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45" r:id="rId3"/>
    <p:sldId id="256" r:id="rId4"/>
    <p:sldId id="258" r:id="rId5"/>
    <p:sldId id="261" r:id="rId6"/>
    <p:sldId id="306" r:id="rId7"/>
    <p:sldId id="259" r:id="rId8"/>
    <p:sldId id="260" r:id="rId9"/>
    <p:sldId id="262" r:id="rId10"/>
    <p:sldId id="269" r:id="rId11"/>
    <p:sldId id="263" r:id="rId12"/>
    <p:sldId id="264" r:id="rId13"/>
    <p:sldId id="267" r:id="rId14"/>
    <p:sldId id="268" r:id="rId15"/>
    <p:sldId id="266" r:id="rId16"/>
    <p:sldId id="265" r:id="rId17"/>
    <p:sldId id="286" r:id="rId18"/>
    <p:sldId id="332" r:id="rId19"/>
    <p:sldId id="271" r:id="rId20"/>
    <p:sldId id="331" r:id="rId21"/>
    <p:sldId id="330" r:id="rId22"/>
    <p:sldId id="329" r:id="rId23"/>
    <p:sldId id="272" r:id="rId24"/>
    <p:sldId id="274" r:id="rId25"/>
    <p:sldId id="270" r:id="rId26"/>
    <p:sldId id="275" r:id="rId27"/>
    <p:sldId id="276" r:id="rId28"/>
    <p:sldId id="277" r:id="rId29"/>
    <p:sldId id="278" r:id="rId30"/>
    <p:sldId id="279" r:id="rId31"/>
    <p:sldId id="282" r:id="rId32"/>
    <p:sldId id="283"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41" r:id="rId46"/>
    <p:sldId id="342" r:id="rId47"/>
    <p:sldId id="343" r:id="rId48"/>
    <p:sldId id="340" r:id="rId49"/>
    <p:sldId id="302" r:id="rId50"/>
    <p:sldId id="301" r:id="rId51"/>
    <p:sldId id="303" r:id="rId52"/>
    <p:sldId id="304" r:id="rId53"/>
    <p:sldId id="305" r:id="rId54"/>
    <p:sldId id="280" r:id="rId55"/>
    <p:sldId id="281" r:id="rId56"/>
    <p:sldId id="307" r:id="rId57"/>
    <p:sldId id="308" r:id="rId58"/>
    <p:sldId id="309" r:id="rId59"/>
    <p:sldId id="310" r:id="rId60"/>
    <p:sldId id="311" r:id="rId61"/>
    <p:sldId id="312" r:id="rId62"/>
    <p:sldId id="313" r:id="rId63"/>
    <p:sldId id="339" r:id="rId64"/>
    <p:sldId id="326" r:id="rId65"/>
    <p:sldId id="321" r:id="rId66"/>
    <p:sldId id="314" r:id="rId67"/>
    <p:sldId id="315" r:id="rId68"/>
    <p:sldId id="316" r:id="rId69"/>
    <p:sldId id="338" r:id="rId70"/>
    <p:sldId id="320" r:id="rId71"/>
    <p:sldId id="322" r:id="rId72"/>
    <p:sldId id="337" r:id="rId73"/>
    <p:sldId id="323" r:id="rId74"/>
    <p:sldId id="324" r:id="rId75"/>
    <p:sldId id="327" r:id="rId76"/>
    <p:sldId id="333" r:id="rId77"/>
    <p:sldId id="334" r:id="rId78"/>
    <p:sldId id="335" r:id="rId79"/>
    <p:sldId id="336" r:id="rId80"/>
    <p:sldId id="346" r:id="rId8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2BE"/>
    <a:srgbClr val="00CC00"/>
    <a:srgbClr val="0000FF"/>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8401" autoAdjust="0"/>
  </p:normalViewPr>
  <p:slideViewPr>
    <p:cSldViewPr>
      <p:cViewPr>
        <p:scale>
          <a:sx n="79" d="100"/>
          <a:sy n="79" d="100"/>
        </p:scale>
        <p:origin x="-8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 Id="rId5" Type="http://schemas.openxmlformats.org/officeDocument/2006/relationships/image" Target="../media/image53.emf"/><Relationship Id="rId4"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wmf"/><Relationship Id="rId5" Type="http://schemas.openxmlformats.org/officeDocument/2006/relationships/image" Target="../media/image82.emf"/><Relationship Id="rId4" Type="http://schemas.openxmlformats.org/officeDocument/2006/relationships/image" Target="../media/image8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8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 Id="rId5" Type="http://schemas.openxmlformats.org/officeDocument/2006/relationships/image" Target="../media/image108.emf"/><Relationship Id="rId4" Type="http://schemas.openxmlformats.org/officeDocument/2006/relationships/image" Target="../media/image107.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15.png"/><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image" Target="../media/image119.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emf"/><Relationship Id="rId1" Type="http://schemas.openxmlformats.org/officeDocument/2006/relationships/image" Target="../media/image123.png"/><Relationship Id="rId4" Type="http://schemas.openxmlformats.org/officeDocument/2006/relationships/image" Target="../media/image126.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image" Target="../media/image12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image" Target="../media/image13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7B52D82-0FD3-4841-9D97-8A11D8DFCDA0}" type="datetimeFigureOut">
              <a:rPr lang="zh-TW" altLang="en-US" smtClean="0"/>
              <a:pPr/>
              <a:t>2014/10/9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77471E5-C0AC-4FE3-A4B4-F41F966FCC56}"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52D82-0FD3-4841-9D97-8A11D8DFCDA0}" type="datetimeFigureOut">
              <a:rPr lang="zh-TW" altLang="en-US" smtClean="0"/>
              <a:pPr/>
              <a:t>2014/10/9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71E5-C0AC-4FE3-A4B4-F41F966FCC5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jpeg"/><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jpe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jpe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jpeg"/><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jpeg"/><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6.wmf"/><Relationship Id="rId4" Type="http://schemas.openxmlformats.org/officeDocument/2006/relationships/oleObject" Target="../embeddings/oleObject11.bin"/><Relationship Id="rId9"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jpeg"/><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jpeg"/><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oleObject" Target="../embeddings/oleObject23.bin"/><Relationship Id="rId26" Type="http://schemas.openxmlformats.org/officeDocument/2006/relationships/image" Target="../media/image44.emf"/><Relationship Id="rId3" Type="http://schemas.openxmlformats.org/officeDocument/2006/relationships/image" Target="../media/image13.png"/><Relationship Id="rId21" Type="http://schemas.openxmlformats.org/officeDocument/2006/relationships/image" Target="../media/image42.emf"/><Relationship Id="rId34" Type="http://schemas.openxmlformats.org/officeDocument/2006/relationships/image" Target="../media/image2.jpeg"/><Relationship Id="rId7" Type="http://schemas.openxmlformats.org/officeDocument/2006/relationships/image" Target="../media/image35.emf"/><Relationship Id="rId12" Type="http://schemas.openxmlformats.org/officeDocument/2006/relationships/oleObject" Target="../embeddings/oleObject20.bin"/><Relationship Id="rId17" Type="http://schemas.openxmlformats.org/officeDocument/2006/relationships/image" Target="../media/image40.emf"/><Relationship Id="rId25" Type="http://schemas.openxmlformats.org/officeDocument/2006/relationships/oleObject" Target="../embeddings/oleObject27.bin"/><Relationship Id="rId33" Type="http://schemas.openxmlformats.org/officeDocument/2006/relationships/oleObject" Target="../embeddings/oleObject31.bin"/><Relationship Id="rId2" Type="http://schemas.openxmlformats.org/officeDocument/2006/relationships/slideLayout" Target="../slideLayouts/slideLayout7.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12.png"/><Relationship Id="rId1" Type="http://schemas.openxmlformats.org/officeDocument/2006/relationships/vmlDrawing" Target="../drawings/vmlDrawing12.vml"/><Relationship Id="rId6" Type="http://schemas.openxmlformats.org/officeDocument/2006/relationships/oleObject" Target="../embeddings/oleObject17.bin"/><Relationship Id="rId11" Type="http://schemas.openxmlformats.org/officeDocument/2006/relationships/image" Target="../media/image37.emf"/><Relationship Id="rId24" Type="http://schemas.openxmlformats.org/officeDocument/2006/relationships/oleObject" Target="../embeddings/oleObject26.bin"/><Relationship Id="rId32" Type="http://schemas.openxmlformats.org/officeDocument/2006/relationships/image" Target="../media/image45.emf"/><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oleObject" Target="../embeddings/oleObject29.bin"/><Relationship Id="rId10" Type="http://schemas.openxmlformats.org/officeDocument/2006/relationships/oleObject" Target="../embeddings/oleObject19.bin"/><Relationship Id="rId19" Type="http://schemas.openxmlformats.org/officeDocument/2006/relationships/image" Target="../media/image41.emf"/><Relationship Id="rId31" Type="http://schemas.openxmlformats.org/officeDocument/2006/relationships/oleObject" Target="../embeddings/oleObject30.bin"/><Relationship Id="rId4" Type="http://schemas.openxmlformats.org/officeDocument/2006/relationships/oleObject" Target="../embeddings/oleObject16.bin"/><Relationship Id="rId9" Type="http://schemas.openxmlformats.org/officeDocument/2006/relationships/image" Target="../media/image36.emf"/><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oleObject" Target="../embeddings/oleObject28.bin"/><Relationship Id="rId30" Type="http://schemas.openxmlformats.org/officeDocument/2006/relationships/image" Target="../media/image16.png"/><Relationship Id="rId8"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53.emf"/><Relationship Id="rId3" Type="http://schemas.openxmlformats.org/officeDocument/2006/relationships/image" Target="../media/image54.png"/><Relationship Id="rId7" Type="http://schemas.openxmlformats.org/officeDocument/2006/relationships/image" Target="../media/image51.emf"/><Relationship Id="rId12"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3.bin"/><Relationship Id="rId11" Type="http://schemas.openxmlformats.org/officeDocument/2006/relationships/image" Target="../media/image39.emf"/><Relationship Id="rId5" Type="http://schemas.openxmlformats.org/officeDocument/2006/relationships/image" Target="../media/image50.e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2.emf"/><Relationship Id="rId1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60.png"/><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9.emf"/><Relationship Id="rId5" Type="http://schemas.openxmlformats.org/officeDocument/2006/relationships/oleObject" Target="../embeddings/oleObject37.bin"/><Relationship Id="rId4" Type="http://schemas.openxmlformats.org/officeDocument/2006/relationships/image" Target="../media/image15.png"/><Relationship Id="rId9" Type="http://schemas.openxmlformats.org/officeDocument/2006/relationships/image" Target="../media/image2.jpeg"/></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jpeg"/><Relationship Id="rId4" Type="http://schemas.openxmlformats.org/officeDocument/2006/relationships/image" Target="../media/image73.e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75.emf"/><Relationship Id="rId5" Type="http://schemas.openxmlformats.org/officeDocument/2006/relationships/oleObject" Target="../embeddings/oleObject41.bin"/><Relationship Id="rId4" Type="http://schemas.openxmlformats.org/officeDocument/2006/relationships/image" Target="../media/image74.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4.emf"/><Relationship Id="rId5" Type="http://schemas.openxmlformats.org/officeDocument/2006/relationships/oleObject" Target="../embeddings/oleObject43.bin"/><Relationship Id="rId4" Type="http://schemas.openxmlformats.org/officeDocument/2006/relationships/image" Target="../media/image76.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74.emf"/><Relationship Id="rId5" Type="http://schemas.openxmlformats.org/officeDocument/2006/relationships/oleObject" Target="../embeddings/oleObject45.bin"/><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2.jpeg"/><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82.e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79.e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81.emf"/><Relationship Id="rId4" Type="http://schemas.openxmlformats.org/officeDocument/2006/relationships/image" Target="../media/image78.wmf"/><Relationship Id="rId9" Type="http://schemas.openxmlformats.org/officeDocument/2006/relationships/oleObject" Target="../embeddings/oleObject49.bin"/></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2.jpeg"/><Relationship Id="rId4" Type="http://schemas.openxmlformats.org/officeDocument/2006/relationships/image" Target="../media/image83.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74.emf"/><Relationship Id="rId5" Type="http://schemas.openxmlformats.org/officeDocument/2006/relationships/oleObject" Target="../embeddings/oleObject53.bin"/><Relationship Id="rId4" Type="http://schemas.openxmlformats.org/officeDocument/2006/relationships/image" Target="../media/image8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jpeg"/><Relationship Id="rId4" Type="http://schemas.openxmlformats.org/officeDocument/2006/relationships/image" Target="../media/image85.wmf"/></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1.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99.emf"/><Relationship Id="rId11" Type="http://schemas.openxmlformats.org/officeDocument/2006/relationships/image" Target="../media/image2.jpeg"/><Relationship Id="rId5" Type="http://schemas.openxmlformats.org/officeDocument/2006/relationships/oleObject" Target="../embeddings/oleObject56.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58.bin"/></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image" Target="../media/image2.jpeg"/><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108.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05.e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107.emf"/><Relationship Id="rId4" Type="http://schemas.openxmlformats.org/officeDocument/2006/relationships/image" Target="../media/image104.emf"/><Relationship Id="rId9" Type="http://schemas.openxmlformats.org/officeDocument/2006/relationships/oleObject" Target="../embeddings/oleObject62.bin"/></Relationships>
</file>

<file path=ppt/slides/_rels/slide65.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113.emf"/><Relationship Id="rId2" Type="http://schemas.openxmlformats.org/officeDocument/2006/relationships/slideLayout" Target="../slideLayouts/slideLayout7.xml"/><Relationship Id="rId16" Type="http://schemas.openxmlformats.org/officeDocument/2006/relationships/image" Target="../media/image115.png"/><Relationship Id="rId1" Type="http://schemas.openxmlformats.org/officeDocument/2006/relationships/vmlDrawing" Target="../drawings/vmlDrawing25.vml"/><Relationship Id="rId6" Type="http://schemas.openxmlformats.org/officeDocument/2006/relationships/image" Target="../media/image110.e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112.emf"/><Relationship Id="rId4" Type="http://schemas.openxmlformats.org/officeDocument/2006/relationships/image" Target="../media/image109.emf"/><Relationship Id="rId9" Type="http://schemas.openxmlformats.org/officeDocument/2006/relationships/oleObject" Target="../embeddings/oleObject67.bin"/><Relationship Id="rId14" Type="http://schemas.openxmlformats.org/officeDocument/2006/relationships/image" Target="../media/image114.emf"/></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8.png"/></Relationships>
</file>

<file path=ppt/slides/_rels/slide6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1.png"/><Relationship Id="rId7" Type="http://schemas.openxmlformats.org/officeDocument/2006/relationships/image" Target="../media/image120.e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72.bin"/><Relationship Id="rId5" Type="http://schemas.openxmlformats.org/officeDocument/2006/relationships/image" Target="../media/image119.emf"/><Relationship Id="rId4" Type="http://schemas.openxmlformats.org/officeDocument/2006/relationships/oleObject" Target="../embeddings/oleObject71.bin"/></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2.jpeg"/><Relationship Id="rId3" Type="http://schemas.openxmlformats.org/officeDocument/2006/relationships/image" Target="../media/image127.png"/><Relationship Id="rId7" Type="http://schemas.openxmlformats.org/officeDocument/2006/relationships/image" Target="../media/image124.emf"/><Relationship Id="rId12" Type="http://schemas.openxmlformats.org/officeDocument/2006/relationships/image" Target="../media/image128.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74.bin"/><Relationship Id="rId11" Type="http://schemas.openxmlformats.org/officeDocument/2006/relationships/image" Target="../media/image126.emf"/><Relationship Id="rId5" Type="http://schemas.openxmlformats.org/officeDocument/2006/relationships/image" Target="../media/image123.png"/><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125.emf"/></Relationships>
</file>

<file path=ppt/slides/_rels/slide7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oleObject" Target="../embeddings/oleObject77.bin"/><Relationship Id="rId7" Type="http://schemas.openxmlformats.org/officeDocument/2006/relationships/image" Target="../media/image123.png"/><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78.bin"/><Relationship Id="rId5" Type="http://schemas.openxmlformats.org/officeDocument/2006/relationships/image" Target="../media/image127.png"/><Relationship Id="rId4" Type="http://schemas.openxmlformats.org/officeDocument/2006/relationships/image" Target="../media/image126.emf"/><Relationship Id="rId9"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31.emf"/><Relationship Id="rId5" Type="http://schemas.openxmlformats.org/officeDocument/2006/relationships/oleObject" Target="../embeddings/oleObject80.bin"/><Relationship Id="rId10" Type="http://schemas.openxmlformats.org/officeDocument/2006/relationships/image" Target="../media/image2.jpeg"/><Relationship Id="rId4" Type="http://schemas.openxmlformats.org/officeDocument/2006/relationships/image" Target="../media/image130.emf"/><Relationship Id="rId9" Type="http://schemas.openxmlformats.org/officeDocument/2006/relationships/image" Target="../media/image133.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2.jpeg"/><Relationship Id="rId4" Type="http://schemas.openxmlformats.org/officeDocument/2006/relationships/image" Target="../media/image134.wmf"/></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6.emf"/><Relationship Id="rId5" Type="http://schemas.openxmlformats.org/officeDocument/2006/relationships/oleObject" Target="../embeddings/oleObject84.bin"/><Relationship Id="rId4" Type="http://schemas.openxmlformats.org/officeDocument/2006/relationships/image" Target="../media/image135.emf"/><Relationship Id="rId9" Type="http://schemas.openxmlformats.org/officeDocument/2006/relationships/image" Target="../media/image2.jpeg"/></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 Id="rId4" Type="http://schemas.openxmlformats.org/officeDocument/2006/relationships/hyperlink" Target="http://www.pharmaceuticalconferences.com/"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78792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96752"/>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noChangeArrowheads="1"/>
          </p:cNvPicPr>
          <p:nvPr/>
        </p:nvPicPr>
        <p:blipFill>
          <a:blip r:embed="rId2" cstate="print"/>
          <a:srcRect/>
          <a:stretch>
            <a:fillRect/>
          </a:stretch>
        </p:blipFill>
        <p:spPr bwMode="auto">
          <a:xfrm>
            <a:off x="395536" y="1446361"/>
            <a:ext cx="6552728" cy="5006975"/>
          </a:xfrm>
          <a:prstGeom prst="rect">
            <a:avLst/>
          </a:prstGeom>
          <a:noFill/>
          <a:ln w="9525">
            <a:noFill/>
            <a:miter lim="800000"/>
            <a:headEnd/>
            <a:tailEnd/>
          </a:ln>
        </p:spPr>
      </p:pic>
      <p:sp>
        <p:nvSpPr>
          <p:cNvPr id="6" name="Text Box 4"/>
          <p:cNvSpPr txBox="1">
            <a:spLocks noChangeArrowheads="1"/>
          </p:cNvSpPr>
          <p:nvPr/>
        </p:nvSpPr>
        <p:spPr bwMode="auto">
          <a:xfrm>
            <a:off x="2123728" y="107921"/>
            <a:ext cx="4435830" cy="584775"/>
          </a:xfrm>
          <a:prstGeom prst="rect">
            <a:avLst/>
          </a:prstGeom>
          <a:noFill/>
          <a:ln w="9525">
            <a:noFill/>
            <a:miter lim="800000"/>
            <a:headEnd/>
            <a:tailEnd/>
          </a:ln>
        </p:spPr>
        <p:txBody>
          <a:bodyPr wrap="none">
            <a:spAutoFit/>
          </a:bodyPr>
          <a:lstStyle/>
          <a:p>
            <a:r>
              <a:rPr lang="en-US" altLang="zh-TW" sz="3200" b="1" dirty="0" err="1" smtClean="0">
                <a:solidFill>
                  <a:srgbClr val="FF0000"/>
                </a:solidFill>
                <a:latin typeface="Times New Roman" pitchFamily="18" charset="0"/>
                <a:ea typeface="標楷體" pitchFamily="65" charset="-120"/>
                <a:cs typeface="Times New Roman" pitchFamily="18" charset="0"/>
              </a:rPr>
              <a:t>Carbonylation</a:t>
            </a:r>
            <a:r>
              <a:rPr lang="en-US" altLang="zh-TW" sz="3200" b="1" dirty="0" smtClean="0">
                <a:solidFill>
                  <a:srgbClr val="FF0000"/>
                </a:solidFill>
                <a:latin typeface="Times New Roman" pitchFamily="18" charset="0"/>
                <a:ea typeface="標楷體" pitchFamily="65" charset="-120"/>
                <a:cs typeface="Times New Roman" pitchFamily="18" charset="0"/>
              </a:rPr>
              <a:t> Reagents</a:t>
            </a:r>
            <a:endParaRPr lang="zh-TW" altLang="en-US" sz="32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1547664" y="692696"/>
            <a:ext cx="6134885" cy="400110"/>
          </a:xfrm>
          <a:prstGeom prst="rect">
            <a:avLst/>
          </a:prstGeom>
          <a:noFill/>
          <a:ln w="9525">
            <a:noFill/>
            <a:miter lim="800000"/>
            <a:headEnd/>
            <a:tailEnd/>
          </a:ln>
        </p:spPr>
        <p:txBody>
          <a:bodyPr wrap="none">
            <a:spAutoFit/>
          </a:bodyPr>
          <a:lstStyle/>
          <a:p>
            <a:r>
              <a:rPr lang="en-US" altLang="zh-TW" sz="2000" b="1" dirty="0" smtClean="0">
                <a:solidFill>
                  <a:srgbClr val="0070C0"/>
                </a:solidFill>
                <a:ea typeface="標楷體" pitchFamily="65" charset="-120"/>
              </a:rPr>
              <a:t>Phosgene still is the most efficient/cheap raw materials.</a:t>
            </a:r>
            <a:endParaRPr lang="zh-TW" altLang="en-US" sz="2000" b="1" dirty="0">
              <a:solidFill>
                <a:srgbClr val="0070C0"/>
              </a:solidFill>
              <a:ea typeface="標楷體" pitchFamily="65" charset="-12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15</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0" name="文字方塊 9"/>
          <p:cNvSpPr txBox="1"/>
          <p:nvPr/>
        </p:nvSpPr>
        <p:spPr>
          <a:xfrm>
            <a:off x="7308304" y="1412776"/>
            <a:ext cx="1672509" cy="5078313"/>
          </a:xfrm>
          <a:prstGeom prst="rect">
            <a:avLst/>
          </a:prstGeom>
          <a:noFill/>
        </p:spPr>
        <p:txBody>
          <a:bodyPr wrap="none" rtlCol="0">
            <a:spAutoFit/>
          </a:bodyPr>
          <a:lstStyle/>
          <a:p>
            <a:r>
              <a:rPr lang="en-US" altLang="zh-TW" b="1" dirty="0" smtClean="0">
                <a:solidFill>
                  <a:srgbClr val="FF0000"/>
                </a:solidFill>
              </a:rPr>
              <a:t>Olin</a:t>
            </a:r>
          </a:p>
          <a:p>
            <a:endParaRPr lang="en-US" altLang="zh-TW" b="1" dirty="0" smtClean="0">
              <a:solidFill>
                <a:srgbClr val="FF0000"/>
              </a:solidFill>
            </a:endParaRPr>
          </a:p>
          <a:p>
            <a:r>
              <a:rPr lang="en-US" altLang="zh-TW" b="1" dirty="0" smtClean="0">
                <a:solidFill>
                  <a:srgbClr val="FF0000"/>
                </a:solidFill>
              </a:rPr>
              <a:t>ARCO</a:t>
            </a:r>
          </a:p>
          <a:p>
            <a:endParaRPr lang="en-US" altLang="zh-TW" b="1" dirty="0" smtClean="0">
              <a:solidFill>
                <a:srgbClr val="FF0000"/>
              </a:solidFill>
            </a:endParaRPr>
          </a:p>
          <a:p>
            <a:endParaRPr lang="en-US" altLang="zh-TW" b="1" dirty="0" smtClean="0">
              <a:solidFill>
                <a:srgbClr val="FF0000"/>
              </a:solidFill>
            </a:endParaRPr>
          </a:p>
          <a:p>
            <a:r>
              <a:rPr lang="en-US" altLang="zh-TW" b="1" dirty="0" smtClean="0">
                <a:solidFill>
                  <a:srgbClr val="FF0000"/>
                </a:solidFill>
              </a:rPr>
              <a:t>Asahi</a:t>
            </a:r>
          </a:p>
          <a:p>
            <a:endParaRPr lang="en-US" altLang="zh-TW" b="1" dirty="0" smtClean="0">
              <a:solidFill>
                <a:srgbClr val="FF0000"/>
              </a:solidFill>
            </a:endParaRPr>
          </a:p>
          <a:p>
            <a:endParaRPr lang="en-US" altLang="zh-TW" b="1" dirty="0" smtClean="0">
              <a:solidFill>
                <a:srgbClr val="FF0000"/>
              </a:solidFill>
            </a:endParaRPr>
          </a:p>
          <a:p>
            <a:r>
              <a:rPr lang="en-US" altLang="zh-TW" b="1" dirty="0" smtClean="0">
                <a:solidFill>
                  <a:srgbClr val="FF0000"/>
                </a:solidFill>
              </a:rPr>
              <a:t>Bayer, BASF</a:t>
            </a:r>
          </a:p>
          <a:p>
            <a:endParaRPr lang="en-US" altLang="zh-TW" b="1" dirty="0" smtClean="0">
              <a:solidFill>
                <a:srgbClr val="FF0000"/>
              </a:solidFill>
            </a:endParaRPr>
          </a:p>
          <a:p>
            <a:endParaRPr lang="en-US" altLang="zh-TW" b="1" dirty="0" smtClean="0">
              <a:solidFill>
                <a:srgbClr val="FF0000"/>
              </a:solidFill>
            </a:endParaRPr>
          </a:p>
          <a:p>
            <a:r>
              <a:rPr lang="en-US" altLang="zh-TW" b="1" dirty="0" smtClean="0">
                <a:solidFill>
                  <a:srgbClr val="FF0000"/>
                </a:solidFill>
              </a:rPr>
              <a:t>Dow, </a:t>
            </a:r>
            <a:r>
              <a:rPr lang="en-US" altLang="zh-TW" b="1" dirty="0" err="1" smtClean="0">
                <a:solidFill>
                  <a:srgbClr val="FF0000"/>
                </a:solidFill>
              </a:rPr>
              <a:t>Eni</a:t>
            </a:r>
            <a:r>
              <a:rPr lang="en-US" altLang="zh-TW" b="1" dirty="0" smtClean="0">
                <a:solidFill>
                  <a:srgbClr val="FF0000"/>
                </a:solidFill>
              </a:rPr>
              <a:t> </a:t>
            </a:r>
            <a:r>
              <a:rPr lang="en-US" altLang="zh-TW" b="1" dirty="0" err="1" smtClean="0">
                <a:solidFill>
                  <a:srgbClr val="FF0000"/>
                </a:solidFill>
              </a:rPr>
              <a:t>Chem</a:t>
            </a:r>
            <a:r>
              <a:rPr lang="en-US" altLang="zh-TW" b="1" dirty="0" smtClean="0">
                <a:solidFill>
                  <a:srgbClr val="FF0000"/>
                </a:solidFill>
              </a:rPr>
              <a:t>,</a:t>
            </a:r>
          </a:p>
          <a:p>
            <a:r>
              <a:rPr lang="en-US" altLang="zh-TW" b="1" dirty="0" smtClean="0">
                <a:solidFill>
                  <a:srgbClr val="FF0000"/>
                </a:solidFill>
              </a:rPr>
              <a:t>Asahi</a:t>
            </a:r>
          </a:p>
          <a:p>
            <a:endParaRPr lang="en-US" altLang="zh-TW" b="1" dirty="0" smtClean="0">
              <a:solidFill>
                <a:srgbClr val="FF0000"/>
              </a:solidFill>
            </a:endParaRPr>
          </a:p>
          <a:p>
            <a:r>
              <a:rPr lang="en-US" altLang="zh-TW" b="1" dirty="0" smtClean="0">
                <a:solidFill>
                  <a:srgbClr val="FF0000"/>
                </a:solidFill>
              </a:rPr>
              <a:t>Monsanto</a:t>
            </a:r>
          </a:p>
          <a:p>
            <a:endParaRPr lang="en-US" altLang="zh-TW" b="1" dirty="0" smtClean="0">
              <a:solidFill>
                <a:srgbClr val="FF0000"/>
              </a:solidFill>
            </a:endParaRPr>
          </a:p>
          <a:p>
            <a:endParaRPr lang="en-US" altLang="zh-TW" b="1" dirty="0" smtClean="0">
              <a:solidFill>
                <a:srgbClr val="FF0000"/>
              </a:solidFill>
            </a:endParaRPr>
          </a:p>
          <a:p>
            <a:r>
              <a:rPr lang="en-US" altLang="zh-TW" b="1" dirty="0" smtClean="0">
                <a:solidFill>
                  <a:srgbClr val="FF0000"/>
                </a:solidFill>
              </a:rPr>
              <a:t>(current)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2324676" y="260648"/>
            <a:ext cx="4727127" cy="584775"/>
          </a:xfrm>
          <a:prstGeom prst="rect">
            <a:avLst/>
          </a:prstGeom>
          <a:noFill/>
          <a:ln w="9525">
            <a:noFill/>
            <a:miter lim="800000"/>
            <a:headEnd/>
            <a:tailEnd/>
          </a:ln>
        </p:spPr>
        <p:txBody>
          <a:bodyPr wrap="none">
            <a:spAutoFit/>
          </a:bodyPr>
          <a:lstStyle/>
          <a:p>
            <a:pPr algn="ctr"/>
            <a:r>
              <a:rPr lang="en-US" altLang="zh-TW" sz="3200" b="1" dirty="0" smtClean="0">
                <a:solidFill>
                  <a:srgbClr val="FF0000"/>
                </a:solidFill>
                <a:ea typeface="標楷體" pitchFamily="65" charset="-120"/>
              </a:rPr>
              <a:t>NPR to</a:t>
            </a:r>
            <a:r>
              <a:rPr lang="zh-TW" altLang="en-US" sz="3200" b="1" dirty="0" smtClean="0">
                <a:solidFill>
                  <a:srgbClr val="FF0000"/>
                </a:solidFill>
              </a:rPr>
              <a:t> </a:t>
            </a:r>
            <a:r>
              <a:rPr lang="en-US" altLang="zh-TW" sz="3200" b="1" dirty="0" smtClean="0">
                <a:solidFill>
                  <a:srgbClr val="FF0000"/>
                </a:solidFill>
                <a:latin typeface="Times New Roman" pitchFamily="18" charset="0"/>
              </a:rPr>
              <a:t>MDI – Prior Arts </a:t>
            </a:r>
            <a:endParaRPr lang="en-US" altLang="zh-TW" sz="3200" b="1" dirty="0">
              <a:solidFill>
                <a:srgbClr val="FF0000"/>
              </a:solidFill>
              <a:latin typeface="Times New Roman" pitchFamily="18" charset="0"/>
            </a:endParaRPr>
          </a:p>
        </p:txBody>
      </p:sp>
      <p:sp>
        <p:nvSpPr>
          <p:cNvPr id="6" name="Text Box 4"/>
          <p:cNvSpPr txBox="1">
            <a:spLocks noChangeArrowheads="1"/>
          </p:cNvSpPr>
          <p:nvPr/>
        </p:nvSpPr>
        <p:spPr bwMode="auto">
          <a:xfrm>
            <a:off x="1260227" y="908720"/>
            <a:ext cx="6378028" cy="400110"/>
          </a:xfrm>
          <a:prstGeom prst="rect">
            <a:avLst/>
          </a:prstGeom>
          <a:noFill/>
          <a:ln w="9525">
            <a:noFill/>
            <a:miter lim="800000"/>
            <a:headEnd/>
            <a:tailEnd/>
          </a:ln>
        </p:spPr>
        <p:txBody>
          <a:bodyPr wrap="none">
            <a:spAutoFit/>
          </a:bodyPr>
          <a:lstStyle/>
          <a:p>
            <a:pPr algn="ctr"/>
            <a:r>
              <a:rPr lang="en-US" altLang="zh-TW" sz="2000" b="1" dirty="0">
                <a:solidFill>
                  <a:srgbClr val="00CC00"/>
                </a:solidFill>
                <a:latin typeface="Times New Roman" pitchFamily="18" charset="0"/>
              </a:rPr>
              <a:t>ARCO : </a:t>
            </a:r>
            <a:r>
              <a:rPr lang="en-US" altLang="zh-TW" sz="2000" b="1" dirty="0" smtClean="0">
                <a:solidFill>
                  <a:srgbClr val="00CC00"/>
                </a:solidFill>
                <a:latin typeface="Times New Roman" pitchFamily="18" charset="0"/>
              </a:rPr>
              <a:t> </a:t>
            </a:r>
            <a:r>
              <a:rPr lang="en-US" altLang="zh-TW" sz="2000" b="1" dirty="0">
                <a:solidFill>
                  <a:srgbClr val="00CC00"/>
                </a:solidFill>
                <a:latin typeface="Times New Roman" pitchFamily="18" charset="0"/>
              </a:rPr>
              <a:t>Three-Step Process from Nitrobenzene (1974)</a:t>
            </a:r>
          </a:p>
        </p:txBody>
      </p:sp>
      <p:graphicFrame>
        <p:nvGraphicFramePr>
          <p:cNvPr id="7" name="Object 5"/>
          <p:cNvGraphicFramePr>
            <a:graphicFrameLocks noGrp="1" noChangeAspect="1"/>
          </p:cNvGraphicFramePr>
          <p:nvPr/>
        </p:nvGraphicFramePr>
        <p:xfrm>
          <a:off x="1331913" y="2276475"/>
          <a:ext cx="6696075" cy="3349625"/>
        </p:xfrm>
        <a:graphic>
          <a:graphicData uri="http://schemas.openxmlformats.org/presentationml/2006/ole">
            <mc:AlternateContent xmlns:mc="http://schemas.openxmlformats.org/markup-compatibility/2006">
              <mc:Choice xmlns:v="urn:schemas-microsoft-com:vml" Requires="v">
                <p:oleObj spid="_x0000_s21509" name="ISIS/Draw Sketch" r:id="rId3" imgW="5695920" imgH="2847960" progId="ISISServer">
                  <p:embed/>
                </p:oleObj>
              </mc:Choice>
              <mc:Fallback>
                <p:oleObj name="ISIS/Draw Sketch" r:id="rId3" imgW="5695920" imgH="2847960" progId="ISISServer">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276475"/>
                        <a:ext cx="6696075"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7"/>
          <p:cNvSpPr txBox="1">
            <a:spLocks noChangeArrowheads="1"/>
          </p:cNvSpPr>
          <p:nvPr/>
        </p:nvSpPr>
        <p:spPr bwMode="auto">
          <a:xfrm>
            <a:off x="827088" y="1844675"/>
            <a:ext cx="3600450" cy="2843213"/>
          </a:xfrm>
          <a:prstGeom prst="rect">
            <a:avLst/>
          </a:prstGeom>
          <a:noFill/>
          <a:ln w="9525">
            <a:noFill/>
            <a:miter lim="800000"/>
            <a:headEnd/>
            <a:tailEnd/>
          </a:ln>
        </p:spPr>
        <p:txBody>
          <a:bodyPr>
            <a:spAutoFit/>
          </a:bodyPr>
          <a:lstStyle/>
          <a:p>
            <a:pPr>
              <a:spcBef>
                <a:spcPct val="50000"/>
              </a:spcBef>
            </a:pPr>
            <a:r>
              <a:rPr lang="en-US" altLang="zh-TW" sz="1800" b="1" u="sng" dirty="0">
                <a:solidFill>
                  <a:srgbClr val="0000FF"/>
                </a:solidFill>
                <a:latin typeface="Times New Roman" pitchFamily="18" charset="0"/>
              </a:rPr>
              <a:t>(1) Reductive </a:t>
            </a:r>
            <a:r>
              <a:rPr lang="en-US" altLang="zh-TW" sz="1800" b="1" u="sng" dirty="0" err="1">
                <a:solidFill>
                  <a:srgbClr val="0000FF"/>
                </a:solidFill>
                <a:latin typeface="Times New Roman" pitchFamily="18" charset="0"/>
              </a:rPr>
              <a:t>Cabonylation</a:t>
            </a:r>
            <a:r>
              <a:rPr lang="en-US" altLang="zh-TW" sz="1800" b="1" u="sng" dirty="0">
                <a:solidFill>
                  <a:srgbClr val="0000FF"/>
                </a:solidFill>
                <a:latin typeface="Times New Roman" pitchFamily="18" charset="0"/>
              </a:rPr>
              <a:t>:</a:t>
            </a:r>
          </a:p>
          <a:p>
            <a:pPr>
              <a:spcBef>
                <a:spcPct val="50000"/>
              </a:spcBef>
            </a:pPr>
            <a:endParaRPr lang="en-US" altLang="zh-TW" sz="1800" b="1" u="sng" dirty="0">
              <a:solidFill>
                <a:srgbClr val="0000FF"/>
              </a:solidFill>
              <a:latin typeface="Times New Roman" pitchFamily="18" charset="0"/>
            </a:endParaRPr>
          </a:p>
          <a:p>
            <a:pPr>
              <a:spcBef>
                <a:spcPct val="50000"/>
              </a:spcBef>
            </a:pPr>
            <a:endParaRPr lang="en-US" altLang="zh-TW" sz="1800" b="1" u="sng" dirty="0">
              <a:solidFill>
                <a:srgbClr val="0000FF"/>
              </a:solidFill>
              <a:latin typeface="Times New Roman" pitchFamily="18" charset="0"/>
            </a:endParaRPr>
          </a:p>
          <a:p>
            <a:pPr>
              <a:spcBef>
                <a:spcPct val="50000"/>
              </a:spcBef>
            </a:pPr>
            <a:r>
              <a:rPr lang="en-US" altLang="zh-TW" sz="1800" b="1" u="sng" dirty="0">
                <a:solidFill>
                  <a:srgbClr val="0000FF"/>
                </a:solidFill>
                <a:latin typeface="Times New Roman" pitchFamily="18" charset="0"/>
              </a:rPr>
              <a:t>(2) Condensation:</a:t>
            </a:r>
          </a:p>
          <a:p>
            <a:pPr>
              <a:spcBef>
                <a:spcPct val="50000"/>
              </a:spcBef>
            </a:pPr>
            <a:endParaRPr lang="en-US" altLang="zh-TW" sz="1800" b="1" u="sng" dirty="0">
              <a:solidFill>
                <a:srgbClr val="0000FF"/>
              </a:solidFill>
              <a:latin typeface="Times New Roman" pitchFamily="18" charset="0"/>
            </a:endParaRPr>
          </a:p>
          <a:p>
            <a:pPr>
              <a:spcBef>
                <a:spcPct val="50000"/>
              </a:spcBef>
            </a:pPr>
            <a:endParaRPr lang="en-US" altLang="zh-TW" sz="1800" b="1" u="sng" dirty="0">
              <a:solidFill>
                <a:srgbClr val="0000FF"/>
              </a:solidFill>
              <a:latin typeface="Times New Roman" pitchFamily="18" charset="0"/>
            </a:endParaRPr>
          </a:p>
          <a:p>
            <a:pPr>
              <a:spcBef>
                <a:spcPct val="50000"/>
              </a:spcBef>
            </a:pPr>
            <a:r>
              <a:rPr lang="en-US" altLang="zh-TW" sz="1800" b="1" u="sng" dirty="0">
                <a:solidFill>
                  <a:srgbClr val="0000FF"/>
                </a:solidFill>
                <a:latin typeface="Times New Roman" pitchFamily="18" charset="0"/>
              </a:rPr>
              <a:t>(3) </a:t>
            </a:r>
            <a:r>
              <a:rPr lang="en-US" altLang="zh-TW" sz="1800" b="1" u="sng" dirty="0" err="1">
                <a:solidFill>
                  <a:srgbClr val="0000FF"/>
                </a:solidFill>
                <a:latin typeface="Times New Roman" pitchFamily="18" charset="0"/>
              </a:rPr>
              <a:t>Thermolysis</a:t>
            </a:r>
            <a:r>
              <a:rPr lang="en-US" altLang="zh-TW" sz="1800" b="1" u="sng" dirty="0">
                <a:solidFill>
                  <a:srgbClr val="0000FF"/>
                </a:solidFill>
                <a:latin typeface="Times New Roman" pitchFamily="18" charset="0"/>
              </a:rPr>
              <a:t>:</a:t>
            </a:r>
          </a:p>
        </p:txBody>
      </p:sp>
      <p:sp>
        <p:nvSpPr>
          <p:cNvPr id="9" name="Text Box 8"/>
          <p:cNvSpPr txBox="1">
            <a:spLocks noChangeArrowheads="1"/>
          </p:cNvSpPr>
          <p:nvPr/>
        </p:nvSpPr>
        <p:spPr bwMode="auto">
          <a:xfrm>
            <a:off x="1979613" y="5926138"/>
            <a:ext cx="5742469" cy="707886"/>
          </a:xfrm>
          <a:prstGeom prst="rect">
            <a:avLst/>
          </a:prstGeom>
          <a:noFill/>
          <a:ln w="9525">
            <a:noFill/>
            <a:miter lim="800000"/>
            <a:headEnd/>
            <a:tailEnd/>
          </a:ln>
        </p:spPr>
        <p:txBody>
          <a:bodyPr wrap="none">
            <a:spAutoFit/>
          </a:bodyPr>
          <a:lstStyle/>
          <a:p>
            <a:pPr>
              <a:buFont typeface="Wingdings" pitchFamily="2" charset="2"/>
              <a:buChar char="l"/>
            </a:pPr>
            <a:r>
              <a:rPr lang="en-US" altLang="zh-TW" sz="2000" b="1" dirty="0">
                <a:solidFill>
                  <a:srgbClr val="C00000"/>
                </a:solidFill>
                <a:latin typeface="Times New Roman" pitchFamily="18" charset="0"/>
                <a:cs typeface="Times New Roman" pitchFamily="18" charset="0"/>
              </a:rPr>
              <a:t> </a:t>
            </a:r>
            <a:r>
              <a:rPr lang="en-US" altLang="zh-TW" sz="2000" b="1" dirty="0" smtClean="0">
                <a:solidFill>
                  <a:srgbClr val="C00000"/>
                </a:solidFill>
                <a:latin typeface="Times New Roman" pitchFamily="18" charset="0"/>
                <a:ea typeface="標楷體" pitchFamily="65" charset="-120"/>
                <a:cs typeface="Times New Roman" pitchFamily="18" charset="0"/>
              </a:rPr>
              <a:t>Toxic catalyst and hart to recover</a:t>
            </a:r>
            <a:r>
              <a:rPr lang="zh-TW" altLang="en-US" sz="2000" b="1" dirty="0" smtClean="0">
                <a:solidFill>
                  <a:srgbClr val="C00000"/>
                </a:solidFill>
                <a:latin typeface="Times New Roman" pitchFamily="18" charset="0"/>
                <a:ea typeface="標楷體" pitchFamily="65" charset="-120"/>
                <a:cs typeface="Times New Roman" pitchFamily="18" charset="0"/>
              </a:rPr>
              <a:t> </a:t>
            </a:r>
            <a:r>
              <a:rPr lang="en-US" altLang="zh-TW" sz="2000" b="1" dirty="0" smtClean="0">
                <a:solidFill>
                  <a:srgbClr val="C00000"/>
                </a:solidFill>
                <a:latin typeface="Times New Roman" pitchFamily="18" charset="0"/>
                <a:ea typeface="標楷體" pitchFamily="65" charset="-120"/>
                <a:cs typeface="Times New Roman" pitchFamily="18" charset="0"/>
              </a:rPr>
              <a:t>[Step </a:t>
            </a:r>
            <a:r>
              <a:rPr lang="en-US" altLang="zh-TW" sz="2000" b="1" dirty="0" smtClean="0">
                <a:solidFill>
                  <a:srgbClr val="C00000"/>
                </a:solidFill>
                <a:latin typeface="Times New Roman" pitchFamily="18" charset="0"/>
                <a:cs typeface="Times New Roman" pitchFamily="18" charset="0"/>
              </a:rPr>
              <a:t>(1</a:t>
            </a:r>
            <a:r>
              <a:rPr lang="en-US" altLang="zh-TW" sz="2000" b="1" dirty="0">
                <a:solidFill>
                  <a:srgbClr val="C00000"/>
                </a:solidFill>
                <a:latin typeface="Times New Roman" pitchFamily="18" charset="0"/>
                <a:cs typeface="Times New Roman" pitchFamily="18" charset="0"/>
              </a:rPr>
              <a:t>)]</a:t>
            </a:r>
          </a:p>
          <a:p>
            <a:pPr>
              <a:buFont typeface="Wingdings" pitchFamily="2" charset="2"/>
              <a:buChar char="l"/>
            </a:pPr>
            <a:r>
              <a:rPr lang="en-US" altLang="zh-TW" sz="2000" b="1" dirty="0">
                <a:solidFill>
                  <a:srgbClr val="C00000"/>
                </a:solidFill>
                <a:latin typeface="Times New Roman" pitchFamily="18" charset="0"/>
                <a:cs typeface="Times New Roman" pitchFamily="18" charset="0"/>
              </a:rPr>
              <a:t> </a:t>
            </a:r>
            <a:r>
              <a:rPr lang="en-US" altLang="zh-TW" sz="2000" b="1" dirty="0" smtClean="0">
                <a:solidFill>
                  <a:srgbClr val="C00000"/>
                </a:solidFill>
                <a:latin typeface="Times New Roman" pitchFamily="18" charset="0"/>
                <a:cs typeface="Times New Roman" pitchFamily="18" charset="0"/>
              </a:rPr>
              <a:t>High temperature to crack </a:t>
            </a:r>
            <a:r>
              <a:rPr lang="en-US" altLang="zh-TW" sz="2000" b="1" dirty="0" err="1" smtClean="0">
                <a:solidFill>
                  <a:srgbClr val="C00000"/>
                </a:solidFill>
                <a:latin typeface="Times New Roman" pitchFamily="18" charset="0"/>
                <a:cs typeface="Times New Roman" pitchFamily="18" charset="0"/>
              </a:rPr>
              <a:t>carbamate</a:t>
            </a:r>
            <a:r>
              <a:rPr lang="zh-TW" altLang="en-US" sz="2000" b="1" dirty="0" smtClean="0">
                <a:solidFill>
                  <a:srgbClr val="C00000"/>
                </a:solidFill>
                <a:latin typeface="Times New Roman" pitchFamily="18" charset="0"/>
                <a:ea typeface="標楷體" pitchFamily="65" charset="-120"/>
                <a:cs typeface="Times New Roman" pitchFamily="18" charset="0"/>
              </a:rPr>
              <a:t> </a:t>
            </a:r>
            <a:r>
              <a:rPr lang="en-US" altLang="zh-TW" sz="2000" b="1" dirty="0" smtClean="0">
                <a:solidFill>
                  <a:srgbClr val="C00000"/>
                </a:solidFill>
                <a:latin typeface="Times New Roman" pitchFamily="18" charset="0"/>
                <a:ea typeface="標楷體" pitchFamily="65" charset="-120"/>
                <a:cs typeface="Times New Roman" pitchFamily="18" charset="0"/>
              </a:rPr>
              <a:t>[Step</a:t>
            </a:r>
            <a:r>
              <a:rPr lang="en-US" altLang="zh-TW" sz="2000" b="1" dirty="0" smtClean="0">
                <a:solidFill>
                  <a:srgbClr val="C00000"/>
                </a:solidFill>
                <a:latin typeface="Times New Roman" pitchFamily="18" charset="0"/>
                <a:cs typeface="Times New Roman" pitchFamily="18" charset="0"/>
              </a:rPr>
              <a:t>(3</a:t>
            </a:r>
            <a:r>
              <a:rPr lang="en-US" altLang="zh-TW" sz="2000" b="1" dirty="0">
                <a:solidFill>
                  <a:srgbClr val="C00000"/>
                </a:solidFill>
                <a:latin typeface="Times New Roman" pitchFamily="18" charset="0"/>
                <a:cs typeface="Times New Roman" pitchFamily="18" charset="0"/>
              </a:rPr>
              <a:t>)] </a:t>
            </a:r>
          </a:p>
        </p:txBody>
      </p:sp>
      <p:sp>
        <p:nvSpPr>
          <p:cNvPr id="11" name="文字方塊 10"/>
          <p:cNvSpPr txBox="1"/>
          <p:nvPr/>
        </p:nvSpPr>
        <p:spPr>
          <a:xfrm>
            <a:off x="-36512" y="6525344"/>
            <a:ext cx="301686" cy="369332"/>
          </a:xfrm>
          <a:prstGeom prst="rect">
            <a:avLst/>
          </a:prstGeom>
          <a:noFill/>
        </p:spPr>
        <p:txBody>
          <a:bodyPr wrap="none" rtlCol="0">
            <a:spAutoFit/>
          </a:bodyPr>
          <a:lstStyle/>
          <a:p>
            <a:r>
              <a:rPr lang="en-US" altLang="zh-TW" dirty="0" smtClean="0"/>
              <a:t>9</a:t>
            </a:r>
            <a:endParaRPr lang="zh-TW" altLang="en-US" dirty="0"/>
          </a:p>
        </p:txBody>
      </p:sp>
      <p:sp>
        <p:nvSpPr>
          <p:cNvPr id="13" name="文字方塊 1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4"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5" name="文字方塊 14"/>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6" name="文字方塊 15"/>
          <p:cNvSpPr txBox="1"/>
          <p:nvPr/>
        </p:nvSpPr>
        <p:spPr>
          <a:xfrm>
            <a:off x="5076056" y="2636912"/>
            <a:ext cx="560760" cy="369332"/>
          </a:xfrm>
          <a:prstGeom prst="rect">
            <a:avLst/>
          </a:prstGeom>
          <a:noFill/>
        </p:spPr>
        <p:txBody>
          <a:bodyPr wrap="square" rtlCol="0">
            <a:spAutoFit/>
          </a:bodyPr>
          <a:lstStyle/>
          <a:p>
            <a:r>
              <a:rPr lang="en-US" altLang="zh-TW" b="1" dirty="0" smtClean="0"/>
              <a:t>Se</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3407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1795372" y="836712"/>
            <a:ext cx="5297669" cy="400110"/>
          </a:xfrm>
          <a:prstGeom prst="rect">
            <a:avLst/>
          </a:prstGeom>
          <a:noFill/>
          <a:ln w="9525">
            <a:noFill/>
            <a:miter lim="800000"/>
            <a:headEnd/>
            <a:tailEnd/>
          </a:ln>
        </p:spPr>
        <p:txBody>
          <a:bodyPr wrap="none">
            <a:spAutoFit/>
          </a:bodyPr>
          <a:lstStyle/>
          <a:p>
            <a:pPr algn="ctr"/>
            <a:r>
              <a:rPr lang="en-US" altLang="zh-TW" sz="2000" b="1" dirty="0">
                <a:solidFill>
                  <a:srgbClr val="00CC00"/>
                </a:solidFill>
                <a:latin typeface="Times New Roman" pitchFamily="18" charset="0"/>
              </a:rPr>
              <a:t>Asahi : </a:t>
            </a:r>
            <a:r>
              <a:rPr lang="en-US" altLang="zh-TW" sz="2000" b="1" dirty="0" smtClean="0">
                <a:solidFill>
                  <a:srgbClr val="00CC00"/>
                </a:solidFill>
                <a:latin typeface="Times New Roman" pitchFamily="18" charset="0"/>
              </a:rPr>
              <a:t>Three </a:t>
            </a:r>
            <a:r>
              <a:rPr lang="en-US" altLang="zh-TW" sz="2000" b="1" dirty="0">
                <a:solidFill>
                  <a:srgbClr val="00CC00"/>
                </a:solidFill>
                <a:latin typeface="Times New Roman" pitchFamily="18" charset="0"/>
              </a:rPr>
              <a:t>Step Process from Aniline (1978)</a:t>
            </a:r>
          </a:p>
        </p:txBody>
      </p:sp>
      <p:sp>
        <p:nvSpPr>
          <p:cNvPr id="6" name="Text Box 3"/>
          <p:cNvSpPr txBox="1">
            <a:spLocks noChangeArrowheads="1"/>
          </p:cNvSpPr>
          <p:nvPr/>
        </p:nvSpPr>
        <p:spPr bwMode="auto">
          <a:xfrm>
            <a:off x="381000" y="1484784"/>
            <a:ext cx="3221038" cy="3749675"/>
          </a:xfrm>
          <a:prstGeom prst="rect">
            <a:avLst/>
          </a:prstGeom>
          <a:noFill/>
          <a:ln w="9525">
            <a:noFill/>
            <a:miter lim="800000"/>
            <a:headEnd/>
            <a:tailEnd/>
          </a:ln>
        </p:spPr>
        <p:txBody>
          <a:bodyPr wrap="none">
            <a:spAutoFit/>
          </a:bodyPr>
          <a:lstStyle/>
          <a:p>
            <a:r>
              <a:rPr lang="en-US" altLang="zh-TW" sz="2000" b="1" u="sng" dirty="0">
                <a:solidFill>
                  <a:srgbClr val="0000FF"/>
                </a:solidFill>
                <a:latin typeface="Times New Roman" pitchFamily="18" charset="0"/>
              </a:rPr>
              <a:t>1. Oxidative </a:t>
            </a:r>
            <a:r>
              <a:rPr lang="en-US" altLang="zh-TW" sz="2000" b="1" u="sng" dirty="0" err="1">
                <a:solidFill>
                  <a:srgbClr val="0000FF"/>
                </a:solidFill>
                <a:latin typeface="Times New Roman" pitchFamily="18" charset="0"/>
              </a:rPr>
              <a:t>Carbonylation</a:t>
            </a:r>
            <a:r>
              <a:rPr lang="en-US" altLang="zh-TW" sz="2000" b="1" u="sng" dirty="0">
                <a:solidFill>
                  <a:srgbClr val="0000FF"/>
                </a:solidFill>
                <a:latin typeface="Times New Roman" pitchFamily="18" charset="0"/>
              </a:rPr>
              <a:t>:</a:t>
            </a: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r>
              <a:rPr lang="en-US" altLang="zh-TW" sz="2000" b="1" u="sng" dirty="0">
                <a:solidFill>
                  <a:srgbClr val="0000FF"/>
                </a:solidFill>
                <a:latin typeface="Times New Roman" pitchFamily="18" charset="0"/>
              </a:rPr>
              <a:t>2. Condensation:</a:t>
            </a: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endParaRPr lang="en-US" altLang="zh-TW" sz="2000" b="1" u="sng" dirty="0">
              <a:solidFill>
                <a:srgbClr val="0000FF"/>
              </a:solidFill>
              <a:latin typeface="Times New Roman" pitchFamily="18" charset="0"/>
            </a:endParaRPr>
          </a:p>
          <a:p>
            <a:r>
              <a:rPr lang="en-US" altLang="zh-TW" sz="2000" b="1" u="sng" dirty="0">
                <a:solidFill>
                  <a:srgbClr val="0000FF"/>
                </a:solidFill>
                <a:latin typeface="Times New Roman" pitchFamily="18" charset="0"/>
              </a:rPr>
              <a:t>3. Decomposition:</a:t>
            </a:r>
          </a:p>
        </p:txBody>
      </p:sp>
      <p:sp>
        <p:nvSpPr>
          <p:cNvPr id="7" name="AutoShape 4"/>
          <p:cNvSpPr>
            <a:spLocks noChangeArrowheads="1"/>
          </p:cNvSpPr>
          <p:nvPr/>
        </p:nvSpPr>
        <p:spPr bwMode="auto">
          <a:xfrm>
            <a:off x="1295400" y="20943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8" name="Oval 5"/>
          <p:cNvSpPr>
            <a:spLocks noChangeArrowheads="1"/>
          </p:cNvSpPr>
          <p:nvPr/>
        </p:nvSpPr>
        <p:spPr bwMode="auto">
          <a:xfrm>
            <a:off x="1371600" y="21705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9" name="Line 6"/>
          <p:cNvSpPr>
            <a:spLocks noChangeShapeType="1"/>
          </p:cNvSpPr>
          <p:nvPr/>
        </p:nvSpPr>
        <p:spPr bwMode="auto">
          <a:xfrm>
            <a:off x="1676400" y="2246784"/>
            <a:ext cx="152400" cy="0"/>
          </a:xfrm>
          <a:prstGeom prst="line">
            <a:avLst/>
          </a:prstGeom>
          <a:noFill/>
          <a:ln w="9525">
            <a:solidFill>
              <a:schemeClr val="tx1"/>
            </a:solidFill>
            <a:round/>
            <a:headEnd/>
            <a:tailEnd/>
          </a:ln>
        </p:spPr>
        <p:txBody>
          <a:bodyPr wrap="none" anchor="ctr"/>
          <a:lstStyle/>
          <a:p>
            <a:endParaRPr lang="zh-TW" altLang="en-US"/>
          </a:p>
        </p:txBody>
      </p:sp>
      <p:sp>
        <p:nvSpPr>
          <p:cNvPr id="10" name="Text Box 7"/>
          <p:cNvSpPr txBox="1">
            <a:spLocks noChangeArrowheads="1"/>
          </p:cNvSpPr>
          <p:nvPr/>
        </p:nvSpPr>
        <p:spPr bwMode="auto">
          <a:xfrm>
            <a:off x="1752600" y="2094384"/>
            <a:ext cx="3173413" cy="336550"/>
          </a:xfrm>
          <a:prstGeom prst="rect">
            <a:avLst/>
          </a:prstGeom>
          <a:noFill/>
          <a:ln w="9525">
            <a:noFill/>
            <a:miter lim="800000"/>
            <a:headEnd/>
            <a:tailEnd/>
          </a:ln>
        </p:spPr>
        <p:txBody>
          <a:bodyPr wrap="none">
            <a:spAutoFit/>
          </a:bodyPr>
          <a:lstStyle/>
          <a:p>
            <a:r>
              <a:rPr lang="en-US" altLang="zh-TW" sz="1600">
                <a:latin typeface="Times New Roman" pitchFamily="18" charset="0"/>
              </a:rPr>
              <a:t>NH</a:t>
            </a:r>
            <a:r>
              <a:rPr lang="en-US" altLang="zh-TW" sz="1000">
                <a:latin typeface="Times New Roman" pitchFamily="18" charset="0"/>
              </a:rPr>
              <a:t>2</a:t>
            </a:r>
            <a:r>
              <a:rPr lang="en-US" altLang="zh-TW" sz="1600">
                <a:latin typeface="Times New Roman" pitchFamily="18" charset="0"/>
              </a:rPr>
              <a:t>    +   CO   +  EtOH   +   1/2  O</a:t>
            </a:r>
            <a:r>
              <a:rPr lang="en-US" altLang="zh-TW" sz="1000">
                <a:latin typeface="Times New Roman" pitchFamily="18" charset="0"/>
              </a:rPr>
              <a:t>2</a:t>
            </a:r>
            <a:r>
              <a:rPr lang="en-US" altLang="zh-TW" sz="1600">
                <a:latin typeface="Times New Roman" pitchFamily="18" charset="0"/>
              </a:rPr>
              <a:t> </a:t>
            </a:r>
          </a:p>
        </p:txBody>
      </p:sp>
      <p:sp>
        <p:nvSpPr>
          <p:cNvPr id="11" name="Line 8"/>
          <p:cNvSpPr>
            <a:spLocks noChangeShapeType="1"/>
          </p:cNvSpPr>
          <p:nvPr/>
        </p:nvSpPr>
        <p:spPr bwMode="auto">
          <a:xfrm>
            <a:off x="5105400" y="2246784"/>
            <a:ext cx="838200"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12" name="AutoShape 9"/>
          <p:cNvSpPr>
            <a:spLocks noChangeArrowheads="1"/>
          </p:cNvSpPr>
          <p:nvPr/>
        </p:nvSpPr>
        <p:spPr bwMode="auto">
          <a:xfrm>
            <a:off x="6248400" y="20181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13" name="Oval 10"/>
          <p:cNvSpPr>
            <a:spLocks noChangeArrowheads="1"/>
          </p:cNvSpPr>
          <p:nvPr/>
        </p:nvSpPr>
        <p:spPr bwMode="auto">
          <a:xfrm>
            <a:off x="6324600" y="20943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14" name="Line 11"/>
          <p:cNvSpPr>
            <a:spLocks noChangeShapeType="1"/>
          </p:cNvSpPr>
          <p:nvPr/>
        </p:nvSpPr>
        <p:spPr bwMode="auto">
          <a:xfrm>
            <a:off x="6629400" y="2170584"/>
            <a:ext cx="152400" cy="0"/>
          </a:xfrm>
          <a:prstGeom prst="line">
            <a:avLst/>
          </a:prstGeom>
          <a:noFill/>
          <a:ln w="9525">
            <a:solidFill>
              <a:schemeClr val="tx1"/>
            </a:solidFill>
            <a:round/>
            <a:headEnd/>
            <a:tailEnd/>
          </a:ln>
        </p:spPr>
        <p:txBody>
          <a:bodyPr wrap="none" anchor="ctr"/>
          <a:lstStyle/>
          <a:p>
            <a:endParaRPr lang="zh-TW" altLang="en-US"/>
          </a:p>
        </p:txBody>
      </p:sp>
      <p:sp>
        <p:nvSpPr>
          <p:cNvPr id="15" name="Text Box 12"/>
          <p:cNvSpPr txBox="1">
            <a:spLocks noChangeArrowheads="1"/>
          </p:cNvSpPr>
          <p:nvPr/>
        </p:nvSpPr>
        <p:spPr bwMode="auto">
          <a:xfrm>
            <a:off x="6732588" y="1988021"/>
            <a:ext cx="1808162"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NHCOOEt   +  H</a:t>
            </a:r>
            <a:r>
              <a:rPr lang="en-US" altLang="zh-TW" sz="1000">
                <a:latin typeface="Times New Roman" pitchFamily="18" charset="0"/>
              </a:rPr>
              <a:t>2</a:t>
            </a:r>
            <a:r>
              <a:rPr lang="en-US" altLang="zh-TW" sz="1600">
                <a:latin typeface="Times New Roman" pitchFamily="18" charset="0"/>
              </a:rPr>
              <a:t>O</a:t>
            </a:r>
          </a:p>
        </p:txBody>
      </p:sp>
      <p:sp>
        <p:nvSpPr>
          <p:cNvPr id="16" name="Text Box 13"/>
          <p:cNvSpPr txBox="1">
            <a:spLocks noChangeArrowheads="1"/>
          </p:cNvSpPr>
          <p:nvPr/>
        </p:nvSpPr>
        <p:spPr bwMode="auto">
          <a:xfrm>
            <a:off x="6586538" y="2399184"/>
            <a:ext cx="692150"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(EPC)</a:t>
            </a:r>
          </a:p>
        </p:txBody>
      </p:sp>
      <p:sp>
        <p:nvSpPr>
          <p:cNvPr id="17" name="AutoShape 14"/>
          <p:cNvSpPr>
            <a:spLocks noChangeArrowheads="1"/>
          </p:cNvSpPr>
          <p:nvPr/>
        </p:nvSpPr>
        <p:spPr bwMode="auto">
          <a:xfrm>
            <a:off x="1316038" y="33135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18" name="Oval 15"/>
          <p:cNvSpPr>
            <a:spLocks noChangeArrowheads="1"/>
          </p:cNvSpPr>
          <p:nvPr/>
        </p:nvSpPr>
        <p:spPr bwMode="auto">
          <a:xfrm>
            <a:off x="1392238" y="33897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19" name="Line 16"/>
          <p:cNvSpPr>
            <a:spLocks noChangeShapeType="1"/>
          </p:cNvSpPr>
          <p:nvPr/>
        </p:nvSpPr>
        <p:spPr bwMode="auto">
          <a:xfrm>
            <a:off x="1697038" y="3465984"/>
            <a:ext cx="152400" cy="0"/>
          </a:xfrm>
          <a:prstGeom prst="line">
            <a:avLst/>
          </a:prstGeom>
          <a:noFill/>
          <a:ln w="9525">
            <a:solidFill>
              <a:schemeClr val="tx1"/>
            </a:solidFill>
            <a:round/>
            <a:headEnd/>
            <a:tailEnd/>
          </a:ln>
        </p:spPr>
        <p:txBody>
          <a:bodyPr wrap="none" anchor="ctr"/>
          <a:lstStyle/>
          <a:p>
            <a:endParaRPr lang="zh-TW" altLang="en-US"/>
          </a:p>
        </p:txBody>
      </p:sp>
      <p:sp>
        <p:nvSpPr>
          <p:cNvPr id="20" name="Text Box 17"/>
          <p:cNvSpPr txBox="1">
            <a:spLocks noChangeArrowheads="1"/>
          </p:cNvSpPr>
          <p:nvPr/>
        </p:nvSpPr>
        <p:spPr bwMode="auto">
          <a:xfrm>
            <a:off x="1790700" y="3313584"/>
            <a:ext cx="1943100"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NHCOOEt   +  CH</a:t>
            </a:r>
            <a:r>
              <a:rPr lang="en-US" altLang="zh-TW" sz="1000">
                <a:latin typeface="Times New Roman" pitchFamily="18" charset="0"/>
              </a:rPr>
              <a:t>2</a:t>
            </a:r>
            <a:r>
              <a:rPr lang="en-US" altLang="zh-TW" sz="1600">
                <a:latin typeface="Times New Roman" pitchFamily="18" charset="0"/>
              </a:rPr>
              <a:t>O</a:t>
            </a:r>
          </a:p>
        </p:txBody>
      </p:sp>
      <p:sp>
        <p:nvSpPr>
          <p:cNvPr id="21" name="Line 18"/>
          <p:cNvSpPr>
            <a:spLocks noChangeShapeType="1"/>
          </p:cNvSpPr>
          <p:nvPr/>
        </p:nvSpPr>
        <p:spPr bwMode="auto">
          <a:xfrm>
            <a:off x="3962400" y="3465984"/>
            <a:ext cx="838200"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22" name="Text Box 19"/>
          <p:cNvSpPr txBox="1">
            <a:spLocks noChangeArrowheads="1"/>
          </p:cNvSpPr>
          <p:nvPr/>
        </p:nvSpPr>
        <p:spPr bwMode="auto">
          <a:xfrm>
            <a:off x="4038600" y="3161184"/>
            <a:ext cx="658813"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 H</a:t>
            </a:r>
            <a:r>
              <a:rPr lang="en-US" altLang="zh-TW" sz="1000">
                <a:latin typeface="Times New Roman" pitchFamily="18" charset="0"/>
              </a:rPr>
              <a:t>2</a:t>
            </a:r>
            <a:r>
              <a:rPr lang="en-US" altLang="zh-TW" sz="1600">
                <a:latin typeface="Times New Roman" pitchFamily="18" charset="0"/>
              </a:rPr>
              <a:t>O</a:t>
            </a:r>
          </a:p>
        </p:txBody>
      </p:sp>
      <p:sp>
        <p:nvSpPr>
          <p:cNvPr id="23" name="AutoShape 20"/>
          <p:cNvSpPr>
            <a:spLocks noChangeArrowheads="1"/>
          </p:cNvSpPr>
          <p:nvPr/>
        </p:nvSpPr>
        <p:spPr bwMode="auto">
          <a:xfrm>
            <a:off x="5257800" y="33135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24" name="Oval 21"/>
          <p:cNvSpPr>
            <a:spLocks noChangeArrowheads="1"/>
          </p:cNvSpPr>
          <p:nvPr/>
        </p:nvSpPr>
        <p:spPr bwMode="auto">
          <a:xfrm>
            <a:off x="5334000" y="33897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25" name="Line 22"/>
          <p:cNvSpPr>
            <a:spLocks noChangeShapeType="1"/>
          </p:cNvSpPr>
          <p:nvPr/>
        </p:nvSpPr>
        <p:spPr bwMode="auto">
          <a:xfrm>
            <a:off x="5638800" y="3465984"/>
            <a:ext cx="152400" cy="0"/>
          </a:xfrm>
          <a:prstGeom prst="line">
            <a:avLst/>
          </a:prstGeom>
          <a:noFill/>
          <a:ln w="9525">
            <a:solidFill>
              <a:schemeClr val="tx1"/>
            </a:solidFill>
            <a:round/>
            <a:headEnd/>
            <a:tailEnd/>
          </a:ln>
        </p:spPr>
        <p:txBody>
          <a:bodyPr wrap="none" anchor="ctr"/>
          <a:lstStyle/>
          <a:p>
            <a:endParaRPr lang="zh-TW" altLang="en-US"/>
          </a:p>
        </p:txBody>
      </p:sp>
      <p:sp>
        <p:nvSpPr>
          <p:cNvPr id="26" name="Text Box 23"/>
          <p:cNvSpPr txBox="1">
            <a:spLocks noChangeArrowheads="1"/>
          </p:cNvSpPr>
          <p:nvPr/>
        </p:nvSpPr>
        <p:spPr bwMode="auto">
          <a:xfrm>
            <a:off x="5699125" y="3299296"/>
            <a:ext cx="2303463" cy="336550"/>
          </a:xfrm>
          <a:prstGeom prst="rect">
            <a:avLst/>
          </a:prstGeom>
          <a:noFill/>
          <a:ln w="9525">
            <a:noFill/>
            <a:miter lim="800000"/>
            <a:headEnd/>
            <a:tailEnd/>
          </a:ln>
        </p:spPr>
        <p:txBody>
          <a:bodyPr wrap="none">
            <a:spAutoFit/>
          </a:bodyPr>
          <a:lstStyle/>
          <a:p>
            <a:r>
              <a:rPr lang="en-US" altLang="zh-TW" sz="1600">
                <a:latin typeface="Times New Roman" pitchFamily="18" charset="0"/>
              </a:rPr>
              <a:t>N-CH</a:t>
            </a:r>
            <a:r>
              <a:rPr lang="en-US" altLang="zh-TW" sz="1000">
                <a:latin typeface="Times New Roman" pitchFamily="18" charset="0"/>
              </a:rPr>
              <a:t>2</a:t>
            </a:r>
            <a:r>
              <a:rPr lang="en-US" altLang="zh-TW" sz="1600">
                <a:latin typeface="Times New Roman" pitchFamily="18" charset="0"/>
              </a:rPr>
              <a:t>--         NHCOOET</a:t>
            </a:r>
          </a:p>
        </p:txBody>
      </p:sp>
      <p:sp>
        <p:nvSpPr>
          <p:cNvPr id="27" name="AutoShape 24"/>
          <p:cNvSpPr>
            <a:spLocks noChangeArrowheads="1"/>
          </p:cNvSpPr>
          <p:nvPr/>
        </p:nvSpPr>
        <p:spPr bwMode="auto">
          <a:xfrm>
            <a:off x="6400800" y="33135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28" name="Oval 25"/>
          <p:cNvSpPr>
            <a:spLocks noChangeArrowheads="1"/>
          </p:cNvSpPr>
          <p:nvPr/>
        </p:nvSpPr>
        <p:spPr bwMode="auto">
          <a:xfrm>
            <a:off x="6477000" y="33897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29" name="Line 26"/>
          <p:cNvSpPr>
            <a:spLocks noChangeShapeType="1"/>
          </p:cNvSpPr>
          <p:nvPr/>
        </p:nvSpPr>
        <p:spPr bwMode="auto">
          <a:xfrm>
            <a:off x="6781800" y="3465984"/>
            <a:ext cx="152400" cy="0"/>
          </a:xfrm>
          <a:prstGeom prst="line">
            <a:avLst/>
          </a:prstGeom>
          <a:noFill/>
          <a:ln w="9525">
            <a:solidFill>
              <a:schemeClr val="tx1"/>
            </a:solidFill>
            <a:round/>
            <a:headEnd/>
            <a:tailEnd/>
          </a:ln>
        </p:spPr>
        <p:txBody>
          <a:bodyPr wrap="none" anchor="ctr"/>
          <a:lstStyle/>
          <a:p>
            <a:endParaRPr lang="zh-TW" altLang="en-US"/>
          </a:p>
        </p:txBody>
      </p:sp>
      <p:sp>
        <p:nvSpPr>
          <p:cNvPr id="30" name="Text Box 27"/>
          <p:cNvSpPr txBox="1">
            <a:spLocks noChangeArrowheads="1"/>
          </p:cNvSpPr>
          <p:nvPr/>
        </p:nvSpPr>
        <p:spPr bwMode="auto">
          <a:xfrm>
            <a:off x="5562600" y="3662834"/>
            <a:ext cx="1987550"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(N-benzyl compound)</a:t>
            </a:r>
          </a:p>
        </p:txBody>
      </p:sp>
      <p:sp>
        <p:nvSpPr>
          <p:cNvPr id="31" name="AutoShape 28"/>
          <p:cNvSpPr>
            <a:spLocks noChangeArrowheads="1"/>
          </p:cNvSpPr>
          <p:nvPr/>
        </p:nvSpPr>
        <p:spPr bwMode="auto">
          <a:xfrm>
            <a:off x="1295400" y="42279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32" name="Oval 29"/>
          <p:cNvSpPr>
            <a:spLocks noChangeArrowheads="1"/>
          </p:cNvSpPr>
          <p:nvPr/>
        </p:nvSpPr>
        <p:spPr bwMode="auto">
          <a:xfrm>
            <a:off x="1371600" y="43041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3" name="Line 30"/>
          <p:cNvSpPr>
            <a:spLocks noChangeShapeType="1"/>
          </p:cNvSpPr>
          <p:nvPr/>
        </p:nvSpPr>
        <p:spPr bwMode="auto">
          <a:xfrm>
            <a:off x="1676400" y="4380384"/>
            <a:ext cx="152400" cy="0"/>
          </a:xfrm>
          <a:prstGeom prst="line">
            <a:avLst/>
          </a:prstGeom>
          <a:noFill/>
          <a:ln w="9525">
            <a:solidFill>
              <a:schemeClr val="tx1"/>
            </a:solidFill>
            <a:round/>
            <a:headEnd/>
            <a:tailEnd/>
          </a:ln>
        </p:spPr>
        <p:txBody>
          <a:bodyPr wrap="none" anchor="ctr"/>
          <a:lstStyle/>
          <a:p>
            <a:endParaRPr lang="zh-TW" altLang="en-US"/>
          </a:p>
        </p:txBody>
      </p:sp>
      <p:sp>
        <p:nvSpPr>
          <p:cNvPr id="34" name="Text Box 31"/>
          <p:cNvSpPr txBox="1">
            <a:spLocks noChangeArrowheads="1"/>
          </p:cNvSpPr>
          <p:nvPr/>
        </p:nvSpPr>
        <p:spPr bwMode="auto">
          <a:xfrm>
            <a:off x="1736725" y="4213696"/>
            <a:ext cx="2303463" cy="336550"/>
          </a:xfrm>
          <a:prstGeom prst="rect">
            <a:avLst/>
          </a:prstGeom>
          <a:noFill/>
          <a:ln w="9525">
            <a:noFill/>
            <a:miter lim="800000"/>
            <a:headEnd/>
            <a:tailEnd/>
          </a:ln>
        </p:spPr>
        <p:txBody>
          <a:bodyPr wrap="none">
            <a:spAutoFit/>
          </a:bodyPr>
          <a:lstStyle/>
          <a:p>
            <a:r>
              <a:rPr lang="en-US" altLang="zh-TW" sz="1600">
                <a:latin typeface="Times New Roman" pitchFamily="18" charset="0"/>
              </a:rPr>
              <a:t>N-CH</a:t>
            </a:r>
            <a:r>
              <a:rPr lang="en-US" altLang="zh-TW" sz="1000">
                <a:latin typeface="Times New Roman" pitchFamily="18" charset="0"/>
              </a:rPr>
              <a:t>2</a:t>
            </a:r>
            <a:r>
              <a:rPr lang="en-US" altLang="zh-TW" sz="1600">
                <a:latin typeface="Times New Roman" pitchFamily="18" charset="0"/>
              </a:rPr>
              <a:t>--         NHCOOET</a:t>
            </a:r>
          </a:p>
        </p:txBody>
      </p:sp>
      <p:sp>
        <p:nvSpPr>
          <p:cNvPr id="35" name="AutoShape 32"/>
          <p:cNvSpPr>
            <a:spLocks noChangeArrowheads="1"/>
          </p:cNvSpPr>
          <p:nvPr/>
        </p:nvSpPr>
        <p:spPr bwMode="auto">
          <a:xfrm>
            <a:off x="2438400" y="42279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36" name="Oval 33"/>
          <p:cNvSpPr>
            <a:spLocks noChangeArrowheads="1"/>
          </p:cNvSpPr>
          <p:nvPr/>
        </p:nvSpPr>
        <p:spPr bwMode="auto">
          <a:xfrm>
            <a:off x="2514600" y="43041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37" name="Line 34"/>
          <p:cNvSpPr>
            <a:spLocks noChangeShapeType="1"/>
          </p:cNvSpPr>
          <p:nvPr/>
        </p:nvSpPr>
        <p:spPr bwMode="auto">
          <a:xfrm>
            <a:off x="2819400" y="4380384"/>
            <a:ext cx="152400" cy="0"/>
          </a:xfrm>
          <a:prstGeom prst="line">
            <a:avLst/>
          </a:prstGeom>
          <a:noFill/>
          <a:ln w="9525">
            <a:solidFill>
              <a:schemeClr val="tx1"/>
            </a:solidFill>
            <a:round/>
            <a:headEnd/>
            <a:tailEnd/>
          </a:ln>
        </p:spPr>
        <p:txBody>
          <a:bodyPr wrap="none" anchor="ctr"/>
          <a:lstStyle/>
          <a:p>
            <a:endParaRPr lang="zh-TW" altLang="en-US"/>
          </a:p>
        </p:txBody>
      </p:sp>
      <p:sp>
        <p:nvSpPr>
          <p:cNvPr id="38" name="Line 35"/>
          <p:cNvSpPr>
            <a:spLocks noChangeShapeType="1"/>
          </p:cNvSpPr>
          <p:nvPr/>
        </p:nvSpPr>
        <p:spPr bwMode="auto">
          <a:xfrm>
            <a:off x="4114800" y="4380384"/>
            <a:ext cx="838200"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39" name="Text Box 36"/>
          <p:cNvSpPr txBox="1">
            <a:spLocks noChangeArrowheads="1"/>
          </p:cNvSpPr>
          <p:nvPr/>
        </p:nvSpPr>
        <p:spPr bwMode="auto">
          <a:xfrm>
            <a:off x="4178300" y="4094634"/>
            <a:ext cx="565150" cy="274637"/>
          </a:xfrm>
          <a:prstGeom prst="rect">
            <a:avLst/>
          </a:prstGeom>
          <a:noFill/>
          <a:ln w="9525">
            <a:noFill/>
            <a:miter lim="800000"/>
            <a:headEnd/>
            <a:tailEnd/>
          </a:ln>
        </p:spPr>
        <p:txBody>
          <a:bodyPr wrap="none">
            <a:spAutoFit/>
          </a:bodyPr>
          <a:lstStyle/>
          <a:p>
            <a:pPr algn="ctr"/>
            <a:r>
              <a:rPr lang="en-US" altLang="zh-TW" sz="1200">
                <a:latin typeface="Times New Roman" pitchFamily="18" charset="0"/>
              </a:rPr>
              <a:t>(EPC)</a:t>
            </a:r>
          </a:p>
        </p:txBody>
      </p:sp>
      <p:sp>
        <p:nvSpPr>
          <p:cNvPr id="40" name="Line 37"/>
          <p:cNvSpPr>
            <a:spLocks noChangeShapeType="1"/>
          </p:cNvSpPr>
          <p:nvPr/>
        </p:nvSpPr>
        <p:spPr bwMode="auto">
          <a:xfrm flipV="1">
            <a:off x="5867400" y="3161184"/>
            <a:ext cx="0" cy="228600"/>
          </a:xfrm>
          <a:prstGeom prst="line">
            <a:avLst/>
          </a:prstGeom>
          <a:noFill/>
          <a:ln w="9525">
            <a:solidFill>
              <a:schemeClr val="tx1"/>
            </a:solidFill>
            <a:round/>
            <a:headEnd/>
            <a:tailEnd/>
          </a:ln>
        </p:spPr>
        <p:txBody>
          <a:bodyPr wrap="none" anchor="ctr"/>
          <a:lstStyle/>
          <a:p>
            <a:endParaRPr lang="zh-TW" altLang="en-US"/>
          </a:p>
        </p:txBody>
      </p:sp>
      <p:sp>
        <p:nvSpPr>
          <p:cNvPr id="41" name="Text Box 38"/>
          <p:cNvSpPr txBox="1">
            <a:spLocks noChangeArrowheads="1"/>
          </p:cNvSpPr>
          <p:nvPr/>
        </p:nvSpPr>
        <p:spPr bwMode="auto">
          <a:xfrm>
            <a:off x="5724525" y="2892896"/>
            <a:ext cx="792163"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COOEt</a:t>
            </a:r>
          </a:p>
        </p:txBody>
      </p:sp>
      <p:sp>
        <p:nvSpPr>
          <p:cNvPr id="42" name="Line 39"/>
          <p:cNvSpPr>
            <a:spLocks noChangeShapeType="1"/>
          </p:cNvSpPr>
          <p:nvPr/>
        </p:nvSpPr>
        <p:spPr bwMode="auto">
          <a:xfrm flipV="1">
            <a:off x="1887538" y="4031134"/>
            <a:ext cx="0" cy="228600"/>
          </a:xfrm>
          <a:prstGeom prst="line">
            <a:avLst/>
          </a:prstGeom>
          <a:noFill/>
          <a:ln w="9525">
            <a:solidFill>
              <a:schemeClr val="tx1"/>
            </a:solidFill>
            <a:round/>
            <a:headEnd/>
            <a:tailEnd/>
          </a:ln>
        </p:spPr>
        <p:txBody>
          <a:bodyPr wrap="none" anchor="ctr"/>
          <a:lstStyle/>
          <a:p>
            <a:endParaRPr lang="zh-TW" altLang="en-US"/>
          </a:p>
        </p:txBody>
      </p:sp>
      <p:sp>
        <p:nvSpPr>
          <p:cNvPr id="43" name="Text Box 40"/>
          <p:cNvSpPr txBox="1">
            <a:spLocks noChangeArrowheads="1"/>
          </p:cNvSpPr>
          <p:nvPr/>
        </p:nvSpPr>
        <p:spPr bwMode="auto">
          <a:xfrm>
            <a:off x="1692275" y="3770784"/>
            <a:ext cx="792163"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COOEt</a:t>
            </a:r>
          </a:p>
        </p:txBody>
      </p:sp>
      <p:sp>
        <p:nvSpPr>
          <p:cNvPr id="44" name="Text Box 41"/>
          <p:cNvSpPr txBox="1">
            <a:spLocks noChangeArrowheads="1"/>
          </p:cNvSpPr>
          <p:nvPr/>
        </p:nvSpPr>
        <p:spPr bwMode="auto">
          <a:xfrm>
            <a:off x="5029200" y="4151784"/>
            <a:ext cx="1084263"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EtOCONH</a:t>
            </a:r>
          </a:p>
        </p:txBody>
      </p:sp>
      <p:sp>
        <p:nvSpPr>
          <p:cNvPr id="45" name="AutoShape 42"/>
          <p:cNvSpPr>
            <a:spLocks noChangeArrowheads="1"/>
          </p:cNvSpPr>
          <p:nvPr/>
        </p:nvSpPr>
        <p:spPr bwMode="auto">
          <a:xfrm>
            <a:off x="6096000" y="41517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46" name="Oval 43"/>
          <p:cNvSpPr>
            <a:spLocks noChangeArrowheads="1"/>
          </p:cNvSpPr>
          <p:nvPr/>
        </p:nvSpPr>
        <p:spPr bwMode="auto">
          <a:xfrm>
            <a:off x="6172200" y="42279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47" name="Line 44"/>
          <p:cNvSpPr>
            <a:spLocks noChangeShapeType="1"/>
          </p:cNvSpPr>
          <p:nvPr/>
        </p:nvSpPr>
        <p:spPr bwMode="auto">
          <a:xfrm>
            <a:off x="6477000" y="4304184"/>
            <a:ext cx="152400" cy="0"/>
          </a:xfrm>
          <a:prstGeom prst="line">
            <a:avLst/>
          </a:prstGeom>
          <a:noFill/>
          <a:ln w="9525">
            <a:solidFill>
              <a:schemeClr val="tx1"/>
            </a:solidFill>
            <a:round/>
            <a:headEnd/>
            <a:tailEnd/>
          </a:ln>
        </p:spPr>
        <p:txBody>
          <a:bodyPr wrap="none" anchor="ctr"/>
          <a:lstStyle/>
          <a:p>
            <a:endParaRPr lang="zh-TW" altLang="en-US"/>
          </a:p>
        </p:txBody>
      </p:sp>
      <p:sp>
        <p:nvSpPr>
          <p:cNvPr id="48" name="Text Box 45"/>
          <p:cNvSpPr txBox="1">
            <a:spLocks noChangeArrowheads="1"/>
          </p:cNvSpPr>
          <p:nvPr/>
        </p:nvSpPr>
        <p:spPr bwMode="auto">
          <a:xfrm>
            <a:off x="6553200" y="4151784"/>
            <a:ext cx="2089150" cy="336550"/>
          </a:xfrm>
          <a:prstGeom prst="rect">
            <a:avLst/>
          </a:prstGeom>
          <a:noFill/>
          <a:ln w="9525">
            <a:noFill/>
            <a:miter lim="800000"/>
            <a:headEnd/>
            <a:tailEnd/>
          </a:ln>
        </p:spPr>
        <p:txBody>
          <a:bodyPr wrap="none">
            <a:spAutoFit/>
          </a:bodyPr>
          <a:lstStyle/>
          <a:p>
            <a:r>
              <a:rPr lang="en-US" altLang="zh-TW" sz="1600">
                <a:latin typeface="Times New Roman" pitchFamily="18" charset="0"/>
              </a:rPr>
              <a:t>CH</a:t>
            </a:r>
            <a:r>
              <a:rPr lang="en-US" altLang="zh-TW" sz="1000">
                <a:latin typeface="Times New Roman" pitchFamily="18" charset="0"/>
              </a:rPr>
              <a:t>2</a:t>
            </a:r>
            <a:r>
              <a:rPr lang="en-US" altLang="zh-TW" sz="1600">
                <a:latin typeface="Times New Roman" pitchFamily="18" charset="0"/>
              </a:rPr>
              <a:t>--         NHCOOET</a:t>
            </a:r>
          </a:p>
        </p:txBody>
      </p:sp>
      <p:sp>
        <p:nvSpPr>
          <p:cNvPr id="49" name="AutoShape 46"/>
          <p:cNvSpPr>
            <a:spLocks noChangeArrowheads="1"/>
          </p:cNvSpPr>
          <p:nvPr/>
        </p:nvSpPr>
        <p:spPr bwMode="auto">
          <a:xfrm>
            <a:off x="7086600" y="41517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50" name="Oval 47"/>
          <p:cNvSpPr>
            <a:spLocks noChangeArrowheads="1"/>
          </p:cNvSpPr>
          <p:nvPr/>
        </p:nvSpPr>
        <p:spPr bwMode="auto">
          <a:xfrm>
            <a:off x="7162800" y="42279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51" name="Line 48"/>
          <p:cNvSpPr>
            <a:spLocks noChangeShapeType="1"/>
          </p:cNvSpPr>
          <p:nvPr/>
        </p:nvSpPr>
        <p:spPr bwMode="auto">
          <a:xfrm>
            <a:off x="7467600" y="4304184"/>
            <a:ext cx="152400" cy="0"/>
          </a:xfrm>
          <a:prstGeom prst="line">
            <a:avLst/>
          </a:prstGeom>
          <a:noFill/>
          <a:ln w="9525">
            <a:solidFill>
              <a:schemeClr val="tx1"/>
            </a:solidFill>
            <a:round/>
            <a:headEnd/>
            <a:tailEnd/>
          </a:ln>
        </p:spPr>
        <p:txBody>
          <a:bodyPr wrap="none" anchor="ctr"/>
          <a:lstStyle/>
          <a:p>
            <a:endParaRPr lang="zh-TW" altLang="en-US"/>
          </a:p>
        </p:txBody>
      </p:sp>
      <p:sp>
        <p:nvSpPr>
          <p:cNvPr id="52" name="Line 49"/>
          <p:cNvSpPr>
            <a:spLocks noChangeShapeType="1"/>
          </p:cNvSpPr>
          <p:nvPr/>
        </p:nvSpPr>
        <p:spPr bwMode="auto">
          <a:xfrm flipH="1">
            <a:off x="6019800" y="4304184"/>
            <a:ext cx="76200" cy="0"/>
          </a:xfrm>
          <a:prstGeom prst="line">
            <a:avLst/>
          </a:prstGeom>
          <a:noFill/>
          <a:ln w="9525">
            <a:solidFill>
              <a:schemeClr val="tx1"/>
            </a:solidFill>
            <a:round/>
            <a:headEnd/>
            <a:tailEnd/>
          </a:ln>
        </p:spPr>
        <p:txBody>
          <a:bodyPr wrap="none" anchor="ctr"/>
          <a:lstStyle/>
          <a:p>
            <a:endParaRPr lang="zh-TW" altLang="en-US"/>
          </a:p>
        </p:txBody>
      </p:sp>
      <p:sp>
        <p:nvSpPr>
          <p:cNvPr id="53" name="Text Box 51"/>
          <p:cNvSpPr txBox="1">
            <a:spLocks noChangeArrowheads="1"/>
          </p:cNvSpPr>
          <p:nvPr/>
        </p:nvSpPr>
        <p:spPr bwMode="auto">
          <a:xfrm>
            <a:off x="1219200" y="5353521"/>
            <a:ext cx="1084263"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EtOCONH</a:t>
            </a:r>
          </a:p>
        </p:txBody>
      </p:sp>
      <p:sp>
        <p:nvSpPr>
          <p:cNvPr id="54" name="AutoShape 52"/>
          <p:cNvSpPr>
            <a:spLocks noChangeArrowheads="1"/>
          </p:cNvSpPr>
          <p:nvPr/>
        </p:nvSpPr>
        <p:spPr bwMode="auto">
          <a:xfrm>
            <a:off x="2286000" y="5353521"/>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55" name="Oval 53"/>
          <p:cNvSpPr>
            <a:spLocks noChangeArrowheads="1"/>
          </p:cNvSpPr>
          <p:nvPr/>
        </p:nvSpPr>
        <p:spPr bwMode="auto">
          <a:xfrm>
            <a:off x="2362200" y="5429721"/>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56" name="Line 54"/>
          <p:cNvSpPr>
            <a:spLocks noChangeShapeType="1"/>
          </p:cNvSpPr>
          <p:nvPr/>
        </p:nvSpPr>
        <p:spPr bwMode="auto">
          <a:xfrm>
            <a:off x="2667000" y="5505921"/>
            <a:ext cx="152400" cy="0"/>
          </a:xfrm>
          <a:prstGeom prst="line">
            <a:avLst/>
          </a:prstGeom>
          <a:noFill/>
          <a:ln w="9525">
            <a:solidFill>
              <a:schemeClr val="tx1"/>
            </a:solidFill>
            <a:round/>
            <a:headEnd/>
            <a:tailEnd/>
          </a:ln>
        </p:spPr>
        <p:txBody>
          <a:bodyPr wrap="none" anchor="ctr"/>
          <a:lstStyle/>
          <a:p>
            <a:endParaRPr lang="zh-TW" altLang="en-US"/>
          </a:p>
        </p:txBody>
      </p:sp>
      <p:sp>
        <p:nvSpPr>
          <p:cNvPr id="57" name="Text Box 55"/>
          <p:cNvSpPr txBox="1">
            <a:spLocks noChangeArrowheads="1"/>
          </p:cNvSpPr>
          <p:nvPr/>
        </p:nvSpPr>
        <p:spPr bwMode="auto">
          <a:xfrm>
            <a:off x="2743200" y="5353521"/>
            <a:ext cx="2089150" cy="336550"/>
          </a:xfrm>
          <a:prstGeom prst="rect">
            <a:avLst/>
          </a:prstGeom>
          <a:noFill/>
          <a:ln w="9525">
            <a:noFill/>
            <a:miter lim="800000"/>
            <a:headEnd/>
            <a:tailEnd/>
          </a:ln>
        </p:spPr>
        <p:txBody>
          <a:bodyPr wrap="none">
            <a:spAutoFit/>
          </a:bodyPr>
          <a:lstStyle/>
          <a:p>
            <a:r>
              <a:rPr lang="en-US" altLang="zh-TW" sz="1600">
                <a:latin typeface="Times New Roman" pitchFamily="18" charset="0"/>
              </a:rPr>
              <a:t>CH</a:t>
            </a:r>
            <a:r>
              <a:rPr lang="en-US" altLang="zh-TW" sz="1000">
                <a:latin typeface="Times New Roman" pitchFamily="18" charset="0"/>
              </a:rPr>
              <a:t>2</a:t>
            </a:r>
            <a:r>
              <a:rPr lang="en-US" altLang="zh-TW" sz="1600">
                <a:latin typeface="Times New Roman" pitchFamily="18" charset="0"/>
              </a:rPr>
              <a:t>--         NHCOOET</a:t>
            </a:r>
          </a:p>
        </p:txBody>
      </p:sp>
      <p:sp>
        <p:nvSpPr>
          <p:cNvPr id="58" name="AutoShape 56"/>
          <p:cNvSpPr>
            <a:spLocks noChangeArrowheads="1"/>
          </p:cNvSpPr>
          <p:nvPr/>
        </p:nvSpPr>
        <p:spPr bwMode="auto">
          <a:xfrm>
            <a:off x="3276600" y="5353521"/>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59" name="Oval 57"/>
          <p:cNvSpPr>
            <a:spLocks noChangeArrowheads="1"/>
          </p:cNvSpPr>
          <p:nvPr/>
        </p:nvSpPr>
        <p:spPr bwMode="auto">
          <a:xfrm>
            <a:off x="3352800" y="5429721"/>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60" name="Line 58"/>
          <p:cNvSpPr>
            <a:spLocks noChangeShapeType="1"/>
          </p:cNvSpPr>
          <p:nvPr/>
        </p:nvSpPr>
        <p:spPr bwMode="auto">
          <a:xfrm>
            <a:off x="3657600" y="5505921"/>
            <a:ext cx="152400" cy="0"/>
          </a:xfrm>
          <a:prstGeom prst="line">
            <a:avLst/>
          </a:prstGeom>
          <a:noFill/>
          <a:ln w="9525">
            <a:solidFill>
              <a:schemeClr val="tx1"/>
            </a:solidFill>
            <a:round/>
            <a:headEnd/>
            <a:tailEnd/>
          </a:ln>
        </p:spPr>
        <p:txBody>
          <a:bodyPr wrap="none" anchor="ctr"/>
          <a:lstStyle/>
          <a:p>
            <a:endParaRPr lang="zh-TW" altLang="en-US"/>
          </a:p>
        </p:txBody>
      </p:sp>
      <p:sp>
        <p:nvSpPr>
          <p:cNvPr id="61" name="Line 59"/>
          <p:cNvSpPr>
            <a:spLocks noChangeShapeType="1"/>
          </p:cNvSpPr>
          <p:nvPr/>
        </p:nvSpPr>
        <p:spPr bwMode="auto">
          <a:xfrm flipH="1">
            <a:off x="2209800" y="5505921"/>
            <a:ext cx="76200" cy="0"/>
          </a:xfrm>
          <a:prstGeom prst="line">
            <a:avLst/>
          </a:prstGeom>
          <a:noFill/>
          <a:ln w="9525">
            <a:solidFill>
              <a:schemeClr val="tx1"/>
            </a:solidFill>
            <a:round/>
            <a:headEnd/>
            <a:tailEnd/>
          </a:ln>
        </p:spPr>
        <p:txBody>
          <a:bodyPr wrap="none" anchor="ctr"/>
          <a:lstStyle/>
          <a:p>
            <a:endParaRPr lang="zh-TW" altLang="en-US"/>
          </a:p>
        </p:txBody>
      </p:sp>
      <p:sp>
        <p:nvSpPr>
          <p:cNvPr id="62" name="Text Box 60"/>
          <p:cNvSpPr txBox="1">
            <a:spLocks noChangeArrowheads="1"/>
          </p:cNvSpPr>
          <p:nvPr/>
        </p:nvSpPr>
        <p:spPr bwMode="auto">
          <a:xfrm>
            <a:off x="2347913" y="5796434"/>
            <a:ext cx="793750"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(MDU)</a:t>
            </a:r>
          </a:p>
        </p:txBody>
      </p:sp>
      <p:sp>
        <p:nvSpPr>
          <p:cNvPr id="63" name="Line 61"/>
          <p:cNvSpPr>
            <a:spLocks noChangeShapeType="1"/>
          </p:cNvSpPr>
          <p:nvPr/>
        </p:nvSpPr>
        <p:spPr bwMode="auto">
          <a:xfrm>
            <a:off x="4800600" y="5523384"/>
            <a:ext cx="838200"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64" name="Text Box 62"/>
          <p:cNvSpPr txBox="1">
            <a:spLocks noChangeArrowheads="1"/>
          </p:cNvSpPr>
          <p:nvPr/>
        </p:nvSpPr>
        <p:spPr bwMode="auto">
          <a:xfrm>
            <a:off x="4648200" y="5218584"/>
            <a:ext cx="877888"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-2 EtOH</a:t>
            </a:r>
          </a:p>
        </p:txBody>
      </p:sp>
      <p:sp>
        <p:nvSpPr>
          <p:cNvPr id="65" name="Text Box 63"/>
          <p:cNvSpPr txBox="1">
            <a:spLocks noChangeArrowheads="1"/>
          </p:cNvSpPr>
          <p:nvPr/>
        </p:nvSpPr>
        <p:spPr bwMode="auto">
          <a:xfrm>
            <a:off x="5865813" y="5294784"/>
            <a:ext cx="839787" cy="336550"/>
          </a:xfrm>
          <a:prstGeom prst="rect">
            <a:avLst/>
          </a:prstGeom>
          <a:noFill/>
          <a:ln w="9525">
            <a:noFill/>
            <a:miter lim="800000"/>
            <a:headEnd/>
            <a:tailEnd/>
          </a:ln>
        </p:spPr>
        <p:txBody>
          <a:bodyPr wrap="none">
            <a:spAutoFit/>
          </a:bodyPr>
          <a:lstStyle/>
          <a:p>
            <a:pPr algn="ctr"/>
            <a:r>
              <a:rPr lang="en-US" altLang="zh-TW" sz="1600">
                <a:latin typeface="Times New Roman" pitchFamily="18" charset="0"/>
              </a:rPr>
              <a:t>O=C=N</a:t>
            </a:r>
          </a:p>
        </p:txBody>
      </p:sp>
      <p:sp>
        <p:nvSpPr>
          <p:cNvPr id="66" name="AutoShape 64"/>
          <p:cNvSpPr>
            <a:spLocks noChangeArrowheads="1"/>
          </p:cNvSpPr>
          <p:nvPr/>
        </p:nvSpPr>
        <p:spPr bwMode="auto">
          <a:xfrm>
            <a:off x="6673850" y="52947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67" name="Oval 65"/>
          <p:cNvSpPr>
            <a:spLocks noChangeArrowheads="1"/>
          </p:cNvSpPr>
          <p:nvPr/>
        </p:nvSpPr>
        <p:spPr bwMode="auto">
          <a:xfrm>
            <a:off x="6750050" y="53709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68" name="Line 66"/>
          <p:cNvSpPr>
            <a:spLocks noChangeShapeType="1"/>
          </p:cNvSpPr>
          <p:nvPr/>
        </p:nvSpPr>
        <p:spPr bwMode="auto">
          <a:xfrm>
            <a:off x="7054850" y="5447184"/>
            <a:ext cx="152400" cy="0"/>
          </a:xfrm>
          <a:prstGeom prst="line">
            <a:avLst/>
          </a:prstGeom>
          <a:noFill/>
          <a:ln w="9525">
            <a:solidFill>
              <a:schemeClr val="tx1"/>
            </a:solidFill>
            <a:round/>
            <a:headEnd/>
            <a:tailEnd/>
          </a:ln>
        </p:spPr>
        <p:txBody>
          <a:bodyPr wrap="none" anchor="ctr"/>
          <a:lstStyle/>
          <a:p>
            <a:endParaRPr lang="zh-TW" altLang="en-US"/>
          </a:p>
        </p:txBody>
      </p:sp>
      <p:sp>
        <p:nvSpPr>
          <p:cNvPr id="69" name="Text Box 67"/>
          <p:cNvSpPr txBox="1">
            <a:spLocks noChangeArrowheads="1"/>
          </p:cNvSpPr>
          <p:nvPr/>
        </p:nvSpPr>
        <p:spPr bwMode="auto">
          <a:xfrm>
            <a:off x="7131050" y="5294784"/>
            <a:ext cx="1778000" cy="336550"/>
          </a:xfrm>
          <a:prstGeom prst="rect">
            <a:avLst/>
          </a:prstGeom>
          <a:noFill/>
          <a:ln w="9525">
            <a:noFill/>
            <a:miter lim="800000"/>
            <a:headEnd/>
            <a:tailEnd/>
          </a:ln>
        </p:spPr>
        <p:txBody>
          <a:bodyPr wrap="none">
            <a:spAutoFit/>
          </a:bodyPr>
          <a:lstStyle/>
          <a:p>
            <a:r>
              <a:rPr lang="en-US" altLang="zh-TW" sz="1600">
                <a:latin typeface="Times New Roman" pitchFamily="18" charset="0"/>
              </a:rPr>
              <a:t>CH</a:t>
            </a:r>
            <a:r>
              <a:rPr lang="en-US" altLang="zh-TW" sz="1000">
                <a:latin typeface="Times New Roman" pitchFamily="18" charset="0"/>
              </a:rPr>
              <a:t>2</a:t>
            </a:r>
            <a:r>
              <a:rPr lang="en-US" altLang="zh-TW" sz="1600">
                <a:latin typeface="Times New Roman" pitchFamily="18" charset="0"/>
              </a:rPr>
              <a:t>--         N=C=O</a:t>
            </a:r>
          </a:p>
        </p:txBody>
      </p:sp>
      <p:sp>
        <p:nvSpPr>
          <p:cNvPr id="70" name="AutoShape 68"/>
          <p:cNvSpPr>
            <a:spLocks noChangeArrowheads="1"/>
          </p:cNvSpPr>
          <p:nvPr/>
        </p:nvSpPr>
        <p:spPr bwMode="auto">
          <a:xfrm>
            <a:off x="7664450" y="5294784"/>
            <a:ext cx="381000" cy="381000"/>
          </a:xfrm>
          <a:prstGeom prst="hexagon">
            <a:avLst>
              <a:gd name="adj" fmla="val 25000"/>
              <a:gd name="vf" fmla="val 115470"/>
            </a:avLst>
          </a:prstGeom>
          <a:solidFill>
            <a:schemeClr val="bg1"/>
          </a:solidFill>
          <a:ln w="9525">
            <a:solidFill>
              <a:schemeClr val="tx1"/>
            </a:solidFill>
            <a:miter lim="800000"/>
            <a:headEnd/>
            <a:tailEnd/>
          </a:ln>
        </p:spPr>
        <p:txBody>
          <a:bodyPr wrap="none" anchor="ctr"/>
          <a:lstStyle/>
          <a:p>
            <a:endParaRPr lang="zh-TW" altLang="en-US"/>
          </a:p>
        </p:txBody>
      </p:sp>
      <p:sp>
        <p:nvSpPr>
          <p:cNvPr id="71" name="Oval 69"/>
          <p:cNvSpPr>
            <a:spLocks noChangeArrowheads="1"/>
          </p:cNvSpPr>
          <p:nvPr/>
        </p:nvSpPr>
        <p:spPr bwMode="auto">
          <a:xfrm>
            <a:off x="7740650" y="5370984"/>
            <a:ext cx="228600" cy="228600"/>
          </a:xfrm>
          <a:prstGeom prst="ellipse">
            <a:avLst/>
          </a:prstGeom>
          <a:solidFill>
            <a:schemeClr val="bg1"/>
          </a:solidFill>
          <a:ln w="9525">
            <a:solidFill>
              <a:schemeClr val="tx1"/>
            </a:solidFill>
            <a:round/>
            <a:headEnd/>
            <a:tailEnd/>
          </a:ln>
        </p:spPr>
        <p:txBody>
          <a:bodyPr wrap="none" anchor="ctr"/>
          <a:lstStyle/>
          <a:p>
            <a:endParaRPr lang="zh-TW" altLang="en-US"/>
          </a:p>
        </p:txBody>
      </p:sp>
      <p:sp>
        <p:nvSpPr>
          <p:cNvPr id="72" name="Line 70"/>
          <p:cNvSpPr>
            <a:spLocks noChangeShapeType="1"/>
          </p:cNvSpPr>
          <p:nvPr/>
        </p:nvSpPr>
        <p:spPr bwMode="auto">
          <a:xfrm>
            <a:off x="8045450" y="5447184"/>
            <a:ext cx="152400" cy="0"/>
          </a:xfrm>
          <a:prstGeom prst="line">
            <a:avLst/>
          </a:prstGeom>
          <a:noFill/>
          <a:ln w="9525">
            <a:solidFill>
              <a:schemeClr val="tx1"/>
            </a:solidFill>
            <a:round/>
            <a:headEnd/>
            <a:tailEnd/>
          </a:ln>
        </p:spPr>
        <p:txBody>
          <a:bodyPr wrap="none" anchor="ctr"/>
          <a:lstStyle/>
          <a:p>
            <a:endParaRPr lang="zh-TW" altLang="en-US"/>
          </a:p>
        </p:txBody>
      </p:sp>
      <p:sp>
        <p:nvSpPr>
          <p:cNvPr id="73" name="Line 71"/>
          <p:cNvSpPr>
            <a:spLocks noChangeShapeType="1"/>
          </p:cNvSpPr>
          <p:nvPr/>
        </p:nvSpPr>
        <p:spPr bwMode="auto">
          <a:xfrm flipH="1">
            <a:off x="6597650" y="5447184"/>
            <a:ext cx="76200" cy="0"/>
          </a:xfrm>
          <a:prstGeom prst="line">
            <a:avLst/>
          </a:prstGeom>
          <a:noFill/>
          <a:ln w="9525">
            <a:solidFill>
              <a:schemeClr val="tx1"/>
            </a:solidFill>
            <a:round/>
            <a:headEnd/>
            <a:tailEnd/>
          </a:ln>
        </p:spPr>
        <p:txBody>
          <a:bodyPr wrap="none" anchor="ctr"/>
          <a:lstStyle/>
          <a:p>
            <a:endParaRPr lang="zh-TW" altLang="en-US"/>
          </a:p>
        </p:txBody>
      </p:sp>
      <p:sp>
        <p:nvSpPr>
          <p:cNvPr id="75" name="Text Box 73"/>
          <p:cNvSpPr txBox="1">
            <a:spLocks noChangeArrowheads="1"/>
          </p:cNvSpPr>
          <p:nvPr/>
        </p:nvSpPr>
        <p:spPr bwMode="auto">
          <a:xfrm>
            <a:off x="4119563" y="3416771"/>
            <a:ext cx="482600" cy="366713"/>
          </a:xfrm>
          <a:prstGeom prst="rect">
            <a:avLst/>
          </a:prstGeom>
          <a:noFill/>
          <a:ln w="9525">
            <a:noFill/>
            <a:miter lim="800000"/>
            <a:headEnd/>
            <a:tailEnd/>
          </a:ln>
        </p:spPr>
        <p:txBody>
          <a:bodyPr wrap="none">
            <a:spAutoFit/>
          </a:bodyPr>
          <a:lstStyle/>
          <a:p>
            <a:r>
              <a:rPr lang="en-US" altLang="zh-TW" sz="1800"/>
              <a:t>H+</a:t>
            </a:r>
          </a:p>
        </p:txBody>
      </p:sp>
      <p:sp>
        <p:nvSpPr>
          <p:cNvPr id="76" name="Text Box 74"/>
          <p:cNvSpPr txBox="1">
            <a:spLocks noChangeArrowheads="1"/>
          </p:cNvSpPr>
          <p:nvPr/>
        </p:nvSpPr>
        <p:spPr bwMode="auto">
          <a:xfrm>
            <a:off x="5292725" y="1956271"/>
            <a:ext cx="588963" cy="304800"/>
          </a:xfrm>
          <a:prstGeom prst="rect">
            <a:avLst/>
          </a:prstGeom>
          <a:noFill/>
          <a:ln w="9525">
            <a:noFill/>
            <a:miter lim="800000"/>
            <a:headEnd/>
            <a:tailEnd/>
          </a:ln>
        </p:spPr>
        <p:txBody>
          <a:bodyPr wrap="none">
            <a:spAutoFit/>
          </a:bodyPr>
          <a:lstStyle/>
          <a:p>
            <a:r>
              <a:rPr lang="en-US" altLang="zh-TW" b="1">
                <a:solidFill>
                  <a:srgbClr val="FF0000"/>
                </a:solidFill>
              </a:rPr>
              <a:t>“Pd”</a:t>
            </a:r>
          </a:p>
        </p:txBody>
      </p:sp>
      <p:sp>
        <p:nvSpPr>
          <p:cNvPr id="77" name="AutoShape 75"/>
          <p:cNvSpPr>
            <a:spLocks noChangeArrowheads="1"/>
          </p:cNvSpPr>
          <p:nvPr/>
        </p:nvSpPr>
        <p:spPr bwMode="auto">
          <a:xfrm>
            <a:off x="5148263" y="5588471"/>
            <a:ext cx="144462" cy="176213"/>
          </a:xfrm>
          <a:prstGeom prst="triangle">
            <a:avLst>
              <a:gd name="adj" fmla="val 50000"/>
            </a:avLst>
          </a:prstGeom>
          <a:solidFill>
            <a:schemeClr val="bg1"/>
          </a:solidFill>
          <a:ln w="9525">
            <a:solidFill>
              <a:schemeClr val="tx1"/>
            </a:solidFill>
            <a:miter lim="800000"/>
            <a:headEnd/>
            <a:tailEnd/>
          </a:ln>
        </p:spPr>
        <p:txBody>
          <a:bodyPr wrap="none" anchor="ctr"/>
          <a:lstStyle/>
          <a:p>
            <a:endParaRPr lang="zh-TW" altLang="en-US"/>
          </a:p>
        </p:txBody>
      </p:sp>
      <p:sp>
        <p:nvSpPr>
          <p:cNvPr id="78" name="Text Box 76"/>
          <p:cNvSpPr txBox="1">
            <a:spLocks noChangeArrowheads="1"/>
          </p:cNvSpPr>
          <p:nvPr/>
        </p:nvSpPr>
        <p:spPr bwMode="auto">
          <a:xfrm>
            <a:off x="6424613" y="5680546"/>
            <a:ext cx="755650" cy="366713"/>
          </a:xfrm>
          <a:prstGeom prst="rect">
            <a:avLst/>
          </a:prstGeom>
          <a:noFill/>
          <a:ln w="9525">
            <a:noFill/>
            <a:miter lim="800000"/>
            <a:headEnd/>
            <a:tailEnd/>
          </a:ln>
        </p:spPr>
        <p:txBody>
          <a:bodyPr wrap="none">
            <a:spAutoFit/>
          </a:bodyPr>
          <a:lstStyle/>
          <a:p>
            <a:r>
              <a:rPr lang="en-US" altLang="zh-TW" sz="1800" b="1">
                <a:solidFill>
                  <a:schemeClr val="accent2"/>
                </a:solidFill>
              </a:rPr>
              <a:t>(MDI)</a:t>
            </a:r>
          </a:p>
        </p:txBody>
      </p:sp>
      <p:sp>
        <p:nvSpPr>
          <p:cNvPr id="79" name="Text Box 77"/>
          <p:cNvSpPr txBox="1">
            <a:spLocks noChangeArrowheads="1"/>
          </p:cNvSpPr>
          <p:nvPr/>
        </p:nvSpPr>
        <p:spPr bwMode="auto">
          <a:xfrm>
            <a:off x="1023938" y="6164734"/>
            <a:ext cx="184150" cy="366712"/>
          </a:xfrm>
          <a:prstGeom prst="rect">
            <a:avLst/>
          </a:prstGeom>
          <a:noFill/>
          <a:ln w="9525">
            <a:noFill/>
            <a:miter lim="800000"/>
            <a:headEnd/>
            <a:tailEnd/>
          </a:ln>
        </p:spPr>
        <p:txBody>
          <a:bodyPr wrap="none">
            <a:spAutoFit/>
          </a:bodyPr>
          <a:lstStyle/>
          <a:p>
            <a:endParaRPr lang="zh-TW" altLang="zh-TW" sz="1800"/>
          </a:p>
        </p:txBody>
      </p:sp>
      <p:sp>
        <p:nvSpPr>
          <p:cNvPr id="80" name="Text Box 78"/>
          <p:cNvSpPr txBox="1">
            <a:spLocks noChangeArrowheads="1"/>
          </p:cNvSpPr>
          <p:nvPr/>
        </p:nvSpPr>
        <p:spPr bwMode="auto">
          <a:xfrm>
            <a:off x="1403648" y="6269250"/>
            <a:ext cx="6624736" cy="400110"/>
          </a:xfrm>
          <a:prstGeom prst="rect">
            <a:avLst/>
          </a:prstGeom>
          <a:noFill/>
          <a:ln w="9525">
            <a:noFill/>
            <a:miter lim="800000"/>
            <a:headEnd/>
            <a:tailEnd/>
          </a:ln>
        </p:spPr>
        <p:txBody>
          <a:bodyPr wrap="square">
            <a:spAutoFit/>
          </a:bodyPr>
          <a:lstStyle/>
          <a:p>
            <a:pPr>
              <a:buFont typeface="Wingdings" pitchFamily="2" charset="2"/>
              <a:buChar char="l"/>
            </a:pPr>
            <a:r>
              <a:rPr lang="en-US" altLang="zh-TW" sz="1800" b="1" dirty="0">
                <a:solidFill>
                  <a:srgbClr val="C00000"/>
                </a:solidFill>
              </a:rPr>
              <a:t> </a:t>
            </a:r>
            <a:r>
              <a:rPr lang="en-US" altLang="zh-TW" sz="2000" b="1" dirty="0" smtClean="0">
                <a:solidFill>
                  <a:srgbClr val="C00000"/>
                </a:solidFill>
                <a:ea typeface="標楷體" pitchFamily="65" charset="-120"/>
              </a:rPr>
              <a:t>Similar problems to ARCO’s;  Being Scaled-up in pilot</a:t>
            </a:r>
            <a:endParaRPr lang="zh-TW" altLang="en-US" sz="2000" b="1" dirty="0">
              <a:solidFill>
                <a:srgbClr val="C00000"/>
              </a:solidFill>
              <a:ea typeface="標楷體" pitchFamily="65" charset="-120"/>
            </a:endParaRPr>
          </a:p>
        </p:txBody>
      </p:sp>
      <p:sp>
        <p:nvSpPr>
          <p:cNvPr id="81" name="Text Box 79"/>
          <p:cNvSpPr txBox="1">
            <a:spLocks noChangeArrowheads="1"/>
          </p:cNvSpPr>
          <p:nvPr/>
        </p:nvSpPr>
        <p:spPr bwMode="auto">
          <a:xfrm>
            <a:off x="4859338" y="5732934"/>
            <a:ext cx="793750" cy="366712"/>
          </a:xfrm>
          <a:prstGeom prst="rect">
            <a:avLst/>
          </a:prstGeom>
          <a:noFill/>
          <a:ln w="9525">
            <a:noFill/>
            <a:miter lim="800000"/>
            <a:headEnd/>
            <a:tailEnd/>
          </a:ln>
        </p:spPr>
        <p:txBody>
          <a:bodyPr wrap="none">
            <a:spAutoFit/>
          </a:bodyPr>
          <a:lstStyle/>
          <a:p>
            <a:r>
              <a:rPr lang="en-US" altLang="zh-TW" sz="1800" b="1" dirty="0">
                <a:solidFill>
                  <a:srgbClr val="FF0000"/>
                </a:solidFill>
              </a:rPr>
              <a:t>240</a:t>
            </a:r>
            <a:r>
              <a:rPr lang="en-US" altLang="zh-TW" sz="1800" b="1" dirty="0">
                <a:solidFill>
                  <a:srgbClr val="FF0000"/>
                </a:solidFill>
                <a:latin typeface="Times New Roman" pitchFamily="18" charset="0"/>
              </a:rPr>
              <a:t>℃</a:t>
            </a:r>
          </a:p>
        </p:txBody>
      </p:sp>
      <p:sp>
        <p:nvSpPr>
          <p:cNvPr id="83" name="文字方塊 82"/>
          <p:cNvSpPr txBox="1"/>
          <p:nvPr/>
        </p:nvSpPr>
        <p:spPr>
          <a:xfrm>
            <a:off x="-36512" y="6525344"/>
            <a:ext cx="418704" cy="369332"/>
          </a:xfrm>
          <a:prstGeom prst="rect">
            <a:avLst/>
          </a:prstGeom>
          <a:noFill/>
        </p:spPr>
        <p:txBody>
          <a:bodyPr wrap="none" rtlCol="0">
            <a:spAutoFit/>
          </a:bodyPr>
          <a:lstStyle/>
          <a:p>
            <a:r>
              <a:rPr lang="en-US" altLang="zh-TW" dirty="0" smtClean="0"/>
              <a:t>10</a:t>
            </a:r>
            <a:endParaRPr lang="zh-TW" altLang="en-US" dirty="0"/>
          </a:p>
        </p:txBody>
      </p:sp>
      <p:sp>
        <p:nvSpPr>
          <p:cNvPr id="85" name="文字方塊 84"/>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
        <p:nvSpPr>
          <p:cNvPr id="86" name="Text Box 2"/>
          <p:cNvSpPr txBox="1">
            <a:spLocks noChangeArrowheads="1"/>
          </p:cNvSpPr>
          <p:nvPr/>
        </p:nvSpPr>
        <p:spPr bwMode="auto">
          <a:xfrm>
            <a:off x="2324676" y="260648"/>
            <a:ext cx="4727127" cy="584775"/>
          </a:xfrm>
          <a:prstGeom prst="rect">
            <a:avLst/>
          </a:prstGeom>
          <a:noFill/>
          <a:ln w="9525">
            <a:noFill/>
            <a:miter lim="800000"/>
            <a:headEnd/>
            <a:tailEnd/>
          </a:ln>
        </p:spPr>
        <p:txBody>
          <a:bodyPr wrap="none">
            <a:spAutoFit/>
          </a:bodyPr>
          <a:lstStyle/>
          <a:p>
            <a:pPr algn="ctr"/>
            <a:r>
              <a:rPr lang="en-US" altLang="zh-TW" sz="3200" b="1" dirty="0" smtClean="0">
                <a:solidFill>
                  <a:srgbClr val="FF0000"/>
                </a:solidFill>
                <a:ea typeface="標楷體" pitchFamily="65" charset="-120"/>
              </a:rPr>
              <a:t>NPR to</a:t>
            </a:r>
            <a:r>
              <a:rPr lang="zh-TW" altLang="en-US" sz="3200" b="1" dirty="0" smtClean="0">
                <a:solidFill>
                  <a:srgbClr val="FF0000"/>
                </a:solidFill>
              </a:rPr>
              <a:t> </a:t>
            </a:r>
            <a:r>
              <a:rPr lang="en-US" altLang="zh-TW" sz="3200" b="1" dirty="0" smtClean="0">
                <a:solidFill>
                  <a:srgbClr val="FF0000"/>
                </a:solidFill>
                <a:latin typeface="Times New Roman" pitchFamily="18" charset="0"/>
              </a:rPr>
              <a:t>MDI – Prior Arts </a:t>
            </a:r>
            <a:endParaRPr lang="en-US" altLang="zh-TW" sz="3200" b="1" dirty="0">
              <a:solidFill>
                <a:srgbClr val="FF0000"/>
              </a:solidFill>
              <a:latin typeface="Times New Roman" pitchFamily="18" charset="0"/>
            </a:endParaRPr>
          </a:p>
        </p:txBody>
      </p:sp>
      <p:pic>
        <p:nvPicPr>
          <p:cNvPr id="87"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88" name="文字方塊 87"/>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heel(4)">
                                      <p:cBhvr>
                                        <p:cTn id="7"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691680" y="404664"/>
            <a:ext cx="7920038" cy="579437"/>
          </a:xfrm>
          <a:prstGeom prst="rect">
            <a:avLst/>
          </a:prstGeom>
          <a:noFill/>
          <a:ln w="9525">
            <a:noFill/>
            <a:miter lim="800000"/>
            <a:headEnd/>
            <a:tailEnd/>
          </a:ln>
        </p:spPr>
        <p:txBody>
          <a:bodyPr>
            <a:spAutoFit/>
          </a:bodyPr>
          <a:lstStyle/>
          <a:p>
            <a:pPr>
              <a:spcBef>
                <a:spcPct val="50000"/>
              </a:spcBef>
            </a:pPr>
            <a:r>
              <a:rPr lang="en-US" altLang="zh-TW" sz="3200" b="1" dirty="0" err="1">
                <a:solidFill>
                  <a:srgbClr val="FF0000"/>
                </a:solidFill>
                <a:latin typeface="Times New Roman" pitchFamily="18" charset="0"/>
              </a:rPr>
              <a:t>Lynodell</a:t>
            </a:r>
            <a:r>
              <a:rPr lang="en-US" altLang="zh-TW" sz="3200" b="1" dirty="0">
                <a:solidFill>
                  <a:srgbClr val="FF0000"/>
                </a:solidFill>
                <a:latin typeface="Times New Roman" pitchFamily="18" charset="0"/>
              </a:rPr>
              <a:t>’ </a:t>
            </a:r>
            <a:r>
              <a:rPr lang="en-US" altLang="zh-TW" sz="3200" b="1" dirty="0" smtClean="0">
                <a:solidFill>
                  <a:srgbClr val="FF0000"/>
                </a:solidFill>
                <a:ea typeface="標楷體" pitchFamily="65" charset="-120"/>
              </a:rPr>
              <a:t>DPC Route to </a:t>
            </a:r>
            <a:r>
              <a:rPr lang="en-US" altLang="zh-TW" sz="3200" b="1" dirty="0" smtClean="0">
                <a:solidFill>
                  <a:srgbClr val="FF0000"/>
                </a:solidFill>
                <a:latin typeface="Times New Roman" pitchFamily="18" charset="0"/>
                <a:ea typeface="標楷體" pitchFamily="65" charset="-120"/>
              </a:rPr>
              <a:t>MDI</a:t>
            </a:r>
            <a:r>
              <a:rPr lang="en-US" altLang="zh-TW" sz="3200" b="1" dirty="0" smtClean="0">
                <a:solidFill>
                  <a:srgbClr val="FF0000"/>
                </a:solidFill>
                <a:latin typeface="Times New Roman" pitchFamily="18" charset="0"/>
              </a:rPr>
              <a:t> </a:t>
            </a:r>
            <a:endParaRPr lang="en-US" altLang="zh-TW" sz="3200" b="1" dirty="0">
              <a:solidFill>
                <a:srgbClr val="FF0000"/>
              </a:solidFill>
              <a:latin typeface="Times New Roman" pitchFamily="18" charset="0"/>
            </a:endParaRPr>
          </a:p>
        </p:txBody>
      </p:sp>
      <p:sp>
        <p:nvSpPr>
          <p:cNvPr id="6" name="Text Box 5"/>
          <p:cNvSpPr txBox="1">
            <a:spLocks noChangeArrowheads="1"/>
          </p:cNvSpPr>
          <p:nvPr/>
        </p:nvSpPr>
        <p:spPr bwMode="auto">
          <a:xfrm>
            <a:off x="2051050" y="908720"/>
            <a:ext cx="5545286" cy="400110"/>
          </a:xfrm>
          <a:prstGeom prst="rect">
            <a:avLst/>
          </a:prstGeom>
          <a:noFill/>
          <a:ln w="9525">
            <a:noFill/>
            <a:miter lim="800000"/>
            <a:headEnd/>
            <a:tailEnd/>
          </a:ln>
        </p:spPr>
        <p:txBody>
          <a:bodyPr wrap="square">
            <a:spAutoFit/>
          </a:bodyPr>
          <a:lstStyle/>
          <a:p>
            <a:pPr>
              <a:spcBef>
                <a:spcPct val="50000"/>
              </a:spcBef>
            </a:pPr>
            <a:r>
              <a:rPr lang="en-US" altLang="zh-TW" sz="2000" b="1" dirty="0">
                <a:solidFill>
                  <a:srgbClr val="00CC00"/>
                </a:solidFill>
                <a:latin typeface="Times New Roman" pitchFamily="18" charset="0"/>
              </a:rPr>
              <a:t>[ R. W. Mason, US Patent 6,781,010 (2004) ]</a:t>
            </a:r>
          </a:p>
        </p:txBody>
      </p:sp>
      <p:sp>
        <p:nvSpPr>
          <p:cNvPr id="7" name="Text Box 8"/>
          <p:cNvSpPr txBox="1">
            <a:spLocks noChangeArrowheads="1"/>
          </p:cNvSpPr>
          <p:nvPr/>
        </p:nvSpPr>
        <p:spPr bwMode="auto">
          <a:xfrm>
            <a:off x="935038" y="1916113"/>
            <a:ext cx="8208962" cy="4054475"/>
          </a:xfrm>
          <a:prstGeom prst="rect">
            <a:avLst/>
          </a:prstGeom>
          <a:noFill/>
          <a:ln w="9525">
            <a:noFill/>
            <a:miter lim="800000"/>
            <a:headEnd/>
            <a:tailEnd/>
          </a:ln>
        </p:spPr>
        <p:txBody>
          <a:bodyPr>
            <a:spAutoFit/>
          </a:bodyPr>
          <a:lstStyle/>
          <a:p>
            <a:pPr marL="342900" indent="-342900">
              <a:spcBef>
                <a:spcPct val="50000"/>
              </a:spcBef>
              <a:buFontTx/>
              <a:buAutoNum type="arabicParenBoth"/>
            </a:pPr>
            <a:r>
              <a:rPr lang="en-US" altLang="zh-TW" sz="2000" b="1" dirty="0">
                <a:solidFill>
                  <a:srgbClr val="0000FF"/>
                </a:solidFill>
              </a:rPr>
              <a:t> </a:t>
            </a:r>
            <a:r>
              <a:rPr lang="en-US" altLang="zh-TW" sz="2000" b="1" dirty="0">
                <a:solidFill>
                  <a:srgbClr val="0000FF"/>
                </a:solidFill>
                <a:latin typeface="Times New Roman" pitchFamily="18" charset="0"/>
              </a:rPr>
              <a:t>MDA Condensation with Formic Acid:</a:t>
            </a: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r>
              <a:rPr lang="en-US" altLang="zh-TW" sz="2000" b="1" dirty="0">
                <a:solidFill>
                  <a:srgbClr val="0000FF"/>
                </a:solidFill>
                <a:latin typeface="Times New Roman" pitchFamily="18" charset="0"/>
              </a:rPr>
              <a:t> </a:t>
            </a:r>
            <a:r>
              <a:rPr lang="en-US" altLang="zh-TW" sz="2000" b="1" dirty="0" err="1">
                <a:solidFill>
                  <a:srgbClr val="0000FF"/>
                </a:solidFill>
                <a:latin typeface="Times New Roman" pitchFamily="18" charset="0"/>
              </a:rPr>
              <a:t>Carbonylation</a:t>
            </a:r>
            <a:r>
              <a:rPr lang="en-US" altLang="zh-TW" sz="2000" b="1" dirty="0">
                <a:solidFill>
                  <a:srgbClr val="0000FF"/>
                </a:solidFill>
                <a:latin typeface="Times New Roman" pitchFamily="18" charset="0"/>
              </a:rPr>
              <a:t> of </a:t>
            </a:r>
            <a:r>
              <a:rPr lang="en-US" altLang="zh-TW" sz="2000" b="1" dirty="0" err="1">
                <a:solidFill>
                  <a:srgbClr val="0000FF"/>
                </a:solidFill>
                <a:latin typeface="Times New Roman" pitchFamily="18" charset="0"/>
              </a:rPr>
              <a:t>Formamaide</a:t>
            </a:r>
            <a:r>
              <a:rPr lang="en-US" altLang="zh-TW" sz="2000" b="1" dirty="0">
                <a:solidFill>
                  <a:srgbClr val="0000FF"/>
                </a:solidFill>
                <a:latin typeface="Times New Roman" pitchFamily="18" charset="0"/>
              </a:rPr>
              <a:t> with DPC and </a:t>
            </a:r>
            <a:r>
              <a:rPr lang="en-US" altLang="zh-TW" sz="2000" b="1" dirty="0" err="1">
                <a:solidFill>
                  <a:srgbClr val="0000FF"/>
                </a:solidFill>
                <a:latin typeface="Times New Roman" pitchFamily="18" charset="0"/>
              </a:rPr>
              <a:t>Thermolysis</a:t>
            </a:r>
            <a:r>
              <a:rPr lang="en-US" altLang="zh-TW" sz="2000" b="1" dirty="0">
                <a:solidFill>
                  <a:srgbClr val="0000FF"/>
                </a:solidFill>
                <a:latin typeface="Times New Roman" pitchFamily="18" charset="0"/>
              </a:rPr>
              <a:t>:</a:t>
            </a: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endParaRPr lang="en-US" altLang="zh-TW" sz="2000" b="1" dirty="0">
              <a:solidFill>
                <a:srgbClr val="0000FF"/>
              </a:solidFill>
              <a:latin typeface="Times New Roman" pitchFamily="18" charset="0"/>
            </a:endParaRPr>
          </a:p>
          <a:p>
            <a:pPr marL="342900" indent="-342900">
              <a:spcBef>
                <a:spcPct val="50000"/>
              </a:spcBef>
              <a:buFontTx/>
              <a:buAutoNum type="arabicParenBoth"/>
            </a:pPr>
            <a:r>
              <a:rPr lang="en-US" altLang="zh-TW" sz="2000" b="1" dirty="0">
                <a:solidFill>
                  <a:srgbClr val="0000FF"/>
                </a:solidFill>
                <a:latin typeface="Times New Roman" pitchFamily="18" charset="0"/>
              </a:rPr>
              <a:t> Trans-</a:t>
            </a:r>
            <a:r>
              <a:rPr lang="en-US" altLang="zh-TW" sz="2000" b="1" dirty="0" err="1">
                <a:solidFill>
                  <a:srgbClr val="0000FF"/>
                </a:solidFill>
                <a:latin typeface="Times New Roman" pitchFamily="18" charset="0"/>
              </a:rPr>
              <a:t>esterification</a:t>
            </a:r>
            <a:r>
              <a:rPr lang="en-US" altLang="zh-TW" sz="2000" b="1" dirty="0">
                <a:solidFill>
                  <a:srgbClr val="0000FF"/>
                </a:solidFill>
                <a:latin typeface="Times New Roman" pitchFamily="18" charset="0"/>
              </a:rPr>
              <a:t> of MDA with Phenyl </a:t>
            </a:r>
            <a:r>
              <a:rPr lang="en-US" altLang="zh-TW" sz="2000" b="1" dirty="0" err="1">
                <a:solidFill>
                  <a:srgbClr val="0000FF"/>
                </a:solidFill>
                <a:latin typeface="Times New Roman" pitchFamily="18" charset="0"/>
              </a:rPr>
              <a:t>Formate</a:t>
            </a:r>
            <a:r>
              <a:rPr lang="en-US" altLang="zh-TW" sz="2000" b="1" dirty="0">
                <a:solidFill>
                  <a:srgbClr val="0000FF"/>
                </a:solidFill>
                <a:latin typeface="Times New Roman" pitchFamily="18" charset="0"/>
              </a:rPr>
              <a:t>: </a:t>
            </a:r>
          </a:p>
        </p:txBody>
      </p:sp>
      <p:graphicFrame>
        <p:nvGraphicFramePr>
          <p:cNvPr id="8" name="Object 6"/>
          <p:cNvGraphicFramePr>
            <a:graphicFrameLocks noGrp="1" noChangeAspect="1"/>
          </p:cNvGraphicFramePr>
          <p:nvPr/>
        </p:nvGraphicFramePr>
        <p:xfrm>
          <a:off x="1619250" y="2492375"/>
          <a:ext cx="6192838" cy="708025"/>
        </p:xfrm>
        <a:graphic>
          <a:graphicData uri="http://schemas.openxmlformats.org/presentationml/2006/ole">
            <mc:AlternateContent xmlns:mc="http://schemas.openxmlformats.org/markup-compatibility/2006">
              <mc:Choice xmlns:v="urn:schemas-microsoft-com:vml" Requires="v">
                <p:oleObj spid="_x0000_s23563" name="ISIS/Draw Sketch" r:id="rId3" imgW="6086160" imgH="695160" progId="ISISServer">
                  <p:embed/>
                </p:oleObj>
              </mc:Choice>
              <mc:Fallback>
                <p:oleObj name="ISIS/Draw Sketch" r:id="rId3" imgW="6086160" imgH="695160" progId="ISISServer">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92375"/>
                        <a:ext cx="61928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9"/>
          <p:cNvGraphicFramePr>
            <a:graphicFrameLocks noGrp="1" noChangeAspect="1"/>
          </p:cNvGraphicFramePr>
          <p:nvPr/>
        </p:nvGraphicFramePr>
        <p:xfrm>
          <a:off x="2051050" y="3933825"/>
          <a:ext cx="5473700" cy="1425575"/>
        </p:xfrm>
        <a:graphic>
          <a:graphicData uri="http://schemas.openxmlformats.org/presentationml/2006/ole">
            <mc:AlternateContent xmlns:mc="http://schemas.openxmlformats.org/markup-compatibility/2006">
              <mc:Choice xmlns:v="urn:schemas-microsoft-com:vml" Requires="v">
                <p:oleObj spid="_x0000_s23564" name="ISIS/Draw Sketch" r:id="rId5" imgW="6181560" imgH="1609560" progId="ISISServer">
                  <p:embed/>
                </p:oleObj>
              </mc:Choice>
              <mc:Fallback>
                <p:oleObj name="ISIS/Draw Sketch" r:id="rId5" imgW="6181560" imgH="1609560" progId="ISISServer">
                  <p:embed/>
                  <p:pic>
                    <p:nvPicPr>
                      <p:cNvPr id="0"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3933825"/>
                        <a:ext cx="54737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2"/>
          <p:cNvSpPr txBox="1">
            <a:spLocks noChangeArrowheads="1"/>
          </p:cNvSpPr>
          <p:nvPr/>
        </p:nvSpPr>
        <p:spPr bwMode="auto">
          <a:xfrm>
            <a:off x="1671638" y="6113463"/>
            <a:ext cx="2108200" cy="366712"/>
          </a:xfrm>
          <a:prstGeom prst="rect">
            <a:avLst/>
          </a:prstGeom>
          <a:noFill/>
          <a:ln w="9525">
            <a:noFill/>
            <a:miter lim="800000"/>
            <a:headEnd/>
            <a:tailEnd/>
          </a:ln>
        </p:spPr>
        <p:txBody>
          <a:bodyPr wrap="none">
            <a:spAutoFit/>
          </a:bodyPr>
          <a:lstStyle/>
          <a:p>
            <a:r>
              <a:rPr lang="en-US" altLang="zh-TW" sz="1800"/>
              <a:t>HCOOPh +    MDA</a:t>
            </a:r>
          </a:p>
        </p:txBody>
      </p:sp>
      <p:sp>
        <p:nvSpPr>
          <p:cNvPr id="11" name="Line 13"/>
          <p:cNvSpPr>
            <a:spLocks noChangeShapeType="1"/>
          </p:cNvSpPr>
          <p:nvPr/>
        </p:nvSpPr>
        <p:spPr bwMode="auto">
          <a:xfrm>
            <a:off x="4067175" y="6308725"/>
            <a:ext cx="792163" cy="0"/>
          </a:xfrm>
          <a:prstGeom prst="line">
            <a:avLst/>
          </a:prstGeom>
          <a:noFill/>
          <a:ln w="9525">
            <a:solidFill>
              <a:schemeClr val="tx1"/>
            </a:solidFill>
            <a:round/>
            <a:headEnd/>
            <a:tailEnd type="triangle" w="med" len="med"/>
          </a:ln>
        </p:spPr>
        <p:txBody>
          <a:bodyPr/>
          <a:lstStyle/>
          <a:p>
            <a:endParaRPr lang="zh-TW" altLang="en-US"/>
          </a:p>
        </p:txBody>
      </p:sp>
      <p:graphicFrame>
        <p:nvGraphicFramePr>
          <p:cNvPr id="12" name="Object 14"/>
          <p:cNvGraphicFramePr>
            <a:graphicFrameLocks noGrp="1" noChangeAspect="1"/>
          </p:cNvGraphicFramePr>
          <p:nvPr/>
        </p:nvGraphicFramePr>
        <p:xfrm>
          <a:off x="5435600" y="5949950"/>
          <a:ext cx="2124075" cy="581025"/>
        </p:xfrm>
        <a:graphic>
          <a:graphicData uri="http://schemas.openxmlformats.org/presentationml/2006/ole">
            <mc:AlternateContent xmlns:mc="http://schemas.openxmlformats.org/markup-compatibility/2006">
              <mc:Choice xmlns:v="urn:schemas-microsoft-com:vml" Requires="v">
                <p:oleObj spid="_x0000_s23565" name="ISIS/Draw Sketch" r:id="rId7" imgW="2124000" imgH="580680" progId="ISISServer">
                  <p:embed/>
                </p:oleObj>
              </mc:Choice>
              <mc:Fallback>
                <p:oleObj name="ISIS/Draw Sketch" r:id="rId7" imgW="2124000" imgH="580680" progId="ISISServer">
                  <p:embed/>
                  <p:pic>
                    <p:nvPicPr>
                      <p:cNvPr id="0" name="Object 14"/>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5949950"/>
                        <a:ext cx="2124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7"/>
          <p:cNvSpPr txBox="1">
            <a:spLocks noChangeArrowheads="1"/>
          </p:cNvSpPr>
          <p:nvPr/>
        </p:nvSpPr>
        <p:spPr bwMode="auto">
          <a:xfrm>
            <a:off x="4932363" y="3860800"/>
            <a:ext cx="1233487" cy="304800"/>
          </a:xfrm>
          <a:prstGeom prst="rect">
            <a:avLst/>
          </a:prstGeom>
          <a:noFill/>
          <a:ln w="9525">
            <a:noFill/>
            <a:miter lim="800000"/>
            <a:headEnd/>
            <a:tailEnd/>
          </a:ln>
        </p:spPr>
        <p:txBody>
          <a:bodyPr wrap="none">
            <a:spAutoFit/>
          </a:bodyPr>
          <a:lstStyle/>
          <a:p>
            <a:r>
              <a:rPr lang="en-US" altLang="zh-TW">
                <a:solidFill>
                  <a:srgbClr val="009900"/>
                </a:solidFill>
              </a:rPr>
              <a:t>180℃~200℃</a:t>
            </a:r>
          </a:p>
        </p:txBody>
      </p:sp>
      <p:sp>
        <p:nvSpPr>
          <p:cNvPr id="14" name="Text Box 18"/>
          <p:cNvSpPr txBox="1">
            <a:spLocks noChangeArrowheads="1"/>
          </p:cNvSpPr>
          <p:nvPr/>
        </p:nvSpPr>
        <p:spPr bwMode="auto">
          <a:xfrm>
            <a:off x="3132138" y="5229225"/>
            <a:ext cx="1233487" cy="304800"/>
          </a:xfrm>
          <a:prstGeom prst="rect">
            <a:avLst/>
          </a:prstGeom>
          <a:noFill/>
          <a:ln w="9525">
            <a:noFill/>
            <a:miter lim="800000"/>
            <a:headEnd/>
            <a:tailEnd/>
          </a:ln>
        </p:spPr>
        <p:txBody>
          <a:bodyPr wrap="none">
            <a:spAutoFit/>
          </a:bodyPr>
          <a:lstStyle/>
          <a:p>
            <a:r>
              <a:rPr lang="en-US" altLang="zh-TW">
                <a:solidFill>
                  <a:srgbClr val="009900"/>
                </a:solidFill>
              </a:rPr>
              <a:t>180℃~200℃</a:t>
            </a:r>
          </a:p>
        </p:txBody>
      </p:sp>
      <p:sp>
        <p:nvSpPr>
          <p:cNvPr id="15" name="Text Box 19"/>
          <p:cNvSpPr txBox="1">
            <a:spLocks noChangeArrowheads="1"/>
          </p:cNvSpPr>
          <p:nvPr/>
        </p:nvSpPr>
        <p:spPr bwMode="auto">
          <a:xfrm>
            <a:off x="7667625" y="4797425"/>
            <a:ext cx="1152525" cy="304800"/>
          </a:xfrm>
          <a:prstGeom prst="rect">
            <a:avLst/>
          </a:prstGeom>
          <a:noFill/>
          <a:ln w="9525">
            <a:noFill/>
            <a:miter lim="800000"/>
            <a:headEnd/>
            <a:tailEnd/>
          </a:ln>
        </p:spPr>
        <p:txBody>
          <a:bodyPr>
            <a:spAutoFit/>
          </a:bodyPr>
          <a:lstStyle/>
          <a:p>
            <a:pPr>
              <a:spcBef>
                <a:spcPct val="50000"/>
              </a:spcBef>
            </a:pPr>
            <a:r>
              <a:rPr lang="en-US" altLang="zh-TW"/>
              <a:t>+ HCOOPh</a:t>
            </a:r>
          </a:p>
        </p:txBody>
      </p:sp>
      <p:sp>
        <p:nvSpPr>
          <p:cNvPr id="17" name="文字方塊 16"/>
          <p:cNvSpPr txBox="1"/>
          <p:nvPr/>
        </p:nvSpPr>
        <p:spPr>
          <a:xfrm>
            <a:off x="-36512" y="6525344"/>
            <a:ext cx="418704" cy="369332"/>
          </a:xfrm>
          <a:prstGeom prst="rect">
            <a:avLst/>
          </a:prstGeom>
          <a:noFill/>
        </p:spPr>
        <p:txBody>
          <a:bodyPr wrap="none" rtlCol="0">
            <a:spAutoFit/>
          </a:bodyPr>
          <a:lstStyle/>
          <a:p>
            <a:r>
              <a:rPr lang="en-US" altLang="zh-TW" dirty="0" smtClean="0"/>
              <a:t>13</a:t>
            </a:r>
            <a:endParaRPr lang="zh-TW" altLang="en-US" dirty="0"/>
          </a:p>
        </p:txBody>
      </p:sp>
      <p:sp>
        <p:nvSpPr>
          <p:cNvPr id="19" name="文字方塊 1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0" name="Picture 5" descr="化工系系徽"/>
          <p:cNvPicPr>
            <a:picLocks noChangeAspect="1" noChangeArrowheads="1"/>
          </p:cNvPicPr>
          <p:nvPr/>
        </p:nvPicPr>
        <p:blipFill>
          <a:blip r:embed="rId9" cstate="print"/>
          <a:srcRect/>
          <a:stretch>
            <a:fillRect/>
          </a:stretch>
        </p:blipFill>
        <p:spPr bwMode="auto">
          <a:xfrm>
            <a:off x="0" y="0"/>
            <a:ext cx="471390" cy="404664"/>
          </a:xfrm>
          <a:prstGeom prst="rect">
            <a:avLst/>
          </a:prstGeom>
          <a:noFill/>
          <a:ln w="9525">
            <a:noFill/>
            <a:miter lim="800000"/>
            <a:headEnd/>
            <a:tailEnd/>
          </a:ln>
        </p:spPr>
      </p:pic>
      <p:sp>
        <p:nvSpPr>
          <p:cNvPr id="21" name="文字方塊 20"/>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620514" y="332656"/>
            <a:ext cx="7920038" cy="579438"/>
          </a:xfrm>
          <a:prstGeom prst="rect">
            <a:avLst/>
          </a:prstGeom>
          <a:noFill/>
          <a:ln w="9525">
            <a:noFill/>
            <a:miter lim="800000"/>
            <a:headEnd/>
            <a:tailEnd/>
          </a:ln>
        </p:spPr>
        <p:txBody>
          <a:bodyPr>
            <a:spAutoFit/>
          </a:bodyPr>
          <a:lstStyle/>
          <a:p>
            <a:pPr>
              <a:spcBef>
                <a:spcPct val="50000"/>
              </a:spcBef>
            </a:pPr>
            <a:r>
              <a:rPr lang="en-US" altLang="zh-TW" sz="3200" b="1" dirty="0" err="1">
                <a:solidFill>
                  <a:srgbClr val="FF0000"/>
                </a:solidFill>
                <a:latin typeface="Times New Roman" pitchFamily="18" charset="0"/>
              </a:rPr>
              <a:t>Lynodell</a:t>
            </a:r>
            <a:r>
              <a:rPr lang="en-US" altLang="zh-TW" sz="3200" b="1" dirty="0">
                <a:solidFill>
                  <a:srgbClr val="FF0000"/>
                </a:solidFill>
                <a:latin typeface="Times New Roman" pitchFamily="18" charset="0"/>
              </a:rPr>
              <a:t>’ </a:t>
            </a:r>
            <a:r>
              <a:rPr lang="en-US" altLang="zh-TW" sz="3200" b="1" dirty="0" smtClean="0">
                <a:solidFill>
                  <a:srgbClr val="FF0000"/>
                </a:solidFill>
                <a:ea typeface="標楷體" pitchFamily="65" charset="-120"/>
              </a:rPr>
              <a:t>DPC Process to </a:t>
            </a:r>
            <a:r>
              <a:rPr lang="en-US" altLang="zh-TW" sz="3200" b="1" dirty="0" smtClean="0">
                <a:solidFill>
                  <a:srgbClr val="FF0000"/>
                </a:solidFill>
                <a:latin typeface="Times New Roman" pitchFamily="18" charset="0"/>
                <a:ea typeface="標楷體" pitchFamily="65" charset="-120"/>
              </a:rPr>
              <a:t>MDI</a:t>
            </a:r>
            <a:r>
              <a:rPr lang="en-US" altLang="zh-TW" sz="3200" b="1" dirty="0" smtClean="0">
                <a:solidFill>
                  <a:srgbClr val="FF0000"/>
                </a:solidFill>
                <a:latin typeface="Times New Roman" pitchFamily="18" charset="0"/>
              </a:rPr>
              <a:t> </a:t>
            </a:r>
            <a:endParaRPr lang="en-US" altLang="zh-TW" sz="3200" b="1" dirty="0">
              <a:solidFill>
                <a:srgbClr val="FF0000"/>
              </a:solidFill>
              <a:latin typeface="Times New Roman" pitchFamily="18" charset="0"/>
            </a:endParaRPr>
          </a:p>
        </p:txBody>
      </p:sp>
      <p:sp>
        <p:nvSpPr>
          <p:cNvPr id="6" name="Text Box 5"/>
          <p:cNvSpPr txBox="1">
            <a:spLocks noChangeArrowheads="1"/>
          </p:cNvSpPr>
          <p:nvPr/>
        </p:nvSpPr>
        <p:spPr bwMode="auto">
          <a:xfrm>
            <a:off x="1907704" y="980728"/>
            <a:ext cx="4968875" cy="396875"/>
          </a:xfrm>
          <a:prstGeom prst="rect">
            <a:avLst/>
          </a:prstGeom>
          <a:noFill/>
          <a:ln w="9525">
            <a:noFill/>
            <a:miter lim="800000"/>
            <a:headEnd/>
            <a:tailEnd/>
          </a:ln>
        </p:spPr>
        <p:txBody>
          <a:bodyPr>
            <a:spAutoFit/>
          </a:bodyPr>
          <a:lstStyle/>
          <a:p>
            <a:pPr>
              <a:spcBef>
                <a:spcPct val="50000"/>
              </a:spcBef>
            </a:pPr>
            <a:r>
              <a:rPr lang="en-US" altLang="zh-TW" sz="2000" b="1" dirty="0">
                <a:solidFill>
                  <a:srgbClr val="00CC00"/>
                </a:solidFill>
                <a:latin typeface="Times New Roman" pitchFamily="18" charset="0"/>
              </a:rPr>
              <a:t>[ R. W. Mason, US Patent 6,781,010 (2004) ]</a:t>
            </a:r>
          </a:p>
        </p:txBody>
      </p:sp>
      <p:sp>
        <p:nvSpPr>
          <p:cNvPr id="7" name="Text Box 6"/>
          <p:cNvSpPr txBox="1">
            <a:spLocks noChangeArrowheads="1"/>
          </p:cNvSpPr>
          <p:nvPr/>
        </p:nvSpPr>
        <p:spPr bwMode="auto">
          <a:xfrm>
            <a:off x="539552" y="1988840"/>
            <a:ext cx="8424936" cy="3631763"/>
          </a:xfrm>
          <a:prstGeom prst="rect">
            <a:avLst/>
          </a:prstGeom>
          <a:noFill/>
          <a:ln w="9525">
            <a:noFill/>
            <a:miter lim="800000"/>
            <a:headEnd/>
            <a:tailEnd/>
          </a:ln>
        </p:spPr>
        <p:txBody>
          <a:bodyPr wrap="square">
            <a:spAutoFit/>
          </a:bodyPr>
          <a:lstStyle/>
          <a:p>
            <a:pPr>
              <a:spcBef>
                <a:spcPct val="50000"/>
              </a:spcBef>
              <a:buFont typeface="Wingdings" pitchFamily="2" charset="2"/>
              <a:buChar char="l"/>
            </a:pPr>
            <a:r>
              <a:rPr lang="en-US" altLang="zh-TW" sz="2000" b="1" dirty="0">
                <a:solidFill>
                  <a:srgbClr val="0000FF"/>
                </a:solidFill>
              </a:rPr>
              <a:t> </a:t>
            </a:r>
            <a:r>
              <a:rPr lang="en-US" altLang="zh-TW" sz="2000" b="1" dirty="0" smtClean="0">
                <a:solidFill>
                  <a:srgbClr val="0000FF"/>
                </a:solidFill>
                <a:latin typeface="標楷體" pitchFamily="65" charset="-120"/>
                <a:ea typeface="標楷體" pitchFamily="65" charset="-120"/>
              </a:rPr>
              <a:t>Advantages:</a:t>
            </a:r>
            <a:endParaRPr lang="en-US" altLang="zh-TW" sz="2000" b="1" dirty="0">
              <a:solidFill>
                <a:srgbClr val="0000FF"/>
              </a:solidFill>
              <a:latin typeface="標楷體" pitchFamily="65" charset="-120"/>
              <a:ea typeface="標楷體" pitchFamily="65" charset="-120"/>
            </a:endParaRPr>
          </a:p>
          <a:p>
            <a:pPr>
              <a:spcBef>
                <a:spcPct val="50000"/>
              </a:spcBef>
              <a:buFont typeface="Wingdings" pitchFamily="2" charset="2"/>
              <a:buNone/>
            </a:pPr>
            <a:r>
              <a:rPr lang="en-US" altLang="zh-TW" sz="2000" b="1" dirty="0">
                <a:solidFill>
                  <a:srgbClr val="0000FF"/>
                </a:solidFill>
              </a:rPr>
              <a:t>    - </a:t>
            </a:r>
            <a:r>
              <a:rPr lang="en-US" altLang="zh-TW" sz="2000" b="1" dirty="0" smtClean="0">
                <a:solidFill>
                  <a:srgbClr val="0000FF"/>
                </a:solidFill>
              </a:rPr>
              <a:t> </a:t>
            </a:r>
            <a:r>
              <a:rPr lang="en-US" altLang="zh-TW" sz="2000" b="1" dirty="0" err="1" smtClean="0">
                <a:solidFill>
                  <a:srgbClr val="0000FF"/>
                </a:solidFill>
                <a:ea typeface="標楷體" pitchFamily="65" charset="-120"/>
              </a:rPr>
              <a:t>Themolysis</a:t>
            </a:r>
            <a:r>
              <a:rPr lang="en-US" altLang="zh-TW" sz="2000" b="1" dirty="0" smtClean="0">
                <a:solidFill>
                  <a:srgbClr val="0000FF"/>
                </a:solidFill>
                <a:ea typeface="標楷體" pitchFamily="65" charset="-120"/>
              </a:rPr>
              <a:t> temperature of </a:t>
            </a:r>
            <a:r>
              <a:rPr lang="en-US" altLang="zh-TW" sz="2000" b="1" dirty="0" err="1" smtClean="0">
                <a:solidFill>
                  <a:srgbClr val="0000FF"/>
                </a:solidFill>
                <a:ea typeface="標楷體" pitchFamily="65" charset="-120"/>
              </a:rPr>
              <a:t>biscarbamate</a:t>
            </a:r>
            <a:r>
              <a:rPr lang="en-US" altLang="zh-TW" sz="2000" b="1" dirty="0" smtClean="0">
                <a:solidFill>
                  <a:srgbClr val="0000FF"/>
                </a:solidFill>
                <a:ea typeface="標楷體" pitchFamily="65" charset="-120"/>
              </a:rPr>
              <a:t> into MDI seems milder </a:t>
            </a:r>
            <a:r>
              <a:rPr lang="en-US" altLang="zh-TW" sz="2000" b="1" dirty="0" smtClean="0">
                <a:solidFill>
                  <a:srgbClr val="0000FF"/>
                </a:solidFill>
                <a:latin typeface="Times New Roman" pitchFamily="18" charset="0"/>
              </a:rPr>
              <a:t>(&lt;</a:t>
            </a:r>
            <a:r>
              <a:rPr lang="en-US" altLang="zh-TW" sz="2000" b="1" dirty="0">
                <a:solidFill>
                  <a:srgbClr val="0000FF"/>
                </a:solidFill>
                <a:latin typeface="Times New Roman" pitchFamily="18" charset="0"/>
              </a:rPr>
              <a:t>200 ℃</a:t>
            </a:r>
            <a:r>
              <a:rPr lang="en-US" altLang="zh-TW" sz="2000" b="1" dirty="0" smtClean="0">
                <a:solidFill>
                  <a:srgbClr val="0000FF"/>
                </a:solidFill>
                <a:latin typeface="Times New Roman" pitchFamily="18" charset="0"/>
              </a:rPr>
              <a:t>)</a:t>
            </a:r>
            <a:endParaRPr lang="zh-TW" altLang="en-US" sz="2000" b="1" dirty="0">
              <a:solidFill>
                <a:srgbClr val="0000FF"/>
              </a:solidFill>
              <a:ea typeface="標楷體" pitchFamily="65" charset="-120"/>
            </a:endParaRPr>
          </a:p>
          <a:p>
            <a:pPr>
              <a:spcBef>
                <a:spcPct val="50000"/>
              </a:spcBef>
              <a:buFont typeface="Wingdings" pitchFamily="2" charset="2"/>
              <a:buNone/>
            </a:pPr>
            <a:r>
              <a:rPr lang="zh-TW" altLang="en-US" sz="2000" dirty="0">
                <a:solidFill>
                  <a:srgbClr val="0000FF"/>
                </a:solidFill>
              </a:rPr>
              <a:t>    </a:t>
            </a:r>
            <a:r>
              <a:rPr lang="en-US" altLang="zh-TW" sz="2000" dirty="0">
                <a:solidFill>
                  <a:srgbClr val="0000FF"/>
                </a:solidFill>
              </a:rPr>
              <a:t>- </a:t>
            </a:r>
            <a:r>
              <a:rPr lang="en-US" altLang="zh-TW" sz="2000" dirty="0" smtClean="0">
                <a:solidFill>
                  <a:srgbClr val="0000FF"/>
                </a:solidFill>
              </a:rPr>
              <a:t> </a:t>
            </a:r>
            <a:r>
              <a:rPr lang="en-US" altLang="zh-TW" sz="2000" b="1" dirty="0" smtClean="0">
                <a:solidFill>
                  <a:srgbClr val="0000FF"/>
                </a:solidFill>
                <a:latin typeface="Times New Roman" pitchFamily="18" charset="0"/>
                <a:cs typeface="Times New Roman" pitchFamily="18" charset="0"/>
              </a:rPr>
              <a:t>The yields to </a:t>
            </a:r>
            <a:r>
              <a:rPr lang="en-US" altLang="zh-TW" sz="2000" b="1" dirty="0" smtClean="0">
                <a:solidFill>
                  <a:srgbClr val="0000FF"/>
                </a:solidFill>
                <a:latin typeface="Times New Roman" pitchFamily="18" charset="0"/>
              </a:rPr>
              <a:t>MDA-</a:t>
            </a:r>
            <a:r>
              <a:rPr lang="en-US" altLang="zh-TW" sz="2000" b="1" dirty="0" err="1" smtClean="0">
                <a:solidFill>
                  <a:srgbClr val="0000FF"/>
                </a:solidFill>
                <a:latin typeface="Times New Roman" pitchFamily="18" charset="0"/>
              </a:rPr>
              <a:t>formamaide</a:t>
            </a:r>
            <a:r>
              <a:rPr lang="en-US" altLang="zh-TW" sz="2000" b="1" dirty="0" smtClean="0">
                <a:solidFill>
                  <a:srgbClr val="0000FF"/>
                </a:solidFill>
              </a:rPr>
              <a:t> </a:t>
            </a:r>
            <a:r>
              <a:rPr lang="en-US" altLang="zh-TW" sz="2000" b="1" dirty="0" smtClean="0">
                <a:solidFill>
                  <a:srgbClr val="0000FF"/>
                </a:solidFill>
                <a:ea typeface="標楷體" pitchFamily="65" charset="-120"/>
              </a:rPr>
              <a:t>and</a:t>
            </a:r>
            <a:r>
              <a:rPr lang="zh-TW" altLang="en-US" sz="2000" b="1" dirty="0" smtClean="0">
                <a:solidFill>
                  <a:srgbClr val="0000FF"/>
                </a:solidFill>
              </a:rPr>
              <a:t> </a:t>
            </a:r>
            <a:r>
              <a:rPr lang="en-US" altLang="zh-TW" sz="2000" b="1" dirty="0" smtClean="0">
                <a:solidFill>
                  <a:srgbClr val="0000FF"/>
                </a:solidFill>
                <a:latin typeface="Times New Roman" pitchFamily="18" charset="0"/>
              </a:rPr>
              <a:t>MDI are high.</a:t>
            </a:r>
            <a:endParaRPr lang="zh-TW" altLang="en-US" sz="2000" b="1" dirty="0">
              <a:solidFill>
                <a:srgbClr val="0000FF"/>
              </a:solidFill>
              <a:ea typeface="標楷體" pitchFamily="65" charset="-120"/>
            </a:endParaRPr>
          </a:p>
          <a:p>
            <a:pPr>
              <a:spcBef>
                <a:spcPct val="50000"/>
              </a:spcBef>
              <a:buFont typeface="Wingdings" pitchFamily="2" charset="2"/>
              <a:buNone/>
            </a:pPr>
            <a:r>
              <a:rPr lang="zh-TW" altLang="en-US" sz="2000" b="1" dirty="0">
                <a:solidFill>
                  <a:srgbClr val="0000FF"/>
                </a:solidFill>
              </a:rPr>
              <a:t>    </a:t>
            </a:r>
            <a:r>
              <a:rPr lang="en-US" altLang="zh-TW" sz="2000" b="1" dirty="0">
                <a:solidFill>
                  <a:srgbClr val="0000FF"/>
                </a:solidFill>
              </a:rPr>
              <a:t>- </a:t>
            </a:r>
            <a:r>
              <a:rPr lang="zh-TW" altLang="en-US" sz="2000" b="1" dirty="0" smtClean="0">
                <a:solidFill>
                  <a:srgbClr val="0000FF"/>
                </a:solidFill>
                <a:ea typeface="標楷體" pitchFamily="65" charset="-120"/>
              </a:rPr>
              <a:t> </a:t>
            </a:r>
            <a:r>
              <a:rPr lang="en-US" altLang="zh-TW" sz="2000" b="1" dirty="0" smtClean="0">
                <a:solidFill>
                  <a:srgbClr val="0000FF"/>
                </a:solidFill>
                <a:ea typeface="標楷體" pitchFamily="65" charset="-120"/>
              </a:rPr>
              <a:t>P</a:t>
            </a:r>
            <a:r>
              <a:rPr lang="en-US" altLang="zh-TW" sz="2000" b="1" dirty="0" smtClean="0">
                <a:solidFill>
                  <a:srgbClr val="0000FF"/>
                </a:solidFill>
                <a:latin typeface="Times New Roman" pitchFamily="18" charset="0"/>
              </a:rPr>
              <a:t>henyl </a:t>
            </a:r>
            <a:r>
              <a:rPr lang="en-US" altLang="zh-TW" sz="2000" b="1" dirty="0" err="1" smtClean="0">
                <a:solidFill>
                  <a:srgbClr val="0000FF"/>
                </a:solidFill>
                <a:latin typeface="Times New Roman" pitchFamily="18" charset="0"/>
              </a:rPr>
              <a:t>formate</a:t>
            </a:r>
            <a:r>
              <a:rPr lang="en-US" altLang="zh-TW" sz="2000" b="1" dirty="0" smtClean="0">
                <a:solidFill>
                  <a:srgbClr val="0000FF"/>
                </a:solidFill>
                <a:latin typeface="Times New Roman" pitchFamily="18" charset="0"/>
              </a:rPr>
              <a:t>, the by-product, could be re-used.</a:t>
            </a:r>
            <a:r>
              <a:rPr lang="en-US" altLang="zh-TW" sz="2000" b="1" dirty="0" smtClean="0">
                <a:solidFill>
                  <a:srgbClr val="0000FF"/>
                </a:solidFill>
              </a:rPr>
              <a:t> </a:t>
            </a:r>
            <a:endParaRPr lang="zh-TW" altLang="en-US" sz="2000" b="1" dirty="0">
              <a:solidFill>
                <a:srgbClr val="0000FF"/>
              </a:solidFill>
              <a:ea typeface="標楷體" pitchFamily="65" charset="-120"/>
            </a:endParaRPr>
          </a:p>
          <a:p>
            <a:pPr>
              <a:spcBef>
                <a:spcPct val="50000"/>
              </a:spcBef>
              <a:buFont typeface="Wingdings" pitchFamily="2" charset="2"/>
              <a:buNone/>
            </a:pPr>
            <a:endParaRPr lang="zh-TW" altLang="en-US" sz="2000" b="1" dirty="0">
              <a:solidFill>
                <a:srgbClr val="0000FF"/>
              </a:solidFill>
              <a:ea typeface="標楷體" pitchFamily="65" charset="-120"/>
            </a:endParaRPr>
          </a:p>
          <a:p>
            <a:pPr>
              <a:spcBef>
                <a:spcPct val="50000"/>
              </a:spcBef>
              <a:buFont typeface="Wingdings" pitchFamily="2" charset="2"/>
              <a:buChar char="l"/>
            </a:pPr>
            <a:r>
              <a:rPr lang="zh-TW" altLang="en-US" sz="2000" b="1" dirty="0">
                <a:solidFill>
                  <a:srgbClr val="0000FF"/>
                </a:solidFill>
              </a:rPr>
              <a:t> </a:t>
            </a:r>
            <a:r>
              <a:rPr lang="en-US" altLang="zh-TW" sz="2000" b="1" dirty="0" smtClean="0">
                <a:solidFill>
                  <a:srgbClr val="0000FF"/>
                </a:solidFill>
                <a:latin typeface="標楷體" pitchFamily="65" charset="-120"/>
                <a:ea typeface="標楷體" pitchFamily="65" charset="-120"/>
              </a:rPr>
              <a:t>Disadvantages:</a:t>
            </a:r>
            <a:endParaRPr lang="en-US" altLang="zh-TW" sz="2000" b="1" dirty="0">
              <a:solidFill>
                <a:srgbClr val="0000FF"/>
              </a:solidFill>
              <a:latin typeface="標楷體" pitchFamily="65" charset="-120"/>
              <a:ea typeface="標楷體" pitchFamily="65" charset="-120"/>
            </a:endParaRPr>
          </a:p>
          <a:p>
            <a:pPr>
              <a:spcBef>
                <a:spcPct val="50000"/>
              </a:spcBef>
              <a:buFont typeface="Wingdings" pitchFamily="2" charset="2"/>
              <a:buNone/>
            </a:pPr>
            <a:r>
              <a:rPr lang="en-US" altLang="zh-TW" sz="2000" b="1" dirty="0">
                <a:solidFill>
                  <a:srgbClr val="0000FF"/>
                </a:solidFill>
              </a:rPr>
              <a:t>    - </a:t>
            </a:r>
            <a:r>
              <a:rPr lang="en-US" altLang="zh-TW" sz="2000" b="1" dirty="0" smtClean="0">
                <a:solidFill>
                  <a:srgbClr val="0000FF"/>
                </a:solidFill>
                <a:latin typeface="Times New Roman" pitchFamily="18" charset="0"/>
              </a:rPr>
              <a:t>MDI</a:t>
            </a:r>
            <a:r>
              <a:rPr lang="en-US" altLang="zh-TW" sz="2000" b="1" dirty="0">
                <a:solidFill>
                  <a:srgbClr val="0000FF"/>
                </a:solidFill>
              </a:rPr>
              <a:t> </a:t>
            </a:r>
            <a:r>
              <a:rPr lang="en-US" altLang="zh-TW" sz="2000" b="1" dirty="0" smtClean="0">
                <a:solidFill>
                  <a:srgbClr val="0000FF"/>
                </a:solidFill>
              </a:rPr>
              <a:t>needs to be re-distilled to separate from solvent/by-product.</a:t>
            </a:r>
            <a:endParaRPr lang="zh-TW" altLang="en-US" sz="2000" dirty="0">
              <a:solidFill>
                <a:srgbClr val="0000FF"/>
              </a:solidFill>
              <a:latin typeface="標楷體" pitchFamily="65" charset="-120"/>
              <a:ea typeface="標楷體" pitchFamily="65" charset="-120"/>
            </a:endParaRPr>
          </a:p>
          <a:p>
            <a:pPr>
              <a:spcBef>
                <a:spcPct val="50000"/>
              </a:spcBef>
              <a:buFont typeface="Wingdings" pitchFamily="2" charset="2"/>
              <a:buNone/>
            </a:pPr>
            <a:r>
              <a:rPr lang="zh-TW" altLang="en-US" sz="2000" b="1" dirty="0">
                <a:solidFill>
                  <a:srgbClr val="0000FF"/>
                </a:solidFill>
              </a:rPr>
              <a:t>    </a:t>
            </a:r>
            <a:r>
              <a:rPr lang="en-US" altLang="zh-TW" sz="2000" b="1" dirty="0">
                <a:solidFill>
                  <a:srgbClr val="0000FF"/>
                </a:solidFill>
                <a:ea typeface="標楷體" pitchFamily="65" charset="-120"/>
              </a:rPr>
              <a:t>- </a:t>
            </a:r>
            <a:r>
              <a:rPr lang="en-US" altLang="zh-TW" sz="2000" b="1" dirty="0" smtClean="0">
                <a:solidFill>
                  <a:srgbClr val="0000FF"/>
                </a:solidFill>
                <a:latin typeface="Times New Roman" pitchFamily="18" charset="0"/>
                <a:ea typeface="標楷體" pitchFamily="65" charset="-120"/>
                <a:cs typeface="Times New Roman" pitchFamily="18" charset="0"/>
              </a:rPr>
              <a:t>Highly corrosive formic acid was used as the </a:t>
            </a:r>
            <a:r>
              <a:rPr lang="en-US" altLang="zh-TW" sz="2000" b="1" dirty="0" err="1" smtClean="0">
                <a:solidFill>
                  <a:srgbClr val="0000FF"/>
                </a:solidFill>
                <a:latin typeface="Times New Roman" pitchFamily="18" charset="0"/>
                <a:ea typeface="標楷體" pitchFamily="65" charset="-120"/>
                <a:cs typeface="Times New Roman" pitchFamily="18" charset="0"/>
              </a:rPr>
              <a:t>carbonylation</a:t>
            </a:r>
            <a:r>
              <a:rPr lang="en-US" altLang="zh-TW" sz="2000" b="1" dirty="0" smtClean="0">
                <a:solidFill>
                  <a:srgbClr val="0000FF"/>
                </a:solidFill>
                <a:latin typeface="Times New Roman" pitchFamily="18" charset="0"/>
                <a:ea typeface="標楷體" pitchFamily="65" charset="-120"/>
                <a:cs typeface="Times New Roman" pitchFamily="18" charset="0"/>
              </a:rPr>
              <a:t> agent.</a:t>
            </a:r>
            <a:endParaRPr lang="zh-TW" altLang="en-US" sz="2000" b="1" dirty="0">
              <a:solidFill>
                <a:srgbClr val="0000FF"/>
              </a:solidFill>
              <a:latin typeface="標楷體" pitchFamily="65" charset="-120"/>
              <a:ea typeface="標楷體" pitchFamily="65" charset="-12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14</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5" name="Text Box 4"/>
          <p:cNvSpPr txBox="1">
            <a:spLocks noChangeArrowheads="1"/>
          </p:cNvSpPr>
          <p:nvPr/>
        </p:nvSpPr>
        <p:spPr bwMode="auto">
          <a:xfrm>
            <a:off x="1286763" y="980728"/>
            <a:ext cx="6841938" cy="461665"/>
          </a:xfrm>
          <a:prstGeom prst="rect">
            <a:avLst/>
          </a:prstGeom>
          <a:noFill/>
          <a:ln w="9525">
            <a:noFill/>
            <a:miter lim="800000"/>
            <a:headEnd/>
            <a:tailEnd/>
          </a:ln>
        </p:spPr>
        <p:txBody>
          <a:bodyPr wrap="none">
            <a:spAutoFit/>
          </a:bodyPr>
          <a:lstStyle/>
          <a:p>
            <a:pPr algn="ctr"/>
            <a:r>
              <a:rPr lang="en-US" altLang="zh-TW" sz="2400" b="1" i="1" dirty="0">
                <a:solidFill>
                  <a:srgbClr val="0070C0"/>
                </a:solidFill>
                <a:latin typeface="Times New Roman" pitchFamily="18" charset="0"/>
              </a:rPr>
              <a:t>Monsanto: CO</a:t>
            </a:r>
            <a:r>
              <a:rPr lang="en-US" altLang="zh-TW" b="1" i="1" dirty="0">
                <a:solidFill>
                  <a:srgbClr val="0070C0"/>
                </a:solidFill>
                <a:latin typeface="Times New Roman" pitchFamily="18" charset="0"/>
              </a:rPr>
              <a:t>2</a:t>
            </a:r>
            <a:r>
              <a:rPr lang="en-US" altLang="zh-TW" sz="2400" b="1" i="1" dirty="0">
                <a:solidFill>
                  <a:srgbClr val="0070C0"/>
                </a:solidFill>
                <a:latin typeface="Times New Roman" pitchFamily="18" charset="0"/>
              </a:rPr>
              <a:t> </a:t>
            </a:r>
            <a:r>
              <a:rPr lang="en-US" altLang="zh-TW" sz="2400" b="1" i="1" dirty="0" err="1">
                <a:solidFill>
                  <a:srgbClr val="0070C0"/>
                </a:solidFill>
                <a:latin typeface="Times New Roman" pitchFamily="18" charset="0"/>
              </a:rPr>
              <a:t>Carbonylation</a:t>
            </a:r>
            <a:r>
              <a:rPr lang="en-US" altLang="zh-TW" sz="2400" b="1" i="1" dirty="0">
                <a:solidFill>
                  <a:srgbClr val="0070C0"/>
                </a:solidFill>
                <a:latin typeface="Times New Roman" pitchFamily="18" charset="0"/>
              </a:rPr>
              <a:t>-Dehydration Process</a:t>
            </a:r>
          </a:p>
        </p:txBody>
      </p:sp>
      <p:sp>
        <p:nvSpPr>
          <p:cNvPr id="9" name="Text Box 9"/>
          <p:cNvSpPr txBox="1">
            <a:spLocks noChangeArrowheads="1"/>
          </p:cNvSpPr>
          <p:nvPr/>
        </p:nvSpPr>
        <p:spPr bwMode="auto">
          <a:xfrm>
            <a:off x="1042988" y="3000375"/>
            <a:ext cx="7480300" cy="2781300"/>
          </a:xfrm>
          <a:prstGeom prst="rect">
            <a:avLst/>
          </a:prstGeom>
          <a:noFill/>
          <a:ln w="28575">
            <a:solidFill>
              <a:schemeClr val="accent1"/>
            </a:solidFill>
            <a:miter lim="800000"/>
            <a:headEnd/>
            <a:tailEnd/>
          </a:ln>
        </p:spPr>
        <p:txBody>
          <a:bodyPr wrap="none">
            <a:spAutoFit/>
          </a:bodyPr>
          <a:lstStyle/>
          <a:p>
            <a:r>
              <a:rPr lang="en-US" altLang="zh-TW" sz="1600" b="1" dirty="0">
                <a:latin typeface="Times New Roman" pitchFamily="18" charset="0"/>
              </a:rPr>
              <a:t>BASE	PRESSURE CO</a:t>
            </a:r>
            <a:r>
              <a:rPr lang="en-US" altLang="zh-TW" sz="1000" b="1" dirty="0">
                <a:latin typeface="Times New Roman" pitchFamily="18" charset="0"/>
              </a:rPr>
              <a:t>2</a:t>
            </a:r>
            <a:r>
              <a:rPr lang="en-US" altLang="zh-TW" sz="1600" b="1" dirty="0">
                <a:latin typeface="Times New Roman" pitchFamily="18" charset="0"/>
              </a:rPr>
              <a:t>		DEHYD. AGENT		% YIELD</a:t>
            </a:r>
          </a:p>
          <a:p>
            <a:endParaRPr lang="en-US" altLang="zh-TW" sz="1600" b="1" dirty="0">
              <a:latin typeface="Times New Roman" pitchFamily="18" charset="0"/>
            </a:endParaRPr>
          </a:p>
          <a:p>
            <a:r>
              <a:rPr lang="en-US" altLang="zh-TW" sz="1600" dirty="0">
                <a:latin typeface="Times New Roman" pitchFamily="18" charset="0"/>
              </a:rPr>
              <a:t>NEt</a:t>
            </a:r>
            <a:r>
              <a:rPr lang="en-US" altLang="zh-TW" sz="1000" dirty="0">
                <a:latin typeface="Times New Roman" pitchFamily="18" charset="0"/>
              </a:rPr>
              <a:t>3</a:t>
            </a:r>
            <a:r>
              <a:rPr lang="en-US" altLang="zh-TW" sz="1600" dirty="0">
                <a:latin typeface="Times New Roman" pitchFamily="18" charset="0"/>
              </a:rPr>
              <a:t>	      1 ATM			     POCl</a:t>
            </a:r>
            <a:r>
              <a:rPr lang="en-US" altLang="zh-TW" sz="1000" dirty="0">
                <a:latin typeface="Times New Roman" pitchFamily="18" charset="0"/>
              </a:rPr>
              <a:t>3</a:t>
            </a:r>
            <a:r>
              <a:rPr lang="en-US" altLang="zh-TW" sz="1600" dirty="0">
                <a:latin typeface="Times New Roman" pitchFamily="18" charset="0"/>
              </a:rPr>
              <a:t>			      98%</a:t>
            </a:r>
          </a:p>
          <a:p>
            <a:endParaRPr lang="en-US" altLang="zh-TW" sz="1600" dirty="0">
              <a:latin typeface="Times New Roman" pitchFamily="18" charset="0"/>
            </a:endParaRPr>
          </a:p>
          <a:p>
            <a:r>
              <a:rPr lang="en-US" altLang="zh-TW" sz="1600" dirty="0">
                <a:latin typeface="Times New Roman" pitchFamily="18" charset="0"/>
              </a:rPr>
              <a:t>NEt</a:t>
            </a:r>
            <a:r>
              <a:rPr lang="en-US" altLang="zh-TW" sz="1000" dirty="0">
                <a:latin typeface="Times New Roman" pitchFamily="18" charset="0"/>
              </a:rPr>
              <a:t>3</a:t>
            </a:r>
            <a:r>
              <a:rPr lang="en-US" altLang="zh-TW" sz="1600" dirty="0">
                <a:latin typeface="Times New Roman" pitchFamily="18" charset="0"/>
              </a:rPr>
              <a:t>	      1 ATM			     PCl</a:t>
            </a:r>
            <a:r>
              <a:rPr lang="en-US" altLang="zh-TW" sz="1000" dirty="0">
                <a:latin typeface="Times New Roman" pitchFamily="18" charset="0"/>
              </a:rPr>
              <a:t>3</a:t>
            </a:r>
            <a:r>
              <a:rPr lang="en-US" altLang="zh-TW" sz="1600" dirty="0">
                <a:latin typeface="Times New Roman" pitchFamily="18" charset="0"/>
              </a:rPr>
              <a:t>			      96%</a:t>
            </a:r>
          </a:p>
          <a:p>
            <a:endParaRPr lang="en-US" altLang="zh-TW" sz="1600" dirty="0">
              <a:latin typeface="Times New Roman" pitchFamily="18" charset="0"/>
            </a:endParaRPr>
          </a:p>
          <a:p>
            <a:r>
              <a:rPr lang="en-US" altLang="zh-TW" sz="1600" dirty="0">
                <a:latin typeface="Times New Roman" pitchFamily="18" charset="0"/>
              </a:rPr>
              <a:t>NEt</a:t>
            </a:r>
            <a:r>
              <a:rPr lang="en-US" altLang="zh-TW" sz="1000" dirty="0">
                <a:latin typeface="Times New Roman" pitchFamily="18" charset="0"/>
              </a:rPr>
              <a:t>3</a:t>
            </a:r>
            <a:r>
              <a:rPr lang="en-US" altLang="zh-TW" sz="1600" dirty="0">
                <a:latin typeface="Times New Roman" pitchFamily="18" charset="0"/>
              </a:rPr>
              <a:t>	      1 ATM			     SO</a:t>
            </a:r>
            <a:r>
              <a:rPr lang="en-US" altLang="zh-TW" sz="1000" dirty="0">
                <a:latin typeface="Times New Roman" pitchFamily="18" charset="0"/>
              </a:rPr>
              <a:t>3</a:t>
            </a:r>
            <a:r>
              <a:rPr lang="en-US" altLang="zh-TW" sz="1600" dirty="0">
                <a:latin typeface="Times New Roman" pitchFamily="18" charset="0"/>
              </a:rPr>
              <a:t>			      99%</a:t>
            </a:r>
          </a:p>
          <a:p>
            <a:endParaRPr lang="en-US" altLang="zh-TW" sz="1600" dirty="0">
              <a:latin typeface="Times New Roman" pitchFamily="18" charset="0"/>
            </a:endParaRPr>
          </a:p>
          <a:p>
            <a:r>
              <a:rPr lang="en-US" altLang="zh-TW" sz="1600" dirty="0" err="1">
                <a:latin typeface="Times New Roman" pitchFamily="18" charset="0"/>
              </a:rPr>
              <a:t>CyTEG</a:t>
            </a:r>
            <a:r>
              <a:rPr lang="en-US" altLang="zh-TW" sz="1600" dirty="0">
                <a:latin typeface="Times New Roman" pitchFamily="18" charset="0"/>
              </a:rPr>
              <a:t>	      80 PSI			     (CF</a:t>
            </a:r>
            <a:r>
              <a:rPr lang="en-US" altLang="zh-TW" sz="1000" dirty="0">
                <a:latin typeface="Times New Roman" pitchFamily="18" charset="0"/>
              </a:rPr>
              <a:t>3</a:t>
            </a:r>
            <a:r>
              <a:rPr lang="en-US" altLang="zh-TW" sz="1600" dirty="0">
                <a:latin typeface="Times New Roman" pitchFamily="18" charset="0"/>
              </a:rPr>
              <a:t>CO)</a:t>
            </a:r>
            <a:r>
              <a:rPr lang="en-US" altLang="zh-TW" sz="1000" dirty="0">
                <a:latin typeface="Times New Roman" pitchFamily="18" charset="0"/>
              </a:rPr>
              <a:t>2</a:t>
            </a:r>
            <a:r>
              <a:rPr lang="en-US" altLang="zh-TW" sz="1600" dirty="0">
                <a:latin typeface="Times New Roman" pitchFamily="18" charset="0"/>
              </a:rPr>
              <a:t>O		      91%</a:t>
            </a:r>
          </a:p>
          <a:p>
            <a:endParaRPr lang="en-US" altLang="zh-TW" sz="1600" dirty="0">
              <a:latin typeface="Times New Roman" pitchFamily="18" charset="0"/>
            </a:endParaRPr>
          </a:p>
          <a:p>
            <a:r>
              <a:rPr lang="en-US" altLang="zh-TW" sz="1600" dirty="0" err="1">
                <a:latin typeface="Times New Roman" pitchFamily="18" charset="0"/>
              </a:rPr>
              <a:t>CyTEP</a:t>
            </a:r>
            <a:r>
              <a:rPr lang="en-US" altLang="zh-TW" sz="1600" dirty="0">
                <a:latin typeface="Times New Roman" pitchFamily="18" charset="0"/>
              </a:rPr>
              <a:t>	      80 PSI			     SOCl</a:t>
            </a:r>
            <a:r>
              <a:rPr lang="en-US" altLang="zh-TW" sz="1000" dirty="0">
                <a:latin typeface="Times New Roman" pitchFamily="18" charset="0"/>
              </a:rPr>
              <a:t>2</a:t>
            </a:r>
            <a:r>
              <a:rPr lang="en-US" altLang="zh-TW" sz="1600" dirty="0">
                <a:latin typeface="Times New Roman" pitchFamily="18" charset="0"/>
              </a:rPr>
              <a:t>			      70%</a:t>
            </a:r>
            <a:endParaRPr lang="en-US" altLang="zh-TW" sz="1600" b="1" dirty="0">
              <a:latin typeface="Times New Roman" pitchFamily="18" charset="0"/>
            </a:endParaRPr>
          </a:p>
        </p:txBody>
      </p:sp>
      <p:sp>
        <p:nvSpPr>
          <p:cNvPr id="10" name="Text Box 10"/>
          <p:cNvSpPr txBox="1">
            <a:spLocks noChangeArrowheads="1"/>
          </p:cNvSpPr>
          <p:nvPr/>
        </p:nvSpPr>
        <p:spPr bwMode="auto">
          <a:xfrm>
            <a:off x="1476375" y="2564904"/>
            <a:ext cx="4322763" cy="336550"/>
          </a:xfrm>
          <a:prstGeom prst="rect">
            <a:avLst/>
          </a:prstGeom>
          <a:noFill/>
          <a:ln w="9525">
            <a:noFill/>
            <a:miter lim="800000"/>
            <a:headEnd/>
            <a:tailEnd/>
          </a:ln>
        </p:spPr>
        <p:txBody>
          <a:bodyPr wrap="none">
            <a:spAutoFit/>
          </a:bodyPr>
          <a:lstStyle/>
          <a:p>
            <a:r>
              <a:rPr lang="en-US" altLang="zh-TW" sz="1600" b="1">
                <a:solidFill>
                  <a:srgbClr val="0000FF"/>
                </a:solidFill>
                <a:latin typeface="Times New Roman" pitchFamily="18" charset="0"/>
              </a:rPr>
              <a:t>( 5mm)		(10 mm)		25 ml</a:t>
            </a:r>
          </a:p>
        </p:txBody>
      </p:sp>
      <p:sp>
        <p:nvSpPr>
          <p:cNvPr id="11" name="Text Box 11"/>
          <p:cNvSpPr txBox="1">
            <a:spLocks noChangeArrowheads="1"/>
          </p:cNvSpPr>
          <p:nvPr/>
        </p:nvSpPr>
        <p:spPr bwMode="auto">
          <a:xfrm>
            <a:off x="1403350" y="404813"/>
            <a:ext cx="5607241" cy="584775"/>
          </a:xfrm>
          <a:prstGeom prst="rect">
            <a:avLst/>
          </a:prstGeom>
          <a:noFill/>
          <a:ln w="9525">
            <a:noFill/>
            <a:miter lim="800000"/>
            <a:headEnd/>
            <a:tailEnd/>
          </a:ln>
        </p:spPr>
        <p:txBody>
          <a:bodyPr wrap="none">
            <a:spAutoFit/>
          </a:bodyPr>
          <a:lstStyle/>
          <a:p>
            <a:r>
              <a:rPr lang="en-US" altLang="zh-TW" sz="3200" b="1" dirty="0" smtClean="0">
                <a:solidFill>
                  <a:srgbClr val="FF0000"/>
                </a:solidFill>
                <a:ea typeface="標楷體" pitchFamily="65" charset="-120"/>
              </a:rPr>
              <a:t>NPR to Aliphatic </a:t>
            </a:r>
            <a:r>
              <a:rPr lang="en-US" altLang="zh-TW" sz="3200" b="1" dirty="0" err="1" smtClean="0">
                <a:solidFill>
                  <a:srgbClr val="FF0000"/>
                </a:solidFill>
                <a:ea typeface="標楷體" pitchFamily="65" charset="-120"/>
              </a:rPr>
              <a:t>Diisocyanates</a:t>
            </a:r>
            <a:r>
              <a:rPr lang="en-US" altLang="zh-TW" sz="3200" b="1" dirty="0" smtClean="0">
                <a:solidFill>
                  <a:srgbClr val="FF0000"/>
                </a:solidFill>
                <a:ea typeface="標楷體" pitchFamily="65" charset="-120"/>
              </a:rPr>
              <a:t> </a:t>
            </a:r>
            <a:endParaRPr lang="en-US" altLang="zh-TW" sz="2800" b="1" dirty="0">
              <a:solidFill>
                <a:srgbClr val="FF0000"/>
              </a:solidFill>
              <a:latin typeface="Times New Roman" pitchFamily="18" charset="0"/>
            </a:endParaRPr>
          </a:p>
        </p:txBody>
      </p:sp>
      <p:sp>
        <p:nvSpPr>
          <p:cNvPr id="12" name="Text Box 15"/>
          <p:cNvSpPr txBox="1">
            <a:spLocks noChangeArrowheads="1"/>
          </p:cNvSpPr>
          <p:nvPr/>
        </p:nvSpPr>
        <p:spPr bwMode="auto">
          <a:xfrm>
            <a:off x="1115616" y="5889625"/>
            <a:ext cx="7416800" cy="854075"/>
          </a:xfrm>
          <a:prstGeom prst="rect">
            <a:avLst/>
          </a:prstGeom>
          <a:noFill/>
          <a:ln w="9525">
            <a:noFill/>
            <a:miter lim="800000"/>
            <a:headEnd/>
            <a:tailEnd/>
          </a:ln>
        </p:spPr>
        <p:txBody>
          <a:bodyPr>
            <a:spAutoFit/>
          </a:bodyPr>
          <a:lstStyle/>
          <a:p>
            <a:pPr>
              <a:spcBef>
                <a:spcPct val="50000"/>
              </a:spcBef>
              <a:buFont typeface="Wingdings" pitchFamily="2" charset="2"/>
              <a:buChar char="l"/>
            </a:pPr>
            <a:r>
              <a:rPr lang="en-US" altLang="zh-TW" sz="2000" b="1" dirty="0">
                <a:solidFill>
                  <a:srgbClr val="0000FF"/>
                </a:solidFill>
              </a:rPr>
              <a:t>   </a:t>
            </a:r>
            <a:r>
              <a:rPr lang="en-US" altLang="zh-TW" sz="2000" b="1" dirty="0" smtClean="0">
                <a:solidFill>
                  <a:srgbClr val="0000FF"/>
                </a:solidFill>
                <a:ea typeface="標楷體" pitchFamily="65" charset="-120"/>
              </a:rPr>
              <a:t>Applicable only to aliphatic </a:t>
            </a:r>
            <a:r>
              <a:rPr lang="en-US" altLang="zh-TW" sz="2000" b="1" dirty="0" err="1" smtClean="0">
                <a:solidFill>
                  <a:srgbClr val="0000FF"/>
                </a:solidFill>
                <a:ea typeface="標楷體" pitchFamily="65" charset="-120"/>
              </a:rPr>
              <a:t>diamines</a:t>
            </a:r>
            <a:endParaRPr lang="zh-TW" altLang="en-US" sz="2000" b="1" dirty="0">
              <a:solidFill>
                <a:srgbClr val="0000FF"/>
              </a:solidFill>
              <a:ea typeface="標楷體" pitchFamily="65" charset="-120"/>
            </a:endParaRPr>
          </a:p>
          <a:p>
            <a:pPr>
              <a:spcBef>
                <a:spcPct val="50000"/>
              </a:spcBef>
              <a:buFont typeface="Wingdings" pitchFamily="2" charset="2"/>
              <a:buChar char="l"/>
            </a:pPr>
            <a:r>
              <a:rPr lang="zh-TW" altLang="en-US" sz="2000" b="1" dirty="0">
                <a:solidFill>
                  <a:srgbClr val="0000FF"/>
                </a:solidFill>
              </a:rPr>
              <a:t>  </a:t>
            </a:r>
            <a:r>
              <a:rPr lang="en-US" altLang="zh-TW" sz="2000" b="1" dirty="0" smtClean="0">
                <a:solidFill>
                  <a:srgbClr val="C00000"/>
                </a:solidFill>
                <a:ea typeface="標楷體" pitchFamily="65" charset="-120"/>
              </a:rPr>
              <a:t> </a:t>
            </a:r>
            <a:r>
              <a:rPr lang="en-US" altLang="zh-TW" sz="2000" b="1" dirty="0" smtClean="0">
                <a:solidFill>
                  <a:srgbClr val="0070C0"/>
                </a:solidFill>
                <a:ea typeface="標楷體" pitchFamily="65" charset="-120"/>
              </a:rPr>
              <a:t>Require strong tertiary amine to stabilize the initial </a:t>
            </a:r>
            <a:r>
              <a:rPr lang="en-US" altLang="zh-TW" sz="2000" b="1" dirty="0" err="1" smtClean="0">
                <a:solidFill>
                  <a:srgbClr val="0070C0"/>
                </a:solidFill>
                <a:ea typeface="標楷體" pitchFamily="65" charset="-120"/>
              </a:rPr>
              <a:t>carbamic</a:t>
            </a:r>
            <a:r>
              <a:rPr lang="en-US" altLang="zh-TW" sz="2000" b="1" dirty="0" smtClean="0">
                <a:solidFill>
                  <a:srgbClr val="0070C0"/>
                </a:solidFill>
                <a:ea typeface="標楷體" pitchFamily="65" charset="-120"/>
              </a:rPr>
              <a:t> acid</a:t>
            </a:r>
            <a:endParaRPr lang="zh-TW" altLang="en-US" sz="2000" b="1" dirty="0">
              <a:solidFill>
                <a:srgbClr val="0070C0"/>
              </a:solidFill>
              <a:ea typeface="標楷體" pitchFamily="65" charset="-120"/>
            </a:endParaRPr>
          </a:p>
        </p:txBody>
      </p:sp>
      <p:sp>
        <p:nvSpPr>
          <p:cNvPr id="13" name="Text Box 5"/>
          <p:cNvSpPr txBox="1">
            <a:spLocks noChangeArrowheads="1"/>
          </p:cNvSpPr>
          <p:nvPr/>
        </p:nvSpPr>
        <p:spPr bwMode="auto">
          <a:xfrm>
            <a:off x="1423988" y="1784375"/>
            <a:ext cx="2573337" cy="396875"/>
          </a:xfrm>
          <a:prstGeom prst="rect">
            <a:avLst/>
          </a:prstGeom>
          <a:noFill/>
          <a:ln w="9525">
            <a:noFill/>
            <a:miter lim="800000"/>
            <a:headEnd/>
            <a:tailEnd/>
          </a:ln>
        </p:spPr>
        <p:txBody>
          <a:bodyPr wrap="none">
            <a:spAutoFit/>
          </a:bodyPr>
          <a:lstStyle/>
          <a:p>
            <a:r>
              <a:rPr lang="en-US" altLang="zh-TW" sz="2000" b="1" dirty="0">
                <a:solidFill>
                  <a:srgbClr val="0000FF"/>
                </a:solidFill>
                <a:latin typeface="Times New Roman" pitchFamily="18" charset="0"/>
              </a:rPr>
              <a:t>C</a:t>
            </a:r>
            <a:r>
              <a:rPr lang="en-US" altLang="zh-TW" sz="1200" b="1" dirty="0">
                <a:solidFill>
                  <a:srgbClr val="0000FF"/>
                </a:solidFill>
                <a:latin typeface="Times New Roman" pitchFamily="18" charset="0"/>
              </a:rPr>
              <a:t>8</a:t>
            </a:r>
            <a:r>
              <a:rPr lang="en-US" altLang="zh-TW" sz="2000" b="1" dirty="0">
                <a:solidFill>
                  <a:srgbClr val="0000FF"/>
                </a:solidFill>
                <a:latin typeface="Times New Roman" pitchFamily="18" charset="0"/>
              </a:rPr>
              <a:t>H</a:t>
            </a:r>
            <a:r>
              <a:rPr lang="en-US" altLang="zh-TW" sz="1200" b="1" dirty="0">
                <a:solidFill>
                  <a:srgbClr val="0000FF"/>
                </a:solidFill>
                <a:latin typeface="Times New Roman" pitchFamily="18" charset="0"/>
              </a:rPr>
              <a:t>17</a:t>
            </a:r>
            <a:r>
              <a:rPr lang="en-US" altLang="zh-TW" sz="2000" b="1" dirty="0">
                <a:solidFill>
                  <a:srgbClr val="0000FF"/>
                </a:solidFill>
                <a:latin typeface="Times New Roman" pitchFamily="18" charset="0"/>
              </a:rPr>
              <a:t>NH</a:t>
            </a:r>
            <a:r>
              <a:rPr lang="en-US" altLang="zh-TW" sz="1200" b="1" dirty="0">
                <a:solidFill>
                  <a:srgbClr val="0000FF"/>
                </a:solidFill>
                <a:latin typeface="Times New Roman" pitchFamily="18" charset="0"/>
              </a:rPr>
              <a:t>2</a:t>
            </a:r>
            <a:r>
              <a:rPr lang="en-US" altLang="zh-TW" sz="2000" b="1" dirty="0">
                <a:solidFill>
                  <a:srgbClr val="0000FF"/>
                </a:solidFill>
                <a:latin typeface="Times New Roman" pitchFamily="18" charset="0"/>
              </a:rPr>
              <a:t>    +    2 base</a:t>
            </a:r>
          </a:p>
        </p:txBody>
      </p:sp>
      <p:sp>
        <p:nvSpPr>
          <p:cNvPr id="14" name="Line 6"/>
          <p:cNvSpPr>
            <a:spLocks noChangeShapeType="1"/>
          </p:cNvSpPr>
          <p:nvPr/>
        </p:nvSpPr>
        <p:spPr bwMode="auto">
          <a:xfrm>
            <a:off x="4195763" y="1998688"/>
            <a:ext cx="1600200" cy="0"/>
          </a:xfrm>
          <a:prstGeom prst="line">
            <a:avLst/>
          </a:prstGeom>
          <a:noFill/>
          <a:ln w="9525">
            <a:solidFill>
              <a:schemeClr val="tx1"/>
            </a:solidFill>
            <a:round/>
            <a:headEnd/>
            <a:tailEnd type="triangle" w="med" len="med"/>
          </a:ln>
        </p:spPr>
        <p:txBody>
          <a:bodyPr wrap="none" anchor="ctr"/>
          <a:lstStyle/>
          <a:p>
            <a:endParaRPr lang="zh-TW" altLang="en-US"/>
          </a:p>
        </p:txBody>
      </p:sp>
      <p:sp>
        <p:nvSpPr>
          <p:cNvPr id="15" name="Text Box 7"/>
          <p:cNvSpPr txBox="1">
            <a:spLocks noChangeArrowheads="1"/>
          </p:cNvSpPr>
          <p:nvPr/>
        </p:nvSpPr>
        <p:spPr bwMode="auto">
          <a:xfrm>
            <a:off x="4179888" y="1628800"/>
            <a:ext cx="1935145" cy="1077218"/>
          </a:xfrm>
          <a:prstGeom prst="rect">
            <a:avLst/>
          </a:prstGeom>
          <a:noFill/>
          <a:ln w="9525">
            <a:noFill/>
            <a:miter lim="800000"/>
            <a:headEnd/>
            <a:tailEnd/>
          </a:ln>
        </p:spPr>
        <p:txBody>
          <a:bodyPr wrap="none">
            <a:spAutoFit/>
          </a:bodyPr>
          <a:lstStyle/>
          <a:p>
            <a:r>
              <a:rPr lang="en-US" altLang="zh-TW" sz="1600" b="1" dirty="0">
                <a:solidFill>
                  <a:srgbClr val="0000FF"/>
                </a:solidFill>
                <a:latin typeface="Times New Roman" pitchFamily="18" charset="0"/>
              </a:rPr>
              <a:t>1) CO</a:t>
            </a:r>
            <a:r>
              <a:rPr lang="en-US" altLang="zh-TW" sz="1000" b="1" dirty="0">
                <a:solidFill>
                  <a:srgbClr val="0000FF"/>
                </a:solidFill>
                <a:latin typeface="Times New Roman" pitchFamily="18" charset="0"/>
              </a:rPr>
              <a:t>2</a:t>
            </a:r>
            <a:r>
              <a:rPr lang="en-US" altLang="zh-TW" sz="1600" b="1" dirty="0">
                <a:solidFill>
                  <a:srgbClr val="0000FF"/>
                </a:solidFill>
                <a:latin typeface="Times New Roman" pitchFamily="18" charset="0"/>
              </a:rPr>
              <a:t>, CH3CN</a:t>
            </a:r>
          </a:p>
          <a:p>
            <a:endParaRPr lang="en-US" altLang="zh-TW" sz="1600" b="1" dirty="0">
              <a:solidFill>
                <a:srgbClr val="0000FF"/>
              </a:solidFill>
              <a:latin typeface="Times New Roman" pitchFamily="18" charset="0"/>
            </a:endParaRPr>
          </a:p>
          <a:p>
            <a:r>
              <a:rPr lang="en-US" altLang="zh-TW" sz="1600" b="1" dirty="0">
                <a:solidFill>
                  <a:srgbClr val="0000FF"/>
                </a:solidFill>
                <a:latin typeface="Times New Roman" pitchFamily="18" charset="0"/>
              </a:rPr>
              <a:t>2) 0 C; </a:t>
            </a:r>
            <a:r>
              <a:rPr lang="en-US" altLang="zh-TW" sz="1600" b="1" dirty="0" smtClean="0">
                <a:solidFill>
                  <a:srgbClr val="0000FF"/>
                </a:solidFill>
                <a:latin typeface="Times New Roman" pitchFamily="18" charset="0"/>
              </a:rPr>
              <a:t>Dehydration</a:t>
            </a:r>
            <a:endParaRPr lang="en-US" altLang="zh-TW" sz="1600" b="1" dirty="0">
              <a:solidFill>
                <a:srgbClr val="0000FF"/>
              </a:solidFill>
              <a:latin typeface="Times New Roman" pitchFamily="18" charset="0"/>
            </a:endParaRPr>
          </a:p>
          <a:p>
            <a:r>
              <a:rPr lang="en-US" altLang="zh-TW" sz="1600" b="1" dirty="0">
                <a:solidFill>
                  <a:srgbClr val="0000FF"/>
                </a:solidFill>
                <a:latin typeface="Times New Roman" pitchFamily="18" charset="0"/>
              </a:rPr>
              <a:t>   agent/ CH2Cl2</a:t>
            </a:r>
          </a:p>
        </p:txBody>
      </p:sp>
      <p:sp>
        <p:nvSpPr>
          <p:cNvPr id="16" name="Text Box 8"/>
          <p:cNvSpPr txBox="1">
            <a:spLocks noChangeArrowheads="1"/>
          </p:cNvSpPr>
          <p:nvPr/>
        </p:nvSpPr>
        <p:spPr bwMode="auto">
          <a:xfrm>
            <a:off x="6011863" y="1773263"/>
            <a:ext cx="1647825" cy="396875"/>
          </a:xfrm>
          <a:prstGeom prst="rect">
            <a:avLst/>
          </a:prstGeom>
          <a:noFill/>
          <a:ln w="9525">
            <a:noFill/>
            <a:miter lim="800000"/>
            <a:headEnd/>
            <a:tailEnd/>
          </a:ln>
        </p:spPr>
        <p:txBody>
          <a:bodyPr wrap="none">
            <a:spAutoFit/>
          </a:bodyPr>
          <a:lstStyle/>
          <a:p>
            <a:r>
              <a:rPr lang="en-US" altLang="zh-TW" sz="2000" b="1" dirty="0">
                <a:solidFill>
                  <a:srgbClr val="0000FF"/>
                </a:solidFill>
                <a:latin typeface="Times New Roman" pitchFamily="18" charset="0"/>
              </a:rPr>
              <a:t>C</a:t>
            </a:r>
            <a:r>
              <a:rPr lang="en-US" altLang="zh-TW" sz="1200" b="1" dirty="0">
                <a:solidFill>
                  <a:srgbClr val="0000FF"/>
                </a:solidFill>
                <a:latin typeface="Times New Roman" pitchFamily="18" charset="0"/>
              </a:rPr>
              <a:t>8</a:t>
            </a:r>
            <a:r>
              <a:rPr lang="en-US" altLang="zh-TW" sz="2000" b="1" dirty="0">
                <a:solidFill>
                  <a:srgbClr val="0000FF"/>
                </a:solidFill>
                <a:latin typeface="Times New Roman" pitchFamily="18" charset="0"/>
              </a:rPr>
              <a:t>H</a:t>
            </a:r>
            <a:r>
              <a:rPr lang="en-US" altLang="zh-TW" sz="1200" b="1" dirty="0">
                <a:solidFill>
                  <a:srgbClr val="0000FF"/>
                </a:solidFill>
                <a:latin typeface="Times New Roman" pitchFamily="18" charset="0"/>
              </a:rPr>
              <a:t>17</a:t>
            </a:r>
            <a:r>
              <a:rPr lang="en-US" altLang="zh-TW" sz="2000" b="1" dirty="0">
                <a:solidFill>
                  <a:srgbClr val="0000FF"/>
                </a:solidFill>
                <a:latin typeface="Times New Roman" pitchFamily="18" charset="0"/>
              </a:rPr>
              <a:t>N=C=O</a:t>
            </a:r>
          </a:p>
        </p:txBody>
      </p:sp>
      <p:sp>
        <p:nvSpPr>
          <p:cNvPr id="18" name="文字方塊 17"/>
          <p:cNvSpPr txBox="1"/>
          <p:nvPr/>
        </p:nvSpPr>
        <p:spPr>
          <a:xfrm>
            <a:off x="-36512" y="6525344"/>
            <a:ext cx="418704" cy="369332"/>
          </a:xfrm>
          <a:prstGeom prst="rect">
            <a:avLst/>
          </a:prstGeom>
          <a:noFill/>
        </p:spPr>
        <p:txBody>
          <a:bodyPr wrap="none" rtlCol="0">
            <a:spAutoFit/>
          </a:bodyPr>
          <a:lstStyle/>
          <a:p>
            <a:r>
              <a:rPr lang="en-US" altLang="zh-TW" dirty="0" smtClean="0"/>
              <a:t>12</a:t>
            </a:r>
            <a:endParaRPr lang="zh-TW" altLang="en-US" dirty="0"/>
          </a:p>
        </p:txBody>
      </p:sp>
      <p:pic>
        <p:nvPicPr>
          <p:cNvPr id="17"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Grp="1" noChangeAspect="1"/>
          </p:cNvGraphicFramePr>
          <p:nvPr/>
        </p:nvGraphicFramePr>
        <p:xfrm>
          <a:off x="827088" y="1628800"/>
          <a:ext cx="7777162" cy="4306887"/>
        </p:xfrm>
        <a:graphic>
          <a:graphicData uri="http://schemas.openxmlformats.org/presentationml/2006/ole">
            <mc:AlternateContent xmlns:mc="http://schemas.openxmlformats.org/markup-compatibility/2006">
              <mc:Choice xmlns:v="urn:schemas-microsoft-com:vml" Requires="v">
                <p:oleObj spid="_x0000_s22533" name="Bitmap Image" r:id="rId3" imgW="8942857" imgH="4952381" progId="PBrush">
                  <p:embed/>
                </p:oleObj>
              </mc:Choice>
              <mc:Fallback>
                <p:oleObj name="Bitmap Image" r:id="rId3" imgW="8942857" imgH="4952381" progId="PBrush">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628800"/>
                        <a:ext cx="7777162"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p:nvSpPr>
        <p:spPr bwMode="auto">
          <a:xfrm>
            <a:off x="1763688" y="620688"/>
            <a:ext cx="6553200" cy="584775"/>
          </a:xfrm>
          <a:prstGeom prst="rect">
            <a:avLst/>
          </a:prstGeom>
          <a:noFill/>
          <a:ln w="9525">
            <a:noFill/>
            <a:miter lim="800000"/>
            <a:headEnd/>
            <a:tailEnd/>
          </a:ln>
        </p:spPr>
        <p:txBody>
          <a:bodyPr>
            <a:spAutoFit/>
          </a:bodyPr>
          <a:lstStyle/>
          <a:p>
            <a:pPr>
              <a:spcBef>
                <a:spcPct val="50000"/>
              </a:spcBef>
            </a:pPr>
            <a:r>
              <a:rPr lang="en-US" altLang="zh-TW" sz="3200" b="1" dirty="0" smtClean="0">
                <a:solidFill>
                  <a:srgbClr val="FF0000"/>
                </a:solidFill>
                <a:latin typeface="Times New Roman" pitchFamily="18" charset="0"/>
                <a:ea typeface="標楷體" pitchFamily="65" charset="-120"/>
                <a:cs typeface="Times New Roman" pitchFamily="18" charset="0"/>
              </a:rPr>
              <a:t>NPR to</a:t>
            </a:r>
            <a:r>
              <a:rPr lang="zh-TW" altLang="en-US" sz="3200" b="1" dirty="0" smtClean="0">
                <a:solidFill>
                  <a:srgbClr val="FF0000"/>
                </a:solidFill>
                <a:latin typeface="Times New Roman" pitchFamily="18" charset="0"/>
                <a:cs typeface="Times New Roman" pitchFamily="18" charset="0"/>
              </a:rPr>
              <a:t> </a:t>
            </a:r>
            <a:r>
              <a:rPr lang="en-US" altLang="zh-TW" sz="3200" b="1" dirty="0">
                <a:solidFill>
                  <a:srgbClr val="FF0000"/>
                </a:solidFill>
                <a:latin typeface="Times New Roman" pitchFamily="18" charset="0"/>
                <a:cs typeface="Times New Roman" pitchFamily="18" charset="0"/>
              </a:rPr>
              <a:t>IPDI : </a:t>
            </a:r>
            <a:r>
              <a:rPr lang="en-US" altLang="zh-TW" sz="3200" b="1" dirty="0" smtClean="0">
                <a:solidFill>
                  <a:srgbClr val="FF0000"/>
                </a:solidFill>
                <a:latin typeface="Times New Roman" pitchFamily="18" charset="0"/>
                <a:ea typeface="標楷體" pitchFamily="65" charset="-120"/>
                <a:cs typeface="Times New Roman" pitchFamily="18" charset="0"/>
              </a:rPr>
              <a:t>Urea Route</a:t>
            </a:r>
            <a:endParaRPr lang="en-US" altLang="zh-TW" sz="32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1331641" y="6093296"/>
            <a:ext cx="6624910" cy="400110"/>
          </a:xfrm>
          <a:prstGeom prst="rect">
            <a:avLst/>
          </a:prstGeom>
          <a:noFill/>
          <a:ln w="9525">
            <a:noFill/>
            <a:miter lim="800000"/>
            <a:headEnd/>
            <a:tailEnd/>
          </a:ln>
        </p:spPr>
        <p:txBody>
          <a:bodyPr wrap="square">
            <a:spAutoFit/>
          </a:bodyPr>
          <a:lstStyle/>
          <a:p>
            <a:pPr>
              <a:spcBef>
                <a:spcPct val="50000"/>
              </a:spcBef>
              <a:buFont typeface="Wingdings" pitchFamily="2" charset="2"/>
              <a:buChar char="l"/>
            </a:pPr>
            <a:r>
              <a:rPr lang="en-US" altLang="zh-TW" sz="2000" b="1" dirty="0">
                <a:solidFill>
                  <a:srgbClr val="0000FF"/>
                </a:solidFill>
              </a:rPr>
              <a:t> </a:t>
            </a:r>
            <a:r>
              <a:rPr lang="en-US" altLang="zh-TW" sz="2000" b="1" dirty="0" smtClean="0">
                <a:solidFill>
                  <a:srgbClr val="0000FF"/>
                </a:solidFill>
                <a:ea typeface="標楷體" pitchFamily="65" charset="-120"/>
              </a:rPr>
              <a:t>Applicable only to aliphatic </a:t>
            </a:r>
            <a:r>
              <a:rPr lang="en-US" altLang="zh-TW" sz="2000" b="1" dirty="0" err="1" smtClean="0">
                <a:solidFill>
                  <a:srgbClr val="0000FF"/>
                </a:solidFill>
                <a:ea typeface="標楷體" pitchFamily="65" charset="-120"/>
              </a:rPr>
              <a:t>diamine</a:t>
            </a:r>
            <a:r>
              <a:rPr lang="en-US" altLang="zh-TW" sz="2000" b="1" dirty="0" smtClean="0">
                <a:solidFill>
                  <a:srgbClr val="0000FF"/>
                </a:solidFill>
                <a:latin typeface="Times New Roman" pitchFamily="18" charset="0"/>
              </a:rPr>
              <a:t>. </a:t>
            </a:r>
            <a:r>
              <a:rPr lang="en-US" altLang="zh-TW" sz="2000" b="1" dirty="0">
                <a:solidFill>
                  <a:srgbClr val="0000FF"/>
                </a:solidFill>
                <a:latin typeface="Times New Roman" pitchFamily="18" charset="0"/>
              </a:rPr>
              <a:t>(Bayer, </a:t>
            </a:r>
            <a:r>
              <a:rPr lang="en-US" altLang="zh-TW" sz="2000" b="1" dirty="0" err="1">
                <a:solidFill>
                  <a:srgbClr val="0000FF"/>
                </a:solidFill>
                <a:latin typeface="Times New Roman" pitchFamily="18" charset="0"/>
              </a:rPr>
              <a:t>Huls</a:t>
            </a:r>
            <a:r>
              <a:rPr lang="en-US" altLang="zh-TW" sz="2000" b="1" dirty="0">
                <a:solidFill>
                  <a:srgbClr val="0000FF"/>
                </a:solidFill>
                <a:latin typeface="Times New Roman" pitchFamily="18" charset="0"/>
              </a:rPr>
              <a:t>, BASF)</a:t>
            </a: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11</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0" name="矩形 9"/>
          <p:cNvSpPr/>
          <p:nvPr/>
        </p:nvSpPr>
        <p:spPr>
          <a:xfrm>
            <a:off x="2808312" y="6453336"/>
            <a:ext cx="3048976" cy="369332"/>
          </a:xfrm>
          <a:prstGeom prst="rect">
            <a:avLst/>
          </a:prstGeom>
        </p:spPr>
        <p:txBody>
          <a:bodyPr wrap="none">
            <a:spAutoFit/>
          </a:bodyPr>
          <a:lstStyle/>
          <a:p>
            <a:r>
              <a:rPr lang="en-US" altLang="zh-TW" b="1" dirty="0" smtClean="0">
                <a:solidFill>
                  <a:srgbClr val="0000FF"/>
                </a:solidFill>
                <a:ea typeface="標楷體" pitchFamily="65" charset="-120"/>
              </a:rPr>
              <a:t>Franz M, USP 4,596,678(1986)</a:t>
            </a:r>
            <a:endParaRPr lang="zh-TW"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7" name="文字方塊 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cxnSp>
        <p:nvCxnSpPr>
          <p:cNvPr id="8" name="直線接點 7"/>
          <p:cNvCxnSpPr/>
          <p:nvPr/>
        </p:nvCxnSpPr>
        <p:spPr>
          <a:xfrm>
            <a:off x="0" y="98072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2"/>
          <p:cNvSpPr>
            <a:spLocks noChangeArrowheads="1"/>
          </p:cNvSpPr>
          <p:nvPr/>
        </p:nvSpPr>
        <p:spPr bwMode="gray">
          <a:xfrm>
            <a:off x="0" y="6426200"/>
            <a:ext cx="9144000" cy="431800"/>
          </a:xfrm>
          <a:prstGeom prst="rect">
            <a:avLst/>
          </a:prstGeom>
          <a:solidFill>
            <a:srgbClr val="003300">
              <a:alpha val="94901"/>
            </a:srgbClr>
          </a:solidFill>
          <a:ln w="9525" algn="ctr">
            <a:solidFill>
              <a:schemeClr val="tx1"/>
            </a:solidFill>
            <a:miter lim="800000"/>
            <a:headEnd/>
            <a:tailEnd/>
          </a:ln>
        </p:spPr>
        <p:txBody>
          <a:bodyPr anchor="ctr">
            <a:spAutoFit/>
          </a:bodyPr>
          <a:lstStyle/>
          <a:p>
            <a:endParaRPr lang="zh-TW" altLang="en-US" sz="1800">
              <a:ea typeface="新細明體" pitchFamily="18" charset="-120"/>
            </a:endParaRPr>
          </a:p>
        </p:txBody>
      </p:sp>
      <p:sp>
        <p:nvSpPr>
          <p:cNvPr id="10" name="Text Box 60"/>
          <p:cNvSpPr txBox="1">
            <a:spLocks noChangeArrowheads="1"/>
          </p:cNvSpPr>
          <p:nvPr/>
        </p:nvSpPr>
        <p:spPr bwMode="auto">
          <a:xfrm>
            <a:off x="2819400" y="1824038"/>
            <a:ext cx="557213" cy="255587"/>
          </a:xfrm>
          <a:prstGeom prst="rect">
            <a:avLst/>
          </a:prstGeom>
          <a:solidFill>
            <a:schemeClr val="bg2"/>
          </a:solidFill>
          <a:ln w="9525" algn="ctr">
            <a:noFill/>
            <a:miter lim="800000"/>
            <a:headEnd/>
            <a:tailEnd/>
          </a:ln>
        </p:spPr>
        <p:txBody>
          <a:bodyPr lIns="36000" tIns="36000" rIns="36000" bIns="36000">
            <a:spAutoFit/>
          </a:bodyPr>
          <a:lstStyle/>
          <a:p>
            <a:pPr>
              <a:spcBef>
                <a:spcPct val="50000"/>
              </a:spcBef>
            </a:pPr>
            <a:endParaRPr lang="zh-TW" altLang="en-US" sz="1200">
              <a:ea typeface="新細明體" pitchFamily="18" charset="-120"/>
            </a:endParaRPr>
          </a:p>
        </p:txBody>
      </p:sp>
      <p:sp>
        <p:nvSpPr>
          <p:cNvPr id="11" name="Text Box 17"/>
          <p:cNvSpPr txBox="1">
            <a:spLocks noChangeArrowheads="1"/>
          </p:cNvSpPr>
          <p:nvPr/>
        </p:nvSpPr>
        <p:spPr bwMode="auto">
          <a:xfrm>
            <a:off x="1187624" y="3429000"/>
            <a:ext cx="3167063" cy="457200"/>
          </a:xfrm>
          <a:prstGeom prst="rect">
            <a:avLst/>
          </a:prstGeom>
          <a:noFill/>
          <a:ln w="9525">
            <a:noFill/>
            <a:miter lim="800000"/>
            <a:headEnd/>
            <a:tailEnd/>
          </a:ln>
        </p:spPr>
        <p:txBody>
          <a:bodyPr/>
          <a:lstStyle/>
          <a:p>
            <a:r>
              <a:rPr lang="en-US" altLang="zh-TW" sz="1600" b="1" dirty="0">
                <a:solidFill>
                  <a:srgbClr val="FFFFFF"/>
                </a:solidFill>
                <a:ea typeface="標楷體" pitchFamily="65" charset="-120"/>
              </a:rPr>
              <a:t>Japan </a:t>
            </a:r>
            <a:r>
              <a:rPr lang="en-US" altLang="zh-TW" sz="1600" b="1" i="1" u="sng" noProof="1">
                <a:solidFill>
                  <a:srgbClr val="FFFFFF"/>
                </a:solidFill>
                <a:ea typeface="標楷體" pitchFamily="65" charset="-120"/>
              </a:rPr>
              <a:t>Asahi</a:t>
            </a:r>
            <a:r>
              <a:rPr lang="en-US" altLang="zh-TW" sz="1600" b="1" i="1" dirty="0">
                <a:solidFill>
                  <a:srgbClr val="FFFFFF"/>
                </a:solidFill>
                <a:ea typeface="標楷體" pitchFamily="65" charset="-120"/>
              </a:rPr>
              <a:t> </a:t>
            </a:r>
            <a:r>
              <a:rPr lang="en-US" altLang="zh-TW" sz="1600" b="1" dirty="0">
                <a:solidFill>
                  <a:srgbClr val="FFFFFF"/>
                </a:solidFill>
                <a:ea typeface="標楷體" pitchFamily="65" charset="-120"/>
              </a:rPr>
              <a:t>( </a:t>
            </a:r>
            <a:r>
              <a:rPr lang="en-US" altLang="zh-TW" sz="1600" b="1" noProof="1">
                <a:solidFill>
                  <a:srgbClr val="FFFFFF"/>
                </a:solidFill>
                <a:ea typeface="標楷體" pitchFamily="65" charset="-120"/>
              </a:rPr>
              <a:t>phenol </a:t>
            </a:r>
            <a:r>
              <a:rPr lang="en-US" altLang="zh-TW" sz="1600" b="1" dirty="0">
                <a:solidFill>
                  <a:srgbClr val="FFFFFF"/>
                </a:solidFill>
                <a:ea typeface="標楷體" pitchFamily="65" charset="-120"/>
              </a:rPr>
              <a:t>system )</a:t>
            </a:r>
            <a:endParaRPr lang="zh-TW" altLang="en-US" sz="1600" dirty="0">
              <a:ea typeface="新細明體" pitchFamily="18" charset="-120"/>
            </a:endParaRPr>
          </a:p>
        </p:txBody>
      </p:sp>
      <p:pic>
        <p:nvPicPr>
          <p:cNvPr id="12" name="Picture 18"/>
          <p:cNvPicPr>
            <a:picLocks noChangeAspect="1" noChangeArrowheads="1"/>
          </p:cNvPicPr>
          <p:nvPr/>
        </p:nvPicPr>
        <p:blipFill>
          <a:blip r:embed="rId2" cstate="print"/>
          <a:srcRect/>
          <a:stretch>
            <a:fillRect/>
          </a:stretch>
        </p:blipFill>
        <p:spPr bwMode="auto">
          <a:xfrm>
            <a:off x="185738" y="1354138"/>
            <a:ext cx="1695450" cy="306387"/>
          </a:xfrm>
          <a:prstGeom prst="rect">
            <a:avLst/>
          </a:prstGeom>
          <a:noFill/>
          <a:ln w="9525">
            <a:noFill/>
            <a:miter lim="800000"/>
            <a:headEnd/>
            <a:tailEnd/>
          </a:ln>
        </p:spPr>
      </p:pic>
      <p:pic>
        <p:nvPicPr>
          <p:cNvPr id="13" name="Picture 19"/>
          <p:cNvPicPr>
            <a:picLocks noChangeAspect="1" noChangeArrowheads="1"/>
          </p:cNvPicPr>
          <p:nvPr/>
        </p:nvPicPr>
        <p:blipFill>
          <a:blip r:embed="rId3" cstate="print"/>
          <a:srcRect/>
          <a:stretch>
            <a:fillRect/>
          </a:stretch>
        </p:blipFill>
        <p:spPr bwMode="auto">
          <a:xfrm>
            <a:off x="2386013" y="1281113"/>
            <a:ext cx="1490662" cy="508000"/>
          </a:xfrm>
          <a:prstGeom prst="rect">
            <a:avLst/>
          </a:prstGeom>
          <a:noFill/>
          <a:ln w="9525">
            <a:noFill/>
            <a:miter lim="800000"/>
            <a:headEnd/>
            <a:tailEnd/>
          </a:ln>
        </p:spPr>
      </p:pic>
      <p:pic>
        <p:nvPicPr>
          <p:cNvPr id="14" name="Picture 20"/>
          <p:cNvPicPr>
            <a:picLocks noChangeAspect="1" noChangeArrowheads="1"/>
          </p:cNvPicPr>
          <p:nvPr/>
        </p:nvPicPr>
        <p:blipFill>
          <a:blip r:embed="rId4" cstate="print"/>
          <a:srcRect/>
          <a:stretch>
            <a:fillRect/>
          </a:stretch>
        </p:blipFill>
        <p:spPr bwMode="auto">
          <a:xfrm>
            <a:off x="6067425" y="1366838"/>
            <a:ext cx="3040063" cy="763587"/>
          </a:xfrm>
          <a:prstGeom prst="rect">
            <a:avLst/>
          </a:prstGeom>
          <a:noFill/>
          <a:ln w="9525">
            <a:noFill/>
            <a:miter lim="800000"/>
            <a:headEnd/>
            <a:tailEnd/>
          </a:ln>
        </p:spPr>
      </p:pic>
      <p:sp>
        <p:nvSpPr>
          <p:cNvPr id="15" name="Line 21"/>
          <p:cNvSpPr>
            <a:spLocks noChangeShapeType="1"/>
          </p:cNvSpPr>
          <p:nvPr/>
        </p:nvSpPr>
        <p:spPr bwMode="auto">
          <a:xfrm>
            <a:off x="4037013" y="1563688"/>
            <a:ext cx="895350" cy="0"/>
          </a:xfrm>
          <a:prstGeom prst="line">
            <a:avLst/>
          </a:prstGeom>
          <a:noFill/>
          <a:ln w="19050">
            <a:solidFill>
              <a:srgbClr val="000000"/>
            </a:solidFill>
            <a:round/>
            <a:headEnd/>
            <a:tailEnd type="triangle" w="med" len="med"/>
          </a:ln>
        </p:spPr>
        <p:txBody>
          <a:bodyPr/>
          <a:lstStyle/>
          <a:p>
            <a:endParaRPr lang="zh-TW" altLang="en-US"/>
          </a:p>
        </p:txBody>
      </p:sp>
      <p:sp>
        <p:nvSpPr>
          <p:cNvPr id="16" name="Text Box 22"/>
          <p:cNvSpPr txBox="1">
            <a:spLocks noChangeArrowheads="1"/>
          </p:cNvSpPr>
          <p:nvPr/>
        </p:nvSpPr>
        <p:spPr bwMode="auto">
          <a:xfrm>
            <a:off x="1822450" y="1296988"/>
            <a:ext cx="336550" cy="457200"/>
          </a:xfrm>
          <a:prstGeom prst="rect">
            <a:avLst/>
          </a:prstGeom>
          <a:noFill/>
          <a:ln w="9525">
            <a:noFill/>
            <a:miter lim="800000"/>
            <a:headEnd/>
            <a:tailEnd/>
          </a:ln>
        </p:spPr>
        <p:txBody>
          <a:bodyPr/>
          <a:lstStyle/>
          <a:p>
            <a:r>
              <a:rPr lang="zh-TW" altLang="en-US" sz="1400" b="1">
                <a:latin typeface="標楷體" pitchFamily="65" charset="-120"/>
                <a:ea typeface="標楷體" pitchFamily="65" charset="-120"/>
              </a:rPr>
              <a:t>＋</a:t>
            </a:r>
            <a:endParaRPr lang="zh-TW" altLang="en-US" sz="1800">
              <a:ea typeface="新細明體" pitchFamily="18" charset="-120"/>
            </a:endParaRPr>
          </a:p>
        </p:txBody>
      </p:sp>
      <p:sp>
        <p:nvSpPr>
          <p:cNvPr id="17" name="Text Box 23"/>
          <p:cNvSpPr txBox="1">
            <a:spLocks noChangeArrowheads="1"/>
          </p:cNvSpPr>
          <p:nvPr/>
        </p:nvSpPr>
        <p:spPr bwMode="auto">
          <a:xfrm>
            <a:off x="2128838" y="2035175"/>
            <a:ext cx="2017712" cy="539750"/>
          </a:xfrm>
          <a:prstGeom prst="rect">
            <a:avLst/>
          </a:prstGeom>
          <a:noFill/>
          <a:ln w="9525">
            <a:noFill/>
            <a:miter lim="800000"/>
            <a:headEnd/>
            <a:tailEnd/>
          </a:ln>
        </p:spPr>
        <p:txBody>
          <a:bodyPr/>
          <a:lstStyle/>
          <a:p>
            <a:r>
              <a:rPr lang="en-US" altLang="zh-TW" sz="1200" b="1">
                <a:ea typeface="新細明體" pitchFamily="18" charset="-120"/>
              </a:rPr>
              <a:t>Diphenyl carbonate</a:t>
            </a:r>
          </a:p>
          <a:p>
            <a:r>
              <a:rPr lang="en-US" altLang="zh-TW" sz="1200" b="1">
                <a:ea typeface="新細明體" pitchFamily="18" charset="-120"/>
              </a:rPr>
              <a:t>(DPC)</a:t>
            </a:r>
            <a:endParaRPr lang="en-US" altLang="zh-TW" sz="1800">
              <a:ea typeface="新細明體" pitchFamily="18" charset="-120"/>
            </a:endParaRPr>
          </a:p>
        </p:txBody>
      </p:sp>
      <p:sp>
        <p:nvSpPr>
          <p:cNvPr id="18" name="Text Box 24"/>
          <p:cNvSpPr txBox="1">
            <a:spLocks noChangeArrowheads="1"/>
          </p:cNvSpPr>
          <p:nvPr/>
        </p:nvSpPr>
        <p:spPr bwMode="auto">
          <a:xfrm>
            <a:off x="0" y="2035175"/>
            <a:ext cx="2017713" cy="525463"/>
          </a:xfrm>
          <a:prstGeom prst="rect">
            <a:avLst/>
          </a:prstGeom>
          <a:noFill/>
          <a:ln w="9525">
            <a:noFill/>
            <a:miter lim="800000"/>
            <a:headEnd/>
            <a:tailEnd/>
          </a:ln>
        </p:spPr>
        <p:txBody>
          <a:bodyPr/>
          <a:lstStyle/>
          <a:p>
            <a:r>
              <a:rPr lang="en-US" altLang="zh-TW" sz="1200" b="1">
                <a:ea typeface="新細明體" pitchFamily="18" charset="-120"/>
              </a:rPr>
              <a:t>1,6-Hexanediamine</a:t>
            </a:r>
          </a:p>
          <a:p>
            <a:r>
              <a:rPr lang="en-US" altLang="zh-TW" sz="1200" b="1">
                <a:ea typeface="新細明體" pitchFamily="18" charset="-120"/>
              </a:rPr>
              <a:t>(HDA)</a:t>
            </a:r>
            <a:endParaRPr lang="en-US" altLang="zh-TW" sz="1800">
              <a:ea typeface="新細明體" pitchFamily="18" charset="-120"/>
            </a:endParaRPr>
          </a:p>
        </p:txBody>
      </p:sp>
      <p:sp>
        <p:nvSpPr>
          <p:cNvPr id="19" name="Text Box 26"/>
          <p:cNvSpPr txBox="1">
            <a:spLocks noChangeArrowheads="1"/>
          </p:cNvSpPr>
          <p:nvPr/>
        </p:nvSpPr>
        <p:spPr bwMode="auto">
          <a:xfrm>
            <a:off x="6143625" y="2060575"/>
            <a:ext cx="2690813" cy="320675"/>
          </a:xfrm>
          <a:prstGeom prst="rect">
            <a:avLst/>
          </a:prstGeom>
          <a:noFill/>
          <a:ln w="9525">
            <a:noFill/>
            <a:miter lim="800000"/>
            <a:headEnd/>
            <a:tailEnd/>
          </a:ln>
        </p:spPr>
        <p:txBody>
          <a:bodyPr/>
          <a:lstStyle/>
          <a:p>
            <a:r>
              <a:rPr lang="en-US" altLang="zh-TW" sz="1200" b="1">
                <a:ea typeface="新細明體" pitchFamily="18" charset="-120"/>
              </a:rPr>
              <a:t>Hexane-1,6-bis(phenyl carbamate)</a:t>
            </a:r>
            <a:endParaRPr lang="en-US" altLang="zh-TW" sz="1800">
              <a:ea typeface="新細明體" pitchFamily="18" charset="-120"/>
            </a:endParaRPr>
          </a:p>
        </p:txBody>
      </p:sp>
      <p:sp>
        <p:nvSpPr>
          <p:cNvPr id="20" name="Text Box 27"/>
          <p:cNvSpPr txBox="1">
            <a:spLocks noChangeArrowheads="1"/>
          </p:cNvSpPr>
          <p:nvPr/>
        </p:nvSpPr>
        <p:spPr bwMode="auto">
          <a:xfrm>
            <a:off x="2065338" y="1289050"/>
            <a:ext cx="336550" cy="457200"/>
          </a:xfrm>
          <a:prstGeom prst="rect">
            <a:avLst/>
          </a:prstGeom>
          <a:noFill/>
          <a:ln w="9525">
            <a:noFill/>
            <a:miter lim="800000"/>
            <a:headEnd/>
            <a:tailEnd/>
          </a:ln>
        </p:spPr>
        <p:txBody>
          <a:bodyPr/>
          <a:lstStyle/>
          <a:p>
            <a:r>
              <a:rPr lang="en-US" altLang="zh-TW" sz="1600" b="1">
                <a:ea typeface="新細明體" pitchFamily="18" charset="-120"/>
              </a:rPr>
              <a:t>2</a:t>
            </a:r>
            <a:endParaRPr lang="en-US" altLang="zh-TW" sz="1800">
              <a:ea typeface="新細明體" pitchFamily="18" charset="-120"/>
            </a:endParaRPr>
          </a:p>
        </p:txBody>
      </p:sp>
      <p:sp>
        <p:nvSpPr>
          <p:cNvPr id="21" name="Text Box 28"/>
          <p:cNvSpPr txBox="1">
            <a:spLocks noChangeArrowheads="1"/>
          </p:cNvSpPr>
          <p:nvPr/>
        </p:nvSpPr>
        <p:spPr bwMode="auto">
          <a:xfrm>
            <a:off x="3995738" y="2155825"/>
            <a:ext cx="895350" cy="341313"/>
          </a:xfrm>
          <a:prstGeom prst="rect">
            <a:avLst/>
          </a:prstGeom>
          <a:noFill/>
          <a:ln w="9525">
            <a:noFill/>
            <a:miter lim="800000"/>
            <a:headEnd/>
            <a:tailEnd/>
          </a:ln>
        </p:spPr>
        <p:txBody>
          <a:bodyPr/>
          <a:lstStyle/>
          <a:p>
            <a:r>
              <a:rPr lang="en-US" altLang="zh-TW" sz="1200" b="1">
                <a:solidFill>
                  <a:srgbClr val="0000FF"/>
                </a:solidFill>
                <a:ea typeface="新細明體" pitchFamily="18" charset="-120"/>
              </a:rPr>
              <a:t>Phenol</a:t>
            </a:r>
            <a:endParaRPr lang="en-US" altLang="zh-TW" sz="1800">
              <a:ea typeface="新細明體" pitchFamily="18" charset="-120"/>
            </a:endParaRPr>
          </a:p>
        </p:txBody>
      </p:sp>
      <p:sp>
        <p:nvSpPr>
          <p:cNvPr id="22" name="Line 29"/>
          <p:cNvSpPr>
            <a:spLocks noChangeShapeType="1"/>
          </p:cNvSpPr>
          <p:nvPr/>
        </p:nvSpPr>
        <p:spPr bwMode="auto">
          <a:xfrm>
            <a:off x="6837363" y="2624138"/>
            <a:ext cx="0" cy="1028700"/>
          </a:xfrm>
          <a:prstGeom prst="line">
            <a:avLst/>
          </a:prstGeom>
          <a:noFill/>
          <a:ln w="19050">
            <a:solidFill>
              <a:srgbClr val="000000"/>
            </a:solidFill>
            <a:round/>
            <a:headEnd/>
            <a:tailEnd type="triangle" w="med" len="med"/>
          </a:ln>
        </p:spPr>
        <p:txBody>
          <a:bodyPr/>
          <a:lstStyle/>
          <a:p>
            <a:endParaRPr lang="zh-TW" altLang="en-US"/>
          </a:p>
        </p:txBody>
      </p:sp>
      <p:sp>
        <p:nvSpPr>
          <p:cNvPr id="23" name="Text Box 30"/>
          <p:cNvSpPr txBox="1">
            <a:spLocks noChangeArrowheads="1"/>
          </p:cNvSpPr>
          <p:nvPr/>
        </p:nvSpPr>
        <p:spPr bwMode="auto">
          <a:xfrm>
            <a:off x="5566692" y="2895600"/>
            <a:ext cx="1525588" cy="820738"/>
          </a:xfrm>
          <a:prstGeom prst="rect">
            <a:avLst/>
          </a:prstGeom>
          <a:noFill/>
          <a:ln w="9525">
            <a:noFill/>
            <a:miter lim="800000"/>
            <a:headEnd/>
            <a:tailEnd/>
          </a:ln>
        </p:spPr>
        <p:txBody>
          <a:bodyPr/>
          <a:lstStyle/>
          <a:p>
            <a:r>
              <a:rPr lang="en-US" altLang="zh-TW" sz="1200" b="1" dirty="0">
                <a:ea typeface="新細明體" pitchFamily="18" charset="-120"/>
              </a:rPr>
              <a:t>Thin film</a:t>
            </a:r>
          </a:p>
          <a:p>
            <a:r>
              <a:rPr lang="en-US" altLang="zh-TW" sz="1200" b="1" dirty="0">
                <a:ea typeface="新細明體" pitchFamily="18" charset="-120"/>
              </a:rPr>
              <a:t>Distillation</a:t>
            </a:r>
          </a:p>
          <a:p>
            <a:r>
              <a:rPr lang="en-US" altLang="zh-TW" sz="1200" b="1" dirty="0">
                <a:ea typeface="新細明體" pitchFamily="18" charset="-120"/>
              </a:rPr>
              <a:t>Column</a:t>
            </a:r>
          </a:p>
          <a:p>
            <a:r>
              <a:rPr lang="en-US" altLang="zh-TW" sz="1200" b="1" dirty="0">
                <a:ea typeface="新細明體" pitchFamily="18" charset="-120"/>
              </a:rPr>
              <a:t>(D=5cm </a:t>
            </a:r>
            <a:r>
              <a:rPr lang="zh-TW" altLang="en-US" sz="1200" b="1" dirty="0">
                <a:ea typeface="新細明體" pitchFamily="18" charset="-120"/>
              </a:rPr>
              <a:t>、</a:t>
            </a:r>
            <a:r>
              <a:rPr lang="en-US" altLang="zh-TW" sz="1200" b="1" dirty="0">
                <a:ea typeface="新細明體" pitchFamily="18" charset="-120"/>
              </a:rPr>
              <a:t>L=2m)</a:t>
            </a:r>
            <a:endParaRPr lang="en-US" altLang="zh-TW" sz="1800" dirty="0">
              <a:ea typeface="新細明體" pitchFamily="18" charset="-120"/>
            </a:endParaRPr>
          </a:p>
        </p:txBody>
      </p:sp>
      <p:sp>
        <p:nvSpPr>
          <p:cNvPr id="24" name="Freeform 31"/>
          <p:cNvSpPr>
            <a:spLocks/>
          </p:cNvSpPr>
          <p:nvPr/>
        </p:nvSpPr>
        <p:spPr bwMode="auto">
          <a:xfrm>
            <a:off x="6837363" y="2967038"/>
            <a:ext cx="560387" cy="571500"/>
          </a:xfrm>
          <a:custGeom>
            <a:avLst/>
            <a:gdLst>
              <a:gd name="T0" fmla="*/ 0 w 900"/>
              <a:gd name="T1" fmla="*/ 0 h 900"/>
              <a:gd name="T2" fmla="*/ 2147483647 w 900"/>
              <a:gd name="T3" fmla="*/ 2147483647 h 900"/>
              <a:gd name="T4" fmla="*/ 2147483647 w 900"/>
              <a:gd name="T5" fmla="*/ 2147483647 h 900"/>
              <a:gd name="T6" fmla="*/ 0 60000 65536"/>
              <a:gd name="T7" fmla="*/ 0 60000 65536"/>
              <a:gd name="T8" fmla="*/ 0 60000 65536"/>
              <a:gd name="T9" fmla="*/ 0 w 900"/>
              <a:gd name="T10" fmla="*/ 0 h 900"/>
              <a:gd name="T11" fmla="*/ 900 w 900"/>
              <a:gd name="T12" fmla="*/ 900 h 900"/>
            </a:gdLst>
            <a:ahLst/>
            <a:cxnLst>
              <a:cxn ang="T6">
                <a:pos x="T0" y="T1"/>
              </a:cxn>
              <a:cxn ang="T7">
                <a:pos x="T2" y="T3"/>
              </a:cxn>
              <a:cxn ang="T8">
                <a:pos x="T4" y="T5"/>
              </a:cxn>
            </a:cxnLst>
            <a:rect l="T9" t="T10" r="T11" b="T12"/>
            <a:pathLst>
              <a:path w="900" h="900">
                <a:moveTo>
                  <a:pt x="0" y="0"/>
                </a:moveTo>
                <a:cubicBezTo>
                  <a:pt x="15" y="195"/>
                  <a:pt x="30" y="390"/>
                  <a:pt x="180" y="540"/>
                </a:cubicBezTo>
                <a:cubicBezTo>
                  <a:pt x="330" y="690"/>
                  <a:pt x="615" y="795"/>
                  <a:pt x="900" y="900"/>
                </a:cubicBezTo>
              </a:path>
            </a:pathLst>
          </a:custGeom>
          <a:noFill/>
          <a:ln w="12700">
            <a:solidFill>
              <a:srgbClr val="000000"/>
            </a:solidFill>
            <a:round/>
            <a:headEnd/>
            <a:tailEnd type="stealth" w="med" len="med"/>
          </a:ln>
        </p:spPr>
        <p:txBody>
          <a:bodyPr/>
          <a:lstStyle/>
          <a:p>
            <a:endParaRPr lang="zh-TW" altLang="en-US"/>
          </a:p>
        </p:txBody>
      </p:sp>
      <p:pic>
        <p:nvPicPr>
          <p:cNvPr id="25" name="Picture 32"/>
          <p:cNvPicPr>
            <a:picLocks noChangeAspect="1" noChangeArrowheads="1"/>
          </p:cNvPicPr>
          <p:nvPr/>
        </p:nvPicPr>
        <p:blipFill>
          <a:blip r:embed="rId5" cstate="print"/>
          <a:srcRect/>
          <a:stretch>
            <a:fillRect/>
          </a:stretch>
        </p:blipFill>
        <p:spPr bwMode="auto">
          <a:xfrm>
            <a:off x="7537450" y="3287713"/>
            <a:ext cx="306388" cy="528637"/>
          </a:xfrm>
          <a:prstGeom prst="rect">
            <a:avLst/>
          </a:prstGeom>
          <a:noFill/>
          <a:ln w="9525">
            <a:noFill/>
            <a:miter lim="800000"/>
            <a:headEnd/>
            <a:tailEnd/>
          </a:ln>
        </p:spPr>
      </p:pic>
      <p:sp>
        <p:nvSpPr>
          <p:cNvPr id="26" name="Text Box 33"/>
          <p:cNvSpPr txBox="1">
            <a:spLocks noChangeArrowheads="1"/>
          </p:cNvSpPr>
          <p:nvPr/>
        </p:nvSpPr>
        <p:spPr bwMode="auto">
          <a:xfrm>
            <a:off x="2700338" y="1808163"/>
            <a:ext cx="784225" cy="342900"/>
          </a:xfrm>
          <a:prstGeom prst="rect">
            <a:avLst/>
          </a:prstGeom>
          <a:noFill/>
          <a:ln w="9525">
            <a:noFill/>
            <a:miter lim="800000"/>
            <a:headEnd/>
            <a:tailEnd/>
          </a:ln>
        </p:spPr>
        <p:txBody>
          <a:bodyPr/>
          <a:lstStyle/>
          <a:p>
            <a:r>
              <a:rPr lang="en-US" altLang="zh-TW" sz="1200" b="1" i="1">
                <a:solidFill>
                  <a:srgbClr val="FF0000"/>
                </a:solidFill>
                <a:ea typeface="新細明體" pitchFamily="18" charset="-120"/>
              </a:rPr>
              <a:t>Excess</a:t>
            </a:r>
            <a:endParaRPr lang="en-US" altLang="zh-TW" sz="1800">
              <a:ea typeface="新細明體" pitchFamily="18" charset="-120"/>
            </a:endParaRPr>
          </a:p>
        </p:txBody>
      </p:sp>
      <p:sp>
        <p:nvSpPr>
          <p:cNvPr id="27" name="Text Box 34"/>
          <p:cNvSpPr txBox="1">
            <a:spLocks noChangeArrowheads="1"/>
          </p:cNvSpPr>
          <p:nvPr/>
        </p:nvSpPr>
        <p:spPr bwMode="auto">
          <a:xfrm>
            <a:off x="7370763" y="3829050"/>
            <a:ext cx="652462" cy="341313"/>
          </a:xfrm>
          <a:prstGeom prst="rect">
            <a:avLst/>
          </a:prstGeom>
          <a:noFill/>
          <a:ln w="9525">
            <a:noFill/>
            <a:miter lim="800000"/>
            <a:headEnd/>
            <a:tailEnd/>
          </a:ln>
        </p:spPr>
        <p:txBody>
          <a:bodyPr/>
          <a:lstStyle/>
          <a:p>
            <a:r>
              <a:rPr lang="en-US" altLang="zh-TW" sz="1000" b="1">
                <a:solidFill>
                  <a:srgbClr val="0000FF"/>
                </a:solidFill>
                <a:ea typeface="新細明體" pitchFamily="18" charset="-120"/>
              </a:rPr>
              <a:t>Phenol</a:t>
            </a:r>
            <a:endParaRPr lang="en-US" altLang="zh-TW" sz="1800">
              <a:ea typeface="新細明體" pitchFamily="18" charset="-120"/>
            </a:endParaRPr>
          </a:p>
        </p:txBody>
      </p:sp>
      <p:pic>
        <p:nvPicPr>
          <p:cNvPr id="28" name="Picture 35"/>
          <p:cNvPicPr>
            <a:picLocks noChangeAspect="1" noChangeArrowheads="1"/>
          </p:cNvPicPr>
          <p:nvPr/>
        </p:nvPicPr>
        <p:blipFill>
          <a:blip r:embed="rId5" cstate="print"/>
          <a:srcRect/>
          <a:stretch>
            <a:fillRect/>
          </a:stretch>
        </p:blipFill>
        <p:spPr bwMode="auto">
          <a:xfrm>
            <a:off x="4284663" y="1700213"/>
            <a:ext cx="303212" cy="522287"/>
          </a:xfrm>
          <a:prstGeom prst="rect">
            <a:avLst/>
          </a:prstGeom>
          <a:noFill/>
          <a:ln w="9525">
            <a:noFill/>
            <a:miter lim="800000"/>
            <a:headEnd/>
            <a:tailEnd/>
          </a:ln>
        </p:spPr>
      </p:pic>
      <p:sp>
        <p:nvSpPr>
          <p:cNvPr id="29" name="Line 36"/>
          <p:cNvSpPr>
            <a:spLocks noChangeShapeType="1"/>
          </p:cNvSpPr>
          <p:nvPr/>
        </p:nvSpPr>
        <p:spPr bwMode="auto">
          <a:xfrm>
            <a:off x="6837363" y="3881438"/>
            <a:ext cx="0" cy="914400"/>
          </a:xfrm>
          <a:prstGeom prst="line">
            <a:avLst/>
          </a:prstGeom>
          <a:noFill/>
          <a:ln w="19050">
            <a:solidFill>
              <a:srgbClr val="000000"/>
            </a:solidFill>
            <a:round/>
            <a:headEnd/>
            <a:tailEnd type="triangle" w="med" len="med"/>
          </a:ln>
        </p:spPr>
        <p:txBody>
          <a:bodyPr/>
          <a:lstStyle/>
          <a:p>
            <a:endParaRPr lang="zh-TW" altLang="en-US"/>
          </a:p>
        </p:txBody>
      </p:sp>
      <p:sp>
        <p:nvSpPr>
          <p:cNvPr id="30" name="Text Box 37"/>
          <p:cNvSpPr txBox="1">
            <a:spLocks noChangeArrowheads="1"/>
          </p:cNvSpPr>
          <p:nvPr/>
        </p:nvSpPr>
        <p:spPr bwMode="auto">
          <a:xfrm>
            <a:off x="6837363" y="2738438"/>
            <a:ext cx="987425" cy="571500"/>
          </a:xfrm>
          <a:prstGeom prst="rect">
            <a:avLst/>
          </a:prstGeom>
          <a:noFill/>
          <a:ln w="9525">
            <a:noFill/>
            <a:miter lim="800000"/>
            <a:headEnd/>
            <a:tailEnd/>
          </a:ln>
        </p:spPr>
        <p:txBody>
          <a:bodyPr/>
          <a:lstStyle/>
          <a:p>
            <a:r>
              <a:rPr lang="en-US" altLang="zh-TW" sz="1200" b="1">
                <a:solidFill>
                  <a:srgbClr val="000000"/>
                </a:solidFill>
                <a:ea typeface="新細明體" pitchFamily="18" charset="-120"/>
              </a:rPr>
              <a:t>Vacuum</a:t>
            </a:r>
          </a:p>
          <a:p>
            <a:r>
              <a:rPr lang="en-US" altLang="zh-TW" sz="1200" b="1">
                <a:solidFill>
                  <a:srgbClr val="000000"/>
                </a:solidFill>
                <a:ea typeface="新細明體" pitchFamily="18" charset="-120"/>
              </a:rPr>
              <a:t>Distillation</a:t>
            </a:r>
            <a:endParaRPr lang="en-US" altLang="zh-TW" sz="1800">
              <a:ea typeface="新細明體" pitchFamily="18" charset="-120"/>
            </a:endParaRPr>
          </a:p>
        </p:txBody>
      </p:sp>
      <p:sp>
        <p:nvSpPr>
          <p:cNvPr id="31" name="AutoShape 38"/>
          <p:cNvSpPr>
            <a:spLocks noChangeArrowheads="1"/>
          </p:cNvSpPr>
          <p:nvPr/>
        </p:nvSpPr>
        <p:spPr bwMode="auto">
          <a:xfrm>
            <a:off x="6227763" y="4003675"/>
            <a:ext cx="1223962" cy="577850"/>
          </a:xfrm>
          <a:prstGeom prst="roundRect">
            <a:avLst>
              <a:gd name="adj" fmla="val 16667"/>
            </a:avLst>
          </a:prstGeom>
          <a:solidFill>
            <a:srgbClr val="FF0000"/>
          </a:solidFill>
          <a:ln w="9525">
            <a:solidFill>
              <a:srgbClr val="FF0000"/>
            </a:solidFill>
            <a:round/>
            <a:headEnd/>
            <a:tailEnd/>
          </a:ln>
        </p:spPr>
        <p:txBody>
          <a:bodyPr/>
          <a:lstStyle/>
          <a:p>
            <a:endParaRPr lang="zh-TW" altLang="en-US" sz="1800">
              <a:ea typeface="新細明體" pitchFamily="18" charset="-120"/>
            </a:endParaRPr>
          </a:p>
        </p:txBody>
      </p:sp>
      <p:sp>
        <p:nvSpPr>
          <p:cNvPr id="32" name="Text Box 39"/>
          <p:cNvSpPr txBox="1">
            <a:spLocks noChangeArrowheads="1"/>
          </p:cNvSpPr>
          <p:nvPr/>
        </p:nvSpPr>
        <p:spPr bwMode="auto">
          <a:xfrm>
            <a:off x="6156325" y="3952875"/>
            <a:ext cx="1368425" cy="800100"/>
          </a:xfrm>
          <a:prstGeom prst="rect">
            <a:avLst/>
          </a:prstGeom>
          <a:noFill/>
          <a:ln w="9525">
            <a:noFill/>
            <a:miter lim="800000"/>
            <a:headEnd/>
            <a:tailEnd/>
          </a:ln>
        </p:spPr>
        <p:txBody>
          <a:bodyPr/>
          <a:lstStyle/>
          <a:p>
            <a:r>
              <a:rPr lang="en-US" altLang="zh-TW" sz="1400" b="1">
                <a:solidFill>
                  <a:srgbClr val="FFFFFF"/>
                </a:solidFill>
                <a:ea typeface="新細明體" pitchFamily="18" charset="-120"/>
              </a:rPr>
              <a:t>Thermolysis</a:t>
            </a:r>
          </a:p>
          <a:p>
            <a:pPr>
              <a:spcBef>
                <a:spcPct val="20000"/>
              </a:spcBef>
              <a:spcAft>
                <a:spcPct val="5000"/>
              </a:spcAft>
            </a:pPr>
            <a:r>
              <a:rPr lang="en-US" altLang="zh-TW" sz="1000" b="1">
                <a:solidFill>
                  <a:srgbClr val="FFFFFF"/>
                </a:solidFill>
                <a:ea typeface="新細明體" pitchFamily="18" charset="-120"/>
              </a:rPr>
              <a:t>( 150~230℃ )</a:t>
            </a:r>
          </a:p>
          <a:p>
            <a:pPr>
              <a:spcBef>
                <a:spcPct val="5000"/>
              </a:spcBef>
              <a:spcAft>
                <a:spcPct val="5000"/>
              </a:spcAft>
            </a:pPr>
            <a:r>
              <a:rPr lang="en-US" altLang="zh-TW" sz="1000" b="1">
                <a:solidFill>
                  <a:srgbClr val="FFFFFF"/>
                </a:solidFill>
                <a:ea typeface="新細明體" pitchFamily="18" charset="-120"/>
              </a:rPr>
              <a:t>( 1.3~15KPa )</a:t>
            </a:r>
            <a:endParaRPr lang="en-US" altLang="zh-TW" sz="1800" b="1">
              <a:ea typeface="新細明體" pitchFamily="18" charset="-120"/>
            </a:endParaRPr>
          </a:p>
        </p:txBody>
      </p:sp>
      <p:pic>
        <p:nvPicPr>
          <p:cNvPr id="33" name="Picture 40"/>
          <p:cNvPicPr>
            <a:picLocks noChangeAspect="1" noChangeArrowheads="1"/>
          </p:cNvPicPr>
          <p:nvPr/>
        </p:nvPicPr>
        <p:blipFill>
          <a:blip r:embed="rId6" cstate="print"/>
          <a:srcRect/>
          <a:stretch>
            <a:fillRect/>
          </a:stretch>
        </p:blipFill>
        <p:spPr bwMode="auto">
          <a:xfrm>
            <a:off x="5603875" y="5024438"/>
            <a:ext cx="2528888" cy="355600"/>
          </a:xfrm>
          <a:prstGeom prst="rect">
            <a:avLst/>
          </a:prstGeom>
          <a:noFill/>
          <a:ln w="9525">
            <a:noFill/>
            <a:miter lim="800000"/>
            <a:headEnd/>
            <a:tailEnd/>
          </a:ln>
        </p:spPr>
      </p:pic>
      <p:sp>
        <p:nvSpPr>
          <p:cNvPr id="34" name="AutoShape 42"/>
          <p:cNvSpPr>
            <a:spLocks noChangeArrowheads="1"/>
          </p:cNvSpPr>
          <p:nvPr/>
        </p:nvSpPr>
        <p:spPr bwMode="auto">
          <a:xfrm>
            <a:off x="4156075" y="1387475"/>
            <a:ext cx="625475" cy="268288"/>
          </a:xfrm>
          <a:prstGeom prst="roundRect">
            <a:avLst>
              <a:gd name="adj" fmla="val 16667"/>
            </a:avLst>
          </a:prstGeom>
          <a:solidFill>
            <a:srgbClr val="FF0000"/>
          </a:solidFill>
          <a:ln w="9525">
            <a:solidFill>
              <a:srgbClr val="FF0000"/>
            </a:solidFill>
            <a:round/>
            <a:headEnd/>
            <a:tailEnd/>
          </a:ln>
        </p:spPr>
        <p:txBody>
          <a:bodyPr/>
          <a:lstStyle/>
          <a:p>
            <a:endParaRPr lang="zh-TW" altLang="en-US" sz="1800">
              <a:ea typeface="新細明體" pitchFamily="18" charset="-120"/>
            </a:endParaRPr>
          </a:p>
        </p:txBody>
      </p:sp>
      <p:sp>
        <p:nvSpPr>
          <p:cNvPr id="35" name="Text Box 43"/>
          <p:cNvSpPr txBox="1">
            <a:spLocks noChangeArrowheads="1"/>
          </p:cNvSpPr>
          <p:nvPr/>
        </p:nvSpPr>
        <p:spPr bwMode="auto">
          <a:xfrm>
            <a:off x="4194175" y="1358900"/>
            <a:ext cx="560388" cy="342900"/>
          </a:xfrm>
          <a:prstGeom prst="rect">
            <a:avLst/>
          </a:prstGeom>
          <a:noFill/>
          <a:ln w="9525">
            <a:noFill/>
            <a:miter lim="800000"/>
            <a:headEnd/>
            <a:tailEnd/>
          </a:ln>
        </p:spPr>
        <p:txBody>
          <a:bodyPr/>
          <a:lstStyle/>
          <a:p>
            <a:r>
              <a:rPr lang="en-US" altLang="zh-TW" sz="1400" b="1">
                <a:solidFill>
                  <a:srgbClr val="FFFFFF"/>
                </a:solidFill>
                <a:ea typeface="新細明體" pitchFamily="18" charset="-120"/>
              </a:rPr>
              <a:t>50℃</a:t>
            </a:r>
            <a:endParaRPr lang="en-US" altLang="zh-TW" sz="1800">
              <a:ea typeface="新細明體" pitchFamily="18" charset="-120"/>
            </a:endParaRPr>
          </a:p>
        </p:txBody>
      </p:sp>
      <p:sp>
        <p:nvSpPr>
          <p:cNvPr id="36" name="Line 44"/>
          <p:cNvSpPr>
            <a:spLocks noChangeShapeType="1"/>
          </p:cNvSpPr>
          <p:nvPr/>
        </p:nvSpPr>
        <p:spPr bwMode="auto">
          <a:xfrm>
            <a:off x="5043488" y="1595438"/>
            <a:ext cx="896937" cy="0"/>
          </a:xfrm>
          <a:prstGeom prst="line">
            <a:avLst/>
          </a:prstGeom>
          <a:noFill/>
          <a:ln w="19050">
            <a:solidFill>
              <a:srgbClr val="000000"/>
            </a:solidFill>
            <a:round/>
            <a:headEnd/>
            <a:tailEnd type="triangle" w="med" len="med"/>
          </a:ln>
        </p:spPr>
        <p:txBody>
          <a:bodyPr/>
          <a:lstStyle/>
          <a:p>
            <a:endParaRPr lang="zh-TW" altLang="en-US"/>
          </a:p>
        </p:txBody>
      </p:sp>
      <p:sp>
        <p:nvSpPr>
          <p:cNvPr id="37" name="Text Box 45"/>
          <p:cNvSpPr txBox="1">
            <a:spLocks noChangeArrowheads="1"/>
          </p:cNvSpPr>
          <p:nvPr/>
        </p:nvSpPr>
        <p:spPr bwMode="auto">
          <a:xfrm>
            <a:off x="4819650" y="1252538"/>
            <a:ext cx="1344613" cy="685800"/>
          </a:xfrm>
          <a:prstGeom prst="rect">
            <a:avLst/>
          </a:prstGeom>
          <a:noFill/>
          <a:ln w="9525">
            <a:noFill/>
            <a:miter lim="800000"/>
            <a:headEnd/>
            <a:tailEnd/>
          </a:ln>
        </p:spPr>
        <p:txBody>
          <a:bodyPr/>
          <a:lstStyle/>
          <a:p>
            <a:pPr>
              <a:spcAft>
                <a:spcPts val="900"/>
              </a:spcAft>
            </a:pPr>
            <a:r>
              <a:rPr lang="en-US" altLang="zh-TW" sz="1200" b="1">
                <a:solidFill>
                  <a:srgbClr val="000000"/>
                </a:solidFill>
                <a:ea typeface="新細明體" pitchFamily="18" charset="-120"/>
              </a:rPr>
              <a:t>Continuous</a:t>
            </a:r>
          </a:p>
          <a:p>
            <a:r>
              <a:rPr lang="en-US" altLang="zh-TW" sz="1200" b="1">
                <a:solidFill>
                  <a:srgbClr val="000000"/>
                </a:solidFill>
                <a:ea typeface="新細明體" pitchFamily="18" charset="-120"/>
              </a:rPr>
              <a:t>Process</a:t>
            </a:r>
            <a:endParaRPr lang="en-US" altLang="zh-TW" sz="1800">
              <a:ea typeface="新細明體" pitchFamily="18" charset="-120"/>
            </a:endParaRPr>
          </a:p>
        </p:txBody>
      </p:sp>
      <p:pic>
        <p:nvPicPr>
          <p:cNvPr id="38" name="Picture 46"/>
          <p:cNvPicPr>
            <a:picLocks noChangeAspect="1" noChangeArrowheads="1"/>
          </p:cNvPicPr>
          <p:nvPr/>
        </p:nvPicPr>
        <p:blipFill>
          <a:blip r:embed="rId3" cstate="print"/>
          <a:srcRect/>
          <a:stretch>
            <a:fillRect/>
          </a:stretch>
        </p:blipFill>
        <p:spPr bwMode="auto">
          <a:xfrm>
            <a:off x="8024813" y="3429000"/>
            <a:ext cx="1119187" cy="381000"/>
          </a:xfrm>
          <a:prstGeom prst="rect">
            <a:avLst/>
          </a:prstGeom>
          <a:noFill/>
          <a:ln w="9525">
            <a:noFill/>
            <a:miter lim="800000"/>
            <a:headEnd/>
            <a:tailEnd/>
          </a:ln>
        </p:spPr>
      </p:pic>
      <p:sp>
        <p:nvSpPr>
          <p:cNvPr id="39" name="Text Box 47"/>
          <p:cNvSpPr txBox="1">
            <a:spLocks noChangeArrowheads="1"/>
          </p:cNvSpPr>
          <p:nvPr/>
        </p:nvSpPr>
        <p:spPr bwMode="auto">
          <a:xfrm>
            <a:off x="5507038" y="5445125"/>
            <a:ext cx="2824162" cy="342900"/>
          </a:xfrm>
          <a:prstGeom prst="rect">
            <a:avLst/>
          </a:prstGeom>
          <a:noFill/>
          <a:ln w="9525">
            <a:noFill/>
            <a:miter lim="800000"/>
            <a:headEnd/>
            <a:tailEnd/>
          </a:ln>
        </p:spPr>
        <p:txBody>
          <a:bodyPr/>
          <a:lstStyle/>
          <a:p>
            <a:r>
              <a:rPr lang="en-US" altLang="zh-TW" sz="1200" b="1">
                <a:ea typeface="標楷體" pitchFamily="65" charset="-120"/>
              </a:rPr>
              <a:t>Hexamethylene-1,6-diisocyanate</a:t>
            </a:r>
            <a:endParaRPr lang="en-US" altLang="zh-TW" sz="1800">
              <a:ea typeface="新細明體" pitchFamily="18" charset="-120"/>
            </a:endParaRPr>
          </a:p>
        </p:txBody>
      </p:sp>
      <p:sp>
        <p:nvSpPr>
          <p:cNvPr id="40" name="Text Box 48"/>
          <p:cNvSpPr txBox="1">
            <a:spLocks noChangeArrowheads="1"/>
          </p:cNvSpPr>
          <p:nvPr/>
        </p:nvSpPr>
        <p:spPr bwMode="auto">
          <a:xfrm>
            <a:off x="7797800" y="3468688"/>
            <a:ext cx="336550" cy="331787"/>
          </a:xfrm>
          <a:prstGeom prst="rect">
            <a:avLst/>
          </a:prstGeom>
          <a:noFill/>
          <a:ln w="9525">
            <a:noFill/>
            <a:miter lim="800000"/>
            <a:headEnd/>
            <a:tailEnd/>
          </a:ln>
        </p:spPr>
        <p:txBody>
          <a:bodyPr/>
          <a:lstStyle/>
          <a:p>
            <a:r>
              <a:rPr lang="zh-TW" altLang="en-US" sz="1200" b="1">
                <a:latin typeface="標楷體" pitchFamily="65" charset="-120"/>
                <a:ea typeface="標楷體" pitchFamily="65" charset="-120"/>
              </a:rPr>
              <a:t>＋</a:t>
            </a:r>
            <a:endParaRPr lang="zh-TW" altLang="en-US" sz="1800">
              <a:ea typeface="新細明體" pitchFamily="18" charset="-120"/>
            </a:endParaRPr>
          </a:p>
        </p:txBody>
      </p:sp>
      <p:sp>
        <p:nvSpPr>
          <p:cNvPr id="41" name="AutoShape 50"/>
          <p:cNvSpPr>
            <a:spLocks noChangeArrowheads="1"/>
          </p:cNvSpPr>
          <p:nvPr/>
        </p:nvSpPr>
        <p:spPr bwMode="auto">
          <a:xfrm>
            <a:off x="81335" y="3933056"/>
            <a:ext cx="4778697" cy="1872208"/>
          </a:xfrm>
          <a:prstGeom prst="flowChartAlternateProcess">
            <a:avLst/>
          </a:prstGeom>
          <a:solidFill>
            <a:schemeClr val="bg1"/>
          </a:solidFill>
          <a:ln w="38100">
            <a:solidFill>
              <a:schemeClr val="bg1"/>
            </a:solidFill>
            <a:miter lim="800000"/>
            <a:headEnd/>
            <a:tailEnd/>
          </a:ln>
        </p:spPr>
        <p:txBody>
          <a:bodyPr/>
          <a:lstStyle/>
          <a:p>
            <a:endParaRPr lang="zh-TW" altLang="en-US" sz="1800">
              <a:ea typeface="新細明體" pitchFamily="18" charset="-120"/>
            </a:endParaRPr>
          </a:p>
        </p:txBody>
      </p:sp>
      <p:sp>
        <p:nvSpPr>
          <p:cNvPr id="42" name="Text Box 51"/>
          <p:cNvSpPr txBox="1">
            <a:spLocks noChangeArrowheads="1"/>
          </p:cNvSpPr>
          <p:nvPr/>
        </p:nvSpPr>
        <p:spPr bwMode="auto">
          <a:xfrm>
            <a:off x="251521" y="3237334"/>
            <a:ext cx="4680520" cy="1847850"/>
          </a:xfrm>
          <a:prstGeom prst="rect">
            <a:avLst/>
          </a:prstGeom>
          <a:noFill/>
          <a:ln w="28575">
            <a:solidFill>
              <a:srgbClr val="0000FF"/>
            </a:solidFill>
            <a:miter lim="800000"/>
            <a:headEnd/>
            <a:tailEnd/>
          </a:ln>
        </p:spPr>
        <p:txBody>
          <a:bodyPr/>
          <a:lstStyle/>
          <a:p>
            <a:pPr algn="l">
              <a:spcBef>
                <a:spcPct val="5000"/>
              </a:spcBef>
              <a:spcAft>
                <a:spcPct val="5000"/>
              </a:spcAft>
            </a:pPr>
            <a:r>
              <a:rPr lang="en-US" altLang="en-US" sz="1800" b="1" dirty="0">
                <a:solidFill>
                  <a:srgbClr val="0000FF"/>
                </a:solidFill>
              </a:rPr>
              <a:t>●</a:t>
            </a:r>
            <a:r>
              <a:rPr lang="en-US" altLang="zh-TW" sz="1400" dirty="0">
                <a:solidFill>
                  <a:srgbClr val="0000FF"/>
                </a:solidFill>
                <a:ea typeface="新細明體" pitchFamily="18" charset="-120"/>
              </a:rPr>
              <a:t> </a:t>
            </a:r>
            <a:r>
              <a:rPr lang="en-US" altLang="zh-TW" sz="1400" b="1" i="1" dirty="0">
                <a:solidFill>
                  <a:srgbClr val="0000FF"/>
                </a:solidFill>
                <a:ea typeface="新細明體" pitchFamily="18" charset="-120"/>
              </a:rPr>
              <a:t>Total operation time= 10 day</a:t>
            </a:r>
          </a:p>
          <a:p>
            <a:pPr algn="l">
              <a:spcBef>
                <a:spcPct val="5000"/>
              </a:spcBef>
              <a:spcAft>
                <a:spcPct val="5000"/>
              </a:spcAft>
            </a:pPr>
            <a:r>
              <a:rPr lang="en-US" altLang="en-US" sz="1800" b="1" dirty="0">
                <a:solidFill>
                  <a:srgbClr val="0000FF"/>
                </a:solidFill>
              </a:rPr>
              <a:t>● </a:t>
            </a:r>
            <a:r>
              <a:rPr lang="en-US" altLang="zh-TW" sz="1400" b="1" i="1" dirty="0">
                <a:solidFill>
                  <a:srgbClr val="0000FF"/>
                </a:solidFill>
                <a:ea typeface="新細明體" pitchFamily="18" charset="-120"/>
              </a:rPr>
              <a:t>Hexane-1,6-bis(phenyl </a:t>
            </a:r>
            <a:r>
              <a:rPr lang="en-US" altLang="zh-TW" sz="1400" b="1" i="1" dirty="0" err="1">
                <a:solidFill>
                  <a:srgbClr val="0000FF"/>
                </a:solidFill>
                <a:ea typeface="新細明體" pitchFamily="18" charset="-120"/>
              </a:rPr>
              <a:t>carbamate</a:t>
            </a:r>
            <a:r>
              <a:rPr lang="en-US" altLang="zh-TW" sz="1400" b="1" i="1" dirty="0">
                <a:solidFill>
                  <a:srgbClr val="0000FF"/>
                </a:solidFill>
                <a:ea typeface="新細明體" pitchFamily="18" charset="-120"/>
              </a:rPr>
              <a:t>) Yield= 99.5%</a:t>
            </a:r>
            <a:r>
              <a:rPr lang="en-US" altLang="zh-TW" sz="1800" dirty="0">
                <a:solidFill>
                  <a:srgbClr val="0000FF"/>
                </a:solidFill>
                <a:ea typeface="新細明體" pitchFamily="18" charset="-120"/>
              </a:rPr>
              <a:t> </a:t>
            </a:r>
          </a:p>
          <a:p>
            <a:pPr algn="l">
              <a:spcBef>
                <a:spcPct val="5000"/>
              </a:spcBef>
              <a:spcAft>
                <a:spcPct val="5000"/>
              </a:spcAft>
            </a:pPr>
            <a:r>
              <a:rPr lang="en-US" altLang="en-US" sz="1800" b="1" dirty="0">
                <a:solidFill>
                  <a:srgbClr val="0000FF"/>
                </a:solidFill>
              </a:rPr>
              <a:t>●</a:t>
            </a:r>
            <a:r>
              <a:rPr lang="en-US" altLang="zh-TW" sz="1800" dirty="0">
                <a:solidFill>
                  <a:srgbClr val="0000FF"/>
                </a:solidFill>
                <a:ea typeface="新細明體" pitchFamily="18" charset="-120"/>
              </a:rPr>
              <a:t> </a:t>
            </a:r>
            <a:r>
              <a:rPr lang="en-US" altLang="zh-TW" sz="1400" b="1" dirty="0">
                <a:solidFill>
                  <a:srgbClr val="0000FF"/>
                </a:solidFill>
                <a:ea typeface="新細明體" pitchFamily="18" charset="-120"/>
              </a:rPr>
              <a:t>DPC recycling rates= 99.9</a:t>
            </a:r>
            <a:r>
              <a:rPr lang="en-US" altLang="zh-TW" sz="1400" dirty="0">
                <a:solidFill>
                  <a:srgbClr val="0000FF"/>
                </a:solidFill>
                <a:ea typeface="新細明體" pitchFamily="18" charset="-120"/>
              </a:rPr>
              <a:t>% </a:t>
            </a:r>
            <a:r>
              <a:rPr lang="en-US" altLang="zh-TW" sz="1400" b="1" dirty="0">
                <a:solidFill>
                  <a:srgbClr val="0000FF"/>
                </a:solidFill>
                <a:ea typeface="新細明體" pitchFamily="18" charset="-120"/>
              </a:rPr>
              <a:t>( 232℃</a:t>
            </a:r>
            <a:r>
              <a:rPr lang="zh-TW" altLang="en-US" sz="1400" b="1" dirty="0">
                <a:solidFill>
                  <a:srgbClr val="0000FF"/>
                </a:solidFill>
                <a:ea typeface="新細明體" pitchFamily="18" charset="-120"/>
              </a:rPr>
              <a:t>、</a:t>
            </a:r>
            <a:r>
              <a:rPr lang="en-US" altLang="zh-TW" sz="1400" b="1" dirty="0">
                <a:solidFill>
                  <a:srgbClr val="0000FF"/>
                </a:solidFill>
                <a:ea typeface="新細明體" pitchFamily="18" charset="-120"/>
              </a:rPr>
              <a:t>15KPa</a:t>
            </a:r>
            <a:r>
              <a:rPr lang="zh-TW" altLang="en-US" sz="1400" b="1" dirty="0">
                <a:solidFill>
                  <a:srgbClr val="0000FF"/>
                </a:solidFill>
                <a:ea typeface="新細明體" pitchFamily="18" charset="-120"/>
              </a:rPr>
              <a:t>、</a:t>
            </a:r>
            <a:r>
              <a:rPr lang="en-US" altLang="zh-TW" sz="1400" b="1" dirty="0">
                <a:solidFill>
                  <a:srgbClr val="0000FF"/>
                </a:solidFill>
                <a:ea typeface="新細明體" pitchFamily="18" charset="-120"/>
              </a:rPr>
              <a:t>119g/hr )</a:t>
            </a:r>
          </a:p>
          <a:p>
            <a:pPr algn="l">
              <a:spcBef>
                <a:spcPct val="5000"/>
              </a:spcBef>
              <a:spcAft>
                <a:spcPct val="5000"/>
              </a:spcAft>
            </a:pPr>
            <a:r>
              <a:rPr lang="en-US" altLang="en-US" sz="1800" b="1" dirty="0">
                <a:solidFill>
                  <a:srgbClr val="0000FF"/>
                </a:solidFill>
              </a:rPr>
              <a:t>●</a:t>
            </a:r>
            <a:r>
              <a:rPr lang="en-US" altLang="zh-TW" sz="1800" dirty="0">
                <a:solidFill>
                  <a:srgbClr val="0000FF"/>
                </a:solidFill>
                <a:ea typeface="新細明體" pitchFamily="18" charset="-120"/>
              </a:rPr>
              <a:t> </a:t>
            </a:r>
            <a:r>
              <a:rPr lang="en-US" altLang="zh-TW" sz="1400" b="1" dirty="0">
                <a:solidFill>
                  <a:srgbClr val="0000FF"/>
                </a:solidFill>
                <a:ea typeface="新細明體" pitchFamily="18" charset="-120"/>
              </a:rPr>
              <a:t>Phenol recycling rates= 99.9% ( 230℃</a:t>
            </a:r>
            <a:r>
              <a:rPr lang="zh-TW" altLang="en-US" sz="1400" b="1" dirty="0">
                <a:solidFill>
                  <a:srgbClr val="0000FF"/>
                </a:solidFill>
                <a:ea typeface="標楷體" pitchFamily="65" charset="-120"/>
              </a:rPr>
              <a:t>、</a:t>
            </a:r>
            <a:r>
              <a:rPr lang="en-US" altLang="zh-TW" sz="1400" b="1" dirty="0">
                <a:solidFill>
                  <a:srgbClr val="0000FF"/>
                </a:solidFill>
                <a:ea typeface="新細明體" pitchFamily="18" charset="-120"/>
              </a:rPr>
              <a:t>1atm</a:t>
            </a:r>
            <a:r>
              <a:rPr lang="zh-TW" altLang="en-US" sz="1400" b="1" dirty="0">
                <a:solidFill>
                  <a:srgbClr val="0000FF"/>
                </a:solidFill>
                <a:ea typeface="新細明體" pitchFamily="18" charset="-120"/>
              </a:rPr>
              <a:t>、</a:t>
            </a:r>
            <a:r>
              <a:rPr lang="en-US" altLang="zh-TW" sz="1400" b="1" dirty="0">
                <a:solidFill>
                  <a:srgbClr val="0000FF"/>
                </a:solidFill>
                <a:ea typeface="新細明體" pitchFamily="18" charset="-120"/>
              </a:rPr>
              <a:t>200g/hr )</a:t>
            </a:r>
          </a:p>
          <a:p>
            <a:pPr algn="l">
              <a:spcBef>
                <a:spcPct val="5000"/>
              </a:spcBef>
              <a:spcAft>
                <a:spcPct val="5000"/>
              </a:spcAft>
            </a:pPr>
            <a:r>
              <a:rPr lang="en-US" altLang="en-US" sz="1800" b="1" dirty="0">
                <a:solidFill>
                  <a:srgbClr val="0000FF"/>
                </a:solidFill>
              </a:rPr>
              <a:t>●</a:t>
            </a:r>
            <a:r>
              <a:rPr lang="en-US" altLang="zh-TW" sz="1800" dirty="0">
                <a:solidFill>
                  <a:srgbClr val="0000FF"/>
                </a:solidFill>
                <a:ea typeface="新細明體" pitchFamily="18" charset="-120"/>
              </a:rPr>
              <a:t> </a:t>
            </a:r>
            <a:r>
              <a:rPr lang="en-US" altLang="zh-TW" sz="1400" b="1" i="1" dirty="0">
                <a:solidFill>
                  <a:srgbClr val="0000FF"/>
                </a:solidFill>
                <a:ea typeface="新細明體" pitchFamily="18" charset="-120"/>
              </a:rPr>
              <a:t>HDI Yield= 95.3%</a:t>
            </a:r>
            <a:r>
              <a:rPr lang="en-US" altLang="zh-TW" sz="1400" b="1" dirty="0">
                <a:solidFill>
                  <a:srgbClr val="0000FF"/>
                </a:solidFill>
                <a:ea typeface="新細明體" pitchFamily="18" charset="-120"/>
              </a:rPr>
              <a:t> ( 150℃</a:t>
            </a:r>
            <a:r>
              <a:rPr lang="zh-TW" altLang="en-US" sz="1400" b="1" dirty="0">
                <a:solidFill>
                  <a:srgbClr val="0000FF"/>
                </a:solidFill>
                <a:ea typeface="新細明體" pitchFamily="18" charset="-120"/>
              </a:rPr>
              <a:t>、</a:t>
            </a:r>
            <a:r>
              <a:rPr lang="en-US" altLang="zh-TW" sz="1400" b="1" dirty="0">
                <a:solidFill>
                  <a:srgbClr val="0000FF"/>
                </a:solidFill>
                <a:ea typeface="新細明體" pitchFamily="18" charset="-120"/>
              </a:rPr>
              <a:t>1.5KPa</a:t>
            </a:r>
            <a:r>
              <a:rPr lang="zh-TW" altLang="en-US" sz="1400" b="1" dirty="0">
                <a:solidFill>
                  <a:srgbClr val="0000FF"/>
                </a:solidFill>
                <a:ea typeface="新細明體" pitchFamily="18" charset="-120"/>
              </a:rPr>
              <a:t>、</a:t>
            </a:r>
            <a:r>
              <a:rPr lang="en-US" altLang="zh-TW" sz="1400" b="1" dirty="0">
                <a:solidFill>
                  <a:srgbClr val="0000FF"/>
                </a:solidFill>
                <a:ea typeface="新細明體" pitchFamily="18" charset="-120"/>
              </a:rPr>
              <a:t>140g/hr )</a:t>
            </a:r>
          </a:p>
          <a:p>
            <a:pPr algn="l">
              <a:spcBef>
                <a:spcPct val="5000"/>
              </a:spcBef>
              <a:spcAft>
                <a:spcPct val="5000"/>
              </a:spcAft>
            </a:pPr>
            <a:r>
              <a:rPr lang="en-US" altLang="en-US" sz="1800" b="1" dirty="0">
                <a:solidFill>
                  <a:srgbClr val="0000FF"/>
                </a:solidFill>
              </a:rPr>
              <a:t>●</a:t>
            </a:r>
            <a:r>
              <a:rPr lang="en-US" altLang="zh-TW" sz="1800" dirty="0">
                <a:solidFill>
                  <a:srgbClr val="0000FF"/>
                </a:solidFill>
                <a:ea typeface="新細明體" pitchFamily="18" charset="-120"/>
              </a:rPr>
              <a:t> </a:t>
            </a:r>
            <a:r>
              <a:rPr lang="en-US" altLang="zh-TW" sz="1400" b="1" dirty="0">
                <a:solidFill>
                  <a:srgbClr val="0000FF"/>
                </a:solidFill>
                <a:ea typeface="新細明體" pitchFamily="18" charset="-120"/>
              </a:rPr>
              <a:t>HDI Purity= 99.8% (</a:t>
            </a:r>
            <a:r>
              <a:rPr lang="en-US" altLang="zh-TW" b="1" dirty="0">
                <a:solidFill>
                  <a:srgbClr val="0000FF"/>
                </a:solidFill>
                <a:ea typeface="新細明體" pitchFamily="18" charset="-120"/>
              </a:rPr>
              <a:t> </a:t>
            </a:r>
            <a:r>
              <a:rPr lang="en-US" altLang="zh-TW" sz="1400" b="1" dirty="0">
                <a:solidFill>
                  <a:srgbClr val="0000FF"/>
                </a:solidFill>
                <a:ea typeface="新細明體" pitchFamily="18" charset="-120"/>
              </a:rPr>
              <a:t>L.C</a:t>
            </a:r>
            <a:r>
              <a:rPr lang="en-US" altLang="zh-TW" b="1" dirty="0">
                <a:solidFill>
                  <a:srgbClr val="0000FF"/>
                </a:solidFill>
                <a:ea typeface="新細明體" pitchFamily="18" charset="-120"/>
              </a:rPr>
              <a:t> </a:t>
            </a:r>
            <a:r>
              <a:rPr lang="en-US" altLang="zh-TW" sz="1400" b="1" dirty="0">
                <a:solidFill>
                  <a:srgbClr val="0000FF"/>
                </a:solidFill>
                <a:ea typeface="新細明體" pitchFamily="18" charset="-120"/>
              </a:rPr>
              <a:t>)</a:t>
            </a:r>
          </a:p>
        </p:txBody>
      </p:sp>
      <p:sp>
        <p:nvSpPr>
          <p:cNvPr id="43" name="Text Box 61"/>
          <p:cNvSpPr txBox="1">
            <a:spLocks noChangeArrowheads="1"/>
          </p:cNvSpPr>
          <p:nvPr/>
        </p:nvSpPr>
        <p:spPr bwMode="auto">
          <a:xfrm>
            <a:off x="179388" y="2419350"/>
            <a:ext cx="1625600" cy="527050"/>
          </a:xfrm>
          <a:prstGeom prst="rect">
            <a:avLst/>
          </a:prstGeom>
          <a:noFill/>
          <a:ln w="9525">
            <a:noFill/>
            <a:miter lim="800000"/>
            <a:headEnd/>
            <a:tailEnd/>
          </a:ln>
        </p:spPr>
        <p:txBody>
          <a:bodyPr/>
          <a:lstStyle/>
          <a:p>
            <a:r>
              <a:rPr lang="en-US" altLang="zh-TW" sz="1000" b="1">
                <a:ea typeface="新細明體" pitchFamily="18" charset="-120"/>
              </a:rPr>
              <a:t>MW=116.21</a:t>
            </a:r>
          </a:p>
          <a:p>
            <a:r>
              <a:rPr lang="en-US" altLang="zh-TW" sz="1000" b="1">
                <a:ea typeface="新細明體" pitchFamily="18" charset="-120"/>
              </a:rPr>
              <a:t>【244g/116.21=</a:t>
            </a:r>
            <a:r>
              <a:rPr lang="en-US" altLang="zh-TW" sz="1000" b="1">
                <a:solidFill>
                  <a:srgbClr val="FF0000"/>
                </a:solidFill>
                <a:ea typeface="新細明體" pitchFamily="18" charset="-120"/>
              </a:rPr>
              <a:t>2.1mol</a:t>
            </a:r>
            <a:r>
              <a:rPr lang="en-US" altLang="zh-TW" sz="1000" b="1">
                <a:ea typeface="新細明體" pitchFamily="18" charset="-120"/>
              </a:rPr>
              <a:t>】</a:t>
            </a:r>
            <a:endParaRPr lang="en-US" altLang="zh-TW" sz="1000">
              <a:ea typeface="新細明體" pitchFamily="18" charset="-120"/>
            </a:endParaRPr>
          </a:p>
        </p:txBody>
      </p:sp>
      <p:sp>
        <p:nvSpPr>
          <p:cNvPr id="44" name="Text Box 62"/>
          <p:cNvSpPr txBox="1">
            <a:spLocks noChangeArrowheads="1"/>
          </p:cNvSpPr>
          <p:nvPr/>
        </p:nvSpPr>
        <p:spPr bwMode="auto">
          <a:xfrm>
            <a:off x="2195513" y="2419350"/>
            <a:ext cx="1800225" cy="571500"/>
          </a:xfrm>
          <a:prstGeom prst="rect">
            <a:avLst/>
          </a:prstGeom>
          <a:noFill/>
          <a:ln w="9525">
            <a:noFill/>
            <a:miter lim="800000"/>
            <a:headEnd/>
            <a:tailEnd/>
          </a:ln>
        </p:spPr>
        <p:txBody>
          <a:bodyPr/>
          <a:lstStyle/>
          <a:p>
            <a:r>
              <a:rPr lang="en-US" altLang="zh-TW" sz="1000" b="1">
                <a:ea typeface="新細明體" pitchFamily="18" charset="-120"/>
              </a:rPr>
              <a:t>MW=214.22</a:t>
            </a:r>
          </a:p>
          <a:p>
            <a:r>
              <a:rPr lang="en-US" altLang="zh-TW" sz="1000" b="1">
                <a:ea typeface="新細明體" pitchFamily="18" charset="-120"/>
              </a:rPr>
              <a:t>【1350g/214.22=</a:t>
            </a:r>
            <a:r>
              <a:rPr lang="en-US" altLang="zh-TW" sz="1000" b="1">
                <a:solidFill>
                  <a:srgbClr val="FF0000"/>
                </a:solidFill>
                <a:ea typeface="新細明體" pitchFamily="18" charset="-120"/>
              </a:rPr>
              <a:t>6.3mol</a:t>
            </a:r>
            <a:r>
              <a:rPr lang="en-US" altLang="zh-TW" sz="1000" b="1">
                <a:ea typeface="新細明體" pitchFamily="18" charset="-120"/>
              </a:rPr>
              <a:t>】</a:t>
            </a:r>
            <a:endParaRPr lang="en-US" altLang="zh-TW" sz="1000">
              <a:ea typeface="新細明體" pitchFamily="18" charset="-120"/>
            </a:endParaRPr>
          </a:p>
        </p:txBody>
      </p:sp>
      <p:sp>
        <p:nvSpPr>
          <p:cNvPr id="45" name="Text Box 65"/>
          <p:cNvSpPr txBox="1">
            <a:spLocks noChangeArrowheads="1"/>
          </p:cNvSpPr>
          <p:nvPr/>
        </p:nvSpPr>
        <p:spPr bwMode="auto">
          <a:xfrm>
            <a:off x="3705225" y="2430463"/>
            <a:ext cx="1655763" cy="571500"/>
          </a:xfrm>
          <a:prstGeom prst="rect">
            <a:avLst/>
          </a:prstGeom>
          <a:noFill/>
          <a:ln w="9525">
            <a:noFill/>
            <a:miter lim="800000"/>
            <a:headEnd/>
            <a:tailEnd/>
          </a:ln>
        </p:spPr>
        <p:txBody>
          <a:bodyPr/>
          <a:lstStyle/>
          <a:p>
            <a:r>
              <a:rPr lang="en-US" altLang="zh-TW" sz="1000" b="1">
                <a:ea typeface="新細明體" pitchFamily="18" charset="-120"/>
              </a:rPr>
              <a:t>MW=94.11</a:t>
            </a:r>
          </a:p>
          <a:p>
            <a:r>
              <a:rPr lang="en-US" altLang="zh-TW" sz="1000" b="1">
                <a:ea typeface="新細明體" pitchFamily="18" charset="-120"/>
              </a:rPr>
              <a:t>【987g/94.11=</a:t>
            </a:r>
            <a:r>
              <a:rPr lang="en-US" altLang="zh-TW" sz="1000" b="1">
                <a:solidFill>
                  <a:srgbClr val="FF0000"/>
                </a:solidFill>
                <a:ea typeface="新細明體" pitchFamily="18" charset="-120"/>
              </a:rPr>
              <a:t>10.5mol</a:t>
            </a:r>
            <a:r>
              <a:rPr lang="en-US" altLang="zh-TW" sz="1000" b="1">
                <a:ea typeface="新細明體" pitchFamily="18" charset="-120"/>
              </a:rPr>
              <a:t>】</a:t>
            </a:r>
            <a:endParaRPr lang="en-US" altLang="zh-TW" sz="1000">
              <a:ea typeface="新細明體" pitchFamily="18" charset="-120"/>
            </a:endParaRPr>
          </a:p>
        </p:txBody>
      </p:sp>
      <p:sp>
        <p:nvSpPr>
          <p:cNvPr id="46" name="Rectangle 58"/>
          <p:cNvSpPr>
            <a:spLocks noChangeArrowheads="1"/>
          </p:cNvSpPr>
          <p:nvPr/>
        </p:nvSpPr>
        <p:spPr bwMode="auto">
          <a:xfrm>
            <a:off x="2301155" y="6497737"/>
            <a:ext cx="4431085" cy="307777"/>
          </a:xfrm>
          <a:prstGeom prst="rect">
            <a:avLst/>
          </a:prstGeom>
          <a:noFill/>
          <a:ln w="9525">
            <a:noFill/>
            <a:miter lim="800000"/>
            <a:headEnd/>
            <a:tailEnd/>
          </a:ln>
        </p:spPr>
        <p:txBody>
          <a:bodyPr wrap="none" anchor="ctr">
            <a:spAutoFit/>
          </a:bodyPr>
          <a:lstStyle/>
          <a:p>
            <a:pPr eaLnBrk="1" hangingPunct="1">
              <a:spcAft>
                <a:spcPct val="20000"/>
              </a:spcAft>
            </a:pPr>
            <a:r>
              <a:rPr lang="en-US" altLang="zh-TW" sz="1400" b="1" dirty="0">
                <a:solidFill>
                  <a:schemeClr val="bg1"/>
                </a:solidFill>
                <a:ea typeface="標楷體" pitchFamily="65" charset="-120"/>
              </a:rPr>
              <a:t>[24] M. </a:t>
            </a:r>
            <a:r>
              <a:rPr lang="en-US" altLang="zh-TW" sz="1400" b="1" dirty="0" err="1">
                <a:solidFill>
                  <a:schemeClr val="bg1"/>
                </a:solidFill>
                <a:ea typeface="標楷體" pitchFamily="65" charset="-120"/>
              </a:rPr>
              <a:t>Shinohata</a:t>
            </a:r>
            <a:r>
              <a:rPr lang="en-US" altLang="zh-TW" sz="1400" b="1" dirty="0">
                <a:solidFill>
                  <a:schemeClr val="bg1"/>
                </a:solidFill>
                <a:ea typeface="標楷體" pitchFamily="65" charset="-120"/>
              </a:rPr>
              <a:t>, N. Miyake, EP 2275405(2011</a:t>
            </a:r>
            <a:r>
              <a:rPr lang="en-US" altLang="zh-TW" sz="1400" b="1" dirty="0" smtClean="0">
                <a:solidFill>
                  <a:schemeClr val="bg1"/>
                </a:solidFill>
                <a:ea typeface="標楷體" pitchFamily="65" charset="-120"/>
              </a:rPr>
              <a:t>) to Asahi</a:t>
            </a:r>
            <a:endParaRPr lang="en-US" altLang="zh-TW" sz="1400" b="1" dirty="0">
              <a:solidFill>
                <a:schemeClr val="bg1"/>
              </a:solidFill>
              <a:ea typeface="新細明體" pitchFamily="18" charset="-120"/>
            </a:endParaRPr>
          </a:p>
        </p:txBody>
      </p:sp>
      <p:sp>
        <p:nvSpPr>
          <p:cNvPr id="47" name="Text Box 24"/>
          <p:cNvSpPr txBox="1">
            <a:spLocks noChangeArrowheads="1"/>
          </p:cNvSpPr>
          <p:nvPr/>
        </p:nvSpPr>
        <p:spPr bwMode="auto">
          <a:xfrm>
            <a:off x="2411413" y="981075"/>
            <a:ext cx="1441450" cy="360363"/>
          </a:xfrm>
          <a:prstGeom prst="rect">
            <a:avLst/>
          </a:prstGeom>
          <a:noFill/>
          <a:ln w="9525">
            <a:noFill/>
            <a:miter lim="800000"/>
            <a:headEnd/>
            <a:tailEnd/>
          </a:ln>
        </p:spPr>
        <p:txBody>
          <a:bodyPr/>
          <a:lstStyle/>
          <a:p>
            <a:r>
              <a:rPr lang="en-US" altLang="zh-TW" sz="1200" b="1">
                <a:ea typeface="新細明體" pitchFamily="18" charset="-120"/>
              </a:rPr>
              <a:t>5L storage tank</a:t>
            </a:r>
            <a:endParaRPr lang="en-US" altLang="zh-TW" sz="1800">
              <a:ea typeface="新細明體" pitchFamily="18" charset="-120"/>
            </a:endParaRPr>
          </a:p>
        </p:txBody>
      </p:sp>
      <p:sp>
        <p:nvSpPr>
          <p:cNvPr id="48" name="Text Box 24"/>
          <p:cNvSpPr txBox="1">
            <a:spLocks noChangeArrowheads="1"/>
          </p:cNvSpPr>
          <p:nvPr/>
        </p:nvSpPr>
        <p:spPr bwMode="auto">
          <a:xfrm>
            <a:off x="684213" y="981075"/>
            <a:ext cx="792162" cy="360363"/>
          </a:xfrm>
          <a:prstGeom prst="rect">
            <a:avLst/>
          </a:prstGeom>
          <a:noFill/>
          <a:ln w="9525">
            <a:noFill/>
            <a:miter lim="800000"/>
            <a:headEnd/>
            <a:tailEnd/>
          </a:ln>
        </p:spPr>
        <p:txBody>
          <a:bodyPr/>
          <a:lstStyle/>
          <a:p>
            <a:r>
              <a:rPr lang="en-US" altLang="zh-TW" sz="1200" b="1">
                <a:ea typeface="新細明體" pitchFamily="18" charset="-120"/>
              </a:rPr>
              <a:t>200g/hr</a:t>
            </a:r>
            <a:endParaRPr lang="en-US" altLang="zh-TW" sz="1800">
              <a:ea typeface="新細明體" pitchFamily="18" charset="-120"/>
            </a:endParaRPr>
          </a:p>
        </p:txBody>
      </p:sp>
      <p:sp>
        <p:nvSpPr>
          <p:cNvPr id="49" name="文字方塊 48"/>
          <p:cNvSpPr txBox="1"/>
          <p:nvPr/>
        </p:nvSpPr>
        <p:spPr>
          <a:xfrm>
            <a:off x="-36512" y="5373216"/>
            <a:ext cx="6120680" cy="1015663"/>
          </a:xfrm>
          <a:prstGeom prst="rect">
            <a:avLst/>
          </a:prstGeom>
          <a:noFill/>
          <a:ln>
            <a:noFill/>
          </a:ln>
        </p:spPr>
        <p:txBody>
          <a:bodyPr wrap="square" rtlCol="0">
            <a:spAutoFit/>
          </a:bodyPr>
          <a:lstStyle/>
          <a:p>
            <a:pPr>
              <a:buFont typeface="Arial" pitchFamily="34" charset="0"/>
              <a:buChar char="•"/>
            </a:pPr>
            <a:r>
              <a:rPr lang="en-US" altLang="zh-TW" sz="2000" b="1" dirty="0" smtClean="0">
                <a:solidFill>
                  <a:srgbClr val="0000FF"/>
                </a:solidFill>
              </a:rPr>
              <a:t> Phenol as solvent and DPC as </a:t>
            </a:r>
            <a:r>
              <a:rPr lang="en-US" altLang="zh-TW" sz="2000" b="1" dirty="0" err="1" smtClean="0">
                <a:solidFill>
                  <a:srgbClr val="0000FF"/>
                </a:solidFill>
              </a:rPr>
              <a:t>carbonylation</a:t>
            </a:r>
            <a:r>
              <a:rPr lang="en-US" altLang="zh-TW" sz="2000" b="1" dirty="0" smtClean="0">
                <a:solidFill>
                  <a:srgbClr val="0000FF"/>
                </a:solidFill>
              </a:rPr>
              <a:t> agent</a:t>
            </a:r>
          </a:p>
          <a:p>
            <a:pPr>
              <a:buFont typeface="Arial" pitchFamily="34" charset="0"/>
              <a:buChar char="•"/>
            </a:pPr>
            <a:r>
              <a:rPr lang="en-US" altLang="zh-TW" sz="2000" b="1" dirty="0" smtClean="0">
                <a:solidFill>
                  <a:srgbClr val="0000FF"/>
                </a:solidFill>
              </a:rPr>
              <a:t> Most similar to our approach for aliphatic </a:t>
            </a:r>
            <a:r>
              <a:rPr lang="en-US" altLang="zh-TW" sz="2000" b="1" dirty="0" err="1" smtClean="0">
                <a:solidFill>
                  <a:srgbClr val="0000FF"/>
                </a:solidFill>
              </a:rPr>
              <a:t>iso</a:t>
            </a:r>
            <a:endParaRPr lang="en-US" altLang="zh-TW" sz="2000" b="1" dirty="0" smtClean="0">
              <a:solidFill>
                <a:srgbClr val="0000FF"/>
              </a:solidFill>
            </a:endParaRPr>
          </a:p>
          <a:p>
            <a:pPr>
              <a:buFont typeface="Arial" pitchFamily="34" charset="0"/>
              <a:buChar char="•"/>
            </a:pPr>
            <a:r>
              <a:rPr lang="en-US" altLang="zh-TW" sz="2000" b="1" dirty="0" smtClean="0">
                <a:solidFill>
                  <a:srgbClr val="0000FF"/>
                </a:solidFill>
              </a:rPr>
              <a:t> Slow processing speed</a:t>
            </a:r>
            <a:endParaRPr lang="zh-TW" altLang="en-US" sz="2000" b="1" dirty="0">
              <a:solidFill>
                <a:srgbClr val="0000FF"/>
              </a:solidFill>
            </a:endParaRPr>
          </a:p>
        </p:txBody>
      </p:sp>
      <p:sp>
        <p:nvSpPr>
          <p:cNvPr id="50" name="文字方塊 49"/>
          <p:cNvSpPr txBox="1"/>
          <p:nvPr/>
        </p:nvSpPr>
        <p:spPr>
          <a:xfrm>
            <a:off x="360040" y="260648"/>
            <a:ext cx="9612560" cy="523220"/>
          </a:xfrm>
          <a:prstGeom prst="rect">
            <a:avLst/>
          </a:prstGeom>
          <a:noFill/>
        </p:spPr>
        <p:txBody>
          <a:bodyPr wrap="square" rtlCol="0">
            <a:spAutoFit/>
          </a:bodyPr>
          <a:lstStyle/>
          <a:p>
            <a:r>
              <a:rPr lang="en-US" altLang="zh-TW" sz="2800" b="1" dirty="0" smtClean="0">
                <a:solidFill>
                  <a:srgbClr val="FF0000"/>
                </a:solidFill>
              </a:rPr>
              <a:t>  NPR to Aliphatic </a:t>
            </a:r>
            <a:r>
              <a:rPr lang="en-US" altLang="zh-TW" sz="2800" b="1" dirty="0" err="1" smtClean="0">
                <a:solidFill>
                  <a:srgbClr val="FF0000"/>
                </a:solidFill>
              </a:rPr>
              <a:t>Diisocyanates</a:t>
            </a:r>
            <a:r>
              <a:rPr lang="en-US" altLang="zh-TW" sz="2800" b="1" dirty="0" smtClean="0">
                <a:solidFill>
                  <a:srgbClr val="FF0000"/>
                </a:solidFill>
              </a:rPr>
              <a:t> : Review of Prior Arts</a:t>
            </a:r>
            <a:endParaRPr lang="zh-TW" altLang="en-US" sz="2800" b="1" dirty="0">
              <a:solidFill>
                <a:srgbClr val="FF0000"/>
              </a:solidFill>
            </a:endParaRPr>
          </a:p>
        </p:txBody>
      </p:sp>
      <p:sp>
        <p:nvSpPr>
          <p:cNvPr id="51" name="文字方塊 50"/>
          <p:cNvSpPr txBox="1"/>
          <p:nvPr/>
        </p:nvSpPr>
        <p:spPr>
          <a:xfrm>
            <a:off x="4644008" y="2204864"/>
            <a:ext cx="1842299" cy="369332"/>
          </a:xfrm>
          <a:prstGeom prst="rect">
            <a:avLst/>
          </a:prstGeom>
          <a:noFill/>
        </p:spPr>
        <p:txBody>
          <a:bodyPr wrap="none" rtlCol="0">
            <a:spAutoFit/>
          </a:bodyPr>
          <a:lstStyle/>
          <a:p>
            <a:r>
              <a:rPr lang="en-US" altLang="zh-TW" b="1" dirty="0" smtClean="0">
                <a:solidFill>
                  <a:srgbClr val="00CC00"/>
                </a:solidFill>
              </a:rPr>
              <a:t>(4) </a:t>
            </a:r>
            <a:r>
              <a:rPr lang="en-US" altLang="zh-TW" b="1" dirty="0" err="1" smtClean="0">
                <a:solidFill>
                  <a:srgbClr val="00CC00"/>
                </a:solidFill>
              </a:rPr>
              <a:t>Carbonylation</a:t>
            </a:r>
            <a:endParaRPr lang="zh-TW" altLang="en-US" b="1" dirty="0">
              <a:solidFill>
                <a:srgbClr val="00CC00"/>
              </a:solidFill>
            </a:endParaRPr>
          </a:p>
        </p:txBody>
      </p:sp>
      <p:sp>
        <p:nvSpPr>
          <p:cNvPr id="53" name="文字方塊 52"/>
          <p:cNvSpPr txBox="1"/>
          <p:nvPr/>
        </p:nvSpPr>
        <p:spPr>
          <a:xfrm>
            <a:off x="5076056" y="4581128"/>
            <a:ext cx="1656184" cy="369332"/>
          </a:xfrm>
          <a:prstGeom prst="rect">
            <a:avLst/>
          </a:prstGeom>
          <a:noFill/>
        </p:spPr>
        <p:txBody>
          <a:bodyPr wrap="square" rtlCol="0">
            <a:spAutoFit/>
          </a:bodyPr>
          <a:lstStyle/>
          <a:p>
            <a:r>
              <a:rPr lang="en-US" altLang="zh-TW" b="1" dirty="0" smtClean="0">
                <a:solidFill>
                  <a:srgbClr val="00CC00"/>
                </a:solidFill>
              </a:rPr>
              <a:t>(5) </a:t>
            </a:r>
            <a:r>
              <a:rPr lang="en-US" altLang="zh-TW" b="1" dirty="0" err="1" smtClean="0">
                <a:solidFill>
                  <a:srgbClr val="00CC00"/>
                </a:solidFill>
              </a:rPr>
              <a:t>Thermolysis</a:t>
            </a:r>
            <a:endParaRPr lang="zh-TW" altLang="en-US" b="1" dirty="0">
              <a:solidFill>
                <a:srgbClr val="00CC00"/>
              </a:solidFill>
            </a:endParaRPr>
          </a:p>
        </p:txBody>
      </p:sp>
      <p:sp>
        <p:nvSpPr>
          <p:cNvPr id="52" name="文字方塊 51"/>
          <p:cNvSpPr txBox="1"/>
          <p:nvPr/>
        </p:nvSpPr>
        <p:spPr>
          <a:xfrm>
            <a:off x="-36512" y="6516052"/>
            <a:ext cx="418704" cy="369332"/>
          </a:xfrm>
          <a:prstGeom prst="rect">
            <a:avLst/>
          </a:prstGeom>
          <a:noFill/>
        </p:spPr>
        <p:txBody>
          <a:bodyPr wrap="none" rtlCol="0">
            <a:spAutoFit/>
          </a:bodyPr>
          <a:lstStyle/>
          <a:p>
            <a:r>
              <a:rPr lang="en-US" altLang="zh-TW" dirty="0" smtClean="0">
                <a:solidFill>
                  <a:schemeClr val="bg1"/>
                </a:solidFill>
              </a:rPr>
              <a:t>32</a:t>
            </a:r>
            <a:endParaRPr lang="zh-TW" altLang="en-US" dirty="0">
              <a:solidFill>
                <a:schemeClr val="bg1"/>
              </a:solidFill>
            </a:endParaRPr>
          </a:p>
        </p:txBody>
      </p:sp>
      <p:sp>
        <p:nvSpPr>
          <p:cNvPr id="55" name="文字方塊 54"/>
          <p:cNvSpPr txBox="1"/>
          <p:nvPr/>
        </p:nvSpPr>
        <p:spPr>
          <a:xfrm>
            <a:off x="8145288" y="67300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56" name="Picture 5" descr="化工系系徽"/>
          <p:cNvPicPr>
            <a:picLocks noChangeAspect="1" noChangeArrowheads="1"/>
          </p:cNvPicPr>
          <p:nvPr/>
        </p:nvPicPr>
        <p:blipFill>
          <a:blip r:embed="rId7" cstate="print"/>
          <a:srcRect/>
          <a:stretch>
            <a:fillRect/>
          </a:stretch>
        </p:blipFill>
        <p:spPr bwMode="auto">
          <a:xfrm>
            <a:off x="0" y="0"/>
            <a:ext cx="471390" cy="404664"/>
          </a:xfrm>
          <a:prstGeom prst="rect">
            <a:avLst/>
          </a:prstGeom>
          <a:noFill/>
          <a:ln w="9525">
            <a:noFill/>
            <a:miter lim="800000"/>
            <a:headEnd/>
            <a:tailEnd/>
          </a:ln>
        </p:spPr>
      </p:pic>
      <p:sp>
        <p:nvSpPr>
          <p:cNvPr id="57" name="文字方塊 5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4)">
                                      <p:cBhvr>
                                        <p:cTn id="7"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79512" y="2492896"/>
            <a:ext cx="8784976" cy="3096344"/>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p:nvPr/>
        </p:nvCxnSpPr>
        <p:spPr>
          <a:xfrm>
            <a:off x="0" y="177281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0" y="6488668"/>
            <a:ext cx="418704" cy="369332"/>
          </a:xfrm>
          <a:prstGeom prst="rect">
            <a:avLst/>
          </a:prstGeom>
        </p:spPr>
        <p:txBody>
          <a:bodyPr wrap="none">
            <a:spAutoFit/>
          </a:bodyPr>
          <a:lstStyle/>
          <a:p>
            <a:r>
              <a:rPr lang="en-US" altLang="zh-TW" dirty="0" smtClean="0"/>
              <a:t>16</a:t>
            </a:r>
            <a:endParaRPr lang="zh-TW" altLang="en-US" dirty="0"/>
          </a:p>
        </p:txBody>
      </p:sp>
      <p:sp>
        <p:nvSpPr>
          <p:cNvPr id="16" name="標題 1"/>
          <p:cNvSpPr txBox="1">
            <a:spLocks/>
          </p:cNvSpPr>
          <p:nvPr/>
        </p:nvSpPr>
        <p:spPr>
          <a:xfrm>
            <a:off x="251520" y="620688"/>
            <a:ext cx="8515847" cy="922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rPr>
              <a:t>Principal</a:t>
            </a:r>
            <a:r>
              <a:rPr kumimoji="0" lang="en-US" altLang="zh-TW" sz="3600" b="1" i="0" u="none" strike="noStrike" kern="1200" cap="none" spc="0" normalizeH="0" noProof="0" dirty="0" smtClean="0">
                <a:ln>
                  <a:noFill/>
                </a:ln>
                <a:solidFill>
                  <a:srgbClr val="FF0000"/>
                </a:solidFill>
                <a:effectLst/>
                <a:uLnTx/>
                <a:uFillTx/>
                <a:latin typeface="Times New Roman" pitchFamily="18" charset="0"/>
                <a:ea typeface="標楷體" pitchFamily="65" charset="-120"/>
                <a:cs typeface="Times New Roman" pitchFamily="18" charset="0"/>
              </a:rPr>
              <a:t> </a:t>
            </a:r>
            <a:r>
              <a:rPr kumimoji="0" lang="en-US" altLang="zh-TW" sz="3600" b="1" i="0" u="none" strike="noStrike" kern="1200" cap="none" spc="0" normalizeH="0" noProof="0" dirty="0" err="1" smtClean="0">
                <a:ln>
                  <a:noFill/>
                </a:ln>
                <a:solidFill>
                  <a:srgbClr val="FF0000"/>
                </a:solidFill>
                <a:effectLst/>
                <a:uLnTx/>
                <a:uFillTx/>
                <a:latin typeface="Times New Roman" pitchFamily="18" charset="0"/>
                <a:ea typeface="標楷體" pitchFamily="65" charset="-120"/>
                <a:cs typeface="Times New Roman" pitchFamily="18" charset="0"/>
              </a:rPr>
              <a:t>Carbonylation</a:t>
            </a:r>
            <a:r>
              <a:rPr kumimoji="0" lang="en-US" altLang="zh-TW" sz="3600" b="1" i="0" u="none" strike="noStrike" kern="1200" cap="none" spc="0" normalizeH="0" noProof="0" dirty="0" smtClean="0">
                <a:ln>
                  <a:noFill/>
                </a:ln>
                <a:solidFill>
                  <a:srgbClr val="FF0000"/>
                </a:solidFill>
                <a:effectLst/>
                <a:uLnTx/>
                <a:uFillTx/>
                <a:latin typeface="Times New Roman" pitchFamily="18" charset="0"/>
                <a:ea typeface="標楷體" pitchFamily="65" charset="-120"/>
                <a:cs typeface="Times New Roman" pitchFamily="18" charset="0"/>
              </a:rPr>
              <a:t> Agents</a:t>
            </a:r>
            <a:endParaRPr kumimoji="0" lang="zh-TW" altLang="en-US" sz="36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endParaRPr>
          </a:p>
        </p:txBody>
      </p:sp>
      <p:grpSp>
        <p:nvGrpSpPr>
          <p:cNvPr id="17" name="群組 19"/>
          <p:cNvGrpSpPr>
            <a:grpSpLocks/>
          </p:cNvGrpSpPr>
          <p:nvPr/>
        </p:nvGrpSpPr>
        <p:grpSpPr bwMode="auto">
          <a:xfrm>
            <a:off x="251520" y="2636912"/>
            <a:ext cx="8568952" cy="2664767"/>
            <a:chOff x="1289184" y="1989268"/>
            <a:chExt cx="7039282" cy="2015796"/>
          </a:xfrm>
        </p:grpSpPr>
        <p:graphicFrame>
          <p:nvGraphicFramePr>
            <p:cNvPr id="18" name="物件 18"/>
            <p:cNvGraphicFramePr>
              <a:graphicFrameLocks noChangeAspect="1"/>
            </p:cNvGraphicFramePr>
            <p:nvPr/>
          </p:nvGraphicFramePr>
          <p:xfrm>
            <a:off x="1289184" y="1989268"/>
            <a:ext cx="6739200" cy="2015796"/>
          </p:xfrm>
          <a:graphic>
            <a:graphicData uri="http://schemas.openxmlformats.org/presentationml/2006/ole">
              <mc:AlternateContent xmlns:mc="http://schemas.openxmlformats.org/markup-compatibility/2006">
                <mc:Choice xmlns:v="urn:schemas-microsoft-com:vml" Requires="v">
                  <p:oleObj spid="_x0000_s128006" name="CS ChemDraw Drawing" r:id="rId3" imgW="4484914" imgH="1342209" progId="">
                    <p:embed/>
                  </p:oleObj>
                </mc:Choice>
                <mc:Fallback>
                  <p:oleObj name="CS ChemDraw Drawing" r:id="rId3" imgW="4484914" imgH="1342209" progId="">
                    <p:embed/>
                    <p:pic>
                      <p:nvPicPr>
                        <p:cNvPr id="0" name="物件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184" y="1989268"/>
                          <a:ext cx="6739200" cy="20157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10"/>
            <p:cNvSpPr txBox="1">
              <a:spLocks noChangeArrowheads="1"/>
            </p:cNvSpPr>
            <p:nvPr/>
          </p:nvSpPr>
          <p:spPr bwMode="auto">
            <a:xfrm>
              <a:off x="2123728" y="2348880"/>
              <a:ext cx="415498" cy="369332"/>
            </a:xfrm>
            <a:prstGeom prst="rect">
              <a:avLst/>
            </a:prstGeom>
            <a:noFill/>
            <a:ln w="28575">
              <a:solidFill>
                <a:schemeClr val="bg1"/>
              </a:solidFill>
              <a:miter lim="800000"/>
              <a:headEnd/>
              <a:tailEnd/>
            </a:ln>
          </p:spPr>
          <p:txBody>
            <a:bodyPr wrap="none">
              <a:spAutoFit/>
            </a:bodyPr>
            <a:lstStyle/>
            <a:p>
              <a:r>
                <a:rPr kumimoji="0" lang="en-US" altLang="zh-TW"/>
                <a:t>&gt;&gt;</a:t>
              </a:r>
              <a:endParaRPr kumimoji="0" lang="zh-TW" altLang="en-US"/>
            </a:p>
          </p:txBody>
        </p:sp>
        <p:sp>
          <p:nvSpPr>
            <p:cNvPr id="20" name="文字方塊 11"/>
            <p:cNvSpPr txBox="1">
              <a:spLocks noChangeArrowheads="1"/>
            </p:cNvSpPr>
            <p:nvPr/>
          </p:nvSpPr>
          <p:spPr bwMode="auto">
            <a:xfrm>
              <a:off x="5292080" y="2358751"/>
              <a:ext cx="415498" cy="369332"/>
            </a:xfrm>
            <a:prstGeom prst="rect">
              <a:avLst/>
            </a:prstGeom>
            <a:noFill/>
            <a:ln w="28575">
              <a:solidFill>
                <a:schemeClr val="bg1"/>
              </a:solidFill>
              <a:miter lim="800000"/>
              <a:headEnd/>
              <a:tailEnd/>
            </a:ln>
          </p:spPr>
          <p:txBody>
            <a:bodyPr wrap="none">
              <a:spAutoFit/>
            </a:bodyPr>
            <a:lstStyle/>
            <a:p>
              <a:r>
                <a:rPr kumimoji="0" lang="en-US" altLang="zh-TW"/>
                <a:t>&gt;&gt;</a:t>
              </a:r>
              <a:endParaRPr kumimoji="0" lang="zh-TW" altLang="en-US"/>
            </a:p>
          </p:txBody>
        </p:sp>
        <p:sp>
          <p:nvSpPr>
            <p:cNvPr id="21" name="文字方塊 12"/>
            <p:cNvSpPr txBox="1">
              <a:spLocks noChangeArrowheads="1"/>
            </p:cNvSpPr>
            <p:nvPr/>
          </p:nvSpPr>
          <p:spPr bwMode="auto">
            <a:xfrm>
              <a:off x="8028384" y="2357022"/>
              <a:ext cx="300082" cy="369332"/>
            </a:xfrm>
            <a:prstGeom prst="rect">
              <a:avLst/>
            </a:prstGeom>
            <a:noFill/>
            <a:ln w="28575">
              <a:solidFill>
                <a:schemeClr val="bg1"/>
              </a:solidFill>
              <a:miter lim="800000"/>
              <a:headEnd/>
              <a:tailEnd/>
            </a:ln>
          </p:spPr>
          <p:txBody>
            <a:bodyPr wrap="none">
              <a:spAutoFit/>
            </a:bodyPr>
            <a:lstStyle/>
            <a:p>
              <a:r>
                <a:rPr kumimoji="0" lang="en-US" altLang="zh-TW"/>
                <a:t>&gt;</a:t>
              </a:r>
              <a:endParaRPr kumimoji="0" lang="zh-TW" altLang="en-US"/>
            </a:p>
          </p:txBody>
        </p:sp>
        <p:sp>
          <p:nvSpPr>
            <p:cNvPr id="22" name="文字方塊 13"/>
            <p:cNvSpPr txBox="1">
              <a:spLocks noChangeArrowheads="1"/>
            </p:cNvSpPr>
            <p:nvPr/>
          </p:nvSpPr>
          <p:spPr bwMode="auto">
            <a:xfrm>
              <a:off x="2389185" y="3429000"/>
              <a:ext cx="300082" cy="369332"/>
            </a:xfrm>
            <a:prstGeom prst="rect">
              <a:avLst/>
            </a:prstGeom>
            <a:noFill/>
            <a:ln w="28575">
              <a:solidFill>
                <a:schemeClr val="bg1"/>
              </a:solidFill>
              <a:miter lim="800000"/>
              <a:headEnd/>
              <a:tailEnd/>
            </a:ln>
          </p:spPr>
          <p:txBody>
            <a:bodyPr wrap="none">
              <a:spAutoFit/>
            </a:bodyPr>
            <a:lstStyle/>
            <a:p>
              <a:r>
                <a:rPr kumimoji="0" lang="en-US" altLang="zh-TW"/>
                <a:t>&gt;</a:t>
              </a:r>
              <a:endParaRPr kumimoji="0" lang="zh-TW" altLang="en-US"/>
            </a:p>
          </p:txBody>
        </p:sp>
        <p:sp>
          <p:nvSpPr>
            <p:cNvPr id="23" name="文字方塊 14"/>
            <p:cNvSpPr txBox="1">
              <a:spLocks noChangeArrowheads="1"/>
            </p:cNvSpPr>
            <p:nvPr/>
          </p:nvSpPr>
          <p:spPr bwMode="auto">
            <a:xfrm>
              <a:off x="4211960" y="3432032"/>
              <a:ext cx="300082" cy="369332"/>
            </a:xfrm>
            <a:prstGeom prst="rect">
              <a:avLst/>
            </a:prstGeom>
            <a:noFill/>
            <a:ln w="28575">
              <a:solidFill>
                <a:schemeClr val="bg1"/>
              </a:solidFill>
              <a:miter lim="800000"/>
              <a:headEnd/>
              <a:tailEnd/>
            </a:ln>
          </p:spPr>
          <p:txBody>
            <a:bodyPr wrap="none">
              <a:spAutoFit/>
            </a:bodyPr>
            <a:lstStyle/>
            <a:p>
              <a:r>
                <a:rPr kumimoji="0" lang="en-US" altLang="zh-TW"/>
                <a:t>&gt;</a:t>
              </a:r>
              <a:endParaRPr kumimoji="0" lang="zh-TW" altLang="en-US"/>
            </a:p>
          </p:txBody>
        </p:sp>
        <p:sp>
          <p:nvSpPr>
            <p:cNvPr id="24" name="文字方塊 16"/>
            <p:cNvSpPr txBox="1">
              <a:spLocks noChangeArrowheads="1"/>
            </p:cNvSpPr>
            <p:nvPr/>
          </p:nvSpPr>
          <p:spPr bwMode="auto">
            <a:xfrm>
              <a:off x="5856094" y="3432032"/>
              <a:ext cx="300082" cy="369332"/>
            </a:xfrm>
            <a:prstGeom prst="rect">
              <a:avLst/>
            </a:prstGeom>
            <a:noFill/>
            <a:ln w="28575">
              <a:solidFill>
                <a:schemeClr val="bg1"/>
              </a:solidFill>
              <a:miter lim="800000"/>
              <a:headEnd/>
              <a:tailEnd/>
            </a:ln>
          </p:spPr>
          <p:txBody>
            <a:bodyPr wrap="none">
              <a:spAutoFit/>
            </a:bodyPr>
            <a:lstStyle/>
            <a:p>
              <a:r>
                <a:rPr kumimoji="0" lang="en-US" altLang="zh-TW"/>
                <a:t>&gt;</a:t>
              </a:r>
              <a:endParaRPr kumimoji="0" lang="zh-TW" altLang="en-US"/>
            </a:p>
          </p:txBody>
        </p:sp>
        <p:sp>
          <p:nvSpPr>
            <p:cNvPr id="25" name="文字方塊 17"/>
            <p:cNvSpPr txBox="1">
              <a:spLocks noChangeArrowheads="1"/>
            </p:cNvSpPr>
            <p:nvPr/>
          </p:nvSpPr>
          <p:spPr bwMode="auto">
            <a:xfrm>
              <a:off x="7092280" y="3419708"/>
              <a:ext cx="300082" cy="369332"/>
            </a:xfrm>
            <a:prstGeom prst="rect">
              <a:avLst/>
            </a:prstGeom>
            <a:noFill/>
            <a:ln w="28575">
              <a:solidFill>
                <a:schemeClr val="bg1"/>
              </a:solidFill>
              <a:miter lim="800000"/>
              <a:headEnd/>
              <a:tailEnd/>
            </a:ln>
          </p:spPr>
          <p:txBody>
            <a:bodyPr wrap="none">
              <a:spAutoFit/>
            </a:bodyPr>
            <a:lstStyle/>
            <a:p>
              <a:r>
                <a:rPr kumimoji="0" lang="en-US" altLang="zh-TW"/>
                <a:t>&gt;</a:t>
              </a:r>
              <a:endParaRPr kumimoji="0" lang="zh-TW" altLang="en-US"/>
            </a:p>
          </p:txBody>
        </p:sp>
      </p:grpSp>
      <p:sp>
        <p:nvSpPr>
          <p:cNvPr id="28" name="文字方塊 27"/>
          <p:cNvSpPr txBox="1"/>
          <p:nvPr/>
        </p:nvSpPr>
        <p:spPr>
          <a:xfrm>
            <a:off x="107504" y="3789040"/>
            <a:ext cx="9036496" cy="1754326"/>
          </a:xfrm>
          <a:prstGeom prst="rect">
            <a:avLst/>
          </a:prstGeom>
          <a:noFill/>
        </p:spPr>
        <p:txBody>
          <a:bodyPr wrap="square" rtlCol="0">
            <a:spAutoFit/>
          </a:bodyPr>
          <a:lstStyle/>
          <a:p>
            <a:r>
              <a:rPr lang="en-US" altLang="zh-TW" b="1" dirty="0" smtClean="0">
                <a:solidFill>
                  <a:srgbClr val="FF0000"/>
                </a:solidFill>
              </a:rPr>
              <a:t>(Phosgene)</a:t>
            </a:r>
            <a:r>
              <a:rPr lang="en-US" altLang="zh-TW" b="1" dirty="0" smtClean="0">
                <a:solidFill>
                  <a:srgbClr val="0000FF"/>
                </a:solidFill>
              </a:rPr>
              <a:t>	(</a:t>
            </a:r>
            <a:r>
              <a:rPr lang="en-US" altLang="zh-TW" b="1" dirty="0" err="1" smtClean="0">
                <a:solidFill>
                  <a:srgbClr val="0000FF"/>
                </a:solidFill>
              </a:rPr>
              <a:t>di</a:t>
            </a:r>
            <a:r>
              <a:rPr lang="en-US" altLang="zh-TW" b="1" dirty="0" smtClean="0">
                <a:solidFill>
                  <a:srgbClr val="0000FF"/>
                </a:solidFill>
              </a:rPr>
              <a:t>-t-</a:t>
            </a:r>
            <a:r>
              <a:rPr lang="en-US" altLang="zh-TW" b="1" dirty="0" err="1" smtClean="0">
                <a:solidFill>
                  <a:srgbClr val="0000FF"/>
                </a:solidFill>
              </a:rPr>
              <a:t>butylcarbonyl</a:t>
            </a:r>
            <a:r>
              <a:rPr lang="en-US" altLang="zh-TW" b="1" dirty="0" smtClean="0">
                <a:solidFill>
                  <a:srgbClr val="0000FF"/>
                </a:solidFill>
              </a:rPr>
              <a:t> carbonate)                       </a:t>
            </a:r>
            <a:r>
              <a:rPr lang="en-US" altLang="zh-TW" b="1" dirty="0" smtClean="0">
                <a:solidFill>
                  <a:srgbClr val="00CC00"/>
                </a:solidFill>
              </a:rPr>
              <a:t>(DPC, </a:t>
            </a:r>
            <a:r>
              <a:rPr lang="en-US" altLang="zh-TW" b="1" dirty="0" err="1" smtClean="0">
                <a:solidFill>
                  <a:srgbClr val="00CC00"/>
                </a:solidFill>
              </a:rPr>
              <a:t>diphenyl</a:t>
            </a:r>
            <a:r>
              <a:rPr lang="en-US" altLang="zh-TW" b="1" dirty="0" smtClean="0">
                <a:solidFill>
                  <a:srgbClr val="00CC00"/>
                </a:solidFill>
              </a:rPr>
              <a:t> carbonate)</a:t>
            </a: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r>
              <a:rPr lang="en-US" altLang="zh-TW" b="1" dirty="0" smtClean="0">
                <a:solidFill>
                  <a:srgbClr val="0000FF"/>
                </a:solidFill>
              </a:rPr>
              <a:t>(</a:t>
            </a:r>
            <a:r>
              <a:rPr lang="en-US" altLang="zh-TW" b="1" dirty="0" err="1" smtClean="0">
                <a:solidFill>
                  <a:srgbClr val="0000FF"/>
                </a:solidFill>
              </a:rPr>
              <a:t>di</a:t>
            </a:r>
            <a:r>
              <a:rPr lang="en-US" altLang="zh-TW" b="1" dirty="0" smtClean="0">
                <a:solidFill>
                  <a:srgbClr val="0000FF"/>
                </a:solidFill>
              </a:rPr>
              <a:t>-alkyl carbonate) </a:t>
            </a:r>
            <a:r>
              <a:rPr lang="en-US" altLang="zh-TW" b="1" dirty="0" smtClean="0">
                <a:solidFill>
                  <a:srgbClr val="00CC00"/>
                </a:solidFill>
              </a:rPr>
              <a:t>(DMC, </a:t>
            </a:r>
            <a:r>
              <a:rPr lang="en-US" altLang="zh-TW" b="1" dirty="0" err="1" smtClean="0">
                <a:solidFill>
                  <a:srgbClr val="00CC00"/>
                </a:solidFill>
              </a:rPr>
              <a:t>dimethyl</a:t>
            </a:r>
            <a:r>
              <a:rPr lang="en-US" altLang="zh-TW" b="1" dirty="0" smtClean="0">
                <a:solidFill>
                  <a:srgbClr val="00CC00"/>
                </a:solidFill>
              </a:rPr>
              <a:t> carbonate)  </a:t>
            </a:r>
            <a:r>
              <a:rPr lang="en-US" altLang="zh-TW" b="1" dirty="0" smtClean="0">
                <a:solidFill>
                  <a:srgbClr val="0000FF"/>
                </a:solidFill>
              </a:rPr>
              <a:t>(urea)   (carbon monoxide) </a:t>
            </a:r>
            <a:r>
              <a:rPr lang="en-US" altLang="zh-TW" b="1" dirty="0" smtClean="0">
                <a:solidFill>
                  <a:srgbClr val="00CC00"/>
                </a:solidFill>
              </a:rPr>
              <a:t>(carbon dioxide)</a:t>
            </a:r>
            <a:endParaRPr lang="zh-TW" altLang="en-US" b="1" dirty="0">
              <a:solidFill>
                <a:srgbClr val="00CC00"/>
              </a:solidFill>
            </a:endParaRPr>
          </a:p>
        </p:txBody>
      </p:sp>
      <p:sp>
        <p:nvSpPr>
          <p:cNvPr id="29" name="文字方塊 2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0"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31" name="文字方塊 30"/>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4)">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22"/>
          <p:cNvSpPr>
            <a:spLocks noChangeArrowheads="1"/>
          </p:cNvSpPr>
          <p:nvPr/>
        </p:nvSpPr>
        <p:spPr bwMode="auto">
          <a:xfrm>
            <a:off x="4716463" y="5876925"/>
            <a:ext cx="3455987" cy="720725"/>
          </a:xfrm>
          <a:prstGeom prst="rect">
            <a:avLst/>
          </a:prstGeom>
          <a:solidFill>
            <a:srgbClr val="B5E9DD"/>
          </a:solidFill>
          <a:ln w="9525">
            <a:solidFill>
              <a:schemeClr val="tx1"/>
            </a:solidFill>
            <a:miter lim="800000"/>
            <a:headEnd/>
            <a:tailEnd/>
          </a:ln>
        </p:spPr>
        <p:txBody>
          <a:bodyPr wrap="none" anchor="ctr"/>
          <a:lstStyle/>
          <a:p>
            <a:endParaRPr lang="zh-TW" altLang="en-US"/>
          </a:p>
        </p:txBody>
      </p:sp>
      <p:grpSp>
        <p:nvGrpSpPr>
          <p:cNvPr id="6" name="Group 7"/>
          <p:cNvGrpSpPr>
            <a:grpSpLocks/>
          </p:cNvGrpSpPr>
          <p:nvPr/>
        </p:nvGrpSpPr>
        <p:grpSpPr bwMode="auto">
          <a:xfrm>
            <a:off x="827708" y="1916832"/>
            <a:ext cx="7345362" cy="3960812"/>
            <a:chOff x="385" y="1253"/>
            <a:chExt cx="4627" cy="2495"/>
          </a:xfrm>
        </p:grpSpPr>
        <p:sp>
          <p:nvSpPr>
            <p:cNvPr id="8" name="Rectangle 9"/>
            <p:cNvSpPr>
              <a:spLocks noChangeArrowheads="1"/>
            </p:cNvSpPr>
            <p:nvPr/>
          </p:nvSpPr>
          <p:spPr bwMode="auto">
            <a:xfrm>
              <a:off x="385" y="2614"/>
              <a:ext cx="4627" cy="1134"/>
            </a:xfrm>
            <a:prstGeom prst="rect">
              <a:avLst/>
            </a:prstGeom>
            <a:solidFill>
              <a:srgbClr val="CCFFCC"/>
            </a:solidFill>
            <a:ln w="9525">
              <a:solidFill>
                <a:srgbClr val="0000FF"/>
              </a:solidFill>
              <a:miter lim="800000"/>
              <a:headEnd/>
              <a:tailEnd/>
            </a:ln>
          </p:spPr>
          <p:txBody>
            <a:bodyPr wrap="none" anchor="ctr"/>
            <a:lstStyle/>
            <a:p>
              <a:endParaRPr lang="zh-TW" altLang="en-US"/>
            </a:p>
          </p:txBody>
        </p:sp>
        <p:sp>
          <p:nvSpPr>
            <p:cNvPr id="7" name="Rectangle 8"/>
            <p:cNvSpPr>
              <a:spLocks noChangeArrowheads="1"/>
            </p:cNvSpPr>
            <p:nvPr/>
          </p:nvSpPr>
          <p:spPr bwMode="auto">
            <a:xfrm>
              <a:off x="2835" y="1253"/>
              <a:ext cx="2177" cy="1361"/>
            </a:xfrm>
            <a:prstGeom prst="rect">
              <a:avLst/>
            </a:prstGeom>
            <a:solidFill>
              <a:srgbClr val="CCFFCC"/>
            </a:solidFill>
            <a:ln w="9525">
              <a:solidFill>
                <a:srgbClr val="0000FF"/>
              </a:solidFill>
              <a:miter lim="800000"/>
              <a:headEnd/>
              <a:tailEnd/>
            </a:ln>
          </p:spPr>
          <p:txBody>
            <a:bodyPr wrap="none" anchor="ctr"/>
            <a:lstStyle/>
            <a:p>
              <a:endParaRPr lang="zh-TW" altLang="en-US"/>
            </a:p>
          </p:txBody>
        </p:sp>
        <p:graphicFrame>
          <p:nvGraphicFramePr>
            <p:cNvPr id="9" name="Object 10"/>
            <p:cNvGraphicFramePr>
              <a:graphicFrameLocks noChangeAspect="1"/>
            </p:cNvGraphicFramePr>
            <p:nvPr/>
          </p:nvGraphicFramePr>
          <p:xfrm>
            <a:off x="521" y="1525"/>
            <a:ext cx="4491" cy="1877"/>
          </p:xfrm>
          <a:graphic>
            <a:graphicData uri="http://schemas.openxmlformats.org/presentationml/2006/ole">
              <mc:AlternateContent xmlns:mc="http://schemas.openxmlformats.org/markup-compatibility/2006">
                <mc:Choice xmlns:v="urn:schemas-microsoft-com:vml" Requires="v">
                  <p:oleObj spid="_x0000_s29701" name="CS ChemDraw Drawing" r:id="rId3" imgW="7284240" imgH="3043440" progId="">
                    <p:embed/>
                  </p:oleObj>
                </mc:Choice>
                <mc:Fallback>
                  <p:oleObj name="CS ChemDraw Drawing" r:id="rId3" imgW="7284240" imgH="304344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 y="1525"/>
                          <a:ext cx="4491" cy="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 name="Rectangle 11"/>
          <p:cNvSpPr>
            <a:spLocks noChangeArrowheads="1"/>
          </p:cNvSpPr>
          <p:nvPr/>
        </p:nvSpPr>
        <p:spPr bwMode="auto">
          <a:xfrm>
            <a:off x="467544" y="404664"/>
            <a:ext cx="8229600" cy="792162"/>
          </a:xfrm>
          <a:prstGeom prst="rect">
            <a:avLst/>
          </a:prstGeom>
          <a:noFill/>
          <a:ln w="9525">
            <a:noFill/>
            <a:miter lim="800000"/>
            <a:headEnd/>
            <a:tailEnd/>
          </a:ln>
        </p:spPr>
        <p:txBody>
          <a:bodyPr/>
          <a:lstStyle/>
          <a:p>
            <a:pPr algn="ctr"/>
            <a:r>
              <a:rPr lang="en-US" altLang="zh-TW" sz="3200" b="1" dirty="0">
                <a:solidFill>
                  <a:srgbClr val="FF0000"/>
                </a:solidFill>
                <a:latin typeface="Times New Roman" pitchFamily="18" charset="0"/>
                <a:ea typeface="標楷體" pitchFamily="65" charset="-120"/>
              </a:rPr>
              <a:t>Dai’s Group -</a:t>
            </a:r>
            <a:r>
              <a:rPr lang="en-US" altLang="zh-TW" sz="3200" b="1" dirty="0">
                <a:solidFill>
                  <a:srgbClr val="FF0000"/>
                </a:solidFill>
                <a:ea typeface="標楷體" pitchFamily="65" charset="-120"/>
              </a:rPr>
              <a:t> </a:t>
            </a:r>
            <a:r>
              <a:rPr lang="en-US" altLang="zh-TW" sz="3200" b="1" dirty="0" smtClean="0">
                <a:solidFill>
                  <a:srgbClr val="FF0000"/>
                </a:solidFill>
                <a:latin typeface="Times New Roman" pitchFamily="18" charset="0"/>
                <a:ea typeface="標楷體" pitchFamily="65" charset="-120"/>
              </a:rPr>
              <a:t>4,4</a:t>
            </a:r>
            <a:r>
              <a:rPr lang="en-US" altLang="zh-TW" sz="3200" b="1" dirty="0">
                <a:solidFill>
                  <a:srgbClr val="FF0000"/>
                </a:solidFill>
                <a:latin typeface="Times New Roman" pitchFamily="18" charset="0"/>
                <a:ea typeface="標楷體" pitchFamily="65" charset="-120"/>
              </a:rPr>
              <a:t>’-</a:t>
            </a:r>
            <a:r>
              <a:rPr lang="en-US" altLang="zh-TW" sz="3200" b="1" dirty="0" smtClean="0">
                <a:solidFill>
                  <a:srgbClr val="FF0000"/>
                </a:solidFill>
                <a:latin typeface="Times New Roman" pitchFamily="18" charset="0"/>
                <a:ea typeface="標楷體" pitchFamily="65" charset="-120"/>
              </a:rPr>
              <a:t>MDI and P-urea Processes</a:t>
            </a:r>
            <a:endParaRPr lang="en-US" altLang="zh-TW" sz="3200" b="1" dirty="0">
              <a:solidFill>
                <a:srgbClr val="FF0000"/>
              </a:solidFill>
              <a:latin typeface="Times New Roman" pitchFamily="18" charset="0"/>
              <a:ea typeface="標楷體" pitchFamily="65" charset="-120"/>
            </a:endParaRPr>
          </a:p>
        </p:txBody>
      </p:sp>
      <p:sp>
        <p:nvSpPr>
          <p:cNvPr id="11" name="Line 13"/>
          <p:cNvSpPr>
            <a:spLocks noChangeShapeType="1"/>
          </p:cNvSpPr>
          <p:nvPr/>
        </p:nvSpPr>
        <p:spPr bwMode="auto">
          <a:xfrm>
            <a:off x="6227763" y="5516563"/>
            <a:ext cx="0" cy="650875"/>
          </a:xfrm>
          <a:prstGeom prst="line">
            <a:avLst/>
          </a:prstGeom>
          <a:noFill/>
          <a:ln w="38100">
            <a:solidFill>
              <a:schemeClr val="tx1"/>
            </a:solidFill>
            <a:round/>
            <a:headEnd/>
            <a:tailEnd type="triangle" w="med" len="med"/>
          </a:ln>
        </p:spPr>
        <p:txBody>
          <a:bodyPr/>
          <a:lstStyle/>
          <a:p>
            <a:endParaRPr lang="zh-TW" altLang="en-US"/>
          </a:p>
        </p:txBody>
      </p:sp>
      <p:sp>
        <p:nvSpPr>
          <p:cNvPr id="12" name="Text Box 14"/>
          <p:cNvSpPr txBox="1">
            <a:spLocks noChangeArrowheads="1"/>
          </p:cNvSpPr>
          <p:nvPr/>
        </p:nvSpPr>
        <p:spPr bwMode="auto">
          <a:xfrm>
            <a:off x="5580063" y="6165850"/>
            <a:ext cx="1471612" cy="457200"/>
          </a:xfrm>
          <a:prstGeom prst="rect">
            <a:avLst/>
          </a:prstGeom>
          <a:noFill/>
          <a:ln w="9525">
            <a:noFill/>
            <a:miter lim="800000"/>
            <a:headEnd/>
            <a:tailEnd/>
          </a:ln>
        </p:spPr>
        <p:txBody>
          <a:bodyPr wrap="none">
            <a:spAutoFit/>
          </a:bodyPr>
          <a:lstStyle/>
          <a:p>
            <a:r>
              <a:rPr lang="en-US" altLang="zh-TW" sz="2400" b="1">
                <a:solidFill>
                  <a:srgbClr val="009900"/>
                </a:solidFill>
              </a:rPr>
              <a:t>Polyurea</a:t>
            </a:r>
          </a:p>
        </p:txBody>
      </p:sp>
      <p:sp>
        <p:nvSpPr>
          <p:cNvPr id="13" name="Text Box 15"/>
          <p:cNvSpPr txBox="1">
            <a:spLocks noChangeArrowheads="1"/>
          </p:cNvSpPr>
          <p:nvPr/>
        </p:nvSpPr>
        <p:spPr bwMode="auto">
          <a:xfrm>
            <a:off x="6289490" y="4067780"/>
            <a:ext cx="2242950" cy="369332"/>
          </a:xfrm>
          <a:prstGeom prst="rect">
            <a:avLst/>
          </a:prstGeom>
          <a:noFill/>
          <a:ln w="9525">
            <a:noFill/>
            <a:miter lim="800000"/>
            <a:headEnd/>
            <a:tailEnd/>
          </a:ln>
        </p:spPr>
        <p:txBody>
          <a:bodyPr wrap="square">
            <a:spAutoFit/>
          </a:bodyPr>
          <a:lstStyle/>
          <a:p>
            <a:r>
              <a:rPr lang="en-US" altLang="zh-TW" sz="1800" b="1" dirty="0">
                <a:solidFill>
                  <a:srgbClr val="0000FF"/>
                </a:solidFill>
              </a:rPr>
              <a:t>(1</a:t>
            </a:r>
            <a:r>
              <a:rPr lang="en-US" altLang="zh-TW" sz="1800" b="1" dirty="0" smtClean="0">
                <a:solidFill>
                  <a:srgbClr val="0000FF"/>
                </a:solidFill>
              </a:rPr>
              <a:t>) </a:t>
            </a:r>
            <a:r>
              <a:rPr lang="en-US" altLang="zh-TW" sz="1800" b="1" dirty="0" err="1" smtClean="0">
                <a:solidFill>
                  <a:srgbClr val="0000FF"/>
                </a:solidFill>
              </a:rPr>
              <a:t>Carbonylation</a:t>
            </a:r>
            <a:endParaRPr lang="en-US" altLang="zh-TW" sz="1800" b="1" dirty="0">
              <a:solidFill>
                <a:srgbClr val="0000FF"/>
              </a:solidFill>
            </a:endParaRPr>
          </a:p>
        </p:txBody>
      </p:sp>
      <p:sp>
        <p:nvSpPr>
          <p:cNvPr id="14" name="Text Box 16"/>
          <p:cNvSpPr txBox="1">
            <a:spLocks noChangeArrowheads="1"/>
          </p:cNvSpPr>
          <p:nvPr/>
        </p:nvSpPr>
        <p:spPr bwMode="auto">
          <a:xfrm>
            <a:off x="3203848" y="4293096"/>
            <a:ext cx="1646733" cy="369332"/>
          </a:xfrm>
          <a:prstGeom prst="rect">
            <a:avLst/>
          </a:prstGeom>
          <a:noFill/>
          <a:ln w="9525">
            <a:noFill/>
            <a:miter lim="800000"/>
            <a:headEnd/>
            <a:tailEnd/>
          </a:ln>
        </p:spPr>
        <p:txBody>
          <a:bodyPr wrap="none">
            <a:spAutoFit/>
          </a:bodyPr>
          <a:lstStyle/>
          <a:p>
            <a:r>
              <a:rPr lang="en-US" altLang="zh-TW" sz="1800" b="1" dirty="0">
                <a:solidFill>
                  <a:srgbClr val="0000FF"/>
                </a:solidFill>
              </a:rPr>
              <a:t>(2</a:t>
            </a:r>
            <a:r>
              <a:rPr lang="en-US" altLang="zh-TW" sz="1800" b="1" dirty="0" smtClean="0">
                <a:solidFill>
                  <a:srgbClr val="0000FF"/>
                </a:solidFill>
              </a:rPr>
              <a:t>) </a:t>
            </a:r>
            <a:r>
              <a:rPr lang="en-US" altLang="zh-TW" sz="1800" b="1" dirty="0" err="1" smtClean="0">
                <a:solidFill>
                  <a:srgbClr val="0000FF"/>
                </a:solidFill>
              </a:rPr>
              <a:t>Thermolysis</a:t>
            </a:r>
            <a:endParaRPr lang="en-US" altLang="zh-TW" sz="1800" b="1" dirty="0">
              <a:solidFill>
                <a:srgbClr val="0000FF"/>
              </a:solidFill>
            </a:endParaRPr>
          </a:p>
        </p:txBody>
      </p:sp>
      <p:sp>
        <p:nvSpPr>
          <p:cNvPr id="15" name="Text Box 17"/>
          <p:cNvSpPr txBox="1">
            <a:spLocks noChangeArrowheads="1"/>
          </p:cNvSpPr>
          <p:nvPr/>
        </p:nvSpPr>
        <p:spPr bwMode="auto">
          <a:xfrm>
            <a:off x="6300192" y="5517232"/>
            <a:ext cx="2330959" cy="369332"/>
          </a:xfrm>
          <a:prstGeom prst="rect">
            <a:avLst/>
          </a:prstGeom>
          <a:noFill/>
          <a:ln w="9525">
            <a:noFill/>
            <a:miter lim="800000"/>
            <a:headEnd/>
            <a:tailEnd/>
          </a:ln>
        </p:spPr>
        <p:txBody>
          <a:bodyPr wrap="none">
            <a:spAutoFit/>
          </a:bodyPr>
          <a:lstStyle/>
          <a:p>
            <a:r>
              <a:rPr lang="en-US" altLang="zh-TW" sz="1800" b="1" dirty="0">
                <a:solidFill>
                  <a:srgbClr val="0000FF"/>
                </a:solidFill>
              </a:rPr>
              <a:t>(3</a:t>
            </a:r>
            <a:r>
              <a:rPr lang="en-US" altLang="zh-TW" sz="1800" b="1" dirty="0" smtClean="0">
                <a:solidFill>
                  <a:srgbClr val="0000FF"/>
                </a:solidFill>
              </a:rPr>
              <a:t>) Trans-</a:t>
            </a:r>
            <a:r>
              <a:rPr lang="en-US" altLang="zh-TW" sz="1800" b="1" dirty="0" err="1" smtClean="0">
                <a:solidFill>
                  <a:srgbClr val="0000FF"/>
                </a:solidFill>
              </a:rPr>
              <a:t>esterification</a:t>
            </a:r>
            <a:endParaRPr lang="en-US" altLang="zh-TW" sz="1800" b="1" dirty="0">
              <a:solidFill>
                <a:srgbClr val="0000FF"/>
              </a:solidFill>
            </a:endParaRPr>
          </a:p>
        </p:txBody>
      </p:sp>
      <p:sp>
        <p:nvSpPr>
          <p:cNvPr id="16" name="Text Box 18"/>
          <p:cNvSpPr txBox="1">
            <a:spLocks noChangeArrowheads="1"/>
          </p:cNvSpPr>
          <p:nvPr/>
        </p:nvSpPr>
        <p:spPr bwMode="auto">
          <a:xfrm>
            <a:off x="6228184" y="2996952"/>
            <a:ext cx="736099" cy="369332"/>
          </a:xfrm>
          <a:prstGeom prst="rect">
            <a:avLst/>
          </a:prstGeom>
          <a:noFill/>
          <a:ln w="9525">
            <a:noFill/>
            <a:miter lim="800000"/>
            <a:headEnd/>
            <a:tailEnd/>
          </a:ln>
        </p:spPr>
        <p:txBody>
          <a:bodyPr wrap="none">
            <a:spAutoFit/>
          </a:bodyPr>
          <a:lstStyle/>
          <a:p>
            <a:r>
              <a:rPr lang="en-US" altLang="zh-TW" sz="1800" b="1" dirty="0">
                <a:solidFill>
                  <a:srgbClr val="0000FF"/>
                </a:solidFill>
                <a:latin typeface="Times New Roman" pitchFamily="18" charset="0"/>
              </a:rPr>
              <a:t>MDA</a:t>
            </a:r>
          </a:p>
        </p:txBody>
      </p:sp>
      <p:sp>
        <p:nvSpPr>
          <p:cNvPr id="17" name="Text Box 19"/>
          <p:cNvSpPr txBox="1">
            <a:spLocks noChangeArrowheads="1"/>
          </p:cNvSpPr>
          <p:nvPr/>
        </p:nvSpPr>
        <p:spPr bwMode="auto">
          <a:xfrm>
            <a:off x="5652120" y="5157192"/>
            <a:ext cx="1287532" cy="369332"/>
          </a:xfrm>
          <a:prstGeom prst="rect">
            <a:avLst/>
          </a:prstGeom>
          <a:noFill/>
          <a:ln w="9525">
            <a:noFill/>
            <a:miter lim="800000"/>
            <a:headEnd/>
            <a:tailEnd/>
          </a:ln>
        </p:spPr>
        <p:txBody>
          <a:bodyPr wrap="none">
            <a:spAutoFit/>
          </a:bodyPr>
          <a:lstStyle/>
          <a:p>
            <a:r>
              <a:rPr lang="en-US" altLang="zh-TW" sz="1800" b="1" dirty="0">
                <a:solidFill>
                  <a:srgbClr val="0000FF"/>
                </a:solidFill>
                <a:latin typeface="Times New Roman" pitchFamily="18" charset="0"/>
              </a:rPr>
              <a:t>MDA-DPC</a:t>
            </a:r>
          </a:p>
        </p:txBody>
      </p:sp>
      <p:sp>
        <p:nvSpPr>
          <p:cNvPr id="18" name="Text Box 20"/>
          <p:cNvSpPr txBox="1">
            <a:spLocks noChangeArrowheads="1"/>
          </p:cNvSpPr>
          <p:nvPr/>
        </p:nvSpPr>
        <p:spPr bwMode="auto">
          <a:xfrm>
            <a:off x="2123728" y="5373216"/>
            <a:ext cx="659155" cy="369332"/>
          </a:xfrm>
          <a:prstGeom prst="rect">
            <a:avLst/>
          </a:prstGeom>
          <a:noFill/>
          <a:ln w="9525">
            <a:noFill/>
            <a:miter lim="800000"/>
            <a:headEnd/>
            <a:tailEnd/>
          </a:ln>
        </p:spPr>
        <p:txBody>
          <a:bodyPr wrap="none">
            <a:spAutoFit/>
          </a:bodyPr>
          <a:lstStyle/>
          <a:p>
            <a:r>
              <a:rPr lang="en-US" altLang="zh-TW" sz="1800" b="1" dirty="0">
                <a:solidFill>
                  <a:srgbClr val="0000FF"/>
                </a:solidFill>
                <a:latin typeface="Times New Roman" pitchFamily="18" charset="0"/>
              </a:rPr>
              <a:t>MDI</a:t>
            </a:r>
          </a:p>
        </p:txBody>
      </p:sp>
      <p:sp>
        <p:nvSpPr>
          <p:cNvPr id="19" name="Text Box 21"/>
          <p:cNvSpPr txBox="1">
            <a:spLocks noChangeArrowheads="1"/>
          </p:cNvSpPr>
          <p:nvPr/>
        </p:nvSpPr>
        <p:spPr bwMode="auto">
          <a:xfrm>
            <a:off x="1691680" y="3140968"/>
            <a:ext cx="902811" cy="369332"/>
          </a:xfrm>
          <a:prstGeom prst="rect">
            <a:avLst/>
          </a:prstGeom>
          <a:noFill/>
          <a:ln w="9525">
            <a:noFill/>
            <a:miter lim="800000"/>
            <a:headEnd/>
            <a:tailEnd/>
          </a:ln>
        </p:spPr>
        <p:txBody>
          <a:bodyPr wrap="none">
            <a:spAutoFit/>
          </a:bodyPr>
          <a:lstStyle/>
          <a:p>
            <a:r>
              <a:rPr lang="en-US" altLang="zh-TW" sz="1800" b="1" dirty="0">
                <a:solidFill>
                  <a:srgbClr val="0000FF"/>
                </a:solidFill>
                <a:latin typeface="Times New Roman" pitchFamily="18" charset="0"/>
              </a:rPr>
              <a:t>Aniline</a:t>
            </a:r>
          </a:p>
        </p:txBody>
      </p:sp>
      <p:sp>
        <p:nvSpPr>
          <p:cNvPr id="20" name="AutoShape 23"/>
          <p:cNvSpPr>
            <a:spLocks noChangeArrowheads="1"/>
          </p:cNvSpPr>
          <p:nvPr/>
        </p:nvSpPr>
        <p:spPr bwMode="auto">
          <a:xfrm>
            <a:off x="5795963" y="5661025"/>
            <a:ext cx="144462" cy="144463"/>
          </a:xfrm>
          <a:prstGeom prst="triangle">
            <a:avLst>
              <a:gd name="adj" fmla="val 50000"/>
            </a:avLst>
          </a:prstGeom>
          <a:solidFill>
            <a:srgbClr val="FF0000"/>
          </a:solidFill>
          <a:ln w="9525">
            <a:solidFill>
              <a:srgbClr val="FF0000"/>
            </a:solidFill>
            <a:miter lim="800000"/>
            <a:headEnd/>
            <a:tailEnd/>
          </a:ln>
        </p:spPr>
        <p:txBody>
          <a:bodyPr wrap="none" anchor="ctr"/>
          <a:lstStyle/>
          <a:p>
            <a:pPr algn="ctr"/>
            <a:endParaRPr lang="zh-TW" altLang="zh-TW">
              <a:solidFill>
                <a:srgbClr val="FF0000"/>
              </a:solidFill>
            </a:endParaRPr>
          </a:p>
        </p:txBody>
      </p:sp>
      <p:sp>
        <p:nvSpPr>
          <p:cNvPr id="22" name="文字方塊 21"/>
          <p:cNvSpPr txBox="1"/>
          <p:nvPr/>
        </p:nvSpPr>
        <p:spPr>
          <a:xfrm>
            <a:off x="683568" y="980728"/>
            <a:ext cx="7970965" cy="369332"/>
          </a:xfrm>
          <a:prstGeom prst="rect">
            <a:avLst/>
          </a:prstGeom>
          <a:noFill/>
        </p:spPr>
        <p:txBody>
          <a:bodyPr wrap="none" rtlCol="0">
            <a:spAutoFit/>
          </a:bodyPr>
          <a:lstStyle/>
          <a:p>
            <a:r>
              <a:rPr lang="en-US" altLang="zh-TW" b="1" dirty="0" smtClean="0">
                <a:solidFill>
                  <a:srgbClr val="00CC00"/>
                </a:solidFill>
              </a:rPr>
              <a:t>(1) DPC </a:t>
            </a:r>
            <a:r>
              <a:rPr lang="en-US" altLang="zh-TW" b="1" dirty="0" err="1" smtClean="0">
                <a:solidFill>
                  <a:srgbClr val="00CC00"/>
                </a:solidFill>
              </a:rPr>
              <a:t>carbonylation</a:t>
            </a:r>
            <a:r>
              <a:rPr lang="en-US" altLang="zh-TW" b="1" dirty="0" smtClean="0">
                <a:solidFill>
                  <a:srgbClr val="00CC00"/>
                </a:solidFill>
              </a:rPr>
              <a:t> of MDA   (2) </a:t>
            </a:r>
            <a:r>
              <a:rPr lang="en-US" altLang="zh-TW" b="1" dirty="0" err="1" smtClean="0">
                <a:solidFill>
                  <a:srgbClr val="00CC00"/>
                </a:solidFill>
              </a:rPr>
              <a:t>Thermolysis</a:t>
            </a:r>
            <a:r>
              <a:rPr lang="en-US" altLang="zh-TW" b="1" dirty="0" smtClean="0">
                <a:solidFill>
                  <a:srgbClr val="00CC00"/>
                </a:solidFill>
              </a:rPr>
              <a:t>  to make MDI   (3) NIR to </a:t>
            </a:r>
            <a:r>
              <a:rPr lang="en-US" altLang="zh-TW" b="1" dirty="0" err="1" smtClean="0">
                <a:solidFill>
                  <a:srgbClr val="00CC00"/>
                </a:solidFill>
              </a:rPr>
              <a:t>Polyurea</a:t>
            </a:r>
            <a:endParaRPr lang="zh-TW" altLang="en-US" b="1" dirty="0">
              <a:solidFill>
                <a:srgbClr val="00CC00"/>
              </a:solidFill>
            </a:endParaRPr>
          </a:p>
        </p:txBody>
      </p:sp>
      <p:sp>
        <p:nvSpPr>
          <p:cNvPr id="23" name="文字方塊 22"/>
          <p:cNvSpPr txBox="1"/>
          <p:nvPr/>
        </p:nvSpPr>
        <p:spPr>
          <a:xfrm>
            <a:off x="-36512" y="6525344"/>
            <a:ext cx="418704" cy="369332"/>
          </a:xfrm>
          <a:prstGeom prst="rect">
            <a:avLst/>
          </a:prstGeom>
          <a:noFill/>
        </p:spPr>
        <p:txBody>
          <a:bodyPr wrap="none" rtlCol="0">
            <a:spAutoFit/>
          </a:bodyPr>
          <a:lstStyle/>
          <a:p>
            <a:r>
              <a:rPr lang="en-US" altLang="zh-TW" dirty="0" smtClean="0"/>
              <a:t>17</a:t>
            </a:r>
            <a:endParaRPr lang="zh-TW" altLang="en-US" dirty="0"/>
          </a:p>
        </p:txBody>
      </p:sp>
      <p:sp>
        <p:nvSpPr>
          <p:cNvPr id="24" name="文字方塊 23"/>
          <p:cNvSpPr txBox="1"/>
          <p:nvPr/>
        </p:nvSpPr>
        <p:spPr>
          <a:xfrm>
            <a:off x="4932040" y="3573016"/>
            <a:ext cx="1101712" cy="307777"/>
          </a:xfrm>
          <a:prstGeom prst="rect">
            <a:avLst/>
          </a:prstGeom>
          <a:noFill/>
        </p:spPr>
        <p:txBody>
          <a:bodyPr wrap="none" rtlCol="0">
            <a:spAutoFit/>
          </a:bodyPr>
          <a:lstStyle/>
          <a:p>
            <a:r>
              <a:rPr lang="en-US" altLang="zh-TW" sz="1400" b="1" dirty="0" smtClean="0">
                <a:solidFill>
                  <a:srgbClr val="0000FF"/>
                </a:solidFill>
              </a:rPr>
              <a:t>Benzoic acid</a:t>
            </a:r>
            <a:endParaRPr lang="zh-TW" altLang="en-US" sz="1400" b="1" dirty="0">
              <a:solidFill>
                <a:srgbClr val="0000FF"/>
              </a:solidFill>
            </a:endParaRPr>
          </a:p>
        </p:txBody>
      </p:sp>
      <p:sp>
        <p:nvSpPr>
          <p:cNvPr id="26" name="文字方塊 2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7"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28" name="文字方塊 27"/>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cxnSp>
        <p:nvCxnSpPr>
          <p:cNvPr id="29" name="直線接點 28"/>
          <p:cNvCxnSpPr/>
          <p:nvPr/>
        </p:nvCxnSpPr>
        <p:spPr>
          <a:xfrm>
            <a:off x="2411760" y="6021288"/>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2411760" y="6453336"/>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4)">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extLst>
      <p:ext uri="{BB962C8B-B14F-4D97-AF65-F5344CB8AC3E}">
        <p14:creationId xmlns:p14="http://schemas.microsoft.com/office/powerpoint/2010/main" val="42356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nvGraphicFramePr>
        <p:xfrm>
          <a:off x="179512" y="1988840"/>
          <a:ext cx="8893175" cy="4094163"/>
        </p:xfrm>
        <a:graphic>
          <a:graphicData uri="http://schemas.openxmlformats.org/presentationml/2006/ole">
            <mc:AlternateContent xmlns:mc="http://schemas.openxmlformats.org/markup-compatibility/2006">
              <mc:Choice xmlns:v="urn:schemas-microsoft-com:vml" Requires="v">
                <p:oleObj spid="_x0000_s78853" name="ISIS/Draw Sketch" r:id="rId3" imgW="6267240" imgH="2885760" progId="ISISServer">
                  <p:embed/>
                </p:oleObj>
              </mc:Choice>
              <mc:Fallback>
                <p:oleObj name="ISIS/Draw Sketch" r:id="rId3" imgW="6267240" imgH="2885760" progId="ISISServer">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88840"/>
                        <a:ext cx="8893175" cy="40941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20"/>
          <p:cNvSpPr txBox="1">
            <a:spLocks noChangeArrowheads="1"/>
          </p:cNvSpPr>
          <p:nvPr/>
        </p:nvSpPr>
        <p:spPr bwMode="auto">
          <a:xfrm>
            <a:off x="179387" y="548680"/>
            <a:ext cx="8964613" cy="584775"/>
          </a:xfrm>
          <a:prstGeom prst="rect">
            <a:avLst/>
          </a:prstGeom>
          <a:noFill/>
          <a:ln w="9525">
            <a:noFill/>
            <a:miter lim="800000"/>
            <a:headEnd/>
            <a:tailEnd/>
          </a:ln>
        </p:spPr>
        <p:txBody>
          <a:bodyPr>
            <a:spAutoFit/>
          </a:bodyPr>
          <a:lstStyle/>
          <a:p>
            <a:pPr algn="ctr">
              <a:spcBef>
                <a:spcPct val="50000"/>
              </a:spcBef>
            </a:pPr>
            <a:r>
              <a:rPr lang="en-US" altLang="zh-TW" sz="3200" b="1" dirty="0" smtClean="0">
                <a:solidFill>
                  <a:srgbClr val="FF0000"/>
                </a:solidFill>
                <a:ea typeface="標楷體" pitchFamily="65" charset="-120"/>
              </a:rPr>
              <a:t>Potential Sources of DPG for NPR to </a:t>
            </a:r>
            <a:r>
              <a:rPr lang="en-US" altLang="zh-TW" sz="3200" b="1" dirty="0" smtClean="0">
                <a:solidFill>
                  <a:srgbClr val="FF0000"/>
                </a:solidFill>
                <a:latin typeface="Times New Roman" pitchFamily="18" charset="0"/>
              </a:rPr>
              <a:t>MDI</a:t>
            </a:r>
            <a:endParaRPr lang="zh-TW" altLang="en-US" sz="3200" b="1" dirty="0">
              <a:solidFill>
                <a:srgbClr val="FF0000"/>
              </a:solidFill>
              <a:latin typeface="Times New Roman" pitchFamily="18" charset="0"/>
              <a:ea typeface="標楷體" pitchFamily="65" charset="-120"/>
            </a:endParaRPr>
          </a:p>
        </p:txBody>
      </p:sp>
      <p:sp>
        <p:nvSpPr>
          <p:cNvPr id="10" name="文字方塊 9"/>
          <p:cNvSpPr txBox="1"/>
          <p:nvPr/>
        </p:nvSpPr>
        <p:spPr>
          <a:xfrm>
            <a:off x="4788024" y="4221088"/>
            <a:ext cx="2016224" cy="646331"/>
          </a:xfrm>
          <a:prstGeom prst="rect">
            <a:avLst/>
          </a:prstGeom>
          <a:noFill/>
        </p:spPr>
        <p:txBody>
          <a:bodyPr wrap="square" rtlCol="0">
            <a:spAutoFit/>
          </a:bodyPr>
          <a:lstStyle/>
          <a:p>
            <a:r>
              <a:rPr lang="en-US" altLang="zh-TW" b="1" dirty="0" smtClean="0">
                <a:solidFill>
                  <a:srgbClr val="00CC00"/>
                </a:solidFill>
              </a:rPr>
              <a:t>(1) DPC/Benzoic acid /cat.</a:t>
            </a:r>
            <a:endParaRPr lang="zh-TW" altLang="en-US" b="1" dirty="0">
              <a:solidFill>
                <a:srgbClr val="00CC00"/>
              </a:solidFill>
            </a:endParaRPr>
          </a:p>
        </p:txBody>
      </p:sp>
      <p:sp>
        <p:nvSpPr>
          <p:cNvPr id="11" name="文字方塊 10"/>
          <p:cNvSpPr txBox="1"/>
          <p:nvPr/>
        </p:nvSpPr>
        <p:spPr>
          <a:xfrm>
            <a:off x="6156176" y="5013176"/>
            <a:ext cx="495649" cy="369332"/>
          </a:xfrm>
          <a:prstGeom prst="rect">
            <a:avLst/>
          </a:prstGeom>
          <a:noFill/>
        </p:spPr>
        <p:txBody>
          <a:bodyPr wrap="none" rtlCol="0">
            <a:spAutoFit/>
          </a:bodyPr>
          <a:lstStyle/>
          <a:p>
            <a:r>
              <a:rPr lang="en-US" altLang="zh-TW" b="1" dirty="0" smtClean="0">
                <a:solidFill>
                  <a:srgbClr val="00CC00"/>
                </a:solidFill>
              </a:rPr>
              <a:t>(2) </a:t>
            </a:r>
            <a:endParaRPr lang="zh-TW" altLang="en-US" b="1" dirty="0">
              <a:solidFill>
                <a:srgbClr val="00CC00"/>
              </a:solidFill>
            </a:endParaRPr>
          </a:p>
        </p:txBody>
      </p:sp>
      <p:sp>
        <p:nvSpPr>
          <p:cNvPr id="13" name="等腰三角形 12"/>
          <p:cNvSpPr/>
          <p:nvPr/>
        </p:nvSpPr>
        <p:spPr>
          <a:xfrm>
            <a:off x="6579817" y="5085184"/>
            <a:ext cx="144016"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CC00"/>
              </a:solidFill>
            </a:endParaRPr>
          </a:p>
        </p:txBody>
      </p:sp>
      <p:sp>
        <p:nvSpPr>
          <p:cNvPr id="12" name="文字方塊 11"/>
          <p:cNvSpPr txBox="1"/>
          <p:nvPr/>
        </p:nvSpPr>
        <p:spPr>
          <a:xfrm>
            <a:off x="6876256" y="5229200"/>
            <a:ext cx="2260427" cy="369332"/>
          </a:xfrm>
          <a:prstGeom prst="rect">
            <a:avLst/>
          </a:prstGeom>
          <a:noFill/>
        </p:spPr>
        <p:txBody>
          <a:bodyPr wrap="none" rtlCol="0">
            <a:spAutoFit/>
          </a:bodyPr>
          <a:lstStyle/>
          <a:p>
            <a:r>
              <a:rPr lang="en-US" altLang="zh-TW" b="1" dirty="0" smtClean="0">
                <a:solidFill>
                  <a:srgbClr val="00CC00"/>
                </a:solidFill>
              </a:rPr>
              <a:t>(3) </a:t>
            </a:r>
            <a:r>
              <a:rPr lang="en-US" altLang="zh-TW" b="1" dirty="0" err="1" smtClean="0">
                <a:solidFill>
                  <a:srgbClr val="00CC00"/>
                </a:solidFill>
              </a:rPr>
              <a:t>Transesterification</a:t>
            </a:r>
            <a:endParaRPr lang="zh-TW" altLang="en-US" b="1" dirty="0">
              <a:solidFill>
                <a:srgbClr val="00CC00"/>
              </a:solidFill>
            </a:endParaRPr>
          </a:p>
        </p:txBody>
      </p:sp>
      <p:sp>
        <p:nvSpPr>
          <p:cNvPr id="14" name="文字方塊 13"/>
          <p:cNvSpPr txBox="1"/>
          <p:nvPr/>
        </p:nvSpPr>
        <p:spPr>
          <a:xfrm>
            <a:off x="-36512" y="6525344"/>
            <a:ext cx="418704" cy="369332"/>
          </a:xfrm>
          <a:prstGeom prst="rect">
            <a:avLst/>
          </a:prstGeom>
          <a:noFill/>
        </p:spPr>
        <p:txBody>
          <a:bodyPr wrap="none" rtlCol="0">
            <a:spAutoFit/>
          </a:bodyPr>
          <a:lstStyle/>
          <a:p>
            <a:r>
              <a:rPr lang="en-US" altLang="zh-TW" dirty="0" smtClean="0"/>
              <a:t>18</a:t>
            </a:r>
            <a:endParaRPr lang="zh-TW" altLang="en-US" dirty="0"/>
          </a:p>
        </p:txBody>
      </p:sp>
      <p:sp>
        <p:nvSpPr>
          <p:cNvPr id="16" name="文字方塊 1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7"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8" name="文字方塊 17"/>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0"/>
          <p:cNvPicPr>
            <a:picLocks noChangeAspect="1" noChangeArrowheads="1"/>
          </p:cNvPicPr>
          <p:nvPr/>
        </p:nvPicPr>
        <p:blipFill>
          <a:blip r:embed="rId2" cstate="print"/>
          <a:srcRect/>
          <a:stretch>
            <a:fillRect/>
          </a:stretch>
        </p:blipFill>
        <p:spPr bwMode="auto">
          <a:xfrm>
            <a:off x="5651500" y="1340768"/>
            <a:ext cx="3241675" cy="2368550"/>
          </a:xfrm>
          <a:prstGeom prst="rect">
            <a:avLst/>
          </a:prstGeom>
          <a:noFill/>
          <a:ln w="9525">
            <a:noFill/>
            <a:miter lim="800000"/>
            <a:headEnd/>
            <a:tailEnd/>
          </a:ln>
        </p:spPr>
      </p:pic>
      <p:pic>
        <p:nvPicPr>
          <p:cNvPr id="10" name="Picture 39"/>
          <p:cNvPicPr>
            <a:picLocks noChangeAspect="1" noChangeArrowheads="1"/>
          </p:cNvPicPr>
          <p:nvPr/>
        </p:nvPicPr>
        <p:blipFill>
          <a:blip r:embed="rId3" cstate="print"/>
          <a:srcRect l="1669" r="7375"/>
          <a:stretch>
            <a:fillRect/>
          </a:stretch>
        </p:blipFill>
        <p:spPr bwMode="auto">
          <a:xfrm>
            <a:off x="0" y="1484784"/>
            <a:ext cx="2843213" cy="2208213"/>
          </a:xfrm>
          <a:prstGeom prst="rect">
            <a:avLst/>
          </a:prstGeom>
          <a:noFill/>
          <a:ln w="9525">
            <a:noFill/>
            <a:miter lim="800000"/>
            <a:headEnd/>
            <a:tailEnd/>
          </a:ln>
        </p:spPr>
      </p:pic>
      <p:sp>
        <p:nvSpPr>
          <p:cNvPr id="11" name="標題 1"/>
          <p:cNvSpPr>
            <a:spLocks/>
          </p:cNvSpPr>
          <p:nvPr/>
        </p:nvSpPr>
        <p:spPr bwMode="auto">
          <a:xfrm>
            <a:off x="0" y="-99392"/>
            <a:ext cx="8893175" cy="1143000"/>
          </a:xfrm>
          <a:prstGeom prst="rect">
            <a:avLst/>
          </a:prstGeom>
          <a:noFill/>
          <a:ln w="9525">
            <a:noFill/>
            <a:miter lim="800000"/>
            <a:headEnd/>
            <a:tailEnd/>
          </a:ln>
        </p:spPr>
        <p:txBody>
          <a:bodyPr anchor="b"/>
          <a:lstStyle/>
          <a:p>
            <a:pPr algn="ctr" eaLnBrk="0" hangingPunct="0"/>
            <a:r>
              <a:rPr kumimoji="0" lang="en-US" altLang="zh-TW" sz="3200" b="1" dirty="0" smtClean="0">
                <a:solidFill>
                  <a:srgbClr val="FF0000"/>
                </a:solidFill>
                <a:cs typeface="Times New Roman" pitchFamily="18" charset="0"/>
              </a:rPr>
              <a:t>NPR- Our </a:t>
            </a:r>
            <a:r>
              <a:rPr kumimoji="0" lang="en-US" altLang="zh-TW" sz="3200" b="1" dirty="0">
                <a:solidFill>
                  <a:srgbClr val="FF0000"/>
                </a:solidFill>
                <a:cs typeface="Times New Roman" pitchFamily="18" charset="0"/>
              </a:rPr>
              <a:t>Optimization of 4,4’-DP-MDC Synthesis</a:t>
            </a:r>
            <a:endParaRPr kumimoji="0" lang="zh-TW" altLang="en-US" sz="3200" dirty="0">
              <a:solidFill>
                <a:srgbClr val="FF0000"/>
              </a:solidFill>
            </a:endParaRPr>
          </a:p>
        </p:txBody>
      </p:sp>
      <p:sp>
        <p:nvSpPr>
          <p:cNvPr id="12" name="文字方塊 8"/>
          <p:cNvSpPr txBox="1">
            <a:spLocks noChangeArrowheads="1"/>
          </p:cNvSpPr>
          <p:nvPr/>
        </p:nvSpPr>
        <p:spPr bwMode="auto">
          <a:xfrm>
            <a:off x="250825" y="3645024"/>
            <a:ext cx="2664447" cy="800219"/>
          </a:xfrm>
          <a:prstGeom prst="rect">
            <a:avLst/>
          </a:prstGeom>
          <a:noFill/>
          <a:ln w="9525">
            <a:noFill/>
            <a:miter lim="800000"/>
            <a:headEnd/>
            <a:tailEnd/>
          </a:ln>
        </p:spPr>
        <p:txBody>
          <a:bodyPr wrap="none">
            <a:spAutoFit/>
          </a:bodyPr>
          <a:lstStyle/>
          <a:p>
            <a:r>
              <a:rPr lang="en-US" altLang="zh-TW" sz="1600" b="1" dirty="0">
                <a:solidFill>
                  <a:schemeClr val="hlink"/>
                </a:solidFill>
                <a:latin typeface="Times New Roman" pitchFamily="18" charset="0"/>
                <a:cs typeface="Times New Roman" pitchFamily="18" charset="0"/>
              </a:rPr>
              <a:t>Fig 1</a:t>
            </a:r>
            <a:r>
              <a:rPr lang="en-US" altLang="zh-TW" sz="1400" dirty="0">
                <a:solidFill>
                  <a:schemeClr val="hlink"/>
                </a:solidFill>
                <a:latin typeface="Times New Roman" pitchFamily="18" charset="0"/>
                <a:cs typeface="Times New Roman" pitchFamily="18" charset="0"/>
              </a:rPr>
              <a:t>. Effect of </a:t>
            </a:r>
            <a:r>
              <a:rPr lang="en-US" altLang="zh-TW" sz="1400" b="1" dirty="0">
                <a:solidFill>
                  <a:schemeClr val="hlink"/>
                </a:solidFill>
                <a:latin typeface="Times New Roman" pitchFamily="18" charset="0"/>
                <a:cs typeface="Times New Roman" pitchFamily="18" charset="0"/>
              </a:rPr>
              <a:t>carboxylic acids </a:t>
            </a:r>
          </a:p>
          <a:p>
            <a:r>
              <a:rPr lang="en-US" altLang="zh-TW" sz="1400" dirty="0">
                <a:solidFill>
                  <a:schemeClr val="hlink"/>
                </a:solidFill>
                <a:latin typeface="Times New Roman" pitchFamily="18" charset="0"/>
                <a:cs typeface="Times New Roman" pitchFamily="18" charset="0"/>
              </a:rPr>
              <a:t>          of different </a:t>
            </a:r>
            <a:r>
              <a:rPr lang="en-US" altLang="zh-TW" sz="1400" dirty="0" err="1">
                <a:solidFill>
                  <a:schemeClr val="hlink"/>
                </a:solidFill>
                <a:latin typeface="Times New Roman" pitchFamily="18" charset="0"/>
                <a:cs typeface="Times New Roman" pitchFamily="18" charset="0"/>
              </a:rPr>
              <a:t>pKas</a:t>
            </a:r>
            <a:r>
              <a:rPr lang="en-US" altLang="zh-TW" sz="1400" dirty="0">
                <a:solidFill>
                  <a:schemeClr val="hlink"/>
                </a:solidFill>
                <a:latin typeface="Times New Roman" pitchFamily="18" charset="0"/>
                <a:cs typeface="Times New Roman" pitchFamily="18" charset="0"/>
              </a:rPr>
              <a:t> on </a:t>
            </a:r>
          </a:p>
          <a:p>
            <a:r>
              <a:rPr lang="en-US" altLang="zh-TW" sz="1400" dirty="0">
                <a:solidFill>
                  <a:schemeClr val="hlink"/>
                </a:solidFill>
                <a:latin typeface="Times New Roman" pitchFamily="18" charset="0"/>
                <a:cs typeface="Times New Roman" pitchFamily="18" charset="0"/>
              </a:rPr>
              <a:t>          4,4’-DP-MDC yields</a:t>
            </a:r>
            <a:r>
              <a:rPr lang="en-US" altLang="zh-TW" sz="1600" dirty="0">
                <a:solidFill>
                  <a:schemeClr val="hlink"/>
                </a:solidFill>
              </a:rPr>
              <a:t>.</a:t>
            </a:r>
            <a:endParaRPr lang="zh-TW" altLang="en-US" sz="1600" dirty="0">
              <a:solidFill>
                <a:schemeClr val="hlink"/>
              </a:solidFill>
              <a:latin typeface="Times New Roman" pitchFamily="18" charset="0"/>
              <a:cs typeface="Times New Roman" pitchFamily="18" charset="0"/>
            </a:endParaRPr>
          </a:p>
        </p:txBody>
      </p:sp>
      <p:sp>
        <p:nvSpPr>
          <p:cNvPr id="13" name="文字方塊 11"/>
          <p:cNvSpPr txBox="1">
            <a:spLocks noChangeArrowheads="1"/>
          </p:cNvSpPr>
          <p:nvPr/>
        </p:nvSpPr>
        <p:spPr bwMode="auto">
          <a:xfrm>
            <a:off x="2843213" y="3789486"/>
            <a:ext cx="3121367" cy="523220"/>
          </a:xfrm>
          <a:prstGeom prst="rect">
            <a:avLst/>
          </a:prstGeom>
          <a:noFill/>
          <a:ln w="9525">
            <a:noFill/>
            <a:miter lim="800000"/>
            <a:headEnd/>
            <a:tailEnd/>
          </a:ln>
        </p:spPr>
        <p:txBody>
          <a:bodyPr wrap="none">
            <a:spAutoFit/>
          </a:bodyPr>
          <a:lstStyle/>
          <a:p>
            <a:r>
              <a:rPr lang="en-US" altLang="zh-TW" sz="1400" b="1" dirty="0">
                <a:solidFill>
                  <a:schemeClr val="hlink"/>
                </a:solidFill>
                <a:latin typeface="Times New Roman" pitchFamily="18" charset="0"/>
                <a:cs typeface="Times New Roman" pitchFamily="18" charset="0"/>
              </a:rPr>
              <a:t>Fig 2.</a:t>
            </a:r>
            <a:r>
              <a:rPr lang="en-US" altLang="zh-TW" sz="1400" dirty="0">
                <a:solidFill>
                  <a:schemeClr val="hlink"/>
                </a:solidFill>
                <a:latin typeface="Times New Roman" pitchFamily="18" charset="0"/>
                <a:cs typeface="Times New Roman" pitchFamily="18" charset="0"/>
              </a:rPr>
              <a:t> Effect of different </a:t>
            </a:r>
            <a:r>
              <a:rPr lang="en-US" altLang="zh-TW" sz="1400" b="1" dirty="0">
                <a:solidFill>
                  <a:schemeClr val="hlink"/>
                </a:solidFill>
                <a:latin typeface="Times New Roman" pitchFamily="18" charset="0"/>
                <a:cs typeface="Times New Roman" pitchFamily="18" charset="0"/>
              </a:rPr>
              <a:t>benzoic acid </a:t>
            </a:r>
          </a:p>
          <a:p>
            <a:r>
              <a:rPr lang="en-US" altLang="zh-TW" sz="1400" b="1" dirty="0">
                <a:solidFill>
                  <a:schemeClr val="hlink"/>
                </a:solidFill>
                <a:latin typeface="Times New Roman" pitchFamily="18" charset="0"/>
                <a:cs typeface="Times New Roman" pitchFamily="18" charset="0"/>
              </a:rPr>
              <a:t>          amounts</a:t>
            </a:r>
            <a:r>
              <a:rPr lang="en-US" altLang="zh-TW" sz="1400" dirty="0">
                <a:solidFill>
                  <a:schemeClr val="hlink"/>
                </a:solidFill>
                <a:latin typeface="Times New Roman" pitchFamily="18" charset="0"/>
                <a:cs typeface="Times New Roman" pitchFamily="18" charset="0"/>
              </a:rPr>
              <a:t> on 4,4’-DP-MDC yields.</a:t>
            </a:r>
            <a:endParaRPr lang="zh-TW" altLang="en-US" sz="1400" dirty="0">
              <a:solidFill>
                <a:schemeClr val="hlink"/>
              </a:solidFill>
              <a:latin typeface="Times New Roman" pitchFamily="18" charset="0"/>
              <a:cs typeface="Times New Roman" pitchFamily="18" charset="0"/>
            </a:endParaRPr>
          </a:p>
        </p:txBody>
      </p:sp>
      <p:sp>
        <p:nvSpPr>
          <p:cNvPr id="14" name="文字方塊 12"/>
          <p:cNvSpPr txBox="1">
            <a:spLocks noChangeArrowheads="1"/>
          </p:cNvSpPr>
          <p:nvPr/>
        </p:nvSpPr>
        <p:spPr bwMode="auto">
          <a:xfrm>
            <a:off x="6011863" y="3716461"/>
            <a:ext cx="2747804" cy="738664"/>
          </a:xfrm>
          <a:prstGeom prst="rect">
            <a:avLst/>
          </a:prstGeom>
          <a:noFill/>
          <a:ln w="9525">
            <a:noFill/>
            <a:miter lim="800000"/>
            <a:headEnd/>
            <a:tailEnd/>
          </a:ln>
        </p:spPr>
        <p:txBody>
          <a:bodyPr wrap="none">
            <a:spAutoFit/>
          </a:bodyPr>
          <a:lstStyle/>
          <a:p>
            <a:r>
              <a:rPr lang="en-US" altLang="zh-TW" sz="1400" b="1" dirty="0">
                <a:solidFill>
                  <a:schemeClr val="hlink"/>
                </a:solidFill>
                <a:latin typeface="Times New Roman" pitchFamily="18" charset="0"/>
                <a:cs typeface="Times New Roman" pitchFamily="18" charset="0"/>
              </a:rPr>
              <a:t>Fig 3.</a:t>
            </a:r>
            <a:r>
              <a:rPr lang="en-US" altLang="zh-TW" sz="1400" dirty="0">
                <a:solidFill>
                  <a:schemeClr val="hlink"/>
                </a:solidFill>
                <a:latin typeface="Times New Roman" pitchFamily="18" charset="0"/>
                <a:cs typeface="Times New Roman" pitchFamily="18" charset="0"/>
              </a:rPr>
              <a:t> Effect of </a:t>
            </a:r>
            <a:r>
              <a:rPr lang="en-US" altLang="zh-TW" sz="1400" dirty="0" err="1">
                <a:solidFill>
                  <a:srgbClr val="0000FF"/>
                </a:solidFill>
                <a:latin typeface="Times New Roman" pitchFamily="18" charset="0"/>
                <a:cs typeface="Times New Roman" pitchFamily="18" charset="0"/>
              </a:rPr>
              <a:t>diphenyl</a:t>
            </a:r>
            <a:r>
              <a:rPr lang="en-US" altLang="zh-TW" sz="1400" dirty="0">
                <a:solidFill>
                  <a:srgbClr val="0000FF"/>
                </a:solidFill>
                <a:latin typeface="Times New Roman" pitchFamily="18" charset="0"/>
                <a:cs typeface="Times New Roman" pitchFamily="18" charset="0"/>
              </a:rPr>
              <a:t> carbonate </a:t>
            </a:r>
          </a:p>
          <a:p>
            <a:r>
              <a:rPr lang="en-US" altLang="zh-TW" sz="1400" dirty="0">
                <a:solidFill>
                  <a:schemeClr val="hlink"/>
                </a:solidFill>
                <a:latin typeface="Times New Roman" pitchFamily="18" charset="0"/>
                <a:cs typeface="Times New Roman" pitchFamily="18" charset="0"/>
              </a:rPr>
              <a:t>         concentrations on </a:t>
            </a:r>
          </a:p>
          <a:p>
            <a:r>
              <a:rPr lang="en-US" altLang="zh-TW" sz="1400" dirty="0">
                <a:solidFill>
                  <a:schemeClr val="hlink"/>
                </a:solidFill>
                <a:latin typeface="Times New Roman" pitchFamily="18" charset="0"/>
                <a:cs typeface="Times New Roman" pitchFamily="18" charset="0"/>
              </a:rPr>
              <a:t>         4,4’-DP-MDC yields.</a:t>
            </a:r>
          </a:p>
        </p:txBody>
      </p:sp>
      <p:pic>
        <p:nvPicPr>
          <p:cNvPr id="15" name="Picture 40"/>
          <p:cNvPicPr>
            <a:picLocks noChangeAspect="1" noChangeArrowheads="1"/>
          </p:cNvPicPr>
          <p:nvPr/>
        </p:nvPicPr>
        <p:blipFill>
          <a:blip r:embed="rId4" cstate="print"/>
          <a:srcRect l="2492" r="5318"/>
          <a:stretch>
            <a:fillRect/>
          </a:stretch>
        </p:blipFill>
        <p:spPr bwMode="auto">
          <a:xfrm>
            <a:off x="2843213" y="1412776"/>
            <a:ext cx="2881312" cy="2314575"/>
          </a:xfrm>
          <a:prstGeom prst="rect">
            <a:avLst/>
          </a:prstGeom>
          <a:noFill/>
          <a:ln w="9525">
            <a:noFill/>
            <a:miter lim="800000"/>
            <a:headEnd/>
            <a:tailEnd/>
          </a:ln>
        </p:spPr>
      </p:pic>
      <p:graphicFrame>
        <p:nvGraphicFramePr>
          <p:cNvPr id="16" name="Group 38"/>
          <p:cNvGraphicFramePr>
            <a:graphicFrameLocks noGrp="1"/>
          </p:cNvGraphicFramePr>
          <p:nvPr/>
        </p:nvGraphicFramePr>
        <p:xfrm>
          <a:off x="1403648" y="4509120"/>
          <a:ext cx="5186363" cy="2060577"/>
        </p:xfrm>
        <a:graphic>
          <a:graphicData uri="http://schemas.openxmlformats.org/drawingml/2006/table">
            <a:tbl>
              <a:tblPr/>
              <a:tblGrid>
                <a:gridCol w="2857500"/>
                <a:gridCol w="1131888"/>
                <a:gridCol w="1196975"/>
              </a:tblGrid>
              <a:tr h="446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dirty="0" err="1" smtClean="0">
                          <a:ln>
                            <a:noFill/>
                          </a:ln>
                          <a:solidFill>
                            <a:schemeClr val="tx1"/>
                          </a:solidFill>
                          <a:effectLst/>
                          <a:latin typeface="Times" pitchFamily="18" charset="0"/>
                          <a:ea typeface="新細明體" charset="-120"/>
                        </a:rPr>
                        <a:t>Composition</a:t>
                      </a:r>
                      <a:r>
                        <a:rPr kumimoji="1" lang="en-US" altLang="zh-TW" sz="1000" b="0" i="0" u="none" strike="noStrike" cap="none" normalizeH="0" baseline="30000" dirty="0" err="1" smtClean="0">
                          <a:ln>
                            <a:noFill/>
                          </a:ln>
                          <a:solidFill>
                            <a:schemeClr val="tx1"/>
                          </a:solidFill>
                          <a:effectLst/>
                          <a:latin typeface="Times" pitchFamily="18" charset="0"/>
                          <a:ea typeface="新細明體" charset="-120"/>
                        </a:rPr>
                        <a:t>a</a:t>
                      </a:r>
                      <a:endParaRPr kumimoji="1" lang="en-US" altLang="zh-TW" sz="2400" b="0" i="0" u="none" strike="noStrike" cap="none" normalizeH="0" baseline="0" dirty="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Biscarbamate Yield (%)</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Urea Yield(%)</a:t>
                      </a:r>
                      <a:r>
                        <a:rPr kumimoji="1" lang="en-US" altLang="zh-TW" sz="1000" b="0" i="0" u="none" strike="noStrike" cap="none" normalizeH="0" baseline="30000" smtClean="0">
                          <a:ln>
                            <a:noFill/>
                          </a:ln>
                          <a:solidFill>
                            <a:schemeClr val="tx1"/>
                          </a:solidFill>
                          <a:effectLst/>
                          <a:latin typeface="Times" pitchFamily="18" charset="0"/>
                          <a:ea typeface="新細明體" charset="-120"/>
                        </a:rPr>
                        <a:t>b</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4,4</a:t>
                      </a:r>
                      <a:r>
                        <a:rPr kumimoji="1" lang="en-US" altLang="zh-TW" sz="1000" b="0" i="0" u="none" strike="noStrike" cap="none" normalizeH="0" baseline="0" smtClean="0">
                          <a:ln>
                            <a:noFill/>
                          </a:ln>
                          <a:solidFill>
                            <a:schemeClr val="tx1"/>
                          </a:solidFill>
                          <a:effectLst/>
                          <a:latin typeface="Arial" charset="0"/>
                          <a:ea typeface="新細明體" charset="-120"/>
                        </a:rPr>
                        <a:t>’</a:t>
                      </a:r>
                      <a:r>
                        <a:rPr kumimoji="1" lang="en-US" altLang="zh-TW" sz="1000" b="0" i="0" u="none" strike="noStrike" cap="none" normalizeH="0" baseline="0" smtClean="0">
                          <a:ln>
                            <a:noFill/>
                          </a:ln>
                          <a:solidFill>
                            <a:schemeClr val="tx1"/>
                          </a:solidFill>
                          <a:effectLst/>
                          <a:latin typeface="Times" pitchFamily="18" charset="0"/>
                          <a:ea typeface="新細明體" charset="-120"/>
                        </a:rPr>
                        <a:t>-MDA/DPC/Benzoic acid(1/6/0.2/0)</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65</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1.06</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4,4</a:t>
                      </a:r>
                      <a:r>
                        <a:rPr kumimoji="1" lang="en-US" altLang="zh-TW" sz="1000" b="0" i="0" u="none" strike="noStrike" cap="none" normalizeH="0" baseline="0" smtClean="0">
                          <a:ln>
                            <a:noFill/>
                          </a:ln>
                          <a:solidFill>
                            <a:schemeClr val="tx1"/>
                          </a:solidFill>
                          <a:effectLst/>
                          <a:latin typeface="Arial" charset="0"/>
                          <a:ea typeface="新細明體" charset="-120"/>
                        </a:rPr>
                        <a:t>’</a:t>
                      </a:r>
                      <a:r>
                        <a:rPr kumimoji="1" lang="en-US" altLang="zh-TW" sz="1000" b="0" i="0" u="none" strike="noStrike" cap="none" normalizeH="0" baseline="0" smtClean="0">
                          <a:ln>
                            <a:noFill/>
                          </a:ln>
                          <a:solidFill>
                            <a:schemeClr val="tx1"/>
                          </a:solidFill>
                          <a:effectLst/>
                          <a:latin typeface="Times" pitchFamily="18" charset="0"/>
                          <a:ea typeface="新細明體" charset="-120"/>
                        </a:rPr>
                        <a:t>-MDA/DPC/Benzoic acid/Pyridine(1/6/0.2/0.009)</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97</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0.15</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4,4</a:t>
                      </a:r>
                      <a:r>
                        <a:rPr kumimoji="1" lang="en-US" altLang="zh-TW" sz="1000" b="0" i="0" u="none" strike="noStrike" cap="none" normalizeH="0" baseline="0" smtClean="0">
                          <a:ln>
                            <a:noFill/>
                          </a:ln>
                          <a:solidFill>
                            <a:schemeClr val="tx1"/>
                          </a:solidFill>
                          <a:effectLst/>
                          <a:latin typeface="Arial" charset="0"/>
                          <a:ea typeface="新細明體" charset="-120"/>
                        </a:rPr>
                        <a:t>’</a:t>
                      </a:r>
                      <a:r>
                        <a:rPr kumimoji="1" lang="en-US" altLang="zh-TW" sz="1000" b="0" i="0" u="none" strike="noStrike" cap="none" normalizeH="0" baseline="0" smtClean="0">
                          <a:ln>
                            <a:noFill/>
                          </a:ln>
                          <a:solidFill>
                            <a:schemeClr val="tx1"/>
                          </a:solidFill>
                          <a:effectLst/>
                          <a:latin typeface="Times" pitchFamily="18" charset="0"/>
                          <a:ea typeface="新細明體" charset="-120"/>
                        </a:rPr>
                        <a:t>-MDA/DPC/Benzoic acid/TEDA(1/6/0.2/0.009)</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0000"/>
                          </a:solidFill>
                          <a:effectLst/>
                          <a:latin typeface="Times" pitchFamily="18" charset="0"/>
                          <a:ea typeface="新細明體" charset="-120"/>
                        </a:rPr>
                        <a:t>99</a:t>
                      </a:r>
                      <a:endParaRPr kumimoji="1" lang="en-US" altLang="zh-TW" sz="1400" b="1" i="0" u="none" strike="noStrike" cap="none" normalizeH="0" baseline="0" dirty="0" smtClean="0">
                        <a:ln>
                          <a:noFill/>
                        </a:ln>
                        <a:solidFill>
                          <a:srgbClr val="FF0000"/>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pitchFamily="18" charset="0"/>
                          <a:ea typeface="新細明體" charset="-120"/>
                        </a:rPr>
                        <a:t>0.15</a:t>
                      </a:r>
                      <a:endParaRPr kumimoji="1" lang="en-US" altLang="zh-TW" sz="2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gridSpan="3">
                  <a:txBody>
                    <a:bodyPr/>
                    <a:lstStyle/>
                    <a:p>
                      <a:pPr marL="0" marR="0" lvl="0" indent="119063"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30000" dirty="0" err="1" smtClean="0">
                          <a:ln>
                            <a:noFill/>
                          </a:ln>
                          <a:solidFill>
                            <a:srgbClr val="FF0000"/>
                          </a:solidFill>
                          <a:effectLst/>
                          <a:latin typeface="Times" pitchFamily="18" charset="0"/>
                          <a:ea typeface="新細明體" charset="-120"/>
                        </a:rPr>
                        <a:t>a</a:t>
                      </a:r>
                      <a:r>
                        <a:rPr kumimoji="1" lang="en-US" altLang="zh-TW" sz="1000" b="0" i="0" u="none" strike="noStrike" cap="none" normalizeH="0" baseline="0" dirty="0" err="1" smtClean="0">
                          <a:ln>
                            <a:noFill/>
                          </a:ln>
                          <a:solidFill>
                            <a:srgbClr val="FF0000"/>
                          </a:solidFill>
                          <a:effectLst/>
                          <a:latin typeface="Times" pitchFamily="18" charset="0"/>
                          <a:ea typeface="新細明體" charset="-120"/>
                        </a:rPr>
                        <a:t>Molar</a:t>
                      </a:r>
                      <a:r>
                        <a:rPr kumimoji="1" lang="en-US" altLang="zh-TW" sz="1000" b="0" i="0" u="none" strike="noStrike" cap="none" normalizeH="0" baseline="0" dirty="0" smtClean="0">
                          <a:ln>
                            <a:noFill/>
                          </a:ln>
                          <a:solidFill>
                            <a:srgbClr val="FF0000"/>
                          </a:solidFill>
                          <a:effectLst/>
                          <a:latin typeface="Times" pitchFamily="18" charset="0"/>
                          <a:ea typeface="新細明體" charset="-120"/>
                        </a:rPr>
                        <a:t> ratio. </a:t>
                      </a:r>
                      <a:r>
                        <a:rPr kumimoji="1" lang="en-US" altLang="zh-TW" sz="1000" b="1" i="0" u="none" strike="noStrike" cap="none" normalizeH="0" baseline="0" dirty="0" smtClean="0">
                          <a:ln>
                            <a:noFill/>
                          </a:ln>
                          <a:solidFill>
                            <a:srgbClr val="FF0000"/>
                          </a:solidFill>
                          <a:effectLst/>
                          <a:latin typeface="Times" pitchFamily="18" charset="0"/>
                          <a:ea typeface="新細明體" charset="-120"/>
                        </a:rPr>
                        <a:t>At 40 C ~60 C</a:t>
                      </a:r>
                      <a:endParaRPr kumimoji="1" lang="en-US" altLang="zh-TW" sz="1400" b="1" i="0" u="none" strike="noStrike" cap="none" normalizeH="0" baseline="0" dirty="0" smtClean="0">
                        <a:ln>
                          <a:noFill/>
                        </a:ln>
                        <a:solidFill>
                          <a:srgbClr val="FF0000"/>
                        </a:solidFill>
                        <a:effectLst/>
                        <a:latin typeface="Arial" charset="0"/>
                        <a:ea typeface="新細明體" charset="-120"/>
                        <a:cs typeface="Times New Roman" pitchFamily="18" charset="0"/>
                      </a:endParaRPr>
                    </a:p>
                    <a:p>
                      <a:pPr marL="0" marR="0" lvl="0" indent="119063" algn="l" defTabSz="914400" rtl="0" eaLnBrk="0" fontAlgn="base" latinLnBrk="0" hangingPunct="0">
                        <a:lnSpc>
                          <a:spcPct val="100000"/>
                        </a:lnSpc>
                        <a:spcBef>
                          <a:spcPct val="0"/>
                        </a:spcBef>
                        <a:spcAft>
                          <a:spcPct val="0"/>
                        </a:spcAft>
                        <a:buClrTx/>
                        <a:buSzTx/>
                        <a:buFontTx/>
                        <a:buNone/>
                        <a:tabLst/>
                      </a:pPr>
                      <a:r>
                        <a:rPr kumimoji="1" lang="en-US" altLang="zh-TW" sz="1000" b="0" i="0" u="none" strike="noStrike" cap="none" normalizeH="0" baseline="30000" dirty="0" err="1" smtClean="0">
                          <a:ln>
                            <a:noFill/>
                          </a:ln>
                          <a:solidFill>
                            <a:schemeClr val="tx1"/>
                          </a:solidFill>
                          <a:effectLst/>
                          <a:latin typeface="Times" pitchFamily="18" charset="0"/>
                          <a:ea typeface="新細明體" charset="-120"/>
                        </a:rPr>
                        <a:t>b</a:t>
                      </a:r>
                      <a:r>
                        <a:rPr kumimoji="1" lang="en-US" altLang="zh-TW" sz="1000" b="0" i="0" u="none" strike="noStrike" cap="none" normalizeH="0" baseline="0" dirty="0" err="1" smtClean="0">
                          <a:ln>
                            <a:noFill/>
                          </a:ln>
                          <a:solidFill>
                            <a:schemeClr val="tx1"/>
                          </a:solidFill>
                          <a:effectLst/>
                          <a:latin typeface="Times" pitchFamily="18" charset="0"/>
                          <a:ea typeface="新細明體" charset="-120"/>
                        </a:rPr>
                        <a:t>Calculated</a:t>
                      </a:r>
                      <a:r>
                        <a:rPr kumimoji="1" lang="en-US" altLang="zh-TW" sz="1000" b="0" i="0" u="none" strike="noStrike" cap="none" normalizeH="0" baseline="0" dirty="0" smtClean="0">
                          <a:ln>
                            <a:noFill/>
                          </a:ln>
                          <a:solidFill>
                            <a:schemeClr val="tx1"/>
                          </a:solidFill>
                          <a:effectLst/>
                          <a:latin typeface="Times" pitchFamily="18" charset="0"/>
                          <a:ea typeface="新細明體" charset="-120"/>
                        </a:rPr>
                        <a:t> by </a:t>
                      </a:r>
                      <a:r>
                        <a:rPr kumimoji="1" lang="en-US" altLang="zh-TW" sz="1000" b="0" i="0" u="none" strike="noStrike" cap="none" normalizeH="0" baseline="30000" dirty="0" smtClean="0">
                          <a:ln>
                            <a:noFill/>
                          </a:ln>
                          <a:solidFill>
                            <a:schemeClr val="tx1"/>
                          </a:solidFill>
                          <a:effectLst/>
                          <a:latin typeface="Times" pitchFamily="18" charset="0"/>
                          <a:ea typeface="新細明體" charset="-120"/>
                        </a:rPr>
                        <a:t>1</a:t>
                      </a:r>
                      <a:r>
                        <a:rPr kumimoji="1" lang="en-US" altLang="zh-TW" sz="1000" b="0" i="0" u="none" strike="noStrike" cap="none" normalizeH="0" baseline="0" dirty="0" smtClean="0">
                          <a:ln>
                            <a:noFill/>
                          </a:ln>
                          <a:solidFill>
                            <a:schemeClr val="tx1"/>
                          </a:solidFill>
                          <a:effectLst/>
                          <a:latin typeface="Times" pitchFamily="18" charset="0"/>
                          <a:ea typeface="新細明體" charset="-120"/>
                        </a:rPr>
                        <a:t>H-NMR analysis.</a:t>
                      </a:r>
                      <a:endParaRPr kumimoji="1" lang="en-US" altLang="zh-TW" sz="2400" b="0" i="0" u="none" strike="noStrike" cap="none" normalizeH="0" baseline="0" dirty="0" smtClean="0">
                        <a:ln>
                          <a:noFill/>
                        </a:ln>
                        <a:solidFill>
                          <a:schemeClr val="tx1"/>
                        </a:solidFill>
                        <a:effectLst/>
                        <a:latin typeface="Arial" charset="0"/>
                        <a:ea typeface="新細明體" charset="-12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bl>
          </a:graphicData>
        </a:graphic>
      </p:graphicFrame>
      <p:cxnSp>
        <p:nvCxnSpPr>
          <p:cNvPr id="18" name="直線單箭頭接點 17"/>
          <p:cNvCxnSpPr/>
          <p:nvPr/>
        </p:nvCxnSpPr>
        <p:spPr>
          <a:xfrm flipV="1">
            <a:off x="2267744" y="1844824"/>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1691680" y="2276872"/>
            <a:ext cx="1101712" cy="523220"/>
          </a:xfrm>
          <a:prstGeom prst="rect">
            <a:avLst/>
          </a:prstGeom>
          <a:noFill/>
        </p:spPr>
        <p:txBody>
          <a:bodyPr wrap="none" rtlCol="0">
            <a:spAutoFit/>
          </a:bodyPr>
          <a:lstStyle/>
          <a:p>
            <a:r>
              <a:rPr lang="en-US" altLang="zh-TW" sz="1400" b="1" dirty="0" smtClean="0">
                <a:solidFill>
                  <a:srgbClr val="FF0000"/>
                </a:solidFill>
              </a:rPr>
              <a:t>Benzoic acid</a:t>
            </a:r>
          </a:p>
          <a:p>
            <a:r>
              <a:rPr lang="en-US" altLang="zh-TW" sz="1400" b="1" dirty="0" smtClean="0">
                <a:solidFill>
                  <a:srgbClr val="FF0000"/>
                </a:solidFill>
              </a:rPr>
              <a:t>identified</a:t>
            </a:r>
            <a:endParaRPr lang="zh-TW" altLang="en-US" sz="1400" b="1" dirty="0">
              <a:solidFill>
                <a:srgbClr val="FF0000"/>
              </a:solidFill>
            </a:endParaRPr>
          </a:p>
        </p:txBody>
      </p:sp>
      <p:cxnSp>
        <p:nvCxnSpPr>
          <p:cNvPr id="21" name="直線單箭頭接點 20"/>
          <p:cNvCxnSpPr/>
          <p:nvPr/>
        </p:nvCxnSpPr>
        <p:spPr>
          <a:xfrm flipV="1">
            <a:off x="4788024" y="2060848"/>
            <a:ext cx="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427984" y="2636912"/>
            <a:ext cx="792088" cy="307777"/>
          </a:xfrm>
          <a:prstGeom prst="rect">
            <a:avLst/>
          </a:prstGeom>
          <a:noFill/>
        </p:spPr>
        <p:txBody>
          <a:bodyPr wrap="square" rtlCol="0">
            <a:spAutoFit/>
          </a:bodyPr>
          <a:lstStyle/>
          <a:p>
            <a:r>
              <a:rPr lang="en-US" altLang="zh-TW" sz="1400" b="1" dirty="0" smtClean="0">
                <a:solidFill>
                  <a:srgbClr val="FF0000"/>
                </a:solidFill>
              </a:rPr>
              <a:t>5m% &gt;</a:t>
            </a:r>
            <a:endParaRPr lang="zh-TW" altLang="en-US" sz="1400" b="1" dirty="0">
              <a:solidFill>
                <a:srgbClr val="FF0000"/>
              </a:solidFill>
            </a:endParaRPr>
          </a:p>
        </p:txBody>
      </p:sp>
      <p:cxnSp>
        <p:nvCxnSpPr>
          <p:cNvPr id="24" name="直線單箭頭接點 23"/>
          <p:cNvCxnSpPr/>
          <p:nvPr/>
        </p:nvCxnSpPr>
        <p:spPr>
          <a:xfrm flipV="1">
            <a:off x="6444208" y="1772816"/>
            <a:ext cx="0"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6156176" y="2348880"/>
            <a:ext cx="1382686" cy="307777"/>
          </a:xfrm>
          <a:prstGeom prst="rect">
            <a:avLst/>
          </a:prstGeom>
          <a:noFill/>
          <a:ln>
            <a:solidFill>
              <a:schemeClr val="bg1"/>
            </a:solidFill>
          </a:ln>
        </p:spPr>
        <p:txBody>
          <a:bodyPr wrap="none" rtlCol="0">
            <a:spAutoFit/>
          </a:bodyPr>
          <a:lstStyle/>
          <a:p>
            <a:r>
              <a:rPr lang="en-US" altLang="zh-TW" sz="1400" b="1" dirty="0" smtClean="0">
                <a:solidFill>
                  <a:srgbClr val="FF0000"/>
                </a:solidFill>
              </a:rPr>
              <a:t>DPC/MDA = 6.0 </a:t>
            </a:r>
            <a:endParaRPr lang="zh-TW" altLang="en-US" sz="1400" b="1" dirty="0">
              <a:solidFill>
                <a:srgbClr val="FF0000"/>
              </a:solidFill>
            </a:endParaRPr>
          </a:p>
        </p:txBody>
      </p:sp>
      <p:sp>
        <p:nvSpPr>
          <p:cNvPr id="20" name="文字方塊 19"/>
          <p:cNvSpPr txBox="1"/>
          <p:nvPr/>
        </p:nvSpPr>
        <p:spPr>
          <a:xfrm>
            <a:off x="-36512" y="6525344"/>
            <a:ext cx="418704" cy="369332"/>
          </a:xfrm>
          <a:prstGeom prst="rect">
            <a:avLst/>
          </a:prstGeom>
          <a:noFill/>
        </p:spPr>
        <p:txBody>
          <a:bodyPr wrap="none" rtlCol="0">
            <a:spAutoFit/>
          </a:bodyPr>
          <a:lstStyle/>
          <a:p>
            <a:r>
              <a:rPr lang="en-US" altLang="zh-TW" dirty="0" smtClean="0"/>
              <a:t>19</a:t>
            </a:r>
            <a:endParaRPr lang="zh-TW" altLang="en-US" dirty="0"/>
          </a:p>
        </p:txBody>
      </p:sp>
      <p:sp>
        <p:nvSpPr>
          <p:cNvPr id="23" name="文字方塊 22"/>
          <p:cNvSpPr txBox="1"/>
          <p:nvPr/>
        </p:nvSpPr>
        <p:spPr>
          <a:xfrm>
            <a:off x="6732240" y="5085184"/>
            <a:ext cx="2232248" cy="646331"/>
          </a:xfrm>
          <a:prstGeom prst="rect">
            <a:avLst/>
          </a:prstGeom>
          <a:noFill/>
        </p:spPr>
        <p:txBody>
          <a:bodyPr wrap="square" rtlCol="0">
            <a:spAutoFit/>
          </a:bodyPr>
          <a:lstStyle/>
          <a:p>
            <a:pPr>
              <a:buFont typeface="Arial" pitchFamily="34" charset="0"/>
              <a:buChar char="•"/>
            </a:pPr>
            <a:r>
              <a:rPr lang="en-US" altLang="zh-TW" b="1" dirty="0" smtClean="0">
                <a:solidFill>
                  <a:srgbClr val="FF0000"/>
                </a:solidFill>
              </a:rPr>
              <a:t> </a:t>
            </a:r>
            <a:r>
              <a:rPr lang="en-US" altLang="zh-TW" b="1" dirty="0" smtClean="0">
                <a:solidFill>
                  <a:srgbClr val="00CC00"/>
                </a:solidFill>
              </a:rPr>
              <a:t>Catalyzed by pyridine or TEDA</a:t>
            </a:r>
            <a:r>
              <a:rPr lang="en-US" altLang="zh-TW" dirty="0" smtClean="0">
                <a:solidFill>
                  <a:srgbClr val="FF0000"/>
                </a:solidFill>
              </a:rPr>
              <a:t>.</a:t>
            </a:r>
            <a:endParaRPr lang="zh-TW" altLang="en-US" dirty="0">
              <a:solidFill>
                <a:srgbClr val="FF0000"/>
              </a:solidFill>
            </a:endParaRPr>
          </a:p>
        </p:txBody>
      </p:sp>
      <p:sp>
        <p:nvSpPr>
          <p:cNvPr id="27" name="文字方塊 2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8"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29" name="文字方塊 2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67544" y="1844824"/>
            <a:ext cx="8424936" cy="4104456"/>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684213" y="4292600"/>
            <a:ext cx="2303462" cy="15843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pic>
        <p:nvPicPr>
          <p:cNvPr id="12" name="Picture 4"/>
          <p:cNvPicPr>
            <a:picLocks noChangeAspect="1" noChangeArrowheads="1"/>
          </p:cNvPicPr>
          <p:nvPr/>
        </p:nvPicPr>
        <p:blipFill>
          <a:blip r:embed="rId2" cstate="print"/>
          <a:srcRect/>
          <a:stretch>
            <a:fillRect/>
          </a:stretch>
        </p:blipFill>
        <p:spPr bwMode="auto">
          <a:xfrm>
            <a:off x="539552" y="1916832"/>
            <a:ext cx="8281987" cy="3968750"/>
          </a:xfrm>
          <a:prstGeom prst="rect">
            <a:avLst/>
          </a:prstGeom>
          <a:noFill/>
          <a:ln w="9525">
            <a:noFill/>
            <a:miter lim="800000"/>
            <a:headEnd/>
            <a:tailEnd/>
          </a:ln>
        </p:spPr>
      </p:pic>
      <p:sp>
        <p:nvSpPr>
          <p:cNvPr id="13" name="Rectangle 5"/>
          <p:cNvSpPr>
            <a:spLocks noChangeArrowheads="1"/>
          </p:cNvSpPr>
          <p:nvPr/>
        </p:nvSpPr>
        <p:spPr bwMode="auto">
          <a:xfrm>
            <a:off x="1315906" y="314653"/>
            <a:ext cx="6784486" cy="954107"/>
          </a:xfrm>
          <a:prstGeom prst="rect">
            <a:avLst/>
          </a:prstGeom>
          <a:noFill/>
          <a:ln w="9525">
            <a:noFill/>
            <a:miter lim="800000"/>
            <a:headEnd/>
            <a:tailEnd/>
          </a:ln>
          <a:effectLst/>
        </p:spPr>
        <p:txBody>
          <a:bodyPr wrap="none" anchor="ctr">
            <a:spAutoFit/>
          </a:bodyPr>
          <a:lstStyle/>
          <a:p>
            <a:r>
              <a:rPr lang="en-US" altLang="zh-TW" sz="2800" b="1" dirty="0">
                <a:solidFill>
                  <a:srgbClr val="FF0000"/>
                </a:solidFill>
              </a:rPr>
              <a:t> </a:t>
            </a:r>
            <a:r>
              <a:rPr lang="en-US" altLang="zh-TW" sz="2800" b="1" dirty="0" smtClean="0">
                <a:solidFill>
                  <a:srgbClr val="FF0000"/>
                </a:solidFill>
              </a:rPr>
              <a:t>        </a:t>
            </a:r>
            <a:r>
              <a:rPr lang="en-US" altLang="zh-TW" sz="2800" b="1" dirty="0" smtClean="0">
                <a:solidFill>
                  <a:srgbClr val="FF0000"/>
                </a:solidFill>
                <a:cs typeface="Times New Roman" pitchFamily="18" charset="0"/>
              </a:rPr>
              <a:t>NPR-</a:t>
            </a:r>
            <a:r>
              <a:rPr lang="en-US" altLang="zh-TW" sz="2800" b="1" dirty="0" smtClean="0">
                <a:solidFill>
                  <a:srgbClr val="FF0000"/>
                </a:solidFill>
              </a:rPr>
              <a:t>Mechanism </a:t>
            </a:r>
            <a:r>
              <a:rPr lang="en-US" altLang="zh-TW" sz="2800" b="1" dirty="0">
                <a:solidFill>
                  <a:srgbClr val="FF0000"/>
                </a:solidFill>
              </a:rPr>
              <a:t>of </a:t>
            </a:r>
            <a:r>
              <a:rPr lang="en-US" altLang="zh-TW" sz="2800" b="1" dirty="0" err="1">
                <a:solidFill>
                  <a:srgbClr val="FF0000"/>
                </a:solidFill>
              </a:rPr>
              <a:t>Carbonylation</a:t>
            </a:r>
            <a:r>
              <a:rPr lang="en-US" altLang="zh-TW" sz="2800" b="1" dirty="0">
                <a:solidFill>
                  <a:srgbClr val="FF0000"/>
                </a:solidFill>
              </a:rPr>
              <a:t>: </a:t>
            </a:r>
          </a:p>
          <a:p>
            <a:pPr algn="l"/>
            <a:r>
              <a:rPr lang="en-US" altLang="zh-TW" sz="2800" b="1" dirty="0">
                <a:solidFill>
                  <a:srgbClr val="FF0000"/>
                </a:solidFill>
              </a:rPr>
              <a:t>Co-catalyzed by benzoic acid/tertiary amine </a:t>
            </a:r>
          </a:p>
        </p:txBody>
      </p:sp>
      <p:sp>
        <p:nvSpPr>
          <p:cNvPr id="15" name="文字方塊 14"/>
          <p:cNvSpPr txBox="1"/>
          <p:nvPr/>
        </p:nvSpPr>
        <p:spPr>
          <a:xfrm>
            <a:off x="971600" y="6237312"/>
            <a:ext cx="7488832" cy="400110"/>
          </a:xfrm>
          <a:prstGeom prst="rect">
            <a:avLst/>
          </a:prstGeom>
          <a:noFill/>
        </p:spPr>
        <p:txBody>
          <a:bodyPr wrap="square" rtlCol="0">
            <a:spAutoFit/>
          </a:bodyPr>
          <a:lstStyle/>
          <a:p>
            <a:pPr>
              <a:buFont typeface="Arial" pitchFamily="34" charset="0"/>
              <a:buChar char="•"/>
            </a:pPr>
            <a:r>
              <a:rPr lang="en-US" altLang="zh-TW" sz="2000" b="1" dirty="0" smtClean="0">
                <a:solidFill>
                  <a:srgbClr val="0000FF"/>
                </a:solidFill>
              </a:rPr>
              <a:t> Key active </a:t>
            </a:r>
            <a:r>
              <a:rPr lang="en-US" altLang="zh-TW" sz="2000" b="1" dirty="0" smtClean="0">
                <a:solidFill>
                  <a:srgbClr val="FF0000"/>
                </a:solidFill>
              </a:rPr>
              <a:t>intermediate</a:t>
            </a:r>
            <a:r>
              <a:rPr lang="en-US" altLang="zh-TW" sz="2000" b="1" dirty="0" smtClean="0">
                <a:solidFill>
                  <a:srgbClr val="0000FF"/>
                </a:solidFill>
              </a:rPr>
              <a:t> </a:t>
            </a:r>
            <a:r>
              <a:rPr lang="en-US" altLang="zh-TW" sz="2000" b="1" dirty="0" smtClean="0">
                <a:solidFill>
                  <a:srgbClr val="FF0000"/>
                </a:solidFill>
              </a:rPr>
              <a:t>anhydride A </a:t>
            </a:r>
            <a:r>
              <a:rPr lang="en-US" altLang="zh-TW" sz="2000" b="1" dirty="0" smtClean="0">
                <a:solidFill>
                  <a:srgbClr val="0000FF"/>
                </a:solidFill>
              </a:rPr>
              <a:t>in </a:t>
            </a:r>
            <a:r>
              <a:rPr lang="en-US" altLang="zh-TW" sz="2000" b="1" dirty="0" err="1" smtClean="0">
                <a:solidFill>
                  <a:srgbClr val="0000FF"/>
                </a:solidFill>
              </a:rPr>
              <a:t>carbonylation</a:t>
            </a:r>
            <a:r>
              <a:rPr lang="en-US" altLang="zh-TW" sz="2000" b="1" dirty="0" smtClean="0">
                <a:solidFill>
                  <a:srgbClr val="0000FF"/>
                </a:solidFill>
              </a:rPr>
              <a:t> of amine</a:t>
            </a:r>
            <a:endParaRPr lang="zh-TW" altLang="en-US" sz="2000" b="1" dirty="0">
              <a:solidFill>
                <a:srgbClr val="0000FF"/>
              </a:solidFill>
            </a:endParaRPr>
          </a:p>
        </p:txBody>
      </p:sp>
      <p:sp>
        <p:nvSpPr>
          <p:cNvPr id="16" name="文字方塊 15"/>
          <p:cNvSpPr txBox="1"/>
          <p:nvPr/>
        </p:nvSpPr>
        <p:spPr>
          <a:xfrm>
            <a:off x="-36512" y="6525344"/>
            <a:ext cx="418704" cy="369332"/>
          </a:xfrm>
          <a:prstGeom prst="rect">
            <a:avLst/>
          </a:prstGeom>
          <a:noFill/>
        </p:spPr>
        <p:txBody>
          <a:bodyPr wrap="none" rtlCol="0">
            <a:spAutoFit/>
          </a:bodyPr>
          <a:lstStyle/>
          <a:p>
            <a:r>
              <a:rPr lang="en-US" altLang="zh-TW" dirty="0" smtClean="0"/>
              <a:t>20</a:t>
            </a:r>
            <a:endParaRPr lang="zh-TW" altLang="en-US" dirty="0"/>
          </a:p>
        </p:txBody>
      </p:sp>
      <p:sp>
        <p:nvSpPr>
          <p:cNvPr id="17" name="文字方塊 16"/>
          <p:cNvSpPr txBox="1"/>
          <p:nvPr/>
        </p:nvSpPr>
        <p:spPr>
          <a:xfrm>
            <a:off x="5652120" y="5517232"/>
            <a:ext cx="1348574" cy="369332"/>
          </a:xfrm>
          <a:prstGeom prst="rect">
            <a:avLst/>
          </a:prstGeom>
          <a:noFill/>
          <a:ln>
            <a:solidFill>
              <a:schemeClr val="bg1"/>
            </a:solidFill>
          </a:ln>
        </p:spPr>
        <p:txBody>
          <a:bodyPr wrap="none" rtlCol="0">
            <a:spAutoFit/>
          </a:bodyPr>
          <a:lstStyle/>
          <a:p>
            <a:r>
              <a:rPr lang="en-US" altLang="zh-TW" b="1" dirty="0" smtClean="0">
                <a:solidFill>
                  <a:srgbClr val="0000FF"/>
                </a:solidFill>
              </a:rPr>
              <a:t>(</a:t>
            </a:r>
            <a:r>
              <a:rPr lang="en-US" altLang="zh-TW" b="1" dirty="0" err="1" smtClean="0">
                <a:solidFill>
                  <a:srgbClr val="0000FF"/>
                </a:solidFill>
              </a:rPr>
              <a:t>carbamate</a:t>
            </a:r>
            <a:r>
              <a:rPr lang="en-US" altLang="zh-TW" b="1" dirty="0" smtClean="0">
                <a:solidFill>
                  <a:srgbClr val="0000FF"/>
                </a:solidFill>
              </a:rPr>
              <a:t>)</a:t>
            </a:r>
            <a:endParaRPr lang="zh-TW" altLang="en-US" b="1" dirty="0">
              <a:solidFill>
                <a:srgbClr val="0000FF"/>
              </a:solidFill>
            </a:endParaRPr>
          </a:p>
        </p:txBody>
      </p:sp>
      <p:sp>
        <p:nvSpPr>
          <p:cNvPr id="19" name="文字方塊 1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0"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21" name="文字方塊 20"/>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2"/>
          <p:cNvSpPr txBox="1">
            <a:spLocks noChangeArrowheads="1"/>
          </p:cNvSpPr>
          <p:nvPr/>
        </p:nvSpPr>
        <p:spPr bwMode="auto">
          <a:xfrm>
            <a:off x="1655763" y="260648"/>
            <a:ext cx="7488237" cy="579438"/>
          </a:xfrm>
          <a:prstGeom prst="rect">
            <a:avLst/>
          </a:prstGeom>
          <a:noFill/>
          <a:ln w="9525">
            <a:noFill/>
            <a:miter lim="800000"/>
            <a:headEnd/>
            <a:tailEnd/>
          </a:ln>
        </p:spPr>
        <p:txBody>
          <a:bodyPr>
            <a:spAutoFit/>
          </a:bodyPr>
          <a:lstStyle/>
          <a:p>
            <a:pPr>
              <a:spcBef>
                <a:spcPct val="50000"/>
              </a:spcBef>
            </a:pPr>
            <a:r>
              <a:rPr lang="en-US" altLang="zh-TW" sz="3200" b="1" dirty="0" smtClean="0">
                <a:solidFill>
                  <a:srgbClr val="FF0000"/>
                </a:solidFill>
                <a:cs typeface="Times New Roman" pitchFamily="18" charset="0"/>
              </a:rPr>
              <a:t>NPR- </a:t>
            </a:r>
            <a:r>
              <a:rPr lang="en-US" altLang="zh-TW" sz="3200" b="1" dirty="0" smtClean="0">
                <a:solidFill>
                  <a:srgbClr val="FF0000"/>
                </a:solidFill>
                <a:latin typeface="Times New Roman" pitchFamily="18" charset="0"/>
              </a:rPr>
              <a:t>MDA </a:t>
            </a:r>
            <a:r>
              <a:rPr lang="en-US" altLang="zh-TW" sz="3200" b="1" dirty="0" err="1" smtClean="0">
                <a:solidFill>
                  <a:srgbClr val="FF0000"/>
                </a:solidFill>
                <a:latin typeface="Times New Roman" pitchFamily="18" charset="0"/>
                <a:ea typeface="標楷體" pitchFamily="65" charset="-120"/>
              </a:rPr>
              <a:t>Carbonylation</a:t>
            </a:r>
            <a:r>
              <a:rPr lang="en-US" altLang="zh-TW" sz="3200" b="1" dirty="0" smtClean="0">
                <a:solidFill>
                  <a:srgbClr val="FF0000"/>
                </a:solidFill>
                <a:latin typeface="Times New Roman" pitchFamily="18" charset="0"/>
                <a:ea typeface="標楷體" pitchFamily="65" charset="-120"/>
              </a:rPr>
              <a:t> with DPC</a:t>
            </a:r>
            <a:endParaRPr lang="en-US" altLang="zh-TW" sz="3200" b="1" dirty="0">
              <a:solidFill>
                <a:srgbClr val="FF0000"/>
              </a:solidFill>
              <a:latin typeface="Times New Roman" pitchFamily="18" charset="0"/>
            </a:endParaRPr>
          </a:p>
        </p:txBody>
      </p:sp>
      <p:pic>
        <p:nvPicPr>
          <p:cNvPr id="6" name="Picture 3"/>
          <p:cNvPicPr>
            <a:picLocks noChangeAspect="1" noChangeArrowheads="1"/>
          </p:cNvPicPr>
          <p:nvPr/>
        </p:nvPicPr>
        <p:blipFill>
          <a:blip r:embed="rId3" cstate="print">
            <a:lum bright="-36000" contrast="70000"/>
          </a:blip>
          <a:srcRect/>
          <a:stretch>
            <a:fillRect/>
          </a:stretch>
        </p:blipFill>
        <p:spPr bwMode="auto">
          <a:xfrm>
            <a:off x="4572000" y="2224616"/>
            <a:ext cx="4499992" cy="3248397"/>
          </a:xfrm>
          <a:prstGeom prst="rect">
            <a:avLst/>
          </a:prstGeom>
          <a:noFill/>
          <a:ln w="28575">
            <a:solidFill>
              <a:srgbClr val="0000FF"/>
            </a:solidFill>
            <a:miter lim="800000"/>
            <a:headEnd/>
            <a:tailEnd/>
          </a:ln>
        </p:spPr>
      </p:pic>
      <p:sp>
        <p:nvSpPr>
          <p:cNvPr id="7" name="Text Box 4"/>
          <p:cNvSpPr txBox="1">
            <a:spLocks noChangeArrowheads="1"/>
          </p:cNvSpPr>
          <p:nvPr/>
        </p:nvSpPr>
        <p:spPr bwMode="auto">
          <a:xfrm>
            <a:off x="2032074" y="908348"/>
            <a:ext cx="6356350" cy="396875"/>
          </a:xfrm>
          <a:prstGeom prst="rect">
            <a:avLst/>
          </a:prstGeom>
          <a:noFill/>
          <a:ln w="9525">
            <a:noFill/>
            <a:miter lim="800000"/>
            <a:headEnd/>
            <a:tailEnd/>
          </a:ln>
        </p:spPr>
        <p:txBody>
          <a:bodyPr>
            <a:spAutoFit/>
          </a:bodyPr>
          <a:lstStyle/>
          <a:p>
            <a:r>
              <a:rPr lang="en-US" altLang="zh-TW" sz="2000" b="1" dirty="0">
                <a:solidFill>
                  <a:srgbClr val="0F02BE"/>
                </a:solidFill>
              </a:rPr>
              <a:t>( IR and </a:t>
            </a:r>
            <a:r>
              <a:rPr lang="en-US" altLang="zh-TW" sz="2000" b="1" baseline="30000" dirty="0">
                <a:solidFill>
                  <a:srgbClr val="0F02BE"/>
                </a:solidFill>
              </a:rPr>
              <a:t>1</a:t>
            </a:r>
            <a:r>
              <a:rPr lang="en-US" altLang="zh-TW" sz="2000" b="1" dirty="0">
                <a:solidFill>
                  <a:srgbClr val="0F02BE"/>
                </a:solidFill>
              </a:rPr>
              <a:t>H-NMR of the MDA-DPC; mp 194 </a:t>
            </a:r>
            <a:r>
              <a:rPr lang="en-US" altLang="zh-TW" sz="1800" b="1" dirty="0">
                <a:solidFill>
                  <a:srgbClr val="0F02BE"/>
                </a:solidFill>
              </a:rPr>
              <a:t>℃</a:t>
            </a:r>
            <a:r>
              <a:rPr lang="en-US" altLang="zh-TW" sz="2000" b="1" dirty="0">
                <a:solidFill>
                  <a:srgbClr val="0F02BE"/>
                </a:solidFill>
              </a:rPr>
              <a:t>)</a:t>
            </a:r>
          </a:p>
        </p:txBody>
      </p:sp>
      <p:sp>
        <p:nvSpPr>
          <p:cNvPr id="8" name="Text Box 5"/>
          <p:cNvSpPr txBox="1">
            <a:spLocks noChangeArrowheads="1"/>
          </p:cNvSpPr>
          <p:nvPr/>
        </p:nvSpPr>
        <p:spPr bwMode="auto">
          <a:xfrm>
            <a:off x="2124075" y="5500149"/>
            <a:ext cx="6192838" cy="396875"/>
          </a:xfrm>
          <a:prstGeom prst="rect">
            <a:avLst/>
          </a:prstGeom>
          <a:noFill/>
          <a:ln w="9525">
            <a:noFill/>
            <a:miter lim="800000"/>
            <a:headEnd/>
            <a:tailEnd/>
          </a:ln>
        </p:spPr>
        <p:txBody>
          <a:bodyPr>
            <a:spAutoFit/>
          </a:bodyPr>
          <a:lstStyle/>
          <a:p>
            <a:r>
              <a:rPr lang="en-US" altLang="zh-TW" sz="2000" b="1" dirty="0">
                <a:solidFill>
                  <a:srgbClr val="0000FF"/>
                </a:solidFill>
              </a:rPr>
              <a:t>IR			                   </a:t>
            </a:r>
            <a:r>
              <a:rPr lang="en-US" altLang="zh-TW" sz="2000" b="1" baseline="30000" dirty="0">
                <a:solidFill>
                  <a:srgbClr val="0000FF"/>
                </a:solidFill>
              </a:rPr>
              <a:t>1</a:t>
            </a:r>
            <a:r>
              <a:rPr lang="en-US" altLang="zh-TW" sz="2000" b="1" dirty="0">
                <a:solidFill>
                  <a:srgbClr val="0000FF"/>
                </a:solidFill>
              </a:rPr>
              <a:t>H-NMR</a:t>
            </a:r>
          </a:p>
        </p:txBody>
      </p:sp>
      <p:sp>
        <p:nvSpPr>
          <p:cNvPr id="9" name="Text Box 7"/>
          <p:cNvSpPr txBox="1">
            <a:spLocks noChangeArrowheads="1"/>
          </p:cNvSpPr>
          <p:nvPr/>
        </p:nvSpPr>
        <p:spPr bwMode="auto">
          <a:xfrm>
            <a:off x="971600" y="6021288"/>
            <a:ext cx="7051930" cy="369332"/>
          </a:xfrm>
          <a:prstGeom prst="rect">
            <a:avLst/>
          </a:prstGeom>
          <a:noFill/>
          <a:ln w="9525">
            <a:noFill/>
            <a:miter lim="800000"/>
            <a:headEnd/>
            <a:tailEnd/>
          </a:ln>
        </p:spPr>
        <p:txBody>
          <a:bodyPr wrap="none">
            <a:spAutoFit/>
          </a:bodyPr>
          <a:lstStyle/>
          <a:p>
            <a:pPr>
              <a:buFont typeface="Wingdings" pitchFamily="2" charset="2"/>
              <a:buChar char="l"/>
            </a:pPr>
            <a:r>
              <a:rPr lang="en-US" altLang="zh-TW" sz="1800" b="1" dirty="0">
                <a:solidFill>
                  <a:srgbClr val="0000FF"/>
                </a:solidFill>
                <a:latin typeface="標楷體" pitchFamily="65" charset="-120"/>
                <a:ea typeface="標楷體" pitchFamily="65" charset="-120"/>
              </a:rPr>
              <a:t> </a:t>
            </a:r>
            <a:r>
              <a:rPr lang="en-US" altLang="zh-TW" sz="1800" b="1" dirty="0" smtClean="0">
                <a:solidFill>
                  <a:srgbClr val="0000FF"/>
                </a:solidFill>
                <a:latin typeface="標楷體" pitchFamily="65" charset="-120"/>
                <a:ea typeface="標楷體" pitchFamily="65" charset="-120"/>
              </a:rPr>
              <a:t>MDA-DPC/</a:t>
            </a:r>
            <a:r>
              <a:rPr lang="en-US" altLang="zh-TW" sz="1800" b="1" dirty="0" err="1" smtClean="0">
                <a:solidFill>
                  <a:srgbClr val="0000FF"/>
                </a:solidFill>
                <a:latin typeface="標楷體" pitchFamily="65" charset="-120"/>
                <a:ea typeface="標楷體" pitchFamily="65" charset="-120"/>
              </a:rPr>
              <a:t>dodecane</a:t>
            </a:r>
            <a:r>
              <a:rPr lang="en-US" altLang="zh-TW" sz="1800" b="1" dirty="0" smtClean="0">
                <a:solidFill>
                  <a:srgbClr val="0000FF"/>
                </a:solidFill>
                <a:latin typeface="標楷體" pitchFamily="65" charset="-120"/>
                <a:ea typeface="標楷體" pitchFamily="65" charset="-120"/>
              </a:rPr>
              <a:t>: No detection of </a:t>
            </a:r>
            <a:r>
              <a:rPr lang="en-US" altLang="zh-TW" sz="1800" b="1" dirty="0" err="1" smtClean="0">
                <a:solidFill>
                  <a:srgbClr val="0000FF"/>
                </a:solidFill>
                <a:latin typeface="標楷體" pitchFamily="65" charset="-120"/>
                <a:ea typeface="標楷體" pitchFamily="65" charset="-120"/>
              </a:rPr>
              <a:t>diphenyl</a:t>
            </a:r>
            <a:r>
              <a:rPr lang="en-US" altLang="zh-TW" sz="1800" b="1" dirty="0" smtClean="0">
                <a:solidFill>
                  <a:srgbClr val="0000FF"/>
                </a:solidFill>
                <a:latin typeface="標楷體" pitchFamily="65" charset="-120"/>
                <a:ea typeface="標楷體" pitchFamily="65" charset="-120"/>
              </a:rPr>
              <a:t> urea formation</a:t>
            </a:r>
            <a:endParaRPr lang="zh-TW" altLang="en-US" sz="1800" b="1" dirty="0">
              <a:solidFill>
                <a:srgbClr val="0000FF"/>
              </a:solidFill>
              <a:latin typeface="標楷體" pitchFamily="65" charset="-120"/>
              <a:ea typeface="標楷體" pitchFamily="65" charset="-120"/>
            </a:endParaRPr>
          </a:p>
        </p:txBody>
      </p:sp>
      <p:graphicFrame>
        <p:nvGraphicFramePr>
          <p:cNvPr id="10" name="Object 8"/>
          <p:cNvGraphicFramePr>
            <a:graphicFrameLocks noGrp="1" noChangeAspect="1"/>
          </p:cNvGraphicFramePr>
          <p:nvPr/>
        </p:nvGraphicFramePr>
        <p:xfrm>
          <a:off x="0" y="1916832"/>
          <a:ext cx="4572000" cy="3603061"/>
        </p:xfrm>
        <a:graphic>
          <a:graphicData uri="http://schemas.openxmlformats.org/presentationml/2006/ole">
            <mc:AlternateContent xmlns:mc="http://schemas.openxmlformats.org/markup-compatibility/2006">
              <mc:Choice xmlns:v="urn:schemas-microsoft-com:vml" Requires="v">
                <p:oleObj spid="_x0000_s30725" name="Graph" r:id="rId4" imgW="3621600" imgH="2854080" progId="">
                  <p:embed/>
                </p:oleObj>
              </mc:Choice>
              <mc:Fallback>
                <p:oleObj name="Graph" r:id="rId4" imgW="3621600" imgH="2854080" progId="">
                  <p:embed/>
                  <p:pic>
                    <p:nvPicPr>
                      <p:cNvPr id="0" name="Object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16832"/>
                        <a:ext cx="4572000" cy="360306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文字方塊 11"/>
          <p:cNvSpPr txBox="1"/>
          <p:nvPr/>
        </p:nvSpPr>
        <p:spPr>
          <a:xfrm>
            <a:off x="-36512" y="6525344"/>
            <a:ext cx="418704" cy="369332"/>
          </a:xfrm>
          <a:prstGeom prst="rect">
            <a:avLst/>
          </a:prstGeom>
          <a:noFill/>
        </p:spPr>
        <p:txBody>
          <a:bodyPr wrap="none" rtlCol="0">
            <a:spAutoFit/>
          </a:bodyPr>
          <a:lstStyle/>
          <a:p>
            <a:r>
              <a:rPr lang="en-US" altLang="zh-TW" dirty="0" smtClean="0"/>
              <a:t>21</a:t>
            </a:r>
            <a:endParaRPr lang="zh-TW" altLang="en-US" dirty="0"/>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9" name="Picture 5" descr="化工系系徽"/>
          <p:cNvPicPr>
            <a:picLocks noChangeAspect="1" noChangeArrowheads="1"/>
          </p:cNvPicPr>
          <p:nvPr/>
        </p:nvPicPr>
        <p:blipFill>
          <a:blip r:embed="rId6" cstate="print"/>
          <a:srcRect/>
          <a:stretch>
            <a:fillRect/>
          </a:stretch>
        </p:blipFill>
        <p:spPr bwMode="auto">
          <a:xfrm>
            <a:off x="0" y="0"/>
            <a:ext cx="471390" cy="404664"/>
          </a:xfrm>
          <a:prstGeom prst="rect">
            <a:avLst/>
          </a:prstGeom>
          <a:noFill/>
          <a:ln w="9525">
            <a:noFill/>
            <a:miter lim="800000"/>
            <a:headEnd/>
            <a:tailEnd/>
          </a:ln>
        </p:spPr>
      </p:pic>
      <p:sp>
        <p:nvSpPr>
          <p:cNvPr id="20" name="文字方塊 19"/>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62880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5" descr="化工系系徽"/>
          <p:cNvPicPr>
            <a:picLocks noChangeAspect="1" noChangeArrowheads="1"/>
          </p:cNvPicPr>
          <p:nvPr/>
        </p:nvPicPr>
        <p:blipFill>
          <a:blip r:embed="rId3" cstate="print"/>
          <a:srcRect/>
          <a:stretch>
            <a:fillRect/>
          </a:stretch>
        </p:blipFill>
        <p:spPr bwMode="auto">
          <a:xfrm>
            <a:off x="0" y="0"/>
            <a:ext cx="639154" cy="548680"/>
          </a:xfrm>
          <a:prstGeom prst="rect">
            <a:avLst/>
          </a:prstGeom>
          <a:noFill/>
          <a:ln w="9525">
            <a:noFill/>
            <a:miter lim="800000"/>
            <a:headEnd/>
            <a:tailEnd/>
          </a:ln>
        </p:spPr>
      </p:pic>
      <p:sp>
        <p:nvSpPr>
          <p:cNvPr id="5" name="Text Box 2"/>
          <p:cNvSpPr txBox="1">
            <a:spLocks noChangeArrowheads="1"/>
          </p:cNvSpPr>
          <p:nvPr/>
        </p:nvSpPr>
        <p:spPr bwMode="auto">
          <a:xfrm>
            <a:off x="323528" y="476250"/>
            <a:ext cx="8424936" cy="584775"/>
          </a:xfrm>
          <a:prstGeom prst="rect">
            <a:avLst/>
          </a:prstGeom>
          <a:noFill/>
          <a:ln w="9525">
            <a:noFill/>
            <a:miter lim="800000"/>
            <a:headEnd/>
            <a:tailEnd/>
          </a:ln>
        </p:spPr>
        <p:txBody>
          <a:bodyPr wrap="square">
            <a:spAutoFit/>
          </a:bodyPr>
          <a:lstStyle/>
          <a:p>
            <a:pPr>
              <a:spcBef>
                <a:spcPct val="50000"/>
              </a:spcBef>
            </a:pPr>
            <a:r>
              <a:rPr lang="en-US" altLang="zh-TW" sz="3200" b="1" dirty="0" smtClean="0">
                <a:solidFill>
                  <a:srgbClr val="FF0000"/>
                </a:solidFill>
                <a:latin typeface="Times New Roman" pitchFamily="18" charset="0"/>
                <a:ea typeface="標楷體" pitchFamily="65" charset="-120"/>
                <a:cs typeface="Times New Roman" pitchFamily="18" charset="0"/>
              </a:rPr>
              <a:t> </a:t>
            </a:r>
            <a:r>
              <a:rPr lang="en-US" altLang="zh-TW" sz="3200" b="1" dirty="0" smtClean="0">
                <a:solidFill>
                  <a:srgbClr val="FF0000"/>
                </a:solidFill>
                <a:cs typeface="Times New Roman" pitchFamily="18" charset="0"/>
              </a:rPr>
              <a:t>NPR-</a:t>
            </a:r>
            <a:r>
              <a:rPr lang="en-US" altLang="zh-TW" sz="3200" b="1" dirty="0" err="1" smtClean="0">
                <a:solidFill>
                  <a:srgbClr val="FF0000"/>
                </a:solidFill>
                <a:latin typeface="Times New Roman" pitchFamily="18" charset="0"/>
                <a:ea typeface="標楷體" pitchFamily="65" charset="-120"/>
                <a:cs typeface="Times New Roman" pitchFamily="18" charset="0"/>
              </a:rPr>
              <a:t>Thermolysis</a:t>
            </a:r>
            <a:r>
              <a:rPr lang="en-US" altLang="zh-TW" sz="3200" b="1" dirty="0" smtClean="0">
                <a:solidFill>
                  <a:srgbClr val="FF0000"/>
                </a:solidFill>
                <a:latin typeface="Times New Roman" pitchFamily="18" charset="0"/>
                <a:ea typeface="標楷體" pitchFamily="65" charset="-120"/>
                <a:cs typeface="Times New Roman" pitchFamily="18" charset="0"/>
              </a:rPr>
              <a:t> of </a:t>
            </a:r>
            <a:r>
              <a:rPr lang="en-US" altLang="zh-TW" sz="3200" b="1" dirty="0" smtClean="0">
                <a:solidFill>
                  <a:srgbClr val="FF0000"/>
                </a:solidFill>
                <a:latin typeface="Times New Roman" pitchFamily="18" charset="0"/>
                <a:cs typeface="Times New Roman" pitchFamily="18" charset="0"/>
              </a:rPr>
              <a:t>MDI-DPC </a:t>
            </a:r>
            <a:r>
              <a:rPr lang="en-US" altLang="zh-TW" sz="3200" b="1" dirty="0" smtClean="0">
                <a:solidFill>
                  <a:srgbClr val="FF0000"/>
                </a:solidFill>
                <a:latin typeface="Times New Roman" pitchFamily="18" charset="0"/>
                <a:ea typeface="標楷體" pitchFamily="65" charset="-120"/>
                <a:cs typeface="Times New Roman" pitchFamily="18" charset="0"/>
              </a:rPr>
              <a:t>into</a:t>
            </a:r>
            <a:r>
              <a:rPr lang="zh-TW" altLang="en-US" sz="3200" b="1" dirty="0" smtClean="0">
                <a:solidFill>
                  <a:srgbClr val="FF0000"/>
                </a:solidFill>
                <a:latin typeface="Times New Roman" pitchFamily="18" charset="0"/>
                <a:cs typeface="Times New Roman" pitchFamily="18" charset="0"/>
              </a:rPr>
              <a:t> </a:t>
            </a:r>
            <a:r>
              <a:rPr lang="en-US" altLang="zh-TW" sz="3200" b="1" dirty="0">
                <a:solidFill>
                  <a:srgbClr val="FF0000"/>
                </a:solidFill>
                <a:latin typeface="Times New Roman" pitchFamily="18" charset="0"/>
                <a:ea typeface="標楷體" pitchFamily="65" charset="-120"/>
                <a:cs typeface="Times New Roman" pitchFamily="18" charset="0"/>
              </a:rPr>
              <a:t>MDI (a)</a:t>
            </a:r>
          </a:p>
        </p:txBody>
      </p:sp>
      <p:sp>
        <p:nvSpPr>
          <p:cNvPr id="6" name="Text Box 3"/>
          <p:cNvSpPr txBox="1">
            <a:spLocks noChangeArrowheads="1"/>
          </p:cNvSpPr>
          <p:nvPr/>
        </p:nvSpPr>
        <p:spPr bwMode="auto">
          <a:xfrm>
            <a:off x="1475656" y="1196752"/>
            <a:ext cx="6321089" cy="369332"/>
          </a:xfrm>
          <a:prstGeom prst="rect">
            <a:avLst/>
          </a:prstGeom>
          <a:noFill/>
          <a:ln w="9525">
            <a:noFill/>
            <a:miter lim="800000"/>
            <a:headEnd/>
            <a:tailEnd/>
          </a:ln>
        </p:spPr>
        <p:txBody>
          <a:bodyPr wrap="none">
            <a:spAutoFit/>
          </a:bodyPr>
          <a:lstStyle/>
          <a:p>
            <a:r>
              <a:rPr lang="en-US" altLang="zh-TW" sz="1800" b="1" dirty="0" smtClean="0">
                <a:solidFill>
                  <a:srgbClr val="00CC00"/>
                </a:solidFill>
                <a:latin typeface="標楷體" pitchFamily="65" charset="-120"/>
                <a:ea typeface="標楷體" pitchFamily="65" charset="-120"/>
              </a:rPr>
              <a:t>(</a:t>
            </a:r>
            <a:r>
              <a:rPr lang="en-US" altLang="zh-TW" b="1" dirty="0" smtClean="0">
                <a:solidFill>
                  <a:srgbClr val="00CC00"/>
                </a:solidFill>
                <a:latin typeface="標楷體" pitchFamily="65" charset="-120"/>
                <a:ea typeface="標楷體" pitchFamily="65" charset="-120"/>
              </a:rPr>
              <a:t>Monitoring</a:t>
            </a:r>
            <a:r>
              <a:rPr lang="zh-TW" altLang="en-US" sz="1800" b="1" dirty="0" smtClean="0">
                <a:solidFill>
                  <a:srgbClr val="00CC00"/>
                </a:solidFill>
              </a:rPr>
              <a:t>  </a:t>
            </a:r>
            <a:r>
              <a:rPr lang="en-US" altLang="zh-TW" sz="1800" b="1" dirty="0" err="1" smtClean="0">
                <a:solidFill>
                  <a:srgbClr val="00CC00"/>
                </a:solidFill>
              </a:rPr>
              <a:t>Thermolysis</a:t>
            </a:r>
            <a:r>
              <a:rPr lang="en-US" altLang="zh-TW" sz="1800" b="1" dirty="0" smtClean="0">
                <a:solidFill>
                  <a:srgbClr val="00CC00"/>
                </a:solidFill>
              </a:rPr>
              <a:t> of </a:t>
            </a:r>
            <a:r>
              <a:rPr lang="en-US" altLang="zh-TW" sz="1800" b="1" dirty="0" smtClean="0">
                <a:solidFill>
                  <a:srgbClr val="00CC00"/>
                </a:solidFill>
                <a:latin typeface="Times New Roman" pitchFamily="18" charset="0"/>
              </a:rPr>
              <a:t>MDA-DPC</a:t>
            </a:r>
            <a:r>
              <a:rPr lang="en-US" altLang="zh-TW" sz="1800" b="1" dirty="0" smtClean="0">
                <a:solidFill>
                  <a:srgbClr val="00CC00"/>
                </a:solidFill>
              </a:rPr>
              <a:t> </a:t>
            </a:r>
            <a:r>
              <a:rPr lang="en-US" altLang="zh-TW" b="1" dirty="0" smtClean="0">
                <a:solidFill>
                  <a:srgbClr val="00CC00"/>
                </a:solidFill>
                <a:ea typeface="標楷體" pitchFamily="65" charset="-120"/>
              </a:rPr>
              <a:t>200</a:t>
            </a:r>
            <a:r>
              <a:rPr lang="en-US" altLang="zh-TW" sz="1800" b="1" dirty="0" smtClean="0">
                <a:solidFill>
                  <a:srgbClr val="00CC00"/>
                </a:solidFill>
                <a:latin typeface="Times New Roman" pitchFamily="18" charset="0"/>
              </a:rPr>
              <a:t>℃in </a:t>
            </a:r>
            <a:r>
              <a:rPr lang="en-US" altLang="zh-TW" b="1" dirty="0" err="1" smtClean="0">
                <a:solidFill>
                  <a:srgbClr val="00CC00"/>
                </a:solidFill>
                <a:latin typeface="Times New Roman" pitchFamily="18" charset="0"/>
              </a:rPr>
              <a:t>D</a:t>
            </a:r>
            <a:r>
              <a:rPr lang="en-US" altLang="zh-TW" sz="1800" b="1" dirty="0" err="1" smtClean="0">
                <a:solidFill>
                  <a:srgbClr val="00CC00"/>
                </a:solidFill>
                <a:latin typeface="Times New Roman" pitchFamily="18" charset="0"/>
              </a:rPr>
              <a:t>odecane</a:t>
            </a:r>
            <a:r>
              <a:rPr lang="en-US" altLang="zh-TW" sz="1800" b="1" dirty="0" smtClean="0">
                <a:solidFill>
                  <a:srgbClr val="00CC00"/>
                </a:solidFill>
                <a:latin typeface="Times New Roman" pitchFamily="18" charset="0"/>
              </a:rPr>
              <a:t> </a:t>
            </a:r>
            <a:r>
              <a:rPr lang="en-US" altLang="zh-TW" sz="1800" b="1" dirty="0" smtClean="0">
                <a:solidFill>
                  <a:srgbClr val="00CC00"/>
                </a:solidFill>
              </a:rPr>
              <a:t>)</a:t>
            </a:r>
            <a:endParaRPr lang="en-US" altLang="zh-TW" sz="1800" b="1" dirty="0">
              <a:solidFill>
                <a:srgbClr val="00CC00"/>
              </a:solidFill>
            </a:endParaRPr>
          </a:p>
        </p:txBody>
      </p:sp>
      <p:graphicFrame>
        <p:nvGraphicFramePr>
          <p:cNvPr id="7" name="Object 4"/>
          <p:cNvGraphicFramePr>
            <a:graphicFrameLocks noGrp="1" noChangeAspect="1"/>
          </p:cNvGraphicFramePr>
          <p:nvPr/>
        </p:nvGraphicFramePr>
        <p:xfrm>
          <a:off x="468313" y="2133600"/>
          <a:ext cx="8135937" cy="5019675"/>
        </p:xfrm>
        <a:graphic>
          <a:graphicData uri="http://schemas.openxmlformats.org/presentationml/2006/ole">
            <mc:AlternateContent xmlns:mc="http://schemas.openxmlformats.org/markup-compatibility/2006">
              <mc:Choice xmlns:v="urn:schemas-microsoft-com:vml" Requires="v">
                <p:oleObj spid="_x0000_s32779" name="Graph" r:id="rId4" imgW="3869280" imgH="2854080" progId="">
                  <p:embed/>
                </p:oleObj>
              </mc:Choice>
              <mc:Fallback>
                <p:oleObj name="Graph" r:id="rId4" imgW="3869280" imgH="2854080" progId="">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133600"/>
                        <a:ext cx="8135937"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1908175" y="1844675"/>
          <a:ext cx="2428875" cy="598488"/>
        </p:xfrm>
        <a:graphic>
          <a:graphicData uri="http://schemas.openxmlformats.org/presentationml/2006/ole">
            <mc:AlternateContent xmlns:mc="http://schemas.openxmlformats.org/markup-compatibility/2006">
              <mc:Choice xmlns:v="urn:schemas-microsoft-com:vml" Requires="v">
                <p:oleObj spid="_x0000_s32780" name="CS ChemDraw Drawing" r:id="rId6" imgW="3435840" imgH="782640" progId="">
                  <p:embed/>
                </p:oleObj>
              </mc:Choice>
              <mc:Fallback>
                <p:oleObj name="CS ChemDraw Drawing" r:id="rId6" imgW="3435840" imgH="78264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844675"/>
                        <a:ext cx="2428875"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nvGraphicFramePr>
        <p:xfrm>
          <a:off x="4356100" y="1773238"/>
          <a:ext cx="3311525" cy="685800"/>
        </p:xfrm>
        <a:graphic>
          <a:graphicData uri="http://schemas.openxmlformats.org/presentationml/2006/ole">
            <mc:AlternateContent xmlns:mc="http://schemas.openxmlformats.org/markup-compatibility/2006">
              <mc:Choice xmlns:v="urn:schemas-microsoft-com:vml" Requires="v">
                <p:oleObj spid="_x0000_s32781" name="CS ChemDraw Drawing" r:id="rId8" imgW="6089040" imgH="1259640" progId="">
                  <p:embed/>
                </p:oleObj>
              </mc:Choice>
              <mc:Fallback>
                <p:oleObj name="CS ChemDraw Drawing" r:id="rId8" imgW="6089040" imgH="125964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6100" y="1773238"/>
                        <a:ext cx="33115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文字方塊 10"/>
          <p:cNvSpPr txBox="1"/>
          <p:nvPr/>
        </p:nvSpPr>
        <p:spPr>
          <a:xfrm>
            <a:off x="-36512" y="6525344"/>
            <a:ext cx="418704" cy="369332"/>
          </a:xfrm>
          <a:prstGeom prst="rect">
            <a:avLst/>
          </a:prstGeom>
          <a:noFill/>
        </p:spPr>
        <p:txBody>
          <a:bodyPr wrap="none" rtlCol="0">
            <a:spAutoFit/>
          </a:bodyPr>
          <a:lstStyle/>
          <a:p>
            <a:r>
              <a:rPr lang="en-US" altLang="zh-TW" dirty="0" smtClean="0"/>
              <a:t>22</a:t>
            </a:r>
            <a:endParaRPr lang="zh-TW" altLang="en-US" dirty="0"/>
          </a:p>
        </p:txBody>
      </p:sp>
      <p:sp>
        <p:nvSpPr>
          <p:cNvPr id="12" name="文字方塊 11"/>
          <p:cNvSpPr txBox="1"/>
          <p:nvPr/>
        </p:nvSpPr>
        <p:spPr>
          <a:xfrm>
            <a:off x="7632848" y="-27384"/>
            <a:ext cx="1547664" cy="523220"/>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Philadelphia</a:t>
            </a:r>
            <a:endParaRPr lang="zh-TW" altLang="en-US" sz="1400" b="1" dirty="0">
              <a:solidFill>
                <a:srgbClr val="0000FF"/>
              </a:solidFill>
              <a:latin typeface="標楷體" pitchFamily="65" charset="-120"/>
              <a:ea typeface="標楷體" pitchFamily="65" charset="-120"/>
            </a:endParaRPr>
          </a:p>
        </p:txBody>
      </p:sp>
      <p:sp>
        <p:nvSpPr>
          <p:cNvPr id="13" name="文字方塊 1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MDI0221-rescan"/>
          <p:cNvPicPr>
            <a:picLocks noChangeAspect="1" noChangeArrowheads="1"/>
          </p:cNvPicPr>
          <p:nvPr/>
        </p:nvPicPr>
        <p:blipFill>
          <a:blip r:embed="rId3" cstate="print"/>
          <a:srcRect/>
          <a:stretch>
            <a:fillRect/>
          </a:stretch>
        </p:blipFill>
        <p:spPr bwMode="auto">
          <a:xfrm>
            <a:off x="4787330" y="2276872"/>
            <a:ext cx="4284662" cy="3672408"/>
          </a:xfrm>
          <a:prstGeom prst="rect">
            <a:avLst/>
          </a:prstGeom>
          <a:noFill/>
          <a:ln w="38100">
            <a:solidFill>
              <a:srgbClr val="0000FF"/>
            </a:solidFill>
            <a:miter lim="800000"/>
            <a:headEnd/>
            <a:tailEnd/>
          </a:ln>
        </p:spPr>
      </p:pic>
      <p:sp>
        <p:nvSpPr>
          <p:cNvPr id="6" name="Rectangle 3"/>
          <p:cNvSpPr>
            <a:spLocks noChangeArrowheads="1"/>
          </p:cNvSpPr>
          <p:nvPr/>
        </p:nvSpPr>
        <p:spPr bwMode="auto">
          <a:xfrm>
            <a:off x="971550" y="622300"/>
            <a:ext cx="7701917" cy="584775"/>
          </a:xfrm>
          <a:prstGeom prst="rect">
            <a:avLst/>
          </a:prstGeom>
          <a:noFill/>
          <a:ln w="9525">
            <a:noFill/>
            <a:miter lim="800000"/>
            <a:headEnd/>
            <a:tailEnd/>
          </a:ln>
        </p:spPr>
        <p:txBody>
          <a:bodyPr wrap="none">
            <a:spAutoFit/>
          </a:bodyPr>
          <a:lstStyle/>
          <a:p>
            <a:r>
              <a:rPr lang="en-US" altLang="zh-TW" sz="3200" b="1" dirty="0" smtClean="0">
                <a:solidFill>
                  <a:srgbClr val="FF0000"/>
                </a:solidFill>
                <a:latin typeface="Times New Roman" pitchFamily="18" charset="0"/>
                <a:ea typeface="標楷體" pitchFamily="65" charset="-120"/>
              </a:rPr>
              <a:t> </a:t>
            </a:r>
            <a:r>
              <a:rPr lang="en-US" altLang="zh-TW" sz="3200" b="1" dirty="0" smtClean="0">
                <a:solidFill>
                  <a:srgbClr val="FF0000"/>
                </a:solidFill>
                <a:cs typeface="Times New Roman" pitchFamily="18" charset="0"/>
              </a:rPr>
              <a:t>NPR- </a:t>
            </a:r>
            <a:r>
              <a:rPr lang="en-US" altLang="zh-TW" sz="3200" b="1" dirty="0" err="1" smtClean="0">
                <a:solidFill>
                  <a:srgbClr val="FF0000"/>
                </a:solidFill>
                <a:latin typeface="Times New Roman" pitchFamily="18" charset="0"/>
                <a:ea typeface="標楷體" pitchFamily="65" charset="-120"/>
              </a:rPr>
              <a:t>Thermolysis</a:t>
            </a:r>
            <a:r>
              <a:rPr lang="en-US" altLang="zh-TW" sz="3200" b="1" dirty="0" smtClean="0">
                <a:solidFill>
                  <a:srgbClr val="FF0000"/>
                </a:solidFill>
                <a:latin typeface="Times New Roman" pitchFamily="18" charset="0"/>
                <a:ea typeface="標楷體" pitchFamily="65" charset="-120"/>
              </a:rPr>
              <a:t> of </a:t>
            </a:r>
            <a:r>
              <a:rPr lang="en-US" altLang="zh-TW" sz="3200" b="1" dirty="0" smtClean="0">
                <a:solidFill>
                  <a:srgbClr val="FF0000"/>
                </a:solidFill>
                <a:latin typeface="Times New Roman" pitchFamily="18" charset="0"/>
              </a:rPr>
              <a:t>MDA-DPC</a:t>
            </a:r>
            <a:r>
              <a:rPr lang="en-US" altLang="zh-TW" sz="3200" b="1" dirty="0" smtClean="0">
                <a:solidFill>
                  <a:srgbClr val="FF0000"/>
                </a:solidFill>
              </a:rPr>
              <a:t> into </a:t>
            </a:r>
            <a:r>
              <a:rPr lang="en-US" altLang="zh-TW" sz="3200" b="1" dirty="0" smtClean="0">
                <a:solidFill>
                  <a:srgbClr val="FF0000"/>
                </a:solidFill>
                <a:latin typeface="Times New Roman" pitchFamily="18" charset="0"/>
              </a:rPr>
              <a:t>MDI</a:t>
            </a:r>
            <a:endParaRPr lang="en-US" altLang="zh-TW" sz="3200" b="1" dirty="0">
              <a:solidFill>
                <a:srgbClr val="FF0000"/>
              </a:solidFill>
              <a:latin typeface="Times New Roman" pitchFamily="18" charset="0"/>
            </a:endParaRPr>
          </a:p>
        </p:txBody>
      </p:sp>
      <p:sp>
        <p:nvSpPr>
          <p:cNvPr id="7" name="Text Box 5"/>
          <p:cNvSpPr txBox="1">
            <a:spLocks noChangeArrowheads="1"/>
          </p:cNvSpPr>
          <p:nvPr/>
        </p:nvSpPr>
        <p:spPr bwMode="auto">
          <a:xfrm>
            <a:off x="2555875" y="6213475"/>
            <a:ext cx="4660443" cy="400110"/>
          </a:xfrm>
          <a:prstGeom prst="rect">
            <a:avLst/>
          </a:prstGeom>
          <a:noFill/>
          <a:ln w="9525">
            <a:noFill/>
            <a:miter lim="800000"/>
            <a:headEnd/>
            <a:tailEnd/>
          </a:ln>
        </p:spPr>
        <p:txBody>
          <a:bodyPr wrap="none">
            <a:spAutoFit/>
          </a:bodyPr>
          <a:lstStyle/>
          <a:p>
            <a:pPr>
              <a:buFont typeface="Wingdings" pitchFamily="2" charset="2"/>
              <a:buChar char="l"/>
            </a:pPr>
            <a:r>
              <a:rPr lang="en-US" altLang="zh-TW" sz="2000" b="1" dirty="0">
                <a:solidFill>
                  <a:srgbClr val="0000FF"/>
                </a:solidFill>
              </a:rPr>
              <a:t> </a:t>
            </a:r>
            <a:r>
              <a:rPr lang="en-US" altLang="zh-TW" sz="2000" b="1" dirty="0" smtClean="0">
                <a:solidFill>
                  <a:srgbClr val="0000FF"/>
                </a:solidFill>
                <a:latin typeface="Times New Roman" pitchFamily="18" charset="0"/>
                <a:ea typeface="標楷體" pitchFamily="65" charset="-120"/>
                <a:cs typeface="Times New Roman" pitchFamily="18" charset="0"/>
              </a:rPr>
              <a:t>Isolated</a:t>
            </a:r>
            <a:r>
              <a:rPr lang="en-US" altLang="zh-TW" sz="2000" b="1" dirty="0" smtClean="0">
                <a:solidFill>
                  <a:srgbClr val="0000FF"/>
                </a:solidFill>
                <a:latin typeface="標楷體" pitchFamily="65" charset="-120"/>
                <a:ea typeface="標楷體" pitchFamily="65" charset="-120"/>
              </a:rPr>
              <a:t> M</a:t>
            </a:r>
            <a:r>
              <a:rPr lang="en-US" altLang="zh-TW" sz="2000" b="1" dirty="0" smtClean="0">
                <a:solidFill>
                  <a:srgbClr val="0000FF"/>
                </a:solidFill>
                <a:latin typeface="Times New Roman" pitchFamily="18" charset="0"/>
              </a:rPr>
              <a:t>DI (76%) after fractionation</a:t>
            </a:r>
            <a:endParaRPr lang="en-US" altLang="zh-TW" sz="2000" b="1" dirty="0">
              <a:solidFill>
                <a:srgbClr val="0000FF"/>
              </a:solidFill>
              <a:latin typeface="Times New Roman" pitchFamily="18" charset="0"/>
            </a:endParaRPr>
          </a:p>
        </p:txBody>
      </p:sp>
      <p:graphicFrame>
        <p:nvGraphicFramePr>
          <p:cNvPr id="8" name="Object 6"/>
          <p:cNvGraphicFramePr>
            <a:graphicFrameLocks noGrp="1" noChangeAspect="1"/>
          </p:cNvGraphicFramePr>
          <p:nvPr/>
        </p:nvGraphicFramePr>
        <p:xfrm>
          <a:off x="107504" y="2276872"/>
          <a:ext cx="4680520" cy="3632200"/>
        </p:xfrm>
        <a:graphic>
          <a:graphicData uri="http://schemas.openxmlformats.org/presentationml/2006/ole">
            <mc:AlternateContent xmlns:mc="http://schemas.openxmlformats.org/markup-compatibility/2006">
              <mc:Choice xmlns:v="urn:schemas-microsoft-com:vml" Requires="v">
                <p:oleObj spid="_x0000_s24581" name="Graph" r:id="rId4" imgW="3621600" imgH="2854080" progId="">
                  <p:embed/>
                </p:oleObj>
              </mc:Choice>
              <mc:Fallback>
                <p:oleObj name="Graph" r:id="rId4" imgW="3621600" imgH="2854080" progId="">
                  <p:embed/>
                  <p:pic>
                    <p:nvPicPr>
                      <p:cNvPr id="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276872"/>
                        <a:ext cx="4680520" cy="3632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文字方塊 9"/>
          <p:cNvSpPr txBox="1"/>
          <p:nvPr/>
        </p:nvSpPr>
        <p:spPr>
          <a:xfrm>
            <a:off x="-36512" y="6525344"/>
            <a:ext cx="418704" cy="369332"/>
          </a:xfrm>
          <a:prstGeom prst="rect">
            <a:avLst/>
          </a:prstGeom>
          <a:noFill/>
        </p:spPr>
        <p:txBody>
          <a:bodyPr wrap="none" rtlCol="0">
            <a:spAutoFit/>
          </a:bodyPr>
          <a:lstStyle/>
          <a:p>
            <a:r>
              <a:rPr lang="en-US" altLang="zh-TW" dirty="0" smtClean="0"/>
              <a:t>23</a:t>
            </a:r>
            <a:endParaRPr lang="zh-TW" altLang="en-US" dirty="0"/>
          </a:p>
        </p:txBody>
      </p:sp>
      <p:sp>
        <p:nvSpPr>
          <p:cNvPr id="12" name="文字方塊 1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3" name="Picture 5" descr="化工系系徽"/>
          <p:cNvPicPr>
            <a:picLocks noChangeAspect="1" noChangeArrowheads="1"/>
          </p:cNvPicPr>
          <p:nvPr/>
        </p:nvPicPr>
        <p:blipFill>
          <a:blip r:embed="rId6" cstate="print"/>
          <a:srcRect/>
          <a:stretch>
            <a:fillRect/>
          </a:stretch>
        </p:blipFill>
        <p:spPr bwMode="auto">
          <a:xfrm>
            <a:off x="0" y="0"/>
            <a:ext cx="471390" cy="404664"/>
          </a:xfrm>
          <a:prstGeom prst="rect">
            <a:avLst/>
          </a:prstGeom>
          <a:noFill/>
          <a:ln w="9525">
            <a:noFill/>
            <a:miter lim="800000"/>
            <a:headEnd/>
            <a:tailEnd/>
          </a:ln>
        </p:spPr>
      </p:pic>
      <p:sp>
        <p:nvSpPr>
          <p:cNvPr id="14" name="文字方塊 1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3407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5"/>
          <p:cNvSpPr txBox="1">
            <a:spLocks noChangeArrowheads="1"/>
          </p:cNvSpPr>
          <p:nvPr/>
        </p:nvSpPr>
        <p:spPr bwMode="auto">
          <a:xfrm>
            <a:off x="1784454" y="1484784"/>
            <a:ext cx="4991624" cy="461665"/>
          </a:xfrm>
          <a:prstGeom prst="rect">
            <a:avLst/>
          </a:prstGeom>
          <a:noFill/>
          <a:ln w="9525">
            <a:noFill/>
            <a:miter lim="800000"/>
            <a:headEnd/>
            <a:tailEnd/>
          </a:ln>
        </p:spPr>
        <p:txBody>
          <a:bodyPr wrap="none">
            <a:spAutoFit/>
          </a:bodyPr>
          <a:lstStyle/>
          <a:p>
            <a:pPr algn="ctr"/>
            <a:r>
              <a:rPr lang="en-US" altLang="zh-TW" sz="2400" b="1" u="sng" dirty="0" smtClean="0">
                <a:solidFill>
                  <a:srgbClr val="0000FF"/>
                </a:solidFill>
                <a:ea typeface="標楷體" pitchFamily="65" charset="-120"/>
              </a:rPr>
              <a:t>Summary of Lab-scale </a:t>
            </a:r>
            <a:r>
              <a:rPr lang="en-US" altLang="zh-TW" sz="2400" b="1" u="sng" dirty="0" smtClean="0">
                <a:solidFill>
                  <a:srgbClr val="0000FF"/>
                </a:solidFill>
                <a:latin typeface="Times New Roman" pitchFamily="18" charset="0"/>
              </a:rPr>
              <a:t>MDI Synthesis</a:t>
            </a:r>
            <a:endParaRPr lang="en-US" altLang="zh-TW" sz="2400" b="1" u="sng" dirty="0">
              <a:solidFill>
                <a:srgbClr val="0000FF"/>
              </a:solidFill>
              <a:latin typeface="Times New Roman" pitchFamily="18" charset="0"/>
            </a:endParaRPr>
          </a:p>
        </p:txBody>
      </p:sp>
      <p:sp>
        <p:nvSpPr>
          <p:cNvPr id="8" name="Text Box 6"/>
          <p:cNvSpPr txBox="1">
            <a:spLocks noChangeArrowheads="1"/>
          </p:cNvSpPr>
          <p:nvPr/>
        </p:nvSpPr>
        <p:spPr bwMode="auto">
          <a:xfrm>
            <a:off x="611560" y="2287900"/>
            <a:ext cx="6904647" cy="4093428"/>
          </a:xfrm>
          <a:prstGeom prst="rect">
            <a:avLst/>
          </a:prstGeom>
          <a:noFill/>
          <a:ln w="9525">
            <a:noFill/>
            <a:miter lim="800000"/>
            <a:headEnd/>
            <a:tailEnd/>
          </a:ln>
        </p:spPr>
        <p:txBody>
          <a:bodyPr wrap="none">
            <a:spAutoFit/>
          </a:bodyPr>
          <a:lstStyle/>
          <a:p>
            <a:pPr>
              <a:buFont typeface="Wingdings" pitchFamily="2" charset="2"/>
              <a:buChar char="l"/>
            </a:pPr>
            <a:r>
              <a:rPr lang="en-US" altLang="zh-TW"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Carried out in </a:t>
            </a:r>
            <a:r>
              <a:rPr lang="en-US" altLang="zh-TW" sz="2000" b="1" dirty="0" err="1" smtClean="0">
                <a:solidFill>
                  <a:srgbClr val="0000FF"/>
                </a:solidFill>
                <a:latin typeface="Times New Roman" pitchFamily="18" charset="0"/>
                <a:ea typeface="標楷體" pitchFamily="65" charset="-120"/>
                <a:cs typeface="Times New Roman" pitchFamily="18" charset="0"/>
              </a:rPr>
              <a:t>dodecane</a:t>
            </a:r>
            <a:r>
              <a:rPr lang="en-US" altLang="zh-TW" sz="2000" b="1" dirty="0" smtClean="0">
                <a:solidFill>
                  <a:srgbClr val="0000FF"/>
                </a:solidFill>
                <a:latin typeface="Times New Roman" pitchFamily="18" charset="0"/>
                <a:ea typeface="標楷體" pitchFamily="65" charset="-120"/>
                <a:cs typeface="Times New Roman" pitchFamily="18" charset="0"/>
              </a:rPr>
              <a:t> (bp:216</a:t>
            </a:r>
            <a:r>
              <a:rPr lang="en-US" altLang="zh-TW"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at boiling temperature</a:t>
            </a: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en-US" altLang="zh-TW" sz="2000" b="1" dirty="0">
                <a:solidFill>
                  <a:srgbClr val="0000FF"/>
                </a:solidFill>
                <a:latin typeface="Times New Roman" pitchFamily="18" charset="0"/>
                <a:ea typeface="標楷體" pitchFamily="65" charset="-120"/>
                <a:cs typeface="Times New Roman" pitchFamily="18" charset="0"/>
              </a:rPr>
              <a:t> MDA-DPC </a:t>
            </a:r>
            <a:r>
              <a:rPr lang="en-US" altLang="zh-TW" sz="2000" b="1" dirty="0" smtClean="0">
                <a:solidFill>
                  <a:srgbClr val="0000FF"/>
                </a:solidFill>
                <a:latin typeface="Times New Roman" pitchFamily="18" charset="0"/>
                <a:ea typeface="標楷體" pitchFamily="65" charset="-120"/>
                <a:cs typeface="Times New Roman" pitchFamily="18" charset="0"/>
              </a:rPr>
              <a:t>conversion rate at 100</a:t>
            </a:r>
            <a:r>
              <a:rPr lang="en-US" altLang="zh-TW" sz="2000" b="1" dirty="0">
                <a:solidFill>
                  <a:srgbClr val="0000FF"/>
                </a:solidFill>
                <a:latin typeface="Times New Roman" pitchFamily="18" charset="0"/>
                <a:ea typeface="標楷體" pitchFamily="65" charset="-120"/>
                <a:cs typeface="Times New Roman" pitchFamily="18" charset="0"/>
              </a:rPr>
              <a:t>%</a:t>
            </a:r>
          </a:p>
          <a:p>
            <a:pPr>
              <a:buFont typeface="Wingdings" pitchFamily="2" charset="2"/>
              <a:buChar char="l"/>
            </a:pP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en-US" altLang="zh-TW" sz="2000" b="1" dirty="0">
                <a:solidFill>
                  <a:srgbClr val="0000FF"/>
                </a:solidFill>
                <a:latin typeface="Times New Roman" pitchFamily="18" charset="0"/>
                <a:ea typeface="標楷體" pitchFamily="65" charset="-120"/>
                <a:cs typeface="Times New Roman" pitchFamily="18" charset="0"/>
              </a:rPr>
              <a:t> MDI </a:t>
            </a:r>
            <a:r>
              <a:rPr lang="en-US" altLang="zh-TW" sz="2000" b="1" dirty="0" smtClean="0">
                <a:solidFill>
                  <a:srgbClr val="0000FF"/>
                </a:solidFill>
                <a:latin typeface="Times New Roman" pitchFamily="18" charset="0"/>
                <a:ea typeface="標楷體" pitchFamily="65" charset="-120"/>
                <a:cs typeface="Times New Roman" pitchFamily="18" charset="0"/>
              </a:rPr>
              <a:t>crude yield &gt;95</a:t>
            </a:r>
            <a:r>
              <a:rPr lang="en-US" altLang="zh-TW"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Purified after distillation &gt;76 %</a:t>
            </a: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en-US" altLang="zh-TW"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Recovered solvent and phenol &gt;95</a:t>
            </a:r>
            <a:r>
              <a:rPr lang="en-US" altLang="zh-TW" sz="2000" b="1" dirty="0">
                <a:solidFill>
                  <a:srgbClr val="0000FF"/>
                </a:solidFill>
                <a:latin typeface="Times New Roman" pitchFamily="18" charset="0"/>
                <a:ea typeface="標楷體" pitchFamily="65" charset="-120"/>
                <a:cs typeface="Times New Roman" pitchFamily="18" charset="0"/>
              </a:rPr>
              <a:t>%</a:t>
            </a:r>
          </a:p>
          <a:p>
            <a:pPr>
              <a:buFont typeface="Wingdings" pitchFamily="2" charset="2"/>
              <a:buChar char="l"/>
            </a:pPr>
            <a:endParaRPr lang="en-US" altLang="zh-TW"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en-US" altLang="zh-TW"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Little (</a:t>
            </a:r>
            <a:r>
              <a:rPr lang="en-US" altLang="zh-TW" sz="2000" b="1" dirty="0">
                <a:solidFill>
                  <a:srgbClr val="0000FF"/>
                </a:solidFill>
                <a:latin typeface="Times New Roman" pitchFamily="18" charset="0"/>
                <a:ea typeface="標楷體" pitchFamily="65" charset="-120"/>
                <a:cs typeface="Times New Roman" pitchFamily="18" charset="0"/>
              </a:rPr>
              <a:t>CDI</a:t>
            </a:r>
            <a:r>
              <a:rPr lang="en-US" altLang="zh-TW" sz="2000" b="1" dirty="0" smtClean="0">
                <a:solidFill>
                  <a:srgbClr val="0000FF"/>
                </a:solidFill>
                <a:latin typeface="Times New Roman" pitchFamily="18" charset="0"/>
                <a:ea typeface="標楷體" pitchFamily="65" charset="-120"/>
                <a:cs typeface="Times New Roman" pitchFamily="18" charset="0"/>
              </a:rPr>
              <a:t>) by-product formation in the heating</a:t>
            </a:r>
            <a:endParaRPr lang="zh-TW" altLang="en-US" sz="2000" b="1" dirty="0">
              <a:solidFill>
                <a:srgbClr val="0000FF"/>
              </a:solidFill>
              <a:latin typeface="Times New Roman" pitchFamily="18" charset="0"/>
              <a:ea typeface="標楷體" pitchFamily="65" charset="-120"/>
              <a:cs typeface="Times New Roman" pitchFamily="18" charset="0"/>
            </a:endParaRPr>
          </a:p>
          <a:p>
            <a:pPr lvl="1">
              <a:buFont typeface="Wingdings" pitchFamily="2" charset="2"/>
              <a:buChar char="l"/>
            </a:pPr>
            <a:endParaRPr lang="zh-TW" altLang="en-US"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zh-TW" altLang="en-US"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No chlorine content in the product</a:t>
            </a:r>
            <a:endParaRPr lang="zh-TW" altLang="en-US"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endParaRPr lang="zh-TW" altLang="en-US" sz="2000" b="1" dirty="0">
              <a:solidFill>
                <a:srgbClr val="0000FF"/>
              </a:solidFill>
              <a:latin typeface="Times New Roman" pitchFamily="18" charset="0"/>
              <a:ea typeface="標楷體" pitchFamily="65" charset="-120"/>
              <a:cs typeface="Times New Roman" pitchFamily="18" charset="0"/>
            </a:endParaRPr>
          </a:p>
          <a:p>
            <a:pPr>
              <a:buFont typeface="Wingdings" pitchFamily="2" charset="2"/>
              <a:buChar char="l"/>
            </a:pPr>
            <a:r>
              <a:rPr lang="zh-TW" altLang="en-US" sz="2000" b="1" dirty="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The use of polar solvent resulted in complicated products.</a:t>
            </a:r>
            <a:endParaRPr lang="zh-TW" altLang="en-US" sz="2000" b="1" dirty="0">
              <a:solidFill>
                <a:srgbClr val="0000FF"/>
              </a:solidFill>
              <a:latin typeface="Times New Roman" pitchFamily="18" charset="0"/>
              <a:ea typeface="標楷體" pitchFamily="65" charset="-120"/>
              <a:cs typeface="Times New Roman" pitchFamily="18" charset="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24</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4" name="Rectangle 3"/>
          <p:cNvSpPr>
            <a:spLocks noChangeArrowheads="1"/>
          </p:cNvSpPr>
          <p:nvPr/>
        </p:nvSpPr>
        <p:spPr bwMode="auto">
          <a:xfrm>
            <a:off x="899592" y="548680"/>
            <a:ext cx="8243732" cy="584775"/>
          </a:xfrm>
          <a:prstGeom prst="rect">
            <a:avLst/>
          </a:prstGeom>
          <a:noFill/>
          <a:ln w="9525">
            <a:noFill/>
            <a:miter lim="800000"/>
            <a:headEnd/>
            <a:tailEnd/>
          </a:ln>
        </p:spPr>
        <p:txBody>
          <a:bodyPr wrap="none">
            <a:spAutoFit/>
          </a:bodyPr>
          <a:lstStyle/>
          <a:p>
            <a:r>
              <a:rPr lang="en-US" altLang="zh-TW" sz="3200" b="1" dirty="0" smtClean="0">
                <a:solidFill>
                  <a:srgbClr val="FF0000"/>
                </a:solidFill>
                <a:latin typeface="Times New Roman" pitchFamily="18" charset="0"/>
                <a:ea typeface="標楷體" pitchFamily="65" charset="-120"/>
              </a:rPr>
              <a:t>NPR- </a:t>
            </a:r>
            <a:r>
              <a:rPr lang="en-US" altLang="zh-TW" sz="3200" b="1" dirty="0" err="1" smtClean="0">
                <a:solidFill>
                  <a:srgbClr val="FF0000"/>
                </a:solidFill>
                <a:latin typeface="Times New Roman" pitchFamily="18" charset="0"/>
                <a:ea typeface="標楷體" pitchFamily="65" charset="-120"/>
              </a:rPr>
              <a:t>Thermolysis</a:t>
            </a:r>
            <a:r>
              <a:rPr lang="en-US" altLang="zh-TW" sz="3200" b="1" dirty="0" smtClean="0">
                <a:solidFill>
                  <a:srgbClr val="FF0000"/>
                </a:solidFill>
                <a:latin typeface="Times New Roman" pitchFamily="18" charset="0"/>
                <a:ea typeface="標楷體" pitchFamily="65" charset="-120"/>
              </a:rPr>
              <a:t> of </a:t>
            </a:r>
            <a:r>
              <a:rPr lang="en-US" altLang="zh-TW" sz="3200" b="1" dirty="0" smtClean="0">
                <a:solidFill>
                  <a:srgbClr val="FF0000"/>
                </a:solidFill>
                <a:latin typeface="Times New Roman" pitchFamily="18" charset="0"/>
              </a:rPr>
              <a:t>MDA-DPC</a:t>
            </a:r>
            <a:r>
              <a:rPr lang="en-US" altLang="zh-TW" sz="3200" b="1" dirty="0" smtClean="0">
                <a:solidFill>
                  <a:srgbClr val="FF0000"/>
                </a:solidFill>
              </a:rPr>
              <a:t> into </a:t>
            </a:r>
            <a:r>
              <a:rPr lang="en-US" altLang="zh-TW" sz="3200" b="1" dirty="0" smtClean="0">
                <a:solidFill>
                  <a:srgbClr val="FF0000"/>
                </a:solidFill>
                <a:latin typeface="Times New Roman" pitchFamily="18" charset="0"/>
              </a:rPr>
              <a:t>MDI (b)</a:t>
            </a:r>
            <a:endParaRPr lang="en-US" altLang="zh-TW" sz="3200" b="1"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Object 6"/>
          <p:cNvGraphicFramePr>
            <a:graphicFrameLocks noChangeAspect="1"/>
          </p:cNvGraphicFramePr>
          <p:nvPr/>
        </p:nvGraphicFramePr>
        <p:xfrm>
          <a:off x="1475656" y="1628800"/>
          <a:ext cx="6223000" cy="852488"/>
        </p:xfrm>
        <a:graphic>
          <a:graphicData uri="http://schemas.openxmlformats.org/presentationml/2006/ole">
            <mc:AlternateContent xmlns:mc="http://schemas.openxmlformats.org/markup-compatibility/2006">
              <mc:Choice xmlns:v="urn:schemas-microsoft-com:vml" Requires="v">
                <p:oleObj spid="_x0000_s36869" name="CS ChemDraw Drawing" r:id="rId3" imgW="4666680" imgH="641160" progId="">
                  <p:embed/>
                </p:oleObj>
              </mc:Choice>
              <mc:Fallback>
                <p:oleObj name="CS ChemDraw Drawing" r:id="rId3" imgW="4666680" imgH="6411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628800"/>
                        <a:ext cx="6223000" cy="852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Group 117"/>
          <p:cNvGraphicFramePr>
            <a:graphicFrameLocks noGrp="1"/>
          </p:cNvGraphicFramePr>
          <p:nvPr/>
        </p:nvGraphicFramePr>
        <p:xfrm>
          <a:off x="395288" y="2749550"/>
          <a:ext cx="8605837" cy="3770631"/>
        </p:xfrm>
        <a:graphic>
          <a:graphicData uri="http://schemas.openxmlformats.org/drawingml/2006/table">
            <a:tbl>
              <a:tblPr/>
              <a:tblGrid>
                <a:gridCol w="946150"/>
                <a:gridCol w="728662"/>
                <a:gridCol w="730250"/>
                <a:gridCol w="627063"/>
                <a:gridCol w="766762"/>
                <a:gridCol w="801688"/>
                <a:gridCol w="1008062"/>
                <a:gridCol w="835025"/>
                <a:gridCol w="663575"/>
                <a:gridCol w="730250"/>
                <a:gridCol w="768350"/>
              </a:tblGrid>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Solvent</a:t>
                      </a:r>
                    </a:p>
                  </a:txBody>
                  <a:tcPr marL="0" marR="0" marT="0" marB="0" anchor="ctr" anchorCtr="1"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DMSO</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DMF</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THF</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MeCN</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Dioxane</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DME</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CHCl</a:t>
                      </a:r>
                      <a:r>
                        <a:rPr kumimoji="1" lang="en-US" altLang="zh-TW" sz="1600" b="1" i="0" u="none" strike="noStrike" cap="none" normalizeH="0" baseline="-25000" smtClean="0">
                          <a:ln>
                            <a:noFill/>
                          </a:ln>
                          <a:solidFill>
                            <a:schemeClr val="tx1"/>
                          </a:solidFill>
                          <a:effectLst/>
                          <a:latin typeface="Times New Roman" pitchFamily="18" charset="0"/>
                          <a:ea typeface="標楷體" pitchFamily="65" charset="-120"/>
                          <a:cs typeface="Times New Roman" pitchFamily="18" charset="0"/>
                        </a:rPr>
                        <a:t>3</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MeOH</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Pyr</a:t>
                      </a: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TMS</a:t>
                      </a:r>
                    </a:p>
                  </a:txBody>
                  <a:tcPr marL="0" marR="0" marT="0" marB="0" anchor="ctr" anchorCtr="1" horzOverflow="overflow">
                    <a:lnL>
                      <a:noFill/>
                    </a:lnL>
                    <a:lnR cap="flat">
                      <a:noFill/>
                    </a:lnR>
                    <a:lnT cap="flat">
                      <a:noFill/>
                    </a:lnT>
                    <a:lnB>
                      <a:noFill/>
                    </a:lnB>
                    <a:lnTlToBr>
                      <a:noFill/>
                    </a:lnTlToBr>
                    <a:lnBlToTr>
                      <a:noFill/>
                    </a:lnBlToTr>
                    <a:solidFill>
                      <a:srgbClr val="FFCC66"/>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結構式</a:t>
                      </a:r>
                    </a:p>
                  </a:txBody>
                  <a:tcPr marL="0" marR="0" marT="0" marB="0" anchor="ctr" anchorCtr="1"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cap="flat">
                      <a:noFill/>
                    </a:lnR>
                    <a:lnT>
                      <a:noFill/>
                    </a:lnT>
                    <a:lnB>
                      <a:noFill/>
                    </a:lnB>
                    <a:lnTlToBr>
                      <a:noFill/>
                    </a:lnTlToBr>
                    <a:lnBlToTr>
                      <a:noFill/>
                    </a:lnBlToTr>
                    <a:solidFill>
                      <a:srgbClr val="FFCC66"/>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Bp(℃)</a:t>
                      </a:r>
                    </a:p>
                  </a:txBody>
                  <a:tcPr marL="0" marR="0" marT="0" marB="0" anchor="ctr" anchorCtr="1"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189</a:t>
                      </a:r>
                    </a:p>
                  </a:txBody>
                  <a:tcPr marL="0" marR="0" marT="0" marB="0" anchor="ctr" anchorCtr="1" horzOverflow="overflow">
                    <a:lnL>
                      <a:noFill/>
                    </a:lnL>
                    <a:lnR>
                      <a:noFill/>
                    </a:lnR>
                    <a:lnT>
                      <a:noFill/>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153</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65</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81</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100</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64</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60</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65</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115</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285</a:t>
                      </a:r>
                    </a:p>
                  </a:txBody>
                  <a:tcPr marL="0" marR="0" marT="0" marB="0" anchor="ctr" anchorCtr="1" horzOverflow="overflow">
                    <a:lnL>
                      <a:noFill/>
                    </a:lnL>
                    <a:lnR cap="flat">
                      <a:noFill/>
                    </a:lnR>
                    <a:lnT>
                      <a:noFill/>
                    </a:lnT>
                    <a:lnB>
                      <a:noFill/>
                    </a:lnB>
                    <a:lnTlToBr>
                      <a:noFill/>
                    </a:lnTlToBr>
                    <a:lnBlToTr>
                      <a:noFill/>
                    </a:lnBlToTr>
                    <a:solidFill>
                      <a:srgbClr val="FFCC66"/>
                    </a:solidFill>
                  </a:tcPr>
                </a:tc>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Relative </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Polarity</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(water=1) </a:t>
                      </a:r>
                    </a:p>
                  </a:txBody>
                  <a:tcPr marL="0" marR="0" marT="0" marB="0" anchor="ctr" anchorCtr="1"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0.444 </a:t>
                      </a:r>
                    </a:p>
                  </a:txBody>
                  <a:tcPr marL="0" marR="0" marT="0" marB="0" anchor="ctr" anchorCtr="1" horzOverflow="overflow">
                    <a:lnL>
                      <a:noFill/>
                    </a:lnL>
                    <a:lnR>
                      <a:noFill/>
                    </a:lnR>
                    <a:lnT>
                      <a:noFill/>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0.404 </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0.207</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0.46</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0.164 </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0.259 </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0.762 </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0.3</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0.41</a:t>
                      </a:r>
                    </a:p>
                  </a:txBody>
                  <a:tcPr marL="0" marR="0" marT="0" marB="0" anchor="ctr" anchorCtr="1" horzOverflow="overflow">
                    <a:lnL>
                      <a:noFill/>
                    </a:lnL>
                    <a:lnR cap="flat">
                      <a:noFill/>
                    </a:lnR>
                    <a:lnT>
                      <a:noFill/>
                    </a:lnT>
                    <a:lnB>
                      <a:noFill/>
                    </a:lnB>
                    <a:lnTlToBr>
                      <a:noFill/>
                    </a:lnTlToBr>
                    <a:lnBlToTr>
                      <a:noFill/>
                    </a:lnBlToTr>
                    <a:solidFill>
                      <a:srgbClr val="FFCC66"/>
                    </a:solid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Condition</a:t>
                      </a:r>
                    </a:p>
                  </a:txBody>
                  <a:tcPr marL="0" marR="0" marT="0" marB="0" anchor="ctr" anchorCtr="1"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reflux</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reflux</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rt</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70</a:t>
                      </a:r>
                    </a:p>
                  </a:txBody>
                  <a:tcPr marL="0" marR="0" marT="0" marB="0" anchor="ctr" anchorCtr="1" horzOverflow="overflow">
                    <a:lnL>
                      <a:noFill/>
                    </a:lnL>
                    <a:lnR cap="flat">
                      <a:noFill/>
                    </a:lnR>
                    <a:lnT>
                      <a:noFill/>
                    </a:lnT>
                    <a:lnB>
                      <a:noFill/>
                    </a:lnB>
                    <a:lnTlToBr>
                      <a:noFill/>
                    </a:lnTlToBr>
                    <a:lnBlToTr>
                      <a:noFill/>
                    </a:lnBlToTr>
                    <a:solidFill>
                      <a:srgbClr val="FFCC66"/>
                    </a:solidFill>
                  </a:tcPr>
                </a:tc>
              </a:tr>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Time</a:t>
                      </a:r>
                    </a:p>
                  </a:txBody>
                  <a:tcPr marL="0" marR="0" marT="0" marB="0" anchor="ctr" anchorCtr="1"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15min</a:t>
                      </a:r>
                    </a:p>
                  </a:txBody>
                  <a:tcPr marL="0" marR="0" marT="0" marB="0" anchor="ctr" anchorCtr="1" horzOverflow="overflow">
                    <a:lnL>
                      <a:noFill/>
                    </a:lnL>
                    <a:lnR>
                      <a:noFill/>
                    </a:lnR>
                    <a:lnT>
                      <a:noFill/>
                    </a:lnT>
                    <a:lnB>
                      <a:noFill/>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15min</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24h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24h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24h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2.5h</a:t>
                      </a:r>
                    </a:p>
                  </a:txBody>
                  <a:tcPr marL="0" marR="0" marT="0" marB="0" anchor="ctr" anchorCtr="1"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2h</a:t>
                      </a:r>
                    </a:p>
                  </a:txBody>
                  <a:tcPr marL="0" marR="0" marT="0" marB="0" anchor="ctr" anchorCtr="1" horzOverflow="overflow">
                    <a:lnL>
                      <a:noFill/>
                    </a:lnL>
                    <a:lnR cap="flat">
                      <a:noFill/>
                    </a:lnR>
                    <a:lnT>
                      <a:noFill/>
                    </a:lnT>
                    <a:lnB>
                      <a:noFill/>
                    </a:lnB>
                    <a:lnTlToBr>
                      <a:noFill/>
                    </a:lnTlToBr>
                    <a:lnBlToTr>
                      <a:noFill/>
                    </a:lnBlToTr>
                    <a:solidFill>
                      <a:srgbClr val="FFCC66"/>
                    </a:solidFill>
                  </a:tcPr>
                </a:tc>
              </a:tr>
              <a:tr h="239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Yield(%)</a:t>
                      </a:r>
                    </a:p>
                  </a:txBody>
                  <a:tcPr marL="0" marR="0" marT="0" marB="0" anchor="ctr" anchorCtr="1"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96</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74</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92</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79</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65</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92</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90</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74</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85</a:t>
                      </a:r>
                    </a:p>
                  </a:txBody>
                  <a:tcPr marL="0" marR="0" marT="0" marB="0"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89</a:t>
                      </a:r>
                    </a:p>
                  </a:txBody>
                  <a:tcPr marL="0" marR="0" marT="0" marB="0" anchor="ctr" anchorCtr="1" horzOverflow="overflow">
                    <a:lnL>
                      <a:noFill/>
                    </a:lnL>
                    <a:lnR cap="flat">
                      <a:noFill/>
                    </a:lnR>
                    <a:lnT>
                      <a:noFill/>
                    </a:lnT>
                    <a:lnB cap="flat">
                      <a:noFill/>
                    </a:lnB>
                    <a:lnTlToBr>
                      <a:noFill/>
                    </a:lnTlToBr>
                    <a:lnBlToTr>
                      <a:noFill/>
                    </a:lnBlToTr>
                    <a:solidFill>
                      <a:srgbClr val="FFCC66"/>
                    </a:solidFill>
                  </a:tcPr>
                </a:tc>
              </a:tr>
            </a:tbl>
          </a:graphicData>
        </a:graphic>
      </p:graphicFrame>
      <p:sp>
        <p:nvSpPr>
          <p:cNvPr id="8" name="Text Box 104"/>
          <p:cNvSpPr txBox="1">
            <a:spLocks noChangeArrowheads="1"/>
          </p:cNvSpPr>
          <p:nvPr/>
        </p:nvSpPr>
        <p:spPr bwMode="auto">
          <a:xfrm>
            <a:off x="2051720" y="908720"/>
            <a:ext cx="5400675" cy="366713"/>
          </a:xfrm>
          <a:prstGeom prst="rect">
            <a:avLst/>
          </a:prstGeom>
          <a:noFill/>
          <a:ln w="9525">
            <a:noFill/>
            <a:miter lim="800000"/>
            <a:headEnd/>
            <a:tailEnd/>
          </a:ln>
        </p:spPr>
        <p:txBody>
          <a:bodyPr>
            <a:spAutoFit/>
          </a:bodyPr>
          <a:lstStyle/>
          <a:p>
            <a:pPr>
              <a:spcBef>
                <a:spcPct val="50000"/>
              </a:spcBef>
            </a:pPr>
            <a:r>
              <a:rPr lang="en-US" altLang="zh-TW" sz="1800" b="1" dirty="0">
                <a:solidFill>
                  <a:schemeClr val="accent2"/>
                </a:solidFill>
                <a:latin typeface="Times New Roman" pitchFamily="18" charset="0"/>
                <a:ea typeface="標楷體" pitchFamily="65" charset="-120"/>
              </a:rPr>
              <a:t>( B. </a:t>
            </a:r>
            <a:r>
              <a:rPr lang="en-US" altLang="zh-TW" sz="1800" b="1" dirty="0" err="1">
                <a:solidFill>
                  <a:schemeClr val="accent2"/>
                </a:solidFill>
                <a:latin typeface="Times New Roman" pitchFamily="18" charset="0"/>
                <a:ea typeface="標楷體" pitchFamily="65" charset="-120"/>
              </a:rPr>
              <a:t>Thavonekham</a:t>
            </a:r>
            <a:r>
              <a:rPr lang="en-US" altLang="zh-TW" sz="1800" b="1" dirty="0">
                <a:solidFill>
                  <a:schemeClr val="accent2"/>
                </a:solidFill>
                <a:latin typeface="Times New Roman" pitchFamily="18" charset="0"/>
                <a:ea typeface="標楷體" pitchFamily="65" charset="-120"/>
              </a:rPr>
              <a:t>, Synthesis, 1997, 1189-1194</a:t>
            </a:r>
            <a:r>
              <a:rPr lang="en-US" altLang="zh-TW" sz="1800" b="1" dirty="0">
                <a:solidFill>
                  <a:schemeClr val="accent2"/>
                </a:solidFill>
                <a:latin typeface="Tahoma" pitchFamily="34" charset="0"/>
              </a:rPr>
              <a:t> )</a:t>
            </a:r>
          </a:p>
        </p:txBody>
      </p:sp>
      <p:sp>
        <p:nvSpPr>
          <p:cNvPr id="9" name="Text Box 118"/>
          <p:cNvSpPr txBox="1">
            <a:spLocks noChangeArrowheads="1"/>
          </p:cNvSpPr>
          <p:nvPr/>
        </p:nvSpPr>
        <p:spPr bwMode="auto">
          <a:xfrm>
            <a:off x="-180528" y="385500"/>
            <a:ext cx="9505056" cy="523220"/>
          </a:xfrm>
          <a:prstGeom prst="rect">
            <a:avLst/>
          </a:prstGeom>
          <a:noFill/>
          <a:ln w="9525">
            <a:noFill/>
            <a:miter lim="800000"/>
            <a:headEnd/>
            <a:tailEnd/>
          </a:ln>
        </p:spPr>
        <p:txBody>
          <a:bodyPr wrap="square">
            <a:spAutoFit/>
          </a:bodyPr>
          <a:lstStyle/>
          <a:p>
            <a:pPr algn="ctr">
              <a:spcBef>
                <a:spcPct val="50000"/>
              </a:spcBef>
            </a:pPr>
            <a:r>
              <a:rPr lang="en-US" altLang="zh-TW" sz="2800" b="1" dirty="0" smtClean="0">
                <a:solidFill>
                  <a:srgbClr val="FF0000"/>
                </a:solidFill>
                <a:ea typeface="標楷體" pitchFamily="65" charset="-120"/>
              </a:rPr>
              <a:t>Trans-</a:t>
            </a:r>
            <a:r>
              <a:rPr lang="en-US" altLang="zh-TW" sz="2800" b="1" dirty="0" err="1" smtClean="0">
                <a:solidFill>
                  <a:srgbClr val="FF0000"/>
                </a:solidFill>
                <a:ea typeface="標楷體" pitchFamily="65" charset="-120"/>
              </a:rPr>
              <a:t>amination</a:t>
            </a:r>
            <a:r>
              <a:rPr lang="en-US" altLang="zh-TW" sz="2800" b="1" dirty="0" smtClean="0">
                <a:solidFill>
                  <a:srgbClr val="FF0000"/>
                </a:solidFill>
                <a:ea typeface="標楷體" pitchFamily="65" charset="-120"/>
              </a:rPr>
              <a:t> of Ph-</a:t>
            </a:r>
            <a:r>
              <a:rPr lang="en-US" altLang="zh-TW" sz="2800" b="1" dirty="0" err="1" smtClean="0">
                <a:solidFill>
                  <a:srgbClr val="FF0000"/>
                </a:solidFill>
                <a:ea typeface="標楷體" pitchFamily="65" charset="-120"/>
              </a:rPr>
              <a:t>carbamate</a:t>
            </a:r>
            <a:r>
              <a:rPr lang="en-US" altLang="zh-TW" sz="2800" b="1" dirty="0" smtClean="0">
                <a:solidFill>
                  <a:srgbClr val="FF0000"/>
                </a:solidFill>
                <a:ea typeface="標楷體" pitchFamily="65" charset="-120"/>
              </a:rPr>
              <a:t> in Different Solvents</a:t>
            </a:r>
            <a:endParaRPr lang="zh-TW" altLang="en-US" sz="2800" b="1" dirty="0">
              <a:solidFill>
                <a:srgbClr val="FF0000"/>
              </a:solidFill>
              <a:ea typeface="標楷體" pitchFamily="65" charset="-120"/>
            </a:endParaRPr>
          </a:p>
        </p:txBody>
      </p:sp>
      <p:sp>
        <p:nvSpPr>
          <p:cNvPr id="10" name="文字方塊 9"/>
          <p:cNvSpPr txBox="1"/>
          <p:nvPr/>
        </p:nvSpPr>
        <p:spPr>
          <a:xfrm>
            <a:off x="-36512" y="6525344"/>
            <a:ext cx="418704" cy="369332"/>
          </a:xfrm>
          <a:prstGeom prst="rect">
            <a:avLst/>
          </a:prstGeom>
          <a:noFill/>
        </p:spPr>
        <p:txBody>
          <a:bodyPr wrap="none" rtlCol="0">
            <a:spAutoFit/>
          </a:bodyPr>
          <a:lstStyle/>
          <a:p>
            <a:r>
              <a:rPr lang="en-US" altLang="zh-TW" dirty="0" smtClean="0"/>
              <a:t>25</a:t>
            </a:r>
            <a:endParaRPr lang="zh-TW" altLang="en-US" dirty="0"/>
          </a:p>
        </p:txBody>
      </p:sp>
      <p:sp>
        <p:nvSpPr>
          <p:cNvPr id="12" name="文字方塊 1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3"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4" name="文字方塊 1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print"/>
          <a:srcRect/>
          <a:stretch>
            <a:fillRect/>
          </a:stretch>
        </p:blipFill>
        <p:spPr bwMode="auto">
          <a:xfrm>
            <a:off x="755650" y="2781300"/>
            <a:ext cx="7705725" cy="3578225"/>
          </a:xfrm>
          <a:prstGeom prst="rect">
            <a:avLst/>
          </a:prstGeom>
          <a:noFill/>
          <a:ln w="38100">
            <a:solidFill>
              <a:srgbClr val="0000FF"/>
            </a:solidFill>
            <a:miter lim="800000"/>
            <a:headEnd/>
            <a:tailEnd/>
          </a:ln>
        </p:spPr>
      </p:pic>
      <p:sp>
        <p:nvSpPr>
          <p:cNvPr id="7" name="Rectangle 5"/>
          <p:cNvSpPr>
            <a:spLocks noChangeArrowheads="1"/>
          </p:cNvSpPr>
          <p:nvPr/>
        </p:nvSpPr>
        <p:spPr bwMode="auto">
          <a:xfrm>
            <a:off x="107504" y="335558"/>
            <a:ext cx="8610627" cy="1077218"/>
          </a:xfrm>
          <a:prstGeom prst="rect">
            <a:avLst/>
          </a:prstGeom>
          <a:noFill/>
          <a:ln w="9525">
            <a:noFill/>
            <a:miter lim="800000"/>
            <a:headEnd/>
            <a:tailEnd/>
          </a:ln>
        </p:spPr>
        <p:txBody>
          <a:bodyPr wrap="none" anchor="ctr">
            <a:spAutoFit/>
          </a:bodyPr>
          <a:lstStyle/>
          <a:p>
            <a:r>
              <a:rPr lang="en-US" altLang="zh-TW" sz="3200" b="1" dirty="0" smtClean="0">
                <a:solidFill>
                  <a:srgbClr val="FF0000"/>
                </a:solidFill>
                <a:latin typeface="Times New Roman" pitchFamily="18" charset="0"/>
                <a:cs typeface="Times New Roman" pitchFamily="18" charset="0"/>
              </a:rPr>
              <a:t>      NIR-MDA-DPC </a:t>
            </a:r>
            <a:r>
              <a:rPr lang="en-US" altLang="zh-TW" sz="3200" b="1" dirty="0" smtClean="0">
                <a:solidFill>
                  <a:srgbClr val="FF0000"/>
                </a:solidFill>
                <a:latin typeface="Times New Roman" pitchFamily="18" charset="0"/>
                <a:ea typeface="標楷體" pitchFamily="65" charset="-120"/>
                <a:cs typeface="Times New Roman" pitchFamily="18" charset="0"/>
              </a:rPr>
              <a:t>and </a:t>
            </a:r>
            <a:r>
              <a:rPr lang="en-US" altLang="zh-TW" sz="3200" b="1" dirty="0" err="1" smtClean="0">
                <a:solidFill>
                  <a:srgbClr val="FF0000"/>
                </a:solidFill>
                <a:latin typeface="Times New Roman" pitchFamily="18" charset="0"/>
                <a:ea typeface="標楷體" pitchFamily="65" charset="-120"/>
                <a:cs typeface="Times New Roman" pitchFamily="18" charset="0"/>
              </a:rPr>
              <a:t>Diamines</a:t>
            </a:r>
            <a:r>
              <a:rPr lang="en-US" altLang="zh-TW" sz="3200" b="1" dirty="0" smtClean="0">
                <a:solidFill>
                  <a:srgbClr val="FF0000"/>
                </a:solidFill>
                <a:latin typeface="Times New Roman" pitchFamily="18" charset="0"/>
                <a:ea typeface="標楷體" pitchFamily="65" charset="-120"/>
                <a:cs typeface="Times New Roman" pitchFamily="18" charset="0"/>
              </a:rPr>
              <a:t> into </a:t>
            </a:r>
            <a:r>
              <a:rPr lang="en-US" altLang="zh-TW" sz="3200" b="1" dirty="0" err="1" smtClean="0">
                <a:solidFill>
                  <a:srgbClr val="FF0000"/>
                </a:solidFill>
                <a:latin typeface="Times New Roman" pitchFamily="18" charset="0"/>
                <a:ea typeface="標楷體" pitchFamily="65" charset="-120"/>
                <a:cs typeface="Times New Roman" pitchFamily="18" charset="0"/>
              </a:rPr>
              <a:t>Polyurea</a:t>
            </a:r>
            <a:endParaRPr lang="en-US" altLang="zh-TW" sz="3200" b="1" dirty="0" smtClean="0">
              <a:solidFill>
                <a:srgbClr val="FF0000"/>
              </a:solidFill>
              <a:latin typeface="Times New Roman" pitchFamily="18" charset="0"/>
              <a:ea typeface="標楷體" pitchFamily="65" charset="-120"/>
              <a:cs typeface="Times New Roman" pitchFamily="18" charset="0"/>
            </a:endParaRPr>
          </a:p>
          <a:p>
            <a:pPr algn="ctr"/>
            <a:r>
              <a:rPr lang="en-US" altLang="zh-TW" sz="3200" b="1" dirty="0" smtClean="0">
                <a:solidFill>
                  <a:srgbClr val="FF0000"/>
                </a:solidFill>
                <a:latin typeface="Times New Roman" pitchFamily="18" charset="0"/>
                <a:ea typeface="標楷體" pitchFamily="65" charset="-120"/>
                <a:cs typeface="Times New Roman" pitchFamily="18" charset="0"/>
              </a:rPr>
              <a:t>NIR to P-urea</a:t>
            </a:r>
            <a:r>
              <a:rPr lang="zh-TW" altLang="en-US" sz="3200" b="1" dirty="0" smtClean="0">
                <a:solidFill>
                  <a:srgbClr val="FF0000"/>
                </a:solidFill>
                <a:latin typeface="Times New Roman" pitchFamily="18" charset="0"/>
                <a:cs typeface="Times New Roman" pitchFamily="18" charset="0"/>
              </a:rPr>
              <a:t> </a:t>
            </a:r>
            <a:endParaRPr lang="zh-TW" altLang="en-US" sz="3200" b="1" dirty="0">
              <a:solidFill>
                <a:srgbClr val="FF0000"/>
              </a:solidFill>
              <a:latin typeface="Times New Roman" pitchFamily="18" charset="0"/>
              <a:cs typeface="Times New Roman" pitchFamily="18" charset="0"/>
            </a:endParaRPr>
          </a:p>
        </p:txBody>
      </p:sp>
      <p:sp>
        <p:nvSpPr>
          <p:cNvPr id="8" name="Text Box 7"/>
          <p:cNvSpPr txBox="1">
            <a:spLocks noChangeArrowheads="1"/>
          </p:cNvSpPr>
          <p:nvPr/>
        </p:nvSpPr>
        <p:spPr bwMode="auto">
          <a:xfrm>
            <a:off x="1835150" y="2060575"/>
            <a:ext cx="6608763" cy="366713"/>
          </a:xfrm>
          <a:prstGeom prst="rect">
            <a:avLst/>
          </a:prstGeom>
          <a:noFill/>
          <a:ln w="9525">
            <a:noFill/>
            <a:miter lim="800000"/>
            <a:headEnd/>
            <a:tailEnd/>
          </a:ln>
        </p:spPr>
        <p:txBody>
          <a:bodyPr>
            <a:spAutoFit/>
          </a:bodyPr>
          <a:lstStyle/>
          <a:p>
            <a:r>
              <a:rPr lang="en-US" altLang="zh-TW" sz="1800" b="1" u="sng" dirty="0">
                <a:solidFill>
                  <a:srgbClr val="0000FF"/>
                </a:solidFill>
                <a:latin typeface="Times New Roman" pitchFamily="18" charset="0"/>
              </a:rPr>
              <a:t>MDA-DPC</a:t>
            </a:r>
            <a:r>
              <a:rPr lang="en-US" altLang="zh-TW" sz="1800" b="1" dirty="0">
                <a:solidFill>
                  <a:srgbClr val="0000FF"/>
                </a:solidFill>
                <a:latin typeface="Times New Roman" pitchFamily="18" charset="0"/>
              </a:rPr>
              <a:t>             </a:t>
            </a:r>
            <a:r>
              <a:rPr lang="en-US" altLang="zh-TW" sz="1800" b="1" u="sng" dirty="0">
                <a:solidFill>
                  <a:srgbClr val="0000FF"/>
                </a:solidFill>
                <a:latin typeface="Times New Roman" pitchFamily="18" charset="0"/>
              </a:rPr>
              <a:t>Short Chain Extender</a:t>
            </a:r>
            <a:r>
              <a:rPr lang="en-US" altLang="zh-TW" sz="1800" b="1" dirty="0">
                <a:solidFill>
                  <a:srgbClr val="0000FF"/>
                </a:solidFill>
                <a:latin typeface="Times New Roman" pitchFamily="18" charset="0"/>
              </a:rPr>
              <a:t>      </a:t>
            </a:r>
            <a:r>
              <a:rPr lang="en-US" altLang="zh-TW" sz="1800" b="1" u="sng" dirty="0">
                <a:solidFill>
                  <a:srgbClr val="0000FF"/>
                </a:solidFill>
                <a:latin typeface="Times New Roman" pitchFamily="18" charset="0"/>
              </a:rPr>
              <a:t>Long Chain </a:t>
            </a:r>
            <a:r>
              <a:rPr lang="en-US" altLang="zh-TW" sz="1800" b="1" u="sng" dirty="0" err="1">
                <a:solidFill>
                  <a:srgbClr val="0000FF"/>
                </a:solidFill>
                <a:latin typeface="Times New Roman" pitchFamily="18" charset="0"/>
              </a:rPr>
              <a:t>Diamine</a:t>
            </a:r>
            <a:endParaRPr lang="en-US" altLang="zh-TW" sz="1800" b="1" u="sng" dirty="0">
              <a:solidFill>
                <a:srgbClr val="0000FF"/>
              </a:solidFill>
              <a:latin typeface="Times New Roman" pitchFamily="18" charset="0"/>
            </a:endParaRPr>
          </a:p>
        </p:txBody>
      </p:sp>
      <p:sp>
        <p:nvSpPr>
          <p:cNvPr id="9" name="Text Box 8"/>
          <p:cNvSpPr txBox="1">
            <a:spLocks noChangeArrowheads="1"/>
          </p:cNvSpPr>
          <p:nvPr/>
        </p:nvSpPr>
        <p:spPr bwMode="auto">
          <a:xfrm>
            <a:off x="3779838" y="6381328"/>
            <a:ext cx="2346027" cy="400110"/>
          </a:xfrm>
          <a:prstGeom prst="rect">
            <a:avLst/>
          </a:prstGeom>
          <a:noFill/>
          <a:ln w="9525">
            <a:noFill/>
            <a:miter lim="800000"/>
            <a:headEnd/>
            <a:tailEnd/>
          </a:ln>
        </p:spPr>
        <p:txBody>
          <a:bodyPr wrap="none">
            <a:spAutoFit/>
          </a:bodyPr>
          <a:lstStyle/>
          <a:p>
            <a:r>
              <a:rPr lang="en-US" altLang="zh-TW" sz="2000" u="sng" dirty="0" err="1">
                <a:solidFill>
                  <a:srgbClr val="00CC00"/>
                </a:solidFill>
              </a:rPr>
              <a:t>Polyurea</a:t>
            </a:r>
            <a:r>
              <a:rPr lang="en-US" altLang="zh-TW" sz="2000" u="sng" dirty="0">
                <a:solidFill>
                  <a:srgbClr val="00CC00"/>
                </a:solidFill>
              </a:rPr>
              <a:t> </a:t>
            </a:r>
            <a:r>
              <a:rPr lang="en-US" altLang="zh-TW" sz="2000" u="sng" dirty="0" err="1">
                <a:solidFill>
                  <a:srgbClr val="00CC00"/>
                </a:solidFill>
              </a:rPr>
              <a:t>Elastomers</a:t>
            </a:r>
            <a:endParaRPr lang="en-US" altLang="zh-TW" sz="2000" u="sng" dirty="0">
              <a:solidFill>
                <a:srgbClr val="00CC00"/>
              </a:solidFill>
            </a:endParaRPr>
          </a:p>
        </p:txBody>
      </p:sp>
      <p:sp>
        <p:nvSpPr>
          <p:cNvPr id="10" name="文字方塊 9"/>
          <p:cNvSpPr txBox="1"/>
          <p:nvPr/>
        </p:nvSpPr>
        <p:spPr>
          <a:xfrm>
            <a:off x="-36512" y="6525344"/>
            <a:ext cx="418704" cy="369332"/>
          </a:xfrm>
          <a:prstGeom prst="rect">
            <a:avLst/>
          </a:prstGeom>
          <a:noFill/>
        </p:spPr>
        <p:txBody>
          <a:bodyPr wrap="none" rtlCol="0">
            <a:spAutoFit/>
          </a:bodyPr>
          <a:lstStyle/>
          <a:p>
            <a:r>
              <a:rPr lang="en-US" altLang="zh-TW" dirty="0" smtClean="0"/>
              <a:t>26</a:t>
            </a:r>
            <a:endParaRPr lang="zh-TW" altLang="en-US" dirty="0"/>
          </a:p>
        </p:txBody>
      </p:sp>
      <p:sp>
        <p:nvSpPr>
          <p:cNvPr id="12" name="文字方塊 1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3"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4" name="文字方塊 1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8"/>
          <p:cNvSpPr txBox="1">
            <a:spLocks noChangeArrowheads="1"/>
          </p:cNvSpPr>
          <p:nvPr/>
        </p:nvSpPr>
        <p:spPr bwMode="auto">
          <a:xfrm>
            <a:off x="468313" y="1340768"/>
            <a:ext cx="8494633" cy="4247317"/>
          </a:xfrm>
          <a:prstGeom prst="rect">
            <a:avLst/>
          </a:prstGeom>
          <a:noFill/>
          <a:ln w="9525">
            <a:solidFill>
              <a:srgbClr val="0000FF"/>
            </a:solidFill>
            <a:miter lim="800000"/>
            <a:headEnd/>
            <a:tailEnd/>
          </a:ln>
        </p:spPr>
        <p:txBody>
          <a:bodyPr wrap="none">
            <a:spAutoFit/>
          </a:bodyPr>
          <a:lstStyle/>
          <a:p>
            <a:r>
              <a:rPr lang="en-US" altLang="zh-TW" b="1" u="sng" dirty="0">
                <a:solidFill>
                  <a:srgbClr val="0000FF"/>
                </a:solidFill>
              </a:rPr>
              <a:t>Solvent</a:t>
            </a:r>
            <a:r>
              <a:rPr lang="en-US" altLang="zh-TW" b="1" dirty="0">
                <a:solidFill>
                  <a:srgbClr val="0000FF"/>
                </a:solidFill>
              </a:rPr>
              <a:t>	</a:t>
            </a:r>
            <a:r>
              <a:rPr lang="en-US" altLang="zh-TW" b="1" u="sng" dirty="0" err="1">
                <a:solidFill>
                  <a:srgbClr val="0000FF"/>
                </a:solidFill>
              </a:rPr>
              <a:t>Diamines</a:t>
            </a:r>
            <a:r>
              <a:rPr lang="en-US" altLang="zh-TW" b="1" dirty="0">
                <a:solidFill>
                  <a:srgbClr val="0000FF"/>
                </a:solidFill>
              </a:rPr>
              <a:t>		</a:t>
            </a:r>
            <a:r>
              <a:rPr lang="en-US" altLang="zh-TW" b="1" u="sng" dirty="0">
                <a:solidFill>
                  <a:srgbClr val="0000FF"/>
                </a:solidFill>
              </a:rPr>
              <a:t>Extender</a:t>
            </a:r>
            <a:r>
              <a:rPr lang="en-US" altLang="zh-TW" b="1" dirty="0">
                <a:solidFill>
                  <a:srgbClr val="0000FF"/>
                </a:solidFill>
              </a:rPr>
              <a:t>		</a:t>
            </a:r>
            <a:r>
              <a:rPr lang="en-US" altLang="zh-TW" b="1" u="sng" dirty="0">
                <a:solidFill>
                  <a:srgbClr val="0000FF"/>
                </a:solidFill>
              </a:rPr>
              <a:t>Hard Segment%</a:t>
            </a:r>
            <a:r>
              <a:rPr lang="en-US" altLang="zh-TW" b="1" dirty="0">
                <a:solidFill>
                  <a:srgbClr val="0000FF"/>
                </a:solidFill>
              </a:rPr>
              <a:t>		</a:t>
            </a:r>
            <a:r>
              <a:rPr lang="en-US" altLang="zh-TW" b="1" u="sng" dirty="0">
                <a:solidFill>
                  <a:srgbClr val="0000FF"/>
                </a:solidFill>
              </a:rPr>
              <a:t>Mol. Wt</a:t>
            </a:r>
            <a:r>
              <a:rPr lang="en-US" altLang="zh-TW" b="1" dirty="0">
                <a:solidFill>
                  <a:srgbClr val="0000FF"/>
                </a:solidFill>
              </a:rPr>
              <a:t>	</a:t>
            </a:r>
          </a:p>
          <a:p>
            <a:endParaRPr lang="en-US" altLang="zh-TW" b="1" dirty="0">
              <a:solidFill>
                <a:srgbClr val="0000FF"/>
              </a:solidFill>
            </a:endParaRPr>
          </a:p>
          <a:p>
            <a:r>
              <a:rPr lang="en-US" altLang="zh-TW" b="1" dirty="0">
                <a:solidFill>
                  <a:srgbClr val="0000FF"/>
                </a:solidFill>
              </a:rPr>
              <a:t>DMSO	Jeffamine-2000	1,6-HAD			57		54,400</a:t>
            </a:r>
          </a:p>
          <a:p>
            <a:endParaRPr lang="en-US" altLang="zh-TW" b="1" dirty="0">
              <a:solidFill>
                <a:srgbClr val="0000FF"/>
              </a:solidFill>
            </a:endParaRPr>
          </a:p>
          <a:p>
            <a:r>
              <a:rPr lang="en-US" altLang="zh-TW" b="1" dirty="0">
                <a:solidFill>
                  <a:srgbClr val="0000FF"/>
                </a:solidFill>
              </a:rPr>
              <a:t>DMSO	Jeffamine-2000	PPG-230			61		71,000</a:t>
            </a:r>
          </a:p>
          <a:p>
            <a:endParaRPr lang="en-US" altLang="zh-TW" b="1" dirty="0">
              <a:solidFill>
                <a:srgbClr val="0000FF"/>
              </a:solidFill>
            </a:endParaRPr>
          </a:p>
          <a:p>
            <a:r>
              <a:rPr lang="en-US" altLang="zh-TW" b="1" dirty="0">
                <a:solidFill>
                  <a:srgbClr val="0000FF"/>
                </a:solidFill>
              </a:rPr>
              <a:t>DMSO	Jeffamine-2000	1,8-diamino-3,6-dioxetane	58		131,000</a:t>
            </a:r>
          </a:p>
          <a:p>
            <a:endParaRPr lang="en-US" altLang="zh-TW" b="1" dirty="0">
              <a:solidFill>
                <a:schemeClr val="accent2"/>
              </a:solidFill>
            </a:endParaRPr>
          </a:p>
          <a:p>
            <a:endParaRPr lang="en-US" altLang="zh-TW" b="1" dirty="0"/>
          </a:p>
          <a:p>
            <a:r>
              <a:rPr lang="en-US" altLang="zh-TW" b="1" dirty="0">
                <a:solidFill>
                  <a:srgbClr val="009900"/>
                </a:solidFill>
              </a:rPr>
              <a:t>TMS	Jeffamine-2000	1,6-HAD			46		79,000</a:t>
            </a:r>
            <a:r>
              <a:rPr lang="en-US" altLang="zh-TW" sz="1600" b="1" dirty="0">
                <a:solidFill>
                  <a:srgbClr val="009900"/>
                </a:solidFill>
              </a:rPr>
              <a:t>a</a:t>
            </a:r>
            <a:endParaRPr lang="en-US" altLang="zh-TW" b="1" dirty="0">
              <a:solidFill>
                <a:srgbClr val="009900"/>
              </a:solidFill>
            </a:endParaRPr>
          </a:p>
          <a:p>
            <a:r>
              <a:rPr lang="en-US" altLang="zh-TW" b="1" dirty="0">
                <a:solidFill>
                  <a:srgbClr val="009900"/>
                </a:solidFill>
              </a:rPr>
              <a:t>								(59,676)b</a:t>
            </a:r>
          </a:p>
          <a:p>
            <a:r>
              <a:rPr lang="en-US" altLang="zh-TW" b="1" dirty="0">
                <a:solidFill>
                  <a:srgbClr val="009900"/>
                </a:solidFill>
              </a:rPr>
              <a:t>TMS	Jeffamine-2000	H12-MDA		</a:t>
            </a:r>
            <a:r>
              <a:rPr lang="en-US" altLang="zh-TW" b="1" dirty="0" smtClean="0">
                <a:solidFill>
                  <a:srgbClr val="009900"/>
                </a:solidFill>
              </a:rPr>
              <a:t>40</a:t>
            </a:r>
            <a:r>
              <a:rPr lang="en-US" altLang="zh-TW" b="1" dirty="0">
                <a:solidFill>
                  <a:srgbClr val="009900"/>
                </a:solidFill>
              </a:rPr>
              <a:t>		</a:t>
            </a:r>
            <a:r>
              <a:rPr lang="en-US" altLang="zh-TW" b="1" dirty="0" smtClean="0">
                <a:solidFill>
                  <a:srgbClr val="009900"/>
                </a:solidFill>
              </a:rPr>
              <a:t>84,269a</a:t>
            </a:r>
            <a:endParaRPr lang="en-US" altLang="zh-TW" b="1" dirty="0">
              <a:solidFill>
                <a:srgbClr val="009900"/>
              </a:solidFill>
            </a:endParaRPr>
          </a:p>
          <a:p>
            <a:r>
              <a:rPr lang="en-US" altLang="zh-TW" b="1" dirty="0">
                <a:solidFill>
                  <a:srgbClr val="009900"/>
                </a:solidFill>
              </a:rPr>
              <a:t>								(</a:t>
            </a:r>
            <a:r>
              <a:rPr lang="en-US" altLang="zh-TW" b="1" dirty="0" smtClean="0">
                <a:solidFill>
                  <a:srgbClr val="009900"/>
                </a:solidFill>
              </a:rPr>
              <a:t>68,000)b</a:t>
            </a:r>
            <a:endParaRPr lang="en-US" altLang="zh-TW" b="1" dirty="0">
              <a:solidFill>
                <a:srgbClr val="009900"/>
              </a:solidFill>
            </a:endParaRPr>
          </a:p>
          <a:p>
            <a:r>
              <a:rPr lang="en-US" altLang="zh-TW" b="1" dirty="0">
                <a:solidFill>
                  <a:srgbClr val="009900"/>
                </a:solidFill>
              </a:rPr>
              <a:t>TMS	Jeffamine-2000	IPDA			40		</a:t>
            </a:r>
            <a:r>
              <a:rPr lang="en-US" altLang="zh-TW" b="1" dirty="0" smtClean="0">
                <a:solidFill>
                  <a:srgbClr val="009900"/>
                </a:solidFill>
              </a:rPr>
              <a:t>61,338a</a:t>
            </a:r>
            <a:endParaRPr lang="en-US" altLang="zh-TW" b="1" dirty="0">
              <a:solidFill>
                <a:srgbClr val="009900"/>
              </a:solidFill>
            </a:endParaRPr>
          </a:p>
          <a:p>
            <a:r>
              <a:rPr lang="en-US" altLang="zh-TW" b="1" dirty="0">
                <a:solidFill>
                  <a:srgbClr val="009900"/>
                </a:solidFill>
              </a:rPr>
              <a:t>								(</a:t>
            </a:r>
            <a:r>
              <a:rPr lang="en-US" altLang="zh-TW" b="1" dirty="0" smtClean="0">
                <a:solidFill>
                  <a:srgbClr val="009900"/>
                </a:solidFill>
              </a:rPr>
              <a:t>57,170)b</a:t>
            </a:r>
            <a:endParaRPr lang="en-US" altLang="zh-TW" b="1" dirty="0">
              <a:solidFill>
                <a:srgbClr val="009900"/>
              </a:solidFill>
            </a:endParaRPr>
          </a:p>
        </p:txBody>
      </p:sp>
      <p:sp>
        <p:nvSpPr>
          <p:cNvPr id="7" name="Text Box 13"/>
          <p:cNvSpPr txBox="1">
            <a:spLocks noChangeArrowheads="1"/>
          </p:cNvSpPr>
          <p:nvPr/>
        </p:nvSpPr>
        <p:spPr bwMode="auto">
          <a:xfrm>
            <a:off x="395288" y="5589588"/>
            <a:ext cx="8281987" cy="78483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en-US" altLang="zh-TW" sz="1800" b="1" dirty="0">
                <a:solidFill>
                  <a:srgbClr val="0000FF"/>
                </a:solidFill>
                <a:latin typeface="標楷體" pitchFamily="65" charset="-120"/>
                <a:ea typeface="標楷體" pitchFamily="65" charset="-120"/>
              </a:rPr>
              <a:t> </a:t>
            </a:r>
            <a:r>
              <a:rPr lang="en-US" altLang="zh-TW" sz="1800" b="1" dirty="0" smtClean="0">
                <a:solidFill>
                  <a:srgbClr val="0000FF"/>
                </a:solidFill>
                <a:latin typeface="標楷體" pitchFamily="65" charset="-120"/>
                <a:ea typeface="標楷體" pitchFamily="65" charset="-120"/>
              </a:rPr>
              <a:t>Run at 60~100</a:t>
            </a:r>
            <a:r>
              <a:rPr lang="zh-TW" altLang="zh-TW" sz="1800" b="1" dirty="0" smtClean="0">
                <a:solidFill>
                  <a:srgbClr val="0000FF"/>
                </a:solidFill>
                <a:latin typeface="標楷體" pitchFamily="65" charset="-120"/>
                <a:ea typeface="標楷體" pitchFamily="65" charset="-120"/>
              </a:rPr>
              <a:t>℃</a:t>
            </a:r>
            <a:r>
              <a:rPr lang="en-US" altLang="zh-TW" sz="1800" b="1" dirty="0" smtClean="0">
                <a:solidFill>
                  <a:srgbClr val="0000FF"/>
                </a:solidFill>
                <a:latin typeface="標楷體" pitchFamily="65" charset="-120"/>
                <a:ea typeface="標楷體" pitchFamily="65" charset="-120"/>
              </a:rPr>
              <a:t> in </a:t>
            </a:r>
            <a:r>
              <a:rPr lang="en-US" altLang="zh-TW" sz="1800" b="1" dirty="0" smtClean="0">
                <a:solidFill>
                  <a:srgbClr val="FF0000"/>
                </a:solidFill>
                <a:latin typeface="標楷體" pitchFamily="65" charset="-120"/>
                <a:ea typeface="標楷體" pitchFamily="65" charset="-120"/>
              </a:rPr>
              <a:t>DMSO</a:t>
            </a:r>
            <a:r>
              <a:rPr lang="en-US" altLang="zh-TW" sz="1800" b="1" dirty="0" smtClean="0">
                <a:solidFill>
                  <a:srgbClr val="0000FF"/>
                </a:solidFill>
                <a:latin typeface="標楷體" pitchFamily="65" charset="-120"/>
                <a:ea typeface="標楷體" pitchFamily="65" charset="-120"/>
              </a:rPr>
              <a:t> as the solvent. (Hard to separate with </a:t>
            </a:r>
            <a:r>
              <a:rPr lang="en-US" altLang="zh-TW" sz="1800" b="1" dirty="0" err="1" smtClean="0">
                <a:solidFill>
                  <a:srgbClr val="0000FF"/>
                </a:solidFill>
                <a:latin typeface="標楷體" pitchFamily="65" charset="-120"/>
                <a:ea typeface="標楷體" pitchFamily="65" charset="-120"/>
              </a:rPr>
              <a:t>PhOH</a:t>
            </a:r>
            <a:r>
              <a:rPr lang="en-US" altLang="zh-TW" sz="1800" b="1" dirty="0" smtClean="0">
                <a:solidFill>
                  <a:srgbClr val="0000FF"/>
                </a:solidFill>
                <a:latin typeface="標楷體" pitchFamily="65" charset="-120"/>
                <a:ea typeface="標楷體" pitchFamily="65" charset="-120"/>
              </a:rPr>
              <a:t> )</a:t>
            </a:r>
            <a:endParaRPr lang="zh-TW" altLang="en-US" sz="1800" b="1" dirty="0">
              <a:solidFill>
                <a:srgbClr val="0000FF"/>
              </a:solidFill>
              <a:latin typeface="標楷體" pitchFamily="65" charset="-120"/>
              <a:ea typeface="標楷體" pitchFamily="65" charset="-120"/>
            </a:endParaRPr>
          </a:p>
          <a:p>
            <a:pPr>
              <a:spcBef>
                <a:spcPct val="50000"/>
              </a:spcBef>
              <a:buFont typeface="Wingdings" pitchFamily="2" charset="2"/>
              <a:buChar char="l"/>
            </a:pPr>
            <a:r>
              <a:rPr lang="zh-TW" altLang="en-US" sz="1800" b="1" dirty="0">
                <a:solidFill>
                  <a:srgbClr val="0000FF"/>
                </a:solidFill>
                <a:latin typeface="標楷體" pitchFamily="65" charset="-120"/>
                <a:ea typeface="標楷體" pitchFamily="65" charset="-120"/>
              </a:rPr>
              <a:t> </a:t>
            </a:r>
            <a:r>
              <a:rPr lang="en-US" altLang="zh-TW" sz="1800" b="1" dirty="0" smtClean="0">
                <a:solidFill>
                  <a:srgbClr val="0000FF"/>
                </a:solidFill>
                <a:latin typeface="標楷體" pitchFamily="65" charset="-120"/>
                <a:ea typeface="標楷體" pitchFamily="65" charset="-120"/>
              </a:rPr>
              <a:t>Run at 60~140</a:t>
            </a:r>
            <a:r>
              <a:rPr lang="zh-TW" altLang="zh-TW" b="1" dirty="0" smtClean="0">
                <a:solidFill>
                  <a:srgbClr val="0000FF"/>
                </a:solidFill>
                <a:latin typeface="標楷體" pitchFamily="65" charset="-120"/>
                <a:ea typeface="標楷體" pitchFamily="65" charset="-120"/>
              </a:rPr>
              <a:t>℃</a:t>
            </a:r>
            <a:r>
              <a:rPr lang="en-US" altLang="zh-TW" sz="1800" b="1" dirty="0" smtClean="0">
                <a:solidFill>
                  <a:srgbClr val="0000FF"/>
                </a:solidFill>
                <a:latin typeface="標楷體" pitchFamily="65" charset="-120"/>
                <a:ea typeface="標楷體" pitchFamily="65" charset="-120"/>
              </a:rPr>
              <a:t> in </a:t>
            </a:r>
            <a:r>
              <a:rPr lang="en-US" altLang="zh-TW" sz="1800" b="1" dirty="0" smtClean="0">
                <a:solidFill>
                  <a:srgbClr val="FF0000"/>
                </a:solidFill>
                <a:latin typeface="標楷體" pitchFamily="65" charset="-120"/>
                <a:ea typeface="標楷體" pitchFamily="65" charset="-120"/>
              </a:rPr>
              <a:t>TMS</a:t>
            </a:r>
            <a:r>
              <a:rPr lang="en-US" altLang="zh-TW" sz="1800" b="1" dirty="0" smtClean="0">
                <a:solidFill>
                  <a:srgbClr val="0000FF"/>
                </a:solidFill>
                <a:latin typeface="標楷體" pitchFamily="65" charset="-120"/>
                <a:ea typeface="標楷體" pitchFamily="65" charset="-120"/>
              </a:rPr>
              <a:t> with recovering of phenol</a:t>
            </a:r>
            <a:r>
              <a:rPr lang="en-US" altLang="zh-TW" b="1" dirty="0" smtClean="0">
                <a:solidFill>
                  <a:srgbClr val="0000FF"/>
                </a:solidFill>
                <a:latin typeface="標楷體" pitchFamily="65" charset="-120"/>
                <a:ea typeface="標楷體" pitchFamily="65" charset="-120"/>
              </a:rPr>
              <a:t>/TMS</a:t>
            </a:r>
            <a:endParaRPr lang="zh-TW" altLang="en-US" sz="1800" b="1" dirty="0">
              <a:solidFill>
                <a:srgbClr val="0000FF"/>
              </a:solidFill>
              <a:latin typeface="標楷體" pitchFamily="65" charset="-120"/>
              <a:ea typeface="標楷體" pitchFamily="65" charset="-120"/>
            </a:endParaRPr>
          </a:p>
        </p:txBody>
      </p:sp>
      <p:sp>
        <p:nvSpPr>
          <p:cNvPr id="8" name="Text Box 14"/>
          <p:cNvSpPr txBox="1">
            <a:spLocks noChangeArrowheads="1"/>
          </p:cNvSpPr>
          <p:nvPr/>
        </p:nvSpPr>
        <p:spPr bwMode="auto">
          <a:xfrm>
            <a:off x="683568" y="6309320"/>
            <a:ext cx="7481022" cy="369332"/>
          </a:xfrm>
          <a:prstGeom prst="rect">
            <a:avLst/>
          </a:prstGeom>
          <a:noFill/>
          <a:ln w="9525">
            <a:noFill/>
            <a:miter lim="800000"/>
            <a:headEnd/>
            <a:tailEnd/>
          </a:ln>
        </p:spPr>
        <p:txBody>
          <a:bodyPr wrap="none">
            <a:spAutoFit/>
          </a:bodyPr>
          <a:lstStyle/>
          <a:p>
            <a:r>
              <a:rPr lang="en-US" altLang="zh-TW" b="1" dirty="0">
                <a:solidFill>
                  <a:srgbClr val="009900"/>
                </a:solidFill>
              </a:rPr>
              <a:t>a. Distilled  phenol+ TMS		b. just distill phenol after the reaction</a:t>
            </a:r>
          </a:p>
        </p:txBody>
      </p:sp>
      <p:sp>
        <p:nvSpPr>
          <p:cNvPr id="9" name="Rectangle 15"/>
          <p:cNvSpPr>
            <a:spLocks noChangeArrowheads="1"/>
          </p:cNvSpPr>
          <p:nvPr/>
        </p:nvSpPr>
        <p:spPr bwMode="auto">
          <a:xfrm>
            <a:off x="539552" y="401995"/>
            <a:ext cx="8011937" cy="584775"/>
          </a:xfrm>
          <a:prstGeom prst="rect">
            <a:avLst/>
          </a:prstGeom>
          <a:noFill/>
          <a:ln w="9525">
            <a:noFill/>
            <a:miter lim="800000"/>
            <a:headEnd/>
            <a:tailEnd/>
          </a:ln>
        </p:spPr>
        <p:txBody>
          <a:bodyPr wrap="none" anchor="ctr">
            <a:spAutoFit/>
          </a:bodyPr>
          <a:lstStyle/>
          <a:p>
            <a:r>
              <a:rPr lang="en-US" altLang="zh-TW" sz="3200" b="1" dirty="0" smtClean="0">
                <a:solidFill>
                  <a:srgbClr val="FF0000"/>
                </a:solidFill>
                <a:ea typeface="標楷體" pitchFamily="65" charset="-120"/>
              </a:rPr>
              <a:t>NIR: </a:t>
            </a:r>
            <a:r>
              <a:rPr lang="en-US" altLang="zh-TW" sz="3200" b="1" dirty="0" err="1" smtClean="0">
                <a:solidFill>
                  <a:srgbClr val="FF0000"/>
                </a:solidFill>
                <a:ea typeface="標楷體" pitchFamily="65" charset="-120"/>
              </a:rPr>
              <a:t>Polyurea</a:t>
            </a:r>
            <a:r>
              <a:rPr lang="en-US" altLang="zh-TW" sz="3200" b="1" dirty="0" smtClean="0">
                <a:solidFill>
                  <a:srgbClr val="FF0000"/>
                </a:solidFill>
                <a:ea typeface="標楷體" pitchFamily="65" charset="-120"/>
              </a:rPr>
              <a:t> from </a:t>
            </a:r>
            <a:r>
              <a:rPr lang="en-US" altLang="zh-TW" sz="3200" b="1" dirty="0" smtClean="0">
                <a:solidFill>
                  <a:srgbClr val="FF0000"/>
                </a:solidFill>
                <a:latin typeface="Times New Roman" pitchFamily="18" charset="0"/>
              </a:rPr>
              <a:t>MDA-DPC</a:t>
            </a:r>
            <a:r>
              <a:rPr lang="en-US" altLang="zh-TW" sz="3200" b="1" dirty="0" smtClean="0">
                <a:solidFill>
                  <a:srgbClr val="FF0000"/>
                </a:solidFill>
              </a:rPr>
              <a:t> </a:t>
            </a:r>
            <a:r>
              <a:rPr lang="en-US" altLang="zh-TW" sz="3200" b="1" dirty="0" smtClean="0">
                <a:solidFill>
                  <a:srgbClr val="FF0000"/>
                </a:solidFill>
                <a:ea typeface="標楷體" pitchFamily="65" charset="-120"/>
              </a:rPr>
              <a:t>and </a:t>
            </a:r>
            <a:r>
              <a:rPr lang="en-US" altLang="zh-TW" sz="3200" b="1" dirty="0" err="1" smtClean="0">
                <a:solidFill>
                  <a:srgbClr val="FF0000"/>
                </a:solidFill>
                <a:ea typeface="標楷體" pitchFamily="65" charset="-120"/>
              </a:rPr>
              <a:t>Diamines</a:t>
            </a:r>
            <a:endParaRPr lang="zh-TW" altLang="en-US" sz="3200" b="1" dirty="0">
              <a:solidFill>
                <a:srgbClr val="FF0000"/>
              </a:solidFill>
            </a:endParaRPr>
          </a:p>
        </p:txBody>
      </p:sp>
      <p:sp>
        <p:nvSpPr>
          <p:cNvPr id="10" name="文字方塊 9"/>
          <p:cNvSpPr txBox="1"/>
          <p:nvPr/>
        </p:nvSpPr>
        <p:spPr>
          <a:xfrm>
            <a:off x="-36512" y="6525344"/>
            <a:ext cx="418704" cy="369332"/>
          </a:xfrm>
          <a:prstGeom prst="rect">
            <a:avLst/>
          </a:prstGeom>
          <a:noFill/>
        </p:spPr>
        <p:txBody>
          <a:bodyPr wrap="none" rtlCol="0">
            <a:spAutoFit/>
          </a:bodyPr>
          <a:lstStyle/>
          <a:p>
            <a:r>
              <a:rPr lang="en-US" altLang="zh-TW" dirty="0" smtClean="0"/>
              <a:t>27</a:t>
            </a:r>
            <a:endParaRPr lang="zh-TW" altLang="en-US" dirty="0"/>
          </a:p>
        </p:txBody>
      </p:sp>
      <p:sp>
        <p:nvSpPr>
          <p:cNvPr id="12" name="文字方塊 1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3"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4" name="文字方塊 1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0" y="141277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
        <p:nvSpPr>
          <p:cNvPr id="10" name="Text Box 6"/>
          <p:cNvSpPr txBox="1">
            <a:spLocks noChangeArrowheads="1"/>
          </p:cNvSpPr>
          <p:nvPr/>
        </p:nvSpPr>
        <p:spPr bwMode="auto">
          <a:xfrm>
            <a:off x="3635896" y="1868626"/>
            <a:ext cx="6121400" cy="5016758"/>
          </a:xfrm>
          <a:prstGeom prst="rect">
            <a:avLst/>
          </a:prstGeom>
          <a:noFill/>
          <a:ln w="9525">
            <a:noFill/>
            <a:miter lim="800000"/>
            <a:headEnd/>
            <a:tailEnd/>
          </a:ln>
          <a:effectLst/>
        </p:spPr>
        <p:txBody>
          <a:bodyPr>
            <a:spAutoFit/>
          </a:bodyPr>
          <a:lstStyle/>
          <a:p>
            <a:pPr algn="ctr">
              <a:spcBef>
                <a:spcPct val="50000"/>
              </a:spcBef>
              <a:buFont typeface="Wingdings" pitchFamily="2" charset="2"/>
              <a:buChar char="l"/>
            </a:pPr>
            <a:r>
              <a:rPr lang="en-US" altLang="zh-TW"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Green Chemistry</a:t>
            </a:r>
            <a:r>
              <a:rPr lang="zh-TW" altLang="en-US" sz="2000" b="1" dirty="0" smtClean="0">
                <a:solidFill>
                  <a:srgbClr val="00CC00"/>
                </a:solidFill>
                <a:latin typeface="標楷體" pitchFamily="65" charset="-120"/>
                <a:ea typeface="標楷體" pitchFamily="65" charset="-120"/>
              </a:rPr>
              <a:t> </a:t>
            </a:r>
            <a:endParaRPr lang="zh-TW" altLang="en-US" sz="2000" b="1" dirty="0">
              <a:solidFill>
                <a:srgbClr val="00CC00"/>
              </a:solidFill>
              <a:latin typeface="標楷體" pitchFamily="65" charset="-120"/>
              <a:ea typeface="標楷體" pitchFamily="65" charset="-120"/>
            </a:endParaRPr>
          </a:p>
          <a:p>
            <a:pPr algn="ctr">
              <a:spcBef>
                <a:spcPct val="50000"/>
              </a:spcBef>
              <a:buFont typeface="Wingdings" pitchFamily="2" charset="2"/>
              <a:buChar char="l"/>
            </a:pPr>
            <a:r>
              <a:rPr lang="zh-TW" altLang="en-US"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NPR to</a:t>
            </a:r>
            <a:r>
              <a:rPr lang="zh-TW" altLang="en-US" sz="2000" b="1" dirty="0" smtClean="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MDI,DDI,HDI:DPC</a:t>
            </a:r>
            <a:endParaRPr lang="en-US" altLang="zh-TW" sz="2000" b="1" dirty="0">
              <a:solidFill>
                <a:srgbClr val="00CC00"/>
              </a:solidFill>
              <a:latin typeface="標楷體" pitchFamily="65" charset="-120"/>
              <a:ea typeface="標楷體" pitchFamily="65" charset="-120"/>
            </a:endParaRPr>
          </a:p>
          <a:p>
            <a:pPr algn="ctr">
              <a:spcBef>
                <a:spcPct val="50000"/>
              </a:spcBef>
              <a:buFont typeface="Wingdings" pitchFamily="2" charset="2"/>
              <a:buChar char="l"/>
            </a:pPr>
            <a:r>
              <a:rPr lang="en-US" altLang="zh-TW"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NIR to P-</a:t>
            </a:r>
            <a:r>
              <a:rPr lang="en-US" altLang="zh-TW" sz="2000" b="1" dirty="0" err="1" smtClean="0">
                <a:solidFill>
                  <a:srgbClr val="00CC00"/>
                </a:solidFill>
                <a:latin typeface="標楷體" pitchFamily="65" charset="-120"/>
                <a:ea typeface="標楷體" pitchFamily="65" charset="-120"/>
              </a:rPr>
              <a:t>Urea:DPC</a:t>
            </a:r>
            <a:endParaRPr lang="en-US" altLang="zh-TW" sz="2000" b="1" dirty="0" smtClean="0">
              <a:solidFill>
                <a:srgbClr val="00CC00"/>
              </a:solidFill>
              <a:latin typeface="標楷體" pitchFamily="65" charset="-120"/>
              <a:ea typeface="標楷體" pitchFamily="65" charset="-120"/>
            </a:endParaRPr>
          </a:p>
          <a:p>
            <a:pPr algn="ctr">
              <a:spcBef>
                <a:spcPct val="50000"/>
              </a:spcBef>
              <a:buFont typeface="Wingdings" pitchFamily="2" charset="2"/>
              <a:buChar char="l"/>
            </a:pPr>
            <a:r>
              <a:rPr lang="zh-TW" altLang="en-US" sz="2000" b="1" dirty="0" smtClean="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NIR to PU through Cyclic Carbonate</a:t>
            </a:r>
            <a:endParaRPr lang="zh-TW" altLang="en-US" sz="2000" b="1" dirty="0">
              <a:solidFill>
                <a:srgbClr val="00CC00"/>
              </a:solidFill>
              <a:latin typeface="標楷體" pitchFamily="65" charset="-120"/>
              <a:ea typeface="標楷體" pitchFamily="65" charset="-120"/>
            </a:endParaRPr>
          </a:p>
          <a:p>
            <a:pPr algn="ctr">
              <a:spcBef>
                <a:spcPct val="50000"/>
              </a:spcBef>
              <a:buFont typeface="Wingdings" pitchFamily="2" charset="2"/>
              <a:buChar char="l"/>
            </a:pPr>
            <a:r>
              <a:rPr lang="zh-TW" altLang="en-US"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Other Carbonate</a:t>
            </a:r>
            <a:r>
              <a:rPr lang="zh-TW" altLang="en-US" sz="2000" b="1" dirty="0" smtClean="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Routes to PU and PA</a:t>
            </a:r>
            <a:endParaRPr lang="en-US" altLang="zh-TW" sz="2000" b="1" dirty="0">
              <a:solidFill>
                <a:srgbClr val="00CC00"/>
              </a:solidFill>
              <a:latin typeface="標楷體" pitchFamily="65" charset="-120"/>
              <a:ea typeface="標楷體" pitchFamily="65" charset="-120"/>
            </a:endParaRPr>
          </a:p>
          <a:p>
            <a:pPr algn="ctr">
              <a:spcBef>
                <a:spcPct val="50000"/>
              </a:spcBef>
              <a:buFont typeface="Wingdings" pitchFamily="2" charset="2"/>
              <a:buChar char="l"/>
            </a:pPr>
            <a:r>
              <a:rPr lang="en-US" altLang="zh-TW" sz="2000" b="1" dirty="0" smtClean="0">
                <a:solidFill>
                  <a:srgbClr val="00CC00"/>
                </a:solidFill>
                <a:latin typeface="標楷體" pitchFamily="65" charset="-120"/>
                <a:ea typeface="標楷體" pitchFamily="65" charset="-120"/>
              </a:rPr>
              <a:t> Summary</a:t>
            </a:r>
          </a:p>
          <a:p>
            <a:pPr algn="ctr">
              <a:spcBef>
                <a:spcPct val="50000"/>
              </a:spcBef>
            </a:pPr>
            <a:endParaRPr lang="zh-TW" altLang="en-US" sz="2000" b="1" dirty="0">
              <a:solidFill>
                <a:srgbClr val="00CC00"/>
              </a:solidFill>
              <a:latin typeface="標楷體" pitchFamily="65" charset="-120"/>
              <a:ea typeface="標楷體" pitchFamily="65" charset="-120"/>
            </a:endParaRPr>
          </a:p>
          <a:p>
            <a:pPr algn="ctr">
              <a:spcBef>
                <a:spcPct val="50000"/>
              </a:spcBef>
            </a:pPr>
            <a:r>
              <a:rPr lang="zh-TW" altLang="en-US" sz="2000" b="1" dirty="0">
                <a:solidFill>
                  <a:srgbClr val="00CC00"/>
                </a:solidFill>
                <a:latin typeface="標楷體" pitchFamily="65" charset="-120"/>
                <a:ea typeface="標楷體" pitchFamily="65" charset="-120"/>
              </a:rPr>
              <a:t>  </a:t>
            </a:r>
            <a:r>
              <a:rPr lang="en-US" altLang="zh-TW" sz="2000" b="1" dirty="0" smtClean="0">
                <a:solidFill>
                  <a:srgbClr val="0000FF"/>
                </a:solidFill>
                <a:latin typeface="標楷體" pitchFamily="65" charset="-120"/>
                <a:ea typeface="標楷體" pitchFamily="65" charset="-120"/>
              </a:rPr>
              <a:t>Prof. </a:t>
            </a:r>
            <a:r>
              <a:rPr lang="en-US" altLang="zh-TW" sz="2000" b="1" dirty="0" err="1" smtClean="0">
                <a:solidFill>
                  <a:srgbClr val="0000FF"/>
                </a:solidFill>
                <a:latin typeface="標楷體" pitchFamily="65" charset="-120"/>
                <a:ea typeface="標楷體" pitchFamily="65" charset="-120"/>
              </a:rPr>
              <a:t>Shenghong</a:t>
            </a:r>
            <a:r>
              <a:rPr lang="en-US" altLang="zh-TW" sz="2000" b="1" dirty="0" smtClean="0">
                <a:solidFill>
                  <a:srgbClr val="0000FF"/>
                </a:solidFill>
                <a:latin typeface="標楷體" pitchFamily="65" charset="-120"/>
                <a:ea typeface="標楷體" pitchFamily="65" charset="-120"/>
              </a:rPr>
              <a:t> A. Dai</a:t>
            </a:r>
          </a:p>
          <a:p>
            <a:pPr algn="ctr">
              <a:spcBef>
                <a:spcPct val="50000"/>
              </a:spcBef>
            </a:pPr>
            <a:r>
              <a:rPr lang="en-US" altLang="zh-TW" sz="2000" b="1" dirty="0" smtClean="0">
                <a:solidFill>
                  <a:srgbClr val="0000FF"/>
                </a:solidFill>
                <a:latin typeface="標楷體" pitchFamily="65" charset="-120"/>
                <a:ea typeface="標楷體" pitchFamily="65" charset="-120"/>
              </a:rPr>
              <a:t>National Chung-</a:t>
            </a:r>
            <a:r>
              <a:rPr lang="en-US" altLang="zh-TW" sz="2000" b="1" dirty="0" err="1" smtClean="0">
                <a:solidFill>
                  <a:srgbClr val="0000FF"/>
                </a:solidFill>
                <a:latin typeface="標楷體" pitchFamily="65" charset="-120"/>
                <a:ea typeface="標楷體" pitchFamily="65" charset="-120"/>
              </a:rPr>
              <a:t>Hsin</a:t>
            </a:r>
            <a:r>
              <a:rPr lang="en-US" altLang="zh-TW" sz="2000" b="1" dirty="0" smtClean="0">
                <a:solidFill>
                  <a:srgbClr val="0000FF"/>
                </a:solidFill>
                <a:latin typeface="標楷體" pitchFamily="65" charset="-120"/>
                <a:ea typeface="標楷體" pitchFamily="65" charset="-120"/>
              </a:rPr>
              <a:t> University</a:t>
            </a:r>
          </a:p>
          <a:p>
            <a:pPr algn="ctr">
              <a:spcBef>
                <a:spcPct val="50000"/>
              </a:spcBef>
            </a:pPr>
            <a:r>
              <a:rPr lang="en-US" altLang="zh-TW" sz="2000" b="1" dirty="0" smtClean="0">
                <a:solidFill>
                  <a:srgbClr val="0000FF"/>
                </a:solidFill>
                <a:latin typeface="標楷體" pitchFamily="65" charset="-120"/>
                <a:ea typeface="標楷體" pitchFamily="65" charset="-120"/>
              </a:rPr>
              <a:t> Taichung, Taiwan</a:t>
            </a:r>
            <a:endParaRPr lang="zh-TW" altLang="en-US" sz="2000" b="1" dirty="0">
              <a:solidFill>
                <a:srgbClr val="0000FF"/>
              </a:solidFill>
              <a:latin typeface="標楷體" pitchFamily="65" charset="-120"/>
              <a:ea typeface="標楷體" pitchFamily="65" charset="-120"/>
            </a:endParaRPr>
          </a:p>
          <a:p>
            <a:pPr algn="ctr">
              <a:spcBef>
                <a:spcPct val="50000"/>
              </a:spcBef>
            </a:pPr>
            <a:endParaRPr lang="en-US" altLang="zh-TW" sz="2000" b="1" dirty="0">
              <a:solidFill>
                <a:srgbClr val="00CC00"/>
              </a:solidFill>
              <a:latin typeface="標楷體" pitchFamily="65" charset="-120"/>
              <a:ea typeface="標楷體" pitchFamily="65" charset="-120"/>
            </a:endParaRPr>
          </a:p>
        </p:txBody>
      </p:sp>
      <p:pic>
        <p:nvPicPr>
          <p:cNvPr id="11" name="Picture 7" descr="chem"/>
          <p:cNvPicPr>
            <a:picLocks noChangeAspect="1" noChangeArrowheads="1"/>
          </p:cNvPicPr>
          <p:nvPr/>
        </p:nvPicPr>
        <p:blipFill>
          <a:blip r:embed="rId2" cstate="print"/>
          <a:srcRect/>
          <a:stretch>
            <a:fillRect/>
          </a:stretch>
        </p:blipFill>
        <p:spPr bwMode="auto">
          <a:xfrm>
            <a:off x="0" y="1485179"/>
            <a:ext cx="4292386" cy="5400205"/>
          </a:xfrm>
          <a:prstGeom prst="rect">
            <a:avLst/>
          </a:prstGeom>
          <a:noFill/>
          <a:ln w="38100">
            <a:solidFill>
              <a:srgbClr val="0000FF"/>
            </a:solidFill>
            <a:miter lim="800000"/>
            <a:headEnd/>
            <a:tailEnd/>
          </a:ln>
        </p:spPr>
      </p:pic>
      <p:sp>
        <p:nvSpPr>
          <p:cNvPr id="9" name="文字方塊 8"/>
          <p:cNvSpPr txBox="1"/>
          <p:nvPr/>
        </p:nvSpPr>
        <p:spPr>
          <a:xfrm>
            <a:off x="-36512" y="6525344"/>
            <a:ext cx="301686" cy="369332"/>
          </a:xfrm>
          <a:prstGeom prst="rect">
            <a:avLst/>
          </a:prstGeom>
          <a:noFill/>
        </p:spPr>
        <p:txBody>
          <a:bodyPr wrap="none" rtlCol="0">
            <a:spAutoFit/>
          </a:bodyPr>
          <a:lstStyle/>
          <a:p>
            <a:r>
              <a:rPr lang="en-US" altLang="zh-TW" dirty="0" smtClean="0"/>
              <a:t>1</a:t>
            </a:r>
            <a:endParaRPr lang="zh-TW" altLang="en-US" dirty="0"/>
          </a:p>
        </p:txBody>
      </p:sp>
      <p:sp>
        <p:nvSpPr>
          <p:cNvPr id="15" name="文字方塊 14"/>
          <p:cNvSpPr txBox="1"/>
          <p:nvPr/>
        </p:nvSpPr>
        <p:spPr>
          <a:xfrm>
            <a:off x="247287" y="428471"/>
            <a:ext cx="8845435" cy="1384995"/>
          </a:xfrm>
          <a:prstGeom prst="rect">
            <a:avLst/>
          </a:prstGeom>
          <a:noFill/>
        </p:spPr>
        <p:txBody>
          <a:bodyPr wrap="none" rtlCol="0">
            <a:spAutoFit/>
          </a:bodyPr>
          <a:lstStyle/>
          <a:p>
            <a:pPr algn="ctr"/>
            <a:r>
              <a:rPr lang="en-US" altLang="zh-TW" sz="2800" b="1" dirty="0" smtClean="0">
                <a:solidFill>
                  <a:srgbClr val="FF0000"/>
                </a:solidFill>
              </a:rPr>
              <a:t>Green Processes to </a:t>
            </a:r>
            <a:r>
              <a:rPr lang="en-US" altLang="zh-TW" sz="2800" b="1" dirty="0" err="1" smtClean="0">
                <a:solidFill>
                  <a:srgbClr val="FF0000"/>
                </a:solidFill>
              </a:rPr>
              <a:t>Diisocyanates</a:t>
            </a:r>
            <a:r>
              <a:rPr lang="en-US" altLang="zh-TW" sz="2800" b="1" dirty="0" smtClean="0">
                <a:solidFill>
                  <a:srgbClr val="FF0000"/>
                </a:solidFill>
              </a:rPr>
              <a:t> and PU </a:t>
            </a:r>
            <a:r>
              <a:rPr lang="en-US" altLang="zh-TW" sz="2800" b="1" dirty="0" err="1" smtClean="0">
                <a:solidFill>
                  <a:srgbClr val="FF0000"/>
                </a:solidFill>
              </a:rPr>
              <a:t>Elastomers</a:t>
            </a:r>
            <a:r>
              <a:rPr lang="en-US" altLang="zh-TW" sz="2800" b="1" dirty="0" smtClean="0">
                <a:solidFill>
                  <a:srgbClr val="FF0000"/>
                </a:solidFill>
              </a:rPr>
              <a:t> </a:t>
            </a:r>
          </a:p>
          <a:p>
            <a:pPr algn="ctr"/>
            <a:r>
              <a:rPr lang="en-US" altLang="zh-TW" sz="2800" b="1" dirty="0" smtClean="0">
                <a:solidFill>
                  <a:srgbClr val="FF0000"/>
                </a:solidFill>
              </a:rPr>
              <a:t>via Carbonate Raw Materials: New NPR and NIR Processes</a:t>
            </a:r>
          </a:p>
          <a:p>
            <a:pPr algn="ctr"/>
            <a:endParaRPr lang="zh-TW" altLang="en-US" sz="2800" b="1" dirty="0">
              <a:solidFill>
                <a:srgbClr val="FF0000"/>
              </a:solidFill>
            </a:endParaRPr>
          </a:p>
        </p:txBody>
      </p:sp>
      <p:pic>
        <p:nvPicPr>
          <p:cNvPr id="13"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4" name="文字方塊 1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Group 66"/>
          <p:cNvGraphicFramePr>
            <a:graphicFrameLocks/>
          </p:cNvGraphicFramePr>
          <p:nvPr/>
        </p:nvGraphicFramePr>
        <p:xfrm>
          <a:off x="0" y="1989138"/>
          <a:ext cx="9144000" cy="4095751"/>
        </p:xfrm>
        <a:graphic>
          <a:graphicData uri="http://schemas.openxmlformats.org/drawingml/2006/table">
            <a:tbl>
              <a:tblPr/>
              <a:tblGrid>
                <a:gridCol w="657225"/>
                <a:gridCol w="1684338"/>
                <a:gridCol w="584200"/>
                <a:gridCol w="658812"/>
                <a:gridCol w="657225"/>
                <a:gridCol w="944563"/>
                <a:gridCol w="1106487"/>
                <a:gridCol w="804863"/>
                <a:gridCol w="1022350"/>
                <a:gridCol w="1023937"/>
              </a:tblGrid>
              <a:tr h="1601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Run </a:t>
                      </a:r>
                      <a:endParaRPr kumimoji="1" lang="en-US" altLang="zh-TW" sz="1700" b="0" i="0" u="none" strike="noStrike" cap="none" normalizeH="0" baseline="0" dirty="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No.</a:t>
                      </a:r>
                      <a:endParaRPr kumimoji="1" lang="en-US" altLang="zh-TW" sz="1700" b="0" i="0" u="none" strike="noStrike" cap="none" normalizeH="0" baseline="0" dirty="0" smtClean="0">
                        <a:ln>
                          <a:noFill/>
                        </a:ln>
                        <a:solidFill>
                          <a:schemeClr val="tx1"/>
                        </a:solidFill>
                        <a:effectLst/>
                        <a:latin typeface="Arial" charset="0"/>
                        <a:ea typeface="新細明體" charset="-120"/>
                      </a:endParaRPr>
                    </a:p>
                  </a:txBody>
                  <a:tcPr horzOverflow="overflow">
                    <a:lnL cap="flat">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Polyurea</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Td</a:t>
                      </a:r>
                      <a:r>
                        <a:rPr kumimoji="1" lang="en-US" altLang="zh-TW" sz="1700" b="0" i="0" u="none" strike="noStrike" cap="none" normalizeH="0" baseline="30000" smtClean="0">
                          <a:ln>
                            <a:noFill/>
                          </a:ln>
                          <a:solidFill>
                            <a:schemeClr val="tx1"/>
                          </a:solidFill>
                          <a:effectLst/>
                          <a:latin typeface="Times New Roman" pitchFamily="18" charset="0"/>
                          <a:ea typeface="新細明體" charset="-120"/>
                          <a:cs typeface="Times New Roman" pitchFamily="18" charset="0"/>
                        </a:rPr>
                        <a:t>a</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Tg</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新細明體" charset="-120"/>
                          <a:ea typeface="新細明體" charset="-120"/>
                          <a:cs typeface="Times New Roman" pitchFamily="18" charset="0"/>
                        </a:rPr>
                        <a:t>(℃)</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Yield</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Tensile </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Strength </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(MPa)</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Elongation </a:t>
                      </a:r>
                      <a:endParaRPr kumimoji="1" lang="en-US" altLang="zh-TW" sz="1700" b="0" i="0" u="none" strike="noStrike" cap="none" normalizeH="0" baseline="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   (%)</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FF0000"/>
                          </a:solidFill>
                          <a:effectLst/>
                          <a:latin typeface="Times New Roman" pitchFamily="18" charset="0"/>
                          <a:ea typeface="新細明體" charset="-120"/>
                          <a:cs typeface="Times New Roman" pitchFamily="18" charset="0"/>
                        </a:rPr>
                        <a:t>η</a:t>
                      </a:r>
                      <a:r>
                        <a:rPr kumimoji="1" lang="en-US" altLang="zh-TW" sz="1700" b="0" i="0" u="none" strike="noStrike" cap="none" normalizeH="0" baseline="-25000" smtClean="0">
                          <a:ln>
                            <a:noFill/>
                          </a:ln>
                          <a:solidFill>
                            <a:srgbClr val="FF0000"/>
                          </a:solidFill>
                          <a:effectLst/>
                          <a:latin typeface="Times New Roman" pitchFamily="18" charset="0"/>
                          <a:ea typeface="新細明體" charset="-120"/>
                          <a:cs typeface="Times New Roman" pitchFamily="18" charset="0"/>
                        </a:rPr>
                        <a:t>inh</a:t>
                      </a:r>
                      <a:endParaRPr kumimoji="1" lang="en-US" altLang="zh-TW" sz="1700" b="0" i="0" u="none" strike="noStrike" cap="none" normalizeH="0" baseline="-25000" smtClean="0">
                        <a:ln>
                          <a:noFill/>
                        </a:ln>
                        <a:solidFill>
                          <a:srgbClr val="FF0000"/>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TMS </a:t>
                      </a:r>
                      <a:endParaRPr kumimoji="1" lang="en-US" altLang="zh-TW" sz="1700" b="0" i="0" u="none" strike="noStrike" cap="none" normalizeH="0" baseline="0" smtClean="0">
                        <a:ln>
                          <a:noFill/>
                        </a:ln>
                        <a:solidFill>
                          <a:srgbClr val="009900"/>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Recovery   </a:t>
                      </a:r>
                      <a:endParaRPr kumimoji="1" lang="en-US" altLang="zh-TW" sz="1700" b="0" i="0" u="none" strike="noStrike" cap="none" normalizeH="0" baseline="0" smtClean="0">
                        <a:ln>
                          <a:noFill/>
                        </a:ln>
                        <a:solidFill>
                          <a:srgbClr val="009900"/>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a:t>
                      </a:r>
                      <a:endParaRPr kumimoji="1" lang="en-US" altLang="zh-TW" sz="1700" b="0" i="0" u="none" strike="noStrike" cap="none" normalizeH="0" baseline="0" smtClean="0">
                        <a:ln>
                          <a:noFill/>
                        </a:ln>
                        <a:solidFill>
                          <a:srgbClr val="009900"/>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Phenol </a:t>
                      </a:r>
                      <a:endParaRPr kumimoji="1" lang="en-US" altLang="zh-TW" sz="1700" b="0" i="0" u="none" strike="noStrike" cap="none" normalizeH="0" baseline="0" smtClean="0">
                        <a:ln>
                          <a:noFill/>
                        </a:ln>
                        <a:solidFill>
                          <a:srgbClr val="009900"/>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Recovery</a:t>
                      </a:r>
                      <a:endParaRPr kumimoji="1" lang="en-US" altLang="zh-TW" sz="1700" b="0" i="0" u="none" strike="noStrike" cap="none" normalizeH="0" baseline="0" smtClean="0">
                        <a:ln>
                          <a:noFill/>
                        </a:ln>
                        <a:solidFill>
                          <a:srgbClr val="009900"/>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a:t>
                      </a:r>
                      <a:endParaRPr kumimoji="1" lang="en-US" altLang="zh-TW" sz="1700" b="0" i="0" u="none" strike="noStrike" cap="none" normalizeH="0" baseline="0" smtClean="0">
                        <a:ln>
                          <a:noFill/>
                        </a:ln>
                        <a:solidFill>
                          <a:srgbClr val="009900"/>
                        </a:solidFill>
                        <a:effectLst/>
                        <a:latin typeface="Arial" charset="0"/>
                        <a:ea typeface="新細明體" charset="-120"/>
                      </a:endParaRPr>
                    </a:p>
                  </a:txBody>
                  <a:tcPr horzOverflow="overflow">
                    <a:lnL>
                      <a:noFill/>
                    </a:lnL>
                    <a:lnR cap="flat">
                      <a:noFill/>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9</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H</a:t>
                      </a:r>
                      <a:r>
                        <a:rPr kumimoji="1" lang="en-US" altLang="zh-TW" sz="1700" b="0" i="0" u="none" strike="noStrike" cap="none" normalizeH="0" baseline="-30000" dirty="0" smtClean="0">
                          <a:ln>
                            <a:noFill/>
                          </a:ln>
                          <a:solidFill>
                            <a:srgbClr val="0000FF"/>
                          </a:solidFill>
                          <a:effectLst/>
                          <a:latin typeface="Times New Roman" pitchFamily="18" charset="0"/>
                          <a:ea typeface="新細明體" charset="-120"/>
                          <a:cs typeface="Times New Roman" pitchFamily="18" charset="0"/>
                        </a:rPr>
                        <a:t>12</a:t>
                      </a: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MDA-90-DB</a:t>
                      </a:r>
                      <a:r>
                        <a:rPr kumimoji="1" lang="en-US" altLang="zh-TW" sz="1700" b="0" i="0" u="none" strike="noStrike" cap="none" normalizeH="0" baseline="30000" dirty="0" smtClean="0">
                          <a:ln>
                            <a:noFill/>
                          </a:ln>
                          <a:solidFill>
                            <a:srgbClr val="0000FF"/>
                          </a:solidFill>
                          <a:effectLst/>
                          <a:latin typeface="Times New Roman" pitchFamily="18" charset="0"/>
                          <a:ea typeface="新細明體" charset="-120"/>
                          <a:cs typeface="Times New Roman" pitchFamily="18" charset="0"/>
                        </a:rPr>
                        <a:t>a</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1"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290</a:t>
                      </a:r>
                      <a:endParaRPr kumimoji="1" lang="en-US" altLang="zh-TW" sz="1700" b="1"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17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-5</a:t>
                      </a:r>
                      <a:r>
                        <a:rPr kumimoji="1" lang="en-US" altLang="zh-TW" sz="1700" b="0" i="0" u="none" strike="noStrike" cap="none" normalizeH="0" baseline="0" dirty="0" smtClean="0">
                          <a:ln>
                            <a:noFill/>
                          </a:ln>
                          <a:solidFill>
                            <a:srgbClr val="0000FF"/>
                          </a:solidFill>
                          <a:effectLst/>
                          <a:latin typeface="Times New Roman" pitchFamily="18" charset="0"/>
                          <a:ea typeface="標楷體" pitchFamily="65" charset="-120"/>
                          <a:cs typeface="Times New Roman" pitchFamily="18" charset="0"/>
                        </a:rPr>
                        <a:t>6.9</a:t>
                      </a:r>
                      <a:endParaRPr kumimoji="1" lang="en-US" altLang="zh-TW" sz="1700" b="0"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97</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1"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25.5</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425.4</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1"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0.71</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95</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88</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425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12</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HDA-90-DB</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287</a:t>
                      </a:r>
                      <a:endParaRPr kumimoji="1" lang="en-US" altLang="zh-TW" sz="17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-59.3</a:t>
                      </a:r>
                      <a:endParaRPr kumimoji="1" lang="en-US" altLang="zh-TW" sz="17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86</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10.4</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547.8</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0.42</a:t>
                      </a:r>
                      <a:endParaRPr kumimoji="1" lang="en-US" altLang="zh-TW" sz="1700" b="0" i="0" u="none" strike="noStrike" cap="none" normalizeH="0" baseline="0" dirty="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92</a:t>
                      </a:r>
                      <a:endParaRPr kumimoji="1" lang="en-US" altLang="zh-TW" sz="1700" b="0" i="0" u="none" strike="noStrike" cap="none" normalizeH="0" baseline="0" smtClean="0">
                        <a:ln>
                          <a:noFill/>
                        </a:ln>
                        <a:solidFill>
                          <a:srgbClr val="009900"/>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9900"/>
                          </a:solidFill>
                          <a:effectLst/>
                          <a:latin typeface="Times New Roman" pitchFamily="18" charset="0"/>
                          <a:ea typeface="新細明體" charset="-120"/>
                          <a:cs typeface="Times New Roman" pitchFamily="18" charset="0"/>
                        </a:rPr>
                        <a:t>79</a:t>
                      </a:r>
                      <a:endParaRPr kumimoji="1" lang="en-US" altLang="zh-TW" sz="1700" b="0" i="0" u="none" strike="noStrike" cap="none" normalizeH="0" baseline="0" dirty="0" smtClean="0">
                        <a:ln>
                          <a:noFill/>
                        </a:ln>
                        <a:solidFill>
                          <a:srgbClr val="009900"/>
                        </a:solidFill>
                        <a:effectLst/>
                        <a:latin typeface="Arial" charset="0"/>
                        <a:ea typeface="新細明體" charset="-120"/>
                      </a:endParaRPr>
                    </a:p>
                  </a:txBody>
                  <a:tcPr horzOverflow="overflow">
                    <a:lnL>
                      <a:noFill/>
                    </a:lnL>
                    <a:lnR cap="flat">
                      <a:noFill/>
                    </a:lnR>
                    <a:lnT>
                      <a:noFill/>
                    </a:lnT>
                    <a:lnB>
                      <a:noFill/>
                    </a:lnB>
                    <a:lnTlToBr>
                      <a:noFill/>
                    </a:lnTlToBr>
                    <a:lnBlToTr>
                      <a:noFill/>
                    </a:lnBlToTr>
                    <a:noFill/>
                  </a:tcPr>
                </a:tc>
              </a:tr>
              <a:tr h="425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14</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m-XDA-90-DB</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280</a:t>
                      </a:r>
                      <a:endParaRPr kumimoji="1" lang="en-US" altLang="zh-TW" sz="17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-58.4</a:t>
                      </a:r>
                      <a:endParaRPr kumimoji="1" lang="en-US" altLang="zh-TW" sz="1700" b="0"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98</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3.6</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chemeClr val="tx1"/>
                          </a:solidFill>
                          <a:effectLst/>
                          <a:latin typeface="Times New Roman" pitchFamily="18" charset="0"/>
                          <a:ea typeface="新細明體" charset="-120"/>
                          <a:cs typeface="Times New Roman" pitchFamily="18" charset="0"/>
                        </a:rPr>
                        <a:t>186.1</a:t>
                      </a:r>
                      <a:endParaRPr kumimoji="1" lang="en-US" altLang="zh-TW" sz="1700" b="0" i="0" u="none" strike="noStrike" cap="none" normalizeH="0" baseline="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0.35</a:t>
                      </a:r>
                      <a:endParaRPr kumimoji="1" lang="en-US" altLang="zh-TW" sz="1700" b="0" i="0" u="none" strike="noStrike" cap="none" normalizeH="0" baseline="0" dirty="0" smtClean="0">
                        <a:ln>
                          <a:noFill/>
                        </a:ln>
                        <a:solidFill>
                          <a:schemeClr val="tx1"/>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94</a:t>
                      </a:r>
                      <a:endParaRPr kumimoji="1" lang="en-US" altLang="zh-TW" sz="1700" b="0" i="0" u="none" strike="noStrike" cap="none" normalizeH="0" baseline="0" smtClean="0">
                        <a:ln>
                          <a:noFill/>
                        </a:ln>
                        <a:solidFill>
                          <a:srgbClr val="009900"/>
                        </a:solidFill>
                        <a:effectLst/>
                        <a:latin typeface="Arial" charset="0"/>
                        <a:ea typeface="新細明體" charset="-12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9900"/>
                          </a:solidFill>
                          <a:effectLst/>
                          <a:latin typeface="Times New Roman" pitchFamily="18" charset="0"/>
                          <a:ea typeface="新細明體" charset="-120"/>
                          <a:cs typeface="Times New Roman" pitchFamily="18" charset="0"/>
                        </a:rPr>
                        <a:t>87</a:t>
                      </a:r>
                      <a:endParaRPr kumimoji="1" lang="en-US" altLang="zh-TW" sz="1700" b="0" i="0" u="none" strike="noStrike" cap="none" normalizeH="0" baseline="0" smtClean="0">
                        <a:ln>
                          <a:noFill/>
                        </a:ln>
                        <a:solidFill>
                          <a:srgbClr val="009900"/>
                        </a:solidFill>
                        <a:effectLst/>
                        <a:latin typeface="Arial" charset="0"/>
                        <a:ea typeface="新細明體" charset="-120"/>
                      </a:endParaRPr>
                    </a:p>
                  </a:txBody>
                  <a:tcPr horzOverflow="overflow">
                    <a:lnL>
                      <a:noFill/>
                    </a:lnL>
                    <a:lnR cap="flat">
                      <a:noFill/>
                    </a:lnR>
                    <a:lnT>
                      <a:noFill/>
                    </a:lnT>
                    <a:lnB>
                      <a:noFill/>
                    </a:lnB>
                    <a:lnTlToBr>
                      <a:noFill/>
                    </a:lnTlToBr>
                    <a:lnBlToTr>
                      <a:noFill/>
                    </a:lnBlToTr>
                    <a:noFill/>
                  </a:tcPr>
                </a:tc>
              </a:tr>
              <a:tr h="423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15</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cap="flat">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IPDA-90-DB</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282</a:t>
                      </a:r>
                      <a:endParaRPr kumimoji="1" lang="en-US" altLang="zh-TW" sz="1700" b="0"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標楷體" pitchFamily="65" charset="-120"/>
                          <a:cs typeface="Times New Roman" pitchFamily="18" charset="0"/>
                        </a:rPr>
                        <a:t>-57.3</a:t>
                      </a:r>
                      <a:endParaRPr kumimoji="1" lang="en-US" altLang="zh-TW" sz="1700" b="0"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100</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16.9</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1"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1003.4</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0.46</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smtClean="0">
                          <a:ln>
                            <a:noFill/>
                          </a:ln>
                          <a:solidFill>
                            <a:srgbClr val="0000FF"/>
                          </a:solidFill>
                          <a:effectLst/>
                          <a:latin typeface="Times New Roman" pitchFamily="18" charset="0"/>
                          <a:ea typeface="新細明體" charset="-120"/>
                          <a:cs typeface="Times New Roman" pitchFamily="18" charset="0"/>
                        </a:rPr>
                        <a:t>95</a:t>
                      </a:r>
                      <a:endParaRPr kumimoji="1" lang="en-US" altLang="zh-TW" sz="1700" b="0" i="0" u="none" strike="noStrike" cap="none" normalizeH="0" baseline="0" smtClean="0">
                        <a:ln>
                          <a:noFill/>
                        </a:ln>
                        <a:solidFill>
                          <a:srgbClr val="0000FF"/>
                        </a:solidFill>
                        <a:effectLst/>
                        <a:latin typeface="Arial" charset="0"/>
                        <a:ea typeface="新細明體" charset="-120"/>
                      </a:endParaRPr>
                    </a:p>
                  </a:txBody>
                  <a:tcP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0" dirty="0" smtClean="0">
                          <a:ln>
                            <a:noFill/>
                          </a:ln>
                          <a:solidFill>
                            <a:srgbClr val="0000FF"/>
                          </a:solidFill>
                          <a:effectLst/>
                          <a:latin typeface="Times New Roman" pitchFamily="18" charset="0"/>
                          <a:ea typeface="新細明體" charset="-120"/>
                          <a:cs typeface="Times New Roman" pitchFamily="18" charset="0"/>
                        </a:rPr>
                        <a:t>91</a:t>
                      </a:r>
                      <a:endParaRPr kumimoji="1" lang="en-US" altLang="zh-TW" sz="1700" b="0" i="0" u="none" strike="noStrike" cap="none" normalizeH="0" baseline="0" dirty="0" smtClean="0">
                        <a:ln>
                          <a:noFill/>
                        </a:ln>
                        <a:solidFill>
                          <a:srgbClr val="0000FF"/>
                        </a:solidFill>
                        <a:effectLst/>
                        <a:latin typeface="Arial" charset="0"/>
                        <a:ea typeface="新細明體" charset="-120"/>
                      </a:endParaRPr>
                    </a:p>
                  </a:txBody>
                  <a:tcPr horzOverflow="overflow">
                    <a:lnL>
                      <a:noFill/>
                    </a:lnL>
                    <a:lnR cap="flat">
                      <a:noFill/>
                    </a:lnR>
                    <a:lnT>
                      <a:noFill/>
                    </a:lnT>
                    <a:lnB w="25400" cap="flat" cmpd="sng" algn="ctr">
                      <a:solidFill>
                        <a:srgbClr val="000000"/>
                      </a:solidFill>
                      <a:prstDash val="solid"/>
                      <a:round/>
                      <a:headEnd type="none" w="med" len="med"/>
                      <a:tailEnd type="none" w="med" len="med"/>
                    </a:lnB>
                    <a:lnTlToBr>
                      <a:noFill/>
                    </a:lnTlToBr>
                    <a:lnBlToTr>
                      <a:noFill/>
                    </a:lnBlToTr>
                    <a:noFill/>
                  </a:tcPr>
                </a:tc>
              </a:tr>
              <a:tr h="492125">
                <a:tc gridSpan="10">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700" b="0" i="0" u="none" strike="noStrike" cap="none" normalizeH="0" baseline="30000" dirty="0" smtClean="0">
                          <a:ln>
                            <a:noFill/>
                          </a:ln>
                          <a:solidFill>
                            <a:schemeClr val="tx1"/>
                          </a:solidFill>
                          <a:effectLst/>
                          <a:latin typeface="Times New Roman" pitchFamily="18" charset="0"/>
                          <a:ea typeface="標楷體" pitchFamily="65" charset="-120"/>
                        </a:rPr>
                        <a:t>a </a:t>
                      </a:r>
                      <a:r>
                        <a:rPr kumimoji="1" lang="en-US" altLang="zh-TW" sz="1700" b="0" i="0" u="none" strike="noStrike" cap="none" normalizeH="0" baseline="0" dirty="0" smtClean="0">
                          <a:ln>
                            <a:noFill/>
                          </a:ln>
                          <a:solidFill>
                            <a:schemeClr val="tx1"/>
                          </a:solidFill>
                          <a:effectLst/>
                          <a:latin typeface="Times New Roman" pitchFamily="18" charset="0"/>
                          <a:ea typeface="標楷體" pitchFamily="65" charset="-120"/>
                        </a:rPr>
                        <a:t>5% weight loss.</a:t>
                      </a:r>
                      <a:endParaRPr kumimoji="1" lang="en-US" altLang="zh-TW" sz="1700" b="0" i="0" u="none" strike="noStrike" cap="none" normalizeH="0" baseline="0" dirty="0" smtClean="0">
                        <a:ln>
                          <a:noFill/>
                        </a:ln>
                        <a:solidFill>
                          <a:schemeClr val="tx1"/>
                        </a:solidFill>
                        <a:effectLst/>
                        <a:latin typeface="Arial" charset="0"/>
                        <a:ea typeface="新細明體"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700" b="0" i="0" u="none" strike="noStrike" cap="none" normalizeH="0" baseline="30000" dirty="0" smtClean="0">
                          <a:ln>
                            <a:noFill/>
                          </a:ln>
                          <a:solidFill>
                            <a:schemeClr val="tx1"/>
                          </a:solidFill>
                          <a:effectLst/>
                          <a:latin typeface="Times New Roman" pitchFamily="18" charset="0"/>
                          <a:ea typeface="新細明體" charset="-120"/>
                          <a:cs typeface="Times New Roman" pitchFamily="18" charset="0"/>
                        </a:rPr>
                        <a:t>B </a:t>
                      </a: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Distillation (140℃, 7×10</a:t>
                      </a:r>
                      <a:r>
                        <a:rPr kumimoji="1" lang="en-US" altLang="zh-TW" sz="1700" b="0" i="0" u="none" strike="noStrike" cap="none" normalizeH="0" baseline="30000" dirty="0" smtClean="0">
                          <a:ln>
                            <a:noFill/>
                          </a:ln>
                          <a:solidFill>
                            <a:schemeClr val="tx1"/>
                          </a:solidFill>
                          <a:effectLst/>
                          <a:latin typeface="Times New Roman" pitchFamily="18" charset="0"/>
                          <a:ea typeface="新細明體" charset="-120"/>
                          <a:cs typeface="Times New Roman" pitchFamily="18" charset="0"/>
                        </a:rPr>
                        <a:t>-3</a:t>
                      </a:r>
                      <a:r>
                        <a:rPr kumimoji="1" lang="en-US" altLang="zh-TW" sz="1700" b="0" i="0" u="none" strike="noStrike" cap="none" normalizeH="0" baseline="0" dirty="0" smtClean="0">
                          <a:ln>
                            <a:noFill/>
                          </a:ln>
                          <a:solidFill>
                            <a:schemeClr val="tx1"/>
                          </a:solidFill>
                          <a:effectLst/>
                          <a:latin typeface="Times New Roman" pitchFamily="18" charset="0"/>
                          <a:ea typeface="新細明體" charset="-120"/>
                          <a:cs typeface="Times New Roman" pitchFamily="18" charset="0"/>
                        </a:rPr>
                        <a:t> mmHg, 1h).</a:t>
                      </a:r>
                      <a:endParaRPr kumimoji="1" lang="en-US" altLang="zh-TW" sz="1700" b="0" i="0" u="none" strike="noStrike" cap="none" normalizeH="0" baseline="0" dirty="0" smtClean="0">
                        <a:ln>
                          <a:noFill/>
                        </a:ln>
                        <a:solidFill>
                          <a:schemeClr val="tx1"/>
                        </a:solidFill>
                        <a:effectLst/>
                        <a:latin typeface="Arial" charset="0"/>
                        <a:ea typeface="新細明體" charset="-120"/>
                      </a:endParaRPr>
                    </a:p>
                  </a:txBody>
                  <a:tcP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7" name="Text Box 67"/>
          <p:cNvSpPr txBox="1">
            <a:spLocks noChangeArrowheads="1"/>
          </p:cNvSpPr>
          <p:nvPr/>
        </p:nvSpPr>
        <p:spPr bwMode="auto">
          <a:xfrm>
            <a:off x="539552" y="620688"/>
            <a:ext cx="6985520" cy="584775"/>
          </a:xfrm>
          <a:prstGeom prst="rect">
            <a:avLst/>
          </a:prstGeom>
          <a:noFill/>
          <a:ln w="9525">
            <a:noFill/>
            <a:miter lim="800000"/>
            <a:headEnd/>
            <a:tailEnd/>
          </a:ln>
        </p:spPr>
        <p:txBody>
          <a:bodyPr wrap="square">
            <a:spAutoFit/>
          </a:bodyPr>
          <a:lstStyle/>
          <a:p>
            <a:pPr algn="r">
              <a:spcBef>
                <a:spcPct val="50000"/>
              </a:spcBef>
            </a:pPr>
            <a:r>
              <a:rPr lang="en-US" altLang="zh-TW" sz="3200" b="1" i="1" dirty="0" smtClean="0">
                <a:solidFill>
                  <a:srgbClr val="FF0000"/>
                </a:solidFill>
                <a:cs typeface="Times New Roman" pitchFamily="18" charset="0"/>
              </a:rPr>
              <a:t>NIR- </a:t>
            </a:r>
            <a:r>
              <a:rPr lang="en-US" altLang="zh-TW" sz="3200" b="1" i="1" dirty="0" err="1" smtClean="0">
                <a:solidFill>
                  <a:srgbClr val="FF0000"/>
                </a:solidFill>
                <a:latin typeface="Times New Roman" pitchFamily="18" charset="0"/>
              </a:rPr>
              <a:t>Polyurea</a:t>
            </a:r>
            <a:r>
              <a:rPr lang="en-US" altLang="zh-TW" sz="3200" b="1" dirty="0" smtClean="0">
                <a:solidFill>
                  <a:srgbClr val="FF0000"/>
                </a:solidFill>
                <a:latin typeface="Times New Roman" pitchFamily="18" charset="0"/>
              </a:rPr>
              <a:t> Prepared in TMS</a:t>
            </a:r>
            <a:r>
              <a:rPr lang="en-US" altLang="zh-TW" sz="3200" b="1" dirty="0" smtClean="0">
                <a:solidFill>
                  <a:srgbClr val="FF0000"/>
                </a:solidFill>
              </a:rPr>
              <a:t> </a:t>
            </a:r>
            <a:endParaRPr lang="zh-TW" altLang="en-US" sz="3200" b="1" dirty="0">
              <a:solidFill>
                <a:srgbClr val="FF0000"/>
              </a:solidFill>
              <a:ea typeface="標楷體" pitchFamily="65" charset="-120"/>
            </a:endParaRPr>
          </a:p>
        </p:txBody>
      </p:sp>
      <p:sp>
        <p:nvSpPr>
          <p:cNvPr id="8" name="文字方塊 7"/>
          <p:cNvSpPr txBox="1"/>
          <p:nvPr/>
        </p:nvSpPr>
        <p:spPr>
          <a:xfrm>
            <a:off x="-36512" y="6525344"/>
            <a:ext cx="418704" cy="369332"/>
          </a:xfrm>
          <a:prstGeom prst="rect">
            <a:avLst/>
          </a:prstGeom>
          <a:noFill/>
        </p:spPr>
        <p:txBody>
          <a:bodyPr wrap="none" rtlCol="0">
            <a:spAutoFit/>
          </a:bodyPr>
          <a:lstStyle/>
          <a:p>
            <a:r>
              <a:rPr lang="en-US" altLang="zh-TW" dirty="0" smtClean="0"/>
              <a:t>28</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print"/>
          <a:srcRect/>
          <a:stretch>
            <a:fillRect/>
          </a:stretch>
        </p:blipFill>
        <p:spPr bwMode="auto">
          <a:xfrm>
            <a:off x="755650" y="980728"/>
            <a:ext cx="7704138" cy="6134100"/>
          </a:xfrm>
          <a:prstGeom prst="rect">
            <a:avLst/>
          </a:prstGeom>
          <a:noFill/>
          <a:ln w="9525">
            <a:noFill/>
            <a:miter lim="800000"/>
            <a:headEnd/>
            <a:tailEnd/>
          </a:ln>
        </p:spPr>
      </p:pic>
      <p:sp>
        <p:nvSpPr>
          <p:cNvPr id="8" name="文字方塊 7"/>
          <p:cNvSpPr txBox="1"/>
          <p:nvPr/>
        </p:nvSpPr>
        <p:spPr>
          <a:xfrm>
            <a:off x="-36512" y="6525344"/>
            <a:ext cx="418704" cy="369332"/>
          </a:xfrm>
          <a:prstGeom prst="rect">
            <a:avLst/>
          </a:prstGeom>
          <a:noFill/>
        </p:spPr>
        <p:txBody>
          <a:bodyPr wrap="none" rtlCol="0">
            <a:spAutoFit/>
          </a:bodyPr>
          <a:lstStyle/>
          <a:p>
            <a:r>
              <a:rPr lang="en-US" altLang="zh-TW" dirty="0" smtClean="0"/>
              <a:t>29</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4" name="Text Box 67"/>
          <p:cNvSpPr txBox="1">
            <a:spLocks noChangeArrowheads="1"/>
          </p:cNvSpPr>
          <p:nvPr/>
        </p:nvSpPr>
        <p:spPr bwMode="auto">
          <a:xfrm>
            <a:off x="611560" y="548680"/>
            <a:ext cx="7920880" cy="584775"/>
          </a:xfrm>
          <a:prstGeom prst="rect">
            <a:avLst/>
          </a:prstGeom>
          <a:noFill/>
          <a:ln w="9525">
            <a:noFill/>
            <a:miter lim="800000"/>
            <a:headEnd/>
            <a:tailEnd/>
          </a:ln>
        </p:spPr>
        <p:txBody>
          <a:bodyPr wrap="square">
            <a:spAutoFit/>
          </a:bodyPr>
          <a:lstStyle/>
          <a:p>
            <a:pPr algn="ctr">
              <a:spcBef>
                <a:spcPct val="50000"/>
              </a:spcBef>
            </a:pPr>
            <a:r>
              <a:rPr lang="zh-TW" altLang="en-US" sz="3200" b="1" dirty="0" smtClean="0">
                <a:solidFill>
                  <a:srgbClr val="FF0000"/>
                </a:solidFill>
                <a:latin typeface="Times New Roman" pitchFamily="18" charset="0"/>
              </a:rPr>
              <a:t> </a:t>
            </a:r>
            <a:r>
              <a:rPr lang="en-US" altLang="zh-TW" sz="3200" b="1" dirty="0" smtClean="0">
                <a:solidFill>
                  <a:srgbClr val="FF0000"/>
                </a:solidFill>
                <a:latin typeface="Times New Roman" pitchFamily="18" charset="0"/>
                <a:cs typeface="Times New Roman" pitchFamily="18" charset="0"/>
              </a:rPr>
              <a:t>NIR-MDA-DPC </a:t>
            </a:r>
            <a:r>
              <a:rPr lang="en-US" altLang="zh-TW" sz="3200" b="1" dirty="0" err="1" smtClean="0">
                <a:solidFill>
                  <a:srgbClr val="FF0000"/>
                </a:solidFill>
                <a:latin typeface="Times New Roman" pitchFamily="18" charset="0"/>
              </a:rPr>
              <a:t>Polyurea</a:t>
            </a:r>
            <a:r>
              <a:rPr lang="en-US" altLang="zh-TW" sz="3200" b="1" dirty="0" smtClean="0">
                <a:solidFill>
                  <a:srgbClr val="FF0000"/>
                </a:solidFill>
                <a:latin typeface="Times New Roman" pitchFamily="18" charset="0"/>
              </a:rPr>
              <a:t> Prepared in TMS</a:t>
            </a:r>
            <a:endParaRPr lang="zh-TW" altLang="en-US" sz="3200" b="1" dirty="0">
              <a:solidFill>
                <a:srgbClr val="FF0000"/>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21"/>
          <p:cNvSpPr txBox="1">
            <a:spLocks noChangeArrowheads="1"/>
          </p:cNvSpPr>
          <p:nvPr/>
        </p:nvSpPr>
        <p:spPr bwMode="auto">
          <a:xfrm>
            <a:off x="467544" y="692696"/>
            <a:ext cx="8280920" cy="523220"/>
          </a:xfrm>
          <a:prstGeom prst="rect">
            <a:avLst/>
          </a:prstGeom>
          <a:noFill/>
          <a:ln w="9525">
            <a:noFill/>
            <a:miter lim="800000"/>
            <a:headEnd/>
            <a:tailEnd/>
          </a:ln>
        </p:spPr>
        <p:txBody>
          <a:bodyPr wrap="square">
            <a:spAutoFit/>
          </a:bodyPr>
          <a:lstStyle/>
          <a:p>
            <a:pPr algn="ctr" eaLnBrk="1" hangingPunct="1"/>
            <a:r>
              <a:rPr lang="en-US" altLang="zh-TW" sz="2800" b="1" dirty="0" smtClean="0">
                <a:solidFill>
                  <a:srgbClr val="00B050"/>
                </a:solidFill>
              </a:rPr>
              <a:t>“Non-Phosgene Route (NPR) </a:t>
            </a:r>
            <a:r>
              <a:rPr lang="en-US" altLang="zh-TW" sz="2800" b="1" dirty="0">
                <a:solidFill>
                  <a:srgbClr val="00B050"/>
                </a:solidFill>
              </a:rPr>
              <a:t>to </a:t>
            </a:r>
            <a:r>
              <a:rPr lang="en-US" altLang="zh-TW" sz="2800" b="1" dirty="0" smtClean="0">
                <a:solidFill>
                  <a:srgbClr val="00B050"/>
                </a:solidFill>
              </a:rPr>
              <a:t>Aliphatic </a:t>
            </a:r>
            <a:r>
              <a:rPr lang="en-US" altLang="zh-TW" sz="2800" b="1" dirty="0" err="1" smtClean="0">
                <a:solidFill>
                  <a:srgbClr val="00B050"/>
                </a:solidFill>
              </a:rPr>
              <a:t>Diisocyanates</a:t>
            </a:r>
            <a:r>
              <a:rPr lang="en-US" altLang="zh-TW" sz="2800" b="1" dirty="0" smtClean="0">
                <a:solidFill>
                  <a:srgbClr val="00B050"/>
                </a:solidFill>
              </a:rPr>
              <a:t>”</a:t>
            </a:r>
            <a:endParaRPr lang="en-US" altLang="zh-TW" sz="2800" b="1" dirty="0">
              <a:solidFill>
                <a:srgbClr val="00B050"/>
              </a:solidFill>
            </a:endParaRPr>
          </a:p>
        </p:txBody>
      </p:sp>
      <p:sp>
        <p:nvSpPr>
          <p:cNvPr id="7" name="Text Box 33"/>
          <p:cNvSpPr txBox="1">
            <a:spLocks noChangeArrowheads="1"/>
          </p:cNvSpPr>
          <p:nvPr/>
        </p:nvSpPr>
        <p:spPr bwMode="auto">
          <a:xfrm>
            <a:off x="2411760" y="4221088"/>
            <a:ext cx="4464050" cy="707886"/>
          </a:xfrm>
          <a:prstGeom prst="rect">
            <a:avLst/>
          </a:prstGeom>
          <a:noFill/>
          <a:ln w="9525">
            <a:noFill/>
            <a:miter lim="800000"/>
            <a:headEnd/>
            <a:tailEnd/>
          </a:ln>
        </p:spPr>
        <p:txBody>
          <a:bodyPr>
            <a:spAutoFit/>
          </a:bodyPr>
          <a:lstStyle/>
          <a:p>
            <a:pPr algn="ctr">
              <a:spcBef>
                <a:spcPct val="50000"/>
              </a:spcBef>
            </a:pPr>
            <a:r>
              <a:rPr kumimoji="1" lang="en-US" altLang="zh-TW" sz="2000" b="1" dirty="0" smtClean="0">
                <a:solidFill>
                  <a:srgbClr val="0000FF"/>
                </a:solidFill>
                <a:latin typeface="標楷體" pitchFamily="65" charset="-120"/>
                <a:ea typeface="標楷體" pitchFamily="65" charset="-120"/>
              </a:rPr>
              <a:t>Wei-</a:t>
            </a:r>
            <a:r>
              <a:rPr kumimoji="1" lang="en-US" altLang="zh-TW" sz="2000" b="1" dirty="0" err="1" smtClean="0">
                <a:solidFill>
                  <a:srgbClr val="0000FF"/>
                </a:solidFill>
                <a:latin typeface="標楷體" pitchFamily="65" charset="-120"/>
                <a:ea typeface="標楷體" pitchFamily="65" charset="-120"/>
              </a:rPr>
              <a:t>Hsing</a:t>
            </a:r>
            <a:r>
              <a:rPr kumimoji="1" lang="en-US" altLang="zh-TW" sz="2000" b="1" dirty="0" smtClean="0">
                <a:solidFill>
                  <a:srgbClr val="0000FF"/>
                </a:solidFill>
                <a:latin typeface="標楷體" pitchFamily="65" charset="-120"/>
                <a:ea typeface="標楷體" pitchFamily="65" charset="-120"/>
              </a:rPr>
              <a:t> Lin (Lin, W-S; Ph. D Candidate; NCHU)</a:t>
            </a:r>
            <a:endParaRPr kumimoji="1" lang="en-US" altLang="zh-TW" sz="2000" b="1" dirty="0">
              <a:solidFill>
                <a:srgbClr val="0000FF"/>
              </a:solidFill>
              <a:latin typeface="標楷體" pitchFamily="65" charset="-120"/>
              <a:ea typeface="標楷體" pitchFamily="65" charset="-120"/>
            </a:endParaRPr>
          </a:p>
        </p:txBody>
      </p:sp>
      <p:sp>
        <p:nvSpPr>
          <p:cNvPr id="8" name="文字方塊 7"/>
          <p:cNvSpPr txBox="1"/>
          <p:nvPr/>
        </p:nvSpPr>
        <p:spPr>
          <a:xfrm>
            <a:off x="1259632" y="2852936"/>
            <a:ext cx="9144000" cy="707886"/>
          </a:xfrm>
          <a:prstGeom prst="rect">
            <a:avLst/>
          </a:prstGeom>
          <a:noFill/>
        </p:spPr>
        <p:txBody>
          <a:bodyPr wrap="square" rtlCol="0">
            <a:spAutoFit/>
          </a:bodyPr>
          <a:lstStyle/>
          <a:p>
            <a:r>
              <a:rPr lang="en-US" altLang="zh-TW" sz="4000" b="1" u="sng" dirty="0" smtClean="0">
                <a:solidFill>
                  <a:srgbClr val="FF0000"/>
                </a:solidFill>
                <a:latin typeface="Times New Roman" pitchFamily="18" charset="0"/>
                <a:ea typeface="標楷體" pitchFamily="65" charset="-120"/>
                <a:cs typeface="Times New Roman" pitchFamily="18" charset="0"/>
              </a:rPr>
              <a:t>NPR to Aliphatic </a:t>
            </a:r>
            <a:r>
              <a:rPr lang="en-US" altLang="zh-TW" sz="4000" b="1" u="sng" dirty="0" err="1" smtClean="0">
                <a:solidFill>
                  <a:srgbClr val="FF0000"/>
                </a:solidFill>
                <a:latin typeface="Times New Roman" pitchFamily="18" charset="0"/>
                <a:ea typeface="標楷體" pitchFamily="65" charset="-120"/>
                <a:cs typeface="Times New Roman" pitchFamily="18" charset="0"/>
              </a:rPr>
              <a:t>Diisocyanates</a:t>
            </a:r>
            <a:endParaRPr lang="zh-TW" altLang="en-US" sz="4000" b="1" u="sng" dirty="0">
              <a:solidFill>
                <a:srgbClr val="FF0000"/>
              </a:solidFill>
              <a:latin typeface="Times New Roman" pitchFamily="18" charset="0"/>
              <a:ea typeface="標楷體" pitchFamily="65" charset="-120"/>
              <a:cs typeface="Times New Roman" pitchFamily="18" charset="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30</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接點 5"/>
          <p:cNvCxnSpPr/>
          <p:nvPr/>
        </p:nvCxnSpPr>
        <p:spPr>
          <a:xfrm>
            <a:off x="0" y="836712"/>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129"/>
          <p:cNvPicPr>
            <a:picLocks noChangeAspect="1" noChangeArrowheads="1"/>
          </p:cNvPicPr>
          <p:nvPr/>
        </p:nvPicPr>
        <p:blipFill>
          <a:blip r:embed="rId3" cstate="print"/>
          <a:srcRect/>
          <a:stretch>
            <a:fillRect/>
          </a:stretch>
        </p:blipFill>
        <p:spPr bwMode="auto">
          <a:xfrm>
            <a:off x="46038" y="2793255"/>
            <a:ext cx="1241425" cy="414338"/>
          </a:xfrm>
          <a:prstGeom prst="rect">
            <a:avLst/>
          </a:prstGeom>
          <a:noFill/>
          <a:ln w="9525">
            <a:noFill/>
            <a:miter lim="800000"/>
            <a:headEnd/>
            <a:tailEnd/>
          </a:ln>
        </p:spPr>
      </p:pic>
      <p:sp>
        <p:nvSpPr>
          <p:cNvPr id="8" name="Line 62"/>
          <p:cNvSpPr>
            <a:spLocks noChangeShapeType="1"/>
          </p:cNvSpPr>
          <p:nvPr/>
        </p:nvSpPr>
        <p:spPr bwMode="auto">
          <a:xfrm>
            <a:off x="2268538" y="1556593"/>
            <a:ext cx="0" cy="3168650"/>
          </a:xfrm>
          <a:prstGeom prst="line">
            <a:avLst/>
          </a:prstGeom>
          <a:noFill/>
          <a:ln w="25400">
            <a:solidFill>
              <a:schemeClr val="tx1"/>
            </a:solidFill>
            <a:round/>
            <a:headEnd/>
            <a:tailEnd/>
          </a:ln>
        </p:spPr>
        <p:txBody>
          <a:bodyPr lIns="72000" tIns="36000" rIns="72000" bIns="36000"/>
          <a:lstStyle/>
          <a:p>
            <a:endParaRPr lang="zh-TW" altLang="en-US">
              <a:solidFill>
                <a:srgbClr val="0000FF"/>
              </a:solidFill>
            </a:endParaRPr>
          </a:p>
        </p:txBody>
      </p:sp>
      <p:sp>
        <p:nvSpPr>
          <p:cNvPr id="9" name="Line 173"/>
          <p:cNvSpPr>
            <a:spLocks noChangeShapeType="1"/>
          </p:cNvSpPr>
          <p:nvPr/>
        </p:nvSpPr>
        <p:spPr bwMode="auto">
          <a:xfrm>
            <a:off x="1331913" y="3029793"/>
            <a:ext cx="936625"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10" name="Rectangle 58"/>
          <p:cNvSpPr>
            <a:spLocks noChangeArrowheads="1"/>
          </p:cNvSpPr>
          <p:nvPr/>
        </p:nvSpPr>
        <p:spPr bwMode="auto">
          <a:xfrm>
            <a:off x="1222375" y="3174255"/>
            <a:ext cx="1189038" cy="255588"/>
          </a:xfrm>
          <a:prstGeom prst="rect">
            <a:avLst/>
          </a:prstGeom>
          <a:noFill/>
          <a:ln w="9525" algn="ctr">
            <a:noFill/>
            <a:miter lim="800000"/>
            <a:headEnd/>
            <a:tailEnd/>
          </a:ln>
        </p:spPr>
        <p:txBody>
          <a:bodyPr lIns="72000" tIns="36000" rIns="72000" bIns="36000">
            <a:spAutoFit/>
          </a:bodyPr>
          <a:lstStyle/>
          <a:p>
            <a:r>
              <a:rPr kumimoji="1" lang="en-US" altLang="zh-TW" sz="1200" b="1" i="1">
                <a:solidFill>
                  <a:srgbClr val="0000FF"/>
                </a:solidFill>
                <a:ea typeface="新細明體" charset="-120"/>
              </a:rPr>
              <a:t>25℃ for 2hr</a:t>
            </a:r>
          </a:p>
        </p:txBody>
      </p:sp>
      <p:sp>
        <p:nvSpPr>
          <p:cNvPr id="11" name="Line 173"/>
          <p:cNvSpPr>
            <a:spLocks noChangeShapeType="1"/>
          </p:cNvSpPr>
          <p:nvPr/>
        </p:nvSpPr>
        <p:spPr bwMode="auto">
          <a:xfrm>
            <a:off x="2268538" y="1567705"/>
            <a:ext cx="1612900"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graphicFrame>
        <p:nvGraphicFramePr>
          <p:cNvPr id="12" name="Object 39"/>
          <p:cNvGraphicFramePr>
            <a:graphicFrameLocks noChangeAspect="1"/>
          </p:cNvGraphicFramePr>
          <p:nvPr/>
        </p:nvGraphicFramePr>
        <p:xfrm>
          <a:off x="7561263" y="5877768"/>
          <a:ext cx="1331912" cy="482600"/>
        </p:xfrm>
        <a:graphic>
          <a:graphicData uri="http://schemas.openxmlformats.org/presentationml/2006/ole">
            <mc:AlternateContent xmlns:mc="http://schemas.openxmlformats.org/markup-compatibility/2006">
              <mc:Choice xmlns:v="urn:schemas-microsoft-com:vml" Requires="v">
                <p:oleObj spid="_x0000_s38962" name="CS ChemDraw Drawing" r:id="rId4" imgW="2666746" imgH="1182309" progId="">
                  <p:embed/>
                </p:oleObj>
              </mc:Choice>
              <mc:Fallback>
                <p:oleObj name="CS ChemDraw Drawing" r:id="rId4" imgW="2666746" imgH="1182309" progId="">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b="18269"/>
                      <a:stretch>
                        <a:fillRect/>
                      </a:stretch>
                    </p:blipFill>
                    <p:spPr bwMode="auto">
                      <a:xfrm>
                        <a:off x="7561263" y="5877768"/>
                        <a:ext cx="133191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41"/>
          <p:cNvGraphicFramePr>
            <a:graphicFrameLocks noChangeAspect="1"/>
          </p:cNvGraphicFramePr>
          <p:nvPr/>
        </p:nvGraphicFramePr>
        <p:xfrm>
          <a:off x="7561263" y="4650630"/>
          <a:ext cx="1474787" cy="276225"/>
        </p:xfrm>
        <a:graphic>
          <a:graphicData uri="http://schemas.openxmlformats.org/presentationml/2006/ole">
            <mc:AlternateContent xmlns:mc="http://schemas.openxmlformats.org/markup-compatibility/2006">
              <mc:Choice xmlns:v="urn:schemas-microsoft-com:vml" Requires="v">
                <p:oleObj spid="_x0000_s38963" name="CS ChemDraw Drawing" r:id="rId6" imgW="2448634" imgH="674564" progId="">
                  <p:embed/>
                </p:oleObj>
              </mc:Choice>
              <mc:Fallback>
                <p:oleObj name="CS ChemDraw Drawing" r:id="rId6" imgW="2448634" imgH="674564" progId="">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b="32021"/>
                      <a:stretch>
                        <a:fillRect/>
                      </a:stretch>
                    </p:blipFill>
                    <p:spPr bwMode="auto">
                      <a:xfrm>
                        <a:off x="7561263" y="4650630"/>
                        <a:ext cx="14747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44"/>
          <p:cNvGraphicFramePr>
            <a:graphicFrameLocks noChangeAspect="1"/>
          </p:cNvGraphicFramePr>
          <p:nvPr/>
        </p:nvGraphicFramePr>
        <p:xfrm>
          <a:off x="7380288" y="1520080"/>
          <a:ext cx="1763712" cy="274638"/>
        </p:xfrm>
        <a:graphic>
          <a:graphicData uri="http://schemas.openxmlformats.org/presentationml/2006/ole">
            <mc:AlternateContent xmlns:mc="http://schemas.openxmlformats.org/markup-compatibility/2006">
              <mc:Choice xmlns:v="urn:schemas-microsoft-com:vml" Requires="v">
                <p:oleObj spid="_x0000_s38964" name="CS ChemDraw Drawing" r:id="rId8" imgW="4992017" imgH="834905" progId="">
                  <p:embed/>
                </p:oleObj>
              </mc:Choice>
              <mc:Fallback>
                <p:oleObj name="CS ChemDraw Drawing" r:id="rId8" imgW="4992017" imgH="834905" progId="">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b="47430"/>
                      <a:stretch>
                        <a:fillRect/>
                      </a:stretch>
                    </p:blipFill>
                    <p:spPr bwMode="auto">
                      <a:xfrm>
                        <a:off x="7380288" y="1520080"/>
                        <a:ext cx="1763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Line 173"/>
          <p:cNvSpPr>
            <a:spLocks noChangeShapeType="1"/>
          </p:cNvSpPr>
          <p:nvPr/>
        </p:nvSpPr>
        <p:spPr bwMode="auto">
          <a:xfrm>
            <a:off x="2268538" y="4723655"/>
            <a:ext cx="1612900"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16" name="Line 173"/>
          <p:cNvSpPr>
            <a:spLocks noChangeShapeType="1"/>
          </p:cNvSpPr>
          <p:nvPr/>
        </p:nvSpPr>
        <p:spPr bwMode="auto">
          <a:xfrm>
            <a:off x="6300788" y="4795093"/>
            <a:ext cx="1079500" cy="1587"/>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graphicFrame>
        <p:nvGraphicFramePr>
          <p:cNvPr id="17" name="Object 10"/>
          <p:cNvGraphicFramePr>
            <a:graphicFrameLocks noChangeAspect="1"/>
          </p:cNvGraphicFramePr>
          <p:nvPr/>
        </p:nvGraphicFramePr>
        <p:xfrm>
          <a:off x="2339975" y="4577605"/>
          <a:ext cx="1374775" cy="252413"/>
        </p:xfrm>
        <a:graphic>
          <a:graphicData uri="http://schemas.openxmlformats.org/presentationml/2006/ole">
            <mc:AlternateContent xmlns:mc="http://schemas.openxmlformats.org/markup-compatibility/2006">
              <mc:Choice xmlns:v="urn:schemas-microsoft-com:vml" Requires="v">
                <p:oleObj spid="_x0000_s38965" name="CS ChemDraw Drawing" r:id="rId10" imgW="2302326" imgH="421906" progId="">
                  <p:embed/>
                </p:oleObj>
              </mc:Choice>
              <mc:Fallback>
                <p:oleObj name="CS ChemDraw Drawing" r:id="rId10" imgW="2302326" imgH="421906" progId="">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4577605"/>
                        <a:ext cx="1374775" cy="252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Rectangle 109"/>
          <p:cNvSpPr>
            <a:spLocks noChangeArrowheads="1"/>
          </p:cNvSpPr>
          <p:nvPr/>
        </p:nvSpPr>
        <p:spPr bwMode="auto">
          <a:xfrm>
            <a:off x="2339975" y="4577605"/>
            <a:ext cx="1368425" cy="288925"/>
          </a:xfrm>
          <a:prstGeom prst="rect">
            <a:avLst/>
          </a:prstGeom>
          <a:noFill/>
          <a:ln w="19050" algn="ctr">
            <a:solidFill>
              <a:srgbClr val="FF0000"/>
            </a:solidFill>
            <a:miter lim="800000"/>
            <a:headEnd/>
            <a:tailEnd/>
          </a:ln>
        </p:spPr>
        <p:txBody>
          <a:bodyPr wrap="none" lIns="72000" tIns="36000" rIns="72000" bIns="36000" anchor="ctr"/>
          <a:lstStyle/>
          <a:p>
            <a:endParaRPr lang="zh-TW" altLang="en-US" sz="1800">
              <a:solidFill>
                <a:srgbClr val="0000FF"/>
              </a:solidFill>
              <a:ea typeface="新細明體" charset="-120"/>
            </a:endParaRPr>
          </a:p>
        </p:txBody>
      </p:sp>
      <p:pic>
        <p:nvPicPr>
          <p:cNvPr id="19" name="Picture 129"/>
          <p:cNvPicPr>
            <a:picLocks noChangeAspect="1" noChangeArrowheads="1"/>
          </p:cNvPicPr>
          <p:nvPr/>
        </p:nvPicPr>
        <p:blipFill>
          <a:blip r:embed="rId3" cstate="print"/>
          <a:srcRect/>
          <a:stretch>
            <a:fillRect/>
          </a:stretch>
        </p:blipFill>
        <p:spPr bwMode="auto">
          <a:xfrm>
            <a:off x="34925" y="5860305"/>
            <a:ext cx="1241425" cy="414338"/>
          </a:xfrm>
          <a:prstGeom prst="rect">
            <a:avLst/>
          </a:prstGeom>
          <a:noFill/>
          <a:ln w="9525">
            <a:noFill/>
            <a:miter lim="800000"/>
            <a:headEnd/>
            <a:tailEnd/>
          </a:ln>
        </p:spPr>
      </p:pic>
      <p:sp>
        <p:nvSpPr>
          <p:cNvPr id="20" name="Line 173"/>
          <p:cNvSpPr>
            <a:spLocks noChangeShapeType="1"/>
          </p:cNvSpPr>
          <p:nvPr/>
        </p:nvSpPr>
        <p:spPr bwMode="auto">
          <a:xfrm>
            <a:off x="1320800" y="6096843"/>
            <a:ext cx="936625"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21" name="Rectangle 58"/>
          <p:cNvSpPr>
            <a:spLocks noChangeArrowheads="1"/>
          </p:cNvSpPr>
          <p:nvPr/>
        </p:nvSpPr>
        <p:spPr bwMode="auto">
          <a:xfrm>
            <a:off x="1116013" y="6241305"/>
            <a:ext cx="1189037" cy="255588"/>
          </a:xfrm>
          <a:prstGeom prst="rect">
            <a:avLst/>
          </a:prstGeom>
          <a:noFill/>
          <a:ln w="9525" algn="ctr">
            <a:noFill/>
            <a:miter lim="800000"/>
            <a:headEnd/>
            <a:tailEnd/>
          </a:ln>
        </p:spPr>
        <p:txBody>
          <a:bodyPr lIns="72000" tIns="36000" rIns="72000" bIns="36000">
            <a:spAutoFit/>
          </a:bodyPr>
          <a:lstStyle/>
          <a:p>
            <a:r>
              <a:rPr kumimoji="1" lang="en-US" altLang="zh-TW" sz="1200" b="1" i="1">
                <a:solidFill>
                  <a:srgbClr val="0000FF"/>
                </a:solidFill>
                <a:ea typeface="新細明體" charset="-120"/>
              </a:rPr>
              <a:t>60℃ for 9hr</a:t>
            </a:r>
          </a:p>
        </p:txBody>
      </p:sp>
      <p:sp>
        <p:nvSpPr>
          <p:cNvPr id="22" name="Line 173"/>
          <p:cNvSpPr>
            <a:spLocks noChangeShapeType="1"/>
          </p:cNvSpPr>
          <p:nvPr/>
        </p:nvSpPr>
        <p:spPr bwMode="auto">
          <a:xfrm>
            <a:off x="2257425" y="6095255"/>
            <a:ext cx="1612900"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23" name="Rectangle 121"/>
          <p:cNvSpPr>
            <a:spLocks noChangeArrowheads="1"/>
          </p:cNvSpPr>
          <p:nvPr/>
        </p:nvSpPr>
        <p:spPr bwMode="auto">
          <a:xfrm>
            <a:off x="2987675" y="5517405"/>
            <a:ext cx="719138" cy="1009650"/>
          </a:xfrm>
          <a:prstGeom prst="rect">
            <a:avLst/>
          </a:prstGeom>
          <a:solidFill>
            <a:schemeClr val="bg1"/>
          </a:solidFill>
          <a:ln w="19050" algn="ctr">
            <a:solidFill>
              <a:srgbClr val="FF0000"/>
            </a:solidFill>
            <a:miter lim="800000"/>
            <a:headEnd/>
            <a:tailEnd/>
          </a:ln>
        </p:spPr>
        <p:txBody>
          <a:bodyPr wrap="none" lIns="72000" tIns="36000" rIns="72000" bIns="36000" anchor="ctr"/>
          <a:lstStyle/>
          <a:p>
            <a:endParaRPr lang="zh-TW" altLang="en-US" sz="1800">
              <a:solidFill>
                <a:srgbClr val="0000FF"/>
              </a:solidFill>
              <a:ea typeface="新細明體" charset="-120"/>
            </a:endParaRPr>
          </a:p>
        </p:txBody>
      </p:sp>
      <p:graphicFrame>
        <p:nvGraphicFramePr>
          <p:cNvPr id="24" name="Object 6"/>
          <p:cNvGraphicFramePr>
            <a:graphicFrameLocks noChangeAspect="1"/>
          </p:cNvGraphicFramePr>
          <p:nvPr/>
        </p:nvGraphicFramePr>
        <p:xfrm>
          <a:off x="3132138" y="5590430"/>
          <a:ext cx="457200" cy="877888"/>
        </p:xfrm>
        <a:graphic>
          <a:graphicData uri="http://schemas.openxmlformats.org/presentationml/2006/ole">
            <mc:AlternateContent xmlns:mc="http://schemas.openxmlformats.org/markup-compatibility/2006">
              <mc:Choice xmlns:v="urn:schemas-microsoft-com:vml" Requires="v">
                <p:oleObj spid="_x0000_s38966" name="CS ChemDraw Drawing" r:id="rId12" imgW="1013088" imgH="1945951" progId="">
                  <p:embed/>
                </p:oleObj>
              </mc:Choice>
              <mc:Fallback>
                <p:oleObj name="CS ChemDraw Drawing" r:id="rId12" imgW="1013088" imgH="1945951" progId="">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2138" y="5590430"/>
                        <a:ext cx="457200" cy="877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 Box 122"/>
          <p:cNvSpPr txBox="1">
            <a:spLocks noChangeArrowheads="1"/>
          </p:cNvSpPr>
          <p:nvPr/>
        </p:nvSpPr>
        <p:spPr bwMode="auto">
          <a:xfrm>
            <a:off x="2184400" y="5844430"/>
            <a:ext cx="773113" cy="377825"/>
          </a:xfrm>
          <a:prstGeom prst="rect">
            <a:avLst/>
          </a:prstGeom>
          <a:solidFill>
            <a:schemeClr val="bg1"/>
          </a:solidFill>
          <a:ln w="38100" algn="ctr">
            <a:noFill/>
            <a:miter lim="800000"/>
            <a:headEnd/>
            <a:tailEnd/>
          </a:ln>
        </p:spPr>
        <p:txBody>
          <a:bodyPr lIns="72000" tIns="36000" rIns="72000" bIns="36000">
            <a:spAutoFit/>
          </a:bodyPr>
          <a:lstStyle/>
          <a:p>
            <a:pPr>
              <a:spcBef>
                <a:spcPct val="50000"/>
              </a:spcBef>
            </a:pPr>
            <a:r>
              <a:rPr lang="en-US" altLang="zh-TW" sz="1000" b="1" i="1">
                <a:solidFill>
                  <a:srgbClr val="0000FF"/>
                </a:solidFill>
                <a:ea typeface="新細明體" charset="-120"/>
              </a:rPr>
              <a:t>Benzoic acid</a:t>
            </a:r>
          </a:p>
        </p:txBody>
      </p:sp>
      <p:sp>
        <p:nvSpPr>
          <p:cNvPr id="26" name="AutoShape 123"/>
          <p:cNvSpPr>
            <a:spLocks noChangeArrowheads="1"/>
          </p:cNvSpPr>
          <p:nvPr/>
        </p:nvSpPr>
        <p:spPr bwMode="auto">
          <a:xfrm>
            <a:off x="2195513" y="5830143"/>
            <a:ext cx="719137" cy="433387"/>
          </a:xfrm>
          <a:prstGeom prst="roundRect">
            <a:avLst>
              <a:gd name="adj" fmla="val 16667"/>
            </a:avLst>
          </a:prstGeom>
          <a:noFill/>
          <a:ln w="38100" algn="ctr">
            <a:solidFill>
              <a:srgbClr val="0000FF"/>
            </a:solidFill>
            <a:round/>
            <a:headEnd/>
            <a:tailEnd/>
          </a:ln>
        </p:spPr>
        <p:txBody>
          <a:bodyPr wrap="none" lIns="72000" tIns="36000" rIns="72000" bIns="36000" anchor="ctr"/>
          <a:lstStyle/>
          <a:p>
            <a:endParaRPr lang="zh-TW" altLang="en-US" sz="1800">
              <a:solidFill>
                <a:srgbClr val="0000FF"/>
              </a:solidFill>
              <a:ea typeface="新細明體" charset="-120"/>
            </a:endParaRPr>
          </a:p>
        </p:txBody>
      </p:sp>
      <p:sp>
        <p:nvSpPr>
          <p:cNvPr id="27" name="Text Box 124"/>
          <p:cNvSpPr txBox="1">
            <a:spLocks noChangeArrowheads="1"/>
          </p:cNvSpPr>
          <p:nvPr/>
        </p:nvSpPr>
        <p:spPr bwMode="auto">
          <a:xfrm>
            <a:off x="6372225" y="4664918"/>
            <a:ext cx="858838" cy="255587"/>
          </a:xfrm>
          <a:prstGeom prst="rect">
            <a:avLst/>
          </a:prstGeom>
          <a:solidFill>
            <a:schemeClr val="bg1"/>
          </a:solidFill>
          <a:ln w="38100" algn="ctr">
            <a:noFill/>
            <a:miter lim="800000"/>
            <a:headEnd/>
            <a:tailEnd/>
          </a:ln>
        </p:spPr>
        <p:txBody>
          <a:bodyPr lIns="72000" tIns="36000" rIns="72000" bIns="36000">
            <a:spAutoFit/>
          </a:bodyPr>
          <a:lstStyle/>
          <a:p>
            <a:pPr>
              <a:spcBef>
                <a:spcPct val="50000"/>
              </a:spcBef>
            </a:pPr>
            <a:r>
              <a:rPr lang="en-US" altLang="zh-TW" sz="1200" b="1" i="1">
                <a:solidFill>
                  <a:srgbClr val="0000FF"/>
                </a:solidFill>
                <a:ea typeface="新細明體" charset="-120"/>
              </a:rPr>
              <a:t>Pyrolysis</a:t>
            </a:r>
          </a:p>
        </p:txBody>
      </p:sp>
      <p:sp>
        <p:nvSpPr>
          <p:cNvPr id="28" name="AutoShape 125"/>
          <p:cNvSpPr>
            <a:spLocks noChangeArrowheads="1"/>
          </p:cNvSpPr>
          <p:nvPr/>
        </p:nvSpPr>
        <p:spPr bwMode="auto">
          <a:xfrm>
            <a:off x="6413500" y="4664918"/>
            <a:ext cx="746125" cy="288925"/>
          </a:xfrm>
          <a:prstGeom prst="roundRect">
            <a:avLst>
              <a:gd name="adj" fmla="val 16667"/>
            </a:avLst>
          </a:prstGeom>
          <a:noFill/>
          <a:ln w="38100" algn="ctr">
            <a:solidFill>
              <a:srgbClr val="008000"/>
            </a:solidFill>
            <a:round/>
            <a:headEnd/>
            <a:tailEnd/>
          </a:ln>
        </p:spPr>
        <p:txBody>
          <a:bodyPr wrap="none" lIns="72000" tIns="36000" rIns="72000" bIns="36000" anchor="ctr"/>
          <a:lstStyle/>
          <a:p>
            <a:endParaRPr lang="zh-TW" altLang="en-US" sz="1800">
              <a:solidFill>
                <a:srgbClr val="0000FF"/>
              </a:solidFill>
              <a:ea typeface="新細明體" charset="-120"/>
            </a:endParaRPr>
          </a:p>
        </p:txBody>
      </p:sp>
      <p:sp>
        <p:nvSpPr>
          <p:cNvPr id="29" name="Line 173"/>
          <p:cNvSpPr>
            <a:spLocks noChangeShapeType="1"/>
          </p:cNvSpPr>
          <p:nvPr/>
        </p:nvSpPr>
        <p:spPr bwMode="auto">
          <a:xfrm>
            <a:off x="6300788" y="1632793"/>
            <a:ext cx="1079500" cy="1587"/>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30" name="Text Box 129"/>
          <p:cNvSpPr txBox="1">
            <a:spLocks noChangeArrowheads="1"/>
          </p:cNvSpPr>
          <p:nvPr/>
        </p:nvSpPr>
        <p:spPr bwMode="auto">
          <a:xfrm>
            <a:off x="6372225" y="1502618"/>
            <a:ext cx="858838" cy="255587"/>
          </a:xfrm>
          <a:prstGeom prst="rect">
            <a:avLst/>
          </a:prstGeom>
          <a:solidFill>
            <a:schemeClr val="bg1"/>
          </a:solidFill>
          <a:ln w="38100" algn="ctr">
            <a:noFill/>
            <a:miter lim="800000"/>
            <a:headEnd/>
            <a:tailEnd/>
          </a:ln>
        </p:spPr>
        <p:txBody>
          <a:bodyPr lIns="72000" tIns="36000" rIns="72000" bIns="36000">
            <a:spAutoFit/>
          </a:bodyPr>
          <a:lstStyle/>
          <a:p>
            <a:pPr>
              <a:spcBef>
                <a:spcPct val="50000"/>
              </a:spcBef>
            </a:pPr>
            <a:r>
              <a:rPr lang="en-US" altLang="zh-TW" sz="1200" b="1" i="1">
                <a:solidFill>
                  <a:srgbClr val="0000FF"/>
                </a:solidFill>
                <a:ea typeface="新細明體" charset="-120"/>
              </a:rPr>
              <a:t>Pyrolysis</a:t>
            </a:r>
          </a:p>
        </p:txBody>
      </p:sp>
      <p:sp>
        <p:nvSpPr>
          <p:cNvPr id="31" name="AutoShape 130"/>
          <p:cNvSpPr>
            <a:spLocks noChangeArrowheads="1"/>
          </p:cNvSpPr>
          <p:nvPr/>
        </p:nvSpPr>
        <p:spPr bwMode="auto">
          <a:xfrm>
            <a:off x="6413500" y="1502618"/>
            <a:ext cx="746125" cy="288925"/>
          </a:xfrm>
          <a:prstGeom prst="roundRect">
            <a:avLst>
              <a:gd name="adj" fmla="val 16667"/>
            </a:avLst>
          </a:prstGeom>
          <a:noFill/>
          <a:ln w="38100" algn="ctr">
            <a:solidFill>
              <a:srgbClr val="008000"/>
            </a:solidFill>
            <a:round/>
            <a:headEnd/>
            <a:tailEnd/>
          </a:ln>
        </p:spPr>
        <p:txBody>
          <a:bodyPr wrap="none" lIns="72000" tIns="36000" rIns="72000" bIns="36000" anchor="ctr"/>
          <a:lstStyle/>
          <a:p>
            <a:endParaRPr lang="zh-TW" altLang="en-US" sz="1800">
              <a:solidFill>
                <a:srgbClr val="0000FF"/>
              </a:solidFill>
              <a:ea typeface="新細明體" charset="-120"/>
            </a:endParaRPr>
          </a:p>
        </p:txBody>
      </p:sp>
      <p:sp>
        <p:nvSpPr>
          <p:cNvPr id="32" name="Line 173"/>
          <p:cNvSpPr>
            <a:spLocks noChangeShapeType="1"/>
          </p:cNvSpPr>
          <p:nvPr/>
        </p:nvSpPr>
        <p:spPr bwMode="auto">
          <a:xfrm>
            <a:off x="6300788" y="6163518"/>
            <a:ext cx="1079500" cy="1587"/>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33" name="Text Box 134"/>
          <p:cNvSpPr txBox="1">
            <a:spLocks noChangeArrowheads="1"/>
          </p:cNvSpPr>
          <p:nvPr/>
        </p:nvSpPr>
        <p:spPr bwMode="auto">
          <a:xfrm>
            <a:off x="6372225" y="6033343"/>
            <a:ext cx="858838" cy="255587"/>
          </a:xfrm>
          <a:prstGeom prst="rect">
            <a:avLst/>
          </a:prstGeom>
          <a:solidFill>
            <a:schemeClr val="bg1"/>
          </a:solidFill>
          <a:ln w="38100" algn="ctr">
            <a:noFill/>
            <a:miter lim="800000"/>
            <a:headEnd/>
            <a:tailEnd/>
          </a:ln>
        </p:spPr>
        <p:txBody>
          <a:bodyPr lIns="72000" tIns="36000" rIns="72000" bIns="36000">
            <a:spAutoFit/>
          </a:bodyPr>
          <a:lstStyle/>
          <a:p>
            <a:pPr>
              <a:spcBef>
                <a:spcPct val="50000"/>
              </a:spcBef>
            </a:pPr>
            <a:r>
              <a:rPr lang="en-US" altLang="zh-TW" sz="1200" b="1" i="1">
                <a:solidFill>
                  <a:srgbClr val="0000FF"/>
                </a:solidFill>
                <a:ea typeface="新細明體" charset="-120"/>
              </a:rPr>
              <a:t>Pyrolysis</a:t>
            </a:r>
          </a:p>
        </p:txBody>
      </p:sp>
      <p:sp>
        <p:nvSpPr>
          <p:cNvPr id="34" name="AutoShape 135"/>
          <p:cNvSpPr>
            <a:spLocks noChangeArrowheads="1"/>
          </p:cNvSpPr>
          <p:nvPr/>
        </p:nvSpPr>
        <p:spPr bwMode="auto">
          <a:xfrm>
            <a:off x="6413500" y="6033343"/>
            <a:ext cx="746125" cy="288925"/>
          </a:xfrm>
          <a:prstGeom prst="roundRect">
            <a:avLst>
              <a:gd name="adj" fmla="val 16667"/>
            </a:avLst>
          </a:prstGeom>
          <a:noFill/>
          <a:ln w="38100" algn="ctr">
            <a:solidFill>
              <a:srgbClr val="008000"/>
            </a:solidFill>
            <a:round/>
            <a:headEnd/>
            <a:tailEnd/>
          </a:ln>
        </p:spPr>
        <p:txBody>
          <a:bodyPr wrap="none" lIns="72000" tIns="36000" rIns="72000" bIns="36000" anchor="ctr"/>
          <a:lstStyle/>
          <a:p>
            <a:endParaRPr lang="zh-TW" altLang="en-US" sz="1800">
              <a:solidFill>
                <a:srgbClr val="0000FF"/>
              </a:solidFill>
              <a:ea typeface="新細明體" charset="-120"/>
            </a:endParaRPr>
          </a:p>
        </p:txBody>
      </p:sp>
      <p:graphicFrame>
        <p:nvGraphicFramePr>
          <p:cNvPr id="35" name="Object 34"/>
          <p:cNvGraphicFramePr>
            <a:graphicFrameLocks noChangeAspect="1"/>
          </p:cNvGraphicFramePr>
          <p:nvPr/>
        </p:nvGraphicFramePr>
        <p:xfrm>
          <a:off x="2339975" y="1464518"/>
          <a:ext cx="1343025" cy="180975"/>
        </p:xfrm>
        <a:graphic>
          <a:graphicData uri="http://schemas.openxmlformats.org/presentationml/2006/ole">
            <mc:AlternateContent xmlns:mc="http://schemas.openxmlformats.org/markup-compatibility/2006">
              <mc:Choice xmlns:v="urn:schemas-microsoft-com:vml" Requires="v">
                <p:oleObj spid="_x0000_s38967" name="CS ChemDraw Drawing" r:id="rId14" imgW="4941808" imgH="421906" progId="">
                  <p:embed/>
                </p:oleObj>
              </mc:Choice>
              <mc:Fallback>
                <p:oleObj name="CS ChemDraw Drawing" r:id="rId14" imgW="4941808" imgH="421906" progId="">
                  <p:embed/>
                  <p:pic>
                    <p:nvPicPr>
                      <p:cNvPr id="0"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9975" y="1464518"/>
                        <a:ext cx="1343025" cy="180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Rectangle 142"/>
          <p:cNvSpPr>
            <a:spLocks noChangeArrowheads="1"/>
          </p:cNvSpPr>
          <p:nvPr/>
        </p:nvSpPr>
        <p:spPr bwMode="auto">
          <a:xfrm>
            <a:off x="2339975" y="1393080"/>
            <a:ext cx="1368425" cy="288925"/>
          </a:xfrm>
          <a:prstGeom prst="rect">
            <a:avLst/>
          </a:prstGeom>
          <a:noFill/>
          <a:ln w="19050" algn="ctr">
            <a:solidFill>
              <a:srgbClr val="FF0000"/>
            </a:solidFill>
            <a:miter lim="800000"/>
            <a:headEnd/>
            <a:tailEnd/>
          </a:ln>
        </p:spPr>
        <p:txBody>
          <a:bodyPr wrap="none" lIns="72000" tIns="36000" rIns="72000" bIns="36000" anchor="ctr"/>
          <a:lstStyle/>
          <a:p>
            <a:endParaRPr lang="zh-TW" altLang="en-US" sz="1800">
              <a:solidFill>
                <a:srgbClr val="0000FF"/>
              </a:solidFill>
              <a:ea typeface="新細明體" charset="-120"/>
            </a:endParaRPr>
          </a:p>
        </p:txBody>
      </p:sp>
      <p:graphicFrame>
        <p:nvGraphicFramePr>
          <p:cNvPr id="37" name="Object 143"/>
          <p:cNvGraphicFramePr>
            <a:graphicFrameLocks noChangeAspect="1"/>
          </p:cNvGraphicFramePr>
          <p:nvPr/>
        </p:nvGraphicFramePr>
        <p:xfrm>
          <a:off x="3924300" y="5733305"/>
          <a:ext cx="2260600" cy="733425"/>
        </p:xfrm>
        <a:graphic>
          <a:graphicData uri="http://schemas.openxmlformats.org/presentationml/2006/ole">
            <mc:AlternateContent xmlns:mc="http://schemas.openxmlformats.org/markup-compatibility/2006">
              <mc:Choice xmlns:v="urn:schemas-microsoft-com:vml" Requires="v">
                <p:oleObj spid="_x0000_s38968" name="CS ChemDraw Drawing" r:id="rId16" imgW="5005784" imgH="1624190" progId="">
                  <p:embed/>
                </p:oleObj>
              </mc:Choice>
              <mc:Fallback>
                <p:oleObj name="CS ChemDraw Drawing" r:id="rId16" imgW="5005784" imgH="1624190" progId="">
                  <p:embed/>
                  <p:pic>
                    <p:nvPicPr>
                      <p:cNvPr id="0" name="Object 1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24300" y="5733305"/>
                        <a:ext cx="2260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 name="Object 144"/>
          <p:cNvGraphicFramePr>
            <a:graphicFrameLocks noChangeAspect="1"/>
          </p:cNvGraphicFramePr>
          <p:nvPr/>
        </p:nvGraphicFramePr>
        <p:xfrm>
          <a:off x="3903663" y="4364880"/>
          <a:ext cx="2252662" cy="625475"/>
        </p:xfrm>
        <a:graphic>
          <a:graphicData uri="http://schemas.openxmlformats.org/presentationml/2006/ole">
            <mc:AlternateContent xmlns:mc="http://schemas.openxmlformats.org/markup-compatibility/2006">
              <mc:Choice xmlns:v="urn:schemas-microsoft-com:vml" Requires="v">
                <p:oleObj spid="_x0000_s38969" name="CS ChemDraw Drawing" r:id="rId18" imgW="5004434" imgH="1390968" progId="">
                  <p:embed/>
                </p:oleObj>
              </mc:Choice>
              <mc:Fallback>
                <p:oleObj name="CS ChemDraw Drawing" r:id="rId18" imgW="5004434" imgH="1390968" progId="">
                  <p:embed/>
                  <p:pic>
                    <p:nvPicPr>
                      <p:cNvPr id="0" name="Object 1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03663" y="4364880"/>
                        <a:ext cx="2252662"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44"/>
          <p:cNvGraphicFramePr>
            <a:graphicFrameLocks noChangeAspect="1"/>
          </p:cNvGraphicFramePr>
          <p:nvPr/>
        </p:nvGraphicFramePr>
        <p:xfrm>
          <a:off x="3875088" y="1342280"/>
          <a:ext cx="2374900" cy="431800"/>
        </p:xfrm>
        <a:graphic>
          <a:graphicData uri="http://schemas.openxmlformats.org/presentationml/2006/ole">
            <mc:AlternateContent xmlns:mc="http://schemas.openxmlformats.org/markup-compatibility/2006">
              <mc:Choice xmlns:v="urn:schemas-microsoft-com:vml" Requires="v">
                <p:oleObj spid="_x0000_s38970" name="CS ChemDraw Drawing" r:id="rId20" imgW="7644186" imgH="1390968" progId="">
                  <p:embed/>
                </p:oleObj>
              </mc:Choice>
              <mc:Fallback>
                <p:oleObj name="CS ChemDraw Drawing" r:id="rId20" imgW="7644186" imgH="1390968" progId="">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75088" y="1342280"/>
                        <a:ext cx="237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46"/>
          <p:cNvGraphicFramePr>
            <a:graphicFrameLocks noChangeAspect="1"/>
          </p:cNvGraphicFramePr>
          <p:nvPr/>
        </p:nvGraphicFramePr>
        <p:xfrm>
          <a:off x="1258888" y="2561480"/>
          <a:ext cx="946150" cy="147638"/>
        </p:xfrm>
        <a:graphic>
          <a:graphicData uri="http://schemas.openxmlformats.org/presentationml/2006/ole">
            <mc:AlternateContent xmlns:mc="http://schemas.openxmlformats.org/markup-compatibility/2006">
              <mc:Choice xmlns:v="urn:schemas-microsoft-com:vml" Requires="v">
                <p:oleObj spid="_x0000_s38971" name="CS ChemDraw Drawing" r:id="rId22" imgW="2358743" imgH="366840" progId="">
                  <p:embed/>
                </p:oleObj>
              </mc:Choice>
              <mc:Fallback>
                <p:oleObj name="CS ChemDraw Drawing" r:id="rId22" imgW="2358743" imgH="366840" progId="">
                  <p:embed/>
                  <p:pic>
                    <p:nvPicPr>
                      <p:cNvPr id="0" name="Object 14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58888" y="2561480"/>
                        <a:ext cx="946150"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47"/>
          <p:cNvGraphicFramePr>
            <a:graphicFrameLocks noChangeAspect="1"/>
          </p:cNvGraphicFramePr>
          <p:nvPr/>
        </p:nvGraphicFramePr>
        <p:xfrm>
          <a:off x="1249363" y="5588843"/>
          <a:ext cx="946150" cy="147637"/>
        </p:xfrm>
        <a:graphic>
          <a:graphicData uri="http://schemas.openxmlformats.org/presentationml/2006/ole">
            <mc:AlternateContent xmlns:mc="http://schemas.openxmlformats.org/markup-compatibility/2006">
              <mc:Choice xmlns:v="urn:schemas-microsoft-com:vml" Requires="v">
                <p:oleObj spid="_x0000_s38972" name="CS ChemDraw Drawing" r:id="rId24" imgW="2358743" imgH="366840" progId="">
                  <p:embed/>
                </p:oleObj>
              </mc:Choice>
              <mc:Fallback>
                <p:oleObj name="CS ChemDraw Drawing" r:id="rId24" imgW="2358743" imgH="366840" progId="">
                  <p:embed/>
                  <p:pic>
                    <p:nvPicPr>
                      <p:cNvPr id="0" name="Object 1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49363" y="5588843"/>
                        <a:ext cx="946150"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56"/>
          <p:cNvGraphicFramePr>
            <a:graphicFrameLocks noChangeAspect="1"/>
          </p:cNvGraphicFramePr>
          <p:nvPr/>
        </p:nvGraphicFramePr>
        <p:xfrm>
          <a:off x="6443663" y="1850280"/>
          <a:ext cx="712787" cy="309563"/>
        </p:xfrm>
        <a:graphic>
          <a:graphicData uri="http://schemas.openxmlformats.org/presentationml/2006/ole">
            <mc:AlternateContent xmlns:mc="http://schemas.openxmlformats.org/markup-compatibility/2006">
              <mc:Choice xmlns:v="urn:schemas-microsoft-com:vml" Requires="v">
                <p:oleObj spid="_x0000_s38973" name="CS ChemDraw Drawing" r:id="rId25" imgW="2035624" imgH="881873" progId="">
                  <p:embed/>
                </p:oleObj>
              </mc:Choice>
              <mc:Fallback>
                <p:oleObj name="CS ChemDraw Drawing" r:id="rId25" imgW="2035624" imgH="881873" progId="">
                  <p:embed/>
                  <p:pic>
                    <p:nvPicPr>
                      <p:cNvPr id="0" name="Object 15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43663" y="1850280"/>
                        <a:ext cx="712787"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 name="Object 158"/>
          <p:cNvGraphicFramePr>
            <a:graphicFrameLocks noChangeAspect="1"/>
          </p:cNvGraphicFramePr>
          <p:nvPr/>
        </p:nvGraphicFramePr>
        <p:xfrm>
          <a:off x="6443663" y="5012580"/>
          <a:ext cx="712787" cy="309563"/>
        </p:xfrm>
        <a:graphic>
          <a:graphicData uri="http://schemas.openxmlformats.org/presentationml/2006/ole">
            <mc:AlternateContent xmlns:mc="http://schemas.openxmlformats.org/markup-compatibility/2006">
              <mc:Choice xmlns:v="urn:schemas-microsoft-com:vml" Requires="v">
                <p:oleObj spid="_x0000_s38974" name="CS ChemDraw Drawing" r:id="rId27" imgW="2035624" imgH="881873" progId="">
                  <p:embed/>
                </p:oleObj>
              </mc:Choice>
              <mc:Fallback>
                <p:oleObj name="CS ChemDraw Drawing" r:id="rId27" imgW="2035624" imgH="881873" progId="">
                  <p:embed/>
                  <p:pic>
                    <p:nvPicPr>
                      <p:cNvPr id="0" name="Object 15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43663" y="5012580"/>
                        <a:ext cx="712787"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 name="Object 159"/>
          <p:cNvGraphicFramePr>
            <a:graphicFrameLocks noChangeAspect="1"/>
          </p:cNvGraphicFramePr>
          <p:nvPr/>
        </p:nvGraphicFramePr>
        <p:xfrm>
          <a:off x="6443663" y="6381005"/>
          <a:ext cx="712787" cy="309563"/>
        </p:xfrm>
        <a:graphic>
          <a:graphicData uri="http://schemas.openxmlformats.org/presentationml/2006/ole">
            <mc:AlternateContent xmlns:mc="http://schemas.openxmlformats.org/markup-compatibility/2006">
              <mc:Choice xmlns:v="urn:schemas-microsoft-com:vml" Requires="v">
                <p:oleObj spid="_x0000_s38975" name="CS ChemDraw Drawing" r:id="rId28" imgW="2035624" imgH="881873" progId="">
                  <p:embed/>
                </p:oleObj>
              </mc:Choice>
              <mc:Fallback>
                <p:oleObj name="CS ChemDraw Drawing" r:id="rId28" imgW="2035624" imgH="881873" progId="">
                  <p:embed/>
                  <p:pic>
                    <p:nvPicPr>
                      <p:cNvPr id="0" name="Object 15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43663" y="6381005"/>
                        <a:ext cx="712787"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文字方塊 72"/>
          <p:cNvSpPr txBox="1">
            <a:spLocks noChangeArrowheads="1"/>
          </p:cNvSpPr>
          <p:nvPr/>
        </p:nvSpPr>
        <p:spPr bwMode="auto">
          <a:xfrm>
            <a:off x="323850" y="3356818"/>
            <a:ext cx="719138" cy="307975"/>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DPC</a:t>
            </a:r>
            <a:endParaRPr lang="zh-TW" altLang="en-US" sz="1400" b="1">
              <a:solidFill>
                <a:srgbClr val="0000FF"/>
              </a:solidFill>
              <a:ea typeface="新細明體" charset="-120"/>
            </a:endParaRPr>
          </a:p>
        </p:txBody>
      </p:sp>
      <p:sp>
        <p:nvSpPr>
          <p:cNvPr id="46" name="文字方塊 73"/>
          <p:cNvSpPr txBox="1">
            <a:spLocks noChangeArrowheads="1"/>
          </p:cNvSpPr>
          <p:nvPr/>
        </p:nvSpPr>
        <p:spPr bwMode="auto">
          <a:xfrm>
            <a:off x="323850" y="6381005"/>
            <a:ext cx="719138" cy="307975"/>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DPC</a:t>
            </a:r>
            <a:endParaRPr lang="zh-TW" altLang="en-US" sz="1400" b="1">
              <a:solidFill>
                <a:srgbClr val="0000FF"/>
              </a:solidFill>
              <a:ea typeface="新細明體" charset="-120"/>
            </a:endParaRPr>
          </a:p>
        </p:txBody>
      </p:sp>
      <p:sp>
        <p:nvSpPr>
          <p:cNvPr id="47" name="文字方塊 74"/>
          <p:cNvSpPr txBox="1">
            <a:spLocks noChangeArrowheads="1"/>
          </p:cNvSpPr>
          <p:nvPr/>
        </p:nvSpPr>
        <p:spPr bwMode="auto">
          <a:xfrm>
            <a:off x="1258888" y="2132855"/>
            <a:ext cx="865187" cy="307975"/>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EGDEE</a:t>
            </a:r>
            <a:endParaRPr lang="zh-TW" altLang="en-US" sz="1400" b="1">
              <a:solidFill>
                <a:srgbClr val="0000FF"/>
              </a:solidFill>
              <a:ea typeface="新細明體" charset="-120"/>
            </a:endParaRPr>
          </a:p>
        </p:txBody>
      </p:sp>
      <p:sp>
        <p:nvSpPr>
          <p:cNvPr id="48" name="文字方塊 75"/>
          <p:cNvSpPr txBox="1">
            <a:spLocks noChangeArrowheads="1"/>
          </p:cNvSpPr>
          <p:nvPr/>
        </p:nvSpPr>
        <p:spPr bwMode="auto">
          <a:xfrm>
            <a:off x="1258888" y="5230068"/>
            <a:ext cx="865187" cy="306387"/>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EGDEE</a:t>
            </a:r>
            <a:endParaRPr lang="zh-TW" altLang="en-US" sz="1400" b="1">
              <a:solidFill>
                <a:srgbClr val="0000FF"/>
              </a:solidFill>
              <a:ea typeface="新細明體" charset="-120"/>
            </a:endParaRPr>
          </a:p>
        </p:txBody>
      </p:sp>
      <p:sp>
        <p:nvSpPr>
          <p:cNvPr id="49" name="文字方塊 77"/>
          <p:cNvSpPr txBox="1">
            <a:spLocks noChangeArrowheads="1"/>
          </p:cNvSpPr>
          <p:nvPr/>
        </p:nvSpPr>
        <p:spPr bwMode="auto">
          <a:xfrm>
            <a:off x="4643438" y="1686768"/>
            <a:ext cx="865187" cy="304800"/>
          </a:xfrm>
          <a:prstGeom prst="rect">
            <a:avLst/>
          </a:prstGeom>
          <a:noFill/>
          <a:ln w="9525">
            <a:noFill/>
            <a:miter lim="800000"/>
            <a:headEnd/>
            <a:tailEnd/>
          </a:ln>
        </p:spPr>
        <p:txBody>
          <a:bodyPr>
            <a:spAutoFit/>
          </a:bodyPr>
          <a:lstStyle/>
          <a:p>
            <a:r>
              <a:rPr lang="en-US" altLang="zh-TW" sz="1400" b="1" dirty="0" smtClean="0">
                <a:solidFill>
                  <a:srgbClr val="0000FF"/>
                </a:solidFill>
                <a:ea typeface="新細明體" charset="-120"/>
              </a:rPr>
              <a:t>DM-BPC</a:t>
            </a:r>
            <a:endParaRPr lang="zh-TW" altLang="en-US" sz="1400" b="1" dirty="0">
              <a:solidFill>
                <a:srgbClr val="0000FF"/>
              </a:solidFill>
              <a:ea typeface="新細明體" charset="-120"/>
            </a:endParaRPr>
          </a:p>
        </p:txBody>
      </p:sp>
      <p:sp>
        <p:nvSpPr>
          <p:cNvPr id="50" name="文字方塊 78"/>
          <p:cNvSpPr txBox="1">
            <a:spLocks noChangeArrowheads="1"/>
          </p:cNvSpPr>
          <p:nvPr/>
        </p:nvSpPr>
        <p:spPr bwMode="auto">
          <a:xfrm>
            <a:off x="4643438" y="4849068"/>
            <a:ext cx="865187" cy="307975"/>
          </a:xfrm>
          <a:prstGeom prst="rect">
            <a:avLst/>
          </a:prstGeom>
          <a:noFill/>
          <a:ln w="9525">
            <a:noFill/>
            <a:miter lim="800000"/>
            <a:headEnd/>
            <a:tailEnd/>
          </a:ln>
        </p:spPr>
        <p:txBody>
          <a:bodyPr>
            <a:spAutoFit/>
          </a:bodyPr>
          <a:lstStyle/>
          <a:p>
            <a:r>
              <a:rPr lang="en-US" altLang="zh-TW" sz="1400" b="1" dirty="0" smtClean="0">
                <a:solidFill>
                  <a:srgbClr val="0000FF"/>
                </a:solidFill>
                <a:ea typeface="新細明體" charset="-120"/>
              </a:rPr>
              <a:t>BM-BPC</a:t>
            </a:r>
            <a:endParaRPr lang="zh-TW" altLang="en-US" sz="1400" b="1" dirty="0">
              <a:solidFill>
                <a:srgbClr val="0000FF"/>
              </a:solidFill>
              <a:ea typeface="新細明體" charset="-120"/>
            </a:endParaRPr>
          </a:p>
        </p:txBody>
      </p:sp>
      <p:sp>
        <p:nvSpPr>
          <p:cNvPr id="51" name="文字方塊 79"/>
          <p:cNvSpPr txBox="1">
            <a:spLocks noChangeArrowheads="1"/>
          </p:cNvSpPr>
          <p:nvPr/>
        </p:nvSpPr>
        <p:spPr bwMode="auto">
          <a:xfrm>
            <a:off x="4140200" y="6433393"/>
            <a:ext cx="2160588" cy="307975"/>
          </a:xfrm>
          <a:prstGeom prst="rect">
            <a:avLst/>
          </a:prstGeom>
          <a:noFill/>
          <a:ln w="9525">
            <a:noFill/>
            <a:miter lim="800000"/>
            <a:headEnd/>
            <a:tailEnd/>
          </a:ln>
        </p:spPr>
        <p:txBody>
          <a:bodyPr>
            <a:spAutoFit/>
          </a:bodyPr>
          <a:lstStyle/>
          <a:p>
            <a:r>
              <a:rPr lang="en-US" altLang="zh-TW" sz="1400" b="1" dirty="0">
                <a:solidFill>
                  <a:srgbClr val="0000FF"/>
                </a:solidFill>
                <a:ea typeface="新細明體" charset="-120"/>
              </a:rPr>
              <a:t>ABA-DP-</a:t>
            </a:r>
            <a:r>
              <a:rPr lang="en-US" altLang="zh-TW" sz="1400" b="1" dirty="0" err="1">
                <a:solidFill>
                  <a:srgbClr val="0000FF"/>
                </a:solidFill>
                <a:ea typeface="新細明體" charset="-120"/>
              </a:rPr>
              <a:t>Biscarbmate</a:t>
            </a:r>
            <a:endParaRPr lang="zh-TW" altLang="en-US" sz="1400" b="1" dirty="0">
              <a:solidFill>
                <a:srgbClr val="0000FF"/>
              </a:solidFill>
              <a:ea typeface="新細明體" charset="-120"/>
            </a:endParaRPr>
          </a:p>
        </p:txBody>
      </p:sp>
      <p:sp>
        <p:nvSpPr>
          <p:cNvPr id="52" name="文字方塊 81"/>
          <p:cNvSpPr txBox="1">
            <a:spLocks noChangeArrowheads="1"/>
          </p:cNvSpPr>
          <p:nvPr/>
        </p:nvSpPr>
        <p:spPr bwMode="auto">
          <a:xfrm>
            <a:off x="7812088" y="1902668"/>
            <a:ext cx="863600" cy="304800"/>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DDI</a:t>
            </a:r>
            <a:endParaRPr lang="zh-TW" altLang="en-US" sz="1400" b="1">
              <a:solidFill>
                <a:srgbClr val="0000FF"/>
              </a:solidFill>
              <a:ea typeface="新細明體" charset="-120"/>
            </a:endParaRPr>
          </a:p>
        </p:txBody>
      </p:sp>
      <p:sp>
        <p:nvSpPr>
          <p:cNvPr id="53" name="文字方塊 82"/>
          <p:cNvSpPr txBox="1">
            <a:spLocks noChangeArrowheads="1"/>
          </p:cNvSpPr>
          <p:nvPr/>
        </p:nvSpPr>
        <p:spPr bwMode="auto">
          <a:xfrm>
            <a:off x="7885113" y="4993530"/>
            <a:ext cx="863600" cy="304800"/>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BDI</a:t>
            </a:r>
            <a:endParaRPr lang="zh-TW" altLang="en-US" sz="1400" b="1">
              <a:solidFill>
                <a:srgbClr val="0000FF"/>
              </a:solidFill>
              <a:ea typeface="新細明體" charset="-120"/>
            </a:endParaRPr>
          </a:p>
        </p:txBody>
      </p:sp>
      <p:sp>
        <p:nvSpPr>
          <p:cNvPr id="54" name="矩形 85"/>
          <p:cNvSpPr>
            <a:spLocks noChangeArrowheads="1"/>
          </p:cNvSpPr>
          <p:nvPr/>
        </p:nvSpPr>
        <p:spPr bwMode="auto">
          <a:xfrm>
            <a:off x="2844800" y="1732805"/>
            <a:ext cx="517065" cy="307777"/>
          </a:xfrm>
          <a:prstGeom prst="rect">
            <a:avLst/>
          </a:prstGeom>
          <a:noFill/>
          <a:ln w="9525">
            <a:noFill/>
            <a:miter lim="800000"/>
            <a:headEnd/>
            <a:tailEnd/>
          </a:ln>
        </p:spPr>
        <p:txBody>
          <a:bodyPr wrap="none">
            <a:spAutoFit/>
          </a:bodyPr>
          <a:lstStyle/>
          <a:p>
            <a:r>
              <a:rPr lang="en-US" altLang="zh-TW" sz="1400" b="1">
                <a:solidFill>
                  <a:srgbClr val="0000FF"/>
                </a:solidFill>
                <a:ea typeface="新細明體" charset="-120"/>
              </a:rPr>
              <a:t>DDA</a:t>
            </a:r>
            <a:endParaRPr lang="zh-TW" altLang="en-US" sz="1400" b="1">
              <a:solidFill>
                <a:srgbClr val="0000FF"/>
              </a:solidFill>
              <a:ea typeface="新細明體" charset="-120"/>
            </a:endParaRPr>
          </a:p>
        </p:txBody>
      </p:sp>
      <p:sp>
        <p:nvSpPr>
          <p:cNvPr id="55" name="矩形 86"/>
          <p:cNvSpPr>
            <a:spLocks noChangeArrowheads="1"/>
          </p:cNvSpPr>
          <p:nvPr/>
        </p:nvSpPr>
        <p:spPr bwMode="auto">
          <a:xfrm>
            <a:off x="2771775" y="4922093"/>
            <a:ext cx="504241" cy="307777"/>
          </a:xfrm>
          <a:prstGeom prst="rect">
            <a:avLst/>
          </a:prstGeom>
          <a:noFill/>
          <a:ln w="9525">
            <a:noFill/>
            <a:miter lim="800000"/>
            <a:headEnd/>
            <a:tailEnd/>
          </a:ln>
        </p:spPr>
        <p:txBody>
          <a:bodyPr wrap="none">
            <a:spAutoFit/>
          </a:bodyPr>
          <a:lstStyle/>
          <a:p>
            <a:r>
              <a:rPr lang="en-US" altLang="zh-TW" sz="1400" b="1">
                <a:solidFill>
                  <a:srgbClr val="0000FF"/>
                </a:solidFill>
                <a:ea typeface="新細明體" charset="-120"/>
              </a:rPr>
              <a:t>BDA</a:t>
            </a:r>
            <a:endParaRPr lang="zh-TW" altLang="en-US" sz="1400" b="1">
              <a:solidFill>
                <a:srgbClr val="0000FF"/>
              </a:solidFill>
              <a:ea typeface="新細明體" charset="-120"/>
            </a:endParaRPr>
          </a:p>
        </p:txBody>
      </p:sp>
      <p:sp>
        <p:nvSpPr>
          <p:cNvPr id="56" name="矩形 88"/>
          <p:cNvSpPr>
            <a:spLocks noChangeArrowheads="1"/>
          </p:cNvSpPr>
          <p:nvPr/>
        </p:nvSpPr>
        <p:spPr bwMode="auto">
          <a:xfrm>
            <a:off x="7308850" y="6309568"/>
            <a:ext cx="1867819" cy="400110"/>
          </a:xfrm>
          <a:prstGeom prst="rect">
            <a:avLst/>
          </a:prstGeom>
          <a:noFill/>
          <a:ln w="9525">
            <a:noFill/>
            <a:miter lim="800000"/>
            <a:headEnd/>
            <a:tailEnd/>
          </a:ln>
        </p:spPr>
        <p:txBody>
          <a:bodyPr wrap="none">
            <a:spAutoFit/>
          </a:bodyPr>
          <a:lstStyle/>
          <a:p>
            <a:r>
              <a:rPr lang="en-US" altLang="zh-TW" sz="1000" b="1" dirty="0">
                <a:solidFill>
                  <a:srgbClr val="0000FF"/>
                </a:solidFill>
                <a:ea typeface="新細明體" charset="-120"/>
              </a:rPr>
              <a:t>1-isocyanato-4-</a:t>
            </a:r>
          </a:p>
          <a:p>
            <a:r>
              <a:rPr lang="en-US" altLang="zh-TW" sz="1000" b="1" dirty="0">
                <a:solidFill>
                  <a:srgbClr val="0000FF"/>
                </a:solidFill>
                <a:ea typeface="新細明體" charset="-120"/>
              </a:rPr>
              <a:t>(</a:t>
            </a:r>
            <a:r>
              <a:rPr lang="en-US" altLang="zh-TW" sz="1000" b="1" dirty="0" err="1" smtClean="0">
                <a:solidFill>
                  <a:srgbClr val="0000FF"/>
                </a:solidFill>
                <a:ea typeface="新細明體" charset="-120"/>
              </a:rPr>
              <a:t>isocyanatomethyl</a:t>
            </a:r>
            <a:r>
              <a:rPr lang="en-US" altLang="zh-TW" sz="1000" b="1" dirty="0" smtClean="0">
                <a:solidFill>
                  <a:srgbClr val="0000FF"/>
                </a:solidFill>
                <a:ea typeface="新細明體" charset="-120"/>
              </a:rPr>
              <a:t>)benzene; IBI</a:t>
            </a:r>
            <a:endParaRPr lang="zh-TW" altLang="en-US" sz="1000" b="1" dirty="0">
              <a:solidFill>
                <a:srgbClr val="0000FF"/>
              </a:solidFill>
              <a:ea typeface="新細明體" charset="-120"/>
            </a:endParaRPr>
          </a:p>
        </p:txBody>
      </p:sp>
      <p:sp>
        <p:nvSpPr>
          <p:cNvPr id="57" name="Line 173"/>
          <p:cNvSpPr>
            <a:spLocks noChangeShapeType="1"/>
          </p:cNvSpPr>
          <p:nvPr/>
        </p:nvSpPr>
        <p:spPr bwMode="auto">
          <a:xfrm>
            <a:off x="2268538" y="3052018"/>
            <a:ext cx="1612900" cy="0"/>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pic>
        <p:nvPicPr>
          <p:cNvPr id="58" name="Picture 128"/>
          <p:cNvPicPr>
            <a:picLocks noChangeAspect="1" noChangeArrowheads="1"/>
          </p:cNvPicPr>
          <p:nvPr/>
        </p:nvPicPr>
        <p:blipFill>
          <a:blip r:embed="rId29" cstate="print"/>
          <a:srcRect/>
          <a:stretch>
            <a:fillRect/>
          </a:stretch>
        </p:blipFill>
        <p:spPr bwMode="auto">
          <a:xfrm>
            <a:off x="2339975" y="2907555"/>
            <a:ext cx="1400175" cy="247650"/>
          </a:xfrm>
          <a:prstGeom prst="rect">
            <a:avLst/>
          </a:prstGeom>
          <a:solidFill>
            <a:schemeClr val="bg1"/>
          </a:solidFill>
          <a:ln w="9525">
            <a:solidFill>
              <a:srgbClr val="FF0000"/>
            </a:solidFill>
            <a:miter lim="800000"/>
            <a:headEnd/>
            <a:tailEnd/>
          </a:ln>
        </p:spPr>
      </p:pic>
      <p:pic>
        <p:nvPicPr>
          <p:cNvPr id="59" name="Picture 164"/>
          <p:cNvPicPr>
            <a:picLocks noChangeAspect="1" noChangeArrowheads="1"/>
          </p:cNvPicPr>
          <p:nvPr/>
        </p:nvPicPr>
        <p:blipFill>
          <a:blip r:embed="rId30" cstate="print"/>
          <a:srcRect/>
          <a:stretch>
            <a:fillRect/>
          </a:stretch>
        </p:blipFill>
        <p:spPr bwMode="auto">
          <a:xfrm>
            <a:off x="7308850" y="3018680"/>
            <a:ext cx="1800225" cy="249238"/>
          </a:xfrm>
          <a:prstGeom prst="rect">
            <a:avLst/>
          </a:prstGeom>
          <a:noFill/>
          <a:ln w="9525">
            <a:noFill/>
            <a:miter lim="800000"/>
            <a:headEnd/>
            <a:tailEnd/>
          </a:ln>
        </p:spPr>
      </p:pic>
      <p:sp>
        <p:nvSpPr>
          <p:cNvPr id="60" name="Line 173"/>
          <p:cNvSpPr>
            <a:spLocks noChangeShapeType="1"/>
          </p:cNvSpPr>
          <p:nvPr/>
        </p:nvSpPr>
        <p:spPr bwMode="auto">
          <a:xfrm>
            <a:off x="6227763" y="3193305"/>
            <a:ext cx="1079500" cy="1588"/>
          </a:xfrm>
          <a:prstGeom prst="line">
            <a:avLst/>
          </a:prstGeom>
          <a:noFill/>
          <a:ln w="25400">
            <a:solidFill>
              <a:srgbClr val="000000"/>
            </a:solidFill>
            <a:round/>
            <a:headEnd/>
            <a:tailEnd type="triangle" w="med" len="med"/>
          </a:ln>
        </p:spPr>
        <p:txBody>
          <a:bodyPr/>
          <a:lstStyle/>
          <a:p>
            <a:endParaRPr lang="zh-TW" altLang="en-US">
              <a:solidFill>
                <a:srgbClr val="0000FF"/>
              </a:solidFill>
            </a:endParaRPr>
          </a:p>
        </p:txBody>
      </p:sp>
      <p:sp>
        <p:nvSpPr>
          <p:cNvPr id="61" name="Text Box 139"/>
          <p:cNvSpPr txBox="1">
            <a:spLocks noChangeArrowheads="1"/>
          </p:cNvSpPr>
          <p:nvPr/>
        </p:nvSpPr>
        <p:spPr bwMode="auto">
          <a:xfrm>
            <a:off x="6299200" y="3063130"/>
            <a:ext cx="858838" cy="255588"/>
          </a:xfrm>
          <a:prstGeom prst="rect">
            <a:avLst/>
          </a:prstGeom>
          <a:solidFill>
            <a:schemeClr val="bg1"/>
          </a:solidFill>
          <a:ln w="38100" algn="ctr">
            <a:noFill/>
            <a:miter lim="800000"/>
            <a:headEnd/>
            <a:tailEnd/>
          </a:ln>
        </p:spPr>
        <p:txBody>
          <a:bodyPr lIns="72000" tIns="36000" rIns="72000" bIns="36000">
            <a:spAutoFit/>
          </a:bodyPr>
          <a:lstStyle/>
          <a:p>
            <a:pPr>
              <a:spcBef>
                <a:spcPct val="50000"/>
              </a:spcBef>
            </a:pPr>
            <a:r>
              <a:rPr lang="en-US" altLang="zh-TW" sz="1200" b="1" i="1">
                <a:solidFill>
                  <a:srgbClr val="0000FF"/>
                </a:solidFill>
                <a:ea typeface="新細明體" charset="-120"/>
              </a:rPr>
              <a:t>Pyrolysis</a:t>
            </a:r>
          </a:p>
        </p:txBody>
      </p:sp>
      <p:sp>
        <p:nvSpPr>
          <p:cNvPr id="62" name="AutoShape 140"/>
          <p:cNvSpPr>
            <a:spLocks noChangeArrowheads="1"/>
          </p:cNvSpPr>
          <p:nvPr/>
        </p:nvSpPr>
        <p:spPr bwMode="auto">
          <a:xfrm>
            <a:off x="6340475" y="3063130"/>
            <a:ext cx="746125" cy="288925"/>
          </a:xfrm>
          <a:prstGeom prst="roundRect">
            <a:avLst>
              <a:gd name="adj" fmla="val 16667"/>
            </a:avLst>
          </a:prstGeom>
          <a:noFill/>
          <a:ln w="38100" algn="ctr">
            <a:solidFill>
              <a:srgbClr val="008000"/>
            </a:solidFill>
            <a:round/>
            <a:headEnd/>
            <a:tailEnd/>
          </a:ln>
        </p:spPr>
        <p:txBody>
          <a:bodyPr wrap="none" lIns="72000" tIns="36000" rIns="72000" bIns="36000" anchor="ctr"/>
          <a:lstStyle/>
          <a:p>
            <a:endParaRPr lang="zh-TW" altLang="en-US" sz="1800">
              <a:solidFill>
                <a:srgbClr val="0000FF"/>
              </a:solidFill>
              <a:ea typeface="新細明體" charset="-120"/>
            </a:endParaRPr>
          </a:p>
        </p:txBody>
      </p:sp>
      <p:graphicFrame>
        <p:nvGraphicFramePr>
          <p:cNvPr id="63" name="Object 145"/>
          <p:cNvGraphicFramePr>
            <a:graphicFrameLocks noChangeAspect="1"/>
          </p:cNvGraphicFramePr>
          <p:nvPr/>
        </p:nvGraphicFramePr>
        <p:xfrm>
          <a:off x="3952875" y="2836118"/>
          <a:ext cx="2274888" cy="557212"/>
        </p:xfrm>
        <a:graphic>
          <a:graphicData uri="http://schemas.openxmlformats.org/presentationml/2006/ole">
            <mc:AlternateContent xmlns:mc="http://schemas.openxmlformats.org/markup-compatibility/2006">
              <mc:Choice xmlns:v="urn:schemas-microsoft-com:vml" Requires="v">
                <p:oleObj spid="_x0000_s38976" name="CS ChemDraw Drawing" r:id="rId31" imgW="5664439" imgH="1390968" progId="">
                  <p:embed/>
                </p:oleObj>
              </mc:Choice>
              <mc:Fallback>
                <p:oleObj name="CS ChemDraw Drawing" r:id="rId31" imgW="5664439" imgH="1390968" progId="">
                  <p:embed/>
                  <p:pic>
                    <p:nvPicPr>
                      <p:cNvPr id="0" name="Object 14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52875" y="2836118"/>
                        <a:ext cx="227488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 name="Object 157"/>
          <p:cNvGraphicFramePr>
            <a:graphicFrameLocks noChangeAspect="1"/>
          </p:cNvGraphicFramePr>
          <p:nvPr/>
        </p:nvGraphicFramePr>
        <p:xfrm>
          <a:off x="6372225" y="3377455"/>
          <a:ext cx="712788" cy="309563"/>
        </p:xfrm>
        <a:graphic>
          <a:graphicData uri="http://schemas.openxmlformats.org/presentationml/2006/ole">
            <mc:AlternateContent xmlns:mc="http://schemas.openxmlformats.org/markup-compatibility/2006">
              <mc:Choice xmlns:v="urn:schemas-microsoft-com:vml" Requires="v">
                <p:oleObj spid="_x0000_s38977" name="CS ChemDraw Drawing" r:id="rId33" imgW="2035624" imgH="881873" progId="">
                  <p:embed/>
                </p:oleObj>
              </mc:Choice>
              <mc:Fallback>
                <p:oleObj name="CS ChemDraw Drawing" r:id="rId33" imgW="2035624" imgH="881873" progId="">
                  <p:embed/>
                  <p:pic>
                    <p:nvPicPr>
                      <p:cNvPr id="0" name="Object 15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72225" y="3377455"/>
                        <a:ext cx="712788"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 name="文字方塊 76"/>
          <p:cNvSpPr txBox="1">
            <a:spLocks noChangeArrowheads="1"/>
          </p:cNvSpPr>
          <p:nvPr/>
        </p:nvSpPr>
        <p:spPr bwMode="auto">
          <a:xfrm>
            <a:off x="4643438" y="3412380"/>
            <a:ext cx="865187" cy="304800"/>
          </a:xfrm>
          <a:prstGeom prst="rect">
            <a:avLst/>
          </a:prstGeom>
          <a:noFill/>
          <a:ln w="9525">
            <a:noFill/>
            <a:miter lim="800000"/>
            <a:headEnd/>
            <a:tailEnd/>
          </a:ln>
        </p:spPr>
        <p:txBody>
          <a:bodyPr>
            <a:spAutoFit/>
          </a:bodyPr>
          <a:lstStyle/>
          <a:p>
            <a:r>
              <a:rPr lang="en-US" altLang="zh-TW" sz="1400" b="1" dirty="0" smtClean="0">
                <a:solidFill>
                  <a:srgbClr val="0000FF"/>
                </a:solidFill>
                <a:ea typeface="新細明體" charset="-120"/>
              </a:rPr>
              <a:t>HM-BPC</a:t>
            </a:r>
            <a:endParaRPr lang="zh-TW" altLang="en-US" sz="1400" b="1" dirty="0">
              <a:solidFill>
                <a:srgbClr val="0000FF"/>
              </a:solidFill>
              <a:ea typeface="新細明體" charset="-120"/>
            </a:endParaRPr>
          </a:p>
        </p:txBody>
      </p:sp>
      <p:sp>
        <p:nvSpPr>
          <p:cNvPr id="66" name="文字方塊 80"/>
          <p:cNvSpPr txBox="1">
            <a:spLocks noChangeArrowheads="1"/>
          </p:cNvSpPr>
          <p:nvPr/>
        </p:nvSpPr>
        <p:spPr bwMode="auto">
          <a:xfrm>
            <a:off x="7810500" y="3412380"/>
            <a:ext cx="865188" cy="304800"/>
          </a:xfrm>
          <a:prstGeom prst="rect">
            <a:avLst/>
          </a:prstGeom>
          <a:noFill/>
          <a:ln w="9525">
            <a:noFill/>
            <a:miter lim="800000"/>
            <a:headEnd/>
            <a:tailEnd/>
          </a:ln>
        </p:spPr>
        <p:txBody>
          <a:bodyPr>
            <a:spAutoFit/>
          </a:bodyPr>
          <a:lstStyle/>
          <a:p>
            <a:r>
              <a:rPr lang="en-US" altLang="zh-TW" sz="1400" b="1">
                <a:solidFill>
                  <a:srgbClr val="0000FF"/>
                </a:solidFill>
                <a:ea typeface="新細明體" charset="-120"/>
              </a:rPr>
              <a:t>HDI</a:t>
            </a:r>
            <a:endParaRPr lang="zh-TW" altLang="en-US" sz="1400" b="1">
              <a:solidFill>
                <a:srgbClr val="0000FF"/>
              </a:solidFill>
              <a:ea typeface="新細明體" charset="-120"/>
            </a:endParaRPr>
          </a:p>
        </p:txBody>
      </p:sp>
      <p:sp>
        <p:nvSpPr>
          <p:cNvPr id="67" name="矩形 84"/>
          <p:cNvSpPr>
            <a:spLocks noChangeArrowheads="1"/>
          </p:cNvSpPr>
          <p:nvPr/>
        </p:nvSpPr>
        <p:spPr bwMode="auto">
          <a:xfrm>
            <a:off x="2841625" y="3247280"/>
            <a:ext cx="517065" cy="307777"/>
          </a:xfrm>
          <a:prstGeom prst="rect">
            <a:avLst/>
          </a:prstGeom>
          <a:noFill/>
          <a:ln w="9525">
            <a:noFill/>
            <a:miter lim="800000"/>
            <a:headEnd/>
            <a:tailEnd/>
          </a:ln>
        </p:spPr>
        <p:txBody>
          <a:bodyPr wrap="none">
            <a:spAutoFit/>
          </a:bodyPr>
          <a:lstStyle/>
          <a:p>
            <a:r>
              <a:rPr lang="en-US" altLang="zh-TW" sz="1400" b="1">
                <a:solidFill>
                  <a:srgbClr val="0000FF"/>
                </a:solidFill>
                <a:ea typeface="新細明體" charset="-120"/>
              </a:rPr>
              <a:t>HDA</a:t>
            </a:r>
            <a:endParaRPr lang="zh-TW" altLang="en-US" sz="1400" b="1">
              <a:solidFill>
                <a:srgbClr val="0000FF"/>
              </a:solidFill>
              <a:ea typeface="新細明體" charset="-120"/>
            </a:endParaRPr>
          </a:p>
        </p:txBody>
      </p:sp>
      <p:sp>
        <p:nvSpPr>
          <p:cNvPr id="68" name="文字方塊 89"/>
          <p:cNvSpPr txBox="1">
            <a:spLocks noChangeArrowheads="1"/>
          </p:cNvSpPr>
          <p:nvPr/>
        </p:nvSpPr>
        <p:spPr bwMode="auto">
          <a:xfrm>
            <a:off x="6207125" y="2101105"/>
            <a:ext cx="1223963" cy="260350"/>
          </a:xfrm>
          <a:prstGeom prst="rect">
            <a:avLst/>
          </a:prstGeom>
          <a:noFill/>
          <a:ln w="9525">
            <a:noFill/>
            <a:miter lim="800000"/>
            <a:headEnd/>
            <a:tailEnd/>
          </a:ln>
        </p:spPr>
        <p:txBody>
          <a:bodyPr>
            <a:spAutoFit/>
          </a:bodyPr>
          <a:lstStyle/>
          <a:p>
            <a:r>
              <a:rPr lang="en-US" altLang="zh-TW" sz="1100" b="1">
                <a:solidFill>
                  <a:srgbClr val="0000FF"/>
                </a:solidFill>
                <a:ea typeface="新細明體" charset="-120"/>
              </a:rPr>
              <a:t>Diphenyl ether</a:t>
            </a:r>
            <a:endParaRPr lang="zh-TW" altLang="en-US" sz="1100" b="1">
              <a:solidFill>
                <a:srgbClr val="0000FF"/>
              </a:solidFill>
              <a:ea typeface="新細明體" charset="-120"/>
            </a:endParaRPr>
          </a:p>
        </p:txBody>
      </p:sp>
      <p:sp>
        <p:nvSpPr>
          <p:cNvPr id="69" name="文字方塊 68"/>
          <p:cNvSpPr txBox="1"/>
          <p:nvPr/>
        </p:nvSpPr>
        <p:spPr>
          <a:xfrm>
            <a:off x="467544" y="260648"/>
            <a:ext cx="9108504" cy="523220"/>
          </a:xfrm>
          <a:prstGeom prst="rect">
            <a:avLst/>
          </a:prstGeom>
          <a:noFill/>
        </p:spPr>
        <p:txBody>
          <a:bodyPr wrap="square" rtlCol="0">
            <a:spAutoFit/>
          </a:bodyPr>
          <a:lstStyle/>
          <a:p>
            <a:r>
              <a:rPr lang="en-US" altLang="zh-TW" sz="2800" b="1" dirty="0" smtClean="0">
                <a:solidFill>
                  <a:srgbClr val="FF0000"/>
                </a:solidFill>
              </a:rPr>
              <a:t>Our Overall 2-Step NPR Scheme: HDI, DDI, BDI, IBI </a:t>
            </a:r>
            <a:r>
              <a:rPr lang="en-US" altLang="zh-TW" sz="2800" b="1" dirty="0" smtClean="0">
                <a:solidFill>
                  <a:srgbClr val="00CC00"/>
                </a:solidFill>
              </a:rPr>
              <a:t>(4) (5)</a:t>
            </a:r>
            <a:endParaRPr lang="zh-TW" altLang="en-US" sz="2800" b="1" dirty="0">
              <a:solidFill>
                <a:srgbClr val="00CC00"/>
              </a:solidFill>
            </a:endParaRPr>
          </a:p>
        </p:txBody>
      </p:sp>
      <p:sp>
        <p:nvSpPr>
          <p:cNvPr id="70" name="文字方塊 69"/>
          <p:cNvSpPr txBox="1"/>
          <p:nvPr/>
        </p:nvSpPr>
        <p:spPr>
          <a:xfrm>
            <a:off x="251520" y="1196752"/>
            <a:ext cx="1872208" cy="4093428"/>
          </a:xfrm>
          <a:prstGeom prst="rect">
            <a:avLst/>
          </a:prstGeom>
          <a:noFill/>
        </p:spPr>
        <p:txBody>
          <a:bodyPr wrap="square" rtlCol="0">
            <a:spAutoFit/>
          </a:bodyPr>
          <a:lstStyle/>
          <a:p>
            <a:pPr>
              <a:buFont typeface="Arial" pitchFamily="34" charset="0"/>
              <a:buChar char="•"/>
            </a:pPr>
            <a:r>
              <a:rPr lang="en-US" altLang="zh-TW" b="1" u="sng" dirty="0" smtClean="0">
                <a:solidFill>
                  <a:srgbClr val="0000FF"/>
                </a:solidFill>
              </a:rPr>
              <a:t> </a:t>
            </a:r>
            <a:r>
              <a:rPr lang="en-US" altLang="zh-TW" sz="2000" b="1" u="sng" dirty="0" smtClean="0">
                <a:solidFill>
                  <a:srgbClr val="0000FF"/>
                </a:solidFill>
              </a:rPr>
              <a:t>Aliphatic ISO:</a:t>
            </a: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pPr>
              <a:buFont typeface="Arial" pitchFamily="34" charset="0"/>
              <a:buChar char="•"/>
            </a:pPr>
            <a:endParaRPr lang="en-US" altLang="zh-TW" sz="2000" b="1" u="sng" dirty="0" smtClean="0">
              <a:solidFill>
                <a:srgbClr val="0000FF"/>
              </a:solidFill>
            </a:endParaRPr>
          </a:p>
          <a:p>
            <a:endParaRPr lang="en-US" altLang="zh-TW" sz="2000" b="1" u="sng" dirty="0" smtClean="0">
              <a:solidFill>
                <a:srgbClr val="0000FF"/>
              </a:solidFill>
            </a:endParaRPr>
          </a:p>
          <a:p>
            <a:endParaRPr lang="en-US" altLang="zh-TW" sz="2000" b="1" u="sng" dirty="0" smtClean="0">
              <a:solidFill>
                <a:srgbClr val="0000FF"/>
              </a:solidFill>
            </a:endParaRPr>
          </a:p>
          <a:p>
            <a:pPr>
              <a:buFont typeface="Arial" pitchFamily="34" charset="0"/>
              <a:buChar char="•"/>
            </a:pPr>
            <a:r>
              <a:rPr lang="en-US" altLang="zh-TW" sz="2000" b="1" u="sng" dirty="0" smtClean="0">
                <a:solidFill>
                  <a:srgbClr val="0000FF"/>
                </a:solidFill>
              </a:rPr>
              <a:t> Mixed ISO: </a:t>
            </a:r>
          </a:p>
        </p:txBody>
      </p:sp>
      <p:sp>
        <p:nvSpPr>
          <p:cNvPr id="71" name="文字方塊 70"/>
          <p:cNvSpPr txBox="1"/>
          <p:nvPr/>
        </p:nvSpPr>
        <p:spPr>
          <a:xfrm>
            <a:off x="251520" y="908720"/>
            <a:ext cx="8644995" cy="369332"/>
          </a:xfrm>
          <a:prstGeom prst="rect">
            <a:avLst/>
          </a:prstGeom>
          <a:noFill/>
        </p:spPr>
        <p:txBody>
          <a:bodyPr wrap="none" rtlCol="0">
            <a:spAutoFit/>
          </a:bodyPr>
          <a:lstStyle/>
          <a:p>
            <a:pPr>
              <a:buFont typeface="Arial" pitchFamily="34" charset="0"/>
              <a:buChar char="•"/>
            </a:pPr>
            <a:r>
              <a:rPr lang="en-US" altLang="zh-TW" b="1" dirty="0" smtClean="0">
                <a:solidFill>
                  <a:srgbClr val="0000FF"/>
                </a:solidFill>
              </a:rPr>
              <a:t> </a:t>
            </a:r>
            <a:r>
              <a:rPr lang="en-US" altLang="zh-TW" b="1" u="sng" dirty="0" smtClean="0">
                <a:solidFill>
                  <a:srgbClr val="0000FF"/>
                </a:solidFill>
              </a:rPr>
              <a:t>Advantages: </a:t>
            </a:r>
            <a:r>
              <a:rPr lang="en-US" altLang="zh-TW" b="1" dirty="0" smtClean="0">
                <a:solidFill>
                  <a:srgbClr val="0000FF"/>
                </a:solidFill>
              </a:rPr>
              <a:t>a. Reactivity DPC&gt;&gt; DMC;  b. Lower temperature for  </a:t>
            </a:r>
            <a:r>
              <a:rPr lang="en-US" altLang="zh-TW" b="1" dirty="0" err="1" smtClean="0">
                <a:solidFill>
                  <a:srgbClr val="0000FF"/>
                </a:solidFill>
              </a:rPr>
              <a:t>isocyanate</a:t>
            </a:r>
            <a:r>
              <a:rPr lang="en-US" altLang="zh-TW" b="1" dirty="0" smtClean="0">
                <a:solidFill>
                  <a:srgbClr val="0000FF"/>
                </a:solidFill>
              </a:rPr>
              <a:t> generation</a:t>
            </a:r>
            <a:endParaRPr lang="zh-TW" altLang="en-US" b="1" dirty="0">
              <a:solidFill>
                <a:srgbClr val="0000FF"/>
              </a:solidFill>
            </a:endParaRPr>
          </a:p>
        </p:txBody>
      </p:sp>
      <p:sp>
        <p:nvSpPr>
          <p:cNvPr id="72" name="文字方塊 71"/>
          <p:cNvSpPr txBox="1"/>
          <p:nvPr/>
        </p:nvSpPr>
        <p:spPr>
          <a:xfrm>
            <a:off x="899592" y="3645024"/>
            <a:ext cx="7272808" cy="646331"/>
          </a:xfrm>
          <a:prstGeom prst="rect">
            <a:avLst/>
          </a:prstGeom>
          <a:noFill/>
        </p:spPr>
        <p:txBody>
          <a:bodyPr wrap="square" rtlCol="0">
            <a:spAutoFit/>
          </a:bodyPr>
          <a:lstStyle/>
          <a:p>
            <a:r>
              <a:rPr lang="en-US" altLang="zh-TW" b="1" dirty="0" smtClean="0">
                <a:solidFill>
                  <a:srgbClr val="00CC00"/>
                </a:solidFill>
              </a:rPr>
              <a:t>                          (4) </a:t>
            </a:r>
            <a:r>
              <a:rPr lang="en-US" altLang="zh-TW" b="1" dirty="0" err="1" smtClean="0">
                <a:solidFill>
                  <a:srgbClr val="00CC00"/>
                </a:solidFill>
              </a:rPr>
              <a:t>Carbonylation</a:t>
            </a:r>
            <a:r>
              <a:rPr lang="en-US" altLang="zh-TW" b="1" dirty="0" smtClean="0">
                <a:solidFill>
                  <a:srgbClr val="00CC00"/>
                </a:solidFill>
              </a:rPr>
              <a:t>                                             (5) </a:t>
            </a:r>
            <a:r>
              <a:rPr lang="en-US" altLang="zh-TW" b="1" dirty="0" err="1" smtClean="0">
                <a:solidFill>
                  <a:srgbClr val="00CC00"/>
                </a:solidFill>
              </a:rPr>
              <a:t>Pyrolysis</a:t>
            </a:r>
            <a:r>
              <a:rPr lang="en-US" altLang="zh-TW" b="1" dirty="0" smtClean="0">
                <a:solidFill>
                  <a:srgbClr val="00CC00"/>
                </a:solidFill>
              </a:rPr>
              <a:t>							</a:t>
            </a:r>
            <a:endParaRPr lang="zh-TW" altLang="en-US" b="1" dirty="0">
              <a:solidFill>
                <a:srgbClr val="00CC00"/>
              </a:solidFill>
            </a:endParaRPr>
          </a:p>
        </p:txBody>
      </p:sp>
      <p:sp>
        <p:nvSpPr>
          <p:cNvPr id="73" name="文字方塊 72"/>
          <p:cNvSpPr txBox="1"/>
          <p:nvPr/>
        </p:nvSpPr>
        <p:spPr>
          <a:xfrm>
            <a:off x="-36512" y="6525344"/>
            <a:ext cx="418704" cy="369332"/>
          </a:xfrm>
          <a:prstGeom prst="rect">
            <a:avLst/>
          </a:prstGeom>
          <a:noFill/>
        </p:spPr>
        <p:txBody>
          <a:bodyPr wrap="none" rtlCol="0">
            <a:spAutoFit/>
          </a:bodyPr>
          <a:lstStyle/>
          <a:p>
            <a:r>
              <a:rPr lang="en-US" altLang="zh-TW" dirty="0" smtClean="0"/>
              <a:t>33</a:t>
            </a:r>
            <a:endParaRPr lang="zh-TW" altLang="en-US" dirty="0"/>
          </a:p>
        </p:txBody>
      </p:sp>
      <p:sp>
        <p:nvSpPr>
          <p:cNvPr id="75" name="文字方塊 74"/>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76" name="Picture 5" descr="化工系系徽"/>
          <p:cNvPicPr>
            <a:picLocks noChangeAspect="1" noChangeArrowheads="1"/>
          </p:cNvPicPr>
          <p:nvPr/>
        </p:nvPicPr>
        <p:blipFill>
          <a:blip r:embed="rId34" cstate="print"/>
          <a:srcRect/>
          <a:stretch>
            <a:fillRect/>
          </a:stretch>
        </p:blipFill>
        <p:spPr bwMode="auto">
          <a:xfrm>
            <a:off x="0" y="0"/>
            <a:ext cx="471390" cy="404664"/>
          </a:xfrm>
          <a:prstGeom prst="rect">
            <a:avLst/>
          </a:prstGeom>
          <a:noFill/>
          <a:ln w="9525">
            <a:noFill/>
            <a:miter lim="800000"/>
            <a:headEnd/>
            <a:tailEnd/>
          </a:ln>
        </p:spPr>
      </p:pic>
      <p:sp>
        <p:nvSpPr>
          <p:cNvPr id="77" name="文字方塊 7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heel(4)">
                                      <p:cBhvr>
                                        <p:cTn id="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24" descr="D:\中興大學\博四下學期(100.2-100.6)\Hexane-1,6-bis(phenyl carbamate)的實驗數據\101.12.29\DSC06098.JPG"/>
          <p:cNvPicPr>
            <a:picLocks noChangeAspect="1" noChangeArrowheads="1"/>
          </p:cNvPicPr>
          <p:nvPr/>
        </p:nvPicPr>
        <p:blipFill>
          <a:blip r:embed="rId2" cstate="print"/>
          <a:srcRect l="21712" r="30396"/>
          <a:stretch>
            <a:fillRect/>
          </a:stretch>
        </p:blipFill>
        <p:spPr bwMode="auto">
          <a:xfrm>
            <a:off x="539552" y="1844402"/>
            <a:ext cx="1739987" cy="2580680"/>
          </a:xfrm>
          <a:prstGeom prst="rect">
            <a:avLst/>
          </a:prstGeom>
          <a:noFill/>
          <a:ln w="9525">
            <a:noFill/>
            <a:miter lim="800000"/>
            <a:headEnd/>
            <a:tailEnd/>
          </a:ln>
        </p:spPr>
      </p:pic>
      <p:pic>
        <p:nvPicPr>
          <p:cNvPr id="9" name="Picture 25" descr="D:\中興大學\博四下學期(100.2-100.6)\Hexane-1,6-bis(phenyl carbamate)的實驗數據\101.12.29\DSC06100.JPG"/>
          <p:cNvPicPr>
            <a:picLocks noChangeAspect="1" noChangeArrowheads="1"/>
          </p:cNvPicPr>
          <p:nvPr/>
        </p:nvPicPr>
        <p:blipFill>
          <a:blip r:embed="rId3" cstate="print"/>
          <a:srcRect l="13026" r="8685" b="17369"/>
          <a:stretch>
            <a:fillRect/>
          </a:stretch>
        </p:blipFill>
        <p:spPr bwMode="auto">
          <a:xfrm>
            <a:off x="6056748" y="1728284"/>
            <a:ext cx="2337512" cy="1852248"/>
          </a:xfrm>
          <a:prstGeom prst="rect">
            <a:avLst/>
          </a:prstGeom>
          <a:noFill/>
          <a:ln w="9525">
            <a:noFill/>
            <a:miter lim="800000"/>
            <a:headEnd/>
            <a:tailEnd/>
          </a:ln>
        </p:spPr>
      </p:pic>
      <p:sp>
        <p:nvSpPr>
          <p:cNvPr id="10" name="AutoShape 68"/>
          <p:cNvSpPr>
            <a:spLocks noChangeArrowheads="1"/>
          </p:cNvSpPr>
          <p:nvPr/>
        </p:nvSpPr>
        <p:spPr bwMode="auto">
          <a:xfrm>
            <a:off x="2624572" y="2805041"/>
            <a:ext cx="862691" cy="409161"/>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11" name="Text Box 105"/>
          <p:cNvSpPr txBox="1">
            <a:spLocks noChangeArrowheads="1"/>
          </p:cNvSpPr>
          <p:nvPr/>
        </p:nvSpPr>
        <p:spPr bwMode="auto">
          <a:xfrm>
            <a:off x="2408672" y="2438686"/>
            <a:ext cx="1294036" cy="318924"/>
          </a:xfrm>
          <a:prstGeom prst="rect">
            <a:avLst/>
          </a:prstGeom>
          <a:noFill/>
          <a:ln w="9525" algn="ctr">
            <a:noFill/>
            <a:miter lim="800000"/>
            <a:headEnd/>
            <a:tailEnd/>
          </a:ln>
        </p:spPr>
        <p:txBody>
          <a:bodyPr wrap="square" lIns="72000" tIns="36000" rIns="72000" bIns="36000">
            <a:spAutoFit/>
          </a:bodyPr>
          <a:lstStyle/>
          <a:p>
            <a:pPr>
              <a:spcBef>
                <a:spcPts val="300"/>
              </a:spcBef>
              <a:defRPr/>
            </a:pPr>
            <a:r>
              <a:rPr lang="en-US" altLang="zh-TW" sz="1600" b="1" i="1">
                <a:solidFill>
                  <a:srgbClr val="0000FF"/>
                </a:solidFill>
                <a:effectLst>
                  <a:outerShdw blurRad="38100" dist="38100" dir="2700000" algn="tl">
                    <a:srgbClr val="C0C0C0"/>
                  </a:outerShdw>
                </a:effectLst>
                <a:ea typeface="標楷體" pitchFamily="65" charset="-120"/>
              </a:rPr>
              <a:t>25℃</a:t>
            </a:r>
            <a:r>
              <a:rPr lang="zh-TW" altLang="en-US" sz="1600" b="1" i="1">
                <a:solidFill>
                  <a:srgbClr val="0000FF"/>
                </a:solidFill>
                <a:effectLst>
                  <a:outerShdw blurRad="38100" dist="38100" dir="2700000" algn="tl">
                    <a:srgbClr val="C0C0C0"/>
                  </a:outerShdw>
                </a:effectLst>
                <a:ea typeface="標楷體" pitchFamily="65" charset="-120"/>
              </a:rPr>
              <a:t>、</a:t>
            </a:r>
            <a:r>
              <a:rPr lang="en-US" altLang="zh-TW" sz="1600" b="1" i="1">
                <a:solidFill>
                  <a:srgbClr val="0000FF"/>
                </a:solidFill>
                <a:effectLst>
                  <a:outerShdw blurRad="38100" dist="38100" dir="2700000" algn="tl">
                    <a:srgbClr val="C0C0C0"/>
                  </a:outerShdw>
                </a:effectLst>
                <a:ea typeface="標楷體" pitchFamily="65" charset="-120"/>
              </a:rPr>
              <a:t>2hr</a:t>
            </a:r>
          </a:p>
        </p:txBody>
      </p:sp>
      <p:sp>
        <p:nvSpPr>
          <p:cNvPr id="12" name="AutoShape 68"/>
          <p:cNvSpPr>
            <a:spLocks noChangeArrowheads="1"/>
          </p:cNvSpPr>
          <p:nvPr/>
        </p:nvSpPr>
        <p:spPr bwMode="auto">
          <a:xfrm>
            <a:off x="3707904" y="2805041"/>
            <a:ext cx="862691" cy="409161"/>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13" name="Rectangle 20"/>
          <p:cNvSpPr>
            <a:spLocks noChangeArrowheads="1"/>
          </p:cNvSpPr>
          <p:nvPr/>
        </p:nvSpPr>
        <p:spPr bwMode="auto">
          <a:xfrm>
            <a:off x="2699792" y="3284984"/>
            <a:ext cx="3096344" cy="349702"/>
          </a:xfrm>
          <a:prstGeom prst="rect">
            <a:avLst/>
          </a:prstGeom>
          <a:noFill/>
          <a:ln w="9525" algn="ctr">
            <a:noFill/>
            <a:miter lim="800000"/>
            <a:headEnd/>
            <a:tailEnd/>
          </a:ln>
        </p:spPr>
        <p:txBody>
          <a:bodyPr wrap="square" lIns="72000" tIns="36000" rIns="72000" bIns="36000" anchor="ctr">
            <a:spAutoFit/>
          </a:bodyPr>
          <a:lstStyle/>
          <a:p>
            <a:r>
              <a:rPr lang="en-US" altLang="zh-TW" sz="1800" b="1" dirty="0" smtClean="0">
                <a:solidFill>
                  <a:srgbClr val="0000FF"/>
                </a:solidFill>
                <a:ea typeface="新細明體" charset="-120"/>
              </a:rPr>
              <a:t>EGDEE;       </a:t>
            </a:r>
            <a:r>
              <a:rPr lang="en-US" altLang="zh-TW" sz="1800" b="1" dirty="0" err="1" smtClean="0">
                <a:solidFill>
                  <a:srgbClr val="0000FF"/>
                </a:solidFill>
                <a:ea typeface="新細明體" charset="-120"/>
              </a:rPr>
              <a:t>Recrystallization</a:t>
            </a:r>
            <a:r>
              <a:rPr lang="en-US" altLang="zh-TW" sz="1800" dirty="0" smtClean="0">
                <a:solidFill>
                  <a:srgbClr val="0000FF"/>
                </a:solidFill>
                <a:ea typeface="新細明體" charset="-120"/>
              </a:rPr>
              <a:t> </a:t>
            </a:r>
            <a:endParaRPr lang="en-US" altLang="zh-TW" sz="1800" dirty="0">
              <a:solidFill>
                <a:srgbClr val="0000FF"/>
              </a:solidFill>
              <a:ea typeface="新細明體" charset="-120"/>
            </a:endParaRPr>
          </a:p>
        </p:txBody>
      </p:sp>
      <p:sp>
        <p:nvSpPr>
          <p:cNvPr id="14" name="Rectangle 21"/>
          <p:cNvSpPr>
            <a:spLocks noChangeArrowheads="1"/>
          </p:cNvSpPr>
          <p:nvPr/>
        </p:nvSpPr>
        <p:spPr bwMode="auto">
          <a:xfrm>
            <a:off x="3608822" y="2463258"/>
            <a:ext cx="1366985" cy="288147"/>
          </a:xfrm>
          <a:prstGeom prst="rect">
            <a:avLst/>
          </a:prstGeom>
          <a:noFill/>
          <a:ln w="9525" algn="ctr">
            <a:noFill/>
            <a:miter lim="800000"/>
            <a:headEnd/>
            <a:tailEnd/>
          </a:ln>
        </p:spPr>
        <p:txBody>
          <a:bodyPr wrap="square" lIns="72000" tIns="36000" rIns="72000" bIns="36000" anchor="ctr">
            <a:spAutoFit/>
          </a:bodyPr>
          <a:lstStyle/>
          <a:p>
            <a:r>
              <a:rPr lang="en-US" altLang="zh-TW" sz="1400" b="1">
                <a:solidFill>
                  <a:srgbClr val="0000FF"/>
                </a:solidFill>
                <a:ea typeface="新細明體" charset="-120"/>
              </a:rPr>
              <a:t>75℃</a:t>
            </a:r>
            <a:r>
              <a:rPr lang="zh-TW" altLang="en-US" sz="1400" b="1">
                <a:solidFill>
                  <a:srgbClr val="0000FF"/>
                </a:solidFill>
                <a:ea typeface="新細明體" charset="-120"/>
              </a:rPr>
              <a:t>、</a:t>
            </a:r>
            <a:r>
              <a:rPr lang="en-US" altLang="zh-TW" sz="1400" b="1">
                <a:solidFill>
                  <a:srgbClr val="0000FF"/>
                </a:solidFill>
                <a:ea typeface="新細明體" charset="-120"/>
              </a:rPr>
              <a:t>20min</a:t>
            </a:r>
          </a:p>
        </p:txBody>
      </p:sp>
      <p:grpSp>
        <p:nvGrpSpPr>
          <p:cNvPr id="15" name="Group 14"/>
          <p:cNvGrpSpPr>
            <a:grpSpLocks/>
          </p:cNvGrpSpPr>
          <p:nvPr/>
        </p:nvGrpSpPr>
        <p:grpSpPr bwMode="auto">
          <a:xfrm>
            <a:off x="4656572" y="5688128"/>
            <a:ext cx="1041890" cy="476854"/>
            <a:chOff x="720" y="1392"/>
            <a:chExt cx="4058" cy="480"/>
          </a:xfrm>
        </p:grpSpPr>
        <p:sp>
          <p:nvSpPr>
            <p:cNvPr id="16" name="AutoShape 15"/>
            <p:cNvSpPr>
              <a:spLocks noChangeArrowheads="1"/>
            </p:cNvSpPr>
            <p:nvPr/>
          </p:nvSpPr>
          <p:spPr bwMode="gray">
            <a:xfrm>
              <a:off x="720" y="1392"/>
              <a:ext cx="4058" cy="480"/>
            </a:xfrm>
            <a:prstGeom prst="roundRect">
              <a:avLst>
                <a:gd name="adj" fmla="val 17509"/>
              </a:avLst>
            </a:prstGeom>
            <a:solidFill>
              <a:schemeClr val="accent1">
                <a:alpha val="74901"/>
              </a:schemeClr>
            </a:solidFill>
            <a:ln w="9525">
              <a:noFill/>
              <a:round/>
              <a:headEnd/>
              <a:tailEnd/>
            </a:ln>
          </p:spPr>
          <p:txBody>
            <a:bodyPr wrap="none" anchor="ctr"/>
            <a:lstStyle/>
            <a:p>
              <a:endParaRPr lang="zh-TW" altLang="en-US" sz="1800">
                <a:ea typeface="新細明體" charset="-120"/>
              </a:endParaRPr>
            </a:p>
          </p:txBody>
        </p:sp>
        <p:grpSp>
          <p:nvGrpSpPr>
            <p:cNvPr id="17" name="Group 16"/>
            <p:cNvGrpSpPr>
              <a:grpSpLocks/>
            </p:cNvGrpSpPr>
            <p:nvPr/>
          </p:nvGrpSpPr>
          <p:grpSpPr bwMode="auto">
            <a:xfrm>
              <a:off x="730" y="1407"/>
              <a:ext cx="4043" cy="444"/>
              <a:chOff x="744" y="1407"/>
              <a:chExt cx="3988" cy="444"/>
            </a:xfrm>
          </p:grpSpPr>
          <p:sp>
            <p:nvSpPr>
              <p:cNvPr id="18" name="AutoShape 17"/>
              <p:cNvSpPr>
                <a:spLocks noChangeArrowheads="1"/>
              </p:cNvSpPr>
              <p:nvPr/>
            </p:nvSpPr>
            <p:spPr bwMode="gray">
              <a:xfrm>
                <a:off x="746" y="1734"/>
                <a:ext cx="3985" cy="108"/>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pPr>
                  <a:defRPr/>
                </a:pPr>
                <a:endParaRPr lang="zh-TW" altLang="en-US" sz="1800">
                  <a:ea typeface="新細明體" pitchFamily="18" charset="-120"/>
                </a:endParaRPr>
              </a:p>
            </p:txBody>
          </p:sp>
          <p:sp>
            <p:nvSpPr>
              <p:cNvPr id="19" name="AutoShape 18"/>
              <p:cNvSpPr>
                <a:spLocks noChangeArrowheads="1"/>
              </p:cNvSpPr>
              <p:nvPr/>
            </p:nvSpPr>
            <p:spPr bwMode="gray">
              <a:xfrm>
                <a:off x="746" y="1407"/>
                <a:ext cx="3985"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pPr>
                  <a:defRPr/>
                </a:pPr>
                <a:endParaRPr lang="zh-TW" altLang="en-US" sz="1800">
                  <a:ea typeface="新細明體" pitchFamily="18" charset="-120"/>
                </a:endParaRPr>
              </a:p>
            </p:txBody>
          </p:sp>
        </p:grpSp>
      </p:grpSp>
      <p:sp>
        <p:nvSpPr>
          <p:cNvPr id="20" name="Rectangle 27"/>
          <p:cNvSpPr>
            <a:spLocks noChangeArrowheads="1"/>
          </p:cNvSpPr>
          <p:nvPr/>
        </p:nvSpPr>
        <p:spPr bwMode="auto">
          <a:xfrm>
            <a:off x="4656572" y="5646585"/>
            <a:ext cx="1078364" cy="534368"/>
          </a:xfrm>
          <a:prstGeom prst="rect">
            <a:avLst/>
          </a:prstGeom>
          <a:noFill/>
          <a:ln w="9525" algn="ctr">
            <a:noFill/>
            <a:miter lim="800000"/>
            <a:headEnd/>
            <a:tailEnd/>
          </a:ln>
        </p:spPr>
        <p:txBody>
          <a:bodyPr wrap="square" lIns="72000" tIns="36000" rIns="72000" bIns="36000" anchor="ctr">
            <a:spAutoFit/>
          </a:bodyPr>
          <a:lstStyle/>
          <a:p>
            <a:r>
              <a:rPr lang="en-US" altLang="zh-TW" sz="1600" b="1">
                <a:solidFill>
                  <a:srgbClr val="0000FF"/>
                </a:solidFill>
                <a:ea typeface="新細明體" charset="-120"/>
              </a:rPr>
              <a:t>65℃</a:t>
            </a:r>
            <a:r>
              <a:rPr lang="zh-TW" altLang="en-US" sz="1200" b="1">
                <a:solidFill>
                  <a:srgbClr val="0000FF"/>
                </a:solidFill>
                <a:ea typeface="新細明體" charset="-120"/>
              </a:rPr>
              <a:t>、</a:t>
            </a:r>
            <a:r>
              <a:rPr lang="en-US" altLang="zh-TW" sz="1600" b="1">
                <a:solidFill>
                  <a:srgbClr val="0000FF"/>
                </a:solidFill>
                <a:ea typeface="新細明體" charset="-120"/>
              </a:rPr>
              <a:t>2hr</a:t>
            </a:r>
          </a:p>
          <a:p>
            <a:r>
              <a:rPr lang="en-US" altLang="zh-TW" sz="1400" b="1">
                <a:solidFill>
                  <a:srgbClr val="0000FF"/>
                </a:solidFill>
                <a:ea typeface="新細明體" charset="-120"/>
              </a:rPr>
              <a:t>(Vacuum) </a:t>
            </a:r>
          </a:p>
        </p:txBody>
      </p:sp>
      <p:sp>
        <p:nvSpPr>
          <p:cNvPr id="21" name="AutoShape 68"/>
          <p:cNvSpPr>
            <a:spLocks noChangeArrowheads="1"/>
          </p:cNvSpPr>
          <p:nvPr/>
        </p:nvSpPr>
        <p:spPr bwMode="auto">
          <a:xfrm rot="5400000">
            <a:off x="6839572" y="3955823"/>
            <a:ext cx="818322" cy="431345"/>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rot="10800000" vert="eaVert" wrap="none" lIns="72000" tIns="36000" rIns="72000" bIns="36000" anchor="ctr"/>
          <a:lstStyle/>
          <a:p>
            <a:pPr>
              <a:defRPr/>
            </a:pPr>
            <a:endParaRPr lang="zh-TW" altLang="en-US" sz="1800">
              <a:ea typeface="新細明體" pitchFamily="18" charset="-120"/>
            </a:endParaRPr>
          </a:p>
        </p:txBody>
      </p:sp>
      <p:sp>
        <p:nvSpPr>
          <p:cNvPr id="22" name="AutoShape 68"/>
          <p:cNvSpPr>
            <a:spLocks noChangeArrowheads="1"/>
          </p:cNvSpPr>
          <p:nvPr/>
        </p:nvSpPr>
        <p:spPr bwMode="auto">
          <a:xfrm>
            <a:off x="4834372" y="2792341"/>
            <a:ext cx="862691" cy="409161"/>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23" name="Rectangle 33"/>
          <p:cNvSpPr>
            <a:spLocks noChangeArrowheads="1"/>
          </p:cNvSpPr>
          <p:nvPr/>
        </p:nvSpPr>
        <p:spPr bwMode="auto">
          <a:xfrm>
            <a:off x="4789922" y="2276975"/>
            <a:ext cx="978457" cy="503590"/>
          </a:xfrm>
          <a:prstGeom prst="rect">
            <a:avLst/>
          </a:prstGeom>
          <a:noFill/>
          <a:ln w="9525" algn="ctr">
            <a:noFill/>
            <a:miter lim="800000"/>
            <a:headEnd/>
            <a:tailEnd/>
          </a:ln>
        </p:spPr>
        <p:txBody>
          <a:bodyPr wrap="square" lIns="72000" tIns="36000" rIns="72000" bIns="36000" anchor="ctr">
            <a:spAutoFit/>
          </a:bodyPr>
          <a:lstStyle/>
          <a:p>
            <a:r>
              <a:rPr lang="en-US" altLang="zh-TW" sz="1400" b="1">
                <a:solidFill>
                  <a:srgbClr val="0000FF"/>
                </a:solidFill>
                <a:ea typeface="新細明體" charset="-120"/>
              </a:rPr>
              <a:t>Overnight</a:t>
            </a:r>
          </a:p>
          <a:p>
            <a:r>
              <a:rPr lang="en-US" altLang="zh-TW" sz="1400" b="1">
                <a:solidFill>
                  <a:srgbClr val="0000FF"/>
                </a:solidFill>
                <a:ea typeface="新細明體" charset="-120"/>
              </a:rPr>
              <a:t>(RT) </a:t>
            </a:r>
          </a:p>
        </p:txBody>
      </p:sp>
      <p:sp>
        <p:nvSpPr>
          <p:cNvPr id="24" name="AutoShape 68"/>
          <p:cNvSpPr>
            <a:spLocks noChangeArrowheads="1"/>
          </p:cNvSpPr>
          <p:nvPr/>
        </p:nvSpPr>
        <p:spPr bwMode="auto">
          <a:xfrm rot="10800000">
            <a:off x="4656572" y="5179557"/>
            <a:ext cx="862691" cy="409161"/>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rot="10800000" wrap="none" lIns="72000" tIns="36000" rIns="72000" bIns="36000" anchor="ctr"/>
          <a:lstStyle/>
          <a:p>
            <a:pPr>
              <a:defRPr/>
            </a:pPr>
            <a:endParaRPr lang="zh-TW" altLang="en-US" sz="1800">
              <a:ea typeface="新細明體" pitchFamily="18" charset="-120"/>
            </a:endParaRPr>
          </a:p>
        </p:txBody>
      </p:sp>
      <p:pic>
        <p:nvPicPr>
          <p:cNvPr id="25" name="Picture 35" descr="F:\資料夾\中興大學\Hexane-1,6-bis(phenyl carbamate)的實驗數據\100.5.12\DSC04610.JPG"/>
          <p:cNvPicPr>
            <a:picLocks noChangeAspect="1" noChangeArrowheads="1"/>
          </p:cNvPicPr>
          <p:nvPr/>
        </p:nvPicPr>
        <p:blipFill>
          <a:blip r:embed="rId4" cstate="print"/>
          <a:srcRect/>
          <a:stretch>
            <a:fillRect/>
          </a:stretch>
        </p:blipFill>
        <p:spPr bwMode="auto">
          <a:xfrm>
            <a:off x="5951973" y="4728601"/>
            <a:ext cx="2426318" cy="1796743"/>
          </a:xfrm>
          <a:prstGeom prst="rect">
            <a:avLst/>
          </a:prstGeom>
          <a:noFill/>
          <a:ln w="9525">
            <a:noFill/>
            <a:miter lim="800000"/>
            <a:headEnd/>
            <a:tailEnd/>
          </a:ln>
        </p:spPr>
      </p:pic>
      <p:pic>
        <p:nvPicPr>
          <p:cNvPr id="26" name="Picture 28" descr="F:\資料夾\中興大學\Hexane-1,6-bis(phenyl carbamate)的實驗數據\101.12.29\DSC06286.JPG"/>
          <p:cNvPicPr>
            <a:picLocks noChangeAspect="1" noChangeArrowheads="1"/>
          </p:cNvPicPr>
          <p:nvPr/>
        </p:nvPicPr>
        <p:blipFill>
          <a:blip r:embed="rId5" cstate="print"/>
          <a:srcRect/>
          <a:stretch>
            <a:fillRect/>
          </a:stretch>
        </p:blipFill>
        <p:spPr bwMode="auto">
          <a:xfrm>
            <a:off x="2022911" y="4714327"/>
            <a:ext cx="2413632" cy="1811017"/>
          </a:xfrm>
          <a:prstGeom prst="rect">
            <a:avLst/>
          </a:prstGeom>
          <a:noFill/>
          <a:ln w="9525">
            <a:noFill/>
            <a:miter lim="800000"/>
            <a:headEnd/>
            <a:tailEnd/>
          </a:ln>
        </p:spPr>
      </p:pic>
      <p:sp>
        <p:nvSpPr>
          <p:cNvPr id="27" name="Rectangle 91"/>
          <p:cNvSpPr>
            <a:spLocks noChangeArrowheads="1"/>
          </p:cNvSpPr>
          <p:nvPr/>
        </p:nvSpPr>
        <p:spPr bwMode="auto">
          <a:xfrm>
            <a:off x="71438" y="548680"/>
            <a:ext cx="9072562" cy="503590"/>
          </a:xfrm>
          <a:prstGeom prst="rect">
            <a:avLst/>
          </a:prstGeom>
          <a:noFill/>
          <a:ln w="9525" algn="ctr">
            <a:noFill/>
            <a:miter lim="800000"/>
            <a:headEnd/>
            <a:tailEnd/>
          </a:ln>
        </p:spPr>
        <p:txBody>
          <a:bodyPr lIns="72000" tIns="36000" rIns="72000" bIns="36000" anchor="ctr">
            <a:spAutoFit/>
          </a:bodyPr>
          <a:lstStyle/>
          <a:p>
            <a:pPr algn="l" eaLnBrk="1" hangingPunct="1">
              <a:defRPr/>
            </a:pPr>
            <a:r>
              <a:rPr lang="en-US" altLang="zh-TW" sz="2800" b="1" dirty="0" smtClean="0">
                <a:solidFill>
                  <a:srgbClr val="FF0000"/>
                </a:solidFill>
                <a:ea typeface="新細明體" pitchFamily="18" charset="-120"/>
              </a:rPr>
              <a:t>(4) NPR First Step: </a:t>
            </a:r>
            <a:r>
              <a:rPr lang="en-US" altLang="zh-TW" sz="2800" b="1" dirty="0" err="1" smtClean="0">
                <a:solidFill>
                  <a:srgbClr val="FF0000"/>
                </a:solidFill>
                <a:ea typeface="新細明體" pitchFamily="18" charset="-120"/>
              </a:rPr>
              <a:t>Carbonylation</a:t>
            </a:r>
            <a:r>
              <a:rPr lang="en-US" altLang="zh-TW" sz="2800" b="1" dirty="0" smtClean="0">
                <a:solidFill>
                  <a:srgbClr val="FF0000"/>
                </a:solidFill>
                <a:ea typeface="新細明體" pitchFamily="18" charset="-120"/>
              </a:rPr>
              <a:t> of </a:t>
            </a:r>
            <a:r>
              <a:rPr lang="en-US" altLang="zh-TW" sz="2800" b="1" i="1" u="heavy" dirty="0" smtClean="0">
                <a:solidFill>
                  <a:srgbClr val="FF0000"/>
                </a:solidFill>
                <a:effectLst>
                  <a:outerShdw blurRad="38100" dist="38100" dir="2700000" algn="tl">
                    <a:srgbClr val="000000">
                      <a:alpha val="43137"/>
                    </a:srgbClr>
                  </a:outerShdw>
                </a:effectLst>
                <a:ea typeface="新細明體" pitchFamily="18" charset="-120"/>
              </a:rPr>
              <a:t>1,12-dodecane </a:t>
            </a:r>
            <a:r>
              <a:rPr lang="en-US" altLang="zh-TW" sz="2800" b="1" i="1" u="heavy" dirty="0" err="1" smtClean="0">
                <a:solidFill>
                  <a:srgbClr val="FF0000"/>
                </a:solidFill>
                <a:effectLst>
                  <a:outerShdw blurRad="38100" dist="38100" dir="2700000" algn="tl">
                    <a:srgbClr val="000000">
                      <a:alpha val="43137"/>
                    </a:srgbClr>
                  </a:outerShdw>
                </a:effectLst>
                <a:ea typeface="新細明體" pitchFamily="18" charset="-120"/>
              </a:rPr>
              <a:t>Diamine</a:t>
            </a:r>
            <a:endParaRPr lang="en-US" altLang="zh-TW" sz="2800" b="1" i="1" u="heavy" dirty="0">
              <a:solidFill>
                <a:srgbClr val="FF0000"/>
              </a:solidFill>
              <a:effectLst>
                <a:outerShdw blurRad="38100" dist="38100" dir="2700000" algn="tl">
                  <a:srgbClr val="000000">
                    <a:alpha val="43137"/>
                  </a:srgbClr>
                </a:outerShdw>
              </a:effectLst>
              <a:ea typeface="新細明體" pitchFamily="18" charset="-120"/>
            </a:endParaRPr>
          </a:p>
        </p:txBody>
      </p:sp>
      <p:sp>
        <p:nvSpPr>
          <p:cNvPr id="28" name="文字方塊 27"/>
          <p:cNvSpPr txBox="1"/>
          <p:nvPr/>
        </p:nvSpPr>
        <p:spPr>
          <a:xfrm>
            <a:off x="7524328" y="3933056"/>
            <a:ext cx="865109" cy="307777"/>
          </a:xfrm>
          <a:prstGeom prst="rect">
            <a:avLst/>
          </a:prstGeom>
          <a:noFill/>
        </p:spPr>
        <p:txBody>
          <a:bodyPr wrap="none" rtlCol="0">
            <a:spAutoFit/>
          </a:bodyPr>
          <a:lstStyle/>
          <a:p>
            <a:r>
              <a:rPr lang="en-US" altLang="zh-TW" sz="1400" b="1" dirty="0" smtClean="0">
                <a:solidFill>
                  <a:srgbClr val="0000FF"/>
                </a:solidFill>
              </a:rPr>
              <a:t>Filtration</a:t>
            </a:r>
            <a:endParaRPr lang="zh-TW" altLang="en-US" sz="1400" b="1" dirty="0">
              <a:solidFill>
                <a:srgbClr val="0000FF"/>
              </a:solidFill>
            </a:endParaRPr>
          </a:p>
        </p:txBody>
      </p:sp>
      <p:sp>
        <p:nvSpPr>
          <p:cNvPr id="29" name="文字方塊 28"/>
          <p:cNvSpPr txBox="1"/>
          <p:nvPr/>
        </p:nvSpPr>
        <p:spPr>
          <a:xfrm>
            <a:off x="-36512" y="6525344"/>
            <a:ext cx="418704" cy="369332"/>
          </a:xfrm>
          <a:prstGeom prst="rect">
            <a:avLst/>
          </a:prstGeom>
          <a:noFill/>
        </p:spPr>
        <p:txBody>
          <a:bodyPr wrap="none" rtlCol="0">
            <a:spAutoFit/>
          </a:bodyPr>
          <a:lstStyle/>
          <a:p>
            <a:r>
              <a:rPr lang="en-US" altLang="zh-TW" dirty="0" smtClean="0"/>
              <a:t>34</a:t>
            </a:r>
            <a:endParaRPr lang="zh-TW" altLang="en-US" dirty="0"/>
          </a:p>
        </p:txBody>
      </p:sp>
      <p:sp>
        <p:nvSpPr>
          <p:cNvPr id="31" name="文字方塊 3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2" name="Picture 5" descr="化工系系徽"/>
          <p:cNvPicPr>
            <a:picLocks noChangeAspect="1" noChangeArrowheads="1"/>
          </p:cNvPicPr>
          <p:nvPr/>
        </p:nvPicPr>
        <p:blipFill>
          <a:blip r:embed="rId6" cstate="print"/>
          <a:srcRect/>
          <a:stretch>
            <a:fillRect/>
          </a:stretch>
        </p:blipFill>
        <p:spPr bwMode="auto">
          <a:xfrm>
            <a:off x="0" y="0"/>
            <a:ext cx="471390" cy="404664"/>
          </a:xfrm>
          <a:prstGeom prst="rect">
            <a:avLst/>
          </a:prstGeom>
          <a:noFill/>
          <a:ln w="9525">
            <a:noFill/>
            <a:miter lim="800000"/>
            <a:headEnd/>
            <a:tailEnd/>
          </a:ln>
        </p:spPr>
      </p:pic>
      <p:sp>
        <p:nvSpPr>
          <p:cNvPr id="33" name="文字方塊 3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0" y="90872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39552" y="260648"/>
            <a:ext cx="8136904" cy="523220"/>
          </a:xfrm>
          <a:prstGeom prst="rect">
            <a:avLst/>
          </a:prstGeom>
          <a:noFill/>
        </p:spPr>
        <p:txBody>
          <a:bodyPr wrap="square" rtlCol="0">
            <a:spAutoFit/>
          </a:bodyPr>
          <a:lstStyle/>
          <a:p>
            <a:r>
              <a:rPr lang="en-US" altLang="zh-TW" sz="2800" b="1" dirty="0" smtClean="0">
                <a:solidFill>
                  <a:srgbClr val="FF0000"/>
                </a:solidFill>
              </a:rPr>
              <a:t>NPR- Monitoring of </a:t>
            </a:r>
            <a:r>
              <a:rPr lang="en-US" altLang="zh-TW" sz="2800" b="1" dirty="0" err="1" smtClean="0">
                <a:solidFill>
                  <a:srgbClr val="FF0000"/>
                </a:solidFill>
              </a:rPr>
              <a:t>Carbonylation</a:t>
            </a:r>
            <a:r>
              <a:rPr lang="en-US" altLang="zh-TW" sz="2800" b="1" dirty="0" smtClean="0">
                <a:solidFill>
                  <a:srgbClr val="FF0000"/>
                </a:solidFill>
              </a:rPr>
              <a:t> by IR: C12 </a:t>
            </a:r>
            <a:r>
              <a:rPr lang="en-US" altLang="zh-TW" sz="2800" b="1" dirty="0" err="1" smtClean="0">
                <a:solidFill>
                  <a:srgbClr val="FF0000"/>
                </a:solidFill>
              </a:rPr>
              <a:t>Diamine</a:t>
            </a:r>
            <a:endParaRPr lang="zh-TW" altLang="en-US" sz="2800" b="1" dirty="0">
              <a:solidFill>
                <a:srgbClr val="FF0000"/>
              </a:solidFill>
            </a:endParaRPr>
          </a:p>
        </p:txBody>
      </p:sp>
      <p:pic>
        <p:nvPicPr>
          <p:cNvPr id="9" name="Picture 36"/>
          <p:cNvPicPr>
            <a:picLocks noChangeAspect="1" noChangeArrowheads="1"/>
          </p:cNvPicPr>
          <p:nvPr/>
        </p:nvPicPr>
        <p:blipFill>
          <a:blip r:embed="rId3" cstate="print"/>
          <a:srcRect l="4799" t="12305" r="2216" b="15257"/>
          <a:stretch>
            <a:fillRect/>
          </a:stretch>
        </p:blipFill>
        <p:spPr bwMode="auto">
          <a:xfrm>
            <a:off x="611560" y="2132856"/>
            <a:ext cx="7935565" cy="4383799"/>
          </a:xfrm>
          <a:prstGeom prst="rect">
            <a:avLst/>
          </a:prstGeom>
          <a:noFill/>
          <a:ln w="38100">
            <a:solidFill>
              <a:srgbClr val="0000FF"/>
            </a:solidFill>
            <a:miter lim="800000"/>
            <a:headEnd/>
            <a:tailEnd/>
          </a:ln>
        </p:spPr>
      </p:pic>
      <p:grpSp>
        <p:nvGrpSpPr>
          <p:cNvPr id="10" name="Group 13"/>
          <p:cNvGrpSpPr>
            <a:grpSpLocks/>
          </p:cNvGrpSpPr>
          <p:nvPr/>
        </p:nvGrpSpPr>
        <p:grpSpPr bwMode="auto">
          <a:xfrm>
            <a:off x="12700" y="1263353"/>
            <a:ext cx="9093200" cy="725487"/>
            <a:chOff x="-106" y="346"/>
            <a:chExt cx="5728" cy="457"/>
          </a:xfrm>
          <a:solidFill>
            <a:schemeClr val="bg1"/>
          </a:solidFill>
        </p:grpSpPr>
        <p:grpSp>
          <p:nvGrpSpPr>
            <p:cNvPr id="11" name="Group 14"/>
            <p:cNvGrpSpPr>
              <a:grpSpLocks/>
            </p:cNvGrpSpPr>
            <p:nvPr/>
          </p:nvGrpSpPr>
          <p:grpSpPr bwMode="auto">
            <a:xfrm>
              <a:off x="-106" y="346"/>
              <a:ext cx="5728" cy="457"/>
              <a:chOff x="727" y="1392"/>
              <a:chExt cx="4576" cy="484"/>
            </a:xfrm>
            <a:grpFill/>
          </p:grpSpPr>
          <p:sp>
            <p:nvSpPr>
              <p:cNvPr id="15" name="AutoShape 15"/>
              <p:cNvSpPr>
                <a:spLocks noChangeArrowheads="1"/>
              </p:cNvSpPr>
              <p:nvPr/>
            </p:nvSpPr>
            <p:spPr bwMode="gray">
              <a:xfrm>
                <a:off x="727" y="1392"/>
                <a:ext cx="4576" cy="480"/>
              </a:xfrm>
              <a:prstGeom prst="roundRect">
                <a:avLst>
                  <a:gd name="adj" fmla="val 17509"/>
                </a:avLst>
              </a:prstGeom>
              <a:grpFill/>
              <a:ln w="9525">
                <a:noFill/>
                <a:round/>
                <a:headEnd/>
                <a:tailEnd/>
              </a:ln>
            </p:spPr>
            <p:txBody>
              <a:bodyPr wrap="none" anchor="ctr"/>
              <a:lstStyle/>
              <a:p>
                <a:endParaRPr lang="zh-TW" altLang="en-US" sz="1800">
                  <a:ea typeface="新細明體" charset="-120"/>
                </a:endParaRPr>
              </a:p>
            </p:txBody>
          </p:sp>
          <p:grpSp>
            <p:nvGrpSpPr>
              <p:cNvPr id="16" name="Group 16"/>
              <p:cNvGrpSpPr>
                <a:grpSpLocks/>
              </p:cNvGrpSpPr>
              <p:nvPr/>
            </p:nvGrpSpPr>
            <p:grpSpPr bwMode="auto">
              <a:xfrm>
                <a:off x="731" y="1407"/>
                <a:ext cx="4572" cy="469"/>
                <a:chOff x="745" y="1407"/>
                <a:chExt cx="4510" cy="469"/>
              </a:xfrm>
              <a:grpFill/>
            </p:grpSpPr>
            <p:sp>
              <p:nvSpPr>
                <p:cNvPr id="17" name="AutoShape 17"/>
                <p:cNvSpPr>
                  <a:spLocks noChangeArrowheads="1"/>
                </p:cNvSpPr>
                <p:nvPr/>
              </p:nvSpPr>
              <p:spPr bwMode="gray">
                <a:xfrm>
                  <a:off x="745" y="1735"/>
                  <a:ext cx="4510" cy="141"/>
                </a:xfrm>
                <a:prstGeom prst="roundRect">
                  <a:avLst>
                    <a:gd name="adj" fmla="val 50000"/>
                  </a:avLst>
                </a:prstGeom>
                <a:grpFill/>
                <a:ln w="9525">
                  <a:noFill/>
                  <a:round/>
                  <a:headEnd/>
                  <a:tailEnd/>
                </a:ln>
                <a:effectLst/>
              </p:spPr>
              <p:txBody>
                <a:bodyPr wrap="none" anchor="ctr"/>
                <a:lstStyle/>
                <a:p>
                  <a:pPr>
                    <a:defRPr/>
                  </a:pPr>
                  <a:endParaRPr lang="zh-TW" altLang="en-US" sz="1800">
                    <a:ea typeface="新細明體" pitchFamily="18" charset="-120"/>
                  </a:endParaRPr>
                </a:p>
              </p:txBody>
            </p:sp>
            <p:sp>
              <p:nvSpPr>
                <p:cNvPr id="18" name="AutoShape 18"/>
                <p:cNvSpPr>
                  <a:spLocks noChangeArrowheads="1"/>
                </p:cNvSpPr>
                <p:nvPr/>
              </p:nvSpPr>
              <p:spPr bwMode="gray">
                <a:xfrm>
                  <a:off x="745" y="1407"/>
                  <a:ext cx="4504" cy="113"/>
                </a:xfrm>
                <a:prstGeom prst="roundRect">
                  <a:avLst>
                    <a:gd name="adj" fmla="val 50000"/>
                  </a:avLst>
                </a:prstGeom>
                <a:grpFill/>
                <a:ln w="9525">
                  <a:noFill/>
                  <a:round/>
                  <a:headEnd/>
                  <a:tailEnd/>
                </a:ln>
                <a:effectLst/>
              </p:spPr>
              <p:txBody>
                <a:bodyPr wrap="none" anchor="ctr"/>
                <a:lstStyle/>
                <a:p>
                  <a:pPr>
                    <a:defRPr/>
                  </a:pPr>
                  <a:endParaRPr lang="zh-TW" altLang="en-US" sz="1800">
                    <a:ea typeface="新細明體" pitchFamily="18" charset="-120"/>
                  </a:endParaRPr>
                </a:p>
              </p:txBody>
            </p:sp>
          </p:grpSp>
        </p:grpSp>
        <p:graphicFrame>
          <p:nvGraphicFramePr>
            <p:cNvPr id="12" name="Object 19"/>
            <p:cNvGraphicFramePr>
              <a:graphicFrameLocks noChangeAspect="1"/>
            </p:cNvGraphicFramePr>
            <p:nvPr/>
          </p:nvGraphicFramePr>
          <p:xfrm>
            <a:off x="1813" y="391"/>
            <a:ext cx="968" cy="313"/>
          </p:xfrm>
          <a:graphic>
            <a:graphicData uri="http://schemas.openxmlformats.org/presentationml/2006/ole">
              <mc:AlternateContent xmlns:mc="http://schemas.openxmlformats.org/markup-compatibility/2006">
                <mc:Choice xmlns:v="urn:schemas-microsoft-com:vml" Requires="v">
                  <p:oleObj spid="_x0000_s39953" name="CS ChemDraw Drawing" r:id="rId4" imgW="2788813" imgH="902226" progId="">
                    <p:embed/>
                  </p:oleObj>
                </mc:Choice>
                <mc:Fallback>
                  <p:oleObj name="CS ChemDraw Drawing" r:id="rId4" imgW="2788813" imgH="902226" progId="">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 y="391"/>
                          <a:ext cx="968"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2"/>
            <p:cNvGraphicFramePr>
              <a:graphicFrameLocks noChangeAspect="1"/>
            </p:cNvGraphicFramePr>
            <p:nvPr/>
          </p:nvGraphicFramePr>
          <p:xfrm>
            <a:off x="2858" y="482"/>
            <a:ext cx="271" cy="132"/>
          </p:xfrm>
          <a:graphic>
            <a:graphicData uri="http://schemas.openxmlformats.org/presentationml/2006/ole">
              <mc:AlternateContent xmlns:mc="http://schemas.openxmlformats.org/markup-compatibility/2006">
                <mc:Choice xmlns:v="urn:schemas-microsoft-com:vml" Requires="v">
                  <p:oleObj spid="_x0000_s39954" name="CS ChemDraw Drawing" r:id="rId6" imgW="429746" imgH="208821" progId="">
                    <p:embed/>
                  </p:oleObj>
                </mc:Choice>
                <mc:Fallback>
                  <p:oleObj name="CS ChemDraw Drawing" r:id="rId6" imgW="429746" imgH="208821" progId="">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 y="482"/>
                          <a:ext cx="271"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3"/>
            <p:cNvGraphicFramePr>
              <a:graphicFrameLocks noChangeAspect="1"/>
            </p:cNvGraphicFramePr>
            <p:nvPr/>
          </p:nvGraphicFramePr>
          <p:xfrm>
            <a:off x="1656" y="469"/>
            <a:ext cx="112" cy="194"/>
          </p:xfrm>
          <a:graphic>
            <a:graphicData uri="http://schemas.openxmlformats.org/presentationml/2006/ole">
              <mc:AlternateContent xmlns:mc="http://schemas.openxmlformats.org/markup-compatibility/2006">
                <mc:Choice xmlns:v="urn:schemas-microsoft-com:vml" Requires="v">
                  <p:oleObj spid="_x0000_s39955" name="CS ChemDraw Drawing" r:id="rId8" imgW="178377" imgH="307940" progId="">
                    <p:embed/>
                  </p:oleObj>
                </mc:Choice>
                <mc:Fallback>
                  <p:oleObj name="CS ChemDraw Drawing" r:id="rId8" imgW="178377" imgH="307940" progId="">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6" y="469"/>
                          <a:ext cx="11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9" name="Object 34"/>
          <p:cNvGraphicFramePr>
            <a:graphicFrameLocks noChangeAspect="1"/>
          </p:cNvGraphicFramePr>
          <p:nvPr/>
        </p:nvGraphicFramePr>
        <p:xfrm>
          <a:off x="34925" y="1479253"/>
          <a:ext cx="2727325" cy="233362"/>
        </p:xfrm>
        <a:graphic>
          <a:graphicData uri="http://schemas.openxmlformats.org/presentationml/2006/ole">
            <mc:AlternateContent xmlns:mc="http://schemas.openxmlformats.org/markup-compatibility/2006">
              <mc:Choice xmlns:v="urn:schemas-microsoft-com:vml" Requires="v">
                <p:oleObj spid="_x0000_s39956" name="CS ChemDraw Drawing" r:id="rId10" imgW="4941808" imgH="421906" progId="">
                  <p:embed/>
                </p:oleObj>
              </mc:Choice>
              <mc:Fallback>
                <p:oleObj name="CS ChemDraw Drawing" r:id="rId10" imgW="4941808" imgH="421906" progId="">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1479253"/>
                        <a:ext cx="2727325" cy="2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35"/>
          <p:cNvGraphicFramePr>
            <a:graphicFrameLocks noChangeAspect="1"/>
          </p:cNvGraphicFramePr>
          <p:nvPr/>
        </p:nvGraphicFramePr>
        <p:xfrm>
          <a:off x="5199063" y="1263650"/>
          <a:ext cx="3836987" cy="698500"/>
        </p:xfrm>
        <a:graphic>
          <a:graphicData uri="http://schemas.openxmlformats.org/presentationml/2006/ole">
            <mc:AlternateContent xmlns:mc="http://schemas.openxmlformats.org/markup-compatibility/2006">
              <mc:Choice xmlns:v="urn:schemas-microsoft-com:vml" Requires="v">
                <p:oleObj spid="_x0000_s39957" name="CS ChemDraw Drawing" r:id="rId12" imgW="7644186" imgH="1390968" progId="">
                  <p:embed/>
                </p:oleObj>
              </mc:Choice>
              <mc:Fallback>
                <p:oleObj name="CS ChemDraw Drawing" r:id="rId12" imgW="7644186" imgH="1390968" progId="">
                  <p:embed/>
                  <p:pic>
                    <p:nvPicPr>
                      <p:cNvPr id="0" name="Object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9063" y="1263650"/>
                        <a:ext cx="38369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36"/>
          <p:cNvPicPr>
            <a:picLocks noChangeAspect="1" noChangeArrowheads="1"/>
          </p:cNvPicPr>
          <p:nvPr/>
        </p:nvPicPr>
        <p:blipFill>
          <a:blip r:embed="rId3" cstate="print"/>
          <a:srcRect l="4799" t="12305" r="2216" b="15257"/>
          <a:stretch>
            <a:fillRect/>
          </a:stretch>
        </p:blipFill>
        <p:spPr bwMode="auto">
          <a:xfrm>
            <a:off x="611560" y="2132856"/>
            <a:ext cx="7935565" cy="4383799"/>
          </a:xfrm>
          <a:prstGeom prst="rect">
            <a:avLst/>
          </a:prstGeom>
          <a:noFill/>
          <a:ln w="38100">
            <a:solidFill>
              <a:srgbClr val="0000FF"/>
            </a:solidFill>
            <a:miter lim="800000"/>
            <a:headEnd/>
            <a:tailEnd/>
          </a:ln>
        </p:spPr>
      </p:pic>
      <p:sp>
        <p:nvSpPr>
          <p:cNvPr id="22" name="Text Box 10"/>
          <p:cNvSpPr txBox="1">
            <a:spLocks noChangeArrowheads="1"/>
          </p:cNvSpPr>
          <p:nvPr/>
        </p:nvSpPr>
        <p:spPr bwMode="auto">
          <a:xfrm>
            <a:off x="7921625" y="2565995"/>
            <a:ext cx="1065212" cy="287337"/>
          </a:xfrm>
          <a:prstGeom prst="rect">
            <a:avLst/>
          </a:prstGeom>
          <a:noFill/>
          <a:ln w="9525">
            <a:noFill/>
            <a:miter lim="800000"/>
            <a:headEnd/>
            <a:tailEnd/>
          </a:ln>
        </p:spPr>
        <p:txBody>
          <a:bodyPr/>
          <a:lstStyle/>
          <a:p>
            <a:pPr eaLnBrk="1" hangingPunct="1"/>
            <a:r>
              <a:rPr kumimoji="1" lang="en-US" altLang="zh-TW" sz="1400" b="1" dirty="0">
                <a:ea typeface="標楷體" pitchFamily="65" charset="-120"/>
              </a:rPr>
              <a:t>25℃</a:t>
            </a:r>
            <a:r>
              <a:rPr kumimoji="1" lang="zh-TW" altLang="en-US" sz="1400" b="1" dirty="0">
                <a:ea typeface="標楷體" pitchFamily="65" charset="-120"/>
              </a:rPr>
              <a:t>、</a:t>
            </a:r>
            <a:r>
              <a:rPr kumimoji="1" lang="en-US" altLang="zh-TW" sz="1400" b="1" dirty="0">
                <a:ea typeface="標楷體" pitchFamily="65" charset="-120"/>
              </a:rPr>
              <a:t>0hr</a:t>
            </a:r>
            <a:endParaRPr kumimoji="1" lang="en-US" altLang="zh-TW" sz="1400" b="1" dirty="0">
              <a:ea typeface="新細明體" charset="-120"/>
            </a:endParaRPr>
          </a:p>
        </p:txBody>
      </p:sp>
      <p:sp>
        <p:nvSpPr>
          <p:cNvPr id="23" name="Text Box 35"/>
          <p:cNvSpPr txBox="1">
            <a:spLocks noChangeArrowheads="1"/>
          </p:cNvSpPr>
          <p:nvPr/>
        </p:nvSpPr>
        <p:spPr bwMode="auto">
          <a:xfrm>
            <a:off x="7921625" y="3643907"/>
            <a:ext cx="1258887" cy="288925"/>
          </a:xfrm>
          <a:prstGeom prst="rect">
            <a:avLst/>
          </a:prstGeom>
          <a:noFill/>
          <a:ln w="9525">
            <a:noFill/>
            <a:miter lim="800000"/>
            <a:headEnd/>
            <a:tailEnd/>
          </a:ln>
        </p:spPr>
        <p:txBody>
          <a:bodyPr/>
          <a:lstStyle/>
          <a:p>
            <a:pPr eaLnBrk="1" hangingPunct="1"/>
            <a:r>
              <a:rPr kumimoji="1" lang="en-US" altLang="zh-TW" sz="1400" b="1">
                <a:solidFill>
                  <a:schemeClr val="hlink"/>
                </a:solidFill>
                <a:ea typeface="標楷體" pitchFamily="65" charset="-120"/>
              </a:rPr>
              <a:t>25℃</a:t>
            </a:r>
            <a:r>
              <a:rPr kumimoji="1" lang="zh-TW" altLang="en-US" sz="1400" b="1">
                <a:solidFill>
                  <a:schemeClr val="hlink"/>
                </a:solidFill>
                <a:ea typeface="標楷體" pitchFamily="65" charset="-120"/>
              </a:rPr>
              <a:t>、</a:t>
            </a:r>
            <a:r>
              <a:rPr kumimoji="1" lang="en-US" altLang="zh-TW" sz="1400" b="1">
                <a:solidFill>
                  <a:schemeClr val="hlink"/>
                </a:solidFill>
                <a:ea typeface="標楷體" pitchFamily="65" charset="-120"/>
              </a:rPr>
              <a:t>10min</a:t>
            </a:r>
            <a:endParaRPr kumimoji="1" lang="en-US" altLang="zh-TW" sz="1400" b="1">
              <a:solidFill>
                <a:schemeClr val="hlink"/>
              </a:solidFill>
              <a:ea typeface="新細明體" charset="-120"/>
            </a:endParaRPr>
          </a:p>
        </p:txBody>
      </p:sp>
      <p:sp>
        <p:nvSpPr>
          <p:cNvPr id="24" name="Text Box 36"/>
          <p:cNvSpPr txBox="1">
            <a:spLocks noChangeArrowheads="1"/>
          </p:cNvSpPr>
          <p:nvPr/>
        </p:nvSpPr>
        <p:spPr bwMode="auto">
          <a:xfrm>
            <a:off x="7993062" y="4798020"/>
            <a:ext cx="1074738" cy="287337"/>
          </a:xfrm>
          <a:prstGeom prst="rect">
            <a:avLst/>
          </a:prstGeom>
          <a:noFill/>
          <a:ln w="9525">
            <a:noFill/>
            <a:miter lim="800000"/>
            <a:headEnd/>
            <a:tailEnd/>
          </a:ln>
        </p:spPr>
        <p:txBody>
          <a:bodyPr/>
          <a:lstStyle/>
          <a:p>
            <a:pPr eaLnBrk="1" hangingPunct="1"/>
            <a:r>
              <a:rPr kumimoji="1" lang="en-US" altLang="zh-TW" sz="1400" b="1">
                <a:solidFill>
                  <a:srgbClr val="FF0000"/>
                </a:solidFill>
                <a:ea typeface="標楷體" pitchFamily="65" charset="-120"/>
              </a:rPr>
              <a:t>25℃</a:t>
            </a:r>
            <a:r>
              <a:rPr kumimoji="1" lang="zh-TW" altLang="en-US" sz="1400" b="1">
                <a:solidFill>
                  <a:srgbClr val="FF0000"/>
                </a:solidFill>
                <a:ea typeface="標楷體" pitchFamily="65" charset="-120"/>
              </a:rPr>
              <a:t>、</a:t>
            </a:r>
            <a:r>
              <a:rPr kumimoji="1" lang="en-US" altLang="zh-TW" sz="1400" b="1">
                <a:solidFill>
                  <a:srgbClr val="FF0000"/>
                </a:solidFill>
                <a:ea typeface="標楷體" pitchFamily="65" charset="-120"/>
              </a:rPr>
              <a:t>1hr</a:t>
            </a:r>
            <a:endParaRPr kumimoji="1" lang="en-US" altLang="zh-TW" sz="1400" b="1">
              <a:solidFill>
                <a:srgbClr val="FF0000"/>
              </a:solidFill>
              <a:ea typeface="新細明體" charset="-120"/>
            </a:endParaRPr>
          </a:p>
        </p:txBody>
      </p:sp>
      <p:sp>
        <p:nvSpPr>
          <p:cNvPr id="25" name="Text Box 37"/>
          <p:cNvSpPr txBox="1">
            <a:spLocks noChangeArrowheads="1"/>
          </p:cNvSpPr>
          <p:nvPr/>
        </p:nvSpPr>
        <p:spPr bwMode="auto">
          <a:xfrm>
            <a:off x="7999412" y="6020395"/>
            <a:ext cx="1146175" cy="288925"/>
          </a:xfrm>
          <a:prstGeom prst="rect">
            <a:avLst/>
          </a:prstGeom>
          <a:noFill/>
          <a:ln w="9525">
            <a:noFill/>
            <a:miter lim="800000"/>
            <a:headEnd/>
            <a:tailEnd/>
          </a:ln>
        </p:spPr>
        <p:txBody>
          <a:bodyPr/>
          <a:lstStyle/>
          <a:p>
            <a:pPr eaLnBrk="1" hangingPunct="1"/>
            <a:r>
              <a:rPr kumimoji="1" lang="en-US" altLang="zh-TW" sz="1400" b="1">
                <a:solidFill>
                  <a:srgbClr val="006600"/>
                </a:solidFill>
                <a:ea typeface="標楷體" pitchFamily="65" charset="-120"/>
              </a:rPr>
              <a:t>25℃</a:t>
            </a:r>
            <a:r>
              <a:rPr kumimoji="1" lang="zh-TW" altLang="en-US" sz="1400" b="1">
                <a:solidFill>
                  <a:srgbClr val="006600"/>
                </a:solidFill>
                <a:ea typeface="標楷體" pitchFamily="65" charset="-120"/>
              </a:rPr>
              <a:t>、</a:t>
            </a:r>
            <a:r>
              <a:rPr kumimoji="1" lang="en-US" altLang="zh-TW" sz="1400" b="1">
                <a:solidFill>
                  <a:srgbClr val="006600"/>
                </a:solidFill>
                <a:ea typeface="標楷體" pitchFamily="65" charset="-120"/>
              </a:rPr>
              <a:t>2hr</a:t>
            </a:r>
            <a:endParaRPr kumimoji="1" lang="en-US" altLang="zh-TW" sz="1400" b="1">
              <a:solidFill>
                <a:srgbClr val="006600"/>
              </a:solidFill>
              <a:ea typeface="新細明體" charset="-120"/>
            </a:endParaRPr>
          </a:p>
        </p:txBody>
      </p:sp>
      <p:sp>
        <p:nvSpPr>
          <p:cNvPr id="26" name="Text Box 20"/>
          <p:cNvSpPr txBox="1">
            <a:spLocks noChangeArrowheads="1"/>
          </p:cNvSpPr>
          <p:nvPr/>
        </p:nvSpPr>
        <p:spPr bwMode="auto">
          <a:xfrm>
            <a:off x="3347864" y="2636912"/>
            <a:ext cx="1371600" cy="571500"/>
          </a:xfrm>
          <a:prstGeom prst="rect">
            <a:avLst/>
          </a:prstGeom>
          <a:noFill/>
          <a:ln w="38100" algn="ctr">
            <a:noFill/>
            <a:miter lim="800000"/>
            <a:headEnd/>
            <a:tailEnd/>
          </a:ln>
        </p:spPr>
        <p:txBody>
          <a:bodyPr/>
          <a:lstStyle/>
          <a:p>
            <a:r>
              <a:rPr lang="en-US" altLang="zh-TW" sz="1200" b="1" dirty="0">
                <a:solidFill>
                  <a:srgbClr val="FF0000"/>
                </a:solidFill>
                <a:ea typeface="新細明體" charset="-120"/>
              </a:rPr>
              <a:t>1777cm</a:t>
            </a:r>
            <a:r>
              <a:rPr lang="en-US" altLang="zh-TW" sz="1200" b="1" baseline="30000" dirty="0">
                <a:solidFill>
                  <a:srgbClr val="FF0000"/>
                </a:solidFill>
                <a:ea typeface="新細明體" charset="-120"/>
              </a:rPr>
              <a:t>-1</a:t>
            </a:r>
            <a:r>
              <a:rPr lang="en-US" altLang="zh-TW" sz="1200" b="1" dirty="0">
                <a:solidFill>
                  <a:srgbClr val="FF0000"/>
                </a:solidFill>
                <a:ea typeface="新細明體" charset="-120"/>
              </a:rPr>
              <a:t>(C=O)</a:t>
            </a:r>
          </a:p>
          <a:p>
            <a:r>
              <a:rPr lang="en-US" altLang="zh-TW" sz="1200" b="1" dirty="0">
                <a:solidFill>
                  <a:srgbClr val="FF0000"/>
                </a:solidFill>
                <a:ea typeface="新細明體" charset="-120"/>
              </a:rPr>
              <a:t>【DPC】</a:t>
            </a:r>
            <a:endParaRPr lang="en-US" altLang="zh-TW" sz="1800" dirty="0">
              <a:solidFill>
                <a:srgbClr val="FF0000"/>
              </a:solidFill>
              <a:ea typeface="新細明體" charset="-120"/>
            </a:endParaRPr>
          </a:p>
        </p:txBody>
      </p:sp>
      <p:sp>
        <p:nvSpPr>
          <p:cNvPr id="27" name="Text Box 41"/>
          <p:cNvSpPr txBox="1">
            <a:spLocks noChangeArrowheads="1"/>
          </p:cNvSpPr>
          <p:nvPr/>
        </p:nvSpPr>
        <p:spPr bwMode="auto">
          <a:xfrm>
            <a:off x="3704456" y="5665812"/>
            <a:ext cx="1371600" cy="571500"/>
          </a:xfrm>
          <a:prstGeom prst="rect">
            <a:avLst/>
          </a:prstGeom>
          <a:noFill/>
          <a:ln w="38100" algn="ctr">
            <a:noFill/>
            <a:miter lim="800000"/>
            <a:headEnd/>
            <a:tailEnd/>
          </a:ln>
        </p:spPr>
        <p:txBody>
          <a:bodyPr/>
          <a:lstStyle/>
          <a:p>
            <a:r>
              <a:rPr lang="en-US" altLang="zh-TW" sz="1200" b="1" dirty="0">
                <a:ea typeface="新細明體" charset="-120"/>
              </a:rPr>
              <a:t>1698cm</a:t>
            </a:r>
            <a:r>
              <a:rPr lang="en-US" altLang="zh-TW" sz="1200" b="1" baseline="30000" dirty="0">
                <a:ea typeface="新細明體" charset="-120"/>
              </a:rPr>
              <a:t>-1</a:t>
            </a:r>
            <a:r>
              <a:rPr lang="en-US" altLang="zh-TW" sz="1200" b="1" dirty="0">
                <a:ea typeface="新細明體" charset="-120"/>
              </a:rPr>
              <a:t>(C=O)</a:t>
            </a:r>
          </a:p>
          <a:p>
            <a:r>
              <a:rPr lang="en-US" altLang="zh-TW" sz="1200" b="1" dirty="0">
                <a:ea typeface="新細明體" charset="-120"/>
              </a:rPr>
              <a:t>【DMBPC】</a:t>
            </a:r>
            <a:endParaRPr lang="en-US" altLang="zh-TW" sz="1800" dirty="0">
              <a:ea typeface="新細明體" charset="-120"/>
            </a:endParaRPr>
          </a:p>
        </p:txBody>
      </p:sp>
      <p:sp>
        <p:nvSpPr>
          <p:cNvPr id="28" name="Text Box 47"/>
          <p:cNvSpPr txBox="1">
            <a:spLocks noChangeArrowheads="1"/>
          </p:cNvSpPr>
          <p:nvPr/>
        </p:nvSpPr>
        <p:spPr bwMode="auto">
          <a:xfrm>
            <a:off x="1043335" y="3782938"/>
            <a:ext cx="1368425" cy="438150"/>
          </a:xfrm>
          <a:prstGeom prst="rect">
            <a:avLst/>
          </a:prstGeom>
          <a:noFill/>
          <a:ln w="9525" algn="ctr">
            <a:noFill/>
            <a:miter lim="800000"/>
            <a:headEnd/>
            <a:tailEnd/>
          </a:ln>
        </p:spPr>
        <p:txBody>
          <a:bodyPr lIns="72000" tIns="36000" rIns="72000" bIns="36000">
            <a:spAutoFit/>
          </a:bodyPr>
          <a:lstStyle/>
          <a:p>
            <a:r>
              <a:rPr lang="en-US" altLang="zh-TW" sz="1200" b="1" dirty="0">
                <a:solidFill>
                  <a:srgbClr val="C00000"/>
                </a:solidFill>
                <a:ea typeface="新細明體" charset="-120"/>
              </a:rPr>
              <a:t>3280cm-1(N-H)</a:t>
            </a:r>
          </a:p>
          <a:p>
            <a:r>
              <a:rPr lang="en-US" altLang="zh-TW" sz="1200" b="1" dirty="0">
                <a:solidFill>
                  <a:srgbClr val="C00000"/>
                </a:solidFill>
                <a:ea typeface="新細明體" charset="-120"/>
              </a:rPr>
              <a:t>【Stretching 】</a:t>
            </a:r>
            <a:endParaRPr lang="zh-TW" altLang="en-US" sz="1200" b="1" dirty="0">
              <a:solidFill>
                <a:srgbClr val="C00000"/>
              </a:solidFill>
              <a:ea typeface="新細明體" charset="-120"/>
            </a:endParaRPr>
          </a:p>
        </p:txBody>
      </p:sp>
      <p:sp>
        <p:nvSpPr>
          <p:cNvPr id="29" name="文字方塊 28"/>
          <p:cNvSpPr txBox="1"/>
          <p:nvPr/>
        </p:nvSpPr>
        <p:spPr>
          <a:xfrm>
            <a:off x="-36512" y="6525344"/>
            <a:ext cx="418704" cy="369332"/>
          </a:xfrm>
          <a:prstGeom prst="rect">
            <a:avLst/>
          </a:prstGeom>
          <a:noFill/>
        </p:spPr>
        <p:txBody>
          <a:bodyPr wrap="none" rtlCol="0">
            <a:spAutoFit/>
          </a:bodyPr>
          <a:lstStyle/>
          <a:p>
            <a:r>
              <a:rPr lang="en-US" altLang="zh-TW" dirty="0" smtClean="0"/>
              <a:t>35</a:t>
            </a:r>
            <a:endParaRPr lang="zh-TW" altLang="en-US" dirty="0"/>
          </a:p>
        </p:txBody>
      </p:sp>
      <p:sp>
        <p:nvSpPr>
          <p:cNvPr id="31" name="文字方塊 3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2" name="Picture 5" descr="化工系系徽"/>
          <p:cNvPicPr>
            <a:picLocks noChangeAspect="1" noChangeArrowheads="1"/>
          </p:cNvPicPr>
          <p:nvPr/>
        </p:nvPicPr>
        <p:blipFill>
          <a:blip r:embed="rId14" cstate="print"/>
          <a:srcRect/>
          <a:stretch>
            <a:fillRect/>
          </a:stretch>
        </p:blipFill>
        <p:spPr bwMode="auto">
          <a:xfrm>
            <a:off x="0" y="0"/>
            <a:ext cx="471390" cy="404664"/>
          </a:xfrm>
          <a:prstGeom prst="rect">
            <a:avLst/>
          </a:prstGeom>
          <a:noFill/>
          <a:ln w="9525">
            <a:noFill/>
            <a:miter lim="800000"/>
            <a:headEnd/>
            <a:tailEnd/>
          </a:ln>
        </p:spPr>
      </p:pic>
      <p:sp>
        <p:nvSpPr>
          <p:cNvPr id="33" name="文字方塊 3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4)">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接點 5"/>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Group 51"/>
          <p:cNvGraphicFramePr>
            <a:graphicFrameLocks/>
          </p:cNvGraphicFramePr>
          <p:nvPr/>
        </p:nvGraphicFramePr>
        <p:xfrm>
          <a:off x="971550" y="1340768"/>
          <a:ext cx="7345363" cy="5226055"/>
        </p:xfrm>
        <a:graphic>
          <a:graphicData uri="http://schemas.openxmlformats.org/drawingml/2006/table">
            <a:tbl>
              <a:tblPr/>
              <a:tblGrid>
                <a:gridCol w="2160588"/>
                <a:gridCol w="5184775"/>
              </a:tblGrid>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800" b="1" i="0" u="none" strike="noStrike" cap="none" normalizeH="0" baseline="0" dirty="0" smtClean="0">
                        <a:ln>
                          <a:noFill/>
                        </a:ln>
                        <a:solidFill>
                          <a:srgbClr val="0000FF"/>
                        </a:solidFill>
                        <a:effectLst/>
                        <a:latin typeface="Verdana" pitchFamily="34" charset="0"/>
                        <a:ea typeface="新細明體" pitchFamily="18" charset="-12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FF"/>
                          </a:solidFill>
                          <a:effectLst/>
                          <a:latin typeface="Arial" charset="0"/>
                          <a:ea typeface="標楷體" pitchFamily="65" charset="-120"/>
                          <a:cs typeface="Arial" charset="0"/>
                        </a:rPr>
                        <a:t>C-12 –</a:t>
                      </a:r>
                      <a:r>
                        <a:rPr kumimoji="0" lang="en-US" altLang="zh-TW" sz="2000" b="1" i="0" u="none" strike="noStrike" cap="none" normalizeH="0" baseline="0" dirty="0" err="1" smtClean="0">
                          <a:ln>
                            <a:noFill/>
                          </a:ln>
                          <a:solidFill>
                            <a:srgbClr val="0000FF"/>
                          </a:solidFill>
                          <a:effectLst/>
                          <a:latin typeface="Arial" charset="0"/>
                          <a:ea typeface="標楷體" pitchFamily="65" charset="-120"/>
                          <a:cs typeface="Arial" charset="0"/>
                        </a:rPr>
                        <a:t>biscarbamate</a:t>
                      </a:r>
                      <a:r>
                        <a:rPr kumimoji="0" lang="en-US" altLang="zh-TW" sz="2000" b="1" i="0" u="none" strike="noStrike" cap="none" normalizeH="0" baseline="0" dirty="0" smtClean="0">
                          <a:ln>
                            <a:noFill/>
                          </a:ln>
                          <a:solidFill>
                            <a:srgbClr val="0000FF"/>
                          </a:solidFill>
                          <a:effectLst/>
                          <a:latin typeface="Arial" charset="0"/>
                          <a:ea typeface="標楷體" pitchFamily="65" charset="-120"/>
                          <a:cs typeface="Arial" charset="0"/>
                        </a:rPr>
                        <a:t> preparation</a:t>
                      </a:r>
                      <a:endParaRPr kumimoji="0" lang="en-US" altLang="zh-TW" sz="2000" b="1" i="1" u="sng"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Molar ratio</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DDA</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1</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2.05</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Weight ratio</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DDA</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5</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 g</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10.96 </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g </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Catalyst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Catalyst-free</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Nitrogen flux</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N</a:t>
                      </a:r>
                      <a:r>
                        <a:rPr kumimoji="0" lang="en-US" altLang="zh-TW" sz="1200" b="1" i="0" u="none" strike="noStrike" cap="none" normalizeH="0" baseline="0" smtClean="0">
                          <a:ln>
                            <a:noFill/>
                          </a:ln>
                          <a:solidFill>
                            <a:srgbClr val="0000FF"/>
                          </a:solidFill>
                          <a:effectLst/>
                          <a:latin typeface="Arial" charset="0"/>
                          <a:ea typeface="新細明體" pitchFamily="18" charset="-120"/>
                        </a:rPr>
                        <a:t>2</a:t>
                      </a:r>
                      <a:r>
                        <a:rPr kumimoji="0" lang="en-US" altLang="zh-TW" sz="1600" b="1" i="0" u="none" strike="noStrike" cap="none" normalizeH="0" baseline="0" smtClean="0">
                          <a:ln>
                            <a:noFill/>
                          </a:ln>
                          <a:solidFill>
                            <a:srgbClr val="0000FF"/>
                          </a:solidFill>
                          <a:effectLst/>
                          <a:latin typeface="Arial" charset="0"/>
                          <a:ea typeface="新細明體" pitchFamily="18" charset="-120"/>
                        </a:rPr>
                        <a:t> =0.3L/min</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solvent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EGDEE</a:t>
                      </a:r>
                      <a:r>
                        <a:rPr kumimoji="0" lang="zh-TW" altLang="en-US" sz="1600" b="1" i="1"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48</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 g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S.C=25%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Temp.</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  25℃</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time</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2hr</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DMBPC</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 Yield</a:t>
                      </a:r>
                      <a:endPar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98</a:t>
                      </a:r>
                      <a:r>
                        <a:rPr kumimoji="0" lang="zh-TW" altLang="en-US" sz="1600" b="1" i="1" u="none" strike="noStrike" cap="none" normalizeH="0" baseline="0" smtClean="0">
                          <a:ln>
                            <a:noFill/>
                          </a:ln>
                          <a:solidFill>
                            <a:srgbClr val="0000FF"/>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Urea yield</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標楷體" pitchFamily="65" charset="-120"/>
                          <a:cs typeface="Arial" charset="0"/>
                        </a:rPr>
                        <a:t>Non</a:t>
                      </a:r>
                      <a:endParaRPr kumimoji="0" lang="en-US" altLang="zh-TW" sz="2800" b="1" i="0" u="none" strike="noStrike" cap="none" normalizeH="0" baseline="0" smtClean="0">
                        <a:ln>
                          <a:noFill/>
                        </a:ln>
                        <a:solidFill>
                          <a:srgbClr val="0000FF"/>
                        </a:solidFill>
                        <a:effectLst/>
                        <a:latin typeface="Verdana" pitchFamily="34"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Melting point</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121.5℃ ~ 122.4℃</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Rectangle 91"/>
          <p:cNvSpPr>
            <a:spLocks noChangeArrowheads="1"/>
          </p:cNvSpPr>
          <p:nvPr/>
        </p:nvSpPr>
        <p:spPr bwMode="auto">
          <a:xfrm>
            <a:off x="683568" y="332656"/>
            <a:ext cx="9072562" cy="442035"/>
          </a:xfrm>
          <a:prstGeom prst="rect">
            <a:avLst/>
          </a:prstGeom>
          <a:noFill/>
          <a:ln w="9525" algn="ctr">
            <a:noFill/>
            <a:miter lim="800000"/>
            <a:headEnd/>
            <a:tailEnd/>
          </a:ln>
        </p:spPr>
        <p:txBody>
          <a:bodyPr lIns="72000" tIns="36000" rIns="72000" bIns="36000" anchor="ctr">
            <a:spAutoFit/>
          </a:bodyPr>
          <a:lstStyle/>
          <a:p>
            <a:pPr algn="l" eaLnBrk="1" hangingPunct="1">
              <a:defRPr/>
            </a:pPr>
            <a:r>
              <a:rPr lang="en-US" altLang="zh-TW" sz="2400" b="1" dirty="0" smtClean="0">
                <a:solidFill>
                  <a:srgbClr val="FF0000"/>
                </a:solidFill>
                <a:ea typeface="新細明體" pitchFamily="18" charset="-120"/>
              </a:rPr>
              <a:t>NPR First Step: </a:t>
            </a:r>
            <a:r>
              <a:rPr lang="en-US" altLang="zh-TW" sz="2400" b="1" dirty="0" err="1" smtClean="0">
                <a:solidFill>
                  <a:srgbClr val="FF0000"/>
                </a:solidFill>
                <a:ea typeface="新細明體" pitchFamily="18" charset="-120"/>
              </a:rPr>
              <a:t>Carbonylation</a:t>
            </a:r>
            <a:r>
              <a:rPr lang="en-US" altLang="zh-TW" sz="2400" b="1" dirty="0" smtClean="0">
                <a:solidFill>
                  <a:srgbClr val="FF0000"/>
                </a:solidFill>
                <a:ea typeface="新細明體" pitchFamily="18" charset="-120"/>
              </a:rPr>
              <a:t> Data of </a:t>
            </a:r>
            <a:r>
              <a:rPr lang="en-US" altLang="zh-TW" sz="2400" b="1" i="1" u="heavy" dirty="0" smtClean="0">
                <a:solidFill>
                  <a:srgbClr val="FF0000"/>
                </a:solidFill>
                <a:effectLst>
                  <a:outerShdw blurRad="38100" dist="38100" dir="2700000" algn="tl">
                    <a:srgbClr val="000000">
                      <a:alpha val="43137"/>
                    </a:srgbClr>
                  </a:outerShdw>
                </a:effectLst>
                <a:ea typeface="新細明體" pitchFamily="18" charset="-120"/>
              </a:rPr>
              <a:t>1,12-dodecane </a:t>
            </a:r>
            <a:r>
              <a:rPr lang="en-US" altLang="zh-TW" sz="2400" b="1" i="1" u="heavy" dirty="0" err="1" smtClean="0">
                <a:solidFill>
                  <a:srgbClr val="FF0000"/>
                </a:solidFill>
                <a:effectLst>
                  <a:outerShdw blurRad="38100" dist="38100" dir="2700000" algn="tl">
                    <a:srgbClr val="000000">
                      <a:alpha val="43137"/>
                    </a:srgbClr>
                  </a:outerShdw>
                </a:effectLst>
                <a:ea typeface="新細明體" pitchFamily="18" charset="-120"/>
              </a:rPr>
              <a:t>Diamine</a:t>
            </a:r>
            <a:endParaRPr lang="en-US" altLang="zh-TW" sz="2400" b="1" i="1" u="heavy" dirty="0">
              <a:solidFill>
                <a:srgbClr val="FF0000"/>
              </a:solidFill>
              <a:effectLst>
                <a:outerShdw blurRad="38100" dist="38100" dir="2700000" algn="tl">
                  <a:srgbClr val="000000">
                    <a:alpha val="43137"/>
                  </a:srgbClr>
                </a:outerShdw>
              </a:effectLst>
              <a:ea typeface="新細明體" pitchFamily="18" charset="-12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t>36</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3"/>
          <p:cNvPicPr>
            <a:picLocks noChangeAspect="1" noChangeArrowheads="1"/>
          </p:cNvPicPr>
          <p:nvPr/>
        </p:nvPicPr>
        <p:blipFill>
          <a:blip r:embed="rId2" cstate="print"/>
          <a:srcRect/>
          <a:stretch>
            <a:fillRect/>
          </a:stretch>
        </p:blipFill>
        <p:spPr bwMode="auto">
          <a:xfrm>
            <a:off x="539552" y="1617349"/>
            <a:ext cx="7848872" cy="4831961"/>
          </a:xfrm>
          <a:prstGeom prst="rect">
            <a:avLst/>
          </a:prstGeom>
          <a:noFill/>
          <a:ln w="38100">
            <a:solidFill>
              <a:srgbClr val="0000FF"/>
            </a:solidFill>
            <a:miter lim="800000"/>
            <a:headEnd/>
            <a:tailEnd/>
          </a:ln>
        </p:spPr>
      </p:pic>
      <p:sp>
        <p:nvSpPr>
          <p:cNvPr id="7" name="Text Box 13"/>
          <p:cNvSpPr txBox="1">
            <a:spLocks noChangeArrowheads="1"/>
          </p:cNvSpPr>
          <p:nvPr/>
        </p:nvSpPr>
        <p:spPr bwMode="auto">
          <a:xfrm>
            <a:off x="179512" y="620688"/>
            <a:ext cx="8964488" cy="936625"/>
          </a:xfrm>
          <a:prstGeom prst="rect">
            <a:avLst/>
          </a:prstGeom>
          <a:noFill/>
          <a:ln w="9525">
            <a:solidFill>
              <a:schemeClr val="bg1"/>
            </a:solidFill>
            <a:miter lim="800000"/>
            <a:headEnd/>
            <a:tailEnd/>
          </a:ln>
        </p:spPr>
        <p:txBody>
          <a:bodyPr/>
          <a:lstStyle/>
          <a:p>
            <a:pPr>
              <a:defRPr/>
            </a:pPr>
            <a:r>
              <a:rPr lang="en-US" altLang="zh-TW" sz="2800" b="1" dirty="0" smtClean="0">
                <a:solidFill>
                  <a:srgbClr val="FF0000"/>
                </a:solidFill>
              </a:rPr>
              <a:t>NPR- </a:t>
            </a:r>
            <a:r>
              <a:rPr lang="en-US" altLang="zh-TW" sz="2800" b="1" dirty="0" smtClean="0">
                <a:solidFill>
                  <a:srgbClr val="FF0000"/>
                </a:solidFill>
                <a:ea typeface="新細明體" pitchFamily="18" charset="-120"/>
              </a:rPr>
              <a:t>NMR of 1,12-Dodecamethylene-Bis-phenyl </a:t>
            </a:r>
            <a:r>
              <a:rPr lang="en-US" altLang="zh-TW" sz="2800" b="1" dirty="0" err="1" smtClean="0">
                <a:solidFill>
                  <a:srgbClr val="FF0000"/>
                </a:solidFill>
                <a:ea typeface="新細明體" pitchFamily="18" charset="-120"/>
              </a:rPr>
              <a:t>carbamate</a:t>
            </a:r>
            <a:endParaRPr lang="zh-TW" altLang="en-US" sz="2800" b="1" i="1" dirty="0">
              <a:solidFill>
                <a:srgbClr val="FF0000"/>
              </a:solidFill>
              <a:ea typeface="新細明體" pitchFamily="18" charset="-120"/>
            </a:endParaRPr>
          </a:p>
        </p:txBody>
      </p:sp>
      <p:sp>
        <p:nvSpPr>
          <p:cNvPr id="8" name="文字方塊 7"/>
          <p:cNvSpPr txBox="1"/>
          <p:nvPr/>
        </p:nvSpPr>
        <p:spPr>
          <a:xfrm>
            <a:off x="-36512" y="6525344"/>
            <a:ext cx="418704" cy="369332"/>
          </a:xfrm>
          <a:prstGeom prst="rect">
            <a:avLst/>
          </a:prstGeom>
          <a:noFill/>
        </p:spPr>
        <p:txBody>
          <a:bodyPr wrap="none" rtlCol="0">
            <a:spAutoFit/>
          </a:bodyPr>
          <a:lstStyle/>
          <a:p>
            <a:r>
              <a:rPr lang="en-US" altLang="zh-TW" dirty="0" smtClean="0"/>
              <a:t>37</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圖片 12" descr="圖片9.png"/>
          <p:cNvPicPr>
            <a:picLocks noChangeAspect="1"/>
          </p:cNvPicPr>
          <p:nvPr/>
        </p:nvPicPr>
        <p:blipFill>
          <a:blip r:embed="rId2" cstate="print"/>
          <a:srcRect/>
          <a:stretch>
            <a:fillRect/>
          </a:stretch>
        </p:blipFill>
        <p:spPr bwMode="auto">
          <a:xfrm>
            <a:off x="323528" y="2492896"/>
            <a:ext cx="4016466" cy="3024336"/>
          </a:xfrm>
          <a:prstGeom prst="rect">
            <a:avLst/>
          </a:prstGeom>
          <a:noFill/>
          <a:ln w="38100">
            <a:solidFill>
              <a:srgbClr val="0000FF"/>
            </a:solidFill>
            <a:miter lim="800000"/>
            <a:headEnd/>
            <a:tailEnd/>
          </a:ln>
        </p:spPr>
      </p:pic>
      <p:pic>
        <p:nvPicPr>
          <p:cNvPr id="7" name="Picture 9" descr="MF25"/>
          <p:cNvPicPr>
            <a:picLocks noChangeAspect="1" noChangeArrowheads="1"/>
          </p:cNvPicPr>
          <p:nvPr/>
        </p:nvPicPr>
        <p:blipFill>
          <a:blip r:embed="rId3" cstate="print"/>
          <a:srcRect l="1552" t="1556" r="1552" b="3633"/>
          <a:stretch>
            <a:fillRect/>
          </a:stretch>
        </p:blipFill>
        <p:spPr bwMode="auto">
          <a:xfrm>
            <a:off x="4572000" y="2492896"/>
            <a:ext cx="4176464" cy="3024336"/>
          </a:xfrm>
          <a:prstGeom prst="rect">
            <a:avLst/>
          </a:prstGeom>
          <a:noFill/>
          <a:ln w="38100">
            <a:solidFill>
              <a:srgbClr val="0000FF"/>
            </a:solidFill>
            <a:miter lim="800000"/>
            <a:headEnd/>
            <a:tailEnd/>
          </a:ln>
        </p:spPr>
      </p:pic>
      <p:sp>
        <p:nvSpPr>
          <p:cNvPr id="8" name="文字方塊 7"/>
          <p:cNvSpPr txBox="1"/>
          <p:nvPr/>
        </p:nvSpPr>
        <p:spPr>
          <a:xfrm>
            <a:off x="-108520" y="620688"/>
            <a:ext cx="9505056" cy="523220"/>
          </a:xfrm>
          <a:prstGeom prst="rect">
            <a:avLst/>
          </a:prstGeom>
          <a:noFill/>
        </p:spPr>
        <p:txBody>
          <a:bodyPr wrap="square" rtlCol="0">
            <a:spAutoFit/>
          </a:bodyPr>
          <a:lstStyle/>
          <a:p>
            <a:r>
              <a:rPr lang="en-US" altLang="zh-TW" sz="2800" b="1" dirty="0" smtClean="0">
                <a:solidFill>
                  <a:srgbClr val="FF0000"/>
                </a:solidFill>
              </a:rPr>
              <a:t>Thermo-Data of </a:t>
            </a:r>
            <a:r>
              <a:rPr lang="en-US" altLang="zh-TW" sz="2800" b="1" dirty="0" smtClean="0">
                <a:solidFill>
                  <a:srgbClr val="FF0000"/>
                </a:solidFill>
                <a:ea typeface="新細明體" pitchFamily="18" charset="-120"/>
              </a:rPr>
              <a:t>1,12-Dodecamethylene-Bisphenyl </a:t>
            </a:r>
            <a:r>
              <a:rPr lang="en-US" altLang="zh-TW" sz="2800" b="1" dirty="0" err="1" smtClean="0">
                <a:solidFill>
                  <a:srgbClr val="FF0000"/>
                </a:solidFill>
                <a:ea typeface="新細明體" pitchFamily="18" charset="-120"/>
              </a:rPr>
              <a:t>carbamate</a:t>
            </a:r>
            <a:r>
              <a:rPr lang="en-US" altLang="zh-TW" sz="2800" b="1" dirty="0" smtClean="0">
                <a:solidFill>
                  <a:srgbClr val="FF0000"/>
                </a:solidFill>
              </a:rPr>
              <a:t>  </a:t>
            </a:r>
            <a:endParaRPr lang="zh-TW" altLang="en-US" sz="2800" b="1" dirty="0">
              <a:solidFill>
                <a:srgbClr val="FF0000"/>
              </a:solidFill>
            </a:endParaRPr>
          </a:p>
        </p:txBody>
      </p:sp>
      <p:sp>
        <p:nvSpPr>
          <p:cNvPr id="9" name="手繪多邊形 16"/>
          <p:cNvSpPr>
            <a:spLocks/>
          </p:cNvSpPr>
          <p:nvPr/>
        </p:nvSpPr>
        <p:spPr bwMode="auto">
          <a:xfrm>
            <a:off x="932930" y="2251844"/>
            <a:ext cx="412750" cy="673100"/>
          </a:xfrm>
          <a:custGeom>
            <a:avLst/>
            <a:gdLst>
              <a:gd name="T0" fmla="*/ 254000 w 412750"/>
              <a:gd name="T1" fmla="*/ 0 h 673100"/>
              <a:gd name="T2" fmla="*/ 25400 w 412750"/>
              <a:gd name="T3" fmla="*/ 165100 h 673100"/>
              <a:gd name="T4" fmla="*/ 406400 w 412750"/>
              <a:gd name="T5" fmla="*/ 304800 h 673100"/>
              <a:gd name="T6" fmla="*/ 63500 w 412750"/>
              <a:gd name="T7" fmla="*/ 673100 h 673100"/>
              <a:gd name="T8" fmla="*/ 0 60000 65536"/>
              <a:gd name="T9" fmla="*/ 0 60000 65536"/>
              <a:gd name="T10" fmla="*/ 0 60000 65536"/>
              <a:gd name="T11" fmla="*/ 0 60000 65536"/>
              <a:gd name="T12" fmla="*/ 0 w 412750"/>
              <a:gd name="T13" fmla="*/ 0 h 673100"/>
              <a:gd name="T14" fmla="*/ 412750 w 412750"/>
              <a:gd name="T15" fmla="*/ 673100 h 673100"/>
            </a:gdLst>
            <a:ahLst/>
            <a:cxnLst>
              <a:cxn ang="T8">
                <a:pos x="T0" y="T1"/>
              </a:cxn>
              <a:cxn ang="T9">
                <a:pos x="T2" y="T3"/>
              </a:cxn>
              <a:cxn ang="T10">
                <a:pos x="T4" y="T5"/>
              </a:cxn>
              <a:cxn ang="T11">
                <a:pos x="T6" y="T7"/>
              </a:cxn>
            </a:cxnLst>
            <a:rect l="T12" t="T13" r="T14" b="T15"/>
            <a:pathLst>
              <a:path w="412750" h="673100">
                <a:moveTo>
                  <a:pt x="254000" y="0"/>
                </a:moveTo>
                <a:cubicBezTo>
                  <a:pt x="127000" y="57150"/>
                  <a:pt x="0" y="114300"/>
                  <a:pt x="25400" y="165100"/>
                </a:cubicBezTo>
                <a:cubicBezTo>
                  <a:pt x="50800" y="215900"/>
                  <a:pt x="400050" y="220133"/>
                  <a:pt x="406400" y="304800"/>
                </a:cubicBezTo>
                <a:cubicBezTo>
                  <a:pt x="412750" y="389467"/>
                  <a:pt x="238125" y="531283"/>
                  <a:pt x="63500" y="673100"/>
                </a:cubicBezTo>
              </a:path>
            </a:pathLst>
          </a:custGeom>
          <a:noFill/>
          <a:ln w="19050" cap="flat" cmpd="sng" algn="ctr">
            <a:solidFill>
              <a:srgbClr val="0000FF"/>
            </a:solidFill>
            <a:prstDash val="solid"/>
            <a:round/>
            <a:headEnd type="none" w="med" len="med"/>
            <a:tailEnd type="stealth" w="lg" len="lg"/>
          </a:ln>
        </p:spPr>
        <p:txBody>
          <a:bodyPr lIns="72000" tIns="36000" rIns="72000" bIns="36000"/>
          <a:lstStyle/>
          <a:p>
            <a:endParaRPr lang="zh-TW" altLang="en-US">
              <a:solidFill>
                <a:srgbClr val="0000FF"/>
              </a:solidFill>
            </a:endParaRPr>
          </a:p>
        </p:txBody>
      </p:sp>
      <p:sp>
        <p:nvSpPr>
          <p:cNvPr id="10" name="文字方塊 23"/>
          <p:cNvSpPr txBox="1">
            <a:spLocks noChangeArrowheads="1"/>
          </p:cNvSpPr>
          <p:nvPr/>
        </p:nvSpPr>
        <p:spPr bwMode="auto">
          <a:xfrm>
            <a:off x="899592" y="1885131"/>
            <a:ext cx="1944688" cy="368300"/>
          </a:xfrm>
          <a:prstGeom prst="rect">
            <a:avLst/>
          </a:prstGeom>
          <a:noFill/>
          <a:ln w="9525">
            <a:solidFill>
              <a:schemeClr val="bg1"/>
            </a:solidFill>
            <a:miter lim="800000"/>
            <a:headEnd/>
            <a:tailEnd/>
          </a:ln>
        </p:spPr>
        <p:txBody>
          <a:bodyPr>
            <a:spAutoFit/>
          </a:bodyPr>
          <a:lstStyle/>
          <a:p>
            <a:r>
              <a:rPr lang="en-US" altLang="zh-TW" sz="1800" b="1" dirty="0" smtClean="0">
                <a:solidFill>
                  <a:srgbClr val="0000FF"/>
                </a:solidFill>
                <a:ea typeface="新細明體" charset="-120"/>
              </a:rPr>
              <a:t>Td(5%)= </a:t>
            </a:r>
            <a:r>
              <a:rPr lang="en-US" altLang="zh-TW" sz="1800" b="1" dirty="0">
                <a:solidFill>
                  <a:srgbClr val="0000FF"/>
                </a:solidFill>
                <a:ea typeface="新細明體" charset="-120"/>
              </a:rPr>
              <a:t>181.6℃</a:t>
            </a:r>
            <a:endParaRPr lang="zh-TW" altLang="en-US" sz="1800" b="1" dirty="0">
              <a:solidFill>
                <a:srgbClr val="0000FF"/>
              </a:solidFill>
              <a:ea typeface="新細明體" charset="-120"/>
            </a:endParaRPr>
          </a:p>
        </p:txBody>
      </p:sp>
      <p:sp>
        <p:nvSpPr>
          <p:cNvPr id="11" name="文字方塊 23"/>
          <p:cNvSpPr txBox="1">
            <a:spLocks noChangeArrowheads="1"/>
          </p:cNvSpPr>
          <p:nvPr/>
        </p:nvSpPr>
        <p:spPr bwMode="auto">
          <a:xfrm>
            <a:off x="1259160" y="3037259"/>
            <a:ext cx="1944688" cy="368300"/>
          </a:xfrm>
          <a:prstGeom prst="rect">
            <a:avLst/>
          </a:prstGeom>
          <a:noFill/>
          <a:ln w="9525">
            <a:solidFill>
              <a:schemeClr val="bg1"/>
            </a:solidFill>
            <a:miter lim="800000"/>
            <a:headEnd/>
            <a:tailEnd/>
          </a:ln>
        </p:spPr>
        <p:txBody>
          <a:bodyPr>
            <a:spAutoFit/>
          </a:bodyPr>
          <a:lstStyle/>
          <a:p>
            <a:r>
              <a:rPr lang="en-US" altLang="zh-TW" sz="1800" b="1" dirty="0" smtClean="0">
                <a:solidFill>
                  <a:srgbClr val="0000FF"/>
                </a:solidFill>
                <a:ea typeface="新細明體" charset="-120"/>
              </a:rPr>
              <a:t>Td(50%)= 228℃</a:t>
            </a:r>
            <a:endParaRPr lang="zh-TW" altLang="en-US" sz="1800" b="1" dirty="0">
              <a:solidFill>
                <a:srgbClr val="0000FF"/>
              </a:solidFill>
              <a:ea typeface="新細明體" charset="-120"/>
            </a:endParaRPr>
          </a:p>
        </p:txBody>
      </p:sp>
      <p:cxnSp>
        <p:nvCxnSpPr>
          <p:cNvPr id="12" name="肘形接點 11"/>
          <p:cNvCxnSpPr/>
          <p:nvPr/>
        </p:nvCxnSpPr>
        <p:spPr>
          <a:xfrm>
            <a:off x="7668344" y="4437112"/>
            <a:ext cx="504056" cy="360040"/>
          </a:xfrm>
          <a:prstGeom prst="bentConnector3">
            <a:avLst>
              <a:gd name="adj1" fmla="val 50000"/>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300192" y="4149080"/>
            <a:ext cx="1306768" cy="369332"/>
          </a:xfrm>
          <a:prstGeom prst="rect">
            <a:avLst/>
          </a:prstGeom>
          <a:noFill/>
        </p:spPr>
        <p:txBody>
          <a:bodyPr wrap="none" rtlCol="0">
            <a:spAutoFit/>
          </a:bodyPr>
          <a:lstStyle/>
          <a:p>
            <a:r>
              <a:rPr lang="en-US" altLang="zh-TW" b="1" dirty="0" smtClean="0">
                <a:solidFill>
                  <a:srgbClr val="0000FF"/>
                </a:solidFill>
              </a:rPr>
              <a:t>Mp =123 </a:t>
            </a:r>
            <a:r>
              <a:rPr lang="en-US" altLang="zh-TW" b="1" dirty="0" smtClean="0">
                <a:solidFill>
                  <a:srgbClr val="0000FF"/>
                </a:solidFill>
                <a:ea typeface="新細明體" charset="-120"/>
              </a:rPr>
              <a:t>℃</a:t>
            </a:r>
            <a:endParaRPr lang="zh-TW" altLang="en-US" b="1" dirty="0">
              <a:solidFill>
                <a:srgbClr val="0000FF"/>
              </a:solidFill>
            </a:endParaRPr>
          </a:p>
        </p:txBody>
      </p:sp>
      <p:sp>
        <p:nvSpPr>
          <p:cNvPr id="14" name="文字方塊 13"/>
          <p:cNvSpPr txBox="1"/>
          <p:nvPr/>
        </p:nvSpPr>
        <p:spPr>
          <a:xfrm>
            <a:off x="-36512" y="6525344"/>
            <a:ext cx="418704" cy="369332"/>
          </a:xfrm>
          <a:prstGeom prst="rect">
            <a:avLst/>
          </a:prstGeom>
          <a:noFill/>
        </p:spPr>
        <p:txBody>
          <a:bodyPr wrap="none" rtlCol="0">
            <a:spAutoFit/>
          </a:bodyPr>
          <a:lstStyle/>
          <a:p>
            <a:r>
              <a:rPr lang="en-US" altLang="zh-TW" dirty="0" smtClean="0"/>
              <a:t>38</a:t>
            </a:r>
            <a:endParaRPr lang="zh-TW" altLang="en-US" dirty="0"/>
          </a:p>
        </p:txBody>
      </p:sp>
      <p:pic>
        <p:nvPicPr>
          <p:cNvPr id="16" name="Picture 5" descr="化工系系徽"/>
          <p:cNvPicPr>
            <a:picLocks noChangeAspect="1" noChangeArrowheads="1"/>
          </p:cNvPicPr>
          <p:nvPr/>
        </p:nvPicPr>
        <p:blipFill>
          <a:blip r:embed="rId4" cstate="print"/>
          <a:srcRect/>
          <a:stretch>
            <a:fillRect/>
          </a:stretch>
        </p:blipFill>
        <p:spPr bwMode="auto">
          <a:xfrm>
            <a:off x="0" y="0"/>
            <a:ext cx="471390" cy="404664"/>
          </a:xfrm>
          <a:prstGeom prst="rect">
            <a:avLst/>
          </a:prstGeom>
          <a:noFill/>
          <a:ln w="9525">
            <a:noFill/>
            <a:miter lim="800000"/>
            <a:headEnd/>
            <a:tailEnd/>
          </a:ln>
        </p:spPr>
      </p:pic>
      <p:sp>
        <p:nvSpPr>
          <p:cNvPr id="17" name="文字方塊 1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91"/>
          <p:cNvSpPr>
            <a:spLocks noChangeArrowheads="1"/>
          </p:cNvSpPr>
          <p:nvPr/>
        </p:nvSpPr>
        <p:spPr bwMode="auto">
          <a:xfrm>
            <a:off x="828030" y="332656"/>
            <a:ext cx="9072562" cy="503590"/>
          </a:xfrm>
          <a:prstGeom prst="rect">
            <a:avLst/>
          </a:prstGeom>
          <a:noFill/>
          <a:ln w="9525" algn="ctr">
            <a:solidFill>
              <a:schemeClr val="bg1"/>
            </a:solidFill>
            <a:miter lim="800000"/>
            <a:headEnd/>
            <a:tailEnd/>
          </a:ln>
        </p:spPr>
        <p:txBody>
          <a:bodyPr lIns="72000" tIns="36000" rIns="72000" bIns="36000" anchor="ctr">
            <a:spAutoFit/>
          </a:bodyPr>
          <a:lstStyle/>
          <a:p>
            <a:pPr algn="l" eaLnBrk="1" hangingPunct="1">
              <a:defRPr/>
            </a:pPr>
            <a:r>
              <a:rPr lang="en-US" altLang="zh-TW" sz="2800" b="1" i="1" u="heavy" dirty="0" smtClean="0">
                <a:solidFill>
                  <a:srgbClr val="FF0000"/>
                </a:solidFill>
                <a:effectLst>
                  <a:outerShdw blurRad="38100" dist="38100" dir="2700000" algn="tl">
                    <a:srgbClr val="000000">
                      <a:alpha val="43137"/>
                    </a:srgbClr>
                  </a:outerShdw>
                </a:effectLst>
                <a:ea typeface="新細明體" pitchFamily="18" charset="-120"/>
              </a:rPr>
              <a:t>NPR to 1,6-hexamethylene-bis(phenyl </a:t>
            </a:r>
            <a:r>
              <a:rPr lang="en-US" altLang="zh-TW" sz="2800" b="1" i="1" u="heavy" dirty="0" err="1">
                <a:solidFill>
                  <a:srgbClr val="FF0000"/>
                </a:solidFill>
                <a:effectLst>
                  <a:outerShdw blurRad="38100" dist="38100" dir="2700000" algn="tl">
                    <a:srgbClr val="000000">
                      <a:alpha val="43137"/>
                    </a:srgbClr>
                  </a:outerShdw>
                </a:effectLst>
                <a:ea typeface="新細明體" pitchFamily="18" charset="-120"/>
              </a:rPr>
              <a:t>carbamate</a:t>
            </a:r>
            <a:r>
              <a:rPr lang="en-US" altLang="zh-TW" sz="2800" b="1" i="1" u="heavy" dirty="0">
                <a:solidFill>
                  <a:srgbClr val="FF0000"/>
                </a:solidFill>
                <a:effectLst>
                  <a:outerShdw blurRad="38100" dist="38100" dir="2700000" algn="tl">
                    <a:srgbClr val="000000">
                      <a:alpha val="43137"/>
                    </a:srgbClr>
                  </a:outerShdw>
                </a:effectLst>
                <a:ea typeface="新細明體" pitchFamily="18" charset="-120"/>
              </a:rPr>
              <a:t>) </a:t>
            </a:r>
            <a:r>
              <a:rPr lang="en-US" altLang="zh-TW" sz="2800" b="1" i="1" u="heavy" dirty="0" smtClean="0">
                <a:solidFill>
                  <a:srgbClr val="FF0000"/>
                </a:solidFill>
                <a:effectLst>
                  <a:outerShdw blurRad="38100" dist="38100" dir="2700000" algn="tl">
                    <a:srgbClr val="000000">
                      <a:alpha val="43137"/>
                    </a:srgbClr>
                  </a:outerShdw>
                </a:effectLst>
                <a:ea typeface="新細明體" pitchFamily="18" charset="-120"/>
              </a:rPr>
              <a:t>       </a:t>
            </a:r>
            <a:endParaRPr lang="en-US" altLang="zh-TW" sz="2800" b="1" i="1" u="heavy" dirty="0">
              <a:solidFill>
                <a:srgbClr val="FF0000"/>
              </a:solidFill>
              <a:effectLst>
                <a:outerShdw blurRad="38100" dist="38100" dir="2700000" algn="tl">
                  <a:srgbClr val="000000">
                    <a:alpha val="43137"/>
                  </a:srgbClr>
                </a:outerShdw>
              </a:effectLst>
              <a:ea typeface="新細明體" pitchFamily="18" charset="-120"/>
            </a:endParaRPr>
          </a:p>
        </p:txBody>
      </p:sp>
      <p:graphicFrame>
        <p:nvGraphicFramePr>
          <p:cNvPr id="7" name="Group 55"/>
          <p:cNvGraphicFramePr>
            <a:graphicFrameLocks/>
          </p:cNvGraphicFramePr>
          <p:nvPr/>
        </p:nvGraphicFramePr>
        <p:xfrm>
          <a:off x="971550" y="1304627"/>
          <a:ext cx="7345363" cy="5292725"/>
        </p:xfrm>
        <a:graphic>
          <a:graphicData uri="http://schemas.openxmlformats.org/drawingml/2006/table">
            <a:tbl>
              <a:tblPr/>
              <a:tblGrid>
                <a:gridCol w="2160588"/>
                <a:gridCol w="5184775"/>
              </a:tblGrid>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800" b="1" i="0" u="none" strike="noStrike" cap="none" normalizeH="0" baseline="0" dirty="0" smtClean="0">
                        <a:ln>
                          <a:noFill/>
                        </a:ln>
                        <a:solidFill>
                          <a:srgbClr val="0000FF"/>
                        </a:solidFill>
                        <a:effectLst/>
                        <a:latin typeface="Verdana" pitchFamily="34" charset="0"/>
                        <a:ea typeface="新細明體" pitchFamily="18" charset="-12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0000FF"/>
                          </a:solidFill>
                          <a:effectLst/>
                          <a:latin typeface="Arial" charset="0"/>
                          <a:ea typeface="標楷體" pitchFamily="65" charset="-120"/>
                          <a:cs typeface="Arial" charset="0"/>
                        </a:rPr>
                        <a:t>C-6-biscarbamate preparation</a:t>
                      </a:r>
                      <a:endParaRPr kumimoji="0" lang="en-US" altLang="zh-TW" sz="2000" b="1" i="1" u="sng"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Molar ratio</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HDA</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1</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2.05</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Weight ratio</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HDA</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215</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 g</a:t>
                      </a:r>
                      <a:r>
                        <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813 </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g </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Catalyst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Catalyst-free</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Nitrogen flux</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N</a:t>
                      </a:r>
                      <a:r>
                        <a:rPr kumimoji="0" lang="en-US" altLang="zh-TW" sz="1200" b="1" i="0" u="none" strike="noStrike" cap="none" normalizeH="0" baseline="0" smtClean="0">
                          <a:ln>
                            <a:noFill/>
                          </a:ln>
                          <a:solidFill>
                            <a:srgbClr val="0000FF"/>
                          </a:solidFill>
                          <a:effectLst/>
                          <a:latin typeface="Arial" charset="0"/>
                          <a:ea typeface="新細明體" pitchFamily="18" charset="-120"/>
                        </a:rPr>
                        <a:t>2</a:t>
                      </a:r>
                      <a:r>
                        <a:rPr kumimoji="0" lang="en-US" altLang="zh-TW" sz="1600" b="1" i="0" u="none" strike="noStrike" cap="none" normalizeH="0" baseline="0" smtClean="0">
                          <a:ln>
                            <a:noFill/>
                          </a:ln>
                          <a:solidFill>
                            <a:srgbClr val="0000FF"/>
                          </a:solidFill>
                          <a:effectLst/>
                          <a:latin typeface="Arial" charset="0"/>
                          <a:ea typeface="新細明體" pitchFamily="18" charset="-120"/>
                        </a:rPr>
                        <a:t> =0.3L/min</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Agitation speed</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200rpm</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solvent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EGDEE</a:t>
                      </a:r>
                      <a:r>
                        <a:rPr kumimoji="0" lang="zh-TW" altLang="en-US" sz="1600" b="1" i="1"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2500</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 ml</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Temp.</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   25℃</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Reaction time</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2hr</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HMBPC</a:t>
                      </a: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 Yield</a:t>
                      </a:r>
                      <a:endParaRPr kumimoji="0" lang="zh-TW" altLang="en-US" sz="1600" b="1" i="0"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95</a:t>
                      </a:r>
                      <a:r>
                        <a:rPr kumimoji="0" lang="zh-TW" altLang="en-US" sz="1600" b="1" i="1" u="none" strike="noStrike" cap="none" normalizeH="0" baseline="0" smtClean="0">
                          <a:ln>
                            <a:noFill/>
                          </a:ln>
                          <a:solidFill>
                            <a:srgbClr val="0000FF"/>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Urea yield</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標楷體" pitchFamily="65" charset="-120"/>
                          <a:cs typeface="Arial" charset="0"/>
                        </a:rPr>
                        <a:t>Non</a:t>
                      </a:r>
                      <a:endParaRPr kumimoji="0" lang="en-US" altLang="zh-TW" sz="2800" b="1" i="0" u="none" strike="noStrike" cap="none" normalizeH="0" baseline="0" smtClean="0">
                        <a:ln>
                          <a:noFill/>
                        </a:ln>
                        <a:solidFill>
                          <a:srgbClr val="0000FF"/>
                        </a:solidFill>
                        <a:effectLst/>
                        <a:latin typeface="Verdana" pitchFamily="34"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Melting point</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127℃ ~ 128.2℃</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文字方塊 7"/>
          <p:cNvSpPr txBox="1"/>
          <p:nvPr/>
        </p:nvSpPr>
        <p:spPr>
          <a:xfrm>
            <a:off x="-36512" y="6525344"/>
            <a:ext cx="418704" cy="369332"/>
          </a:xfrm>
          <a:prstGeom prst="rect">
            <a:avLst/>
          </a:prstGeom>
          <a:noFill/>
        </p:spPr>
        <p:txBody>
          <a:bodyPr wrap="none" rtlCol="0">
            <a:spAutoFit/>
          </a:bodyPr>
          <a:lstStyle/>
          <a:p>
            <a:r>
              <a:rPr lang="en-US" altLang="zh-TW" dirty="0" smtClean="0"/>
              <a:t>39</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539552" y="332656"/>
            <a:ext cx="8496944" cy="1200329"/>
          </a:xfrm>
          <a:prstGeom prst="rect">
            <a:avLst/>
          </a:prstGeom>
          <a:noFill/>
          <a:ln w="9525">
            <a:noFill/>
            <a:miter lim="800000"/>
            <a:headEnd/>
            <a:tailEnd/>
          </a:ln>
        </p:spPr>
        <p:txBody>
          <a:bodyPr wrap="square">
            <a:spAutoFit/>
          </a:bodyPr>
          <a:lstStyle/>
          <a:p>
            <a:pPr>
              <a:spcBef>
                <a:spcPct val="50000"/>
              </a:spcBef>
            </a:pPr>
            <a:r>
              <a:rPr lang="en-US" altLang="zh-TW" sz="3600" b="1" dirty="0" err="1">
                <a:solidFill>
                  <a:srgbClr val="FF0000"/>
                </a:solidFill>
              </a:rPr>
              <a:t>Winterton</a:t>
            </a:r>
            <a:r>
              <a:rPr lang="en-US" altLang="zh-TW" sz="3600" b="1" dirty="0">
                <a:solidFill>
                  <a:srgbClr val="FF0000"/>
                </a:solidFill>
              </a:rPr>
              <a:t>: 12 Green </a:t>
            </a:r>
            <a:r>
              <a:rPr lang="en-US" altLang="zh-TW" sz="3600" b="1" dirty="0" err="1" smtClean="0">
                <a:solidFill>
                  <a:srgbClr val="FF0000"/>
                </a:solidFill>
              </a:rPr>
              <a:t>Engineeing</a:t>
            </a:r>
            <a:r>
              <a:rPr lang="en-US" altLang="zh-TW" sz="3600" b="1" dirty="0" smtClean="0">
                <a:solidFill>
                  <a:srgbClr val="FF0000"/>
                </a:solidFill>
              </a:rPr>
              <a:t> Principles</a:t>
            </a:r>
            <a:endParaRPr lang="en-US" altLang="zh-TW" sz="3600" b="1" dirty="0">
              <a:solidFill>
                <a:srgbClr val="FF0000"/>
              </a:solidFill>
            </a:endParaRPr>
          </a:p>
          <a:p>
            <a:pPr>
              <a:spcBef>
                <a:spcPct val="50000"/>
              </a:spcBef>
            </a:pPr>
            <a:r>
              <a:rPr lang="en-US" altLang="zh-TW" sz="2400" b="1" dirty="0">
                <a:solidFill>
                  <a:srgbClr val="00CC00"/>
                </a:solidFill>
              </a:rPr>
              <a:t>                   </a:t>
            </a:r>
            <a:r>
              <a:rPr lang="en-US" altLang="zh-TW" sz="2400" b="1" dirty="0" smtClean="0">
                <a:solidFill>
                  <a:srgbClr val="00CC00"/>
                </a:solidFill>
              </a:rPr>
              <a:t>        </a:t>
            </a:r>
            <a:r>
              <a:rPr lang="en-US" altLang="zh-TW" sz="2400" b="1" dirty="0">
                <a:solidFill>
                  <a:srgbClr val="00CC00"/>
                </a:solidFill>
              </a:rPr>
              <a:t>( Green Chem., 2001, 3 G73.)</a:t>
            </a:r>
          </a:p>
        </p:txBody>
      </p:sp>
      <p:sp>
        <p:nvSpPr>
          <p:cNvPr id="7" name="Text Box 5"/>
          <p:cNvSpPr txBox="1">
            <a:spLocks noChangeArrowheads="1"/>
          </p:cNvSpPr>
          <p:nvPr/>
        </p:nvSpPr>
        <p:spPr bwMode="auto">
          <a:xfrm>
            <a:off x="251520" y="1700808"/>
            <a:ext cx="8748712" cy="5355312"/>
          </a:xfrm>
          <a:prstGeom prst="rect">
            <a:avLst/>
          </a:prstGeom>
          <a:noFill/>
          <a:ln w="9525">
            <a:noFill/>
            <a:miter lim="800000"/>
            <a:headEnd/>
            <a:tailEnd/>
          </a:ln>
        </p:spPr>
        <p:txBody>
          <a:bodyPr wrap="square">
            <a:spAutoFit/>
          </a:bodyPr>
          <a:lstStyle/>
          <a:p>
            <a:pPr>
              <a:spcBef>
                <a:spcPct val="50000"/>
              </a:spcBef>
            </a:pPr>
            <a:r>
              <a:rPr lang="en-US" altLang="zh-TW" b="1" dirty="0">
                <a:solidFill>
                  <a:srgbClr val="0000FF"/>
                </a:solidFill>
              </a:rPr>
              <a:t>1. </a:t>
            </a:r>
            <a:r>
              <a:rPr lang="en-US" altLang="zh-TW" b="1" dirty="0">
                <a:solidFill>
                  <a:srgbClr val="00CC00"/>
                </a:solidFill>
              </a:rPr>
              <a:t>Identify and quantify by-products</a:t>
            </a:r>
            <a:r>
              <a:rPr lang="en-US" altLang="zh-TW" b="1" dirty="0" smtClean="0">
                <a:solidFill>
                  <a:srgbClr val="00CC00"/>
                </a:solidFill>
              </a:rPr>
              <a:t>.    (</a:t>
            </a:r>
            <a:r>
              <a:rPr lang="zh-TW" altLang="en-US" b="1" dirty="0" smtClean="0">
                <a:solidFill>
                  <a:srgbClr val="00CC00"/>
                </a:solidFill>
              </a:rPr>
              <a:t>副產物鑑定及量化</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2. </a:t>
            </a:r>
            <a:r>
              <a:rPr lang="en-US" altLang="zh-TW" b="1" dirty="0">
                <a:solidFill>
                  <a:srgbClr val="00CC00"/>
                </a:solidFill>
              </a:rPr>
              <a:t>Report conversions, selectivity's, and productivities</a:t>
            </a:r>
            <a:r>
              <a:rPr lang="en-US" altLang="zh-TW" b="1" dirty="0" smtClean="0">
                <a:solidFill>
                  <a:srgbClr val="00CC00"/>
                </a:solidFill>
              </a:rPr>
              <a:t>.  (</a:t>
            </a:r>
            <a:r>
              <a:rPr lang="zh-TW" altLang="en-US" b="1" dirty="0" smtClean="0">
                <a:solidFill>
                  <a:srgbClr val="00CC00"/>
                </a:solidFill>
              </a:rPr>
              <a:t>明示程序之轉化率</a:t>
            </a:r>
            <a:r>
              <a:rPr lang="en-US" altLang="zh-TW" b="1" dirty="0" smtClean="0">
                <a:solidFill>
                  <a:srgbClr val="00CC00"/>
                </a:solidFill>
              </a:rPr>
              <a:t>/</a:t>
            </a:r>
            <a:r>
              <a:rPr lang="zh-TW" altLang="en-US" b="1" dirty="0" smtClean="0">
                <a:solidFill>
                  <a:srgbClr val="00CC00"/>
                </a:solidFill>
              </a:rPr>
              <a:t>產率</a:t>
            </a:r>
            <a:r>
              <a:rPr lang="en-US" altLang="zh-TW" b="1" dirty="0" smtClean="0">
                <a:solidFill>
                  <a:srgbClr val="00CC00"/>
                </a:solidFill>
              </a:rPr>
              <a:t>/</a:t>
            </a:r>
            <a:r>
              <a:rPr lang="zh-TW" altLang="en-US" b="1" dirty="0" smtClean="0">
                <a:solidFill>
                  <a:srgbClr val="00CC00"/>
                </a:solidFill>
              </a:rPr>
              <a:t>選擇率</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smtClean="0">
                <a:solidFill>
                  <a:srgbClr val="0000FF"/>
                </a:solidFill>
              </a:rPr>
              <a:t>3</a:t>
            </a:r>
            <a:r>
              <a:rPr lang="en-US" altLang="zh-TW" b="1" dirty="0">
                <a:solidFill>
                  <a:srgbClr val="0000FF"/>
                </a:solidFill>
              </a:rPr>
              <a:t>. </a:t>
            </a:r>
            <a:r>
              <a:rPr lang="en-US" altLang="zh-TW" b="1" dirty="0">
                <a:solidFill>
                  <a:srgbClr val="00CC00"/>
                </a:solidFill>
              </a:rPr>
              <a:t>Establish full mass-balance for the process</a:t>
            </a:r>
            <a:r>
              <a:rPr lang="en-US" altLang="zh-TW" b="1" dirty="0" smtClean="0">
                <a:solidFill>
                  <a:srgbClr val="00CC00"/>
                </a:solidFill>
              </a:rPr>
              <a:t>. (</a:t>
            </a:r>
            <a:r>
              <a:rPr lang="zh-TW" altLang="en-US" b="1" dirty="0" smtClean="0">
                <a:solidFill>
                  <a:srgbClr val="00CC00"/>
                </a:solidFill>
              </a:rPr>
              <a:t>建立完整質量平衡</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4. Measure catalyst and solvent loses in air and aqueous </a:t>
            </a:r>
            <a:r>
              <a:rPr lang="en-US" altLang="zh-TW" b="1" dirty="0" err="1">
                <a:solidFill>
                  <a:srgbClr val="0000FF"/>
                </a:solidFill>
              </a:rPr>
              <a:t>effulent</a:t>
            </a:r>
            <a:r>
              <a:rPr lang="en-US" altLang="zh-TW" b="1" dirty="0">
                <a:solidFill>
                  <a:srgbClr val="0000FF"/>
                </a:solidFill>
              </a:rPr>
              <a:t>.</a:t>
            </a:r>
          </a:p>
          <a:p>
            <a:pPr>
              <a:spcBef>
                <a:spcPct val="50000"/>
              </a:spcBef>
            </a:pPr>
            <a:r>
              <a:rPr lang="en-US" altLang="zh-TW" b="1" dirty="0">
                <a:solidFill>
                  <a:srgbClr val="0000FF"/>
                </a:solidFill>
              </a:rPr>
              <a:t>5. Investigate basic </a:t>
            </a:r>
            <a:r>
              <a:rPr lang="en-US" altLang="zh-TW" b="1" dirty="0" err="1">
                <a:solidFill>
                  <a:srgbClr val="0000FF"/>
                </a:solidFill>
              </a:rPr>
              <a:t>thermochemistry</a:t>
            </a:r>
            <a:r>
              <a:rPr lang="en-US" altLang="zh-TW" b="1" dirty="0">
                <a:solidFill>
                  <a:srgbClr val="0000FF"/>
                </a:solidFill>
              </a:rPr>
              <a:t>.</a:t>
            </a:r>
          </a:p>
          <a:p>
            <a:pPr>
              <a:spcBef>
                <a:spcPct val="50000"/>
              </a:spcBef>
            </a:pPr>
            <a:r>
              <a:rPr lang="en-US" altLang="zh-TW" b="1" dirty="0">
                <a:solidFill>
                  <a:srgbClr val="0000FF"/>
                </a:solidFill>
              </a:rPr>
              <a:t>6. Anticipate heat and mass transfer limitations.</a:t>
            </a:r>
          </a:p>
          <a:p>
            <a:pPr>
              <a:spcBef>
                <a:spcPct val="50000"/>
              </a:spcBef>
            </a:pPr>
            <a:r>
              <a:rPr lang="en-US" altLang="zh-TW" b="1" dirty="0">
                <a:solidFill>
                  <a:srgbClr val="0000FF"/>
                </a:solidFill>
              </a:rPr>
              <a:t>7. </a:t>
            </a:r>
            <a:r>
              <a:rPr lang="en-US" altLang="zh-TW" b="1" dirty="0">
                <a:solidFill>
                  <a:srgbClr val="00CC00"/>
                </a:solidFill>
              </a:rPr>
              <a:t>Consult a chemical or process engineer</a:t>
            </a:r>
            <a:r>
              <a:rPr lang="en-US" altLang="zh-TW" b="1" dirty="0" smtClean="0">
                <a:solidFill>
                  <a:srgbClr val="00CC00"/>
                </a:solidFill>
              </a:rPr>
              <a:t>. (</a:t>
            </a:r>
            <a:r>
              <a:rPr lang="zh-TW" altLang="en-US" b="1" dirty="0" smtClean="0">
                <a:solidFill>
                  <a:srgbClr val="00CC00"/>
                </a:solidFill>
              </a:rPr>
              <a:t>與化工人咨詢要點</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8. </a:t>
            </a:r>
            <a:r>
              <a:rPr lang="en-US" altLang="zh-TW" b="1" dirty="0">
                <a:solidFill>
                  <a:srgbClr val="00CC00"/>
                </a:solidFill>
              </a:rPr>
              <a:t>Consider the effect of overall process on choice of chemistry</a:t>
            </a:r>
            <a:r>
              <a:rPr lang="en-US" altLang="zh-TW" b="1" dirty="0" smtClean="0">
                <a:solidFill>
                  <a:srgbClr val="00CC00"/>
                </a:solidFill>
              </a:rPr>
              <a:t>. (</a:t>
            </a:r>
            <a:r>
              <a:rPr lang="zh-TW" altLang="en-US" b="1" dirty="0" smtClean="0">
                <a:solidFill>
                  <a:srgbClr val="00CC00"/>
                </a:solidFill>
              </a:rPr>
              <a:t>作完整化學選項之考量</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9. </a:t>
            </a:r>
            <a:r>
              <a:rPr lang="en-US" altLang="zh-TW" b="1" dirty="0">
                <a:solidFill>
                  <a:srgbClr val="00CC00"/>
                </a:solidFill>
              </a:rPr>
              <a:t>Help develop and apply sustainability measures</a:t>
            </a:r>
            <a:r>
              <a:rPr lang="en-US" altLang="zh-TW" b="1" dirty="0" smtClean="0">
                <a:solidFill>
                  <a:srgbClr val="00CC00"/>
                </a:solidFill>
              </a:rPr>
              <a:t>.(</a:t>
            </a:r>
            <a:r>
              <a:rPr lang="zh-TW" altLang="en-US" b="1" dirty="0" smtClean="0">
                <a:solidFill>
                  <a:srgbClr val="00CC00"/>
                </a:solidFill>
              </a:rPr>
              <a:t>發展永續發展之要項</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10. Quantify and minimize the use of utilities.</a:t>
            </a:r>
          </a:p>
          <a:p>
            <a:pPr>
              <a:spcBef>
                <a:spcPct val="50000"/>
              </a:spcBef>
            </a:pPr>
            <a:r>
              <a:rPr lang="en-US" altLang="zh-TW" b="1" dirty="0">
                <a:solidFill>
                  <a:srgbClr val="0000FF"/>
                </a:solidFill>
              </a:rPr>
              <a:t>11. </a:t>
            </a:r>
            <a:r>
              <a:rPr lang="en-US" altLang="zh-TW" b="1" dirty="0">
                <a:solidFill>
                  <a:srgbClr val="00CC00"/>
                </a:solidFill>
              </a:rPr>
              <a:t>Recognize where safety and waste minimization are incompatible</a:t>
            </a:r>
            <a:r>
              <a:rPr lang="en-US" altLang="zh-TW" b="1" dirty="0" smtClean="0">
                <a:solidFill>
                  <a:srgbClr val="00CC00"/>
                </a:solidFill>
              </a:rPr>
              <a:t>. (</a:t>
            </a:r>
            <a:r>
              <a:rPr lang="zh-TW" altLang="en-US" b="1" dirty="0" smtClean="0">
                <a:solidFill>
                  <a:srgbClr val="00CC00"/>
                </a:solidFill>
              </a:rPr>
              <a:t>安全及減廢之考量</a:t>
            </a:r>
            <a:r>
              <a:rPr lang="en-US" altLang="zh-TW" b="1" dirty="0" smtClean="0">
                <a:solidFill>
                  <a:srgbClr val="00CC00"/>
                </a:solidFill>
              </a:rPr>
              <a:t>)</a:t>
            </a:r>
            <a:endParaRPr lang="en-US" altLang="zh-TW" b="1" dirty="0">
              <a:solidFill>
                <a:srgbClr val="00CC00"/>
              </a:solidFill>
            </a:endParaRPr>
          </a:p>
          <a:p>
            <a:pPr>
              <a:spcBef>
                <a:spcPct val="50000"/>
              </a:spcBef>
            </a:pPr>
            <a:r>
              <a:rPr lang="en-US" altLang="zh-TW" b="1" dirty="0">
                <a:solidFill>
                  <a:srgbClr val="0000FF"/>
                </a:solidFill>
              </a:rPr>
              <a:t>12 Monitor, report, and minimize the laboratory waste emitted.</a:t>
            </a:r>
          </a:p>
          <a:p>
            <a:pPr>
              <a:spcBef>
                <a:spcPct val="50000"/>
              </a:spcBef>
            </a:pPr>
            <a:r>
              <a:rPr lang="en-US" altLang="zh-TW" b="1" dirty="0">
                <a:solidFill>
                  <a:srgbClr val="0000FF"/>
                </a:solidFill>
              </a:rPr>
              <a:t> </a:t>
            </a:r>
          </a:p>
        </p:txBody>
      </p:sp>
      <p:sp>
        <p:nvSpPr>
          <p:cNvPr id="8" name="文字方塊 7"/>
          <p:cNvSpPr txBox="1"/>
          <p:nvPr/>
        </p:nvSpPr>
        <p:spPr>
          <a:xfrm>
            <a:off x="-36512" y="6525344"/>
            <a:ext cx="301686" cy="369332"/>
          </a:xfrm>
          <a:prstGeom prst="rect">
            <a:avLst/>
          </a:prstGeom>
          <a:noFill/>
        </p:spPr>
        <p:txBody>
          <a:bodyPr wrap="none" rtlCol="0">
            <a:spAutoFit/>
          </a:bodyPr>
          <a:lstStyle/>
          <a:p>
            <a:r>
              <a:rPr lang="en-US" altLang="zh-TW" dirty="0" smtClean="0"/>
              <a:t>3</a:t>
            </a:r>
            <a:endParaRPr lang="zh-TW" altLang="en-US" dirty="0"/>
          </a:p>
        </p:txBody>
      </p:sp>
      <p:sp>
        <p:nvSpPr>
          <p:cNvPr id="9" name="文字方塊 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pic>
        <p:nvPicPr>
          <p:cNvPr id="6" name="Picture 27"/>
          <p:cNvPicPr>
            <a:picLocks noChangeArrowheads="1"/>
          </p:cNvPicPr>
          <p:nvPr/>
        </p:nvPicPr>
        <p:blipFill>
          <a:blip r:embed="rId2" cstate="print"/>
          <a:srcRect/>
          <a:stretch>
            <a:fillRect/>
          </a:stretch>
        </p:blipFill>
        <p:spPr bwMode="auto">
          <a:xfrm>
            <a:off x="539552" y="1796777"/>
            <a:ext cx="7920880" cy="4368527"/>
          </a:xfrm>
          <a:prstGeom prst="rect">
            <a:avLst/>
          </a:prstGeom>
          <a:noFill/>
          <a:ln w="38100">
            <a:solidFill>
              <a:srgbClr val="0000FF"/>
            </a:solidFill>
            <a:miter lim="800000"/>
            <a:headEnd/>
            <a:tailEnd/>
          </a:ln>
        </p:spPr>
      </p:pic>
      <p:sp>
        <p:nvSpPr>
          <p:cNvPr id="7" name="Rectangle 24"/>
          <p:cNvSpPr>
            <a:spLocks noChangeArrowheads="1"/>
          </p:cNvSpPr>
          <p:nvPr/>
        </p:nvSpPr>
        <p:spPr bwMode="gray">
          <a:xfrm>
            <a:off x="0" y="6357407"/>
            <a:ext cx="9144000" cy="569387"/>
          </a:xfrm>
          <a:prstGeom prst="rect">
            <a:avLst/>
          </a:prstGeom>
          <a:solidFill>
            <a:srgbClr val="003300">
              <a:alpha val="94901"/>
            </a:srgbClr>
          </a:solidFill>
          <a:ln w="9525" algn="ctr">
            <a:solidFill>
              <a:schemeClr val="tx1"/>
            </a:solidFill>
            <a:miter lim="800000"/>
            <a:headEnd/>
            <a:tailEnd/>
          </a:ln>
        </p:spPr>
        <p:txBody>
          <a:bodyPr anchor="ctr">
            <a:spAutoFit/>
          </a:bodyPr>
          <a:lstStyle/>
          <a:p>
            <a:pPr algn="l"/>
            <a:r>
              <a:rPr lang="en-US" altLang="zh-TW" sz="1300" b="1" dirty="0" smtClean="0">
                <a:solidFill>
                  <a:schemeClr val="bg1"/>
                </a:solidFill>
                <a:ea typeface="新細明體" charset="-120"/>
              </a:rPr>
              <a:t>                                [</a:t>
            </a:r>
            <a:r>
              <a:rPr lang="en-US" altLang="zh-TW" sz="1300" b="1" dirty="0">
                <a:solidFill>
                  <a:schemeClr val="bg1"/>
                </a:solidFill>
                <a:ea typeface="新細明體" charset="-120"/>
              </a:rPr>
              <a:t>27] Luc </a:t>
            </a:r>
            <a:r>
              <a:rPr lang="en-US" altLang="zh-TW" sz="1300" b="1" dirty="0" err="1">
                <a:solidFill>
                  <a:schemeClr val="bg1"/>
                </a:solidFill>
                <a:ea typeface="新細明體" charset="-120"/>
              </a:rPr>
              <a:t>Ubaghs</a:t>
            </a:r>
            <a:r>
              <a:rPr lang="en-US" altLang="zh-TW" sz="1300" b="1" dirty="0">
                <a:solidFill>
                  <a:schemeClr val="bg1"/>
                </a:solidFill>
                <a:ea typeface="新細明體" charset="-120"/>
              </a:rPr>
              <a:t>, </a:t>
            </a:r>
            <a:r>
              <a:rPr lang="en-US" altLang="zh-TW" sz="1300" b="1" dirty="0" err="1">
                <a:solidFill>
                  <a:schemeClr val="bg1"/>
                </a:solidFill>
                <a:ea typeface="新細明體" charset="-120"/>
              </a:rPr>
              <a:t>Isocyanate</a:t>
            </a:r>
            <a:r>
              <a:rPr lang="en-US" altLang="zh-TW" sz="1300" b="1" dirty="0">
                <a:solidFill>
                  <a:schemeClr val="bg1"/>
                </a:solidFill>
                <a:ea typeface="新細明體" charset="-120"/>
              </a:rPr>
              <a:t>-free Synthesis of</a:t>
            </a:r>
            <a:r>
              <a:rPr lang="zh-TW" altLang="en-US" sz="1300" b="1" dirty="0">
                <a:solidFill>
                  <a:schemeClr val="bg1"/>
                </a:solidFill>
                <a:ea typeface="新細明體" charset="-120"/>
              </a:rPr>
              <a:t>（</a:t>
            </a:r>
            <a:r>
              <a:rPr lang="en-US" altLang="zh-TW" sz="1300" b="1" dirty="0">
                <a:solidFill>
                  <a:schemeClr val="bg1"/>
                </a:solidFill>
                <a:ea typeface="新細明體" charset="-120"/>
              </a:rPr>
              <a:t>Functional</a:t>
            </a:r>
            <a:r>
              <a:rPr lang="zh-TW" altLang="en-US" sz="1300" b="1" dirty="0">
                <a:solidFill>
                  <a:schemeClr val="bg1"/>
                </a:solidFill>
                <a:ea typeface="新細明體" charset="-120"/>
              </a:rPr>
              <a:t>）</a:t>
            </a:r>
            <a:r>
              <a:rPr lang="en-US" altLang="zh-TW" sz="1300" b="1" dirty="0" err="1">
                <a:solidFill>
                  <a:schemeClr val="bg1"/>
                </a:solidFill>
                <a:ea typeface="新細明體" charset="-120"/>
              </a:rPr>
              <a:t>Polyureas</a:t>
            </a:r>
            <a:r>
              <a:rPr lang="en-US" altLang="zh-TW" sz="1300" b="1" dirty="0">
                <a:solidFill>
                  <a:schemeClr val="bg1"/>
                </a:solidFill>
                <a:ea typeface="新細明體" charset="-120"/>
              </a:rPr>
              <a:t>, Polyurethanes, and Urethane- </a:t>
            </a:r>
          </a:p>
          <a:p>
            <a:pPr algn="l"/>
            <a:r>
              <a:rPr lang="en-US" altLang="zh-TW" sz="1300" b="1" dirty="0">
                <a:solidFill>
                  <a:schemeClr val="bg1"/>
                </a:solidFill>
                <a:ea typeface="新細明體" charset="-120"/>
              </a:rPr>
              <a:t>      </a:t>
            </a:r>
            <a:r>
              <a:rPr lang="en-US" altLang="zh-TW" b="1" dirty="0">
                <a:solidFill>
                  <a:schemeClr val="bg1"/>
                </a:solidFill>
                <a:ea typeface="新細明體" charset="-120"/>
              </a:rPr>
              <a:t> </a:t>
            </a:r>
            <a:r>
              <a:rPr lang="en-US" altLang="zh-TW" b="1" dirty="0" smtClean="0">
                <a:solidFill>
                  <a:schemeClr val="bg1"/>
                </a:solidFill>
                <a:ea typeface="新細明體" charset="-120"/>
              </a:rPr>
              <a:t>                  </a:t>
            </a:r>
            <a:r>
              <a:rPr lang="en-US" altLang="zh-TW" sz="1300" b="1" dirty="0">
                <a:solidFill>
                  <a:schemeClr val="bg1"/>
                </a:solidFill>
                <a:ea typeface="新細明體" charset="-120"/>
              </a:rPr>
              <a:t>containing Copolymers</a:t>
            </a:r>
            <a:r>
              <a:rPr lang="en-US" altLang="zh-TW" sz="1300" dirty="0">
                <a:solidFill>
                  <a:schemeClr val="bg1"/>
                </a:solidFill>
                <a:ea typeface="新細明體" charset="-120"/>
              </a:rPr>
              <a:t> </a:t>
            </a:r>
            <a:r>
              <a:rPr lang="en-US" altLang="zh-TW" sz="1300" b="1" dirty="0">
                <a:solidFill>
                  <a:schemeClr val="bg1"/>
                </a:solidFill>
                <a:ea typeface="新細明體" charset="-120"/>
              </a:rPr>
              <a:t>, 2005, P.49</a:t>
            </a:r>
            <a:endParaRPr lang="zh-TW" altLang="en-US" sz="1300" b="1" dirty="0">
              <a:solidFill>
                <a:schemeClr val="bg1"/>
              </a:solidFill>
              <a:ea typeface="新細明體" charset="-120"/>
            </a:endParaRPr>
          </a:p>
        </p:txBody>
      </p:sp>
      <p:sp>
        <p:nvSpPr>
          <p:cNvPr id="8" name="Text Box 13"/>
          <p:cNvSpPr txBox="1">
            <a:spLocks noChangeArrowheads="1"/>
          </p:cNvSpPr>
          <p:nvPr/>
        </p:nvSpPr>
        <p:spPr bwMode="auto">
          <a:xfrm>
            <a:off x="323528" y="620688"/>
            <a:ext cx="8820472" cy="936625"/>
          </a:xfrm>
          <a:prstGeom prst="rect">
            <a:avLst/>
          </a:prstGeom>
          <a:noFill/>
          <a:ln w="9525">
            <a:solidFill>
              <a:schemeClr val="bg1"/>
            </a:solidFill>
            <a:miter lim="800000"/>
            <a:headEnd/>
            <a:tailEnd/>
          </a:ln>
        </p:spPr>
        <p:txBody>
          <a:bodyPr/>
          <a:lstStyle/>
          <a:p>
            <a:pPr>
              <a:defRPr/>
            </a:pPr>
            <a:r>
              <a:rPr lang="en-US" altLang="zh-TW" sz="2800" b="1" dirty="0" smtClean="0">
                <a:solidFill>
                  <a:srgbClr val="FF0000"/>
                </a:solidFill>
              </a:rPr>
              <a:t>NPR- </a:t>
            </a:r>
            <a:r>
              <a:rPr lang="en-US" altLang="zh-TW" sz="2800" b="1" dirty="0" smtClean="0">
                <a:solidFill>
                  <a:srgbClr val="FF0000"/>
                </a:solidFill>
                <a:ea typeface="新細明體" pitchFamily="18" charset="-120"/>
              </a:rPr>
              <a:t>NMR of 1,6-Hexamethylene-Bis(phenyl </a:t>
            </a:r>
            <a:r>
              <a:rPr lang="en-US" altLang="zh-TW" sz="2800" b="1" dirty="0" err="1">
                <a:solidFill>
                  <a:srgbClr val="FF0000"/>
                </a:solidFill>
                <a:ea typeface="新細明體" pitchFamily="18" charset="-120"/>
              </a:rPr>
              <a:t>carbamate</a:t>
            </a:r>
            <a:r>
              <a:rPr lang="en-US" altLang="zh-TW" sz="2800" b="1" u="sng" dirty="0" smtClean="0">
                <a:solidFill>
                  <a:srgbClr val="FF0000"/>
                </a:solidFill>
                <a:effectLst>
                  <a:outerShdw blurRad="38100" dist="38100" dir="2700000" algn="tl">
                    <a:srgbClr val="C0C0C0"/>
                  </a:outerShdw>
                </a:effectLst>
                <a:ea typeface="新細明體" pitchFamily="18" charset="-120"/>
              </a:rPr>
              <a:t>)</a:t>
            </a:r>
            <a:endParaRPr lang="zh-TW" altLang="en-US" sz="2800" b="1" i="1" dirty="0">
              <a:solidFill>
                <a:srgbClr val="FF0000"/>
              </a:solidFill>
              <a:ea typeface="新細明體" pitchFamily="18" charset="-120"/>
            </a:endParaRPr>
          </a:p>
        </p:txBody>
      </p:sp>
      <p:sp>
        <p:nvSpPr>
          <p:cNvPr id="9" name="文字方塊 8"/>
          <p:cNvSpPr txBox="1"/>
          <p:nvPr/>
        </p:nvSpPr>
        <p:spPr>
          <a:xfrm>
            <a:off x="-36512" y="6525344"/>
            <a:ext cx="418704" cy="369332"/>
          </a:xfrm>
          <a:prstGeom prst="rect">
            <a:avLst/>
          </a:prstGeom>
          <a:noFill/>
        </p:spPr>
        <p:txBody>
          <a:bodyPr wrap="none" rtlCol="0">
            <a:spAutoFit/>
          </a:bodyPr>
          <a:lstStyle/>
          <a:p>
            <a:r>
              <a:rPr lang="en-US" altLang="zh-TW" dirty="0" smtClean="0">
                <a:solidFill>
                  <a:schemeClr val="bg1"/>
                </a:solidFill>
              </a:rPr>
              <a:t>40</a:t>
            </a:r>
            <a:endParaRPr lang="zh-TW" altLang="en-US" dirty="0">
              <a:solidFill>
                <a:schemeClr val="bg1"/>
              </a:solidFill>
            </a:endParaRPr>
          </a:p>
        </p:txBody>
      </p:sp>
      <p:sp>
        <p:nvSpPr>
          <p:cNvPr id="11" name="文字方塊 10"/>
          <p:cNvSpPr txBox="1"/>
          <p:nvPr/>
        </p:nvSpPr>
        <p:spPr>
          <a:xfrm>
            <a:off x="8145288" y="67300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Group 213"/>
          <p:cNvGraphicFramePr>
            <a:graphicFrameLocks noGrp="1"/>
          </p:cNvGraphicFramePr>
          <p:nvPr/>
        </p:nvGraphicFramePr>
        <p:xfrm>
          <a:off x="467544" y="1844824"/>
          <a:ext cx="6984775" cy="3345994"/>
        </p:xfrm>
        <a:graphic>
          <a:graphicData uri="http://schemas.openxmlformats.org/drawingml/2006/table">
            <a:tbl>
              <a:tblPr/>
              <a:tblGrid>
                <a:gridCol w="1875313"/>
                <a:gridCol w="1610095"/>
                <a:gridCol w="1670092"/>
                <a:gridCol w="1829275"/>
              </a:tblGrid>
              <a:tr h="670419">
                <a:tc>
                  <a:txBody>
                    <a:bodyPr/>
                    <a:lstStyle/>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800" b="1" i="1" u="none" strike="noStrike" cap="none" normalizeH="0" baseline="0" dirty="0" err="1" smtClean="0">
                          <a:ln>
                            <a:noFill/>
                          </a:ln>
                          <a:solidFill>
                            <a:srgbClr val="0000FF"/>
                          </a:solidFill>
                          <a:effectLst/>
                          <a:latin typeface="Arial" charset="0"/>
                          <a:ea typeface="휴먼새내기체" pitchFamily="18" charset="-127"/>
                        </a:rPr>
                        <a:t>Biscarbamates</a:t>
                      </a:r>
                      <a:endParaRPr kumimoji="0" lang="en-US" altLang="zh-TW" sz="1800" b="1" i="1" u="none" strike="noStrike" cap="none" normalizeH="0" baseline="0" dirty="0" smtClean="0">
                        <a:ln>
                          <a:noFill/>
                        </a:ln>
                        <a:solidFill>
                          <a:srgbClr val="0000FF"/>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Arial" charset="0"/>
                          <a:ea typeface="휴먼새내기체" pitchFamily="18" charset="-127"/>
                        </a:rPr>
                        <a:t>DDI (C12)</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Arial" charset="0"/>
                          <a:ea typeface="휴먼새내기체" pitchFamily="18" charset="-127"/>
                        </a:rPr>
                        <a:t>HDI (C6)</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rgbClr val="0000FF"/>
                          </a:solidFill>
                          <a:effectLst/>
                          <a:latin typeface="Arial" charset="0"/>
                          <a:ea typeface="新細明體" pitchFamily="18" charset="-120"/>
                        </a:rPr>
                        <a:t>BDI (C4)</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05629">
                <a:tc>
                  <a:txBody>
                    <a:bodyPr/>
                    <a:lstStyle/>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Biscarbmate</a:t>
                      </a:r>
                    </a:p>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Yield</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rgbClr val="0000FF"/>
                          </a:solidFill>
                          <a:effectLst/>
                          <a:latin typeface="Arial" charset="0"/>
                          <a:ea typeface="휴먼새내기체" pitchFamily="18" charset="-127"/>
                        </a:rPr>
                        <a:t>DMBPC</a:t>
                      </a:r>
                    </a:p>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00FF"/>
                          </a:solidFill>
                          <a:effectLst/>
                          <a:latin typeface="Arial" charset="0"/>
                          <a:ea typeface="휴먼새내기체" pitchFamily="18" charset="-127"/>
                        </a:rPr>
                        <a:t>98%</a:t>
                      </a:r>
                      <a:endParaRPr kumimoji="0" lang="zh-TW" altLang="en-US" sz="1600" b="1" i="0" u="none" strike="noStrike" cap="none" normalizeH="0" baseline="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0" u="none" strike="noStrike" cap="none" normalizeH="0" baseline="0" dirty="0" smtClean="0">
                          <a:ln>
                            <a:noFill/>
                          </a:ln>
                          <a:solidFill>
                            <a:srgbClr val="0000FF"/>
                          </a:solidFill>
                          <a:effectLst/>
                          <a:latin typeface="Arial" charset="0"/>
                          <a:ea typeface="휴먼새내기체" pitchFamily="18" charset="-127"/>
                        </a:rPr>
                        <a:t>HMBPC</a:t>
                      </a:r>
                    </a:p>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0000FF"/>
                          </a:solidFill>
                          <a:effectLst/>
                          <a:latin typeface="Arial" charset="0"/>
                          <a:ea typeface="휴먼새내기체" pitchFamily="18" charset="-127"/>
                        </a:rPr>
                        <a:t> 98%</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0" u="none" strike="noStrike" cap="none" normalizeH="0" baseline="0" dirty="0" smtClean="0">
                          <a:ln>
                            <a:noFill/>
                          </a:ln>
                          <a:solidFill>
                            <a:srgbClr val="0000FF"/>
                          </a:solidFill>
                          <a:effectLst/>
                          <a:latin typeface="Arial" charset="0"/>
                          <a:ea typeface="휴먼새내기체" pitchFamily="18" charset="-127"/>
                        </a:rPr>
                        <a:t>BMBPC</a:t>
                      </a:r>
                    </a:p>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0000FF"/>
                          </a:solidFill>
                          <a:effectLst/>
                          <a:latin typeface="Arial" charset="0"/>
                          <a:ea typeface="휴먼새내기체" pitchFamily="18" charset="-127"/>
                        </a:rPr>
                        <a:t> 89%</a:t>
                      </a:r>
                      <a:endParaRPr kumimoji="0" lang="zh-TW" altLang="en-US" sz="1600" b="1" i="0" u="none" strike="noStrike" cap="none" normalizeH="0" baseline="0" dirty="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2814">
                <a:tc>
                  <a:txBody>
                    <a:bodyPr/>
                    <a:lstStyle/>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00FF"/>
                          </a:solidFill>
                          <a:effectLst/>
                          <a:latin typeface="Arial" charset="0"/>
                          <a:ea typeface="휴먼새내기체" pitchFamily="18" charset="-127"/>
                          <a:cs typeface="Arial" charset="0"/>
                        </a:rPr>
                        <a:t>Melting point</a:t>
                      </a:r>
                    </a:p>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00FF"/>
                          </a:solidFill>
                          <a:effectLst/>
                          <a:latin typeface="Arial" charset="0"/>
                          <a:ea typeface="휴먼새내기체" pitchFamily="18" charset="-127"/>
                          <a:cs typeface="Arial" charset="0"/>
                        </a:rPr>
                        <a:t>(DSC)</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200" b="1" i="1" u="none" strike="noStrike" cap="none" normalizeH="0" baseline="0" smtClean="0">
                          <a:ln>
                            <a:noFill/>
                          </a:ln>
                          <a:solidFill>
                            <a:srgbClr val="0000FF"/>
                          </a:solidFill>
                          <a:effectLst/>
                          <a:latin typeface="Arial" charset="0"/>
                          <a:ea typeface="휴먼새내기체" pitchFamily="18" charset="-127"/>
                        </a:rPr>
                        <a:t>122.5 </a:t>
                      </a:r>
                      <a:r>
                        <a:rPr kumimoji="0" lang="zh-TW" altLang="en-US" sz="1200" b="1" i="0" u="none" strike="noStrike" cap="none" normalizeH="0" baseline="0" smtClean="0">
                          <a:ln>
                            <a:noFill/>
                          </a:ln>
                          <a:solidFill>
                            <a:srgbClr val="0000FF"/>
                          </a:solidFill>
                          <a:effectLst/>
                          <a:latin typeface="Arial" charset="0"/>
                          <a:ea typeface="新細明體" pitchFamily="18" charset="-120"/>
                        </a:rPr>
                        <a:t>℃</a:t>
                      </a:r>
                      <a:endParaRPr kumimoji="0" lang="en-US" altLang="zh-TW" sz="1200" b="1" i="0" u="none" strike="noStrike" cap="none" normalizeH="0" baseline="0" smtClean="0">
                        <a:ln>
                          <a:noFill/>
                        </a:ln>
                        <a:solidFill>
                          <a:srgbClr val="0000FF"/>
                        </a:solidFill>
                        <a:effectLst/>
                        <a:latin typeface="Arial" charset="0"/>
                        <a:ea typeface="新細明體" pitchFamily="18" charset="-12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126.6 </a:t>
                      </a:r>
                      <a:r>
                        <a:rPr kumimoji="0" lang="zh-TW" altLang="en-US" sz="1400" b="1" i="0" u="none" strike="noStrike" cap="none" normalizeH="0" baseline="0" dirty="0" smtClean="0">
                          <a:ln>
                            <a:noFill/>
                          </a:ln>
                          <a:solidFill>
                            <a:srgbClr val="0000FF"/>
                          </a:solidFill>
                          <a:effectLst/>
                          <a:latin typeface="Arial" charset="0"/>
                          <a:ea typeface="新細明體" pitchFamily="18" charset="-120"/>
                        </a:rPr>
                        <a:t>℃</a:t>
                      </a:r>
                      <a:endParaRPr kumimoji="0" lang="en-US" altLang="zh-TW" sz="1400" b="1" i="0" u="none" strike="noStrike" cap="none" normalizeH="0" baseline="0" dirty="0" smtClean="0">
                        <a:ln>
                          <a:noFill/>
                        </a:ln>
                        <a:solidFill>
                          <a:srgbClr val="0000FF"/>
                        </a:solidFill>
                        <a:effectLst/>
                        <a:latin typeface="Arial" charset="0"/>
                        <a:ea typeface="新細明體" pitchFamily="18" charset="-12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smtClean="0">
                          <a:ln>
                            <a:noFill/>
                          </a:ln>
                          <a:solidFill>
                            <a:srgbClr val="0000FF"/>
                          </a:solidFill>
                          <a:effectLst/>
                          <a:latin typeface="Arial" charset="0"/>
                          <a:ea typeface="휴먼새내기체" pitchFamily="18" charset="-127"/>
                        </a:rPr>
                        <a:t>162</a:t>
                      </a:r>
                      <a:r>
                        <a:rPr kumimoji="0" lang="zh-TW" altLang="en-US" sz="1400" b="1" i="0" u="none" strike="noStrike" cap="none" normalizeH="0" baseline="0" smtClean="0">
                          <a:ln>
                            <a:noFill/>
                          </a:ln>
                          <a:solidFill>
                            <a:srgbClr val="0000FF"/>
                          </a:solidFill>
                          <a:effectLst/>
                          <a:latin typeface="Arial" charset="0"/>
                          <a:ea typeface="新細明體" pitchFamily="18" charset="-120"/>
                        </a:rPr>
                        <a:t>℃</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1498">
                <a:tc>
                  <a:txBody>
                    <a:bodyPr/>
                    <a:lstStyle/>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0000FF"/>
                          </a:solidFill>
                          <a:effectLst/>
                          <a:latin typeface="Arial" charset="0"/>
                          <a:ea typeface="휴먼새내기체" pitchFamily="18" charset="-127"/>
                        </a:rPr>
                        <a:t>Td</a:t>
                      </a:r>
                    </a:p>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0000FF"/>
                          </a:solidFill>
                          <a:effectLst/>
                          <a:latin typeface="Arial" charset="0"/>
                          <a:ea typeface="휴먼새내기체" pitchFamily="18" charset="-127"/>
                        </a:rPr>
                        <a:t>(TGA; 5%)</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200" b="1" i="1" u="none" strike="noStrike" cap="none" normalizeH="0" baseline="0" smtClean="0">
                          <a:ln>
                            <a:noFill/>
                          </a:ln>
                          <a:solidFill>
                            <a:srgbClr val="0000FF"/>
                          </a:solidFill>
                          <a:effectLst/>
                          <a:latin typeface="Arial" charset="0"/>
                          <a:ea typeface="휴먼새내기체" pitchFamily="18" charset="-127"/>
                        </a:rPr>
                        <a:t>181.6 </a:t>
                      </a:r>
                      <a:r>
                        <a:rPr kumimoji="0" lang="zh-TW" altLang="en-US" sz="1200" b="1" i="0" u="none" strike="noStrike" cap="none" normalizeH="0" baseline="0" smtClean="0">
                          <a:ln>
                            <a:noFill/>
                          </a:ln>
                          <a:solidFill>
                            <a:srgbClr val="0000FF"/>
                          </a:solidFill>
                          <a:effectLst/>
                          <a:latin typeface="Arial" charset="0"/>
                          <a:ea typeface="新細明體" pitchFamily="18" charset="-12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147.4 </a:t>
                      </a:r>
                      <a:r>
                        <a:rPr kumimoji="0" lang="zh-TW" altLang="en-US" sz="1400" b="1" i="0" u="none" strike="noStrike" cap="none" normalizeH="0" baseline="0" dirty="0" smtClean="0">
                          <a:ln>
                            <a:noFill/>
                          </a:ln>
                          <a:solidFill>
                            <a:srgbClr val="0000FF"/>
                          </a:solidFill>
                          <a:effectLst/>
                          <a:latin typeface="Arial" charset="0"/>
                          <a:ea typeface="新細明體" pitchFamily="18" charset="-120"/>
                        </a:rPr>
                        <a:t>℃</a:t>
                      </a:r>
                      <a:endParaRPr kumimoji="0" lang="en-US" altLang="zh-TW" sz="1400" b="1" i="1" u="none" strike="noStrike" cap="none" normalizeH="0" baseline="0" dirty="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167.7 </a:t>
                      </a:r>
                      <a:r>
                        <a:rPr kumimoji="0" lang="zh-TW" altLang="en-US" sz="1400" b="1" i="0" u="none" strike="noStrike" cap="none" normalizeH="0" baseline="0" dirty="0" smtClean="0">
                          <a:ln>
                            <a:noFill/>
                          </a:ln>
                          <a:solidFill>
                            <a:srgbClr val="0000FF"/>
                          </a:solidFill>
                          <a:effectLst/>
                          <a:latin typeface="Arial" charset="0"/>
                          <a:ea typeface="新細明體" pitchFamily="18" charset="-120"/>
                        </a:rPr>
                        <a:t>℃</a:t>
                      </a: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表格 6"/>
          <p:cNvGraphicFramePr>
            <a:graphicFrameLocks noGrp="1"/>
          </p:cNvGraphicFramePr>
          <p:nvPr/>
        </p:nvGraphicFramePr>
        <p:xfrm>
          <a:off x="7596336" y="1878451"/>
          <a:ext cx="1296144" cy="3312367"/>
        </p:xfrm>
        <a:graphic>
          <a:graphicData uri="http://schemas.openxmlformats.org/drawingml/2006/table">
            <a:tbl>
              <a:tblPr/>
              <a:tblGrid>
                <a:gridCol w="1296144"/>
              </a:tblGrid>
              <a:tr h="806678">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200" b="1" i="0" u="none" strike="noStrike" cap="none" normalizeH="0" baseline="0" dirty="0" smtClean="0">
                          <a:ln>
                            <a:noFill/>
                          </a:ln>
                          <a:solidFill>
                            <a:srgbClr val="0000FF"/>
                          </a:solidFill>
                          <a:effectLst/>
                          <a:latin typeface="Arial" charset="0"/>
                          <a:ea typeface="新細明體" pitchFamily="18" charset="-120"/>
                        </a:rPr>
                        <a:t>1-isocyanato-4-(</a:t>
                      </a:r>
                      <a:r>
                        <a:rPr kumimoji="0" lang="en-US" altLang="zh-TW" sz="1200" b="1" i="0" u="none" strike="noStrike" cap="none" normalizeH="0" baseline="0" dirty="0" err="1" smtClean="0">
                          <a:ln>
                            <a:noFill/>
                          </a:ln>
                          <a:solidFill>
                            <a:srgbClr val="0000FF"/>
                          </a:solidFill>
                          <a:effectLst/>
                          <a:latin typeface="Arial" charset="0"/>
                          <a:ea typeface="新細明體" pitchFamily="18" charset="-120"/>
                        </a:rPr>
                        <a:t>isocyanatomethyl</a:t>
                      </a:r>
                      <a:r>
                        <a:rPr kumimoji="0" lang="en-US" altLang="zh-TW" sz="1200" b="1" i="0" u="none" strike="noStrike" cap="none" normalizeH="0" baseline="0" dirty="0" smtClean="0">
                          <a:ln>
                            <a:noFill/>
                          </a:ln>
                          <a:solidFill>
                            <a:srgbClr val="0000FF"/>
                          </a:solidFill>
                          <a:effectLst/>
                          <a:latin typeface="Arial" charset="0"/>
                          <a:ea typeface="新細明體" pitchFamily="18" charset="-120"/>
                        </a:rPr>
                        <a:t>)benzene</a:t>
                      </a:r>
                      <a:endParaRPr kumimoji="0" lang="en-US" altLang="zh-TW" sz="1200" b="1" i="0" u="none" strike="noStrike" cap="none" normalizeH="0" baseline="0" dirty="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6149">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ABA-DP-</a:t>
                      </a:r>
                      <a:r>
                        <a:rPr kumimoji="0" lang="en-US" altLang="zh-TW" sz="1400" b="1" i="1" u="none" strike="noStrike" cap="none" normalizeH="0" baseline="0" dirty="0" err="1" smtClean="0">
                          <a:ln>
                            <a:noFill/>
                          </a:ln>
                          <a:solidFill>
                            <a:srgbClr val="0000FF"/>
                          </a:solidFill>
                          <a:effectLst/>
                          <a:latin typeface="Arial" charset="0"/>
                          <a:ea typeface="휴먼새내기체" pitchFamily="18" charset="-127"/>
                        </a:rPr>
                        <a:t>Biscarbamate</a:t>
                      </a:r>
                      <a:endParaRPr kumimoji="0" lang="en-US" altLang="zh-TW" sz="1400" b="1" i="1" u="none" strike="noStrike" cap="none" normalizeH="0" baseline="0" dirty="0" smtClean="0">
                        <a:ln>
                          <a:noFill/>
                        </a:ln>
                        <a:solidFill>
                          <a:srgbClr val="0000FF"/>
                        </a:solidFill>
                        <a:effectLst/>
                        <a:latin typeface="Arial" charset="0"/>
                        <a:ea typeface="휴먼새내기체" pitchFamily="18" charset="-127"/>
                      </a:endParaRPr>
                    </a:p>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0000FF"/>
                          </a:solidFill>
                          <a:effectLst/>
                          <a:latin typeface="Arial" charset="0"/>
                          <a:ea typeface="휴먼새내기체" pitchFamily="18" charset="-127"/>
                        </a:rPr>
                        <a:t>85%</a:t>
                      </a:r>
                      <a:endParaRPr kumimoji="0" lang="zh-TW" altLang="en-US" sz="1600" b="1" i="0" u="none" strike="noStrike" cap="none" normalizeH="0" baseline="0" dirty="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4770">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175.8 </a:t>
                      </a:r>
                      <a:r>
                        <a:rPr kumimoji="0" lang="zh-TW" altLang="en-US" sz="1400" b="1" i="0" u="none" strike="noStrike" cap="none" normalizeH="0" baseline="0" dirty="0" smtClean="0">
                          <a:ln>
                            <a:noFill/>
                          </a:ln>
                          <a:solidFill>
                            <a:srgbClr val="0000FF"/>
                          </a:solidFill>
                          <a:effectLst/>
                          <a:latin typeface="Arial" charset="0"/>
                          <a:ea typeface="新細明體" pitchFamily="18" charset="-12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4770">
                <a:tc>
                  <a:txBody>
                    <a:bodyPr/>
                    <a:lstStyle/>
                    <a:p>
                      <a:pPr marL="0" marR="0" lvl="0" indent="0" algn="ctr" defTabSz="914400" rtl="0" eaLnBrk="0" fontAlgn="ctr" latinLnBrk="0" hangingPunct="0">
                        <a:lnSpc>
                          <a:spcPct val="110000"/>
                        </a:lnSpc>
                        <a:spcBef>
                          <a:spcPct val="20000"/>
                        </a:spcBef>
                        <a:spcAft>
                          <a:spcPct val="0"/>
                        </a:spcAft>
                        <a:buClr>
                          <a:schemeClr val="hlink"/>
                        </a:buClr>
                        <a:buSzTx/>
                        <a:buFont typeface="Wingdings" pitchFamily="2" charset="2"/>
                        <a:buNone/>
                        <a:tabLst/>
                      </a:pPr>
                      <a:r>
                        <a:rPr kumimoji="0" lang="en-US" altLang="zh-TW" sz="1400" b="1" i="1" u="none" strike="noStrike" cap="none" normalizeH="0" baseline="0" dirty="0" smtClean="0">
                          <a:ln>
                            <a:noFill/>
                          </a:ln>
                          <a:solidFill>
                            <a:srgbClr val="0000FF"/>
                          </a:solidFill>
                          <a:effectLst/>
                          <a:latin typeface="Arial" charset="0"/>
                          <a:ea typeface="휴먼새내기체" pitchFamily="18" charset="-127"/>
                        </a:rPr>
                        <a:t>167.7 </a:t>
                      </a:r>
                      <a:r>
                        <a:rPr kumimoji="0" lang="zh-TW" altLang="en-US" sz="1400" b="1" i="0" u="none" strike="noStrike" cap="none" normalizeH="0" baseline="0" dirty="0" smtClean="0">
                          <a:ln>
                            <a:noFill/>
                          </a:ln>
                          <a:solidFill>
                            <a:srgbClr val="0000FF"/>
                          </a:solidFill>
                          <a:effectLst/>
                          <a:latin typeface="Arial" charset="0"/>
                          <a:ea typeface="新細明體" pitchFamily="18" charset="-12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文字方塊 7"/>
          <p:cNvSpPr txBox="1"/>
          <p:nvPr/>
        </p:nvSpPr>
        <p:spPr>
          <a:xfrm>
            <a:off x="1187624" y="5445224"/>
            <a:ext cx="7632848" cy="369332"/>
          </a:xfrm>
          <a:prstGeom prst="rect">
            <a:avLst/>
          </a:prstGeom>
          <a:noFill/>
        </p:spPr>
        <p:txBody>
          <a:bodyPr wrap="square" rtlCol="0">
            <a:spAutoFit/>
          </a:bodyPr>
          <a:lstStyle/>
          <a:p>
            <a:r>
              <a:rPr lang="en-US" altLang="zh-TW" b="1" dirty="0" smtClean="0">
                <a:solidFill>
                  <a:srgbClr val="0000FF"/>
                </a:solidFill>
              </a:rPr>
              <a:t>Aliphatic  </a:t>
            </a:r>
            <a:r>
              <a:rPr lang="en-US" altLang="zh-TW" b="1" dirty="0" err="1" smtClean="0">
                <a:solidFill>
                  <a:srgbClr val="0000FF"/>
                </a:solidFill>
              </a:rPr>
              <a:t>Bis-carbamates</a:t>
            </a:r>
            <a:r>
              <a:rPr lang="en-US" altLang="zh-TW" b="1" dirty="0" smtClean="0">
                <a:solidFill>
                  <a:srgbClr val="0000FF"/>
                </a:solidFill>
              </a:rPr>
              <a:t>					 Mixed</a:t>
            </a:r>
            <a:endParaRPr lang="zh-TW" altLang="en-US" b="1" dirty="0">
              <a:solidFill>
                <a:srgbClr val="0000FF"/>
              </a:solidFill>
            </a:endParaRPr>
          </a:p>
        </p:txBody>
      </p:sp>
      <p:sp>
        <p:nvSpPr>
          <p:cNvPr id="9" name="文字方塊 8"/>
          <p:cNvSpPr txBox="1"/>
          <p:nvPr/>
        </p:nvSpPr>
        <p:spPr>
          <a:xfrm>
            <a:off x="611560" y="476672"/>
            <a:ext cx="8748464" cy="646331"/>
          </a:xfrm>
          <a:prstGeom prst="rect">
            <a:avLst/>
          </a:prstGeom>
          <a:noFill/>
        </p:spPr>
        <p:txBody>
          <a:bodyPr wrap="square" rtlCol="0">
            <a:spAutoFit/>
          </a:bodyPr>
          <a:lstStyle/>
          <a:p>
            <a:r>
              <a:rPr lang="en-US" altLang="zh-TW" sz="3600" b="1" dirty="0" smtClean="0">
                <a:solidFill>
                  <a:srgbClr val="FF0000"/>
                </a:solidFill>
              </a:rPr>
              <a:t>(4) Summary : </a:t>
            </a:r>
            <a:r>
              <a:rPr lang="en-US" altLang="zh-TW" sz="3600" b="1" dirty="0" err="1" smtClean="0">
                <a:solidFill>
                  <a:srgbClr val="FF0000"/>
                </a:solidFill>
              </a:rPr>
              <a:t>Bis-Carbamate</a:t>
            </a:r>
            <a:r>
              <a:rPr lang="en-US" altLang="zh-TW" sz="3600" b="1" dirty="0" smtClean="0">
                <a:solidFill>
                  <a:srgbClr val="FF0000"/>
                </a:solidFill>
              </a:rPr>
              <a:t> Preparations</a:t>
            </a:r>
            <a:endParaRPr lang="zh-TW" altLang="en-US" sz="3600" b="1" dirty="0">
              <a:solidFill>
                <a:srgbClr val="FF0000"/>
              </a:solidFill>
            </a:endParaRPr>
          </a:p>
        </p:txBody>
      </p:sp>
      <p:cxnSp>
        <p:nvCxnSpPr>
          <p:cNvPr id="10" name="直線單箭頭接點 9"/>
          <p:cNvCxnSpPr/>
          <p:nvPr/>
        </p:nvCxnSpPr>
        <p:spPr>
          <a:xfrm>
            <a:off x="1619672" y="5406842"/>
            <a:ext cx="511256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51520" y="5877272"/>
            <a:ext cx="8676456" cy="923330"/>
          </a:xfrm>
          <a:prstGeom prst="rect">
            <a:avLst/>
          </a:prstGeom>
          <a:noFill/>
        </p:spPr>
        <p:txBody>
          <a:bodyPr wrap="square" rtlCol="0">
            <a:spAutoFit/>
          </a:bodyPr>
          <a:lstStyle/>
          <a:p>
            <a:pPr>
              <a:buFont typeface="Arial" pitchFamily="34" charset="0"/>
              <a:buChar char="•"/>
            </a:pPr>
            <a:r>
              <a:rPr lang="en-US" altLang="zh-TW" b="1" dirty="0" smtClean="0">
                <a:solidFill>
                  <a:srgbClr val="0000FF"/>
                </a:solidFill>
              </a:rPr>
              <a:t> Excellent yield of </a:t>
            </a:r>
            <a:r>
              <a:rPr lang="en-US" altLang="zh-TW" b="1" dirty="0" err="1" smtClean="0">
                <a:solidFill>
                  <a:srgbClr val="0000FF"/>
                </a:solidFill>
              </a:rPr>
              <a:t>biscarbamates</a:t>
            </a:r>
            <a:r>
              <a:rPr lang="en-US" altLang="zh-TW" b="1" dirty="0" smtClean="0">
                <a:solidFill>
                  <a:srgbClr val="0000FF"/>
                </a:solidFill>
              </a:rPr>
              <a:t> could be prepared from C12, C6 and C4 </a:t>
            </a:r>
            <a:r>
              <a:rPr lang="en-US" altLang="zh-TW" b="1" dirty="0" err="1" smtClean="0">
                <a:solidFill>
                  <a:srgbClr val="0000FF"/>
                </a:solidFill>
              </a:rPr>
              <a:t>diamine</a:t>
            </a:r>
            <a:r>
              <a:rPr lang="en-US" altLang="zh-TW" b="1" dirty="0" smtClean="0">
                <a:solidFill>
                  <a:srgbClr val="0000FF"/>
                </a:solidFill>
              </a:rPr>
              <a:t>/+DPC.</a:t>
            </a:r>
          </a:p>
          <a:p>
            <a:pPr>
              <a:buFont typeface="Arial" pitchFamily="34" charset="0"/>
              <a:buChar char="•"/>
            </a:pPr>
            <a:r>
              <a:rPr lang="en-US" altLang="zh-TW" b="1" dirty="0" smtClean="0">
                <a:solidFill>
                  <a:srgbClr val="0000FF"/>
                </a:solidFill>
              </a:rPr>
              <a:t> C4-biscarbamate crystal was contaminated ~ 6% of phenol that could not be separated.</a:t>
            </a:r>
          </a:p>
          <a:p>
            <a:pPr>
              <a:buFont typeface="Arial" pitchFamily="34" charset="0"/>
              <a:buChar char="•"/>
            </a:pPr>
            <a:r>
              <a:rPr lang="en-US" altLang="zh-TW" b="1" dirty="0" smtClean="0">
                <a:solidFill>
                  <a:srgbClr val="0000FF"/>
                </a:solidFill>
              </a:rPr>
              <a:t> Preparation of ABA-</a:t>
            </a:r>
            <a:r>
              <a:rPr lang="en-US" altLang="zh-TW" b="1" dirty="0" err="1" smtClean="0">
                <a:solidFill>
                  <a:srgbClr val="0000FF"/>
                </a:solidFill>
              </a:rPr>
              <a:t>biscarbamate</a:t>
            </a:r>
            <a:r>
              <a:rPr lang="en-US" altLang="zh-TW" b="1" dirty="0" smtClean="0">
                <a:solidFill>
                  <a:srgbClr val="0000FF"/>
                </a:solidFill>
              </a:rPr>
              <a:t> is best done in two step. </a:t>
            </a:r>
            <a:endParaRPr lang="zh-TW" altLang="en-US" b="1" dirty="0">
              <a:solidFill>
                <a:srgbClr val="0000FF"/>
              </a:solidFill>
            </a:endParaRPr>
          </a:p>
        </p:txBody>
      </p:sp>
      <p:sp>
        <p:nvSpPr>
          <p:cNvPr id="12" name="文字方塊 11"/>
          <p:cNvSpPr txBox="1"/>
          <p:nvPr/>
        </p:nvSpPr>
        <p:spPr>
          <a:xfrm>
            <a:off x="-23168" y="6516052"/>
            <a:ext cx="418704" cy="369332"/>
          </a:xfrm>
          <a:prstGeom prst="rect">
            <a:avLst/>
          </a:prstGeom>
          <a:noFill/>
        </p:spPr>
        <p:txBody>
          <a:bodyPr wrap="none" rtlCol="0">
            <a:spAutoFit/>
          </a:bodyPr>
          <a:lstStyle/>
          <a:p>
            <a:r>
              <a:rPr lang="en-US" altLang="zh-TW" dirty="0" smtClean="0"/>
              <a:t>41</a:t>
            </a:r>
            <a:endParaRPr lang="zh-TW" altLang="en-US" dirty="0"/>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5"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3407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08"/>
          <p:cNvPicPr>
            <a:picLocks noChangeAspect="1" noChangeArrowheads="1"/>
          </p:cNvPicPr>
          <p:nvPr/>
        </p:nvPicPr>
        <p:blipFill>
          <a:blip r:embed="rId3" cstate="print"/>
          <a:srcRect/>
          <a:stretch>
            <a:fillRect/>
          </a:stretch>
        </p:blipFill>
        <p:spPr bwMode="auto">
          <a:xfrm>
            <a:off x="2889250" y="3347863"/>
            <a:ext cx="2922588" cy="3465513"/>
          </a:xfrm>
          <a:prstGeom prst="rect">
            <a:avLst/>
          </a:prstGeom>
          <a:noFill/>
          <a:ln w="9525" algn="ctr">
            <a:noFill/>
            <a:miter lim="800000"/>
            <a:headEnd/>
            <a:tailEnd/>
          </a:ln>
        </p:spPr>
      </p:pic>
      <p:sp>
        <p:nvSpPr>
          <p:cNvPr id="7" name="Text Box 26"/>
          <p:cNvSpPr txBox="1">
            <a:spLocks noChangeArrowheads="1"/>
          </p:cNvSpPr>
          <p:nvPr/>
        </p:nvSpPr>
        <p:spPr bwMode="auto">
          <a:xfrm>
            <a:off x="5867400" y="6132338"/>
            <a:ext cx="962025" cy="320675"/>
          </a:xfrm>
          <a:prstGeom prst="rect">
            <a:avLst/>
          </a:prstGeom>
          <a:noFill/>
          <a:ln w="9525">
            <a:noFill/>
            <a:miter lim="800000"/>
            <a:headEnd/>
            <a:tailEnd/>
          </a:ln>
        </p:spPr>
        <p:txBody>
          <a:bodyPr/>
          <a:lstStyle/>
          <a:p>
            <a:r>
              <a:rPr lang="en-US" altLang="zh-TW" sz="1400" b="1">
                <a:solidFill>
                  <a:srgbClr val="0000FF"/>
                </a:solidFill>
                <a:ea typeface="新細明體" charset="-120"/>
              </a:rPr>
              <a:t>Ice cool</a:t>
            </a:r>
            <a:endParaRPr lang="en-US" altLang="zh-TW" sz="1400">
              <a:solidFill>
                <a:srgbClr val="0000FF"/>
              </a:solidFill>
              <a:ea typeface="新細明體" charset="-120"/>
            </a:endParaRPr>
          </a:p>
        </p:txBody>
      </p:sp>
      <p:sp>
        <p:nvSpPr>
          <p:cNvPr id="8" name="Text Box 26"/>
          <p:cNvSpPr txBox="1">
            <a:spLocks noChangeArrowheads="1"/>
          </p:cNvSpPr>
          <p:nvPr/>
        </p:nvSpPr>
        <p:spPr bwMode="auto">
          <a:xfrm>
            <a:off x="1547664" y="3789040"/>
            <a:ext cx="1441450" cy="465138"/>
          </a:xfrm>
          <a:prstGeom prst="rect">
            <a:avLst/>
          </a:prstGeom>
          <a:noFill/>
          <a:ln w="9525">
            <a:noFill/>
            <a:miter lim="800000"/>
            <a:headEnd/>
            <a:tailEnd/>
          </a:ln>
        </p:spPr>
        <p:txBody>
          <a:bodyPr/>
          <a:lstStyle/>
          <a:p>
            <a:r>
              <a:rPr lang="en-US" altLang="zh-TW" sz="1400" b="1" dirty="0" err="1">
                <a:solidFill>
                  <a:srgbClr val="0000FF"/>
                </a:solidFill>
                <a:ea typeface="新細明體" charset="-120"/>
              </a:rPr>
              <a:t>Themal</a:t>
            </a:r>
            <a:r>
              <a:rPr lang="en-US" altLang="zh-TW" sz="1400" b="1" dirty="0">
                <a:solidFill>
                  <a:srgbClr val="0000FF"/>
                </a:solidFill>
                <a:ea typeface="新細明體" charset="-120"/>
              </a:rPr>
              <a:t> sensor</a:t>
            </a:r>
          </a:p>
          <a:p>
            <a:pPr>
              <a:spcBef>
                <a:spcPts val="300"/>
              </a:spcBef>
            </a:pPr>
            <a:r>
              <a:rPr lang="en-US" altLang="zh-TW" sz="1300" b="1" dirty="0">
                <a:solidFill>
                  <a:srgbClr val="0000FF"/>
                </a:solidFill>
                <a:ea typeface="新細明體" charset="-120"/>
              </a:rPr>
              <a:t>(inner)</a:t>
            </a:r>
            <a:endParaRPr lang="en-US" altLang="zh-TW" sz="1300" dirty="0">
              <a:solidFill>
                <a:srgbClr val="0000FF"/>
              </a:solidFill>
              <a:ea typeface="新細明體" charset="-120"/>
            </a:endParaRPr>
          </a:p>
        </p:txBody>
      </p:sp>
      <p:sp>
        <p:nvSpPr>
          <p:cNvPr id="9" name="Text Box 26"/>
          <p:cNvSpPr txBox="1">
            <a:spLocks noChangeArrowheads="1"/>
          </p:cNvSpPr>
          <p:nvPr/>
        </p:nvSpPr>
        <p:spPr bwMode="auto">
          <a:xfrm>
            <a:off x="2268538" y="4868688"/>
            <a:ext cx="1439862" cy="465138"/>
          </a:xfrm>
          <a:prstGeom prst="rect">
            <a:avLst/>
          </a:prstGeom>
          <a:noFill/>
          <a:ln w="9525">
            <a:noFill/>
            <a:miter lim="800000"/>
            <a:headEnd/>
            <a:tailEnd/>
          </a:ln>
        </p:spPr>
        <p:txBody>
          <a:bodyPr/>
          <a:lstStyle/>
          <a:p>
            <a:r>
              <a:rPr lang="en-US" altLang="zh-TW" sz="1400" b="1">
                <a:solidFill>
                  <a:srgbClr val="0000FF"/>
                </a:solidFill>
                <a:ea typeface="新細明體" charset="-120"/>
              </a:rPr>
              <a:t>Themal sensor</a:t>
            </a:r>
          </a:p>
          <a:p>
            <a:pPr>
              <a:spcBef>
                <a:spcPts val="300"/>
              </a:spcBef>
            </a:pPr>
            <a:r>
              <a:rPr lang="en-US" altLang="zh-TW" sz="1300" b="1">
                <a:solidFill>
                  <a:srgbClr val="0000FF"/>
                </a:solidFill>
                <a:ea typeface="新細明體" charset="-120"/>
              </a:rPr>
              <a:t>(outer)</a:t>
            </a:r>
            <a:endParaRPr lang="en-US" altLang="zh-TW" sz="1300">
              <a:solidFill>
                <a:srgbClr val="0000FF"/>
              </a:solidFill>
              <a:ea typeface="新細明體" charset="-120"/>
            </a:endParaRPr>
          </a:p>
        </p:txBody>
      </p:sp>
      <p:sp>
        <p:nvSpPr>
          <p:cNvPr id="10" name="矩形 29"/>
          <p:cNvSpPr>
            <a:spLocks noChangeArrowheads="1"/>
          </p:cNvSpPr>
          <p:nvPr/>
        </p:nvSpPr>
        <p:spPr bwMode="auto">
          <a:xfrm>
            <a:off x="3340224" y="3140968"/>
            <a:ext cx="1268296" cy="546303"/>
          </a:xfrm>
          <a:prstGeom prst="rect">
            <a:avLst/>
          </a:prstGeom>
          <a:noFill/>
          <a:ln w="9525">
            <a:noFill/>
            <a:miter lim="800000"/>
            <a:headEnd/>
            <a:tailEnd/>
          </a:ln>
        </p:spPr>
        <p:txBody>
          <a:bodyPr wrap="none">
            <a:spAutoFit/>
          </a:bodyPr>
          <a:lstStyle/>
          <a:p>
            <a:r>
              <a:rPr lang="en-US" altLang="zh-TW" sz="1400" b="1" dirty="0" err="1">
                <a:solidFill>
                  <a:srgbClr val="0000FF"/>
                </a:solidFill>
                <a:ea typeface="新細明體" charset="-120"/>
              </a:rPr>
              <a:t>Themal</a:t>
            </a:r>
            <a:r>
              <a:rPr lang="en-US" altLang="zh-TW" sz="1400" b="1" dirty="0">
                <a:solidFill>
                  <a:srgbClr val="0000FF"/>
                </a:solidFill>
                <a:ea typeface="新細明體" charset="-120"/>
              </a:rPr>
              <a:t> sensor</a:t>
            </a:r>
          </a:p>
          <a:p>
            <a:pPr>
              <a:spcBef>
                <a:spcPts val="300"/>
              </a:spcBef>
            </a:pPr>
            <a:r>
              <a:rPr lang="en-US" altLang="zh-TW" sz="1300" b="1" dirty="0">
                <a:solidFill>
                  <a:srgbClr val="0000FF"/>
                </a:solidFill>
                <a:ea typeface="新細明體" charset="-120"/>
              </a:rPr>
              <a:t>(distillation)</a:t>
            </a:r>
            <a:endParaRPr lang="zh-TW" altLang="en-US" sz="1300" b="1" dirty="0">
              <a:solidFill>
                <a:srgbClr val="0000FF"/>
              </a:solidFill>
              <a:ea typeface="新細明體" charset="-120"/>
            </a:endParaRPr>
          </a:p>
        </p:txBody>
      </p:sp>
      <p:sp>
        <p:nvSpPr>
          <p:cNvPr id="11" name="Text Box 26"/>
          <p:cNvSpPr txBox="1">
            <a:spLocks noChangeArrowheads="1"/>
          </p:cNvSpPr>
          <p:nvPr/>
        </p:nvSpPr>
        <p:spPr bwMode="auto">
          <a:xfrm>
            <a:off x="5435600" y="4220988"/>
            <a:ext cx="1439863" cy="320675"/>
          </a:xfrm>
          <a:prstGeom prst="rect">
            <a:avLst/>
          </a:prstGeom>
          <a:noFill/>
          <a:ln w="9525">
            <a:noFill/>
            <a:miter lim="800000"/>
            <a:headEnd/>
            <a:tailEnd/>
          </a:ln>
        </p:spPr>
        <p:txBody>
          <a:bodyPr/>
          <a:lstStyle/>
          <a:p>
            <a:r>
              <a:rPr lang="en-US" altLang="zh-TW" sz="1400" b="1">
                <a:solidFill>
                  <a:srgbClr val="0000FF"/>
                </a:solidFill>
                <a:ea typeface="新細明體" charset="-120"/>
              </a:rPr>
              <a:t>Heating belt</a:t>
            </a:r>
            <a:endParaRPr lang="en-US" altLang="zh-TW" sz="1400">
              <a:solidFill>
                <a:srgbClr val="0000FF"/>
              </a:solidFill>
              <a:ea typeface="新細明體" charset="-120"/>
            </a:endParaRPr>
          </a:p>
        </p:txBody>
      </p:sp>
      <p:sp>
        <p:nvSpPr>
          <p:cNvPr id="12" name="矩形 31"/>
          <p:cNvSpPr>
            <a:spLocks noChangeArrowheads="1"/>
          </p:cNvSpPr>
          <p:nvPr/>
        </p:nvSpPr>
        <p:spPr bwMode="auto">
          <a:xfrm>
            <a:off x="5003800" y="3500263"/>
            <a:ext cx="1176091" cy="523220"/>
          </a:xfrm>
          <a:prstGeom prst="rect">
            <a:avLst/>
          </a:prstGeom>
          <a:noFill/>
          <a:ln w="9525">
            <a:noFill/>
            <a:miter lim="800000"/>
            <a:headEnd/>
            <a:tailEnd/>
          </a:ln>
        </p:spPr>
        <p:txBody>
          <a:bodyPr wrap="none">
            <a:spAutoFit/>
          </a:bodyPr>
          <a:lstStyle/>
          <a:p>
            <a:r>
              <a:rPr lang="en-US" altLang="zh-TW" sz="1400" b="1">
                <a:solidFill>
                  <a:srgbClr val="0000FF"/>
                </a:solidFill>
                <a:ea typeface="新細明體" charset="-120"/>
              </a:rPr>
              <a:t>Fractionation</a:t>
            </a:r>
          </a:p>
          <a:p>
            <a:r>
              <a:rPr lang="en-US" altLang="zh-TW" sz="1400" b="1">
                <a:solidFill>
                  <a:srgbClr val="0000FF"/>
                </a:solidFill>
                <a:ea typeface="新細明體" charset="-120"/>
              </a:rPr>
              <a:t>column</a:t>
            </a:r>
            <a:endParaRPr lang="zh-TW" altLang="en-US" sz="1400" b="1">
              <a:solidFill>
                <a:srgbClr val="0000FF"/>
              </a:solidFill>
              <a:ea typeface="新細明體" charset="-120"/>
            </a:endParaRPr>
          </a:p>
        </p:txBody>
      </p:sp>
      <p:sp>
        <p:nvSpPr>
          <p:cNvPr id="13" name="Text Box 26"/>
          <p:cNvSpPr txBox="1">
            <a:spLocks noChangeArrowheads="1"/>
          </p:cNvSpPr>
          <p:nvPr/>
        </p:nvSpPr>
        <p:spPr bwMode="auto">
          <a:xfrm>
            <a:off x="0" y="2315988"/>
            <a:ext cx="4067175" cy="320675"/>
          </a:xfrm>
          <a:prstGeom prst="rect">
            <a:avLst/>
          </a:prstGeom>
          <a:noFill/>
          <a:ln w="9525">
            <a:noFill/>
            <a:miter lim="800000"/>
            <a:headEnd/>
            <a:tailEnd/>
          </a:ln>
        </p:spPr>
        <p:txBody>
          <a:bodyPr/>
          <a:lstStyle/>
          <a:p>
            <a:r>
              <a:rPr lang="fr-FR" altLang="zh-TW" sz="1400" b="1">
                <a:solidFill>
                  <a:srgbClr val="0000FF"/>
                </a:solidFill>
                <a:ea typeface="新細明體" charset="-120"/>
              </a:rPr>
              <a:t>1,12-dodecamethylene-bis(phenyl carbamate)</a:t>
            </a:r>
            <a:endParaRPr lang="en-US" altLang="zh-TW" sz="1400" b="1">
              <a:solidFill>
                <a:srgbClr val="0000FF"/>
              </a:solidFill>
              <a:ea typeface="新細明體" charset="-120"/>
            </a:endParaRPr>
          </a:p>
        </p:txBody>
      </p:sp>
      <p:pic>
        <p:nvPicPr>
          <p:cNvPr id="14" name="Picture 32"/>
          <p:cNvPicPr>
            <a:picLocks noChangeAspect="1" noChangeArrowheads="1"/>
          </p:cNvPicPr>
          <p:nvPr/>
        </p:nvPicPr>
        <p:blipFill>
          <a:blip r:embed="rId4" cstate="print"/>
          <a:srcRect/>
          <a:stretch>
            <a:fillRect/>
          </a:stretch>
        </p:blipFill>
        <p:spPr bwMode="auto">
          <a:xfrm>
            <a:off x="8675688" y="1677813"/>
            <a:ext cx="354012" cy="598488"/>
          </a:xfrm>
          <a:prstGeom prst="rect">
            <a:avLst/>
          </a:prstGeom>
          <a:noFill/>
          <a:ln w="9525">
            <a:noFill/>
            <a:miter lim="800000"/>
            <a:headEnd/>
            <a:tailEnd/>
          </a:ln>
        </p:spPr>
      </p:pic>
      <p:sp>
        <p:nvSpPr>
          <p:cNvPr id="15" name="Text Box 39"/>
          <p:cNvSpPr txBox="1">
            <a:spLocks noChangeArrowheads="1"/>
          </p:cNvSpPr>
          <p:nvPr/>
        </p:nvSpPr>
        <p:spPr bwMode="auto">
          <a:xfrm>
            <a:off x="4067175" y="1790526"/>
            <a:ext cx="1296988" cy="360362"/>
          </a:xfrm>
          <a:prstGeom prst="rect">
            <a:avLst/>
          </a:prstGeom>
          <a:noFill/>
          <a:ln w="9525">
            <a:noFill/>
            <a:miter lim="800000"/>
            <a:headEnd/>
            <a:tailEnd/>
          </a:ln>
        </p:spPr>
        <p:txBody>
          <a:bodyPr/>
          <a:lstStyle/>
          <a:p>
            <a:r>
              <a:rPr lang="en-US" altLang="zh-TW" sz="1400" b="1" dirty="0" err="1">
                <a:solidFill>
                  <a:srgbClr val="FFFFFF"/>
                </a:solidFill>
                <a:ea typeface="新細明體" charset="-120"/>
              </a:rPr>
              <a:t>Thermolysis</a:t>
            </a:r>
            <a:endParaRPr lang="en-US" altLang="zh-TW" sz="1400" b="1" dirty="0">
              <a:solidFill>
                <a:srgbClr val="FFFFFF"/>
              </a:solidFill>
              <a:ea typeface="新細明體" charset="-120"/>
            </a:endParaRPr>
          </a:p>
        </p:txBody>
      </p:sp>
      <p:sp>
        <p:nvSpPr>
          <p:cNvPr id="16" name="Text Box 47"/>
          <p:cNvSpPr txBox="1">
            <a:spLocks noChangeArrowheads="1"/>
          </p:cNvSpPr>
          <p:nvPr/>
        </p:nvSpPr>
        <p:spPr bwMode="auto">
          <a:xfrm>
            <a:off x="5364163" y="2293763"/>
            <a:ext cx="3240087" cy="487363"/>
          </a:xfrm>
          <a:prstGeom prst="rect">
            <a:avLst/>
          </a:prstGeom>
          <a:noFill/>
          <a:ln w="9525">
            <a:noFill/>
            <a:miter lim="800000"/>
            <a:headEnd/>
            <a:tailEnd/>
          </a:ln>
        </p:spPr>
        <p:txBody>
          <a:bodyPr/>
          <a:lstStyle/>
          <a:p>
            <a:pPr>
              <a:spcBef>
                <a:spcPts val="200"/>
              </a:spcBef>
            </a:pPr>
            <a:r>
              <a:rPr lang="fr-FR" altLang="zh-TW" sz="1400" b="1">
                <a:solidFill>
                  <a:srgbClr val="00B050"/>
                </a:solidFill>
                <a:ea typeface="新細明體" charset="-120"/>
              </a:rPr>
              <a:t>Dodecamethylene-1,12-diisocyanate</a:t>
            </a:r>
          </a:p>
          <a:p>
            <a:pPr>
              <a:spcBef>
                <a:spcPts val="600"/>
              </a:spcBef>
            </a:pPr>
            <a:r>
              <a:rPr lang="en-US" altLang="zh-TW" sz="1200" b="1">
                <a:solidFill>
                  <a:srgbClr val="009900"/>
                </a:solidFill>
                <a:ea typeface="標楷體" pitchFamily="65" charset="-120"/>
              </a:rPr>
              <a:t>( bp = 168℃ at 3mmHg )</a:t>
            </a:r>
            <a:endParaRPr lang="en-US" altLang="zh-TW" sz="1200">
              <a:solidFill>
                <a:srgbClr val="009900"/>
              </a:solidFill>
              <a:ea typeface="新細明體" charset="-120"/>
            </a:endParaRPr>
          </a:p>
        </p:txBody>
      </p:sp>
      <p:sp>
        <p:nvSpPr>
          <p:cNvPr id="17" name="Text Box 161"/>
          <p:cNvSpPr txBox="1">
            <a:spLocks noChangeArrowheads="1"/>
          </p:cNvSpPr>
          <p:nvPr/>
        </p:nvSpPr>
        <p:spPr bwMode="auto">
          <a:xfrm>
            <a:off x="3779912" y="1501924"/>
            <a:ext cx="2088232" cy="342900"/>
          </a:xfrm>
          <a:prstGeom prst="rect">
            <a:avLst/>
          </a:prstGeom>
          <a:noFill/>
          <a:ln w="9525">
            <a:noFill/>
            <a:miter lim="800000"/>
            <a:headEnd/>
            <a:tailEnd/>
          </a:ln>
        </p:spPr>
        <p:txBody>
          <a:bodyPr/>
          <a:lstStyle/>
          <a:p>
            <a:pPr eaLnBrk="1" hangingPunct="1"/>
            <a:r>
              <a:rPr kumimoji="1" lang="en-US" altLang="zh-TW" sz="1200" b="1" dirty="0" err="1">
                <a:solidFill>
                  <a:srgbClr val="0000FF"/>
                </a:solidFill>
                <a:ea typeface="新細明體" charset="-120"/>
              </a:rPr>
              <a:t>Benzoyl</a:t>
            </a:r>
            <a:r>
              <a:rPr kumimoji="1" lang="en-US" altLang="zh-TW" sz="1200" b="1" dirty="0">
                <a:solidFill>
                  <a:srgbClr val="0000FF"/>
                </a:solidFill>
                <a:ea typeface="新細明體" charset="-120"/>
              </a:rPr>
              <a:t> </a:t>
            </a:r>
            <a:r>
              <a:rPr kumimoji="1" lang="en-US" altLang="zh-TW" sz="1200" b="1" dirty="0" smtClean="0">
                <a:solidFill>
                  <a:srgbClr val="0000FF"/>
                </a:solidFill>
                <a:ea typeface="新細明體" charset="-120"/>
              </a:rPr>
              <a:t>chloride as stabilizer</a:t>
            </a:r>
            <a:endParaRPr kumimoji="1" lang="en-US" altLang="zh-TW" sz="1800" dirty="0">
              <a:solidFill>
                <a:srgbClr val="0000FF"/>
              </a:solidFill>
              <a:ea typeface="新細明體" charset="-120"/>
            </a:endParaRPr>
          </a:p>
        </p:txBody>
      </p:sp>
      <p:sp>
        <p:nvSpPr>
          <p:cNvPr id="18" name="Text Box 169"/>
          <p:cNvSpPr txBox="1">
            <a:spLocks noChangeArrowheads="1"/>
          </p:cNvSpPr>
          <p:nvPr/>
        </p:nvSpPr>
        <p:spPr bwMode="auto">
          <a:xfrm>
            <a:off x="8405813" y="1844501"/>
            <a:ext cx="342900" cy="457200"/>
          </a:xfrm>
          <a:prstGeom prst="rect">
            <a:avLst/>
          </a:prstGeom>
          <a:noFill/>
          <a:ln w="9525">
            <a:noFill/>
            <a:miter lim="800000"/>
            <a:headEnd/>
            <a:tailEnd/>
          </a:ln>
        </p:spPr>
        <p:txBody>
          <a:bodyPr/>
          <a:lstStyle/>
          <a:p>
            <a:pPr algn="l" eaLnBrk="1" hangingPunct="1"/>
            <a:r>
              <a:rPr kumimoji="1" lang="en-US" altLang="zh-TW" sz="1600" b="1">
                <a:ea typeface="新細明體" charset="-120"/>
              </a:rPr>
              <a:t>2</a:t>
            </a:r>
            <a:endParaRPr kumimoji="1" lang="en-US" altLang="zh-TW" sz="1600">
              <a:ea typeface="新細明體" charset="-120"/>
            </a:endParaRPr>
          </a:p>
        </p:txBody>
      </p:sp>
      <p:sp>
        <p:nvSpPr>
          <p:cNvPr id="19" name="Text Box 161"/>
          <p:cNvSpPr txBox="1">
            <a:spLocks noChangeArrowheads="1"/>
          </p:cNvSpPr>
          <p:nvPr/>
        </p:nvSpPr>
        <p:spPr bwMode="auto">
          <a:xfrm>
            <a:off x="3708400" y="2276301"/>
            <a:ext cx="2016125" cy="576262"/>
          </a:xfrm>
          <a:prstGeom prst="rect">
            <a:avLst/>
          </a:prstGeom>
          <a:noFill/>
          <a:ln w="9525">
            <a:noFill/>
            <a:miter lim="800000"/>
            <a:headEnd/>
            <a:tailEnd/>
          </a:ln>
          <a:effectLst/>
        </p:spPr>
        <p:txBody>
          <a:bodyPr/>
          <a:lstStyle/>
          <a:p>
            <a:pPr eaLnBrk="1" hangingPunct="1">
              <a:spcBef>
                <a:spcPts val="200"/>
              </a:spcBef>
              <a:defRPr/>
            </a:pPr>
            <a:r>
              <a:rPr kumimoji="1" lang="en-US" altLang="zh-TW" sz="1400" b="1" dirty="0" err="1">
                <a:solidFill>
                  <a:srgbClr val="A50021"/>
                </a:solidFill>
                <a:effectLst>
                  <a:outerShdw blurRad="38100" dist="38100" dir="2700000" algn="tl">
                    <a:srgbClr val="C0C0C0"/>
                  </a:outerShdw>
                </a:effectLst>
                <a:ea typeface="新細明體" pitchFamily="18" charset="-120"/>
              </a:rPr>
              <a:t>Diphenyl</a:t>
            </a:r>
            <a:r>
              <a:rPr kumimoji="1" lang="en-US" altLang="zh-TW" sz="1400" b="1" dirty="0">
                <a:solidFill>
                  <a:srgbClr val="A50021"/>
                </a:solidFill>
                <a:effectLst>
                  <a:outerShdw blurRad="38100" dist="38100" dir="2700000" algn="tl">
                    <a:srgbClr val="C0C0C0"/>
                  </a:outerShdw>
                </a:effectLst>
                <a:ea typeface="新細明體" pitchFamily="18" charset="-120"/>
              </a:rPr>
              <a:t> ether</a:t>
            </a:r>
          </a:p>
          <a:p>
            <a:pPr eaLnBrk="1" hangingPunct="1">
              <a:spcBef>
                <a:spcPts val="600"/>
              </a:spcBef>
              <a:defRPr/>
            </a:pPr>
            <a:r>
              <a:rPr kumimoji="1" lang="en-US" altLang="zh-TW" sz="1200" b="1" dirty="0">
                <a:solidFill>
                  <a:srgbClr val="A50021"/>
                </a:solidFill>
                <a:effectLst>
                  <a:outerShdw blurRad="38100" dist="38100" dir="2700000" algn="tl">
                    <a:srgbClr val="C0C0C0"/>
                  </a:outerShdw>
                </a:effectLst>
                <a:ea typeface="新細明體" pitchFamily="18" charset="-120"/>
              </a:rPr>
              <a:t>( </a:t>
            </a:r>
            <a:r>
              <a:rPr lang="en-US" altLang="zh-TW" sz="1200" b="1" dirty="0" err="1">
                <a:solidFill>
                  <a:srgbClr val="A50021"/>
                </a:solidFill>
                <a:ea typeface="標楷體" pitchFamily="65" charset="-120"/>
              </a:rPr>
              <a:t>bp</a:t>
            </a:r>
            <a:r>
              <a:rPr lang="en-US" altLang="zh-TW" sz="1200" b="1" dirty="0">
                <a:solidFill>
                  <a:srgbClr val="A50021"/>
                </a:solidFill>
                <a:ea typeface="標楷體" pitchFamily="65" charset="-120"/>
              </a:rPr>
              <a:t> = 82℃ at </a:t>
            </a:r>
            <a:r>
              <a:rPr lang="en-US" altLang="zh-TW" sz="1200" b="1" dirty="0" smtClean="0">
                <a:solidFill>
                  <a:srgbClr val="A50021"/>
                </a:solidFill>
                <a:ea typeface="標楷體" pitchFamily="65" charset="-120"/>
              </a:rPr>
              <a:t>3mmHg or</a:t>
            </a:r>
          </a:p>
          <a:p>
            <a:pPr>
              <a:spcBef>
                <a:spcPts val="600"/>
              </a:spcBef>
              <a:defRPr/>
            </a:pPr>
            <a:r>
              <a:rPr lang="en-US" altLang="zh-TW" sz="1200" b="1" dirty="0" smtClean="0">
                <a:solidFill>
                  <a:srgbClr val="A50021"/>
                </a:solidFill>
                <a:ea typeface="標楷體" pitchFamily="65" charset="-120"/>
              </a:rPr>
              <a:t>250 ℃ at </a:t>
            </a:r>
            <a:r>
              <a:rPr lang="en-US" altLang="zh-TW" sz="1200" b="1" dirty="0" err="1" smtClean="0">
                <a:solidFill>
                  <a:srgbClr val="A50021"/>
                </a:solidFill>
                <a:ea typeface="標楷體" pitchFamily="65" charset="-120"/>
              </a:rPr>
              <a:t>atm</a:t>
            </a:r>
            <a:r>
              <a:rPr lang="en-US" altLang="zh-TW" sz="1200" b="1" dirty="0" smtClean="0">
                <a:solidFill>
                  <a:srgbClr val="A50021"/>
                </a:solidFill>
                <a:ea typeface="標楷體" pitchFamily="65" charset="-120"/>
              </a:rPr>
              <a:t> pressure </a:t>
            </a:r>
            <a:r>
              <a:rPr kumimoji="1" lang="en-US" altLang="zh-TW" sz="1200" b="1" dirty="0">
                <a:solidFill>
                  <a:srgbClr val="A50021"/>
                </a:solidFill>
                <a:effectLst>
                  <a:outerShdw blurRad="38100" dist="38100" dir="2700000" algn="tl">
                    <a:srgbClr val="C0C0C0"/>
                  </a:outerShdw>
                </a:effectLst>
                <a:ea typeface="新細明體" pitchFamily="18" charset="-120"/>
              </a:rPr>
              <a:t>)</a:t>
            </a:r>
            <a:endParaRPr kumimoji="1" lang="en-US" altLang="zh-TW" sz="1200" dirty="0">
              <a:solidFill>
                <a:srgbClr val="A50021"/>
              </a:solidFill>
              <a:effectLst>
                <a:outerShdw blurRad="38100" dist="38100" dir="2700000" algn="tl">
                  <a:srgbClr val="C0C0C0"/>
                </a:outerShdw>
              </a:effectLst>
              <a:ea typeface="新細明體" pitchFamily="18" charset="-120"/>
            </a:endParaRPr>
          </a:p>
        </p:txBody>
      </p:sp>
      <p:graphicFrame>
        <p:nvGraphicFramePr>
          <p:cNvPr id="20" name="Object 43"/>
          <p:cNvGraphicFramePr>
            <a:graphicFrameLocks noChangeAspect="1"/>
          </p:cNvGraphicFramePr>
          <p:nvPr/>
        </p:nvGraphicFramePr>
        <p:xfrm>
          <a:off x="5580063" y="1917526"/>
          <a:ext cx="2732087" cy="201612"/>
        </p:xfrm>
        <a:graphic>
          <a:graphicData uri="http://schemas.openxmlformats.org/presentationml/2006/ole">
            <mc:AlternateContent xmlns:mc="http://schemas.openxmlformats.org/markup-compatibility/2006">
              <mc:Choice xmlns:v="urn:schemas-microsoft-com:vml" Requires="v">
                <p:oleObj spid="_x0000_s40968" name="CS ChemDraw Drawing" r:id="rId5" imgW="4992017" imgH="366840" progId="">
                  <p:embed/>
                </p:oleObj>
              </mc:Choice>
              <mc:Fallback>
                <p:oleObj name="CS ChemDraw Drawing" r:id="rId5" imgW="4992017" imgH="366840" progId="">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917526"/>
                        <a:ext cx="2732087"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44"/>
          <p:cNvGraphicFramePr>
            <a:graphicFrameLocks noChangeAspect="1"/>
          </p:cNvGraphicFramePr>
          <p:nvPr/>
        </p:nvGraphicFramePr>
        <p:xfrm>
          <a:off x="0" y="1485726"/>
          <a:ext cx="3817938" cy="693737"/>
        </p:xfrm>
        <a:graphic>
          <a:graphicData uri="http://schemas.openxmlformats.org/presentationml/2006/ole">
            <mc:AlternateContent xmlns:mc="http://schemas.openxmlformats.org/markup-compatibility/2006">
              <mc:Choice xmlns:v="urn:schemas-microsoft-com:vml" Requires="v">
                <p:oleObj spid="_x0000_s40969" name="CS ChemDraw Drawing" r:id="rId7" imgW="7644186" imgH="1390968" progId="">
                  <p:embed/>
                </p:oleObj>
              </mc:Choice>
              <mc:Fallback>
                <p:oleObj name="CS ChemDraw Drawing" r:id="rId7" imgW="7644186" imgH="1390968" progId="">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85726"/>
                        <a:ext cx="3817938"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文字方塊 21"/>
          <p:cNvSpPr txBox="1"/>
          <p:nvPr/>
        </p:nvSpPr>
        <p:spPr>
          <a:xfrm>
            <a:off x="0" y="548680"/>
            <a:ext cx="8964488" cy="584775"/>
          </a:xfrm>
          <a:prstGeom prst="rect">
            <a:avLst/>
          </a:prstGeom>
          <a:noFill/>
        </p:spPr>
        <p:txBody>
          <a:bodyPr wrap="square" rtlCol="0">
            <a:spAutoFit/>
          </a:bodyPr>
          <a:lstStyle/>
          <a:p>
            <a:r>
              <a:rPr lang="en-US" altLang="zh-TW" sz="3200" b="1" dirty="0" smtClean="0">
                <a:solidFill>
                  <a:srgbClr val="FF0000"/>
                </a:solidFill>
              </a:rPr>
              <a:t>     Typical Set-up for </a:t>
            </a:r>
            <a:r>
              <a:rPr lang="en-US" altLang="zh-TW" sz="3200" b="1" dirty="0" err="1" smtClean="0">
                <a:solidFill>
                  <a:srgbClr val="FF0000"/>
                </a:solidFill>
              </a:rPr>
              <a:t>Thermolysis</a:t>
            </a:r>
            <a:r>
              <a:rPr lang="en-US" altLang="zh-TW" sz="3200" b="1" dirty="0" smtClean="0">
                <a:solidFill>
                  <a:srgbClr val="FF0000"/>
                </a:solidFill>
              </a:rPr>
              <a:t> of </a:t>
            </a:r>
            <a:r>
              <a:rPr lang="en-US" altLang="zh-TW" sz="3200" b="1" dirty="0" err="1" smtClean="0">
                <a:solidFill>
                  <a:srgbClr val="FF0000"/>
                </a:solidFill>
              </a:rPr>
              <a:t>Biscarbamates</a:t>
            </a:r>
            <a:endParaRPr lang="zh-TW" altLang="en-US" sz="3200" b="1" dirty="0">
              <a:solidFill>
                <a:srgbClr val="FF0000"/>
              </a:solidFill>
            </a:endParaRPr>
          </a:p>
        </p:txBody>
      </p:sp>
      <p:sp>
        <p:nvSpPr>
          <p:cNvPr id="23" name="文字方塊 22"/>
          <p:cNvSpPr txBox="1"/>
          <p:nvPr/>
        </p:nvSpPr>
        <p:spPr>
          <a:xfrm>
            <a:off x="-23168" y="6516052"/>
            <a:ext cx="418704" cy="369332"/>
          </a:xfrm>
          <a:prstGeom prst="rect">
            <a:avLst/>
          </a:prstGeom>
          <a:noFill/>
        </p:spPr>
        <p:txBody>
          <a:bodyPr wrap="none" rtlCol="0">
            <a:spAutoFit/>
          </a:bodyPr>
          <a:lstStyle/>
          <a:p>
            <a:r>
              <a:rPr lang="en-US" altLang="zh-TW" dirty="0" smtClean="0"/>
              <a:t>42</a:t>
            </a:r>
            <a:endParaRPr lang="zh-TW" altLang="en-US" dirty="0"/>
          </a:p>
        </p:txBody>
      </p:sp>
      <p:sp>
        <p:nvSpPr>
          <p:cNvPr id="25" name="文字方塊 24"/>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6" name="Picture 5" descr="化工系系徽"/>
          <p:cNvPicPr>
            <a:picLocks noChangeAspect="1" noChangeArrowheads="1"/>
          </p:cNvPicPr>
          <p:nvPr/>
        </p:nvPicPr>
        <p:blipFill>
          <a:blip r:embed="rId9" cstate="print"/>
          <a:srcRect/>
          <a:stretch>
            <a:fillRect/>
          </a:stretch>
        </p:blipFill>
        <p:spPr bwMode="auto">
          <a:xfrm>
            <a:off x="0" y="0"/>
            <a:ext cx="471390" cy="404664"/>
          </a:xfrm>
          <a:prstGeom prst="rect">
            <a:avLst/>
          </a:prstGeom>
          <a:noFill/>
          <a:ln w="9525">
            <a:noFill/>
            <a:miter lim="800000"/>
            <a:headEnd/>
            <a:tailEnd/>
          </a:ln>
        </p:spPr>
      </p:pic>
      <p:sp>
        <p:nvSpPr>
          <p:cNvPr id="27" name="文字方塊 2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98072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Group 55"/>
          <p:cNvGraphicFramePr>
            <a:graphicFrameLocks/>
          </p:cNvGraphicFramePr>
          <p:nvPr/>
        </p:nvGraphicFramePr>
        <p:xfrm>
          <a:off x="611188" y="1088851"/>
          <a:ext cx="8136904" cy="5724525"/>
        </p:xfrm>
        <a:graphic>
          <a:graphicData uri="http://schemas.openxmlformats.org/drawingml/2006/table">
            <a:tbl>
              <a:tblPr/>
              <a:tblGrid>
                <a:gridCol w="1033571"/>
                <a:gridCol w="2126769"/>
                <a:gridCol w="4976564"/>
              </a:tblGrid>
              <a:tr h="542925">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2800" b="1" i="0" u="none" strike="noStrike" cap="none" normalizeH="0" baseline="0" dirty="0" smtClean="0">
                        <a:ln>
                          <a:noFill/>
                        </a:ln>
                        <a:solidFill>
                          <a:srgbClr val="0000FF"/>
                        </a:solidFill>
                        <a:effectLst/>
                        <a:latin typeface="Verdana" pitchFamily="34" charset="0"/>
                        <a:ea typeface="新細明體" pitchFamily="18" charset="-12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1" u="none" strike="noStrike" cap="none" normalizeH="0" baseline="0" dirty="0" smtClean="0">
                          <a:ln>
                            <a:noFill/>
                          </a:ln>
                          <a:solidFill>
                            <a:srgbClr val="0000FF"/>
                          </a:solidFill>
                          <a:effectLst/>
                          <a:latin typeface="Arial" charset="0"/>
                          <a:ea typeface="標楷體" pitchFamily="65" charset="-120"/>
                          <a:cs typeface="Arial" charset="0"/>
                        </a:rPr>
                        <a:t>CG1020317</a:t>
                      </a:r>
                      <a:endParaRPr kumimoji="0" lang="en-US" altLang="zh-TW" sz="2000" b="1" i="1" u="sng"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Weight</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DMBPC</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5</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 g</a:t>
                      </a:r>
                      <a:endPar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rPr>
                        <a:t>Catalyst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dirty="0" err="1" smtClean="0">
                          <a:ln>
                            <a:noFill/>
                          </a:ln>
                          <a:solidFill>
                            <a:srgbClr val="0000FF"/>
                          </a:solidFill>
                          <a:effectLst/>
                          <a:latin typeface="Arial" charset="0"/>
                          <a:ea typeface="標楷體" pitchFamily="65" charset="-120"/>
                          <a:cs typeface="Arial" charset="0"/>
                        </a:rPr>
                        <a:t>Benzoyl</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 chloride</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0.013</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 g</a:t>
                      </a:r>
                      <a:endPar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Nitrogen flux</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新細明體" pitchFamily="18" charset="-120"/>
                        </a:rPr>
                        <a:t>Non</a:t>
                      </a:r>
                      <a:endPar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rPr>
                        <a:t>Solvent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dirty="0" err="1" smtClean="0">
                          <a:ln>
                            <a:noFill/>
                          </a:ln>
                          <a:solidFill>
                            <a:srgbClr val="0000FF"/>
                          </a:solidFill>
                          <a:effectLst/>
                          <a:latin typeface="Arial" charset="0"/>
                          <a:ea typeface="標楷體" pitchFamily="65" charset="-120"/>
                          <a:cs typeface="Arial" charset="0"/>
                        </a:rPr>
                        <a:t>Diphenyl</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 ether</a:t>
                      </a:r>
                      <a:r>
                        <a:rPr kumimoji="0" lang="zh-TW" altLang="en-US" sz="1600" b="1" i="1"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45</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 g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r>
                        <a:rPr kumimoji="0" lang="en-US" altLang="zh-TW" sz="1600" b="1" i="0" u="none" strike="noStrike" cap="none" normalizeH="0" baseline="0" dirty="0" smtClean="0">
                          <a:ln>
                            <a:noFill/>
                          </a:ln>
                          <a:solidFill>
                            <a:srgbClr val="0000FF"/>
                          </a:solidFill>
                          <a:effectLst>
                            <a:outerShdw blurRad="38100" dist="38100" dir="2700000" algn="tl">
                              <a:srgbClr val="C0C0C0"/>
                            </a:outerShdw>
                          </a:effectLst>
                          <a:latin typeface="Arial" charset="0"/>
                          <a:ea typeface="標楷體" pitchFamily="65" charset="-120"/>
                          <a:cs typeface="Arial" charset="0"/>
                        </a:rPr>
                        <a:t>S.C=10%</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err="1" smtClean="0">
                          <a:ln>
                            <a:noFill/>
                          </a:ln>
                          <a:solidFill>
                            <a:srgbClr val="0000FF"/>
                          </a:solidFill>
                          <a:effectLst/>
                          <a:latin typeface="Arial" charset="0"/>
                          <a:ea typeface="標楷體" pitchFamily="65" charset="-120"/>
                          <a:cs typeface="Arial" charset="0"/>
                        </a:rPr>
                        <a:t>Pyrolysis</a:t>
                      </a:r>
                      <a:endParaRPr kumimoji="0" lang="en-US" altLang="zh-TW" sz="1500" b="1" i="0" u="none"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Initial NCO</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180℃</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Maximum NCO</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254℃</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HMBPC disappeared after 0.5hr at 240 ℃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Final</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rPr>
                        <a:t>All NCO peaks disappear</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Reactor byproduct</a:t>
                      </a:r>
                      <a:endPar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No yellow coking by-products</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Flask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Times New Roman" pitchFamily="18" charset="0"/>
                        </a:rPr>
                        <a:t>(Ice cool)</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Initial product</a:t>
                      </a:r>
                      <a:endParaRPr kumimoji="0" lang="zh-TW" altLang="en-US" sz="1600" b="0" i="0"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240℃</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Phenol  appeared for 0hr at 240 ℃</a:t>
                      </a:r>
                      <a:r>
                        <a:rPr kumimoji="0" lang="en-US" altLang="zh-TW" sz="1600" b="1" i="0" u="none" strike="noStrike" cap="none" normalizeH="0" baseline="0" dirty="0" smtClean="0">
                          <a:ln>
                            <a:noFill/>
                          </a:ln>
                          <a:solidFill>
                            <a:srgbClr val="0000FF"/>
                          </a:solidFill>
                          <a:effectLst/>
                          <a:latin typeface="Verdana" pitchFamily="34" charset="0"/>
                          <a:ea typeface="標楷體" pitchFamily="65" charset="-120"/>
                          <a:cs typeface="Arial" charset="0"/>
                        </a:rPr>
                        <a:t> </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FF"/>
                          </a:solidFill>
                          <a:effectLst/>
                          <a:latin typeface="Arial" charset="0"/>
                          <a:ea typeface="標楷體" pitchFamily="65" charset="-120"/>
                          <a:cs typeface="Arial" charset="0"/>
                        </a:rPr>
                        <a:t>Final product</a:t>
                      </a:r>
                      <a:endParaRPr kumimoji="0" lang="zh-TW" altLang="en-US" sz="1600" b="0" i="0" u="none" strike="noStrike" cap="none" normalizeH="0" baseline="0" smtClean="0">
                        <a:ln>
                          <a:noFill/>
                        </a:ln>
                        <a:solidFill>
                          <a:srgbClr val="0000FF"/>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254℃</a:t>
                      </a:r>
                      <a:r>
                        <a:rPr kumimoji="0" lang="zh-TW" altLang="en-US" sz="1600" b="1" i="0" u="none" strike="noStrike" cap="none" normalizeH="0" baseline="0" dirty="0" smtClean="0">
                          <a:ln>
                            <a:noFill/>
                          </a:ln>
                          <a:solidFill>
                            <a:srgbClr val="0000FF"/>
                          </a:solidFill>
                          <a:effectLst/>
                          <a:latin typeface="Arial" charset="0"/>
                          <a:ea typeface="標楷體" pitchFamily="65" charset="-120"/>
                          <a:cs typeface="Arial" charset="0"/>
                        </a:rPr>
                        <a:t>（ </a:t>
                      </a: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Phenol  appeared for 0.5hr at 240 ℃</a:t>
                      </a:r>
                      <a:r>
                        <a:rPr kumimoji="0" lang="en-US" altLang="zh-TW" sz="1600" b="1" i="0" u="none" strike="noStrike" cap="none" normalizeH="0" baseline="0" dirty="0" smtClean="0">
                          <a:ln>
                            <a:noFill/>
                          </a:ln>
                          <a:solidFill>
                            <a:srgbClr val="0000FF"/>
                          </a:solidFill>
                          <a:effectLst/>
                          <a:latin typeface="Verdana" pitchFamily="34" charset="0"/>
                          <a:ea typeface="標楷體" pitchFamily="65" charset="-120"/>
                          <a:cs typeface="Arial" charset="0"/>
                        </a:rPr>
                        <a:t> </a:t>
                      </a:r>
                      <a:r>
                        <a:rPr kumimoji="0" lang="zh-TW" altLang="en-US" sz="1600" b="1" i="0" u="none" strike="noStrike" cap="none" normalizeH="0" baseline="0" dirty="0" smtClean="0">
                          <a:ln>
                            <a:noFill/>
                          </a:ln>
                          <a:solidFill>
                            <a:srgbClr val="0000FF"/>
                          </a:solidFill>
                          <a:effectLst/>
                          <a:latin typeface="Verdana" pitchFamily="34" charset="0"/>
                          <a:ea typeface="標楷體" pitchFamily="65" charset="-120"/>
                          <a:cs typeface="Arial" charset="0"/>
                        </a:rPr>
                        <a:t>）</a:t>
                      </a:r>
                      <a:endParaRPr kumimoji="0" lang="en-US" altLang="zh-TW" sz="1600" b="1" i="0" u="none" strike="noStrike" cap="none" normalizeH="0" baseline="0" dirty="0" smtClean="0">
                        <a:ln>
                          <a:noFill/>
                        </a:ln>
                        <a:solidFill>
                          <a:srgbClr val="0000FF"/>
                        </a:solidFill>
                        <a:effectLst/>
                        <a:latin typeface="Verdana" pitchFamily="34"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altLang="zh-TW" sz="1500" b="1" kern="1200" dirty="0" smtClean="0">
                          <a:solidFill>
                            <a:srgbClr val="0000FF"/>
                          </a:solidFill>
                          <a:latin typeface="+mj-lt"/>
                          <a:ea typeface="標楷體" pitchFamily="65" charset="-120"/>
                          <a:cs typeface="+mn-cs"/>
                        </a:rPr>
                        <a:t>1,12-diisocyanatododecane Yield</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84</a:t>
                      </a:r>
                      <a:r>
                        <a:rPr kumimoji="0" lang="zh-TW" altLang="en-US" sz="1600" b="1" i="1" u="none" strike="noStrike" cap="none" normalizeH="0" baseline="0" dirty="0" smtClean="0">
                          <a:ln>
                            <a:noFill/>
                          </a:ln>
                          <a:solidFill>
                            <a:srgbClr val="0000FF"/>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4318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FF"/>
                          </a:solidFill>
                          <a:effectLst/>
                          <a:latin typeface="Arial" charset="0"/>
                          <a:ea typeface="標楷體" pitchFamily="65" charset="-120"/>
                          <a:cs typeface="Arial" charset="0"/>
                        </a:rPr>
                        <a:t>Phenol recycling rate</a:t>
                      </a:r>
                      <a:endParaRPr kumimoji="0" lang="en-US" altLang="zh-TW" sz="1600" b="1" i="0" u="none" strike="noStrike" cap="none" normalizeH="0" baseline="0" dirty="0" smtClean="0">
                        <a:ln>
                          <a:noFill/>
                        </a:ln>
                        <a:solidFill>
                          <a:srgbClr val="0000FF"/>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dirty="0" smtClean="0">
                          <a:ln>
                            <a:noFill/>
                          </a:ln>
                          <a:solidFill>
                            <a:srgbClr val="0000FF"/>
                          </a:solidFill>
                          <a:effectLst/>
                          <a:latin typeface="Arial" charset="0"/>
                          <a:ea typeface="標楷體" pitchFamily="65" charset="-120"/>
                          <a:cs typeface="Arial" charset="0"/>
                        </a:rPr>
                        <a:t>100</a:t>
                      </a:r>
                      <a:r>
                        <a:rPr kumimoji="0" lang="zh-TW" altLang="en-US" sz="1600" b="1" i="1" u="none" strike="noStrike" cap="none" normalizeH="0" baseline="0" dirty="0" smtClean="0">
                          <a:ln>
                            <a:noFill/>
                          </a:ln>
                          <a:solidFill>
                            <a:srgbClr val="0000FF"/>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文字方塊 6"/>
          <p:cNvSpPr txBox="1"/>
          <p:nvPr/>
        </p:nvSpPr>
        <p:spPr>
          <a:xfrm>
            <a:off x="648072" y="323945"/>
            <a:ext cx="8604448" cy="584775"/>
          </a:xfrm>
          <a:prstGeom prst="rect">
            <a:avLst/>
          </a:prstGeom>
          <a:noFill/>
        </p:spPr>
        <p:txBody>
          <a:bodyPr wrap="square" rtlCol="0">
            <a:spAutoFit/>
          </a:bodyPr>
          <a:lstStyle/>
          <a:p>
            <a:r>
              <a:rPr lang="en-US" altLang="zh-TW" sz="3200" b="1" dirty="0" smtClean="0">
                <a:solidFill>
                  <a:srgbClr val="FF0000"/>
                </a:solidFill>
              </a:rPr>
              <a:t>NPR- (5) Data on Isolation C-12 -</a:t>
            </a:r>
            <a:r>
              <a:rPr lang="en-US" altLang="zh-TW" sz="3200" b="1" dirty="0" err="1" smtClean="0">
                <a:solidFill>
                  <a:srgbClr val="FF0000"/>
                </a:solidFill>
              </a:rPr>
              <a:t>Diisocyanate</a:t>
            </a:r>
            <a:endParaRPr lang="zh-TW" altLang="en-US" sz="3200" b="1" dirty="0">
              <a:solidFill>
                <a:srgbClr val="FF0000"/>
              </a:solidFill>
            </a:endParaRPr>
          </a:p>
        </p:txBody>
      </p:sp>
      <p:sp>
        <p:nvSpPr>
          <p:cNvPr id="8" name="文字方塊 7"/>
          <p:cNvSpPr txBox="1"/>
          <p:nvPr/>
        </p:nvSpPr>
        <p:spPr>
          <a:xfrm>
            <a:off x="-23168" y="6516052"/>
            <a:ext cx="418704" cy="369332"/>
          </a:xfrm>
          <a:prstGeom prst="rect">
            <a:avLst/>
          </a:prstGeom>
          <a:noFill/>
        </p:spPr>
        <p:txBody>
          <a:bodyPr wrap="none" rtlCol="0">
            <a:spAutoFit/>
          </a:bodyPr>
          <a:lstStyle/>
          <a:p>
            <a:r>
              <a:rPr lang="en-US" altLang="zh-TW" dirty="0" smtClean="0"/>
              <a:t>43</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字方塊 23"/>
          <p:cNvSpPr txBox="1">
            <a:spLocks noChangeArrowheads="1"/>
          </p:cNvSpPr>
          <p:nvPr/>
        </p:nvSpPr>
        <p:spPr bwMode="auto">
          <a:xfrm>
            <a:off x="4140200" y="6021388"/>
            <a:ext cx="1439863" cy="400050"/>
          </a:xfrm>
          <a:prstGeom prst="rect">
            <a:avLst/>
          </a:prstGeom>
          <a:noFill/>
          <a:ln w="9525">
            <a:noFill/>
            <a:miter lim="800000"/>
            <a:headEnd/>
            <a:tailEnd/>
          </a:ln>
        </p:spPr>
        <p:txBody>
          <a:bodyPr>
            <a:spAutoFit/>
          </a:bodyPr>
          <a:lstStyle/>
          <a:p>
            <a:r>
              <a:rPr lang="en-US" altLang="zh-TW" sz="2000" b="1">
                <a:ea typeface="新細明體" charset="-120"/>
              </a:rPr>
              <a:t>minutes</a:t>
            </a:r>
            <a:endParaRPr lang="zh-TW" altLang="en-US" sz="2000" b="1">
              <a:ea typeface="新細明體" charset="-120"/>
            </a:endParaRPr>
          </a:p>
        </p:txBody>
      </p:sp>
      <p:sp>
        <p:nvSpPr>
          <p:cNvPr id="7" name="矩形 6"/>
          <p:cNvSpPr/>
          <p:nvPr/>
        </p:nvSpPr>
        <p:spPr>
          <a:xfrm>
            <a:off x="359024" y="332656"/>
            <a:ext cx="8784976" cy="584775"/>
          </a:xfrm>
          <a:prstGeom prst="rect">
            <a:avLst/>
          </a:prstGeom>
        </p:spPr>
        <p:txBody>
          <a:bodyPr wrap="square">
            <a:spAutoFit/>
          </a:bodyPr>
          <a:lstStyle/>
          <a:p>
            <a:pPr>
              <a:defRPr/>
            </a:pPr>
            <a:r>
              <a:rPr lang="en-US" altLang="zh-TW" sz="3200" b="1" dirty="0" smtClean="0">
                <a:solidFill>
                  <a:srgbClr val="FF0000"/>
                </a:solidFill>
                <a:ea typeface="新細明體" pitchFamily="18" charset="-120"/>
              </a:rPr>
              <a:t>Quantitative </a:t>
            </a:r>
            <a:r>
              <a:rPr lang="en-US" altLang="zh-TW" sz="3200" b="1" dirty="0">
                <a:solidFill>
                  <a:srgbClr val="FF0000"/>
                </a:solidFill>
                <a:ea typeface="新細明體" pitchFamily="18" charset="-120"/>
              </a:rPr>
              <a:t>A</a:t>
            </a:r>
            <a:r>
              <a:rPr lang="en-US" altLang="zh-TW" sz="3200" b="1" dirty="0" smtClean="0">
                <a:solidFill>
                  <a:srgbClr val="FF0000"/>
                </a:solidFill>
                <a:ea typeface="新細明體" pitchFamily="18" charset="-120"/>
              </a:rPr>
              <a:t>nalyses </a:t>
            </a:r>
            <a:r>
              <a:rPr lang="en-US" altLang="zh-TW" sz="3200" b="1" dirty="0">
                <a:solidFill>
                  <a:srgbClr val="FF0000"/>
                </a:solidFill>
                <a:ea typeface="新細明體" pitchFamily="18" charset="-120"/>
              </a:rPr>
              <a:t>of </a:t>
            </a:r>
            <a:r>
              <a:rPr lang="en-US" altLang="zh-TW" sz="3200" b="1" dirty="0" smtClean="0">
                <a:solidFill>
                  <a:srgbClr val="FF0000"/>
                </a:solidFill>
                <a:ea typeface="新細明體" pitchFamily="18" charset="-120"/>
              </a:rPr>
              <a:t>C12-(NCO)</a:t>
            </a:r>
            <a:r>
              <a:rPr lang="en-US" altLang="zh-TW" sz="2000" b="1" dirty="0" smtClean="0">
                <a:solidFill>
                  <a:srgbClr val="FF0000"/>
                </a:solidFill>
                <a:ea typeface="新細明體" pitchFamily="18" charset="-120"/>
              </a:rPr>
              <a:t>2</a:t>
            </a:r>
            <a:r>
              <a:rPr lang="en-US" altLang="zh-TW" sz="3200" b="1" dirty="0" smtClean="0">
                <a:solidFill>
                  <a:srgbClr val="FF0000"/>
                </a:solidFill>
                <a:ea typeface="新細明體" pitchFamily="18" charset="-120"/>
              </a:rPr>
              <a:t> by Quenching</a:t>
            </a:r>
            <a:endParaRPr lang="zh-TW" altLang="en-US" sz="3200" b="1" dirty="0">
              <a:solidFill>
                <a:srgbClr val="FF0000"/>
              </a:solidFill>
              <a:ea typeface="新細明體" pitchFamily="18" charset="-120"/>
            </a:endParaRPr>
          </a:p>
        </p:txBody>
      </p:sp>
      <p:pic>
        <p:nvPicPr>
          <p:cNvPr id="8" name="圖片 23" descr="圖片1.png"/>
          <p:cNvPicPr>
            <a:picLocks/>
          </p:cNvPicPr>
          <p:nvPr/>
        </p:nvPicPr>
        <p:blipFill>
          <a:blip r:embed="rId2" cstate="print"/>
          <a:srcRect l="305" t="661" r="916" b="11905"/>
          <a:stretch>
            <a:fillRect/>
          </a:stretch>
        </p:blipFill>
        <p:spPr bwMode="auto">
          <a:xfrm>
            <a:off x="182563" y="1772815"/>
            <a:ext cx="7917829" cy="4320009"/>
          </a:xfrm>
          <a:prstGeom prst="rect">
            <a:avLst/>
          </a:prstGeom>
          <a:noFill/>
          <a:ln w="9525">
            <a:noFill/>
            <a:miter lim="800000"/>
            <a:headEnd/>
            <a:tailEnd/>
          </a:ln>
        </p:spPr>
      </p:pic>
      <p:sp>
        <p:nvSpPr>
          <p:cNvPr id="9" name="文字方塊 8"/>
          <p:cNvSpPr txBox="1"/>
          <p:nvPr/>
        </p:nvSpPr>
        <p:spPr>
          <a:xfrm>
            <a:off x="3419872" y="2492896"/>
            <a:ext cx="2209195" cy="369332"/>
          </a:xfrm>
          <a:prstGeom prst="rect">
            <a:avLst/>
          </a:prstGeom>
          <a:noFill/>
        </p:spPr>
        <p:txBody>
          <a:bodyPr wrap="none" rtlCol="0">
            <a:spAutoFit/>
          </a:bodyPr>
          <a:lstStyle/>
          <a:p>
            <a:r>
              <a:rPr lang="en-US" altLang="zh-TW" b="1" dirty="0" smtClean="0">
                <a:solidFill>
                  <a:srgbClr val="0000FF"/>
                </a:solidFill>
              </a:rPr>
              <a:t>C12-(NCO)</a:t>
            </a:r>
            <a:r>
              <a:rPr lang="en-US" altLang="zh-TW" sz="1200" b="1" dirty="0" smtClean="0">
                <a:solidFill>
                  <a:srgbClr val="0000FF"/>
                </a:solidFill>
              </a:rPr>
              <a:t>2 </a:t>
            </a:r>
            <a:r>
              <a:rPr lang="en-US" altLang="zh-TW" b="1" dirty="0" smtClean="0">
                <a:solidFill>
                  <a:srgbClr val="0000FF"/>
                </a:solidFill>
              </a:rPr>
              <a:t> + </a:t>
            </a:r>
            <a:r>
              <a:rPr lang="en-US" altLang="zh-TW" b="1" dirty="0" err="1" smtClean="0">
                <a:solidFill>
                  <a:srgbClr val="0000FF"/>
                </a:solidFill>
              </a:rPr>
              <a:t>MeOH</a:t>
            </a:r>
            <a:endParaRPr lang="zh-TW" altLang="en-US" b="1" dirty="0">
              <a:solidFill>
                <a:srgbClr val="0000FF"/>
              </a:solidFill>
            </a:endParaRPr>
          </a:p>
        </p:txBody>
      </p:sp>
      <p:sp>
        <p:nvSpPr>
          <p:cNvPr id="10" name="文字方塊 20"/>
          <p:cNvSpPr txBox="1">
            <a:spLocks noChangeArrowheads="1"/>
          </p:cNvSpPr>
          <p:nvPr/>
        </p:nvSpPr>
        <p:spPr bwMode="auto">
          <a:xfrm>
            <a:off x="611560" y="4509120"/>
            <a:ext cx="1439863" cy="579438"/>
          </a:xfrm>
          <a:prstGeom prst="rect">
            <a:avLst/>
          </a:prstGeom>
          <a:noFill/>
          <a:ln w="9525">
            <a:noFill/>
            <a:miter lim="800000"/>
            <a:headEnd/>
            <a:tailEnd/>
          </a:ln>
        </p:spPr>
        <p:txBody>
          <a:bodyPr>
            <a:spAutoFit/>
          </a:bodyPr>
          <a:lstStyle/>
          <a:p>
            <a:r>
              <a:rPr lang="en-US" altLang="zh-TW" sz="1800" b="1" dirty="0">
                <a:ea typeface="新細明體" charset="-120"/>
              </a:rPr>
              <a:t>4.4 </a:t>
            </a:r>
          </a:p>
          <a:p>
            <a:r>
              <a:rPr lang="zh-TW" altLang="en-US" sz="1400" b="1" dirty="0">
                <a:ea typeface="新細明體" charset="-120"/>
              </a:rPr>
              <a:t>（</a:t>
            </a:r>
            <a:r>
              <a:rPr lang="en-US" altLang="zh-TW" sz="1400" b="1" dirty="0">
                <a:ea typeface="新細明體" charset="-120"/>
              </a:rPr>
              <a:t>Methanol</a:t>
            </a:r>
            <a:r>
              <a:rPr lang="zh-TW" altLang="en-US" sz="1400" b="1" dirty="0">
                <a:ea typeface="新細明體" charset="-120"/>
              </a:rPr>
              <a:t>）</a:t>
            </a:r>
          </a:p>
        </p:txBody>
      </p:sp>
      <p:sp>
        <p:nvSpPr>
          <p:cNvPr id="11" name="文字方塊 20"/>
          <p:cNvSpPr txBox="1"/>
          <p:nvPr/>
        </p:nvSpPr>
        <p:spPr>
          <a:xfrm>
            <a:off x="1763688" y="1844824"/>
            <a:ext cx="1008063" cy="579438"/>
          </a:xfrm>
          <a:prstGeom prst="rect">
            <a:avLst/>
          </a:prstGeom>
          <a:noFill/>
        </p:spPr>
        <p:txBody>
          <a:bodyPr>
            <a:spAutoFit/>
          </a:bodyPr>
          <a:lstStyle/>
          <a:p>
            <a:pPr>
              <a:defRPr/>
            </a:pPr>
            <a:r>
              <a:rPr lang="en-US" altLang="zh-TW" sz="1800" b="1" dirty="0">
                <a:solidFill>
                  <a:srgbClr val="FF0000"/>
                </a:solidFill>
                <a:effectLst>
                  <a:outerShdw blurRad="38100" dist="38100" dir="2700000" algn="tl">
                    <a:srgbClr val="C0C0C0"/>
                  </a:outerShdw>
                </a:effectLst>
                <a:ea typeface="新細明體" pitchFamily="18" charset="-120"/>
              </a:rPr>
              <a:t>9.3 </a:t>
            </a:r>
          </a:p>
          <a:p>
            <a:pPr>
              <a:defRPr/>
            </a:pPr>
            <a:r>
              <a:rPr lang="zh-TW" altLang="en-US" sz="1400" b="1" dirty="0">
                <a:solidFill>
                  <a:srgbClr val="FF0000"/>
                </a:solidFill>
                <a:effectLst>
                  <a:outerShdw blurRad="38100" dist="38100" dir="2700000" algn="tl">
                    <a:srgbClr val="C0C0C0"/>
                  </a:outerShdw>
                </a:effectLst>
                <a:ea typeface="新細明體" pitchFamily="18" charset="-120"/>
              </a:rPr>
              <a:t>（</a:t>
            </a:r>
            <a:r>
              <a:rPr lang="en-US" altLang="zh-TW" sz="1400" b="1" dirty="0">
                <a:solidFill>
                  <a:srgbClr val="FF0000"/>
                </a:solidFill>
                <a:effectLst>
                  <a:outerShdw blurRad="38100" dist="38100" dir="2700000" algn="tl">
                    <a:srgbClr val="C0C0C0"/>
                  </a:outerShdw>
                </a:effectLst>
                <a:ea typeface="新細明體" pitchFamily="18" charset="-120"/>
              </a:rPr>
              <a:t>DDU</a:t>
            </a:r>
            <a:r>
              <a:rPr lang="zh-TW" altLang="en-US" sz="1400" b="1" dirty="0">
                <a:solidFill>
                  <a:srgbClr val="FF0000"/>
                </a:solidFill>
                <a:effectLst>
                  <a:outerShdw blurRad="38100" dist="38100" dir="2700000" algn="tl">
                    <a:srgbClr val="C0C0C0"/>
                  </a:outerShdw>
                </a:effectLst>
                <a:ea typeface="新細明體" pitchFamily="18" charset="-120"/>
              </a:rPr>
              <a:t>）</a:t>
            </a:r>
          </a:p>
        </p:txBody>
      </p:sp>
      <p:sp>
        <p:nvSpPr>
          <p:cNvPr id="12" name="Rectangle 193"/>
          <p:cNvSpPr>
            <a:spLocks noChangeArrowheads="1"/>
          </p:cNvSpPr>
          <p:nvPr/>
        </p:nvSpPr>
        <p:spPr bwMode="auto">
          <a:xfrm>
            <a:off x="5795963" y="1867843"/>
            <a:ext cx="3492500" cy="977900"/>
          </a:xfrm>
          <a:prstGeom prst="rect">
            <a:avLst/>
          </a:prstGeom>
          <a:noFill/>
          <a:ln w="9525" algn="ctr">
            <a:noFill/>
            <a:miter lim="800000"/>
            <a:headEnd/>
            <a:tailEnd/>
          </a:ln>
        </p:spPr>
        <p:txBody>
          <a:bodyPr lIns="72000" tIns="36000" rIns="72000" bIns="36000">
            <a:spAutoFit/>
          </a:bodyPr>
          <a:lstStyle/>
          <a:p>
            <a:pPr algn="l">
              <a:spcBef>
                <a:spcPct val="30000"/>
              </a:spcBef>
            </a:pPr>
            <a:r>
              <a:rPr lang="en-US" altLang="zh-TW" sz="1200" b="1" dirty="0">
                <a:ea typeface="新細明體" charset="-120"/>
              </a:rPr>
              <a:t>(1) Mobile phase=  </a:t>
            </a:r>
            <a:r>
              <a:rPr lang="en-US" altLang="zh-TW" sz="1200" b="1" i="1" dirty="0">
                <a:solidFill>
                  <a:srgbClr val="FF0000"/>
                </a:solidFill>
                <a:ea typeface="新細明體" charset="-120"/>
              </a:rPr>
              <a:t>55%Methanol + 45%H2O</a:t>
            </a:r>
          </a:p>
          <a:p>
            <a:pPr algn="l">
              <a:spcBef>
                <a:spcPct val="30000"/>
              </a:spcBef>
            </a:pPr>
            <a:r>
              <a:rPr lang="en-US" altLang="zh-TW" sz="1200" b="1" dirty="0">
                <a:ea typeface="新細明體" charset="-120"/>
              </a:rPr>
              <a:t>(2) Wave length= </a:t>
            </a:r>
            <a:r>
              <a:rPr lang="en-US" altLang="zh-TW" sz="1200" b="1" i="1" dirty="0">
                <a:solidFill>
                  <a:srgbClr val="FF0000"/>
                </a:solidFill>
                <a:ea typeface="新細明體" charset="-120"/>
              </a:rPr>
              <a:t>205nm</a:t>
            </a:r>
          </a:p>
          <a:p>
            <a:pPr algn="l">
              <a:spcBef>
                <a:spcPct val="30000"/>
              </a:spcBef>
            </a:pPr>
            <a:r>
              <a:rPr lang="en-US" altLang="zh-TW" sz="1200" b="1" dirty="0">
                <a:ea typeface="新細明體" charset="-120"/>
              </a:rPr>
              <a:t>(3) Flow rate= </a:t>
            </a:r>
            <a:r>
              <a:rPr lang="en-US" altLang="zh-TW" sz="1200" b="1" i="1" dirty="0">
                <a:solidFill>
                  <a:srgbClr val="FF0000"/>
                </a:solidFill>
                <a:ea typeface="新細明體" charset="-120"/>
              </a:rPr>
              <a:t>0.5ml/min</a:t>
            </a:r>
          </a:p>
          <a:p>
            <a:pPr algn="l">
              <a:spcBef>
                <a:spcPct val="30000"/>
              </a:spcBef>
            </a:pPr>
            <a:r>
              <a:rPr lang="en-US" altLang="zh-TW" sz="1200" b="1" dirty="0">
                <a:ea typeface="新細明體" charset="-120"/>
              </a:rPr>
              <a:t>(4) </a:t>
            </a:r>
            <a:r>
              <a:rPr lang="en-US" altLang="zh-TW" sz="1200" b="1" i="1" dirty="0">
                <a:solidFill>
                  <a:srgbClr val="FF0000"/>
                </a:solidFill>
                <a:ea typeface="新細明體" charset="-120"/>
              </a:rPr>
              <a:t>Const flow rate</a:t>
            </a:r>
          </a:p>
        </p:txBody>
      </p:sp>
      <p:sp>
        <p:nvSpPr>
          <p:cNvPr id="13" name="文字方塊 25"/>
          <p:cNvSpPr txBox="1">
            <a:spLocks noChangeArrowheads="1"/>
          </p:cNvSpPr>
          <p:nvPr/>
        </p:nvSpPr>
        <p:spPr bwMode="auto">
          <a:xfrm>
            <a:off x="6156325" y="3020368"/>
            <a:ext cx="2627313" cy="650875"/>
          </a:xfrm>
          <a:prstGeom prst="rect">
            <a:avLst/>
          </a:prstGeom>
          <a:noFill/>
          <a:ln w="9525">
            <a:noFill/>
            <a:miter lim="800000"/>
            <a:headEnd/>
            <a:tailEnd/>
          </a:ln>
        </p:spPr>
        <p:txBody>
          <a:bodyPr>
            <a:spAutoFit/>
          </a:bodyPr>
          <a:lstStyle/>
          <a:p>
            <a:pPr algn="l">
              <a:spcAft>
                <a:spcPts val="1000"/>
              </a:spcAft>
            </a:pPr>
            <a:r>
              <a:rPr lang="en-US" altLang="zh-TW" sz="1400" b="1">
                <a:solidFill>
                  <a:srgbClr val="FF0000"/>
                </a:solidFill>
                <a:ea typeface="新細明體" charset="-120"/>
              </a:rPr>
              <a:t>50mg DDU + 1ml Methanol</a:t>
            </a:r>
          </a:p>
          <a:p>
            <a:pPr algn="l">
              <a:spcAft>
                <a:spcPts val="1000"/>
              </a:spcAft>
            </a:pPr>
            <a:r>
              <a:rPr lang="en-US" altLang="zh-TW" sz="1400" b="1">
                <a:solidFill>
                  <a:srgbClr val="0000FF"/>
                </a:solidFill>
                <a:ea typeface="新細明體" charset="-120"/>
              </a:rPr>
              <a:t>15mg DDU + 1ml Methanol</a:t>
            </a:r>
          </a:p>
        </p:txBody>
      </p:sp>
      <p:sp>
        <p:nvSpPr>
          <p:cNvPr id="14" name="文字方塊 25"/>
          <p:cNvSpPr txBox="1">
            <a:spLocks noChangeArrowheads="1"/>
          </p:cNvSpPr>
          <p:nvPr/>
        </p:nvSpPr>
        <p:spPr bwMode="auto">
          <a:xfrm>
            <a:off x="2483768" y="5108674"/>
            <a:ext cx="1584325" cy="336550"/>
          </a:xfrm>
          <a:prstGeom prst="rect">
            <a:avLst/>
          </a:prstGeom>
          <a:noFill/>
          <a:ln w="9525">
            <a:noFill/>
            <a:miter lim="800000"/>
            <a:headEnd/>
            <a:tailEnd/>
          </a:ln>
        </p:spPr>
        <p:txBody>
          <a:bodyPr>
            <a:spAutoFit/>
          </a:bodyPr>
          <a:lstStyle/>
          <a:p>
            <a:pPr algn="l">
              <a:spcAft>
                <a:spcPts val="1000"/>
              </a:spcAft>
            </a:pPr>
            <a:r>
              <a:rPr lang="en-US" altLang="zh-TW" sz="1600" b="1" dirty="0">
                <a:solidFill>
                  <a:srgbClr val="FF0000"/>
                </a:solidFill>
                <a:ea typeface="굴림" pitchFamily="34" charset="-127"/>
              </a:rPr>
              <a:t>Yield</a:t>
            </a:r>
            <a:r>
              <a:rPr lang="zh-TW" altLang="en-US" sz="1600" b="1" dirty="0">
                <a:solidFill>
                  <a:srgbClr val="FF0000"/>
                </a:solidFill>
                <a:ea typeface="굴림" pitchFamily="34" charset="-127"/>
              </a:rPr>
              <a:t>＝</a:t>
            </a:r>
            <a:r>
              <a:rPr lang="en-US" altLang="zh-TW" sz="1600" b="1" dirty="0">
                <a:solidFill>
                  <a:srgbClr val="FF0000"/>
                </a:solidFill>
                <a:ea typeface="굴림" pitchFamily="34" charset="-127"/>
              </a:rPr>
              <a:t>84%</a:t>
            </a:r>
          </a:p>
        </p:txBody>
      </p:sp>
      <p:sp>
        <p:nvSpPr>
          <p:cNvPr id="15" name="文字方塊 14"/>
          <p:cNvSpPr txBox="1"/>
          <p:nvPr/>
        </p:nvSpPr>
        <p:spPr>
          <a:xfrm>
            <a:off x="3635896" y="980728"/>
            <a:ext cx="1402307" cy="461665"/>
          </a:xfrm>
          <a:prstGeom prst="rect">
            <a:avLst/>
          </a:prstGeom>
          <a:noFill/>
        </p:spPr>
        <p:txBody>
          <a:bodyPr wrap="none" rtlCol="0">
            <a:spAutoFit/>
          </a:bodyPr>
          <a:lstStyle/>
          <a:p>
            <a:r>
              <a:rPr lang="en-US" altLang="zh-TW" sz="2400" b="1" dirty="0" smtClean="0">
                <a:solidFill>
                  <a:srgbClr val="FF0000"/>
                </a:solidFill>
              </a:rPr>
              <a:t>(by HPLC)</a:t>
            </a:r>
            <a:endParaRPr lang="zh-TW" altLang="en-US" sz="2400" b="1" dirty="0">
              <a:solidFill>
                <a:srgbClr val="FF0000"/>
              </a:solidFill>
            </a:endParaRPr>
          </a:p>
        </p:txBody>
      </p:sp>
      <p:sp>
        <p:nvSpPr>
          <p:cNvPr id="16" name="文字方塊 15"/>
          <p:cNvSpPr txBox="1"/>
          <p:nvPr/>
        </p:nvSpPr>
        <p:spPr>
          <a:xfrm>
            <a:off x="-23168" y="6516052"/>
            <a:ext cx="418704" cy="369332"/>
          </a:xfrm>
          <a:prstGeom prst="rect">
            <a:avLst/>
          </a:prstGeom>
          <a:noFill/>
        </p:spPr>
        <p:txBody>
          <a:bodyPr wrap="none" rtlCol="0">
            <a:spAutoFit/>
          </a:bodyPr>
          <a:lstStyle/>
          <a:p>
            <a:r>
              <a:rPr lang="en-US" altLang="zh-TW" dirty="0" smtClean="0"/>
              <a:t>44</a:t>
            </a:r>
            <a:endParaRPr lang="zh-TW" altLang="en-US" dirty="0"/>
          </a:p>
        </p:txBody>
      </p:sp>
      <p:sp>
        <p:nvSpPr>
          <p:cNvPr id="19" name="文字方塊 1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8"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20" name="文字方塊 19"/>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2" name="直線接點 35"/>
          <p:cNvCxnSpPr>
            <a:cxnSpLocks noChangeShapeType="1"/>
          </p:cNvCxnSpPr>
          <p:nvPr/>
        </p:nvCxnSpPr>
        <p:spPr bwMode="auto">
          <a:xfrm>
            <a:off x="5364163" y="2781300"/>
            <a:ext cx="360362" cy="0"/>
          </a:xfrm>
          <a:prstGeom prst="line">
            <a:avLst/>
          </a:prstGeom>
          <a:noFill/>
          <a:ln w="38100" algn="ctr">
            <a:solidFill>
              <a:srgbClr val="FF0000"/>
            </a:solidFill>
            <a:prstDash val="sysDot"/>
            <a:round/>
            <a:headEnd/>
            <a:tailEnd/>
          </a:ln>
        </p:spPr>
      </p:cxnSp>
      <p:cxnSp>
        <p:nvCxnSpPr>
          <p:cNvPr id="233" name="直線接點 36"/>
          <p:cNvCxnSpPr>
            <a:cxnSpLocks noChangeShapeType="1"/>
          </p:cNvCxnSpPr>
          <p:nvPr/>
        </p:nvCxnSpPr>
        <p:spPr bwMode="auto">
          <a:xfrm>
            <a:off x="2051050" y="4503738"/>
            <a:ext cx="9525" cy="368300"/>
          </a:xfrm>
          <a:prstGeom prst="line">
            <a:avLst/>
          </a:prstGeom>
          <a:noFill/>
          <a:ln w="38100" algn="ctr">
            <a:solidFill>
              <a:srgbClr val="FF0000"/>
            </a:solidFill>
            <a:prstDash val="sysDot"/>
            <a:round/>
            <a:headEnd/>
            <a:tailEnd/>
          </a:ln>
        </p:spPr>
      </p:cxnSp>
      <p:cxnSp>
        <p:nvCxnSpPr>
          <p:cNvPr id="234" name="直線接點 38"/>
          <p:cNvCxnSpPr>
            <a:cxnSpLocks noChangeShapeType="1"/>
          </p:cNvCxnSpPr>
          <p:nvPr/>
        </p:nvCxnSpPr>
        <p:spPr bwMode="auto">
          <a:xfrm>
            <a:off x="468313" y="4503738"/>
            <a:ext cx="7937" cy="368300"/>
          </a:xfrm>
          <a:prstGeom prst="line">
            <a:avLst/>
          </a:prstGeom>
          <a:noFill/>
          <a:ln w="38100" algn="ctr">
            <a:solidFill>
              <a:srgbClr val="FF0000"/>
            </a:solidFill>
            <a:prstDash val="sysDot"/>
            <a:round/>
            <a:headEnd/>
            <a:tailEnd/>
          </a:ln>
        </p:spPr>
      </p:cxnSp>
      <p:cxnSp>
        <p:nvCxnSpPr>
          <p:cNvPr id="235" name="直線接點 33"/>
          <p:cNvCxnSpPr>
            <a:cxnSpLocks noChangeShapeType="1"/>
          </p:cNvCxnSpPr>
          <p:nvPr/>
        </p:nvCxnSpPr>
        <p:spPr bwMode="auto">
          <a:xfrm>
            <a:off x="1258888" y="3863975"/>
            <a:ext cx="0" cy="649288"/>
          </a:xfrm>
          <a:prstGeom prst="line">
            <a:avLst/>
          </a:prstGeom>
          <a:noFill/>
          <a:ln w="38100" algn="ctr">
            <a:solidFill>
              <a:srgbClr val="FF0000"/>
            </a:solidFill>
            <a:prstDash val="sysDot"/>
            <a:round/>
            <a:headEnd/>
            <a:tailEnd/>
          </a:ln>
        </p:spPr>
      </p:cxnSp>
      <p:sp>
        <p:nvSpPr>
          <p:cNvPr id="236" name="Rectangle 2"/>
          <p:cNvSpPr>
            <a:spLocks noChangeArrowheads="1"/>
          </p:cNvSpPr>
          <p:nvPr/>
        </p:nvSpPr>
        <p:spPr bwMode="gray">
          <a:xfrm>
            <a:off x="0" y="6426200"/>
            <a:ext cx="9144000" cy="431800"/>
          </a:xfrm>
          <a:prstGeom prst="rect">
            <a:avLst/>
          </a:prstGeom>
          <a:solidFill>
            <a:srgbClr val="003300">
              <a:alpha val="94901"/>
            </a:srgbClr>
          </a:solidFill>
          <a:ln w="9525" algn="ctr">
            <a:solidFill>
              <a:schemeClr val="tx1"/>
            </a:solidFill>
            <a:miter lim="800000"/>
            <a:headEnd/>
            <a:tailEnd/>
          </a:ln>
        </p:spPr>
        <p:txBody>
          <a:bodyPr anchor="ctr">
            <a:spAutoFit/>
          </a:bodyPr>
          <a:lstStyle/>
          <a:p>
            <a:endParaRPr lang="zh-TW" altLang="en-US" sz="1800">
              <a:ea typeface="新細明體" pitchFamily="18" charset="-120"/>
            </a:endParaRPr>
          </a:p>
        </p:txBody>
      </p:sp>
      <p:sp>
        <p:nvSpPr>
          <p:cNvPr id="237" name="Rectangle 3"/>
          <p:cNvSpPr>
            <a:spLocks noChangeArrowheads="1"/>
          </p:cNvSpPr>
          <p:nvPr/>
        </p:nvSpPr>
        <p:spPr bwMode="gray">
          <a:xfrm>
            <a:off x="0" y="0"/>
            <a:ext cx="9144000" cy="576263"/>
          </a:xfrm>
          <a:prstGeom prst="rect">
            <a:avLst/>
          </a:prstGeom>
          <a:solidFill>
            <a:schemeClr val="hlink"/>
          </a:solidFill>
          <a:ln w="9525" algn="ctr">
            <a:noFill/>
            <a:miter lim="800000"/>
            <a:headEnd/>
            <a:tailEnd/>
          </a:ln>
        </p:spPr>
        <p:txBody>
          <a:bodyPr anchor="ctr">
            <a:spAutoFit/>
          </a:bodyPr>
          <a:lstStyle/>
          <a:p>
            <a:endParaRPr lang="zh-TW" altLang="en-US" sz="1800">
              <a:ea typeface="新細明體" pitchFamily="18" charset="-120"/>
            </a:endParaRPr>
          </a:p>
        </p:txBody>
      </p:sp>
      <p:sp>
        <p:nvSpPr>
          <p:cNvPr id="238" name="Rectangle 6"/>
          <p:cNvSpPr>
            <a:spLocks noChangeArrowheads="1"/>
          </p:cNvSpPr>
          <p:nvPr/>
        </p:nvSpPr>
        <p:spPr bwMode="auto">
          <a:xfrm>
            <a:off x="0" y="733425"/>
            <a:ext cx="9144000" cy="0"/>
          </a:xfrm>
          <a:prstGeom prst="rect">
            <a:avLst/>
          </a:prstGeom>
          <a:noFill/>
          <a:ln w="9525" algn="ctr">
            <a:noFill/>
            <a:miter lim="800000"/>
            <a:headEnd/>
            <a:tailEnd/>
          </a:ln>
        </p:spPr>
        <p:txBody>
          <a:bodyPr wrap="none" lIns="72000" tIns="36000" rIns="72000" bIns="36000" anchor="ctr">
            <a:spAutoFit/>
          </a:bodyPr>
          <a:lstStyle/>
          <a:p>
            <a:pPr algn="l" eaLnBrk="1" hangingPunct="1"/>
            <a:endParaRPr lang="zh-TW" altLang="en-US" sz="1800">
              <a:ea typeface="新細明體" pitchFamily="18" charset="-120"/>
            </a:endParaRPr>
          </a:p>
        </p:txBody>
      </p:sp>
      <p:sp>
        <p:nvSpPr>
          <p:cNvPr id="239" name="Rectangle 7"/>
          <p:cNvSpPr>
            <a:spLocks noChangeArrowheads="1"/>
          </p:cNvSpPr>
          <p:nvPr/>
        </p:nvSpPr>
        <p:spPr bwMode="auto">
          <a:xfrm>
            <a:off x="0" y="735013"/>
            <a:ext cx="9144000" cy="0"/>
          </a:xfrm>
          <a:prstGeom prst="rect">
            <a:avLst/>
          </a:prstGeom>
          <a:noFill/>
          <a:ln w="9525" algn="ctr">
            <a:noFill/>
            <a:miter lim="800000"/>
            <a:headEnd/>
            <a:tailEnd/>
          </a:ln>
        </p:spPr>
        <p:txBody>
          <a:bodyPr wrap="none" lIns="72000" tIns="36000" rIns="72000" bIns="36000" anchor="ctr">
            <a:spAutoFit/>
          </a:bodyPr>
          <a:lstStyle/>
          <a:p>
            <a:pPr algn="l" eaLnBrk="1" hangingPunct="1"/>
            <a:endParaRPr lang="zh-TW" altLang="en-US" sz="1800">
              <a:ea typeface="新細明體" pitchFamily="18" charset="-120"/>
            </a:endParaRPr>
          </a:p>
        </p:txBody>
      </p:sp>
      <p:sp>
        <p:nvSpPr>
          <p:cNvPr id="240" name="Text Box 5"/>
          <p:cNvSpPr txBox="1">
            <a:spLocks noChangeArrowheads="1"/>
          </p:cNvSpPr>
          <p:nvPr/>
        </p:nvSpPr>
        <p:spPr bwMode="auto">
          <a:xfrm>
            <a:off x="8748713" y="6572250"/>
            <a:ext cx="395287" cy="285750"/>
          </a:xfrm>
          <a:prstGeom prst="rect">
            <a:avLst/>
          </a:prstGeom>
          <a:noFill/>
          <a:ln w="9525" algn="ctr">
            <a:noFill/>
            <a:miter lim="800000"/>
            <a:headEnd/>
            <a:tailEnd/>
          </a:ln>
        </p:spPr>
        <p:txBody>
          <a:bodyPr lIns="72000" tIns="36000" rIns="72000" bIns="36000">
            <a:spAutoFit/>
          </a:bodyPr>
          <a:lstStyle/>
          <a:p>
            <a:pPr algn="l">
              <a:spcBef>
                <a:spcPct val="50000"/>
              </a:spcBef>
            </a:pPr>
            <a:r>
              <a:rPr lang="en-US" altLang="zh-TW" sz="1400" b="1">
                <a:solidFill>
                  <a:schemeClr val="bg1"/>
                </a:solidFill>
                <a:ea typeface="新細明體" pitchFamily="18" charset="-120"/>
              </a:rPr>
              <a:t>28</a:t>
            </a:r>
          </a:p>
        </p:txBody>
      </p:sp>
      <p:sp>
        <p:nvSpPr>
          <p:cNvPr id="241" name="AutoShape 68"/>
          <p:cNvSpPr>
            <a:spLocks noChangeArrowheads="1"/>
          </p:cNvSpPr>
          <p:nvPr/>
        </p:nvSpPr>
        <p:spPr bwMode="auto">
          <a:xfrm>
            <a:off x="2268538" y="2568575"/>
            <a:ext cx="1152525" cy="431800"/>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242" name="Text Box 105"/>
          <p:cNvSpPr txBox="1">
            <a:spLocks noChangeArrowheads="1"/>
          </p:cNvSpPr>
          <p:nvPr/>
        </p:nvSpPr>
        <p:spPr bwMode="auto">
          <a:xfrm>
            <a:off x="2125663" y="2276475"/>
            <a:ext cx="1438275" cy="319088"/>
          </a:xfrm>
          <a:prstGeom prst="rect">
            <a:avLst/>
          </a:prstGeom>
          <a:noFill/>
          <a:ln w="9525" algn="ctr">
            <a:noFill/>
            <a:miter lim="800000"/>
            <a:headEnd/>
            <a:tailEnd/>
          </a:ln>
        </p:spPr>
        <p:txBody>
          <a:bodyPr lIns="72000" tIns="36000" rIns="72000" bIns="36000">
            <a:spAutoFit/>
          </a:bodyPr>
          <a:lstStyle/>
          <a:p>
            <a:pPr>
              <a:spcBef>
                <a:spcPts val="300"/>
              </a:spcBef>
              <a:defRPr/>
            </a:pPr>
            <a:r>
              <a:rPr lang="en-US" altLang="zh-TW" sz="1600" b="1" i="1" dirty="0">
                <a:solidFill>
                  <a:srgbClr val="FF0000"/>
                </a:solidFill>
                <a:effectLst>
                  <a:outerShdw blurRad="38100" dist="38100" dir="2700000" algn="tl">
                    <a:srgbClr val="C0C0C0"/>
                  </a:outerShdw>
                </a:effectLst>
                <a:latin typeface="+mj-lt"/>
                <a:ea typeface="標楷體" pitchFamily="65" charset="-120"/>
              </a:rPr>
              <a:t>240℃</a:t>
            </a:r>
            <a:r>
              <a:rPr lang="zh-TW" altLang="en-US" sz="1600" b="1" i="1" dirty="0">
                <a:solidFill>
                  <a:srgbClr val="FF0000"/>
                </a:solidFill>
                <a:effectLst>
                  <a:outerShdw blurRad="38100" dist="38100" dir="2700000" algn="tl">
                    <a:srgbClr val="C0C0C0"/>
                  </a:outerShdw>
                </a:effectLst>
                <a:latin typeface="+mj-lt"/>
                <a:ea typeface="標楷體" pitchFamily="65" charset="-120"/>
              </a:rPr>
              <a:t>、</a:t>
            </a:r>
            <a:r>
              <a:rPr lang="en-US" altLang="zh-TW" sz="1600" b="1" i="1" dirty="0">
                <a:solidFill>
                  <a:srgbClr val="FF0000"/>
                </a:solidFill>
                <a:effectLst>
                  <a:outerShdw blurRad="38100" dist="38100" dir="2700000" algn="tl">
                    <a:srgbClr val="C0C0C0"/>
                  </a:outerShdw>
                </a:effectLst>
                <a:latin typeface="+mj-lt"/>
                <a:ea typeface="標楷體" pitchFamily="65" charset="-120"/>
              </a:rPr>
              <a:t>0.5hr</a:t>
            </a:r>
          </a:p>
        </p:txBody>
      </p:sp>
      <p:sp>
        <p:nvSpPr>
          <p:cNvPr id="243" name="Rectangle 46"/>
          <p:cNvSpPr>
            <a:spLocks noChangeArrowheads="1"/>
          </p:cNvSpPr>
          <p:nvPr/>
        </p:nvSpPr>
        <p:spPr bwMode="auto">
          <a:xfrm>
            <a:off x="1979613" y="3068638"/>
            <a:ext cx="1655762" cy="679450"/>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400" b="1">
                <a:solidFill>
                  <a:srgbClr val="0000CC"/>
                </a:solidFill>
                <a:ea typeface="新細明體" pitchFamily="18" charset="-120"/>
              </a:rPr>
              <a:t>Monitoring</a:t>
            </a:r>
          </a:p>
          <a:p>
            <a:pPr>
              <a:lnSpc>
                <a:spcPct val="150000"/>
              </a:lnSpc>
            </a:pPr>
            <a:r>
              <a:rPr lang="en-US" altLang="zh-TW" sz="1400" b="1">
                <a:solidFill>
                  <a:srgbClr val="0000CC"/>
                </a:solidFill>
                <a:ea typeface="新細明體" pitchFamily="18" charset="-120"/>
              </a:rPr>
              <a:t>DDI by IR</a:t>
            </a:r>
          </a:p>
        </p:txBody>
      </p:sp>
      <p:pic>
        <p:nvPicPr>
          <p:cNvPr id="244" name="Picture 15" descr="G:\DCIM\100MSDCF\DSC05889.JPG"/>
          <p:cNvPicPr>
            <a:picLocks noChangeAspect="1" noChangeArrowheads="1"/>
          </p:cNvPicPr>
          <p:nvPr/>
        </p:nvPicPr>
        <p:blipFill>
          <a:blip r:embed="rId2" cstate="print"/>
          <a:srcRect/>
          <a:stretch>
            <a:fillRect/>
          </a:stretch>
        </p:blipFill>
        <p:spPr bwMode="auto">
          <a:xfrm>
            <a:off x="7164388" y="5013325"/>
            <a:ext cx="1908175" cy="1406525"/>
          </a:xfrm>
          <a:prstGeom prst="rect">
            <a:avLst/>
          </a:prstGeom>
          <a:noFill/>
          <a:ln w="9525">
            <a:noFill/>
            <a:miter lim="800000"/>
            <a:headEnd/>
            <a:tailEnd/>
          </a:ln>
        </p:spPr>
      </p:pic>
      <p:sp>
        <p:nvSpPr>
          <p:cNvPr id="245" name="Rectangle 193"/>
          <p:cNvSpPr>
            <a:spLocks noChangeArrowheads="1"/>
          </p:cNvSpPr>
          <p:nvPr/>
        </p:nvSpPr>
        <p:spPr bwMode="auto">
          <a:xfrm>
            <a:off x="3419475" y="5229225"/>
            <a:ext cx="3816350" cy="1027113"/>
          </a:xfrm>
          <a:prstGeom prst="rect">
            <a:avLst/>
          </a:prstGeom>
          <a:noFill/>
          <a:ln w="9525" algn="ctr">
            <a:noFill/>
            <a:miter lim="800000"/>
            <a:headEnd/>
            <a:tailEnd/>
          </a:ln>
        </p:spPr>
        <p:txBody>
          <a:bodyPr lIns="72000" tIns="36000" rIns="72000" bIns="36000">
            <a:spAutoFit/>
          </a:bodyPr>
          <a:lstStyle/>
          <a:p>
            <a:pPr algn="l">
              <a:spcBef>
                <a:spcPts val="1200"/>
              </a:spcBef>
            </a:pPr>
            <a:r>
              <a:rPr lang="en-US" altLang="zh-TW" sz="1400" b="1" dirty="0">
                <a:ea typeface="新細明體" pitchFamily="18" charset="-120"/>
              </a:rPr>
              <a:t>(1) Mobile phase=  </a:t>
            </a:r>
            <a:r>
              <a:rPr lang="en-US" altLang="zh-TW" sz="1400" b="1" i="1" dirty="0">
                <a:solidFill>
                  <a:srgbClr val="FF0000"/>
                </a:solidFill>
                <a:ea typeface="新細明體" pitchFamily="18" charset="-120"/>
              </a:rPr>
              <a:t>55%Methanol+ 40%H2O</a:t>
            </a:r>
          </a:p>
          <a:p>
            <a:pPr algn="l">
              <a:spcBef>
                <a:spcPts val="1200"/>
              </a:spcBef>
            </a:pPr>
            <a:r>
              <a:rPr lang="en-US" altLang="zh-TW" sz="1400" b="1" dirty="0">
                <a:ea typeface="新細明體" pitchFamily="18" charset="-120"/>
              </a:rPr>
              <a:t>(2) Wave length= </a:t>
            </a:r>
            <a:r>
              <a:rPr lang="en-US" altLang="zh-TW" sz="1400" b="1" i="1" dirty="0">
                <a:solidFill>
                  <a:srgbClr val="FF0000"/>
                </a:solidFill>
                <a:ea typeface="新細明體" pitchFamily="18" charset="-120"/>
              </a:rPr>
              <a:t>205nm</a:t>
            </a:r>
          </a:p>
          <a:p>
            <a:pPr algn="l">
              <a:spcBef>
                <a:spcPts val="1200"/>
              </a:spcBef>
            </a:pPr>
            <a:r>
              <a:rPr lang="en-US" altLang="zh-TW" sz="1400" b="1" dirty="0">
                <a:ea typeface="新細明體" pitchFamily="18" charset="-120"/>
              </a:rPr>
              <a:t>(3) Flow rate= </a:t>
            </a:r>
            <a:r>
              <a:rPr lang="en-US" altLang="zh-TW" sz="1400" b="1" i="1" dirty="0">
                <a:solidFill>
                  <a:srgbClr val="FF0000"/>
                </a:solidFill>
                <a:ea typeface="新細明體" pitchFamily="18" charset="-120"/>
              </a:rPr>
              <a:t>0.5ml/min</a:t>
            </a:r>
          </a:p>
        </p:txBody>
      </p:sp>
      <p:sp>
        <p:nvSpPr>
          <p:cNvPr id="246" name="Rectangle 46"/>
          <p:cNvSpPr>
            <a:spLocks noChangeArrowheads="1"/>
          </p:cNvSpPr>
          <p:nvPr/>
        </p:nvSpPr>
        <p:spPr bwMode="auto">
          <a:xfrm>
            <a:off x="5795963" y="3860800"/>
            <a:ext cx="2089150" cy="679450"/>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400" b="1">
                <a:solidFill>
                  <a:srgbClr val="008000"/>
                </a:solidFill>
                <a:ea typeface="新細明體" pitchFamily="18" charset="-120"/>
              </a:rPr>
              <a:t>Quantitative analyses of DDU by HPLC</a:t>
            </a:r>
          </a:p>
        </p:txBody>
      </p:sp>
      <p:sp>
        <p:nvSpPr>
          <p:cNvPr id="247" name="AutoShape 68"/>
          <p:cNvSpPr>
            <a:spLocks noChangeArrowheads="1"/>
          </p:cNvSpPr>
          <p:nvPr/>
        </p:nvSpPr>
        <p:spPr bwMode="auto">
          <a:xfrm>
            <a:off x="5724525" y="2565400"/>
            <a:ext cx="1368425" cy="431800"/>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248" name="Rectangle 4"/>
          <p:cNvSpPr txBox="1">
            <a:spLocks noChangeArrowheads="1"/>
          </p:cNvSpPr>
          <p:nvPr/>
        </p:nvSpPr>
        <p:spPr>
          <a:xfrm>
            <a:off x="0" y="0"/>
            <a:ext cx="9144000" cy="5635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300" b="0" i="0" u="none" strike="noStrike" kern="1200" cap="none" spc="0" normalizeH="0" baseline="0" noProof="0" dirty="0" smtClean="0">
                <a:ln>
                  <a:noFill/>
                </a:ln>
                <a:solidFill>
                  <a:schemeClr val="bg1"/>
                </a:solidFill>
                <a:effectLst/>
                <a:uLnTx/>
                <a:uFillTx/>
                <a:latin typeface="Times New Roman" pitchFamily="18" charset="0"/>
                <a:ea typeface="新細明體" pitchFamily="18" charset="-120"/>
                <a:cs typeface="+mj-cs"/>
              </a:rPr>
              <a:t>Experiment (3) </a:t>
            </a:r>
            <a:r>
              <a:rPr kumimoji="0" lang="en-US" altLang="zh-TW" sz="3300" b="0" i="0" u="none" strike="noStrike" kern="1200" cap="none" spc="0" normalizeH="0" baseline="0" noProof="0" dirty="0" smtClean="0">
                <a:ln>
                  <a:noFill/>
                </a:ln>
                <a:solidFill>
                  <a:schemeClr val="bg1"/>
                </a:solidFill>
                <a:effectLst/>
                <a:uLnTx/>
                <a:uFillTx/>
                <a:latin typeface="+mj-lt"/>
                <a:ea typeface="新細明體" pitchFamily="18" charset="-120"/>
                <a:cs typeface="+mj-cs"/>
              </a:rPr>
              <a:t>–</a:t>
            </a:r>
            <a:r>
              <a:rPr kumimoji="0" lang="en-US" altLang="zh-TW" sz="3300" b="0" i="0" u="none" strike="noStrike" kern="1200" cap="none" spc="0" normalizeH="0" baseline="0" noProof="0" dirty="0" smtClean="0">
                <a:ln>
                  <a:noFill/>
                </a:ln>
                <a:solidFill>
                  <a:schemeClr val="bg1"/>
                </a:solidFill>
                <a:effectLst/>
                <a:uLnTx/>
                <a:uFillTx/>
                <a:latin typeface="Times New Roman" pitchFamily="18" charset="0"/>
                <a:ea typeface="新細明體" pitchFamily="18" charset="-120"/>
                <a:cs typeface="+mj-cs"/>
              </a:rPr>
              <a:t> One-pot two-stage NPR process</a:t>
            </a:r>
            <a:endParaRPr kumimoji="0" lang="zh-TW" altLang="en-US" sz="3300" b="0" i="0" u="none" strike="noStrike" kern="1200" cap="none" spc="0" normalizeH="0" baseline="0" noProof="0" dirty="0" smtClean="0">
              <a:ln>
                <a:noFill/>
              </a:ln>
              <a:solidFill>
                <a:schemeClr val="bg1"/>
              </a:solidFill>
              <a:effectLst/>
              <a:uLnTx/>
              <a:uFillTx/>
              <a:latin typeface="+mj-lt"/>
              <a:ea typeface="新細明體" pitchFamily="18" charset="-120"/>
              <a:cs typeface="+mj-cs"/>
            </a:endParaRPr>
          </a:p>
        </p:txBody>
      </p:sp>
      <p:cxnSp>
        <p:nvCxnSpPr>
          <p:cNvPr id="249" name="直線接點 35"/>
          <p:cNvCxnSpPr>
            <a:cxnSpLocks noChangeShapeType="1"/>
          </p:cNvCxnSpPr>
          <p:nvPr/>
        </p:nvCxnSpPr>
        <p:spPr bwMode="auto">
          <a:xfrm>
            <a:off x="468313" y="4513263"/>
            <a:ext cx="1582737" cy="0"/>
          </a:xfrm>
          <a:prstGeom prst="line">
            <a:avLst/>
          </a:prstGeom>
          <a:noFill/>
          <a:ln w="38100" algn="ctr">
            <a:solidFill>
              <a:srgbClr val="FF0000"/>
            </a:solidFill>
            <a:prstDash val="sysDot"/>
            <a:round/>
            <a:headEnd/>
            <a:tailEnd/>
          </a:ln>
        </p:spPr>
      </p:cxnSp>
      <p:sp>
        <p:nvSpPr>
          <p:cNvPr id="250" name="Rectangle 46"/>
          <p:cNvSpPr>
            <a:spLocks noChangeArrowheads="1"/>
          </p:cNvSpPr>
          <p:nvPr/>
        </p:nvSpPr>
        <p:spPr bwMode="auto">
          <a:xfrm>
            <a:off x="250825" y="1447800"/>
            <a:ext cx="1655763" cy="396875"/>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600" b="1" i="1">
                <a:solidFill>
                  <a:srgbClr val="FF3300"/>
                </a:solidFill>
                <a:ea typeface="新細明體" pitchFamily="18" charset="-120"/>
              </a:rPr>
              <a:t>Pyrolysis</a:t>
            </a:r>
          </a:p>
        </p:txBody>
      </p:sp>
      <p:sp>
        <p:nvSpPr>
          <p:cNvPr id="251" name="Rectangle 46"/>
          <p:cNvSpPr>
            <a:spLocks noChangeArrowheads="1"/>
          </p:cNvSpPr>
          <p:nvPr/>
        </p:nvSpPr>
        <p:spPr bwMode="auto">
          <a:xfrm>
            <a:off x="5292725" y="3071813"/>
            <a:ext cx="2016125" cy="717550"/>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400" b="1" i="1">
                <a:solidFill>
                  <a:srgbClr val="FF3300"/>
                </a:solidFill>
                <a:ea typeface="新細明體" pitchFamily="18" charset="-120"/>
              </a:rPr>
              <a:t>Capped by 10X MEOH</a:t>
            </a:r>
          </a:p>
          <a:p>
            <a:pPr>
              <a:lnSpc>
                <a:spcPct val="150000"/>
              </a:lnSpc>
            </a:pPr>
            <a:r>
              <a:rPr lang="en-US" altLang="zh-TW" sz="1400" b="1" i="1">
                <a:solidFill>
                  <a:srgbClr val="FF3300"/>
                </a:solidFill>
                <a:ea typeface="新細明體" pitchFamily="18" charset="-120"/>
              </a:rPr>
              <a:t>(90 ℃ 1hr)</a:t>
            </a:r>
          </a:p>
        </p:txBody>
      </p:sp>
      <p:sp>
        <p:nvSpPr>
          <p:cNvPr id="252" name="Rectangle 46"/>
          <p:cNvSpPr>
            <a:spLocks noChangeArrowheads="1"/>
          </p:cNvSpPr>
          <p:nvPr/>
        </p:nvSpPr>
        <p:spPr bwMode="auto">
          <a:xfrm>
            <a:off x="3203575" y="1270000"/>
            <a:ext cx="2447925" cy="719138"/>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400" b="1" i="1" dirty="0">
                <a:solidFill>
                  <a:srgbClr val="FF0000"/>
                </a:solidFill>
                <a:ea typeface="新細明體" pitchFamily="18" charset="-120"/>
              </a:rPr>
              <a:t>Separated by DDI and </a:t>
            </a:r>
          </a:p>
          <a:p>
            <a:pPr>
              <a:lnSpc>
                <a:spcPct val="150000"/>
              </a:lnSpc>
            </a:pPr>
            <a:r>
              <a:rPr lang="en-US" altLang="zh-TW" sz="1400" b="1" i="1" dirty="0" err="1">
                <a:solidFill>
                  <a:srgbClr val="FF0000"/>
                </a:solidFill>
                <a:ea typeface="新細明體" pitchFamily="18" charset="-120"/>
              </a:rPr>
              <a:t>Diphenyl</a:t>
            </a:r>
            <a:r>
              <a:rPr lang="en-US" altLang="zh-TW" sz="1400" b="1" i="1" dirty="0">
                <a:solidFill>
                  <a:srgbClr val="FF0000"/>
                </a:solidFill>
                <a:ea typeface="新細明體" pitchFamily="18" charset="-120"/>
              </a:rPr>
              <a:t> Ether (Vacuum</a:t>
            </a:r>
            <a:r>
              <a:rPr lang="en-US" altLang="zh-TW" sz="1400" b="1" i="1" dirty="0">
                <a:solidFill>
                  <a:srgbClr val="FF3300"/>
                </a:solidFill>
                <a:ea typeface="新細明體" pitchFamily="18" charset="-120"/>
              </a:rPr>
              <a:t>)</a:t>
            </a:r>
          </a:p>
        </p:txBody>
      </p:sp>
      <p:sp>
        <p:nvSpPr>
          <p:cNvPr id="253" name="Rectangle 46"/>
          <p:cNvSpPr>
            <a:spLocks noChangeArrowheads="1"/>
          </p:cNvSpPr>
          <p:nvPr/>
        </p:nvSpPr>
        <p:spPr bwMode="auto">
          <a:xfrm>
            <a:off x="0" y="5592763"/>
            <a:ext cx="1258888" cy="396875"/>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600" b="1" i="1">
                <a:solidFill>
                  <a:srgbClr val="CC0099"/>
                </a:solidFill>
                <a:ea typeface="新細明體" pitchFamily="18" charset="-120"/>
              </a:rPr>
              <a:t>Reactor</a:t>
            </a:r>
          </a:p>
        </p:txBody>
      </p:sp>
      <p:sp>
        <p:nvSpPr>
          <p:cNvPr id="254" name="Rectangle 46"/>
          <p:cNvSpPr>
            <a:spLocks noChangeArrowheads="1"/>
          </p:cNvSpPr>
          <p:nvPr/>
        </p:nvSpPr>
        <p:spPr bwMode="auto">
          <a:xfrm>
            <a:off x="1187450" y="5605463"/>
            <a:ext cx="2052638" cy="396875"/>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600" b="1" i="1">
                <a:solidFill>
                  <a:srgbClr val="CC0099"/>
                </a:solidFill>
                <a:ea typeface="新細明體" pitchFamily="18" charset="-120"/>
              </a:rPr>
              <a:t>Flask (100%phenol)</a:t>
            </a:r>
          </a:p>
        </p:txBody>
      </p:sp>
      <p:sp>
        <p:nvSpPr>
          <p:cNvPr id="255" name="Rectangle 46"/>
          <p:cNvSpPr>
            <a:spLocks noChangeArrowheads="1"/>
          </p:cNvSpPr>
          <p:nvPr/>
        </p:nvSpPr>
        <p:spPr bwMode="auto">
          <a:xfrm>
            <a:off x="395288" y="1079500"/>
            <a:ext cx="1368425" cy="477838"/>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2000" b="1" i="1">
                <a:solidFill>
                  <a:srgbClr val="CC0099"/>
                </a:solidFill>
                <a:ea typeface="新細明體" pitchFamily="18" charset="-120"/>
              </a:rPr>
              <a:t>SC = 18%</a:t>
            </a:r>
          </a:p>
        </p:txBody>
      </p:sp>
      <p:grpSp>
        <p:nvGrpSpPr>
          <p:cNvPr id="256" name="Group 24"/>
          <p:cNvGrpSpPr>
            <a:grpSpLocks/>
          </p:cNvGrpSpPr>
          <p:nvPr/>
        </p:nvGrpSpPr>
        <p:grpSpPr bwMode="auto">
          <a:xfrm>
            <a:off x="107950" y="622300"/>
            <a:ext cx="1943100" cy="431800"/>
            <a:chOff x="2140" y="2071"/>
            <a:chExt cx="1484" cy="330"/>
          </a:xfrm>
        </p:grpSpPr>
        <p:sp>
          <p:nvSpPr>
            <p:cNvPr id="257" name="AutoShape 25"/>
            <p:cNvSpPr>
              <a:spLocks noChangeArrowheads="1"/>
            </p:cNvSpPr>
            <p:nvPr/>
          </p:nvSpPr>
          <p:spPr bwMode="ltGray">
            <a:xfrm>
              <a:off x="2140" y="2071"/>
              <a:ext cx="1484" cy="330"/>
            </a:xfrm>
            <a:prstGeom prst="roundRect">
              <a:avLst>
                <a:gd name="adj" fmla="val 16667"/>
              </a:avLst>
            </a:prstGeom>
            <a:solidFill>
              <a:srgbClr val="FF0000"/>
            </a:solidFill>
            <a:ln w="38100" algn="ctr">
              <a:solidFill>
                <a:srgbClr val="FFFFFF">
                  <a:alpha val="70195"/>
                </a:srgbClr>
              </a:solidFill>
              <a:round/>
              <a:headEnd/>
              <a:tailEnd/>
            </a:ln>
          </p:spPr>
          <p:txBody>
            <a:bodyPr wrap="none" anchor="ctr"/>
            <a:lstStyle/>
            <a:p>
              <a:endParaRPr lang="zh-TW" altLang="en-US" sz="1800">
                <a:ea typeface="新細明體" pitchFamily="18" charset="-120"/>
              </a:endParaRPr>
            </a:p>
          </p:txBody>
        </p:sp>
        <p:sp>
          <p:nvSpPr>
            <p:cNvPr id="258" name="AutoShape 26"/>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FF0000">
                    <a:alpha val="70000"/>
                  </a:srgbClr>
                </a:gs>
              </a:gsLst>
              <a:lin ang="5400000" scaled="1"/>
            </a:gradFill>
            <a:ln w="9525" algn="ctr">
              <a:noFill/>
              <a:round/>
              <a:headEnd/>
              <a:tailEnd/>
            </a:ln>
          </p:spPr>
          <p:txBody>
            <a:bodyPr wrap="none" anchor="ctr"/>
            <a:lstStyle/>
            <a:p>
              <a:endParaRPr lang="zh-TW" altLang="en-US" sz="1800">
                <a:ea typeface="新細明體" pitchFamily="18" charset="-120"/>
              </a:endParaRPr>
            </a:p>
          </p:txBody>
        </p:sp>
      </p:grpSp>
      <p:sp>
        <p:nvSpPr>
          <p:cNvPr id="259" name="Rectangle 27"/>
          <p:cNvSpPr>
            <a:spLocks noChangeArrowheads="1"/>
          </p:cNvSpPr>
          <p:nvPr/>
        </p:nvSpPr>
        <p:spPr bwMode="auto">
          <a:xfrm>
            <a:off x="107950" y="620713"/>
            <a:ext cx="2087563" cy="381000"/>
          </a:xfrm>
          <a:prstGeom prst="rect">
            <a:avLst/>
          </a:prstGeom>
          <a:noFill/>
          <a:ln w="9525" algn="ctr">
            <a:noFill/>
            <a:miter lim="800000"/>
            <a:headEnd/>
            <a:tailEnd/>
          </a:ln>
        </p:spPr>
        <p:txBody>
          <a:bodyPr lIns="72000" tIns="36000" rIns="72000" bIns="36000" anchor="ctr">
            <a:spAutoFit/>
          </a:bodyPr>
          <a:lstStyle/>
          <a:p>
            <a:pPr algn="l" eaLnBrk="1" hangingPunct="1">
              <a:defRPr/>
            </a:pPr>
            <a:r>
              <a:rPr lang="pt-PT" altLang="zh-TW" sz="2000" b="1" i="1" dirty="0">
                <a:effectLst>
                  <a:outerShdw blurRad="38100" dist="38100" dir="2700000" algn="tl">
                    <a:srgbClr val="000000">
                      <a:alpha val="43137"/>
                    </a:srgbClr>
                  </a:outerShdw>
                </a:effectLst>
                <a:ea typeface="新細明體" pitchFamily="18" charset="-120"/>
              </a:rPr>
              <a:t>DMBPC → DDI</a:t>
            </a:r>
            <a:endParaRPr lang="en-US" altLang="zh-TW" sz="1800" i="1" dirty="0">
              <a:effectLst>
                <a:outerShdw blurRad="38100" dist="38100" dir="2700000" algn="tl">
                  <a:srgbClr val="000000">
                    <a:alpha val="43137"/>
                  </a:srgbClr>
                </a:outerShdw>
              </a:effectLst>
              <a:ea typeface="新細明體" pitchFamily="18" charset="-120"/>
            </a:endParaRPr>
          </a:p>
        </p:txBody>
      </p:sp>
      <p:pic>
        <p:nvPicPr>
          <p:cNvPr id="260" name="Picture 39" descr="F:\資料夾\中興大學\Hexane-1,6-bis(phenyl carbamate)的實驗數據\103.2.3\DSC06448.JPG"/>
          <p:cNvPicPr>
            <a:picLocks noChangeAspect="1" noChangeArrowheads="1"/>
          </p:cNvPicPr>
          <p:nvPr/>
        </p:nvPicPr>
        <p:blipFill>
          <a:blip r:embed="rId3" cstate="print"/>
          <a:srcRect/>
          <a:stretch>
            <a:fillRect/>
          </a:stretch>
        </p:blipFill>
        <p:spPr bwMode="auto">
          <a:xfrm>
            <a:off x="0" y="1919288"/>
            <a:ext cx="2195513" cy="1944687"/>
          </a:xfrm>
          <a:prstGeom prst="rect">
            <a:avLst/>
          </a:prstGeom>
          <a:noFill/>
          <a:ln w="9525">
            <a:noFill/>
            <a:miter lim="800000"/>
            <a:headEnd/>
            <a:tailEnd/>
          </a:ln>
        </p:spPr>
      </p:pic>
      <p:pic>
        <p:nvPicPr>
          <p:cNvPr id="261" name="Picture 40" descr="F:\資料夾\中興大學\Hexane-1,6-bis(phenyl carbamate)的實驗數據\103.2.3\DSC06450.JPG"/>
          <p:cNvPicPr>
            <a:picLocks noChangeAspect="1" noChangeArrowheads="1"/>
          </p:cNvPicPr>
          <p:nvPr/>
        </p:nvPicPr>
        <p:blipFill>
          <a:blip r:embed="rId4" cstate="print"/>
          <a:srcRect/>
          <a:stretch>
            <a:fillRect/>
          </a:stretch>
        </p:blipFill>
        <p:spPr bwMode="auto">
          <a:xfrm>
            <a:off x="1476375" y="4727575"/>
            <a:ext cx="1243013" cy="933450"/>
          </a:xfrm>
          <a:prstGeom prst="rect">
            <a:avLst/>
          </a:prstGeom>
          <a:noFill/>
          <a:ln w="9525">
            <a:noFill/>
            <a:miter lim="800000"/>
            <a:headEnd/>
            <a:tailEnd/>
          </a:ln>
        </p:spPr>
      </p:pic>
      <p:pic>
        <p:nvPicPr>
          <p:cNvPr id="262" name="Picture 41" descr="F:\資料夾\中興大學\Hexane-1,6-bis(phenyl carbamate)的實驗數據\103.2.3\DSC06452.JPG"/>
          <p:cNvPicPr>
            <a:picLocks noChangeAspect="1" noChangeArrowheads="1"/>
          </p:cNvPicPr>
          <p:nvPr/>
        </p:nvPicPr>
        <p:blipFill>
          <a:blip r:embed="rId5" cstate="print"/>
          <a:srcRect/>
          <a:stretch>
            <a:fillRect/>
          </a:stretch>
        </p:blipFill>
        <p:spPr bwMode="auto">
          <a:xfrm>
            <a:off x="0" y="4730750"/>
            <a:ext cx="1243013" cy="933450"/>
          </a:xfrm>
          <a:prstGeom prst="rect">
            <a:avLst/>
          </a:prstGeom>
          <a:noFill/>
          <a:ln w="9525">
            <a:noFill/>
            <a:miter lim="800000"/>
            <a:headEnd/>
            <a:tailEnd/>
          </a:ln>
        </p:spPr>
      </p:pic>
      <p:pic>
        <p:nvPicPr>
          <p:cNvPr id="263" name="Picture 42" descr="F:\資料夾\中興大學\Hexane-1,6-bis(phenyl carbamate)的實驗數據\103.2.3\DSC06463.JPG"/>
          <p:cNvPicPr>
            <a:picLocks noChangeAspect="1" noChangeArrowheads="1"/>
          </p:cNvPicPr>
          <p:nvPr/>
        </p:nvPicPr>
        <p:blipFill>
          <a:blip r:embed="rId6" cstate="print"/>
          <a:srcRect/>
          <a:stretch>
            <a:fillRect/>
          </a:stretch>
        </p:blipFill>
        <p:spPr bwMode="auto">
          <a:xfrm>
            <a:off x="7235825" y="2060575"/>
            <a:ext cx="1800225" cy="1512888"/>
          </a:xfrm>
          <a:prstGeom prst="rect">
            <a:avLst/>
          </a:prstGeom>
          <a:noFill/>
          <a:ln w="9525">
            <a:noFill/>
            <a:miter lim="800000"/>
            <a:headEnd/>
            <a:tailEnd/>
          </a:ln>
        </p:spPr>
      </p:pic>
      <p:sp>
        <p:nvSpPr>
          <p:cNvPr id="264" name="Text Box 105"/>
          <p:cNvSpPr txBox="1">
            <a:spLocks noChangeArrowheads="1"/>
          </p:cNvSpPr>
          <p:nvPr/>
        </p:nvSpPr>
        <p:spPr bwMode="auto">
          <a:xfrm>
            <a:off x="5795963" y="1989138"/>
            <a:ext cx="1008062" cy="565150"/>
          </a:xfrm>
          <a:prstGeom prst="rect">
            <a:avLst/>
          </a:prstGeom>
          <a:noFill/>
          <a:ln w="9525" algn="ctr">
            <a:noFill/>
            <a:miter lim="800000"/>
            <a:headEnd/>
            <a:tailEnd/>
          </a:ln>
        </p:spPr>
        <p:txBody>
          <a:bodyPr lIns="72000" tIns="36000" rIns="72000" bIns="36000">
            <a:spAutoFit/>
          </a:bodyPr>
          <a:lstStyle/>
          <a:p>
            <a:pPr>
              <a:spcBef>
                <a:spcPts val="0"/>
              </a:spcBef>
              <a:defRPr/>
            </a:pPr>
            <a:r>
              <a:rPr lang="en-US" altLang="zh-TW" sz="1600" b="1" i="1" dirty="0">
                <a:solidFill>
                  <a:srgbClr val="FF0000"/>
                </a:solidFill>
                <a:effectLst>
                  <a:outerShdw blurRad="38100" dist="38100" dir="2700000" algn="tl">
                    <a:srgbClr val="C0C0C0"/>
                  </a:outerShdw>
                </a:effectLst>
                <a:latin typeface="+mj-lt"/>
                <a:ea typeface="標楷體" pitchFamily="65" charset="-120"/>
              </a:rPr>
              <a:t>Pure DDI</a:t>
            </a:r>
          </a:p>
          <a:p>
            <a:pPr>
              <a:spcBef>
                <a:spcPts val="0"/>
              </a:spcBef>
              <a:defRPr/>
            </a:pPr>
            <a:r>
              <a:rPr lang="en-US" altLang="zh-TW" sz="1600" b="1" i="1" dirty="0">
                <a:solidFill>
                  <a:srgbClr val="FF0000"/>
                </a:solidFill>
                <a:effectLst>
                  <a:outerShdw blurRad="38100" dist="38100" dir="2700000" algn="tl">
                    <a:srgbClr val="C0C0C0"/>
                  </a:outerShdw>
                </a:effectLst>
                <a:latin typeface="+mj-lt"/>
                <a:ea typeface="標楷體" pitchFamily="65" charset="-120"/>
              </a:rPr>
              <a:t>(80%)</a:t>
            </a:r>
          </a:p>
        </p:txBody>
      </p:sp>
      <p:cxnSp>
        <p:nvCxnSpPr>
          <p:cNvPr id="265" name="直線接點 33"/>
          <p:cNvCxnSpPr>
            <a:cxnSpLocks noChangeShapeType="1"/>
          </p:cNvCxnSpPr>
          <p:nvPr/>
        </p:nvCxnSpPr>
        <p:spPr bwMode="auto">
          <a:xfrm>
            <a:off x="5651500" y="1125538"/>
            <a:ext cx="0" cy="1657350"/>
          </a:xfrm>
          <a:prstGeom prst="line">
            <a:avLst/>
          </a:prstGeom>
          <a:noFill/>
          <a:ln w="38100" algn="ctr">
            <a:solidFill>
              <a:srgbClr val="FF0000"/>
            </a:solidFill>
            <a:prstDash val="sysDot"/>
            <a:round/>
            <a:headEnd/>
            <a:tailEnd/>
          </a:ln>
        </p:spPr>
      </p:cxnSp>
      <p:cxnSp>
        <p:nvCxnSpPr>
          <p:cNvPr id="266" name="直線接點 35"/>
          <p:cNvCxnSpPr>
            <a:cxnSpLocks noChangeShapeType="1"/>
          </p:cNvCxnSpPr>
          <p:nvPr/>
        </p:nvCxnSpPr>
        <p:spPr bwMode="auto">
          <a:xfrm>
            <a:off x="5651500" y="1125538"/>
            <a:ext cx="504825" cy="0"/>
          </a:xfrm>
          <a:prstGeom prst="line">
            <a:avLst/>
          </a:prstGeom>
          <a:noFill/>
          <a:ln w="38100" algn="ctr">
            <a:solidFill>
              <a:srgbClr val="FF0000"/>
            </a:solidFill>
            <a:prstDash val="sysDot"/>
            <a:round/>
            <a:headEnd/>
            <a:tailEnd/>
          </a:ln>
        </p:spPr>
      </p:cxnSp>
      <p:pic>
        <p:nvPicPr>
          <p:cNvPr id="267" name="Picture 43" descr="F:\資料夾\中興大學\Hexane-1,6-bis(phenyl carbamate)的實驗數據\103.2.3\DSC06458.JPG"/>
          <p:cNvPicPr>
            <a:picLocks noChangeAspect="1" noChangeArrowheads="1"/>
          </p:cNvPicPr>
          <p:nvPr/>
        </p:nvPicPr>
        <p:blipFill>
          <a:blip r:embed="rId7" cstate="print"/>
          <a:srcRect/>
          <a:stretch>
            <a:fillRect/>
          </a:stretch>
        </p:blipFill>
        <p:spPr bwMode="auto">
          <a:xfrm>
            <a:off x="5940425" y="692150"/>
            <a:ext cx="1243013" cy="933450"/>
          </a:xfrm>
          <a:prstGeom prst="rect">
            <a:avLst/>
          </a:prstGeom>
          <a:noFill/>
          <a:ln w="9525">
            <a:noFill/>
            <a:miter lim="800000"/>
            <a:headEnd/>
            <a:tailEnd/>
          </a:ln>
        </p:spPr>
      </p:pic>
      <p:sp>
        <p:nvSpPr>
          <p:cNvPr id="268" name="AutoShape 68"/>
          <p:cNvSpPr>
            <a:spLocks noChangeArrowheads="1"/>
          </p:cNvSpPr>
          <p:nvPr/>
        </p:nvSpPr>
        <p:spPr bwMode="auto">
          <a:xfrm rot="5400000">
            <a:off x="7524750" y="4076701"/>
            <a:ext cx="1152525" cy="431800"/>
          </a:xfrm>
          <a:prstGeom prst="rightArrow">
            <a:avLst>
              <a:gd name="adj1" fmla="val 50000"/>
              <a:gd name="adj2" fmla="val 50000"/>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sz="1800">
              <a:ea typeface="新細明體" pitchFamily="18" charset="-120"/>
            </a:endParaRPr>
          </a:p>
        </p:txBody>
      </p:sp>
      <p:sp>
        <p:nvSpPr>
          <p:cNvPr id="269" name="Text Box 105"/>
          <p:cNvSpPr txBox="1">
            <a:spLocks noChangeArrowheads="1"/>
          </p:cNvSpPr>
          <p:nvPr/>
        </p:nvSpPr>
        <p:spPr bwMode="auto">
          <a:xfrm>
            <a:off x="7099300" y="1052513"/>
            <a:ext cx="2133600" cy="603250"/>
          </a:xfrm>
          <a:prstGeom prst="rect">
            <a:avLst/>
          </a:prstGeom>
          <a:noFill/>
          <a:ln w="9525" algn="ctr">
            <a:noFill/>
            <a:miter lim="800000"/>
            <a:headEnd/>
            <a:tailEnd/>
          </a:ln>
        </p:spPr>
        <p:txBody>
          <a:bodyPr lIns="72000" tIns="36000" rIns="72000" bIns="36000">
            <a:spAutoFit/>
          </a:bodyPr>
          <a:lstStyle/>
          <a:p>
            <a:pPr>
              <a:spcBef>
                <a:spcPts val="300"/>
              </a:spcBef>
              <a:defRPr/>
            </a:pPr>
            <a:r>
              <a:rPr lang="en-US" altLang="zh-TW" sz="1600" b="1" i="1" dirty="0">
                <a:solidFill>
                  <a:srgbClr val="FF0000"/>
                </a:solidFill>
                <a:effectLst>
                  <a:outerShdw blurRad="38100" dist="38100" dir="2700000" algn="tl">
                    <a:srgbClr val="C0C0C0"/>
                  </a:outerShdw>
                </a:effectLst>
                <a:latin typeface="+mj-lt"/>
                <a:ea typeface="標楷體" pitchFamily="65" charset="-120"/>
              </a:rPr>
              <a:t>Pure </a:t>
            </a:r>
            <a:r>
              <a:rPr lang="en-US" altLang="zh-TW" sz="1600" b="1" i="1" dirty="0" err="1">
                <a:solidFill>
                  <a:srgbClr val="FF0000"/>
                </a:solidFill>
                <a:effectLst>
                  <a:outerShdw blurRad="38100" dist="38100" dir="2700000" algn="tl">
                    <a:srgbClr val="C0C0C0"/>
                  </a:outerShdw>
                </a:effectLst>
                <a:latin typeface="+mj-lt"/>
                <a:ea typeface="標楷體" pitchFamily="65" charset="-120"/>
              </a:rPr>
              <a:t>Diphenyl</a:t>
            </a:r>
            <a:r>
              <a:rPr lang="en-US" altLang="zh-TW" sz="1600" b="1" i="1" dirty="0">
                <a:solidFill>
                  <a:srgbClr val="FF0000"/>
                </a:solidFill>
                <a:effectLst>
                  <a:outerShdw blurRad="38100" dist="38100" dir="2700000" algn="tl">
                    <a:srgbClr val="C0C0C0"/>
                  </a:outerShdw>
                </a:effectLst>
                <a:latin typeface="+mj-lt"/>
                <a:ea typeface="標楷體" pitchFamily="65" charset="-120"/>
              </a:rPr>
              <a:t> Ether</a:t>
            </a:r>
          </a:p>
          <a:p>
            <a:pPr>
              <a:spcBef>
                <a:spcPts val="300"/>
              </a:spcBef>
              <a:defRPr/>
            </a:pPr>
            <a:r>
              <a:rPr lang="en-US" altLang="zh-TW" sz="1600" b="1" i="1" dirty="0">
                <a:solidFill>
                  <a:srgbClr val="FF0000"/>
                </a:solidFill>
                <a:effectLst>
                  <a:outerShdw blurRad="38100" dist="38100" dir="2700000" algn="tl">
                    <a:srgbClr val="C0C0C0"/>
                  </a:outerShdw>
                </a:effectLst>
                <a:latin typeface="+mj-lt"/>
                <a:ea typeface="標楷體" pitchFamily="65" charset="-120"/>
              </a:rPr>
              <a:t>(99%)</a:t>
            </a:r>
          </a:p>
        </p:txBody>
      </p:sp>
      <p:pic>
        <p:nvPicPr>
          <p:cNvPr id="270" name="Picture 3" descr="F:\資料夾\中興大學\Hexane-1,6-bis(phenyl carbamate)的實驗數據\103.2.3\DSC06465.JPG"/>
          <p:cNvPicPr>
            <a:picLocks noChangeAspect="1" noChangeArrowheads="1"/>
          </p:cNvPicPr>
          <p:nvPr/>
        </p:nvPicPr>
        <p:blipFill>
          <a:blip r:embed="rId8" cstate="print"/>
          <a:srcRect l="15633" r="13026"/>
          <a:stretch>
            <a:fillRect/>
          </a:stretch>
        </p:blipFill>
        <p:spPr bwMode="auto">
          <a:xfrm>
            <a:off x="8269288" y="3716338"/>
            <a:ext cx="839787" cy="882650"/>
          </a:xfrm>
          <a:prstGeom prst="rect">
            <a:avLst/>
          </a:prstGeom>
          <a:noFill/>
          <a:ln w="9525">
            <a:noFill/>
            <a:miter lim="800000"/>
            <a:headEnd/>
            <a:tailEnd/>
          </a:ln>
        </p:spPr>
      </p:pic>
      <p:cxnSp>
        <p:nvCxnSpPr>
          <p:cNvPr id="271" name="直線接點 33"/>
          <p:cNvCxnSpPr>
            <a:cxnSpLocks noChangeShapeType="1"/>
          </p:cNvCxnSpPr>
          <p:nvPr/>
        </p:nvCxnSpPr>
        <p:spPr bwMode="auto">
          <a:xfrm>
            <a:off x="4500563" y="3141663"/>
            <a:ext cx="0" cy="649287"/>
          </a:xfrm>
          <a:prstGeom prst="line">
            <a:avLst/>
          </a:prstGeom>
          <a:noFill/>
          <a:ln w="38100" algn="ctr">
            <a:solidFill>
              <a:srgbClr val="0000CC"/>
            </a:solidFill>
            <a:prstDash val="sysDot"/>
            <a:round/>
            <a:headEnd/>
            <a:tailEnd/>
          </a:ln>
        </p:spPr>
      </p:cxnSp>
      <p:pic>
        <p:nvPicPr>
          <p:cNvPr id="272" name="Picture 4" descr="D:\中興大學\博四下學期(100.2-100.6)\Hexane-1,6-bis(phenyl carbamate)的實驗數據\102.11.30\DSC06424.JPG"/>
          <p:cNvPicPr>
            <a:picLocks noChangeAspect="1" noChangeArrowheads="1"/>
          </p:cNvPicPr>
          <p:nvPr/>
        </p:nvPicPr>
        <p:blipFill>
          <a:blip r:embed="rId9" cstate="print"/>
          <a:srcRect/>
          <a:stretch>
            <a:fillRect/>
          </a:stretch>
        </p:blipFill>
        <p:spPr bwMode="auto">
          <a:xfrm>
            <a:off x="3563938" y="2047875"/>
            <a:ext cx="1800225" cy="1525588"/>
          </a:xfrm>
          <a:prstGeom prst="rect">
            <a:avLst/>
          </a:prstGeom>
          <a:noFill/>
          <a:ln w="9525">
            <a:noFill/>
            <a:miter lim="800000"/>
            <a:headEnd/>
            <a:tailEnd/>
          </a:ln>
        </p:spPr>
      </p:pic>
      <p:pic>
        <p:nvPicPr>
          <p:cNvPr id="273" name="Picture 44" descr="F:\資料夾\中興大學\Hexane-1,6-bis(phenyl carbamate)的實驗數據\103.2.3\DSC06460.JPG"/>
          <p:cNvPicPr>
            <a:picLocks noChangeAspect="1" noChangeArrowheads="1"/>
          </p:cNvPicPr>
          <p:nvPr/>
        </p:nvPicPr>
        <p:blipFill>
          <a:blip r:embed="rId10" cstate="print"/>
          <a:srcRect/>
          <a:stretch>
            <a:fillRect/>
          </a:stretch>
        </p:blipFill>
        <p:spPr bwMode="auto">
          <a:xfrm>
            <a:off x="3924300" y="3789363"/>
            <a:ext cx="1243013" cy="931862"/>
          </a:xfrm>
          <a:prstGeom prst="rect">
            <a:avLst/>
          </a:prstGeom>
          <a:noFill/>
          <a:ln w="9525">
            <a:noFill/>
            <a:miter lim="800000"/>
            <a:headEnd/>
            <a:tailEnd/>
          </a:ln>
        </p:spPr>
      </p:pic>
      <p:sp>
        <p:nvSpPr>
          <p:cNvPr id="274" name="Rectangle 46"/>
          <p:cNvSpPr>
            <a:spLocks noChangeArrowheads="1"/>
          </p:cNvSpPr>
          <p:nvPr/>
        </p:nvSpPr>
        <p:spPr bwMode="auto">
          <a:xfrm>
            <a:off x="3924300" y="4581525"/>
            <a:ext cx="1258888" cy="396875"/>
          </a:xfrm>
          <a:prstGeom prst="rect">
            <a:avLst/>
          </a:prstGeom>
          <a:noFill/>
          <a:ln w="9525" algn="ctr">
            <a:noFill/>
            <a:miter lim="800000"/>
            <a:headEnd/>
            <a:tailEnd/>
          </a:ln>
        </p:spPr>
        <p:txBody>
          <a:bodyPr lIns="72000" tIns="36000" rIns="72000" bIns="36000" anchor="ctr">
            <a:spAutoFit/>
          </a:bodyPr>
          <a:lstStyle/>
          <a:p>
            <a:pPr>
              <a:lnSpc>
                <a:spcPct val="150000"/>
              </a:lnSpc>
            </a:pPr>
            <a:r>
              <a:rPr lang="en-US" altLang="zh-TW" sz="1600" b="1" i="1">
                <a:solidFill>
                  <a:srgbClr val="CC0099"/>
                </a:solidFill>
                <a:ea typeface="新細明體" pitchFamily="18" charset="-120"/>
              </a:rPr>
              <a:t>Reactor</a:t>
            </a:r>
          </a:p>
        </p:txBody>
      </p:sp>
      <p:pic>
        <p:nvPicPr>
          <p:cNvPr id="275" name="Picture 45" descr="F:\資料夾\中興大學\Hexane-1,6-bis(phenyl carbamate)的實驗數據\103.2.3\DSC06462.JPG"/>
          <p:cNvPicPr>
            <a:picLocks noChangeAspect="1" noChangeArrowheads="1"/>
          </p:cNvPicPr>
          <p:nvPr/>
        </p:nvPicPr>
        <p:blipFill>
          <a:blip r:embed="rId11" cstate="print"/>
          <a:srcRect/>
          <a:stretch>
            <a:fillRect/>
          </a:stretch>
        </p:blipFill>
        <p:spPr bwMode="auto">
          <a:xfrm>
            <a:off x="5940425" y="2519363"/>
            <a:ext cx="828675" cy="622300"/>
          </a:xfrm>
          <a:prstGeom prst="rect">
            <a:avLst/>
          </a:prstGeom>
          <a:noFill/>
          <a:ln w="9525">
            <a:noFill/>
            <a:miter lim="800000"/>
            <a:headEnd/>
            <a:tailEnd/>
          </a:ln>
        </p:spPr>
      </p:pic>
      <p:cxnSp>
        <p:nvCxnSpPr>
          <p:cNvPr id="276" name="直線接點 33"/>
          <p:cNvCxnSpPr>
            <a:cxnSpLocks noChangeShapeType="1"/>
          </p:cNvCxnSpPr>
          <p:nvPr/>
        </p:nvCxnSpPr>
        <p:spPr bwMode="auto">
          <a:xfrm>
            <a:off x="611188" y="5949950"/>
            <a:ext cx="0" cy="358775"/>
          </a:xfrm>
          <a:prstGeom prst="line">
            <a:avLst/>
          </a:prstGeom>
          <a:noFill/>
          <a:ln w="38100" algn="ctr">
            <a:solidFill>
              <a:schemeClr val="tx1"/>
            </a:solidFill>
            <a:prstDash val="sysDot"/>
            <a:round/>
            <a:headEnd/>
            <a:tailEnd/>
          </a:ln>
        </p:spPr>
      </p:cxnSp>
      <p:cxnSp>
        <p:nvCxnSpPr>
          <p:cNvPr id="277" name="直線接點 35"/>
          <p:cNvCxnSpPr>
            <a:cxnSpLocks noChangeShapeType="1"/>
          </p:cNvCxnSpPr>
          <p:nvPr/>
        </p:nvCxnSpPr>
        <p:spPr bwMode="auto">
          <a:xfrm>
            <a:off x="611560" y="5529263"/>
            <a:ext cx="6480720" cy="0"/>
          </a:xfrm>
          <a:prstGeom prst="line">
            <a:avLst/>
          </a:prstGeom>
          <a:noFill/>
          <a:ln w="38100" algn="ctr">
            <a:solidFill>
              <a:schemeClr val="tx1"/>
            </a:solidFill>
            <a:prstDash val="sysDot"/>
            <a:round/>
            <a:headEnd/>
            <a:tailEnd type="triangle"/>
          </a:ln>
          <a:effectLst>
            <a:innerShdw blurRad="63500" dist="50800" dir="18900000">
              <a:prstClr val="black">
                <a:alpha val="50000"/>
              </a:prstClr>
            </a:innerShdw>
          </a:effec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gray">
          <a:xfrm>
            <a:off x="0" y="0"/>
            <a:ext cx="9144000" cy="576263"/>
          </a:xfrm>
          <a:prstGeom prst="rect">
            <a:avLst/>
          </a:prstGeom>
          <a:solidFill>
            <a:schemeClr val="hlink"/>
          </a:solidFill>
          <a:ln w="9525" algn="ctr">
            <a:noFill/>
            <a:miter lim="800000"/>
            <a:headEnd/>
            <a:tailEnd/>
          </a:ln>
        </p:spPr>
        <p:txBody>
          <a:bodyPr anchor="ctr">
            <a:spAutoFit/>
          </a:bodyPr>
          <a:lstStyle/>
          <a:p>
            <a:endParaRPr lang="zh-TW" altLang="en-US" sz="1800">
              <a:ea typeface="新細明體" pitchFamily="18" charset="-120"/>
            </a:endParaRPr>
          </a:p>
        </p:txBody>
      </p:sp>
      <p:sp>
        <p:nvSpPr>
          <p:cNvPr id="3" name="Rectangle 4"/>
          <p:cNvSpPr txBox="1">
            <a:spLocks noChangeArrowheads="1"/>
          </p:cNvSpPr>
          <p:nvPr/>
        </p:nvSpPr>
        <p:spPr>
          <a:xfrm>
            <a:off x="0" y="0"/>
            <a:ext cx="9144000" cy="5635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300" b="0" i="0" u="none" strike="noStrike" kern="1200" cap="none" spc="0" normalizeH="0" baseline="0" noProof="0" smtClean="0">
                <a:ln>
                  <a:noFill/>
                </a:ln>
                <a:solidFill>
                  <a:schemeClr val="tx1"/>
                </a:solidFill>
                <a:effectLst/>
                <a:uLnTx/>
                <a:uFillTx/>
                <a:latin typeface="Times New Roman" pitchFamily="18" charset="0"/>
                <a:ea typeface="新細明體" pitchFamily="18" charset="-120"/>
                <a:cs typeface="+mj-cs"/>
              </a:rPr>
              <a:t>Experiment (3) </a:t>
            </a:r>
            <a:r>
              <a:rPr kumimoji="0" lang="en-US" altLang="zh-TW" sz="3300" b="0" i="0" u="none" strike="noStrike" kern="1200" cap="none" spc="0" normalizeH="0" baseline="0" noProof="0" smtClean="0">
                <a:ln>
                  <a:noFill/>
                </a:ln>
                <a:solidFill>
                  <a:schemeClr val="tx1"/>
                </a:solidFill>
                <a:effectLst/>
                <a:uLnTx/>
                <a:uFillTx/>
                <a:latin typeface="+mj-lt"/>
                <a:ea typeface="新細明體" pitchFamily="18" charset="-120"/>
                <a:cs typeface="+mj-cs"/>
              </a:rPr>
              <a:t>–</a:t>
            </a:r>
            <a:r>
              <a:rPr kumimoji="0" lang="en-US" altLang="zh-TW" sz="3300" b="0" i="0" u="none" strike="noStrike" kern="1200" cap="none" spc="0" normalizeH="0" baseline="0" noProof="0" smtClean="0">
                <a:ln>
                  <a:noFill/>
                </a:ln>
                <a:solidFill>
                  <a:schemeClr val="tx1"/>
                </a:solidFill>
                <a:effectLst/>
                <a:uLnTx/>
                <a:uFillTx/>
                <a:latin typeface="Times New Roman" pitchFamily="18" charset="0"/>
                <a:ea typeface="新細明體" pitchFamily="18" charset="-120"/>
                <a:cs typeface="+mj-cs"/>
              </a:rPr>
              <a:t> One-pot two-stage NPR process</a:t>
            </a:r>
            <a:endParaRPr kumimoji="0" lang="zh-TW" altLang="en-US" sz="3300" b="0" i="0" u="none" strike="noStrike" kern="1200" cap="none" spc="0" normalizeH="0" baseline="0" noProof="0" smtClean="0">
              <a:ln>
                <a:noFill/>
              </a:ln>
              <a:solidFill>
                <a:schemeClr val="tx1"/>
              </a:solidFill>
              <a:effectLst/>
              <a:uLnTx/>
              <a:uFillTx/>
              <a:latin typeface="+mj-lt"/>
              <a:ea typeface="新細明體" pitchFamily="18" charset="-120"/>
              <a:cs typeface="+mj-cs"/>
            </a:endParaRPr>
          </a:p>
        </p:txBody>
      </p:sp>
      <p:grpSp>
        <p:nvGrpSpPr>
          <p:cNvPr id="4" name="Group 24"/>
          <p:cNvGrpSpPr>
            <a:grpSpLocks/>
          </p:cNvGrpSpPr>
          <p:nvPr/>
        </p:nvGrpSpPr>
        <p:grpSpPr bwMode="auto">
          <a:xfrm>
            <a:off x="171450" y="566738"/>
            <a:ext cx="1243013" cy="522287"/>
            <a:chOff x="2140" y="2071"/>
            <a:chExt cx="1484" cy="330"/>
          </a:xfrm>
        </p:grpSpPr>
        <p:sp>
          <p:nvSpPr>
            <p:cNvPr id="5" name="AutoShape 25"/>
            <p:cNvSpPr>
              <a:spLocks noChangeArrowheads="1"/>
            </p:cNvSpPr>
            <p:nvPr/>
          </p:nvSpPr>
          <p:spPr bwMode="ltGray">
            <a:xfrm>
              <a:off x="2140" y="2071"/>
              <a:ext cx="1484" cy="330"/>
            </a:xfrm>
            <a:prstGeom prst="roundRect">
              <a:avLst>
                <a:gd name="adj" fmla="val 16667"/>
              </a:avLst>
            </a:prstGeom>
            <a:solidFill>
              <a:srgbClr val="FF0000"/>
            </a:solidFill>
            <a:ln w="38100" algn="ctr">
              <a:solidFill>
                <a:srgbClr val="FFFFFF">
                  <a:alpha val="70195"/>
                </a:srgbClr>
              </a:solidFill>
              <a:round/>
              <a:headEnd/>
              <a:tailEnd/>
            </a:ln>
          </p:spPr>
          <p:txBody>
            <a:bodyPr wrap="none" anchor="ctr"/>
            <a:lstStyle/>
            <a:p>
              <a:endParaRPr lang="zh-TW" altLang="en-US" sz="1800">
                <a:ea typeface="新細明體" pitchFamily="18" charset="-120"/>
              </a:endParaRPr>
            </a:p>
          </p:txBody>
        </p:sp>
        <p:sp>
          <p:nvSpPr>
            <p:cNvPr id="6" name="AutoShape 26"/>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FF0000">
                    <a:alpha val="70000"/>
                  </a:srgbClr>
                </a:gs>
              </a:gsLst>
              <a:lin ang="5400000" scaled="1"/>
            </a:gradFill>
            <a:ln w="9525" algn="ctr">
              <a:noFill/>
              <a:round/>
              <a:headEnd/>
              <a:tailEnd/>
            </a:ln>
          </p:spPr>
          <p:txBody>
            <a:bodyPr wrap="none" anchor="ctr"/>
            <a:lstStyle/>
            <a:p>
              <a:endParaRPr lang="zh-TW" altLang="en-US" sz="1800">
                <a:ea typeface="新細明體" pitchFamily="18" charset="-120"/>
              </a:endParaRPr>
            </a:p>
          </p:txBody>
        </p:sp>
      </p:grpSp>
      <p:sp>
        <p:nvSpPr>
          <p:cNvPr id="7" name="Rectangle 27"/>
          <p:cNvSpPr>
            <a:spLocks noChangeArrowheads="1"/>
          </p:cNvSpPr>
          <p:nvPr/>
        </p:nvSpPr>
        <p:spPr bwMode="auto">
          <a:xfrm>
            <a:off x="92075" y="549275"/>
            <a:ext cx="1417638" cy="569913"/>
          </a:xfrm>
          <a:prstGeom prst="rect">
            <a:avLst/>
          </a:prstGeom>
          <a:noFill/>
          <a:ln w="9525" algn="ctr">
            <a:noFill/>
            <a:miter lim="800000"/>
            <a:headEnd/>
            <a:tailEnd/>
          </a:ln>
        </p:spPr>
        <p:txBody>
          <a:bodyPr lIns="72000" tIns="36000" rIns="72000" bIns="36000" anchor="ctr">
            <a:spAutoFit/>
          </a:bodyPr>
          <a:lstStyle/>
          <a:p>
            <a:pPr eaLnBrk="1" hangingPunct="1"/>
            <a:r>
              <a:rPr lang="pt-PT" altLang="zh-TW" sz="2000" b="1">
                <a:ea typeface="新細明體" pitchFamily="18" charset="-120"/>
              </a:rPr>
              <a:t>DDI</a:t>
            </a:r>
          </a:p>
          <a:p>
            <a:pPr eaLnBrk="1" hangingPunct="1">
              <a:lnSpc>
                <a:spcPct val="70000"/>
              </a:lnSpc>
            </a:pPr>
            <a:r>
              <a:rPr lang="pt-PT" altLang="zh-TW" sz="1800" b="1">
                <a:ea typeface="新細明體" pitchFamily="18" charset="-120"/>
              </a:rPr>
              <a:t>(S.C= 18%)</a:t>
            </a:r>
            <a:endParaRPr lang="en-US" altLang="zh-TW" sz="1800">
              <a:ea typeface="新細明體" pitchFamily="18" charset="-120"/>
            </a:endParaRPr>
          </a:p>
        </p:txBody>
      </p:sp>
      <p:pic>
        <p:nvPicPr>
          <p:cNvPr id="8" name="Picture 27"/>
          <p:cNvPicPr>
            <a:picLocks noChangeAspect="1" noChangeArrowheads="1"/>
          </p:cNvPicPr>
          <p:nvPr/>
        </p:nvPicPr>
        <p:blipFill>
          <a:blip r:embed="rId2" cstate="print"/>
          <a:srcRect b="19234"/>
          <a:stretch>
            <a:fillRect/>
          </a:stretch>
        </p:blipFill>
        <p:spPr bwMode="auto">
          <a:xfrm>
            <a:off x="179388" y="1125538"/>
            <a:ext cx="8785225" cy="4243387"/>
          </a:xfrm>
          <a:prstGeom prst="rect">
            <a:avLst/>
          </a:prstGeom>
          <a:noFill/>
          <a:ln w="9525">
            <a:noFill/>
            <a:miter lim="800000"/>
            <a:headEnd/>
            <a:tailEnd/>
          </a:ln>
        </p:spPr>
      </p:pic>
      <p:sp>
        <p:nvSpPr>
          <p:cNvPr id="9" name="AutoShape 45"/>
          <p:cNvSpPr>
            <a:spLocks noChangeArrowheads="1"/>
          </p:cNvSpPr>
          <p:nvPr/>
        </p:nvSpPr>
        <p:spPr bwMode="auto">
          <a:xfrm>
            <a:off x="6761163" y="985838"/>
            <a:ext cx="115887" cy="4219575"/>
          </a:xfrm>
          <a:prstGeom prst="roundRect">
            <a:avLst>
              <a:gd name="adj" fmla="val 16667"/>
            </a:avLst>
          </a:prstGeom>
          <a:solidFill>
            <a:srgbClr val="800080">
              <a:alpha val="20000"/>
            </a:srgbClr>
          </a:solidFill>
          <a:ln w="38100" cap="rnd" algn="ctr">
            <a:noFill/>
            <a:prstDash val="sysDot"/>
            <a:round/>
            <a:headEnd/>
            <a:tailEnd/>
          </a:ln>
        </p:spPr>
        <p:txBody>
          <a:bodyPr wrap="none" lIns="72000" tIns="36000" rIns="72000" bIns="36000" anchor="ctr"/>
          <a:lstStyle/>
          <a:p>
            <a:endParaRPr lang="zh-TW" altLang="en-US" sz="1800">
              <a:ea typeface="新細明體" pitchFamily="18" charset="-120"/>
            </a:endParaRPr>
          </a:p>
        </p:txBody>
      </p:sp>
      <p:sp>
        <p:nvSpPr>
          <p:cNvPr id="10" name="Text Box 16"/>
          <p:cNvSpPr txBox="1">
            <a:spLocks noChangeArrowheads="1"/>
          </p:cNvSpPr>
          <p:nvPr/>
        </p:nvSpPr>
        <p:spPr bwMode="auto">
          <a:xfrm>
            <a:off x="5940425" y="549275"/>
            <a:ext cx="1655763" cy="431800"/>
          </a:xfrm>
          <a:prstGeom prst="rect">
            <a:avLst/>
          </a:prstGeom>
          <a:noFill/>
          <a:ln w="9525">
            <a:noFill/>
            <a:miter lim="800000"/>
            <a:headEnd/>
            <a:tailEnd/>
          </a:ln>
        </p:spPr>
        <p:txBody>
          <a:bodyPr/>
          <a:lstStyle/>
          <a:p>
            <a:r>
              <a:rPr lang="en-US" altLang="zh-TW" sz="1300" b="1">
                <a:ea typeface="新細明體" pitchFamily="18" charset="-120"/>
              </a:rPr>
              <a:t>Phenol appeared</a:t>
            </a:r>
          </a:p>
          <a:p>
            <a:r>
              <a:rPr lang="en-US" altLang="zh-TW" sz="1300" b="1">
                <a:ea typeface="新細明體" pitchFamily="18" charset="-120"/>
              </a:rPr>
              <a:t>(One-pot)</a:t>
            </a:r>
            <a:endParaRPr lang="en-US" altLang="zh-TW" sz="1200" b="1">
              <a:ea typeface="新細明體" pitchFamily="18" charset="-120"/>
            </a:endParaRPr>
          </a:p>
        </p:txBody>
      </p:sp>
      <p:sp>
        <p:nvSpPr>
          <p:cNvPr id="11" name="文字方塊 12"/>
          <p:cNvSpPr txBox="1">
            <a:spLocks noChangeArrowheads="1"/>
          </p:cNvSpPr>
          <p:nvPr/>
        </p:nvSpPr>
        <p:spPr bwMode="auto">
          <a:xfrm>
            <a:off x="374650" y="5351463"/>
            <a:ext cx="8769350" cy="1101725"/>
          </a:xfrm>
          <a:prstGeom prst="rect">
            <a:avLst/>
          </a:prstGeom>
          <a:noFill/>
          <a:ln w="9525">
            <a:noFill/>
            <a:miter lim="800000"/>
            <a:headEnd/>
            <a:tailEnd/>
          </a:ln>
        </p:spPr>
        <p:txBody>
          <a:bodyPr>
            <a:spAutoFit/>
          </a:bodyPr>
          <a:lstStyle/>
          <a:p>
            <a:pPr marL="977900" indent="-977900" algn="just">
              <a:lnSpc>
                <a:spcPts val="2000"/>
              </a:lnSpc>
            </a:pPr>
            <a:r>
              <a:rPr lang="en-US" altLang="zh-TW" sz="1500" b="1">
                <a:ea typeface="新細明體" pitchFamily="18" charset="-120"/>
              </a:rPr>
              <a:t>Figure 12. DMBPC biscarbamates decrease (%) and DDI diisocyanates formation (%) in the pyrolysis in one-pot two stage NPR process </a:t>
            </a:r>
            <a:r>
              <a:rPr lang="en-US" altLang="zh-TW" sz="1500" b="1">
                <a:ea typeface="新細明體" pitchFamily="18" charset="-120"/>
                <a:cs typeface="Arial" charset="0"/>
              </a:rPr>
              <a:t>under </a:t>
            </a:r>
            <a:r>
              <a:rPr lang="en-US" altLang="zh-TW" sz="1500" b="1">
                <a:solidFill>
                  <a:srgbClr val="FF0000"/>
                </a:solidFill>
                <a:ea typeface="新細明體" pitchFamily="18" charset="-120"/>
                <a:cs typeface="Arial" charset="0"/>
              </a:rPr>
              <a:t>18% solid content</a:t>
            </a:r>
            <a:r>
              <a:rPr lang="en-US" altLang="zh-TW" sz="1500" b="1">
                <a:ea typeface="新細明體" pitchFamily="18" charset="-120"/>
                <a:cs typeface="Arial" charset="0"/>
              </a:rPr>
              <a:t> in </a:t>
            </a:r>
            <a:r>
              <a:rPr lang="en-US" altLang="zh-TW" sz="1500" b="1">
                <a:solidFill>
                  <a:srgbClr val="FF0000"/>
                </a:solidFill>
                <a:ea typeface="新細明體" pitchFamily="18" charset="-120"/>
                <a:cs typeface="Arial" charset="0"/>
              </a:rPr>
              <a:t>Diphenyl Ether</a:t>
            </a:r>
            <a:r>
              <a:rPr lang="en-US" altLang="zh-TW" sz="1500" b="1">
                <a:ea typeface="新細明體" pitchFamily="18" charset="-120"/>
                <a:cs typeface="Arial" charset="0"/>
              </a:rPr>
              <a:t> at</a:t>
            </a:r>
            <a:r>
              <a:rPr lang="en-US" altLang="zh-TW" sz="1500" b="1">
                <a:ea typeface="新細明體" pitchFamily="18" charset="-120"/>
              </a:rPr>
              <a:t> (a) 100℃, (b) 120℃, (c) 140℃, (d) 160℃, (e) 180℃, (f) 200℃, (g) 220℃ (phenol was collected in the flask), (h) 240℃, (i) 240℃-0.5 hr, (j) 240℃-1 hr.</a:t>
            </a:r>
            <a:endParaRPr lang="zh-TW" altLang="zh-TW" sz="1500" b="1">
              <a:ea typeface="新細明體" pitchFamily="18" charset="-12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26200"/>
            <a:ext cx="9144000" cy="431800"/>
          </a:xfrm>
          <a:prstGeom prst="rect">
            <a:avLst/>
          </a:prstGeom>
          <a:solidFill>
            <a:srgbClr val="003300">
              <a:alpha val="94901"/>
            </a:srgbClr>
          </a:solidFill>
          <a:ln w="9525" algn="ctr">
            <a:solidFill>
              <a:schemeClr val="tx1"/>
            </a:solidFill>
            <a:miter lim="800000"/>
            <a:headEnd/>
            <a:tailEnd/>
          </a:ln>
        </p:spPr>
        <p:txBody>
          <a:bodyPr anchor="ctr">
            <a:spAutoFit/>
          </a:bodyPr>
          <a:lstStyle/>
          <a:p>
            <a:endParaRPr lang="zh-TW" altLang="en-US" sz="1800">
              <a:ea typeface="新細明體" pitchFamily="18" charset="-120"/>
            </a:endParaRPr>
          </a:p>
        </p:txBody>
      </p:sp>
      <p:sp>
        <p:nvSpPr>
          <p:cNvPr id="3" name="Rectangle 3"/>
          <p:cNvSpPr>
            <a:spLocks noChangeArrowheads="1"/>
          </p:cNvSpPr>
          <p:nvPr/>
        </p:nvSpPr>
        <p:spPr bwMode="gray">
          <a:xfrm>
            <a:off x="0" y="0"/>
            <a:ext cx="9144000" cy="576263"/>
          </a:xfrm>
          <a:prstGeom prst="rect">
            <a:avLst/>
          </a:prstGeom>
          <a:solidFill>
            <a:schemeClr val="hlink"/>
          </a:solidFill>
          <a:ln w="9525" algn="ctr">
            <a:noFill/>
            <a:miter lim="800000"/>
            <a:headEnd/>
            <a:tailEnd/>
          </a:ln>
        </p:spPr>
        <p:txBody>
          <a:bodyPr anchor="ctr">
            <a:spAutoFit/>
          </a:bodyPr>
          <a:lstStyle/>
          <a:p>
            <a:endParaRPr lang="zh-TW" altLang="en-US" sz="1800">
              <a:ea typeface="新細明體" pitchFamily="18" charset="-120"/>
            </a:endParaRPr>
          </a:p>
        </p:txBody>
      </p:sp>
      <p:sp>
        <p:nvSpPr>
          <p:cNvPr id="4" name="Rectangle 4"/>
          <p:cNvSpPr txBox="1">
            <a:spLocks noChangeArrowheads="1"/>
          </p:cNvSpPr>
          <p:nvPr/>
        </p:nvSpPr>
        <p:spPr>
          <a:xfrm>
            <a:off x="0" y="0"/>
            <a:ext cx="9144000" cy="5635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300" b="0" i="0" u="none" strike="noStrike" kern="1200" cap="none" spc="0" normalizeH="0" baseline="0" noProof="0" smtClean="0">
                <a:ln>
                  <a:noFill/>
                </a:ln>
                <a:solidFill>
                  <a:schemeClr val="tx1"/>
                </a:solidFill>
                <a:effectLst/>
                <a:uLnTx/>
                <a:uFillTx/>
                <a:latin typeface="Times New Roman" pitchFamily="18" charset="0"/>
                <a:ea typeface="新細明體" pitchFamily="18" charset="-120"/>
                <a:cs typeface="+mj-cs"/>
              </a:rPr>
              <a:t>Experiment (3) </a:t>
            </a:r>
            <a:r>
              <a:rPr kumimoji="0" lang="en-US" altLang="zh-TW" sz="3300" b="0" i="0" u="none" strike="noStrike" kern="1200" cap="none" spc="0" normalizeH="0" baseline="0" noProof="0" smtClean="0">
                <a:ln>
                  <a:noFill/>
                </a:ln>
                <a:solidFill>
                  <a:schemeClr val="tx1"/>
                </a:solidFill>
                <a:effectLst/>
                <a:uLnTx/>
                <a:uFillTx/>
                <a:latin typeface="+mj-lt"/>
                <a:ea typeface="新細明體" pitchFamily="18" charset="-120"/>
                <a:cs typeface="+mj-cs"/>
              </a:rPr>
              <a:t>–</a:t>
            </a:r>
            <a:r>
              <a:rPr kumimoji="0" lang="en-US" altLang="zh-TW" sz="3300" b="0" i="0" u="none" strike="noStrike" kern="1200" cap="none" spc="0" normalizeH="0" baseline="0" noProof="0" smtClean="0">
                <a:ln>
                  <a:noFill/>
                </a:ln>
                <a:solidFill>
                  <a:schemeClr val="tx1"/>
                </a:solidFill>
                <a:effectLst/>
                <a:uLnTx/>
                <a:uFillTx/>
                <a:latin typeface="Times New Roman" pitchFamily="18" charset="0"/>
                <a:ea typeface="新細明體" pitchFamily="18" charset="-120"/>
                <a:cs typeface="+mj-cs"/>
              </a:rPr>
              <a:t> One-pot two-stage NPR process</a:t>
            </a:r>
            <a:endParaRPr kumimoji="0" lang="zh-TW" altLang="en-US" sz="3300" b="0" i="0" u="none" strike="noStrike" kern="1200" cap="none" spc="0" normalizeH="0" baseline="0" noProof="0" smtClean="0">
              <a:ln>
                <a:noFill/>
              </a:ln>
              <a:solidFill>
                <a:schemeClr val="tx1"/>
              </a:solidFill>
              <a:effectLst/>
              <a:uLnTx/>
              <a:uFillTx/>
              <a:latin typeface="+mj-lt"/>
              <a:ea typeface="新細明體" pitchFamily="18" charset="-120"/>
              <a:cs typeface="+mj-cs"/>
            </a:endParaRPr>
          </a:p>
        </p:txBody>
      </p:sp>
      <p:sp>
        <p:nvSpPr>
          <p:cNvPr id="5" name="Rectangle 6"/>
          <p:cNvSpPr>
            <a:spLocks noChangeArrowheads="1"/>
          </p:cNvSpPr>
          <p:nvPr/>
        </p:nvSpPr>
        <p:spPr bwMode="auto">
          <a:xfrm>
            <a:off x="0" y="488950"/>
            <a:ext cx="142875" cy="347663"/>
          </a:xfrm>
          <a:prstGeom prst="rect">
            <a:avLst/>
          </a:prstGeom>
          <a:noFill/>
          <a:ln w="9525" algn="ctr">
            <a:noFill/>
            <a:miter lim="800000"/>
            <a:headEnd/>
            <a:tailEnd/>
          </a:ln>
        </p:spPr>
        <p:txBody>
          <a:bodyPr wrap="none" lIns="72000" tIns="36000" rIns="72000" bIns="36000" anchor="ctr">
            <a:spAutoFit/>
          </a:bodyPr>
          <a:lstStyle/>
          <a:p>
            <a:pPr algn="l" eaLnBrk="1" hangingPunct="1"/>
            <a:endParaRPr lang="zh-TW" altLang="en-US" sz="1800">
              <a:ea typeface="新細明體" pitchFamily="18" charset="-120"/>
            </a:endParaRPr>
          </a:p>
        </p:txBody>
      </p:sp>
      <p:sp>
        <p:nvSpPr>
          <p:cNvPr id="6" name="Rectangle 12"/>
          <p:cNvSpPr>
            <a:spLocks noChangeArrowheads="1"/>
          </p:cNvSpPr>
          <p:nvPr/>
        </p:nvSpPr>
        <p:spPr bwMode="auto">
          <a:xfrm>
            <a:off x="0" y="490538"/>
            <a:ext cx="142875" cy="347662"/>
          </a:xfrm>
          <a:prstGeom prst="rect">
            <a:avLst/>
          </a:prstGeom>
          <a:noFill/>
          <a:ln w="9525" algn="ctr">
            <a:noFill/>
            <a:miter lim="800000"/>
            <a:headEnd/>
            <a:tailEnd/>
          </a:ln>
        </p:spPr>
        <p:txBody>
          <a:bodyPr wrap="none" lIns="72000" tIns="36000" rIns="72000" bIns="36000" anchor="ctr">
            <a:spAutoFit/>
          </a:bodyPr>
          <a:lstStyle/>
          <a:p>
            <a:pPr algn="l" eaLnBrk="1" hangingPunct="1"/>
            <a:endParaRPr lang="zh-TW" altLang="en-US" sz="1800">
              <a:ea typeface="新細明體" pitchFamily="18" charset="-120"/>
            </a:endParaRPr>
          </a:p>
        </p:txBody>
      </p:sp>
      <p:sp>
        <p:nvSpPr>
          <p:cNvPr id="7" name="AutoShape 48"/>
          <p:cNvSpPr>
            <a:spLocks noChangeArrowheads="1"/>
          </p:cNvSpPr>
          <p:nvPr/>
        </p:nvSpPr>
        <p:spPr bwMode="gray">
          <a:xfrm>
            <a:off x="7989888" y="4833938"/>
            <a:ext cx="225425" cy="152400"/>
          </a:xfrm>
          <a:prstGeom prst="rightArrow">
            <a:avLst>
              <a:gd name="adj1" fmla="val 50000"/>
              <a:gd name="adj2" fmla="val 61632"/>
            </a:avLst>
          </a:prstGeom>
          <a:solidFill>
            <a:srgbClr val="FFFFFF"/>
          </a:solidFill>
          <a:ln w="9525">
            <a:noFill/>
            <a:miter lim="800000"/>
            <a:headEnd/>
            <a:tailEnd/>
          </a:ln>
        </p:spPr>
        <p:txBody>
          <a:bodyPr wrap="none" anchor="ctr"/>
          <a:lstStyle/>
          <a:p>
            <a:endParaRPr lang="zh-TW" altLang="en-US" sz="1800">
              <a:ea typeface="新細明體" pitchFamily="18" charset="-120"/>
            </a:endParaRPr>
          </a:p>
        </p:txBody>
      </p:sp>
      <p:sp>
        <p:nvSpPr>
          <p:cNvPr id="8" name="Text Box 5"/>
          <p:cNvSpPr txBox="1">
            <a:spLocks noChangeArrowheads="1"/>
          </p:cNvSpPr>
          <p:nvPr/>
        </p:nvSpPr>
        <p:spPr bwMode="auto">
          <a:xfrm>
            <a:off x="8748713" y="6572250"/>
            <a:ext cx="395287" cy="285750"/>
          </a:xfrm>
          <a:prstGeom prst="rect">
            <a:avLst/>
          </a:prstGeom>
          <a:noFill/>
          <a:ln w="9525" algn="ctr">
            <a:noFill/>
            <a:miter lim="800000"/>
            <a:headEnd/>
            <a:tailEnd/>
          </a:ln>
        </p:spPr>
        <p:txBody>
          <a:bodyPr lIns="72000" tIns="36000" rIns="72000" bIns="36000">
            <a:spAutoFit/>
          </a:bodyPr>
          <a:lstStyle/>
          <a:p>
            <a:pPr algn="l">
              <a:spcBef>
                <a:spcPct val="50000"/>
              </a:spcBef>
            </a:pPr>
            <a:r>
              <a:rPr lang="en-US" altLang="zh-TW" sz="1400" b="1">
                <a:solidFill>
                  <a:schemeClr val="bg1"/>
                </a:solidFill>
                <a:ea typeface="新細明體" pitchFamily="18" charset="-120"/>
              </a:rPr>
              <a:t>22</a:t>
            </a:r>
          </a:p>
        </p:txBody>
      </p:sp>
      <p:graphicFrame>
        <p:nvGraphicFramePr>
          <p:cNvPr id="9" name="Group 67"/>
          <p:cNvGraphicFramePr>
            <a:graphicFrameLocks/>
          </p:cNvGraphicFramePr>
          <p:nvPr/>
        </p:nvGraphicFramePr>
        <p:xfrm>
          <a:off x="468313" y="631825"/>
          <a:ext cx="8353425" cy="5792649"/>
        </p:xfrm>
        <a:graphic>
          <a:graphicData uri="http://schemas.openxmlformats.org/drawingml/2006/table">
            <a:tbl>
              <a:tblPr/>
              <a:tblGrid>
                <a:gridCol w="2784475"/>
                <a:gridCol w="5568950"/>
              </a:tblGrid>
              <a:tr h="468313">
                <a:tc>
                  <a:txBody>
                    <a:bodyPr/>
                    <a:lstStyle/>
                    <a:p>
                      <a:pPr marL="0" marR="0" lvl="0" indent="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en-US" altLang="zh-TW" sz="2400" b="1" i="1" u="none" strike="noStrike" cap="none" normalizeH="0" baseline="0" smtClean="0">
                          <a:ln>
                            <a:noFill/>
                          </a:ln>
                          <a:solidFill>
                            <a:srgbClr val="FF0000"/>
                          </a:solidFill>
                          <a:effectLst>
                            <a:outerShdw blurRad="38100" dist="38100" dir="2700000" algn="tl">
                              <a:srgbClr val="C0C0C0"/>
                            </a:outerShdw>
                          </a:effectLst>
                          <a:latin typeface="Arial" charset="0"/>
                          <a:ea typeface="新細明體" pitchFamily="18" charset="-120"/>
                        </a:rPr>
                        <a:t>DMBPC → DDI</a:t>
                      </a:r>
                      <a:endParaRPr kumimoji="0" lang="zh-TW" altLang="en-US" sz="2400" b="1" i="1" u="none" strike="noStrike" cap="none" normalizeH="0" baseline="0" smtClean="0">
                        <a:ln>
                          <a:noFill/>
                        </a:ln>
                        <a:solidFill>
                          <a:srgbClr val="FF0000"/>
                        </a:solidFill>
                        <a:effectLst>
                          <a:outerShdw blurRad="38100" dist="38100" dir="2700000" algn="tl">
                            <a:srgbClr val="C0C0C0"/>
                          </a:outerShdw>
                        </a:effectLst>
                        <a:latin typeface="Arial" charset="0"/>
                        <a:ea typeface="新細明體" pitchFamily="18" charset="-12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smtClean="0">
                          <a:ln>
                            <a:noFill/>
                          </a:ln>
                          <a:solidFill>
                            <a:srgbClr val="000000"/>
                          </a:solidFill>
                          <a:effectLst/>
                          <a:latin typeface="Arial" charset="0"/>
                          <a:ea typeface="標楷體" pitchFamily="65" charset="-120"/>
                          <a:cs typeface="Arial" charset="0"/>
                        </a:rPr>
                        <a:t>CG1030203</a:t>
                      </a:r>
                      <a:endParaRPr kumimoji="0" lang="en-US" altLang="zh-TW" sz="2000" b="1" i="1" u="sng" strike="noStrike" cap="none" normalizeH="0" baseline="0" smtClean="0">
                        <a:ln>
                          <a:noFill/>
                        </a:ln>
                        <a:solidFill>
                          <a:srgbClr val="008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Molar ratio</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DDA</a:t>
                      </a:r>
                      <a:r>
                        <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00"/>
                          </a:solidFill>
                          <a:effectLst/>
                          <a:latin typeface="Arial" charset="0"/>
                          <a:ea typeface="標楷體" pitchFamily="65" charset="-120"/>
                          <a:cs typeface="Arial" charset="0"/>
                        </a:rPr>
                        <a:t>＝ </a:t>
                      </a: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1</a:t>
                      </a:r>
                      <a:r>
                        <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rgbClr val="FF0000"/>
                          </a:solidFill>
                          <a:effectLst/>
                          <a:latin typeface="Arial" charset="0"/>
                          <a:ea typeface="標楷體" pitchFamily="65" charset="-120"/>
                          <a:cs typeface="Arial" charset="0"/>
                        </a:rPr>
                        <a:t>2.05</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Weight ratio</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DDA</a:t>
                      </a:r>
                      <a:r>
                        <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DPC</a:t>
                      </a:r>
                      <a:r>
                        <a:rPr kumimoji="0" lang="zh-TW" altLang="en-US" sz="1600" b="1" i="0" u="none" strike="noStrike" cap="none" normalizeH="0" baseline="0" smtClean="0">
                          <a:ln>
                            <a:noFill/>
                          </a:ln>
                          <a:solidFill>
                            <a:srgbClr val="000000"/>
                          </a:solidFill>
                          <a:effectLst/>
                          <a:latin typeface="Arial" charset="0"/>
                          <a:ea typeface="標楷體" pitchFamily="65" charset="-120"/>
                          <a:cs typeface="Arial" charset="0"/>
                        </a:rPr>
                        <a:t>＝ </a:t>
                      </a:r>
                      <a:r>
                        <a:rPr kumimoji="0" lang="en-US" altLang="zh-TW" sz="1600" b="1" i="1" u="none" strike="noStrike" cap="none" normalizeH="0" baseline="0" smtClean="0">
                          <a:ln>
                            <a:noFill/>
                          </a:ln>
                          <a:solidFill>
                            <a:schemeClr val="tx1"/>
                          </a:solidFill>
                          <a:effectLst/>
                          <a:latin typeface="Arial" charset="0"/>
                          <a:ea typeface="標楷體" pitchFamily="65" charset="-120"/>
                          <a:cs typeface="Arial" charset="0"/>
                        </a:rPr>
                        <a:t>10</a:t>
                      </a: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 g</a:t>
                      </a:r>
                      <a:r>
                        <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1" u="none" strike="noStrike" cap="none" normalizeH="0" baseline="0" smtClean="0">
                          <a:ln>
                            <a:noFill/>
                          </a:ln>
                          <a:solidFill>
                            <a:schemeClr val="tx1"/>
                          </a:solidFill>
                          <a:effectLst/>
                          <a:latin typeface="Arial" charset="0"/>
                          <a:ea typeface="標楷體" pitchFamily="65" charset="-120"/>
                          <a:cs typeface="Arial" charset="0"/>
                        </a:rPr>
                        <a:t>21.9 </a:t>
                      </a: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g  </a:t>
                      </a:r>
                      <a:r>
                        <a:rPr kumimoji="0" lang="en-US" altLang="zh-TW" sz="1600" b="1" i="0" u="none" strike="noStrike" cap="none" normalizeH="0" baseline="0" smtClean="0">
                          <a:ln>
                            <a:noFill/>
                          </a:ln>
                          <a:solidFill>
                            <a:srgbClr val="FF3300"/>
                          </a:solidFill>
                          <a:effectLst/>
                          <a:latin typeface="Arial" charset="0"/>
                          <a:ea typeface="標楷體" pitchFamily="65" charset="-120"/>
                          <a:cs typeface="Arial" charset="0"/>
                        </a:rPr>
                        <a:t>( SC=25% )</a:t>
                      </a:r>
                      <a:endParaRPr kumimoji="0" lang="en-US" altLang="zh-TW" sz="1600" b="1" i="1" u="none" strike="noStrike" cap="none" normalizeH="0" baseline="0" smtClean="0">
                        <a:ln>
                          <a:noFill/>
                        </a:ln>
                        <a:solidFill>
                          <a:srgbClr val="FF33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Catalyst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FF0000"/>
                          </a:solidFill>
                          <a:effectLst/>
                          <a:latin typeface="Arial" charset="0"/>
                          <a:ea typeface="標楷體" pitchFamily="65" charset="-120"/>
                          <a:cs typeface="Arial" charset="0"/>
                        </a:rPr>
                        <a:t>Catalyst-free</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Nitrogen flux</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008000"/>
                          </a:solidFill>
                          <a:effectLst/>
                          <a:latin typeface="Arial" charset="0"/>
                          <a:ea typeface="新細明體" pitchFamily="18" charset="-120"/>
                        </a:rPr>
                        <a:t>N</a:t>
                      </a:r>
                      <a:r>
                        <a:rPr kumimoji="0" lang="en-US" altLang="zh-TW" sz="1200" b="1" i="0" u="none" strike="noStrike" cap="none" normalizeH="0" baseline="0" smtClean="0">
                          <a:ln>
                            <a:noFill/>
                          </a:ln>
                          <a:solidFill>
                            <a:srgbClr val="008000"/>
                          </a:solidFill>
                          <a:effectLst/>
                          <a:latin typeface="Arial" charset="0"/>
                          <a:ea typeface="新細明體" pitchFamily="18" charset="-120"/>
                        </a:rPr>
                        <a:t>2</a:t>
                      </a:r>
                      <a:r>
                        <a:rPr kumimoji="0" lang="en-US" altLang="zh-TW" sz="1600" b="1" i="0" u="none" strike="noStrike" cap="none" normalizeH="0" baseline="0" smtClean="0">
                          <a:ln>
                            <a:noFill/>
                          </a:ln>
                          <a:solidFill>
                            <a:srgbClr val="008000"/>
                          </a:solidFill>
                          <a:effectLst/>
                          <a:latin typeface="Arial" charset="0"/>
                          <a:ea typeface="新細明體" pitchFamily="18" charset="-120"/>
                        </a:rPr>
                        <a:t> =0.3L/min</a:t>
                      </a:r>
                      <a:endParaRPr kumimoji="0" lang="en-US" altLang="zh-TW" sz="1600" b="1" i="1"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rPr>
                        <a:t>Agitation speed</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rgbClr val="996600"/>
                          </a:solidFill>
                          <a:effectLst/>
                          <a:latin typeface="Arial" charset="0"/>
                          <a:ea typeface="新細明體" pitchFamily="18" charset="-120"/>
                        </a:rPr>
                        <a:t>200rpm</a:t>
                      </a:r>
                      <a:endParaRPr kumimoji="0" lang="en-US" altLang="zh-TW" sz="1600" b="1" i="1"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Carbonylation solvent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Diphenyl Ether ( DPE )</a:t>
                      </a:r>
                      <a:r>
                        <a:rPr kumimoji="0" lang="zh-TW" altLang="en-US" sz="1600" b="1" i="1" u="none" strike="noStrike" cap="none" normalizeH="0" baseline="0" smtClean="0">
                          <a:ln>
                            <a:noFill/>
                          </a:ln>
                          <a:solidFill>
                            <a:srgbClr val="0000FF"/>
                          </a:solidFill>
                          <a:effectLst/>
                          <a:latin typeface="Arial" charset="0"/>
                          <a:ea typeface="標楷體" pitchFamily="65" charset="-120"/>
                          <a:cs typeface="Arial" charset="0"/>
                        </a:rPr>
                        <a:t>＝ </a:t>
                      </a: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96 g</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Carbonylation Conditions</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9900CC"/>
                          </a:solidFill>
                          <a:effectLst/>
                          <a:latin typeface="Arial" charset="0"/>
                          <a:ea typeface="標楷體" pitchFamily="65" charset="-120"/>
                          <a:cs typeface="Arial" charset="0"/>
                        </a:rPr>
                        <a:t>   60℃</a:t>
                      </a:r>
                      <a:r>
                        <a:rPr kumimoji="0" lang="zh-TW" altLang="en-US" sz="1600" b="1" i="0" u="none" strike="noStrike" cap="none" normalizeH="0" baseline="0" smtClean="0">
                          <a:ln>
                            <a:noFill/>
                          </a:ln>
                          <a:solidFill>
                            <a:srgbClr val="9900CC"/>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9900CC"/>
                          </a:solidFill>
                          <a:effectLst/>
                          <a:latin typeface="Arial" charset="0"/>
                          <a:ea typeface="標楷體" pitchFamily="65" charset="-120"/>
                          <a:cs typeface="Arial" charset="0"/>
                        </a:rPr>
                        <a:t>2hr</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Arial" charset="0"/>
                          <a:ea typeface="新細明體" pitchFamily="18" charset="-120"/>
                        </a:rPr>
                        <a:t>DMBPC</a:t>
                      </a:r>
                      <a:r>
                        <a:rPr kumimoji="0" lang="en-US" altLang="zh-TW" sz="1600" b="1" i="0" u="none" strike="noStrike" cap="none" normalizeH="0" baseline="0" smtClean="0">
                          <a:ln>
                            <a:noFill/>
                          </a:ln>
                          <a:solidFill>
                            <a:srgbClr val="FF0000"/>
                          </a:solidFill>
                          <a:effectLst/>
                          <a:latin typeface="Arial" charset="0"/>
                          <a:ea typeface="標楷體" pitchFamily="65" charset="-120"/>
                          <a:cs typeface="Arial" charset="0"/>
                        </a:rPr>
                        <a:t> Yield ( HPLC )</a:t>
                      </a:r>
                      <a:endParaRPr kumimoji="0" lang="zh-TW" altLang="en-US" sz="1600" b="1" i="0"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1" u="none" strike="noStrike" cap="none" normalizeH="0" baseline="0" smtClean="0">
                          <a:ln>
                            <a:noFill/>
                          </a:ln>
                          <a:solidFill>
                            <a:srgbClr val="FF0000"/>
                          </a:solidFill>
                          <a:effectLst/>
                          <a:latin typeface="Arial" charset="0"/>
                          <a:ea typeface="標楷體" pitchFamily="65" charset="-120"/>
                          <a:cs typeface="Arial" charset="0"/>
                        </a:rPr>
                        <a:t>100</a:t>
                      </a:r>
                      <a:r>
                        <a:rPr kumimoji="0" lang="zh-TW" altLang="en-US" sz="1600" b="1" i="1" u="none" strike="noStrike" cap="none" normalizeH="0" baseline="0" smtClean="0">
                          <a:ln>
                            <a:noFill/>
                          </a:ln>
                          <a:solidFill>
                            <a:srgbClr val="FF0000"/>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00" b="1" i="0"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Pyrolysis solvent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1" u="none" strike="noStrike" cap="none" normalizeH="0" baseline="0" smtClean="0">
                          <a:ln>
                            <a:noFill/>
                          </a:ln>
                          <a:solidFill>
                            <a:srgbClr val="0000FF"/>
                          </a:solidFill>
                          <a:effectLst/>
                          <a:latin typeface="Arial" charset="0"/>
                          <a:ea typeface="標楷體" pitchFamily="65" charset="-120"/>
                          <a:cs typeface="Arial" charset="0"/>
                        </a:rPr>
                        <a:t>Diphenyl Ether ( DPE ) as pyrolysis solvent </a:t>
                      </a: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 </a:t>
                      </a:r>
                      <a:r>
                        <a:rPr kumimoji="0" lang="en-US" altLang="zh-TW" sz="1600" b="1" i="0" u="none" strike="noStrike" cap="none" normalizeH="0" baseline="0" smtClean="0">
                          <a:ln>
                            <a:noFill/>
                          </a:ln>
                          <a:solidFill>
                            <a:srgbClr val="FF3300"/>
                          </a:solidFill>
                          <a:effectLst/>
                          <a:latin typeface="Arial" charset="0"/>
                          <a:ea typeface="標楷體" pitchFamily="65" charset="-120"/>
                          <a:cs typeface="Arial" charset="0"/>
                        </a:rPr>
                        <a:t>( SC=18% )</a:t>
                      </a:r>
                      <a:endParaRPr kumimoji="0" lang="en-US" altLang="zh-TW" sz="1600" b="1" i="1" u="none" strike="noStrike" cap="none" normalizeH="0" baseline="0" smtClean="0">
                        <a:ln>
                          <a:noFill/>
                        </a:ln>
                        <a:solidFill>
                          <a:srgbClr val="FF33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1" u="none" strike="noStrike" cap="none" normalizeH="0" baseline="0" smtClean="0">
                          <a:ln>
                            <a:noFill/>
                          </a:ln>
                          <a:solidFill>
                            <a:schemeClr val="tx1"/>
                          </a:solidFill>
                          <a:effectLst/>
                          <a:latin typeface="Arial" charset="0"/>
                          <a:ea typeface="新細明體" pitchFamily="18" charset="-120"/>
                        </a:rPr>
                        <a:t>Stabilizer</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1" u="none" strike="noStrike" cap="none" normalizeH="0" baseline="0" smtClean="0">
                          <a:ln>
                            <a:noFill/>
                          </a:ln>
                          <a:solidFill>
                            <a:schemeClr val="tx1"/>
                          </a:solidFill>
                          <a:effectLst/>
                          <a:latin typeface="Arial" charset="0"/>
                          <a:ea typeface="新細明體" pitchFamily="18" charset="-120"/>
                        </a:rPr>
                        <a:t>(Benzoyl chloride)</a:t>
                      </a:r>
                      <a:endParaRPr kumimoji="0" lang="en-US" altLang="zh-TW" sz="1600" b="1" i="0" u="none" strike="noStrike" cap="none" normalizeH="0" baseline="0" smtClean="0">
                        <a:ln>
                          <a:noFill/>
                        </a:ln>
                        <a:solidFill>
                          <a:schemeClr val="tx1"/>
                        </a:solidFill>
                        <a:effectLst/>
                        <a:latin typeface="Arial" charset="0"/>
                        <a:ea typeface="휴먼새내기체" pitchFamily="18" charset="-127"/>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10000"/>
                        </a:spcBef>
                        <a:spcAft>
                          <a:spcPct val="50000"/>
                        </a:spcAft>
                        <a:buClrTx/>
                        <a:buSzTx/>
                        <a:buFontTx/>
                        <a:buNone/>
                        <a:tabLst/>
                      </a:pP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None</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Arial" charset="0"/>
                          <a:ea typeface="標楷體" pitchFamily="65" charset="-120"/>
                          <a:cs typeface="Arial" charset="0"/>
                        </a:rPr>
                        <a:t>Pyrolysis Conditions</a:t>
                      </a:r>
                      <a:endParaRPr kumimoji="0" lang="en-US" altLang="zh-TW" sz="1600" b="1" i="0" u="none" strike="noStrike" cap="none" normalizeH="0" baseline="0" smtClean="0">
                        <a:ln>
                          <a:noFill/>
                        </a:ln>
                        <a:solidFill>
                          <a:schemeClr val="tx1"/>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9900CC"/>
                          </a:solidFill>
                          <a:effectLst/>
                          <a:latin typeface="Arial" charset="0"/>
                          <a:ea typeface="標楷體" pitchFamily="65" charset="-120"/>
                          <a:cs typeface="Arial" charset="0"/>
                        </a:rPr>
                        <a:t>   240℃</a:t>
                      </a:r>
                      <a:r>
                        <a:rPr kumimoji="0" lang="zh-TW" altLang="en-US" sz="1600" b="1" i="0" u="none" strike="noStrike" cap="none" normalizeH="0" baseline="0" smtClean="0">
                          <a:ln>
                            <a:noFill/>
                          </a:ln>
                          <a:solidFill>
                            <a:srgbClr val="9900CC"/>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9900CC"/>
                          </a:solidFill>
                          <a:effectLst/>
                          <a:latin typeface="Arial" charset="0"/>
                          <a:ea typeface="標楷體" pitchFamily="65" charset="-120"/>
                          <a:cs typeface="Arial" charset="0"/>
                        </a:rPr>
                        <a:t>0.5hr </a:t>
                      </a:r>
                      <a:r>
                        <a:rPr kumimoji="0" lang="en-US" altLang="zh-TW" sz="1600" b="1" i="0" u="none" strike="noStrike" cap="none" normalizeH="0" baseline="0" smtClean="0">
                          <a:ln>
                            <a:noFill/>
                          </a:ln>
                          <a:solidFill>
                            <a:srgbClr val="FF0000"/>
                          </a:solidFill>
                          <a:effectLst/>
                          <a:latin typeface="Arial" charset="0"/>
                          <a:ea typeface="標楷體" pitchFamily="65" charset="-120"/>
                          <a:cs typeface="Arial" charset="0"/>
                        </a:rPr>
                        <a:t>( 220℃→NCO</a:t>
                      </a:r>
                      <a:r>
                        <a:rPr kumimoji="0" lang="en-US" altLang="zh-TW"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FF0000"/>
                          </a:solidFill>
                          <a:effectLst/>
                          <a:latin typeface="Arial" charset="0"/>
                          <a:ea typeface="標楷體" pitchFamily="65" charset="-120"/>
                          <a:cs typeface="Arial" charset="0"/>
                        </a:rPr>
                        <a:t> 220</a:t>
                      </a:r>
                      <a:r>
                        <a:rPr kumimoji="0" lang="en-US" altLang="zh-TW" sz="1600" b="1" i="0" u="none" strike="noStrike" cap="none" normalizeH="0" baseline="0" smtClean="0">
                          <a:ln>
                            <a:noFill/>
                          </a:ln>
                          <a:solidFill>
                            <a:srgbClr val="FF0000"/>
                          </a:solidFill>
                          <a:effectLst/>
                          <a:latin typeface="Arial" charset="0"/>
                          <a:ea typeface="新細明體" pitchFamily="18" charset="-120"/>
                          <a:cs typeface="Arial" charset="0"/>
                        </a:rPr>
                        <a:t>℃→Phenol </a:t>
                      </a:r>
                      <a:r>
                        <a:rPr kumimoji="0" lang="en-US" altLang="zh-TW" sz="1600" b="1" i="0" u="none" strike="noStrike" cap="none" normalizeH="0" baseline="0" smtClean="0">
                          <a:ln>
                            <a:noFill/>
                          </a:ln>
                          <a:solidFill>
                            <a:srgbClr val="FF0000"/>
                          </a:solidFill>
                          <a:effectLst/>
                          <a:latin typeface="Arial" charset="0"/>
                          <a:ea typeface="標楷體" pitchFamily="65" charset="-120"/>
                          <a:cs typeface="Arial" charset="0"/>
                        </a:rPr>
                        <a:t>)</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9900"/>
                          </a:solidFill>
                          <a:effectLst/>
                          <a:latin typeface="Arial" charset="0"/>
                          <a:ea typeface="標楷體" pitchFamily="65" charset="-120"/>
                          <a:cs typeface="Arial" charset="0"/>
                        </a:rPr>
                        <a:t>Recycling rate</a:t>
                      </a:r>
                      <a:endParaRPr kumimoji="0" lang="en-US" altLang="zh-TW" sz="1600" b="1" i="0" u="none" strike="noStrike" cap="none" normalizeH="0" baseline="0" smtClean="0">
                        <a:ln>
                          <a:noFill/>
                        </a:ln>
                        <a:solidFill>
                          <a:srgbClr val="009900"/>
                        </a:solidFill>
                        <a:effectLst/>
                        <a:latin typeface="Arial" charset="0"/>
                        <a:ea typeface="標楷體" pitchFamily="65" charset="-120"/>
                        <a:cs typeface="Times New Roman" pitchFamily="18"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9900"/>
                          </a:solidFill>
                          <a:effectLst/>
                          <a:latin typeface="Arial" charset="0"/>
                          <a:ea typeface="標楷體" pitchFamily="65" charset="-120"/>
                          <a:cs typeface="Arial" charset="0"/>
                        </a:rPr>
                        <a:t>Phenol =</a:t>
                      </a:r>
                      <a:r>
                        <a:rPr kumimoji="0" lang="en-US" altLang="zh-TW" sz="1600" b="1" i="1" u="none" strike="noStrike" cap="none" normalizeH="0" baseline="0" smtClean="0">
                          <a:ln>
                            <a:noFill/>
                          </a:ln>
                          <a:solidFill>
                            <a:srgbClr val="009900"/>
                          </a:solidFill>
                          <a:effectLst/>
                          <a:latin typeface="Arial" charset="0"/>
                          <a:ea typeface="標楷體" pitchFamily="65" charset="-120"/>
                          <a:cs typeface="Arial" charset="0"/>
                        </a:rPr>
                        <a:t>100</a:t>
                      </a:r>
                      <a:r>
                        <a:rPr kumimoji="0" lang="zh-TW" altLang="en-US" sz="1600" b="1" i="1" u="none" strike="noStrike" cap="none" normalizeH="0" baseline="0" smtClean="0">
                          <a:ln>
                            <a:noFill/>
                          </a:ln>
                          <a:solidFill>
                            <a:srgbClr val="009900"/>
                          </a:solidFill>
                          <a:effectLst/>
                          <a:latin typeface="Arial" charset="0"/>
                          <a:ea typeface="標楷體" pitchFamily="65" charset="-120"/>
                          <a:cs typeface="Arial" charset="0"/>
                        </a:rPr>
                        <a:t>％</a:t>
                      </a:r>
                      <a:r>
                        <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rPr>
                        <a:t>、</a:t>
                      </a:r>
                      <a:r>
                        <a:rPr kumimoji="0" lang="en-US" altLang="zh-TW" sz="1600" b="1" i="0" u="none" strike="noStrike" cap="none" normalizeH="0" baseline="0" smtClean="0">
                          <a:ln>
                            <a:noFill/>
                          </a:ln>
                          <a:solidFill>
                            <a:srgbClr val="009900"/>
                          </a:solidFill>
                          <a:effectLst/>
                          <a:latin typeface="Arial" charset="0"/>
                          <a:ea typeface="標楷體" pitchFamily="65" charset="-120"/>
                          <a:cs typeface="Arial" charset="0"/>
                        </a:rPr>
                        <a:t>Diphenyl Ether =</a:t>
                      </a:r>
                      <a:r>
                        <a:rPr kumimoji="0" lang="en-US" altLang="zh-TW" sz="1600" b="1" i="1" u="none" strike="noStrike" cap="none" normalizeH="0" baseline="0" smtClean="0">
                          <a:ln>
                            <a:noFill/>
                          </a:ln>
                          <a:solidFill>
                            <a:srgbClr val="009900"/>
                          </a:solidFill>
                          <a:effectLst/>
                          <a:latin typeface="Arial" charset="0"/>
                          <a:ea typeface="標楷體" pitchFamily="65" charset="-120"/>
                          <a:cs typeface="Arial" charset="0"/>
                        </a:rPr>
                        <a:t>99</a:t>
                      </a:r>
                      <a:r>
                        <a:rPr kumimoji="0" lang="zh-TW" altLang="en-US" sz="1600" b="1" i="1" u="none" strike="noStrike" cap="none" normalizeH="0" baseline="0" smtClean="0">
                          <a:ln>
                            <a:noFill/>
                          </a:ln>
                          <a:solidFill>
                            <a:srgbClr val="009900"/>
                          </a:solidFill>
                          <a:effectLst/>
                          <a:latin typeface="Arial" charset="0"/>
                          <a:ea typeface="標楷體" pitchFamily="65" charset="-120"/>
                          <a:cs typeface="Arial" charset="0"/>
                        </a:rPr>
                        <a:t>％</a:t>
                      </a:r>
                      <a:endParaRPr kumimoji="0" lang="zh-TW" altLang="en-US" sz="1600" b="1" i="0" u="none" strike="noStrike" cap="none" normalizeH="0" baseline="0" smtClean="0">
                        <a:ln>
                          <a:noFill/>
                        </a:ln>
                        <a:solidFill>
                          <a:schemeClr val="tx1"/>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88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FF0000"/>
                          </a:solidFill>
                          <a:effectLst/>
                          <a:latin typeface="Arial" charset="0"/>
                          <a:ea typeface="新細明體" pitchFamily="18" charset="-120"/>
                        </a:rPr>
                        <a:t>Isocyanate</a:t>
                      </a:r>
                      <a:r>
                        <a:rPr kumimoji="0" lang="en-US" altLang="zh-TW" sz="1600" b="1" i="0" u="none" strike="noStrike" cap="none" normalizeH="0" baseline="0" smtClean="0">
                          <a:ln>
                            <a:noFill/>
                          </a:ln>
                          <a:solidFill>
                            <a:srgbClr val="FF0000"/>
                          </a:solidFill>
                          <a:effectLst/>
                          <a:latin typeface="Arial" charset="0"/>
                          <a:ea typeface="標楷體" pitchFamily="65" charset="-120"/>
                          <a:cs typeface="Arial" charset="0"/>
                        </a:rPr>
                        <a:t> Yield (HPLC)</a:t>
                      </a:r>
                      <a:endParaRPr kumimoji="0" lang="zh-TW" altLang="en-US" sz="1600" b="1" i="0"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1" u="none" strike="noStrike" cap="none" normalizeH="0" baseline="0" smtClean="0">
                          <a:ln>
                            <a:noFill/>
                          </a:ln>
                          <a:solidFill>
                            <a:srgbClr val="FF0000"/>
                          </a:solidFill>
                          <a:effectLst/>
                          <a:latin typeface="Arial" charset="0"/>
                          <a:ea typeface="標楷體" pitchFamily="65" charset="-120"/>
                          <a:cs typeface="Arial" charset="0"/>
                        </a:rPr>
                        <a:t>Pure DDI=80%</a:t>
                      </a:r>
                      <a:r>
                        <a:rPr kumimoji="0" lang="zh-TW" altLang="en-US" sz="1800" b="1" i="1" u="none" strike="noStrike" cap="none" normalizeH="0" baseline="0" smtClean="0">
                          <a:ln>
                            <a:noFill/>
                          </a:ln>
                          <a:solidFill>
                            <a:srgbClr val="FF0000"/>
                          </a:solidFill>
                          <a:effectLst/>
                          <a:latin typeface="Arial" charset="0"/>
                          <a:ea typeface="新細明體" pitchFamily="18" charset="-120"/>
                          <a:cs typeface="Arial" charset="0"/>
                        </a:rPr>
                        <a:t>、</a:t>
                      </a:r>
                      <a:r>
                        <a:rPr kumimoji="0" lang="en-US" altLang="zh-TW" sz="1800" b="1" i="1" u="none" strike="noStrike" cap="none" normalizeH="0" baseline="0" smtClean="0">
                          <a:ln>
                            <a:noFill/>
                          </a:ln>
                          <a:solidFill>
                            <a:srgbClr val="FF0000"/>
                          </a:solidFill>
                          <a:effectLst/>
                          <a:latin typeface="Arial" charset="0"/>
                          <a:ea typeface="新細明體" pitchFamily="18" charset="-120"/>
                          <a:cs typeface="Arial" charset="0"/>
                        </a:rPr>
                        <a:t>Trimer=20%</a:t>
                      </a:r>
                    </a:p>
                  </a:txBody>
                  <a:tcPr marL="72000" marR="72000" marT="36000" marB="360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4" name="文字方塊 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9" name="Rectangle 4"/>
          <p:cNvSpPr>
            <a:spLocks noChangeArrowheads="1"/>
          </p:cNvSpPr>
          <p:nvPr/>
        </p:nvSpPr>
        <p:spPr bwMode="white">
          <a:xfrm>
            <a:off x="152400" y="152400"/>
            <a:ext cx="9144000" cy="563563"/>
          </a:xfrm>
          <a:prstGeom prst="rect">
            <a:avLst/>
          </a:prstGeom>
          <a:noFill/>
          <a:ln w="9525">
            <a:noFill/>
            <a:miter lim="800000"/>
            <a:headEnd/>
            <a:tailEnd/>
          </a:ln>
        </p:spPr>
        <p:txBody>
          <a:bodyPr anchor="ctr"/>
          <a:lstStyle/>
          <a:p>
            <a:pPr algn="l" eaLnBrk="1" hangingPunct="1"/>
            <a:r>
              <a:rPr lang="en-US" altLang="zh-TW" sz="4400" b="1">
                <a:solidFill>
                  <a:schemeClr val="bg1"/>
                </a:solidFill>
                <a:latin typeface="Times New Roman" pitchFamily="18" charset="0"/>
                <a:ea typeface="新細明體" pitchFamily="18" charset="-120"/>
              </a:rPr>
              <a:t>Summary</a:t>
            </a:r>
            <a:r>
              <a:rPr lang="zh-TW" altLang="en-US" sz="3200" b="1">
                <a:solidFill>
                  <a:schemeClr val="bg1"/>
                </a:solidFill>
                <a:latin typeface="Times New Roman" pitchFamily="18" charset="0"/>
                <a:ea typeface="新細明體" pitchFamily="18" charset="-120"/>
              </a:rPr>
              <a:t>：</a:t>
            </a:r>
            <a:r>
              <a:rPr lang="en-US" altLang="zh-TW" sz="3600" b="1">
                <a:solidFill>
                  <a:schemeClr val="bg1"/>
                </a:solidFill>
                <a:latin typeface="Times New Roman" pitchFamily="18" charset="0"/>
                <a:ea typeface="新細明體" pitchFamily="18" charset="-120"/>
              </a:rPr>
              <a:t>One-pot two-stage NPR process</a:t>
            </a:r>
            <a:endParaRPr lang="zh-TW" altLang="en-US" sz="3600" b="1">
              <a:solidFill>
                <a:schemeClr val="bg1"/>
              </a:solidFill>
              <a:latin typeface="Times New Roman" pitchFamily="18" charset="0"/>
              <a:ea typeface="新細明體" pitchFamily="18" charset="-120"/>
            </a:endParaRPr>
          </a:p>
        </p:txBody>
      </p:sp>
      <p:sp>
        <p:nvSpPr>
          <p:cNvPr id="8" name="Rectangle 4"/>
          <p:cNvSpPr>
            <a:spLocks noChangeArrowheads="1"/>
          </p:cNvSpPr>
          <p:nvPr/>
        </p:nvSpPr>
        <p:spPr bwMode="white">
          <a:xfrm>
            <a:off x="0" y="345157"/>
            <a:ext cx="9144000" cy="563563"/>
          </a:xfrm>
          <a:prstGeom prst="rect">
            <a:avLst/>
          </a:prstGeom>
          <a:noFill/>
          <a:ln w="9525">
            <a:noFill/>
            <a:miter lim="800000"/>
            <a:headEnd/>
            <a:tailEnd/>
          </a:ln>
        </p:spPr>
        <p:txBody>
          <a:bodyPr anchor="ctr"/>
          <a:lstStyle/>
          <a:p>
            <a:pPr algn="l" eaLnBrk="1" hangingPunct="1"/>
            <a:r>
              <a:rPr lang="en-US" altLang="zh-TW" sz="4400" b="1">
                <a:solidFill>
                  <a:schemeClr val="bg1"/>
                </a:solidFill>
                <a:latin typeface="Times New Roman" pitchFamily="18" charset="0"/>
                <a:ea typeface="新細明體" pitchFamily="18" charset="-120"/>
              </a:rPr>
              <a:t>Summary</a:t>
            </a:r>
            <a:r>
              <a:rPr lang="zh-TW" altLang="en-US" sz="3200" b="1" dirty="0">
                <a:solidFill>
                  <a:schemeClr val="bg1"/>
                </a:solidFill>
                <a:latin typeface="Times New Roman" pitchFamily="18" charset="0"/>
                <a:ea typeface="新細明體" pitchFamily="18" charset="-120"/>
              </a:rPr>
              <a:t>：</a:t>
            </a:r>
            <a:r>
              <a:rPr lang="en-US" altLang="zh-TW" sz="3600" b="1" dirty="0">
                <a:solidFill>
                  <a:schemeClr val="bg1"/>
                </a:solidFill>
                <a:latin typeface="Times New Roman" pitchFamily="18" charset="0"/>
                <a:ea typeface="新細明體" pitchFamily="18" charset="-120"/>
              </a:rPr>
              <a:t>One-pot two-stage NPR process</a:t>
            </a:r>
            <a:endParaRPr lang="zh-TW" altLang="en-US" sz="3600" b="1" dirty="0">
              <a:solidFill>
                <a:schemeClr val="bg1"/>
              </a:solidFill>
              <a:latin typeface="Times New Roman" pitchFamily="18" charset="0"/>
              <a:ea typeface="新細明體" pitchFamily="18" charset="-120"/>
            </a:endParaRPr>
          </a:p>
        </p:txBody>
      </p:sp>
      <p:sp>
        <p:nvSpPr>
          <p:cNvPr id="11" name="Rectangle 4"/>
          <p:cNvSpPr>
            <a:spLocks noChangeArrowheads="1"/>
          </p:cNvSpPr>
          <p:nvPr/>
        </p:nvSpPr>
        <p:spPr bwMode="white">
          <a:xfrm>
            <a:off x="304800" y="304800"/>
            <a:ext cx="9144000" cy="563563"/>
          </a:xfrm>
          <a:prstGeom prst="rect">
            <a:avLst/>
          </a:prstGeom>
          <a:noFill/>
          <a:ln w="9525">
            <a:noFill/>
            <a:miter lim="800000"/>
            <a:headEnd/>
            <a:tailEnd/>
          </a:ln>
        </p:spPr>
        <p:txBody>
          <a:bodyPr anchor="ctr"/>
          <a:lstStyle/>
          <a:p>
            <a:pPr algn="l" eaLnBrk="1" hangingPunct="1"/>
            <a:r>
              <a:rPr lang="en-US" altLang="zh-TW" sz="4400" b="1" dirty="0">
                <a:solidFill>
                  <a:schemeClr val="bg1"/>
                </a:solidFill>
                <a:latin typeface="Times New Roman" pitchFamily="18" charset="0"/>
                <a:ea typeface="新細明體" pitchFamily="18" charset="-120"/>
              </a:rPr>
              <a:t>Summary</a:t>
            </a:r>
            <a:r>
              <a:rPr lang="zh-TW" altLang="en-US" sz="3200" b="1" dirty="0">
                <a:solidFill>
                  <a:schemeClr val="bg1"/>
                </a:solidFill>
                <a:latin typeface="Times New Roman" pitchFamily="18" charset="0"/>
                <a:ea typeface="新細明體" pitchFamily="18" charset="-120"/>
              </a:rPr>
              <a:t>：</a:t>
            </a:r>
            <a:r>
              <a:rPr lang="en-US" altLang="zh-TW" sz="3600" b="1" dirty="0">
                <a:solidFill>
                  <a:schemeClr val="bg1"/>
                </a:solidFill>
                <a:latin typeface="Times New Roman" pitchFamily="18" charset="0"/>
                <a:ea typeface="新細明體" pitchFamily="18" charset="-120"/>
              </a:rPr>
              <a:t>One-pot two-stage NPR process</a:t>
            </a:r>
            <a:endParaRPr lang="zh-TW" altLang="en-US" sz="3600" b="1" dirty="0">
              <a:solidFill>
                <a:schemeClr val="bg1"/>
              </a:solidFill>
              <a:latin typeface="Times New Roman" pitchFamily="18" charset="0"/>
              <a:ea typeface="新細明體" pitchFamily="18" charset="-120"/>
            </a:endParaRPr>
          </a:p>
        </p:txBody>
      </p:sp>
      <p:sp>
        <p:nvSpPr>
          <p:cNvPr id="13" name="Rectangle 4"/>
          <p:cNvSpPr>
            <a:spLocks noChangeArrowheads="1"/>
          </p:cNvSpPr>
          <p:nvPr/>
        </p:nvSpPr>
        <p:spPr bwMode="white">
          <a:xfrm>
            <a:off x="457200" y="457200"/>
            <a:ext cx="9144000" cy="563563"/>
          </a:xfrm>
          <a:prstGeom prst="rect">
            <a:avLst/>
          </a:prstGeom>
          <a:noFill/>
          <a:ln w="9525">
            <a:noFill/>
            <a:miter lim="800000"/>
            <a:headEnd/>
            <a:tailEnd/>
          </a:ln>
        </p:spPr>
        <p:txBody>
          <a:bodyPr anchor="ctr"/>
          <a:lstStyle/>
          <a:p>
            <a:pPr algn="l" eaLnBrk="1" hangingPunct="1"/>
            <a:r>
              <a:rPr lang="en-US" altLang="zh-TW" sz="4400" b="1" dirty="0">
                <a:solidFill>
                  <a:schemeClr val="bg1"/>
                </a:solidFill>
                <a:latin typeface="Times New Roman" pitchFamily="18" charset="0"/>
                <a:ea typeface="新細明體" pitchFamily="18" charset="-120"/>
              </a:rPr>
              <a:t>Summary</a:t>
            </a:r>
            <a:r>
              <a:rPr lang="zh-TW" altLang="en-US" sz="3200" b="1" dirty="0">
                <a:solidFill>
                  <a:schemeClr val="bg1"/>
                </a:solidFill>
                <a:latin typeface="Times New Roman" pitchFamily="18" charset="0"/>
                <a:ea typeface="新細明體" pitchFamily="18" charset="-120"/>
              </a:rPr>
              <a:t>：</a:t>
            </a:r>
            <a:r>
              <a:rPr lang="en-US" altLang="zh-TW" sz="3600" b="1" dirty="0">
                <a:solidFill>
                  <a:schemeClr val="bg1"/>
                </a:solidFill>
                <a:latin typeface="Times New Roman" pitchFamily="18" charset="0"/>
                <a:ea typeface="新細明體" pitchFamily="18" charset="-120"/>
              </a:rPr>
              <a:t>One-pot two-stage NPR process</a:t>
            </a:r>
            <a:endParaRPr lang="zh-TW" altLang="en-US" sz="3600" b="1" dirty="0">
              <a:solidFill>
                <a:schemeClr val="bg1"/>
              </a:solidFill>
              <a:latin typeface="Times New Roman" pitchFamily="18" charset="0"/>
              <a:ea typeface="新細明體" pitchFamily="18" charset="-120"/>
            </a:endParaRPr>
          </a:p>
        </p:txBody>
      </p:sp>
      <p:sp>
        <p:nvSpPr>
          <p:cNvPr id="15" name="Rectangle 3"/>
          <p:cNvSpPr>
            <a:spLocks noChangeArrowheads="1"/>
          </p:cNvSpPr>
          <p:nvPr/>
        </p:nvSpPr>
        <p:spPr bwMode="gray">
          <a:xfrm>
            <a:off x="0" y="0"/>
            <a:ext cx="9144000" cy="576263"/>
          </a:xfrm>
          <a:prstGeom prst="rect">
            <a:avLst/>
          </a:prstGeom>
          <a:solidFill>
            <a:schemeClr val="hlink"/>
          </a:solidFill>
          <a:ln w="9525" algn="ctr">
            <a:noFill/>
            <a:miter lim="800000"/>
            <a:headEnd/>
            <a:tailEnd/>
          </a:ln>
        </p:spPr>
        <p:txBody>
          <a:bodyPr anchor="ctr">
            <a:spAutoFit/>
          </a:bodyPr>
          <a:lstStyle/>
          <a:p>
            <a:endParaRPr lang="zh-TW" altLang="en-US" sz="1800">
              <a:ea typeface="新細明體" pitchFamily="18" charset="-120"/>
            </a:endParaRPr>
          </a:p>
        </p:txBody>
      </p:sp>
      <p:graphicFrame>
        <p:nvGraphicFramePr>
          <p:cNvPr id="16" name="Group 110"/>
          <p:cNvGraphicFramePr>
            <a:graphicFrameLocks noGrp="1"/>
          </p:cNvGraphicFramePr>
          <p:nvPr/>
        </p:nvGraphicFramePr>
        <p:xfrm>
          <a:off x="34925" y="995363"/>
          <a:ext cx="5257800" cy="5372300"/>
        </p:xfrm>
        <a:graphic>
          <a:graphicData uri="http://schemas.openxmlformats.org/drawingml/2006/table">
            <a:tbl>
              <a:tblPr/>
              <a:tblGrid>
                <a:gridCol w="1819275"/>
                <a:gridCol w="1130300"/>
                <a:gridCol w="1092200"/>
                <a:gridCol w="1216025"/>
              </a:tblGrid>
              <a:tr h="376238">
                <a:tc>
                  <a:txBody>
                    <a:bodyPr/>
                    <a:lstStyle/>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endParaRPr kumimoji="0" lang="en-US" altLang="zh-TW" sz="1700" b="1" i="1" u="none" strike="noStrike" cap="none" normalizeH="0" baseline="0" dirty="0" smtClean="0">
                        <a:ln>
                          <a:noFill/>
                        </a:ln>
                        <a:solidFill>
                          <a:srgbClr val="FF9900"/>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휴먼새내기체" pitchFamily="18" charset="-127"/>
                        </a:rPr>
                        <a:t>DDI</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휴먼새내기체" pitchFamily="18" charset="-127"/>
                        </a:rPr>
                        <a:t>HDI</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471488">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標楷體" pitchFamily="65" charset="-120"/>
                          <a:cs typeface="Arial" charset="0"/>
                        </a:rPr>
                        <a:t>Carbonylation solvent</a:t>
                      </a:r>
                    </a:p>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標楷體" pitchFamily="65" charset="-120"/>
                          <a:cs typeface="Arial" charset="0"/>
                        </a:rPr>
                        <a:t>(Reaction S.C%)</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CC66FF"/>
                          </a:solidFill>
                          <a:effectLst/>
                          <a:latin typeface="Arial" charset="0"/>
                          <a:ea typeface="휴먼새내기체" pitchFamily="18" charset="-127"/>
                        </a:rPr>
                        <a:t>EGDEE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CC66FF"/>
                          </a:solidFill>
                          <a:effectLst/>
                          <a:latin typeface="Arial" charset="0"/>
                          <a:ea typeface="휴먼새내기체" pitchFamily="18" charset="-127"/>
                        </a:rPr>
                        <a:t>(25%)</a:t>
                      </a:r>
                      <a:endParaRPr kumimoji="0" lang="zh-TW" altLang="en-US" sz="1400" b="1" i="0" u="none" strike="noStrike" cap="none" normalizeH="0" baseline="0" smtClean="0">
                        <a:ln>
                          <a:noFill/>
                        </a:ln>
                        <a:solidFill>
                          <a:srgbClr val="CC66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CC66FF"/>
                          </a:solidFill>
                          <a:effectLst/>
                          <a:latin typeface="Arial" charset="0"/>
                          <a:ea typeface="휴먼새내기체" pitchFamily="18" charset="-127"/>
                        </a:rPr>
                        <a:t>EGDEE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CC66FF"/>
                          </a:solidFill>
                          <a:effectLst/>
                          <a:latin typeface="Arial" charset="0"/>
                          <a:ea typeface="휴먼새내기체" pitchFamily="18" charset="-127"/>
                        </a:rPr>
                        <a:t>(25%)</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46831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標楷體" pitchFamily="65" charset="-120"/>
                          <a:cs typeface="Arial" charset="0"/>
                        </a:rPr>
                        <a:t>Molar ratio</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DDA : DPC</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=1 : 2.05</a:t>
                      </a:r>
                      <a:endParaRPr kumimoji="0" lang="zh-TW" altLang="en-US" sz="1400" b="1" i="0" u="none" strike="noStrike" cap="none" normalizeH="0" baseline="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HDA : DPC</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=1 : 2.05</a:t>
                      </a:r>
                      <a:endParaRPr kumimoji="0" lang="zh-TW" altLang="en-US" sz="1400" b="1" i="0" u="none" strike="noStrike" cap="none" normalizeH="0" baseline="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3971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Catalyst</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none</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none</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43180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Reaction condition</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CC00"/>
                          </a:solidFill>
                          <a:effectLst/>
                          <a:latin typeface="Arial" charset="0"/>
                          <a:ea typeface="휴먼새내기체" pitchFamily="18" charset="-127"/>
                        </a:rPr>
                        <a:t>25</a:t>
                      </a:r>
                      <a:r>
                        <a:rPr kumimoji="0" lang="zh-TW" altLang="en-US" sz="1400" b="1" i="0" u="none" strike="noStrike" cap="none" normalizeH="0" baseline="0" smtClean="0">
                          <a:ln>
                            <a:noFill/>
                          </a:ln>
                          <a:solidFill>
                            <a:srgbClr val="00CC00"/>
                          </a:solidFill>
                          <a:effectLst/>
                          <a:latin typeface="Arial" charset="0"/>
                          <a:ea typeface="新細明體" pitchFamily="18" charset="-120"/>
                        </a:rPr>
                        <a:t>℃、</a:t>
                      </a:r>
                      <a:r>
                        <a:rPr kumimoji="0" lang="en-US" altLang="zh-TW" sz="1400" b="1" i="0" u="none" strike="noStrike" cap="none" normalizeH="0" baseline="0" smtClean="0">
                          <a:ln>
                            <a:noFill/>
                          </a:ln>
                          <a:solidFill>
                            <a:srgbClr val="00CC00"/>
                          </a:solidFill>
                          <a:effectLst/>
                          <a:latin typeface="Arial" charset="0"/>
                          <a:ea typeface="新細明體" pitchFamily="18" charset="-120"/>
                        </a:rPr>
                        <a:t>2hr</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25</a:t>
                      </a:r>
                      <a:r>
                        <a:rPr kumimoji="0" lang="zh-TW" altLang="en-US" sz="1400" b="1" i="0" u="none" strike="noStrike" cap="none" normalizeH="0" baseline="0" smtClean="0">
                          <a:ln>
                            <a:noFill/>
                          </a:ln>
                          <a:solidFill>
                            <a:schemeClr val="tx1"/>
                          </a:solidFill>
                          <a:effectLst/>
                          <a:latin typeface="Arial" charset="0"/>
                          <a:ea typeface="新細明體" pitchFamily="18" charset="-120"/>
                        </a:rPr>
                        <a:t>℃、</a:t>
                      </a:r>
                      <a:r>
                        <a:rPr kumimoji="0" lang="en-US" altLang="zh-TW" sz="1400" b="1" i="0" u="none" strike="noStrike" cap="none" normalizeH="0" baseline="0" smtClean="0">
                          <a:ln>
                            <a:noFill/>
                          </a:ln>
                          <a:solidFill>
                            <a:schemeClr val="tx1"/>
                          </a:solidFill>
                          <a:effectLst/>
                          <a:latin typeface="Arial" charset="0"/>
                          <a:ea typeface="新細明體" pitchFamily="18" charset="-120"/>
                        </a:rPr>
                        <a:t>2hr</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6515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標楷體" pitchFamily="65" charset="-120"/>
                          <a:cs typeface="Arial" charset="0"/>
                        </a:rPr>
                        <a:t>Biscarbmate Yield</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800" b="1" i="0" u="none" strike="noStrike" cap="none" normalizeH="0" baseline="0" smtClean="0">
                          <a:ln>
                            <a:noFill/>
                          </a:ln>
                          <a:solidFill>
                            <a:srgbClr val="FF0000"/>
                          </a:solidFill>
                          <a:effectLst/>
                          <a:latin typeface="Arial" charset="0"/>
                          <a:ea typeface="휴먼새내기체" pitchFamily="18" charset="-127"/>
                        </a:rPr>
                        <a:t>98%</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0000"/>
                          </a:solidFill>
                          <a:effectLst/>
                          <a:latin typeface="Arial" charset="0"/>
                          <a:ea typeface="휴먼새내기체" pitchFamily="18" charset="-127"/>
                        </a:rPr>
                        <a:t>(DMBPC)</a:t>
                      </a:r>
                      <a:endParaRPr kumimoji="0" lang="zh-TW" altLang="en-US" sz="1400" b="1" i="0" u="none" strike="noStrike" cap="none" normalizeH="0" baseline="0" smtClean="0">
                        <a:ln>
                          <a:noFill/>
                        </a:ln>
                        <a:solidFill>
                          <a:srgbClr val="FF00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800" b="1" i="0" u="none" strike="noStrike" cap="none" normalizeH="0" baseline="0" smtClean="0">
                          <a:ln>
                            <a:noFill/>
                          </a:ln>
                          <a:solidFill>
                            <a:srgbClr val="FF6600"/>
                          </a:solidFill>
                          <a:effectLst/>
                          <a:latin typeface="Arial" charset="0"/>
                          <a:ea typeface="휴먼새내기체" pitchFamily="18" charset="-127"/>
                        </a:rPr>
                        <a:t>98%</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6600"/>
                          </a:solidFill>
                          <a:effectLst/>
                          <a:latin typeface="Arial" charset="0"/>
                          <a:ea typeface="휴먼새내기체" pitchFamily="18" charset="-127"/>
                        </a:rPr>
                        <a:t>(HMBPC)</a:t>
                      </a:r>
                      <a:endParaRPr kumimoji="0" lang="zh-TW" altLang="en-US" sz="1400" b="1" i="0" u="none" strike="noStrike" cap="none" normalizeH="0" baseline="0" smtClean="0">
                        <a:ln>
                          <a:noFill/>
                        </a:ln>
                        <a:solidFill>
                          <a:srgbClr val="FF66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endParaRPr kumimoji="0" lang="en-US" altLang="zh-TW" sz="100" b="1" i="0" u="none" strike="noStrike" cap="none" normalizeH="0" baseline="0" smtClean="0">
                        <a:ln>
                          <a:noFill/>
                        </a:ln>
                        <a:solidFill>
                          <a:schemeClr val="tx1"/>
                        </a:solidFill>
                        <a:effectLst/>
                        <a:latin typeface="Arial" charset="0"/>
                        <a:ea typeface="標楷體" pitchFamily="65" charset="-120"/>
                        <a:cs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endParaRPr kumimoji="0" lang="en-US" altLang="zh-TW" sz="100" b="1" i="0" u="none" strike="noStrike" cap="none" normalizeH="0" baseline="0" smtClean="0">
                        <a:ln>
                          <a:noFill/>
                        </a:ln>
                        <a:solidFill>
                          <a:schemeClr val="tx1"/>
                        </a:solidFill>
                        <a:effectLst/>
                        <a:latin typeface="Arial" charset="0"/>
                        <a:ea typeface="標楷體" pitchFamily="65" charset="-120"/>
                        <a:cs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5245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標楷體" pitchFamily="65" charset="-120"/>
                          <a:cs typeface="Arial" charset="0"/>
                        </a:rPr>
                        <a:t>Pyrolysis solvent</a:t>
                      </a:r>
                    </a:p>
                    <a:p>
                      <a:pPr marL="0" marR="0" lvl="0" indent="0" algn="ctr" defTabSz="914400" rtl="0" eaLnBrk="0" fontAlgn="ctr" latinLnBrk="0" hangingPunct="0">
                        <a:lnSpc>
                          <a:spcPct val="100000"/>
                        </a:lnSpc>
                        <a:spcBef>
                          <a:spcPct val="200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標楷體" pitchFamily="65" charset="-120"/>
                          <a:cs typeface="Arial" charset="0"/>
                        </a:rPr>
                        <a:t>(Reaction S.C%)</a:t>
                      </a:r>
                      <a:endParaRPr kumimoji="0" lang="en-US" altLang="zh-TW" sz="1300" b="1" i="0" u="none" strike="noStrike" cap="none" normalizeH="0" baseline="0" smtClean="0">
                        <a:ln>
                          <a:noFill/>
                        </a:ln>
                        <a:solidFill>
                          <a:schemeClr val="tx1"/>
                        </a:solidFill>
                        <a:effectLst/>
                        <a:latin typeface="Arial" charset="0"/>
                        <a:ea typeface="휴먼새내기체" pitchFamily="18" charset="-127"/>
                        <a:cs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8000"/>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8000"/>
                          </a:solidFill>
                          <a:effectLst/>
                          <a:latin typeface="Arial" charset="0"/>
                          <a:ea typeface="휴먼새내기체" pitchFamily="18" charset="-127"/>
                        </a:rPr>
                        <a:t>(10%)</a:t>
                      </a:r>
                      <a:endParaRPr kumimoji="0" lang="zh-TW" altLang="en-US" sz="1400" b="1" i="0" u="none" strike="noStrike" cap="none" normalizeH="0" baseline="0" smtClean="0">
                        <a:ln>
                          <a:noFill/>
                        </a:ln>
                        <a:solidFill>
                          <a:srgbClr val="0080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(2.5%)</a:t>
                      </a:r>
                      <a:endParaRPr kumimoji="0" lang="zh-TW" altLang="en-US" sz="1400" b="1" i="0" u="none" strike="noStrike" cap="none" normalizeH="0" baseline="0" smtClean="0">
                        <a:ln>
                          <a:noFill/>
                        </a:ln>
                        <a:solidFill>
                          <a:schemeClr val="tx1"/>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(10%)</a:t>
                      </a:r>
                      <a:endParaRPr kumimoji="0" lang="zh-TW" altLang="en-US" sz="1400" b="1" i="0" u="none" strike="noStrike" cap="none" normalizeH="0" baseline="0" smtClean="0">
                        <a:ln>
                          <a:noFill/>
                        </a:ln>
                        <a:solidFill>
                          <a:schemeClr val="tx1"/>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Cracked time</a:t>
                      </a:r>
                    </a:p>
                    <a:p>
                      <a:pPr marL="0" marR="0" lvl="0" indent="0" algn="ctr" defTabSz="914400" rtl="0" eaLnBrk="0" fontAlgn="ctr" latinLnBrk="0" hangingPunct="0">
                        <a:lnSpc>
                          <a:spcPct val="100000"/>
                        </a:lnSpc>
                        <a:spcBef>
                          <a:spcPct val="10000"/>
                        </a:spcBef>
                        <a:spcAft>
                          <a:spcPct val="0"/>
                        </a:spcAft>
                        <a:buClr>
                          <a:schemeClr val="hlink"/>
                        </a:buClr>
                        <a:buSzTx/>
                        <a:buFont typeface="Wingdings" pitchFamily="2" charset="2"/>
                        <a:buNone/>
                        <a:tabLst/>
                      </a:pPr>
                      <a:r>
                        <a:rPr kumimoji="0" lang="en-US" altLang="zh-TW" sz="1100" b="1" i="0" u="none" strike="noStrike" cap="none" normalizeH="0" baseline="0" smtClean="0">
                          <a:ln>
                            <a:noFill/>
                          </a:ln>
                          <a:solidFill>
                            <a:schemeClr val="tx1"/>
                          </a:solidFill>
                          <a:effectLst/>
                          <a:latin typeface="Arial" charset="0"/>
                          <a:ea typeface="휴먼새내기체" pitchFamily="18" charset="-127"/>
                        </a:rPr>
                        <a:t>(carbamate disappeared)</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rgbClr val="CC66FF"/>
                          </a:solidFill>
                          <a:effectLst/>
                          <a:latin typeface="Arial" charset="0"/>
                          <a:ea typeface="휴먼새내기체" pitchFamily="18" charset="-127"/>
                        </a:rPr>
                        <a:t>240</a:t>
                      </a:r>
                      <a:r>
                        <a:rPr kumimoji="0" lang="zh-TW" altLang="en-US" sz="1200" b="1" i="0" u="none" strike="noStrike" cap="none" normalizeH="0" baseline="0" smtClean="0">
                          <a:ln>
                            <a:noFill/>
                          </a:ln>
                          <a:solidFill>
                            <a:srgbClr val="CC66FF"/>
                          </a:solidFill>
                          <a:effectLst/>
                          <a:latin typeface="Arial" charset="0"/>
                          <a:ea typeface="新細明體" pitchFamily="18" charset="-120"/>
                        </a:rPr>
                        <a:t>℃、</a:t>
                      </a:r>
                      <a:r>
                        <a:rPr kumimoji="0" lang="en-US" altLang="zh-TW" sz="1200" b="1" i="0" u="none" strike="noStrike" cap="none" normalizeH="0" baseline="0" smtClean="0">
                          <a:ln>
                            <a:noFill/>
                          </a:ln>
                          <a:solidFill>
                            <a:srgbClr val="CC66FF"/>
                          </a:solidFill>
                          <a:effectLst/>
                          <a:latin typeface="Arial" charset="0"/>
                          <a:ea typeface="휴먼새내기체" pitchFamily="18" charset="-127"/>
                        </a:rPr>
                        <a:t>0.5hr</a:t>
                      </a:r>
                    </a:p>
                    <a:p>
                      <a:pPr marL="0" marR="0" lvl="0" indent="0" algn="ctr" defTabSz="914400" rtl="0" eaLnBrk="0" fontAlgn="ctr" latinLnBrk="0" hangingPunct="0">
                        <a:lnSpc>
                          <a:spcPct val="100000"/>
                        </a:lnSpc>
                        <a:spcBef>
                          <a:spcPts val="6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rgbClr val="CC66FF"/>
                          </a:solidFill>
                          <a:effectLst/>
                          <a:latin typeface="Arial" charset="0"/>
                          <a:ea typeface="휴먼새내기체" pitchFamily="18" charset="-127"/>
                        </a:rPr>
                        <a:t>(254</a:t>
                      </a:r>
                      <a:r>
                        <a:rPr kumimoji="0" lang="zh-TW" altLang="en-US" sz="1300" b="1" i="0" u="none" strike="noStrike" cap="none" normalizeH="0" baseline="0" smtClean="0">
                          <a:ln>
                            <a:noFill/>
                          </a:ln>
                          <a:solidFill>
                            <a:srgbClr val="CC66FF"/>
                          </a:solidFill>
                          <a:effectLst/>
                          <a:latin typeface="Arial" charset="0"/>
                          <a:ea typeface="新細明體" pitchFamily="18" charset="-120"/>
                        </a:rPr>
                        <a:t>℃</a:t>
                      </a:r>
                      <a:r>
                        <a:rPr kumimoji="0" lang="en-US" altLang="zh-TW" sz="1300" b="1" i="0" u="none" strike="noStrike" cap="none" normalizeH="0" baseline="0" smtClean="0">
                          <a:ln>
                            <a:noFill/>
                          </a:ln>
                          <a:solidFill>
                            <a:srgbClr val="CC66FF"/>
                          </a:solidFill>
                          <a:effectLst/>
                          <a:latin typeface="Arial" charset="0"/>
                          <a:ea typeface="휴먼새내기체" pitchFamily="18" charset="-127"/>
                        </a:rPr>
                        <a:t>)</a:t>
                      </a:r>
                      <a:endParaRPr kumimoji="0" lang="zh-TW" altLang="en-US" sz="1300" b="1" i="0" u="none" strike="noStrike" cap="none" normalizeH="0" baseline="0" smtClean="0">
                        <a:ln>
                          <a:noFill/>
                        </a:ln>
                        <a:solidFill>
                          <a:srgbClr val="CC66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휴먼새내기체" pitchFamily="18" charset="-127"/>
                        </a:rPr>
                        <a:t>240</a:t>
                      </a:r>
                      <a:r>
                        <a:rPr kumimoji="0" lang="zh-TW" altLang="en-US" sz="1200" b="1" i="0" u="none" strike="noStrike" cap="none" normalizeH="0" baseline="0" smtClean="0">
                          <a:ln>
                            <a:noFill/>
                          </a:ln>
                          <a:solidFill>
                            <a:schemeClr val="tx1"/>
                          </a:solidFill>
                          <a:effectLst/>
                          <a:latin typeface="Arial" charset="0"/>
                          <a:ea typeface="新細明體" pitchFamily="18" charset="-120"/>
                        </a:rPr>
                        <a:t>℃、</a:t>
                      </a:r>
                      <a:r>
                        <a:rPr kumimoji="0" lang="en-US" altLang="zh-TW" sz="1200" b="1" i="0" u="none" strike="noStrike" cap="none" normalizeH="0" baseline="0" smtClean="0">
                          <a:ln>
                            <a:noFill/>
                          </a:ln>
                          <a:solidFill>
                            <a:schemeClr val="tx1"/>
                          </a:solidFill>
                          <a:effectLst/>
                          <a:latin typeface="Arial" charset="0"/>
                          <a:ea typeface="휴먼새내기체" pitchFamily="18" charset="-127"/>
                        </a:rPr>
                        <a:t>2hr</a:t>
                      </a:r>
                    </a:p>
                    <a:p>
                      <a:pPr marL="0" marR="0" lvl="0" indent="0" algn="ctr" defTabSz="914400" rtl="0" eaLnBrk="0" fontAlgn="ctr" latinLnBrk="0" hangingPunct="0">
                        <a:lnSpc>
                          <a:spcPct val="100000"/>
                        </a:lnSpc>
                        <a:spcBef>
                          <a:spcPts val="6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(254</a:t>
                      </a:r>
                      <a:r>
                        <a:rPr kumimoji="0" lang="zh-TW" altLang="en-US" sz="1300" b="1" i="0" u="none" strike="noStrike" cap="none" normalizeH="0" baseline="0" smtClean="0">
                          <a:ln>
                            <a:noFill/>
                          </a:ln>
                          <a:solidFill>
                            <a:schemeClr val="tx1"/>
                          </a:solidFill>
                          <a:effectLst/>
                          <a:latin typeface="Arial" charset="0"/>
                          <a:ea typeface="新細明體" pitchFamily="18" charset="-120"/>
                        </a:rPr>
                        <a:t>℃</a:t>
                      </a:r>
                      <a:r>
                        <a:rPr kumimoji="0" lang="en-US" altLang="zh-TW" sz="1300" b="1" i="0" u="none" strike="noStrike" cap="none" normalizeH="0" baseline="0" smtClean="0">
                          <a:ln>
                            <a:noFill/>
                          </a:ln>
                          <a:solidFill>
                            <a:schemeClr val="tx1"/>
                          </a:solidFill>
                          <a:effectLst/>
                          <a:latin typeface="Arial" charset="0"/>
                          <a:ea typeface="휴먼새내기체" pitchFamily="18" charset="-127"/>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휴먼새내기체" pitchFamily="18" charset="-127"/>
                        </a:rPr>
                        <a:t>240</a:t>
                      </a:r>
                      <a:r>
                        <a:rPr kumimoji="0" lang="zh-TW" altLang="en-US" sz="1200" b="1" i="0" u="none" strike="noStrike" cap="none" normalizeH="0" baseline="0" smtClean="0">
                          <a:ln>
                            <a:noFill/>
                          </a:ln>
                          <a:solidFill>
                            <a:schemeClr val="tx1"/>
                          </a:solidFill>
                          <a:effectLst/>
                          <a:latin typeface="Arial" charset="0"/>
                          <a:ea typeface="新細明體" pitchFamily="18" charset="-120"/>
                        </a:rPr>
                        <a:t>℃、</a:t>
                      </a:r>
                      <a:r>
                        <a:rPr kumimoji="0" lang="en-US" altLang="zh-TW" sz="1200" b="1" i="0" u="none" strike="noStrike" cap="none" normalizeH="0" baseline="0" smtClean="0">
                          <a:ln>
                            <a:noFill/>
                          </a:ln>
                          <a:solidFill>
                            <a:schemeClr val="tx1"/>
                          </a:solidFill>
                          <a:effectLst/>
                          <a:latin typeface="Arial" charset="0"/>
                          <a:ea typeface="휴먼새내기체" pitchFamily="18" charset="-127"/>
                        </a:rPr>
                        <a:t>1.5hr</a:t>
                      </a:r>
                    </a:p>
                    <a:p>
                      <a:pPr marL="0" marR="0" lvl="0" indent="0" algn="ctr" defTabSz="914400" rtl="0" eaLnBrk="0" fontAlgn="ctr" latinLnBrk="0" hangingPunct="0">
                        <a:lnSpc>
                          <a:spcPct val="100000"/>
                        </a:lnSpc>
                        <a:spcBef>
                          <a:spcPts val="6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(254</a:t>
                      </a:r>
                      <a:r>
                        <a:rPr kumimoji="0" lang="zh-TW" altLang="en-US" sz="1300" b="1" i="0" u="none" strike="noStrike" cap="none" normalizeH="0" baseline="0" smtClean="0">
                          <a:ln>
                            <a:noFill/>
                          </a:ln>
                          <a:solidFill>
                            <a:schemeClr val="tx1"/>
                          </a:solidFill>
                          <a:effectLst/>
                          <a:latin typeface="Arial" charset="0"/>
                          <a:ea typeface="新細明體" pitchFamily="18" charset="-120"/>
                        </a:rPr>
                        <a:t>℃</a:t>
                      </a:r>
                      <a:r>
                        <a:rPr kumimoji="0" lang="en-US" altLang="zh-TW" sz="1300" b="1" i="0" u="none" strike="noStrike" cap="none" normalizeH="0" baseline="0" smtClean="0">
                          <a:ln>
                            <a:noFill/>
                          </a:ln>
                          <a:solidFill>
                            <a:schemeClr val="tx1"/>
                          </a:solidFill>
                          <a:effectLst/>
                          <a:latin typeface="Arial" charset="0"/>
                          <a:ea typeface="휴먼새내기체" pitchFamily="18" charset="-127"/>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1" u="none" strike="noStrike" cap="none" normalizeH="0" baseline="0" smtClean="0">
                          <a:ln>
                            <a:noFill/>
                          </a:ln>
                          <a:solidFill>
                            <a:schemeClr val="tx1"/>
                          </a:solidFill>
                          <a:effectLst/>
                          <a:latin typeface="Arial" charset="0"/>
                          <a:ea typeface="新細明體" pitchFamily="18" charset="-120"/>
                        </a:rPr>
                        <a:t>Stabilizer</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1" u="none" strike="noStrike" cap="none" normalizeH="0" baseline="0" smtClean="0">
                          <a:ln>
                            <a:noFill/>
                          </a:ln>
                          <a:solidFill>
                            <a:schemeClr val="tx1"/>
                          </a:solidFill>
                          <a:effectLst/>
                          <a:latin typeface="Arial" charset="0"/>
                          <a:ea typeface="新細明體" pitchFamily="18" charset="-120"/>
                        </a:rPr>
                        <a:t>(Benzoyl chloride)</a:t>
                      </a:r>
                      <a:endParaRPr kumimoji="0" lang="en-US" altLang="zh-TW" sz="1300" b="1" i="0" u="none" strike="noStrike" cap="none" normalizeH="0" baseline="0" smtClean="0">
                        <a:ln>
                          <a:noFill/>
                        </a:ln>
                        <a:solidFill>
                          <a:schemeClr val="tx1"/>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8000"/>
                          </a:solidFill>
                          <a:effectLst/>
                          <a:latin typeface="Arial" charset="0"/>
                          <a:ea typeface="휴먼새내기체" pitchFamily="18" charset="-127"/>
                        </a:rPr>
                        <a:t>Exist</a:t>
                      </a:r>
                    </a:p>
                    <a:p>
                      <a:pPr marL="0" marR="0" lvl="0" indent="0" algn="ctr" defTabSz="914400" rtl="0" eaLnBrk="0" fontAlgn="ctr" latinLnBrk="0" hangingPunct="0">
                        <a:lnSpc>
                          <a:spcPct val="100000"/>
                        </a:lnSpc>
                        <a:spcBef>
                          <a:spcPct val="0"/>
                        </a:spcBef>
                        <a:spcAft>
                          <a:spcPct val="2000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新細明體" pitchFamily="18" charset="-120"/>
                        </a:rPr>
                        <a:t>(1 / 145 )</a:t>
                      </a:r>
                      <a:endParaRPr kumimoji="0" lang="zh-TW" altLang="en-US" sz="1200" b="1" i="0" u="none" strike="noStrike" cap="none" normalizeH="0" baseline="0" smtClean="0">
                        <a:ln>
                          <a:noFill/>
                        </a:ln>
                        <a:solidFill>
                          <a:schemeClr val="tx1"/>
                        </a:solidFill>
                        <a:effectLst/>
                        <a:latin typeface="Arial" charset="0"/>
                        <a:ea typeface="新細明體" pitchFamily="18" charset="-12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Arial" charset="0"/>
                          <a:ea typeface="휴먼새내기체" pitchFamily="18" charset="-127"/>
                        </a:rPr>
                        <a:t>none</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8000"/>
                          </a:solidFill>
                          <a:effectLst/>
                          <a:latin typeface="Arial" charset="0"/>
                          <a:ea typeface="휴먼새내기체" pitchFamily="18" charset="-127"/>
                        </a:rPr>
                        <a:t>Exist</a:t>
                      </a:r>
                    </a:p>
                    <a:p>
                      <a:pPr marL="0" marR="0" lvl="0" indent="0" algn="ctr" defTabSz="914400" rtl="0" eaLnBrk="0" fontAlgn="ctr" latinLnBrk="0" hangingPunct="0">
                        <a:lnSpc>
                          <a:spcPct val="100000"/>
                        </a:lnSpc>
                        <a:spcBef>
                          <a:spcPct val="0"/>
                        </a:spcBef>
                        <a:spcAft>
                          <a:spcPct val="2000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新細明體" pitchFamily="18" charset="-120"/>
                        </a:rPr>
                        <a:t>(1 / 145 )</a:t>
                      </a:r>
                      <a:endParaRPr kumimoji="0" lang="zh-TW" altLang="en-US" sz="1200" b="1" i="0" u="none" strike="noStrike" cap="none" normalizeH="0" baseline="0" smtClean="0">
                        <a:ln>
                          <a:noFill/>
                        </a:ln>
                        <a:solidFill>
                          <a:schemeClr val="tx1"/>
                        </a:solidFill>
                        <a:effectLst/>
                        <a:latin typeface="Arial" charset="0"/>
                        <a:ea typeface="新細明體" pitchFamily="18" charset="-12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chemeClr val="tx1"/>
                          </a:solidFill>
                          <a:effectLst/>
                          <a:latin typeface="Arial" charset="0"/>
                          <a:ea typeface="휴먼새내기체" pitchFamily="18" charset="-127"/>
                        </a:rPr>
                        <a:t>Isocyanate Yield</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FF0000"/>
                          </a:solidFill>
                          <a:effectLst/>
                          <a:latin typeface="Arial" charset="0"/>
                          <a:ea typeface="휴먼새내기체" pitchFamily="18" charset="-127"/>
                        </a:rPr>
                        <a:t>DDI=84%</a:t>
                      </a: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pPr>
                      <a:r>
                        <a:rPr kumimoji="0" lang="en-US" altLang="zh-TW" sz="1300" b="1" i="1" u="none" strike="noStrike" cap="none" normalizeH="0" baseline="0" smtClean="0">
                          <a:ln>
                            <a:noFill/>
                          </a:ln>
                          <a:solidFill>
                            <a:srgbClr val="FF0000"/>
                          </a:solidFill>
                          <a:effectLst/>
                          <a:latin typeface="Arial" charset="0"/>
                          <a:ea typeface="휴먼새내기체" pitchFamily="18" charset="-127"/>
                        </a:rPr>
                        <a:t>Trimer=16%</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FF0000"/>
                          </a:solidFill>
                          <a:effectLst/>
                          <a:latin typeface="Arial" charset="0"/>
                          <a:ea typeface="휴먼새내기체" pitchFamily="18" charset="-127"/>
                        </a:rPr>
                        <a:t>HDI=76%</a:t>
                      </a: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pPr>
                      <a:r>
                        <a:rPr kumimoji="0" lang="en-US" altLang="zh-TW" sz="1100" b="1" i="1" u="none" strike="noStrike" cap="none" normalizeH="0" baseline="0" smtClean="0">
                          <a:ln>
                            <a:noFill/>
                          </a:ln>
                          <a:solidFill>
                            <a:srgbClr val="FF0000"/>
                          </a:solidFill>
                          <a:effectLst/>
                          <a:latin typeface="Arial" charset="0"/>
                          <a:ea typeface="휴먼새내기체" pitchFamily="18" charset="-127"/>
                        </a:rPr>
                        <a:t>Trimer=12%</a:t>
                      </a:r>
                      <a:endParaRPr kumimoji="0" lang="en-US" altLang="zh-TW" sz="1100" b="1" i="0" u="none" strike="noStrike" cap="none" normalizeH="0" baseline="0" smtClean="0">
                        <a:ln>
                          <a:noFill/>
                        </a:ln>
                        <a:solidFill>
                          <a:srgbClr val="FF0000"/>
                        </a:solidFill>
                        <a:effectLst/>
                        <a:latin typeface="Arial" charset="0"/>
                        <a:ea typeface="휴먼새내기체" pitchFamily="18" charset="-127"/>
                      </a:endParaRP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pPr>
                      <a:r>
                        <a:rPr kumimoji="0" lang="en-US" altLang="zh-TW" sz="1100" b="1" i="1" u="none" strike="noStrike" cap="none" normalizeH="0" baseline="0" smtClean="0">
                          <a:ln>
                            <a:noFill/>
                          </a:ln>
                          <a:solidFill>
                            <a:srgbClr val="FF0000"/>
                          </a:solidFill>
                          <a:effectLst/>
                          <a:latin typeface="Arial" charset="0"/>
                          <a:ea typeface="휴먼새내기체" pitchFamily="18" charset="-127"/>
                        </a:rPr>
                        <a:t>Biuret=8%</a:t>
                      </a:r>
                      <a:endParaRPr kumimoji="0" lang="en-US" altLang="zh-TW" sz="1000" b="1" i="1" u="none" strike="noStrike" cap="none" normalizeH="0" baseline="0" smtClean="0">
                        <a:ln>
                          <a:noFill/>
                        </a:ln>
                        <a:solidFill>
                          <a:srgbClr val="FF66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FF0000"/>
                          </a:solidFill>
                          <a:effectLst/>
                          <a:latin typeface="Arial" charset="0"/>
                          <a:ea typeface="휴먼새내기체" pitchFamily="18" charset="-127"/>
                        </a:rPr>
                        <a:t>HDI=47%</a:t>
                      </a: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pPr>
                      <a:r>
                        <a:rPr kumimoji="0" lang="en-US" altLang="zh-TW" sz="1100" b="1" i="1" u="none" strike="noStrike" cap="none" normalizeH="0" baseline="0" dirty="0" err="1" smtClean="0">
                          <a:ln>
                            <a:noFill/>
                          </a:ln>
                          <a:solidFill>
                            <a:srgbClr val="FF0000"/>
                          </a:solidFill>
                          <a:effectLst/>
                          <a:latin typeface="Arial" charset="0"/>
                          <a:ea typeface="휴먼새내기체" pitchFamily="18" charset="-127"/>
                        </a:rPr>
                        <a:t>Trimer</a:t>
                      </a:r>
                      <a:r>
                        <a:rPr kumimoji="0" lang="en-US" altLang="zh-TW" sz="1100" b="1" i="1" u="none" strike="noStrike" cap="none" normalizeH="0" baseline="0" dirty="0" smtClean="0">
                          <a:ln>
                            <a:noFill/>
                          </a:ln>
                          <a:solidFill>
                            <a:srgbClr val="FF0000"/>
                          </a:solidFill>
                          <a:effectLst/>
                          <a:latin typeface="Arial" charset="0"/>
                          <a:ea typeface="휴먼새내기체" pitchFamily="18" charset="-127"/>
                        </a:rPr>
                        <a:t>=14%</a:t>
                      </a:r>
                      <a:endParaRPr kumimoji="0" lang="en-US" altLang="zh-TW" sz="1100" b="1" i="0" u="none" strike="noStrike" cap="none" normalizeH="0" baseline="0" dirty="0" smtClean="0">
                        <a:ln>
                          <a:noFill/>
                        </a:ln>
                        <a:solidFill>
                          <a:srgbClr val="FF0000"/>
                        </a:solidFill>
                        <a:effectLst/>
                        <a:latin typeface="Arial" charset="0"/>
                        <a:ea typeface="휴먼새내기체" pitchFamily="18" charset="-127"/>
                      </a:endParaRP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pPr>
                      <a:r>
                        <a:rPr kumimoji="0" lang="en-US" altLang="zh-TW" sz="1100" b="1" i="1" u="none" strike="noStrike" cap="none" normalizeH="0" baseline="0" dirty="0" err="1" smtClean="0">
                          <a:ln>
                            <a:noFill/>
                          </a:ln>
                          <a:solidFill>
                            <a:srgbClr val="FF0000"/>
                          </a:solidFill>
                          <a:effectLst/>
                          <a:latin typeface="Arial" charset="0"/>
                          <a:ea typeface="휴먼새내기체" pitchFamily="18" charset="-127"/>
                        </a:rPr>
                        <a:t>Biuret</a:t>
                      </a:r>
                      <a:r>
                        <a:rPr kumimoji="0" lang="en-US" altLang="zh-TW" sz="1100" b="1" i="1" u="none" strike="noStrike" cap="none" normalizeH="0" baseline="0" dirty="0" smtClean="0">
                          <a:ln>
                            <a:noFill/>
                          </a:ln>
                          <a:solidFill>
                            <a:srgbClr val="FF0000"/>
                          </a:solidFill>
                          <a:effectLst/>
                          <a:latin typeface="Arial" charset="0"/>
                          <a:ea typeface="휴먼새내기체" pitchFamily="18" charset="-127"/>
                        </a:rPr>
                        <a:t>=4%</a:t>
                      </a:r>
                    </a:p>
                    <a:p>
                      <a:pPr marL="0" marR="0" lvl="0" indent="0" algn="ctr" defTabSz="914400" rtl="0" eaLnBrk="0" fontAlgn="ctr" latinLnBrk="0" hangingPunct="0">
                        <a:lnSpc>
                          <a:spcPct val="130000"/>
                        </a:lnSpc>
                        <a:spcBef>
                          <a:spcPct val="0"/>
                        </a:spcBef>
                        <a:spcAft>
                          <a:spcPct val="0"/>
                        </a:spcAft>
                        <a:buClr>
                          <a:schemeClr val="hlink"/>
                        </a:buClr>
                        <a:buSzTx/>
                        <a:buFont typeface="Wingdings" pitchFamily="2" charset="2"/>
                        <a:buNone/>
                        <a:tabLst/>
                        <a:defRPr/>
                      </a:pPr>
                      <a:r>
                        <a:rPr kumimoji="0" lang="en-US" altLang="zh-TW" sz="1000" b="1" i="1" u="none" strike="noStrike" cap="none" normalizeH="0" baseline="0" dirty="0" err="1" smtClean="0">
                          <a:ln>
                            <a:noFill/>
                          </a:ln>
                          <a:solidFill>
                            <a:srgbClr val="FF0000"/>
                          </a:solidFill>
                          <a:effectLst/>
                          <a:latin typeface="Arial" charset="0"/>
                          <a:ea typeface="휴먼새내기체" pitchFamily="18" charset="-127"/>
                        </a:rPr>
                        <a:t>Allophanate</a:t>
                      </a:r>
                      <a:r>
                        <a:rPr kumimoji="0" lang="en-US" altLang="zh-TW" sz="1000" b="1" i="1" u="none" strike="noStrike" cap="none" normalizeH="0" baseline="0" dirty="0" smtClean="0">
                          <a:ln>
                            <a:noFill/>
                          </a:ln>
                          <a:solidFill>
                            <a:srgbClr val="FF0000"/>
                          </a:solidFill>
                          <a:effectLst/>
                          <a:latin typeface="Arial" charset="0"/>
                          <a:ea typeface="휴먼새내기체" pitchFamily="18" charset="-127"/>
                        </a:rPr>
                        <a:t>=35%</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 name="Group 109"/>
          <p:cNvGraphicFramePr>
            <a:graphicFrameLocks noGrp="1"/>
          </p:cNvGraphicFramePr>
          <p:nvPr/>
        </p:nvGraphicFramePr>
        <p:xfrm>
          <a:off x="5435600" y="981075"/>
          <a:ext cx="3673475" cy="5394916"/>
        </p:xfrm>
        <a:graphic>
          <a:graphicData uri="http://schemas.openxmlformats.org/drawingml/2006/table">
            <a:tbl>
              <a:tblPr/>
              <a:tblGrid>
                <a:gridCol w="1728788"/>
                <a:gridCol w="1944687"/>
              </a:tblGrid>
              <a:tr h="376238">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2000" b="1" i="0" u="none" strike="noStrike" cap="none" normalizeH="0" baseline="0" dirty="0" smtClean="0">
                          <a:ln>
                            <a:noFill/>
                          </a:ln>
                          <a:solidFill>
                            <a:schemeClr val="tx1"/>
                          </a:solidFill>
                          <a:effectLst/>
                          <a:latin typeface="Arial" charset="0"/>
                          <a:ea typeface="휴먼새내기체" pitchFamily="18" charset="-127"/>
                        </a:rPr>
                        <a:t>DDI</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2000" b="1" i="0" u="none" strike="noStrike" cap="none" normalizeH="0" baseline="0" smtClean="0">
                          <a:ln>
                            <a:noFill/>
                          </a:ln>
                          <a:solidFill>
                            <a:schemeClr val="tx1"/>
                          </a:solidFill>
                          <a:effectLst/>
                          <a:latin typeface="Arial" charset="0"/>
                          <a:ea typeface="휴먼새내기체" pitchFamily="18" charset="-127"/>
                        </a:rPr>
                        <a:t>HDI</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FF6600"/>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6600"/>
                          </a:solidFill>
                          <a:effectLst/>
                          <a:latin typeface="Arial" charset="0"/>
                          <a:ea typeface="휴먼새내기체" pitchFamily="18" charset="-127"/>
                        </a:rPr>
                        <a:t>(25%)</a:t>
                      </a:r>
                      <a:endParaRPr kumimoji="0" lang="zh-TW" altLang="en-US" sz="1400" b="1" i="0" u="none" strike="noStrike" cap="none" normalizeH="0" baseline="0" smtClean="0">
                        <a:ln>
                          <a:noFill/>
                        </a:ln>
                        <a:solidFill>
                          <a:srgbClr val="FF6600"/>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CC9900"/>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CC9900"/>
                          </a:solidFill>
                          <a:effectLst/>
                          <a:latin typeface="Arial" charset="0"/>
                          <a:ea typeface="휴먼새내기체" pitchFamily="18" charset="-127"/>
                        </a:rPr>
                        <a:t>(25%)</a:t>
                      </a:r>
                      <a:endParaRPr kumimoji="0" lang="zh-TW" altLang="en-US" sz="1400" b="1" i="0" u="none" strike="noStrike" cap="none" normalizeH="0" baseline="0" smtClean="0">
                        <a:ln>
                          <a:noFill/>
                        </a:ln>
                        <a:solidFill>
                          <a:srgbClr val="CC99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DDA : DPC</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=1 : 2.05</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HDA : DPC</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00FF"/>
                          </a:solidFill>
                          <a:effectLst/>
                          <a:latin typeface="Arial" charset="0"/>
                          <a:ea typeface="휴먼새내기체" pitchFamily="18" charset="-127"/>
                        </a:rPr>
                        <a:t>=1 : 2.05</a:t>
                      </a:r>
                      <a:endParaRPr kumimoji="0" lang="zh-TW" altLang="en-US" sz="1400" b="1" i="0" u="none" strike="noStrike" cap="none" normalizeH="0" baseline="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none</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chemeClr val="tx1"/>
                          </a:solidFill>
                          <a:effectLst/>
                          <a:latin typeface="Arial" charset="0"/>
                          <a:ea typeface="휴먼새내기체" pitchFamily="18" charset="-127"/>
                        </a:rPr>
                        <a:t>none</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CC00"/>
                          </a:solidFill>
                          <a:effectLst/>
                          <a:latin typeface="Arial" charset="0"/>
                          <a:ea typeface="휴먼새내기체" pitchFamily="18" charset="-127"/>
                        </a:rPr>
                        <a:t>60</a:t>
                      </a:r>
                      <a:r>
                        <a:rPr kumimoji="0" lang="zh-TW" altLang="en-US" sz="1400" b="1" i="0" u="none" strike="noStrike" cap="none" normalizeH="0" baseline="0" smtClean="0">
                          <a:ln>
                            <a:noFill/>
                          </a:ln>
                          <a:solidFill>
                            <a:srgbClr val="00CC00"/>
                          </a:solidFill>
                          <a:effectLst/>
                          <a:latin typeface="Arial" charset="0"/>
                          <a:ea typeface="新細明體" pitchFamily="18" charset="-120"/>
                        </a:rPr>
                        <a:t>℃、</a:t>
                      </a:r>
                      <a:r>
                        <a:rPr kumimoji="0" lang="en-US" altLang="zh-TW" sz="1400" b="1" i="0" u="none" strike="noStrike" cap="none" normalizeH="0" baseline="0" smtClean="0">
                          <a:ln>
                            <a:noFill/>
                          </a:ln>
                          <a:solidFill>
                            <a:srgbClr val="00CC00"/>
                          </a:solidFill>
                          <a:effectLst/>
                          <a:latin typeface="Arial" charset="0"/>
                          <a:ea typeface="新細明體" pitchFamily="18" charset="-120"/>
                        </a:rPr>
                        <a:t>2hr</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CC3300"/>
                          </a:solidFill>
                          <a:effectLst/>
                          <a:latin typeface="Arial" charset="0"/>
                          <a:ea typeface="휴먼새내기체" pitchFamily="18" charset="-127"/>
                        </a:rPr>
                        <a:t>60</a:t>
                      </a:r>
                      <a:r>
                        <a:rPr kumimoji="0" lang="zh-TW" altLang="en-US" sz="1400" b="1" i="0" u="none" strike="noStrike" cap="none" normalizeH="0" baseline="0" smtClean="0">
                          <a:ln>
                            <a:noFill/>
                          </a:ln>
                          <a:solidFill>
                            <a:srgbClr val="CC3300"/>
                          </a:solidFill>
                          <a:effectLst/>
                          <a:latin typeface="Arial" charset="0"/>
                          <a:ea typeface="新細明體" pitchFamily="18" charset="-120"/>
                        </a:rPr>
                        <a:t>℃</a:t>
                      </a:r>
                      <a:r>
                        <a:rPr kumimoji="0" lang="zh-TW" altLang="en-US" sz="1400" b="1" i="0" u="none" strike="noStrike" cap="none" normalizeH="0" baseline="0" smtClean="0">
                          <a:ln>
                            <a:noFill/>
                          </a:ln>
                          <a:solidFill>
                            <a:schemeClr val="tx1"/>
                          </a:solidFill>
                          <a:effectLst/>
                          <a:latin typeface="Arial" charset="0"/>
                          <a:ea typeface="新細明體" pitchFamily="18" charset="-120"/>
                        </a:rPr>
                        <a:t>、</a:t>
                      </a:r>
                      <a:r>
                        <a:rPr kumimoji="0" lang="en-US" altLang="zh-TW" sz="1400" b="1" i="0" u="none" strike="noStrike" cap="none" normalizeH="0" baseline="0" smtClean="0">
                          <a:ln>
                            <a:noFill/>
                          </a:ln>
                          <a:solidFill>
                            <a:srgbClr val="CC3300"/>
                          </a:solidFill>
                          <a:effectLst/>
                          <a:latin typeface="Arial" charset="0"/>
                          <a:ea typeface="新細明體" pitchFamily="18" charset="-120"/>
                        </a:rPr>
                        <a:t>2hr</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800" b="1" i="0" u="none" strike="noStrike" cap="none" normalizeH="0" baseline="0" smtClean="0">
                          <a:ln>
                            <a:noFill/>
                          </a:ln>
                          <a:solidFill>
                            <a:srgbClr val="FF0000"/>
                          </a:solidFill>
                          <a:effectLst/>
                          <a:latin typeface="Arial" charset="0"/>
                          <a:ea typeface="휴먼새내기체" pitchFamily="18" charset="-127"/>
                        </a:rPr>
                        <a:t>100%</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0000"/>
                          </a:solidFill>
                          <a:effectLst/>
                          <a:latin typeface="Arial" charset="0"/>
                          <a:ea typeface="휴먼새내기체" pitchFamily="18" charset="-127"/>
                        </a:rPr>
                        <a:t>(DMBPC)</a:t>
                      </a:r>
                      <a:endParaRPr kumimoji="0" lang="zh-TW" altLang="en-US" sz="1400" b="1" i="0" u="none" strike="noStrike" cap="none" normalizeH="0" baseline="0" smtClean="0">
                        <a:ln>
                          <a:noFill/>
                        </a:ln>
                        <a:solidFill>
                          <a:srgbClr val="FF0000"/>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800" b="1" i="0" u="none" strike="noStrike" cap="none" normalizeH="0" baseline="0" smtClean="0">
                          <a:ln>
                            <a:noFill/>
                          </a:ln>
                          <a:solidFill>
                            <a:srgbClr val="FF6600"/>
                          </a:solidFill>
                          <a:effectLst/>
                          <a:latin typeface="Arial" charset="0"/>
                          <a:ea typeface="휴먼새내기체" pitchFamily="18" charset="-127"/>
                        </a:rPr>
                        <a:t>100%</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6600"/>
                          </a:solidFill>
                          <a:effectLst/>
                          <a:latin typeface="Arial" charset="0"/>
                          <a:ea typeface="휴먼새내기체" pitchFamily="18" charset="-127"/>
                        </a:rPr>
                        <a:t>(HMBPC)</a:t>
                      </a:r>
                      <a:endParaRPr kumimoji="0" lang="zh-TW" altLang="en-US" sz="1400" b="1" i="0" u="none" strike="noStrike" cap="none" normalizeH="0" baseline="0" smtClean="0">
                        <a:ln>
                          <a:noFill/>
                        </a:ln>
                        <a:solidFill>
                          <a:srgbClr val="FF66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endParaRPr kumimoji="0" lang="en-US" altLang="zh-TW" sz="100" b="1" i="0" u="none" strike="noStrike" cap="none" normalizeH="0" baseline="0" smtClean="0">
                        <a:ln>
                          <a:noFill/>
                        </a:ln>
                        <a:solidFill>
                          <a:srgbClr val="FF0000"/>
                        </a:solidFill>
                        <a:effectLst/>
                        <a:latin typeface="Arial" charset="0"/>
                        <a:ea typeface="標楷體" pitchFamily="65" charset="-120"/>
                        <a:cs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561975">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8000"/>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008000"/>
                          </a:solidFill>
                          <a:effectLst/>
                          <a:latin typeface="Arial" charset="0"/>
                          <a:ea typeface="휴먼새내기체" pitchFamily="18" charset="-127"/>
                        </a:rPr>
                        <a:t>(18%)</a:t>
                      </a:r>
                      <a:endParaRPr kumimoji="0" lang="zh-TW" altLang="en-US" sz="1400" b="1" i="0" u="none" strike="noStrike" cap="none" normalizeH="0" baseline="0" smtClean="0">
                        <a:ln>
                          <a:noFill/>
                        </a:ln>
                        <a:solidFill>
                          <a:srgbClr val="008000"/>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chemeClr val="tx1"/>
                          </a:solidFill>
                          <a:effectLst/>
                          <a:latin typeface="Arial" charset="0"/>
                          <a:ea typeface="휴먼새내기체" pitchFamily="18" charset="-127"/>
                        </a:rPr>
                        <a:t>DPE</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0" u="none" strike="noStrike" cap="none" normalizeH="0" baseline="0" smtClean="0">
                          <a:ln>
                            <a:noFill/>
                          </a:ln>
                          <a:solidFill>
                            <a:srgbClr val="FF0000"/>
                          </a:solidFill>
                          <a:effectLst/>
                          <a:latin typeface="Arial" charset="0"/>
                          <a:ea typeface="휴먼새내기체" pitchFamily="18" charset="-127"/>
                        </a:rPr>
                        <a:t>(16%)</a:t>
                      </a:r>
                      <a:endParaRPr kumimoji="0" lang="zh-TW" altLang="en-US" sz="1400" b="1" i="0" u="none" strike="noStrike" cap="none" normalizeH="0" baseline="0" smtClean="0">
                        <a:ln>
                          <a:noFill/>
                        </a:ln>
                        <a:solidFill>
                          <a:srgbClr val="FF0000"/>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rgbClr val="FF0000"/>
                          </a:solidFill>
                          <a:effectLst/>
                          <a:latin typeface="Arial" charset="0"/>
                          <a:ea typeface="휴먼새내기체" pitchFamily="18" charset="-127"/>
                        </a:rPr>
                        <a:t>240</a:t>
                      </a:r>
                      <a:r>
                        <a:rPr kumimoji="0" lang="zh-TW" altLang="en-US" sz="1300" b="1" i="0" u="none" strike="noStrike" cap="none" normalizeH="0" baseline="0" smtClean="0">
                          <a:ln>
                            <a:noFill/>
                          </a:ln>
                          <a:solidFill>
                            <a:srgbClr val="FF0000"/>
                          </a:solidFill>
                          <a:effectLst/>
                          <a:latin typeface="Arial" charset="0"/>
                          <a:ea typeface="新細明體" pitchFamily="18" charset="-120"/>
                        </a:rPr>
                        <a:t>℃</a:t>
                      </a:r>
                      <a:r>
                        <a:rPr kumimoji="0" lang="zh-TW" altLang="en-US" sz="1200" b="1" i="0" u="none" strike="noStrike" cap="none" normalizeH="0" baseline="0" smtClean="0">
                          <a:ln>
                            <a:noFill/>
                          </a:ln>
                          <a:solidFill>
                            <a:schemeClr val="tx1"/>
                          </a:solidFill>
                          <a:effectLst/>
                          <a:latin typeface="Arial" charset="0"/>
                          <a:ea typeface="新細明體" pitchFamily="18" charset="-120"/>
                        </a:rPr>
                        <a:t>、</a:t>
                      </a:r>
                      <a:r>
                        <a:rPr kumimoji="0" lang="en-US" altLang="zh-TW" sz="1300" b="1" i="0" u="none" strike="noStrike" cap="none" normalizeH="0" baseline="0" smtClean="0">
                          <a:ln>
                            <a:noFill/>
                          </a:ln>
                          <a:solidFill>
                            <a:srgbClr val="FF0000"/>
                          </a:solidFill>
                          <a:effectLst/>
                          <a:latin typeface="Arial" charset="0"/>
                          <a:ea typeface="휴먼새내기체" pitchFamily="18" charset="-127"/>
                        </a:rPr>
                        <a:t>0.5hr</a:t>
                      </a:r>
                    </a:p>
                    <a:p>
                      <a:pPr marL="0" marR="0" lvl="0" indent="0" algn="ctr" defTabSz="914400" rtl="0" eaLnBrk="0" fontAlgn="ctr" latinLnBrk="0" hangingPunct="0">
                        <a:lnSpc>
                          <a:spcPct val="100000"/>
                        </a:lnSpc>
                        <a:spcBef>
                          <a:spcPts val="6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rgbClr val="FF0000"/>
                          </a:solidFill>
                          <a:effectLst/>
                          <a:latin typeface="Arial" charset="0"/>
                          <a:ea typeface="휴먼새내기체" pitchFamily="18" charset="-127"/>
                        </a:rPr>
                        <a:t>(260</a:t>
                      </a:r>
                      <a:r>
                        <a:rPr kumimoji="0" lang="zh-TW" altLang="en-US" sz="1300" b="1" i="0" u="none" strike="noStrike" cap="none" normalizeH="0" baseline="0" smtClean="0">
                          <a:ln>
                            <a:noFill/>
                          </a:ln>
                          <a:solidFill>
                            <a:srgbClr val="FF0000"/>
                          </a:solidFill>
                          <a:effectLst/>
                          <a:latin typeface="Arial" charset="0"/>
                          <a:ea typeface="新細明體" pitchFamily="18" charset="-120"/>
                        </a:rPr>
                        <a:t>℃</a:t>
                      </a:r>
                      <a:r>
                        <a:rPr kumimoji="0" lang="en-US" altLang="zh-TW" sz="1300" b="1" i="0" u="none" strike="noStrike" cap="none" normalizeH="0" baseline="0" smtClean="0">
                          <a:ln>
                            <a:noFill/>
                          </a:ln>
                          <a:solidFill>
                            <a:srgbClr val="FF0000"/>
                          </a:solidFill>
                          <a:effectLst/>
                          <a:latin typeface="Arial" charset="0"/>
                          <a:ea typeface="휴먼새내기체" pitchFamily="18" charset="-127"/>
                        </a:rPr>
                        <a:t>)</a:t>
                      </a:r>
                      <a:endParaRPr kumimoji="0" lang="zh-TW" altLang="en-US" sz="1300" b="1" i="0" u="none" strike="noStrike" cap="none" normalizeH="0" baseline="0" smtClean="0">
                        <a:ln>
                          <a:noFill/>
                        </a:ln>
                        <a:solidFill>
                          <a:srgbClr val="FF0000"/>
                        </a:solidFill>
                        <a:effectLst/>
                        <a:latin typeface="Arial" charset="0"/>
                        <a:ea typeface="휴먼새내기체" pitchFamily="18" charset="-127"/>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rgbClr val="0000FF"/>
                          </a:solidFill>
                          <a:effectLst/>
                          <a:latin typeface="Arial" charset="0"/>
                          <a:ea typeface="휴먼새내기체" pitchFamily="18" charset="-127"/>
                        </a:rPr>
                        <a:t>240</a:t>
                      </a:r>
                      <a:r>
                        <a:rPr kumimoji="0" lang="zh-TW" altLang="en-US" sz="1300" b="1" i="0" u="none" strike="noStrike" cap="none" normalizeH="0" baseline="0" smtClean="0">
                          <a:ln>
                            <a:noFill/>
                          </a:ln>
                          <a:solidFill>
                            <a:srgbClr val="0000FF"/>
                          </a:solidFill>
                          <a:effectLst/>
                          <a:latin typeface="Arial" charset="0"/>
                          <a:ea typeface="新細明體" pitchFamily="18" charset="-120"/>
                        </a:rPr>
                        <a:t>℃</a:t>
                      </a:r>
                      <a:r>
                        <a:rPr kumimoji="0" lang="zh-TW" altLang="en-US" sz="1200" b="1" i="0" u="none" strike="noStrike" cap="none" normalizeH="0" baseline="0" smtClean="0">
                          <a:ln>
                            <a:noFill/>
                          </a:ln>
                          <a:solidFill>
                            <a:srgbClr val="0000FF"/>
                          </a:solidFill>
                          <a:effectLst/>
                          <a:latin typeface="Arial" charset="0"/>
                          <a:ea typeface="新細明體" pitchFamily="18" charset="-120"/>
                        </a:rPr>
                        <a:t>、</a:t>
                      </a:r>
                      <a:r>
                        <a:rPr kumimoji="0" lang="en-US" altLang="zh-TW" sz="1300" b="1" i="0" u="none" strike="noStrike" cap="none" normalizeH="0" baseline="0" smtClean="0">
                          <a:ln>
                            <a:noFill/>
                          </a:ln>
                          <a:solidFill>
                            <a:srgbClr val="0000FF"/>
                          </a:solidFill>
                          <a:effectLst/>
                          <a:latin typeface="Arial" charset="0"/>
                          <a:ea typeface="휴먼새내기체" pitchFamily="18" charset="-127"/>
                        </a:rPr>
                        <a:t>1hr</a:t>
                      </a:r>
                    </a:p>
                    <a:p>
                      <a:pPr marL="0" marR="0" lvl="0" indent="0" algn="ctr" defTabSz="914400" rtl="0" eaLnBrk="0" fontAlgn="ctr" latinLnBrk="0" hangingPunct="0">
                        <a:lnSpc>
                          <a:spcPct val="100000"/>
                        </a:lnSpc>
                        <a:spcBef>
                          <a:spcPts val="600"/>
                        </a:spcBef>
                        <a:spcAft>
                          <a:spcPct val="0"/>
                        </a:spcAft>
                        <a:buClr>
                          <a:schemeClr val="hlink"/>
                        </a:buClr>
                        <a:buSzTx/>
                        <a:buFont typeface="Wingdings" pitchFamily="2" charset="2"/>
                        <a:buNone/>
                        <a:tabLst/>
                      </a:pPr>
                      <a:r>
                        <a:rPr kumimoji="0" lang="en-US" altLang="zh-TW" sz="1300" b="1" i="0" u="none" strike="noStrike" cap="none" normalizeH="0" baseline="0" smtClean="0">
                          <a:ln>
                            <a:noFill/>
                          </a:ln>
                          <a:solidFill>
                            <a:srgbClr val="0000FF"/>
                          </a:solidFill>
                          <a:effectLst/>
                          <a:latin typeface="Arial" charset="0"/>
                          <a:ea typeface="휴먼새내기체" pitchFamily="18" charset="-127"/>
                        </a:rPr>
                        <a:t>(258</a:t>
                      </a:r>
                      <a:r>
                        <a:rPr kumimoji="0" lang="zh-TW" altLang="en-US" sz="1300" b="1" i="0" u="none" strike="noStrike" cap="none" normalizeH="0" baseline="0" smtClean="0">
                          <a:ln>
                            <a:noFill/>
                          </a:ln>
                          <a:solidFill>
                            <a:srgbClr val="0000FF"/>
                          </a:solidFill>
                          <a:effectLst/>
                          <a:latin typeface="Arial" charset="0"/>
                          <a:ea typeface="新細明體" pitchFamily="18" charset="-120"/>
                        </a:rPr>
                        <a:t>℃</a:t>
                      </a:r>
                      <a:r>
                        <a:rPr kumimoji="0" lang="en-US" altLang="zh-TW" sz="1300" b="1" i="0" u="none" strike="noStrike" cap="none" normalizeH="0" baseline="0" smtClean="0">
                          <a:ln>
                            <a:noFill/>
                          </a:ln>
                          <a:solidFill>
                            <a:srgbClr val="0000FF"/>
                          </a:solidFill>
                          <a:effectLst/>
                          <a:latin typeface="Arial" charset="0"/>
                          <a:ea typeface="휴먼새내기체" pitchFamily="18" charset="-127"/>
                        </a:rPr>
                        <a:t>)</a:t>
                      </a:r>
                      <a:endParaRPr kumimoji="0" lang="zh-TW" altLang="en-US" sz="1300" b="1" i="0" u="none" strike="noStrike" cap="none" normalizeH="0" baseline="0" smtClean="0">
                        <a:ln>
                          <a:noFill/>
                        </a:ln>
                        <a:solidFill>
                          <a:srgbClr val="0000FF"/>
                        </a:solidFill>
                        <a:effectLst/>
                        <a:latin typeface="Arial" charset="0"/>
                        <a:ea typeface="휴먼새내기체" pitchFamily="18" charset="-127"/>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008000"/>
                          </a:solidFill>
                          <a:effectLst/>
                          <a:latin typeface="Arial" charset="0"/>
                          <a:ea typeface="휴먼새내기체" pitchFamily="18" charset="-127"/>
                        </a:rPr>
                        <a:t>none</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20000"/>
                        </a:spcAft>
                        <a:buClr>
                          <a:schemeClr val="hlink"/>
                        </a:buClr>
                        <a:buSzTx/>
                        <a:buFont typeface="Wingdings" pitchFamily="2" charset="2"/>
                        <a:buNone/>
                        <a:tabLst/>
                      </a:pPr>
                      <a:r>
                        <a:rPr kumimoji="0" lang="en-US" altLang="zh-TW" sz="1100" b="1" i="0" u="none" strike="noStrike" cap="none" normalizeH="0" baseline="0" smtClean="0">
                          <a:ln>
                            <a:noFill/>
                          </a:ln>
                          <a:solidFill>
                            <a:schemeClr val="tx1"/>
                          </a:solidFill>
                          <a:effectLst/>
                          <a:latin typeface="Arial" charset="0"/>
                          <a:ea typeface="新細明體" pitchFamily="18" charset="-120"/>
                        </a:rPr>
                        <a:t>Benzoyl chloride / HMBPC</a:t>
                      </a:r>
                    </a:p>
                    <a:p>
                      <a:pPr marL="0" marR="0" lvl="0" indent="0" algn="ctr" defTabSz="914400" rtl="0" eaLnBrk="0" fontAlgn="ctr" latinLnBrk="0" hangingPunct="0">
                        <a:lnSpc>
                          <a:spcPct val="100000"/>
                        </a:lnSpc>
                        <a:spcBef>
                          <a:spcPct val="0"/>
                        </a:spcBef>
                        <a:spcAft>
                          <a:spcPct val="20000"/>
                        </a:spcAft>
                        <a:buClr>
                          <a:schemeClr val="hlink"/>
                        </a:buClr>
                        <a:buSzTx/>
                        <a:buFont typeface="Wingdings" pitchFamily="2" charset="2"/>
                        <a:buNone/>
                        <a:tabLst/>
                      </a:pPr>
                      <a:r>
                        <a:rPr kumimoji="0" lang="en-US" altLang="zh-TW" sz="1200" b="1" i="0" u="none" strike="noStrike" cap="none" normalizeH="0" baseline="0" smtClean="0">
                          <a:ln>
                            <a:noFill/>
                          </a:ln>
                          <a:solidFill>
                            <a:schemeClr val="tx1"/>
                          </a:solidFill>
                          <a:effectLst/>
                          <a:latin typeface="Arial" charset="0"/>
                          <a:ea typeface="新細明體" pitchFamily="18" charset="-120"/>
                        </a:rPr>
                        <a:t>= 1 / 145 (molar ratio)</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smtClean="0">
                          <a:ln>
                            <a:noFill/>
                          </a:ln>
                          <a:solidFill>
                            <a:srgbClr val="FF0000"/>
                          </a:solidFill>
                          <a:effectLst/>
                          <a:latin typeface="Arial" charset="0"/>
                          <a:ea typeface="휴먼새내기체" pitchFamily="18" charset="-127"/>
                        </a:rPr>
                        <a:t>DDI=80%</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1" u="none" strike="noStrike" cap="none" normalizeH="0" baseline="0" smtClean="0">
                          <a:ln>
                            <a:noFill/>
                          </a:ln>
                          <a:solidFill>
                            <a:srgbClr val="FF0000"/>
                          </a:solidFill>
                          <a:effectLst/>
                          <a:latin typeface="Arial" charset="0"/>
                          <a:ea typeface="휴먼새내기체" pitchFamily="18" charset="-127"/>
                        </a:rPr>
                        <a:t>Trimer=20%</a:t>
                      </a: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600" b="1" i="0" u="none" strike="noStrike" cap="none" normalizeH="0" baseline="0" dirty="0" smtClean="0">
                          <a:ln>
                            <a:noFill/>
                          </a:ln>
                          <a:solidFill>
                            <a:srgbClr val="FF0000"/>
                          </a:solidFill>
                          <a:effectLst/>
                          <a:latin typeface="Arial" charset="0"/>
                          <a:ea typeface="휴먼새내기체" pitchFamily="18" charset="-127"/>
                        </a:rPr>
                        <a:t>HDI=42%</a:t>
                      </a: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1" u="none" strike="noStrike" cap="none" normalizeH="0" baseline="0" dirty="0" err="1" smtClean="0">
                          <a:ln>
                            <a:noFill/>
                          </a:ln>
                          <a:solidFill>
                            <a:srgbClr val="FF0000"/>
                          </a:solidFill>
                          <a:effectLst/>
                          <a:latin typeface="Arial" charset="0"/>
                          <a:ea typeface="휴먼새내기체" pitchFamily="18" charset="-127"/>
                        </a:rPr>
                        <a:t>Trimer</a:t>
                      </a:r>
                      <a:r>
                        <a:rPr kumimoji="0" lang="en-US" altLang="zh-TW" sz="1400" b="1" i="1" u="none" strike="noStrike" cap="none" normalizeH="0" baseline="0" dirty="0" smtClean="0">
                          <a:ln>
                            <a:noFill/>
                          </a:ln>
                          <a:solidFill>
                            <a:srgbClr val="FF0000"/>
                          </a:solidFill>
                          <a:effectLst/>
                          <a:latin typeface="Arial" charset="0"/>
                          <a:ea typeface="휴먼새내기체" pitchFamily="18" charset="-127"/>
                        </a:rPr>
                        <a:t>=34%</a:t>
                      </a:r>
                      <a:endParaRPr kumimoji="0" lang="en-US" altLang="zh-TW" sz="1400" b="1" i="0" u="none" strike="noStrike" cap="none" normalizeH="0" baseline="0" dirty="0" smtClean="0">
                        <a:ln>
                          <a:noFill/>
                        </a:ln>
                        <a:solidFill>
                          <a:srgbClr val="FF0000"/>
                        </a:solidFill>
                        <a:effectLst/>
                        <a:latin typeface="Arial" charset="0"/>
                        <a:ea typeface="휴먼새내기체" pitchFamily="18" charset="-127"/>
                      </a:endParaRP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1" u="none" strike="noStrike" cap="none" normalizeH="0" baseline="0" dirty="0" err="1" smtClean="0">
                          <a:ln>
                            <a:noFill/>
                          </a:ln>
                          <a:solidFill>
                            <a:srgbClr val="FF0000"/>
                          </a:solidFill>
                          <a:effectLst/>
                          <a:latin typeface="Arial" charset="0"/>
                          <a:ea typeface="휴먼새내기체" pitchFamily="18" charset="-127"/>
                        </a:rPr>
                        <a:t>Biuret</a:t>
                      </a:r>
                      <a:r>
                        <a:rPr kumimoji="0" lang="en-US" altLang="zh-TW" sz="1400" b="1" i="1" u="none" strike="noStrike" cap="none" normalizeH="0" baseline="0" dirty="0" smtClean="0">
                          <a:ln>
                            <a:noFill/>
                          </a:ln>
                          <a:solidFill>
                            <a:srgbClr val="FF0000"/>
                          </a:solidFill>
                          <a:effectLst/>
                          <a:latin typeface="Arial" charset="0"/>
                          <a:ea typeface="휴먼새내기체" pitchFamily="18" charset="-127"/>
                        </a:rPr>
                        <a:t>=16%</a:t>
                      </a:r>
                      <a:endParaRPr kumimoji="0" lang="en-US" altLang="zh-TW" sz="1400" b="1" i="0" u="none" strike="noStrike" cap="none" normalizeH="0" baseline="0" dirty="0" smtClean="0">
                        <a:ln>
                          <a:noFill/>
                        </a:ln>
                        <a:solidFill>
                          <a:srgbClr val="FF0000"/>
                        </a:solidFill>
                        <a:effectLst/>
                        <a:latin typeface="Arial" charset="0"/>
                        <a:ea typeface="휴먼새내기체" pitchFamily="18" charset="-127"/>
                      </a:endParaRPr>
                    </a:p>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TW" sz="1400" b="1" i="1" u="none" strike="noStrike" cap="none" normalizeH="0" baseline="0" dirty="0" err="1" smtClean="0">
                          <a:ln>
                            <a:noFill/>
                          </a:ln>
                          <a:solidFill>
                            <a:srgbClr val="FF0000"/>
                          </a:solidFill>
                          <a:effectLst/>
                          <a:latin typeface="Arial" charset="0"/>
                          <a:ea typeface="휴먼새내기체" pitchFamily="18" charset="-127"/>
                        </a:rPr>
                        <a:t>Allophanate</a:t>
                      </a:r>
                      <a:r>
                        <a:rPr kumimoji="0" lang="en-US" altLang="zh-TW" sz="1400" b="1" i="1" u="none" strike="noStrike" cap="none" normalizeH="0" baseline="0" dirty="0" smtClean="0">
                          <a:ln>
                            <a:noFill/>
                          </a:ln>
                          <a:solidFill>
                            <a:srgbClr val="FF0000"/>
                          </a:solidFill>
                          <a:effectLst/>
                          <a:latin typeface="Arial" charset="0"/>
                          <a:ea typeface="휴먼새내기체" pitchFamily="18" charset="-127"/>
                        </a:rPr>
                        <a:t>=3%</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 name="AutoShape 68"/>
          <p:cNvSpPr>
            <a:spLocks noChangeArrowheads="1"/>
          </p:cNvSpPr>
          <p:nvPr/>
        </p:nvSpPr>
        <p:spPr bwMode="auto">
          <a:xfrm>
            <a:off x="5003800" y="620713"/>
            <a:ext cx="504825" cy="360362"/>
          </a:xfrm>
          <a:prstGeom prst="rightArrow">
            <a:avLst>
              <a:gd name="adj1" fmla="val 50000"/>
              <a:gd name="adj2" fmla="val 49996"/>
            </a:avLst>
          </a:prstGeom>
          <a:solidFill>
            <a:schemeClr val="hlink"/>
          </a:solidFill>
          <a:ln w="25400" algn="ctr">
            <a:solidFill>
              <a:schemeClr val="tx1"/>
            </a:solidFill>
            <a:miter lim="800000"/>
            <a:headEnd/>
            <a:tailEnd/>
          </a:ln>
          <a:effectLst>
            <a:outerShdw dist="53882" dir="18900000" algn="ctr" rotWithShape="0">
              <a:schemeClr val="bg2">
                <a:alpha val="50000"/>
              </a:schemeClr>
            </a:outerShdw>
          </a:effectLst>
        </p:spPr>
        <p:txBody>
          <a:bodyPr wrap="none" lIns="72000" tIns="36000" rIns="72000" bIns="36000" anchor="ctr"/>
          <a:lstStyle/>
          <a:p>
            <a:pPr>
              <a:defRPr/>
            </a:pPr>
            <a:endParaRPr lang="zh-TW" altLang="en-US">
              <a:ea typeface="新細明體" pitchFamily="18" charset="-120"/>
            </a:endParaRPr>
          </a:p>
        </p:txBody>
      </p:sp>
      <p:grpSp>
        <p:nvGrpSpPr>
          <p:cNvPr id="19" name="Group 24"/>
          <p:cNvGrpSpPr>
            <a:grpSpLocks/>
          </p:cNvGrpSpPr>
          <p:nvPr/>
        </p:nvGrpSpPr>
        <p:grpSpPr bwMode="auto">
          <a:xfrm>
            <a:off x="684213" y="584200"/>
            <a:ext cx="3527425" cy="381000"/>
            <a:chOff x="2140" y="2071"/>
            <a:chExt cx="1484" cy="330"/>
          </a:xfrm>
        </p:grpSpPr>
        <p:sp>
          <p:nvSpPr>
            <p:cNvPr id="20" name="AutoShape 25"/>
            <p:cNvSpPr>
              <a:spLocks noChangeArrowheads="1"/>
            </p:cNvSpPr>
            <p:nvPr/>
          </p:nvSpPr>
          <p:spPr bwMode="ltGray">
            <a:xfrm>
              <a:off x="2140" y="2071"/>
              <a:ext cx="1484" cy="330"/>
            </a:xfrm>
            <a:prstGeom prst="roundRect">
              <a:avLst>
                <a:gd name="adj" fmla="val 16667"/>
              </a:avLst>
            </a:prstGeom>
            <a:solidFill>
              <a:srgbClr val="FF0000"/>
            </a:solidFill>
            <a:ln w="38100" algn="ctr">
              <a:solidFill>
                <a:srgbClr val="FFFFFF">
                  <a:alpha val="70195"/>
                </a:srgbClr>
              </a:solidFill>
              <a:round/>
              <a:headEnd/>
              <a:tailEnd/>
            </a:ln>
          </p:spPr>
          <p:txBody>
            <a:bodyPr wrap="none" anchor="ctr"/>
            <a:lstStyle/>
            <a:p>
              <a:endParaRPr lang="zh-TW" altLang="en-US" sz="1800">
                <a:ea typeface="新細明體" pitchFamily="18" charset="-120"/>
              </a:endParaRPr>
            </a:p>
          </p:txBody>
        </p:sp>
        <p:sp>
          <p:nvSpPr>
            <p:cNvPr id="21" name="AutoShape 26"/>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FF0000">
                    <a:alpha val="70000"/>
                  </a:srgbClr>
                </a:gs>
              </a:gsLst>
              <a:lin ang="5400000" scaled="1"/>
            </a:gradFill>
            <a:ln w="9525" algn="ctr">
              <a:noFill/>
              <a:round/>
              <a:headEnd/>
              <a:tailEnd/>
            </a:ln>
          </p:spPr>
          <p:txBody>
            <a:bodyPr wrap="none" anchor="ctr"/>
            <a:lstStyle/>
            <a:p>
              <a:endParaRPr lang="zh-TW" altLang="en-US" sz="1800">
                <a:ea typeface="新細明體" pitchFamily="18" charset="-120"/>
              </a:endParaRPr>
            </a:p>
          </p:txBody>
        </p:sp>
      </p:grpSp>
      <p:sp>
        <p:nvSpPr>
          <p:cNvPr id="22" name="Rectangle 27"/>
          <p:cNvSpPr>
            <a:spLocks noChangeArrowheads="1"/>
          </p:cNvSpPr>
          <p:nvPr/>
        </p:nvSpPr>
        <p:spPr bwMode="auto">
          <a:xfrm>
            <a:off x="720725" y="601663"/>
            <a:ext cx="3419475" cy="379412"/>
          </a:xfrm>
          <a:prstGeom prst="rect">
            <a:avLst/>
          </a:prstGeom>
          <a:noFill/>
          <a:ln w="9525" algn="ctr">
            <a:noFill/>
            <a:miter lim="800000"/>
            <a:headEnd/>
            <a:tailEnd/>
          </a:ln>
        </p:spPr>
        <p:txBody>
          <a:bodyPr lIns="72000" tIns="36000" rIns="72000" bIns="36000" anchor="ctr">
            <a:spAutoFit/>
          </a:bodyPr>
          <a:lstStyle/>
          <a:p>
            <a:pPr algn="l" eaLnBrk="1" hangingPunct="1"/>
            <a:r>
              <a:rPr lang="pt-PT" altLang="zh-TW" sz="2000" b="1" i="1">
                <a:ea typeface="新細明體" pitchFamily="18" charset="-120"/>
              </a:rPr>
              <a:t>Two step (original process)</a:t>
            </a:r>
            <a:endParaRPr lang="en-US" altLang="zh-TW" sz="1800" i="1">
              <a:ea typeface="新細明體" pitchFamily="18" charset="-120"/>
            </a:endParaRPr>
          </a:p>
        </p:txBody>
      </p:sp>
      <p:grpSp>
        <p:nvGrpSpPr>
          <p:cNvPr id="23" name="Group 24"/>
          <p:cNvGrpSpPr>
            <a:grpSpLocks/>
          </p:cNvGrpSpPr>
          <p:nvPr/>
        </p:nvGrpSpPr>
        <p:grpSpPr bwMode="auto">
          <a:xfrm>
            <a:off x="5508625" y="584200"/>
            <a:ext cx="3614738" cy="371475"/>
            <a:chOff x="2140" y="2071"/>
            <a:chExt cx="1484" cy="330"/>
          </a:xfrm>
        </p:grpSpPr>
        <p:sp>
          <p:nvSpPr>
            <p:cNvPr id="24" name="AutoShape 25"/>
            <p:cNvSpPr>
              <a:spLocks noChangeArrowheads="1"/>
            </p:cNvSpPr>
            <p:nvPr/>
          </p:nvSpPr>
          <p:spPr bwMode="ltGray">
            <a:xfrm>
              <a:off x="2140" y="2071"/>
              <a:ext cx="1484" cy="330"/>
            </a:xfrm>
            <a:prstGeom prst="roundRect">
              <a:avLst>
                <a:gd name="adj" fmla="val 16667"/>
              </a:avLst>
            </a:prstGeom>
            <a:solidFill>
              <a:srgbClr val="FF0000"/>
            </a:solidFill>
            <a:ln w="38100" algn="ctr">
              <a:solidFill>
                <a:srgbClr val="FFFFFF">
                  <a:alpha val="70195"/>
                </a:srgbClr>
              </a:solidFill>
              <a:round/>
              <a:headEnd/>
              <a:tailEnd/>
            </a:ln>
          </p:spPr>
          <p:txBody>
            <a:bodyPr wrap="none" anchor="ctr"/>
            <a:lstStyle/>
            <a:p>
              <a:endParaRPr lang="zh-TW" altLang="en-US" sz="1800">
                <a:ea typeface="新細明體" pitchFamily="18" charset="-120"/>
              </a:endParaRPr>
            </a:p>
          </p:txBody>
        </p:sp>
        <p:sp>
          <p:nvSpPr>
            <p:cNvPr id="25" name="AutoShape 26"/>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rgbClr val="FF0000">
                    <a:alpha val="70000"/>
                  </a:srgbClr>
                </a:gs>
              </a:gsLst>
              <a:lin ang="5400000" scaled="1"/>
            </a:gradFill>
            <a:ln w="9525" algn="ctr">
              <a:noFill/>
              <a:round/>
              <a:headEnd/>
              <a:tailEnd/>
            </a:ln>
          </p:spPr>
          <p:txBody>
            <a:bodyPr wrap="none" anchor="ctr"/>
            <a:lstStyle/>
            <a:p>
              <a:endParaRPr lang="zh-TW" altLang="en-US" sz="1800">
                <a:ea typeface="新細明體" pitchFamily="18" charset="-120"/>
              </a:endParaRPr>
            </a:p>
          </p:txBody>
        </p:sp>
      </p:grpSp>
      <p:sp>
        <p:nvSpPr>
          <p:cNvPr id="26" name="Rectangle 27"/>
          <p:cNvSpPr>
            <a:spLocks noChangeArrowheads="1"/>
          </p:cNvSpPr>
          <p:nvPr/>
        </p:nvSpPr>
        <p:spPr bwMode="auto">
          <a:xfrm>
            <a:off x="5472113" y="620713"/>
            <a:ext cx="3779837" cy="347662"/>
          </a:xfrm>
          <a:prstGeom prst="rect">
            <a:avLst/>
          </a:prstGeom>
          <a:noFill/>
          <a:ln w="9525" algn="ctr">
            <a:noFill/>
            <a:miter lim="800000"/>
            <a:headEnd/>
            <a:tailEnd/>
          </a:ln>
        </p:spPr>
        <p:txBody>
          <a:bodyPr lIns="72000" tIns="36000" rIns="72000" bIns="36000" anchor="ctr">
            <a:spAutoFit/>
          </a:bodyPr>
          <a:lstStyle/>
          <a:p>
            <a:pPr algn="l" eaLnBrk="1" hangingPunct="1">
              <a:defRPr/>
            </a:pPr>
            <a:r>
              <a:rPr lang="pt-PT" altLang="zh-TW" sz="1800" b="1" i="1">
                <a:effectLst>
                  <a:outerShdw blurRad="38100" dist="38100" dir="2700000" algn="tl">
                    <a:srgbClr val="C0C0C0"/>
                  </a:outerShdw>
                </a:effectLst>
                <a:ea typeface="新細明體" pitchFamily="18" charset="-120"/>
              </a:rPr>
              <a:t>One-pot two-stage NPR process</a:t>
            </a:r>
            <a:endParaRPr lang="en-US" altLang="zh-TW" sz="1800" i="1">
              <a:effectLst>
                <a:outerShdw blurRad="38100" dist="38100" dir="2700000" algn="tl">
                  <a:srgbClr val="C0C0C0"/>
                </a:outerShdw>
              </a:effectLst>
              <a:ea typeface="新細明體" pitchFamily="18" charset="-120"/>
            </a:endParaRPr>
          </a:p>
        </p:txBody>
      </p:sp>
      <p:sp>
        <p:nvSpPr>
          <p:cNvPr id="27" name="Rectangle 4"/>
          <p:cNvSpPr>
            <a:spLocks noChangeArrowheads="1"/>
          </p:cNvSpPr>
          <p:nvPr/>
        </p:nvSpPr>
        <p:spPr bwMode="white">
          <a:xfrm>
            <a:off x="0" y="0"/>
            <a:ext cx="9144000" cy="563563"/>
          </a:xfrm>
          <a:prstGeom prst="rect">
            <a:avLst/>
          </a:prstGeom>
          <a:noFill/>
          <a:ln w="9525">
            <a:noFill/>
            <a:miter lim="800000"/>
            <a:headEnd/>
            <a:tailEnd/>
          </a:ln>
        </p:spPr>
        <p:txBody>
          <a:bodyPr anchor="ctr"/>
          <a:lstStyle/>
          <a:p>
            <a:pPr algn="l" eaLnBrk="1" hangingPunct="1"/>
            <a:r>
              <a:rPr lang="en-US" altLang="zh-TW" sz="4400" b="1" dirty="0">
                <a:solidFill>
                  <a:schemeClr val="bg1"/>
                </a:solidFill>
                <a:latin typeface="Times New Roman" pitchFamily="18" charset="0"/>
                <a:ea typeface="新細明體" pitchFamily="18" charset="-120"/>
              </a:rPr>
              <a:t>Summary</a:t>
            </a:r>
            <a:r>
              <a:rPr lang="zh-TW" altLang="en-US" sz="3200" b="1" dirty="0">
                <a:solidFill>
                  <a:schemeClr val="bg1"/>
                </a:solidFill>
                <a:latin typeface="Times New Roman" pitchFamily="18" charset="0"/>
                <a:ea typeface="新細明體" pitchFamily="18" charset="-120"/>
              </a:rPr>
              <a:t>：</a:t>
            </a:r>
            <a:r>
              <a:rPr lang="en-US" altLang="zh-TW" sz="3600" b="1" dirty="0">
                <a:solidFill>
                  <a:schemeClr val="bg1"/>
                </a:solidFill>
                <a:latin typeface="Times New Roman" pitchFamily="18" charset="0"/>
                <a:ea typeface="新細明體" pitchFamily="18" charset="-120"/>
              </a:rPr>
              <a:t>One-pot two-stage NPR process</a:t>
            </a:r>
            <a:endParaRPr lang="zh-TW" altLang="en-US" sz="3600" b="1" dirty="0">
              <a:solidFill>
                <a:schemeClr val="bg1"/>
              </a:solidFill>
              <a:latin typeface="Times New Roman" pitchFamily="18"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35496" y="404664"/>
            <a:ext cx="9144000" cy="1295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t>Non </a:t>
            </a:r>
            <a:r>
              <a:rPr kumimoji="0" lang="en-US" altLang="zh-TW" sz="3600" b="1" i="0" u="none" strike="noStrike" kern="1200" cap="none" spc="0" normalizeH="0" baseline="0" noProof="0" dirty="0" err="1" smtClean="0">
                <a:ln>
                  <a:noFill/>
                </a:ln>
                <a:solidFill>
                  <a:srgbClr val="FF0000"/>
                </a:solidFill>
                <a:effectLst/>
                <a:uLnTx/>
                <a:uFillTx/>
                <a:latin typeface="+mj-lt"/>
                <a:ea typeface="+mj-ea"/>
                <a:cs typeface="+mj-cs"/>
              </a:rPr>
              <a:t>isocyanate</a:t>
            </a:r>
            <a: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t> / Phosgene Route (NIR/NPR)</a:t>
            </a:r>
          </a:p>
        </p:txBody>
      </p:sp>
      <p:sp>
        <p:nvSpPr>
          <p:cNvPr id="7" name="矩形 6"/>
          <p:cNvSpPr/>
          <p:nvPr/>
        </p:nvSpPr>
        <p:spPr>
          <a:xfrm>
            <a:off x="250825" y="1052513"/>
            <a:ext cx="8642350" cy="307975"/>
          </a:xfrm>
          <a:prstGeom prst="rect">
            <a:avLst/>
          </a:prstGeom>
        </p:spPr>
        <p:txBody>
          <a:bodyPr>
            <a:spAutoFit/>
          </a:bodyPr>
          <a:lstStyle/>
          <a:p>
            <a:pPr>
              <a:defRPr/>
            </a:pPr>
            <a:r>
              <a:rPr lang="en-US" altLang="zh-TW" sz="1400" b="1" dirty="0">
                <a:solidFill>
                  <a:srgbClr val="0000FF"/>
                </a:solidFill>
                <a:latin typeface="+mn-lt"/>
              </a:rPr>
              <a:t>Chen, H.Y.; Pan, W. C.; Lin, C. H.; Huang, C.Y.; and Dai, S. A., </a:t>
            </a:r>
            <a:r>
              <a:rPr lang="en-US" altLang="zh-TW" sz="1400" b="1" i="1" dirty="0">
                <a:solidFill>
                  <a:srgbClr val="0000FF"/>
                </a:solidFill>
                <a:latin typeface="+mn-lt"/>
              </a:rPr>
              <a:t>Journal of Polymer Research</a:t>
            </a:r>
            <a:r>
              <a:rPr lang="en-US" altLang="zh-TW" sz="1400" b="1" dirty="0">
                <a:solidFill>
                  <a:srgbClr val="0000FF"/>
                </a:solidFill>
                <a:latin typeface="+mn-lt"/>
              </a:rPr>
              <a:t>, 19(2), 9754-9765,2012.</a:t>
            </a:r>
            <a:endParaRPr lang="zh-TW" altLang="en-US" sz="1400" b="1" dirty="0">
              <a:solidFill>
                <a:srgbClr val="0000FF"/>
              </a:solidFill>
              <a:latin typeface="+mn-lt"/>
            </a:endParaRPr>
          </a:p>
        </p:txBody>
      </p:sp>
      <p:graphicFrame>
        <p:nvGraphicFramePr>
          <p:cNvPr id="58370" name="Object 14"/>
          <p:cNvGraphicFramePr>
            <a:graphicFrameLocks noChangeAspect="1"/>
          </p:cNvGraphicFramePr>
          <p:nvPr/>
        </p:nvGraphicFramePr>
        <p:xfrm>
          <a:off x="1066800" y="1851025"/>
          <a:ext cx="6889750" cy="4673600"/>
        </p:xfrm>
        <a:graphic>
          <a:graphicData uri="http://schemas.openxmlformats.org/presentationml/2006/ole">
            <mc:AlternateContent xmlns:mc="http://schemas.openxmlformats.org/markup-compatibility/2006">
              <mc:Choice xmlns:v="urn:schemas-microsoft-com:vml" Requires="v">
                <p:oleObj spid="_x0000_s58373" name="CS ChemDraw Drawing" r:id="rId3" imgW="4722840" imgH="3213360" progId="">
                  <p:embed/>
                </p:oleObj>
              </mc:Choice>
              <mc:Fallback>
                <p:oleObj name="CS ChemDraw Drawing" r:id="rId3" imgW="4722840" imgH="3213360"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51025"/>
                        <a:ext cx="688975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肘形接點 9"/>
          <p:cNvCxnSpPr/>
          <p:nvPr/>
        </p:nvCxnSpPr>
        <p:spPr>
          <a:xfrm>
            <a:off x="1619672" y="4365104"/>
            <a:ext cx="3240360" cy="1656184"/>
          </a:xfrm>
          <a:prstGeom prst="bentConnector3">
            <a:avLst>
              <a:gd name="adj1" fmla="val 50000"/>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535944" y="5229200"/>
            <a:ext cx="2972160" cy="369332"/>
          </a:xfrm>
          <a:prstGeom prst="rect">
            <a:avLst/>
          </a:prstGeom>
          <a:noFill/>
          <a:ln>
            <a:solidFill>
              <a:schemeClr val="bg1"/>
            </a:solidFill>
          </a:ln>
        </p:spPr>
        <p:txBody>
          <a:bodyPr wrap="none" rtlCol="0">
            <a:spAutoFit/>
          </a:bodyPr>
          <a:lstStyle/>
          <a:p>
            <a:r>
              <a:rPr lang="en-US" altLang="zh-TW" b="1" dirty="0" smtClean="0">
                <a:solidFill>
                  <a:srgbClr val="0000FF"/>
                </a:solidFill>
              </a:rPr>
              <a:t>(DPC)  (6) Trans-</a:t>
            </a:r>
            <a:r>
              <a:rPr lang="en-US" altLang="zh-TW" b="1" dirty="0" err="1" smtClean="0">
                <a:solidFill>
                  <a:srgbClr val="0000FF"/>
                </a:solidFill>
              </a:rPr>
              <a:t>esterification</a:t>
            </a:r>
            <a:endParaRPr lang="zh-TW" altLang="en-US" b="1" dirty="0">
              <a:solidFill>
                <a:srgbClr val="0000FF"/>
              </a:solidFill>
            </a:endParaRPr>
          </a:p>
        </p:txBody>
      </p:sp>
      <p:sp>
        <p:nvSpPr>
          <p:cNvPr id="12" name="文字方塊 11"/>
          <p:cNvSpPr txBox="1"/>
          <p:nvPr/>
        </p:nvSpPr>
        <p:spPr>
          <a:xfrm>
            <a:off x="3059843" y="2204864"/>
            <a:ext cx="720069" cy="369332"/>
          </a:xfrm>
          <a:prstGeom prst="rect">
            <a:avLst/>
          </a:prstGeom>
          <a:noFill/>
          <a:ln>
            <a:solidFill>
              <a:schemeClr val="bg1"/>
            </a:solidFill>
          </a:ln>
        </p:spPr>
        <p:txBody>
          <a:bodyPr wrap="none" rtlCol="0">
            <a:spAutoFit/>
          </a:bodyPr>
          <a:lstStyle/>
          <a:p>
            <a:r>
              <a:rPr lang="en-US" altLang="zh-TW" b="1" dirty="0" smtClean="0">
                <a:solidFill>
                  <a:srgbClr val="0000FF"/>
                </a:solidFill>
              </a:rPr>
              <a:t>(DPC)</a:t>
            </a:r>
            <a:endParaRPr lang="zh-TW" altLang="en-US" b="1" dirty="0">
              <a:solidFill>
                <a:srgbClr val="0000FF"/>
              </a:solidFill>
            </a:endParaRPr>
          </a:p>
        </p:txBody>
      </p:sp>
      <p:sp>
        <p:nvSpPr>
          <p:cNvPr id="13" name="文字方塊 12"/>
          <p:cNvSpPr txBox="1"/>
          <p:nvPr/>
        </p:nvSpPr>
        <p:spPr>
          <a:xfrm>
            <a:off x="2195736" y="3789040"/>
            <a:ext cx="442750" cy="369332"/>
          </a:xfrm>
          <a:prstGeom prst="rect">
            <a:avLst/>
          </a:prstGeom>
          <a:noFill/>
        </p:spPr>
        <p:txBody>
          <a:bodyPr wrap="none" rtlCol="0">
            <a:spAutoFit/>
          </a:bodyPr>
          <a:lstStyle/>
          <a:p>
            <a:r>
              <a:rPr lang="en-US" altLang="zh-TW" b="1" dirty="0" smtClean="0"/>
              <a:t>(4)</a:t>
            </a:r>
            <a:endParaRPr lang="zh-TW" altLang="en-US" b="1" dirty="0"/>
          </a:p>
        </p:txBody>
      </p:sp>
      <p:sp>
        <p:nvSpPr>
          <p:cNvPr id="17" name="文字方塊 16"/>
          <p:cNvSpPr txBox="1"/>
          <p:nvPr/>
        </p:nvSpPr>
        <p:spPr>
          <a:xfrm>
            <a:off x="6660232" y="2483604"/>
            <a:ext cx="864096" cy="369332"/>
          </a:xfrm>
          <a:prstGeom prst="rect">
            <a:avLst/>
          </a:prstGeom>
          <a:noFill/>
        </p:spPr>
        <p:txBody>
          <a:bodyPr wrap="square" rtlCol="0">
            <a:spAutoFit/>
          </a:bodyPr>
          <a:lstStyle/>
          <a:p>
            <a:r>
              <a:rPr lang="en-US" altLang="zh-TW" b="1" dirty="0" smtClean="0"/>
              <a:t>(5) </a:t>
            </a:r>
            <a:endParaRPr lang="zh-TW" altLang="en-US" b="1" dirty="0"/>
          </a:p>
        </p:txBody>
      </p:sp>
      <p:sp>
        <p:nvSpPr>
          <p:cNvPr id="14" name="文字方塊 13"/>
          <p:cNvSpPr txBox="1"/>
          <p:nvPr/>
        </p:nvSpPr>
        <p:spPr>
          <a:xfrm>
            <a:off x="-23168" y="6516052"/>
            <a:ext cx="418704" cy="369332"/>
          </a:xfrm>
          <a:prstGeom prst="rect">
            <a:avLst/>
          </a:prstGeom>
          <a:noFill/>
        </p:spPr>
        <p:txBody>
          <a:bodyPr wrap="none" rtlCol="0">
            <a:spAutoFit/>
          </a:bodyPr>
          <a:lstStyle/>
          <a:p>
            <a:r>
              <a:rPr lang="en-US" altLang="zh-TW" dirty="0" smtClean="0"/>
              <a:t>47</a:t>
            </a:r>
            <a:endParaRPr lang="zh-TW" altLang="en-US" dirty="0"/>
          </a:p>
        </p:txBody>
      </p:sp>
      <p:sp>
        <p:nvSpPr>
          <p:cNvPr id="16" name="文字方塊 1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8"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cxnSp>
        <p:nvCxnSpPr>
          <p:cNvPr id="22" name="直線接點 21"/>
          <p:cNvCxnSpPr/>
          <p:nvPr/>
        </p:nvCxnSpPr>
        <p:spPr>
          <a:xfrm>
            <a:off x="1619672" y="4077072"/>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203848" y="4077072"/>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1979712" y="4437112"/>
            <a:ext cx="1152128" cy="584775"/>
          </a:xfrm>
          <a:prstGeom prst="rect">
            <a:avLst/>
          </a:prstGeom>
          <a:noFill/>
        </p:spPr>
        <p:txBody>
          <a:bodyPr wrap="square" rtlCol="0">
            <a:spAutoFit/>
          </a:bodyPr>
          <a:lstStyle/>
          <a:p>
            <a:r>
              <a:rPr lang="en-US" altLang="zh-TW" sz="3200" b="1" dirty="0" smtClean="0">
                <a:solidFill>
                  <a:srgbClr val="00CC00"/>
                </a:solidFill>
              </a:rPr>
              <a:t>NPR</a:t>
            </a:r>
            <a:endParaRPr lang="zh-TW" altLang="en-US" sz="3200" b="1" dirty="0">
              <a:solidFill>
                <a:srgbClr val="00CC00"/>
              </a:solidFill>
            </a:endParaRPr>
          </a:p>
        </p:txBody>
      </p:sp>
      <p:sp>
        <p:nvSpPr>
          <p:cNvPr id="24" name="文字方塊 23"/>
          <p:cNvSpPr txBox="1"/>
          <p:nvPr/>
        </p:nvSpPr>
        <p:spPr>
          <a:xfrm>
            <a:off x="4283968" y="3933056"/>
            <a:ext cx="1152128" cy="584775"/>
          </a:xfrm>
          <a:prstGeom prst="rect">
            <a:avLst/>
          </a:prstGeom>
          <a:noFill/>
        </p:spPr>
        <p:txBody>
          <a:bodyPr wrap="square" rtlCol="0">
            <a:spAutoFit/>
          </a:bodyPr>
          <a:lstStyle/>
          <a:p>
            <a:r>
              <a:rPr lang="en-US" altLang="zh-TW" sz="3200" b="1" dirty="0" smtClean="0">
                <a:solidFill>
                  <a:srgbClr val="00CC00"/>
                </a:solidFill>
              </a:rPr>
              <a:t>NIR</a:t>
            </a:r>
            <a:endParaRPr lang="zh-TW" altLang="en-US" sz="3200" b="1" dirty="0">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pic>
        <p:nvPicPr>
          <p:cNvPr id="4"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6" name="Rectangle 4"/>
          <p:cNvSpPr>
            <a:spLocks noChangeArrowheads="1"/>
          </p:cNvSpPr>
          <p:nvPr/>
        </p:nvSpPr>
        <p:spPr bwMode="auto">
          <a:xfrm>
            <a:off x="395288" y="1268760"/>
            <a:ext cx="8748712" cy="5016758"/>
          </a:xfrm>
          <a:prstGeom prst="rect">
            <a:avLst/>
          </a:prstGeom>
          <a:noFill/>
          <a:ln w="9525">
            <a:noFill/>
            <a:miter lim="800000"/>
            <a:headEnd/>
            <a:tailEnd/>
          </a:ln>
          <a:effectLst/>
        </p:spPr>
        <p:txBody>
          <a:bodyPr>
            <a:spAutoFit/>
          </a:bodyPr>
          <a:lstStyle/>
          <a:p>
            <a:pPr>
              <a:buFont typeface="Wingdings" pitchFamily="2" charset="2"/>
              <a:buChar char="l"/>
            </a:pPr>
            <a:r>
              <a:rPr lang="en-US" altLang="zh-TW" sz="2000" b="1" dirty="0">
                <a:solidFill>
                  <a:srgbClr val="00B05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Green chemistry </a:t>
            </a:r>
            <a:r>
              <a:rPr lang="en-US" altLang="zh-TW" sz="2000" b="1" dirty="0" smtClean="0">
                <a:solidFill>
                  <a:srgbClr val="0000FF"/>
                </a:solidFill>
                <a:latin typeface="標楷體" pitchFamily="65" charset="-120"/>
                <a:ea typeface="標楷體" pitchFamily="65" charset="-120"/>
              </a:rPr>
              <a:t>is a way</a:t>
            </a:r>
            <a:r>
              <a:rPr lang="en-US" altLang="zh-TW" sz="2000" b="1" dirty="0" smtClean="0">
                <a:solidFill>
                  <a:srgbClr val="00CC00"/>
                </a:solidFill>
                <a:latin typeface="標楷體" pitchFamily="65" charset="-120"/>
                <a:ea typeface="標楷體" pitchFamily="65" charset="-120"/>
              </a:rPr>
              <a:t> </a:t>
            </a:r>
            <a:r>
              <a:rPr lang="en-US" altLang="zh-TW" sz="2000" b="1" dirty="0" smtClean="0">
                <a:solidFill>
                  <a:srgbClr val="0000FF"/>
                </a:solidFill>
                <a:latin typeface="標楷體" pitchFamily="65" charset="-120"/>
                <a:ea typeface="標楷體" pitchFamily="65" charset="-120"/>
              </a:rPr>
              <a:t>to minimize chemical threat to human being and environment.</a:t>
            </a:r>
            <a:r>
              <a:rPr lang="zh-TW" altLang="en-US" sz="2000" b="1" dirty="0" smtClean="0">
                <a:solidFill>
                  <a:srgbClr val="00CC00"/>
                </a:solidFill>
                <a:latin typeface="標楷體" pitchFamily="65" charset="-120"/>
                <a:ea typeface="標楷體" pitchFamily="65" charset="-120"/>
              </a:rPr>
              <a:t> </a:t>
            </a:r>
            <a:endParaRPr lang="zh-TW" altLang="en-US" sz="2000" b="1" dirty="0">
              <a:solidFill>
                <a:srgbClr val="00CC00"/>
              </a:solidFill>
              <a:latin typeface="標楷體" pitchFamily="65" charset="-120"/>
              <a:ea typeface="標楷體" pitchFamily="65" charset="-120"/>
            </a:endParaRPr>
          </a:p>
          <a:p>
            <a:pPr>
              <a:buFont typeface="Wingdings" pitchFamily="2" charset="2"/>
              <a:buChar char="l"/>
            </a:pPr>
            <a:endParaRPr lang="zh-TW" altLang="en-US" sz="2000" b="1" dirty="0">
              <a:solidFill>
                <a:srgbClr val="0000FF"/>
              </a:solidFill>
              <a:latin typeface="標楷體" pitchFamily="65" charset="-120"/>
              <a:ea typeface="標楷體" pitchFamily="65" charset="-120"/>
            </a:endParaRPr>
          </a:p>
          <a:p>
            <a:pPr>
              <a:buFont typeface="Wingdings" pitchFamily="2" charset="2"/>
              <a:buChar char="l"/>
            </a:pPr>
            <a:r>
              <a:rPr lang="zh-TW" altLang="en-US" sz="2000" b="1" dirty="0">
                <a:solidFill>
                  <a:srgbClr val="00B050"/>
                </a:solidFill>
              </a:rPr>
              <a:t> </a:t>
            </a:r>
            <a:r>
              <a:rPr lang="en-US" altLang="zh-TW" sz="2000" b="1" u="sng" dirty="0" err="1">
                <a:solidFill>
                  <a:srgbClr val="0F02BE"/>
                </a:solidFill>
                <a:latin typeface="Times New Roman" pitchFamily="18" charset="0"/>
              </a:rPr>
              <a:t>Anastas</a:t>
            </a:r>
            <a:r>
              <a:rPr lang="en-US" altLang="zh-TW" sz="2000" b="1" u="sng" dirty="0">
                <a:solidFill>
                  <a:srgbClr val="00B050"/>
                </a:solidFill>
                <a:latin typeface="Times New Roman" pitchFamily="18" charset="0"/>
              </a:rPr>
              <a:t> and </a:t>
            </a:r>
            <a:r>
              <a:rPr lang="en-US" altLang="zh-TW" sz="2000" b="1" u="sng" dirty="0" err="1" smtClean="0">
                <a:solidFill>
                  <a:srgbClr val="0F02BE"/>
                </a:solidFill>
                <a:latin typeface="Times New Roman" pitchFamily="18" charset="0"/>
              </a:rPr>
              <a:t>Wnerer</a:t>
            </a:r>
            <a:r>
              <a:rPr lang="en-US" altLang="zh-TW" sz="2000" b="1" dirty="0" smtClean="0">
                <a:solidFill>
                  <a:srgbClr val="00B050"/>
                </a:solidFill>
                <a:latin typeface="Times New Roman" pitchFamily="18" charset="0"/>
                <a:ea typeface="標楷體" pitchFamily="65" charset="-120"/>
              </a:rPr>
              <a:t>: </a:t>
            </a:r>
            <a:r>
              <a:rPr lang="en-US" altLang="zh-TW" sz="2000" b="1" dirty="0">
                <a:solidFill>
                  <a:srgbClr val="00B050"/>
                </a:solidFill>
                <a:latin typeface="標楷體" pitchFamily="65" charset="-120"/>
                <a:ea typeface="標楷體" pitchFamily="65" charset="-120"/>
              </a:rPr>
              <a:t>(</a:t>
            </a:r>
            <a:r>
              <a:rPr lang="en-US" altLang="zh-TW" sz="2000" b="1" dirty="0" smtClean="0">
                <a:solidFill>
                  <a:srgbClr val="00B050"/>
                </a:solidFill>
                <a:latin typeface="標楷體" pitchFamily="65" charset="-120"/>
                <a:ea typeface="標楷體" pitchFamily="65" charset="-120"/>
              </a:rPr>
              <a:t>12 principles)</a:t>
            </a:r>
            <a:r>
              <a:rPr lang="en-US" altLang="zh-TW" sz="2000" dirty="0" smtClean="0">
                <a:solidFill>
                  <a:srgbClr val="00B050"/>
                </a:solidFill>
              </a:rPr>
              <a:t> </a:t>
            </a:r>
            <a:r>
              <a:rPr lang="en-US" altLang="zh-TW" sz="2000" b="1" dirty="0" smtClean="0">
                <a:solidFill>
                  <a:srgbClr val="00B050"/>
                </a:solidFill>
                <a:latin typeface="標楷體" pitchFamily="65" charset="-120"/>
                <a:ea typeface="標楷體" pitchFamily="65" charset="-120"/>
              </a:rPr>
              <a:t>chemical reliability, safety, high selectivity,</a:t>
            </a:r>
            <a:r>
              <a:rPr lang="zh-TW" altLang="en-US" sz="2000" b="1" dirty="0" smtClean="0">
                <a:solidFill>
                  <a:srgbClr val="00B050"/>
                </a:solidFill>
                <a:latin typeface="標楷體" pitchFamily="65" charset="-120"/>
                <a:ea typeface="標楷體" pitchFamily="65" charset="-120"/>
              </a:rPr>
              <a:t> </a:t>
            </a:r>
            <a:r>
              <a:rPr lang="en-US" altLang="zh-TW" sz="2000" b="1" dirty="0" smtClean="0">
                <a:solidFill>
                  <a:srgbClr val="00B050"/>
                </a:solidFill>
                <a:latin typeface="標楷體" pitchFamily="65" charset="-120"/>
                <a:ea typeface="標楷體" pitchFamily="65" charset="-120"/>
              </a:rPr>
              <a:t>energy efficiency, re-usability.</a:t>
            </a:r>
            <a:endParaRPr lang="zh-TW" altLang="en-US" sz="2000" b="1" dirty="0">
              <a:solidFill>
                <a:srgbClr val="00B050"/>
              </a:solidFill>
              <a:latin typeface="標楷體" pitchFamily="65" charset="-120"/>
              <a:ea typeface="標楷體" pitchFamily="65" charset="-120"/>
            </a:endParaRPr>
          </a:p>
          <a:p>
            <a:endParaRPr lang="zh-TW" altLang="en-US" sz="2000" b="1" dirty="0">
              <a:solidFill>
                <a:schemeClr val="accent2"/>
              </a:solidFill>
            </a:endParaRPr>
          </a:p>
          <a:p>
            <a:pPr>
              <a:buFont typeface="Wingdings" pitchFamily="2" charset="2"/>
              <a:buChar char="l"/>
            </a:pPr>
            <a:r>
              <a:rPr lang="zh-TW" altLang="en-US" sz="2000" b="1" dirty="0">
                <a:solidFill>
                  <a:srgbClr val="009900"/>
                </a:solidFill>
                <a:ea typeface="標楷體" pitchFamily="65" charset="-120"/>
              </a:rPr>
              <a:t> </a:t>
            </a:r>
            <a:r>
              <a:rPr lang="en-US" altLang="zh-TW" sz="2000" b="1" dirty="0" smtClean="0">
                <a:solidFill>
                  <a:srgbClr val="00CC00"/>
                </a:solidFill>
                <a:latin typeface="Times New Roman" pitchFamily="18" charset="0"/>
              </a:rPr>
              <a:t>NPR / NIR-</a:t>
            </a:r>
            <a:r>
              <a:rPr lang="zh-TW" altLang="en-US" sz="2000" b="1" dirty="0" smtClean="0">
                <a:solidFill>
                  <a:srgbClr val="00CC00"/>
                </a:solidFill>
                <a:ea typeface="標楷體" pitchFamily="65" charset="-120"/>
              </a:rPr>
              <a:t> </a:t>
            </a:r>
            <a:r>
              <a:rPr lang="en-US" altLang="zh-TW" sz="2000" b="1" dirty="0" smtClean="0">
                <a:solidFill>
                  <a:srgbClr val="00CC00"/>
                </a:solidFill>
                <a:ea typeface="標楷體" pitchFamily="65" charset="-120"/>
              </a:rPr>
              <a:t>Our Green Research Goals</a:t>
            </a:r>
            <a:r>
              <a:rPr lang="en-US" altLang="zh-TW" sz="2000" b="1" dirty="0" smtClean="0">
                <a:solidFill>
                  <a:srgbClr val="00CC00"/>
                </a:solidFill>
              </a:rPr>
              <a:t>:</a:t>
            </a:r>
            <a:endParaRPr lang="en-US" altLang="zh-TW" sz="2000" b="1" dirty="0">
              <a:solidFill>
                <a:srgbClr val="00CC00"/>
              </a:solidFill>
            </a:endParaRPr>
          </a:p>
          <a:p>
            <a:endParaRPr lang="en-US" altLang="zh-TW" sz="2000" b="1" dirty="0">
              <a:solidFill>
                <a:srgbClr val="00CC00"/>
              </a:solidFill>
              <a:ea typeface="標楷體" pitchFamily="65" charset="-120"/>
            </a:endParaRPr>
          </a:p>
          <a:p>
            <a:pPr>
              <a:buFont typeface="Wingdings" pitchFamily="2" charset="2"/>
              <a:buNone/>
            </a:pPr>
            <a:r>
              <a:rPr lang="en-US" altLang="zh-TW" sz="2000" b="1" dirty="0" smtClean="0">
                <a:solidFill>
                  <a:srgbClr val="00CC00"/>
                </a:solidFill>
                <a:ea typeface="標楷體" pitchFamily="65" charset="-120"/>
              </a:rPr>
              <a:t>	</a:t>
            </a:r>
            <a:r>
              <a:rPr lang="en-US" altLang="zh-TW" sz="2000" b="1" dirty="0" smtClean="0">
                <a:solidFill>
                  <a:srgbClr val="00CC00"/>
                </a:solidFill>
                <a:latin typeface="標楷體" pitchFamily="65" charset="-120"/>
                <a:ea typeface="標楷體" pitchFamily="65" charset="-120"/>
              </a:rPr>
              <a:t>- </a:t>
            </a:r>
            <a:r>
              <a:rPr lang="en-US" altLang="zh-TW" sz="2000" b="1" dirty="0" smtClean="0">
                <a:solidFill>
                  <a:srgbClr val="00CC00"/>
                </a:solidFill>
                <a:ea typeface="標楷體" pitchFamily="65" charset="-120"/>
              </a:rPr>
              <a:t>Non-phosgene process of producing </a:t>
            </a:r>
            <a:r>
              <a:rPr lang="en-US" altLang="zh-TW" sz="2000" b="1" dirty="0" err="1" smtClean="0">
                <a:solidFill>
                  <a:srgbClr val="00CC00"/>
                </a:solidFill>
                <a:ea typeface="標楷體" pitchFamily="65" charset="-120"/>
              </a:rPr>
              <a:t>isocyanates</a:t>
            </a:r>
            <a:endParaRPr lang="zh-TW" altLang="en-US" sz="2000" b="1" dirty="0">
              <a:solidFill>
                <a:srgbClr val="00CC00"/>
              </a:solidFill>
              <a:latin typeface="標楷體" pitchFamily="65" charset="-120"/>
              <a:ea typeface="標楷體" pitchFamily="65" charset="-120"/>
            </a:endParaRPr>
          </a:p>
          <a:p>
            <a:pPr>
              <a:buFont typeface="Wingdings" pitchFamily="2" charset="2"/>
              <a:buNone/>
            </a:pPr>
            <a:r>
              <a:rPr lang="zh-TW" altLang="en-US" sz="2000" b="1" dirty="0">
                <a:solidFill>
                  <a:srgbClr val="00CC00"/>
                </a:solidFill>
                <a:latin typeface="標楷體" pitchFamily="65" charset="-120"/>
                <a:ea typeface="標楷體" pitchFamily="65" charset="-120"/>
              </a:rPr>
              <a:t>	</a:t>
            </a:r>
            <a:r>
              <a:rPr lang="en-US" altLang="zh-TW"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Minimize chlorine-containing reagents and products</a:t>
            </a:r>
            <a:endParaRPr lang="zh-TW" altLang="en-US" sz="2000" b="1" dirty="0">
              <a:solidFill>
                <a:srgbClr val="00CC00"/>
              </a:solidFill>
              <a:latin typeface="標楷體" pitchFamily="65" charset="-120"/>
              <a:ea typeface="標楷體" pitchFamily="65" charset="-120"/>
            </a:endParaRPr>
          </a:p>
          <a:p>
            <a:pPr>
              <a:buFont typeface="Wingdings" pitchFamily="2" charset="2"/>
              <a:buNone/>
            </a:pPr>
            <a:r>
              <a:rPr lang="zh-TW" altLang="en-US"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 Ambient synthesis condition</a:t>
            </a:r>
            <a:endParaRPr lang="zh-TW" altLang="en-US" sz="2000" b="1" dirty="0">
              <a:solidFill>
                <a:srgbClr val="00CC00"/>
              </a:solidFill>
              <a:latin typeface="標楷體" pitchFamily="65" charset="-120"/>
              <a:ea typeface="標楷體" pitchFamily="65" charset="-120"/>
            </a:endParaRPr>
          </a:p>
          <a:p>
            <a:pPr>
              <a:buFont typeface="Wingdings" pitchFamily="2" charset="2"/>
              <a:buNone/>
            </a:pPr>
            <a:r>
              <a:rPr lang="zh-TW" altLang="en-US" sz="2000" b="1" dirty="0">
                <a:solidFill>
                  <a:srgbClr val="00CC00"/>
                </a:solidFill>
                <a:latin typeface="標楷體" pitchFamily="65" charset="-120"/>
                <a:ea typeface="標楷體" pitchFamily="65" charset="-120"/>
              </a:rPr>
              <a:t>	</a:t>
            </a:r>
            <a:r>
              <a:rPr lang="en-US" altLang="zh-TW"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Use low-toxic chemicals – avoid </a:t>
            </a:r>
            <a:r>
              <a:rPr lang="en-US" altLang="zh-TW" sz="2000" b="1" dirty="0" err="1" smtClean="0">
                <a:solidFill>
                  <a:srgbClr val="00CC00"/>
                </a:solidFill>
                <a:latin typeface="標楷體" pitchFamily="65" charset="-120"/>
                <a:ea typeface="標楷體" pitchFamily="65" charset="-120"/>
              </a:rPr>
              <a:t>isocyanates</a:t>
            </a:r>
            <a:r>
              <a:rPr lang="en-US" altLang="zh-TW" sz="2000" b="1" dirty="0" smtClean="0">
                <a:solidFill>
                  <a:srgbClr val="00CC00"/>
                </a:solidFill>
                <a:latin typeface="標楷體" pitchFamily="65" charset="-120"/>
                <a:ea typeface="標楷體" pitchFamily="65" charset="-120"/>
              </a:rPr>
              <a:t> in PU making</a:t>
            </a:r>
            <a:endParaRPr lang="zh-TW" altLang="en-US" sz="2000" b="1" dirty="0">
              <a:solidFill>
                <a:srgbClr val="00CC00"/>
              </a:solidFill>
              <a:latin typeface="標楷體" pitchFamily="65" charset="-120"/>
              <a:ea typeface="標楷體" pitchFamily="65" charset="-120"/>
            </a:endParaRPr>
          </a:p>
          <a:p>
            <a:pPr>
              <a:buFont typeface="Wingdings" pitchFamily="2" charset="2"/>
              <a:buNone/>
            </a:pPr>
            <a:r>
              <a:rPr lang="zh-TW" altLang="en-US" sz="2000" b="1" dirty="0">
                <a:solidFill>
                  <a:srgbClr val="00CC00"/>
                </a:solidFill>
                <a:latin typeface="標楷體" pitchFamily="65" charset="-120"/>
                <a:ea typeface="標楷體" pitchFamily="65" charset="-120"/>
              </a:rPr>
              <a:t>	</a:t>
            </a:r>
            <a:r>
              <a:rPr lang="en-US" altLang="zh-TW" sz="2000" b="1" dirty="0">
                <a:solidFill>
                  <a:srgbClr val="00CC00"/>
                </a:solidFill>
                <a:latin typeface="標楷體" pitchFamily="65" charset="-120"/>
                <a:ea typeface="標楷體" pitchFamily="65" charset="-120"/>
              </a:rPr>
              <a:t>- </a:t>
            </a:r>
            <a:r>
              <a:rPr lang="en-US" altLang="zh-TW" sz="2000" b="1" dirty="0" smtClean="0">
                <a:solidFill>
                  <a:srgbClr val="00CC00"/>
                </a:solidFill>
                <a:latin typeface="標楷體" pitchFamily="65" charset="-120"/>
                <a:ea typeface="標楷體" pitchFamily="65" charset="-120"/>
              </a:rPr>
              <a:t>Employ sustainable low-cost raw materials</a:t>
            </a:r>
          </a:p>
          <a:p>
            <a:pPr>
              <a:buFont typeface="Wingdings" pitchFamily="2" charset="2"/>
              <a:buNone/>
            </a:pPr>
            <a:endParaRPr lang="en-US" altLang="zh-TW" sz="2000" b="1" dirty="0" smtClean="0">
              <a:solidFill>
                <a:srgbClr val="00CC00"/>
              </a:solidFill>
              <a:latin typeface="標楷體" pitchFamily="65" charset="-120"/>
              <a:ea typeface="標楷體" pitchFamily="65" charset="-120"/>
            </a:endParaRPr>
          </a:p>
          <a:p>
            <a:pPr>
              <a:buFont typeface="Arial" pitchFamily="34" charset="0"/>
              <a:buChar char="•"/>
            </a:pPr>
            <a:r>
              <a:rPr lang="en-US" altLang="zh-TW" sz="2000" b="1" dirty="0" smtClean="0">
                <a:solidFill>
                  <a:srgbClr val="00CC00"/>
                </a:solidFill>
                <a:latin typeface="標楷體" pitchFamily="65" charset="-120"/>
                <a:ea typeface="標楷體" pitchFamily="65" charset="-120"/>
              </a:rPr>
              <a:t> </a:t>
            </a:r>
            <a:r>
              <a:rPr lang="en-US" altLang="zh-TW" sz="2000" b="1" dirty="0" smtClean="0">
                <a:solidFill>
                  <a:srgbClr val="0000FF"/>
                </a:solidFill>
                <a:latin typeface="標楷體" pitchFamily="65" charset="-120"/>
                <a:ea typeface="標楷體" pitchFamily="65" charset="-120"/>
              </a:rPr>
              <a:t>NPR: Non-phosgene Route (</a:t>
            </a:r>
            <a:r>
              <a:rPr lang="zh-TW" altLang="en-US" sz="2000" b="1" dirty="0" smtClean="0">
                <a:solidFill>
                  <a:srgbClr val="0000FF"/>
                </a:solidFill>
                <a:latin typeface="標楷體" pitchFamily="65" charset="-120"/>
                <a:ea typeface="標楷體" pitchFamily="65" charset="-120"/>
              </a:rPr>
              <a:t>非光氣製程</a:t>
            </a:r>
            <a:r>
              <a:rPr lang="en-US" altLang="zh-TW" sz="2000" b="1" dirty="0" smtClean="0">
                <a:solidFill>
                  <a:srgbClr val="0000FF"/>
                </a:solidFill>
                <a:latin typeface="標楷體" pitchFamily="65" charset="-120"/>
                <a:ea typeface="標楷體" pitchFamily="65" charset="-120"/>
              </a:rPr>
              <a:t>- </a:t>
            </a:r>
            <a:r>
              <a:rPr lang="en-US" altLang="zh-TW" sz="2000" b="1" dirty="0" err="1" smtClean="0">
                <a:solidFill>
                  <a:srgbClr val="0000FF"/>
                </a:solidFill>
                <a:latin typeface="標楷體" pitchFamily="65" charset="-120"/>
                <a:ea typeface="標楷體" pitchFamily="65" charset="-120"/>
              </a:rPr>
              <a:t>Isocyanates</a:t>
            </a:r>
            <a:r>
              <a:rPr lang="en-US" altLang="zh-TW" sz="2000" b="1" dirty="0" smtClean="0">
                <a:solidFill>
                  <a:srgbClr val="0000FF"/>
                </a:solidFill>
                <a:latin typeface="標楷體" pitchFamily="65" charset="-120"/>
                <a:ea typeface="標楷體" pitchFamily="65" charset="-120"/>
              </a:rPr>
              <a:t>)</a:t>
            </a:r>
          </a:p>
          <a:p>
            <a:pPr>
              <a:buFont typeface="Arial" pitchFamily="34" charset="0"/>
              <a:buChar char="•"/>
            </a:pPr>
            <a:r>
              <a:rPr lang="en-US" altLang="zh-TW" sz="2000" b="1" dirty="0" smtClean="0">
                <a:solidFill>
                  <a:srgbClr val="0000FF"/>
                </a:solidFill>
                <a:latin typeface="標楷體" pitchFamily="65" charset="-120"/>
                <a:ea typeface="標楷體" pitchFamily="65" charset="-120"/>
              </a:rPr>
              <a:t> NIR: Non-</a:t>
            </a:r>
            <a:r>
              <a:rPr lang="en-US" altLang="zh-TW" sz="2000" b="1" dirty="0" err="1" smtClean="0">
                <a:solidFill>
                  <a:srgbClr val="0000FF"/>
                </a:solidFill>
                <a:latin typeface="標楷體" pitchFamily="65" charset="-120"/>
                <a:ea typeface="標楷體" pitchFamily="65" charset="-120"/>
              </a:rPr>
              <a:t>isocyanate</a:t>
            </a:r>
            <a:r>
              <a:rPr lang="en-US" altLang="zh-TW" sz="2000" b="1" dirty="0" smtClean="0">
                <a:solidFill>
                  <a:srgbClr val="0000FF"/>
                </a:solidFill>
                <a:latin typeface="標楷體" pitchFamily="65" charset="-120"/>
                <a:ea typeface="標楷體" pitchFamily="65" charset="-120"/>
              </a:rPr>
              <a:t> Route (</a:t>
            </a:r>
            <a:r>
              <a:rPr lang="zh-TW" altLang="en-US" sz="2000" b="1" dirty="0" smtClean="0">
                <a:solidFill>
                  <a:srgbClr val="0000FF"/>
                </a:solidFill>
                <a:latin typeface="標楷體" pitchFamily="65" charset="-120"/>
                <a:ea typeface="標楷體" pitchFamily="65" charset="-120"/>
              </a:rPr>
              <a:t>非異氰酸鹽製程</a:t>
            </a:r>
            <a:r>
              <a:rPr lang="en-US" altLang="zh-TW" sz="2000" b="1" dirty="0" smtClean="0">
                <a:solidFill>
                  <a:srgbClr val="0000FF"/>
                </a:solidFill>
                <a:latin typeface="標楷體" pitchFamily="65" charset="-120"/>
                <a:ea typeface="標楷體" pitchFamily="65" charset="-120"/>
              </a:rPr>
              <a:t>-</a:t>
            </a:r>
            <a:r>
              <a:rPr lang="zh-TW" altLang="en-US" sz="2000" b="1" dirty="0" smtClean="0">
                <a:solidFill>
                  <a:srgbClr val="0000FF"/>
                </a:solidFill>
                <a:latin typeface="標楷體" pitchFamily="65" charset="-120"/>
                <a:ea typeface="標楷體" pitchFamily="65" charset="-120"/>
              </a:rPr>
              <a:t> </a:t>
            </a:r>
            <a:r>
              <a:rPr lang="en-US" altLang="zh-TW" sz="2000" b="1" dirty="0" smtClean="0">
                <a:solidFill>
                  <a:srgbClr val="0000FF"/>
                </a:solidFill>
                <a:latin typeface="標楷體" pitchFamily="65" charset="-120"/>
                <a:ea typeface="標楷體" pitchFamily="65" charset="-120"/>
              </a:rPr>
              <a:t>PU)</a:t>
            </a:r>
          </a:p>
        </p:txBody>
      </p:sp>
      <p:sp>
        <p:nvSpPr>
          <p:cNvPr id="7" name="Text Box 5"/>
          <p:cNvSpPr txBox="1">
            <a:spLocks noChangeArrowheads="1"/>
          </p:cNvSpPr>
          <p:nvPr/>
        </p:nvSpPr>
        <p:spPr bwMode="auto">
          <a:xfrm>
            <a:off x="539552" y="478413"/>
            <a:ext cx="8064896" cy="584775"/>
          </a:xfrm>
          <a:prstGeom prst="rect">
            <a:avLst/>
          </a:prstGeom>
          <a:noFill/>
          <a:ln w="9525">
            <a:noFill/>
            <a:miter lim="800000"/>
            <a:headEnd/>
            <a:tailEnd/>
          </a:ln>
          <a:effectLst/>
        </p:spPr>
        <p:txBody>
          <a:bodyPr wrap="square">
            <a:spAutoFit/>
          </a:bodyPr>
          <a:lstStyle/>
          <a:p>
            <a:pPr algn="ctr">
              <a:spcBef>
                <a:spcPct val="50000"/>
              </a:spcBef>
            </a:pPr>
            <a:r>
              <a:rPr kumimoji="0" lang="en-US" altLang="zh-TW" sz="3200" b="1" dirty="0" smtClean="0">
                <a:solidFill>
                  <a:srgbClr val="FF0000"/>
                </a:solidFill>
                <a:ea typeface="標楷體" pitchFamily="65" charset="-120"/>
              </a:rPr>
              <a:t>Green Chemistry</a:t>
            </a:r>
            <a:r>
              <a:rPr kumimoji="0" lang="en-US" altLang="zh-TW" sz="3200" b="1" dirty="0" smtClean="0">
                <a:solidFill>
                  <a:srgbClr val="FF0000"/>
                </a:solidFill>
              </a:rPr>
              <a:t>–</a:t>
            </a:r>
            <a:r>
              <a:rPr lang="en-US" altLang="zh-TW" sz="3200" b="1" dirty="0" smtClean="0">
                <a:solidFill>
                  <a:srgbClr val="FF0000"/>
                </a:solidFill>
                <a:latin typeface="Times New Roman" pitchFamily="18" charset="0"/>
                <a:ea typeface="標楷體" pitchFamily="65" charset="-120"/>
              </a:rPr>
              <a:t> NPR, NIR </a:t>
            </a:r>
            <a:r>
              <a:rPr lang="en-US" altLang="zh-TW" sz="3200" b="1" dirty="0" smtClean="0">
                <a:solidFill>
                  <a:srgbClr val="FF0000"/>
                </a:solidFill>
                <a:ea typeface="標楷體" pitchFamily="65" charset="-120"/>
              </a:rPr>
              <a:t>Processes</a:t>
            </a:r>
            <a:endParaRPr lang="zh-TW" altLang="en-US" sz="3200" b="1" dirty="0">
              <a:solidFill>
                <a:srgbClr val="FF0000"/>
              </a:solidFill>
              <a:ea typeface="標楷體" pitchFamily="65" charset="-120"/>
            </a:endParaRPr>
          </a:p>
        </p:txBody>
      </p:sp>
      <p:sp>
        <p:nvSpPr>
          <p:cNvPr id="9" name="文字方塊 8"/>
          <p:cNvSpPr txBox="1"/>
          <p:nvPr/>
        </p:nvSpPr>
        <p:spPr>
          <a:xfrm>
            <a:off x="-36512" y="6525344"/>
            <a:ext cx="301686" cy="369332"/>
          </a:xfrm>
          <a:prstGeom prst="rect">
            <a:avLst/>
          </a:prstGeom>
          <a:noFill/>
        </p:spPr>
        <p:txBody>
          <a:bodyPr wrap="none" rtlCol="0">
            <a:spAutoFit/>
          </a:bodyPr>
          <a:lstStyle/>
          <a:p>
            <a:r>
              <a:rPr lang="en-US" altLang="zh-TW" dirty="0" smtClean="0"/>
              <a:t>4</a:t>
            </a:r>
            <a:endParaRPr lang="zh-TW" altLang="en-US" dirty="0"/>
          </a:p>
        </p:txBody>
      </p:sp>
      <p:sp>
        <p:nvSpPr>
          <p:cNvPr id="11" name="文字方塊 10"/>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 name="Object 8"/>
          <p:cNvGraphicFramePr>
            <a:graphicFrameLocks noChangeAspect="1"/>
          </p:cNvGraphicFramePr>
          <p:nvPr/>
        </p:nvGraphicFramePr>
        <p:xfrm>
          <a:off x="748506" y="4221088"/>
          <a:ext cx="1519238" cy="1160462"/>
        </p:xfrm>
        <a:graphic>
          <a:graphicData uri="http://schemas.openxmlformats.org/presentationml/2006/ole">
            <mc:AlternateContent xmlns:mc="http://schemas.openxmlformats.org/markup-compatibility/2006">
              <mc:Choice xmlns:v="urn:schemas-microsoft-com:vml" Requires="v">
                <p:oleObj spid="_x0000_s57355" name="CS ChemDraw Drawing" r:id="rId3" imgW="1518957" imgH="1160984" progId="">
                  <p:embed/>
                </p:oleObj>
              </mc:Choice>
              <mc:Fallback>
                <p:oleObj name="CS ChemDraw Drawing" r:id="rId3" imgW="1518957" imgH="1160984"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06" y="4221088"/>
                        <a:ext cx="1519238" cy="1160462"/>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nvGraphicFramePr>
        <p:xfrm>
          <a:off x="179512" y="2132856"/>
          <a:ext cx="8820150" cy="3675062"/>
        </p:xfrm>
        <a:graphic>
          <a:graphicData uri="http://schemas.openxmlformats.org/presentationml/2006/ole">
            <mc:AlternateContent xmlns:mc="http://schemas.openxmlformats.org/markup-compatibility/2006">
              <mc:Choice xmlns:v="urn:schemas-microsoft-com:vml" Requires="v">
                <p:oleObj spid="_x0000_s57356" name="CS ChemDraw Drawing" r:id="rId5" imgW="4861095" imgH="2025042" progId="">
                  <p:embed/>
                </p:oleObj>
              </mc:Choice>
              <mc:Fallback>
                <p:oleObj name="CS ChemDraw Drawing" r:id="rId5" imgW="4861095" imgH="2025042"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132856"/>
                        <a:ext cx="8820150" cy="36750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標題 1"/>
          <p:cNvSpPr txBox="1">
            <a:spLocks/>
          </p:cNvSpPr>
          <p:nvPr/>
        </p:nvSpPr>
        <p:spPr>
          <a:xfrm>
            <a:off x="395536" y="260648"/>
            <a:ext cx="8229600" cy="1143000"/>
          </a:xfrm>
          <a:prstGeom prst="rect">
            <a:avLst/>
          </a:prstGeom>
        </p:spPr>
        <p:txBody>
          <a:bodyPr anchor="ctr">
            <a:normAutofit fontScale="90000"/>
            <a:scene3d>
              <a:camera prst="orthographicFront"/>
              <a:lightRig rig="threePt" dir="tl">
                <a:rot lat="0" lon="0" rev="7200000"/>
              </a:lightRig>
            </a:scene3d>
            <a:sp3d contourW="6350">
              <a:contourClr>
                <a:schemeClr val="accent1"/>
              </a:contourClr>
            </a:sp3d>
          </a:bodyPr>
          <a:lstStyle/>
          <a:p>
            <a:pPr algn="ctr" fontAlgn="auto">
              <a:spcAft>
                <a:spcPts val="0"/>
              </a:spcAft>
              <a:defRPr/>
            </a:pPr>
            <a:r>
              <a:rPr lang="en-US" altLang="zh-TW" sz="4000" b="1" dirty="0" smtClean="0">
                <a:ln w="11430"/>
                <a:solidFill>
                  <a:srgbClr val="FF0000"/>
                </a:solidFill>
                <a:latin typeface="+mj-lt"/>
                <a:ea typeface="+mj-ea"/>
                <a:cs typeface="+mj-cs"/>
              </a:rPr>
              <a:t>NIR- </a:t>
            </a:r>
            <a:r>
              <a:rPr kumimoji="0" lang="en-US" altLang="zh-TW" sz="4000" b="1" dirty="0" smtClean="0">
                <a:ln w="11430"/>
                <a:solidFill>
                  <a:srgbClr val="FF0000"/>
                </a:solidFill>
                <a:latin typeface="+mj-lt"/>
                <a:ea typeface="+mj-ea"/>
                <a:cs typeface="+mj-cs"/>
              </a:rPr>
              <a:t>Method </a:t>
            </a:r>
            <a:r>
              <a:rPr kumimoji="0" lang="en-US" altLang="zh-TW" sz="4000" b="1" dirty="0">
                <a:ln w="11430"/>
                <a:solidFill>
                  <a:srgbClr val="FF0000"/>
                </a:solidFill>
                <a:latin typeface="+mj-lt"/>
                <a:ea typeface="+mj-ea"/>
                <a:cs typeface="+mj-cs"/>
              </a:rPr>
              <a:t>1: One </a:t>
            </a:r>
            <a:r>
              <a:rPr kumimoji="0" lang="en-US" altLang="zh-TW" sz="4000" b="1" dirty="0" smtClean="0">
                <a:ln w="11430"/>
                <a:solidFill>
                  <a:srgbClr val="FF0000"/>
                </a:solidFill>
                <a:latin typeface="+mj-lt"/>
                <a:ea typeface="+mj-ea"/>
                <a:cs typeface="+mj-cs"/>
              </a:rPr>
              <a:t>Step-One </a:t>
            </a:r>
            <a:r>
              <a:rPr lang="en-US" altLang="zh-TW" sz="4000" b="1" dirty="0">
                <a:ln w="11430"/>
                <a:solidFill>
                  <a:srgbClr val="FF0000"/>
                </a:solidFill>
                <a:latin typeface="+mj-lt"/>
                <a:ea typeface="+mj-ea"/>
                <a:cs typeface="+mj-cs"/>
              </a:rPr>
              <a:t>P</a:t>
            </a:r>
            <a:r>
              <a:rPr kumimoji="0" lang="en-US" altLang="zh-TW" sz="4000" b="1" dirty="0" smtClean="0">
                <a:ln w="11430"/>
                <a:solidFill>
                  <a:srgbClr val="FF0000"/>
                </a:solidFill>
                <a:latin typeface="+mj-lt"/>
                <a:ea typeface="+mj-ea"/>
                <a:cs typeface="+mj-cs"/>
              </a:rPr>
              <a:t>ot </a:t>
            </a:r>
            <a:r>
              <a:rPr kumimoji="0" lang="en-US" altLang="zh-TW" sz="4000" b="1" dirty="0">
                <a:ln w="11430"/>
                <a:solidFill>
                  <a:srgbClr val="FF0000"/>
                </a:solidFill>
                <a:latin typeface="+mj-lt"/>
                <a:ea typeface="+mj-ea"/>
                <a:cs typeface="+mj-cs"/>
              </a:rPr>
              <a:t>Process</a:t>
            </a:r>
            <a:endParaRPr kumimoji="0" lang="zh-TW" altLang="en-US" sz="3600" b="1" dirty="0">
              <a:ln w="11430"/>
              <a:solidFill>
                <a:srgbClr val="FF0000"/>
              </a:solidFill>
              <a:latin typeface="+mj-lt"/>
              <a:ea typeface="+mj-ea"/>
              <a:cs typeface="+mj-cs"/>
            </a:endParaRPr>
          </a:p>
        </p:txBody>
      </p:sp>
      <p:sp>
        <p:nvSpPr>
          <p:cNvPr id="9" name="文字方塊 8"/>
          <p:cNvSpPr txBox="1"/>
          <p:nvPr/>
        </p:nvSpPr>
        <p:spPr>
          <a:xfrm>
            <a:off x="-23168" y="6516052"/>
            <a:ext cx="418704" cy="369332"/>
          </a:xfrm>
          <a:prstGeom prst="rect">
            <a:avLst/>
          </a:prstGeom>
          <a:noFill/>
        </p:spPr>
        <p:txBody>
          <a:bodyPr wrap="none" rtlCol="0">
            <a:spAutoFit/>
          </a:bodyPr>
          <a:lstStyle/>
          <a:p>
            <a:r>
              <a:rPr lang="en-US" altLang="zh-TW" dirty="0" smtClean="0"/>
              <a:t>48</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7"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標題 1"/>
          <p:cNvSpPr txBox="1">
            <a:spLocks/>
          </p:cNvSpPr>
          <p:nvPr/>
        </p:nvSpPr>
        <p:spPr>
          <a:xfrm>
            <a:off x="467544" y="260648"/>
            <a:ext cx="8229600" cy="1143000"/>
          </a:xfrm>
          <a:prstGeom prst="rect">
            <a:avLst/>
          </a:prstGeom>
        </p:spPr>
        <p:txBody>
          <a:bodyPr>
            <a:normAutofit fontScale="90000" lnSpcReduction="10000"/>
          </a:bodyPr>
          <a:lstStyle/>
          <a:p>
            <a:pPr lvl="0" algn="ctr">
              <a:spcBef>
                <a:spcPct val="0"/>
              </a:spcBef>
              <a:defRPr/>
            </a:pPr>
            <a:r>
              <a:rPr lang="en-US" altLang="zh-TW" sz="4000" b="1" dirty="0" smtClean="0">
                <a:ln w="11430"/>
                <a:solidFill>
                  <a:srgbClr val="FF0000"/>
                </a:solidFill>
              </a:rPr>
              <a:t>NIR- </a:t>
            </a:r>
            <a: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t>Method 2: Two-step Process with </a:t>
            </a:r>
            <a:b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br>
            <a: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t>Hard Segment Prepared </a:t>
            </a:r>
            <a:r>
              <a:rPr lang="en-US" altLang="zh-TW" sz="4000" b="1" dirty="0" smtClean="0">
                <a:solidFill>
                  <a:srgbClr val="FF0000"/>
                </a:solidFill>
                <a:latin typeface="+mj-lt"/>
                <a:ea typeface="+mj-ea"/>
                <a:cs typeface="+mj-cs"/>
              </a:rPr>
              <a:t>F</a:t>
            </a:r>
            <a:r>
              <a:rPr kumimoji="0" lang="en-US" altLang="zh-TW" sz="4000" b="1" i="0" u="none" strike="noStrike" kern="1200" cap="none" spc="0" normalizeH="0" baseline="0" noProof="0" dirty="0" err="1" smtClean="0">
                <a:ln>
                  <a:noFill/>
                </a:ln>
                <a:solidFill>
                  <a:srgbClr val="FF0000"/>
                </a:solidFill>
                <a:effectLst/>
                <a:uLnTx/>
                <a:uFillTx/>
                <a:latin typeface="+mj-lt"/>
                <a:ea typeface="+mj-ea"/>
                <a:cs typeface="+mj-cs"/>
              </a:rPr>
              <a:t>irst</a:t>
            </a:r>
            <a:endParaRPr kumimoji="0" lang="zh-TW" sz="36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9" name="Object 7"/>
          <p:cNvGraphicFramePr>
            <a:graphicFrameLocks noChangeAspect="1"/>
          </p:cNvGraphicFramePr>
          <p:nvPr/>
        </p:nvGraphicFramePr>
        <p:xfrm>
          <a:off x="1296988" y="1844675"/>
          <a:ext cx="6804025" cy="4503738"/>
        </p:xfrm>
        <a:graphic>
          <a:graphicData uri="http://schemas.openxmlformats.org/presentationml/2006/ole">
            <mc:AlternateContent xmlns:mc="http://schemas.openxmlformats.org/markup-compatibility/2006">
              <mc:Choice xmlns:v="urn:schemas-microsoft-com:vml" Requires="v">
                <p:oleObj spid="_x0000_s59401" name="CS ChemDraw Drawing" r:id="rId3" imgW="4248329" imgH="2811358" progId="">
                  <p:embed/>
                </p:oleObj>
              </mc:Choice>
              <mc:Fallback>
                <p:oleObj name="CS ChemDraw Drawing" r:id="rId3" imgW="4248329" imgH="2811358"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88" y="1844675"/>
                        <a:ext cx="6804025" cy="45037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8"/>
          <p:cNvGraphicFramePr>
            <a:graphicFrameLocks noChangeAspect="1"/>
          </p:cNvGraphicFramePr>
          <p:nvPr/>
        </p:nvGraphicFramePr>
        <p:xfrm>
          <a:off x="1619672" y="3212976"/>
          <a:ext cx="1519237" cy="1160462"/>
        </p:xfrm>
        <a:graphic>
          <a:graphicData uri="http://schemas.openxmlformats.org/presentationml/2006/ole">
            <mc:AlternateContent xmlns:mc="http://schemas.openxmlformats.org/markup-compatibility/2006">
              <mc:Choice xmlns:v="urn:schemas-microsoft-com:vml" Requires="v">
                <p:oleObj spid="_x0000_s59402" name="CS ChemDraw Drawing" r:id="rId5" imgW="1518957" imgH="1160984" progId="">
                  <p:embed/>
                </p:oleObj>
              </mc:Choice>
              <mc:Fallback>
                <p:oleObj name="CS ChemDraw Drawing" r:id="rId5" imgW="1518957" imgH="1160984"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3212976"/>
                        <a:ext cx="1519237" cy="1160462"/>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文字方塊 10"/>
          <p:cNvSpPr txBox="1"/>
          <p:nvPr/>
        </p:nvSpPr>
        <p:spPr>
          <a:xfrm>
            <a:off x="-23168" y="6516052"/>
            <a:ext cx="418704" cy="369332"/>
          </a:xfrm>
          <a:prstGeom prst="rect">
            <a:avLst/>
          </a:prstGeom>
          <a:noFill/>
        </p:spPr>
        <p:txBody>
          <a:bodyPr wrap="none" rtlCol="0">
            <a:spAutoFit/>
          </a:bodyPr>
          <a:lstStyle/>
          <a:p>
            <a:r>
              <a:rPr lang="en-US" altLang="zh-TW" dirty="0" smtClean="0"/>
              <a:t>49</a:t>
            </a:r>
            <a:endParaRPr lang="zh-TW" altLang="en-US" dirty="0"/>
          </a:p>
        </p:txBody>
      </p:sp>
      <p:sp>
        <p:nvSpPr>
          <p:cNvPr id="13" name="文字方塊 1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4" name="Picture 5" descr="化工系系徽"/>
          <p:cNvPicPr>
            <a:picLocks noChangeAspect="1" noChangeArrowheads="1"/>
          </p:cNvPicPr>
          <p:nvPr/>
        </p:nvPicPr>
        <p:blipFill>
          <a:blip r:embed="rId7" cstate="print"/>
          <a:srcRect/>
          <a:stretch>
            <a:fillRect/>
          </a:stretch>
        </p:blipFill>
        <p:spPr bwMode="auto">
          <a:xfrm>
            <a:off x="0" y="0"/>
            <a:ext cx="471390" cy="404664"/>
          </a:xfrm>
          <a:prstGeom prst="rect">
            <a:avLst/>
          </a:prstGeom>
          <a:noFill/>
          <a:ln w="9525">
            <a:noFill/>
            <a:miter lim="800000"/>
            <a:headEnd/>
            <a:tailEnd/>
          </a:ln>
        </p:spPr>
      </p:pic>
      <p:sp>
        <p:nvSpPr>
          <p:cNvPr id="15" name="文字方塊 14"/>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0418" name="Object 7"/>
          <p:cNvGraphicFramePr>
            <a:graphicFrameLocks noChangeAspect="1"/>
          </p:cNvGraphicFramePr>
          <p:nvPr/>
        </p:nvGraphicFramePr>
        <p:xfrm>
          <a:off x="1397000" y="1669181"/>
          <a:ext cx="6488113" cy="4856163"/>
        </p:xfrm>
        <a:graphic>
          <a:graphicData uri="http://schemas.openxmlformats.org/presentationml/2006/ole">
            <mc:AlternateContent xmlns:mc="http://schemas.openxmlformats.org/markup-compatibility/2006">
              <mc:Choice xmlns:v="urn:schemas-microsoft-com:vml" Requires="v">
                <p:oleObj spid="_x0000_s60424" name="CS ChemDraw Drawing" r:id="rId3" imgW="3812645" imgH="2854008" progId="">
                  <p:embed/>
                </p:oleObj>
              </mc:Choice>
              <mc:Fallback>
                <p:oleObj name="CS ChemDraw Drawing" r:id="rId3" imgW="3812645" imgH="2854008"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1669181"/>
                        <a:ext cx="6488113" cy="48561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8"/>
          <p:cNvGraphicFramePr>
            <a:graphicFrameLocks noChangeAspect="1"/>
          </p:cNvGraphicFramePr>
          <p:nvPr/>
        </p:nvGraphicFramePr>
        <p:xfrm>
          <a:off x="1691680" y="3204642"/>
          <a:ext cx="1519237" cy="1160462"/>
        </p:xfrm>
        <a:graphic>
          <a:graphicData uri="http://schemas.openxmlformats.org/presentationml/2006/ole">
            <mc:AlternateContent xmlns:mc="http://schemas.openxmlformats.org/markup-compatibility/2006">
              <mc:Choice xmlns:v="urn:schemas-microsoft-com:vml" Requires="v">
                <p:oleObj spid="_x0000_s60425" name="CS ChemDraw Drawing" r:id="rId5" imgW="1518957" imgH="1160984" progId="">
                  <p:embed/>
                </p:oleObj>
              </mc:Choice>
              <mc:Fallback>
                <p:oleObj name="CS ChemDraw Drawing" r:id="rId5" imgW="1518957" imgH="1160984"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204642"/>
                        <a:ext cx="1519237" cy="1160462"/>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標題 1"/>
          <p:cNvSpPr txBox="1">
            <a:spLocks/>
          </p:cNvSpPr>
          <p:nvPr/>
        </p:nvSpPr>
        <p:spPr>
          <a:xfrm>
            <a:off x="457200" y="174992"/>
            <a:ext cx="8229600" cy="1143000"/>
          </a:xfrm>
          <a:prstGeom prst="rect">
            <a:avLst/>
          </a:prstGeom>
        </p:spPr>
        <p:txBody>
          <a:bodyPr>
            <a:normAutofit fontScale="90000" lnSpcReduction="10000"/>
          </a:bodyPr>
          <a:lstStyle/>
          <a:p>
            <a:pPr lvl="0" algn="ctr">
              <a:spcBef>
                <a:spcPct val="0"/>
              </a:spcBef>
              <a:defRPr/>
            </a:pPr>
            <a:r>
              <a:rPr lang="en-US" altLang="zh-TW" sz="4000" b="1" dirty="0" smtClean="0">
                <a:ln w="11430"/>
                <a:solidFill>
                  <a:srgbClr val="FF0000"/>
                </a:solidFill>
              </a:rPr>
              <a:t>NIR- </a:t>
            </a:r>
            <a: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t>Method 3: Two-step Process with </a:t>
            </a:r>
            <a:b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br>
            <a: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t>Soft Segment Prepared First</a:t>
            </a:r>
            <a:endParaRPr kumimoji="0" lang="zh-TW" sz="36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文字方塊 8"/>
          <p:cNvSpPr txBox="1"/>
          <p:nvPr/>
        </p:nvSpPr>
        <p:spPr>
          <a:xfrm>
            <a:off x="-23168" y="6516052"/>
            <a:ext cx="418704" cy="369332"/>
          </a:xfrm>
          <a:prstGeom prst="rect">
            <a:avLst/>
          </a:prstGeom>
          <a:noFill/>
        </p:spPr>
        <p:txBody>
          <a:bodyPr wrap="none" rtlCol="0">
            <a:spAutoFit/>
          </a:bodyPr>
          <a:lstStyle/>
          <a:p>
            <a:r>
              <a:rPr lang="en-US" altLang="zh-TW" dirty="0" smtClean="0"/>
              <a:t>50</a:t>
            </a:r>
            <a:endParaRPr lang="zh-TW" altLang="en-US" dirty="0"/>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7"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Object 8"/>
          <p:cNvGraphicFramePr>
            <a:graphicFrameLocks noChangeAspect="1"/>
          </p:cNvGraphicFramePr>
          <p:nvPr/>
        </p:nvGraphicFramePr>
        <p:xfrm>
          <a:off x="1656258" y="1023317"/>
          <a:ext cx="8388350" cy="5934075"/>
        </p:xfrm>
        <a:graphic>
          <a:graphicData uri="http://schemas.openxmlformats.org/presentationml/2006/ole">
            <mc:AlternateContent xmlns:mc="http://schemas.openxmlformats.org/markup-compatibility/2006">
              <mc:Choice xmlns:v="urn:schemas-microsoft-com:vml" Requires="v">
                <p:oleObj spid="_x0000_s61457" name="Graph" r:id="rId3" imgW="4275360" imgH="3024000" progId="">
                  <p:embed/>
                </p:oleObj>
              </mc:Choice>
              <mc:Fallback>
                <p:oleObj name="Graph" r:id="rId3" imgW="4275360" imgH="30240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258" y="1023317"/>
                        <a:ext cx="83883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標題 1"/>
          <p:cNvSpPr txBox="1">
            <a:spLocks/>
          </p:cNvSpPr>
          <p:nvPr/>
        </p:nvSpPr>
        <p:spPr>
          <a:xfrm>
            <a:off x="467544" y="476672"/>
            <a:ext cx="8229600" cy="1143000"/>
          </a:xfrm>
          <a:prstGeom prst="rect">
            <a:avLst/>
          </a:prstGeom>
        </p:spPr>
        <p:txBody>
          <a:bodyPr>
            <a:normAutofit fontScale="90000"/>
          </a:bodyPr>
          <a:lstStyle/>
          <a:p>
            <a:pPr lvl="0" algn="ctr">
              <a:spcBef>
                <a:spcPct val="0"/>
              </a:spcBef>
              <a:defRPr/>
            </a:pPr>
            <a:r>
              <a:rPr lang="en-US" altLang="zh-TW" sz="4400" b="1" dirty="0" smtClean="0">
                <a:ln w="11430"/>
                <a:solidFill>
                  <a:srgbClr val="FF0000"/>
                </a:solidFill>
              </a:rPr>
              <a:t>NIR- </a:t>
            </a: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Monitoring by FT-IR in Method 3</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8" name="Object 7"/>
          <p:cNvGraphicFramePr>
            <a:graphicFrameLocks noChangeAspect="1"/>
          </p:cNvGraphicFramePr>
          <p:nvPr/>
        </p:nvGraphicFramePr>
        <p:xfrm>
          <a:off x="4905375" y="4546600"/>
          <a:ext cx="863600" cy="611188"/>
        </p:xfrm>
        <a:graphic>
          <a:graphicData uri="http://schemas.openxmlformats.org/presentationml/2006/ole">
            <mc:AlternateContent xmlns:mc="http://schemas.openxmlformats.org/markup-compatibility/2006">
              <mc:Choice xmlns:v="urn:schemas-microsoft-com:vml" Requires="v">
                <p:oleObj spid="_x0000_s61458" name="CS ChemDraw Drawing" r:id="rId5" imgW="725061" imgH="513144" progId="">
                  <p:embed/>
                </p:oleObj>
              </mc:Choice>
              <mc:Fallback>
                <p:oleObj name="CS ChemDraw Drawing" r:id="rId5" imgW="725061" imgH="513144"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4546600"/>
                        <a:ext cx="8636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9"/>
          <p:cNvGraphicFramePr>
            <a:graphicFrameLocks noChangeAspect="1"/>
          </p:cNvGraphicFramePr>
          <p:nvPr/>
        </p:nvGraphicFramePr>
        <p:xfrm>
          <a:off x="787400" y="1962150"/>
          <a:ext cx="1317625" cy="458788"/>
        </p:xfrm>
        <a:graphic>
          <a:graphicData uri="http://schemas.openxmlformats.org/presentationml/2006/ole">
            <mc:AlternateContent xmlns:mc="http://schemas.openxmlformats.org/markup-compatibility/2006">
              <mc:Choice xmlns:v="urn:schemas-microsoft-com:vml" Requires="v">
                <p:oleObj spid="_x0000_s61459" name="CS ChemDraw Drawing" r:id="rId7" imgW="1317851" imgH="458347" progId="">
                  <p:embed/>
                </p:oleObj>
              </mc:Choice>
              <mc:Fallback>
                <p:oleObj name="CS ChemDraw Drawing" r:id="rId7" imgW="1317851" imgH="458347" progId="">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400" y="1962150"/>
                        <a:ext cx="13176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0"/>
          <p:cNvGraphicFramePr>
            <a:graphicFrameLocks noChangeAspect="1"/>
          </p:cNvGraphicFramePr>
          <p:nvPr/>
        </p:nvGraphicFramePr>
        <p:xfrm>
          <a:off x="103188" y="4065588"/>
          <a:ext cx="2652712" cy="515937"/>
        </p:xfrm>
        <a:graphic>
          <a:graphicData uri="http://schemas.openxmlformats.org/presentationml/2006/ole">
            <mc:AlternateContent xmlns:mc="http://schemas.openxmlformats.org/markup-compatibility/2006">
              <mc:Choice xmlns:v="urn:schemas-microsoft-com:vml" Requires="v">
                <p:oleObj spid="_x0000_s61460" name="CS ChemDraw Drawing" r:id="rId9" imgW="2652709" imgH="516383" progId="">
                  <p:embed/>
                </p:oleObj>
              </mc:Choice>
              <mc:Fallback>
                <p:oleObj name="CS ChemDraw Drawing" r:id="rId9" imgW="2652709" imgH="516383" progId="">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88" y="4065588"/>
                        <a:ext cx="26527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直線單箭頭接點 10"/>
          <p:cNvCxnSpPr/>
          <p:nvPr/>
        </p:nvCxnSpPr>
        <p:spPr>
          <a:xfrm>
            <a:off x="1435100" y="2492375"/>
            <a:ext cx="0"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1435100" y="3500438"/>
            <a:ext cx="0" cy="4333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Object 11"/>
          <p:cNvGraphicFramePr>
            <a:graphicFrameLocks noChangeAspect="1"/>
          </p:cNvGraphicFramePr>
          <p:nvPr/>
        </p:nvGraphicFramePr>
        <p:xfrm>
          <a:off x="282575" y="3009900"/>
          <a:ext cx="2347913" cy="563563"/>
        </p:xfrm>
        <a:graphic>
          <a:graphicData uri="http://schemas.openxmlformats.org/presentationml/2006/ole">
            <mc:AlternateContent xmlns:mc="http://schemas.openxmlformats.org/markup-compatibility/2006">
              <mc:Choice xmlns:v="urn:schemas-microsoft-com:vml" Requires="v">
                <p:oleObj spid="_x0000_s61461" name="CS ChemDraw Drawing" r:id="rId11" imgW="2347946" imgH="563351" progId="">
                  <p:embed/>
                </p:oleObj>
              </mc:Choice>
              <mc:Fallback>
                <p:oleObj name="CS ChemDraw Drawing" r:id="rId11" imgW="2347946" imgH="563351" progId="">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575" y="3009900"/>
                        <a:ext cx="234791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文字方塊 13"/>
          <p:cNvSpPr txBox="1"/>
          <p:nvPr/>
        </p:nvSpPr>
        <p:spPr>
          <a:xfrm>
            <a:off x="-23168" y="6516052"/>
            <a:ext cx="418704" cy="369332"/>
          </a:xfrm>
          <a:prstGeom prst="rect">
            <a:avLst/>
          </a:prstGeom>
          <a:noFill/>
        </p:spPr>
        <p:txBody>
          <a:bodyPr wrap="none" rtlCol="0">
            <a:spAutoFit/>
          </a:bodyPr>
          <a:lstStyle/>
          <a:p>
            <a:r>
              <a:rPr lang="en-US" altLang="zh-TW" dirty="0" smtClean="0"/>
              <a:t>51</a:t>
            </a:r>
            <a:endParaRPr lang="zh-TW" altLang="en-US" dirty="0"/>
          </a:p>
        </p:txBody>
      </p:sp>
      <p:sp>
        <p:nvSpPr>
          <p:cNvPr id="16" name="文字方塊 1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7" name="Picture 5" descr="化工系系徽"/>
          <p:cNvPicPr>
            <a:picLocks noChangeAspect="1" noChangeArrowheads="1"/>
          </p:cNvPicPr>
          <p:nvPr/>
        </p:nvPicPr>
        <p:blipFill>
          <a:blip r:embed="rId13" cstate="print"/>
          <a:srcRect/>
          <a:stretch>
            <a:fillRect/>
          </a:stretch>
        </p:blipFill>
        <p:spPr bwMode="auto">
          <a:xfrm>
            <a:off x="0" y="0"/>
            <a:ext cx="471390" cy="404664"/>
          </a:xfrm>
          <a:prstGeom prst="rect">
            <a:avLst/>
          </a:prstGeom>
          <a:noFill/>
          <a:ln w="9525">
            <a:noFill/>
            <a:miter lim="800000"/>
            <a:headEnd/>
            <a:tailEnd/>
          </a:ln>
        </p:spPr>
      </p:pic>
      <p:sp>
        <p:nvSpPr>
          <p:cNvPr id="18" name="文字方塊 17"/>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251520" y="404664"/>
            <a:ext cx="8229600" cy="1143000"/>
          </a:xfrm>
          <a:prstGeom prst="rect">
            <a:avLst/>
          </a:prstGeom>
        </p:spPr>
        <p:txBody>
          <a:bodyPr/>
          <a:lstStyle/>
          <a:p>
            <a:pPr lvl="0" algn="ctr">
              <a:spcBef>
                <a:spcPct val="0"/>
              </a:spcBef>
              <a:defRPr/>
            </a:pP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Properties of </a:t>
            </a:r>
            <a:r>
              <a:rPr lang="en-US" altLang="zh-TW" sz="4400" b="1" dirty="0" smtClean="0">
                <a:ln w="11430"/>
                <a:solidFill>
                  <a:srgbClr val="FF0000"/>
                </a:solidFill>
              </a:rPr>
              <a:t>NIR-</a:t>
            </a:r>
            <a:r>
              <a:rPr kumimoji="0" lang="en-US" altLang="zh-TW" sz="4400" b="1" i="0" u="none" strike="noStrike" kern="1200" cap="none" spc="0" normalizeH="0" baseline="0" noProof="0" dirty="0" err="1" smtClean="0">
                <a:ln>
                  <a:noFill/>
                </a:ln>
                <a:solidFill>
                  <a:srgbClr val="FF0000"/>
                </a:solidFill>
                <a:effectLst/>
                <a:uLnTx/>
                <a:uFillTx/>
                <a:latin typeface="+mj-lt"/>
                <a:ea typeface="+mj-ea"/>
                <a:cs typeface="+mj-cs"/>
              </a:rPr>
              <a:t>PUaE</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7" name="表格 6"/>
          <p:cNvGraphicFramePr>
            <a:graphicFrameLocks noGrp="1"/>
          </p:cNvGraphicFramePr>
          <p:nvPr/>
        </p:nvGraphicFramePr>
        <p:xfrm>
          <a:off x="73025" y="1790700"/>
          <a:ext cx="8963791" cy="4445876"/>
        </p:xfrm>
        <a:graphic>
          <a:graphicData uri="http://schemas.openxmlformats.org/drawingml/2006/table">
            <a:tbl>
              <a:tblPr/>
              <a:tblGrid>
                <a:gridCol w="971600"/>
                <a:gridCol w="576064"/>
                <a:gridCol w="864096"/>
                <a:gridCol w="792088"/>
                <a:gridCol w="864096"/>
                <a:gridCol w="792088"/>
                <a:gridCol w="864096"/>
                <a:gridCol w="720080"/>
                <a:gridCol w="1260207"/>
                <a:gridCol w="1259376"/>
              </a:tblGrid>
              <a:tr h="1765738">
                <a:tc>
                  <a:txBody>
                    <a:bodyPr/>
                    <a:lstStyle/>
                    <a:p>
                      <a:pPr algn="ctr">
                        <a:spcAft>
                          <a:spcPts val="0"/>
                        </a:spcAft>
                      </a:pPr>
                      <a:r>
                        <a:rPr lang="en-US" sz="1800" b="1" kern="100" dirty="0" err="1">
                          <a:solidFill>
                            <a:srgbClr val="000000"/>
                          </a:solidFill>
                          <a:latin typeface="Times New Roman"/>
                          <a:ea typeface="新細明體"/>
                        </a:rPr>
                        <a:t>Method</a:t>
                      </a:r>
                      <a:r>
                        <a:rPr lang="en-US" sz="1800" b="1" i="1" kern="100" baseline="30000" dirty="0" err="1">
                          <a:solidFill>
                            <a:srgbClr val="000000"/>
                          </a:solidFill>
                          <a:latin typeface="Times New Roman"/>
                          <a:ea typeface="新細明體"/>
                        </a:rPr>
                        <a:t>a</a:t>
                      </a:r>
                      <a:endParaRPr lang="zh-TW" sz="1800"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err="1">
                          <a:solidFill>
                            <a:srgbClr val="000000"/>
                          </a:solidFill>
                          <a:latin typeface="Times New Roman"/>
                          <a:ea typeface="新細明體"/>
                        </a:rPr>
                        <a:t>HS</a:t>
                      </a:r>
                      <a:r>
                        <a:rPr lang="en-US" sz="1800" b="1" i="1" kern="100" baseline="30000" dirty="0" err="1">
                          <a:solidFill>
                            <a:srgbClr val="000000"/>
                          </a:solidFill>
                          <a:latin typeface="Times New Roman"/>
                          <a:ea typeface="新細明體"/>
                        </a:rPr>
                        <a:t>b</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Yield</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phenol recycle ratio</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η</a:t>
                      </a:r>
                      <a:r>
                        <a:rPr lang="en-US" sz="1800" b="1" kern="100" baseline="-25000">
                          <a:solidFill>
                            <a:srgbClr val="000000"/>
                          </a:solidFill>
                          <a:latin typeface="Times New Roman"/>
                          <a:ea typeface="新細明體"/>
                        </a:rPr>
                        <a:t>inh</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T</a:t>
                      </a:r>
                      <a:r>
                        <a:rPr lang="en-US" sz="1800" b="1" kern="100" baseline="-25000">
                          <a:solidFill>
                            <a:srgbClr val="000000"/>
                          </a:solidFill>
                          <a:latin typeface="Times New Roman"/>
                          <a:ea typeface="新細明體"/>
                        </a:rPr>
                        <a:t>d</a:t>
                      </a:r>
                      <a:r>
                        <a:rPr lang="en-US" sz="1800" b="1" i="1" kern="100" baseline="30000">
                          <a:solidFill>
                            <a:srgbClr val="000000"/>
                          </a:solidFill>
                          <a:latin typeface="Times New Roman"/>
                          <a:ea typeface="新細明體"/>
                        </a:rPr>
                        <a:t>c</a:t>
                      </a:r>
                      <a:endParaRPr lang="zh-TW" sz="1800" kern="100">
                        <a:latin typeface="Times New Roman"/>
                        <a:ea typeface="新細明體"/>
                      </a:endParaRPr>
                    </a:p>
                    <a:p>
                      <a:pPr algn="ctr">
                        <a:spcAft>
                          <a:spcPts val="0"/>
                        </a:spcAft>
                      </a:pPr>
                      <a:r>
                        <a:rPr lang="en-US" sz="1800" b="1" kern="100">
                          <a:solidFill>
                            <a:srgbClr val="000000"/>
                          </a:solidFill>
                          <a:latin typeface="Times New Roman"/>
                          <a:ea typeface="新細明體"/>
                        </a:rPr>
                        <a:t>(</a:t>
                      </a:r>
                      <a:r>
                        <a:rPr lang="en-US" sz="1800" b="1" kern="100">
                          <a:solidFill>
                            <a:srgbClr val="000000"/>
                          </a:solidFill>
                          <a:latin typeface="新細明體"/>
                          <a:ea typeface="新細明體"/>
                        </a:rPr>
                        <a:t>℃</a:t>
                      </a:r>
                      <a:r>
                        <a:rPr lang="en-US" sz="1800" b="1" kern="100">
                          <a:solidFill>
                            <a:srgbClr val="000000"/>
                          </a:solidFill>
                          <a:latin typeface="Times New Roman"/>
                          <a:ea typeface="新細明體"/>
                        </a:rPr>
                        <a:t>)</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T</a:t>
                      </a:r>
                      <a:r>
                        <a:rPr lang="en-US" sz="1800" b="1" kern="100" baseline="-25000">
                          <a:solidFill>
                            <a:srgbClr val="000000"/>
                          </a:solidFill>
                          <a:latin typeface="Times New Roman"/>
                          <a:ea typeface="新細明體"/>
                        </a:rPr>
                        <a:t>g</a:t>
                      </a:r>
                      <a:endParaRPr lang="zh-TW" sz="1800" kern="100">
                        <a:latin typeface="Times New Roman"/>
                        <a:ea typeface="新細明體"/>
                      </a:endParaRPr>
                    </a:p>
                    <a:p>
                      <a:pPr algn="ctr">
                        <a:spcAft>
                          <a:spcPts val="0"/>
                        </a:spcAft>
                      </a:pPr>
                      <a:r>
                        <a:rPr lang="en-US" sz="1800" b="1" kern="100">
                          <a:solidFill>
                            <a:srgbClr val="000000"/>
                          </a:solidFill>
                          <a:latin typeface="Times New Roman"/>
                          <a:ea typeface="新細明體"/>
                        </a:rPr>
                        <a:t>(</a:t>
                      </a:r>
                      <a:r>
                        <a:rPr lang="en-US" sz="1800" b="1" kern="100">
                          <a:solidFill>
                            <a:srgbClr val="000000"/>
                          </a:solidFill>
                          <a:latin typeface="新細明體"/>
                          <a:ea typeface="新細明體"/>
                        </a:rPr>
                        <a:t>℃</a:t>
                      </a:r>
                      <a:r>
                        <a:rPr lang="en-US" sz="1800" b="1" kern="100">
                          <a:solidFill>
                            <a:srgbClr val="000000"/>
                          </a:solidFill>
                          <a:latin typeface="Times New Roman"/>
                          <a:ea typeface="新細明體"/>
                        </a:rPr>
                        <a:t>)</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T</a:t>
                      </a:r>
                      <a:r>
                        <a:rPr lang="en-US" sz="1800" b="1" kern="100" baseline="-25000">
                          <a:solidFill>
                            <a:srgbClr val="000000"/>
                          </a:solidFill>
                          <a:latin typeface="Times New Roman"/>
                          <a:ea typeface="新細明體"/>
                        </a:rPr>
                        <a:t>c</a:t>
                      </a:r>
                      <a:endParaRPr lang="zh-TW" sz="1800" kern="100">
                        <a:latin typeface="Times New Roman"/>
                        <a:ea typeface="新細明體"/>
                      </a:endParaRPr>
                    </a:p>
                    <a:p>
                      <a:pPr algn="ctr">
                        <a:spcAft>
                          <a:spcPts val="0"/>
                        </a:spcAft>
                      </a:pPr>
                      <a:r>
                        <a:rPr lang="en-US" sz="1800" b="1" kern="100">
                          <a:solidFill>
                            <a:srgbClr val="000000"/>
                          </a:solidFill>
                          <a:latin typeface="Times New Roman"/>
                          <a:ea typeface="新細明體"/>
                        </a:rPr>
                        <a:t>(</a:t>
                      </a:r>
                      <a:r>
                        <a:rPr lang="en-US" sz="1800" b="1" kern="100">
                          <a:solidFill>
                            <a:srgbClr val="000000"/>
                          </a:solidFill>
                          <a:latin typeface="新細明體"/>
                          <a:ea typeface="新細明體"/>
                        </a:rPr>
                        <a:t>℃</a:t>
                      </a:r>
                      <a:r>
                        <a:rPr lang="en-US" sz="1800" b="1" kern="100">
                          <a:solidFill>
                            <a:srgbClr val="000000"/>
                          </a:solidFill>
                          <a:latin typeface="Times New Roman"/>
                          <a:ea typeface="新細明體"/>
                        </a:rPr>
                        <a:t>)</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Elongation</a:t>
                      </a:r>
                      <a:endParaRPr lang="zh-TW" sz="1800" kern="100">
                        <a:latin typeface="Times New Roman"/>
                        <a:ea typeface="新細明體"/>
                      </a:endParaRPr>
                    </a:p>
                    <a:p>
                      <a:pPr algn="ctr">
                        <a:spcAft>
                          <a:spcPts val="0"/>
                        </a:spcAft>
                      </a:pPr>
                      <a:r>
                        <a:rPr lang="en-US" sz="1800" b="1" kern="100">
                          <a:solidFill>
                            <a:srgbClr val="000000"/>
                          </a:solidFill>
                          <a:latin typeface="Times New Roman"/>
                          <a:ea typeface="新細明體"/>
                        </a:rPr>
                        <a:t>(%)</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a:solidFill>
                            <a:srgbClr val="000000"/>
                          </a:solidFill>
                          <a:latin typeface="Times New Roman"/>
                          <a:ea typeface="新細明體"/>
                        </a:rPr>
                        <a:t>Tensile strength</a:t>
                      </a:r>
                      <a:endParaRPr lang="zh-TW" sz="1800" kern="100">
                        <a:latin typeface="Times New Roman"/>
                        <a:ea typeface="新細明體"/>
                      </a:endParaRPr>
                    </a:p>
                    <a:p>
                      <a:pPr algn="ctr">
                        <a:spcAft>
                          <a:spcPts val="0"/>
                        </a:spcAft>
                      </a:pPr>
                      <a:r>
                        <a:rPr lang="en-US" sz="1800" b="1" kern="100">
                          <a:solidFill>
                            <a:srgbClr val="000000"/>
                          </a:solidFill>
                          <a:latin typeface="Times New Roman"/>
                          <a:ea typeface="新細明體"/>
                        </a:rPr>
                        <a:t>(MPa)</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6331">
                <a:tc>
                  <a:txBody>
                    <a:bodyPr/>
                    <a:lstStyle/>
                    <a:p>
                      <a:pPr algn="ctr">
                        <a:spcAft>
                          <a:spcPts val="0"/>
                        </a:spcAft>
                      </a:pPr>
                      <a:r>
                        <a:rPr lang="en-US" sz="1800" kern="100" dirty="0">
                          <a:latin typeface="Times New Roman"/>
                          <a:ea typeface="新細明體"/>
                        </a:rPr>
                        <a:t>1</a:t>
                      </a:r>
                      <a:endParaRPr lang="zh-TW" sz="1800"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ctr">
                        <a:spcAft>
                          <a:spcPts val="0"/>
                        </a:spcAft>
                      </a:pPr>
                      <a:r>
                        <a:rPr lang="en-US" sz="1800" kern="100">
                          <a:latin typeface="Times New Roman"/>
                          <a:ea typeface="新細明體"/>
                        </a:rPr>
                        <a:t>30</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100</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a:latin typeface="Times New Roman"/>
                          <a:ea typeface="新細明體"/>
                        </a:rPr>
                        <a:t>88</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a:latin typeface="Times New Roman"/>
                          <a:ea typeface="新細明體"/>
                        </a:rPr>
                        <a:t>0.25</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268</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-62</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174</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3.84</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52248">
                <a:tc>
                  <a:txBody>
                    <a:bodyPr/>
                    <a:lstStyle/>
                    <a:p>
                      <a:pPr algn="ctr">
                        <a:spcAft>
                          <a:spcPts val="0"/>
                        </a:spcAft>
                      </a:pPr>
                      <a:r>
                        <a:rPr lang="en-US" sz="1800" b="1" kern="100" dirty="0">
                          <a:solidFill>
                            <a:srgbClr val="FF0000"/>
                          </a:solidFill>
                          <a:latin typeface="Times New Roman"/>
                          <a:ea typeface="新細明體"/>
                        </a:rPr>
                        <a:t>2</a:t>
                      </a:r>
                      <a:endParaRPr lang="zh-TW" sz="1800" b="1"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zh-TW" altLang="en-US"/>
                    </a:p>
                  </a:txBody>
                  <a:tcPr/>
                </a:tc>
                <a:tc>
                  <a:txBody>
                    <a:bodyPr/>
                    <a:lstStyle/>
                    <a:p>
                      <a:pPr algn="ctr">
                        <a:spcAft>
                          <a:spcPts val="0"/>
                        </a:spcAft>
                      </a:pPr>
                      <a:r>
                        <a:rPr lang="en-US" sz="1800" b="1" kern="100" dirty="0">
                          <a:solidFill>
                            <a:srgbClr val="FF0000"/>
                          </a:solidFill>
                          <a:latin typeface="Times New Roman"/>
                          <a:ea typeface="新細明體"/>
                        </a:rPr>
                        <a:t>97</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82</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0.49</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262</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a:solidFill>
                            <a:srgbClr val="FF0000"/>
                          </a:solidFill>
                          <a:latin typeface="Times New Roman"/>
                          <a:ea typeface="新細明體"/>
                        </a:rPr>
                        <a:t>-64</a:t>
                      </a:r>
                      <a:endParaRPr lang="zh-TW" sz="1800" b="1"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a:solidFill>
                            <a:srgbClr val="FF0000"/>
                          </a:solidFill>
                          <a:latin typeface="Times New Roman"/>
                          <a:ea typeface="新細明體"/>
                        </a:rPr>
                        <a:t>187</a:t>
                      </a:r>
                      <a:endParaRPr lang="zh-TW" sz="1800" b="1"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a:solidFill>
                            <a:srgbClr val="FF0000"/>
                          </a:solidFill>
                          <a:latin typeface="Times New Roman"/>
                          <a:ea typeface="新細明體"/>
                        </a:rPr>
                        <a:t>469</a:t>
                      </a:r>
                      <a:endParaRPr lang="zh-TW" sz="1800" b="1"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smtClean="0">
                          <a:solidFill>
                            <a:srgbClr val="FF0000"/>
                          </a:solidFill>
                          <a:latin typeface="Times New Roman"/>
                          <a:ea typeface="新細明體"/>
                        </a:rPr>
                        <a:t>18</a:t>
                      </a:r>
                      <a:r>
                        <a:rPr lang="zh-TW" sz="1400" b="1" kern="100" dirty="0" smtClean="0">
                          <a:latin typeface="Times New Roman"/>
                          <a:ea typeface="新細明體"/>
                        </a:rPr>
                        <a:t> </a:t>
                      </a:r>
                      <a:endParaRPr lang="zh-TW" sz="14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336331">
                <a:tc>
                  <a:txBody>
                    <a:bodyPr/>
                    <a:lstStyle/>
                    <a:p>
                      <a:pPr algn="ctr">
                        <a:spcAft>
                          <a:spcPts val="0"/>
                        </a:spcAft>
                      </a:pPr>
                      <a:r>
                        <a:rPr lang="en-US" sz="1800" kern="100" dirty="0">
                          <a:latin typeface="Times New Roman"/>
                          <a:ea typeface="新細明體"/>
                        </a:rPr>
                        <a:t>3</a:t>
                      </a:r>
                      <a:endParaRPr lang="zh-TW" sz="1800"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en-US" sz="1800" kern="100">
                          <a:latin typeface="Times New Roman"/>
                          <a:ea typeface="新細明體"/>
                        </a:rPr>
                        <a:t>94</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89</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0.26</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231</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-65</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170</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92</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smtClean="0">
                          <a:latin typeface="Times New Roman"/>
                          <a:ea typeface="新細明體"/>
                        </a:rPr>
                        <a:t>3.28</a:t>
                      </a:r>
                      <a:r>
                        <a:rPr lang="zh-TW" sz="1400" kern="100" dirty="0">
                          <a:latin typeface="Times New Roman"/>
                          <a:ea typeface="新細明體"/>
                        </a:rPr>
                        <a:t> </a:t>
                      </a:r>
                    </a:p>
                  </a:txBody>
                  <a:tcPr marL="8175" marR="8175"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336331">
                <a:tc>
                  <a:txBody>
                    <a:bodyPr/>
                    <a:lstStyle/>
                    <a:p>
                      <a:pPr algn="ctr">
                        <a:spcAft>
                          <a:spcPts val="0"/>
                        </a:spcAft>
                      </a:pPr>
                      <a:r>
                        <a:rPr lang="en-US" sz="1800" kern="100" dirty="0">
                          <a:solidFill>
                            <a:srgbClr val="000000"/>
                          </a:solidFill>
                          <a:latin typeface="Times New Roman"/>
                          <a:ea typeface="新細明體"/>
                        </a:rPr>
                        <a:t>1</a:t>
                      </a:r>
                      <a:endParaRPr lang="zh-TW" sz="1800"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ctr">
                        <a:spcAft>
                          <a:spcPts val="0"/>
                        </a:spcAft>
                      </a:pPr>
                      <a:r>
                        <a:rPr lang="en-US" sz="1800" kern="100" dirty="0">
                          <a:solidFill>
                            <a:srgbClr val="000000"/>
                          </a:solidFill>
                          <a:latin typeface="Times New Roman"/>
                          <a:ea typeface="新細明體"/>
                        </a:rPr>
                        <a:t>40</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94</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78</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0.29</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250</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-60</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a:solidFill>
                            <a:srgbClr val="000000"/>
                          </a:solidFill>
                          <a:latin typeface="Times New Roman"/>
                          <a:ea typeface="新細明體"/>
                        </a:rPr>
                        <a:t>181</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315</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solidFill>
                            <a:srgbClr val="000000"/>
                          </a:solidFill>
                          <a:latin typeface="Times New Roman"/>
                          <a:ea typeface="新細明體"/>
                        </a:rPr>
                        <a:t>17.6</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336331">
                <a:tc>
                  <a:txBody>
                    <a:bodyPr/>
                    <a:lstStyle/>
                    <a:p>
                      <a:pPr algn="ctr">
                        <a:spcAft>
                          <a:spcPts val="0"/>
                        </a:spcAft>
                      </a:pPr>
                      <a:r>
                        <a:rPr lang="en-US" sz="1800" b="1" kern="100" dirty="0">
                          <a:solidFill>
                            <a:srgbClr val="FF0000"/>
                          </a:solidFill>
                          <a:latin typeface="Times New Roman"/>
                          <a:ea typeface="新細明體"/>
                        </a:rPr>
                        <a:t>2</a:t>
                      </a:r>
                      <a:endParaRPr lang="zh-TW" sz="1800" b="1"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zh-TW" altLang="en-US" sz="1800" dirty="0"/>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96</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85</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0.42</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251</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a:solidFill>
                            <a:srgbClr val="FF0000"/>
                          </a:solidFill>
                          <a:latin typeface="Times New Roman"/>
                          <a:ea typeface="新細明體"/>
                        </a:rPr>
                        <a:t>-60</a:t>
                      </a:r>
                      <a:endParaRPr lang="zh-TW" sz="1800" b="1"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192</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160</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15.2</a:t>
                      </a:r>
                      <a:endParaRPr lang="zh-TW" sz="1800" b="1"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20414">
                <a:tc>
                  <a:txBody>
                    <a:bodyPr/>
                    <a:lstStyle/>
                    <a:p>
                      <a:pPr algn="ctr">
                        <a:spcAft>
                          <a:spcPts val="0"/>
                        </a:spcAft>
                      </a:pPr>
                      <a:r>
                        <a:rPr lang="en-US" sz="1800" kern="100" dirty="0">
                          <a:latin typeface="Times New Roman"/>
                          <a:ea typeface="新細明體"/>
                        </a:rPr>
                        <a:t>3</a:t>
                      </a:r>
                      <a:endParaRPr lang="zh-TW" sz="1800" kern="100" dirty="0">
                        <a:latin typeface="Times New Roman"/>
                        <a:ea typeface="新細明體"/>
                      </a:endParaRPr>
                    </a:p>
                  </a:txBody>
                  <a:tcPr marL="8175" marR="8175"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ctr">
                        <a:spcAft>
                          <a:spcPts val="0"/>
                        </a:spcAft>
                      </a:pPr>
                      <a:r>
                        <a:rPr lang="en-US" sz="1800" kern="100">
                          <a:latin typeface="Times New Roman"/>
                          <a:ea typeface="新細明體"/>
                        </a:rPr>
                        <a:t>89</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84</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0.28</a:t>
                      </a:r>
                      <a:endParaRPr lang="zh-TW" sz="1800" kern="10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243</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-64</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208</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11.79</a:t>
                      </a:r>
                      <a:endParaRPr lang="zh-TW" sz="1800" kern="100" dirty="0">
                        <a:latin typeface="Times New Roman"/>
                        <a:ea typeface="新細明體"/>
                      </a:endParaRPr>
                    </a:p>
                  </a:txBody>
                  <a:tcPr marL="8175" marR="8175"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280276">
                <a:tc gridSpan="10">
                  <a:txBody>
                    <a:bodyPr/>
                    <a:lstStyle/>
                    <a:p>
                      <a:pPr>
                        <a:spcAft>
                          <a:spcPts val="0"/>
                        </a:spcAft>
                      </a:pPr>
                      <a:r>
                        <a:rPr lang="en-US" sz="1400" i="1" kern="100" baseline="30000" dirty="0">
                          <a:latin typeface="Times New Roman"/>
                          <a:ea typeface="標楷體"/>
                        </a:rPr>
                        <a:t>a</a:t>
                      </a:r>
                      <a:r>
                        <a:rPr lang="en-US" sz="1400" kern="100" dirty="0">
                          <a:latin typeface="Times New Roman"/>
                          <a:ea typeface="標楷體"/>
                        </a:rPr>
                        <a:t>: </a:t>
                      </a:r>
                      <a:r>
                        <a:rPr lang="en-US" altLang="zh-TW" sz="1400" kern="100" dirty="0" smtClean="0">
                          <a:latin typeface="+mn-lt"/>
                          <a:ea typeface="+mn-ea"/>
                          <a:cs typeface="Times New Roman"/>
                        </a:rPr>
                        <a:t>Method of synthesis(1 :one pot ; 2: two steps-Hard first ; 3: two steps-Soft first)</a:t>
                      </a:r>
                      <a:endParaRPr lang="zh-TW" sz="1400" kern="100" dirty="0">
                        <a:latin typeface="Times New Roman"/>
                        <a:ea typeface="新細明體"/>
                      </a:endParaRPr>
                    </a:p>
                    <a:p>
                      <a:pPr>
                        <a:spcAft>
                          <a:spcPts val="0"/>
                        </a:spcAft>
                      </a:pPr>
                      <a:r>
                        <a:rPr lang="en-US" sz="1400" i="1" kern="100" baseline="30000" dirty="0">
                          <a:latin typeface="Times New Roman"/>
                          <a:ea typeface="標楷體"/>
                        </a:rPr>
                        <a:t>b</a:t>
                      </a:r>
                      <a:r>
                        <a:rPr lang="en-US" sz="1400" kern="100" dirty="0">
                          <a:latin typeface="Times New Roman"/>
                          <a:ea typeface="標楷體"/>
                        </a:rPr>
                        <a:t>: </a:t>
                      </a:r>
                      <a:r>
                        <a:rPr lang="en-US" altLang="zh-TW" sz="1400" kern="100" dirty="0" smtClean="0">
                          <a:latin typeface="Times New Roman"/>
                          <a:ea typeface="標楷體"/>
                        </a:rPr>
                        <a:t>Hard segment</a:t>
                      </a:r>
                      <a:r>
                        <a:rPr lang="en-US" altLang="zh-TW" sz="1400" kern="100" baseline="0" dirty="0" smtClean="0">
                          <a:latin typeface="Times New Roman"/>
                          <a:ea typeface="標楷體"/>
                        </a:rPr>
                        <a:t> ratio</a:t>
                      </a:r>
                      <a:endParaRPr lang="zh-TW" sz="1400" kern="100" dirty="0">
                        <a:latin typeface="Times New Roman"/>
                        <a:ea typeface="新細明體"/>
                      </a:endParaRPr>
                    </a:p>
                    <a:p>
                      <a:pPr>
                        <a:spcAft>
                          <a:spcPts val="0"/>
                        </a:spcAft>
                      </a:pPr>
                      <a:r>
                        <a:rPr lang="en-US" sz="1400" i="1" kern="100" baseline="30000" dirty="0">
                          <a:latin typeface="Times New Roman"/>
                          <a:ea typeface="標楷體"/>
                        </a:rPr>
                        <a:t>c</a:t>
                      </a:r>
                      <a:r>
                        <a:rPr lang="en-US" sz="1400" kern="100" dirty="0">
                          <a:latin typeface="Times New Roman"/>
                          <a:ea typeface="標楷體"/>
                        </a:rPr>
                        <a:t>: 5% weight lose temperature</a:t>
                      </a:r>
                      <a:endParaRPr lang="zh-TW" sz="1400" kern="100" dirty="0">
                        <a:latin typeface="Times New Roman"/>
                        <a:ea typeface="新細明體"/>
                      </a:endParaRPr>
                    </a:p>
                  </a:txBody>
                  <a:tcPr marL="8175" marR="8175"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8" name="文字方塊 7"/>
          <p:cNvSpPr txBox="1"/>
          <p:nvPr/>
        </p:nvSpPr>
        <p:spPr>
          <a:xfrm>
            <a:off x="-23168" y="6516052"/>
            <a:ext cx="418704" cy="369332"/>
          </a:xfrm>
          <a:prstGeom prst="rect">
            <a:avLst/>
          </a:prstGeom>
          <a:noFill/>
        </p:spPr>
        <p:txBody>
          <a:bodyPr wrap="none" rtlCol="0">
            <a:spAutoFit/>
          </a:bodyPr>
          <a:lstStyle/>
          <a:p>
            <a:r>
              <a:rPr lang="en-US" altLang="zh-TW" dirty="0" smtClean="0"/>
              <a:t>52</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0" y="105273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標題 1"/>
          <p:cNvSpPr>
            <a:spLocks noGrp="1"/>
          </p:cNvSpPr>
          <p:nvPr>
            <p:ph type="title"/>
          </p:nvPr>
        </p:nvSpPr>
        <p:spPr>
          <a:xfrm>
            <a:off x="395536" y="0"/>
            <a:ext cx="8229600" cy="1143000"/>
          </a:xfrm>
        </p:spPr>
        <p:txBody>
          <a:bodyPr/>
          <a:lstStyle/>
          <a:p>
            <a:pPr>
              <a:defRPr/>
            </a:pPr>
            <a:r>
              <a:rPr lang="en-US" altLang="zh-TW" b="1" dirty="0" smtClean="0">
                <a:ln w="11430"/>
                <a:solidFill>
                  <a:srgbClr val="FF0000"/>
                </a:solidFill>
              </a:rPr>
              <a:t>NIR- </a:t>
            </a:r>
            <a:r>
              <a:rPr lang="en-US" altLang="zh-TW" b="1" dirty="0" err="1" smtClean="0">
                <a:ln w="11430"/>
                <a:solidFill>
                  <a:srgbClr val="FF0000"/>
                </a:solidFill>
              </a:rPr>
              <a:t>Polyurea</a:t>
            </a:r>
            <a:r>
              <a:rPr lang="en-US" altLang="zh-TW" b="1" dirty="0" smtClean="0">
                <a:ln w="11430"/>
                <a:solidFill>
                  <a:srgbClr val="FF0000"/>
                </a:solidFill>
              </a:rPr>
              <a:t> </a:t>
            </a:r>
            <a:r>
              <a:rPr lang="en-US" altLang="zh-TW" b="1" dirty="0" smtClean="0">
                <a:solidFill>
                  <a:srgbClr val="FF0000"/>
                </a:solidFill>
              </a:rPr>
              <a:t>Analysis of GPC</a:t>
            </a:r>
            <a:endParaRPr lang="zh-TW" b="1" dirty="0">
              <a:solidFill>
                <a:srgbClr val="FF0000"/>
              </a:solidFill>
            </a:endParaRPr>
          </a:p>
        </p:txBody>
      </p:sp>
      <p:graphicFrame>
        <p:nvGraphicFramePr>
          <p:cNvPr id="9" name="Object 3"/>
          <p:cNvGraphicFramePr>
            <a:graphicFrameLocks noChangeAspect="1"/>
          </p:cNvGraphicFramePr>
          <p:nvPr/>
        </p:nvGraphicFramePr>
        <p:xfrm>
          <a:off x="1908175" y="1079500"/>
          <a:ext cx="5191125" cy="3673475"/>
        </p:xfrm>
        <a:graphic>
          <a:graphicData uri="http://schemas.openxmlformats.org/presentationml/2006/ole">
            <mc:AlternateContent xmlns:mc="http://schemas.openxmlformats.org/markup-compatibility/2006">
              <mc:Choice xmlns:v="urn:schemas-microsoft-com:vml" Requires="v">
                <p:oleObj spid="_x0000_s62469" name="Graph" r:id="rId3" imgW="4275360" imgH="3024000" progId="">
                  <p:embed/>
                </p:oleObj>
              </mc:Choice>
              <mc:Fallback>
                <p:oleObj name="Graph" r:id="rId3" imgW="4275360" imgH="30240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079500"/>
                        <a:ext cx="5191125"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文字方塊 9"/>
          <p:cNvSpPr txBox="1">
            <a:spLocks noChangeArrowheads="1"/>
          </p:cNvSpPr>
          <p:nvPr/>
        </p:nvSpPr>
        <p:spPr bwMode="auto">
          <a:xfrm>
            <a:off x="2994025" y="1484313"/>
            <a:ext cx="1058303" cy="369332"/>
          </a:xfrm>
          <a:prstGeom prst="rect">
            <a:avLst/>
          </a:prstGeom>
          <a:noFill/>
          <a:ln w="9525">
            <a:noFill/>
            <a:miter lim="800000"/>
            <a:headEnd/>
            <a:tailEnd/>
          </a:ln>
        </p:spPr>
        <p:txBody>
          <a:bodyPr wrap="none">
            <a:spAutoFit/>
          </a:bodyPr>
          <a:lstStyle/>
          <a:p>
            <a:r>
              <a:rPr lang="en-US" altLang="zh-TW" b="1">
                <a:solidFill>
                  <a:srgbClr val="0000FF"/>
                </a:solidFill>
              </a:rPr>
              <a:t>Section 1</a:t>
            </a:r>
            <a:endParaRPr lang="zh-TW" altLang="en-US" b="1">
              <a:solidFill>
                <a:srgbClr val="0000FF"/>
              </a:solidFill>
            </a:endParaRPr>
          </a:p>
        </p:txBody>
      </p:sp>
      <p:sp>
        <p:nvSpPr>
          <p:cNvPr id="11" name="圓角矩形 10"/>
          <p:cNvSpPr/>
          <p:nvPr/>
        </p:nvSpPr>
        <p:spPr>
          <a:xfrm>
            <a:off x="4500563" y="1700213"/>
            <a:ext cx="431800" cy="237648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文字方塊 14"/>
          <p:cNvSpPr txBox="1">
            <a:spLocks noChangeArrowheads="1"/>
          </p:cNvSpPr>
          <p:nvPr/>
        </p:nvSpPr>
        <p:spPr bwMode="auto">
          <a:xfrm>
            <a:off x="4067175" y="1125538"/>
            <a:ext cx="1058303" cy="369332"/>
          </a:xfrm>
          <a:prstGeom prst="rect">
            <a:avLst/>
          </a:prstGeom>
          <a:noFill/>
          <a:ln w="9525">
            <a:noFill/>
            <a:miter lim="800000"/>
            <a:headEnd/>
            <a:tailEnd/>
          </a:ln>
        </p:spPr>
        <p:txBody>
          <a:bodyPr wrap="none">
            <a:spAutoFit/>
          </a:bodyPr>
          <a:lstStyle/>
          <a:p>
            <a:r>
              <a:rPr lang="en-US" altLang="zh-TW" b="1">
                <a:solidFill>
                  <a:srgbClr val="0000FF"/>
                </a:solidFill>
              </a:rPr>
              <a:t>Section 2</a:t>
            </a:r>
            <a:endParaRPr lang="zh-TW" altLang="en-US" b="1">
              <a:solidFill>
                <a:srgbClr val="0000FF"/>
              </a:solidFill>
            </a:endParaRPr>
          </a:p>
        </p:txBody>
      </p:sp>
      <p:graphicFrame>
        <p:nvGraphicFramePr>
          <p:cNvPr id="13" name="表格 12"/>
          <p:cNvGraphicFramePr>
            <a:graphicFrameLocks noGrp="1"/>
          </p:cNvGraphicFramePr>
          <p:nvPr/>
        </p:nvGraphicFramePr>
        <p:xfrm>
          <a:off x="468313" y="4581525"/>
          <a:ext cx="8424937" cy="1859915"/>
        </p:xfrm>
        <a:graphic>
          <a:graphicData uri="http://schemas.openxmlformats.org/drawingml/2006/table">
            <a:tbl>
              <a:tblPr/>
              <a:tblGrid>
                <a:gridCol w="1152128"/>
                <a:gridCol w="2016224"/>
                <a:gridCol w="2372014"/>
                <a:gridCol w="2201468"/>
                <a:gridCol w="683103"/>
              </a:tblGrid>
              <a:tr h="266700">
                <a:tc rowSpan="2">
                  <a:txBody>
                    <a:bodyPr/>
                    <a:lstStyle/>
                    <a:p>
                      <a:pPr algn="ctr">
                        <a:spcAft>
                          <a:spcPts val="0"/>
                        </a:spcAft>
                      </a:pPr>
                      <a:r>
                        <a:rPr lang="en-US" sz="1800" b="1" kern="100" dirty="0" smtClean="0">
                          <a:latin typeface="+mn-lt"/>
                          <a:ea typeface="新細明體"/>
                          <a:cs typeface="Times New Roman"/>
                        </a:rPr>
                        <a:t>Method</a:t>
                      </a:r>
                      <a:endParaRPr lang="zh-TW" sz="1800" kern="100" dirty="0">
                        <a:latin typeface="+mn-lt"/>
                        <a:ea typeface="新細明體"/>
                        <a:cs typeface="Times New Roman"/>
                      </a:endParaRPr>
                    </a:p>
                  </a:txBody>
                  <a:tcPr marL="66675" marR="66675" marT="5715" marB="0" anchor="ctr">
                    <a:lnL>
                      <a:noFill/>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a:spcAft>
                          <a:spcPts val="0"/>
                        </a:spcAft>
                      </a:pPr>
                      <a:r>
                        <a:rPr lang="en-US" sz="1800" b="1" kern="100">
                          <a:latin typeface="+mn-lt"/>
                          <a:ea typeface="新細明體"/>
                          <a:cs typeface="Times New Roman"/>
                        </a:rPr>
                        <a:t>Area (%)</a:t>
                      </a:r>
                      <a:r>
                        <a:rPr lang="en-US" sz="1800" kern="100">
                          <a:latin typeface="+mn-lt"/>
                          <a:ea typeface="新細明體"/>
                          <a:cs typeface="Times New Roman"/>
                        </a:rPr>
                        <a:t>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en-US" sz="1800" b="1" kern="100">
                          <a:latin typeface="+mn-lt"/>
                          <a:ea typeface="新細明體"/>
                          <a:cs typeface="Times New Roman"/>
                        </a:rPr>
                        <a:t>η</a:t>
                      </a:r>
                      <a:r>
                        <a:rPr lang="en-US" sz="1800" b="1" kern="100" baseline="-25000">
                          <a:latin typeface="+mn-lt"/>
                          <a:ea typeface="新細明體"/>
                          <a:cs typeface="Times New Roman"/>
                        </a:rPr>
                        <a:t>inh</a:t>
                      </a:r>
                      <a:r>
                        <a:rPr lang="en-US" sz="1800" kern="100">
                          <a:latin typeface="+mn-lt"/>
                          <a:ea typeface="新細明體"/>
                          <a:cs typeface="Times New Roman"/>
                        </a:rPr>
                        <a:t>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39775">
                <a:tc vMerge="1">
                  <a:txBody>
                    <a:bodyPr/>
                    <a:lstStyle/>
                    <a:p>
                      <a:endParaRPr lang="zh-TW" altLang="en-US"/>
                    </a:p>
                  </a:txBody>
                  <a:tcPr/>
                </a:tc>
                <a:tc>
                  <a:txBody>
                    <a:bodyPr/>
                    <a:lstStyle/>
                    <a:p>
                      <a:pPr algn="ctr">
                        <a:spcAft>
                          <a:spcPts val="0"/>
                        </a:spcAft>
                      </a:pPr>
                      <a:r>
                        <a:rPr lang="en-US" sz="1800" b="1" kern="100" dirty="0">
                          <a:latin typeface="+mn-lt"/>
                          <a:ea typeface="新細明體"/>
                          <a:cs typeface="Times New Roman"/>
                        </a:rPr>
                        <a:t>A1</a:t>
                      </a:r>
                      <a:r>
                        <a:rPr lang="en-US" sz="1800" kern="100" dirty="0">
                          <a:latin typeface="+mn-lt"/>
                          <a:ea typeface="新細明體"/>
                          <a:cs typeface="Times New Roman"/>
                        </a:rPr>
                        <a:t> </a:t>
                      </a:r>
                      <a:endParaRPr lang="zh-TW" sz="1800" kern="100" dirty="0">
                        <a:latin typeface="+mn-lt"/>
                        <a:ea typeface="新細明體"/>
                        <a:cs typeface="Times New Roman"/>
                      </a:endParaRPr>
                    </a:p>
                    <a:p>
                      <a:pPr algn="ctr">
                        <a:spcAft>
                          <a:spcPts val="0"/>
                        </a:spcAft>
                      </a:pPr>
                      <a:r>
                        <a:rPr lang="en-US" sz="1400" b="1" kern="100" dirty="0">
                          <a:latin typeface="+mn-lt"/>
                          <a:ea typeface="新細明體"/>
                          <a:cs typeface="Times New Roman"/>
                        </a:rPr>
                        <a:t>High Molecular Region</a:t>
                      </a:r>
                      <a:r>
                        <a:rPr lang="en-US" sz="1400" kern="100" dirty="0">
                          <a:latin typeface="+mn-lt"/>
                          <a:ea typeface="新細明體"/>
                          <a:cs typeface="Times New Roman"/>
                        </a:rPr>
                        <a:t> </a:t>
                      </a:r>
                      <a:endParaRPr lang="zh-TW" sz="14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mn-lt"/>
                          <a:ea typeface="新細明體"/>
                          <a:cs typeface="Times New Roman"/>
                        </a:rPr>
                        <a:t>A2</a:t>
                      </a:r>
                      <a:r>
                        <a:rPr lang="en-US" sz="1800" kern="100" dirty="0">
                          <a:latin typeface="+mn-lt"/>
                          <a:ea typeface="新細明體"/>
                          <a:cs typeface="Times New Roman"/>
                        </a:rPr>
                        <a:t> </a:t>
                      </a:r>
                      <a:endParaRPr lang="zh-TW" sz="1800" kern="100" dirty="0">
                        <a:latin typeface="+mn-lt"/>
                        <a:ea typeface="新細明體"/>
                        <a:cs typeface="Times New Roman"/>
                      </a:endParaRPr>
                    </a:p>
                    <a:p>
                      <a:pPr algn="ctr">
                        <a:spcAft>
                          <a:spcPts val="0"/>
                        </a:spcAft>
                      </a:pPr>
                      <a:r>
                        <a:rPr lang="en-US" sz="1400" b="1" kern="100" dirty="0">
                          <a:latin typeface="+mn-lt"/>
                          <a:ea typeface="新細明體"/>
                          <a:cs typeface="Times New Roman"/>
                        </a:rPr>
                        <a:t>Median Molecular Region</a:t>
                      </a:r>
                      <a:r>
                        <a:rPr lang="en-US" sz="1400" kern="100" dirty="0">
                          <a:latin typeface="+mn-lt"/>
                          <a:ea typeface="新細明體"/>
                          <a:cs typeface="Times New Roman"/>
                        </a:rPr>
                        <a:t> </a:t>
                      </a:r>
                      <a:endParaRPr lang="zh-TW" sz="14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latin typeface="+mn-lt"/>
                          <a:ea typeface="新細明體"/>
                          <a:cs typeface="Times New Roman"/>
                        </a:rPr>
                        <a:t>A3</a:t>
                      </a:r>
                      <a:r>
                        <a:rPr lang="en-US" sz="1800" kern="100" dirty="0">
                          <a:latin typeface="+mn-lt"/>
                          <a:ea typeface="新細明體"/>
                          <a:cs typeface="Times New Roman"/>
                        </a:rPr>
                        <a:t> </a:t>
                      </a:r>
                      <a:endParaRPr lang="zh-TW" sz="1800" kern="100" dirty="0">
                        <a:latin typeface="+mn-lt"/>
                        <a:ea typeface="新細明體"/>
                        <a:cs typeface="Times New Roman"/>
                      </a:endParaRPr>
                    </a:p>
                    <a:p>
                      <a:pPr algn="ctr">
                        <a:spcAft>
                          <a:spcPts val="0"/>
                        </a:spcAft>
                      </a:pPr>
                      <a:r>
                        <a:rPr lang="en-US" sz="1400" b="1" kern="100" dirty="0">
                          <a:latin typeface="+mn-lt"/>
                          <a:ea typeface="新細明體"/>
                          <a:cs typeface="Times New Roman"/>
                        </a:rPr>
                        <a:t>Low Molecular Region</a:t>
                      </a:r>
                      <a:r>
                        <a:rPr lang="en-US" sz="1400" kern="100" dirty="0">
                          <a:latin typeface="+mn-lt"/>
                          <a:ea typeface="新細明體"/>
                          <a:cs typeface="Times New Roman"/>
                        </a:rPr>
                        <a:t> </a:t>
                      </a:r>
                      <a:endParaRPr lang="zh-TW" sz="14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zh-TW" altLang="en-US"/>
                    </a:p>
                  </a:txBody>
                  <a:tcPr/>
                </a:tc>
              </a:tr>
              <a:tr h="266700">
                <a:tc>
                  <a:txBody>
                    <a:bodyPr/>
                    <a:lstStyle/>
                    <a:p>
                      <a:pPr algn="ctr">
                        <a:spcAft>
                          <a:spcPts val="0"/>
                        </a:spcAft>
                      </a:pPr>
                      <a:r>
                        <a:rPr lang="en-US" sz="1800" kern="100" dirty="0" smtClean="0">
                          <a:latin typeface="+mn-lt"/>
                          <a:ea typeface="新細明體"/>
                          <a:cs typeface="Times New Roman"/>
                        </a:rPr>
                        <a:t>1 </a:t>
                      </a:r>
                      <a:endParaRPr lang="zh-TW" sz="1800" kern="100" dirty="0">
                        <a:latin typeface="+mn-lt"/>
                        <a:ea typeface="新細明體"/>
                        <a:cs typeface="Times New Roman"/>
                      </a:endParaRPr>
                    </a:p>
                  </a:txBody>
                  <a:tcPr marL="66675" marR="66675" marT="5715" marB="0" anchor="ctr">
                    <a:lnL>
                      <a:noFill/>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mn-lt"/>
                          <a:ea typeface="新細明體"/>
                          <a:cs typeface="Times New Roman"/>
                        </a:rPr>
                        <a:t>37%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mn-lt"/>
                          <a:ea typeface="新細明體"/>
                          <a:cs typeface="Times New Roman"/>
                        </a:rPr>
                        <a:t>45%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mn-lt"/>
                          <a:ea typeface="新細明體"/>
                          <a:cs typeface="Times New Roman"/>
                        </a:rPr>
                        <a:t>18%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mn-lt"/>
                          <a:ea typeface="新細明體"/>
                          <a:cs typeface="Times New Roman"/>
                        </a:rPr>
                        <a:t>0.25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66700">
                <a:tc>
                  <a:txBody>
                    <a:bodyPr/>
                    <a:lstStyle/>
                    <a:p>
                      <a:pPr algn="ctr">
                        <a:spcAft>
                          <a:spcPts val="0"/>
                        </a:spcAft>
                      </a:pPr>
                      <a:r>
                        <a:rPr lang="en-US" sz="1800" b="1" kern="100" dirty="0" smtClean="0">
                          <a:solidFill>
                            <a:srgbClr val="FF0000"/>
                          </a:solidFill>
                          <a:latin typeface="+mn-lt"/>
                          <a:ea typeface="新細明體"/>
                          <a:cs typeface="Times New Roman"/>
                        </a:rPr>
                        <a:t>2 </a:t>
                      </a:r>
                      <a:endParaRPr lang="zh-TW" sz="1800" b="1" kern="100" dirty="0">
                        <a:solidFill>
                          <a:srgbClr val="FF0000"/>
                        </a:solidFill>
                        <a:latin typeface="+mn-lt"/>
                        <a:ea typeface="新細明體"/>
                        <a:cs typeface="Times New Roman"/>
                      </a:endParaRPr>
                    </a:p>
                  </a:txBody>
                  <a:tcPr marL="66675" marR="66675" marT="5715"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mn-lt"/>
                          <a:ea typeface="新細明體"/>
                          <a:cs typeface="Times New Roman"/>
                        </a:rPr>
                        <a:t>44% </a:t>
                      </a:r>
                      <a:endParaRPr lang="zh-TW" sz="1800" b="1" kern="100" dirty="0">
                        <a:solidFill>
                          <a:srgbClr val="FF0000"/>
                        </a:solidFill>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mn-lt"/>
                          <a:ea typeface="新細明體"/>
                          <a:cs typeface="Times New Roman"/>
                        </a:rPr>
                        <a:t>33% </a:t>
                      </a:r>
                      <a:endParaRPr lang="zh-TW" sz="1800" b="1" kern="100" dirty="0">
                        <a:solidFill>
                          <a:srgbClr val="FF0000"/>
                        </a:solidFill>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mn-lt"/>
                          <a:ea typeface="新細明體"/>
                          <a:cs typeface="Times New Roman"/>
                        </a:rPr>
                        <a:t>23% </a:t>
                      </a:r>
                      <a:endParaRPr lang="zh-TW" sz="1800" b="1" kern="100" dirty="0">
                        <a:solidFill>
                          <a:srgbClr val="FF0000"/>
                        </a:solidFill>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mn-lt"/>
                          <a:ea typeface="新細明體"/>
                          <a:cs typeface="Times New Roman"/>
                        </a:rPr>
                        <a:t>0.49 </a:t>
                      </a:r>
                      <a:endParaRPr lang="zh-TW" sz="1800" b="1" kern="100" dirty="0">
                        <a:solidFill>
                          <a:srgbClr val="FF0000"/>
                        </a:solidFill>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66700">
                <a:tc>
                  <a:txBody>
                    <a:bodyPr/>
                    <a:lstStyle/>
                    <a:p>
                      <a:pPr algn="ctr">
                        <a:spcAft>
                          <a:spcPts val="0"/>
                        </a:spcAft>
                      </a:pPr>
                      <a:r>
                        <a:rPr lang="en-US" sz="1800" kern="100" dirty="0" smtClean="0">
                          <a:latin typeface="+mn-lt"/>
                          <a:ea typeface="新細明體"/>
                          <a:cs typeface="Times New Roman"/>
                        </a:rPr>
                        <a:t>3 </a:t>
                      </a:r>
                      <a:endParaRPr lang="zh-TW" sz="1800" kern="100" dirty="0">
                        <a:latin typeface="+mn-lt"/>
                        <a:ea typeface="新細明體"/>
                        <a:cs typeface="Times New Roman"/>
                      </a:endParaRPr>
                    </a:p>
                  </a:txBody>
                  <a:tcPr marL="66675" marR="66675" marT="5715"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kern="100">
                          <a:latin typeface="+mn-lt"/>
                          <a:ea typeface="新細明體"/>
                          <a:cs typeface="Times New Roman"/>
                        </a:rPr>
                        <a:t>11% </a:t>
                      </a:r>
                      <a:endParaRPr lang="zh-TW" sz="1800" kern="10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新細明體"/>
                          <a:cs typeface="Times New Roman"/>
                        </a:rPr>
                        <a:t>83% </a:t>
                      </a:r>
                      <a:endParaRPr lang="zh-TW" sz="18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新細明體"/>
                          <a:cs typeface="Times New Roman"/>
                        </a:rPr>
                        <a:t>6% </a:t>
                      </a:r>
                      <a:endParaRPr lang="zh-TW" sz="18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mn-lt"/>
                          <a:ea typeface="新細明體"/>
                          <a:cs typeface="Times New Roman"/>
                        </a:rPr>
                        <a:t>0.26 </a:t>
                      </a:r>
                      <a:endParaRPr lang="zh-TW" sz="1800" kern="100" dirty="0">
                        <a:latin typeface="+mn-lt"/>
                        <a:ea typeface="新細明體"/>
                        <a:cs typeface="Times New Roman"/>
                      </a:endParaRPr>
                    </a:p>
                  </a:txBody>
                  <a:tcPr marL="66675" marR="66675" marT="5715"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14" name="文字方塊 14"/>
          <p:cNvSpPr txBox="1">
            <a:spLocks noChangeArrowheads="1"/>
          </p:cNvSpPr>
          <p:nvPr/>
        </p:nvSpPr>
        <p:spPr bwMode="auto">
          <a:xfrm>
            <a:off x="5153025" y="1116013"/>
            <a:ext cx="1058303" cy="369332"/>
          </a:xfrm>
          <a:prstGeom prst="rect">
            <a:avLst/>
          </a:prstGeom>
          <a:noFill/>
          <a:ln w="9525">
            <a:noFill/>
            <a:miter lim="800000"/>
            <a:headEnd/>
            <a:tailEnd/>
          </a:ln>
        </p:spPr>
        <p:txBody>
          <a:bodyPr wrap="none">
            <a:spAutoFit/>
          </a:bodyPr>
          <a:lstStyle/>
          <a:p>
            <a:r>
              <a:rPr lang="en-US" altLang="zh-TW" b="1">
                <a:solidFill>
                  <a:srgbClr val="0000FF"/>
                </a:solidFill>
              </a:rPr>
              <a:t>Section 3</a:t>
            </a:r>
            <a:endParaRPr lang="zh-TW" altLang="en-US" b="1">
              <a:solidFill>
                <a:srgbClr val="0000FF"/>
              </a:solidFill>
            </a:endParaRPr>
          </a:p>
        </p:txBody>
      </p:sp>
      <p:cxnSp>
        <p:nvCxnSpPr>
          <p:cNvPr id="15" name="直線單箭頭接點 14"/>
          <p:cNvCxnSpPr/>
          <p:nvPr/>
        </p:nvCxnSpPr>
        <p:spPr>
          <a:xfrm>
            <a:off x="3567113" y="1854200"/>
            <a:ext cx="573087" cy="1035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12" idx="2"/>
          </p:cNvCxnSpPr>
          <p:nvPr/>
        </p:nvCxnSpPr>
        <p:spPr>
          <a:xfrm>
            <a:off x="4596327" y="1494870"/>
            <a:ext cx="47681" cy="1142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H="1">
            <a:off x="5076056" y="1484313"/>
            <a:ext cx="650058" cy="1152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23168" y="6516052"/>
            <a:ext cx="418704" cy="369332"/>
          </a:xfrm>
          <a:prstGeom prst="rect">
            <a:avLst/>
          </a:prstGeom>
          <a:noFill/>
        </p:spPr>
        <p:txBody>
          <a:bodyPr wrap="none" rtlCol="0">
            <a:spAutoFit/>
          </a:bodyPr>
          <a:lstStyle/>
          <a:p>
            <a:r>
              <a:rPr lang="en-US" altLang="zh-TW" dirty="0" smtClean="0"/>
              <a:t>53</a:t>
            </a:r>
            <a:endParaRPr lang="zh-TW" altLang="en-US" dirty="0"/>
          </a:p>
        </p:txBody>
      </p:sp>
      <p:sp>
        <p:nvSpPr>
          <p:cNvPr id="20" name="文字方塊 1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1"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22" name="文字方塊 2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96752"/>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標題 1"/>
          <p:cNvSpPr txBox="1">
            <a:spLocks/>
          </p:cNvSpPr>
          <p:nvPr/>
        </p:nvSpPr>
        <p:spPr>
          <a:xfrm>
            <a:off x="395536" y="332656"/>
            <a:ext cx="8229600" cy="1143000"/>
          </a:xfrm>
          <a:prstGeom prst="rect">
            <a:avLst/>
          </a:prstGeom>
        </p:spPr>
        <p:txBody>
          <a:bodyPr/>
          <a:lstStyle/>
          <a:p>
            <a:pPr lvl="0" algn="ctr">
              <a:spcBef>
                <a:spcPct val="0"/>
              </a:spcBef>
              <a:defRPr/>
            </a:pPr>
            <a:r>
              <a:rPr lang="en-US" altLang="zh-TW" sz="4000" b="1" dirty="0" smtClean="0">
                <a:ln w="11430"/>
                <a:solidFill>
                  <a:srgbClr val="FF0000"/>
                </a:solidFill>
              </a:rPr>
              <a:t>NIR- </a:t>
            </a:r>
            <a:r>
              <a:rPr kumimoji="0" lang="en-US" altLang="zh-TW" sz="4000" b="1" i="0" u="none" strike="noStrike" kern="1200" cap="none" spc="0" normalizeH="0" baseline="0" noProof="0" dirty="0" smtClean="0">
                <a:ln>
                  <a:noFill/>
                </a:ln>
                <a:solidFill>
                  <a:srgbClr val="FF0000"/>
                </a:solidFill>
                <a:effectLst/>
                <a:uLnTx/>
                <a:uFillTx/>
                <a:latin typeface="+mj-lt"/>
                <a:ea typeface="+mj-ea"/>
                <a:cs typeface="+mj-cs"/>
              </a:rPr>
              <a:t> Method 4: Three-steps Process</a:t>
            </a:r>
            <a:endParaRPr kumimoji="0" lang="zh-TW" sz="36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10" name="Object 2"/>
          <p:cNvGraphicFramePr>
            <a:graphicFrameLocks noChangeAspect="1"/>
          </p:cNvGraphicFramePr>
          <p:nvPr/>
        </p:nvGraphicFramePr>
        <p:xfrm>
          <a:off x="1547665" y="1606550"/>
          <a:ext cx="5743724" cy="5045097"/>
        </p:xfrm>
        <a:graphic>
          <a:graphicData uri="http://schemas.openxmlformats.org/presentationml/2006/ole">
            <mc:AlternateContent xmlns:mc="http://schemas.openxmlformats.org/markup-compatibility/2006">
              <mc:Choice xmlns:v="urn:schemas-microsoft-com:vml" Requires="v">
                <p:oleObj spid="_x0000_s63496" name="CS ChemDraw Drawing" r:id="rId3" imgW="3820203" imgH="3353925" progId="">
                  <p:embed/>
                </p:oleObj>
              </mc:Choice>
              <mc:Fallback>
                <p:oleObj name="CS ChemDraw Drawing" r:id="rId3" imgW="3820203" imgH="335392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5" y="1606550"/>
                        <a:ext cx="5743724" cy="504509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p:cNvGraphicFramePr>
            <a:graphicFrameLocks noChangeAspect="1"/>
          </p:cNvGraphicFramePr>
          <p:nvPr/>
        </p:nvGraphicFramePr>
        <p:xfrm>
          <a:off x="1547664" y="3068960"/>
          <a:ext cx="1519238" cy="1232173"/>
        </p:xfrm>
        <a:graphic>
          <a:graphicData uri="http://schemas.openxmlformats.org/presentationml/2006/ole">
            <mc:AlternateContent xmlns:mc="http://schemas.openxmlformats.org/markup-compatibility/2006">
              <mc:Choice xmlns:v="urn:schemas-microsoft-com:vml" Requires="v">
                <p:oleObj spid="_x0000_s63497" name="CS ChemDraw Drawing" r:id="rId5" imgW="1518957" imgH="1160984" progId="">
                  <p:embed/>
                </p:oleObj>
              </mc:Choice>
              <mc:Fallback>
                <p:oleObj name="CS ChemDraw Drawing" r:id="rId5" imgW="1518957" imgH="1160984"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3068960"/>
                        <a:ext cx="1519238" cy="1232173"/>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文字方塊 11"/>
          <p:cNvSpPr txBox="1"/>
          <p:nvPr/>
        </p:nvSpPr>
        <p:spPr>
          <a:xfrm>
            <a:off x="-23168" y="6516052"/>
            <a:ext cx="418704" cy="369332"/>
          </a:xfrm>
          <a:prstGeom prst="rect">
            <a:avLst/>
          </a:prstGeom>
          <a:noFill/>
        </p:spPr>
        <p:txBody>
          <a:bodyPr wrap="none" rtlCol="0">
            <a:spAutoFit/>
          </a:bodyPr>
          <a:lstStyle/>
          <a:p>
            <a:r>
              <a:rPr lang="en-US" altLang="zh-TW" dirty="0" smtClean="0"/>
              <a:t>54</a:t>
            </a:r>
            <a:endParaRPr lang="zh-TW" altLang="en-US" dirty="0"/>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5" name="Picture 5" descr="化工系系徽"/>
          <p:cNvPicPr>
            <a:picLocks noChangeAspect="1" noChangeArrowheads="1"/>
          </p:cNvPicPr>
          <p:nvPr/>
        </p:nvPicPr>
        <p:blipFill>
          <a:blip r:embed="rId7"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467544" y="404664"/>
            <a:ext cx="8229600" cy="1143000"/>
          </a:xfrm>
          <a:prstGeom prst="rect">
            <a:avLst/>
          </a:prstGeom>
        </p:spPr>
        <p:txBody>
          <a:bodyPr>
            <a:normAutofit fontScale="90000"/>
          </a:bodyPr>
          <a:lstStyle/>
          <a:p>
            <a:pPr lvl="0" algn="ctr">
              <a:spcBef>
                <a:spcPct val="0"/>
              </a:spcBef>
              <a:defRPr/>
            </a:pPr>
            <a:r>
              <a:rPr lang="en-US" altLang="zh-TW" sz="4400" b="1" dirty="0" smtClean="0">
                <a:ln w="11430"/>
                <a:solidFill>
                  <a:srgbClr val="FF0000"/>
                </a:solidFill>
              </a:rPr>
              <a:t>NIR- </a:t>
            </a: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Monitoring by FT-IR in Method 4</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7" name="Object 3"/>
          <p:cNvGraphicFramePr>
            <a:graphicFrameLocks noChangeAspect="1"/>
          </p:cNvGraphicFramePr>
          <p:nvPr/>
        </p:nvGraphicFramePr>
        <p:xfrm>
          <a:off x="533400" y="1124346"/>
          <a:ext cx="8142288" cy="5761038"/>
        </p:xfrm>
        <a:graphic>
          <a:graphicData uri="http://schemas.openxmlformats.org/presentationml/2006/ole">
            <mc:AlternateContent xmlns:mc="http://schemas.openxmlformats.org/markup-compatibility/2006">
              <mc:Choice xmlns:v="urn:schemas-microsoft-com:vml" Requires="v">
                <p:oleObj spid="_x0000_s64517" name="Graph" r:id="rId3" imgW="4275360" imgH="3024000" progId="">
                  <p:embed/>
                </p:oleObj>
              </mc:Choice>
              <mc:Fallback>
                <p:oleObj name="Graph" r:id="rId3" imgW="4275360" imgH="302400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24346"/>
                        <a:ext cx="8142288"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字方塊 7"/>
          <p:cNvSpPr txBox="1"/>
          <p:nvPr/>
        </p:nvSpPr>
        <p:spPr>
          <a:xfrm>
            <a:off x="-23168" y="6516052"/>
            <a:ext cx="418704" cy="369332"/>
          </a:xfrm>
          <a:prstGeom prst="rect">
            <a:avLst/>
          </a:prstGeom>
          <a:noFill/>
        </p:spPr>
        <p:txBody>
          <a:bodyPr wrap="none" rtlCol="0">
            <a:spAutoFit/>
          </a:bodyPr>
          <a:lstStyle/>
          <a:p>
            <a:r>
              <a:rPr lang="en-US" altLang="zh-TW" dirty="0" smtClean="0"/>
              <a:t>55</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5" descr="化工系系徽"/>
          <p:cNvPicPr>
            <a:picLocks noChangeAspect="1" noChangeArrowheads="1"/>
          </p:cNvPicPr>
          <p:nvPr/>
        </p:nvPicPr>
        <p:blipFill>
          <a:blip r:embed="rId2" cstate="print"/>
          <a:srcRect/>
          <a:stretch>
            <a:fillRect/>
          </a:stretch>
        </p:blipFill>
        <p:spPr bwMode="auto">
          <a:xfrm>
            <a:off x="0" y="0"/>
            <a:ext cx="639154" cy="548680"/>
          </a:xfrm>
          <a:prstGeom prst="rect">
            <a:avLst/>
          </a:prstGeom>
          <a:noFill/>
          <a:ln w="9525">
            <a:noFill/>
            <a:miter lim="800000"/>
            <a:headEnd/>
            <a:tailEnd/>
          </a:ln>
        </p:spPr>
      </p:pic>
      <p:sp>
        <p:nvSpPr>
          <p:cNvPr id="6" name="標題 1"/>
          <p:cNvSpPr txBox="1">
            <a:spLocks/>
          </p:cNvSpPr>
          <p:nvPr/>
        </p:nvSpPr>
        <p:spPr>
          <a:xfrm>
            <a:off x="0" y="629816"/>
            <a:ext cx="9095232" cy="1143000"/>
          </a:xfrm>
          <a:prstGeom prst="rect">
            <a:avLst/>
          </a:prstGeom>
        </p:spPr>
        <p:txBody>
          <a:bodyPr/>
          <a:lstStyle/>
          <a:p>
            <a:pPr lvl="0" algn="ctr">
              <a:spcBef>
                <a:spcPct val="0"/>
              </a:spcBef>
              <a:defRPr/>
            </a:pPr>
            <a:r>
              <a:rPr kumimoji="0" lang="en-US" altLang="zh-TW" sz="3200" b="1" i="0" u="none" strike="noStrike" kern="1200" cap="none" spc="0" normalizeH="0" baseline="0" noProof="0" dirty="0" smtClean="0">
                <a:ln>
                  <a:noFill/>
                </a:ln>
                <a:solidFill>
                  <a:srgbClr val="FF0000"/>
                </a:solidFill>
                <a:effectLst/>
                <a:uLnTx/>
                <a:uFillTx/>
                <a:latin typeface="+mj-lt"/>
                <a:ea typeface="+mj-ea"/>
                <a:cs typeface="+mj-cs"/>
              </a:rPr>
              <a:t>Properties of </a:t>
            </a:r>
            <a:r>
              <a:rPr lang="en-US" altLang="zh-TW" sz="3200" b="1" dirty="0" smtClean="0">
                <a:ln w="11430"/>
                <a:solidFill>
                  <a:srgbClr val="FF0000"/>
                </a:solidFill>
              </a:rPr>
              <a:t>NIR-</a:t>
            </a:r>
            <a:r>
              <a:rPr lang="en-US" altLang="zh-TW" sz="3200" b="1" dirty="0" err="1" smtClean="0">
                <a:ln w="11430"/>
                <a:solidFill>
                  <a:srgbClr val="FF0000"/>
                </a:solidFill>
              </a:rPr>
              <a:t>Polyurea</a:t>
            </a:r>
            <a:r>
              <a:rPr kumimoji="0" lang="en-US" altLang="zh-TW" sz="3200" b="1" i="0" u="none" strike="noStrike" kern="1200" cap="none" spc="0" normalizeH="0" baseline="0" noProof="0" dirty="0" smtClean="0">
                <a:ln>
                  <a:noFill/>
                </a:ln>
                <a:solidFill>
                  <a:srgbClr val="FF0000"/>
                </a:solidFill>
                <a:effectLst/>
                <a:uLnTx/>
                <a:uFillTx/>
                <a:latin typeface="+mj-lt"/>
                <a:ea typeface="+mj-ea"/>
                <a:cs typeface="+mj-cs"/>
              </a:rPr>
              <a:t>(Method 4)</a:t>
            </a:r>
            <a:endParaRPr kumimoji="0" lang="zh-TW" sz="3200" b="1" i="0" u="none" strike="noStrike" kern="1200" cap="none" spc="0" normalizeH="0" baseline="0" noProof="0" dirty="0">
              <a:ln>
                <a:noFill/>
              </a:ln>
              <a:solidFill>
                <a:srgbClr val="FF0000"/>
              </a:solidFill>
              <a:effectLst/>
              <a:uLnTx/>
              <a:uFillTx/>
              <a:latin typeface="+mj-lt"/>
              <a:ea typeface="+mj-ea"/>
              <a:cs typeface="+mj-cs"/>
            </a:endParaRPr>
          </a:p>
        </p:txBody>
      </p:sp>
      <p:graphicFrame>
        <p:nvGraphicFramePr>
          <p:cNvPr id="7" name="內容版面配置區 5"/>
          <p:cNvGraphicFramePr>
            <a:graphicFrameLocks/>
          </p:cNvGraphicFramePr>
          <p:nvPr/>
        </p:nvGraphicFramePr>
        <p:xfrm>
          <a:off x="0" y="1700213"/>
          <a:ext cx="9144000" cy="4824535"/>
        </p:xfrm>
        <a:graphic>
          <a:graphicData uri="http://schemas.openxmlformats.org/drawingml/2006/table">
            <a:tbl>
              <a:tblPr/>
              <a:tblGrid>
                <a:gridCol w="903097"/>
                <a:gridCol w="939752"/>
                <a:gridCol w="939752"/>
                <a:gridCol w="578309"/>
                <a:gridCol w="578309"/>
                <a:gridCol w="939752"/>
                <a:gridCol w="562091"/>
                <a:gridCol w="755702"/>
                <a:gridCol w="680131"/>
                <a:gridCol w="1209123"/>
                <a:gridCol w="1057982"/>
              </a:tblGrid>
              <a:tr h="1867562">
                <a:tc>
                  <a:txBody>
                    <a:bodyPr/>
                    <a:lstStyle/>
                    <a:p>
                      <a:pPr algn="ctr">
                        <a:spcAft>
                          <a:spcPts val="0"/>
                        </a:spcAft>
                      </a:pPr>
                      <a:r>
                        <a:rPr lang="en-US" sz="1800" b="1" kern="100" dirty="0">
                          <a:solidFill>
                            <a:srgbClr val="000000"/>
                          </a:solidFill>
                          <a:latin typeface="Times New Roman"/>
                          <a:ea typeface="新細明體"/>
                        </a:rPr>
                        <a:t>short chain diamine</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(1)</a:t>
                      </a:r>
                      <a:endParaRPr lang="zh-TW" sz="1800" kern="100" dirty="0">
                        <a:latin typeface="Times New Roman"/>
                        <a:ea typeface="新細明體"/>
                      </a:endParaRPr>
                    </a:p>
                  </a:txBody>
                  <a:tcPr marL="17780" marR="17780"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short chain diamine</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(2)</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long chain diamine</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err="1">
                          <a:solidFill>
                            <a:srgbClr val="000000"/>
                          </a:solidFill>
                          <a:latin typeface="Times New Roman"/>
                          <a:ea typeface="新細明體"/>
                        </a:rPr>
                        <a:t>HS</a:t>
                      </a:r>
                      <a:r>
                        <a:rPr lang="en-US" sz="1800" b="1" i="1" kern="100" baseline="30000" dirty="0" err="1">
                          <a:solidFill>
                            <a:srgbClr val="000000"/>
                          </a:solidFill>
                          <a:latin typeface="Times New Roman"/>
                          <a:ea typeface="新細明體"/>
                        </a:rPr>
                        <a:t>a</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Yield</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phenol recycle ratio</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err="1">
                          <a:solidFill>
                            <a:srgbClr val="000000"/>
                          </a:solidFill>
                          <a:latin typeface="Times New Roman"/>
                          <a:ea typeface="新細明體"/>
                        </a:rPr>
                        <a:t>η</a:t>
                      </a:r>
                      <a:r>
                        <a:rPr lang="en-US" sz="1800" b="1" kern="100" baseline="-25000" dirty="0" err="1">
                          <a:solidFill>
                            <a:srgbClr val="000000"/>
                          </a:solidFill>
                          <a:latin typeface="Times New Roman"/>
                          <a:ea typeface="新細明體"/>
                        </a:rPr>
                        <a:t>inh</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err="1">
                          <a:solidFill>
                            <a:srgbClr val="000000"/>
                          </a:solidFill>
                          <a:latin typeface="Times New Roman"/>
                          <a:ea typeface="新細明體"/>
                        </a:rPr>
                        <a:t>T</a:t>
                      </a:r>
                      <a:r>
                        <a:rPr lang="en-US" sz="1800" b="1" kern="100" baseline="-25000" dirty="0" err="1">
                          <a:solidFill>
                            <a:srgbClr val="000000"/>
                          </a:solidFill>
                          <a:latin typeface="Times New Roman"/>
                          <a:ea typeface="新細明體"/>
                        </a:rPr>
                        <a:t>d</a:t>
                      </a:r>
                      <a:r>
                        <a:rPr lang="en-US" sz="1800" b="1" i="1" kern="100" baseline="30000" dirty="0" err="1">
                          <a:solidFill>
                            <a:srgbClr val="000000"/>
                          </a:solidFill>
                          <a:latin typeface="Times New Roman"/>
                          <a:ea typeface="新細明體"/>
                        </a:rPr>
                        <a:t>b</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r>
                        <a:rPr lang="en-US" sz="1800" b="1" kern="100" dirty="0">
                          <a:solidFill>
                            <a:srgbClr val="000000"/>
                          </a:solidFill>
                          <a:latin typeface="新細明體"/>
                          <a:ea typeface="新細明體"/>
                        </a:rPr>
                        <a:t>℃</a:t>
                      </a: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err="1">
                          <a:solidFill>
                            <a:srgbClr val="000000"/>
                          </a:solidFill>
                          <a:latin typeface="Times New Roman"/>
                          <a:ea typeface="新細明體"/>
                        </a:rPr>
                        <a:t>T</a:t>
                      </a:r>
                      <a:r>
                        <a:rPr lang="en-US" sz="1800" b="1" kern="100" baseline="-25000" dirty="0" err="1">
                          <a:solidFill>
                            <a:srgbClr val="000000"/>
                          </a:solidFill>
                          <a:latin typeface="Times New Roman"/>
                          <a:ea typeface="新細明體"/>
                        </a:rPr>
                        <a:t>g</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r>
                        <a:rPr lang="en-US" sz="1800" b="1" kern="100" dirty="0">
                          <a:solidFill>
                            <a:srgbClr val="000000"/>
                          </a:solidFill>
                          <a:latin typeface="新細明體"/>
                          <a:ea typeface="新細明體"/>
                        </a:rPr>
                        <a:t>℃</a:t>
                      </a: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Elongation</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000000"/>
                          </a:solidFill>
                          <a:latin typeface="Times New Roman"/>
                          <a:ea typeface="新細明體"/>
                        </a:rPr>
                        <a:t>Tensile Strength</a:t>
                      </a:r>
                      <a:endParaRPr lang="zh-TW" sz="1800" kern="100" dirty="0">
                        <a:latin typeface="Times New Roman"/>
                        <a:ea typeface="新細明體"/>
                      </a:endParaRPr>
                    </a:p>
                    <a:p>
                      <a:pPr algn="ctr">
                        <a:spcAft>
                          <a:spcPts val="0"/>
                        </a:spcAft>
                      </a:pPr>
                      <a:r>
                        <a:rPr lang="en-US" sz="1800" b="1" kern="100" dirty="0">
                          <a:solidFill>
                            <a:srgbClr val="000000"/>
                          </a:solidFill>
                          <a:latin typeface="Times New Roman"/>
                          <a:ea typeface="新細明體"/>
                        </a:rPr>
                        <a:t>(</a:t>
                      </a:r>
                      <a:r>
                        <a:rPr lang="en-US" sz="1800" b="1" kern="100" dirty="0" err="1">
                          <a:solidFill>
                            <a:srgbClr val="000000"/>
                          </a:solidFill>
                          <a:latin typeface="Times New Roman"/>
                          <a:ea typeface="新細明體"/>
                        </a:rPr>
                        <a:t>MPa</a:t>
                      </a:r>
                      <a:r>
                        <a:rPr lang="en-US" sz="1800" b="1" kern="100" dirty="0" smtClean="0">
                          <a:solidFill>
                            <a:srgbClr val="000000"/>
                          </a:solidFill>
                          <a:latin typeface="Times New Roman"/>
                          <a:ea typeface="新細明體"/>
                        </a:rPr>
                        <a:t>)</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22521">
                <a:tc>
                  <a:txBody>
                    <a:bodyPr/>
                    <a:lstStyle/>
                    <a:p>
                      <a:pPr algn="ctr">
                        <a:spcAft>
                          <a:spcPts val="0"/>
                        </a:spcAft>
                      </a:pPr>
                      <a:r>
                        <a:rPr lang="en-US" sz="1800" b="1" kern="100" dirty="0">
                          <a:solidFill>
                            <a:srgbClr val="FF0000"/>
                          </a:solidFill>
                          <a:latin typeface="Times New Roman"/>
                          <a:ea typeface="新細明體"/>
                        </a:rPr>
                        <a:t>HDA</a:t>
                      </a:r>
                      <a:endParaRPr lang="zh-TW" sz="1800" b="1" kern="100" dirty="0">
                        <a:latin typeface="Times New Roman"/>
                        <a:ea typeface="新細明體"/>
                      </a:endParaRPr>
                    </a:p>
                  </a:txBody>
                  <a:tcPr marL="17780" marR="17780"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IPDA</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D2000</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rowSpan="3">
                  <a:txBody>
                    <a:bodyPr/>
                    <a:lstStyle/>
                    <a:p>
                      <a:pPr algn="ctr">
                        <a:spcAft>
                          <a:spcPts val="0"/>
                        </a:spcAft>
                      </a:pPr>
                      <a:r>
                        <a:rPr lang="en-US" sz="1800" b="1" kern="100" dirty="0">
                          <a:solidFill>
                            <a:srgbClr val="FF0000"/>
                          </a:solidFill>
                          <a:latin typeface="Times New Roman"/>
                          <a:ea typeface="新細明體"/>
                        </a:rPr>
                        <a:t>30</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94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96</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0.56</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264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-56</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664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15.6</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570643">
                <a:tc>
                  <a:txBody>
                    <a:bodyPr/>
                    <a:lstStyle/>
                    <a:p>
                      <a:pPr algn="ctr">
                        <a:spcAft>
                          <a:spcPts val="0"/>
                        </a:spcAft>
                      </a:pPr>
                      <a:r>
                        <a:rPr lang="en-US" sz="1800" kern="100" dirty="0">
                          <a:latin typeface="Times New Roman"/>
                          <a:ea typeface="新細明體"/>
                        </a:rPr>
                        <a:t>HDA</a:t>
                      </a:r>
                      <a:endParaRPr lang="zh-TW" sz="1800" kern="100" dirty="0">
                        <a:latin typeface="Times New Roman"/>
                        <a:ea typeface="新細明體"/>
                      </a:endParaRPr>
                    </a:p>
                  </a:txBody>
                  <a:tcPr marL="17780" marR="17780"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IPDA</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ED2003</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vMerge="1">
                  <a:txBody>
                    <a:bodyPr/>
                    <a:lstStyle/>
                    <a:p>
                      <a:endParaRPr lang="zh-TW" altLang="en-US"/>
                    </a:p>
                  </a:txBody>
                  <a:tcPr/>
                </a:tc>
                <a:tc>
                  <a:txBody>
                    <a:bodyPr/>
                    <a:lstStyle/>
                    <a:p>
                      <a:pPr algn="ctr">
                        <a:spcAft>
                          <a:spcPts val="0"/>
                        </a:spcAft>
                      </a:pPr>
                      <a:r>
                        <a:rPr lang="en-US" sz="1800" kern="100">
                          <a:latin typeface="Times New Roman"/>
                          <a:ea typeface="新細明體"/>
                        </a:rPr>
                        <a:t>89</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a:latin typeface="Times New Roman"/>
                          <a:ea typeface="新細明體"/>
                        </a:rPr>
                        <a:t>100</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0.64</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298</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a:latin typeface="Times New Roman"/>
                          <a:ea typeface="新細明體"/>
                        </a:rPr>
                        <a:t>-60</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a:latin typeface="Times New Roman"/>
                          <a:ea typeface="新細明體"/>
                        </a:rPr>
                        <a:t>1462</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1800" kern="100" dirty="0" smtClean="0">
                          <a:latin typeface="Times New Roman"/>
                          <a:ea typeface="新細明體"/>
                        </a:rPr>
                        <a:t>0.98</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622521">
                <a:tc>
                  <a:txBody>
                    <a:bodyPr/>
                    <a:lstStyle/>
                    <a:p>
                      <a:pPr algn="ctr">
                        <a:spcAft>
                          <a:spcPts val="0"/>
                        </a:spcAft>
                      </a:pPr>
                      <a:r>
                        <a:rPr lang="en-US" sz="1800" kern="100" dirty="0">
                          <a:latin typeface="Times New Roman"/>
                          <a:ea typeface="新細明體"/>
                        </a:rPr>
                        <a:t>MDA</a:t>
                      </a:r>
                      <a:endParaRPr lang="zh-TW" sz="1800" kern="100" dirty="0">
                        <a:latin typeface="Times New Roman"/>
                        <a:ea typeface="新細明體"/>
                      </a:endParaRPr>
                    </a:p>
                  </a:txBody>
                  <a:tcPr marL="17780" marR="17780"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IPDA</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D2000</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sz="1800" dirty="0"/>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68</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65</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0.23</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283</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TW" sz="1800" dirty="0" smtClean="0"/>
                        <a:t>-55</a:t>
                      </a:r>
                      <a:endParaRPr lang="zh-TW" altLang="en-US" sz="1800" dirty="0"/>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新細明體"/>
                        </a:rPr>
                        <a:t>64</a:t>
                      </a:r>
                      <a:endParaRPr lang="zh-TW" sz="1800" kern="10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新細明體"/>
                        </a:rPr>
                        <a:t>0.43</a:t>
                      </a:r>
                      <a:endParaRPr lang="zh-TW" sz="1800"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622521">
                <a:tc>
                  <a:txBody>
                    <a:bodyPr/>
                    <a:lstStyle/>
                    <a:p>
                      <a:pPr algn="ctr">
                        <a:spcAft>
                          <a:spcPts val="0"/>
                        </a:spcAft>
                      </a:pPr>
                      <a:r>
                        <a:rPr lang="en-US" sz="1800" b="1" kern="100" dirty="0">
                          <a:solidFill>
                            <a:srgbClr val="FF0000"/>
                          </a:solidFill>
                          <a:latin typeface="Times New Roman"/>
                          <a:ea typeface="新細明體"/>
                        </a:rPr>
                        <a:t>HDA</a:t>
                      </a:r>
                      <a:endParaRPr lang="zh-TW" sz="1800" b="1" kern="100" dirty="0">
                        <a:latin typeface="Times New Roman"/>
                        <a:ea typeface="新細明體"/>
                      </a:endParaRPr>
                    </a:p>
                  </a:txBody>
                  <a:tcPr marL="17780" marR="17780" marT="0" marB="0" anchor="ctr">
                    <a:lnL w="12700" cap="flat" cmpd="sng" algn="ctr">
                      <a:no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IPDA</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D2000</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40</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83</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44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0.62</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284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-61</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a:solidFill>
                            <a:srgbClr val="FF0000"/>
                          </a:solidFill>
                          <a:latin typeface="Times New Roman"/>
                          <a:ea typeface="新細明體"/>
                        </a:rPr>
                        <a:t>469</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100" dirty="0" smtClean="0">
                          <a:solidFill>
                            <a:srgbClr val="FF0000"/>
                          </a:solidFill>
                          <a:latin typeface="Times New Roman"/>
                          <a:ea typeface="新細明體"/>
                        </a:rPr>
                        <a:t>33.4</a:t>
                      </a:r>
                      <a:endParaRPr lang="zh-TW" sz="1800" b="1" kern="100" dirty="0">
                        <a:latin typeface="Times New Roman"/>
                        <a:ea typeface="新細明體"/>
                      </a:endParaRPr>
                    </a:p>
                  </a:txBody>
                  <a:tcPr marL="17780" marR="17780" marT="0" marB="0" anchor="ctr">
                    <a:lnL w="12700" cap="flat" cmpd="sng" algn="ctr">
                      <a:solidFill>
                        <a:srgbClr val="000000"/>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767">
                <a:tc gridSpan="11">
                  <a:txBody>
                    <a:bodyPr/>
                    <a:lstStyle/>
                    <a:p>
                      <a:pPr>
                        <a:spcAft>
                          <a:spcPts val="0"/>
                        </a:spcAft>
                      </a:pPr>
                      <a:r>
                        <a:rPr lang="en-US" sz="1400" i="1" kern="100" baseline="30000" dirty="0">
                          <a:latin typeface="Times New Roman"/>
                          <a:ea typeface="標楷體"/>
                        </a:rPr>
                        <a:t>a</a:t>
                      </a:r>
                      <a:r>
                        <a:rPr lang="en-US" sz="1400" kern="100" dirty="0">
                          <a:latin typeface="Times New Roman"/>
                          <a:ea typeface="標楷體"/>
                        </a:rPr>
                        <a:t>: </a:t>
                      </a:r>
                      <a:r>
                        <a:rPr lang="en-US" altLang="zh-TW" sz="1400" kern="100" dirty="0" smtClean="0">
                          <a:latin typeface="Times New Roman"/>
                          <a:ea typeface="標楷體"/>
                        </a:rPr>
                        <a:t>Hard Segment</a:t>
                      </a:r>
                      <a:r>
                        <a:rPr lang="en-US" altLang="zh-TW" sz="1400" kern="100" baseline="0" dirty="0" smtClean="0">
                          <a:latin typeface="Times New Roman"/>
                          <a:ea typeface="標楷體"/>
                        </a:rPr>
                        <a:t> ratio</a:t>
                      </a:r>
                      <a:endParaRPr lang="zh-TW" sz="1400" kern="100" dirty="0">
                        <a:latin typeface="Times New Roman"/>
                        <a:ea typeface="新細明體"/>
                      </a:endParaRPr>
                    </a:p>
                    <a:p>
                      <a:pPr>
                        <a:spcAft>
                          <a:spcPts val="0"/>
                        </a:spcAft>
                      </a:pPr>
                      <a:r>
                        <a:rPr lang="en-US" sz="1400" i="1" kern="100" baseline="30000" dirty="0">
                          <a:latin typeface="Times New Roman"/>
                          <a:ea typeface="標楷體"/>
                        </a:rPr>
                        <a:t>b</a:t>
                      </a:r>
                      <a:r>
                        <a:rPr lang="en-US" sz="1400" kern="100" dirty="0">
                          <a:latin typeface="Times New Roman"/>
                          <a:ea typeface="標楷體"/>
                        </a:rPr>
                        <a:t>: 5% weight lose </a:t>
                      </a:r>
                      <a:r>
                        <a:rPr lang="en-US" sz="1400" kern="100" dirty="0" smtClean="0">
                          <a:latin typeface="Times New Roman"/>
                          <a:ea typeface="標楷體"/>
                        </a:rPr>
                        <a:t>temperature</a:t>
                      </a:r>
                      <a:endParaRPr lang="zh-TW" sz="1400" kern="100" dirty="0">
                        <a:latin typeface="Times New Roman"/>
                        <a:ea typeface="新細明體"/>
                      </a:endParaRPr>
                    </a:p>
                  </a:txBody>
                  <a:tcPr marL="17780" marR="17780" marT="0" marB="0">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8" name="文字方塊 7"/>
          <p:cNvSpPr txBox="1"/>
          <p:nvPr/>
        </p:nvSpPr>
        <p:spPr>
          <a:xfrm>
            <a:off x="-23168" y="6516052"/>
            <a:ext cx="418704" cy="369332"/>
          </a:xfrm>
          <a:prstGeom prst="rect">
            <a:avLst/>
          </a:prstGeom>
          <a:noFill/>
        </p:spPr>
        <p:txBody>
          <a:bodyPr wrap="none" rtlCol="0">
            <a:spAutoFit/>
          </a:bodyPr>
          <a:lstStyle/>
          <a:p>
            <a:r>
              <a:rPr lang="en-US" altLang="zh-TW" dirty="0" smtClean="0"/>
              <a:t>56</a:t>
            </a:r>
            <a:endParaRPr lang="zh-TW" altLang="en-US" dirty="0"/>
          </a:p>
        </p:txBody>
      </p:sp>
      <p:sp>
        <p:nvSpPr>
          <p:cNvPr id="9" name="文字方塊 8"/>
          <p:cNvSpPr txBox="1"/>
          <p:nvPr/>
        </p:nvSpPr>
        <p:spPr>
          <a:xfrm>
            <a:off x="7632848" y="-27384"/>
            <a:ext cx="1547664" cy="523220"/>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Philadelphia</a:t>
            </a:r>
            <a:endParaRPr lang="zh-TW" altLang="en-US" sz="1400" b="1" dirty="0">
              <a:solidFill>
                <a:srgbClr val="0000FF"/>
              </a:solidFill>
              <a:latin typeface="標楷體" pitchFamily="65" charset="-120"/>
              <a:ea typeface="標楷體" pitchFamily="65" charset="-120"/>
            </a:endParaRPr>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251520" y="33265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Analysis of AFM</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2" descr="D:\NCHU\性質測試\AFM\HS30(DPC-D2000-IPDA)\0716phase.bmp"/>
          <p:cNvPicPr>
            <a:picLocks noChangeAspect="1" noChangeArrowheads="1"/>
          </p:cNvPicPr>
          <p:nvPr/>
        </p:nvPicPr>
        <p:blipFill>
          <a:blip r:embed="rId2" cstate="print"/>
          <a:srcRect r="3963" b="26260"/>
          <a:stretch>
            <a:fillRect/>
          </a:stretch>
        </p:blipFill>
        <p:spPr bwMode="auto">
          <a:xfrm>
            <a:off x="1285875" y="1722438"/>
            <a:ext cx="2289175" cy="2332037"/>
          </a:xfrm>
          <a:prstGeom prst="rect">
            <a:avLst/>
          </a:prstGeom>
          <a:noFill/>
          <a:ln w="9525">
            <a:noFill/>
            <a:miter lim="800000"/>
            <a:headEnd/>
            <a:tailEnd/>
          </a:ln>
        </p:spPr>
      </p:pic>
      <p:sp>
        <p:nvSpPr>
          <p:cNvPr id="8" name="文字方塊 7"/>
          <p:cNvSpPr txBox="1"/>
          <p:nvPr/>
        </p:nvSpPr>
        <p:spPr>
          <a:xfrm>
            <a:off x="5986463" y="1403350"/>
            <a:ext cx="1249362" cy="369888"/>
          </a:xfrm>
          <a:prstGeom prst="rect">
            <a:avLst/>
          </a:prstGeom>
          <a:noFill/>
        </p:spPr>
        <p:txBody>
          <a:bodyPr wrap="none">
            <a:spAutoFit/>
          </a:bodyPr>
          <a:lstStyle/>
          <a:p>
            <a:pPr>
              <a:defRPr/>
            </a:pPr>
            <a:r>
              <a:rPr lang="en-US" altLang="zh-TW" dirty="0">
                <a:latin typeface="+mn-lt"/>
                <a:ea typeface="+mn-ea"/>
              </a:rPr>
              <a:t>3D-display</a:t>
            </a:r>
            <a:endParaRPr lang="zh-TW" altLang="en-US" dirty="0">
              <a:latin typeface="+mn-lt"/>
              <a:ea typeface="+mn-ea"/>
            </a:endParaRPr>
          </a:p>
        </p:txBody>
      </p:sp>
      <p:pic>
        <p:nvPicPr>
          <p:cNvPr id="9" name="Picture 3" descr="D:\NCHU\性質測試\AFM\HS30(DPC-D2000-IPDA)\0716topvuew.bmp"/>
          <p:cNvPicPr>
            <a:picLocks noChangeAspect="1" noChangeArrowheads="1"/>
          </p:cNvPicPr>
          <p:nvPr/>
        </p:nvPicPr>
        <p:blipFill>
          <a:blip r:embed="rId3" cstate="print"/>
          <a:srcRect r="3963" b="24435"/>
          <a:stretch>
            <a:fillRect/>
          </a:stretch>
        </p:blipFill>
        <p:spPr bwMode="auto">
          <a:xfrm>
            <a:off x="3646488" y="1722438"/>
            <a:ext cx="2233612" cy="2330450"/>
          </a:xfrm>
          <a:prstGeom prst="rect">
            <a:avLst/>
          </a:prstGeom>
          <a:noFill/>
          <a:ln w="9525">
            <a:noFill/>
            <a:miter lim="800000"/>
            <a:headEnd/>
            <a:tailEnd/>
          </a:ln>
        </p:spPr>
      </p:pic>
      <p:pic>
        <p:nvPicPr>
          <p:cNvPr id="10" name="Picture 4" descr="D:\NCHU\性質測試\AFM\HS30(DPC-D2000-IPDA)\0716-3d.bmp"/>
          <p:cNvPicPr>
            <a:picLocks noChangeAspect="1" noChangeArrowheads="1"/>
          </p:cNvPicPr>
          <p:nvPr/>
        </p:nvPicPr>
        <p:blipFill>
          <a:blip r:embed="rId4" cstate="print"/>
          <a:srcRect l="17502" t="12576" r="19736" b="22443"/>
          <a:stretch>
            <a:fillRect/>
          </a:stretch>
        </p:blipFill>
        <p:spPr bwMode="auto">
          <a:xfrm>
            <a:off x="5951538" y="1722438"/>
            <a:ext cx="2225675" cy="1728787"/>
          </a:xfrm>
          <a:prstGeom prst="rect">
            <a:avLst/>
          </a:prstGeom>
          <a:noFill/>
          <a:ln w="9525">
            <a:noFill/>
            <a:miter lim="800000"/>
            <a:headEnd/>
            <a:tailEnd/>
          </a:ln>
        </p:spPr>
      </p:pic>
      <p:sp>
        <p:nvSpPr>
          <p:cNvPr id="11" name="文字方塊 10"/>
          <p:cNvSpPr txBox="1"/>
          <p:nvPr/>
        </p:nvSpPr>
        <p:spPr>
          <a:xfrm>
            <a:off x="5894388" y="3475038"/>
            <a:ext cx="2705997" cy="646331"/>
          </a:xfrm>
          <a:prstGeom prst="rect">
            <a:avLst/>
          </a:prstGeom>
          <a:noFill/>
        </p:spPr>
        <p:txBody>
          <a:bodyPr wrap="none">
            <a:spAutoFit/>
          </a:bodyPr>
          <a:lstStyle/>
          <a:p>
            <a:pPr>
              <a:defRPr/>
            </a:pPr>
            <a:r>
              <a:rPr lang="en-US" altLang="zh-TW" dirty="0" err="1">
                <a:latin typeface="+mn-lt"/>
                <a:ea typeface="+mn-ea"/>
              </a:rPr>
              <a:t>pmPUaE</a:t>
            </a:r>
            <a:r>
              <a:rPr lang="en-US" altLang="zh-TW" dirty="0">
                <a:latin typeface="+mn-lt"/>
                <a:ea typeface="+mn-ea"/>
              </a:rPr>
              <a:t>(DPC-D2000-IPDA)</a:t>
            </a:r>
          </a:p>
          <a:p>
            <a:pPr>
              <a:defRPr/>
            </a:pPr>
            <a:r>
              <a:rPr lang="en-US" altLang="zh-TW" dirty="0">
                <a:latin typeface="+mn-lt"/>
                <a:ea typeface="+mn-ea"/>
              </a:rPr>
              <a:t>roughness:</a:t>
            </a:r>
            <a:r>
              <a:rPr lang="en-US" altLang="zh-TW" b="1" dirty="0">
                <a:solidFill>
                  <a:srgbClr val="0000FF"/>
                </a:solidFill>
                <a:latin typeface="+mn-lt"/>
                <a:ea typeface="+mn-ea"/>
              </a:rPr>
              <a:t>1.09nm</a:t>
            </a:r>
            <a:endParaRPr lang="zh-TW" altLang="en-US" b="1" dirty="0">
              <a:solidFill>
                <a:srgbClr val="0000FF"/>
              </a:solidFill>
              <a:latin typeface="+mn-lt"/>
              <a:ea typeface="+mn-ea"/>
            </a:endParaRPr>
          </a:p>
        </p:txBody>
      </p:sp>
      <p:sp>
        <p:nvSpPr>
          <p:cNvPr id="12" name="文字方塊 11"/>
          <p:cNvSpPr txBox="1"/>
          <p:nvPr/>
        </p:nvSpPr>
        <p:spPr>
          <a:xfrm>
            <a:off x="6027738" y="5868988"/>
            <a:ext cx="2627451" cy="646331"/>
          </a:xfrm>
          <a:prstGeom prst="rect">
            <a:avLst/>
          </a:prstGeom>
          <a:noFill/>
        </p:spPr>
        <p:txBody>
          <a:bodyPr wrap="none">
            <a:spAutoFit/>
          </a:bodyPr>
          <a:lstStyle/>
          <a:p>
            <a:pPr>
              <a:defRPr/>
            </a:pPr>
            <a:r>
              <a:rPr lang="en-US" altLang="zh-TW" dirty="0" err="1">
                <a:latin typeface="+mn-lt"/>
                <a:ea typeface="+mn-ea"/>
              </a:rPr>
              <a:t>hSPUaE</a:t>
            </a:r>
            <a:r>
              <a:rPr lang="en-US" altLang="zh-TW" dirty="0">
                <a:latin typeface="+mn-lt"/>
                <a:ea typeface="+mn-ea"/>
              </a:rPr>
              <a:t>(DPC-IPDA-D2000)</a:t>
            </a:r>
          </a:p>
          <a:p>
            <a:pPr>
              <a:defRPr/>
            </a:pPr>
            <a:r>
              <a:rPr lang="en-US" altLang="zh-TW" dirty="0">
                <a:latin typeface="+mn-lt"/>
              </a:rPr>
              <a:t>roughness:</a:t>
            </a:r>
            <a:r>
              <a:rPr lang="en-US" altLang="zh-TW" b="1" dirty="0">
                <a:solidFill>
                  <a:srgbClr val="0000FF"/>
                </a:solidFill>
                <a:latin typeface="+mn-lt"/>
              </a:rPr>
              <a:t>1</a:t>
            </a:r>
            <a:r>
              <a:rPr lang="en-US" altLang="zh-TW" b="1" dirty="0">
                <a:solidFill>
                  <a:srgbClr val="0000FF"/>
                </a:solidFill>
                <a:latin typeface="+mn-lt"/>
                <a:ea typeface="+mn-ea"/>
              </a:rPr>
              <a:t>1.06nm</a:t>
            </a:r>
            <a:endParaRPr lang="zh-TW" altLang="en-US" b="1" dirty="0">
              <a:solidFill>
                <a:srgbClr val="0000FF"/>
              </a:solidFill>
              <a:latin typeface="+mn-lt"/>
              <a:ea typeface="+mn-ea"/>
            </a:endParaRPr>
          </a:p>
        </p:txBody>
      </p:sp>
      <p:pic>
        <p:nvPicPr>
          <p:cNvPr id="13" name="Picture 2" descr="D:\NCHU\性質測試\AFM\HS30(DPC-D2000-IPDA)\0929phase.bmp"/>
          <p:cNvPicPr>
            <a:picLocks noChangeAspect="1" noChangeArrowheads="1"/>
          </p:cNvPicPr>
          <p:nvPr/>
        </p:nvPicPr>
        <p:blipFill>
          <a:blip r:embed="rId5" cstate="print"/>
          <a:srcRect r="5501" b="25131"/>
          <a:stretch>
            <a:fillRect/>
          </a:stretch>
        </p:blipFill>
        <p:spPr bwMode="auto">
          <a:xfrm>
            <a:off x="1274763" y="4144963"/>
            <a:ext cx="2260600" cy="2376487"/>
          </a:xfrm>
          <a:prstGeom prst="rect">
            <a:avLst/>
          </a:prstGeom>
          <a:noFill/>
          <a:ln w="9525">
            <a:noFill/>
            <a:miter lim="800000"/>
            <a:headEnd/>
            <a:tailEnd/>
          </a:ln>
        </p:spPr>
      </p:pic>
      <p:pic>
        <p:nvPicPr>
          <p:cNvPr id="14" name="Picture 3" descr="D:\NCHU\性質測試\AFM\HS30(DPC-D2000-IPDA)\0929topview.bmp"/>
          <p:cNvPicPr>
            <a:picLocks noChangeAspect="1" noChangeArrowheads="1"/>
          </p:cNvPicPr>
          <p:nvPr/>
        </p:nvPicPr>
        <p:blipFill>
          <a:blip r:embed="rId6" cstate="print"/>
          <a:srcRect r="3963" b="24435"/>
          <a:stretch>
            <a:fillRect/>
          </a:stretch>
        </p:blipFill>
        <p:spPr bwMode="auto">
          <a:xfrm>
            <a:off x="3722688" y="4144963"/>
            <a:ext cx="2276475" cy="2376487"/>
          </a:xfrm>
          <a:prstGeom prst="rect">
            <a:avLst/>
          </a:prstGeom>
          <a:noFill/>
          <a:ln w="9525">
            <a:noFill/>
            <a:miter lim="800000"/>
            <a:headEnd/>
            <a:tailEnd/>
          </a:ln>
        </p:spPr>
      </p:pic>
      <p:pic>
        <p:nvPicPr>
          <p:cNvPr id="15" name="Picture 4" descr="D:\NCHU\性質測試\AFM\HS30(DPC-D2000-IPDA)\0929-3d.bmp"/>
          <p:cNvPicPr>
            <a:picLocks noChangeAspect="1" noChangeArrowheads="1"/>
          </p:cNvPicPr>
          <p:nvPr/>
        </p:nvPicPr>
        <p:blipFill>
          <a:blip r:embed="rId7" cstate="print"/>
          <a:srcRect l="17502" t="14545" r="20473" b="21458"/>
          <a:stretch>
            <a:fillRect/>
          </a:stretch>
        </p:blipFill>
        <p:spPr bwMode="auto">
          <a:xfrm>
            <a:off x="6084888" y="4144963"/>
            <a:ext cx="2232025" cy="1727200"/>
          </a:xfrm>
          <a:prstGeom prst="rect">
            <a:avLst/>
          </a:prstGeom>
          <a:noFill/>
          <a:ln w="9525">
            <a:noFill/>
            <a:miter lim="800000"/>
            <a:headEnd/>
            <a:tailEnd/>
          </a:ln>
        </p:spPr>
      </p:pic>
      <p:sp>
        <p:nvSpPr>
          <p:cNvPr id="16" name="文字方塊 15"/>
          <p:cNvSpPr txBox="1"/>
          <p:nvPr/>
        </p:nvSpPr>
        <p:spPr>
          <a:xfrm>
            <a:off x="131763" y="1758950"/>
            <a:ext cx="1127125" cy="369888"/>
          </a:xfrm>
          <a:prstGeom prst="rect">
            <a:avLst/>
          </a:prstGeom>
          <a:noFill/>
        </p:spPr>
        <p:txBody>
          <a:bodyPr wrap="none">
            <a:spAutoFit/>
          </a:bodyPr>
          <a:lstStyle/>
          <a:p>
            <a:pPr>
              <a:defRPr/>
            </a:pPr>
            <a:r>
              <a:rPr lang="en-US" altLang="zh-TW" b="1" u="sng" dirty="0">
                <a:solidFill>
                  <a:srgbClr val="0000FF"/>
                </a:solidFill>
                <a:latin typeface="+mn-lt"/>
              </a:rPr>
              <a:t>Method 1</a:t>
            </a:r>
            <a:endParaRPr lang="zh-TW" altLang="en-US" b="1" u="sng" dirty="0">
              <a:solidFill>
                <a:srgbClr val="0000FF"/>
              </a:solidFill>
              <a:latin typeface="+mn-lt"/>
            </a:endParaRPr>
          </a:p>
        </p:txBody>
      </p:sp>
      <p:sp>
        <p:nvSpPr>
          <p:cNvPr id="17" name="文字方塊 16"/>
          <p:cNvSpPr txBox="1"/>
          <p:nvPr/>
        </p:nvSpPr>
        <p:spPr>
          <a:xfrm>
            <a:off x="131763" y="4206875"/>
            <a:ext cx="1127125" cy="369888"/>
          </a:xfrm>
          <a:prstGeom prst="rect">
            <a:avLst/>
          </a:prstGeom>
          <a:noFill/>
        </p:spPr>
        <p:txBody>
          <a:bodyPr wrap="none">
            <a:spAutoFit/>
          </a:bodyPr>
          <a:lstStyle/>
          <a:p>
            <a:pPr>
              <a:defRPr/>
            </a:pPr>
            <a:r>
              <a:rPr lang="en-US" altLang="zh-TW" b="1" u="sng" dirty="0">
                <a:solidFill>
                  <a:srgbClr val="0000FF"/>
                </a:solidFill>
                <a:latin typeface="+mn-lt"/>
              </a:rPr>
              <a:t>Method 2</a:t>
            </a:r>
            <a:endParaRPr lang="zh-TW" altLang="en-US" b="1" u="sng" dirty="0">
              <a:solidFill>
                <a:srgbClr val="0000FF"/>
              </a:solidFill>
              <a:latin typeface="+mn-lt"/>
            </a:endParaRPr>
          </a:p>
        </p:txBody>
      </p:sp>
      <p:sp>
        <p:nvSpPr>
          <p:cNvPr id="18" name="文字方塊 17"/>
          <p:cNvSpPr txBox="1"/>
          <p:nvPr/>
        </p:nvSpPr>
        <p:spPr>
          <a:xfrm>
            <a:off x="-23168" y="6516052"/>
            <a:ext cx="418704" cy="369332"/>
          </a:xfrm>
          <a:prstGeom prst="rect">
            <a:avLst/>
          </a:prstGeom>
          <a:noFill/>
        </p:spPr>
        <p:txBody>
          <a:bodyPr wrap="none" rtlCol="0">
            <a:spAutoFit/>
          </a:bodyPr>
          <a:lstStyle/>
          <a:p>
            <a:r>
              <a:rPr lang="en-US" altLang="zh-TW" dirty="0" smtClean="0"/>
              <a:t>57</a:t>
            </a:r>
            <a:endParaRPr lang="zh-TW" altLang="en-US" dirty="0"/>
          </a:p>
        </p:txBody>
      </p:sp>
      <p:sp>
        <p:nvSpPr>
          <p:cNvPr id="20" name="文字方塊 1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1" name="Picture 5" descr="化工系系徽"/>
          <p:cNvPicPr>
            <a:picLocks noChangeAspect="1" noChangeArrowheads="1"/>
          </p:cNvPicPr>
          <p:nvPr/>
        </p:nvPicPr>
        <p:blipFill>
          <a:blip r:embed="rId8" cstate="print"/>
          <a:srcRect/>
          <a:stretch>
            <a:fillRect/>
          </a:stretch>
        </p:blipFill>
        <p:spPr bwMode="auto">
          <a:xfrm>
            <a:off x="0" y="0"/>
            <a:ext cx="471390" cy="404664"/>
          </a:xfrm>
          <a:prstGeom prst="rect">
            <a:avLst/>
          </a:prstGeom>
          <a:noFill/>
          <a:ln w="9525">
            <a:noFill/>
            <a:miter lim="800000"/>
            <a:headEnd/>
            <a:tailEnd/>
          </a:ln>
        </p:spPr>
      </p:pic>
      <p:sp>
        <p:nvSpPr>
          <p:cNvPr id="22" name="文字方塊 2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03648" y="1772816"/>
            <a:ext cx="6696744" cy="4968552"/>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TMP1219"/>
          <p:cNvPicPr>
            <a:picLocks noChangeAspect="1" noChangeArrowheads="1"/>
          </p:cNvPicPr>
          <p:nvPr/>
        </p:nvPicPr>
        <p:blipFill>
          <a:blip r:embed="rId2" cstate="print"/>
          <a:srcRect/>
          <a:stretch>
            <a:fillRect/>
          </a:stretch>
        </p:blipFill>
        <p:spPr bwMode="auto">
          <a:xfrm>
            <a:off x="1403648" y="1556792"/>
            <a:ext cx="5688037" cy="4922837"/>
          </a:xfrm>
          <a:prstGeom prst="rect">
            <a:avLst/>
          </a:prstGeom>
          <a:noFill/>
          <a:ln w="9525">
            <a:noFill/>
            <a:miter lim="800000"/>
            <a:headEnd/>
            <a:tailEnd/>
          </a:ln>
          <a:effectLst/>
        </p:spPr>
      </p:pic>
      <p:sp>
        <p:nvSpPr>
          <p:cNvPr id="6" name="Text Box 3"/>
          <p:cNvSpPr txBox="1">
            <a:spLocks noChangeArrowheads="1"/>
          </p:cNvSpPr>
          <p:nvPr/>
        </p:nvSpPr>
        <p:spPr bwMode="auto">
          <a:xfrm>
            <a:off x="323528" y="332656"/>
            <a:ext cx="8424862" cy="641350"/>
          </a:xfrm>
          <a:prstGeom prst="rect">
            <a:avLst/>
          </a:prstGeom>
          <a:noFill/>
          <a:ln w="9525">
            <a:noFill/>
            <a:miter lim="800000"/>
            <a:headEnd/>
            <a:tailEnd/>
          </a:ln>
          <a:effectLst/>
        </p:spPr>
        <p:txBody>
          <a:bodyPr>
            <a:spAutoFit/>
          </a:bodyPr>
          <a:lstStyle/>
          <a:p>
            <a:pPr algn="ctr">
              <a:spcBef>
                <a:spcPct val="50000"/>
              </a:spcBef>
            </a:pPr>
            <a:r>
              <a:rPr lang="en-US" altLang="zh-TW" sz="3600" b="1" dirty="0" smtClean="0">
                <a:solidFill>
                  <a:srgbClr val="FF0000"/>
                </a:solidFill>
                <a:latin typeface="Times New Roman" pitchFamily="18" charset="0"/>
                <a:ea typeface="標楷體" pitchFamily="65" charset="-120"/>
                <a:cs typeface="Times New Roman" pitchFamily="18" charset="0"/>
              </a:rPr>
              <a:t>Phosgene Process-</a:t>
            </a:r>
            <a:r>
              <a:rPr lang="en-US" altLang="zh-TW" sz="3600" b="1" dirty="0" smtClean="0">
                <a:solidFill>
                  <a:srgbClr val="FF0000"/>
                </a:solidFill>
                <a:latin typeface="Times New Roman" pitchFamily="18" charset="0"/>
                <a:cs typeface="Times New Roman" pitchFamily="18" charset="0"/>
              </a:rPr>
              <a:t>MDI</a:t>
            </a:r>
            <a:r>
              <a:rPr lang="zh-TW" altLang="en-US" sz="3600" b="1" dirty="0" smtClean="0">
                <a:solidFill>
                  <a:srgbClr val="FF0000"/>
                </a:solidFill>
                <a:latin typeface="Times New Roman" pitchFamily="18" charset="0"/>
                <a:ea typeface="標楷體" pitchFamily="65" charset="-120"/>
                <a:cs typeface="Times New Roman" pitchFamily="18" charset="0"/>
              </a:rPr>
              <a:t> </a:t>
            </a:r>
            <a:r>
              <a:rPr lang="en-US" altLang="zh-TW" sz="3600" b="1" dirty="0" smtClean="0">
                <a:solidFill>
                  <a:srgbClr val="FF0000"/>
                </a:solidFill>
                <a:latin typeface="Times New Roman" pitchFamily="18" charset="0"/>
                <a:ea typeface="標楷體" pitchFamily="65" charset="-120"/>
                <a:cs typeface="Times New Roman" pitchFamily="18" charset="0"/>
              </a:rPr>
              <a:t>from Benzene</a:t>
            </a:r>
            <a:endParaRPr lang="zh-TW" altLang="en-US" sz="3600" b="1" dirty="0">
              <a:solidFill>
                <a:srgbClr val="FF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2627784" y="1052736"/>
            <a:ext cx="4171950" cy="366713"/>
          </a:xfrm>
          <a:prstGeom prst="rect">
            <a:avLst/>
          </a:prstGeom>
          <a:noFill/>
          <a:ln w="9525">
            <a:noFill/>
            <a:miter lim="800000"/>
            <a:headEnd/>
            <a:tailEnd/>
          </a:ln>
          <a:effectLst/>
        </p:spPr>
        <p:txBody>
          <a:bodyPr wrap="none">
            <a:spAutoFit/>
          </a:bodyPr>
          <a:lstStyle/>
          <a:p>
            <a:r>
              <a:rPr lang="en-US" altLang="zh-TW" sz="1800" b="1" dirty="0">
                <a:solidFill>
                  <a:srgbClr val="0070C0"/>
                </a:solidFill>
                <a:latin typeface="Times New Roman" pitchFamily="18" charset="0"/>
              </a:rPr>
              <a:t>( Polyurethane Handbook by Huntsman</a:t>
            </a:r>
            <a:r>
              <a:rPr lang="en-US" altLang="zh-TW" sz="1800" b="1" dirty="0">
                <a:solidFill>
                  <a:srgbClr val="0070C0"/>
                </a:solidFill>
              </a:rPr>
              <a:t>)</a:t>
            </a:r>
          </a:p>
        </p:txBody>
      </p:sp>
      <p:sp>
        <p:nvSpPr>
          <p:cNvPr id="8" name="Line 7"/>
          <p:cNvSpPr>
            <a:spLocks noChangeShapeType="1"/>
          </p:cNvSpPr>
          <p:nvPr/>
        </p:nvSpPr>
        <p:spPr bwMode="auto">
          <a:xfrm flipH="1">
            <a:off x="6660232" y="4365104"/>
            <a:ext cx="1368673" cy="0"/>
          </a:xfrm>
          <a:prstGeom prst="line">
            <a:avLst/>
          </a:prstGeom>
          <a:noFill/>
          <a:ln w="38100">
            <a:solidFill>
              <a:srgbClr val="FF0000"/>
            </a:solidFill>
            <a:round/>
            <a:headEnd/>
            <a:tailEnd type="triangle" w="med" len="med"/>
          </a:ln>
          <a:effectLst/>
        </p:spPr>
        <p:txBody>
          <a:bodyPr/>
          <a:lstStyle/>
          <a:p>
            <a:endParaRPr lang="zh-TW" altLang="en-US"/>
          </a:p>
        </p:txBody>
      </p:sp>
      <p:sp>
        <p:nvSpPr>
          <p:cNvPr id="9" name="Line 8"/>
          <p:cNvSpPr>
            <a:spLocks noChangeShapeType="1"/>
          </p:cNvSpPr>
          <p:nvPr/>
        </p:nvSpPr>
        <p:spPr bwMode="auto">
          <a:xfrm flipH="1" flipV="1">
            <a:off x="7236296" y="2492896"/>
            <a:ext cx="720576" cy="397"/>
          </a:xfrm>
          <a:prstGeom prst="line">
            <a:avLst/>
          </a:prstGeom>
          <a:noFill/>
          <a:ln w="38100">
            <a:solidFill>
              <a:srgbClr val="FF0000"/>
            </a:solidFill>
            <a:round/>
            <a:headEnd/>
            <a:tailEnd type="triangle" w="med" len="med"/>
          </a:ln>
          <a:effectLst/>
        </p:spPr>
        <p:txBody>
          <a:bodyPr/>
          <a:lstStyle/>
          <a:p>
            <a:endParaRPr lang="zh-TW" altLang="en-US"/>
          </a:p>
        </p:txBody>
      </p:sp>
      <p:sp>
        <p:nvSpPr>
          <p:cNvPr id="10" name="Line 9"/>
          <p:cNvSpPr>
            <a:spLocks noChangeShapeType="1"/>
          </p:cNvSpPr>
          <p:nvPr/>
        </p:nvSpPr>
        <p:spPr bwMode="auto">
          <a:xfrm flipH="1">
            <a:off x="7092280" y="3573016"/>
            <a:ext cx="360363" cy="0"/>
          </a:xfrm>
          <a:prstGeom prst="line">
            <a:avLst/>
          </a:prstGeom>
          <a:noFill/>
          <a:ln w="38100">
            <a:solidFill>
              <a:srgbClr val="FF0000"/>
            </a:solidFill>
            <a:round/>
            <a:headEnd/>
            <a:tailEnd type="triangle" w="med" len="med"/>
          </a:ln>
          <a:effectLst/>
        </p:spPr>
        <p:txBody>
          <a:bodyPr/>
          <a:lstStyle/>
          <a:p>
            <a:endParaRPr lang="zh-TW" altLang="en-US"/>
          </a:p>
        </p:txBody>
      </p:sp>
      <p:sp>
        <p:nvSpPr>
          <p:cNvPr id="11" name="Line 10"/>
          <p:cNvSpPr>
            <a:spLocks noChangeShapeType="1"/>
          </p:cNvSpPr>
          <p:nvPr/>
        </p:nvSpPr>
        <p:spPr bwMode="auto">
          <a:xfrm flipH="1">
            <a:off x="7236296" y="4653136"/>
            <a:ext cx="360362" cy="0"/>
          </a:xfrm>
          <a:prstGeom prst="line">
            <a:avLst/>
          </a:prstGeom>
          <a:noFill/>
          <a:ln w="38100">
            <a:solidFill>
              <a:schemeClr val="tx1"/>
            </a:solidFill>
            <a:round/>
            <a:headEnd/>
            <a:tailEnd type="triangle" w="med" len="med"/>
          </a:ln>
          <a:effectLst/>
        </p:spPr>
        <p:txBody>
          <a:bodyPr/>
          <a:lstStyle/>
          <a:p>
            <a:endParaRPr lang="zh-TW" altLang="en-US"/>
          </a:p>
        </p:txBody>
      </p:sp>
      <p:sp>
        <p:nvSpPr>
          <p:cNvPr id="14" name="文字方塊 13"/>
          <p:cNvSpPr txBox="1"/>
          <p:nvPr/>
        </p:nvSpPr>
        <p:spPr>
          <a:xfrm>
            <a:off x="5652120" y="2348880"/>
            <a:ext cx="1728192" cy="2246769"/>
          </a:xfrm>
          <a:prstGeom prst="rect">
            <a:avLst/>
          </a:prstGeom>
          <a:noFill/>
        </p:spPr>
        <p:txBody>
          <a:bodyPr wrap="square" rtlCol="0">
            <a:spAutoFit/>
          </a:bodyPr>
          <a:lstStyle/>
          <a:p>
            <a:r>
              <a:rPr lang="en-US" altLang="zh-TW" sz="1400" b="1" dirty="0" smtClean="0">
                <a:solidFill>
                  <a:srgbClr val="FF0000"/>
                </a:solidFill>
              </a:rPr>
              <a:t>Con. H2SO4/HNO3</a:t>
            </a:r>
          </a:p>
          <a:p>
            <a:endParaRPr lang="en-US" altLang="zh-TW" sz="1400" b="1" dirty="0" smtClean="0">
              <a:solidFill>
                <a:srgbClr val="0000FF"/>
              </a:solidFill>
            </a:endParaRPr>
          </a:p>
          <a:p>
            <a:endParaRPr lang="en-US" altLang="zh-TW" sz="1400" b="1" dirty="0" smtClean="0">
              <a:solidFill>
                <a:srgbClr val="0000FF"/>
              </a:solidFill>
            </a:endParaRPr>
          </a:p>
          <a:p>
            <a:endParaRPr lang="en-US" altLang="zh-TW" sz="1400" b="1" dirty="0" smtClean="0">
              <a:solidFill>
                <a:srgbClr val="0000FF"/>
              </a:solidFill>
            </a:endParaRPr>
          </a:p>
          <a:p>
            <a:endParaRPr lang="en-US" altLang="zh-TW" sz="1400" b="1" dirty="0" smtClean="0">
              <a:solidFill>
                <a:srgbClr val="0000FF"/>
              </a:solidFill>
            </a:endParaRPr>
          </a:p>
          <a:p>
            <a:r>
              <a:rPr lang="en-US" altLang="zh-TW" sz="1400" b="1" dirty="0" smtClean="0">
                <a:solidFill>
                  <a:srgbClr val="FF0000"/>
                </a:solidFill>
              </a:rPr>
              <a:t>Formaldehyde</a:t>
            </a:r>
          </a:p>
          <a:p>
            <a:endParaRPr lang="en-US" altLang="zh-TW" sz="1400" b="1" dirty="0" smtClean="0">
              <a:solidFill>
                <a:srgbClr val="0000FF"/>
              </a:solidFill>
            </a:endParaRPr>
          </a:p>
          <a:p>
            <a:endParaRPr lang="en-US" altLang="zh-TW" sz="1400" b="1" dirty="0" smtClean="0">
              <a:solidFill>
                <a:srgbClr val="0000FF"/>
              </a:solidFill>
            </a:endParaRPr>
          </a:p>
          <a:p>
            <a:endParaRPr lang="en-US" altLang="zh-TW" sz="1400" b="1" dirty="0" smtClean="0">
              <a:solidFill>
                <a:srgbClr val="0000FF"/>
              </a:solidFill>
            </a:endParaRPr>
          </a:p>
          <a:p>
            <a:r>
              <a:rPr lang="en-US" altLang="zh-TW" sz="1400" b="1" dirty="0" smtClean="0">
                <a:solidFill>
                  <a:srgbClr val="FF0000"/>
                </a:solidFill>
              </a:rPr>
              <a:t>Phosgene</a:t>
            </a:r>
            <a:endParaRPr lang="zh-TW" altLang="en-US" sz="1400" b="1" dirty="0">
              <a:solidFill>
                <a:srgbClr val="FF0000"/>
              </a:solidFill>
            </a:endParaRPr>
          </a:p>
        </p:txBody>
      </p:sp>
      <p:sp>
        <p:nvSpPr>
          <p:cNvPr id="15" name="文字方塊 14"/>
          <p:cNvSpPr txBox="1"/>
          <p:nvPr/>
        </p:nvSpPr>
        <p:spPr>
          <a:xfrm>
            <a:off x="-36512" y="6525344"/>
            <a:ext cx="301686" cy="369332"/>
          </a:xfrm>
          <a:prstGeom prst="rect">
            <a:avLst/>
          </a:prstGeom>
          <a:noFill/>
        </p:spPr>
        <p:txBody>
          <a:bodyPr wrap="none" rtlCol="0">
            <a:spAutoFit/>
          </a:bodyPr>
          <a:lstStyle/>
          <a:p>
            <a:r>
              <a:rPr lang="en-US" altLang="zh-TW" dirty="0" smtClean="0"/>
              <a:t>5</a:t>
            </a:r>
            <a:endParaRPr lang="zh-TW" altLang="en-US" dirty="0"/>
          </a:p>
        </p:txBody>
      </p:sp>
      <p:sp>
        <p:nvSpPr>
          <p:cNvPr id="17" name="文字方塊 1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8"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
        <p:nvSpPr>
          <p:cNvPr id="16" name="文字方塊 15"/>
          <p:cNvSpPr txBox="1"/>
          <p:nvPr/>
        </p:nvSpPr>
        <p:spPr>
          <a:xfrm>
            <a:off x="6372200" y="2780928"/>
            <a:ext cx="1643142" cy="369332"/>
          </a:xfrm>
          <a:prstGeom prst="rect">
            <a:avLst/>
          </a:prstGeom>
          <a:noFill/>
        </p:spPr>
        <p:txBody>
          <a:bodyPr wrap="none" rtlCol="0">
            <a:spAutoFit/>
          </a:bodyPr>
          <a:lstStyle/>
          <a:p>
            <a:r>
              <a:rPr lang="en-US" altLang="zh-TW" dirty="0" smtClean="0">
                <a:solidFill>
                  <a:srgbClr val="FF0000"/>
                </a:solidFill>
              </a:rPr>
              <a:t>Toxic chemicals</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5" descr="化工系系徽"/>
          <p:cNvPicPr>
            <a:picLocks noChangeAspect="1" noChangeArrowheads="1"/>
          </p:cNvPicPr>
          <p:nvPr/>
        </p:nvPicPr>
        <p:blipFill>
          <a:blip r:embed="rId2" cstate="print"/>
          <a:srcRect/>
          <a:stretch>
            <a:fillRect/>
          </a:stretch>
        </p:blipFill>
        <p:spPr bwMode="auto">
          <a:xfrm>
            <a:off x="0" y="0"/>
            <a:ext cx="639154" cy="548680"/>
          </a:xfrm>
          <a:prstGeom prst="rect">
            <a:avLst/>
          </a:prstGeom>
          <a:noFill/>
          <a:ln w="9525">
            <a:noFill/>
            <a:miter lim="800000"/>
            <a:headEnd/>
            <a:tailEnd/>
          </a:ln>
        </p:spPr>
      </p:pic>
      <p:sp>
        <p:nvSpPr>
          <p:cNvPr id="6" name="標題 1"/>
          <p:cNvSpPr txBox="1">
            <a:spLocks/>
          </p:cNvSpPr>
          <p:nvPr/>
        </p:nvSpPr>
        <p:spPr>
          <a:xfrm>
            <a:off x="395536" y="26064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Analysis of AFM</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1" descr="D:\NCHU\性質測試\AFM\HS30(DPC-D2000-IPDA)\0718phase.bmp"/>
          <p:cNvPicPr>
            <a:picLocks noChangeAspect="1" noChangeArrowheads="1"/>
          </p:cNvPicPr>
          <p:nvPr/>
        </p:nvPicPr>
        <p:blipFill>
          <a:blip r:embed="rId3" cstate="print"/>
          <a:srcRect r="5501" b="25131"/>
          <a:stretch>
            <a:fillRect/>
          </a:stretch>
        </p:blipFill>
        <p:spPr bwMode="auto">
          <a:xfrm>
            <a:off x="1135063" y="1728788"/>
            <a:ext cx="2305050" cy="2422525"/>
          </a:xfrm>
          <a:prstGeom prst="rect">
            <a:avLst/>
          </a:prstGeom>
          <a:noFill/>
          <a:ln w="9525">
            <a:noFill/>
            <a:miter lim="800000"/>
            <a:headEnd/>
            <a:tailEnd/>
          </a:ln>
        </p:spPr>
      </p:pic>
      <p:pic>
        <p:nvPicPr>
          <p:cNvPr id="8" name="Picture 2" descr="D:\NCHU\性質測試\AFM\HS30(DPC-D2000-IPDA)\0718topview.bmp"/>
          <p:cNvPicPr>
            <a:picLocks noChangeAspect="1" noChangeArrowheads="1"/>
          </p:cNvPicPr>
          <p:nvPr/>
        </p:nvPicPr>
        <p:blipFill>
          <a:blip r:embed="rId4" cstate="print"/>
          <a:srcRect r="3963" b="24435"/>
          <a:stretch>
            <a:fillRect/>
          </a:stretch>
        </p:blipFill>
        <p:spPr bwMode="auto">
          <a:xfrm>
            <a:off x="3495675" y="1728788"/>
            <a:ext cx="2344738" cy="2447925"/>
          </a:xfrm>
          <a:prstGeom prst="rect">
            <a:avLst/>
          </a:prstGeom>
          <a:noFill/>
          <a:ln w="9525">
            <a:noFill/>
            <a:miter lim="800000"/>
            <a:headEnd/>
            <a:tailEnd/>
          </a:ln>
        </p:spPr>
      </p:pic>
      <p:pic>
        <p:nvPicPr>
          <p:cNvPr id="9" name="Picture 3" descr="D:\NCHU\性質測試\AFM\HS30(DPC-D2000-IPDA)\0718-3d.bmp"/>
          <p:cNvPicPr>
            <a:picLocks noChangeAspect="1" noChangeArrowheads="1"/>
          </p:cNvPicPr>
          <p:nvPr/>
        </p:nvPicPr>
        <p:blipFill>
          <a:blip r:embed="rId5" cstate="print"/>
          <a:srcRect l="17503" t="15529" r="20473" b="22443"/>
          <a:stretch>
            <a:fillRect/>
          </a:stretch>
        </p:blipFill>
        <p:spPr bwMode="auto">
          <a:xfrm>
            <a:off x="5888038" y="1728788"/>
            <a:ext cx="2495550" cy="1871662"/>
          </a:xfrm>
          <a:prstGeom prst="rect">
            <a:avLst/>
          </a:prstGeom>
          <a:noFill/>
          <a:ln w="9525">
            <a:noFill/>
            <a:miter lim="800000"/>
            <a:headEnd/>
            <a:tailEnd/>
          </a:ln>
        </p:spPr>
      </p:pic>
      <p:sp>
        <p:nvSpPr>
          <p:cNvPr id="10" name="文字方塊 9"/>
          <p:cNvSpPr txBox="1"/>
          <p:nvPr/>
        </p:nvSpPr>
        <p:spPr>
          <a:xfrm>
            <a:off x="5903913" y="3600450"/>
            <a:ext cx="2595390" cy="646331"/>
          </a:xfrm>
          <a:prstGeom prst="rect">
            <a:avLst/>
          </a:prstGeom>
          <a:noFill/>
        </p:spPr>
        <p:txBody>
          <a:bodyPr wrap="none">
            <a:spAutoFit/>
          </a:bodyPr>
          <a:lstStyle/>
          <a:p>
            <a:pPr>
              <a:defRPr/>
            </a:pPr>
            <a:r>
              <a:rPr lang="en-US" altLang="zh-TW" dirty="0" err="1">
                <a:latin typeface="+mn-lt"/>
                <a:ea typeface="+mn-ea"/>
              </a:rPr>
              <a:t>sSPUaE</a:t>
            </a:r>
            <a:r>
              <a:rPr lang="en-US" altLang="zh-TW" dirty="0">
                <a:latin typeface="+mn-lt"/>
                <a:ea typeface="+mn-ea"/>
              </a:rPr>
              <a:t>(DPC-D2000-IPDA)</a:t>
            </a:r>
          </a:p>
          <a:p>
            <a:pPr>
              <a:defRPr/>
            </a:pPr>
            <a:r>
              <a:rPr lang="en-US" altLang="zh-TW" dirty="0">
                <a:latin typeface="+mn-lt"/>
              </a:rPr>
              <a:t>roughness</a:t>
            </a:r>
            <a:r>
              <a:rPr lang="en-US" altLang="zh-TW" dirty="0">
                <a:latin typeface="+mn-lt"/>
                <a:ea typeface="+mn-ea"/>
              </a:rPr>
              <a:t>:</a:t>
            </a:r>
            <a:r>
              <a:rPr lang="en-US" altLang="zh-TW" dirty="0">
                <a:solidFill>
                  <a:srgbClr val="0000FF"/>
                </a:solidFill>
                <a:latin typeface="+mn-lt"/>
                <a:ea typeface="+mn-ea"/>
              </a:rPr>
              <a:t>18.85nm</a:t>
            </a:r>
            <a:endParaRPr lang="zh-TW" altLang="en-US" dirty="0">
              <a:solidFill>
                <a:srgbClr val="0000FF"/>
              </a:solidFill>
              <a:latin typeface="+mn-lt"/>
              <a:ea typeface="+mn-ea"/>
            </a:endParaRPr>
          </a:p>
        </p:txBody>
      </p:sp>
      <p:sp>
        <p:nvSpPr>
          <p:cNvPr id="11" name="文字方塊 10"/>
          <p:cNvSpPr txBox="1"/>
          <p:nvPr/>
        </p:nvSpPr>
        <p:spPr>
          <a:xfrm>
            <a:off x="5848350" y="5949950"/>
            <a:ext cx="2992742" cy="646331"/>
          </a:xfrm>
          <a:prstGeom prst="rect">
            <a:avLst/>
          </a:prstGeom>
          <a:noFill/>
        </p:spPr>
        <p:txBody>
          <a:bodyPr wrap="none">
            <a:spAutoFit/>
          </a:bodyPr>
          <a:lstStyle/>
          <a:p>
            <a:pPr>
              <a:defRPr/>
            </a:pPr>
            <a:r>
              <a:rPr lang="en-US" altLang="zh-TW" dirty="0" err="1">
                <a:latin typeface="+mn-lt"/>
                <a:ea typeface="+mn-ea"/>
              </a:rPr>
              <a:t>SPUaE</a:t>
            </a:r>
            <a:r>
              <a:rPr lang="en-US" altLang="zh-TW" dirty="0">
                <a:latin typeface="+mn-lt"/>
                <a:ea typeface="+mn-ea"/>
              </a:rPr>
              <a:t>(HDA-DPC-D2000-IPDA)</a:t>
            </a:r>
          </a:p>
          <a:p>
            <a:pPr>
              <a:defRPr/>
            </a:pPr>
            <a:r>
              <a:rPr lang="en-US" altLang="zh-TW" dirty="0">
                <a:latin typeface="+mn-lt"/>
              </a:rPr>
              <a:t>roughness</a:t>
            </a:r>
            <a:r>
              <a:rPr lang="en-US" altLang="zh-TW" dirty="0">
                <a:latin typeface="+mn-lt"/>
                <a:ea typeface="+mn-ea"/>
              </a:rPr>
              <a:t>:</a:t>
            </a:r>
            <a:r>
              <a:rPr lang="en-US" altLang="zh-TW" dirty="0">
                <a:solidFill>
                  <a:srgbClr val="0000FF"/>
                </a:solidFill>
                <a:latin typeface="+mn-lt"/>
                <a:ea typeface="+mn-ea"/>
              </a:rPr>
              <a:t>12.7nm</a:t>
            </a:r>
            <a:endParaRPr lang="zh-TW" altLang="en-US" dirty="0">
              <a:solidFill>
                <a:srgbClr val="0000FF"/>
              </a:solidFill>
              <a:latin typeface="+mn-lt"/>
              <a:ea typeface="+mn-ea"/>
            </a:endParaRPr>
          </a:p>
        </p:txBody>
      </p:sp>
      <p:pic>
        <p:nvPicPr>
          <p:cNvPr id="12" name="Picture 20" descr="D:\NCHU\性質測試\AFM\HS30(DPC-HDA-D2000-IPDA)\20131003\after 100C\20121002-3m-top-3D.bmp"/>
          <p:cNvPicPr>
            <a:picLocks noChangeAspect="1" noChangeArrowheads="1"/>
          </p:cNvPicPr>
          <p:nvPr/>
        </p:nvPicPr>
        <p:blipFill>
          <a:blip r:embed="rId6" cstate="print"/>
          <a:srcRect l="17503" t="10606" r="16782" b="19489"/>
          <a:stretch>
            <a:fillRect/>
          </a:stretch>
        </p:blipFill>
        <p:spPr bwMode="auto">
          <a:xfrm>
            <a:off x="5867400" y="4179888"/>
            <a:ext cx="2305050" cy="1838325"/>
          </a:xfrm>
          <a:prstGeom prst="rect">
            <a:avLst/>
          </a:prstGeom>
          <a:noFill/>
          <a:ln w="9525">
            <a:noFill/>
            <a:miter lim="800000"/>
            <a:headEnd/>
            <a:tailEnd/>
          </a:ln>
        </p:spPr>
      </p:pic>
      <p:sp>
        <p:nvSpPr>
          <p:cNvPr id="13" name="文字方塊 12"/>
          <p:cNvSpPr txBox="1"/>
          <p:nvPr/>
        </p:nvSpPr>
        <p:spPr>
          <a:xfrm>
            <a:off x="7938" y="1773238"/>
            <a:ext cx="1127125" cy="368300"/>
          </a:xfrm>
          <a:prstGeom prst="rect">
            <a:avLst/>
          </a:prstGeom>
          <a:noFill/>
        </p:spPr>
        <p:txBody>
          <a:bodyPr wrap="none">
            <a:spAutoFit/>
          </a:bodyPr>
          <a:lstStyle/>
          <a:p>
            <a:pPr>
              <a:defRPr/>
            </a:pPr>
            <a:r>
              <a:rPr lang="en-US" altLang="zh-TW" b="1" u="sng" dirty="0">
                <a:solidFill>
                  <a:srgbClr val="0000FF"/>
                </a:solidFill>
                <a:latin typeface="+mn-lt"/>
              </a:rPr>
              <a:t>Method 3</a:t>
            </a:r>
            <a:endParaRPr lang="zh-TW" altLang="en-US" b="1" u="sng" dirty="0">
              <a:solidFill>
                <a:srgbClr val="0000FF"/>
              </a:solidFill>
              <a:latin typeface="+mn-lt"/>
            </a:endParaRPr>
          </a:p>
        </p:txBody>
      </p:sp>
      <p:sp>
        <p:nvSpPr>
          <p:cNvPr id="14" name="文字方塊 13"/>
          <p:cNvSpPr txBox="1"/>
          <p:nvPr/>
        </p:nvSpPr>
        <p:spPr>
          <a:xfrm>
            <a:off x="0" y="4221163"/>
            <a:ext cx="1127125" cy="369887"/>
          </a:xfrm>
          <a:prstGeom prst="rect">
            <a:avLst/>
          </a:prstGeom>
          <a:noFill/>
        </p:spPr>
        <p:txBody>
          <a:bodyPr wrap="none">
            <a:spAutoFit/>
          </a:bodyPr>
          <a:lstStyle/>
          <a:p>
            <a:pPr>
              <a:defRPr/>
            </a:pPr>
            <a:r>
              <a:rPr lang="en-US" altLang="zh-TW" b="1" u="sng" dirty="0">
                <a:solidFill>
                  <a:srgbClr val="0000FF"/>
                </a:solidFill>
                <a:latin typeface="+mn-lt"/>
              </a:rPr>
              <a:t>Method 4</a:t>
            </a:r>
            <a:endParaRPr lang="zh-TW" altLang="en-US" b="1" u="sng" dirty="0">
              <a:solidFill>
                <a:srgbClr val="0000FF"/>
              </a:solidFill>
              <a:latin typeface="+mn-lt"/>
            </a:endParaRPr>
          </a:p>
        </p:txBody>
      </p:sp>
      <p:pic>
        <p:nvPicPr>
          <p:cNvPr id="15" name="Picture 21" descr="D:\NCHU\性質測試\AFM\HS30(DPC-HDA-D2000-IPDA)\20131003\after 100C\20121002-3m-top.bmp"/>
          <p:cNvPicPr>
            <a:picLocks noChangeAspect="1" noChangeArrowheads="1"/>
          </p:cNvPicPr>
          <p:nvPr/>
        </p:nvPicPr>
        <p:blipFill>
          <a:blip r:embed="rId7" cstate="print"/>
          <a:srcRect r="5501" b="25131"/>
          <a:stretch>
            <a:fillRect/>
          </a:stretch>
        </p:blipFill>
        <p:spPr bwMode="auto">
          <a:xfrm>
            <a:off x="3492500" y="4221163"/>
            <a:ext cx="2303463" cy="2422525"/>
          </a:xfrm>
          <a:prstGeom prst="rect">
            <a:avLst/>
          </a:prstGeom>
          <a:noFill/>
          <a:ln w="9525">
            <a:noFill/>
            <a:miter lim="800000"/>
            <a:headEnd/>
            <a:tailEnd/>
          </a:ln>
        </p:spPr>
      </p:pic>
      <p:pic>
        <p:nvPicPr>
          <p:cNvPr id="16" name="Picture 22" descr="D:\NCHU\性質測試\AFM\HS30(DPC-HDA-D2000-IPDA)\20131003\after 100C\20121002-3m-phase.bmp"/>
          <p:cNvPicPr>
            <a:picLocks noChangeAspect="1" noChangeArrowheads="1"/>
          </p:cNvPicPr>
          <p:nvPr/>
        </p:nvPicPr>
        <p:blipFill>
          <a:blip r:embed="rId8" cstate="print"/>
          <a:srcRect r="5501" b="25131"/>
          <a:stretch>
            <a:fillRect/>
          </a:stretch>
        </p:blipFill>
        <p:spPr bwMode="auto">
          <a:xfrm>
            <a:off x="1116013" y="4221163"/>
            <a:ext cx="2303462" cy="2422525"/>
          </a:xfrm>
          <a:prstGeom prst="rect">
            <a:avLst/>
          </a:prstGeom>
          <a:noFill/>
          <a:ln w="9525">
            <a:noFill/>
            <a:miter lim="800000"/>
            <a:headEnd/>
            <a:tailEnd/>
          </a:ln>
        </p:spPr>
      </p:pic>
      <p:sp>
        <p:nvSpPr>
          <p:cNvPr id="17" name="文字方塊 16"/>
          <p:cNvSpPr txBox="1"/>
          <p:nvPr/>
        </p:nvSpPr>
        <p:spPr>
          <a:xfrm>
            <a:off x="-23168" y="6516052"/>
            <a:ext cx="418704" cy="369332"/>
          </a:xfrm>
          <a:prstGeom prst="rect">
            <a:avLst/>
          </a:prstGeom>
          <a:noFill/>
        </p:spPr>
        <p:txBody>
          <a:bodyPr wrap="none" rtlCol="0">
            <a:spAutoFit/>
          </a:bodyPr>
          <a:lstStyle/>
          <a:p>
            <a:r>
              <a:rPr lang="en-US" altLang="zh-TW" dirty="0" smtClean="0"/>
              <a:t>58</a:t>
            </a:r>
            <a:endParaRPr lang="zh-TW" altLang="en-US" dirty="0"/>
          </a:p>
        </p:txBody>
      </p:sp>
      <p:sp>
        <p:nvSpPr>
          <p:cNvPr id="18" name="文字方塊 17"/>
          <p:cNvSpPr txBox="1"/>
          <p:nvPr/>
        </p:nvSpPr>
        <p:spPr>
          <a:xfrm>
            <a:off x="7632848" y="-27384"/>
            <a:ext cx="1547664" cy="523220"/>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Philadelphia</a:t>
            </a:r>
            <a:endParaRPr lang="zh-TW" altLang="en-US" sz="1400" b="1" dirty="0">
              <a:solidFill>
                <a:srgbClr val="0000FF"/>
              </a:solidFill>
              <a:latin typeface="標楷體" pitchFamily="65" charset="-120"/>
              <a:ea typeface="標楷體" pitchFamily="65" charset="-120"/>
            </a:endParaRPr>
          </a:p>
        </p:txBody>
      </p:sp>
      <p:sp>
        <p:nvSpPr>
          <p:cNvPr id="19" name="文字方塊 1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10" name="標題 1"/>
          <p:cNvSpPr txBox="1">
            <a:spLocks/>
          </p:cNvSpPr>
          <p:nvPr/>
        </p:nvSpPr>
        <p:spPr>
          <a:xfrm>
            <a:off x="107504" y="40466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4400" b="1" dirty="0" smtClean="0">
                <a:solidFill>
                  <a:srgbClr val="FF0000"/>
                </a:solidFill>
                <a:latin typeface="+mj-lt"/>
                <a:ea typeface="+mj-ea"/>
                <a:cs typeface="+mj-cs"/>
              </a:rPr>
              <a:t>NIR -</a:t>
            </a: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Conclusion</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內容版面配置區 2"/>
          <p:cNvSpPr txBox="1">
            <a:spLocks/>
          </p:cNvSpPr>
          <p:nvPr/>
        </p:nvSpPr>
        <p:spPr>
          <a:xfrm>
            <a:off x="0" y="1600200"/>
            <a:ext cx="91440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Method 1</a:t>
            </a: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One step → Random → no phase separation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Method 2</a:t>
            </a: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Hard segment first →gathered hard segment → clear phase separation and better properties</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altLang="zh-TW"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Method 3</a:t>
            </a:r>
            <a:r>
              <a:rPr kumimoji="0" lang="zh-TW" alt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TW" sz="2800" b="0" i="0" u="none" strike="noStrike" kern="1200" cap="none" spc="0" normalizeH="0" baseline="0" noProof="0" dirty="0" smtClean="0">
                <a:ln>
                  <a:noFill/>
                </a:ln>
                <a:solidFill>
                  <a:schemeClr val="tx1"/>
                </a:solidFill>
                <a:effectLst/>
                <a:uLnTx/>
                <a:uFillTx/>
                <a:latin typeface="+mn-lt"/>
                <a:ea typeface="+mn-ea"/>
                <a:cs typeface="+mn-cs"/>
              </a:rPr>
              <a:t>Soft segment first → scattered hydrogen bond → small phase separation and poor properties</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en-US" altLang="zh-TW"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1" i="0" u="sng" strike="noStrike" kern="1200" cap="none" spc="0" normalizeH="0" baseline="0" noProof="0" dirty="0" smtClean="0">
                <a:ln>
                  <a:noFill/>
                </a:ln>
                <a:solidFill>
                  <a:srgbClr val="FF0000"/>
                </a:solidFill>
                <a:effectLst/>
                <a:uLnTx/>
                <a:uFillTx/>
                <a:latin typeface="+mn-lt"/>
                <a:ea typeface="+mn-ea"/>
                <a:cs typeface="+mn-cs"/>
              </a:rPr>
              <a:t>Method 4</a:t>
            </a:r>
            <a:r>
              <a:rPr kumimoji="0" lang="zh-TW" altLang="en-US" sz="2800" b="1" i="0" u="none" strike="noStrike" kern="1200" cap="none" spc="0" normalizeH="0" baseline="0" noProof="0" dirty="0" smtClean="0">
                <a:ln>
                  <a:noFill/>
                </a:ln>
                <a:solidFill>
                  <a:srgbClr val="3512CC"/>
                </a:solidFill>
                <a:effectLst/>
                <a:uLnTx/>
                <a:uFillTx/>
                <a:latin typeface="+mn-lt"/>
                <a:ea typeface="+mn-ea"/>
                <a:cs typeface="+mn-cs"/>
              </a:rPr>
              <a:t>：</a:t>
            </a:r>
            <a:r>
              <a:rPr kumimoji="0" lang="en-US" altLang="zh-TW" sz="2800" b="1" i="0" u="none" strike="noStrike" kern="1200" cap="none" spc="0" normalizeH="0" baseline="0" noProof="0" dirty="0" smtClean="0">
                <a:ln>
                  <a:noFill/>
                </a:ln>
                <a:solidFill>
                  <a:srgbClr val="3512CC"/>
                </a:solidFill>
                <a:effectLst/>
                <a:uLnTx/>
                <a:uFillTx/>
                <a:latin typeface="+mn-lt"/>
                <a:ea typeface="+mn-ea"/>
                <a:cs typeface="+mn-cs"/>
              </a:rPr>
              <a:t>Three steps → high MW and phase separation</a:t>
            </a:r>
          </a:p>
        </p:txBody>
      </p:sp>
      <p:graphicFrame>
        <p:nvGraphicFramePr>
          <p:cNvPr id="12" name="Object 5"/>
          <p:cNvGraphicFramePr>
            <a:graphicFrameLocks noChangeAspect="1"/>
          </p:cNvGraphicFramePr>
          <p:nvPr/>
        </p:nvGraphicFramePr>
        <p:xfrm>
          <a:off x="2555875" y="2133600"/>
          <a:ext cx="5727700" cy="444500"/>
        </p:xfrm>
        <a:graphic>
          <a:graphicData uri="http://schemas.openxmlformats.org/presentationml/2006/ole">
            <mc:AlternateContent xmlns:mc="http://schemas.openxmlformats.org/markup-compatibility/2006">
              <mc:Choice xmlns:v="urn:schemas-microsoft-com:vml" Requires="v">
                <p:oleObj spid="_x0000_s65550" name="CS ChemDraw Drawing" r:id="rId3" imgW="5728415" imgH="444851" progId="">
                  <p:embed/>
                </p:oleObj>
              </mc:Choice>
              <mc:Fallback>
                <p:oleObj name="CS ChemDraw Drawing" r:id="rId3" imgW="5728415" imgH="444851"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133600"/>
                        <a:ext cx="5727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6"/>
          <p:cNvGraphicFramePr>
            <a:graphicFrameLocks noChangeAspect="1"/>
          </p:cNvGraphicFramePr>
          <p:nvPr/>
        </p:nvGraphicFramePr>
        <p:xfrm>
          <a:off x="2843213" y="3716338"/>
          <a:ext cx="4946650" cy="465137"/>
        </p:xfrm>
        <a:graphic>
          <a:graphicData uri="http://schemas.openxmlformats.org/presentationml/2006/ole">
            <mc:AlternateContent xmlns:mc="http://schemas.openxmlformats.org/markup-compatibility/2006">
              <mc:Choice xmlns:v="urn:schemas-microsoft-com:vml" Requires="v">
                <p:oleObj spid="_x0000_s65551" name="CS ChemDraw Drawing" r:id="rId5" imgW="4946397" imgH="464556" progId="">
                  <p:embed/>
                </p:oleObj>
              </mc:Choice>
              <mc:Fallback>
                <p:oleObj name="CS ChemDraw Drawing" r:id="rId5" imgW="4946397" imgH="464556"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716338"/>
                        <a:ext cx="4946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7"/>
          <p:cNvGraphicFramePr>
            <a:graphicFrameLocks noChangeAspect="1"/>
          </p:cNvGraphicFramePr>
          <p:nvPr/>
        </p:nvGraphicFramePr>
        <p:xfrm>
          <a:off x="2771775" y="5157788"/>
          <a:ext cx="5500688" cy="493712"/>
        </p:xfrm>
        <a:graphic>
          <a:graphicData uri="http://schemas.openxmlformats.org/presentationml/2006/ole">
            <mc:AlternateContent xmlns:mc="http://schemas.openxmlformats.org/markup-compatibility/2006">
              <mc:Choice xmlns:v="urn:schemas-microsoft-com:vml" Requires="v">
                <p:oleObj spid="_x0000_s65552" name="CS ChemDraw Drawing" r:id="rId7" imgW="5501395" imgH="493169" progId="">
                  <p:embed/>
                </p:oleObj>
              </mc:Choice>
              <mc:Fallback>
                <p:oleObj name="CS ChemDraw Drawing" r:id="rId7" imgW="5501395" imgH="493169"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775" y="5157788"/>
                        <a:ext cx="55006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7"/>
          <p:cNvGraphicFramePr>
            <a:graphicFrameLocks noChangeAspect="1"/>
          </p:cNvGraphicFramePr>
          <p:nvPr/>
        </p:nvGraphicFramePr>
        <p:xfrm>
          <a:off x="2754313" y="6183313"/>
          <a:ext cx="5688012" cy="431800"/>
        </p:xfrm>
        <a:graphic>
          <a:graphicData uri="http://schemas.openxmlformats.org/presentationml/2006/ole">
            <mc:AlternateContent xmlns:mc="http://schemas.openxmlformats.org/markup-compatibility/2006">
              <mc:Choice xmlns:v="urn:schemas-microsoft-com:vml" Requires="v">
                <p:oleObj spid="_x0000_s65553" name="CS ChemDraw Drawing" r:id="rId9" imgW="3821823" imgH="322571" progId="">
                  <p:embed/>
                </p:oleObj>
              </mc:Choice>
              <mc:Fallback>
                <p:oleObj name="CS ChemDraw Drawing" r:id="rId9" imgW="3821823" imgH="322571"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313" y="6183313"/>
                        <a:ext cx="56880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文字方塊 15"/>
          <p:cNvSpPr txBox="1"/>
          <p:nvPr/>
        </p:nvSpPr>
        <p:spPr>
          <a:xfrm>
            <a:off x="0" y="6525344"/>
            <a:ext cx="418704" cy="369332"/>
          </a:xfrm>
          <a:prstGeom prst="rect">
            <a:avLst/>
          </a:prstGeom>
          <a:noFill/>
        </p:spPr>
        <p:txBody>
          <a:bodyPr wrap="none" rtlCol="0">
            <a:spAutoFit/>
          </a:bodyPr>
          <a:lstStyle/>
          <a:p>
            <a:r>
              <a:rPr lang="en-US" altLang="zh-TW" dirty="0" smtClean="0"/>
              <a:t>59</a:t>
            </a:r>
            <a:endParaRPr lang="zh-TW" altLang="en-US" dirty="0"/>
          </a:p>
        </p:txBody>
      </p:sp>
      <p:pic>
        <p:nvPicPr>
          <p:cNvPr id="18" name="Picture 5" descr="化工系系徽"/>
          <p:cNvPicPr>
            <a:picLocks noChangeAspect="1" noChangeArrowheads="1"/>
          </p:cNvPicPr>
          <p:nvPr/>
        </p:nvPicPr>
        <p:blipFill>
          <a:blip r:embed="rId11"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6" name="標題 1"/>
          <p:cNvSpPr txBox="1">
            <a:spLocks/>
          </p:cNvSpPr>
          <p:nvPr/>
        </p:nvSpPr>
        <p:spPr>
          <a:xfrm>
            <a:off x="467544" y="36125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NIR</a:t>
            </a:r>
            <a:r>
              <a:rPr kumimoji="0" lang="en-US" altLang="zh-TW" sz="4400" b="1" i="0" u="none" strike="noStrike" kern="1200" cap="none" spc="0" normalizeH="0" noProof="0" dirty="0" smtClean="0">
                <a:ln>
                  <a:noFill/>
                </a:ln>
                <a:solidFill>
                  <a:srgbClr val="FF0000"/>
                </a:solidFill>
                <a:effectLst/>
                <a:uLnTx/>
                <a:uFillTx/>
                <a:latin typeface="+mj-lt"/>
                <a:ea typeface="+mj-ea"/>
                <a:cs typeface="+mj-cs"/>
              </a:rPr>
              <a:t> Process with DPC</a:t>
            </a:r>
            <a:endParaRPr kumimoji="0" lang="zh-TW"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7" name="內容版面配置區 2"/>
          <p:cNvSpPr txBox="1">
            <a:spLocks/>
          </p:cNvSpPr>
          <p:nvPr/>
        </p:nvSpPr>
        <p:spPr>
          <a:xfrm>
            <a:off x="395536" y="1556793"/>
            <a:ext cx="8229600" cy="35283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400" b="1" i="0" u="sng" strike="noStrike" kern="1200" cap="none" spc="0" normalizeH="0" baseline="0" noProof="0" dirty="0" smtClean="0">
                <a:ln>
                  <a:noFill/>
                </a:ln>
                <a:solidFill>
                  <a:srgbClr val="0000FF"/>
                </a:solidFill>
                <a:effectLst/>
                <a:uLnTx/>
                <a:uFillTx/>
                <a:latin typeface="+mn-lt"/>
                <a:ea typeface="+mn-ea"/>
                <a:cs typeface="+mn-cs"/>
              </a:rPr>
              <a:t>Advantages of our </a:t>
            </a:r>
            <a:r>
              <a:rPr kumimoji="0" lang="en-US" altLang="zh-TW" sz="2400" b="1" i="0" u="sng" strike="noStrike" kern="1200" cap="none" spc="0" normalizeH="0" baseline="0" noProof="0" dirty="0" err="1" smtClean="0">
                <a:ln>
                  <a:noFill/>
                </a:ln>
                <a:solidFill>
                  <a:srgbClr val="0000FF"/>
                </a:solidFill>
                <a:effectLst/>
                <a:uLnTx/>
                <a:uFillTx/>
                <a:latin typeface="+mn-lt"/>
                <a:ea typeface="+mn-ea"/>
                <a:cs typeface="+mn-cs"/>
              </a:rPr>
              <a:t>PUaE</a:t>
            </a:r>
            <a:r>
              <a:rPr kumimoji="0" lang="en-US" altLang="zh-TW" sz="2400" b="1" i="0" u="sng" strike="noStrike" kern="1200" cap="none" spc="0" normalizeH="0" baseline="0" noProof="0" dirty="0" smtClean="0">
                <a:ln>
                  <a:noFill/>
                </a:ln>
                <a:solidFill>
                  <a:srgbClr val="0000FF"/>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en-US" altLang="zh-TW" sz="2400" i="0" u="none" strike="noStrike" kern="1200" cap="none" spc="0" normalizeH="0" baseline="0" noProof="0" dirty="0" smtClean="0">
                <a:ln>
                  <a:noFill/>
                </a:ln>
                <a:solidFill>
                  <a:srgbClr val="0000FF"/>
                </a:solidFill>
                <a:effectLst/>
                <a:uLnTx/>
                <a:uFillTx/>
                <a:latin typeface="+mn-lt"/>
                <a:ea typeface="+mn-ea"/>
                <a:cs typeface="+mn-cs"/>
              </a:rPr>
              <a:t>Raw materials (DPC and </a:t>
            </a:r>
            <a:r>
              <a:rPr kumimoji="0" lang="en-US" altLang="zh-TW" sz="2400" i="0" u="none" strike="noStrike" kern="1200" cap="none" spc="0" normalizeH="0" baseline="0" noProof="0" dirty="0" err="1" smtClean="0">
                <a:ln>
                  <a:noFill/>
                </a:ln>
                <a:solidFill>
                  <a:srgbClr val="0000FF"/>
                </a:solidFill>
                <a:effectLst/>
                <a:uLnTx/>
                <a:uFillTx/>
                <a:latin typeface="+mn-lt"/>
                <a:ea typeface="+mn-ea"/>
                <a:cs typeface="+mn-cs"/>
              </a:rPr>
              <a:t>diamines</a:t>
            </a:r>
            <a:r>
              <a:rPr kumimoji="0" lang="en-US" altLang="zh-TW" sz="2400" i="0" u="none" strike="noStrike" kern="1200" cap="none" spc="0" normalizeH="0" baseline="0" noProof="0" dirty="0" smtClean="0">
                <a:ln>
                  <a:noFill/>
                </a:ln>
                <a:solidFill>
                  <a:srgbClr val="0000FF"/>
                </a:solidFill>
                <a:effectLst/>
                <a:uLnTx/>
                <a:uFillTx/>
                <a:latin typeface="+mn-lt"/>
                <a:ea typeface="+mn-ea"/>
                <a:cs typeface="+mn-cs"/>
              </a:rPr>
              <a:t>) are inexpensive.</a:t>
            </a:r>
          </a:p>
          <a:p>
            <a:pPr marL="742950" marR="0" lvl="1" indent="-28575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en-US" altLang="zh-TW" sz="2400" i="0" u="none" strike="noStrike" kern="1200" cap="none" spc="0" normalizeH="0" baseline="0" noProof="0" dirty="0" smtClean="0">
                <a:ln>
                  <a:noFill/>
                </a:ln>
                <a:solidFill>
                  <a:srgbClr val="0000FF"/>
                </a:solidFill>
                <a:effectLst/>
                <a:uLnTx/>
                <a:uFillTx/>
                <a:latin typeface="+mn-lt"/>
                <a:ea typeface="+mn-ea"/>
                <a:cs typeface="+mn-cs"/>
              </a:rPr>
              <a:t>Low chlorine in </a:t>
            </a:r>
            <a:r>
              <a:rPr kumimoji="0" lang="en-US" altLang="zh-TW" sz="2400" i="0" u="none" strike="noStrike" kern="1200" cap="none" spc="0" normalizeH="0" baseline="0" noProof="0" dirty="0" err="1" smtClean="0">
                <a:ln>
                  <a:noFill/>
                </a:ln>
                <a:solidFill>
                  <a:srgbClr val="0000FF"/>
                </a:solidFill>
                <a:effectLst/>
                <a:uLnTx/>
                <a:uFillTx/>
                <a:latin typeface="+mn-lt"/>
                <a:ea typeface="+mn-ea"/>
                <a:cs typeface="+mn-cs"/>
              </a:rPr>
              <a:t>PUaE</a:t>
            </a:r>
            <a:endParaRPr kumimoji="0" lang="en-US" altLang="zh-TW" sz="2400" i="0" u="none" strike="noStrike" kern="1200" cap="none" spc="0" normalizeH="0" baseline="0" noProof="0" dirty="0" smtClean="0">
              <a:ln>
                <a:noFill/>
              </a:ln>
              <a:solidFill>
                <a:srgbClr val="0000FF"/>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lang="en-US" altLang="zh-TW" sz="2400" dirty="0" smtClean="0">
                <a:solidFill>
                  <a:srgbClr val="0000FF"/>
                </a:solidFill>
              </a:rPr>
              <a:t>Can synthesize segmented PU </a:t>
            </a:r>
            <a:r>
              <a:rPr lang="en-US" altLang="zh-TW" sz="2400" dirty="0" err="1" smtClean="0">
                <a:solidFill>
                  <a:srgbClr val="0000FF"/>
                </a:solidFill>
              </a:rPr>
              <a:t>elastomers</a:t>
            </a:r>
            <a:endParaRPr lang="en-US" altLang="zh-TW" sz="2400" dirty="0" smtClean="0">
              <a:solidFill>
                <a:srgbClr val="0000FF"/>
              </a:solidFill>
            </a:endParaRPr>
          </a:p>
          <a:p>
            <a:pPr marL="742950" lvl="1" indent="-285750">
              <a:spcBef>
                <a:spcPct val="20000"/>
              </a:spcBef>
              <a:buClr>
                <a:srgbClr val="FF0000"/>
              </a:buClr>
              <a:buSzPct val="80000"/>
              <a:buFont typeface="Wingdings" pitchFamily="2" charset="2"/>
              <a:buChar char="ü"/>
              <a:defRPr/>
            </a:pPr>
            <a:r>
              <a:rPr lang="en-US" altLang="zh-TW" sz="2400" dirty="0" smtClean="0">
                <a:solidFill>
                  <a:srgbClr val="0000FF"/>
                </a:solidFill>
              </a:rPr>
              <a:t>Mechanical and thermal properties of </a:t>
            </a:r>
            <a:r>
              <a:rPr lang="en-US" altLang="zh-TW" sz="2400" dirty="0" err="1" smtClean="0">
                <a:solidFill>
                  <a:srgbClr val="0000FF"/>
                </a:solidFill>
              </a:rPr>
              <a:t>PUaE</a:t>
            </a:r>
            <a:r>
              <a:rPr lang="en-US" altLang="zh-TW" sz="2400" dirty="0" smtClean="0">
                <a:solidFill>
                  <a:srgbClr val="0000FF"/>
                </a:solidFill>
              </a:rPr>
              <a:t> are better than traditional PU.</a:t>
            </a:r>
            <a:endParaRPr kumimoji="0" lang="en-US" altLang="zh-TW" sz="2400" i="0" u="none" strike="noStrike" kern="1200" cap="none" spc="0" normalizeH="0" baseline="0" noProof="0" dirty="0" smtClean="0">
              <a:ln>
                <a:noFill/>
              </a:ln>
              <a:solidFill>
                <a:srgbClr val="0000FF"/>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en-US" altLang="zh-TW" sz="2400" i="0" u="none" strike="noStrike" kern="1200" cap="none" spc="0" normalizeH="0" baseline="0" noProof="0" dirty="0" smtClean="0">
                <a:ln>
                  <a:noFill/>
                </a:ln>
                <a:solidFill>
                  <a:srgbClr val="0000FF"/>
                </a:solidFill>
                <a:effectLst/>
                <a:uLnTx/>
                <a:uFillTx/>
                <a:latin typeface="+mn-lt"/>
                <a:ea typeface="+mn-ea"/>
                <a:cs typeface="+mn-cs"/>
              </a:rPr>
              <a:t>In line with the principles of green chemistry</a:t>
            </a:r>
          </a:p>
          <a:p>
            <a:pPr marL="742950" marR="0" lvl="1" indent="-285750" algn="l" defTabSz="914400" rtl="0"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lang="en-US" altLang="zh-TW" sz="2400" noProof="0" dirty="0" smtClean="0">
                <a:solidFill>
                  <a:srgbClr val="0000FF"/>
                </a:solidFill>
              </a:rPr>
              <a:t>Lower capital expenses for scaling-up</a:t>
            </a:r>
          </a:p>
        </p:txBody>
      </p:sp>
      <p:sp>
        <p:nvSpPr>
          <p:cNvPr id="8" name="文字方塊 7"/>
          <p:cNvSpPr txBox="1"/>
          <p:nvPr/>
        </p:nvSpPr>
        <p:spPr>
          <a:xfrm>
            <a:off x="395536" y="5085184"/>
            <a:ext cx="7632848" cy="1200329"/>
          </a:xfrm>
          <a:prstGeom prst="rect">
            <a:avLst/>
          </a:prstGeom>
          <a:noFill/>
        </p:spPr>
        <p:txBody>
          <a:bodyPr wrap="square" rtlCol="0">
            <a:spAutoFit/>
          </a:bodyPr>
          <a:lstStyle/>
          <a:p>
            <a:pPr>
              <a:buFont typeface="Arial" pitchFamily="34" charset="0"/>
              <a:buChar char="•"/>
            </a:pPr>
            <a:r>
              <a:rPr lang="en-US" altLang="zh-TW" sz="2400" b="1" dirty="0" smtClean="0">
                <a:solidFill>
                  <a:srgbClr val="0000FF"/>
                </a:solidFill>
              </a:rPr>
              <a:t> </a:t>
            </a:r>
            <a:r>
              <a:rPr lang="en-US" altLang="zh-TW" sz="2400" b="1" u="sng" dirty="0" smtClean="0">
                <a:solidFill>
                  <a:srgbClr val="0000FF"/>
                </a:solidFill>
              </a:rPr>
              <a:t>Disadvantages:</a:t>
            </a:r>
          </a:p>
          <a:p>
            <a:pPr>
              <a:buFont typeface="Arial" pitchFamily="34" charset="0"/>
              <a:buChar char="•"/>
            </a:pPr>
            <a:endParaRPr lang="en-US" altLang="zh-TW" sz="2400" b="1" u="sng" dirty="0" smtClean="0">
              <a:solidFill>
                <a:srgbClr val="0000FF"/>
              </a:solidFill>
            </a:endParaRPr>
          </a:p>
          <a:p>
            <a:r>
              <a:rPr lang="en-US" altLang="zh-TW" sz="2400" b="1" dirty="0" smtClean="0">
                <a:solidFill>
                  <a:srgbClr val="0000FF"/>
                </a:solidFill>
              </a:rPr>
              <a:t>       -  </a:t>
            </a:r>
            <a:r>
              <a:rPr lang="en-US" altLang="zh-TW" sz="2400" dirty="0" smtClean="0">
                <a:solidFill>
                  <a:srgbClr val="0000FF"/>
                </a:solidFill>
              </a:rPr>
              <a:t>phenol/TMS recovery and recycle</a:t>
            </a:r>
            <a:endParaRPr lang="zh-TW" altLang="en-US" sz="2400" dirty="0">
              <a:solidFill>
                <a:srgbClr val="0000FF"/>
              </a:solidFill>
            </a:endParaRPr>
          </a:p>
        </p:txBody>
      </p:sp>
      <p:sp>
        <p:nvSpPr>
          <p:cNvPr id="9" name="文字方塊 8"/>
          <p:cNvSpPr txBox="1"/>
          <p:nvPr/>
        </p:nvSpPr>
        <p:spPr>
          <a:xfrm>
            <a:off x="-23168" y="6516052"/>
            <a:ext cx="418704" cy="369332"/>
          </a:xfrm>
          <a:prstGeom prst="rect">
            <a:avLst/>
          </a:prstGeom>
          <a:noFill/>
        </p:spPr>
        <p:txBody>
          <a:bodyPr wrap="none" rtlCol="0">
            <a:spAutoFit/>
          </a:bodyPr>
          <a:lstStyle/>
          <a:p>
            <a:r>
              <a:rPr lang="en-US" altLang="zh-TW" dirty="0" smtClean="0"/>
              <a:t>60</a:t>
            </a:r>
            <a:endParaRPr lang="zh-TW" altLang="en-US" dirty="0"/>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63600" y="190381"/>
            <a:ext cx="8280400" cy="646331"/>
          </a:xfrm>
          <a:prstGeom prst="rect">
            <a:avLst/>
          </a:prstGeom>
          <a:noFill/>
          <a:ln w="9525">
            <a:noFill/>
            <a:miter lim="800000"/>
            <a:headEnd/>
            <a:tailEnd/>
          </a:ln>
          <a:effectLst/>
        </p:spPr>
        <p:txBody>
          <a:bodyPr>
            <a:spAutoFit/>
          </a:bodyPr>
          <a:lstStyle/>
          <a:p>
            <a:pPr>
              <a:spcBef>
                <a:spcPct val="50000"/>
              </a:spcBef>
            </a:pPr>
            <a:r>
              <a:rPr lang="en-US" altLang="zh-TW" sz="3600" b="1" dirty="0">
                <a:solidFill>
                  <a:srgbClr val="FF0000"/>
                </a:solidFill>
              </a:rPr>
              <a:t>    Non-phosgene Route to PCs</a:t>
            </a:r>
          </a:p>
        </p:txBody>
      </p:sp>
      <p:pic>
        <p:nvPicPr>
          <p:cNvPr id="3" name="Picture 5" descr="TMP1223"/>
          <p:cNvPicPr>
            <a:picLocks noChangeAspect="1" noChangeArrowheads="1"/>
          </p:cNvPicPr>
          <p:nvPr/>
        </p:nvPicPr>
        <p:blipFill>
          <a:blip r:embed="rId2" cstate="print"/>
          <a:srcRect/>
          <a:stretch>
            <a:fillRect/>
          </a:stretch>
        </p:blipFill>
        <p:spPr bwMode="auto">
          <a:xfrm>
            <a:off x="-22317" y="1772816"/>
            <a:ext cx="4090261" cy="2151145"/>
          </a:xfrm>
          <a:prstGeom prst="rect">
            <a:avLst/>
          </a:prstGeom>
          <a:noFill/>
          <a:ln w="38100">
            <a:solidFill>
              <a:srgbClr val="0000FF"/>
            </a:solidFill>
            <a:miter lim="800000"/>
            <a:headEnd/>
            <a:tailEnd/>
          </a:ln>
        </p:spPr>
      </p:pic>
      <p:cxnSp>
        <p:nvCxnSpPr>
          <p:cNvPr id="6" name="直線接點 5"/>
          <p:cNvCxnSpPr/>
          <p:nvPr/>
        </p:nvCxnSpPr>
        <p:spPr>
          <a:xfrm>
            <a:off x="0" y="90872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3168" y="6516052"/>
            <a:ext cx="529312" cy="369332"/>
          </a:xfrm>
          <a:prstGeom prst="rect">
            <a:avLst/>
          </a:prstGeom>
          <a:noFill/>
        </p:spPr>
        <p:txBody>
          <a:bodyPr wrap="none" rtlCol="0">
            <a:spAutoFit/>
          </a:bodyPr>
          <a:lstStyle/>
          <a:p>
            <a:r>
              <a:rPr lang="en-US" altLang="zh-TW" dirty="0" smtClean="0"/>
              <a:t>59a</a:t>
            </a:r>
            <a:endParaRPr lang="zh-TW" altLang="en-US" dirty="0"/>
          </a:p>
        </p:txBody>
      </p:sp>
      <p:pic>
        <p:nvPicPr>
          <p:cNvPr id="11" name="Picture 4" descr="TMP1227"/>
          <p:cNvPicPr>
            <a:picLocks noChangeAspect="1" noChangeArrowheads="1"/>
          </p:cNvPicPr>
          <p:nvPr/>
        </p:nvPicPr>
        <p:blipFill>
          <a:blip r:embed="rId3" cstate="print"/>
          <a:srcRect/>
          <a:stretch>
            <a:fillRect/>
          </a:stretch>
        </p:blipFill>
        <p:spPr bwMode="auto">
          <a:xfrm>
            <a:off x="4139406" y="1278482"/>
            <a:ext cx="5004594" cy="5124771"/>
          </a:xfrm>
          <a:prstGeom prst="rect">
            <a:avLst/>
          </a:prstGeom>
          <a:noFill/>
          <a:ln w="38100">
            <a:solidFill>
              <a:srgbClr val="0000FF"/>
            </a:solidFill>
            <a:miter lim="800000"/>
            <a:headEnd/>
            <a:tailEnd/>
          </a:ln>
        </p:spPr>
      </p:pic>
      <p:sp>
        <p:nvSpPr>
          <p:cNvPr id="12" name="文字方塊 11"/>
          <p:cNvSpPr txBox="1"/>
          <p:nvPr/>
        </p:nvSpPr>
        <p:spPr>
          <a:xfrm>
            <a:off x="323528" y="4509120"/>
            <a:ext cx="3528392" cy="1938992"/>
          </a:xfrm>
          <a:prstGeom prst="rect">
            <a:avLst/>
          </a:prstGeom>
          <a:noFill/>
        </p:spPr>
        <p:txBody>
          <a:bodyPr wrap="square" rtlCol="0">
            <a:spAutoFit/>
          </a:bodyPr>
          <a:lstStyle/>
          <a:p>
            <a:pPr>
              <a:buFont typeface="Arial" pitchFamily="34" charset="0"/>
              <a:buChar char="•"/>
            </a:pPr>
            <a:r>
              <a:rPr lang="en-US" altLang="zh-TW" sz="2000" b="1" dirty="0" smtClean="0">
                <a:solidFill>
                  <a:srgbClr val="0000FF"/>
                </a:solidFill>
              </a:rPr>
              <a:t> In essence, our NPR process to PU is comparable to that BPA to PC of </a:t>
            </a:r>
            <a:r>
              <a:rPr lang="en-US" altLang="zh-TW" sz="2000" b="1" dirty="0" err="1" smtClean="0">
                <a:solidFill>
                  <a:srgbClr val="0000FF"/>
                </a:solidFill>
              </a:rPr>
              <a:t>Asahi’process</a:t>
            </a:r>
            <a:r>
              <a:rPr lang="en-US" altLang="zh-TW" sz="2000" b="1" dirty="0" smtClean="0">
                <a:solidFill>
                  <a:srgbClr val="0000FF"/>
                </a:solidFill>
              </a:rPr>
              <a:t> both using DPC as the key reagent. (taken from Principle of </a:t>
            </a:r>
            <a:r>
              <a:rPr lang="en-US" altLang="zh-TW" sz="2000" b="1" dirty="0" err="1" smtClean="0">
                <a:solidFill>
                  <a:srgbClr val="0000FF"/>
                </a:solidFill>
              </a:rPr>
              <a:t>Indstrial</a:t>
            </a:r>
            <a:r>
              <a:rPr lang="en-US" altLang="zh-TW" sz="2000" b="1" dirty="0" smtClean="0">
                <a:solidFill>
                  <a:srgbClr val="0000FF"/>
                </a:solidFill>
              </a:rPr>
              <a:t> Organic Chemistry)</a:t>
            </a:r>
            <a:endParaRPr lang="zh-TW" altLang="en-US" sz="2000" b="1" dirty="0">
              <a:solidFill>
                <a:srgbClr val="0000FF"/>
              </a:solidFill>
            </a:endParaRPr>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5" name="Picture 5" descr="化工系系徽"/>
          <p:cNvPicPr>
            <a:picLocks noChangeAspect="1" noChangeArrowheads="1"/>
          </p:cNvPicPr>
          <p:nvPr/>
        </p:nvPicPr>
        <p:blipFill>
          <a:blip r:embed="rId4"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標題 1"/>
          <p:cNvSpPr txBox="1">
            <a:spLocks/>
          </p:cNvSpPr>
          <p:nvPr/>
        </p:nvSpPr>
        <p:spPr>
          <a:xfrm>
            <a:off x="0" y="188640"/>
            <a:ext cx="9144000" cy="1143000"/>
          </a:xfrm>
          <a:prstGeom prst="rect">
            <a:avLst/>
          </a:prstGeom>
        </p:spPr>
        <p:txBody>
          <a:bodyPr>
            <a:noAutofit/>
          </a:bodyPr>
          <a:lstStyle/>
          <a:p>
            <a:pPr lvl="0" algn="ctr">
              <a:spcBef>
                <a:spcPct val="0"/>
              </a:spcBef>
              <a:defRPr/>
            </a:pPr>
            <a: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t>Non-</a:t>
            </a:r>
            <a:r>
              <a:rPr kumimoji="0" lang="en-US" altLang="zh-TW" sz="3600" b="1" i="0" u="none" strike="noStrike" kern="1200" cap="none" spc="0" normalizeH="0" baseline="0" noProof="0" dirty="0" err="1" smtClean="0">
                <a:ln>
                  <a:noFill/>
                </a:ln>
                <a:solidFill>
                  <a:srgbClr val="FF0000"/>
                </a:solidFill>
                <a:effectLst/>
                <a:uLnTx/>
                <a:uFillTx/>
                <a:latin typeface="+mj-lt"/>
                <a:ea typeface="+mj-ea"/>
                <a:cs typeface="+mj-cs"/>
              </a:rPr>
              <a:t>Isocyanate</a:t>
            </a:r>
            <a: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t> Route to Polyurethane</a:t>
            </a:r>
            <a:b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br>
            <a:r>
              <a:rPr kumimoji="0" lang="en-US" altLang="zh-TW" sz="3600" b="1" i="0" u="none" strike="noStrike" kern="1200" cap="none" spc="0" normalizeH="0" baseline="0" noProof="0" dirty="0" smtClean="0">
                <a:ln>
                  <a:noFill/>
                </a:ln>
                <a:solidFill>
                  <a:srgbClr val="FF0000"/>
                </a:solidFill>
                <a:effectLst/>
                <a:uLnTx/>
                <a:uFillTx/>
                <a:latin typeface="+mj-lt"/>
                <a:ea typeface="+mj-ea"/>
                <a:cs typeface="+mj-cs"/>
              </a:rPr>
              <a:t>via Cyclic Carbonates</a:t>
            </a:r>
            <a:endParaRPr kumimoji="0" lang="zh-TW" altLang="en-US" sz="3600" b="1" i="0" u="none" strike="noStrike" kern="1200" cap="none" spc="0" normalizeH="0" baseline="0" noProof="0" dirty="0">
              <a:ln>
                <a:noFill/>
              </a:ln>
              <a:solidFill>
                <a:srgbClr val="FF0000"/>
              </a:solidFill>
              <a:effectLst/>
              <a:uLnTx/>
              <a:uFillTx/>
              <a:latin typeface="+mj-lt"/>
              <a:ea typeface="+mj-ea"/>
              <a:cs typeface="+mj-cs"/>
            </a:endParaRPr>
          </a:p>
        </p:txBody>
      </p:sp>
      <p:sp>
        <p:nvSpPr>
          <p:cNvPr id="7" name="AutoShape 38"/>
          <p:cNvSpPr>
            <a:spLocks noChangeArrowheads="1"/>
          </p:cNvSpPr>
          <p:nvPr/>
        </p:nvSpPr>
        <p:spPr bwMode="auto">
          <a:xfrm>
            <a:off x="62359" y="2233892"/>
            <a:ext cx="8974137" cy="3859404"/>
          </a:xfrm>
          <a:prstGeom prst="roundRect">
            <a:avLst>
              <a:gd name="adj" fmla="val 16667"/>
            </a:avLst>
          </a:prstGeom>
          <a:solidFill>
            <a:srgbClr val="FF99CC">
              <a:alpha val="20000"/>
            </a:srgbClr>
          </a:solidFill>
          <a:ln w="38100">
            <a:solidFill>
              <a:srgbClr val="000000"/>
            </a:solidFill>
            <a:round/>
            <a:headEnd/>
            <a:tailEnd/>
          </a:ln>
          <a:effectLst/>
        </p:spPr>
        <p:txBody>
          <a:bodyPr wrap="none" anchor="ctr"/>
          <a:lstStyle/>
          <a:p>
            <a:pPr eaLnBrk="1" hangingPunct="1"/>
            <a:endParaRPr lang="zh-TW" altLang="zh-TW" sz="1800" i="0">
              <a:latin typeface="Times New Roman" pitchFamily="18" charset="0"/>
            </a:endParaRPr>
          </a:p>
        </p:txBody>
      </p:sp>
      <p:sp>
        <p:nvSpPr>
          <p:cNvPr id="8" name="Text Box 7"/>
          <p:cNvSpPr txBox="1">
            <a:spLocks noChangeArrowheads="1"/>
          </p:cNvSpPr>
          <p:nvPr/>
        </p:nvSpPr>
        <p:spPr bwMode="auto">
          <a:xfrm>
            <a:off x="187325" y="6136276"/>
            <a:ext cx="8778875" cy="523220"/>
          </a:xfrm>
          <a:prstGeom prst="rect">
            <a:avLst/>
          </a:prstGeom>
          <a:noFill/>
          <a:ln w="9525">
            <a:noFill/>
            <a:miter lim="800000"/>
            <a:headEnd/>
            <a:tailEnd/>
          </a:ln>
          <a:effectLst/>
        </p:spPr>
        <p:txBody>
          <a:bodyPr>
            <a:spAutoFit/>
          </a:bodyPr>
          <a:lstStyle/>
          <a:p>
            <a:pPr algn="l" eaLnBrk="1" hangingPunct="1"/>
            <a:r>
              <a:rPr lang="en-US" altLang="zh-TW" sz="1400" i="0" dirty="0">
                <a:latin typeface="Times New Roman" pitchFamily="18" charset="0"/>
                <a:ea typeface="標楷體" pitchFamily="65" charset="-120"/>
              </a:rPr>
              <a:t>Oleg </a:t>
            </a:r>
            <a:r>
              <a:rPr lang="en-US" altLang="zh-TW" sz="1400" i="0" dirty="0" err="1">
                <a:latin typeface="Times New Roman" pitchFamily="18" charset="0"/>
                <a:ea typeface="標楷體" pitchFamily="65" charset="-120"/>
              </a:rPr>
              <a:t>L.Figovsky,Features</a:t>
            </a:r>
            <a:r>
              <a:rPr lang="en-US" altLang="zh-TW" sz="1400" i="0" dirty="0">
                <a:latin typeface="Times New Roman" pitchFamily="18" charset="0"/>
                <a:ea typeface="標楷體" pitchFamily="65" charset="-120"/>
              </a:rPr>
              <a:t> of Reaction Amino-</a:t>
            </a:r>
            <a:r>
              <a:rPr lang="en-US" altLang="zh-TW" sz="1400" i="0" dirty="0" err="1">
                <a:latin typeface="Times New Roman" pitchFamily="18" charset="0"/>
                <a:ea typeface="標楷體" pitchFamily="65" charset="-120"/>
              </a:rPr>
              <a:t>cyclocarbonate</a:t>
            </a:r>
            <a:r>
              <a:rPr lang="en-US" altLang="zh-TW" sz="1400" i="0" dirty="0">
                <a:latin typeface="Times New Roman" pitchFamily="18" charset="0"/>
                <a:ea typeface="標楷體" pitchFamily="65" charset="-120"/>
              </a:rPr>
              <a:t> for Production of New Type </a:t>
            </a:r>
            <a:r>
              <a:rPr lang="en-US" altLang="zh-TW" sz="1400" i="0" dirty="0" err="1">
                <a:latin typeface="Times New Roman" pitchFamily="18" charset="0"/>
                <a:ea typeface="標楷體" pitchFamily="65" charset="-120"/>
              </a:rPr>
              <a:t>Nonisocyanate</a:t>
            </a:r>
            <a:r>
              <a:rPr lang="en-US" altLang="zh-TW" sz="1400" i="0" dirty="0">
                <a:latin typeface="Times New Roman" pitchFamily="18" charset="0"/>
                <a:ea typeface="標楷體" pitchFamily="65" charset="-120"/>
              </a:rPr>
              <a:t> Polyurethane Coatings. </a:t>
            </a:r>
            <a:r>
              <a:rPr lang="en-US" altLang="zh-TW" sz="1400" dirty="0" err="1">
                <a:latin typeface="Times New Roman" pitchFamily="18" charset="0"/>
                <a:ea typeface="標楷體" pitchFamily="65" charset="-120"/>
              </a:rPr>
              <a:t>Macromol.Symp</a:t>
            </a:r>
            <a:r>
              <a:rPr lang="en-US" altLang="zh-TW" sz="1400" dirty="0" smtClean="0">
                <a:latin typeface="Times New Roman" pitchFamily="18" charset="0"/>
                <a:ea typeface="標楷體" pitchFamily="65" charset="-120"/>
              </a:rPr>
              <a:t>, </a:t>
            </a:r>
            <a:r>
              <a:rPr lang="en-US" altLang="zh-TW" sz="1400" b="1" i="0" dirty="0" smtClean="0">
                <a:latin typeface="Times New Roman" pitchFamily="18" charset="0"/>
                <a:ea typeface="標楷體" pitchFamily="65" charset="-120"/>
              </a:rPr>
              <a:t>2002</a:t>
            </a:r>
            <a:r>
              <a:rPr lang="en-US" altLang="zh-TW" sz="1400" dirty="0" smtClean="0">
                <a:latin typeface="Times New Roman" pitchFamily="18" charset="0"/>
                <a:ea typeface="標楷體" pitchFamily="65" charset="-120"/>
              </a:rPr>
              <a:t>,187(</a:t>
            </a:r>
            <a:r>
              <a:rPr lang="en-US" altLang="zh-TW" sz="1400" i="0" dirty="0" smtClean="0">
                <a:latin typeface="Times New Roman" pitchFamily="18" charset="0"/>
                <a:ea typeface="標楷體" pitchFamily="65" charset="-120"/>
              </a:rPr>
              <a:t>325~332</a:t>
            </a:r>
            <a:r>
              <a:rPr lang="en-US" altLang="zh-TW" sz="1400" dirty="0">
                <a:latin typeface="Times New Roman" pitchFamily="18" charset="0"/>
                <a:ea typeface="標楷體" pitchFamily="65" charset="-120"/>
              </a:rPr>
              <a:t>)</a:t>
            </a:r>
          </a:p>
        </p:txBody>
      </p:sp>
      <p:sp>
        <p:nvSpPr>
          <p:cNvPr id="13" name="Text Box 6"/>
          <p:cNvSpPr txBox="1">
            <a:spLocks noChangeArrowheads="1"/>
          </p:cNvSpPr>
          <p:nvPr/>
        </p:nvSpPr>
        <p:spPr bwMode="auto">
          <a:xfrm>
            <a:off x="5796136" y="5651956"/>
            <a:ext cx="1584176" cy="369332"/>
          </a:xfrm>
          <a:prstGeom prst="rect">
            <a:avLst/>
          </a:prstGeom>
          <a:noFill/>
          <a:ln w="9525">
            <a:noFill/>
            <a:miter lim="800000"/>
            <a:headEnd/>
            <a:tailEnd/>
          </a:ln>
          <a:effectLst/>
        </p:spPr>
        <p:txBody>
          <a:bodyPr wrap="square">
            <a:spAutoFit/>
          </a:bodyPr>
          <a:lstStyle/>
          <a:p>
            <a:pPr algn="l" eaLnBrk="1" hangingPunct="1"/>
            <a:r>
              <a:rPr lang="en-US" altLang="zh-TW" sz="1800" b="1" i="0" dirty="0" smtClean="0">
                <a:solidFill>
                  <a:srgbClr val="0000FF"/>
                </a:solidFill>
                <a:latin typeface="Times New Roman" pitchFamily="18" charset="0"/>
              </a:rPr>
              <a:t>Polyurethane</a:t>
            </a:r>
            <a:endParaRPr lang="en-US" altLang="zh-TW" sz="1800" b="1" i="0" dirty="0">
              <a:solidFill>
                <a:srgbClr val="0000FF"/>
              </a:solidFill>
              <a:latin typeface="Times New Roman" pitchFamily="18" charset="0"/>
            </a:endParaRPr>
          </a:p>
        </p:txBody>
      </p:sp>
      <p:sp>
        <p:nvSpPr>
          <p:cNvPr id="14" name="Text Box 8"/>
          <p:cNvSpPr txBox="1">
            <a:spLocks noChangeArrowheads="1"/>
          </p:cNvSpPr>
          <p:nvPr/>
        </p:nvSpPr>
        <p:spPr bwMode="auto">
          <a:xfrm>
            <a:off x="157609" y="4531314"/>
            <a:ext cx="2354512" cy="369332"/>
          </a:xfrm>
          <a:prstGeom prst="rect">
            <a:avLst/>
          </a:prstGeom>
          <a:noFill/>
          <a:ln w="9525">
            <a:noFill/>
            <a:miter lim="800000"/>
            <a:headEnd/>
            <a:tailEnd/>
          </a:ln>
          <a:effectLst/>
        </p:spPr>
        <p:txBody>
          <a:bodyPr wrap="square">
            <a:spAutoFit/>
          </a:bodyPr>
          <a:lstStyle/>
          <a:p>
            <a:pPr algn="l" eaLnBrk="1" hangingPunct="1"/>
            <a:r>
              <a:rPr lang="en-US" altLang="zh-TW" sz="1800" b="1" i="0" dirty="0" err="1">
                <a:solidFill>
                  <a:srgbClr val="0000FF"/>
                </a:solidFill>
                <a:latin typeface="Times New Roman" pitchFamily="18" charset="0"/>
              </a:rPr>
              <a:t>Cyclo</a:t>
            </a:r>
            <a:r>
              <a:rPr lang="en-US" altLang="zh-TW" sz="1800" b="1" i="0" dirty="0">
                <a:solidFill>
                  <a:srgbClr val="0000FF"/>
                </a:solidFill>
                <a:latin typeface="Times New Roman" pitchFamily="18" charset="0"/>
              </a:rPr>
              <a:t> </a:t>
            </a:r>
            <a:r>
              <a:rPr lang="en-US" altLang="zh-TW" sz="1800" b="1" i="0" dirty="0" err="1">
                <a:solidFill>
                  <a:srgbClr val="0000FF"/>
                </a:solidFill>
                <a:latin typeface="Times New Roman" pitchFamily="18" charset="0"/>
              </a:rPr>
              <a:t>bis</a:t>
            </a:r>
            <a:r>
              <a:rPr lang="en-US" altLang="zh-TW" sz="1800" b="1" i="0" dirty="0">
                <a:solidFill>
                  <a:srgbClr val="0000FF"/>
                </a:solidFill>
                <a:latin typeface="Times New Roman" pitchFamily="18" charset="0"/>
              </a:rPr>
              <a:t>(carbonate)s</a:t>
            </a:r>
          </a:p>
        </p:txBody>
      </p:sp>
      <p:sp>
        <p:nvSpPr>
          <p:cNvPr id="15" name="Text Box 9"/>
          <p:cNvSpPr txBox="1">
            <a:spLocks noChangeArrowheads="1"/>
          </p:cNvSpPr>
          <p:nvPr/>
        </p:nvSpPr>
        <p:spPr bwMode="auto">
          <a:xfrm>
            <a:off x="2883346" y="4553539"/>
            <a:ext cx="1034164" cy="369332"/>
          </a:xfrm>
          <a:prstGeom prst="rect">
            <a:avLst/>
          </a:prstGeom>
          <a:noFill/>
          <a:ln w="9525">
            <a:noFill/>
            <a:miter lim="800000"/>
            <a:headEnd/>
            <a:tailEnd/>
          </a:ln>
          <a:effectLst/>
        </p:spPr>
        <p:txBody>
          <a:bodyPr wrap="square">
            <a:spAutoFit/>
          </a:bodyPr>
          <a:lstStyle/>
          <a:p>
            <a:pPr algn="l" eaLnBrk="1" hangingPunct="1"/>
            <a:r>
              <a:rPr lang="en-US" altLang="zh-TW" sz="1800" b="1" i="0" dirty="0" err="1">
                <a:solidFill>
                  <a:srgbClr val="0000FF"/>
                </a:solidFill>
                <a:latin typeface="Times New Roman" pitchFamily="18" charset="0"/>
              </a:rPr>
              <a:t>Diamine</a:t>
            </a:r>
            <a:endParaRPr lang="en-US" altLang="zh-TW" sz="1800" b="1" i="0" dirty="0">
              <a:solidFill>
                <a:srgbClr val="0000FF"/>
              </a:solidFill>
              <a:latin typeface="Times New Roman" pitchFamily="18" charset="0"/>
            </a:endParaRPr>
          </a:p>
        </p:txBody>
      </p:sp>
      <p:sp>
        <p:nvSpPr>
          <p:cNvPr id="16" name="Text Box 13"/>
          <p:cNvSpPr txBox="1">
            <a:spLocks noChangeArrowheads="1"/>
          </p:cNvSpPr>
          <p:nvPr/>
        </p:nvSpPr>
        <p:spPr bwMode="auto">
          <a:xfrm>
            <a:off x="2321371" y="3483298"/>
            <a:ext cx="325208" cy="369332"/>
          </a:xfrm>
          <a:prstGeom prst="rect">
            <a:avLst/>
          </a:prstGeom>
          <a:noFill/>
          <a:ln w="9525">
            <a:noFill/>
            <a:miter lim="800000"/>
            <a:headEnd/>
            <a:tailEnd/>
          </a:ln>
          <a:effectLst/>
        </p:spPr>
        <p:txBody>
          <a:bodyPr wrap="square">
            <a:spAutoFit/>
          </a:bodyPr>
          <a:lstStyle/>
          <a:p>
            <a:pPr algn="l" eaLnBrk="1" hangingPunct="1"/>
            <a:r>
              <a:rPr kumimoji="0" lang="en-US" altLang="zh-TW" sz="1800" i="0"/>
              <a:t>+</a:t>
            </a:r>
          </a:p>
        </p:txBody>
      </p:sp>
      <p:graphicFrame>
        <p:nvGraphicFramePr>
          <p:cNvPr id="17" name="Object 16"/>
          <p:cNvGraphicFramePr>
            <a:graphicFrameLocks noChangeAspect="1"/>
          </p:cNvGraphicFramePr>
          <p:nvPr/>
        </p:nvGraphicFramePr>
        <p:xfrm>
          <a:off x="144909" y="3356992"/>
          <a:ext cx="2113857" cy="1022990"/>
        </p:xfrm>
        <a:graphic>
          <a:graphicData uri="http://schemas.openxmlformats.org/presentationml/2006/ole">
            <mc:AlternateContent xmlns:mc="http://schemas.openxmlformats.org/markup-compatibility/2006">
              <mc:Choice xmlns:v="urn:schemas-microsoft-com:vml" Requires="v">
                <p:oleObj spid="_x0000_s77843" name="CS ChemDraw Drawing" r:id="rId3" imgW="2296440" imgH="1203480" progId="">
                  <p:embed/>
                </p:oleObj>
              </mc:Choice>
              <mc:Fallback>
                <p:oleObj name="CS ChemDraw Drawing" r:id="rId3" imgW="2296440" imgH="120348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09" y="3356992"/>
                        <a:ext cx="2113857" cy="102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1"/>
          <p:cNvGraphicFramePr>
            <a:graphicFrameLocks noChangeAspect="1"/>
          </p:cNvGraphicFramePr>
          <p:nvPr/>
        </p:nvGraphicFramePr>
        <p:xfrm>
          <a:off x="2721421" y="3453135"/>
          <a:ext cx="1224412" cy="378551"/>
        </p:xfrm>
        <a:graphic>
          <a:graphicData uri="http://schemas.openxmlformats.org/presentationml/2006/ole">
            <mc:AlternateContent xmlns:mc="http://schemas.openxmlformats.org/markup-compatibility/2006">
              <mc:Choice xmlns:v="urn:schemas-microsoft-com:vml" Requires="v">
                <p:oleObj spid="_x0000_s77844" name="CS ChemDraw Drawing" r:id="rId5" imgW="1396800" imgH="466920" progId="">
                  <p:embed/>
                </p:oleObj>
              </mc:Choice>
              <mc:Fallback>
                <p:oleObj name="CS ChemDraw Drawing" r:id="rId5" imgW="1396800" imgH="466920"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421" y="3453135"/>
                        <a:ext cx="1224412" cy="37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9"/>
          <p:cNvGraphicFramePr>
            <a:graphicFrameLocks noChangeAspect="1"/>
          </p:cNvGraphicFramePr>
          <p:nvPr/>
        </p:nvGraphicFramePr>
        <p:xfrm>
          <a:off x="4852299" y="3563724"/>
          <a:ext cx="3575671" cy="1074063"/>
        </p:xfrm>
        <a:graphic>
          <a:graphicData uri="http://schemas.openxmlformats.org/presentationml/2006/ole">
            <mc:AlternateContent xmlns:mc="http://schemas.openxmlformats.org/markup-compatibility/2006">
              <mc:Choice xmlns:v="urn:schemas-microsoft-com:vml" Requires="v">
                <p:oleObj spid="_x0000_s77845" name="CS ChemDraw Drawing" r:id="rId7" imgW="3912480" imgH="1271160" progId="">
                  <p:embed/>
                </p:oleObj>
              </mc:Choice>
              <mc:Fallback>
                <p:oleObj name="CS ChemDraw Drawing" r:id="rId7" imgW="3912480" imgH="1271160"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2299" y="3563724"/>
                        <a:ext cx="3575671" cy="107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33"/>
          <p:cNvGraphicFramePr>
            <a:graphicFrameLocks noChangeAspect="1"/>
          </p:cNvGraphicFramePr>
          <p:nvPr/>
        </p:nvGraphicFramePr>
        <p:xfrm>
          <a:off x="4876338" y="4643844"/>
          <a:ext cx="3588680" cy="1077068"/>
        </p:xfrm>
        <a:graphic>
          <a:graphicData uri="http://schemas.openxmlformats.org/presentationml/2006/ole">
            <mc:AlternateContent xmlns:mc="http://schemas.openxmlformats.org/markup-compatibility/2006">
              <mc:Choice xmlns:v="urn:schemas-microsoft-com:vml" Requires="v">
                <p:oleObj spid="_x0000_s77846" name="CS ChemDraw Drawing" r:id="rId9" imgW="3912480" imgH="1271160" progId="">
                  <p:embed/>
                </p:oleObj>
              </mc:Choice>
              <mc:Fallback>
                <p:oleObj name="CS ChemDraw Drawing" r:id="rId9" imgW="3912480" imgH="1271160"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338" y="4643844"/>
                        <a:ext cx="3588680" cy="107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37"/>
          <p:cNvGraphicFramePr>
            <a:graphicFrameLocks noChangeAspect="1"/>
          </p:cNvGraphicFramePr>
          <p:nvPr/>
        </p:nvGraphicFramePr>
        <p:xfrm>
          <a:off x="4828033" y="2411596"/>
          <a:ext cx="4043971" cy="997452"/>
        </p:xfrm>
        <a:graphic>
          <a:graphicData uri="http://schemas.openxmlformats.org/presentationml/2006/ole">
            <mc:AlternateContent xmlns:mc="http://schemas.openxmlformats.org/markup-compatibility/2006">
              <mc:Choice xmlns:v="urn:schemas-microsoft-com:vml" Requires="v">
                <p:oleObj spid="_x0000_s77847" name="CS ChemDraw Drawing" r:id="rId11" imgW="4582440" imgH="1223640" progId="">
                  <p:embed/>
                </p:oleObj>
              </mc:Choice>
              <mc:Fallback>
                <p:oleObj name="CS ChemDraw Drawing" r:id="rId11" imgW="4582440" imgH="1223640" progId="">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8033" y="2411596"/>
                        <a:ext cx="4043971" cy="997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Line 14"/>
          <p:cNvSpPr>
            <a:spLocks noChangeShapeType="1"/>
          </p:cNvSpPr>
          <p:nvPr/>
        </p:nvSpPr>
        <p:spPr bwMode="auto">
          <a:xfrm>
            <a:off x="4164459" y="3717032"/>
            <a:ext cx="546351" cy="0"/>
          </a:xfrm>
          <a:prstGeom prst="line">
            <a:avLst/>
          </a:prstGeom>
          <a:noFill/>
          <a:ln w="9525">
            <a:solidFill>
              <a:schemeClr val="tx1"/>
            </a:solidFill>
            <a:round/>
            <a:headEnd/>
            <a:tailEnd type="triangle" w="med" len="med"/>
          </a:ln>
          <a:effectLst/>
        </p:spPr>
        <p:txBody>
          <a:bodyPr/>
          <a:lstStyle/>
          <a:p>
            <a:endParaRPr lang="zh-TW" altLang="en-US"/>
          </a:p>
        </p:txBody>
      </p:sp>
      <p:sp>
        <p:nvSpPr>
          <p:cNvPr id="23" name="文字方塊 22"/>
          <p:cNvSpPr txBox="1"/>
          <p:nvPr/>
        </p:nvSpPr>
        <p:spPr>
          <a:xfrm>
            <a:off x="1187624" y="1628800"/>
            <a:ext cx="7147085" cy="461665"/>
          </a:xfrm>
          <a:prstGeom prst="rect">
            <a:avLst/>
          </a:prstGeom>
          <a:noFill/>
        </p:spPr>
        <p:txBody>
          <a:bodyPr wrap="none" rtlCol="0">
            <a:spAutoFit/>
          </a:bodyPr>
          <a:lstStyle/>
          <a:p>
            <a:pPr>
              <a:buFont typeface="Arial" pitchFamily="34" charset="0"/>
              <a:buChar char="•"/>
            </a:pPr>
            <a:r>
              <a:rPr lang="en-US" altLang="zh-TW" sz="2400" b="1" dirty="0" smtClean="0">
                <a:solidFill>
                  <a:srgbClr val="0000FF"/>
                </a:solidFill>
              </a:rPr>
              <a:t> Ring-opening reaction with no by-product generation</a:t>
            </a:r>
            <a:endParaRPr lang="zh-TW" altLang="en-US" sz="2400" b="1" dirty="0">
              <a:solidFill>
                <a:srgbClr val="0000FF"/>
              </a:solidFill>
            </a:endParaRPr>
          </a:p>
        </p:txBody>
      </p:sp>
      <p:sp>
        <p:nvSpPr>
          <p:cNvPr id="24" name="文字方塊 23"/>
          <p:cNvSpPr txBox="1"/>
          <p:nvPr/>
        </p:nvSpPr>
        <p:spPr>
          <a:xfrm>
            <a:off x="-23168" y="6516052"/>
            <a:ext cx="418704" cy="369332"/>
          </a:xfrm>
          <a:prstGeom prst="rect">
            <a:avLst/>
          </a:prstGeom>
          <a:noFill/>
        </p:spPr>
        <p:txBody>
          <a:bodyPr wrap="none" rtlCol="0">
            <a:spAutoFit/>
          </a:bodyPr>
          <a:lstStyle/>
          <a:p>
            <a:r>
              <a:rPr lang="en-US" altLang="zh-TW" dirty="0" smtClean="0"/>
              <a:t>63</a:t>
            </a:r>
            <a:endParaRPr lang="zh-TW" altLang="en-US" dirty="0"/>
          </a:p>
        </p:txBody>
      </p:sp>
      <p:sp>
        <p:nvSpPr>
          <p:cNvPr id="26" name="文字方塊 2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7" name="Picture 5" descr="化工系系徽"/>
          <p:cNvPicPr>
            <a:picLocks noChangeAspect="1" noChangeArrowheads="1"/>
          </p:cNvPicPr>
          <p:nvPr/>
        </p:nvPicPr>
        <p:blipFill>
          <a:blip r:embed="rId13" cstate="print"/>
          <a:srcRect/>
          <a:stretch>
            <a:fillRect/>
          </a:stretch>
        </p:blipFill>
        <p:spPr bwMode="auto">
          <a:xfrm>
            <a:off x="0" y="0"/>
            <a:ext cx="471390" cy="404664"/>
          </a:xfrm>
          <a:prstGeom prst="rect">
            <a:avLst/>
          </a:prstGeom>
          <a:noFill/>
          <a:ln w="9525">
            <a:noFill/>
            <a:miter lim="800000"/>
            <a:headEnd/>
            <a:tailEnd/>
          </a:ln>
        </p:spPr>
      </p:pic>
      <p:sp>
        <p:nvSpPr>
          <p:cNvPr id="28" name="文字方塊 27"/>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4)">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836712"/>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5" name="Object 7"/>
          <p:cNvGraphicFramePr>
            <a:graphicFrameLocks noChangeAspect="1"/>
          </p:cNvGraphicFramePr>
          <p:nvPr/>
        </p:nvGraphicFramePr>
        <p:xfrm>
          <a:off x="3707904" y="1869976"/>
          <a:ext cx="1006475" cy="90488"/>
        </p:xfrm>
        <a:graphic>
          <a:graphicData uri="http://schemas.openxmlformats.org/presentationml/2006/ole">
            <mc:AlternateContent xmlns:mc="http://schemas.openxmlformats.org/markup-compatibility/2006">
              <mc:Choice xmlns:v="urn:schemas-microsoft-com:vml" Requires="v">
                <p:oleObj spid="_x0000_s114710" name="CS ChemDraw Drawing" r:id="rId3" imgW="2118240" imgH="190440" progId="">
                  <p:embed/>
                </p:oleObj>
              </mc:Choice>
              <mc:Fallback>
                <p:oleObj name="CS ChemDraw Drawing" r:id="rId3" imgW="2118240" imgH="19044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869976"/>
                        <a:ext cx="1006475" cy="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1"/>
          <p:cNvGraphicFramePr>
            <a:graphicFrameLocks noChangeAspect="1"/>
          </p:cNvGraphicFramePr>
          <p:nvPr/>
        </p:nvGraphicFramePr>
        <p:xfrm>
          <a:off x="251520" y="1196752"/>
          <a:ext cx="3240705" cy="2196579"/>
        </p:xfrm>
        <a:graphic>
          <a:graphicData uri="http://schemas.openxmlformats.org/presentationml/2006/ole">
            <mc:AlternateContent xmlns:mc="http://schemas.openxmlformats.org/markup-compatibility/2006">
              <mc:Choice xmlns:v="urn:schemas-microsoft-com:vml" Requires="v">
                <p:oleObj spid="_x0000_s114711" name="CS ChemDraw Drawing" r:id="rId5" imgW="4138920" imgH="2805120" progId="">
                  <p:embed/>
                </p:oleObj>
              </mc:Choice>
              <mc:Fallback>
                <p:oleObj name="CS ChemDraw Drawing" r:id="rId5" imgW="4138920" imgH="280512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1196752"/>
                        <a:ext cx="3240705" cy="219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4"/>
          <p:cNvSpPr txBox="1">
            <a:spLocks noChangeArrowheads="1"/>
          </p:cNvSpPr>
          <p:nvPr/>
        </p:nvSpPr>
        <p:spPr bwMode="auto">
          <a:xfrm>
            <a:off x="1907704" y="2816274"/>
            <a:ext cx="336550" cy="468710"/>
          </a:xfrm>
          <a:prstGeom prst="rect">
            <a:avLst/>
          </a:prstGeom>
          <a:noFill/>
          <a:ln w="9525">
            <a:noFill/>
            <a:miter lim="800000"/>
            <a:headEnd/>
            <a:tailEnd/>
          </a:ln>
        </p:spPr>
        <p:txBody>
          <a:bodyPr wrap="square">
            <a:spAutoFit/>
          </a:bodyPr>
          <a:lstStyle/>
          <a:p>
            <a:pPr eaLnBrk="0" hangingPunct="0"/>
            <a:r>
              <a:rPr lang="en-US" altLang="zh-TW" sz="2400" b="1" i="1" dirty="0" smtClean="0">
                <a:solidFill>
                  <a:srgbClr val="0000FF"/>
                </a:solidFill>
                <a:latin typeface="Times New Roman" pitchFamily="18" charset="0"/>
              </a:rPr>
              <a:t>b</a:t>
            </a:r>
            <a:endParaRPr lang="en-US" altLang="zh-TW" sz="2400" b="1" i="1" dirty="0">
              <a:solidFill>
                <a:srgbClr val="0000FF"/>
              </a:solidFill>
              <a:latin typeface="Times New Roman" pitchFamily="18" charset="0"/>
            </a:endParaRPr>
          </a:p>
        </p:txBody>
      </p:sp>
      <p:graphicFrame>
        <p:nvGraphicFramePr>
          <p:cNvPr id="8" name="Object 15"/>
          <p:cNvGraphicFramePr>
            <a:graphicFrameLocks noChangeAspect="1"/>
          </p:cNvGraphicFramePr>
          <p:nvPr/>
        </p:nvGraphicFramePr>
        <p:xfrm>
          <a:off x="5148064" y="980728"/>
          <a:ext cx="2448272" cy="802398"/>
        </p:xfrm>
        <a:graphic>
          <a:graphicData uri="http://schemas.openxmlformats.org/presentationml/2006/ole">
            <mc:AlternateContent xmlns:mc="http://schemas.openxmlformats.org/markup-compatibility/2006">
              <mc:Choice xmlns:v="urn:schemas-microsoft-com:vml" Requires="v">
                <p:oleObj spid="_x0000_s114712" name="CS ChemDraw Drawing" r:id="rId7" imgW="3734640" imgH="1224360" progId="">
                  <p:embed/>
                </p:oleObj>
              </mc:Choice>
              <mc:Fallback>
                <p:oleObj name="CS ChemDraw Drawing" r:id="rId7" imgW="3734640" imgH="122436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980728"/>
                        <a:ext cx="2448272" cy="8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6"/>
          <p:cNvGraphicFramePr>
            <a:graphicFrameLocks noChangeAspect="1"/>
          </p:cNvGraphicFramePr>
          <p:nvPr/>
        </p:nvGraphicFramePr>
        <p:xfrm>
          <a:off x="5076057" y="1772816"/>
          <a:ext cx="2160240" cy="908312"/>
        </p:xfrm>
        <a:graphic>
          <a:graphicData uri="http://schemas.openxmlformats.org/presentationml/2006/ole">
            <mc:AlternateContent xmlns:mc="http://schemas.openxmlformats.org/markup-compatibility/2006">
              <mc:Choice xmlns:v="urn:schemas-microsoft-com:vml" Requires="v">
                <p:oleObj spid="_x0000_s114713" name="CS ChemDraw Drawing" r:id="rId9" imgW="3387960" imgH="1424520" progId="">
                  <p:embed/>
                </p:oleObj>
              </mc:Choice>
              <mc:Fallback>
                <p:oleObj name="CS ChemDraw Drawing" r:id="rId9" imgW="3387960" imgH="1424520" progId="">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057" y="1772816"/>
                        <a:ext cx="2160240" cy="9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8"/>
          <p:cNvSpPr txBox="1">
            <a:spLocks noChangeArrowheads="1"/>
          </p:cNvSpPr>
          <p:nvPr/>
        </p:nvSpPr>
        <p:spPr bwMode="auto">
          <a:xfrm>
            <a:off x="2555776" y="1340768"/>
            <a:ext cx="336550" cy="457200"/>
          </a:xfrm>
          <a:prstGeom prst="rect">
            <a:avLst/>
          </a:prstGeom>
          <a:noFill/>
          <a:ln w="9525">
            <a:noFill/>
            <a:miter lim="800000"/>
            <a:headEnd/>
            <a:tailEnd/>
          </a:ln>
        </p:spPr>
        <p:txBody>
          <a:bodyPr wrap="none">
            <a:spAutoFit/>
          </a:bodyPr>
          <a:lstStyle/>
          <a:p>
            <a:pPr eaLnBrk="0" hangingPunct="0"/>
            <a:r>
              <a:rPr lang="en-US" altLang="zh-TW" sz="2400" b="1" i="1" dirty="0">
                <a:solidFill>
                  <a:srgbClr val="F20E34"/>
                </a:solidFill>
                <a:latin typeface="Times New Roman" pitchFamily="18" charset="0"/>
              </a:rPr>
              <a:t>a</a:t>
            </a:r>
          </a:p>
        </p:txBody>
      </p:sp>
      <p:graphicFrame>
        <p:nvGraphicFramePr>
          <p:cNvPr id="11" name="Object 20"/>
          <p:cNvGraphicFramePr>
            <a:graphicFrameLocks noChangeAspect="1"/>
          </p:cNvGraphicFramePr>
          <p:nvPr/>
        </p:nvGraphicFramePr>
        <p:xfrm>
          <a:off x="5220072" y="2900820"/>
          <a:ext cx="1247451" cy="744204"/>
        </p:xfrm>
        <a:graphic>
          <a:graphicData uri="http://schemas.openxmlformats.org/presentationml/2006/ole">
            <mc:AlternateContent xmlns:mc="http://schemas.openxmlformats.org/markup-compatibility/2006">
              <mc:Choice xmlns:v="urn:schemas-microsoft-com:vml" Requires="v">
                <p:oleObj spid="_x0000_s114714" name="CS ChemDraw Drawing" r:id="rId11" imgW="1656000" imgH="988560" progId="">
                  <p:embed/>
                </p:oleObj>
              </mc:Choice>
              <mc:Fallback>
                <p:oleObj name="CS ChemDraw Drawing" r:id="rId11" imgW="1656000" imgH="988560" progId="">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2900820"/>
                        <a:ext cx="1247451" cy="7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21"/>
          <p:cNvSpPr txBox="1">
            <a:spLocks noChangeArrowheads="1"/>
          </p:cNvSpPr>
          <p:nvPr/>
        </p:nvSpPr>
        <p:spPr bwMode="auto">
          <a:xfrm>
            <a:off x="6703814" y="3068960"/>
            <a:ext cx="328612" cy="396875"/>
          </a:xfrm>
          <a:prstGeom prst="rect">
            <a:avLst/>
          </a:prstGeom>
          <a:noFill/>
          <a:ln w="9525">
            <a:noFill/>
            <a:miter lim="800000"/>
            <a:headEnd/>
            <a:tailEnd/>
          </a:ln>
        </p:spPr>
        <p:txBody>
          <a:bodyPr wrap="none">
            <a:spAutoFit/>
          </a:bodyPr>
          <a:lstStyle/>
          <a:p>
            <a:pPr eaLnBrk="0" hangingPunct="0"/>
            <a:r>
              <a:rPr lang="en-US" altLang="zh-TW" sz="2000" b="1" dirty="0">
                <a:latin typeface="Times New Roman" pitchFamily="18" charset="0"/>
              </a:rPr>
              <a:t>+</a:t>
            </a:r>
          </a:p>
        </p:txBody>
      </p:sp>
      <p:graphicFrame>
        <p:nvGraphicFramePr>
          <p:cNvPr id="13" name="Object 23"/>
          <p:cNvGraphicFramePr>
            <a:graphicFrameLocks noChangeAspect="1"/>
          </p:cNvGraphicFramePr>
          <p:nvPr/>
        </p:nvGraphicFramePr>
        <p:xfrm>
          <a:off x="7236297" y="2708920"/>
          <a:ext cx="958040" cy="1008112"/>
        </p:xfrm>
        <a:graphic>
          <a:graphicData uri="http://schemas.openxmlformats.org/presentationml/2006/ole">
            <mc:AlternateContent xmlns:mc="http://schemas.openxmlformats.org/markup-compatibility/2006">
              <mc:Choice xmlns:v="urn:schemas-microsoft-com:vml" Requires="v">
                <p:oleObj spid="_x0000_s114715" name="CS ChemDraw Drawing" r:id="rId13" imgW="1509120" imgH="1586160" progId="">
                  <p:embed/>
                </p:oleObj>
              </mc:Choice>
              <mc:Fallback>
                <p:oleObj name="CS ChemDraw Drawing" r:id="rId13" imgW="1509120" imgH="1586160" progId="">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6297" y="2708920"/>
                        <a:ext cx="95804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28"/>
          <p:cNvSpPr txBox="1">
            <a:spLocks noChangeArrowheads="1"/>
          </p:cNvSpPr>
          <p:nvPr/>
        </p:nvSpPr>
        <p:spPr bwMode="auto">
          <a:xfrm>
            <a:off x="0" y="116632"/>
            <a:ext cx="9112250" cy="585787"/>
          </a:xfrm>
          <a:prstGeom prst="rect">
            <a:avLst/>
          </a:prstGeom>
          <a:noFill/>
          <a:ln w="9525">
            <a:noFill/>
            <a:miter lim="800000"/>
            <a:headEnd/>
            <a:tailEnd/>
          </a:ln>
        </p:spPr>
        <p:txBody>
          <a:bodyPr>
            <a:spAutoFit/>
          </a:bodyPr>
          <a:lstStyle/>
          <a:p>
            <a:pPr algn="ctr">
              <a:spcBef>
                <a:spcPct val="50000"/>
              </a:spcBef>
            </a:pPr>
            <a:r>
              <a:rPr lang="en-US" altLang="zh-TW" sz="3200" b="1" i="1" dirty="0" smtClean="0">
                <a:solidFill>
                  <a:srgbClr val="FF0000"/>
                </a:solidFill>
                <a:latin typeface="Times New Roman" pitchFamily="18" charset="0"/>
              </a:rPr>
              <a:t>(7) Products Found in CC-Amine Reactions </a:t>
            </a:r>
            <a:endParaRPr lang="en-US" altLang="zh-TW" sz="3200" b="1" i="1" dirty="0">
              <a:solidFill>
                <a:srgbClr val="FF0000"/>
              </a:solidFill>
              <a:latin typeface="Times New Roman" pitchFamily="18" charset="0"/>
            </a:endParaRPr>
          </a:p>
        </p:txBody>
      </p:sp>
      <p:cxnSp>
        <p:nvCxnSpPr>
          <p:cNvPr id="16" name="直線單箭頭接點 15"/>
          <p:cNvCxnSpPr/>
          <p:nvPr/>
        </p:nvCxnSpPr>
        <p:spPr>
          <a:xfrm>
            <a:off x="3491880" y="2996952"/>
            <a:ext cx="1368152"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 Box 18"/>
          <p:cNvSpPr txBox="1">
            <a:spLocks noChangeArrowheads="1"/>
          </p:cNvSpPr>
          <p:nvPr/>
        </p:nvSpPr>
        <p:spPr bwMode="auto">
          <a:xfrm>
            <a:off x="4019426" y="1484784"/>
            <a:ext cx="336550" cy="457200"/>
          </a:xfrm>
          <a:prstGeom prst="rect">
            <a:avLst/>
          </a:prstGeom>
          <a:noFill/>
          <a:ln w="9525">
            <a:noFill/>
            <a:miter lim="800000"/>
            <a:headEnd/>
            <a:tailEnd/>
          </a:ln>
        </p:spPr>
        <p:txBody>
          <a:bodyPr wrap="none">
            <a:spAutoFit/>
          </a:bodyPr>
          <a:lstStyle/>
          <a:p>
            <a:pPr eaLnBrk="0" hangingPunct="0"/>
            <a:r>
              <a:rPr lang="en-US" altLang="zh-TW" sz="2400" b="1" i="1" dirty="0">
                <a:solidFill>
                  <a:srgbClr val="F20E34"/>
                </a:solidFill>
                <a:latin typeface="Times New Roman" pitchFamily="18" charset="0"/>
              </a:rPr>
              <a:t>a</a:t>
            </a:r>
          </a:p>
        </p:txBody>
      </p:sp>
      <p:sp>
        <p:nvSpPr>
          <p:cNvPr id="19" name="Text Box 14"/>
          <p:cNvSpPr txBox="1">
            <a:spLocks noChangeArrowheads="1"/>
          </p:cNvSpPr>
          <p:nvPr/>
        </p:nvSpPr>
        <p:spPr bwMode="auto">
          <a:xfrm>
            <a:off x="4067944" y="2708920"/>
            <a:ext cx="351656" cy="460326"/>
          </a:xfrm>
          <a:prstGeom prst="rect">
            <a:avLst/>
          </a:prstGeom>
          <a:noFill/>
          <a:ln w="9525">
            <a:noFill/>
            <a:miter lim="800000"/>
            <a:headEnd/>
            <a:tailEnd/>
          </a:ln>
        </p:spPr>
        <p:txBody>
          <a:bodyPr wrap="square">
            <a:spAutoFit/>
          </a:bodyPr>
          <a:lstStyle/>
          <a:p>
            <a:pPr eaLnBrk="0" hangingPunct="0"/>
            <a:r>
              <a:rPr lang="en-US" altLang="zh-TW" sz="2400" b="1" i="1" dirty="0" smtClean="0">
                <a:solidFill>
                  <a:srgbClr val="0000FF"/>
                </a:solidFill>
                <a:latin typeface="Times New Roman" pitchFamily="18" charset="0"/>
              </a:rPr>
              <a:t>b</a:t>
            </a:r>
            <a:endParaRPr lang="en-US" altLang="zh-TW" sz="2400" b="1" i="1" dirty="0">
              <a:solidFill>
                <a:srgbClr val="0000FF"/>
              </a:solidFill>
              <a:latin typeface="Times New Roman" pitchFamily="18" charset="0"/>
            </a:endParaRPr>
          </a:p>
        </p:txBody>
      </p:sp>
      <p:sp>
        <p:nvSpPr>
          <p:cNvPr id="20" name="文字方塊 19"/>
          <p:cNvSpPr txBox="1"/>
          <p:nvPr/>
        </p:nvSpPr>
        <p:spPr>
          <a:xfrm>
            <a:off x="3347864" y="2086000"/>
            <a:ext cx="1544012" cy="369332"/>
          </a:xfrm>
          <a:prstGeom prst="rect">
            <a:avLst/>
          </a:prstGeom>
          <a:noFill/>
        </p:spPr>
        <p:txBody>
          <a:bodyPr wrap="none" rtlCol="0">
            <a:spAutoFit/>
          </a:bodyPr>
          <a:lstStyle/>
          <a:p>
            <a:r>
              <a:rPr lang="en-US" altLang="zh-TW" b="1" dirty="0" smtClean="0">
                <a:solidFill>
                  <a:srgbClr val="FF0000"/>
                </a:solidFill>
              </a:rPr>
              <a:t>(ring-opening)</a:t>
            </a:r>
            <a:endParaRPr lang="zh-TW" altLang="en-US" b="1" dirty="0">
              <a:solidFill>
                <a:srgbClr val="FF0000"/>
              </a:solidFill>
            </a:endParaRPr>
          </a:p>
        </p:txBody>
      </p:sp>
      <p:sp>
        <p:nvSpPr>
          <p:cNvPr id="21" name="文字方塊 20"/>
          <p:cNvSpPr txBox="1"/>
          <p:nvPr/>
        </p:nvSpPr>
        <p:spPr>
          <a:xfrm>
            <a:off x="2411760" y="3501008"/>
            <a:ext cx="1860638" cy="369332"/>
          </a:xfrm>
          <a:prstGeom prst="rect">
            <a:avLst/>
          </a:prstGeom>
          <a:noFill/>
        </p:spPr>
        <p:txBody>
          <a:bodyPr wrap="none" rtlCol="0">
            <a:spAutoFit/>
          </a:bodyPr>
          <a:lstStyle/>
          <a:p>
            <a:r>
              <a:rPr lang="en-US" altLang="zh-TW" b="1" dirty="0" smtClean="0">
                <a:solidFill>
                  <a:srgbClr val="0000FF"/>
                </a:solidFill>
              </a:rPr>
              <a:t>(trans-</a:t>
            </a:r>
            <a:r>
              <a:rPr lang="en-US" altLang="zh-TW" b="1" dirty="0" err="1" smtClean="0">
                <a:solidFill>
                  <a:srgbClr val="0000FF"/>
                </a:solidFill>
              </a:rPr>
              <a:t>amination</a:t>
            </a:r>
            <a:r>
              <a:rPr lang="en-US" altLang="zh-TW" b="1" dirty="0" smtClean="0">
                <a:solidFill>
                  <a:srgbClr val="0000FF"/>
                </a:solidFill>
              </a:rPr>
              <a:t>)</a:t>
            </a:r>
            <a:endParaRPr lang="zh-TW" altLang="en-US" b="1" dirty="0">
              <a:solidFill>
                <a:srgbClr val="0000FF"/>
              </a:solidFill>
            </a:endParaRPr>
          </a:p>
        </p:txBody>
      </p:sp>
      <p:graphicFrame>
        <p:nvGraphicFramePr>
          <p:cNvPr id="22" name="Object 2"/>
          <p:cNvGraphicFramePr>
            <a:graphicFrameLocks noChangeAspect="1"/>
          </p:cNvGraphicFramePr>
          <p:nvPr/>
        </p:nvGraphicFramePr>
        <p:xfrm>
          <a:off x="-36512" y="4005614"/>
          <a:ext cx="4794994" cy="2591738"/>
        </p:xfrm>
        <a:graphic>
          <a:graphicData uri="http://schemas.openxmlformats.org/presentationml/2006/ole">
            <mc:AlternateContent xmlns:mc="http://schemas.openxmlformats.org/markup-compatibility/2006">
              <mc:Choice xmlns:v="urn:schemas-microsoft-com:vml" Requires="v">
                <p:oleObj spid="_x0000_s114716" name="點陣圖影像" r:id="rId15" imgW="6752381" imgH="5477640" progId="PBrush">
                  <p:embed/>
                </p:oleObj>
              </mc:Choice>
              <mc:Fallback>
                <p:oleObj name="點陣圖影像" r:id="rId15" imgW="6752381" imgH="5477640" progId="PBrush">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512" y="4005614"/>
                        <a:ext cx="4794994" cy="259173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字方塊 1"/>
          <p:cNvSpPr txBox="1">
            <a:spLocks noChangeArrowheads="1"/>
          </p:cNvSpPr>
          <p:nvPr/>
        </p:nvSpPr>
        <p:spPr bwMode="auto">
          <a:xfrm>
            <a:off x="4716016" y="4077072"/>
            <a:ext cx="4536504" cy="2400657"/>
          </a:xfrm>
          <a:prstGeom prst="rect">
            <a:avLst/>
          </a:prstGeom>
          <a:noFill/>
          <a:ln w="9525">
            <a:noFill/>
            <a:miter lim="800000"/>
            <a:headEnd/>
            <a:tailEnd/>
          </a:ln>
        </p:spPr>
        <p:txBody>
          <a:bodyPr wrap="square">
            <a:spAutoFit/>
          </a:bodyPr>
          <a:lstStyle/>
          <a:p>
            <a:pPr algn="ctr" eaLnBrk="0" hangingPunct="0">
              <a:buFont typeface="Arial" pitchFamily="34" charset="0"/>
              <a:buChar char="•"/>
            </a:pPr>
            <a:r>
              <a:rPr lang="en-US" altLang="zh-TW" sz="1600" b="1" dirty="0"/>
              <a:t> </a:t>
            </a:r>
            <a:r>
              <a:rPr lang="en-US" altLang="zh-TW" b="1" dirty="0">
                <a:solidFill>
                  <a:srgbClr val="0000FF"/>
                </a:solidFill>
              </a:rPr>
              <a:t>Ring-opening of Glycerin cyclic carbonate </a:t>
            </a:r>
            <a:endParaRPr lang="en-US" altLang="zh-TW" b="1" dirty="0" smtClean="0">
              <a:solidFill>
                <a:srgbClr val="0000FF"/>
              </a:solidFill>
            </a:endParaRPr>
          </a:p>
          <a:p>
            <a:pPr algn="ctr" eaLnBrk="0" hangingPunct="0"/>
            <a:r>
              <a:rPr lang="en-US" altLang="zh-TW" b="1" dirty="0" smtClean="0">
                <a:solidFill>
                  <a:srgbClr val="0000FF"/>
                </a:solidFill>
              </a:rPr>
              <a:t>formed </a:t>
            </a:r>
            <a:r>
              <a:rPr lang="en-US" altLang="zh-TW" b="1" dirty="0">
                <a:solidFill>
                  <a:srgbClr val="0000FF"/>
                </a:solidFill>
              </a:rPr>
              <a:t>un-desirable urea by-products in 0.3~8</a:t>
            </a:r>
            <a:r>
              <a:rPr lang="en-US" altLang="zh-TW" b="1" dirty="0" smtClean="0">
                <a:solidFill>
                  <a:srgbClr val="0000FF"/>
                </a:solidFill>
              </a:rPr>
              <a:t>%</a:t>
            </a:r>
          </a:p>
          <a:p>
            <a:pPr algn="ctr" eaLnBrk="0" hangingPunct="0"/>
            <a:endParaRPr lang="en-US" altLang="zh-TW" sz="1600" b="1" dirty="0">
              <a:solidFill>
                <a:srgbClr val="0000FF"/>
              </a:solidFill>
            </a:endParaRPr>
          </a:p>
          <a:p>
            <a:pPr algn="ctr" eaLnBrk="0" hangingPunct="0">
              <a:buFont typeface="Arial" charset="0"/>
              <a:buChar char="•"/>
            </a:pPr>
            <a:r>
              <a:rPr lang="zh-TW" altLang="en-US" sz="1600" b="1" dirty="0">
                <a:solidFill>
                  <a:srgbClr val="0000FF"/>
                </a:solidFill>
                <a:latin typeface="標楷體" pitchFamily="65" charset="-120"/>
                <a:ea typeface="標楷體" pitchFamily="65" charset="-120"/>
              </a:rPr>
              <a:t>使用</a:t>
            </a:r>
            <a:r>
              <a:rPr lang="en-US" altLang="zh-TW" sz="1600" b="1" dirty="0">
                <a:solidFill>
                  <a:srgbClr val="0000FF"/>
                </a:solidFill>
                <a:latin typeface="標楷體" pitchFamily="65" charset="-120"/>
                <a:ea typeface="標楷體" pitchFamily="65" charset="-120"/>
              </a:rPr>
              <a:t>Model compound C (</a:t>
            </a:r>
            <a:r>
              <a:rPr lang="zh-TW" altLang="en-US" sz="1600" b="1" dirty="0">
                <a:solidFill>
                  <a:srgbClr val="0000FF"/>
                </a:solidFill>
                <a:latin typeface="標楷體" pitchFamily="65" charset="-120"/>
                <a:ea typeface="標楷體" pitchFamily="65" charset="-120"/>
              </a:rPr>
              <a:t>由</a:t>
            </a:r>
            <a:r>
              <a:rPr lang="en-US" altLang="zh-TW" sz="1600" b="1" dirty="0">
                <a:solidFill>
                  <a:srgbClr val="0000FF"/>
                </a:solidFill>
                <a:latin typeface="標楷體" pitchFamily="65" charset="-120"/>
                <a:ea typeface="標楷體" pitchFamily="65" charset="-120"/>
              </a:rPr>
              <a:t>epoxy</a:t>
            </a:r>
            <a:r>
              <a:rPr lang="zh-TW" altLang="en-US" sz="1600" b="1" dirty="0">
                <a:solidFill>
                  <a:srgbClr val="0000FF"/>
                </a:solidFill>
                <a:latin typeface="標楷體" pitchFamily="65" charset="-120"/>
                <a:ea typeface="標楷體" pitchFamily="65" charset="-120"/>
              </a:rPr>
              <a:t>合成之</a:t>
            </a:r>
            <a:r>
              <a:rPr lang="en-US" altLang="zh-TW" sz="1600" b="1" dirty="0">
                <a:solidFill>
                  <a:srgbClr val="0000FF"/>
                </a:solidFill>
                <a:latin typeface="標楷體" pitchFamily="65" charset="-120"/>
                <a:ea typeface="標楷體" pitchFamily="65" charset="-120"/>
              </a:rPr>
              <a:t>CC) </a:t>
            </a:r>
            <a:r>
              <a:rPr lang="zh-TW" altLang="en-US" sz="1600" b="1" dirty="0">
                <a:solidFill>
                  <a:srgbClr val="0000FF"/>
                </a:solidFill>
                <a:latin typeface="標楷體" pitchFamily="65" charset="-120"/>
                <a:ea typeface="標楷體" pitchFamily="65" charset="-120"/>
              </a:rPr>
              <a:t>並無出現副產物的問題</a:t>
            </a:r>
            <a:endParaRPr lang="en-US" altLang="zh-TW" sz="1600" b="1" dirty="0">
              <a:solidFill>
                <a:srgbClr val="0000FF"/>
              </a:solidFill>
              <a:latin typeface="標楷體" pitchFamily="65" charset="-120"/>
              <a:ea typeface="標楷體" pitchFamily="65" charset="-120"/>
            </a:endParaRPr>
          </a:p>
          <a:p>
            <a:pPr algn="ctr" eaLnBrk="0" hangingPunct="0">
              <a:buFont typeface="Arial" charset="0"/>
              <a:buChar char="•"/>
            </a:pPr>
            <a:endParaRPr lang="en-US" altLang="zh-TW" sz="1600" b="1" dirty="0">
              <a:latin typeface="標楷體" pitchFamily="65" charset="-120"/>
              <a:ea typeface="標楷體" pitchFamily="65" charset="-120"/>
            </a:endParaRPr>
          </a:p>
          <a:p>
            <a:pPr algn="ctr" eaLnBrk="0" hangingPunct="0">
              <a:buFont typeface="Arial" charset="0"/>
              <a:buChar char="•"/>
            </a:pPr>
            <a:r>
              <a:rPr lang="zh-TW" altLang="en-US" sz="1600" b="1" dirty="0">
                <a:solidFill>
                  <a:srgbClr val="0000FF"/>
                </a:solidFill>
                <a:latin typeface="標楷體" pitchFamily="65" charset="-120"/>
                <a:ea typeface="標楷體" pitchFamily="65" charset="-120"/>
              </a:rPr>
              <a:t>所以在製備</a:t>
            </a:r>
            <a:r>
              <a:rPr lang="en-US" altLang="zh-TW" sz="1600" b="1" dirty="0">
                <a:solidFill>
                  <a:srgbClr val="0000FF"/>
                </a:solidFill>
                <a:latin typeface="標楷體" pitchFamily="65" charset="-120"/>
                <a:ea typeface="標楷體" pitchFamily="65" charset="-120"/>
              </a:rPr>
              <a:t>NIPU</a:t>
            </a:r>
            <a:r>
              <a:rPr lang="zh-TW" altLang="en-US" sz="1600" b="1" dirty="0">
                <a:solidFill>
                  <a:srgbClr val="0000FF"/>
                </a:solidFill>
                <a:latin typeface="標楷體" pitchFamily="65" charset="-120"/>
                <a:ea typeface="標楷體" pitchFamily="65" charset="-120"/>
              </a:rPr>
              <a:t>時</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盡量使用</a:t>
            </a:r>
            <a:r>
              <a:rPr lang="en-US" altLang="zh-TW" sz="1600" b="1" dirty="0">
                <a:solidFill>
                  <a:srgbClr val="0000FF"/>
                </a:solidFill>
                <a:latin typeface="標楷體" pitchFamily="65" charset="-120"/>
                <a:ea typeface="標楷體" pitchFamily="65" charset="-120"/>
              </a:rPr>
              <a:t>Compound C types</a:t>
            </a:r>
            <a:r>
              <a:rPr lang="zh-TW" altLang="en-US" sz="1600" b="1" dirty="0">
                <a:solidFill>
                  <a:srgbClr val="0000FF"/>
                </a:solidFill>
                <a:latin typeface="標楷體" pitchFamily="65" charset="-120"/>
                <a:ea typeface="標楷體" pitchFamily="65" charset="-120"/>
              </a:rPr>
              <a:t>之</a:t>
            </a:r>
            <a:r>
              <a:rPr lang="en-US" altLang="zh-TW" sz="1600" b="1" dirty="0">
                <a:solidFill>
                  <a:srgbClr val="0000FF"/>
                </a:solidFill>
                <a:latin typeface="標楷體" pitchFamily="65" charset="-120"/>
                <a:ea typeface="標楷體" pitchFamily="65" charset="-120"/>
              </a:rPr>
              <a:t>CC</a:t>
            </a:r>
            <a:r>
              <a:rPr lang="zh-TW" altLang="en-US" sz="1600" b="1" dirty="0">
                <a:solidFill>
                  <a:srgbClr val="0000FF"/>
                </a:solidFill>
                <a:latin typeface="標楷體" pitchFamily="65" charset="-120"/>
                <a:ea typeface="標楷體" pitchFamily="65" charset="-120"/>
              </a:rPr>
              <a:t>進行</a:t>
            </a:r>
            <a:r>
              <a:rPr lang="en-US" altLang="zh-TW" sz="1600" b="1" dirty="0">
                <a:solidFill>
                  <a:srgbClr val="0000FF"/>
                </a:solidFill>
                <a:latin typeface="標楷體" pitchFamily="65" charset="-120"/>
                <a:ea typeface="標楷體" pitchFamily="65" charset="-120"/>
              </a:rPr>
              <a:t>non-</a:t>
            </a:r>
            <a:r>
              <a:rPr lang="en-US" altLang="zh-TW" sz="1600" b="1" dirty="0" err="1">
                <a:solidFill>
                  <a:srgbClr val="0000FF"/>
                </a:solidFill>
                <a:latin typeface="標楷體" pitchFamily="65" charset="-120"/>
                <a:ea typeface="標楷體" pitchFamily="65" charset="-120"/>
              </a:rPr>
              <a:t>isocyanate</a:t>
            </a:r>
            <a:r>
              <a:rPr lang="zh-TW" altLang="en-US" sz="1600" b="1" dirty="0">
                <a:solidFill>
                  <a:srgbClr val="0000FF"/>
                </a:solidFill>
                <a:latin typeface="標楷體" pitchFamily="65" charset="-120"/>
                <a:ea typeface="標楷體" pitchFamily="65" charset="-120"/>
              </a:rPr>
              <a:t>為佳</a:t>
            </a:r>
            <a:r>
              <a:rPr lang="en-US" altLang="zh-TW" sz="1600" b="1" dirty="0">
                <a:solidFill>
                  <a:srgbClr val="0000FF"/>
                </a:solidFill>
                <a:latin typeface="標楷體" pitchFamily="65" charset="-120"/>
                <a:ea typeface="標楷體" pitchFamily="65" charset="-120"/>
              </a:rPr>
              <a:t>.</a:t>
            </a:r>
          </a:p>
        </p:txBody>
      </p:sp>
      <p:sp>
        <p:nvSpPr>
          <p:cNvPr id="24" name="文字方塊 23"/>
          <p:cNvSpPr txBox="1"/>
          <p:nvPr/>
        </p:nvSpPr>
        <p:spPr>
          <a:xfrm>
            <a:off x="-23168" y="6516052"/>
            <a:ext cx="418704" cy="369332"/>
          </a:xfrm>
          <a:prstGeom prst="rect">
            <a:avLst/>
          </a:prstGeom>
          <a:noFill/>
        </p:spPr>
        <p:txBody>
          <a:bodyPr wrap="none" rtlCol="0">
            <a:spAutoFit/>
          </a:bodyPr>
          <a:lstStyle/>
          <a:p>
            <a:r>
              <a:rPr lang="en-US" altLang="zh-TW" dirty="0" smtClean="0"/>
              <a:t>65</a:t>
            </a:r>
            <a:endParaRPr lang="zh-TW" altLang="en-US" dirty="0"/>
          </a:p>
        </p:txBody>
      </p:sp>
      <p:sp>
        <p:nvSpPr>
          <p:cNvPr id="25" name="文字方塊 24"/>
          <p:cNvSpPr txBox="1"/>
          <p:nvPr/>
        </p:nvSpPr>
        <p:spPr>
          <a:xfrm>
            <a:off x="7632848" y="-27384"/>
            <a:ext cx="1547664" cy="523220"/>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Philadelphia</a:t>
            </a:r>
            <a:endParaRPr lang="zh-TW" altLang="en-US" sz="1400" b="1" dirty="0">
              <a:solidFill>
                <a:srgbClr val="0000FF"/>
              </a:solidFill>
              <a:latin typeface="標楷體" pitchFamily="65" charset="-120"/>
              <a:ea typeface="標楷體" pitchFamily="65" charset="-120"/>
            </a:endParaRPr>
          </a:p>
        </p:txBody>
      </p:sp>
      <p:sp>
        <p:nvSpPr>
          <p:cNvPr id="26" name="文字方塊 25"/>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3407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AutoShape 2"/>
          <p:cNvSpPr>
            <a:spLocks noChangeArrowheads="1"/>
          </p:cNvSpPr>
          <p:nvPr/>
        </p:nvSpPr>
        <p:spPr bwMode="auto">
          <a:xfrm>
            <a:off x="144463" y="1800547"/>
            <a:ext cx="4398962" cy="4684935"/>
          </a:xfrm>
          <a:prstGeom prst="roundRect">
            <a:avLst>
              <a:gd name="adj" fmla="val 16667"/>
            </a:avLst>
          </a:prstGeom>
          <a:solidFill>
            <a:srgbClr val="FF0000">
              <a:alpha val="30000"/>
            </a:srgbClr>
          </a:solidFill>
          <a:ln w="38100">
            <a:solidFill>
              <a:srgbClr val="000000"/>
            </a:solidFill>
            <a:round/>
            <a:headEnd/>
            <a:tailEnd/>
          </a:ln>
          <a:effectLst/>
        </p:spPr>
        <p:txBody>
          <a:bodyPr wrap="none" anchor="ctr"/>
          <a:lstStyle/>
          <a:p>
            <a:pPr eaLnBrk="1" hangingPunct="1"/>
            <a:endParaRPr lang="zh-TW" altLang="zh-TW" sz="1800" i="0">
              <a:latin typeface="Times New Roman" pitchFamily="18" charset="0"/>
            </a:endParaRPr>
          </a:p>
        </p:txBody>
      </p:sp>
      <p:sp>
        <p:nvSpPr>
          <p:cNvPr id="7" name="Rectangle 3"/>
          <p:cNvSpPr>
            <a:spLocks/>
          </p:cNvSpPr>
          <p:nvPr/>
        </p:nvSpPr>
        <p:spPr bwMode="auto">
          <a:xfrm>
            <a:off x="360363" y="2635572"/>
            <a:ext cx="3941762" cy="5041900"/>
          </a:xfrm>
          <a:prstGeom prst="rect">
            <a:avLst/>
          </a:prstGeom>
          <a:noFill/>
          <a:ln w="9525">
            <a:noFill/>
            <a:miter lim="800000"/>
            <a:headEnd/>
            <a:tailEnd/>
          </a:ln>
          <a:effectLst/>
        </p:spPr>
        <p:txBody>
          <a:bodyPr lIns="92075" tIns="46038" rIns="92075" bIns="46038"/>
          <a:lstStyle/>
          <a:p>
            <a:pPr marL="342900" indent="-342900" algn="l">
              <a:spcBef>
                <a:spcPct val="20000"/>
              </a:spcBef>
              <a:buClr>
                <a:srgbClr val="3366CC"/>
              </a:buClr>
              <a:buFontTx/>
              <a:buChar char="•"/>
            </a:pPr>
            <a:r>
              <a:rPr lang="en-US" altLang="zh-TW" sz="2400" b="1" dirty="0">
                <a:solidFill>
                  <a:srgbClr val="FF0000"/>
                </a:solidFill>
                <a:latin typeface="Times New Roman" pitchFamily="18" charset="0"/>
              </a:rPr>
              <a:t>The system must be </a:t>
            </a:r>
            <a:r>
              <a:rPr lang="en-US" altLang="zh-TW" sz="2400" b="1" dirty="0" err="1" smtClean="0">
                <a:solidFill>
                  <a:srgbClr val="FF0000"/>
                </a:solidFill>
                <a:latin typeface="Times New Roman" pitchFamily="18" charset="0"/>
              </a:rPr>
              <a:t>strickly</a:t>
            </a:r>
            <a:r>
              <a:rPr lang="en-US" altLang="zh-TW" sz="2400" b="1" dirty="0" smtClean="0">
                <a:solidFill>
                  <a:srgbClr val="FF0000"/>
                </a:solidFill>
                <a:latin typeface="Times New Roman" pitchFamily="18" charset="0"/>
              </a:rPr>
              <a:t> free </a:t>
            </a:r>
            <a:r>
              <a:rPr lang="en-US" altLang="zh-TW" sz="2400" b="1" dirty="0">
                <a:solidFill>
                  <a:srgbClr val="FF0000"/>
                </a:solidFill>
                <a:latin typeface="Times New Roman" pitchFamily="18" charset="0"/>
              </a:rPr>
              <a:t>from water until </a:t>
            </a:r>
            <a:r>
              <a:rPr lang="en-US" altLang="zh-TW" sz="2400" b="1" dirty="0" smtClean="0">
                <a:solidFill>
                  <a:srgbClr val="FF0000"/>
                </a:solidFill>
                <a:latin typeface="Times New Roman" pitchFamily="18" charset="0"/>
              </a:rPr>
              <a:t>used</a:t>
            </a:r>
            <a:r>
              <a:rPr lang="en-US" altLang="zh-TW" sz="2400" b="1" dirty="0">
                <a:solidFill>
                  <a:srgbClr val="FF0000"/>
                </a:solidFill>
                <a:latin typeface="Times New Roman" pitchFamily="18" charset="0"/>
              </a:rPr>
              <a:t>.</a:t>
            </a:r>
          </a:p>
          <a:p>
            <a:pPr marL="342900" indent="-342900" algn="l">
              <a:spcBef>
                <a:spcPct val="20000"/>
              </a:spcBef>
              <a:buClr>
                <a:srgbClr val="3366CC"/>
              </a:buClr>
              <a:buFontTx/>
              <a:buChar char="•"/>
            </a:pPr>
            <a:endParaRPr lang="en-US" altLang="zh-TW" sz="2400" b="1" dirty="0">
              <a:solidFill>
                <a:srgbClr val="FF0000"/>
              </a:solidFill>
              <a:latin typeface="Times New Roman" pitchFamily="18" charset="0"/>
            </a:endParaRPr>
          </a:p>
          <a:p>
            <a:pPr marL="342900" indent="-342900" algn="l">
              <a:spcBef>
                <a:spcPct val="20000"/>
              </a:spcBef>
              <a:buClr>
                <a:srgbClr val="3366CC"/>
              </a:buClr>
              <a:buFontTx/>
              <a:buChar char="•"/>
            </a:pPr>
            <a:r>
              <a:rPr lang="en-US" altLang="zh-TW" sz="2400" b="1" dirty="0">
                <a:solidFill>
                  <a:srgbClr val="FF0000"/>
                </a:solidFill>
                <a:latin typeface="Times New Roman" pitchFamily="18" charset="0"/>
              </a:rPr>
              <a:t>The hydrolytically unstable chemical bonds.</a:t>
            </a:r>
          </a:p>
          <a:p>
            <a:pPr marL="342900" indent="-342900" algn="l">
              <a:spcBef>
                <a:spcPct val="20000"/>
              </a:spcBef>
              <a:buClr>
                <a:srgbClr val="3366CC"/>
              </a:buClr>
              <a:buFontTx/>
              <a:buChar char="•"/>
            </a:pPr>
            <a:endParaRPr lang="en-US" altLang="zh-TW" sz="2400" b="1" dirty="0">
              <a:solidFill>
                <a:srgbClr val="FF0000"/>
              </a:solidFill>
              <a:latin typeface="Times New Roman" pitchFamily="18" charset="0"/>
            </a:endParaRPr>
          </a:p>
          <a:p>
            <a:pPr marL="342900" indent="-342900" algn="l">
              <a:spcBef>
                <a:spcPct val="20000"/>
              </a:spcBef>
              <a:buClr>
                <a:srgbClr val="3366CC"/>
              </a:buClr>
              <a:buFontTx/>
              <a:buChar char="•"/>
            </a:pPr>
            <a:r>
              <a:rPr lang="en-US" altLang="zh-TW" sz="2400" b="1" dirty="0">
                <a:solidFill>
                  <a:srgbClr val="FF0000"/>
                </a:solidFill>
                <a:latin typeface="Times New Roman" pitchFamily="18" charset="0"/>
              </a:rPr>
              <a:t>The use of </a:t>
            </a:r>
            <a:r>
              <a:rPr lang="en-US" altLang="zh-TW" sz="2400" b="1" dirty="0" smtClean="0">
                <a:solidFill>
                  <a:srgbClr val="FF0000"/>
                </a:solidFill>
                <a:latin typeface="Times New Roman" pitchFamily="18" charset="0"/>
              </a:rPr>
              <a:t>toxic/reactive </a:t>
            </a:r>
            <a:r>
              <a:rPr lang="en-US" altLang="zh-TW" sz="2400" b="1" dirty="0" err="1" smtClean="0">
                <a:solidFill>
                  <a:srgbClr val="FF0000"/>
                </a:solidFill>
                <a:latin typeface="Times New Roman" pitchFamily="18" charset="0"/>
              </a:rPr>
              <a:t>isocyanate</a:t>
            </a:r>
            <a:r>
              <a:rPr lang="en-US" altLang="zh-TW" sz="2400" b="1" dirty="0">
                <a:solidFill>
                  <a:srgbClr val="FF0000"/>
                </a:solidFill>
                <a:latin typeface="Times New Roman" pitchFamily="18" charset="0"/>
              </a:rPr>
              <a:t>.</a:t>
            </a:r>
          </a:p>
          <a:p>
            <a:pPr marL="342900" indent="-342900" algn="l">
              <a:spcBef>
                <a:spcPct val="20000"/>
              </a:spcBef>
              <a:buClr>
                <a:srgbClr val="3366CC"/>
              </a:buClr>
              <a:buFontTx/>
              <a:buChar char="•"/>
            </a:pPr>
            <a:endParaRPr lang="en-US" altLang="zh-TW" sz="2400" b="1" dirty="0">
              <a:solidFill>
                <a:srgbClr val="FF0000"/>
              </a:solidFill>
              <a:latin typeface="Times New Roman" pitchFamily="18" charset="0"/>
            </a:endParaRPr>
          </a:p>
          <a:p>
            <a:pPr marL="342900" indent="-342900" algn="l">
              <a:spcBef>
                <a:spcPct val="20000"/>
              </a:spcBef>
              <a:buClr>
                <a:srgbClr val="3366CC"/>
              </a:buClr>
              <a:buFontTx/>
              <a:buChar char="•"/>
            </a:pPr>
            <a:endParaRPr lang="en-US" altLang="zh-TW" sz="2400" b="1" dirty="0">
              <a:solidFill>
                <a:srgbClr val="FF0000"/>
              </a:solidFill>
              <a:latin typeface="Times New Roman" pitchFamily="18" charset="0"/>
            </a:endParaRPr>
          </a:p>
          <a:p>
            <a:pPr marL="342900" indent="-342900" algn="l">
              <a:spcBef>
                <a:spcPct val="20000"/>
              </a:spcBef>
              <a:buClr>
                <a:srgbClr val="3366CC"/>
              </a:buClr>
              <a:buFontTx/>
              <a:buChar char="•"/>
            </a:pPr>
            <a:endParaRPr lang="en-US" altLang="zh-TW" sz="2400" b="1" dirty="0">
              <a:solidFill>
                <a:srgbClr val="FF0000"/>
              </a:solidFill>
              <a:latin typeface="Times New Roman" pitchFamily="18" charset="0"/>
            </a:endParaRPr>
          </a:p>
        </p:txBody>
      </p:sp>
      <p:sp>
        <p:nvSpPr>
          <p:cNvPr id="8" name="AutoShape 4"/>
          <p:cNvSpPr>
            <a:spLocks noChangeArrowheads="1"/>
          </p:cNvSpPr>
          <p:nvPr/>
        </p:nvSpPr>
        <p:spPr bwMode="auto">
          <a:xfrm>
            <a:off x="4645025" y="1816422"/>
            <a:ext cx="4398963" cy="4597052"/>
          </a:xfrm>
          <a:prstGeom prst="roundRect">
            <a:avLst>
              <a:gd name="adj" fmla="val 16667"/>
            </a:avLst>
          </a:prstGeom>
          <a:solidFill>
            <a:srgbClr val="00FF00">
              <a:alpha val="30000"/>
            </a:srgbClr>
          </a:solidFill>
          <a:ln w="38100">
            <a:solidFill>
              <a:srgbClr val="000000"/>
            </a:solidFill>
            <a:round/>
            <a:headEnd/>
            <a:tailEnd/>
          </a:ln>
          <a:effectLst/>
        </p:spPr>
        <p:txBody>
          <a:bodyPr wrap="none" anchor="ctr"/>
          <a:lstStyle/>
          <a:p>
            <a:pPr eaLnBrk="1" hangingPunct="1"/>
            <a:endParaRPr lang="zh-TW" altLang="zh-TW" sz="1800" i="0" dirty="0">
              <a:solidFill>
                <a:srgbClr val="00CC00"/>
              </a:solidFill>
              <a:latin typeface="Times New Roman" pitchFamily="18" charset="0"/>
            </a:endParaRPr>
          </a:p>
        </p:txBody>
      </p:sp>
      <p:sp>
        <p:nvSpPr>
          <p:cNvPr id="9" name="Text Box 6"/>
          <p:cNvSpPr txBox="1">
            <a:spLocks noChangeArrowheads="1"/>
          </p:cNvSpPr>
          <p:nvPr/>
        </p:nvSpPr>
        <p:spPr bwMode="auto">
          <a:xfrm>
            <a:off x="323528" y="1916832"/>
            <a:ext cx="4057842" cy="523220"/>
          </a:xfrm>
          <a:prstGeom prst="rect">
            <a:avLst/>
          </a:prstGeom>
          <a:noFill/>
          <a:ln w="9525">
            <a:noFill/>
            <a:miter lim="800000"/>
            <a:headEnd/>
            <a:tailEnd/>
          </a:ln>
          <a:effectLst/>
        </p:spPr>
        <p:txBody>
          <a:bodyPr wrap="none">
            <a:spAutoFit/>
          </a:bodyPr>
          <a:lstStyle/>
          <a:p>
            <a:pPr algn="l"/>
            <a:r>
              <a:rPr lang="en-US" altLang="zh-TW" sz="2800" b="1" u="sng" dirty="0">
                <a:solidFill>
                  <a:srgbClr val="FF0000"/>
                </a:solidFill>
              </a:rPr>
              <a:t>Conventional </a:t>
            </a:r>
            <a:r>
              <a:rPr lang="en-US" altLang="zh-TW" sz="2800" b="1" u="sng" dirty="0" smtClean="0">
                <a:solidFill>
                  <a:srgbClr val="FF0000"/>
                </a:solidFill>
              </a:rPr>
              <a:t>PU (</a:t>
            </a:r>
            <a:r>
              <a:rPr lang="en-US" altLang="zh-TW" sz="2800" b="1" u="sng" dirty="0" err="1" smtClean="0">
                <a:solidFill>
                  <a:srgbClr val="FF0000"/>
                </a:solidFill>
              </a:rPr>
              <a:t>Iso</a:t>
            </a:r>
            <a:r>
              <a:rPr lang="en-US" altLang="zh-TW" sz="2800" b="1" u="sng" dirty="0" smtClean="0">
                <a:solidFill>
                  <a:srgbClr val="FF0000"/>
                </a:solidFill>
              </a:rPr>
              <a:t>/alc.)</a:t>
            </a:r>
            <a:endParaRPr lang="en-US" altLang="zh-TW" sz="2800" b="1" u="sng" dirty="0">
              <a:solidFill>
                <a:srgbClr val="FF0000"/>
              </a:solidFill>
            </a:endParaRPr>
          </a:p>
        </p:txBody>
      </p:sp>
      <p:sp>
        <p:nvSpPr>
          <p:cNvPr id="10" name="Text Box 7"/>
          <p:cNvSpPr txBox="1">
            <a:spLocks noChangeArrowheads="1"/>
          </p:cNvSpPr>
          <p:nvPr/>
        </p:nvSpPr>
        <p:spPr bwMode="auto">
          <a:xfrm>
            <a:off x="5076056" y="1844824"/>
            <a:ext cx="3583032" cy="523220"/>
          </a:xfrm>
          <a:prstGeom prst="rect">
            <a:avLst/>
          </a:prstGeom>
          <a:noFill/>
          <a:ln w="9525">
            <a:noFill/>
            <a:miter lim="800000"/>
            <a:headEnd/>
            <a:tailEnd/>
          </a:ln>
          <a:effectLst/>
        </p:spPr>
        <p:txBody>
          <a:bodyPr wrap="none">
            <a:spAutoFit/>
          </a:bodyPr>
          <a:lstStyle/>
          <a:p>
            <a:pPr algn="l"/>
            <a:r>
              <a:rPr lang="en-US" altLang="zh-TW" sz="2800" b="1" u="sng" dirty="0" smtClean="0">
                <a:solidFill>
                  <a:srgbClr val="008000"/>
                </a:solidFill>
              </a:rPr>
              <a:t>NIPU using CC/ amines</a:t>
            </a:r>
            <a:endParaRPr lang="en-US" altLang="zh-TW" sz="2800" b="1" u="sng" dirty="0">
              <a:solidFill>
                <a:srgbClr val="008000"/>
              </a:solidFill>
            </a:endParaRPr>
          </a:p>
        </p:txBody>
      </p:sp>
      <p:sp>
        <p:nvSpPr>
          <p:cNvPr id="11" name="Rectangle 8"/>
          <p:cNvSpPr>
            <a:spLocks/>
          </p:cNvSpPr>
          <p:nvPr/>
        </p:nvSpPr>
        <p:spPr bwMode="auto">
          <a:xfrm>
            <a:off x="4845050" y="2535559"/>
            <a:ext cx="3941763" cy="5041900"/>
          </a:xfrm>
          <a:prstGeom prst="rect">
            <a:avLst/>
          </a:prstGeom>
          <a:noFill/>
          <a:ln w="9525">
            <a:noFill/>
            <a:miter lim="800000"/>
            <a:headEnd/>
            <a:tailEnd/>
          </a:ln>
          <a:effectLst/>
        </p:spPr>
        <p:txBody>
          <a:bodyPr lIns="92075" tIns="46038" rIns="92075" bIns="46038"/>
          <a:lstStyle/>
          <a:p>
            <a:pPr marL="342900" indent="-342900" algn="l">
              <a:spcBef>
                <a:spcPct val="20000"/>
              </a:spcBef>
              <a:buClr>
                <a:srgbClr val="3366CC"/>
              </a:buClr>
              <a:buFontTx/>
              <a:buChar char="•"/>
            </a:pPr>
            <a:r>
              <a:rPr kumimoji="0" lang="en-US" altLang="zh-TW" sz="2400" b="1" dirty="0">
                <a:solidFill>
                  <a:srgbClr val="00CC00"/>
                </a:solidFill>
                <a:latin typeface="Times New Roman" pitchFamily="18" charset="0"/>
              </a:rPr>
              <a:t>Porous-free and moisture-insensitive.</a:t>
            </a:r>
          </a:p>
          <a:p>
            <a:pPr marL="342900" indent="-342900" algn="l">
              <a:spcBef>
                <a:spcPct val="20000"/>
              </a:spcBef>
              <a:buClr>
                <a:srgbClr val="3366CC"/>
              </a:buClr>
              <a:buFontTx/>
              <a:buChar char="•"/>
            </a:pPr>
            <a:endParaRPr kumimoji="0" lang="en-US" altLang="zh-TW" sz="2400" b="1" dirty="0">
              <a:solidFill>
                <a:srgbClr val="00CC00"/>
              </a:solidFill>
              <a:latin typeface="Times New Roman" pitchFamily="18" charset="0"/>
            </a:endParaRPr>
          </a:p>
          <a:p>
            <a:pPr marL="342900" indent="-342900" algn="l">
              <a:spcBef>
                <a:spcPct val="20000"/>
              </a:spcBef>
              <a:buClr>
                <a:srgbClr val="3366CC"/>
              </a:buClr>
              <a:buFontTx/>
              <a:buChar char="•"/>
            </a:pPr>
            <a:r>
              <a:rPr kumimoji="0" lang="en-US" altLang="zh-TW" sz="2400" b="1" dirty="0">
                <a:solidFill>
                  <a:srgbClr val="00CC00"/>
                </a:solidFill>
                <a:latin typeface="Times New Roman" pitchFamily="18" charset="0"/>
              </a:rPr>
              <a:t>Intermolecular hydrogen bond endow NIPU with good properties.</a:t>
            </a:r>
          </a:p>
          <a:p>
            <a:pPr marL="342900" indent="-342900" algn="l">
              <a:spcBef>
                <a:spcPct val="20000"/>
              </a:spcBef>
              <a:buClr>
                <a:srgbClr val="3366CC"/>
              </a:buClr>
              <a:buFontTx/>
              <a:buChar char="•"/>
            </a:pPr>
            <a:endParaRPr kumimoji="0" lang="en-US" altLang="zh-TW" sz="2400" b="1" dirty="0">
              <a:solidFill>
                <a:srgbClr val="00CC00"/>
              </a:solidFill>
              <a:latin typeface="Times New Roman" pitchFamily="18" charset="0"/>
            </a:endParaRPr>
          </a:p>
          <a:p>
            <a:pPr marL="342900" indent="-342900" algn="l">
              <a:spcBef>
                <a:spcPct val="20000"/>
              </a:spcBef>
              <a:buClr>
                <a:srgbClr val="3366CC"/>
              </a:buClr>
              <a:buFontTx/>
              <a:buChar char="•"/>
            </a:pPr>
            <a:r>
              <a:rPr kumimoji="0" lang="en-US" altLang="zh-TW" sz="2400" b="1" dirty="0">
                <a:solidFill>
                  <a:srgbClr val="00CC00"/>
                </a:solidFill>
                <a:latin typeface="Times New Roman" pitchFamily="18" charset="0"/>
              </a:rPr>
              <a:t>Without using </a:t>
            </a:r>
            <a:r>
              <a:rPr kumimoji="0" lang="en-US" altLang="zh-TW" sz="2400" b="1" dirty="0" err="1">
                <a:solidFill>
                  <a:srgbClr val="00CC00"/>
                </a:solidFill>
                <a:latin typeface="Times New Roman" pitchFamily="18" charset="0"/>
              </a:rPr>
              <a:t>isocyanate</a:t>
            </a:r>
            <a:r>
              <a:rPr kumimoji="0" lang="en-US" altLang="zh-TW" sz="2400" b="1" dirty="0">
                <a:solidFill>
                  <a:srgbClr val="00CC00"/>
                </a:solidFill>
                <a:latin typeface="Times New Roman" pitchFamily="18" charset="0"/>
              </a:rPr>
              <a:t>.</a:t>
            </a:r>
          </a:p>
          <a:p>
            <a:pPr marL="342900" indent="-342900" algn="l">
              <a:spcBef>
                <a:spcPct val="20000"/>
              </a:spcBef>
              <a:buClr>
                <a:srgbClr val="3366CC"/>
              </a:buClr>
              <a:buFontTx/>
              <a:buChar char="•"/>
            </a:pPr>
            <a:endParaRPr lang="en-US" altLang="zh-TW" sz="2400" b="1" dirty="0">
              <a:solidFill>
                <a:srgbClr val="00CC00"/>
              </a:solidFill>
              <a:latin typeface="Times New Roman" pitchFamily="18" charset="0"/>
            </a:endParaRPr>
          </a:p>
          <a:p>
            <a:pPr marL="342900" indent="-342900" algn="l">
              <a:spcBef>
                <a:spcPct val="20000"/>
              </a:spcBef>
              <a:buClr>
                <a:srgbClr val="3366CC"/>
              </a:buClr>
              <a:buFontTx/>
              <a:buChar char="•"/>
            </a:pPr>
            <a:endParaRPr lang="en-US" altLang="zh-TW" sz="2400" b="1" dirty="0">
              <a:solidFill>
                <a:srgbClr val="00CC00"/>
              </a:solidFill>
              <a:latin typeface="Times New Roman" pitchFamily="18" charset="0"/>
            </a:endParaRPr>
          </a:p>
        </p:txBody>
      </p:sp>
      <p:sp>
        <p:nvSpPr>
          <p:cNvPr id="12" name="Text Box 13"/>
          <p:cNvSpPr txBox="1">
            <a:spLocks noChangeArrowheads="1"/>
          </p:cNvSpPr>
          <p:nvPr/>
        </p:nvSpPr>
        <p:spPr bwMode="auto">
          <a:xfrm>
            <a:off x="827584" y="332656"/>
            <a:ext cx="9220201" cy="701675"/>
          </a:xfrm>
          <a:prstGeom prst="rect">
            <a:avLst/>
          </a:prstGeom>
          <a:noFill/>
          <a:ln w="9525">
            <a:noFill/>
            <a:miter lim="800000"/>
            <a:headEnd/>
            <a:tailEnd/>
          </a:ln>
          <a:effectLst/>
        </p:spPr>
        <p:txBody>
          <a:bodyPr>
            <a:spAutoFit/>
          </a:bodyPr>
          <a:lstStyle/>
          <a:p>
            <a:pPr eaLnBrk="1" hangingPunct="1">
              <a:spcBef>
                <a:spcPct val="50000"/>
              </a:spcBef>
            </a:pPr>
            <a:r>
              <a:rPr lang="en-US" altLang="zh-TW" sz="4000" b="1" i="0" dirty="0" smtClean="0">
                <a:solidFill>
                  <a:srgbClr val="FF0000"/>
                </a:solidFill>
                <a:latin typeface="Times New Roman" pitchFamily="18" charset="0"/>
              </a:rPr>
              <a:t>(7) Comparison </a:t>
            </a:r>
            <a:r>
              <a:rPr lang="en-US" altLang="zh-TW" sz="4000" b="1" i="0" dirty="0">
                <a:solidFill>
                  <a:srgbClr val="FF0000"/>
                </a:solidFill>
                <a:latin typeface="Times New Roman" pitchFamily="18" charset="0"/>
              </a:rPr>
              <a:t>of PU and NIPU</a:t>
            </a:r>
          </a:p>
        </p:txBody>
      </p:sp>
      <p:sp>
        <p:nvSpPr>
          <p:cNvPr id="13" name="文字方塊 12"/>
          <p:cNvSpPr txBox="1"/>
          <p:nvPr/>
        </p:nvSpPr>
        <p:spPr>
          <a:xfrm>
            <a:off x="0" y="6488668"/>
            <a:ext cx="418704" cy="369332"/>
          </a:xfrm>
          <a:prstGeom prst="rect">
            <a:avLst/>
          </a:prstGeom>
          <a:noFill/>
        </p:spPr>
        <p:txBody>
          <a:bodyPr wrap="none" rtlCol="0">
            <a:spAutoFit/>
          </a:bodyPr>
          <a:lstStyle/>
          <a:p>
            <a:r>
              <a:rPr lang="en-US" altLang="zh-TW" dirty="0" smtClean="0"/>
              <a:t>66</a:t>
            </a:r>
            <a:endParaRPr lang="zh-TW" altLang="en-US" dirty="0"/>
          </a:p>
        </p:txBody>
      </p:sp>
      <p:sp>
        <p:nvSpPr>
          <p:cNvPr id="15" name="文字方塊 14"/>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6"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7" name="文字方塊 1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05273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79512" y="332656"/>
            <a:ext cx="9112250" cy="523220"/>
          </a:xfrm>
          <a:prstGeom prst="rect">
            <a:avLst/>
          </a:prstGeom>
          <a:noFill/>
          <a:ln w="9525">
            <a:noFill/>
            <a:miter lim="800000"/>
            <a:headEnd/>
            <a:tailEnd/>
          </a:ln>
          <a:effectLst/>
        </p:spPr>
        <p:txBody>
          <a:bodyPr>
            <a:spAutoFit/>
          </a:bodyPr>
          <a:lstStyle/>
          <a:p>
            <a:pPr eaLnBrk="1" hangingPunct="1">
              <a:spcBef>
                <a:spcPct val="50000"/>
              </a:spcBef>
            </a:pPr>
            <a:r>
              <a:rPr lang="en-US" altLang="zh-TW" sz="2800" b="1" dirty="0" smtClean="0">
                <a:solidFill>
                  <a:srgbClr val="FF0000"/>
                </a:solidFill>
                <a:latin typeface="Times New Roman" pitchFamily="18" charset="0"/>
              </a:rPr>
              <a:t>(7) Cyclic </a:t>
            </a:r>
            <a:r>
              <a:rPr lang="en-US" altLang="zh-TW" sz="2800" b="1" dirty="0">
                <a:solidFill>
                  <a:srgbClr val="FF0000"/>
                </a:solidFill>
                <a:latin typeface="Times New Roman" pitchFamily="18" charset="0"/>
              </a:rPr>
              <a:t>Carbonate Formation from CO</a:t>
            </a:r>
            <a:r>
              <a:rPr lang="en-US" altLang="zh-TW" sz="2800" b="1" baseline="-25000" dirty="0">
                <a:solidFill>
                  <a:srgbClr val="FF0000"/>
                </a:solidFill>
                <a:latin typeface="Times New Roman" pitchFamily="18" charset="0"/>
              </a:rPr>
              <a:t>2</a:t>
            </a:r>
            <a:r>
              <a:rPr lang="en-US" altLang="zh-TW" sz="2800" b="1" dirty="0">
                <a:solidFill>
                  <a:srgbClr val="FF0000"/>
                </a:solidFill>
                <a:latin typeface="Times New Roman" pitchFamily="18" charset="0"/>
              </a:rPr>
              <a:t> and </a:t>
            </a:r>
            <a:r>
              <a:rPr lang="en-US" altLang="zh-TW" sz="2800" b="1" dirty="0" err="1">
                <a:solidFill>
                  <a:srgbClr val="FF0000"/>
                </a:solidFill>
                <a:latin typeface="Times New Roman" pitchFamily="18" charset="0"/>
              </a:rPr>
              <a:t>Oxiranes</a:t>
            </a:r>
            <a:endParaRPr lang="en-US" altLang="zh-TW" sz="2800" b="1" dirty="0">
              <a:solidFill>
                <a:srgbClr val="FF0000"/>
              </a:solidFill>
              <a:latin typeface="Times New Roman" pitchFamily="18" charset="0"/>
            </a:endParaRPr>
          </a:p>
        </p:txBody>
      </p:sp>
      <p:pic>
        <p:nvPicPr>
          <p:cNvPr id="7" name="Picture 5"/>
          <p:cNvPicPr>
            <a:picLocks noChangeAspect="1" noChangeArrowheads="1"/>
          </p:cNvPicPr>
          <p:nvPr/>
        </p:nvPicPr>
        <p:blipFill>
          <a:blip r:embed="rId2" cstate="print"/>
          <a:srcRect/>
          <a:stretch>
            <a:fillRect/>
          </a:stretch>
        </p:blipFill>
        <p:spPr bwMode="auto">
          <a:xfrm>
            <a:off x="4499992" y="1484784"/>
            <a:ext cx="4221162" cy="1230312"/>
          </a:xfrm>
          <a:prstGeom prst="rect">
            <a:avLst/>
          </a:prstGeom>
          <a:noFill/>
          <a:ln w="25400">
            <a:solidFill>
              <a:srgbClr val="0000FF"/>
            </a:solidFill>
            <a:miter lim="800000"/>
            <a:headEnd/>
            <a:tailEnd/>
          </a:ln>
        </p:spPr>
      </p:pic>
      <p:pic>
        <p:nvPicPr>
          <p:cNvPr id="8" name="Picture 6"/>
          <p:cNvPicPr>
            <a:picLocks noChangeAspect="1" noChangeArrowheads="1"/>
          </p:cNvPicPr>
          <p:nvPr/>
        </p:nvPicPr>
        <p:blipFill>
          <a:blip r:embed="rId3" cstate="print"/>
          <a:srcRect/>
          <a:stretch>
            <a:fillRect/>
          </a:stretch>
        </p:blipFill>
        <p:spPr bwMode="auto">
          <a:xfrm>
            <a:off x="4499992" y="3501008"/>
            <a:ext cx="4216400" cy="2379662"/>
          </a:xfrm>
          <a:prstGeom prst="rect">
            <a:avLst/>
          </a:prstGeom>
          <a:noFill/>
          <a:ln w="25400">
            <a:solidFill>
              <a:srgbClr val="0000FF"/>
            </a:solidFill>
            <a:miter lim="800000"/>
            <a:headEnd/>
            <a:tailEnd/>
          </a:ln>
        </p:spPr>
      </p:pic>
      <p:sp>
        <p:nvSpPr>
          <p:cNvPr id="9" name="Text Box 7"/>
          <p:cNvSpPr txBox="1">
            <a:spLocks noChangeArrowheads="1"/>
          </p:cNvSpPr>
          <p:nvPr/>
        </p:nvSpPr>
        <p:spPr bwMode="auto">
          <a:xfrm>
            <a:off x="3962400" y="6165304"/>
            <a:ext cx="5317994" cy="338554"/>
          </a:xfrm>
          <a:prstGeom prst="rect">
            <a:avLst/>
          </a:prstGeom>
          <a:noFill/>
          <a:ln w="9525">
            <a:noFill/>
            <a:miter lim="800000"/>
            <a:headEnd/>
            <a:tailEnd/>
          </a:ln>
          <a:effectLst/>
        </p:spPr>
        <p:txBody>
          <a:bodyPr wrap="none">
            <a:spAutoFit/>
          </a:bodyPr>
          <a:lstStyle/>
          <a:p>
            <a:pPr algn="l" eaLnBrk="1" hangingPunct="1"/>
            <a:r>
              <a:rPr lang="en-US" altLang="zh-TW" sz="1600" b="1" i="0" dirty="0">
                <a:solidFill>
                  <a:srgbClr val="0000FF"/>
                </a:solidFill>
                <a:latin typeface="Times New Roman" pitchFamily="18" charset="0"/>
              </a:rPr>
              <a:t>V. </a:t>
            </a:r>
            <a:r>
              <a:rPr lang="en-US" altLang="zh-TW" sz="1600" b="1" i="0" dirty="0" err="1">
                <a:solidFill>
                  <a:srgbClr val="0000FF"/>
                </a:solidFill>
                <a:latin typeface="Times New Roman" pitchFamily="18" charset="0"/>
              </a:rPr>
              <a:t>Calo</a:t>
            </a:r>
            <a:r>
              <a:rPr lang="en-US" altLang="zh-TW" sz="1600" b="1" i="0" dirty="0">
                <a:solidFill>
                  <a:srgbClr val="0000FF"/>
                </a:solidFill>
                <a:latin typeface="Times New Roman" pitchFamily="18" charset="0"/>
              </a:rPr>
              <a:t>, A. </a:t>
            </a:r>
            <a:r>
              <a:rPr lang="en-US" altLang="zh-TW" sz="1600" b="1" i="0" dirty="0" err="1">
                <a:solidFill>
                  <a:srgbClr val="0000FF"/>
                </a:solidFill>
                <a:latin typeface="Times New Roman" pitchFamily="18" charset="0"/>
              </a:rPr>
              <a:t>Nacci</a:t>
            </a:r>
            <a:r>
              <a:rPr lang="en-US" altLang="zh-TW" sz="1600" b="1" i="0" dirty="0">
                <a:solidFill>
                  <a:srgbClr val="0000FF"/>
                </a:solidFill>
                <a:latin typeface="Times New Roman" pitchFamily="18" charset="0"/>
              </a:rPr>
              <a:t>, A. </a:t>
            </a:r>
            <a:r>
              <a:rPr lang="en-US" altLang="zh-TW" sz="1600" b="1" i="0" dirty="0" err="1">
                <a:solidFill>
                  <a:srgbClr val="0000FF"/>
                </a:solidFill>
                <a:latin typeface="Times New Roman" pitchFamily="18" charset="0"/>
              </a:rPr>
              <a:t>Monopoli</a:t>
            </a:r>
            <a:r>
              <a:rPr lang="en-US" altLang="zh-TW" sz="1600" b="1" dirty="0" err="1">
                <a:solidFill>
                  <a:srgbClr val="0000FF"/>
                </a:solidFill>
                <a:latin typeface="Times New Roman" pitchFamily="18" charset="0"/>
              </a:rPr>
              <a:t>,Org</a:t>
            </a:r>
            <a:r>
              <a:rPr lang="en-US" altLang="zh-TW" sz="1600" b="1" dirty="0">
                <a:solidFill>
                  <a:srgbClr val="0000FF"/>
                </a:solidFill>
                <a:latin typeface="Times New Roman" pitchFamily="18" charset="0"/>
              </a:rPr>
              <a:t>. </a:t>
            </a:r>
            <a:r>
              <a:rPr lang="en-US" altLang="zh-TW" sz="1600" b="1" dirty="0" err="1">
                <a:solidFill>
                  <a:srgbClr val="0000FF"/>
                </a:solidFill>
                <a:latin typeface="Times New Roman" pitchFamily="18" charset="0"/>
              </a:rPr>
              <a:t>Lett</a:t>
            </a:r>
            <a:r>
              <a:rPr lang="en-US" altLang="zh-TW" sz="1600" b="1" dirty="0">
                <a:solidFill>
                  <a:srgbClr val="0000FF"/>
                </a:solidFill>
                <a:latin typeface="Times New Roman" pitchFamily="18" charset="0"/>
              </a:rPr>
              <a:t>. </a:t>
            </a:r>
            <a:r>
              <a:rPr lang="en-US" altLang="zh-TW" sz="1600" b="1" i="0" dirty="0">
                <a:solidFill>
                  <a:srgbClr val="0000FF"/>
                </a:solidFill>
                <a:latin typeface="Times New Roman" pitchFamily="18" charset="0"/>
              </a:rPr>
              <a:t>2002,4,2561-2563</a:t>
            </a:r>
          </a:p>
        </p:txBody>
      </p:sp>
      <p:pic>
        <p:nvPicPr>
          <p:cNvPr id="10" name="Picture 8"/>
          <p:cNvPicPr>
            <a:picLocks noChangeAspect="1" noChangeArrowheads="1"/>
          </p:cNvPicPr>
          <p:nvPr/>
        </p:nvPicPr>
        <p:blipFill>
          <a:blip r:embed="rId4" cstate="print"/>
          <a:srcRect/>
          <a:stretch>
            <a:fillRect/>
          </a:stretch>
        </p:blipFill>
        <p:spPr bwMode="auto">
          <a:xfrm>
            <a:off x="395536" y="1268760"/>
            <a:ext cx="3648075" cy="5419725"/>
          </a:xfrm>
          <a:prstGeom prst="rect">
            <a:avLst/>
          </a:prstGeom>
          <a:noFill/>
          <a:ln w="25400">
            <a:solidFill>
              <a:srgbClr val="0000FF"/>
            </a:solidFill>
            <a:miter lim="800000"/>
            <a:headEnd/>
            <a:tailEnd/>
          </a:ln>
        </p:spPr>
      </p:pic>
      <p:sp>
        <p:nvSpPr>
          <p:cNvPr id="11" name="文字方塊 10"/>
          <p:cNvSpPr txBox="1"/>
          <p:nvPr/>
        </p:nvSpPr>
        <p:spPr>
          <a:xfrm>
            <a:off x="-23168" y="6516052"/>
            <a:ext cx="418704" cy="369332"/>
          </a:xfrm>
          <a:prstGeom prst="rect">
            <a:avLst/>
          </a:prstGeom>
          <a:noFill/>
        </p:spPr>
        <p:txBody>
          <a:bodyPr wrap="none" rtlCol="0">
            <a:spAutoFit/>
          </a:bodyPr>
          <a:lstStyle/>
          <a:p>
            <a:r>
              <a:rPr lang="en-US" altLang="zh-TW" dirty="0" smtClean="0"/>
              <a:t>67</a:t>
            </a:r>
            <a:endParaRPr lang="zh-TW" altLang="en-US" dirty="0"/>
          </a:p>
        </p:txBody>
      </p:sp>
      <p:sp>
        <p:nvSpPr>
          <p:cNvPr id="13" name="文字方塊 1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4"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5" name="文字方塊 14"/>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35496" y="90872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5"/>
          <p:cNvSpPr txBox="1">
            <a:spLocks noChangeArrowheads="1"/>
          </p:cNvSpPr>
          <p:nvPr/>
        </p:nvSpPr>
        <p:spPr bwMode="auto">
          <a:xfrm>
            <a:off x="2530475" y="6525344"/>
            <a:ext cx="4598988" cy="336550"/>
          </a:xfrm>
          <a:prstGeom prst="rect">
            <a:avLst/>
          </a:prstGeom>
          <a:noFill/>
          <a:ln w="9525">
            <a:noFill/>
            <a:miter lim="800000"/>
            <a:headEnd/>
            <a:tailEnd/>
          </a:ln>
          <a:effectLst/>
        </p:spPr>
        <p:txBody>
          <a:bodyPr wrap="none">
            <a:spAutoFit/>
          </a:bodyPr>
          <a:lstStyle/>
          <a:p>
            <a:pPr algn="l" eaLnBrk="1" hangingPunct="1"/>
            <a:r>
              <a:rPr lang="en-US" altLang="zh-TW" sz="1600" i="0" dirty="0">
                <a:latin typeface="Times New Roman" pitchFamily="18" charset="0"/>
              </a:rPr>
              <a:t>N. </a:t>
            </a:r>
            <a:r>
              <a:rPr lang="en-US" altLang="zh-TW" sz="1600" i="0" dirty="0" err="1">
                <a:latin typeface="Times New Roman" pitchFamily="18" charset="0"/>
              </a:rPr>
              <a:t>Kihara</a:t>
            </a:r>
            <a:r>
              <a:rPr lang="en-US" altLang="zh-TW" sz="1600" i="0" dirty="0">
                <a:latin typeface="Times New Roman" pitchFamily="18" charset="0"/>
              </a:rPr>
              <a:t>, T. Endo, </a:t>
            </a:r>
            <a:r>
              <a:rPr lang="en-US" altLang="zh-TW" sz="1600" dirty="0">
                <a:latin typeface="Times New Roman" pitchFamily="18" charset="0"/>
              </a:rPr>
              <a:t>J. </a:t>
            </a:r>
            <a:r>
              <a:rPr lang="en-US" altLang="zh-TW" sz="1600" dirty="0" err="1">
                <a:latin typeface="Times New Roman" pitchFamily="18" charset="0"/>
              </a:rPr>
              <a:t>Polym</a:t>
            </a:r>
            <a:r>
              <a:rPr lang="en-US" altLang="zh-TW" sz="1600" dirty="0">
                <a:latin typeface="Times New Roman" pitchFamily="18" charset="0"/>
              </a:rPr>
              <a:t>, </a:t>
            </a:r>
            <a:r>
              <a:rPr lang="en-US" altLang="zh-TW" sz="1600" dirty="0" err="1">
                <a:latin typeface="Times New Roman" pitchFamily="18" charset="0"/>
              </a:rPr>
              <a:t>Sci</a:t>
            </a:r>
            <a:r>
              <a:rPr lang="en-US" altLang="zh-TW" sz="1600" dirty="0">
                <a:latin typeface="Times New Roman" pitchFamily="18" charset="0"/>
              </a:rPr>
              <a:t>, </a:t>
            </a:r>
            <a:r>
              <a:rPr lang="en-US" altLang="zh-TW" sz="1600" b="1" i="0" dirty="0">
                <a:latin typeface="Times New Roman" pitchFamily="18" charset="0"/>
              </a:rPr>
              <a:t>1993</a:t>
            </a:r>
            <a:r>
              <a:rPr lang="en-US" altLang="zh-TW" sz="1600" i="0" dirty="0">
                <a:latin typeface="Times New Roman" pitchFamily="18" charset="0"/>
              </a:rPr>
              <a:t>,31,2765-2773</a:t>
            </a:r>
          </a:p>
        </p:txBody>
      </p:sp>
      <p:pic>
        <p:nvPicPr>
          <p:cNvPr id="8" name="Picture 6"/>
          <p:cNvPicPr>
            <a:picLocks noChangeAspect="1" noChangeArrowheads="1"/>
          </p:cNvPicPr>
          <p:nvPr/>
        </p:nvPicPr>
        <p:blipFill>
          <a:blip r:embed="rId3" cstate="print"/>
          <a:srcRect/>
          <a:stretch>
            <a:fillRect/>
          </a:stretch>
        </p:blipFill>
        <p:spPr bwMode="auto">
          <a:xfrm>
            <a:off x="509588" y="4266133"/>
            <a:ext cx="8161337" cy="2211388"/>
          </a:xfrm>
          <a:prstGeom prst="rect">
            <a:avLst/>
          </a:prstGeom>
          <a:noFill/>
          <a:ln w="25400">
            <a:solidFill>
              <a:schemeClr val="bg2"/>
            </a:solidFill>
            <a:miter lim="800000"/>
            <a:headEnd/>
            <a:tailEnd/>
          </a:ln>
        </p:spPr>
      </p:pic>
      <p:graphicFrame>
        <p:nvGraphicFramePr>
          <p:cNvPr id="10" name="Object 7"/>
          <p:cNvGraphicFramePr>
            <a:graphicFrameLocks noChangeAspect="1"/>
          </p:cNvGraphicFramePr>
          <p:nvPr/>
        </p:nvGraphicFramePr>
        <p:xfrm>
          <a:off x="1444625" y="967854"/>
          <a:ext cx="4356100" cy="1152525"/>
        </p:xfrm>
        <a:graphic>
          <a:graphicData uri="http://schemas.openxmlformats.org/presentationml/2006/ole">
            <mc:AlternateContent xmlns:mc="http://schemas.openxmlformats.org/markup-compatibility/2006">
              <mc:Choice xmlns:v="urn:schemas-microsoft-com:vml" Requires="v">
                <p:oleObj spid="_x0000_s79880" name="CS ChemDraw Drawing" r:id="rId4" imgW="5871600" imgH="1552680" progId="">
                  <p:embed/>
                </p:oleObj>
              </mc:Choice>
              <mc:Fallback>
                <p:oleObj name="CS ChemDraw Drawing" r:id="rId4" imgW="5871600" imgH="155268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967854"/>
                        <a:ext cx="43561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9"/>
          <p:cNvSpPr>
            <a:spLocks noChangeShapeType="1"/>
          </p:cNvSpPr>
          <p:nvPr/>
        </p:nvSpPr>
        <p:spPr bwMode="auto">
          <a:xfrm>
            <a:off x="3638550" y="2245792"/>
            <a:ext cx="0" cy="692150"/>
          </a:xfrm>
          <a:prstGeom prst="line">
            <a:avLst/>
          </a:prstGeom>
          <a:noFill/>
          <a:ln w="9525">
            <a:solidFill>
              <a:schemeClr val="bg2"/>
            </a:solidFill>
            <a:round/>
            <a:headEnd/>
            <a:tailEnd type="triangle" w="med" len="med"/>
          </a:ln>
          <a:effectLst/>
        </p:spPr>
        <p:txBody>
          <a:bodyPr/>
          <a:lstStyle/>
          <a:p>
            <a:endParaRPr lang="zh-TW" altLang="en-US"/>
          </a:p>
        </p:txBody>
      </p:sp>
      <p:graphicFrame>
        <p:nvGraphicFramePr>
          <p:cNvPr id="12" name="Object 10"/>
          <p:cNvGraphicFramePr>
            <a:graphicFrameLocks noChangeAspect="1"/>
          </p:cNvGraphicFramePr>
          <p:nvPr/>
        </p:nvGraphicFramePr>
        <p:xfrm>
          <a:off x="3825875" y="2358504"/>
          <a:ext cx="2917825" cy="446088"/>
        </p:xfrm>
        <a:graphic>
          <a:graphicData uri="http://schemas.openxmlformats.org/presentationml/2006/ole">
            <mc:AlternateContent xmlns:mc="http://schemas.openxmlformats.org/markup-compatibility/2006">
              <mc:Choice xmlns:v="urn:schemas-microsoft-com:vml" Requires="v">
                <p:oleObj spid="_x0000_s79881" name="CS ChemDraw Drawing" r:id="rId6" imgW="3126960" imgH="481680" progId="">
                  <p:embed/>
                </p:oleObj>
              </mc:Choice>
              <mc:Fallback>
                <p:oleObj name="CS ChemDraw Drawing" r:id="rId6" imgW="3126960" imgH="48168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875" y="2358504"/>
                        <a:ext cx="29178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13"/>
          <p:cNvSpPr txBox="1">
            <a:spLocks noChangeArrowheads="1"/>
          </p:cNvSpPr>
          <p:nvPr/>
        </p:nvSpPr>
        <p:spPr bwMode="auto">
          <a:xfrm>
            <a:off x="2699792" y="3717032"/>
            <a:ext cx="2343142" cy="461665"/>
          </a:xfrm>
          <a:prstGeom prst="rect">
            <a:avLst/>
          </a:prstGeom>
          <a:noFill/>
          <a:ln w="9525">
            <a:noFill/>
            <a:miter lim="800000"/>
            <a:headEnd/>
            <a:tailEnd/>
          </a:ln>
          <a:effectLst/>
        </p:spPr>
        <p:txBody>
          <a:bodyPr wrap="none">
            <a:spAutoFit/>
          </a:bodyPr>
          <a:lstStyle/>
          <a:p>
            <a:r>
              <a:rPr lang="en-US" altLang="zh-TW" sz="2400" b="1" dirty="0" err="1">
                <a:solidFill>
                  <a:srgbClr val="0000FF"/>
                </a:solidFill>
                <a:latin typeface="Times New Roman" pitchFamily="18" charset="0"/>
              </a:rPr>
              <a:t>Crosslinking</a:t>
            </a:r>
            <a:r>
              <a:rPr lang="en-US" altLang="zh-TW" sz="2400" b="1" dirty="0">
                <a:solidFill>
                  <a:srgbClr val="0000FF"/>
                </a:solidFill>
                <a:latin typeface="Times New Roman" pitchFamily="18" charset="0"/>
              </a:rPr>
              <a:t> PU</a:t>
            </a:r>
          </a:p>
        </p:txBody>
      </p:sp>
      <p:sp>
        <p:nvSpPr>
          <p:cNvPr id="14" name="Text Box 15"/>
          <p:cNvSpPr txBox="1">
            <a:spLocks noChangeArrowheads="1"/>
          </p:cNvSpPr>
          <p:nvPr/>
        </p:nvSpPr>
        <p:spPr bwMode="auto">
          <a:xfrm>
            <a:off x="3760788" y="2963342"/>
            <a:ext cx="663575" cy="396875"/>
          </a:xfrm>
          <a:prstGeom prst="rect">
            <a:avLst/>
          </a:prstGeom>
          <a:noFill/>
          <a:ln w="9525">
            <a:noFill/>
            <a:miter lim="800000"/>
            <a:headEnd/>
            <a:tailEnd/>
          </a:ln>
          <a:effectLst/>
        </p:spPr>
        <p:txBody>
          <a:bodyPr wrap="none">
            <a:spAutoFit/>
          </a:bodyPr>
          <a:lstStyle/>
          <a:p>
            <a:r>
              <a:rPr lang="en-US" altLang="zh-TW" sz="2000" b="1">
                <a:solidFill>
                  <a:srgbClr val="FF0000"/>
                </a:solidFill>
                <a:latin typeface="Times New Roman" pitchFamily="18" charset="0"/>
              </a:rPr>
              <a:t>HDI</a:t>
            </a:r>
          </a:p>
        </p:txBody>
      </p:sp>
      <p:sp>
        <p:nvSpPr>
          <p:cNvPr id="15" name="Text Box 16"/>
          <p:cNvSpPr txBox="1">
            <a:spLocks noChangeArrowheads="1"/>
          </p:cNvSpPr>
          <p:nvPr/>
        </p:nvSpPr>
        <p:spPr bwMode="auto">
          <a:xfrm>
            <a:off x="3692525" y="3226867"/>
            <a:ext cx="3021013" cy="396875"/>
          </a:xfrm>
          <a:prstGeom prst="rect">
            <a:avLst/>
          </a:prstGeom>
          <a:noFill/>
          <a:ln w="9525">
            <a:noFill/>
            <a:miter lim="800000"/>
            <a:headEnd/>
            <a:tailEnd/>
          </a:ln>
          <a:effectLst/>
        </p:spPr>
        <p:txBody>
          <a:bodyPr wrap="none">
            <a:spAutoFit/>
          </a:bodyPr>
          <a:lstStyle/>
          <a:p>
            <a:r>
              <a:rPr lang="en-US" altLang="zh-TW" sz="2000" b="1">
                <a:solidFill>
                  <a:srgbClr val="FF0000"/>
                </a:solidFill>
                <a:latin typeface="Times New Roman" pitchFamily="18" charset="0"/>
              </a:rPr>
              <a:t>Aluminium triisopropoxide</a:t>
            </a:r>
          </a:p>
        </p:txBody>
      </p:sp>
      <p:cxnSp>
        <p:nvCxnSpPr>
          <p:cNvPr id="17" name="直線單箭頭接點 16"/>
          <p:cNvCxnSpPr>
            <a:endCxn id="11" idx="1"/>
          </p:cNvCxnSpPr>
          <p:nvPr/>
        </p:nvCxnSpPr>
        <p:spPr>
          <a:xfrm>
            <a:off x="3635896" y="2204864"/>
            <a:ext cx="2654" cy="7330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3635896" y="3068960"/>
            <a:ext cx="0"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11560" y="260648"/>
            <a:ext cx="8064896" cy="523220"/>
          </a:xfrm>
          <a:prstGeom prst="rect">
            <a:avLst/>
          </a:prstGeom>
          <a:noFill/>
        </p:spPr>
        <p:txBody>
          <a:bodyPr wrap="square" rtlCol="0">
            <a:spAutoFit/>
          </a:bodyPr>
          <a:lstStyle/>
          <a:p>
            <a:r>
              <a:rPr lang="en-US" altLang="zh-TW" sz="2800" b="1" dirty="0" smtClean="0">
                <a:solidFill>
                  <a:srgbClr val="FF0000"/>
                </a:solidFill>
              </a:rPr>
              <a:t>(7) </a:t>
            </a:r>
            <a:r>
              <a:rPr lang="en-US" altLang="zh-TW" sz="2800" b="1" dirty="0" err="1" smtClean="0">
                <a:solidFill>
                  <a:srgbClr val="FF0000"/>
                </a:solidFill>
              </a:rPr>
              <a:t>Crosslinked</a:t>
            </a:r>
            <a:r>
              <a:rPr lang="en-US" altLang="zh-TW" sz="2800" b="1" dirty="0" smtClean="0">
                <a:solidFill>
                  <a:srgbClr val="FF0000"/>
                </a:solidFill>
              </a:rPr>
              <a:t> PU from HAD/CC from BPA-DGE </a:t>
            </a:r>
            <a:endParaRPr lang="zh-TW" altLang="en-US" sz="2800" b="1" dirty="0">
              <a:solidFill>
                <a:srgbClr val="FF0000"/>
              </a:solidFill>
            </a:endParaRPr>
          </a:p>
        </p:txBody>
      </p:sp>
      <p:cxnSp>
        <p:nvCxnSpPr>
          <p:cNvPr id="22" name="直線單箭頭接點 21"/>
          <p:cNvCxnSpPr/>
          <p:nvPr/>
        </p:nvCxnSpPr>
        <p:spPr>
          <a:xfrm flipH="1">
            <a:off x="6228184" y="1628800"/>
            <a:ext cx="57606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6300192" y="1196752"/>
            <a:ext cx="575350" cy="369332"/>
          </a:xfrm>
          <a:prstGeom prst="rect">
            <a:avLst/>
          </a:prstGeom>
          <a:noFill/>
        </p:spPr>
        <p:txBody>
          <a:bodyPr wrap="square" rtlCol="0">
            <a:spAutoFit/>
          </a:bodyPr>
          <a:lstStyle/>
          <a:p>
            <a:r>
              <a:rPr lang="en-US" altLang="zh-TW" b="1" dirty="0" smtClean="0">
                <a:solidFill>
                  <a:srgbClr val="0000FF"/>
                </a:solidFill>
              </a:rPr>
              <a:t>CO2</a:t>
            </a:r>
            <a:endParaRPr lang="zh-TW" altLang="en-US" b="1" dirty="0">
              <a:solidFill>
                <a:srgbClr val="0000FF"/>
              </a:solidFill>
            </a:endParaRPr>
          </a:p>
        </p:txBody>
      </p:sp>
      <p:sp>
        <p:nvSpPr>
          <p:cNvPr id="24" name="文字方塊 23"/>
          <p:cNvSpPr txBox="1"/>
          <p:nvPr/>
        </p:nvSpPr>
        <p:spPr>
          <a:xfrm>
            <a:off x="7092280" y="1412776"/>
            <a:ext cx="1656184" cy="646331"/>
          </a:xfrm>
          <a:prstGeom prst="rect">
            <a:avLst/>
          </a:prstGeom>
          <a:noFill/>
        </p:spPr>
        <p:txBody>
          <a:bodyPr wrap="square" rtlCol="0">
            <a:spAutoFit/>
          </a:bodyPr>
          <a:lstStyle/>
          <a:p>
            <a:r>
              <a:rPr lang="en-US" altLang="zh-TW" b="1" dirty="0" smtClean="0">
                <a:solidFill>
                  <a:srgbClr val="0000FF"/>
                </a:solidFill>
              </a:rPr>
              <a:t>BPA-DGE (Epoxy)</a:t>
            </a:r>
            <a:endParaRPr lang="zh-TW" altLang="en-US" b="1" dirty="0">
              <a:solidFill>
                <a:srgbClr val="0000FF"/>
              </a:solidFill>
            </a:endParaRPr>
          </a:p>
        </p:txBody>
      </p:sp>
      <p:sp>
        <p:nvSpPr>
          <p:cNvPr id="21" name="文字方塊 20"/>
          <p:cNvSpPr txBox="1"/>
          <p:nvPr/>
        </p:nvSpPr>
        <p:spPr>
          <a:xfrm>
            <a:off x="-23168" y="6516052"/>
            <a:ext cx="418704" cy="369332"/>
          </a:xfrm>
          <a:prstGeom prst="rect">
            <a:avLst/>
          </a:prstGeom>
          <a:noFill/>
        </p:spPr>
        <p:txBody>
          <a:bodyPr wrap="none" rtlCol="0">
            <a:spAutoFit/>
          </a:bodyPr>
          <a:lstStyle/>
          <a:p>
            <a:r>
              <a:rPr lang="en-US" altLang="zh-TW" dirty="0" smtClean="0"/>
              <a:t>68</a:t>
            </a:r>
            <a:endParaRPr lang="zh-TW" altLang="en-US" dirty="0"/>
          </a:p>
        </p:txBody>
      </p:sp>
      <p:sp>
        <p:nvSpPr>
          <p:cNvPr id="27" name="文字方塊 2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8" name="Picture 5" descr="化工系系徽"/>
          <p:cNvPicPr>
            <a:picLocks noChangeAspect="1" noChangeArrowheads="1"/>
          </p:cNvPicPr>
          <p:nvPr/>
        </p:nvPicPr>
        <p:blipFill>
          <a:blip r:embed="rId8" cstate="print"/>
          <a:srcRect/>
          <a:stretch>
            <a:fillRect/>
          </a:stretch>
        </p:blipFill>
        <p:spPr bwMode="auto">
          <a:xfrm>
            <a:off x="0" y="0"/>
            <a:ext cx="471390" cy="404664"/>
          </a:xfrm>
          <a:prstGeom prst="rect">
            <a:avLst/>
          </a:prstGeom>
          <a:noFill/>
          <a:ln w="9525">
            <a:noFill/>
            <a:miter lim="800000"/>
            <a:headEnd/>
            <a:tailEnd/>
          </a:ln>
        </p:spPr>
      </p:pic>
      <p:sp>
        <p:nvSpPr>
          <p:cNvPr id="29" name="文字方塊 2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圖片1.tif"/>
          <p:cNvPicPr>
            <a:picLocks noChangeAspect="1"/>
          </p:cNvPicPr>
          <p:nvPr/>
        </p:nvPicPr>
        <p:blipFill>
          <a:blip r:embed="rId2" cstate="print"/>
          <a:stretch>
            <a:fillRect/>
          </a:stretch>
        </p:blipFill>
        <p:spPr>
          <a:xfrm>
            <a:off x="1853559" y="1556792"/>
            <a:ext cx="5401353" cy="5112568"/>
          </a:xfrm>
          <a:prstGeom prst="rect">
            <a:avLst/>
          </a:prstGeom>
          <a:ln w="28575">
            <a:solidFill>
              <a:srgbClr val="0000FF"/>
            </a:solidFill>
          </a:ln>
        </p:spPr>
      </p:pic>
      <p:cxnSp>
        <p:nvCxnSpPr>
          <p:cNvPr id="3" name="直線接點 2"/>
          <p:cNvCxnSpPr/>
          <p:nvPr/>
        </p:nvCxnSpPr>
        <p:spPr>
          <a:xfrm>
            <a:off x="0" y="13407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683568" y="188640"/>
            <a:ext cx="7560840" cy="646331"/>
          </a:xfrm>
          <a:prstGeom prst="rect">
            <a:avLst/>
          </a:prstGeom>
          <a:noFill/>
        </p:spPr>
        <p:txBody>
          <a:bodyPr wrap="square" rtlCol="0">
            <a:spAutoFit/>
          </a:bodyPr>
          <a:lstStyle/>
          <a:p>
            <a:r>
              <a:rPr lang="en-US" altLang="zh-TW" sz="3600" b="1" dirty="0" smtClean="0">
                <a:solidFill>
                  <a:srgbClr val="FF0000"/>
                </a:solidFill>
              </a:rPr>
              <a:t>Chen Kan-Nan’s </a:t>
            </a:r>
            <a:r>
              <a:rPr lang="en-US" altLang="zh-TW" sz="3600" b="1" dirty="0" err="1" smtClean="0">
                <a:solidFill>
                  <a:srgbClr val="FF0000"/>
                </a:solidFill>
              </a:rPr>
              <a:t>Crosslinking</a:t>
            </a:r>
            <a:r>
              <a:rPr lang="en-US" altLang="zh-TW" sz="3600" b="1" dirty="0" smtClean="0">
                <a:solidFill>
                  <a:srgbClr val="FF0000"/>
                </a:solidFill>
              </a:rPr>
              <a:t> Approach</a:t>
            </a:r>
            <a:endParaRPr lang="zh-TW" altLang="en-US" sz="3600" b="1" dirty="0">
              <a:solidFill>
                <a:srgbClr val="FF0000"/>
              </a:solidFill>
            </a:endParaRPr>
          </a:p>
        </p:txBody>
      </p:sp>
      <p:sp>
        <p:nvSpPr>
          <p:cNvPr id="8" name="文字方塊 7"/>
          <p:cNvSpPr txBox="1"/>
          <p:nvPr/>
        </p:nvSpPr>
        <p:spPr>
          <a:xfrm>
            <a:off x="0" y="6525344"/>
            <a:ext cx="683568" cy="369332"/>
          </a:xfrm>
          <a:prstGeom prst="rect">
            <a:avLst/>
          </a:prstGeom>
          <a:noFill/>
        </p:spPr>
        <p:txBody>
          <a:bodyPr wrap="square" rtlCol="0">
            <a:spAutoFit/>
          </a:bodyPr>
          <a:lstStyle/>
          <a:p>
            <a:r>
              <a:rPr lang="en-US" altLang="zh-TW" dirty="0" smtClean="0"/>
              <a:t>69</a:t>
            </a:r>
            <a:endParaRPr lang="zh-TW" altLang="en-US" dirty="0"/>
          </a:p>
        </p:txBody>
      </p:sp>
      <p:sp>
        <p:nvSpPr>
          <p:cNvPr id="9" name="矩形 8"/>
          <p:cNvSpPr/>
          <p:nvPr/>
        </p:nvSpPr>
        <p:spPr>
          <a:xfrm>
            <a:off x="2987824" y="836712"/>
            <a:ext cx="2979534" cy="369332"/>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ltLang="zh-TW" b="1" i="1" dirty="0" smtClean="0">
                <a:solidFill>
                  <a:srgbClr val="0000FF"/>
                </a:solidFill>
              </a:rPr>
              <a:t>J</a:t>
            </a:r>
            <a:r>
              <a:rPr lang="en-US" altLang="zh-TW" b="1" i="1" dirty="0" smtClean="0">
                <a:solidFill>
                  <a:srgbClr val="0000FF"/>
                </a:solidFill>
              </a:rPr>
              <a:t>.</a:t>
            </a:r>
            <a:r>
              <a:rPr lang="pl-PL" altLang="zh-TW" b="1" i="1" dirty="0" smtClean="0">
                <a:solidFill>
                  <a:srgbClr val="0000FF"/>
                </a:solidFill>
              </a:rPr>
              <a:t> Polym</a:t>
            </a:r>
            <a:r>
              <a:rPr lang="en-US" altLang="zh-TW" b="1" i="1" dirty="0" smtClean="0">
                <a:solidFill>
                  <a:srgbClr val="0000FF"/>
                </a:solidFill>
              </a:rPr>
              <a:t>.</a:t>
            </a:r>
            <a:r>
              <a:rPr lang="pl-PL" altLang="zh-TW" b="1" i="1" dirty="0" smtClean="0">
                <a:solidFill>
                  <a:srgbClr val="0000FF"/>
                </a:solidFill>
              </a:rPr>
              <a:t> Res</a:t>
            </a:r>
            <a:r>
              <a:rPr lang="en-US" altLang="zh-TW" b="1" i="1" dirty="0" smtClean="0">
                <a:solidFill>
                  <a:srgbClr val="0000FF"/>
                </a:solidFill>
              </a:rPr>
              <a:t>.,</a:t>
            </a:r>
            <a:r>
              <a:rPr lang="pl-PL" altLang="zh-TW" b="1" i="1" dirty="0" smtClean="0">
                <a:solidFill>
                  <a:srgbClr val="0000FF"/>
                </a:solidFill>
              </a:rPr>
              <a:t> </a:t>
            </a:r>
            <a:r>
              <a:rPr lang="pl-PL" altLang="zh-TW" b="1" dirty="0" smtClean="0">
                <a:solidFill>
                  <a:srgbClr val="0000FF"/>
                </a:solidFill>
              </a:rPr>
              <a:t>2012</a:t>
            </a:r>
            <a:r>
              <a:rPr lang="en-US" altLang="zh-TW" b="1" dirty="0" smtClean="0">
                <a:solidFill>
                  <a:srgbClr val="0000FF"/>
                </a:solidFill>
              </a:rPr>
              <a:t>,</a:t>
            </a:r>
            <a:r>
              <a:rPr lang="pl-PL" altLang="zh-TW" b="1" dirty="0" smtClean="0">
                <a:solidFill>
                  <a:srgbClr val="0000FF"/>
                </a:solidFill>
              </a:rPr>
              <a:t> 19</a:t>
            </a:r>
            <a:r>
              <a:rPr lang="en-US" altLang="zh-TW" b="1" dirty="0" smtClean="0">
                <a:solidFill>
                  <a:srgbClr val="0000FF"/>
                </a:solidFill>
              </a:rPr>
              <a:t>, </a:t>
            </a:r>
            <a:r>
              <a:rPr lang="pl-PL" altLang="zh-TW" b="1" dirty="0" smtClean="0">
                <a:solidFill>
                  <a:srgbClr val="0000FF"/>
                </a:solidFill>
              </a:rPr>
              <a:t>9900</a:t>
            </a:r>
            <a:endParaRPr lang="zh-TW" altLang="en-US" b="1" dirty="0">
              <a:solidFill>
                <a:srgbClr val="0000FF"/>
              </a:solidFill>
            </a:endParaRPr>
          </a:p>
        </p:txBody>
      </p:sp>
      <p:sp>
        <p:nvSpPr>
          <p:cNvPr id="11" name="文字方塊 10"/>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2"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3" name="文字方塊 12"/>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12474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3211513" y="1412776"/>
            <a:ext cx="5105400" cy="2819400"/>
          </a:xfrm>
          <a:prstGeom prst="rect">
            <a:avLst/>
          </a:prstGeom>
          <a:solidFill>
            <a:schemeClr val="bg1"/>
          </a:solidFill>
          <a:ln w="19050">
            <a:solidFill>
              <a:srgbClr val="0000FF"/>
            </a:solidFill>
            <a:miter lim="800000"/>
            <a:headEnd/>
            <a:tailEnd/>
          </a:ln>
          <a:effectLst>
            <a:outerShdw dist="107763" dir="2700000" algn="ctr" rotWithShape="0">
              <a:schemeClr val="bg2"/>
            </a:outerShdw>
          </a:effectLst>
        </p:spPr>
        <p:txBody>
          <a:bodyPr wrap="none" anchor="ctr"/>
          <a:lstStyle/>
          <a:p>
            <a:endParaRPr lang="zh-TW" altLang="en-US"/>
          </a:p>
        </p:txBody>
      </p:sp>
      <p:sp>
        <p:nvSpPr>
          <p:cNvPr id="6" name="Text Box 3"/>
          <p:cNvSpPr txBox="1">
            <a:spLocks noChangeArrowheads="1"/>
          </p:cNvSpPr>
          <p:nvPr/>
        </p:nvSpPr>
        <p:spPr bwMode="auto">
          <a:xfrm>
            <a:off x="921404" y="354013"/>
            <a:ext cx="7101175" cy="584775"/>
          </a:xfrm>
          <a:prstGeom prst="rect">
            <a:avLst/>
          </a:prstGeom>
          <a:noFill/>
          <a:ln w="9525">
            <a:noFill/>
            <a:miter lim="800000"/>
            <a:headEnd/>
            <a:tailEnd/>
          </a:ln>
          <a:effectLst/>
        </p:spPr>
        <p:txBody>
          <a:bodyPr wrap="none">
            <a:spAutoFit/>
          </a:bodyPr>
          <a:lstStyle/>
          <a:p>
            <a:pPr algn="ctr"/>
            <a:r>
              <a:rPr lang="en-US" altLang="zh-TW" sz="3200" b="1" dirty="0" smtClean="0">
                <a:solidFill>
                  <a:srgbClr val="FF0000"/>
                </a:solidFill>
                <a:latin typeface="Times New Roman" pitchFamily="18" charset="0"/>
                <a:ea typeface="標楷體" pitchFamily="65" charset="-120"/>
                <a:cs typeface="Times New Roman" pitchFamily="18" charset="0"/>
              </a:rPr>
              <a:t>Phosgene Process-</a:t>
            </a:r>
            <a:r>
              <a:rPr lang="zh-TW" altLang="en-US" sz="3200" b="1" dirty="0" smtClean="0">
                <a:solidFill>
                  <a:srgbClr val="FF0000"/>
                </a:solidFill>
                <a:latin typeface="Times New Roman" pitchFamily="18" charset="0"/>
                <a:cs typeface="Times New Roman" pitchFamily="18" charset="0"/>
              </a:rPr>
              <a:t> </a:t>
            </a:r>
            <a:r>
              <a:rPr lang="en-US" altLang="zh-TW" sz="3200" b="1" dirty="0" smtClean="0">
                <a:solidFill>
                  <a:srgbClr val="FF0000"/>
                </a:solidFill>
                <a:latin typeface="Times New Roman" pitchFamily="18" charset="0"/>
                <a:cs typeface="Times New Roman" pitchFamily="18" charset="0"/>
              </a:rPr>
              <a:t>p-MDI from p-MDA</a:t>
            </a:r>
            <a:endParaRPr lang="en-US" altLang="zh-TW" sz="3200" b="1" dirty="0">
              <a:solidFill>
                <a:srgbClr val="FF0000"/>
              </a:solidFill>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cstate="print"/>
          <a:srcRect/>
          <a:stretch>
            <a:fillRect/>
          </a:stretch>
        </p:blipFill>
        <p:spPr bwMode="auto">
          <a:xfrm>
            <a:off x="3563938" y="1495326"/>
            <a:ext cx="4203700" cy="2184400"/>
          </a:xfrm>
          <a:prstGeom prst="rect">
            <a:avLst/>
          </a:prstGeom>
          <a:noFill/>
          <a:ln w="9525">
            <a:noFill/>
            <a:miter lim="800000"/>
            <a:headEnd/>
            <a:tailEnd/>
          </a:ln>
          <a:effectLst/>
        </p:spPr>
      </p:pic>
      <p:sp>
        <p:nvSpPr>
          <p:cNvPr id="8" name="Text Box 5"/>
          <p:cNvSpPr txBox="1">
            <a:spLocks noChangeArrowheads="1"/>
          </p:cNvSpPr>
          <p:nvPr/>
        </p:nvSpPr>
        <p:spPr bwMode="auto">
          <a:xfrm>
            <a:off x="4048125" y="3711476"/>
            <a:ext cx="668338" cy="304800"/>
          </a:xfrm>
          <a:prstGeom prst="rect">
            <a:avLst/>
          </a:prstGeom>
          <a:noFill/>
          <a:ln w="9525">
            <a:noFill/>
            <a:miter lim="800000"/>
            <a:headEnd/>
            <a:tailEnd/>
          </a:ln>
          <a:effectLst/>
        </p:spPr>
        <p:txBody>
          <a:bodyPr wrap="none">
            <a:spAutoFit/>
          </a:bodyPr>
          <a:lstStyle/>
          <a:p>
            <a:pPr algn="ctr"/>
            <a:r>
              <a:rPr lang="en-US" altLang="zh-TW" b="1">
                <a:latin typeface="Times New Roman" pitchFamily="18" charset="0"/>
              </a:rPr>
              <a:t>(MDI)</a:t>
            </a:r>
          </a:p>
        </p:txBody>
      </p:sp>
      <p:sp>
        <p:nvSpPr>
          <p:cNvPr id="9" name="Text Box 6"/>
          <p:cNvSpPr txBox="1">
            <a:spLocks noChangeArrowheads="1"/>
          </p:cNvSpPr>
          <p:nvPr/>
        </p:nvSpPr>
        <p:spPr bwMode="auto">
          <a:xfrm>
            <a:off x="6032500" y="3711476"/>
            <a:ext cx="1563688" cy="304800"/>
          </a:xfrm>
          <a:prstGeom prst="rect">
            <a:avLst/>
          </a:prstGeom>
          <a:noFill/>
          <a:ln w="9525">
            <a:noFill/>
            <a:miter lim="800000"/>
            <a:headEnd/>
            <a:tailEnd/>
          </a:ln>
          <a:effectLst/>
        </p:spPr>
        <p:txBody>
          <a:bodyPr wrap="none">
            <a:spAutoFit/>
          </a:bodyPr>
          <a:lstStyle/>
          <a:p>
            <a:pPr algn="ctr"/>
            <a:r>
              <a:rPr lang="en-US" altLang="zh-TW" b="1">
                <a:latin typeface="Times New Roman" pitchFamily="18" charset="0"/>
              </a:rPr>
              <a:t>(p-MDI)  x= 1 to 6</a:t>
            </a:r>
          </a:p>
        </p:txBody>
      </p:sp>
      <p:sp>
        <p:nvSpPr>
          <p:cNvPr id="10" name="AutoShape 7"/>
          <p:cNvSpPr>
            <a:spLocks/>
          </p:cNvSpPr>
          <p:nvPr/>
        </p:nvSpPr>
        <p:spPr bwMode="auto">
          <a:xfrm>
            <a:off x="3415680" y="2635151"/>
            <a:ext cx="76200" cy="838200"/>
          </a:xfrm>
          <a:prstGeom prst="leftBracket">
            <a:avLst>
              <a:gd name="adj" fmla="val 91667"/>
            </a:avLst>
          </a:prstGeom>
          <a:noFill/>
          <a:ln w="9525">
            <a:solidFill>
              <a:schemeClr val="tx1"/>
            </a:solidFill>
            <a:round/>
            <a:headEnd/>
            <a:tailEnd/>
          </a:ln>
          <a:effectLst/>
        </p:spPr>
        <p:txBody>
          <a:bodyPr wrap="none" anchor="ctr"/>
          <a:lstStyle/>
          <a:p>
            <a:endParaRPr lang="zh-TW" altLang="en-US"/>
          </a:p>
        </p:txBody>
      </p:sp>
      <p:sp>
        <p:nvSpPr>
          <p:cNvPr id="11" name="AutoShape 8"/>
          <p:cNvSpPr>
            <a:spLocks/>
          </p:cNvSpPr>
          <p:nvPr/>
        </p:nvSpPr>
        <p:spPr bwMode="auto">
          <a:xfrm>
            <a:off x="7924800" y="2558951"/>
            <a:ext cx="76200" cy="990600"/>
          </a:xfrm>
          <a:prstGeom prst="rightBracket">
            <a:avLst>
              <a:gd name="adj" fmla="val 108333"/>
            </a:avLst>
          </a:prstGeom>
          <a:noFill/>
          <a:ln w="9525">
            <a:solidFill>
              <a:schemeClr val="tx1"/>
            </a:solidFill>
            <a:round/>
            <a:headEnd/>
            <a:tailEnd/>
          </a:ln>
          <a:effectLst/>
        </p:spPr>
        <p:txBody>
          <a:bodyPr wrap="none" anchor="ctr"/>
          <a:lstStyle/>
          <a:p>
            <a:endParaRPr lang="zh-TW" altLang="en-US"/>
          </a:p>
        </p:txBody>
      </p:sp>
      <p:sp>
        <p:nvSpPr>
          <p:cNvPr id="12" name="Text Box 9"/>
          <p:cNvSpPr txBox="1">
            <a:spLocks noChangeArrowheads="1"/>
          </p:cNvSpPr>
          <p:nvPr/>
        </p:nvSpPr>
        <p:spPr bwMode="auto">
          <a:xfrm>
            <a:off x="4140200" y="4293096"/>
            <a:ext cx="3679212" cy="1877437"/>
          </a:xfrm>
          <a:prstGeom prst="rect">
            <a:avLst/>
          </a:prstGeom>
          <a:noFill/>
          <a:ln w="9525">
            <a:noFill/>
            <a:miter lim="800000"/>
            <a:headEnd/>
            <a:tailEnd/>
          </a:ln>
          <a:effectLst/>
        </p:spPr>
        <p:txBody>
          <a:bodyPr wrap="none">
            <a:spAutoFit/>
          </a:bodyPr>
          <a:lstStyle/>
          <a:p>
            <a:r>
              <a:rPr lang="en-US" altLang="zh-TW" b="1" u="sng" dirty="0">
                <a:solidFill>
                  <a:srgbClr val="0000FF"/>
                </a:solidFill>
                <a:latin typeface="Times New Roman" pitchFamily="18" charset="0"/>
              </a:rPr>
              <a:t>MDI Isomers</a:t>
            </a:r>
            <a:r>
              <a:rPr lang="en-US" altLang="zh-TW" b="1" dirty="0">
                <a:solidFill>
                  <a:srgbClr val="0000FF"/>
                </a:solidFill>
                <a:latin typeface="Times New Roman" pitchFamily="18" charset="0"/>
              </a:rPr>
              <a:t>	</a:t>
            </a:r>
            <a:r>
              <a:rPr lang="en-US" altLang="zh-TW" b="1" u="sng" dirty="0" smtClean="0">
                <a:solidFill>
                  <a:srgbClr val="0000FF"/>
                </a:solidFill>
                <a:latin typeface="Times New Roman" pitchFamily="18" charset="0"/>
              </a:rPr>
              <a:t>Mp </a:t>
            </a:r>
            <a:r>
              <a:rPr lang="en-US" altLang="zh-TW" b="1" u="sng" dirty="0">
                <a:solidFill>
                  <a:srgbClr val="0000FF"/>
                </a:solidFill>
                <a:latin typeface="Times New Roman" pitchFamily="18" charset="0"/>
              </a:rPr>
              <a:t>(C)	</a:t>
            </a:r>
            <a:r>
              <a:rPr lang="en-US" altLang="zh-TW" b="1" u="sng" dirty="0" smtClean="0">
                <a:solidFill>
                  <a:srgbClr val="0000FF"/>
                </a:solidFill>
                <a:latin typeface="Times New Roman" pitchFamily="18" charset="0"/>
              </a:rPr>
              <a:t>Bp(C</a:t>
            </a:r>
            <a:r>
              <a:rPr lang="en-US" altLang="zh-TW" b="1" u="sng" dirty="0">
                <a:solidFill>
                  <a:srgbClr val="0000FF"/>
                </a:solidFill>
                <a:latin typeface="Times New Roman" pitchFamily="18" charset="0"/>
              </a:rPr>
              <a:t>)</a:t>
            </a:r>
            <a:endParaRPr lang="en-US" altLang="zh-TW" u="sng" dirty="0">
              <a:solidFill>
                <a:srgbClr val="0000FF"/>
              </a:solidFill>
              <a:latin typeface="Times New Roman" pitchFamily="18" charset="0"/>
            </a:endParaRPr>
          </a:p>
          <a:p>
            <a:endParaRPr lang="en-US" altLang="zh-TW" dirty="0">
              <a:solidFill>
                <a:srgbClr val="0000FF"/>
              </a:solidFill>
              <a:latin typeface="Times New Roman" pitchFamily="18" charset="0"/>
            </a:endParaRPr>
          </a:p>
          <a:p>
            <a:r>
              <a:rPr lang="en-US" altLang="zh-TW" sz="1600" dirty="0">
                <a:solidFill>
                  <a:srgbClr val="0000FF"/>
                </a:solidFill>
                <a:latin typeface="Times New Roman" pitchFamily="18" charset="0"/>
              </a:rPr>
              <a:t>2,2’-MDI		46	140 / 0.5</a:t>
            </a:r>
          </a:p>
          <a:p>
            <a:r>
              <a:rPr lang="en-US" altLang="zh-TW" sz="1600" dirty="0">
                <a:solidFill>
                  <a:srgbClr val="0000FF"/>
                </a:solidFill>
                <a:latin typeface="Times New Roman" pitchFamily="18" charset="0"/>
              </a:rPr>
              <a:t>2,4’-MDI		35	152 / 0.5</a:t>
            </a:r>
          </a:p>
          <a:p>
            <a:r>
              <a:rPr lang="en-US" altLang="zh-TW" sz="1600" b="1" dirty="0">
                <a:solidFill>
                  <a:srgbClr val="0000FF"/>
                </a:solidFill>
                <a:latin typeface="Times New Roman" pitchFamily="18" charset="0"/>
              </a:rPr>
              <a:t>4,4’-MDI		41	161 / 0.5</a:t>
            </a:r>
          </a:p>
          <a:p>
            <a:r>
              <a:rPr lang="en-US" altLang="zh-TW" sz="1600" dirty="0">
                <a:solidFill>
                  <a:srgbClr val="0000FF"/>
                </a:solidFill>
                <a:latin typeface="Times New Roman" pitchFamily="18" charset="0"/>
              </a:rPr>
              <a:t>60:40/2,4’:4,4’	14</a:t>
            </a:r>
          </a:p>
          <a:p>
            <a:r>
              <a:rPr lang="en-US" altLang="zh-TW" sz="1600" dirty="0">
                <a:solidFill>
                  <a:srgbClr val="0000FF"/>
                </a:solidFill>
                <a:latin typeface="Times New Roman" pitchFamily="18" charset="0"/>
              </a:rPr>
              <a:t>Ternary		&lt;0</a:t>
            </a:r>
            <a:endParaRPr lang="en-US" altLang="zh-TW" sz="1600" b="1" dirty="0">
              <a:solidFill>
                <a:srgbClr val="0000FF"/>
              </a:solidFill>
              <a:latin typeface="Times New Roman" pitchFamily="18" charset="0"/>
            </a:endParaRPr>
          </a:p>
        </p:txBody>
      </p:sp>
      <p:sp>
        <p:nvSpPr>
          <p:cNvPr id="13" name="Line 10"/>
          <p:cNvSpPr>
            <a:spLocks noChangeShapeType="1"/>
          </p:cNvSpPr>
          <p:nvPr/>
        </p:nvSpPr>
        <p:spPr bwMode="auto">
          <a:xfrm flipH="1">
            <a:off x="2743200" y="3168551"/>
            <a:ext cx="4572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14" name="Line 11"/>
          <p:cNvSpPr>
            <a:spLocks noChangeShapeType="1"/>
          </p:cNvSpPr>
          <p:nvPr/>
        </p:nvSpPr>
        <p:spPr bwMode="auto">
          <a:xfrm>
            <a:off x="2743200" y="2482751"/>
            <a:ext cx="0" cy="2438400"/>
          </a:xfrm>
          <a:prstGeom prst="line">
            <a:avLst/>
          </a:prstGeom>
          <a:noFill/>
          <a:ln w="9525">
            <a:solidFill>
              <a:schemeClr val="tx1"/>
            </a:solidFill>
            <a:round/>
            <a:headEnd/>
            <a:tailEnd/>
          </a:ln>
          <a:effectLst/>
        </p:spPr>
        <p:txBody>
          <a:bodyPr wrap="none" anchor="ctr"/>
          <a:lstStyle/>
          <a:p>
            <a:endParaRPr lang="zh-TW" altLang="en-US">
              <a:solidFill>
                <a:srgbClr val="0000FF"/>
              </a:solidFill>
            </a:endParaRPr>
          </a:p>
        </p:txBody>
      </p:sp>
      <p:sp>
        <p:nvSpPr>
          <p:cNvPr id="15" name="Line 12"/>
          <p:cNvSpPr>
            <a:spLocks noChangeShapeType="1"/>
          </p:cNvSpPr>
          <p:nvPr/>
        </p:nvSpPr>
        <p:spPr bwMode="auto">
          <a:xfrm flipH="1">
            <a:off x="2209800" y="2482751"/>
            <a:ext cx="5334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16" name="Line 13"/>
          <p:cNvSpPr>
            <a:spLocks noChangeShapeType="1"/>
          </p:cNvSpPr>
          <p:nvPr/>
        </p:nvSpPr>
        <p:spPr bwMode="auto">
          <a:xfrm flipH="1">
            <a:off x="2209800" y="3320951"/>
            <a:ext cx="5334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17" name="Line 14"/>
          <p:cNvSpPr>
            <a:spLocks noChangeShapeType="1"/>
          </p:cNvSpPr>
          <p:nvPr/>
        </p:nvSpPr>
        <p:spPr bwMode="auto">
          <a:xfrm flipH="1">
            <a:off x="2209800" y="4159151"/>
            <a:ext cx="5334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18" name="Line 15"/>
          <p:cNvSpPr>
            <a:spLocks noChangeShapeType="1"/>
          </p:cNvSpPr>
          <p:nvPr/>
        </p:nvSpPr>
        <p:spPr bwMode="auto">
          <a:xfrm flipH="1">
            <a:off x="2209800" y="4921151"/>
            <a:ext cx="5334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19" name="Text Box 16"/>
          <p:cNvSpPr txBox="1">
            <a:spLocks noChangeArrowheads="1"/>
          </p:cNvSpPr>
          <p:nvPr/>
        </p:nvSpPr>
        <p:spPr bwMode="auto">
          <a:xfrm>
            <a:off x="4427984" y="2492896"/>
            <a:ext cx="581025" cy="304800"/>
          </a:xfrm>
          <a:prstGeom prst="rect">
            <a:avLst/>
          </a:prstGeom>
          <a:noFill/>
          <a:ln w="9525">
            <a:noFill/>
            <a:miter lim="800000"/>
            <a:headEnd/>
            <a:tailEnd/>
          </a:ln>
          <a:effectLst/>
        </p:spPr>
        <p:txBody>
          <a:bodyPr wrap="none">
            <a:spAutoFit/>
          </a:bodyPr>
          <a:lstStyle/>
          <a:p>
            <a:pPr algn="ctr"/>
            <a:r>
              <a:rPr lang="en-US" altLang="zh-TW" dirty="0">
                <a:latin typeface="Times New Roman" pitchFamily="18" charset="0"/>
              </a:rPr>
              <a:t>MCB</a:t>
            </a:r>
          </a:p>
        </p:txBody>
      </p:sp>
      <p:sp>
        <p:nvSpPr>
          <p:cNvPr id="20" name="Text Box 17"/>
          <p:cNvSpPr txBox="1">
            <a:spLocks noChangeArrowheads="1"/>
          </p:cNvSpPr>
          <p:nvPr/>
        </p:nvSpPr>
        <p:spPr bwMode="auto">
          <a:xfrm>
            <a:off x="2673849" y="2790726"/>
            <a:ext cx="684803" cy="369332"/>
          </a:xfrm>
          <a:prstGeom prst="rect">
            <a:avLst/>
          </a:prstGeom>
          <a:noFill/>
          <a:ln w="9525">
            <a:solidFill>
              <a:schemeClr val="bg1"/>
            </a:solidFill>
            <a:miter lim="800000"/>
            <a:headEnd/>
            <a:tailEnd/>
          </a:ln>
          <a:effectLst/>
        </p:spPr>
        <p:txBody>
          <a:bodyPr wrap="none">
            <a:spAutoFit/>
          </a:bodyPr>
          <a:lstStyle/>
          <a:p>
            <a:pPr algn="ctr"/>
            <a:r>
              <a:rPr lang="en-US" altLang="zh-TW" dirty="0" smtClean="0">
                <a:solidFill>
                  <a:srgbClr val="0000FF"/>
                </a:solidFill>
                <a:latin typeface="Times New Roman" pitchFamily="18" charset="0"/>
              </a:rPr>
              <a:t>Dist..</a:t>
            </a:r>
            <a:endParaRPr lang="en-US" altLang="zh-TW" dirty="0">
              <a:solidFill>
                <a:srgbClr val="0000FF"/>
              </a:solidFill>
              <a:latin typeface="Times New Roman" pitchFamily="18" charset="0"/>
            </a:endParaRPr>
          </a:p>
        </p:txBody>
      </p:sp>
      <p:sp>
        <p:nvSpPr>
          <p:cNvPr id="21" name="Text Box 18"/>
          <p:cNvSpPr txBox="1">
            <a:spLocks noChangeArrowheads="1"/>
          </p:cNvSpPr>
          <p:nvPr/>
        </p:nvSpPr>
        <p:spPr bwMode="auto">
          <a:xfrm>
            <a:off x="606839" y="2254151"/>
            <a:ext cx="1588897" cy="2862322"/>
          </a:xfrm>
          <a:prstGeom prst="rect">
            <a:avLst/>
          </a:prstGeom>
          <a:noFill/>
          <a:ln w="9525">
            <a:noFill/>
            <a:miter lim="800000"/>
            <a:headEnd/>
            <a:tailEnd/>
          </a:ln>
          <a:effectLst/>
        </p:spPr>
        <p:txBody>
          <a:bodyPr wrap="none">
            <a:spAutoFit/>
          </a:bodyPr>
          <a:lstStyle/>
          <a:p>
            <a:pPr algn="ctr"/>
            <a:r>
              <a:rPr lang="en-US" altLang="zh-TW" b="1" dirty="0" err="1">
                <a:solidFill>
                  <a:srgbClr val="0000FF"/>
                </a:solidFill>
                <a:latin typeface="Times New Roman" pitchFamily="18" charset="0"/>
              </a:rPr>
              <a:t>PhNCO</a:t>
            </a:r>
            <a:r>
              <a:rPr lang="en-US" altLang="zh-TW" b="1" dirty="0">
                <a:solidFill>
                  <a:srgbClr val="0000FF"/>
                </a:solidFill>
                <a:latin typeface="Times New Roman" pitchFamily="18" charset="0"/>
              </a:rPr>
              <a:t> &amp;</a:t>
            </a:r>
          </a:p>
          <a:p>
            <a:pPr algn="ctr"/>
            <a:r>
              <a:rPr lang="en-US" altLang="zh-TW" b="1" dirty="0">
                <a:solidFill>
                  <a:srgbClr val="0000FF"/>
                </a:solidFill>
                <a:latin typeface="Times New Roman" pitchFamily="18" charset="0"/>
              </a:rPr>
              <a:t>low Boilers</a:t>
            </a:r>
          </a:p>
          <a:p>
            <a:pPr algn="ctr"/>
            <a:endParaRPr lang="en-US" altLang="zh-TW" b="1" dirty="0">
              <a:solidFill>
                <a:srgbClr val="0000FF"/>
              </a:solidFill>
              <a:latin typeface="Times New Roman" pitchFamily="18" charset="0"/>
            </a:endParaRPr>
          </a:p>
          <a:p>
            <a:pPr algn="ctr"/>
            <a:r>
              <a:rPr lang="en-US" altLang="zh-TW" b="1" dirty="0" smtClean="0">
                <a:solidFill>
                  <a:srgbClr val="FF0000"/>
                </a:solidFill>
                <a:latin typeface="Times New Roman" pitchFamily="18" charset="0"/>
              </a:rPr>
              <a:t>4,4</a:t>
            </a:r>
            <a:r>
              <a:rPr lang="en-US" altLang="zh-TW" b="1" dirty="0">
                <a:solidFill>
                  <a:srgbClr val="FF0000"/>
                </a:solidFill>
                <a:latin typeface="Times New Roman" pitchFamily="18" charset="0"/>
              </a:rPr>
              <a:t>’-MDI</a:t>
            </a:r>
          </a:p>
          <a:p>
            <a:pPr algn="ctr"/>
            <a:r>
              <a:rPr lang="en-US" altLang="zh-TW" b="1" dirty="0">
                <a:solidFill>
                  <a:srgbClr val="FF0000"/>
                </a:solidFill>
                <a:latin typeface="Times New Roman" pitchFamily="18" charset="0"/>
              </a:rPr>
              <a:t>(&gt;98.5%)</a:t>
            </a:r>
          </a:p>
          <a:p>
            <a:pPr algn="ctr"/>
            <a:endParaRPr lang="en-US" altLang="zh-TW" b="1" dirty="0">
              <a:solidFill>
                <a:srgbClr val="0000FF"/>
              </a:solidFill>
              <a:latin typeface="Times New Roman" pitchFamily="18" charset="0"/>
            </a:endParaRPr>
          </a:p>
          <a:p>
            <a:pPr algn="ctr"/>
            <a:r>
              <a:rPr lang="en-US" altLang="zh-TW" b="1" dirty="0" smtClean="0">
                <a:solidFill>
                  <a:srgbClr val="0000FF"/>
                </a:solidFill>
                <a:latin typeface="Times New Roman" pitchFamily="18" charset="0"/>
              </a:rPr>
              <a:t>2,2-</a:t>
            </a:r>
            <a:r>
              <a:rPr lang="en-US" altLang="zh-TW" b="1" dirty="0">
                <a:solidFill>
                  <a:srgbClr val="0000FF"/>
                </a:solidFill>
                <a:latin typeface="Times New Roman" pitchFamily="18" charset="0"/>
              </a:rPr>
              <a:t>;2,4’-;4,4’-</a:t>
            </a:r>
          </a:p>
          <a:p>
            <a:pPr algn="ctr"/>
            <a:r>
              <a:rPr lang="en-US" altLang="zh-TW" b="1" dirty="0">
                <a:solidFill>
                  <a:srgbClr val="0000FF"/>
                </a:solidFill>
                <a:latin typeface="Times New Roman" pitchFamily="18" charset="0"/>
              </a:rPr>
              <a:t>MDI</a:t>
            </a:r>
          </a:p>
          <a:p>
            <a:pPr algn="ctr"/>
            <a:endParaRPr lang="en-US" altLang="zh-TW" b="1" dirty="0">
              <a:solidFill>
                <a:srgbClr val="0000FF"/>
              </a:solidFill>
              <a:latin typeface="Times New Roman" pitchFamily="18" charset="0"/>
            </a:endParaRPr>
          </a:p>
          <a:p>
            <a:pPr algn="ctr"/>
            <a:r>
              <a:rPr lang="en-US" altLang="zh-TW" b="1" dirty="0" smtClean="0">
                <a:solidFill>
                  <a:srgbClr val="0000FF"/>
                </a:solidFill>
                <a:latin typeface="Times New Roman" pitchFamily="18" charset="0"/>
              </a:rPr>
              <a:t>Bottoms</a:t>
            </a:r>
            <a:endParaRPr lang="en-US" altLang="zh-TW" b="1" dirty="0">
              <a:solidFill>
                <a:srgbClr val="0000FF"/>
              </a:solidFill>
              <a:latin typeface="Times New Roman" pitchFamily="18" charset="0"/>
            </a:endParaRPr>
          </a:p>
        </p:txBody>
      </p:sp>
      <p:sp>
        <p:nvSpPr>
          <p:cNvPr id="22" name="Line 19"/>
          <p:cNvSpPr>
            <a:spLocks noChangeShapeType="1"/>
          </p:cNvSpPr>
          <p:nvPr/>
        </p:nvSpPr>
        <p:spPr bwMode="auto">
          <a:xfrm flipH="1">
            <a:off x="251520" y="4082951"/>
            <a:ext cx="304800" cy="0"/>
          </a:xfrm>
          <a:prstGeom prst="line">
            <a:avLst/>
          </a:prstGeom>
          <a:noFill/>
          <a:ln w="9525">
            <a:solidFill>
              <a:schemeClr val="tx1"/>
            </a:solidFill>
            <a:round/>
            <a:headEnd/>
            <a:tailEnd/>
          </a:ln>
          <a:effectLst/>
        </p:spPr>
        <p:txBody>
          <a:bodyPr wrap="none" anchor="ctr"/>
          <a:lstStyle/>
          <a:p>
            <a:endParaRPr lang="zh-TW" altLang="en-US">
              <a:solidFill>
                <a:srgbClr val="0000FF"/>
              </a:solidFill>
            </a:endParaRPr>
          </a:p>
        </p:txBody>
      </p:sp>
      <p:sp>
        <p:nvSpPr>
          <p:cNvPr id="23" name="Line 20"/>
          <p:cNvSpPr>
            <a:spLocks noChangeShapeType="1"/>
          </p:cNvSpPr>
          <p:nvPr/>
        </p:nvSpPr>
        <p:spPr bwMode="auto">
          <a:xfrm>
            <a:off x="251520" y="4082951"/>
            <a:ext cx="0" cy="838200"/>
          </a:xfrm>
          <a:prstGeom prst="line">
            <a:avLst/>
          </a:prstGeom>
          <a:noFill/>
          <a:ln w="9525">
            <a:solidFill>
              <a:schemeClr val="tx1"/>
            </a:solidFill>
            <a:round/>
            <a:headEnd/>
            <a:tailEnd/>
          </a:ln>
          <a:effectLst/>
        </p:spPr>
        <p:txBody>
          <a:bodyPr wrap="none" anchor="ctr"/>
          <a:lstStyle/>
          <a:p>
            <a:endParaRPr lang="zh-TW" altLang="en-US">
              <a:solidFill>
                <a:srgbClr val="0000FF"/>
              </a:solidFill>
            </a:endParaRPr>
          </a:p>
        </p:txBody>
      </p:sp>
      <p:sp>
        <p:nvSpPr>
          <p:cNvPr id="24" name="Line 21"/>
          <p:cNvSpPr>
            <a:spLocks noChangeShapeType="1"/>
          </p:cNvSpPr>
          <p:nvPr/>
        </p:nvSpPr>
        <p:spPr bwMode="auto">
          <a:xfrm>
            <a:off x="251520" y="4921151"/>
            <a:ext cx="457200" cy="0"/>
          </a:xfrm>
          <a:prstGeom prst="line">
            <a:avLst/>
          </a:prstGeom>
          <a:noFill/>
          <a:ln w="9525">
            <a:solidFill>
              <a:schemeClr val="tx1"/>
            </a:solidFill>
            <a:round/>
            <a:headEnd/>
            <a:tailEnd type="triangle" w="med" len="med"/>
          </a:ln>
          <a:effectLst/>
        </p:spPr>
        <p:txBody>
          <a:bodyPr wrap="none" anchor="ctr"/>
          <a:lstStyle/>
          <a:p>
            <a:endParaRPr lang="zh-TW" altLang="en-US">
              <a:solidFill>
                <a:srgbClr val="0000FF"/>
              </a:solidFill>
            </a:endParaRPr>
          </a:p>
        </p:txBody>
      </p:sp>
      <p:sp>
        <p:nvSpPr>
          <p:cNvPr id="25" name="Text Box 22"/>
          <p:cNvSpPr txBox="1">
            <a:spLocks noChangeArrowheads="1"/>
          </p:cNvSpPr>
          <p:nvPr/>
        </p:nvSpPr>
        <p:spPr bwMode="auto">
          <a:xfrm>
            <a:off x="546050" y="6332810"/>
            <a:ext cx="7626350" cy="336550"/>
          </a:xfrm>
          <a:prstGeom prst="rect">
            <a:avLst/>
          </a:prstGeom>
          <a:noFill/>
          <a:ln w="9525">
            <a:noFill/>
            <a:miter lim="800000"/>
            <a:headEnd/>
            <a:tailEnd/>
          </a:ln>
          <a:effectLst/>
        </p:spPr>
        <p:txBody>
          <a:bodyPr wrap="none">
            <a:spAutoFit/>
          </a:bodyPr>
          <a:lstStyle/>
          <a:p>
            <a:pPr algn="ctr"/>
            <a:r>
              <a:rPr lang="en-US" altLang="zh-TW" sz="1600" b="1" dirty="0">
                <a:solidFill>
                  <a:srgbClr val="0F02BE"/>
                </a:solidFill>
                <a:latin typeface="Times New Roman" pitchFamily="18" charset="0"/>
              </a:rPr>
              <a:t>Ref: H. Ulrich in “Chemistry and Technology of </a:t>
            </a:r>
            <a:r>
              <a:rPr lang="en-US" altLang="zh-TW" sz="1600" b="1" dirty="0" err="1">
                <a:solidFill>
                  <a:srgbClr val="0F02BE"/>
                </a:solidFill>
                <a:latin typeface="Times New Roman" pitchFamily="18" charset="0"/>
              </a:rPr>
              <a:t>Isocyanates</a:t>
            </a:r>
            <a:r>
              <a:rPr lang="en-US" altLang="zh-TW" sz="1600" b="1" dirty="0">
                <a:solidFill>
                  <a:srgbClr val="0F02BE"/>
                </a:solidFill>
                <a:latin typeface="Times New Roman" pitchFamily="18" charset="0"/>
              </a:rPr>
              <a:t>, John Wiley, p385 (1996)</a:t>
            </a:r>
          </a:p>
        </p:txBody>
      </p:sp>
      <p:sp>
        <p:nvSpPr>
          <p:cNvPr id="26" name="Line 23"/>
          <p:cNvSpPr>
            <a:spLocks noChangeShapeType="1"/>
          </p:cNvSpPr>
          <p:nvPr/>
        </p:nvSpPr>
        <p:spPr bwMode="auto">
          <a:xfrm>
            <a:off x="1547813" y="5168801"/>
            <a:ext cx="0" cy="287337"/>
          </a:xfrm>
          <a:prstGeom prst="line">
            <a:avLst/>
          </a:prstGeom>
          <a:noFill/>
          <a:ln w="9525">
            <a:solidFill>
              <a:schemeClr val="tx1"/>
            </a:solidFill>
            <a:round/>
            <a:headEnd/>
            <a:tailEnd type="triangle" w="med" len="med"/>
          </a:ln>
          <a:effectLst/>
        </p:spPr>
        <p:txBody>
          <a:bodyPr/>
          <a:lstStyle/>
          <a:p>
            <a:endParaRPr lang="zh-TW" altLang="en-US">
              <a:solidFill>
                <a:srgbClr val="0000FF"/>
              </a:solidFill>
            </a:endParaRPr>
          </a:p>
        </p:txBody>
      </p:sp>
      <p:sp>
        <p:nvSpPr>
          <p:cNvPr id="28" name="Line 25"/>
          <p:cNvSpPr>
            <a:spLocks noChangeShapeType="1"/>
          </p:cNvSpPr>
          <p:nvPr/>
        </p:nvSpPr>
        <p:spPr bwMode="auto">
          <a:xfrm flipH="1">
            <a:off x="611560" y="3284984"/>
            <a:ext cx="287338" cy="0"/>
          </a:xfrm>
          <a:prstGeom prst="line">
            <a:avLst/>
          </a:prstGeom>
          <a:noFill/>
          <a:ln w="9525">
            <a:solidFill>
              <a:srgbClr val="FF0000"/>
            </a:solidFill>
            <a:round/>
            <a:headEnd/>
            <a:tailEnd type="triangle" w="med" len="med"/>
          </a:ln>
          <a:effectLst/>
        </p:spPr>
        <p:txBody>
          <a:bodyPr/>
          <a:lstStyle/>
          <a:p>
            <a:endParaRPr lang="zh-TW" altLang="en-US">
              <a:solidFill>
                <a:srgbClr val="0000FF"/>
              </a:solidFill>
            </a:endParaRPr>
          </a:p>
        </p:txBody>
      </p:sp>
      <p:sp>
        <p:nvSpPr>
          <p:cNvPr id="29" name="Text Box 26"/>
          <p:cNvSpPr txBox="1">
            <a:spLocks noChangeArrowheads="1"/>
          </p:cNvSpPr>
          <p:nvPr/>
        </p:nvSpPr>
        <p:spPr bwMode="auto">
          <a:xfrm>
            <a:off x="117793" y="3135213"/>
            <a:ext cx="458780" cy="369332"/>
          </a:xfrm>
          <a:prstGeom prst="rect">
            <a:avLst/>
          </a:prstGeom>
          <a:noFill/>
          <a:ln w="9525">
            <a:noFill/>
            <a:miter lim="800000"/>
            <a:headEnd/>
            <a:tailEnd/>
          </a:ln>
          <a:effectLst/>
        </p:spPr>
        <p:txBody>
          <a:bodyPr wrap="none">
            <a:spAutoFit/>
          </a:bodyPr>
          <a:lstStyle/>
          <a:p>
            <a:r>
              <a:rPr lang="en-US" altLang="zh-TW" b="1" dirty="0">
                <a:solidFill>
                  <a:srgbClr val="FF0000"/>
                </a:solidFill>
              </a:rPr>
              <a:t>PU</a:t>
            </a:r>
          </a:p>
        </p:txBody>
      </p:sp>
      <p:sp>
        <p:nvSpPr>
          <p:cNvPr id="30" name="Line 28"/>
          <p:cNvSpPr>
            <a:spLocks noChangeShapeType="1"/>
          </p:cNvSpPr>
          <p:nvPr/>
        </p:nvSpPr>
        <p:spPr bwMode="auto">
          <a:xfrm flipH="1">
            <a:off x="5940424" y="2636912"/>
            <a:ext cx="1007839" cy="10939"/>
          </a:xfrm>
          <a:prstGeom prst="line">
            <a:avLst/>
          </a:prstGeom>
          <a:noFill/>
          <a:ln w="38100">
            <a:solidFill>
              <a:srgbClr val="FF0000"/>
            </a:solidFill>
            <a:round/>
            <a:headEnd/>
            <a:tailEnd type="triangle" w="med" len="med"/>
          </a:ln>
          <a:effectLst/>
        </p:spPr>
        <p:txBody>
          <a:bodyPr/>
          <a:lstStyle/>
          <a:p>
            <a:endParaRPr lang="zh-TW" altLang="en-US"/>
          </a:p>
        </p:txBody>
      </p:sp>
      <p:sp>
        <p:nvSpPr>
          <p:cNvPr id="31" name="Line 23"/>
          <p:cNvSpPr>
            <a:spLocks noChangeShapeType="1"/>
          </p:cNvSpPr>
          <p:nvPr/>
        </p:nvSpPr>
        <p:spPr bwMode="auto">
          <a:xfrm>
            <a:off x="1547863" y="5518497"/>
            <a:ext cx="0" cy="287337"/>
          </a:xfrm>
          <a:prstGeom prst="line">
            <a:avLst/>
          </a:prstGeom>
          <a:noFill/>
          <a:ln w="9525">
            <a:solidFill>
              <a:schemeClr val="tx1"/>
            </a:solidFill>
            <a:round/>
            <a:headEnd/>
            <a:tailEnd type="triangle" w="med" len="med"/>
          </a:ln>
          <a:effectLst/>
        </p:spPr>
        <p:txBody>
          <a:bodyPr/>
          <a:lstStyle/>
          <a:p>
            <a:endParaRPr lang="zh-TW" altLang="en-US"/>
          </a:p>
        </p:txBody>
      </p:sp>
      <p:sp>
        <p:nvSpPr>
          <p:cNvPr id="32" name="Text Box 24"/>
          <p:cNvSpPr txBox="1">
            <a:spLocks noChangeArrowheads="1"/>
          </p:cNvSpPr>
          <p:nvPr/>
        </p:nvSpPr>
        <p:spPr bwMode="auto">
          <a:xfrm>
            <a:off x="971600" y="5877272"/>
            <a:ext cx="1331198" cy="369332"/>
          </a:xfrm>
          <a:prstGeom prst="rect">
            <a:avLst/>
          </a:prstGeom>
          <a:noFill/>
          <a:ln w="9525">
            <a:noFill/>
            <a:miter lim="800000"/>
            <a:headEnd/>
            <a:tailEnd/>
          </a:ln>
          <a:effectLst/>
        </p:spPr>
        <p:txBody>
          <a:bodyPr wrap="none">
            <a:spAutoFit/>
          </a:bodyPr>
          <a:lstStyle/>
          <a:p>
            <a:r>
              <a:rPr lang="en-US" altLang="zh-TW" b="1" dirty="0">
                <a:solidFill>
                  <a:srgbClr val="0000FF"/>
                </a:solidFill>
              </a:rPr>
              <a:t>Rigid Foams</a:t>
            </a:r>
          </a:p>
        </p:txBody>
      </p:sp>
      <p:sp>
        <p:nvSpPr>
          <p:cNvPr id="34" name="文字方塊 33"/>
          <p:cNvSpPr txBox="1"/>
          <p:nvPr/>
        </p:nvSpPr>
        <p:spPr>
          <a:xfrm>
            <a:off x="7092280" y="1556792"/>
            <a:ext cx="1285352" cy="646331"/>
          </a:xfrm>
          <a:prstGeom prst="rect">
            <a:avLst/>
          </a:prstGeom>
          <a:noFill/>
        </p:spPr>
        <p:txBody>
          <a:bodyPr wrap="none" rtlCol="0">
            <a:spAutoFit/>
          </a:bodyPr>
          <a:lstStyle/>
          <a:p>
            <a:r>
              <a:rPr lang="en-US" altLang="zh-TW" b="1" dirty="0" smtClean="0">
                <a:solidFill>
                  <a:srgbClr val="0000FF"/>
                </a:solidFill>
              </a:rPr>
              <a:t>Crude MDA</a:t>
            </a:r>
          </a:p>
          <a:p>
            <a:r>
              <a:rPr lang="en-US" altLang="zh-TW" b="1" dirty="0" smtClean="0">
                <a:solidFill>
                  <a:srgbClr val="0000FF"/>
                </a:solidFill>
              </a:rPr>
              <a:t>P-MDA</a:t>
            </a:r>
            <a:endParaRPr lang="zh-TW" altLang="en-US" b="1" dirty="0">
              <a:solidFill>
                <a:srgbClr val="0000FF"/>
              </a:solidFill>
            </a:endParaRPr>
          </a:p>
        </p:txBody>
      </p:sp>
      <p:sp>
        <p:nvSpPr>
          <p:cNvPr id="35" name="文字方塊 34"/>
          <p:cNvSpPr txBox="1"/>
          <p:nvPr/>
        </p:nvSpPr>
        <p:spPr>
          <a:xfrm>
            <a:off x="-36512" y="6525344"/>
            <a:ext cx="301686" cy="369332"/>
          </a:xfrm>
          <a:prstGeom prst="rect">
            <a:avLst/>
          </a:prstGeom>
          <a:noFill/>
        </p:spPr>
        <p:txBody>
          <a:bodyPr wrap="none" rtlCol="0">
            <a:spAutoFit/>
          </a:bodyPr>
          <a:lstStyle/>
          <a:p>
            <a:r>
              <a:rPr lang="en-US" altLang="zh-TW" dirty="0" smtClean="0"/>
              <a:t>6</a:t>
            </a:r>
            <a:endParaRPr lang="zh-TW" altLang="en-US" dirty="0"/>
          </a:p>
        </p:txBody>
      </p:sp>
      <p:sp>
        <p:nvSpPr>
          <p:cNvPr id="37" name="文字方塊 3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8"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39" name="文字方塊 3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4)">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投影片編號版面配置區 3"/>
          <p:cNvSpPr>
            <a:spLocks noGrp="1"/>
          </p:cNvSpPr>
          <p:nvPr>
            <p:ph type="sldNum" sz="quarter" idx="12"/>
          </p:nvPr>
        </p:nvSpPr>
        <p:spPr>
          <a:xfrm>
            <a:off x="6553200" y="6243638"/>
            <a:ext cx="2133600" cy="457200"/>
          </a:xfrm>
        </p:spPr>
        <p:txBody>
          <a:bodyPr/>
          <a:lstStyle/>
          <a:p>
            <a:pPr>
              <a:defRPr/>
            </a:pPr>
            <a:fld id="{4A1C560B-ECAA-4175-9332-1EBA790BAAFD}" type="slidenum">
              <a:rPr lang="en-US" altLang="zh-TW"/>
              <a:pPr>
                <a:defRPr/>
              </a:pPr>
              <a:t>70</a:t>
            </a:fld>
            <a:endParaRPr lang="en-US" altLang="zh-TW"/>
          </a:p>
        </p:txBody>
      </p:sp>
      <p:pic>
        <p:nvPicPr>
          <p:cNvPr id="6" name="Picture 24"/>
          <p:cNvPicPr>
            <a:picLocks noChangeAspect="1" noChangeArrowheads="1"/>
          </p:cNvPicPr>
          <p:nvPr/>
        </p:nvPicPr>
        <p:blipFill>
          <a:blip r:embed="rId3" cstate="print"/>
          <a:srcRect/>
          <a:stretch>
            <a:fillRect/>
          </a:stretch>
        </p:blipFill>
        <p:spPr bwMode="auto">
          <a:xfrm>
            <a:off x="3668713" y="4240213"/>
            <a:ext cx="3259137" cy="2012950"/>
          </a:xfrm>
          <a:prstGeom prst="rect">
            <a:avLst/>
          </a:prstGeom>
          <a:noFill/>
          <a:ln w="25400">
            <a:solidFill>
              <a:schemeClr val="bg2"/>
            </a:solidFill>
            <a:miter lim="800000"/>
            <a:headEnd/>
            <a:tailEnd/>
          </a:ln>
        </p:spPr>
      </p:pic>
      <p:sp>
        <p:nvSpPr>
          <p:cNvPr id="7" name="AutoShape 23"/>
          <p:cNvSpPr>
            <a:spLocks noChangeArrowheads="1"/>
          </p:cNvSpPr>
          <p:nvPr/>
        </p:nvSpPr>
        <p:spPr bwMode="auto">
          <a:xfrm>
            <a:off x="644525" y="1772816"/>
            <a:ext cx="6807795" cy="2129259"/>
          </a:xfrm>
          <a:prstGeom prst="roundRect">
            <a:avLst>
              <a:gd name="adj" fmla="val 16667"/>
            </a:avLst>
          </a:prstGeom>
          <a:solidFill>
            <a:srgbClr val="99CC00">
              <a:alpha val="14902"/>
            </a:srgbClr>
          </a:solidFill>
          <a:ln w="38100">
            <a:solidFill>
              <a:srgbClr val="000000"/>
            </a:solidFill>
            <a:round/>
            <a:headEnd/>
            <a:tailEnd/>
          </a:ln>
        </p:spPr>
        <p:txBody>
          <a:bodyPr wrap="none" anchor="ctr"/>
          <a:lstStyle/>
          <a:p>
            <a:pPr algn="ctr"/>
            <a:endParaRPr lang="zh-TW" altLang="zh-TW">
              <a:latin typeface="Times New Roman" pitchFamily="18" charset="0"/>
            </a:endParaRPr>
          </a:p>
        </p:txBody>
      </p:sp>
      <p:sp>
        <p:nvSpPr>
          <p:cNvPr id="8" name="Text Box 2"/>
          <p:cNvSpPr txBox="1">
            <a:spLocks noChangeArrowheads="1"/>
          </p:cNvSpPr>
          <p:nvPr/>
        </p:nvSpPr>
        <p:spPr bwMode="auto">
          <a:xfrm>
            <a:off x="0" y="476672"/>
            <a:ext cx="9112251" cy="584200"/>
          </a:xfrm>
          <a:prstGeom prst="rect">
            <a:avLst/>
          </a:prstGeom>
          <a:noFill/>
          <a:ln w="9525">
            <a:noFill/>
            <a:miter lim="800000"/>
            <a:headEnd/>
            <a:tailEnd/>
          </a:ln>
        </p:spPr>
        <p:txBody>
          <a:bodyPr>
            <a:spAutoFit/>
          </a:bodyPr>
          <a:lstStyle/>
          <a:p>
            <a:pPr algn="ctr">
              <a:spcBef>
                <a:spcPct val="50000"/>
              </a:spcBef>
            </a:pPr>
            <a:r>
              <a:rPr lang="en-US" altLang="zh-TW" sz="3200" b="1" dirty="0" smtClean="0">
                <a:solidFill>
                  <a:srgbClr val="FF0000"/>
                </a:solidFill>
                <a:latin typeface="Times New Roman" pitchFamily="18" charset="0"/>
              </a:rPr>
              <a:t>(7) : </a:t>
            </a:r>
            <a:r>
              <a:rPr lang="en-US" altLang="zh-TW" sz="3200" b="1" dirty="0">
                <a:solidFill>
                  <a:srgbClr val="FF0000"/>
                </a:solidFill>
                <a:latin typeface="Times New Roman" pitchFamily="18" charset="0"/>
              </a:rPr>
              <a:t>Synthesis of M1 </a:t>
            </a:r>
            <a:r>
              <a:rPr lang="en-US" altLang="zh-TW" sz="3200" b="1" dirty="0" err="1">
                <a:solidFill>
                  <a:srgbClr val="FF0000"/>
                </a:solidFill>
                <a:latin typeface="Times New Roman" pitchFamily="18" charset="0"/>
              </a:rPr>
              <a:t>Prepolymer</a:t>
            </a:r>
            <a:endParaRPr lang="en-US" altLang="zh-TW" sz="3200" b="1" dirty="0">
              <a:solidFill>
                <a:srgbClr val="FF0000"/>
              </a:solidFill>
              <a:latin typeface="Times New Roman" pitchFamily="18" charset="0"/>
            </a:endParaRPr>
          </a:p>
        </p:txBody>
      </p:sp>
      <p:sp>
        <p:nvSpPr>
          <p:cNvPr id="9" name="Rectangle 4"/>
          <p:cNvSpPr>
            <a:spLocks noChangeArrowheads="1"/>
          </p:cNvSpPr>
          <p:nvPr/>
        </p:nvSpPr>
        <p:spPr bwMode="auto">
          <a:xfrm>
            <a:off x="46038" y="4025900"/>
            <a:ext cx="9144000" cy="0"/>
          </a:xfrm>
          <a:prstGeom prst="rect">
            <a:avLst/>
          </a:prstGeom>
          <a:noFill/>
          <a:ln w="9525">
            <a:noFill/>
            <a:miter lim="800000"/>
            <a:headEnd/>
            <a:tailEnd/>
          </a:ln>
        </p:spPr>
        <p:txBody>
          <a:bodyPr wrap="none" anchor="ctr">
            <a:spAutoFit/>
          </a:bodyPr>
          <a:lstStyle/>
          <a:p>
            <a:pPr algn="ctr" eaLnBrk="0" hangingPunct="0"/>
            <a:endParaRPr lang="zh-TW" altLang="en-US" sz="3200" i="1"/>
          </a:p>
        </p:txBody>
      </p:sp>
      <p:graphicFrame>
        <p:nvGraphicFramePr>
          <p:cNvPr id="10" name="Object 3"/>
          <p:cNvGraphicFramePr>
            <a:graphicFrameLocks noChangeAspect="1"/>
          </p:cNvGraphicFramePr>
          <p:nvPr/>
        </p:nvGraphicFramePr>
        <p:xfrm>
          <a:off x="0" y="4037013"/>
          <a:ext cx="3563938" cy="2289175"/>
        </p:xfrm>
        <a:graphic>
          <a:graphicData uri="http://schemas.openxmlformats.org/presentationml/2006/ole">
            <mc:AlternateContent xmlns:mc="http://schemas.openxmlformats.org/markup-compatibility/2006">
              <mc:Choice xmlns:v="urn:schemas-microsoft-com:vml" Requires="v">
                <p:oleObj spid="_x0000_s115725" name="點陣圖影像" r:id="rId4" imgW="8495238" imgH="5466667" progId="PBrush">
                  <p:embed/>
                </p:oleObj>
              </mc:Choice>
              <mc:Fallback>
                <p:oleObj name="點陣圖影像" r:id="rId4" imgW="8495238" imgH="5466667"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7013"/>
                        <a:ext cx="3563938" cy="22891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6"/>
          <p:cNvSpPr>
            <a:spLocks noChangeArrowheads="1"/>
          </p:cNvSpPr>
          <p:nvPr/>
        </p:nvSpPr>
        <p:spPr bwMode="auto">
          <a:xfrm>
            <a:off x="46038" y="3887788"/>
            <a:ext cx="9144000" cy="0"/>
          </a:xfrm>
          <a:prstGeom prst="rect">
            <a:avLst/>
          </a:prstGeom>
          <a:noFill/>
          <a:ln w="9525">
            <a:noFill/>
            <a:miter lim="800000"/>
            <a:headEnd/>
            <a:tailEnd/>
          </a:ln>
        </p:spPr>
        <p:txBody>
          <a:bodyPr wrap="none" anchor="ctr">
            <a:spAutoFit/>
          </a:bodyPr>
          <a:lstStyle/>
          <a:p>
            <a:pPr algn="ctr" eaLnBrk="0" hangingPunct="0"/>
            <a:endParaRPr lang="zh-TW" altLang="en-US" sz="3200" i="1"/>
          </a:p>
        </p:txBody>
      </p:sp>
      <p:sp>
        <p:nvSpPr>
          <p:cNvPr id="12" name="Rectangle 8"/>
          <p:cNvSpPr>
            <a:spLocks noChangeArrowheads="1"/>
          </p:cNvSpPr>
          <p:nvPr/>
        </p:nvSpPr>
        <p:spPr bwMode="auto">
          <a:xfrm>
            <a:off x="0" y="1133475"/>
            <a:ext cx="9144000" cy="0"/>
          </a:xfrm>
          <a:prstGeom prst="rect">
            <a:avLst/>
          </a:prstGeom>
          <a:noFill/>
          <a:ln w="9525">
            <a:noFill/>
            <a:miter lim="800000"/>
            <a:headEnd/>
            <a:tailEnd/>
          </a:ln>
        </p:spPr>
        <p:txBody>
          <a:bodyPr wrap="none" anchor="ctr">
            <a:spAutoFit/>
          </a:bodyPr>
          <a:lstStyle/>
          <a:p>
            <a:pPr algn="ctr" eaLnBrk="0" hangingPunct="0"/>
            <a:endParaRPr lang="zh-TW" altLang="en-US" sz="3200" i="1"/>
          </a:p>
        </p:txBody>
      </p:sp>
      <p:sp>
        <p:nvSpPr>
          <p:cNvPr id="13" name="Text Box 9"/>
          <p:cNvSpPr txBox="1">
            <a:spLocks noChangeArrowheads="1"/>
          </p:cNvSpPr>
          <p:nvPr/>
        </p:nvSpPr>
        <p:spPr bwMode="auto">
          <a:xfrm>
            <a:off x="3698875" y="4814888"/>
            <a:ext cx="1352550" cy="457200"/>
          </a:xfrm>
          <a:prstGeom prst="rect">
            <a:avLst/>
          </a:prstGeom>
          <a:noFill/>
          <a:ln w="9525">
            <a:noFill/>
            <a:miter lim="800000"/>
            <a:headEnd/>
            <a:tailEnd/>
          </a:ln>
        </p:spPr>
        <p:txBody>
          <a:bodyPr wrap="none">
            <a:spAutoFit/>
          </a:bodyPr>
          <a:lstStyle/>
          <a:p>
            <a:pPr eaLnBrk="0" hangingPunct="0"/>
            <a:r>
              <a:rPr lang="en-US" altLang="zh-TW" sz="2400" b="1" baseline="30000">
                <a:solidFill>
                  <a:srgbClr val="0000FF"/>
                </a:solidFill>
                <a:latin typeface="Times New Roman" pitchFamily="18" charset="0"/>
              </a:rPr>
              <a:t>1</a:t>
            </a:r>
            <a:r>
              <a:rPr lang="en-US" altLang="zh-TW" sz="2400" b="1">
                <a:solidFill>
                  <a:srgbClr val="0000FF"/>
                </a:solidFill>
                <a:latin typeface="Times New Roman" pitchFamily="18" charset="0"/>
              </a:rPr>
              <a:t>H-NMR</a:t>
            </a:r>
          </a:p>
        </p:txBody>
      </p:sp>
      <p:sp>
        <p:nvSpPr>
          <p:cNvPr id="14" name="Text Box 10"/>
          <p:cNvSpPr txBox="1">
            <a:spLocks noChangeArrowheads="1"/>
          </p:cNvSpPr>
          <p:nvPr/>
        </p:nvSpPr>
        <p:spPr bwMode="auto">
          <a:xfrm>
            <a:off x="327025" y="4097338"/>
            <a:ext cx="523875" cy="457200"/>
          </a:xfrm>
          <a:prstGeom prst="rect">
            <a:avLst/>
          </a:prstGeom>
          <a:noFill/>
          <a:ln w="9525">
            <a:noFill/>
            <a:miter lim="800000"/>
            <a:headEnd/>
            <a:tailEnd/>
          </a:ln>
        </p:spPr>
        <p:txBody>
          <a:bodyPr wrap="none">
            <a:spAutoFit/>
          </a:bodyPr>
          <a:lstStyle/>
          <a:p>
            <a:pPr eaLnBrk="0" hangingPunct="0"/>
            <a:r>
              <a:rPr lang="en-US" altLang="zh-TW" sz="2400" b="1">
                <a:solidFill>
                  <a:srgbClr val="F6546F"/>
                </a:solidFill>
                <a:latin typeface="Times New Roman" pitchFamily="18" charset="0"/>
              </a:rPr>
              <a:t>IR</a:t>
            </a:r>
          </a:p>
        </p:txBody>
      </p:sp>
      <p:graphicFrame>
        <p:nvGraphicFramePr>
          <p:cNvPr id="15" name="Object 15"/>
          <p:cNvGraphicFramePr>
            <a:graphicFrameLocks noChangeAspect="1"/>
          </p:cNvGraphicFramePr>
          <p:nvPr/>
        </p:nvGraphicFramePr>
        <p:xfrm>
          <a:off x="2616696" y="2000298"/>
          <a:ext cx="3683496" cy="636614"/>
        </p:xfrm>
        <a:graphic>
          <a:graphicData uri="http://schemas.openxmlformats.org/presentationml/2006/ole">
            <mc:AlternateContent xmlns:mc="http://schemas.openxmlformats.org/markup-compatibility/2006">
              <mc:Choice xmlns:v="urn:schemas-microsoft-com:vml" Requires="v">
                <p:oleObj spid="_x0000_s115726" name="CS ChemDraw Drawing" r:id="rId6" imgW="7310160" imgH="1264320" progId="">
                  <p:embed/>
                </p:oleObj>
              </mc:Choice>
              <mc:Fallback>
                <p:oleObj name="CS ChemDraw Drawing" r:id="rId6" imgW="7310160" imgH="1264320" progId="">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6696" y="2000298"/>
                        <a:ext cx="3683496" cy="63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ine 16"/>
          <p:cNvSpPr>
            <a:spLocks noChangeShapeType="1"/>
          </p:cNvSpPr>
          <p:nvPr/>
        </p:nvSpPr>
        <p:spPr bwMode="auto">
          <a:xfrm>
            <a:off x="4499991" y="2708920"/>
            <a:ext cx="24855" cy="512763"/>
          </a:xfrm>
          <a:prstGeom prst="line">
            <a:avLst/>
          </a:prstGeom>
          <a:noFill/>
          <a:ln w="31750">
            <a:solidFill>
              <a:srgbClr val="0000FF"/>
            </a:solidFill>
            <a:round/>
            <a:headEnd/>
            <a:tailEnd type="stealth" w="med" len="med"/>
          </a:ln>
        </p:spPr>
        <p:txBody>
          <a:bodyPr/>
          <a:lstStyle/>
          <a:p>
            <a:endParaRPr lang="zh-TW" altLang="en-US"/>
          </a:p>
        </p:txBody>
      </p:sp>
      <p:graphicFrame>
        <p:nvGraphicFramePr>
          <p:cNvPr id="17" name="Object 17"/>
          <p:cNvGraphicFramePr>
            <a:graphicFrameLocks noChangeAspect="1"/>
          </p:cNvGraphicFramePr>
          <p:nvPr/>
        </p:nvGraphicFramePr>
        <p:xfrm>
          <a:off x="4936576" y="2564904"/>
          <a:ext cx="355504" cy="576063"/>
        </p:xfrm>
        <a:graphic>
          <a:graphicData uri="http://schemas.openxmlformats.org/presentationml/2006/ole">
            <mc:AlternateContent xmlns:mc="http://schemas.openxmlformats.org/markup-compatibility/2006">
              <mc:Choice xmlns:v="urn:schemas-microsoft-com:vml" Requires="v">
                <p:oleObj spid="_x0000_s115727" name="CS ChemDraw Drawing" r:id="rId8" imgW="1207800" imgH="2553840" progId="">
                  <p:embed/>
                </p:oleObj>
              </mc:Choice>
              <mc:Fallback>
                <p:oleObj name="CS ChemDraw Drawing" r:id="rId8" imgW="1207800" imgH="2553840" progId="">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6576" y="2564904"/>
                        <a:ext cx="355504"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 Box 18"/>
          <p:cNvSpPr txBox="1">
            <a:spLocks noChangeArrowheads="1"/>
          </p:cNvSpPr>
          <p:nvPr/>
        </p:nvSpPr>
        <p:spPr bwMode="auto">
          <a:xfrm>
            <a:off x="6444208" y="2132856"/>
            <a:ext cx="790575" cy="457200"/>
          </a:xfrm>
          <a:prstGeom prst="rect">
            <a:avLst/>
          </a:prstGeom>
          <a:noFill/>
          <a:ln w="9525">
            <a:noFill/>
            <a:miter lim="800000"/>
            <a:headEnd/>
            <a:tailEnd/>
          </a:ln>
        </p:spPr>
        <p:txBody>
          <a:bodyPr wrap="none">
            <a:spAutoFit/>
          </a:bodyPr>
          <a:lstStyle/>
          <a:p>
            <a:pPr eaLnBrk="0" hangingPunct="0"/>
            <a:r>
              <a:rPr lang="en-US" altLang="zh-TW" sz="2400" b="1" i="1" dirty="0">
                <a:solidFill>
                  <a:srgbClr val="CC0000"/>
                </a:solidFill>
                <a:latin typeface="Tahoma" pitchFamily="34" charset="0"/>
              </a:rPr>
              <a:t>BCS</a:t>
            </a:r>
          </a:p>
        </p:txBody>
      </p:sp>
      <p:sp>
        <p:nvSpPr>
          <p:cNvPr id="19" name="Text Box 19"/>
          <p:cNvSpPr txBox="1">
            <a:spLocks noChangeArrowheads="1"/>
          </p:cNvSpPr>
          <p:nvPr/>
        </p:nvSpPr>
        <p:spPr bwMode="auto">
          <a:xfrm>
            <a:off x="3336925" y="1927225"/>
            <a:ext cx="1085850" cy="396875"/>
          </a:xfrm>
          <a:prstGeom prst="rect">
            <a:avLst/>
          </a:prstGeom>
          <a:noFill/>
          <a:ln w="9525">
            <a:noFill/>
            <a:miter lim="800000"/>
            <a:headEnd/>
            <a:tailEnd/>
          </a:ln>
        </p:spPr>
        <p:txBody>
          <a:bodyPr wrap="none">
            <a:spAutoFit/>
          </a:bodyPr>
          <a:lstStyle/>
          <a:p>
            <a:r>
              <a:rPr lang="en-US" altLang="zh-TW" sz="2000" b="1">
                <a:solidFill>
                  <a:schemeClr val="bg2"/>
                </a:solidFill>
                <a:latin typeface="Times New Roman" pitchFamily="18" charset="0"/>
              </a:rPr>
              <a:t>Diglyme</a:t>
            </a:r>
          </a:p>
        </p:txBody>
      </p:sp>
      <p:sp>
        <p:nvSpPr>
          <p:cNvPr id="20" name="Text Box 20"/>
          <p:cNvSpPr txBox="1">
            <a:spLocks noChangeArrowheads="1"/>
          </p:cNvSpPr>
          <p:nvPr/>
        </p:nvSpPr>
        <p:spPr bwMode="auto">
          <a:xfrm>
            <a:off x="2771800" y="2780928"/>
            <a:ext cx="1547218" cy="338554"/>
          </a:xfrm>
          <a:prstGeom prst="rect">
            <a:avLst/>
          </a:prstGeom>
          <a:noFill/>
          <a:ln w="9525">
            <a:noFill/>
            <a:miter lim="800000"/>
            <a:headEnd/>
            <a:tailEnd/>
          </a:ln>
        </p:spPr>
        <p:txBody>
          <a:bodyPr wrap="none">
            <a:spAutoFit/>
          </a:bodyPr>
          <a:lstStyle/>
          <a:p>
            <a:r>
              <a:rPr lang="en-US" altLang="zh-TW" sz="1600" b="1" dirty="0">
                <a:solidFill>
                  <a:srgbClr val="0000FF"/>
                </a:solidFill>
                <a:latin typeface="Times New Roman" pitchFamily="18" charset="0"/>
              </a:rPr>
              <a:t>@ 100°C</a:t>
            </a:r>
            <a:r>
              <a:rPr lang="zh-TW" altLang="en-US" sz="1600" b="1" dirty="0">
                <a:solidFill>
                  <a:srgbClr val="0000FF"/>
                </a:solidFill>
                <a:latin typeface="Times New Roman" pitchFamily="18" charset="0"/>
              </a:rPr>
              <a:t>，</a:t>
            </a:r>
            <a:r>
              <a:rPr lang="en-US" altLang="zh-TW" sz="1600" b="1" dirty="0">
                <a:solidFill>
                  <a:srgbClr val="0000FF"/>
                </a:solidFill>
                <a:latin typeface="Times New Roman" pitchFamily="18" charset="0"/>
              </a:rPr>
              <a:t>16hr</a:t>
            </a:r>
          </a:p>
        </p:txBody>
      </p:sp>
      <p:sp>
        <p:nvSpPr>
          <p:cNvPr id="21" name="Text Box 21"/>
          <p:cNvSpPr txBox="1">
            <a:spLocks noChangeArrowheads="1"/>
          </p:cNvSpPr>
          <p:nvPr/>
        </p:nvSpPr>
        <p:spPr bwMode="auto">
          <a:xfrm>
            <a:off x="6660232" y="3212976"/>
            <a:ext cx="649287" cy="457200"/>
          </a:xfrm>
          <a:prstGeom prst="rect">
            <a:avLst/>
          </a:prstGeom>
          <a:noFill/>
          <a:ln w="9525">
            <a:noFill/>
            <a:miter lim="800000"/>
            <a:headEnd/>
            <a:tailEnd/>
          </a:ln>
        </p:spPr>
        <p:txBody>
          <a:bodyPr wrap="none">
            <a:spAutoFit/>
          </a:bodyPr>
          <a:lstStyle/>
          <a:p>
            <a:pPr eaLnBrk="0" hangingPunct="0"/>
            <a:r>
              <a:rPr lang="en-US" altLang="zh-TW" sz="2400" b="1" i="1" dirty="0">
                <a:solidFill>
                  <a:srgbClr val="CC0000"/>
                </a:solidFill>
                <a:latin typeface="Tahoma" pitchFamily="34" charset="0"/>
              </a:rPr>
              <a:t>M1</a:t>
            </a:r>
          </a:p>
        </p:txBody>
      </p:sp>
      <p:graphicFrame>
        <p:nvGraphicFramePr>
          <p:cNvPr id="22" name="Object 22"/>
          <p:cNvGraphicFramePr>
            <a:graphicFrameLocks noChangeAspect="1"/>
          </p:cNvGraphicFramePr>
          <p:nvPr/>
        </p:nvGraphicFramePr>
        <p:xfrm>
          <a:off x="854075" y="3061958"/>
          <a:ext cx="5734149" cy="851230"/>
        </p:xfrm>
        <a:graphic>
          <a:graphicData uri="http://schemas.openxmlformats.org/presentationml/2006/ole">
            <mc:AlternateContent xmlns:mc="http://schemas.openxmlformats.org/markup-compatibility/2006">
              <mc:Choice xmlns:v="urn:schemas-microsoft-com:vml" Requires="v">
                <p:oleObj spid="_x0000_s115728" name="CS ChemDraw Drawing" r:id="rId10" imgW="12081960" imgH="1793880" progId="">
                  <p:embed/>
                </p:oleObj>
              </mc:Choice>
              <mc:Fallback>
                <p:oleObj name="CS ChemDraw Drawing" r:id="rId10" imgW="12081960" imgH="1793880" progId="">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075" y="3061958"/>
                        <a:ext cx="5734149" cy="85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 name="Picture 25"/>
          <p:cNvPicPr>
            <a:picLocks noChangeAspect="1" noChangeArrowheads="1"/>
          </p:cNvPicPr>
          <p:nvPr/>
        </p:nvPicPr>
        <p:blipFill>
          <a:blip r:embed="rId12" cstate="print"/>
          <a:srcRect/>
          <a:stretch>
            <a:fillRect/>
          </a:stretch>
        </p:blipFill>
        <p:spPr bwMode="auto">
          <a:xfrm>
            <a:off x="6948264" y="4225925"/>
            <a:ext cx="2224088" cy="2232025"/>
          </a:xfrm>
          <a:prstGeom prst="rect">
            <a:avLst/>
          </a:prstGeom>
          <a:noFill/>
          <a:ln w="25400">
            <a:solidFill>
              <a:srgbClr val="000000"/>
            </a:solidFill>
            <a:miter lim="800000"/>
            <a:headEnd/>
            <a:tailEnd/>
          </a:ln>
        </p:spPr>
      </p:pic>
      <p:sp>
        <p:nvSpPr>
          <p:cNvPr id="24" name="Text Box 26"/>
          <p:cNvSpPr txBox="1">
            <a:spLocks noChangeArrowheads="1"/>
          </p:cNvSpPr>
          <p:nvPr/>
        </p:nvSpPr>
        <p:spPr bwMode="auto">
          <a:xfrm>
            <a:off x="7596336" y="3717032"/>
            <a:ext cx="827087" cy="457200"/>
          </a:xfrm>
          <a:prstGeom prst="rect">
            <a:avLst/>
          </a:prstGeom>
          <a:noFill/>
          <a:ln w="9525">
            <a:noFill/>
            <a:miter lim="800000"/>
            <a:headEnd/>
            <a:tailEnd/>
          </a:ln>
        </p:spPr>
        <p:txBody>
          <a:bodyPr wrap="none">
            <a:spAutoFit/>
          </a:bodyPr>
          <a:lstStyle/>
          <a:p>
            <a:pPr eaLnBrk="0" hangingPunct="0"/>
            <a:r>
              <a:rPr lang="en-US" altLang="zh-TW" sz="2400" b="1" dirty="0">
                <a:solidFill>
                  <a:schemeClr val="folHlink"/>
                </a:solidFill>
                <a:latin typeface="Times New Roman" pitchFamily="18" charset="0"/>
              </a:rPr>
              <a:t>GPC</a:t>
            </a:r>
          </a:p>
        </p:txBody>
      </p:sp>
      <p:sp>
        <p:nvSpPr>
          <p:cNvPr id="25" name="文字方塊 24"/>
          <p:cNvSpPr txBox="1"/>
          <p:nvPr/>
        </p:nvSpPr>
        <p:spPr>
          <a:xfrm>
            <a:off x="-23168" y="6516052"/>
            <a:ext cx="418704" cy="369332"/>
          </a:xfrm>
          <a:prstGeom prst="rect">
            <a:avLst/>
          </a:prstGeom>
          <a:noFill/>
        </p:spPr>
        <p:txBody>
          <a:bodyPr wrap="none" rtlCol="0">
            <a:spAutoFit/>
          </a:bodyPr>
          <a:lstStyle/>
          <a:p>
            <a:r>
              <a:rPr lang="en-US" altLang="zh-TW" dirty="0" smtClean="0"/>
              <a:t>70</a:t>
            </a:r>
            <a:endParaRPr lang="zh-TW" altLang="en-US" dirty="0"/>
          </a:p>
        </p:txBody>
      </p:sp>
      <p:sp>
        <p:nvSpPr>
          <p:cNvPr id="28" name="文字方塊 27"/>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9" name="Picture 5" descr="化工系系徽"/>
          <p:cNvPicPr>
            <a:picLocks noChangeAspect="1" noChangeArrowheads="1"/>
          </p:cNvPicPr>
          <p:nvPr/>
        </p:nvPicPr>
        <p:blipFill>
          <a:blip r:embed="rId13" cstate="print"/>
          <a:srcRect/>
          <a:stretch>
            <a:fillRect/>
          </a:stretch>
        </p:blipFill>
        <p:spPr bwMode="auto">
          <a:xfrm>
            <a:off x="0" y="0"/>
            <a:ext cx="471390" cy="404664"/>
          </a:xfrm>
          <a:prstGeom prst="rect">
            <a:avLst/>
          </a:prstGeom>
          <a:noFill/>
          <a:ln w="9525">
            <a:noFill/>
            <a:miter lim="800000"/>
            <a:headEnd/>
            <a:tailEnd/>
          </a:ln>
        </p:spPr>
      </p:pic>
      <p:sp>
        <p:nvSpPr>
          <p:cNvPr id="30" name="文字方塊 29"/>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1"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4)">
                                      <p:cBhvr>
                                        <p:cTn id="1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05273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5" name="Text Box 17"/>
          <p:cNvSpPr txBox="1">
            <a:spLocks noChangeArrowheads="1"/>
          </p:cNvSpPr>
          <p:nvPr/>
        </p:nvSpPr>
        <p:spPr bwMode="auto">
          <a:xfrm>
            <a:off x="2771800" y="2564904"/>
            <a:ext cx="2909888" cy="442913"/>
          </a:xfrm>
          <a:prstGeom prst="rect">
            <a:avLst/>
          </a:prstGeom>
          <a:noFill/>
          <a:ln w="9525">
            <a:noFill/>
            <a:miter lim="800000"/>
            <a:headEnd/>
            <a:tailEnd/>
          </a:ln>
        </p:spPr>
        <p:txBody>
          <a:bodyPr wrap="none">
            <a:spAutoFit/>
          </a:bodyPr>
          <a:lstStyle/>
          <a:p>
            <a:pPr eaLnBrk="0" hangingPunct="0"/>
            <a:r>
              <a:rPr lang="en-US" altLang="zh-TW" sz="2000" b="1" i="1" dirty="0">
                <a:solidFill>
                  <a:srgbClr val="CC0000"/>
                </a:solidFill>
                <a:latin typeface="Tahoma" pitchFamily="34" charset="0"/>
              </a:rPr>
              <a:t>PU(MBI-79XX-XX)</a:t>
            </a:r>
          </a:p>
        </p:txBody>
      </p:sp>
      <p:sp>
        <p:nvSpPr>
          <p:cNvPr id="6" name="Text Box 21"/>
          <p:cNvSpPr txBox="1">
            <a:spLocks noChangeArrowheads="1"/>
          </p:cNvSpPr>
          <p:nvPr/>
        </p:nvSpPr>
        <p:spPr bwMode="auto">
          <a:xfrm>
            <a:off x="4067944" y="1844824"/>
            <a:ext cx="2363787" cy="815975"/>
          </a:xfrm>
          <a:prstGeom prst="rect">
            <a:avLst/>
          </a:prstGeom>
          <a:noFill/>
          <a:ln w="9525">
            <a:noFill/>
            <a:miter lim="800000"/>
            <a:headEnd/>
            <a:tailEnd/>
          </a:ln>
        </p:spPr>
        <p:txBody>
          <a:bodyPr wrap="none">
            <a:spAutoFit/>
          </a:bodyPr>
          <a:lstStyle/>
          <a:p>
            <a:pPr eaLnBrk="0" hangingPunct="0"/>
            <a:r>
              <a:rPr lang="en-US" altLang="zh-TW" sz="1400" b="1" i="1" dirty="0">
                <a:solidFill>
                  <a:srgbClr val="CC0099"/>
                </a:solidFill>
                <a:latin typeface="Times New Roman" pitchFamily="18" charset="0"/>
                <a:cs typeface="Times New Roman" pitchFamily="18" charset="0"/>
              </a:rPr>
              <a:t>BI-7950(50%,75%,100%)</a:t>
            </a:r>
            <a:br>
              <a:rPr lang="en-US" altLang="zh-TW" sz="1400" b="1" i="1" dirty="0">
                <a:solidFill>
                  <a:srgbClr val="CC0099"/>
                </a:solidFill>
                <a:latin typeface="Times New Roman" pitchFamily="18" charset="0"/>
                <a:cs typeface="Times New Roman" pitchFamily="18" charset="0"/>
              </a:rPr>
            </a:br>
            <a:r>
              <a:rPr lang="en-US" altLang="zh-TW" sz="1400" b="1" i="1" dirty="0">
                <a:solidFill>
                  <a:srgbClr val="CC0099"/>
                </a:solidFill>
                <a:latin typeface="Times New Roman" pitchFamily="18" charset="0"/>
                <a:cs typeface="Times New Roman" pitchFamily="18" charset="0"/>
              </a:rPr>
              <a:t>BI-7960(50%,75%,100%)</a:t>
            </a:r>
            <a:br>
              <a:rPr lang="en-US" altLang="zh-TW" sz="1400" b="1" i="1" dirty="0">
                <a:solidFill>
                  <a:srgbClr val="CC0099"/>
                </a:solidFill>
                <a:latin typeface="Times New Roman" pitchFamily="18" charset="0"/>
                <a:cs typeface="Times New Roman" pitchFamily="18" charset="0"/>
              </a:rPr>
            </a:br>
            <a:r>
              <a:rPr lang="en-US" altLang="zh-TW" sz="1400" b="1" i="1" dirty="0">
                <a:solidFill>
                  <a:srgbClr val="CC0099"/>
                </a:solidFill>
                <a:latin typeface="Times New Roman" pitchFamily="18" charset="0"/>
                <a:cs typeface="Times New Roman" pitchFamily="18" charset="0"/>
              </a:rPr>
              <a:t>BI-7982(50%,75%,100%)</a:t>
            </a:r>
          </a:p>
        </p:txBody>
      </p:sp>
      <p:graphicFrame>
        <p:nvGraphicFramePr>
          <p:cNvPr id="7" name="Object 29"/>
          <p:cNvGraphicFramePr>
            <a:graphicFrameLocks noChangeAspect="1"/>
          </p:cNvGraphicFramePr>
          <p:nvPr/>
        </p:nvGraphicFramePr>
        <p:xfrm>
          <a:off x="1187624" y="1052736"/>
          <a:ext cx="6407150" cy="912813"/>
        </p:xfrm>
        <a:graphic>
          <a:graphicData uri="http://schemas.openxmlformats.org/presentationml/2006/ole">
            <mc:AlternateContent xmlns:mc="http://schemas.openxmlformats.org/markup-compatibility/2006">
              <mc:Choice xmlns:v="urn:schemas-microsoft-com:vml" Requires="v">
                <p:oleObj spid="_x0000_s113671" name="CS ChemDraw Drawing" r:id="rId3" imgW="12081960" imgH="1793880" progId="">
                  <p:embed/>
                </p:oleObj>
              </mc:Choice>
              <mc:Fallback>
                <p:oleObj name="CS ChemDraw Drawing" r:id="rId3" imgW="12081960" imgH="1793880" progId="">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052736"/>
                        <a:ext cx="64071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字方塊 3"/>
          <p:cNvSpPr txBox="1">
            <a:spLocks noChangeArrowheads="1"/>
          </p:cNvSpPr>
          <p:nvPr/>
        </p:nvSpPr>
        <p:spPr bwMode="auto">
          <a:xfrm>
            <a:off x="6732240" y="1916832"/>
            <a:ext cx="2033587" cy="830262"/>
          </a:xfrm>
          <a:prstGeom prst="rect">
            <a:avLst/>
          </a:prstGeom>
          <a:noFill/>
          <a:ln w="9525">
            <a:noFill/>
            <a:miter lim="800000"/>
            <a:headEnd/>
            <a:tailEnd/>
          </a:ln>
        </p:spPr>
        <p:txBody>
          <a:bodyPr>
            <a:spAutoFit/>
          </a:bodyPr>
          <a:lstStyle/>
          <a:p>
            <a:pPr algn="ctr" eaLnBrk="0" hangingPunct="0"/>
            <a:r>
              <a:rPr lang="en-US" altLang="zh-TW" sz="1600" b="1" i="1" dirty="0">
                <a:solidFill>
                  <a:srgbClr val="0000FF"/>
                </a:solidFill>
                <a:latin typeface="Times New Roman" pitchFamily="18" charset="0"/>
                <a:cs typeface="Times New Roman" pitchFamily="18" charset="0"/>
              </a:rPr>
              <a:t>Chain Extending by Adding Blocked </a:t>
            </a:r>
          </a:p>
          <a:p>
            <a:pPr algn="ctr" eaLnBrk="0" hangingPunct="0"/>
            <a:r>
              <a:rPr lang="en-US" altLang="zh-TW" sz="1600" b="1" i="1" dirty="0" err="1">
                <a:solidFill>
                  <a:srgbClr val="0000FF"/>
                </a:solidFill>
                <a:latin typeface="Times New Roman" pitchFamily="18" charset="0"/>
                <a:cs typeface="Times New Roman" pitchFamily="18" charset="0"/>
              </a:rPr>
              <a:t>Isocyanate</a:t>
            </a:r>
            <a:endParaRPr lang="zh-TW" altLang="en-US" sz="1600" b="1" i="1" dirty="0">
              <a:solidFill>
                <a:srgbClr val="0000FF"/>
              </a:solidFill>
              <a:latin typeface="Times New Roman" pitchFamily="18" charset="0"/>
              <a:cs typeface="Times New Roman" pitchFamily="18" charset="0"/>
            </a:endParaRPr>
          </a:p>
        </p:txBody>
      </p:sp>
      <p:sp>
        <p:nvSpPr>
          <p:cNvPr id="9" name="文字方塊 9"/>
          <p:cNvSpPr txBox="1">
            <a:spLocks noChangeArrowheads="1"/>
          </p:cNvSpPr>
          <p:nvPr/>
        </p:nvSpPr>
        <p:spPr bwMode="auto">
          <a:xfrm>
            <a:off x="323528" y="1988840"/>
            <a:ext cx="2724150" cy="647700"/>
          </a:xfrm>
          <a:prstGeom prst="rect">
            <a:avLst/>
          </a:prstGeom>
          <a:noFill/>
          <a:ln w="9525">
            <a:noFill/>
            <a:miter lim="800000"/>
            <a:headEnd/>
            <a:tailEnd/>
          </a:ln>
        </p:spPr>
        <p:txBody>
          <a:bodyPr wrap="none">
            <a:spAutoFit/>
          </a:bodyPr>
          <a:lstStyle/>
          <a:p>
            <a:r>
              <a:rPr lang="zh-TW" altLang="en-US" b="1" dirty="0">
                <a:solidFill>
                  <a:srgbClr val="0000FF"/>
                </a:solidFill>
                <a:latin typeface="標楷體" pitchFamily="65" charset="-120"/>
                <a:ea typeface="標楷體" pitchFamily="65" charset="-120"/>
              </a:rPr>
              <a:t>其中</a:t>
            </a:r>
            <a:r>
              <a:rPr lang="en-US" altLang="zh-TW" b="1" dirty="0">
                <a:solidFill>
                  <a:srgbClr val="0000FF"/>
                </a:solidFill>
                <a:latin typeface="標楷體" pitchFamily="65" charset="-120"/>
                <a:ea typeface="標楷體" pitchFamily="65" charset="-120"/>
              </a:rPr>
              <a:t>(50%,75%,100%)</a:t>
            </a:r>
          </a:p>
          <a:p>
            <a:r>
              <a:rPr lang="zh-TW" altLang="en-US" b="1" dirty="0">
                <a:solidFill>
                  <a:srgbClr val="0000FF"/>
                </a:solidFill>
                <a:latin typeface="標楷體" pitchFamily="65" charset="-120"/>
                <a:ea typeface="標楷體" pitchFamily="65" charset="-120"/>
              </a:rPr>
              <a:t>代表其末端胺的反應程度</a:t>
            </a:r>
          </a:p>
        </p:txBody>
      </p:sp>
      <p:sp>
        <p:nvSpPr>
          <p:cNvPr id="10" name="矩形 26"/>
          <p:cNvSpPr>
            <a:spLocks noChangeArrowheads="1"/>
          </p:cNvSpPr>
          <p:nvPr/>
        </p:nvSpPr>
        <p:spPr bwMode="auto">
          <a:xfrm>
            <a:off x="430489" y="404664"/>
            <a:ext cx="8379218" cy="461665"/>
          </a:xfrm>
          <a:prstGeom prst="rect">
            <a:avLst/>
          </a:prstGeom>
          <a:noFill/>
          <a:ln w="9525">
            <a:noFill/>
            <a:miter lim="800000"/>
            <a:headEnd/>
            <a:tailEnd/>
          </a:ln>
        </p:spPr>
        <p:txBody>
          <a:bodyPr wrap="none">
            <a:spAutoFit/>
          </a:bodyPr>
          <a:lstStyle/>
          <a:p>
            <a:pPr algn="ctr">
              <a:spcBef>
                <a:spcPct val="50000"/>
              </a:spcBef>
            </a:pPr>
            <a:r>
              <a:rPr lang="en-US" altLang="zh-TW" sz="2400" b="1" i="1" dirty="0" smtClean="0">
                <a:solidFill>
                  <a:srgbClr val="0000FF"/>
                </a:solidFill>
                <a:latin typeface="Times New Roman" pitchFamily="18" charset="0"/>
              </a:rPr>
              <a:t>(7): Chain </a:t>
            </a:r>
            <a:r>
              <a:rPr lang="en-US" altLang="zh-TW" sz="2400" b="1" i="1" dirty="0">
                <a:solidFill>
                  <a:srgbClr val="0000FF"/>
                </a:solidFill>
                <a:latin typeface="Times New Roman" pitchFamily="18" charset="0"/>
              </a:rPr>
              <a:t>Extending of M1 </a:t>
            </a:r>
            <a:r>
              <a:rPr lang="en-US" altLang="zh-TW" sz="2400" b="1" i="1" dirty="0" err="1">
                <a:solidFill>
                  <a:srgbClr val="0000FF"/>
                </a:solidFill>
                <a:latin typeface="Times New Roman" pitchFamily="18" charset="0"/>
              </a:rPr>
              <a:t>Prepolymer</a:t>
            </a:r>
            <a:r>
              <a:rPr lang="en-US" altLang="zh-TW" sz="2400" b="1" i="1" dirty="0">
                <a:solidFill>
                  <a:srgbClr val="0000FF"/>
                </a:solidFill>
                <a:latin typeface="Times New Roman" pitchFamily="18" charset="0"/>
              </a:rPr>
              <a:t> with Blocked </a:t>
            </a:r>
            <a:r>
              <a:rPr lang="en-US" altLang="zh-TW" sz="2400" b="1" i="1" dirty="0" err="1">
                <a:solidFill>
                  <a:srgbClr val="0000FF"/>
                </a:solidFill>
                <a:latin typeface="Times New Roman" pitchFamily="18" charset="0"/>
              </a:rPr>
              <a:t>Isocyanate</a:t>
            </a:r>
            <a:endParaRPr lang="en-US" altLang="zh-TW" sz="2400" b="1" i="1" dirty="0">
              <a:solidFill>
                <a:srgbClr val="0000FF"/>
              </a:solidFill>
              <a:latin typeface="Times New Roman" pitchFamily="18" charset="0"/>
            </a:endParaRPr>
          </a:p>
        </p:txBody>
      </p:sp>
      <p:sp>
        <p:nvSpPr>
          <p:cNvPr id="11" name="Line 14"/>
          <p:cNvSpPr>
            <a:spLocks noChangeShapeType="1"/>
          </p:cNvSpPr>
          <p:nvPr/>
        </p:nvSpPr>
        <p:spPr bwMode="auto">
          <a:xfrm flipH="1">
            <a:off x="3779912" y="1988840"/>
            <a:ext cx="1587" cy="592138"/>
          </a:xfrm>
          <a:prstGeom prst="line">
            <a:avLst/>
          </a:prstGeom>
          <a:noFill/>
          <a:ln w="31750">
            <a:solidFill>
              <a:srgbClr val="0000FF"/>
            </a:solidFill>
            <a:round/>
            <a:headEnd/>
            <a:tailEnd type="stealth" w="med" len="med"/>
          </a:ln>
        </p:spPr>
        <p:txBody>
          <a:bodyPr/>
          <a:lstStyle/>
          <a:p>
            <a:endParaRPr lang="zh-TW" altLang="en-US"/>
          </a:p>
        </p:txBody>
      </p:sp>
      <p:sp>
        <p:nvSpPr>
          <p:cNvPr id="12" name="文字方塊 11"/>
          <p:cNvSpPr txBox="1"/>
          <p:nvPr/>
        </p:nvSpPr>
        <p:spPr>
          <a:xfrm>
            <a:off x="-23168" y="6516052"/>
            <a:ext cx="418704" cy="369332"/>
          </a:xfrm>
          <a:prstGeom prst="rect">
            <a:avLst/>
          </a:prstGeom>
          <a:noFill/>
        </p:spPr>
        <p:txBody>
          <a:bodyPr wrap="none" rtlCol="0">
            <a:spAutoFit/>
          </a:bodyPr>
          <a:lstStyle/>
          <a:p>
            <a:r>
              <a:rPr lang="en-US" altLang="zh-TW" dirty="0" smtClean="0"/>
              <a:t>71</a:t>
            </a:r>
            <a:endParaRPr lang="zh-TW" altLang="en-US" dirty="0"/>
          </a:p>
        </p:txBody>
      </p:sp>
      <p:pic>
        <p:nvPicPr>
          <p:cNvPr id="13" name="Picture 24"/>
          <p:cNvPicPr>
            <a:picLocks noChangeAspect="1" noChangeArrowheads="1"/>
          </p:cNvPicPr>
          <p:nvPr/>
        </p:nvPicPr>
        <p:blipFill>
          <a:blip r:embed="rId5" cstate="print"/>
          <a:srcRect/>
          <a:stretch>
            <a:fillRect/>
          </a:stretch>
        </p:blipFill>
        <p:spPr bwMode="auto">
          <a:xfrm>
            <a:off x="3668713" y="2996952"/>
            <a:ext cx="3259137" cy="2012950"/>
          </a:xfrm>
          <a:prstGeom prst="rect">
            <a:avLst/>
          </a:prstGeom>
          <a:noFill/>
          <a:ln w="25400">
            <a:solidFill>
              <a:schemeClr val="bg2"/>
            </a:solidFill>
            <a:miter lim="800000"/>
            <a:headEnd/>
            <a:tailEnd/>
          </a:ln>
        </p:spPr>
      </p:pic>
      <p:graphicFrame>
        <p:nvGraphicFramePr>
          <p:cNvPr id="14" name="Object 3"/>
          <p:cNvGraphicFramePr>
            <a:graphicFrameLocks noChangeAspect="1"/>
          </p:cNvGraphicFramePr>
          <p:nvPr/>
        </p:nvGraphicFramePr>
        <p:xfrm>
          <a:off x="0" y="2996952"/>
          <a:ext cx="3563938" cy="2289175"/>
        </p:xfrm>
        <a:graphic>
          <a:graphicData uri="http://schemas.openxmlformats.org/presentationml/2006/ole">
            <mc:AlternateContent xmlns:mc="http://schemas.openxmlformats.org/markup-compatibility/2006">
              <mc:Choice xmlns:v="urn:schemas-microsoft-com:vml" Requires="v">
                <p:oleObj spid="_x0000_s113672" name="點陣圖影像" r:id="rId6" imgW="8495238" imgH="5466667" progId="PBrush">
                  <p:embed/>
                </p:oleObj>
              </mc:Choice>
              <mc:Fallback>
                <p:oleObj name="點陣圖影像" r:id="rId6" imgW="8495238" imgH="5466667"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96952"/>
                        <a:ext cx="3563938" cy="22891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25"/>
          <p:cNvPicPr>
            <a:picLocks noChangeAspect="1" noChangeArrowheads="1"/>
          </p:cNvPicPr>
          <p:nvPr/>
        </p:nvPicPr>
        <p:blipFill>
          <a:blip r:embed="rId8" cstate="print"/>
          <a:srcRect/>
          <a:stretch>
            <a:fillRect/>
          </a:stretch>
        </p:blipFill>
        <p:spPr bwMode="auto">
          <a:xfrm>
            <a:off x="7092280" y="2996952"/>
            <a:ext cx="2224088" cy="2232025"/>
          </a:xfrm>
          <a:prstGeom prst="rect">
            <a:avLst/>
          </a:prstGeom>
          <a:noFill/>
          <a:ln w="25400">
            <a:solidFill>
              <a:srgbClr val="000000"/>
            </a:solidFill>
            <a:miter lim="800000"/>
            <a:headEnd/>
            <a:tailEnd/>
          </a:ln>
        </p:spPr>
      </p:pic>
      <p:sp>
        <p:nvSpPr>
          <p:cNvPr id="16" name="矩形 15"/>
          <p:cNvSpPr/>
          <p:nvPr/>
        </p:nvSpPr>
        <p:spPr>
          <a:xfrm>
            <a:off x="539552" y="5301208"/>
            <a:ext cx="8136904" cy="1384995"/>
          </a:xfrm>
          <a:prstGeom prst="rect">
            <a:avLst/>
          </a:prstGeom>
        </p:spPr>
        <p:txBody>
          <a:bodyPr wrap="square">
            <a:spAutoFit/>
          </a:bodyPr>
          <a:lstStyle/>
          <a:p>
            <a:pPr algn="just" eaLnBrk="0" hangingPunct="0"/>
            <a:r>
              <a:rPr lang="en-US" altLang="zh-TW" sz="1400" b="1" dirty="0" smtClean="0">
                <a:solidFill>
                  <a:srgbClr val="0000FF"/>
                </a:solidFill>
                <a:latin typeface="標楷體" pitchFamily="65" charset="-120"/>
                <a:ea typeface="標楷體" pitchFamily="65" charset="-120"/>
              </a:rPr>
              <a:t>1.</a:t>
            </a:r>
            <a:r>
              <a:rPr lang="zh-TW" altLang="en-US" sz="1400" b="1" dirty="0" smtClean="0">
                <a:solidFill>
                  <a:srgbClr val="0000FF"/>
                </a:solidFill>
                <a:latin typeface="標楷體" pitchFamily="65" charset="-120"/>
                <a:ea typeface="標楷體" pitchFamily="65" charset="-120"/>
              </a:rPr>
              <a:t>由</a:t>
            </a:r>
            <a:r>
              <a:rPr lang="en-US" altLang="zh-TW" sz="1400" b="1" dirty="0" smtClean="0">
                <a:solidFill>
                  <a:srgbClr val="0000FF"/>
                </a:solidFill>
                <a:latin typeface="標楷體" pitchFamily="65" charset="-120"/>
                <a:ea typeface="標楷體" pitchFamily="65" charset="-120"/>
              </a:rPr>
              <a:t>Epoxy Resin(BE-188)</a:t>
            </a:r>
            <a:r>
              <a:rPr lang="zh-TW" altLang="en-US" sz="1400" b="1" dirty="0" smtClean="0">
                <a:solidFill>
                  <a:srgbClr val="0000FF"/>
                </a:solidFill>
                <a:latin typeface="標楷體" pitchFamily="65" charset="-120"/>
                <a:ea typeface="標楷體" pitchFamily="65" charset="-120"/>
              </a:rPr>
              <a:t>合成出的</a:t>
            </a:r>
            <a:r>
              <a:rPr lang="en-US" altLang="zh-TW" sz="1400" b="1" dirty="0" smtClean="0">
                <a:solidFill>
                  <a:srgbClr val="0000FF"/>
                </a:solidFill>
                <a:latin typeface="標楷體" pitchFamily="65" charset="-120"/>
                <a:ea typeface="標楷體" pitchFamily="65" charset="-120"/>
              </a:rPr>
              <a:t>Amine-terminated </a:t>
            </a:r>
            <a:r>
              <a:rPr lang="en-US" altLang="zh-TW" sz="1400" b="1" dirty="0" err="1" smtClean="0">
                <a:solidFill>
                  <a:srgbClr val="0000FF"/>
                </a:solidFill>
                <a:latin typeface="標楷體" pitchFamily="65" charset="-120"/>
                <a:ea typeface="標楷體" pitchFamily="65" charset="-120"/>
              </a:rPr>
              <a:t>prepolymer</a:t>
            </a:r>
            <a:r>
              <a:rPr lang="en-US" altLang="zh-TW" sz="1400" b="1" dirty="0" smtClean="0">
                <a:solidFill>
                  <a:srgbClr val="0000FF"/>
                </a:solidFill>
                <a:latin typeface="標楷體" pitchFamily="65" charset="-120"/>
                <a:ea typeface="標楷體" pitchFamily="65" charset="-120"/>
              </a:rPr>
              <a:t> </a:t>
            </a:r>
            <a:r>
              <a:rPr lang="zh-TW" altLang="en-US" sz="1400" b="1" dirty="0" smtClean="0">
                <a:solidFill>
                  <a:srgbClr val="0000FF"/>
                </a:solidFill>
                <a:latin typeface="標楷體" pitchFamily="65" charset="-120"/>
                <a:ea typeface="標楷體" pitchFamily="65" charset="-120"/>
              </a:rPr>
              <a:t>不會出現</a:t>
            </a:r>
            <a:r>
              <a:rPr lang="en-US" altLang="zh-TW" sz="1400" b="1" dirty="0" smtClean="0">
                <a:solidFill>
                  <a:srgbClr val="0000FF"/>
                </a:solidFill>
                <a:latin typeface="標楷體" pitchFamily="65" charset="-120"/>
                <a:ea typeface="標楷體" pitchFamily="65" charset="-120"/>
              </a:rPr>
              <a:t> urea by-product, </a:t>
            </a:r>
            <a:r>
              <a:rPr lang="zh-TW" altLang="en-US" sz="1400" b="1" dirty="0" smtClean="0">
                <a:solidFill>
                  <a:srgbClr val="0000FF"/>
                </a:solidFill>
                <a:latin typeface="標楷體" pitchFamily="65" charset="-120"/>
                <a:ea typeface="標楷體" pitchFamily="65" charset="-120"/>
              </a:rPr>
              <a:t>但其分子量約在</a:t>
            </a:r>
            <a:r>
              <a:rPr lang="en-US" altLang="zh-TW" sz="1400" b="1" dirty="0" smtClean="0">
                <a:solidFill>
                  <a:srgbClr val="0000FF"/>
                </a:solidFill>
                <a:latin typeface="標楷體" pitchFamily="65" charset="-120"/>
                <a:ea typeface="標楷體" pitchFamily="65" charset="-120"/>
              </a:rPr>
              <a:t>1200</a:t>
            </a:r>
            <a:r>
              <a:rPr lang="zh-TW" altLang="en-US" sz="1400" b="1" dirty="0" smtClean="0">
                <a:solidFill>
                  <a:srgbClr val="0000FF"/>
                </a:solidFill>
                <a:latin typeface="標楷體" pitchFamily="65" charset="-120"/>
                <a:ea typeface="標楷體" pitchFamily="65" charset="-120"/>
              </a:rPr>
              <a:t>左右</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而加入了商業化的</a:t>
            </a:r>
            <a:r>
              <a:rPr lang="en-US" altLang="zh-TW" sz="1400" b="1" dirty="0" smtClean="0">
                <a:solidFill>
                  <a:srgbClr val="0000FF"/>
                </a:solidFill>
                <a:latin typeface="標楷體" pitchFamily="65" charset="-120"/>
                <a:ea typeface="標楷體" pitchFamily="65" charset="-120"/>
                <a:cs typeface="Times New Roman" pitchFamily="18" charset="0"/>
              </a:rPr>
              <a:t>Blocked </a:t>
            </a:r>
            <a:r>
              <a:rPr lang="en-US" altLang="zh-TW" sz="1400" b="1" dirty="0" err="1" smtClean="0">
                <a:solidFill>
                  <a:srgbClr val="0000FF"/>
                </a:solidFill>
                <a:latin typeface="標楷體" pitchFamily="65" charset="-120"/>
                <a:ea typeface="標楷體" pitchFamily="65" charset="-120"/>
                <a:cs typeface="Times New Roman" pitchFamily="18" charset="0"/>
              </a:rPr>
              <a:t>isocyanate</a:t>
            </a:r>
            <a:r>
              <a:rPr lang="zh-TW" altLang="en-US" sz="1400" b="1" dirty="0" smtClean="0">
                <a:solidFill>
                  <a:srgbClr val="0000FF"/>
                </a:solidFill>
                <a:latin typeface="標楷體" pitchFamily="65" charset="-120"/>
                <a:ea typeface="標楷體" pitchFamily="65" charset="-120"/>
                <a:cs typeface="Times New Roman" pitchFamily="18" charset="0"/>
              </a:rPr>
              <a:t>作鏈長時</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其分子量呈現多區塊的分布</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無法避免仍存在小區塊分子產生</a:t>
            </a:r>
            <a:r>
              <a:rPr lang="en-US" altLang="zh-TW" sz="1400" b="1" dirty="0" smtClean="0">
                <a:solidFill>
                  <a:srgbClr val="0000FF"/>
                </a:solidFill>
                <a:latin typeface="標楷體" pitchFamily="65" charset="-120"/>
                <a:ea typeface="標楷體" pitchFamily="65" charset="-120"/>
                <a:cs typeface="Times New Roman" pitchFamily="18" charset="0"/>
              </a:rPr>
              <a:t>.</a:t>
            </a:r>
          </a:p>
          <a:p>
            <a:pPr algn="just" eaLnBrk="0" hangingPunct="0"/>
            <a:r>
              <a:rPr lang="en-US" altLang="zh-TW" sz="1400" b="1" dirty="0" smtClean="0">
                <a:solidFill>
                  <a:srgbClr val="0000FF"/>
                </a:solidFill>
                <a:latin typeface="標楷體" pitchFamily="65" charset="-120"/>
                <a:ea typeface="標楷體" pitchFamily="65" charset="-120"/>
                <a:cs typeface="Times New Roman" pitchFamily="18" charset="0"/>
              </a:rPr>
              <a:t>2. </a:t>
            </a:r>
            <a:r>
              <a:rPr lang="zh-TW" altLang="en-US" sz="1400" b="1" dirty="0" smtClean="0">
                <a:solidFill>
                  <a:srgbClr val="0000FF"/>
                </a:solidFill>
                <a:latin typeface="標楷體" pitchFamily="65" charset="-120"/>
                <a:ea typeface="標楷體" pitchFamily="65" charset="-120"/>
                <a:cs typeface="Times New Roman" pitchFamily="18" charset="0"/>
              </a:rPr>
              <a:t>由添加的</a:t>
            </a:r>
            <a:r>
              <a:rPr lang="en-US" altLang="zh-TW" sz="1400" b="1" dirty="0" smtClean="0">
                <a:solidFill>
                  <a:srgbClr val="0000FF"/>
                </a:solidFill>
                <a:latin typeface="標楷體" pitchFamily="65" charset="-120"/>
                <a:ea typeface="標楷體" pitchFamily="65" charset="-120"/>
                <a:cs typeface="Times New Roman" pitchFamily="18" charset="0"/>
              </a:rPr>
              <a:t>blocked </a:t>
            </a:r>
            <a:r>
              <a:rPr lang="en-US" altLang="zh-TW" sz="1400" b="1" dirty="0" err="1" smtClean="0">
                <a:solidFill>
                  <a:srgbClr val="0000FF"/>
                </a:solidFill>
                <a:latin typeface="標楷體" pitchFamily="65" charset="-120"/>
                <a:ea typeface="標楷體" pitchFamily="65" charset="-120"/>
                <a:cs typeface="Times New Roman" pitchFamily="18" charset="0"/>
              </a:rPr>
              <a:t>isocyanate</a:t>
            </a:r>
            <a:r>
              <a:rPr lang="zh-TW" altLang="en-US" sz="1400" b="1" dirty="0" smtClean="0">
                <a:solidFill>
                  <a:srgbClr val="0000FF"/>
                </a:solidFill>
                <a:latin typeface="標楷體" pitchFamily="65" charset="-120"/>
                <a:ea typeface="標楷體" pitchFamily="65" charset="-120"/>
                <a:cs typeface="Times New Roman" pitchFamily="18" charset="0"/>
              </a:rPr>
              <a:t>之不同</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交聯程度增加</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可看見大分子區塊面積些微增加</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第一區塊比例由</a:t>
            </a:r>
            <a:r>
              <a:rPr lang="en-US" altLang="zh-TW" sz="1400" b="1" dirty="0" smtClean="0">
                <a:solidFill>
                  <a:srgbClr val="0000FF"/>
                </a:solidFill>
                <a:latin typeface="標楷體" pitchFamily="65" charset="-120"/>
                <a:ea typeface="標楷體" pitchFamily="65" charset="-120"/>
                <a:cs typeface="Times New Roman" pitchFamily="18" charset="0"/>
              </a:rPr>
              <a:t>4%~10%,</a:t>
            </a:r>
            <a:r>
              <a:rPr lang="zh-TW" altLang="en-US" sz="1400" b="1" dirty="0" smtClean="0">
                <a:solidFill>
                  <a:srgbClr val="0000FF"/>
                </a:solidFill>
                <a:latin typeface="標楷體" pitchFamily="65" charset="-120"/>
                <a:ea typeface="標楷體" pitchFamily="65" charset="-120"/>
                <a:cs typeface="Times New Roman" pitchFamily="18" charset="0"/>
              </a:rPr>
              <a:t>區塊由三個</a:t>
            </a:r>
            <a:r>
              <a:rPr lang="en-US" altLang="zh-TW" sz="1400" b="1" dirty="0" smtClean="0">
                <a:solidFill>
                  <a:srgbClr val="0000FF"/>
                </a:solidFill>
                <a:latin typeface="標楷體" pitchFamily="65" charset="-120"/>
                <a:ea typeface="標楷體" pitchFamily="65" charset="-120"/>
                <a:cs typeface="Times New Roman" pitchFamily="18" charset="0"/>
              </a:rPr>
              <a:t>(MBI 7950)</a:t>
            </a:r>
            <a:r>
              <a:rPr lang="zh-TW" altLang="en-US" sz="1400" b="1" dirty="0" smtClean="0">
                <a:solidFill>
                  <a:srgbClr val="0000FF"/>
                </a:solidFill>
                <a:latin typeface="標楷體" pitchFamily="65" charset="-120"/>
                <a:ea typeface="標楷體" pitchFamily="65" charset="-120"/>
                <a:cs typeface="Times New Roman" pitchFamily="18" charset="0"/>
              </a:rPr>
              <a:t>變為四個</a:t>
            </a:r>
            <a:r>
              <a:rPr lang="en-US" altLang="zh-TW" sz="1400" b="1" dirty="0" smtClean="0">
                <a:solidFill>
                  <a:srgbClr val="0000FF"/>
                </a:solidFill>
                <a:latin typeface="標楷體" pitchFamily="65" charset="-120"/>
                <a:ea typeface="標楷體" pitchFamily="65" charset="-120"/>
                <a:cs typeface="Times New Roman" pitchFamily="18" charset="0"/>
              </a:rPr>
              <a:t>(MBI-7982)</a:t>
            </a:r>
            <a:r>
              <a:rPr lang="zh-TW" altLang="en-US" sz="1400" b="1" dirty="0" smtClean="0">
                <a:solidFill>
                  <a:srgbClr val="0000FF"/>
                </a:solidFill>
                <a:latin typeface="標楷體" pitchFamily="65" charset="-120"/>
                <a:ea typeface="標楷體" pitchFamily="65" charset="-120"/>
                <a:cs typeface="Times New Roman" pitchFamily="18" charset="0"/>
              </a:rPr>
              <a:t>最佳</a:t>
            </a:r>
            <a:r>
              <a:rPr lang="en-US" altLang="zh-TW" sz="1400" b="1" dirty="0" smtClean="0">
                <a:solidFill>
                  <a:srgbClr val="0000FF"/>
                </a:solidFill>
                <a:latin typeface="標楷體" pitchFamily="65" charset="-120"/>
                <a:ea typeface="標楷體" pitchFamily="65" charset="-120"/>
                <a:cs typeface="Times New Roman" pitchFamily="18" charset="0"/>
              </a:rPr>
              <a:t>.</a:t>
            </a:r>
          </a:p>
          <a:p>
            <a:pPr algn="just" eaLnBrk="0" hangingPunct="0"/>
            <a:r>
              <a:rPr lang="en-US" altLang="zh-TW" sz="1400" b="1" dirty="0" smtClean="0">
                <a:solidFill>
                  <a:srgbClr val="0000FF"/>
                </a:solidFill>
                <a:latin typeface="標楷體" pitchFamily="65" charset="-120"/>
                <a:ea typeface="標楷體" pitchFamily="65" charset="-120"/>
                <a:cs typeface="Times New Roman" pitchFamily="18" charset="0"/>
              </a:rPr>
              <a:t>3.</a:t>
            </a:r>
            <a:r>
              <a:rPr lang="zh-TW" altLang="en-US" sz="1400" b="1" dirty="0" smtClean="0">
                <a:solidFill>
                  <a:srgbClr val="0000FF"/>
                </a:solidFill>
                <a:latin typeface="標楷體" pitchFamily="65" charset="-120"/>
                <a:ea typeface="標楷體" pitchFamily="65" charset="-120"/>
                <a:cs typeface="Times New Roman" pitchFamily="18" charset="0"/>
              </a:rPr>
              <a:t>但主區塊的分子量成長有限</a:t>
            </a:r>
            <a:r>
              <a:rPr lang="en-US" altLang="zh-TW" sz="1400" b="1" dirty="0" smtClean="0">
                <a:solidFill>
                  <a:srgbClr val="0000FF"/>
                </a:solidFill>
                <a:latin typeface="標楷體" pitchFamily="65" charset="-120"/>
                <a:ea typeface="標楷體" pitchFamily="65" charset="-120"/>
                <a:cs typeface="Times New Roman" pitchFamily="18" charset="0"/>
              </a:rPr>
              <a:t>,</a:t>
            </a:r>
            <a:r>
              <a:rPr lang="zh-TW" altLang="en-US" sz="1400" b="1" dirty="0" smtClean="0">
                <a:solidFill>
                  <a:srgbClr val="0000FF"/>
                </a:solidFill>
                <a:latin typeface="標楷體" pitchFamily="65" charset="-120"/>
                <a:ea typeface="標楷體" pitchFamily="65" charset="-120"/>
                <a:cs typeface="Times New Roman" pitchFamily="18" charset="0"/>
              </a:rPr>
              <a:t>此部份仍未完全作最佳化</a:t>
            </a:r>
            <a:r>
              <a:rPr lang="en-US" altLang="zh-TW" sz="1400" b="1" dirty="0" smtClean="0">
                <a:solidFill>
                  <a:srgbClr val="0000FF"/>
                </a:solidFill>
                <a:latin typeface="標楷體" pitchFamily="65" charset="-120"/>
                <a:ea typeface="標楷體" pitchFamily="65" charset="-120"/>
                <a:cs typeface="Times New Roman" pitchFamily="18" charset="0"/>
              </a:rPr>
              <a:t>.</a:t>
            </a:r>
            <a:endParaRPr lang="en-US" altLang="zh-TW" sz="1400" b="1" dirty="0">
              <a:solidFill>
                <a:srgbClr val="0000FF"/>
              </a:solidFill>
              <a:latin typeface="標楷體" pitchFamily="65" charset="-120"/>
              <a:ea typeface="標楷體" pitchFamily="65" charset="-120"/>
              <a:cs typeface="Times New Roman" pitchFamily="18" charset="0"/>
            </a:endParaRPr>
          </a:p>
        </p:txBody>
      </p:sp>
      <p:pic>
        <p:nvPicPr>
          <p:cNvPr id="19" name="Picture 5" descr="化工系系徽"/>
          <p:cNvPicPr>
            <a:picLocks noChangeAspect="1" noChangeArrowheads="1"/>
          </p:cNvPicPr>
          <p:nvPr/>
        </p:nvPicPr>
        <p:blipFill>
          <a:blip r:embed="rId9" cstate="print"/>
          <a:srcRect/>
          <a:stretch>
            <a:fillRect/>
          </a:stretch>
        </p:blipFill>
        <p:spPr bwMode="auto">
          <a:xfrm>
            <a:off x="0" y="0"/>
            <a:ext cx="471390" cy="404664"/>
          </a:xfrm>
          <a:prstGeom prst="rect">
            <a:avLst/>
          </a:prstGeom>
          <a:noFill/>
          <a:ln w="9525">
            <a:noFill/>
            <a:miter lim="800000"/>
            <a:headEnd/>
            <a:tailEnd/>
          </a:ln>
        </p:spPr>
      </p:pic>
      <p:sp>
        <p:nvSpPr>
          <p:cNvPr id="20" name="文字方塊 19"/>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1"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4)">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標題 1"/>
          <p:cNvSpPr txBox="1">
            <a:spLocks/>
          </p:cNvSpPr>
          <p:nvPr/>
        </p:nvSpPr>
        <p:spPr>
          <a:xfrm>
            <a:off x="611188"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FTIR Monitoring of Preparing </a:t>
            </a:r>
            <a:b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BCS I+ 1,4-Bis(3-aminopropyl)-</a:t>
            </a:r>
            <a:r>
              <a:rPr kumimoji="0" lang="en-US" altLang="zh-TW" sz="24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piperazine</a:t>
            </a:r>
            <a: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t>
            </a:r>
            <a:r>
              <a:rPr kumimoji="0" lang="en-US" altLang="zh-TW" sz="24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eq</a:t>
            </a:r>
            <a: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ratio 1.25:1</a:t>
            </a:r>
            <a:b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4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in </a:t>
            </a:r>
            <a:r>
              <a:rPr kumimoji="0" lang="en-US" altLang="zh-TW" sz="24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DMAc</a:t>
            </a:r>
            <a:endParaRPr kumimoji="0" lang="zh-TW" altLang="en-US" sz="24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1" name="Picture 4"/>
          <p:cNvPicPr>
            <a:picLocks noChangeAspect="1" noChangeArrowheads="1"/>
          </p:cNvPicPr>
          <p:nvPr/>
        </p:nvPicPr>
        <p:blipFill>
          <a:blip r:embed="rId2" cstate="print"/>
          <a:srcRect t="11459" b="18742"/>
          <a:stretch>
            <a:fillRect/>
          </a:stretch>
        </p:blipFill>
        <p:spPr bwMode="auto">
          <a:xfrm>
            <a:off x="0" y="1376363"/>
            <a:ext cx="9191625" cy="4811712"/>
          </a:xfrm>
          <a:prstGeom prst="rect">
            <a:avLst/>
          </a:prstGeom>
          <a:noFill/>
          <a:ln w="9525">
            <a:noFill/>
            <a:miter lim="800000"/>
            <a:headEnd/>
            <a:tailEnd/>
          </a:ln>
        </p:spPr>
      </p:pic>
      <p:sp>
        <p:nvSpPr>
          <p:cNvPr id="12" name="矩形 18"/>
          <p:cNvSpPr>
            <a:spLocks noChangeArrowheads="1"/>
          </p:cNvSpPr>
          <p:nvPr/>
        </p:nvSpPr>
        <p:spPr bwMode="auto">
          <a:xfrm>
            <a:off x="611214" y="6211888"/>
            <a:ext cx="7686721" cy="646331"/>
          </a:xfrm>
          <a:prstGeom prst="rect">
            <a:avLst/>
          </a:prstGeom>
          <a:noFill/>
          <a:ln w="9525">
            <a:noFill/>
            <a:miter lim="800000"/>
            <a:headEnd/>
            <a:tailEnd/>
          </a:ln>
        </p:spPr>
        <p:txBody>
          <a:bodyPr wrap="none">
            <a:spAutoFit/>
          </a:bodyPr>
          <a:lstStyle/>
          <a:p>
            <a:pPr algn="ctr"/>
            <a:r>
              <a:rPr lang="zh-TW" altLang="en-US" b="1" dirty="0">
                <a:solidFill>
                  <a:srgbClr val="0000FF"/>
                </a:solidFill>
                <a:latin typeface="標楷體" pitchFamily="65" charset="-120"/>
                <a:ea typeface="標楷體" pitchFamily="65" charset="-120"/>
                <a:cs typeface="Times New Roman" pitchFamily="18" charset="0"/>
              </a:rPr>
              <a:t>產物命名</a:t>
            </a:r>
            <a:r>
              <a:rPr lang="en-US" altLang="zh-TW" b="1" dirty="0">
                <a:solidFill>
                  <a:srgbClr val="0000FF"/>
                </a:solidFill>
                <a:latin typeface="標楷體" pitchFamily="65" charset="-120"/>
                <a:ea typeface="標楷體" pitchFamily="65" charset="-120"/>
                <a:cs typeface="Times New Roman" pitchFamily="18" charset="0"/>
              </a:rPr>
              <a:t>:  BCS type-amine-BCS</a:t>
            </a:r>
            <a:r>
              <a:rPr lang="zh-TW" altLang="en-US" b="1" dirty="0">
                <a:solidFill>
                  <a:srgbClr val="0000FF"/>
                </a:solidFill>
                <a:latin typeface="標楷體" pitchFamily="65" charset="-120"/>
                <a:ea typeface="標楷體" pitchFamily="65" charset="-120"/>
                <a:cs typeface="Times New Roman" pitchFamily="18" charset="0"/>
              </a:rPr>
              <a:t>過量比例</a:t>
            </a:r>
            <a:r>
              <a:rPr lang="en-US" altLang="zh-TW" b="1" dirty="0">
                <a:solidFill>
                  <a:srgbClr val="0000FF"/>
                </a:solidFill>
                <a:latin typeface="標楷體" pitchFamily="65" charset="-120"/>
                <a:ea typeface="標楷體" pitchFamily="65" charset="-120"/>
                <a:cs typeface="Times New Roman" pitchFamily="18" charset="0"/>
              </a:rPr>
              <a:t>-solvent-</a:t>
            </a:r>
            <a:r>
              <a:rPr lang="zh-TW" altLang="en-US" b="1" dirty="0">
                <a:solidFill>
                  <a:srgbClr val="0000FF"/>
                </a:solidFill>
                <a:latin typeface="標楷體" pitchFamily="65" charset="-120"/>
                <a:ea typeface="標楷體" pitchFamily="65" charset="-120"/>
                <a:cs typeface="Times New Roman" pitchFamily="18" charset="0"/>
              </a:rPr>
              <a:t>溫度</a:t>
            </a:r>
            <a:r>
              <a:rPr lang="en-US" altLang="zh-TW" b="1" dirty="0">
                <a:solidFill>
                  <a:srgbClr val="0000FF"/>
                </a:solidFill>
                <a:latin typeface="標楷體" pitchFamily="65" charset="-120"/>
                <a:ea typeface="標楷體" pitchFamily="65" charset="-120"/>
                <a:cs typeface="Times New Roman" pitchFamily="18" charset="0"/>
              </a:rPr>
              <a:t>-solid content </a:t>
            </a:r>
          </a:p>
          <a:p>
            <a:pPr algn="ctr"/>
            <a:r>
              <a:rPr lang="zh-TW" altLang="en-US" b="1" dirty="0">
                <a:solidFill>
                  <a:srgbClr val="0000FF"/>
                </a:solidFill>
                <a:latin typeface="標楷體" pitchFamily="65" charset="-120"/>
                <a:ea typeface="標楷體" pitchFamily="65" charset="-120"/>
                <a:cs typeface="Times New Roman" pitchFamily="18" charset="0"/>
              </a:rPr>
              <a:t>若沒特別註明溫度為</a:t>
            </a:r>
            <a:r>
              <a:rPr lang="en-US" altLang="zh-TW" b="1" dirty="0">
                <a:solidFill>
                  <a:srgbClr val="0000FF"/>
                </a:solidFill>
                <a:latin typeface="標楷體" pitchFamily="65" charset="-120"/>
                <a:ea typeface="標楷體" pitchFamily="65" charset="-120"/>
                <a:cs typeface="Times New Roman" pitchFamily="18" charset="0"/>
              </a:rPr>
              <a:t>100</a:t>
            </a:r>
            <a:r>
              <a:rPr kumimoji="0" lang="en-US" altLang="zh-TW" b="1" dirty="0">
                <a:solidFill>
                  <a:srgbClr val="0000FF"/>
                </a:solidFill>
                <a:latin typeface="標楷體" pitchFamily="65" charset="-120"/>
                <a:ea typeface="標楷體" pitchFamily="65" charset="-120"/>
              </a:rPr>
              <a:t>°C</a:t>
            </a:r>
            <a:r>
              <a:rPr lang="en-US" altLang="zh-TW" b="1" dirty="0">
                <a:solidFill>
                  <a:srgbClr val="0000FF"/>
                </a:solidFill>
                <a:latin typeface="標楷體" pitchFamily="65" charset="-120"/>
                <a:ea typeface="標楷體" pitchFamily="65" charset="-120"/>
                <a:cs typeface="Times New Roman" pitchFamily="18" charset="0"/>
              </a:rPr>
              <a:t> solid </a:t>
            </a:r>
            <a:r>
              <a:rPr lang="en-US" altLang="zh-TW" b="1" dirty="0" err="1">
                <a:solidFill>
                  <a:srgbClr val="0000FF"/>
                </a:solidFill>
                <a:latin typeface="標楷體" pitchFamily="65" charset="-120"/>
                <a:ea typeface="標楷體" pitchFamily="65" charset="-120"/>
                <a:cs typeface="Times New Roman" pitchFamily="18" charset="0"/>
              </a:rPr>
              <a:t>cotent</a:t>
            </a:r>
            <a:r>
              <a:rPr lang="en-US" altLang="zh-TW" b="1" dirty="0">
                <a:solidFill>
                  <a:srgbClr val="0000FF"/>
                </a:solidFill>
                <a:latin typeface="標楷體" pitchFamily="65" charset="-120"/>
                <a:ea typeface="標楷體" pitchFamily="65" charset="-120"/>
                <a:cs typeface="Times New Roman" pitchFamily="18" charset="0"/>
              </a:rPr>
              <a:t> </a:t>
            </a:r>
            <a:r>
              <a:rPr lang="zh-TW" altLang="en-US" b="1" dirty="0">
                <a:solidFill>
                  <a:srgbClr val="0000FF"/>
                </a:solidFill>
                <a:latin typeface="標楷體" pitchFamily="65" charset="-120"/>
                <a:ea typeface="標楷體" pitchFamily="65" charset="-120"/>
                <a:cs typeface="Times New Roman" pitchFamily="18" charset="0"/>
              </a:rPr>
              <a:t>為</a:t>
            </a:r>
            <a:r>
              <a:rPr lang="en-US" altLang="zh-TW" b="1" dirty="0">
                <a:solidFill>
                  <a:srgbClr val="0000FF"/>
                </a:solidFill>
                <a:latin typeface="標楷體" pitchFamily="65" charset="-120"/>
                <a:ea typeface="標楷體" pitchFamily="65" charset="-120"/>
                <a:cs typeface="Times New Roman" pitchFamily="18" charset="0"/>
              </a:rPr>
              <a:t> low</a:t>
            </a:r>
            <a:endParaRPr kumimoji="0" lang="en-US" altLang="zh-TW" b="1" dirty="0">
              <a:solidFill>
                <a:srgbClr val="0000FF"/>
              </a:solidFill>
              <a:latin typeface="標楷體" pitchFamily="65" charset="-120"/>
              <a:ea typeface="標楷體" pitchFamily="65" charset="-120"/>
            </a:endParaRPr>
          </a:p>
        </p:txBody>
      </p:sp>
      <p:sp>
        <p:nvSpPr>
          <p:cNvPr id="9" name="文字方塊 8"/>
          <p:cNvSpPr txBox="1"/>
          <p:nvPr/>
        </p:nvSpPr>
        <p:spPr>
          <a:xfrm>
            <a:off x="0" y="6525344"/>
            <a:ext cx="467544" cy="369332"/>
          </a:xfrm>
          <a:prstGeom prst="rect">
            <a:avLst/>
          </a:prstGeom>
          <a:noFill/>
        </p:spPr>
        <p:txBody>
          <a:bodyPr wrap="square" rtlCol="0">
            <a:spAutoFit/>
          </a:bodyPr>
          <a:lstStyle/>
          <a:p>
            <a:r>
              <a:rPr lang="en-US" altLang="zh-TW" dirty="0" smtClean="0"/>
              <a:t>72</a:t>
            </a:r>
            <a:endParaRPr lang="zh-TW" altLang="en-US" dirty="0"/>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5" name="Picture 5" descr="化工系系徽"/>
          <p:cNvPicPr>
            <a:picLocks noChangeAspect="1" noChangeArrowheads="1"/>
          </p:cNvPicPr>
          <p:nvPr/>
        </p:nvPicPr>
        <p:blipFill>
          <a:blip r:embed="rId3"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標題 1"/>
          <p:cNvSpPr txBox="1">
            <a:spLocks/>
          </p:cNvSpPr>
          <p:nvPr/>
        </p:nvSpPr>
        <p:spPr>
          <a:xfrm>
            <a:off x="1" y="44624"/>
            <a:ext cx="9144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Reaction of BCS II with1,4-Bis(3-aminopropyl)-</a:t>
            </a:r>
            <a:r>
              <a:rPr kumimoji="0" lang="en-US" altLang="zh-TW" sz="28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piperazine</a:t>
            </a:r>
            <a:r>
              <a:rPr kumimoji="0" lang="zh-TW" altLang="en-US"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zh-TW" altLang="en-US"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endParaRPr kumimoji="0" lang="zh-TW" altLang="en-US" sz="28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6" name="Line 15"/>
          <p:cNvSpPr>
            <a:spLocks noChangeShapeType="1"/>
          </p:cNvSpPr>
          <p:nvPr/>
        </p:nvSpPr>
        <p:spPr bwMode="auto">
          <a:xfrm>
            <a:off x="395536" y="3356992"/>
            <a:ext cx="1373188" cy="0"/>
          </a:xfrm>
          <a:prstGeom prst="line">
            <a:avLst/>
          </a:prstGeom>
          <a:noFill/>
          <a:ln w="31750">
            <a:solidFill>
              <a:schemeClr val="tx1"/>
            </a:solidFill>
            <a:round/>
            <a:headEnd/>
            <a:tailEnd type="stealth" w="med" len="med"/>
          </a:ln>
        </p:spPr>
        <p:txBody>
          <a:bodyPr/>
          <a:lstStyle/>
          <a:p>
            <a:endParaRPr lang="zh-TW" altLang="en-US"/>
          </a:p>
        </p:txBody>
      </p:sp>
      <p:sp>
        <p:nvSpPr>
          <p:cNvPr id="7" name="Text Box 31"/>
          <p:cNvSpPr txBox="1">
            <a:spLocks noChangeArrowheads="1"/>
          </p:cNvSpPr>
          <p:nvPr/>
        </p:nvSpPr>
        <p:spPr bwMode="auto">
          <a:xfrm>
            <a:off x="611560" y="2852936"/>
            <a:ext cx="1038225" cy="400050"/>
          </a:xfrm>
          <a:prstGeom prst="rect">
            <a:avLst/>
          </a:prstGeom>
          <a:noFill/>
          <a:ln w="9525">
            <a:noFill/>
            <a:miter lim="800000"/>
            <a:headEnd/>
            <a:tailEnd/>
          </a:ln>
        </p:spPr>
        <p:txBody>
          <a:bodyPr wrap="none">
            <a:spAutoFit/>
          </a:bodyPr>
          <a:lstStyle/>
          <a:p>
            <a:r>
              <a:rPr kumimoji="0" lang="en-US" altLang="zh-TW" sz="2000" dirty="0">
                <a:solidFill>
                  <a:srgbClr val="FF0000"/>
                </a:solidFill>
                <a:latin typeface="Times New Roman" pitchFamily="18" charset="0"/>
              </a:rPr>
              <a:t>@100°C</a:t>
            </a:r>
          </a:p>
        </p:txBody>
      </p:sp>
      <p:graphicFrame>
        <p:nvGraphicFramePr>
          <p:cNvPr id="8" name="物件 14"/>
          <p:cNvGraphicFramePr>
            <a:graphicFrameLocks noChangeAspect="1"/>
          </p:cNvGraphicFramePr>
          <p:nvPr/>
        </p:nvGraphicFramePr>
        <p:xfrm>
          <a:off x="6491288" y="1556793"/>
          <a:ext cx="2184400" cy="720080"/>
        </p:xfrm>
        <a:graphic>
          <a:graphicData uri="http://schemas.openxmlformats.org/presentationml/2006/ole">
            <mc:AlternateContent xmlns:mc="http://schemas.openxmlformats.org/markup-compatibility/2006">
              <mc:Choice xmlns:v="urn:schemas-microsoft-com:vml" Requires="v">
                <p:oleObj spid="_x0000_s126986" name="CS ChemDraw Drawing" r:id="rId3" imgW="2055586" imgH="609237" progId="">
                  <p:embed/>
                </p:oleObj>
              </mc:Choice>
              <mc:Fallback>
                <p:oleObj name="CS ChemDraw Drawing" r:id="rId3" imgW="2055586" imgH="609237" progId="">
                  <p:embed/>
                  <p:pic>
                    <p:nvPicPr>
                      <p:cNvPr id="0" name="物件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288" y="1556793"/>
                        <a:ext cx="2184400"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物件 2"/>
          <p:cNvGraphicFramePr>
            <a:graphicFrameLocks noChangeAspect="1"/>
          </p:cNvGraphicFramePr>
          <p:nvPr/>
        </p:nvGraphicFramePr>
        <p:xfrm>
          <a:off x="2143125" y="2924944"/>
          <a:ext cx="6753225" cy="706438"/>
        </p:xfrm>
        <a:graphic>
          <a:graphicData uri="http://schemas.openxmlformats.org/presentationml/2006/ole">
            <mc:AlternateContent xmlns:mc="http://schemas.openxmlformats.org/markup-compatibility/2006">
              <mc:Choice xmlns:v="urn:schemas-microsoft-com:vml" Requires="v">
                <p:oleObj spid="_x0000_s126987" name="CS ChemDraw Drawing" r:id="rId5" imgW="6738620" imgH="702129" progId="">
                  <p:embed/>
                </p:oleObj>
              </mc:Choice>
              <mc:Fallback>
                <p:oleObj name="CS ChemDraw Drawing" r:id="rId5" imgW="6738620" imgH="702129" progId="">
                  <p:embed/>
                  <p:pic>
                    <p:nvPicPr>
                      <p:cNvPr id="0" name="物件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2924944"/>
                        <a:ext cx="6753225" cy="70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矩形 2"/>
          <p:cNvSpPr>
            <a:spLocks noChangeArrowheads="1"/>
          </p:cNvSpPr>
          <p:nvPr/>
        </p:nvSpPr>
        <p:spPr bwMode="auto">
          <a:xfrm>
            <a:off x="5580112" y="2348880"/>
            <a:ext cx="3422650" cy="369887"/>
          </a:xfrm>
          <a:prstGeom prst="rect">
            <a:avLst/>
          </a:prstGeom>
          <a:noFill/>
          <a:ln w="9525">
            <a:noFill/>
            <a:miter lim="800000"/>
            <a:headEnd/>
            <a:tailEnd/>
          </a:ln>
        </p:spPr>
        <p:txBody>
          <a:bodyPr wrap="none">
            <a:spAutoFit/>
          </a:bodyPr>
          <a:lstStyle/>
          <a:p>
            <a:r>
              <a:rPr kumimoji="0" lang="en-US" altLang="zh-TW" dirty="0">
                <a:latin typeface="Times New Roman" pitchFamily="18" charset="0"/>
                <a:cs typeface="Times New Roman" pitchFamily="18" charset="0"/>
              </a:rPr>
              <a:t>1,4-Bis(3-aminopropyl)-</a:t>
            </a:r>
            <a:r>
              <a:rPr kumimoji="0" lang="en-US" altLang="zh-TW" dirty="0" err="1">
                <a:latin typeface="Times New Roman" pitchFamily="18" charset="0"/>
                <a:cs typeface="Times New Roman" pitchFamily="18" charset="0"/>
              </a:rPr>
              <a:t>piperazine</a:t>
            </a:r>
            <a:endParaRPr kumimoji="0" lang="zh-TW" altLang="en-US" dirty="0">
              <a:latin typeface="Times New Roman" pitchFamily="18" charset="0"/>
              <a:cs typeface="Times New Roman" pitchFamily="18" charset="0"/>
            </a:endParaRPr>
          </a:p>
        </p:txBody>
      </p:sp>
      <p:graphicFrame>
        <p:nvGraphicFramePr>
          <p:cNvPr id="12" name="物件 4"/>
          <p:cNvGraphicFramePr>
            <a:graphicFrameLocks noChangeAspect="1"/>
          </p:cNvGraphicFramePr>
          <p:nvPr/>
        </p:nvGraphicFramePr>
        <p:xfrm>
          <a:off x="539552" y="1484784"/>
          <a:ext cx="4968875" cy="833438"/>
        </p:xfrm>
        <a:graphic>
          <a:graphicData uri="http://schemas.openxmlformats.org/presentationml/2006/ole">
            <mc:AlternateContent xmlns:mc="http://schemas.openxmlformats.org/markup-compatibility/2006">
              <mc:Choice xmlns:v="urn:schemas-microsoft-com:vml" Requires="v">
                <p:oleObj spid="_x0000_s126988" name="CS ChemDraw Drawing" r:id="rId7" imgW="6296660" imgH="1055551" progId="">
                  <p:embed/>
                </p:oleObj>
              </mc:Choice>
              <mc:Fallback>
                <p:oleObj name="CS ChemDraw Drawing" r:id="rId7" imgW="6296660" imgH="1055551" progId="">
                  <p:embed/>
                  <p:pic>
                    <p:nvPicPr>
                      <p:cNvPr id="0" name="物件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484784"/>
                        <a:ext cx="4968875"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文字方塊 12"/>
          <p:cNvSpPr txBox="1">
            <a:spLocks noChangeArrowheads="1"/>
          </p:cNvSpPr>
          <p:nvPr/>
        </p:nvSpPr>
        <p:spPr bwMode="auto">
          <a:xfrm>
            <a:off x="5796136" y="1772817"/>
            <a:ext cx="334963" cy="461665"/>
          </a:xfrm>
          <a:prstGeom prst="rect">
            <a:avLst/>
          </a:prstGeom>
          <a:noFill/>
          <a:ln w="9525">
            <a:noFill/>
            <a:miter lim="800000"/>
            <a:headEnd/>
            <a:tailEnd/>
          </a:ln>
        </p:spPr>
        <p:txBody>
          <a:bodyPr wrap="square">
            <a:spAutoFit/>
          </a:bodyPr>
          <a:lstStyle/>
          <a:p>
            <a:r>
              <a:rPr lang="en-US" altLang="zh-TW" sz="2400" dirty="0"/>
              <a:t>+</a:t>
            </a:r>
            <a:endParaRPr lang="zh-TW" altLang="en-US" sz="2400" dirty="0"/>
          </a:p>
        </p:txBody>
      </p:sp>
      <p:pic>
        <p:nvPicPr>
          <p:cNvPr id="14" name="Picture 2"/>
          <p:cNvPicPr>
            <a:picLocks noChangeAspect="1" noChangeArrowheads="1"/>
          </p:cNvPicPr>
          <p:nvPr/>
        </p:nvPicPr>
        <p:blipFill>
          <a:blip r:embed="rId9" cstate="print"/>
          <a:srcRect l="15331" t="16667" r="26241" b="30345"/>
          <a:stretch>
            <a:fillRect/>
          </a:stretch>
        </p:blipFill>
        <p:spPr bwMode="auto">
          <a:xfrm>
            <a:off x="755576" y="3933056"/>
            <a:ext cx="3439929" cy="1949574"/>
          </a:xfrm>
          <a:prstGeom prst="rect">
            <a:avLst/>
          </a:prstGeom>
          <a:noFill/>
          <a:ln w="28575">
            <a:solidFill>
              <a:schemeClr val="tx1"/>
            </a:solidFill>
            <a:miter lim="800000"/>
            <a:headEnd/>
            <a:tailEnd/>
          </a:ln>
          <a:effectLst/>
        </p:spPr>
      </p:pic>
      <p:graphicFrame>
        <p:nvGraphicFramePr>
          <p:cNvPr id="16" name="內容版面配置區 1"/>
          <p:cNvGraphicFramePr>
            <a:graphicFrameLocks/>
          </p:cNvGraphicFramePr>
          <p:nvPr/>
        </p:nvGraphicFramePr>
        <p:xfrm>
          <a:off x="467544" y="6009864"/>
          <a:ext cx="4608512" cy="731504"/>
        </p:xfrm>
        <a:graphic>
          <a:graphicData uri="http://schemas.openxmlformats.org/drawingml/2006/table">
            <a:tbl>
              <a:tblPr firstRow="1" bandRow="1">
                <a:tableStyleId>{5C22544A-7EE6-4342-B048-85BDC9FD1C3A}</a:tableStyleId>
              </a:tblPr>
              <a:tblGrid>
                <a:gridCol w="1614508"/>
                <a:gridCol w="966027"/>
                <a:gridCol w="1040335"/>
                <a:gridCol w="987642"/>
              </a:tblGrid>
              <a:tr h="247809">
                <a:tc>
                  <a:txBody>
                    <a:bodyPr/>
                    <a:lstStyle/>
                    <a:p>
                      <a:pPr algn="ctr"/>
                      <a:endParaRPr lang="zh-TW" altLang="en-US" sz="1800" dirty="0">
                        <a:solidFill>
                          <a:schemeClr val="tx1"/>
                        </a:solidFill>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err="1" smtClean="0">
                          <a:solidFill>
                            <a:schemeClr val="tx1"/>
                          </a:solidFill>
                          <a:latin typeface="Times New Roman" pitchFamily="18" charset="0"/>
                          <a:cs typeface="Times New Roman" pitchFamily="18" charset="0"/>
                        </a:rPr>
                        <a:t>Mn</a:t>
                      </a:r>
                      <a:endParaRPr lang="zh-TW" altLang="en-US" sz="1800" dirty="0">
                        <a:solidFill>
                          <a:schemeClr val="tx1"/>
                        </a:solidFill>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latin typeface="Times New Roman" pitchFamily="18" charset="0"/>
                          <a:cs typeface="Times New Roman" pitchFamily="18" charset="0"/>
                        </a:rPr>
                        <a:t>MW</a:t>
                      </a:r>
                      <a:endParaRPr lang="zh-TW" altLang="en-US" sz="1800" dirty="0">
                        <a:solidFill>
                          <a:schemeClr val="tx1"/>
                        </a:solidFill>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solidFill>
                            <a:schemeClr val="tx1"/>
                          </a:solidFill>
                          <a:latin typeface="Times New Roman" pitchFamily="18" charset="0"/>
                          <a:cs typeface="Times New Roman" pitchFamily="18" charset="0"/>
                        </a:rPr>
                        <a:t>PD</a:t>
                      </a:r>
                      <a:endParaRPr lang="zh-TW" altLang="en-US" sz="1800" dirty="0">
                        <a:solidFill>
                          <a:schemeClr val="tx1"/>
                        </a:solidFill>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809">
                <a:tc>
                  <a:txBody>
                    <a:bodyPr/>
                    <a:lstStyle/>
                    <a:p>
                      <a:pPr algn="ctr"/>
                      <a:r>
                        <a:rPr lang="en-US" altLang="zh-TW" sz="1800" dirty="0" smtClean="0">
                          <a:solidFill>
                            <a:schemeClr val="tx1"/>
                          </a:solidFill>
                          <a:latin typeface="Times New Roman" pitchFamily="18" charset="0"/>
                          <a:cs typeface="Times New Roman" pitchFamily="18" charset="0"/>
                        </a:rPr>
                        <a:t>20130903</a:t>
                      </a: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latin typeface="Times New Roman" pitchFamily="18" charset="0"/>
                          <a:cs typeface="Times New Roman" pitchFamily="18" charset="0"/>
                        </a:rPr>
                        <a:t>56,192</a:t>
                      </a:r>
                      <a:endParaRPr lang="zh-TW" altLang="en-US" sz="1800" dirty="0">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latin typeface="Times New Roman" pitchFamily="18" charset="0"/>
                          <a:cs typeface="Times New Roman" pitchFamily="18" charset="0"/>
                        </a:rPr>
                        <a:t>846,578</a:t>
                      </a:r>
                      <a:endParaRPr lang="zh-TW" altLang="en-US" sz="1800" dirty="0">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TW" sz="1800" dirty="0" smtClean="0">
                          <a:latin typeface="Times New Roman" pitchFamily="18" charset="0"/>
                          <a:cs typeface="Times New Roman" pitchFamily="18" charset="0"/>
                        </a:rPr>
                        <a:t>15.0657</a:t>
                      </a:r>
                      <a:endParaRPr lang="zh-TW" altLang="en-US" sz="1800" dirty="0">
                        <a:latin typeface="Times New Roman" pitchFamily="18" charset="0"/>
                        <a:cs typeface="Times New Roman" pitchFamily="18" charset="0"/>
                      </a:endParaRPr>
                    </a:p>
                  </a:txBody>
                  <a:tcPr marL="91428" marR="91428"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 name="文字方塊 16"/>
          <p:cNvSpPr txBox="1"/>
          <p:nvPr/>
        </p:nvSpPr>
        <p:spPr>
          <a:xfrm>
            <a:off x="5292080" y="4221088"/>
            <a:ext cx="3672408" cy="2031325"/>
          </a:xfrm>
          <a:prstGeom prst="rect">
            <a:avLst/>
          </a:prstGeom>
          <a:noFill/>
          <a:ln w="38100">
            <a:solidFill>
              <a:schemeClr val="tx1"/>
            </a:solidFill>
          </a:ln>
        </p:spPr>
        <p:txBody>
          <a:bodyPr wrap="square" rtlCol="0">
            <a:spAutoFit/>
          </a:bodyPr>
          <a:lstStyle/>
          <a:p>
            <a:pPr>
              <a:buFont typeface="Arial" pitchFamily="34" charset="0"/>
              <a:buChar char="•"/>
            </a:pPr>
            <a:r>
              <a:rPr lang="en-US" altLang="zh-TW" b="1" dirty="0" smtClean="0">
                <a:solidFill>
                  <a:srgbClr val="0000FF"/>
                </a:solidFill>
              </a:rPr>
              <a:t> </a:t>
            </a:r>
            <a:r>
              <a:rPr lang="en-US" altLang="zh-TW" b="1" dirty="0" err="1" smtClean="0">
                <a:solidFill>
                  <a:srgbClr val="0000FF"/>
                </a:solidFill>
              </a:rPr>
              <a:t>Tg</a:t>
            </a:r>
            <a:r>
              <a:rPr lang="en-US" altLang="zh-TW" b="1" dirty="0" smtClean="0">
                <a:solidFill>
                  <a:srgbClr val="0000FF"/>
                </a:solidFill>
              </a:rPr>
              <a:t>  =  78.1 C</a:t>
            </a:r>
          </a:p>
          <a:p>
            <a:pPr>
              <a:buFont typeface="Arial" pitchFamily="34" charset="0"/>
              <a:buChar char="•"/>
            </a:pPr>
            <a:r>
              <a:rPr lang="en-US" altLang="zh-TW" b="1" dirty="0" smtClean="0">
                <a:solidFill>
                  <a:srgbClr val="0000FF"/>
                </a:solidFill>
              </a:rPr>
              <a:t> Td (5%) =  274 C</a:t>
            </a:r>
          </a:p>
          <a:p>
            <a:pPr>
              <a:buFont typeface="Arial" pitchFamily="34" charset="0"/>
              <a:buChar char="•"/>
            </a:pPr>
            <a:r>
              <a:rPr lang="en-US" altLang="zh-TW" b="1" dirty="0" smtClean="0">
                <a:solidFill>
                  <a:srgbClr val="0000FF"/>
                </a:solidFill>
              </a:rPr>
              <a:t> Char Y  = 1.64%</a:t>
            </a:r>
          </a:p>
          <a:p>
            <a:pPr>
              <a:buFont typeface="Arial" pitchFamily="34" charset="0"/>
              <a:buChar char="•"/>
            </a:pPr>
            <a:r>
              <a:rPr lang="en-US" altLang="zh-TW" b="1" dirty="0" smtClean="0">
                <a:solidFill>
                  <a:srgbClr val="0000FF"/>
                </a:solidFill>
              </a:rPr>
              <a:t> E% = 7%</a:t>
            </a:r>
          </a:p>
          <a:p>
            <a:pPr>
              <a:buFont typeface="Arial" pitchFamily="34" charset="0"/>
              <a:buChar char="•"/>
            </a:pPr>
            <a:r>
              <a:rPr lang="en-US" altLang="zh-TW" b="1" dirty="0" smtClean="0">
                <a:solidFill>
                  <a:srgbClr val="0000FF"/>
                </a:solidFill>
              </a:rPr>
              <a:t> TS = 20.84 </a:t>
            </a:r>
            <a:r>
              <a:rPr lang="en-US" altLang="zh-TW" b="1" dirty="0" err="1" smtClean="0">
                <a:solidFill>
                  <a:srgbClr val="0000FF"/>
                </a:solidFill>
              </a:rPr>
              <a:t>Mpa</a:t>
            </a:r>
            <a:endParaRPr lang="en-US" altLang="zh-TW" b="1" dirty="0" smtClean="0">
              <a:solidFill>
                <a:srgbClr val="0000FF"/>
              </a:solidFill>
            </a:endParaRPr>
          </a:p>
          <a:p>
            <a:pPr>
              <a:buFont typeface="Arial" pitchFamily="34" charset="0"/>
              <a:buChar char="•"/>
            </a:pPr>
            <a:r>
              <a:rPr lang="en-US" altLang="zh-TW" b="1" dirty="0" smtClean="0">
                <a:solidFill>
                  <a:srgbClr val="0000FF"/>
                </a:solidFill>
              </a:rPr>
              <a:t>%wt increase in water = 0.23% (2wks)</a:t>
            </a:r>
          </a:p>
        </p:txBody>
      </p:sp>
      <p:sp>
        <p:nvSpPr>
          <p:cNvPr id="18" name="文字方塊 17"/>
          <p:cNvSpPr txBox="1"/>
          <p:nvPr/>
        </p:nvSpPr>
        <p:spPr>
          <a:xfrm>
            <a:off x="-23168" y="6516052"/>
            <a:ext cx="418704" cy="369332"/>
          </a:xfrm>
          <a:prstGeom prst="rect">
            <a:avLst/>
          </a:prstGeom>
          <a:noFill/>
        </p:spPr>
        <p:txBody>
          <a:bodyPr wrap="none" rtlCol="0">
            <a:spAutoFit/>
          </a:bodyPr>
          <a:lstStyle/>
          <a:p>
            <a:r>
              <a:rPr lang="en-US" altLang="zh-TW" dirty="0" smtClean="0"/>
              <a:t>73</a:t>
            </a:r>
            <a:endParaRPr lang="zh-TW" altLang="en-US" dirty="0"/>
          </a:p>
        </p:txBody>
      </p:sp>
      <p:sp>
        <p:nvSpPr>
          <p:cNvPr id="20" name="文字方塊 19"/>
          <p:cNvSpPr txBox="1"/>
          <p:nvPr/>
        </p:nvSpPr>
        <p:spPr>
          <a:xfrm>
            <a:off x="539552" y="3429000"/>
            <a:ext cx="1656184" cy="369332"/>
          </a:xfrm>
          <a:prstGeom prst="rect">
            <a:avLst/>
          </a:prstGeom>
          <a:noFill/>
        </p:spPr>
        <p:txBody>
          <a:bodyPr wrap="square" rtlCol="0">
            <a:spAutoFit/>
          </a:bodyPr>
          <a:lstStyle/>
          <a:p>
            <a:r>
              <a:rPr lang="en-US" altLang="zh-TW" b="1" dirty="0" smtClean="0">
                <a:solidFill>
                  <a:srgbClr val="FF0000"/>
                </a:solidFill>
              </a:rPr>
              <a:t>In anisole</a:t>
            </a:r>
            <a:endParaRPr lang="zh-TW" altLang="en-US" b="1" dirty="0">
              <a:solidFill>
                <a:srgbClr val="FF0000"/>
              </a:solidFill>
            </a:endParaRPr>
          </a:p>
        </p:txBody>
      </p:sp>
      <p:sp>
        <p:nvSpPr>
          <p:cNvPr id="22" name="文字方塊 2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3" name="Picture 5" descr="化工系系徽"/>
          <p:cNvPicPr>
            <a:picLocks noChangeAspect="1" noChangeArrowheads="1"/>
          </p:cNvPicPr>
          <p:nvPr/>
        </p:nvPicPr>
        <p:blipFill>
          <a:blip r:embed="rId10" cstate="print"/>
          <a:srcRect/>
          <a:stretch>
            <a:fillRect/>
          </a:stretch>
        </p:blipFill>
        <p:spPr bwMode="auto">
          <a:xfrm>
            <a:off x="0" y="0"/>
            <a:ext cx="471390" cy="404664"/>
          </a:xfrm>
          <a:prstGeom prst="rect">
            <a:avLst/>
          </a:prstGeom>
          <a:noFill/>
          <a:ln w="9525">
            <a:noFill/>
            <a:miter lim="800000"/>
            <a:headEnd/>
            <a:tailEnd/>
          </a:ln>
        </p:spPr>
      </p:pic>
      <p:sp>
        <p:nvSpPr>
          <p:cNvPr id="24" name="文字方塊 23"/>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5953" name="物件 4"/>
          <p:cNvGraphicFramePr>
            <a:graphicFrameLocks noChangeAspect="1"/>
          </p:cNvGraphicFramePr>
          <p:nvPr/>
        </p:nvGraphicFramePr>
        <p:xfrm>
          <a:off x="683568" y="1340768"/>
          <a:ext cx="7489825" cy="5292725"/>
        </p:xfrm>
        <a:graphic>
          <a:graphicData uri="http://schemas.openxmlformats.org/presentationml/2006/ole">
            <mc:AlternateContent xmlns:mc="http://schemas.openxmlformats.org/markup-compatibility/2006">
              <mc:Choice xmlns:v="urn:schemas-microsoft-com:vml" Requires="v">
                <p:oleObj spid="_x0000_s125956" name="Graph" r:id="rId3" imgW="4276954" imgH="3022397" progId="">
                  <p:embed/>
                </p:oleObj>
              </mc:Choice>
              <mc:Fallback>
                <p:oleObj name="Graph" r:id="rId3" imgW="4276954" imgH="3022397" progId="">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40768"/>
                        <a:ext cx="7489825" cy="529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1" y="260350"/>
            <a:ext cx="91440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Reaction of BCS II with1,4-Bis(3-aminopropyl)-</a:t>
            </a:r>
            <a:r>
              <a:rPr kumimoji="0" lang="en-US" altLang="zh-TW" sz="28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piperazine</a:t>
            </a:r>
            <a:r>
              <a:rPr kumimoji="0" lang="zh-TW" altLang="en-US"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r>
            <a:br>
              <a:rPr kumimoji="0" lang="zh-TW" altLang="en-US"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altLang="zh-TW" sz="28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a:t>
            </a:r>
            <a:endParaRPr kumimoji="0" lang="zh-TW" altLang="en-US" sz="28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7" name="文字方塊 6"/>
          <p:cNvSpPr txBox="1"/>
          <p:nvPr/>
        </p:nvSpPr>
        <p:spPr>
          <a:xfrm>
            <a:off x="-23168" y="6516052"/>
            <a:ext cx="418704" cy="369332"/>
          </a:xfrm>
          <a:prstGeom prst="rect">
            <a:avLst/>
          </a:prstGeom>
          <a:noFill/>
        </p:spPr>
        <p:txBody>
          <a:bodyPr wrap="none" rtlCol="0">
            <a:spAutoFit/>
          </a:bodyPr>
          <a:lstStyle/>
          <a:p>
            <a:r>
              <a:rPr lang="en-US" altLang="zh-TW" dirty="0" smtClean="0"/>
              <a:t>74</a:t>
            </a:r>
            <a:endParaRPr lang="zh-TW" altLang="en-US" dirty="0"/>
          </a:p>
        </p:txBody>
      </p:sp>
      <p:cxnSp>
        <p:nvCxnSpPr>
          <p:cNvPr id="10" name="直線單箭頭接點 9"/>
          <p:cNvCxnSpPr/>
          <p:nvPr/>
        </p:nvCxnSpPr>
        <p:spPr>
          <a:xfrm flipV="1">
            <a:off x="4572000" y="2780928"/>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4644008" y="3789040"/>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059832" y="3140968"/>
            <a:ext cx="2160240" cy="369332"/>
          </a:xfrm>
          <a:prstGeom prst="rect">
            <a:avLst/>
          </a:prstGeom>
          <a:noFill/>
        </p:spPr>
        <p:txBody>
          <a:bodyPr wrap="square" rtlCol="0">
            <a:spAutoFit/>
          </a:bodyPr>
          <a:lstStyle/>
          <a:p>
            <a:r>
              <a:rPr lang="en-US" altLang="zh-TW" b="1" dirty="0" smtClean="0">
                <a:solidFill>
                  <a:srgbClr val="FF0000"/>
                </a:solidFill>
              </a:rPr>
              <a:t>Cyclic carbonate</a:t>
            </a:r>
            <a:endParaRPr lang="zh-TW" altLang="en-US" b="1" dirty="0">
              <a:solidFill>
                <a:srgbClr val="FF0000"/>
              </a:solidFill>
            </a:endParaRPr>
          </a:p>
        </p:txBody>
      </p:sp>
      <p:sp>
        <p:nvSpPr>
          <p:cNvPr id="13" name="文字方塊 12"/>
          <p:cNvSpPr txBox="1"/>
          <p:nvPr/>
        </p:nvSpPr>
        <p:spPr>
          <a:xfrm>
            <a:off x="3347864" y="3933056"/>
            <a:ext cx="2160240" cy="369332"/>
          </a:xfrm>
          <a:prstGeom prst="rect">
            <a:avLst/>
          </a:prstGeom>
          <a:noFill/>
        </p:spPr>
        <p:txBody>
          <a:bodyPr wrap="square" rtlCol="0">
            <a:spAutoFit/>
          </a:bodyPr>
          <a:lstStyle/>
          <a:p>
            <a:r>
              <a:rPr lang="en-US" altLang="zh-TW" b="1" dirty="0" err="1" smtClean="0">
                <a:solidFill>
                  <a:srgbClr val="FF0000"/>
                </a:solidFill>
              </a:rPr>
              <a:t>Carbamate</a:t>
            </a:r>
            <a:endParaRPr lang="zh-TW" altLang="en-US" b="1" dirty="0">
              <a:solidFill>
                <a:srgbClr val="FF0000"/>
              </a:solidFill>
            </a:endParaRPr>
          </a:p>
        </p:txBody>
      </p:sp>
      <p:sp>
        <p:nvSpPr>
          <p:cNvPr id="14" name="文字方塊 13"/>
          <p:cNvSpPr txBox="1"/>
          <p:nvPr/>
        </p:nvSpPr>
        <p:spPr>
          <a:xfrm>
            <a:off x="3419872" y="4869160"/>
            <a:ext cx="2160240" cy="369332"/>
          </a:xfrm>
          <a:prstGeom prst="rect">
            <a:avLst/>
          </a:prstGeom>
          <a:noFill/>
        </p:spPr>
        <p:txBody>
          <a:bodyPr wrap="square" rtlCol="0">
            <a:spAutoFit/>
          </a:bodyPr>
          <a:lstStyle/>
          <a:p>
            <a:r>
              <a:rPr lang="en-US" altLang="zh-TW" b="1" dirty="0" smtClean="0">
                <a:solidFill>
                  <a:srgbClr val="FF0000"/>
                </a:solidFill>
              </a:rPr>
              <a:t>No sign of urea</a:t>
            </a:r>
            <a:endParaRPr lang="zh-TW" altLang="en-US" b="1" dirty="0">
              <a:solidFill>
                <a:srgbClr val="FF0000"/>
              </a:solidFill>
            </a:endParaRPr>
          </a:p>
        </p:txBody>
      </p:sp>
      <p:sp>
        <p:nvSpPr>
          <p:cNvPr id="16" name="文字方塊 15"/>
          <p:cNvSpPr txBox="1"/>
          <p:nvPr/>
        </p:nvSpPr>
        <p:spPr>
          <a:xfrm>
            <a:off x="2843808" y="1772816"/>
            <a:ext cx="2520280" cy="400110"/>
          </a:xfrm>
          <a:prstGeom prst="rect">
            <a:avLst/>
          </a:prstGeom>
          <a:noFill/>
        </p:spPr>
        <p:txBody>
          <a:bodyPr wrap="square" rtlCol="0">
            <a:spAutoFit/>
          </a:bodyPr>
          <a:lstStyle/>
          <a:p>
            <a:r>
              <a:rPr lang="en-US" altLang="zh-TW" sz="2000" b="1" dirty="0" smtClean="0">
                <a:solidFill>
                  <a:srgbClr val="0000FF"/>
                </a:solidFill>
              </a:rPr>
              <a:t>In Anisole Solution</a:t>
            </a:r>
            <a:endParaRPr lang="zh-TW" altLang="en-US" sz="2000" b="1" dirty="0">
              <a:solidFill>
                <a:srgbClr val="0000FF"/>
              </a:solidFill>
            </a:endParaRPr>
          </a:p>
        </p:txBody>
      </p:sp>
      <p:sp>
        <p:nvSpPr>
          <p:cNvPr id="17" name="文字方塊 1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8"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51216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Shdai-131227</a:t>
            </a:r>
            <a:endParaRPr lang="zh-TW" altLang="en-US" sz="1400" b="1" dirty="0">
              <a:solidFill>
                <a:srgbClr val="0000FF"/>
              </a:solidFill>
            </a:endParaRPr>
          </a:p>
        </p:txBody>
      </p:sp>
      <p:sp>
        <p:nvSpPr>
          <p:cNvPr id="5" name="文字方塊 4"/>
          <p:cNvSpPr txBox="1"/>
          <p:nvPr/>
        </p:nvSpPr>
        <p:spPr>
          <a:xfrm>
            <a:off x="-23168" y="6488668"/>
            <a:ext cx="418704" cy="369332"/>
          </a:xfrm>
          <a:prstGeom prst="rect">
            <a:avLst/>
          </a:prstGeom>
          <a:noFill/>
        </p:spPr>
        <p:txBody>
          <a:bodyPr wrap="none" rtlCol="0">
            <a:spAutoFit/>
          </a:bodyPr>
          <a:lstStyle/>
          <a:p>
            <a:r>
              <a:rPr lang="en-US" altLang="zh-TW" dirty="0" smtClean="0"/>
              <a:t>75</a:t>
            </a:r>
            <a:endParaRPr lang="zh-TW" altLang="en-US" dirty="0"/>
          </a:p>
        </p:txBody>
      </p:sp>
      <p:sp>
        <p:nvSpPr>
          <p:cNvPr id="6" name="文字方塊 5"/>
          <p:cNvSpPr txBox="1"/>
          <p:nvPr/>
        </p:nvSpPr>
        <p:spPr>
          <a:xfrm>
            <a:off x="1043608" y="332656"/>
            <a:ext cx="7344816" cy="954107"/>
          </a:xfrm>
          <a:prstGeom prst="rect">
            <a:avLst/>
          </a:prstGeom>
          <a:noFill/>
        </p:spPr>
        <p:txBody>
          <a:bodyPr wrap="square" rtlCol="0">
            <a:spAutoFit/>
          </a:bodyPr>
          <a:lstStyle/>
          <a:p>
            <a:pPr algn="ctr"/>
            <a:r>
              <a:rPr lang="en-US" altLang="zh-TW" sz="2800" b="1" dirty="0" smtClean="0">
                <a:solidFill>
                  <a:srgbClr val="FF0000"/>
                </a:solidFill>
              </a:rPr>
              <a:t>Keys to High Molecular Weights PUs from Ring- Opening of CC</a:t>
            </a:r>
            <a:endParaRPr lang="zh-TW" altLang="en-US" sz="2800" b="1" dirty="0">
              <a:solidFill>
                <a:srgbClr val="FF0000"/>
              </a:solidFill>
            </a:endParaRPr>
          </a:p>
        </p:txBody>
      </p:sp>
      <p:sp>
        <p:nvSpPr>
          <p:cNvPr id="7" name="文字方塊 6"/>
          <p:cNvSpPr txBox="1"/>
          <p:nvPr/>
        </p:nvSpPr>
        <p:spPr>
          <a:xfrm>
            <a:off x="683568" y="2294870"/>
            <a:ext cx="8640960" cy="2862322"/>
          </a:xfrm>
          <a:prstGeom prst="rect">
            <a:avLst/>
          </a:prstGeom>
          <a:noFill/>
        </p:spPr>
        <p:txBody>
          <a:bodyPr wrap="square" rtlCol="0">
            <a:spAutoFit/>
          </a:bodyPr>
          <a:lstStyle/>
          <a:p>
            <a:pPr>
              <a:buFont typeface="Arial" pitchFamily="34" charset="0"/>
              <a:buChar char="•"/>
            </a:pPr>
            <a:r>
              <a:rPr lang="en-US" altLang="zh-TW" sz="2000" b="1" dirty="0" smtClean="0">
                <a:solidFill>
                  <a:srgbClr val="0000FF"/>
                </a:solidFill>
              </a:rPr>
              <a:t> Selection of reactive </a:t>
            </a:r>
            <a:r>
              <a:rPr lang="en-US" altLang="zh-TW" sz="2000" b="1" dirty="0" err="1" smtClean="0">
                <a:solidFill>
                  <a:srgbClr val="0000FF"/>
                </a:solidFill>
              </a:rPr>
              <a:t>diamines</a:t>
            </a:r>
            <a:r>
              <a:rPr lang="en-US" altLang="zh-TW" sz="2000" b="1" dirty="0" smtClean="0">
                <a:solidFill>
                  <a:srgbClr val="0000FF"/>
                </a:solidFill>
              </a:rPr>
              <a:t> and </a:t>
            </a:r>
            <a:r>
              <a:rPr lang="en-US" altLang="zh-TW" sz="2000" b="1" dirty="0" err="1" smtClean="0">
                <a:solidFill>
                  <a:srgbClr val="0000FF"/>
                </a:solidFill>
              </a:rPr>
              <a:t>bis</a:t>
            </a:r>
            <a:r>
              <a:rPr lang="en-US" altLang="zh-TW" sz="2000" b="1" dirty="0" smtClean="0">
                <a:solidFill>
                  <a:srgbClr val="0000FF"/>
                </a:solidFill>
              </a:rPr>
              <a:t>-cyclic carbonates</a:t>
            </a:r>
          </a:p>
          <a:p>
            <a:pPr>
              <a:buFont typeface="Arial" pitchFamily="34" charset="0"/>
              <a:buChar char="•"/>
            </a:pPr>
            <a:endParaRPr lang="en-US" altLang="zh-TW" sz="2000" b="1" dirty="0" smtClean="0">
              <a:solidFill>
                <a:srgbClr val="0000FF"/>
              </a:solidFill>
            </a:endParaRPr>
          </a:p>
          <a:p>
            <a:pPr>
              <a:buFont typeface="Arial" pitchFamily="34" charset="0"/>
              <a:buChar char="•"/>
            </a:pPr>
            <a:r>
              <a:rPr lang="en-US" altLang="zh-TW" sz="2000" b="1" dirty="0" smtClean="0">
                <a:solidFill>
                  <a:srgbClr val="0000FF"/>
                </a:solidFill>
              </a:rPr>
              <a:t> Suitable solvent to maintain efficient mixing</a:t>
            </a:r>
          </a:p>
          <a:p>
            <a:pPr>
              <a:buFont typeface="Arial" pitchFamily="34" charset="0"/>
              <a:buChar char="•"/>
            </a:pPr>
            <a:endParaRPr lang="en-US" altLang="zh-TW" sz="2000" b="1" dirty="0" smtClean="0">
              <a:solidFill>
                <a:srgbClr val="0000FF"/>
              </a:solidFill>
            </a:endParaRPr>
          </a:p>
          <a:p>
            <a:pPr>
              <a:buFont typeface="Arial" pitchFamily="34" charset="0"/>
              <a:buChar char="•"/>
            </a:pPr>
            <a:r>
              <a:rPr lang="en-US" altLang="zh-TW" sz="2000" b="1" dirty="0" smtClean="0">
                <a:solidFill>
                  <a:srgbClr val="0000FF"/>
                </a:solidFill>
              </a:rPr>
              <a:t> High shear mixing of high viscosity products</a:t>
            </a:r>
          </a:p>
          <a:p>
            <a:pPr>
              <a:buFont typeface="Arial" pitchFamily="34" charset="0"/>
              <a:buChar char="•"/>
            </a:pPr>
            <a:endParaRPr lang="en-US" altLang="zh-TW" sz="2000" b="1" dirty="0" smtClean="0">
              <a:solidFill>
                <a:srgbClr val="0000FF"/>
              </a:solidFill>
            </a:endParaRPr>
          </a:p>
          <a:p>
            <a:pPr>
              <a:buFont typeface="Arial" pitchFamily="34" charset="0"/>
              <a:buChar char="•"/>
            </a:pPr>
            <a:r>
              <a:rPr lang="en-US" altLang="zh-TW" sz="2000" b="1" dirty="0" smtClean="0">
                <a:solidFill>
                  <a:srgbClr val="0000FF"/>
                </a:solidFill>
              </a:rPr>
              <a:t> Mild reaction without by-product formation (&lt; 100 C)</a:t>
            </a:r>
          </a:p>
          <a:p>
            <a:pPr>
              <a:buFont typeface="Arial" pitchFamily="34" charset="0"/>
              <a:buChar char="•"/>
            </a:pPr>
            <a:endParaRPr lang="en-US" altLang="zh-TW" sz="2000" b="1" dirty="0" smtClean="0">
              <a:solidFill>
                <a:srgbClr val="0000FF"/>
              </a:solidFill>
            </a:endParaRPr>
          </a:p>
          <a:p>
            <a:pPr>
              <a:buFont typeface="Arial" pitchFamily="34" charset="0"/>
              <a:buChar char="•"/>
            </a:pPr>
            <a:r>
              <a:rPr lang="en-US" altLang="zh-TW" sz="2000" b="1" dirty="0" smtClean="0">
                <a:solidFill>
                  <a:srgbClr val="0000FF"/>
                </a:solidFill>
              </a:rPr>
              <a:t> Promoted by efficient catalyst: (Data obtained in different reaction time)</a:t>
            </a:r>
            <a:endParaRPr lang="zh-TW" altLang="en-US" sz="2000" b="1" dirty="0">
              <a:solidFill>
                <a:srgbClr val="0000FF"/>
              </a:solidFill>
            </a:endParaRPr>
          </a:p>
        </p:txBody>
      </p:sp>
      <p:pic>
        <p:nvPicPr>
          <p:cNvPr id="9" name="Picture 5" descr="化工系系徽"/>
          <p:cNvPicPr>
            <a:picLocks noChangeAspect="1" noChangeArrowheads="1"/>
          </p:cNvPicPr>
          <p:nvPr/>
        </p:nvPicPr>
        <p:blipFill>
          <a:blip r:embed="rId2" cstate="print"/>
          <a:srcRect/>
          <a:stretch>
            <a:fillRect/>
          </a:stretch>
        </p:blipFill>
        <p:spPr bwMode="auto">
          <a:xfrm>
            <a:off x="0" y="0"/>
            <a:ext cx="639154" cy="548680"/>
          </a:xfrm>
          <a:prstGeom prst="rect">
            <a:avLst/>
          </a:prstGeom>
          <a:noFill/>
          <a:ln w="9525">
            <a:noFill/>
            <a:miter lim="800000"/>
            <a:headEnd/>
            <a:tailEnd/>
          </a:ln>
        </p:spPr>
      </p:pic>
      <p:sp>
        <p:nvSpPr>
          <p:cNvPr id="10" name="文字方塊 9"/>
          <p:cNvSpPr txBox="1"/>
          <p:nvPr/>
        </p:nvSpPr>
        <p:spPr>
          <a:xfrm>
            <a:off x="7632848" y="-27384"/>
            <a:ext cx="1547664" cy="523220"/>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Philadelphia</a:t>
            </a:r>
            <a:endParaRPr lang="zh-TW" altLang="en-US"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23168" y="6488668"/>
            <a:ext cx="418704" cy="369332"/>
          </a:xfrm>
          <a:prstGeom prst="rect">
            <a:avLst/>
          </a:prstGeom>
          <a:noFill/>
        </p:spPr>
        <p:txBody>
          <a:bodyPr wrap="none" rtlCol="0">
            <a:spAutoFit/>
          </a:bodyPr>
          <a:lstStyle/>
          <a:p>
            <a:r>
              <a:rPr lang="en-US" altLang="zh-TW" dirty="0" smtClean="0"/>
              <a:t>76</a:t>
            </a:r>
            <a:endParaRPr lang="zh-TW" altLang="en-US" dirty="0"/>
          </a:p>
        </p:txBody>
      </p:sp>
      <p:sp>
        <p:nvSpPr>
          <p:cNvPr id="74" name="標題 1"/>
          <p:cNvSpPr txBox="1">
            <a:spLocks/>
          </p:cNvSpPr>
          <p:nvPr/>
        </p:nvSpPr>
        <p:spPr>
          <a:xfrm>
            <a:off x="251520" y="34178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4400" b="1" dirty="0" smtClean="0">
                <a:solidFill>
                  <a:srgbClr val="FF0000"/>
                </a:solidFill>
                <a:latin typeface="Times New Roman" pitchFamily="18" charset="0"/>
                <a:ea typeface="標楷體" pitchFamily="65" charset="-120"/>
                <a:cs typeface="Times New Roman" pitchFamily="18" charset="0"/>
              </a:rPr>
              <a:t>Summary</a:t>
            </a:r>
            <a:endParaRPr kumimoji="0" lang="zh-TW" altLang="en-US" sz="44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endParaRPr>
          </a:p>
        </p:txBody>
      </p:sp>
      <p:sp>
        <p:nvSpPr>
          <p:cNvPr id="75" name="內容版面配置區 2"/>
          <p:cNvSpPr txBox="1">
            <a:spLocks/>
          </p:cNvSpPr>
          <p:nvPr/>
        </p:nvSpPr>
        <p:spPr>
          <a:xfrm>
            <a:off x="683568" y="1412776"/>
            <a:ext cx="9144000" cy="4713287"/>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altLang="zh-TW" sz="2000" b="1" i="0" u="none" strike="noStrike" kern="1200" cap="none" spc="0" normalizeH="0" baseline="0" noProof="0" dirty="0" smtClean="0">
                <a:ln>
                  <a:noFill/>
                </a:ln>
                <a:solidFill>
                  <a:srgbClr val="0000FF"/>
                </a:solidFill>
                <a:effectLst/>
                <a:uLnTx/>
                <a:uFillTx/>
                <a:latin typeface="+mn-lt"/>
                <a:ea typeface="+mn-ea"/>
                <a:cs typeface="+mn-cs"/>
              </a:rPr>
              <a:t>Successful NPR Developed Using DPC as </a:t>
            </a:r>
            <a:r>
              <a:rPr kumimoji="0" lang="en-US" altLang="zh-TW" sz="2000" b="1" i="0" u="none" strike="noStrike" kern="1200" cap="none" spc="0" normalizeH="0" baseline="0" noProof="0" dirty="0" err="1" smtClean="0">
                <a:ln>
                  <a:noFill/>
                </a:ln>
                <a:solidFill>
                  <a:srgbClr val="0000FF"/>
                </a:solidFill>
                <a:effectLst/>
                <a:uLnTx/>
                <a:uFillTx/>
                <a:latin typeface="+mn-lt"/>
                <a:ea typeface="+mn-ea"/>
                <a:cs typeface="+mn-cs"/>
              </a:rPr>
              <a:t>Carbonylating</a:t>
            </a:r>
            <a:r>
              <a:rPr kumimoji="0" lang="en-US" altLang="zh-TW" sz="2000" b="1" i="0" u="none" strike="noStrike" kern="1200" cap="none" spc="0" normalizeH="0" baseline="0" noProof="0" dirty="0" smtClean="0">
                <a:ln>
                  <a:noFill/>
                </a:ln>
                <a:solidFill>
                  <a:srgbClr val="0000FF"/>
                </a:solidFill>
                <a:effectLst/>
                <a:uLnTx/>
                <a:uFillTx/>
                <a:latin typeface="+mn-lt"/>
                <a:ea typeface="+mn-ea"/>
                <a:cs typeface="+mn-cs"/>
              </a:rPr>
              <a:t> agent</a:t>
            </a:r>
            <a:r>
              <a:rPr kumimoji="0" lang="en-US" altLang="zh-TW" sz="20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altLang="zh-TW" sz="1800" b="0" i="0" u="none" strike="noStrike" kern="1200" cap="none" spc="0" normalizeH="0" baseline="0" noProof="0" dirty="0" smtClean="0">
                <a:ln>
                  <a:noFill/>
                </a:ln>
                <a:solidFill>
                  <a:schemeClr val="tx1"/>
                </a:solidFill>
                <a:effectLst/>
                <a:uLnTx/>
                <a:uFillTx/>
                <a:latin typeface="+mn-lt"/>
                <a:ea typeface="+mn-ea"/>
                <a:cs typeface="+mn-cs"/>
              </a:rPr>
              <a:t>    MDA                                                                                          MDI</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altLang="zh-TW" sz="1800" b="0" i="0" u="none" strike="noStrike" kern="1200" cap="none" spc="0" normalizeH="0" baseline="0" noProof="0" dirty="0" smtClean="0">
                <a:ln>
                  <a:noFill/>
                </a:ln>
                <a:solidFill>
                  <a:schemeClr val="tx1"/>
                </a:solidFill>
                <a:effectLst/>
                <a:uLnTx/>
                <a:uFillTx/>
                <a:latin typeface="+mn-lt"/>
                <a:ea typeface="+mn-ea"/>
                <a:cs typeface="+mn-cs"/>
              </a:rPr>
              <a:t>    HMDA      +    DPC                    </a:t>
            </a:r>
            <a:r>
              <a:rPr kumimoji="0" lang="en-US" altLang="zh-TW" sz="1800" b="0" i="0" u="none" strike="noStrike" kern="1200" cap="none" spc="0" normalizeH="0" baseline="0" noProof="0" dirty="0" err="1" smtClean="0">
                <a:ln>
                  <a:noFill/>
                </a:ln>
                <a:solidFill>
                  <a:schemeClr val="tx1"/>
                </a:solidFill>
                <a:effectLst/>
                <a:uLnTx/>
                <a:uFillTx/>
                <a:latin typeface="+mn-lt"/>
                <a:ea typeface="+mn-ea"/>
                <a:cs typeface="+mn-cs"/>
              </a:rPr>
              <a:t>Biscarbamates</a:t>
            </a:r>
            <a:r>
              <a:rPr kumimoji="0" lang="en-US" altLang="zh-TW" sz="1800" b="0" i="0" u="none" strike="noStrike" kern="1200" cap="none" spc="0" normalizeH="0" baseline="0" noProof="0" dirty="0" smtClean="0">
                <a:ln>
                  <a:noFill/>
                </a:ln>
                <a:solidFill>
                  <a:schemeClr val="tx1"/>
                </a:solidFill>
                <a:effectLst/>
                <a:uLnTx/>
                <a:uFillTx/>
                <a:latin typeface="+mn-lt"/>
                <a:ea typeface="+mn-ea"/>
                <a:cs typeface="+mn-cs"/>
              </a:rPr>
              <a:t>                      HDI</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altLang="zh-TW" sz="1800" b="0" i="0" u="none" strike="noStrike" kern="1200" cap="none" spc="0" normalizeH="0" baseline="0" noProof="0" dirty="0" smtClean="0">
                <a:ln>
                  <a:noFill/>
                </a:ln>
                <a:solidFill>
                  <a:schemeClr val="tx1"/>
                </a:solidFill>
                <a:effectLst/>
                <a:uLnTx/>
                <a:uFillTx/>
                <a:latin typeface="+mn-lt"/>
                <a:ea typeface="+mn-ea"/>
                <a:cs typeface="+mn-cs"/>
              </a:rPr>
              <a:t>    DDA                                                                                           DDI</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endParaRPr kumimoji="0" lang="en-US" altLang="zh-TW"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r>
              <a:rPr kumimoji="0" lang="en-US" altLang="zh-TW"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2000" b="1" i="0" u="none" strike="noStrike" kern="1200" cap="none" spc="0" normalizeH="0" baseline="0" noProof="0" dirty="0" smtClean="0">
                <a:ln>
                  <a:noFill/>
                </a:ln>
                <a:solidFill>
                  <a:srgbClr val="0000FF"/>
                </a:solidFill>
                <a:effectLst/>
                <a:uLnTx/>
                <a:uFillTx/>
                <a:latin typeface="+mn-lt"/>
                <a:ea typeface="+mn-ea"/>
                <a:cs typeface="+mn-cs"/>
              </a:rPr>
              <a:t>Successful </a:t>
            </a:r>
            <a:r>
              <a:rPr kumimoji="0" lang="en-US" altLang="zh-TW" sz="2000" b="1" i="0" u="none" strike="noStrike" kern="1200" cap="none" spc="0" normalizeH="0" baseline="0" noProof="0" dirty="0" err="1" smtClean="0">
                <a:ln>
                  <a:noFill/>
                </a:ln>
                <a:solidFill>
                  <a:srgbClr val="0000FF"/>
                </a:solidFill>
                <a:effectLst/>
                <a:uLnTx/>
                <a:uFillTx/>
                <a:latin typeface="+mn-lt"/>
                <a:ea typeface="+mn-ea"/>
                <a:cs typeface="+mn-cs"/>
              </a:rPr>
              <a:t>Polyurea</a:t>
            </a:r>
            <a:r>
              <a:rPr kumimoji="0" lang="en-US" altLang="zh-TW" sz="2000" b="1" i="0" u="none" strike="noStrike" kern="1200" cap="none" spc="0" normalizeH="0" baseline="0" noProof="0" dirty="0" smtClean="0">
                <a:ln>
                  <a:noFill/>
                </a:ln>
                <a:solidFill>
                  <a:srgbClr val="0000FF"/>
                </a:solidFill>
                <a:effectLst/>
                <a:uLnTx/>
                <a:uFillTx/>
                <a:latin typeface="+mn-lt"/>
                <a:ea typeface="+mn-ea"/>
                <a:cs typeface="+mn-cs"/>
              </a:rPr>
              <a:t> </a:t>
            </a:r>
            <a:r>
              <a:rPr kumimoji="0" lang="en-US" altLang="zh-TW" sz="2000" b="1" i="0" u="none" strike="noStrike" kern="1200" cap="none" spc="0" normalizeH="0" baseline="0" noProof="0" dirty="0" err="1" smtClean="0">
                <a:ln>
                  <a:noFill/>
                </a:ln>
                <a:solidFill>
                  <a:srgbClr val="0000FF"/>
                </a:solidFill>
                <a:effectLst/>
                <a:uLnTx/>
                <a:uFillTx/>
                <a:latin typeface="+mn-lt"/>
                <a:ea typeface="+mn-ea"/>
                <a:cs typeface="+mn-cs"/>
              </a:rPr>
              <a:t>Elastomers</a:t>
            </a:r>
            <a:r>
              <a:rPr kumimoji="0" lang="en-US" altLang="zh-TW" sz="2000" b="1" i="0" u="none" strike="noStrike" kern="1200" cap="none" spc="0" normalizeH="0" baseline="0" noProof="0" dirty="0" smtClean="0">
                <a:ln>
                  <a:noFill/>
                </a:ln>
                <a:solidFill>
                  <a:srgbClr val="0000FF"/>
                </a:solidFill>
                <a:effectLst/>
                <a:uLnTx/>
                <a:uFillTx/>
                <a:latin typeface="+mn-lt"/>
                <a:ea typeface="+mn-ea"/>
                <a:cs typeface="+mn-cs"/>
              </a:rPr>
              <a:t> Development via NIR</a:t>
            </a:r>
          </a:p>
          <a:p>
            <a:pPr marL="0" marR="0" lvl="0" indent="0" algn="l" defTabSz="914400" rtl="0" eaLnBrk="1" fontAlgn="auto" latinLnBrk="0" hangingPunct="1">
              <a:lnSpc>
                <a:spcPct val="100000"/>
              </a:lnSpc>
              <a:spcBef>
                <a:spcPct val="20000"/>
              </a:spcBef>
              <a:spcAft>
                <a:spcPts val="0"/>
              </a:spcAft>
              <a:buClrTx/>
              <a:buSzTx/>
              <a:buFont typeface="Arial" charset="0"/>
              <a:buNone/>
              <a:tabLst/>
              <a:defRPr/>
            </a:pPr>
            <a:endParaRPr kumimoji="0" lang="en-US" altLang="zh-TW" sz="24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76" name="群組 28"/>
          <p:cNvGrpSpPr>
            <a:grpSpLocks/>
          </p:cNvGrpSpPr>
          <p:nvPr/>
        </p:nvGrpSpPr>
        <p:grpSpPr bwMode="auto">
          <a:xfrm>
            <a:off x="755650" y="1836738"/>
            <a:ext cx="5329238" cy="949325"/>
            <a:chOff x="120664" y="1844823"/>
            <a:chExt cx="5328576" cy="949473"/>
          </a:xfrm>
        </p:grpSpPr>
        <p:cxnSp>
          <p:nvCxnSpPr>
            <p:cNvPr id="77" name="直線單箭頭接點 76"/>
            <p:cNvCxnSpPr/>
            <p:nvPr/>
          </p:nvCxnSpPr>
          <p:spPr>
            <a:xfrm>
              <a:off x="2157174" y="2294155"/>
              <a:ext cx="61428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a:off x="4468287" y="2294155"/>
              <a:ext cx="76666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文字方塊 78"/>
            <p:cNvSpPr txBox="1"/>
            <p:nvPr/>
          </p:nvSpPr>
          <p:spPr>
            <a:xfrm>
              <a:off x="4234953" y="2424350"/>
              <a:ext cx="1188890" cy="369946"/>
            </a:xfrm>
            <a:prstGeom prst="rect">
              <a:avLst/>
            </a:prstGeom>
            <a:noFill/>
          </p:spPr>
          <p:txBody>
            <a:bodyPr wrap="none">
              <a:spAutoFit/>
            </a:bodyPr>
            <a:lstStyle/>
            <a:p>
              <a:pPr fontAlgn="auto">
                <a:spcBef>
                  <a:spcPts val="0"/>
                </a:spcBef>
                <a:spcAft>
                  <a:spcPts val="0"/>
                </a:spcAft>
                <a:defRPr/>
              </a:pPr>
              <a:r>
                <a:rPr kumimoji="0" lang="en-US" altLang="zh-TW" dirty="0">
                  <a:latin typeface="+mn-lt"/>
                  <a:ea typeface="+mn-ea"/>
                </a:rPr>
                <a:t>200-240</a:t>
              </a:r>
              <a:r>
                <a:rPr kumimoji="0" lang="en-US" altLang="zh-TW" dirty="0">
                  <a:latin typeface="+mj-lt"/>
                  <a:ea typeface="新細明體"/>
                </a:rPr>
                <a:t>℃</a:t>
              </a:r>
              <a:endParaRPr kumimoji="0" lang="zh-TW" altLang="en-US" dirty="0">
                <a:latin typeface="+mj-lt"/>
                <a:ea typeface="+mn-ea"/>
              </a:endParaRPr>
            </a:p>
          </p:txBody>
        </p:sp>
        <p:sp>
          <p:nvSpPr>
            <p:cNvPr id="80" name="左大括弧 79"/>
            <p:cNvSpPr/>
            <p:nvPr/>
          </p:nvSpPr>
          <p:spPr>
            <a:xfrm>
              <a:off x="120664" y="1844823"/>
              <a:ext cx="144445" cy="9494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81" name="左大括弧 80"/>
            <p:cNvSpPr/>
            <p:nvPr/>
          </p:nvSpPr>
          <p:spPr>
            <a:xfrm>
              <a:off x="5319081" y="1844823"/>
              <a:ext cx="130159" cy="94947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grpSp>
      <p:grpSp>
        <p:nvGrpSpPr>
          <p:cNvPr id="82" name="群組 27"/>
          <p:cNvGrpSpPr>
            <a:grpSpLocks/>
          </p:cNvGrpSpPr>
          <p:nvPr/>
        </p:nvGrpSpPr>
        <p:grpSpPr bwMode="auto">
          <a:xfrm>
            <a:off x="690563" y="3741738"/>
            <a:ext cx="6426200" cy="1725612"/>
            <a:chOff x="731326" y="4743977"/>
            <a:chExt cx="6425364" cy="1726199"/>
          </a:xfrm>
        </p:grpSpPr>
        <p:sp>
          <p:nvSpPr>
            <p:cNvPr id="83" name="弧形向右箭號 82"/>
            <p:cNvSpPr/>
            <p:nvPr/>
          </p:nvSpPr>
          <p:spPr>
            <a:xfrm rot="16200000">
              <a:off x="2873275" y="4119926"/>
              <a:ext cx="439887" cy="35809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84" name="向下箭號 83"/>
            <p:cNvSpPr/>
            <p:nvPr/>
          </p:nvSpPr>
          <p:spPr>
            <a:xfrm rot="14331359">
              <a:off x="1808287" y="4664069"/>
              <a:ext cx="76226" cy="1226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5" name="文字方塊 19"/>
            <p:cNvSpPr txBox="1">
              <a:spLocks noChangeArrowheads="1"/>
            </p:cNvSpPr>
            <p:nvPr/>
          </p:nvSpPr>
          <p:spPr bwMode="auto">
            <a:xfrm>
              <a:off x="2430039" y="4743977"/>
              <a:ext cx="1543884" cy="369332"/>
            </a:xfrm>
            <a:prstGeom prst="rect">
              <a:avLst/>
            </a:prstGeom>
            <a:noFill/>
            <a:ln w="9525">
              <a:noFill/>
              <a:miter lim="800000"/>
              <a:headEnd/>
              <a:tailEnd/>
            </a:ln>
          </p:spPr>
          <p:txBody>
            <a:bodyPr wrap="none">
              <a:spAutoFit/>
            </a:bodyPr>
            <a:lstStyle/>
            <a:p>
              <a:r>
                <a:rPr kumimoji="0" lang="en-US" altLang="zh-TW"/>
                <a:t>Biscarbamates</a:t>
              </a:r>
              <a:endParaRPr kumimoji="0" lang="zh-TW" altLang="en-US"/>
            </a:p>
          </p:txBody>
        </p:sp>
        <p:sp>
          <p:nvSpPr>
            <p:cNvPr id="86" name="文字方塊 21"/>
            <p:cNvSpPr txBox="1">
              <a:spLocks noChangeArrowheads="1"/>
            </p:cNvSpPr>
            <p:nvPr/>
          </p:nvSpPr>
          <p:spPr bwMode="auto">
            <a:xfrm>
              <a:off x="731326" y="5351403"/>
              <a:ext cx="569387" cy="369332"/>
            </a:xfrm>
            <a:prstGeom prst="rect">
              <a:avLst/>
            </a:prstGeom>
            <a:noFill/>
            <a:ln w="9525">
              <a:noFill/>
              <a:miter lim="800000"/>
              <a:headEnd/>
              <a:tailEnd/>
            </a:ln>
          </p:spPr>
          <p:txBody>
            <a:bodyPr wrap="none">
              <a:spAutoFit/>
            </a:bodyPr>
            <a:lstStyle/>
            <a:p>
              <a:r>
                <a:rPr kumimoji="0" lang="en-US" altLang="zh-TW"/>
                <a:t>DPC</a:t>
              </a:r>
              <a:endParaRPr kumimoji="0" lang="zh-TW" altLang="en-US"/>
            </a:p>
          </p:txBody>
        </p:sp>
        <p:sp>
          <p:nvSpPr>
            <p:cNvPr id="87" name="向下箭號 86"/>
            <p:cNvSpPr/>
            <p:nvPr/>
          </p:nvSpPr>
          <p:spPr>
            <a:xfrm rot="17972106">
              <a:off x="4392398" y="4778350"/>
              <a:ext cx="87342" cy="9777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8" name="文字方塊 23"/>
            <p:cNvSpPr txBox="1">
              <a:spLocks noChangeArrowheads="1"/>
            </p:cNvSpPr>
            <p:nvPr/>
          </p:nvSpPr>
          <p:spPr bwMode="auto">
            <a:xfrm>
              <a:off x="5076056" y="5374568"/>
              <a:ext cx="2080634" cy="369332"/>
            </a:xfrm>
            <a:prstGeom prst="rect">
              <a:avLst/>
            </a:prstGeom>
            <a:noFill/>
            <a:ln w="9525">
              <a:noFill/>
              <a:miter lim="800000"/>
              <a:headEnd/>
              <a:tailEnd/>
            </a:ln>
          </p:spPr>
          <p:txBody>
            <a:bodyPr wrap="none">
              <a:spAutoFit/>
            </a:bodyPr>
            <a:lstStyle/>
            <a:p>
              <a:r>
                <a:rPr kumimoji="0" lang="en-US" altLang="zh-TW"/>
                <a:t>Polyurea Elastomers</a:t>
              </a:r>
              <a:endParaRPr kumimoji="0" lang="zh-TW" altLang="en-US"/>
            </a:p>
          </p:txBody>
        </p:sp>
        <p:sp>
          <p:nvSpPr>
            <p:cNvPr id="89" name="文字方塊 24"/>
            <p:cNvSpPr txBox="1">
              <a:spLocks noChangeArrowheads="1"/>
            </p:cNvSpPr>
            <p:nvPr/>
          </p:nvSpPr>
          <p:spPr bwMode="auto">
            <a:xfrm>
              <a:off x="1730885" y="5546846"/>
              <a:ext cx="2705228" cy="923330"/>
            </a:xfrm>
            <a:prstGeom prst="rect">
              <a:avLst/>
            </a:prstGeom>
            <a:noFill/>
            <a:ln w="9525">
              <a:noFill/>
              <a:miter lim="800000"/>
              <a:headEnd/>
              <a:tailEnd/>
            </a:ln>
          </p:spPr>
          <p:txBody>
            <a:bodyPr wrap="none">
              <a:spAutoFit/>
            </a:bodyPr>
            <a:lstStyle/>
            <a:p>
              <a:pPr algn="ctr"/>
              <a:r>
                <a:rPr kumimoji="0" lang="en-US" altLang="zh-TW"/>
                <a:t>HMDA/Jeffamine2000/IPDI</a:t>
              </a:r>
            </a:p>
            <a:p>
              <a:pPr algn="ctr"/>
              <a:endParaRPr kumimoji="0" lang="en-US" altLang="zh-TW"/>
            </a:p>
            <a:p>
              <a:pPr algn="ctr"/>
              <a:r>
                <a:rPr kumimoji="0" lang="en-US" altLang="zh-TW"/>
                <a:t>(One-pot three step)</a:t>
              </a:r>
              <a:endParaRPr kumimoji="0" lang="zh-TW" altLang="en-US"/>
            </a:p>
          </p:txBody>
        </p:sp>
      </p:grpSp>
      <p:grpSp>
        <p:nvGrpSpPr>
          <p:cNvPr id="90" name="群組 36"/>
          <p:cNvGrpSpPr>
            <a:grpSpLocks/>
          </p:cNvGrpSpPr>
          <p:nvPr/>
        </p:nvGrpSpPr>
        <p:grpSpPr bwMode="auto">
          <a:xfrm>
            <a:off x="625475" y="5733254"/>
            <a:ext cx="7785240" cy="729194"/>
            <a:chOff x="873303" y="5878594"/>
            <a:chExt cx="7786598" cy="729559"/>
          </a:xfrm>
        </p:grpSpPr>
        <p:sp>
          <p:nvSpPr>
            <p:cNvPr id="91" name="文字方塊 29"/>
            <p:cNvSpPr txBox="1">
              <a:spLocks noChangeArrowheads="1"/>
            </p:cNvSpPr>
            <p:nvPr/>
          </p:nvSpPr>
          <p:spPr bwMode="auto">
            <a:xfrm>
              <a:off x="873303" y="5878594"/>
              <a:ext cx="4846274" cy="708240"/>
            </a:xfrm>
            <a:prstGeom prst="rect">
              <a:avLst/>
            </a:prstGeom>
            <a:noFill/>
            <a:ln w="9525">
              <a:noFill/>
              <a:miter lim="800000"/>
              <a:headEnd/>
              <a:tailEnd/>
            </a:ln>
          </p:spPr>
          <p:txBody>
            <a:bodyPr wrap="none">
              <a:spAutoFit/>
            </a:bodyPr>
            <a:lstStyle/>
            <a:p>
              <a:r>
                <a:rPr kumimoji="0" lang="en-US" altLang="zh-TW" sz="2000" b="1" dirty="0" smtClean="0">
                  <a:solidFill>
                    <a:srgbClr val="0000FF"/>
                  </a:solidFill>
                </a:rPr>
                <a:t> PU </a:t>
              </a:r>
              <a:r>
                <a:rPr kumimoji="0" lang="en-US" altLang="zh-TW" sz="2000" b="1" dirty="0">
                  <a:solidFill>
                    <a:srgbClr val="0000FF"/>
                  </a:solidFill>
                </a:rPr>
                <a:t>Plastics </a:t>
              </a:r>
              <a:r>
                <a:rPr kumimoji="0" lang="en-US" altLang="zh-TW" sz="2000" b="1" dirty="0" smtClean="0">
                  <a:solidFill>
                    <a:srgbClr val="0000FF"/>
                  </a:solidFill>
                </a:rPr>
                <a:t>Synthesized </a:t>
              </a:r>
              <a:r>
                <a:rPr lang="en-US" altLang="zh-TW" sz="2000" b="1" dirty="0" smtClean="0">
                  <a:solidFill>
                    <a:srgbClr val="0000FF"/>
                  </a:solidFill>
                </a:rPr>
                <a:t>through</a:t>
              </a:r>
              <a:r>
                <a:rPr kumimoji="0" lang="en-US" altLang="zh-TW" sz="2000" b="1" dirty="0" smtClean="0">
                  <a:solidFill>
                    <a:srgbClr val="0000FF"/>
                  </a:solidFill>
                </a:rPr>
                <a:t> NIR: </a:t>
              </a:r>
              <a:endParaRPr kumimoji="0" lang="en-US" altLang="zh-TW" sz="2000" b="1" dirty="0">
                <a:solidFill>
                  <a:srgbClr val="0000FF"/>
                </a:solidFill>
              </a:endParaRPr>
            </a:p>
            <a:p>
              <a:r>
                <a:rPr kumimoji="0" lang="en-US" altLang="zh-TW" sz="2000" dirty="0"/>
                <a:t>                   </a:t>
              </a:r>
              <a:r>
                <a:rPr kumimoji="0" lang="en-US" altLang="zh-TW" sz="2000" dirty="0" smtClean="0"/>
                <a:t>CC from Epoxy(BPA </a:t>
              </a:r>
              <a:r>
                <a:rPr kumimoji="0" lang="en-US" altLang="zh-TW" sz="2000" dirty="0"/>
                <a:t>DGE)+</a:t>
              </a:r>
              <a:r>
                <a:rPr kumimoji="0" lang="en-US" altLang="zh-TW" sz="2000" dirty="0" err="1"/>
                <a:t>Diamine</a:t>
              </a:r>
              <a:endParaRPr kumimoji="0" lang="zh-TW" altLang="en-US" sz="2000" dirty="0"/>
            </a:p>
          </p:txBody>
        </p:sp>
        <p:cxnSp>
          <p:nvCxnSpPr>
            <p:cNvPr id="92" name="直線單箭頭接點 91"/>
            <p:cNvCxnSpPr/>
            <p:nvPr/>
          </p:nvCxnSpPr>
          <p:spPr>
            <a:xfrm>
              <a:off x="6142216" y="6452769"/>
              <a:ext cx="76689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a:off x="5485795" y="6452770"/>
              <a:ext cx="76848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文字方塊 34"/>
            <p:cNvSpPr txBox="1">
              <a:spLocks noChangeArrowheads="1"/>
            </p:cNvSpPr>
            <p:nvPr/>
          </p:nvSpPr>
          <p:spPr bwMode="auto">
            <a:xfrm>
              <a:off x="6981133" y="6238821"/>
              <a:ext cx="1678768" cy="369332"/>
            </a:xfrm>
            <a:prstGeom prst="rect">
              <a:avLst/>
            </a:prstGeom>
            <a:noFill/>
            <a:ln w="9525">
              <a:noFill/>
              <a:miter lim="800000"/>
              <a:headEnd/>
              <a:tailEnd/>
            </a:ln>
          </p:spPr>
          <p:txBody>
            <a:bodyPr>
              <a:spAutoFit/>
            </a:bodyPr>
            <a:lstStyle/>
            <a:p>
              <a:r>
                <a:rPr kumimoji="0" lang="en-US" altLang="zh-TW" dirty="0"/>
                <a:t>PU (In Progress)</a:t>
              </a:r>
              <a:endParaRPr kumimoji="0" lang="zh-TW" altLang="en-US" dirty="0"/>
            </a:p>
          </p:txBody>
        </p:sp>
      </p:grpSp>
      <p:sp>
        <p:nvSpPr>
          <p:cNvPr id="95" name="流程圖: 接點 94"/>
          <p:cNvSpPr/>
          <p:nvPr/>
        </p:nvSpPr>
        <p:spPr>
          <a:xfrm>
            <a:off x="395288" y="1539875"/>
            <a:ext cx="115887" cy="1158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6" name="流程圖: 接點 95"/>
          <p:cNvSpPr/>
          <p:nvPr/>
        </p:nvSpPr>
        <p:spPr>
          <a:xfrm>
            <a:off x="487363" y="3213100"/>
            <a:ext cx="115887" cy="1143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7" name="流程圖: 接點 96"/>
          <p:cNvSpPr/>
          <p:nvPr/>
        </p:nvSpPr>
        <p:spPr>
          <a:xfrm>
            <a:off x="481013" y="5895975"/>
            <a:ext cx="115887" cy="11588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8" name="文字方塊 43"/>
          <p:cNvSpPr txBox="1">
            <a:spLocks noChangeArrowheads="1"/>
          </p:cNvSpPr>
          <p:nvPr/>
        </p:nvSpPr>
        <p:spPr bwMode="auto">
          <a:xfrm>
            <a:off x="5253038" y="1908175"/>
            <a:ext cx="415925" cy="368300"/>
          </a:xfrm>
          <a:prstGeom prst="rect">
            <a:avLst/>
          </a:prstGeom>
          <a:noFill/>
          <a:ln w="9525">
            <a:noFill/>
            <a:miter lim="800000"/>
            <a:headEnd/>
            <a:tailEnd/>
          </a:ln>
        </p:spPr>
        <p:txBody>
          <a:bodyPr wrap="none">
            <a:spAutoFit/>
          </a:bodyPr>
          <a:lstStyle/>
          <a:p>
            <a:r>
              <a:rPr kumimoji="0" lang="zh-TW" altLang="en-US">
                <a:latin typeface="新細明體" charset="-120"/>
              </a:rPr>
              <a:t>△</a:t>
            </a:r>
            <a:endParaRPr kumimoji="0" lang="zh-TW" altLang="en-US"/>
          </a:p>
        </p:txBody>
      </p:sp>
      <p:sp>
        <p:nvSpPr>
          <p:cNvPr id="99" name="文字方塊 44"/>
          <p:cNvSpPr txBox="1">
            <a:spLocks noChangeArrowheads="1"/>
          </p:cNvSpPr>
          <p:nvPr/>
        </p:nvSpPr>
        <p:spPr bwMode="auto">
          <a:xfrm>
            <a:off x="6245895" y="5940425"/>
            <a:ext cx="414337" cy="368300"/>
          </a:xfrm>
          <a:prstGeom prst="rect">
            <a:avLst/>
          </a:prstGeom>
          <a:noFill/>
          <a:ln w="9525">
            <a:noFill/>
            <a:miter lim="800000"/>
            <a:headEnd/>
            <a:tailEnd/>
          </a:ln>
        </p:spPr>
        <p:txBody>
          <a:bodyPr wrap="none">
            <a:spAutoFit/>
          </a:bodyPr>
          <a:lstStyle/>
          <a:p>
            <a:r>
              <a:rPr kumimoji="0" lang="zh-TW" altLang="en-US" dirty="0">
                <a:latin typeface="新細明體" charset="-120"/>
              </a:rPr>
              <a:t>△</a:t>
            </a:r>
            <a:endParaRPr kumimoji="0" lang="zh-TW" altLang="en-US" dirty="0"/>
          </a:p>
        </p:txBody>
      </p:sp>
      <p:sp>
        <p:nvSpPr>
          <p:cNvPr id="100" name="文字方塊 45"/>
          <p:cNvSpPr txBox="1">
            <a:spLocks noChangeArrowheads="1"/>
          </p:cNvSpPr>
          <p:nvPr/>
        </p:nvSpPr>
        <p:spPr bwMode="auto">
          <a:xfrm>
            <a:off x="5524227" y="5940425"/>
            <a:ext cx="415925" cy="368300"/>
          </a:xfrm>
          <a:prstGeom prst="rect">
            <a:avLst/>
          </a:prstGeom>
          <a:noFill/>
          <a:ln w="9525">
            <a:noFill/>
            <a:miter lim="800000"/>
            <a:headEnd/>
            <a:tailEnd/>
          </a:ln>
        </p:spPr>
        <p:txBody>
          <a:bodyPr wrap="none">
            <a:spAutoFit/>
          </a:bodyPr>
          <a:lstStyle/>
          <a:p>
            <a:r>
              <a:rPr kumimoji="0" lang="zh-TW" altLang="en-US" dirty="0">
                <a:latin typeface="新細明體" charset="-120"/>
              </a:rPr>
              <a:t>△</a:t>
            </a:r>
            <a:endParaRPr kumimoji="0" lang="zh-TW" altLang="en-US" dirty="0"/>
          </a:p>
        </p:txBody>
      </p:sp>
      <p:cxnSp>
        <p:nvCxnSpPr>
          <p:cNvPr id="101" name="直線接點 100"/>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36"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37" name="文字方塊 3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90872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23168" y="6488668"/>
            <a:ext cx="418704" cy="369332"/>
          </a:xfrm>
          <a:prstGeom prst="rect">
            <a:avLst/>
          </a:prstGeom>
          <a:noFill/>
        </p:spPr>
        <p:txBody>
          <a:bodyPr wrap="none" rtlCol="0">
            <a:spAutoFit/>
          </a:bodyPr>
          <a:lstStyle/>
          <a:p>
            <a:r>
              <a:rPr lang="en-US" altLang="zh-TW" dirty="0" smtClean="0"/>
              <a:t>77</a:t>
            </a:r>
            <a:endParaRPr lang="zh-TW" altLang="en-US" dirty="0"/>
          </a:p>
        </p:txBody>
      </p:sp>
      <p:sp>
        <p:nvSpPr>
          <p:cNvPr id="6" name="標題 1"/>
          <p:cNvSpPr txBox="1">
            <a:spLocks/>
          </p:cNvSpPr>
          <p:nvPr/>
        </p:nvSpPr>
        <p:spPr>
          <a:xfrm>
            <a:off x="467544" y="12576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rPr>
              <a:t>Other NIR</a:t>
            </a:r>
            <a:r>
              <a:rPr kumimoji="0" lang="en-US" altLang="zh-TW" sz="3200" b="1" i="0" u="none" strike="noStrike" kern="1200" cap="none" spc="0" normalizeH="0" noProof="0" dirty="0" smtClean="0">
                <a:ln>
                  <a:noFill/>
                </a:ln>
                <a:solidFill>
                  <a:srgbClr val="FF0000"/>
                </a:solidFill>
                <a:effectLst/>
                <a:uLnTx/>
                <a:uFillTx/>
                <a:latin typeface="Times New Roman" pitchFamily="18" charset="0"/>
                <a:ea typeface="標楷體" pitchFamily="65" charset="-120"/>
                <a:cs typeface="Times New Roman" pitchFamily="18" charset="0"/>
              </a:rPr>
              <a:t> Process under Study</a:t>
            </a:r>
            <a:r>
              <a:rPr kumimoji="0" lang="en-US" altLang="zh-TW" sz="32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rPr>
              <a:t>(Dai Group)</a:t>
            </a:r>
            <a:endParaRPr kumimoji="0" lang="zh-TW" altLang="en-US" sz="3200" b="1" i="0" u="none" strike="noStrike" kern="1200" cap="none" spc="0" normalizeH="0" baseline="0" noProof="0" dirty="0" smtClean="0">
              <a:ln>
                <a:noFill/>
              </a:ln>
              <a:solidFill>
                <a:srgbClr val="FF0000"/>
              </a:solidFill>
              <a:effectLst/>
              <a:uLnTx/>
              <a:uFillTx/>
              <a:latin typeface="Times New Roman" pitchFamily="18" charset="0"/>
              <a:ea typeface="標楷體" pitchFamily="65" charset="-120"/>
              <a:cs typeface="Times New Roman" pitchFamily="18" charset="0"/>
            </a:endParaRPr>
          </a:p>
        </p:txBody>
      </p:sp>
      <p:graphicFrame>
        <p:nvGraphicFramePr>
          <p:cNvPr id="7" name="物件 48"/>
          <p:cNvGraphicFramePr>
            <a:graphicFrameLocks noChangeAspect="1"/>
          </p:cNvGraphicFramePr>
          <p:nvPr/>
        </p:nvGraphicFramePr>
        <p:xfrm>
          <a:off x="323528" y="1052736"/>
          <a:ext cx="8496944" cy="3794125"/>
        </p:xfrm>
        <a:graphic>
          <a:graphicData uri="http://schemas.openxmlformats.org/presentationml/2006/ole">
            <mc:AlternateContent xmlns:mc="http://schemas.openxmlformats.org/markup-compatibility/2006">
              <mc:Choice xmlns:v="urn:schemas-microsoft-com:vml" Requires="v">
                <p:oleObj spid="_x0000_s129035" name="CS ChemDraw Drawing" r:id="rId3" imgW="6598557" imgH="3088640" progId="">
                  <p:embed/>
                </p:oleObj>
              </mc:Choice>
              <mc:Fallback>
                <p:oleObj name="CS ChemDraw Drawing" r:id="rId3" imgW="6598557" imgH="3088640" progId="">
                  <p:embed/>
                  <p:pic>
                    <p:nvPicPr>
                      <p:cNvPr id="0" name="物件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52736"/>
                        <a:ext cx="8496944" cy="3794125"/>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文字方塊 7"/>
          <p:cNvSpPr txBox="1"/>
          <p:nvPr/>
        </p:nvSpPr>
        <p:spPr>
          <a:xfrm>
            <a:off x="5292080" y="1052736"/>
            <a:ext cx="3816424" cy="4247317"/>
          </a:xfrm>
          <a:prstGeom prst="rect">
            <a:avLst/>
          </a:prstGeom>
          <a:noFill/>
        </p:spPr>
        <p:txBody>
          <a:bodyPr wrap="square" rtlCol="0">
            <a:spAutoFit/>
          </a:bodyPr>
          <a:lstStyle/>
          <a:p>
            <a:r>
              <a:rPr lang="en-US" altLang="zh-TW" b="1" dirty="0" smtClean="0">
                <a:solidFill>
                  <a:srgbClr val="0000FF"/>
                </a:solidFill>
              </a:rPr>
              <a:t>(PC recycle and re-use as PU)</a:t>
            </a:r>
          </a:p>
          <a:p>
            <a:endParaRPr lang="en-US" altLang="zh-TW" b="1" dirty="0" smtClean="0">
              <a:solidFill>
                <a:srgbClr val="0000FF"/>
              </a:solidFill>
            </a:endParaRPr>
          </a:p>
          <a:p>
            <a:r>
              <a:rPr lang="en-US" altLang="zh-TW" b="1" dirty="0" smtClean="0">
                <a:solidFill>
                  <a:srgbClr val="0000FF"/>
                </a:solidFill>
              </a:rPr>
              <a:t>(GMA  to ODMA to PU-</a:t>
            </a:r>
            <a:r>
              <a:rPr lang="en-US" altLang="zh-TW" b="1" dirty="0" err="1" smtClean="0">
                <a:solidFill>
                  <a:srgbClr val="0000FF"/>
                </a:solidFill>
              </a:rPr>
              <a:t>acrylate</a:t>
            </a:r>
            <a:r>
              <a:rPr lang="en-US" altLang="zh-TW" b="1" dirty="0" smtClean="0">
                <a:solidFill>
                  <a:srgbClr val="0000FF"/>
                </a:solidFill>
              </a:rPr>
              <a:t>/ DSM)</a:t>
            </a: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r>
              <a:rPr lang="en-US" altLang="zh-TW" b="1" dirty="0" smtClean="0">
                <a:solidFill>
                  <a:srgbClr val="0000FF"/>
                </a:solidFill>
              </a:rPr>
              <a:t>(</a:t>
            </a:r>
            <a:r>
              <a:rPr lang="en-US" altLang="zh-TW" b="1" dirty="0" err="1" smtClean="0">
                <a:solidFill>
                  <a:srgbClr val="0000FF"/>
                </a:solidFill>
              </a:rPr>
              <a:t>Biscarbamate</a:t>
            </a:r>
            <a:r>
              <a:rPr lang="en-US" altLang="zh-TW" b="1" dirty="0" smtClean="0">
                <a:solidFill>
                  <a:srgbClr val="0000FF"/>
                </a:solidFill>
              </a:rPr>
              <a:t> as blocked </a:t>
            </a:r>
            <a:r>
              <a:rPr lang="en-US" altLang="zh-TW" b="1" dirty="0" err="1" smtClean="0">
                <a:solidFill>
                  <a:srgbClr val="0000FF"/>
                </a:solidFill>
              </a:rPr>
              <a:t>isocyanate</a:t>
            </a:r>
            <a:r>
              <a:rPr lang="en-US" altLang="zh-TW" b="1" dirty="0" smtClean="0">
                <a:solidFill>
                  <a:srgbClr val="0000FF"/>
                </a:solidFill>
              </a:rPr>
              <a:t>)</a:t>
            </a: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endParaRPr lang="en-US" altLang="zh-TW" b="1" dirty="0" smtClean="0">
              <a:solidFill>
                <a:srgbClr val="0000FF"/>
              </a:solidFill>
            </a:endParaRPr>
          </a:p>
          <a:p>
            <a:r>
              <a:rPr lang="en-US" altLang="zh-TW" b="1" dirty="0" smtClean="0">
                <a:solidFill>
                  <a:srgbClr val="0000FF"/>
                </a:solidFill>
              </a:rPr>
              <a:t>                   Poly-(IPP-cyclic  </a:t>
            </a:r>
            <a:r>
              <a:rPr lang="en-US" altLang="zh-TW" b="1" dirty="0" err="1" smtClean="0">
                <a:solidFill>
                  <a:srgbClr val="0000FF"/>
                </a:solidFill>
              </a:rPr>
              <a:t>carboanate</a:t>
            </a:r>
            <a:r>
              <a:rPr lang="en-US" altLang="zh-TW" b="1" dirty="0" smtClean="0">
                <a:solidFill>
                  <a:srgbClr val="0000FF"/>
                </a:solidFill>
              </a:rPr>
              <a:t>)</a:t>
            </a:r>
            <a:endParaRPr lang="zh-TW" altLang="en-US" b="1" dirty="0">
              <a:solidFill>
                <a:srgbClr val="0000FF"/>
              </a:solidFill>
            </a:endParaRPr>
          </a:p>
        </p:txBody>
      </p:sp>
      <p:graphicFrame>
        <p:nvGraphicFramePr>
          <p:cNvPr id="129027" name="Object 3"/>
          <p:cNvGraphicFramePr>
            <a:graphicFrameLocks noChangeAspect="1"/>
          </p:cNvGraphicFramePr>
          <p:nvPr/>
        </p:nvGraphicFramePr>
        <p:xfrm>
          <a:off x="6948264" y="5195533"/>
          <a:ext cx="1071719" cy="897763"/>
        </p:xfrm>
        <a:graphic>
          <a:graphicData uri="http://schemas.openxmlformats.org/presentationml/2006/ole">
            <mc:AlternateContent xmlns:mc="http://schemas.openxmlformats.org/markup-compatibility/2006">
              <mc:Choice xmlns:v="urn:schemas-microsoft-com:vml" Requires="v">
                <p:oleObj spid="_x0000_s129036" name="CS ChemDraw Drawing" r:id="rId5" imgW="1202425" imgH="1065266" progId="">
                  <p:embed/>
                </p:oleObj>
              </mc:Choice>
              <mc:Fallback>
                <p:oleObj name="CS ChemDraw Drawing" r:id="rId5" imgW="1202425" imgH="106526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5195533"/>
                        <a:ext cx="1071719" cy="8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1094953" y="4653137"/>
          <a:ext cx="5446824" cy="2204864"/>
        </p:xfrm>
        <a:graphic>
          <a:graphicData uri="http://schemas.openxmlformats.org/presentationml/2006/ole">
            <mc:AlternateContent xmlns:mc="http://schemas.openxmlformats.org/markup-compatibility/2006">
              <mc:Choice xmlns:v="urn:schemas-microsoft-com:vml" Requires="v">
                <p:oleObj spid="_x0000_s129037" name="CS ChemDraw Drawing" r:id="rId7" imgW="8183475" imgH="3312712" progId="">
                  <p:embed/>
                </p:oleObj>
              </mc:Choice>
              <mc:Fallback>
                <p:oleObj name="CS ChemDraw Drawing" r:id="rId7" imgW="8183475" imgH="3312712"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4953" y="4653137"/>
                        <a:ext cx="5446824"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文字方塊 11"/>
          <p:cNvSpPr txBox="1"/>
          <p:nvPr/>
        </p:nvSpPr>
        <p:spPr>
          <a:xfrm>
            <a:off x="0" y="1340768"/>
            <a:ext cx="611560" cy="4524315"/>
          </a:xfrm>
          <a:prstGeom prst="rect">
            <a:avLst/>
          </a:prstGeom>
          <a:noFill/>
        </p:spPr>
        <p:txBody>
          <a:bodyPr wrap="square" rtlCol="0">
            <a:spAutoFit/>
          </a:bodyPr>
          <a:lstStyle/>
          <a:p>
            <a:r>
              <a:rPr lang="en-US" altLang="zh-TW" sz="2400" b="1" dirty="0" smtClean="0">
                <a:solidFill>
                  <a:srgbClr val="0000FF"/>
                </a:solidFill>
              </a:rPr>
              <a:t>A.</a:t>
            </a:r>
          </a:p>
          <a:p>
            <a:endParaRPr lang="en-US" altLang="zh-TW" sz="2400" b="1" dirty="0" smtClean="0">
              <a:solidFill>
                <a:srgbClr val="0000FF"/>
              </a:solidFill>
            </a:endParaRPr>
          </a:p>
          <a:p>
            <a:endParaRPr lang="en-US" altLang="zh-TW" sz="2400" b="1" dirty="0" smtClean="0">
              <a:solidFill>
                <a:srgbClr val="0000FF"/>
              </a:solidFill>
            </a:endParaRPr>
          </a:p>
          <a:p>
            <a:r>
              <a:rPr lang="en-US" altLang="zh-TW" sz="2400" b="1" dirty="0" smtClean="0">
                <a:solidFill>
                  <a:srgbClr val="0000FF"/>
                </a:solidFill>
              </a:rPr>
              <a:t>B.</a:t>
            </a:r>
          </a:p>
          <a:p>
            <a:endParaRPr lang="en-US" altLang="zh-TW" sz="2400" b="1" dirty="0" smtClean="0">
              <a:solidFill>
                <a:srgbClr val="0000FF"/>
              </a:solidFill>
            </a:endParaRPr>
          </a:p>
          <a:p>
            <a:endParaRPr lang="en-US" altLang="zh-TW" sz="2400" b="1" dirty="0" smtClean="0">
              <a:solidFill>
                <a:srgbClr val="0000FF"/>
              </a:solidFill>
            </a:endParaRPr>
          </a:p>
          <a:p>
            <a:r>
              <a:rPr lang="en-US" altLang="zh-TW" sz="2400" b="1" dirty="0" smtClean="0">
                <a:solidFill>
                  <a:srgbClr val="0000FF"/>
                </a:solidFill>
              </a:rPr>
              <a:t>C.</a:t>
            </a:r>
          </a:p>
          <a:p>
            <a:endParaRPr lang="en-US" altLang="zh-TW" sz="2400" b="1" dirty="0" smtClean="0">
              <a:solidFill>
                <a:srgbClr val="0000FF"/>
              </a:solidFill>
            </a:endParaRPr>
          </a:p>
          <a:p>
            <a:endParaRPr lang="en-US" altLang="zh-TW" sz="2400" b="1" dirty="0" smtClean="0">
              <a:solidFill>
                <a:srgbClr val="0000FF"/>
              </a:solidFill>
            </a:endParaRPr>
          </a:p>
          <a:p>
            <a:endParaRPr lang="en-US" altLang="zh-TW" sz="2400" b="1" dirty="0" smtClean="0">
              <a:solidFill>
                <a:srgbClr val="0000FF"/>
              </a:solidFill>
            </a:endParaRPr>
          </a:p>
          <a:p>
            <a:endParaRPr lang="en-US" altLang="zh-TW" sz="2400" b="1" dirty="0" smtClean="0">
              <a:solidFill>
                <a:srgbClr val="0000FF"/>
              </a:solidFill>
            </a:endParaRPr>
          </a:p>
          <a:p>
            <a:r>
              <a:rPr lang="en-US" altLang="zh-TW" sz="2400" b="1" dirty="0" smtClean="0">
                <a:solidFill>
                  <a:srgbClr val="0000FF"/>
                </a:solidFill>
              </a:rPr>
              <a:t>D.</a:t>
            </a:r>
            <a:endParaRPr lang="zh-TW" altLang="en-US" sz="2400" b="1" dirty="0">
              <a:solidFill>
                <a:srgbClr val="0000FF"/>
              </a:solidFill>
            </a:endParaRPr>
          </a:p>
        </p:txBody>
      </p:sp>
      <p:sp>
        <p:nvSpPr>
          <p:cNvPr id="14" name="文字方塊 13"/>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5" name="Picture 5" descr="化工系系徽"/>
          <p:cNvPicPr>
            <a:picLocks noChangeAspect="1" noChangeArrowheads="1"/>
          </p:cNvPicPr>
          <p:nvPr/>
        </p:nvPicPr>
        <p:blipFill>
          <a:blip r:embed="rId9" cstate="print"/>
          <a:srcRect/>
          <a:stretch>
            <a:fillRect/>
          </a:stretch>
        </p:blipFill>
        <p:spPr bwMode="auto">
          <a:xfrm>
            <a:off x="0" y="0"/>
            <a:ext cx="471390" cy="404664"/>
          </a:xfrm>
          <a:prstGeom prst="rect">
            <a:avLst/>
          </a:prstGeom>
          <a:noFill/>
          <a:ln w="9525">
            <a:noFill/>
            <a:miter lim="800000"/>
            <a:headEnd/>
            <a:tailEnd/>
          </a:ln>
        </p:spPr>
      </p:pic>
      <p:sp>
        <p:nvSpPr>
          <p:cNvPr id="16" name="文字方塊 15"/>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980728"/>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23168" y="6488668"/>
            <a:ext cx="418704" cy="369332"/>
          </a:xfrm>
          <a:prstGeom prst="rect">
            <a:avLst/>
          </a:prstGeom>
          <a:noFill/>
        </p:spPr>
        <p:txBody>
          <a:bodyPr wrap="none" rtlCol="0">
            <a:spAutoFit/>
          </a:bodyPr>
          <a:lstStyle/>
          <a:p>
            <a:r>
              <a:rPr lang="en-US" altLang="zh-TW" dirty="0" smtClean="0"/>
              <a:t>78</a:t>
            </a:r>
            <a:endParaRPr lang="zh-TW" altLang="en-US" dirty="0"/>
          </a:p>
        </p:txBody>
      </p:sp>
      <p:sp>
        <p:nvSpPr>
          <p:cNvPr id="6" name="標題 1"/>
          <p:cNvSpPr txBox="1">
            <a:spLocks/>
          </p:cNvSpPr>
          <p:nvPr/>
        </p:nvSpPr>
        <p:spPr>
          <a:xfrm>
            <a:off x="467544" y="18864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1" i="0" u="none" strike="noStrike" kern="1200" cap="none" spc="0" normalizeH="0" baseline="0" noProof="0" dirty="0" smtClean="0">
                <a:ln>
                  <a:noFill/>
                </a:ln>
                <a:solidFill>
                  <a:srgbClr val="FF0000"/>
                </a:solidFill>
                <a:effectLst/>
                <a:uLnTx/>
                <a:uFillTx/>
                <a:latin typeface="+mj-lt"/>
                <a:ea typeface="+mj-ea"/>
                <a:cs typeface="+mj-cs"/>
              </a:rPr>
              <a:t>Acknowledgements</a:t>
            </a:r>
            <a:endParaRPr kumimoji="0" lang="zh-TW" altLang="en-US" sz="44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7" name="內容版面配置區 3"/>
          <p:cNvSpPr txBox="1">
            <a:spLocks/>
          </p:cNvSpPr>
          <p:nvPr/>
        </p:nvSpPr>
        <p:spPr>
          <a:xfrm>
            <a:off x="636587" y="1196752"/>
            <a:ext cx="8507413"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TW" altLang="en-US"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大東公司</a:t>
            </a: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(GRECO)</a:t>
            </a:r>
            <a:r>
              <a:rPr kumimoji="0" lang="zh-TW" altLang="en-US"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  新力美</a:t>
            </a: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(DSM)</a:t>
            </a:r>
            <a:r>
              <a:rPr kumimoji="0" lang="zh-TW" altLang="en-US"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     </a:t>
            </a:r>
            <a:endPar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TW" sz="2800" b="1" dirty="0" smtClean="0">
              <a:solidFill>
                <a:srgbClr val="0000FF"/>
              </a:solidFill>
              <a:latin typeface="標楷體" pitchFamily="65" charset="-120"/>
              <a:ea typeface="標楷體" pitchFamily="65" charset="-12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National</a:t>
            </a:r>
            <a:r>
              <a:rPr kumimoji="0" lang="en-US" altLang="zh-TW" sz="2800" b="1" i="0" u="none" strike="noStrike" kern="1200" cap="none" spc="0" normalizeH="0" noProof="0" dirty="0" smtClean="0">
                <a:ln>
                  <a:noFill/>
                </a:ln>
                <a:solidFill>
                  <a:srgbClr val="0000FF"/>
                </a:solidFill>
                <a:effectLst/>
                <a:uLnTx/>
                <a:uFillTx/>
                <a:latin typeface="標楷體" pitchFamily="65" charset="-120"/>
                <a:ea typeface="標楷體" pitchFamily="65" charset="-120"/>
                <a:cs typeface="+mn-cs"/>
              </a:rPr>
              <a:t> Science </a:t>
            </a:r>
            <a:r>
              <a:rPr kumimoji="0" lang="en-US" altLang="zh-TW" sz="2800" b="1" i="0" u="none" strike="noStrike" kern="1200" cap="none" spc="0" normalizeH="0" noProof="0" dirty="0" err="1" smtClean="0">
                <a:ln>
                  <a:noFill/>
                </a:ln>
                <a:solidFill>
                  <a:srgbClr val="0000FF"/>
                </a:solidFill>
                <a:effectLst/>
                <a:uLnTx/>
                <a:uFillTx/>
                <a:latin typeface="標楷體" pitchFamily="65" charset="-120"/>
                <a:ea typeface="標楷體" pitchFamily="65" charset="-120"/>
                <a:cs typeface="+mn-cs"/>
              </a:rPr>
              <a:t>Concil</a:t>
            </a:r>
            <a:r>
              <a:rPr kumimoji="0" lang="en-US" altLang="zh-TW" sz="2800" b="1" i="0" u="none" strike="noStrike" kern="1200" cap="none" spc="0" normalizeH="0" noProof="0" dirty="0" smtClean="0">
                <a:ln>
                  <a:noFill/>
                </a:ln>
                <a:solidFill>
                  <a:srgbClr val="0000FF"/>
                </a:solidFill>
                <a:effectLst/>
                <a:uLnTx/>
                <a:uFillTx/>
                <a:latin typeface="標楷體" pitchFamily="65" charset="-120"/>
                <a:ea typeface="標楷體" pitchFamily="65" charset="-120"/>
                <a:cs typeface="+mn-cs"/>
              </a:rPr>
              <a:t> of Taiwan</a:t>
            </a:r>
            <a:endPar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Chen, S. Y </a:t>
            </a:r>
            <a:r>
              <a:rPr kumimoji="0" lang="en-US" altLang="zh-TW" sz="2800" b="1" i="0" u="none" strike="noStrike" kern="1200" cap="none" spc="0" normalizeH="0" baseline="30000" noProof="0" dirty="0" smtClean="0">
                <a:ln>
                  <a:noFill/>
                </a:ln>
                <a:solidFill>
                  <a:srgbClr val="0000FF"/>
                </a:solidFill>
                <a:effectLst/>
                <a:uLnTx/>
                <a:uFillTx/>
                <a:latin typeface="標楷體" pitchFamily="65" charset="-120"/>
                <a:ea typeface="標楷體" pitchFamily="65" charset="-120"/>
                <a:cs typeface="+mn-cs"/>
              </a:rPr>
              <a:t>(MDI)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800" b="0" i="0" u="none" strike="noStrike" kern="1200" cap="none" spc="0" normalizeH="0" baseline="30000" noProof="0" dirty="0" smtClean="0">
              <a:ln>
                <a:noFill/>
              </a:ln>
              <a:solidFill>
                <a:schemeClr val="tx1"/>
              </a:solidFill>
              <a:effectLst/>
              <a:uLnTx/>
              <a:uFillTx/>
              <a:latin typeface="標楷體" pitchFamily="65" charset="-120"/>
              <a:ea typeface="標楷體" pitchFamily="65" charset="-120"/>
              <a:cs typeface="+mn-cs"/>
            </a:endParaRPr>
          </a:p>
          <a:p>
            <a:pPr marL="342900" lvl="0" indent="-342900">
              <a:spcBef>
                <a:spcPct val="20000"/>
              </a:spcBef>
              <a:buFont typeface="Arial" pitchFamily="34" charset="0"/>
              <a:buChar char="•"/>
              <a:defRPr/>
            </a:pP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Pan, Elisa </a:t>
            </a:r>
            <a:r>
              <a:rPr lang="en-US" altLang="zh-TW" sz="2800" b="1" baseline="30000" dirty="0" smtClean="0">
                <a:solidFill>
                  <a:srgbClr val="0000FF"/>
                </a:solidFill>
                <a:latin typeface="標楷體" pitchFamily="65" charset="-120"/>
                <a:ea typeface="標楷體" pitchFamily="65" charset="-120"/>
              </a:rPr>
              <a:t>(</a:t>
            </a:r>
            <a:r>
              <a:rPr lang="en-US" altLang="zh-TW" sz="2800" b="1" baseline="30000" dirty="0" err="1" smtClean="0">
                <a:solidFill>
                  <a:srgbClr val="0000FF"/>
                </a:solidFill>
                <a:latin typeface="標楷體" pitchFamily="65" charset="-120"/>
                <a:ea typeface="標楷體" pitchFamily="65" charset="-120"/>
              </a:rPr>
              <a:t>Polyurea</a:t>
            </a:r>
            <a:r>
              <a:rPr lang="en-US" altLang="zh-TW" sz="2800" b="1" baseline="30000" dirty="0" smtClean="0">
                <a:solidFill>
                  <a:srgbClr val="0000FF"/>
                </a:solidFill>
                <a:latin typeface="標楷體" pitchFamily="65" charset="-120"/>
                <a:ea typeface="標楷體" pitchFamily="65" charset="-120"/>
              </a:rPr>
              <a:t> </a:t>
            </a:r>
            <a:r>
              <a:rPr lang="en-US" altLang="zh-TW" sz="2800" b="1" baseline="30000" dirty="0" err="1" smtClean="0">
                <a:solidFill>
                  <a:srgbClr val="0000FF"/>
                </a:solidFill>
                <a:latin typeface="標楷體" pitchFamily="65" charset="-120"/>
                <a:ea typeface="標楷體" pitchFamily="65" charset="-120"/>
              </a:rPr>
              <a:t>elastomers</a:t>
            </a:r>
            <a:r>
              <a:rPr lang="en-US" altLang="zh-TW" sz="2800" b="1" baseline="30000" dirty="0" smtClean="0">
                <a:solidFill>
                  <a:srgbClr val="0000FF"/>
                </a:solidFill>
                <a:latin typeface="標楷體" pitchFamily="65" charset="-120"/>
                <a:ea typeface="標楷體" pitchFamily="65" charset="-120"/>
              </a:rPr>
              <a:t>) </a:t>
            </a:r>
            <a:endPar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TW" sz="2800" b="1" i="0" u="none" strike="noStrike" kern="1200" cap="none" spc="0" normalizeH="0" noProof="0" dirty="0" smtClean="0">
                <a:ln>
                  <a:noFill/>
                </a:ln>
                <a:solidFill>
                  <a:srgbClr val="0000FF"/>
                </a:solidFill>
                <a:effectLst/>
                <a:uLnTx/>
                <a:uFillTx/>
                <a:latin typeface="標楷體" pitchFamily="65" charset="-120"/>
                <a:ea typeface="標楷體" pitchFamily="65" charset="-120"/>
                <a:cs typeface="+mn-cs"/>
              </a:rPr>
              <a:t> </a:t>
            </a:r>
            <a:endPar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Lin,</a:t>
            </a:r>
            <a:r>
              <a:rPr kumimoji="0" lang="en-US" altLang="zh-TW" sz="2800" b="1" i="0" u="none" strike="noStrike" kern="1200" cap="none" spc="0" normalizeH="0" noProof="0" dirty="0" smtClean="0">
                <a:ln>
                  <a:noFill/>
                </a:ln>
                <a:solidFill>
                  <a:srgbClr val="0000FF"/>
                </a:solidFill>
                <a:effectLst/>
                <a:uLnTx/>
                <a:uFillTx/>
                <a:latin typeface="標楷體" pitchFamily="65" charset="-120"/>
                <a:ea typeface="標楷體" pitchFamily="65" charset="-120"/>
                <a:cs typeface="+mn-cs"/>
              </a:rPr>
              <a:t> W-S</a:t>
            </a:r>
            <a:r>
              <a:rPr kumimoji="0" lang="zh-TW" altLang="en-US"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 </a:t>
            </a:r>
            <a:r>
              <a:rPr kumimoji="0" lang="en-US" altLang="zh-TW" sz="2800" b="1" i="0" u="none" strike="noStrike" kern="1200" cap="none" spc="0" normalizeH="0" baseline="30000" noProof="0" dirty="0" smtClean="0">
                <a:ln>
                  <a:noFill/>
                </a:ln>
                <a:solidFill>
                  <a:srgbClr val="0000FF"/>
                </a:solidFill>
                <a:effectLst/>
                <a:uLnTx/>
                <a:uFillTx/>
                <a:latin typeface="標楷體" pitchFamily="65" charset="-120"/>
                <a:ea typeface="標楷體" pitchFamily="65" charset="-120"/>
                <a:cs typeface="+mn-cs"/>
              </a:rPr>
              <a:t>(HDI,DDI)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2800" b="0" i="0" u="none" strike="noStrike" kern="1200" cap="none" spc="0" normalizeH="0" baseline="30000" noProof="0" dirty="0" smtClean="0">
              <a:ln>
                <a:noFill/>
              </a:ln>
              <a:solidFill>
                <a:schemeClr val="tx1"/>
              </a:solidFill>
              <a:effectLst/>
              <a:uLnTx/>
              <a:uFillTx/>
              <a:latin typeface="標楷體" pitchFamily="65" charset="-120"/>
              <a:ea typeface="標楷體" pitchFamily="65" charset="-120"/>
              <a:cs typeface="+mn-cs"/>
            </a:endParaRPr>
          </a:p>
          <a:p>
            <a:pPr marL="342900" lvl="0" indent="-342900">
              <a:spcBef>
                <a:spcPct val="20000"/>
              </a:spcBef>
              <a:buFont typeface="Arial" pitchFamily="34" charset="0"/>
              <a:buChar char="•"/>
            </a:pP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Ku, K.T.</a:t>
            </a:r>
            <a:r>
              <a:rPr lang="en-US" altLang="zh-TW" sz="2800" b="1" baseline="30000" dirty="0" smtClean="0">
                <a:solidFill>
                  <a:srgbClr val="0000FF"/>
                </a:solidFill>
                <a:latin typeface="標楷體" pitchFamily="65" charset="-120"/>
                <a:ea typeface="標楷體" pitchFamily="65" charset="-120"/>
              </a:rPr>
              <a:t>(CC to PU)</a:t>
            </a:r>
            <a:r>
              <a:rPr kumimoji="0" lang="en-US" altLang="zh-TW"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  Li, </a:t>
            </a:r>
            <a:r>
              <a:rPr kumimoji="0" lang="zh-TW" altLang="en-US" sz="2800" b="1" i="0" u="none" strike="noStrike" kern="1200" cap="none" spc="0" normalizeH="0" baseline="0" noProof="0" dirty="0" smtClean="0">
                <a:ln>
                  <a:noFill/>
                </a:ln>
                <a:solidFill>
                  <a:srgbClr val="0000FF"/>
                </a:solidFill>
                <a:effectLst/>
                <a:uLnTx/>
                <a:uFillTx/>
                <a:latin typeface="標楷體" pitchFamily="65" charset="-120"/>
                <a:ea typeface="標楷體" pitchFamily="65" charset="-120"/>
                <a:cs typeface="+mn-cs"/>
              </a:rPr>
              <a:t>紫菁</a:t>
            </a:r>
            <a:r>
              <a:rPr kumimoji="0" lang="en-US" altLang="zh-TW" sz="2800" b="1" i="0" u="none" strike="noStrike" kern="1200" cap="none" spc="0" normalizeH="0" baseline="30000" noProof="0" dirty="0" smtClean="0">
                <a:ln>
                  <a:noFill/>
                </a:ln>
                <a:solidFill>
                  <a:srgbClr val="0000FF"/>
                </a:solidFill>
                <a:effectLst/>
                <a:uLnTx/>
                <a:uFillTx/>
                <a:latin typeface="標楷體" pitchFamily="65" charset="-120"/>
                <a:ea typeface="標楷體" pitchFamily="65" charset="-120"/>
                <a:cs typeface="+mn-cs"/>
              </a:rPr>
              <a:t>(CC to PU)</a:t>
            </a:r>
            <a:endParaRPr kumimoji="0" lang="zh-TW" altLang="en-US" sz="2800" b="1" i="0" u="none" strike="noStrike" kern="1200" cap="none" spc="0" normalizeH="0" baseline="30000" noProof="0" dirty="0" smtClean="0">
              <a:ln>
                <a:noFill/>
              </a:ln>
              <a:solidFill>
                <a:srgbClr val="0000FF"/>
              </a:solidFill>
              <a:effectLst/>
              <a:uLnTx/>
              <a:uFillTx/>
              <a:latin typeface="標楷體" pitchFamily="65" charset="-120"/>
              <a:ea typeface="標楷體" pitchFamily="65" charset="-120"/>
              <a:cs typeface="+mn-cs"/>
            </a:endParaRPr>
          </a:p>
        </p:txBody>
      </p:sp>
      <p:sp>
        <p:nvSpPr>
          <p:cNvPr id="9" name="文字方塊 8"/>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0"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1" name="文字方塊 10"/>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168" y="6488668"/>
            <a:ext cx="418704" cy="369332"/>
          </a:xfrm>
          <a:prstGeom prst="rect">
            <a:avLst/>
          </a:prstGeom>
          <a:noFill/>
        </p:spPr>
        <p:txBody>
          <a:bodyPr wrap="none" rtlCol="0">
            <a:spAutoFit/>
          </a:bodyPr>
          <a:lstStyle/>
          <a:p>
            <a:r>
              <a:rPr lang="en-US" altLang="zh-TW" dirty="0" smtClean="0"/>
              <a:t>79</a:t>
            </a:r>
            <a:endParaRPr lang="zh-TW" altLang="en-US" dirty="0"/>
          </a:p>
        </p:txBody>
      </p:sp>
      <p:pic>
        <p:nvPicPr>
          <p:cNvPr id="163842" name="Picture 2" descr="C:\Documents and Settings\Shenghong A Dai\桌面\IMG_2343.JPG"/>
          <p:cNvPicPr>
            <a:picLocks noChangeAspect="1" noChangeArrowheads="1"/>
          </p:cNvPicPr>
          <p:nvPr/>
        </p:nvPicPr>
        <p:blipFill>
          <a:blip r:embed="rId2" cstate="print"/>
          <a:srcRect/>
          <a:stretch>
            <a:fillRect/>
          </a:stretch>
        </p:blipFill>
        <p:spPr bwMode="auto">
          <a:xfrm>
            <a:off x="1835695" y="116632"/>
            <a:ext cx="4715507" cy="3143673"/>
          </a:xfrm>
          <a:prstGeom prst="rect">
            <a:avLst/>
          </a:prstGeom>
          <a:noFill/>
          <a:ln w="38100">
            <a:solidFill>
              <a:srgbClr val="0000FF"/>
            </a:solidFill>
          </a:ln>
        </p:spPr>
      </p:pic>
      <p:pic>
        <p:nvPicPr>
          <p:cNvPr id="163843" name="Picture 3" descr="C:\Documents and Settings\Shenghong A Dai\桌面\IMG_3095.JPG"/>
          <p:cNvPicPr>
            <a:picLocks noChangeAspect="1" noChangeArrowheads="1"/>
          </p:cNvPicPr>
          <p:nvPr/>
        </p:nvPicPr>
        <p:blipFill>
          <a:blip r:embed="rId3" cstate="print"/>
          <a:srcRect/>
          <a:stretch>
            <a:fillRect/>
          </a:stretch>
        </p:blipFill>
        <p:spPr bwMode="auto">
          <a:xfrm>
            <a:off x="1835696" y="3284984"/>
            <a:ext cx="4776231" cy="3582416"/>
          </a:xfrm>
          <a:prstGeom prst="rect">
            <a:avLst/>
          </a:prstGeom>
          <a:noFill/>
          <a:ln w="38100">
            <a:solidFill>
              <a:srgbClr val="0000FF"/>
            </a:solidFill>
          </a:ln>
        </p:spPr>
      </p:pic>
      <p:sp>
        <p:nvSpPr>
          <p:cNvPr id="12" name="文字方塊 11"/>
          <p:cNvSpPr txBox="1"/>
          <p:nvPr/>
        </p:nvSpPr>
        <p:spPr>
          <a:xfrm>
            <a:off x="6588224" y="4365104"/>
            <a:ext cx="3024336" cy="461665"/>
          </a:xfrm>
          <a:prstGeom prst="rect">
            <a:avLst/>
          </a:prstGeom>
          <a:noFill/>
        </p:spPr>
        <p:txBody>
          <a:bodyPr wrap="square" rtlCol="0">
            <a:spAutoFit/>
          </a:bodyPr>
          <a:lstStyle/>
          <a:p>
            <a:r>
              <a:rPr lang="en-US" altLang="zh-TW" sz="2400" b="1" u="sng" dirty="0" smtClean="0">
                <a:solidFill>
                  <a:srgbClr val="FF0000"/>
                </a:solidFill>
              </a:rPr>
              <a:t>Dai’s Group - 2012</a:t>
            </a:r>
            <a:endParaRPr lang="zh-TW" altLang="en-US" sz="2400" b="1" u="sng" dirty="0">
              <a:solidFill>
                <a:srgbClr val="FF0000"/>
              </a:solidFill>
            </a:endParaRPr>
          </a:p>
        </p:txBody>
      </p:sp>
      <p:sp>
        <p:nvSpPr>
          <p:cNvPr id="13" name="文字方塊 12"/>
          <p:cNvSpPr txBox="1"/>
          <p:nvPr/>
        </p:nvSpPr>
        <p:spPr>
          <a:xfrm>
            <a:off x="6588224" y="1412776"/>
            <a:ext cx="3024336" cy="461665"/>
          </a:xfrm>
          <a:prstGeom prst="rect">
            <a:avLst/>
          </a:prstGeom>
          <a:noFill/>
        </p:spPr>
        <p:txBody>
          <a:bodyPr wrap="square" rtlCol="0">
            <a:spAutoFit/>
          </a:bodyPr>
          <a:lstStyle/>
          <a:p>
            <a:r>
              <a:rPr lang="en-US" altLang="zh-TW" sz="2400" b="1" u="sng" dirty="0" smtClean="0">
                <a:solidFill>
                  <a:srgbClr val="FF0000"/>
                </a:solidFill>
              </a:rPr>
              <a:t>Dai’s Group - 2013</a:t>
            </a:r>
            <a:endParaRPr lang="zh-TW" altLang="en-US" sz="2400" b="1" u="sng" dirty="0">
              <a:solidFill>
                <a:srgbClr val="FF0000"/>
              </a:solidFill>
            </a:endParaRPr>
          </a:p>
        </p:txBody>
      </p:sp>
      <p:cxnSp>
        <p:nvCxnSpPr>
          <p:cNvPr id="15" name="直線單箭頭接點 14"/>
          <p:cNvCxnSpPr/>
          <p:nvPr/>
        </p:nvCxnSpPr>
        <p:spPr>
          <a:xfrm>
            <a:off x="3419872" y="1052736"/>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4283968" y="3501008"/>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1979712" y="548680"/>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012432" y="3797424"/>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4788024" y="3429000"/>
            <a:ext cx="504056" cy="369332"/>
          </a:xfrm>
          <a:prstGeom prst="rect">
            <a:avLst/>
          </a:prstGeom>
          <a:noFill/>
        </p:spPr>
        <p:txBody>
          <a:bodyPr wrap="square" rtlCol="0">
            <a:spAutoFit/>
          </a:bodyPr>
          <a:lstStyle/>
          <a:p>
            <a:r>
              <a:rPr lang="en-US" altLang="zh-TW" b="1" dirty="0" smtClean="0">
                <a:solidFill>
                  <a:srgbClr val="FF0000"/>
                </a:solidFill>
              </a:rPr>
              <a:t>(1)</a:t>
            </a:r>
            <a:endParaRPr lang="zh-TW" altLang="en-US" b="1" dirty="0">
              <a:solidFill>
                <a:srgbClr val="FF0000"/>
              </a:solidFill>
            </a:endParaRPr>
          </a:p>
        </p:txBody>
      </p:sp>
      <p:sp>
        <p:nvSpPr>
          <p:cNvPr id="20" name="文字方塊 19"/>
          <p:cNvSpPr txBox="1"/>
          <p:nvPr/>
        </p:nvSpPr>
        <p:spPr>
          <a:xfrm>
            <a:off x="4067944" y="3212976"/>
            <a:ext cx="504056" cy="369332"/>
          </a:xfrm>
          <a:prstGeom prst="rect">
            <a:avLst/>
          </a:prstGeom>
          <a:noFill/>
        </p:spPr>
        <p:txBody>
          <a:bodyPr wrap="square" rtlCol="0">
            <a:spAutoFit/>
          </a:bodyPr>
          <a:lstStyle/>
          <a:p>
            <a:r>
              <a:rPr lang="en-US" altLang="zh-TW" b="1" dirty="0" smtClean="0">
                <a:solidFill>
                  <a:srgbClr val="FF0000"/>
                </a:solidFill>
              </a:rPr>
              <a:t>(2)</a:t>
            </a:r>
            <a:endParaRPr lang="zh-TW" altLang="en-US" b="1" dirty="0">
              <a:solidFill>
                <a:srgbClr val="FF0000"/>
              </a:solidFill>
            </a:endParaRPr>
          </a:p>
        </p:txBody>
      </p:sp>
      <p:sp>
        <p:nvSpPr>
          <p:cNvPr id="21" name="文字方塊 20"/>
          <p:cNvSpPr txBox="1"/>
          <p:nvPr/>
        </p:nvSpPr>
        <p:spPr>
          <a:xfrm>
            <a:off x="4355976" y="3717032"/>
            <a:ext cx="504056" cy="369332"/>
          </a:xfrm>
          <a:prstGeom prst="rect">
            <a:avLst/>
          </a:prstGeom>
          <a:noFill/>
        </p:spPr>
        <p:txBody>
          <a:bodyPr wrap="square" rtlCol="0">
            <a:spAutoFit/>
          </a:bodyPr>
          <a:lstStyle/>
          <a:p>
            <a:r>
              <a:rPr lang="en-US" altLang="zh-TW" b="1" dirty="0" smtClean="0">
                <a:solidFill>
                  <a:srgbClr val="FF0000"/>
                </a:solidFill>
              </a:rPr>
              <a:t>(3)</a:t>
            </a:r>
            <a:endParaRPr lang="zh-TW" altLang="en-US" b="1" dirty="0">
              <a:solidFill>
                <a:srgbClr val="FF0000"/>
              </a:solidFill>
            </a:endParaRPr>
          </a:p>
        </p:txBody>
      </p:sp>
      <p:cxnSp>
        <p:nvCxnSpPr>
          <p:cNvPr id="23" name="直線單箭頭接點 22"/>
          <p:cNvCxnSpPr/>
          <p:nvPr/>
        </p:nvCxnSpPr>
        <p:spPr>
          <a:xfrm>
            <a:off x="4572000" y="4005064"/>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835696" y="188640"/>
            <a:ext cx="504056" cy="369332"/>
          </a:xfrm>
          <a:prstGeom prst="rect">
            <a:avLst/>
          </a:prstGeom>
          <a:noFill/>
        </p:spPr>
        <p:txBody>
          <a:bodyPr wrap="square" rtlCol="0">
            <a:spAutoFit/>
          </a:bodyPr>
          <a:lstStyle/>
          <a:p>
            <a:r>
              <a:rPr lang="en-US" altLang="zh-TW" b="1" dirty="0" smtClean="0">
                <a:solidFill>
                  <a:srgbClr val="FF0000"/>
                </a:solidFill>
              </a:rPr>
              <a:t>(4)</a:t>
            </a:r>
            <a:endParaRPr lang="zh-TW" altLang="en-US" b="1" dirty="0">
              <a:solidFill>
                <a:srgbClr val="FF0000"/>
              </a:solidFill>
            </a:endParaRPr>
          </a:p>
        </p:txBody>
      </p:sp>
      <p:sp>
        <p:nvSpPr>
          <p:cNvPr id="26" name="文字方塊 25"/>
          <p:cNvSpPr txBox="1"/>
          <p:nvPr/>
        </p:nvSpPr>
        <p:spPr>
          <a:xfrm>
            <a:off x="3131840" y="620688"/>
            <a:ext cx="504056" cy="369332"/>
          </a:xfrm>
          <a:prstGeom prst="rect">
            <a:avLst/>
          </a:prstGeom>
          <a:noFill/>
        </p:spPr>
        <p:txBody>
          <a:bodyPr wrap="square" rtlCol="0">
            <a:spAutoFit/>
          </a:bodyPr>
          <a:lstStyle/>
          <a:p>
            <a:r>
              <a:rPr lang="en-US" altLang="zh-TW" b="1" dirty="0" smtClean="0">
                <a:solidFill>
                  <a:srgbClr val="FF0000"/>
                </a:solidFill>
              </a:rPr>
              <a:t>(3)</a:t>
            </a:r>
            <a:endParaRPr lang="zh-TW" altLang="en-US" b="1" dirty="0">
              <a:solidFill>
                <a:srgbClr val="FF0000"/>
              </a:solidFill>
            </a:endParaRPr>
          </a:p>
        </p:txBody>
      </p:sp>
      <p:sp>
        <p:nvSpPr>
          <p:cNvPr id="28" name="文字方塊 27"/>
          <p:cNvSpPr txBox="1"/>
          <p:nvPr/>
        </p:nvSpPr>
        <p:spPr>
          <a:xfrm>
            <a:off x="6660232" y="1988840"/>
            <a:ext cx="2160240" cy="3416320"/>
          </a:xfrm>
          <a:prstGeom prst="rect">
            <a:avLst/>
          </a:prstGeom>
          <a:noFill/>
        </p:spPr>
        <p:txBody>
          <a:bodyPr wrap="square" rtlCol="0">
            <a:spAutoFit/>
          </a:bodyPr>
          <a:lstStyle/>
          <a:p>
            <a:pPr marL="342900" indent="-342900">
              <a:buAutoNum type="arabicParenBoth"/>
            </a:pPr>
            <a:r>
              <a:rPr lang="zh-TW" altLang="en-US" b="1" dirty="0" smtClean="0">
                <a:solidFill>
                  <a:srgbClr val="FF0000"/>
                </a:solidFill>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Chen, </a:t>
            </a:r>
            <a:r>
              <a:rPr lang="zh-TW" altLang="en-US" b="1" dirty="0" smtClean="0">
                <a:solidFill>
                  <a:srgbClr val="FF0000"/>
                </a:solidFill>
                <a:latin typeface="標楷體" pitchFamily="65" charset="-120"/>
                <a:ea typeface="標楷體" pitchFamily="65" charset="-120"/>
              </a:rPr>
              <a:t>陳學永</a:t>
            </a: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r>
              <a:rPr lang="zh-TW" altLang="en-US" b="1" dirty="0" smtClean="0">
                <a:solidFill>
                  <a:srgbClr val="FF0000"/>
                </a:solidFill>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Ku, </a:t>
            </a:r>
            <a:r>
              <a:rPr lang="zh-TW" altLang="en-US" b="1" dirty="0" smtClean="0">
                <a:solidFill>
                  <a:srgbClr val="FF0000"/>
                </a:solidFill>
                <a:latin typeface="標楷體" pitchFamily="65" charset="-120"/>
                <a:ea typeface="標楷體" pitchFamily="65" charset="-120"/>
              </a:rPr>
              <a:t>顧冠增</a:t>
            </a: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r>
              <a:rPr lang="zh-TW" altLang="en-US" b="1" dirty="0" smtClean="0">
                <a:solidFill>
                  <a:srgbClr val="FF0000"/>
                </a:solidFill>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Pan, </a:t>
            </a:r>
            <a:r>
              <a:rPr lang="zh-TW" altLang="en-US" b="1" dirty="0" smtClean="0">
                <a:solidFill>
                  <a:srgbClr val="FF0000"/>
                </a:solidFill>
                <a:latin typeface="標楷體" pitchFamily="65" charset="-120"/>
                <a:ea typeface="標楷體" pitchFamily="65" charset="-120"/>
              </a:rPr>
              <a:t>潘玫蓁</a:t>
            </a: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r>
              <a:rPr lang="zh-TW" altLang="en-US" b="1" dirty="0" smtClean="0">
                <a:solidFill>
                  <a:srgbClr val="FF0000"/>
                </a:solidFill>
                <a:latin typeface="標楷體" pitchFamily="65" charset="-120"/>
                <a:ea typeface="標楷體" pitchFamily="65" charset="-120"/>
              </a:rPr>
              <a:t> </a:t>
            </a:r>
            <a:r>
              <a:rPr lang="en-US" altLang="zh-TW" b="1" dirty="0" smtClean="0">
                <a:solidFill>
                  <a:srgbClr val="FF0000"/>
                </a:solidFill>
                <a:latin typeface="標楷體" pitchFamily="65" charset="-120"/>
                <a:ea typeface="標楷體" pitchFamily="65" charset="-120"/>
              </a:rPr>
              <a:t>Li, </a:t>
            </a:r>
            <a:r>
              <a:rPr lang="zh-TW" altLang="en-US" b="1" dirty="0" smtClean="0">
                <a:solidFill>
                  <a:srgbClr val="FF0000"/>
                </a:solidFill>
                <a:latin typeface="標楷體" pitchFamily="65" charset="-120"/>
                <a:ea typeface="標楷體" pitchFamily="65" charset="-120"/>
              </a:rPr>
              <a:t>李紫菁</a:t>
            </a: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endParaRPr lang="en-US" altLang="zh-TW" b="1" dirty="0" smtClean="0">
              <a:solidFill>
                <a:srgbClr val="FF0000"/>
              </a:solidFill>
              <a:latin typeface="標楷體" pitchFamily="65" charset="-120"/>
              <a:ea typeface="標楷體" pitchFamily="65" charset="-120"/>
            </a:endParaRPr>
          </a:p>
          <a:p>
            <a:pPr marL="342900" indent="-342900">
              <a:buAutoNum type="arabicParenBoth"/>
            </a:pPr>
            <a:r>
              <a:rPr lang="zh-TW" altLang="en-US" b="1" dirty="0" smtClean="0">
                <a:solidFill>
                  <a:srgbClr val="FF0000"/>
                </a:solidFill>
                <a:latin typeface="標楷體" pitchFamily="65" charset="-120"/>
                <a:ea typeface="標楷體" pitchFamily="65" charset="-120"/>
              </a:rPr>
              <a:t> </a:t>
            </a:r>
            <a:r>
              <a:rPr lang="en-US" altLang="zh-TW" b="1" smtClean="0">
                <a:solidFill>
                  <a:srgbClr val="FF0000"/>
                </a:solidFill>
                <a:latin typeface="標楷體" pitchFamily="65" charset="-120"/>
                <a:ea typeface="標楷體" pitchFamily="65" charset="-120"/>
              </a:rPr>
              <a:t>Lin, </a:t>
            </a:r>
            <a:r>
              <a:rPr lang="zh-TW" altLang="en-US" b="1" smtClean="0">
                <a:solidFill>
                  <a:srgbClr val="FF0000"/>
                </a:solidFill>
                <a:latin typeface="標楷體" pitchFamily="65" charset="-120"/>
                <a:ea typeface="標楷體" pitchFamily="65" charset="-120"/>
              </a:rPr>
              <a:t>林維興</a:t>
            </a:r>
            <a:endParaRPr lang="en-US" altLang="zh-TW" b="1" dirty="0" smtClean="0">
              <a:solidFill>
                <a:srgbClr val="FF0000"/>
              </a:solidFill>
              <a:latin typeface="標楷體" pitchFamily="65" charset="-120"/>
              <a:ea typeface="標楷體" pitchFamily="65" charset="-120"/>
            </a:endParaRPr>
          </a:p>
        </p:txBody>
      </p:sp>
      <p:sp>
        <p:nvSpPr>
          <p:cNvPr id="22" name="文字方塊 21"/>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24" name="Picture 5" descr="化工系系徽"/>
          <p:cNvPicPr>
            <a:picLocks noChangeAspect="1" noChangeArrowheads="1"/>
          </p:cNvPicPr>
          <p:nvPr/>
        </p:nvPicPr>
        <p:blipFill>
          <a:blip r:embed="rId4" cstate="print"/>
          <a:srcRect/>
          <a:stretch>
            <a:fillRect/>
          </a:stretch>
        </p:blipFill>
        <p:spPr bwMode="auto">
          <a:xfrm>
            <a:off x="0" y="0"/>
            <a:ext cx="471390" cy="404664"/>
          </a:xfrm>
          <a:prstGeom prst="rect">
            <a:avLst/>
          </a:prstGeom>
          <a:noFill/>
          <a:ln w="9525">
            <a:noFill/>
            <a:miter lim="800000"/>
            <a:headEnd/>
            <a:tailEnd/>
          </a:ln>
        </p:spPr>
      </p:pic>
      <p:sp>
        <p:nvSpPr>
          <p:cNvPr id="27" name="文字方塊 26"/>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484784"/>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467544" y="601524"/>
            <a:ext cx="8208963" cy="523220"/>
          </a:xfrm>
          <a:prstGeom prst="rect">
            <a:avLst/>
          </a:prstGeom>
          <a:noFill/>
          <a:ln w="9525">
            <a:noFill/>
            <a:miter lim="800000"/>
            <a:headEnd/>
            <a:tailEnd/>
          </a:ln>
          <a:effectLst/>
        </p:spPr>
        <p:txBody>
          <a:bodyPr>
            <a:spAutoFit/>
          </a:bodyPr>
          <a:lstStyle/>
          <a:p>
            <a:pPr algn="ctr">
              <a:spcBef>
                <a:spcPct val="50000"/>
              </a:spcBef>
            </a:pPr>
            <a:r>
              <a:rPr lang="en-US" altLang="zh-TW" sz="2800" b="1" dirty="0" smtClean="0">
                <a:solidFill>
                  <a:srgbClr val="FF0000"/>
                </a:solidFill>
                <a:latin typeface="Times New Roman" pitchFamily="18" charset="0"/>
                <a:ea typeface="標楷體" pitchFamily="65" charset="-120"/>
                <a:cs typeface="Times New Roman" pitchFamily="18" charset="0"/>
              </a:rPr>
              <a:t>The Problems Associated with Phosgene Process</a:t>
            </a:r>
            <a:endParaRPr lang="zh-TW" altLang="en-US" sz="2800" b="1" dirty="0">
              <a:solidFill>
                <a:srgbClr val="FF0000"/>
              </a:solidFill>
              <a:latin typeface="Times New Roman" pitchFamily="18" charset="0"/>
              <a:ea typeface="標楷體" pitchFamily="65" charset="-120"/>
              <a:cs typeface="Times New Roman" pitchFamily="18" charset="0"/>
            </a:endParaRPr>
          </a:p>
        </p:txBody>
      </p:sp>
      <p:sp>
        <p:nvSpPr>
          <p:cNvPr id="6" name="Text Box 5"/>
          <p:cNvSpPr txBox="1">
            <a:spLocks noChangeArrowheads="1"/>
          </p:cNvSpPr>
          <p:nvPr/>
        </p:nvSpPr>
        <p:spPr bwMode="auto">
          <a:xfrm>
            <a:off x="35496" y="2349500"/>
            <a:ext cx="9108504" cy="3170099"/>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l"/>
            </a:pPr>
            <a:r>
              <a:rPr lang="en-US" altLang="zh-TW" sz="2000" b="1" dirty="0">
                <a:solidFill>
                  <a:srgbClr val="0000FF"/>
                </a:solidFill>
                <a:latin typeface="Times New Roman" pitchFamily="18" charset="0"/>
                <a:cs typeface="Times New Roman" pitchFamily="18" charset="0"/>
              </a:rPr>
              <a:t> </a:t>
            </a:r>
            <a:r>
              <a:rPr lang="en-US" altLang="zh-TW" sz="2000" b="1" dirty="0" smtClean="0">
                <a:solidFill>
                  <a:srgbClr val="0000FF"/>
                </a:solidFill>
                <a:latin typeface="Times New Roman" pitchFamily="18" charset="0"/>
                <a:cs typeface="Times New Roman" pitchFamily="18" charset="0"/>
              </a:rPr>
              <a:t> </a:t>
            </a:r>
            <a:r>
              <a:rPr lang="en-US" altLang="zh-TW" sz="2000" b="1" dirty="0" smtClean="0">
                <a:solidFill>
                  <a:srgbClr val="FF0000"/>
                </a:solidFill>
                <a:latin typeface="Times New Roman" pitchFamily="18" charset="0"/>
                <a:cs typeface="Times New Roman" pitchFamily="18" charset="0"/>
              </a:rPr>
              <a:t>Safety problem</a:t>
            </a:r>
            <a:r>
              <a:rPr lang="en-US" altLang="zh-TW" sz="2000" b="1" dirty="0" smtClean="0">
                <a:solidFill>
                  <a:srgbClr val="0000FF"/>
                </a:solidFill>
                <a:latin typeface="Times New Roman" pitchFamily="18" charset="0"/>
                <a:cs typeface="Times New Roman" pitchFamily="18" charset="0"/>
              </a:rPr>
              <a:t>: Phosgene is a highly toxic chemical with low Lethal threshold</a:t>
            </a:r>
            <a:r>
              <a:rPr lang="en-US" altLang="zh-TW" sz="2000" b="1" dirty="0" smtClean="0">
                <a:solidFill>
                  <a:srgbClr val="0000FF"/>
                </a:solidFill>
                <a:latin typeface="Times New Roman" pitchFamily="18" charset="0"/>
                <a:ea typeface="標楷體" pitchFamily="65" charset="-120"/>
                <a:cs typeface="Times New Roman" pitchFamily="18" charset="0"/>
              </a:rPr>
              <a:t>.</a:t>
            </a:r>
            <a:endParaRPr lang="en-US" altLang="zh-TW"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lang="en-US" altLang="zh-TW" sz="2000" b="1" dirty="0">
                <a:solidFill>
                  <a:srgbClr val="0000FF"/>
                </a:solidFill>
                <a:latin typeface="Times New Roman" pitchFamily="18" charset="0"/>
                <a:cs typeface="Times New Roman" pitchFamily="18" charset="0"/>
              </a:rPr>
              <a:t> </a:t>
            </a:r>
            <a:r>
              <a:rPr lang="en-US" altLang="zh-TW" sz="2000" b="1" dirty="0" smtClean="0">
                <a:solidFill>
                  <a:srgbClr val="0000FF"/>
                </a:solidFill>
                <a:latin typeface="Times New Roman" pitchFamily="18" charset="0"/>
                <a:cs typeface="Times New Roman" pitchFamily="18" charset="0"/>
              </a:rPr>
              <a:t> Phosgene process generates</a:t>
            </a:r>
            <a:r>
              <a:rPr lang="zh-TW" altLang="en-US" sz="2000" b="1" dirty="0" smtClean="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large amount of</a:t>
            </a:r>
            <a:r>
              <a:rPr lang="zh-TW" altLang="en-US" sz="2000" b="1" dirty="0" smtClean="0">
                <a:solidFill>
                  <a:srgbClr val="FF0000"/>
                </a:solidFill>
                <a:latin typeface="Times New Roman" pitchFamily="18" charset="0"/>
                <a:ea typeface="標楷體" pitchFamily="65" charset="-120"/>
                <a:cs typeface="Times New Roman" pitchFamily="18" charset="0"/>
              </a:rPr>
              <a:t> </a:t>
            </a:r>
            <a:r>
              <a:rPr lang="en-US" altLang="zh-TW" sz="2000" b="1" dirty="0" err="1" smtClean="0">
                <a:solidFill>
                  <a:srgbClr val="FF0000"/>
                </a:solidFill>
                <a:latin typeface="Times New Roman" pitchFamily="18" charset="0"/>
                <a:ea typeface="標楷體" pitchFamily="65" charset="-120"/>
                <a:cs typeface="Times New Roman" pitchFamily="18" charset="0"/>
              </a:rPr>
              <a:t>HClg</a:t>
            </a:r>
            <a:r>
              <a:rPr lang="en-US" altLang="zh-TW" sz="2000" b="1" dirty="0" smtClean="0">
                <a:solidFill>
                  <a:srgbClr val="FF0000"/>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a:t>
            </a:r>
            <a:endParaRPr lang="zh-TW" altLang="en-US"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lang="zh-TW" altLang="en-US" sz="2000" b="1" dirty="0">
                <a:solidFill>
                  <a:srgbClr val="0000FF"/>
                </a:solidFill>
                <a:latin typeface="Times New Roman" pitchFamily="18" charset="0"/>
                <a:ea typeface="標楷體" pitchFamily="65" charset="-120"/>
                <a:cs typeface="Times New Roman" pitchFamily="18" charset="0"/>
              </a:rPr>
              <a:t> </a:t>
            </a:r>
            <a:r>
              <a:rPr lang="en-US" altLang="zh-TW" sz="2000" b="1" dirty="0" err="1" smtClean="0">
                <a:solidFill>
                  <a:srgbClr val="0000FF"/>
                </a:solidFill>
                <a:latin typeface="Times New Roman" pitchFamily="18" charset="0"/>
                <a:cs typeface="Times New Roman" pitchFamily="18" charset="0"/>
              </a:rPr>
              <a:t>HClg</a:t>
            </a:r>
            <a:r>
              <a:rPr lang="en-US" altLang="zh-TW" sz="2000" b="1" dirty="0">
                <a:solidFill>
                  <a:srgbClr val="0000FF"/>
                </a:solidFill>
                <a:latin typeface="Times New Roman" pitchFamily="18" charset="0"/>
                <a:cs typeface="Times New Roman" pitchFamily="18" charset="0"/>
              </a:rPr>
              <a:t> </a:t>
            </a:r>
            <a:r>
              <a:rPr lang="en-US" altLang="zh-TW" sz="2000" b="1" dirty="0" smtClean="0">
                <a:solidFill>
                  <a:srgbClr val="0000FF"/>
                </a:solidFill>
                <a:latin typeface="Times New Roman" pitchFamily="18" charset="0"/>
                <a:cs typeface="Times New Roman" pitchFamily="18" charset="0"/>
              </a:rPr>
              <a:t>is a highly </a:t>
            </a:r>
            <a:r>
              <a:rPr lang="en-US" altLang="zh-TW" sz="2000" b="1" dirty="0" smtClean="0">
                <a:solidFill>
                  <a:srgbClr val="FF0000"/>
                </a:solidFill>
                <a:latin typeface="Times New Roman" pitchFamily="18" charset="0"/>
                <a:cs typeface="Times New Roman" pitchFamily="18" charset="0"/>
              </a:rPr>
              <a:t>corrosive agent</a:t>
            </a:r>
            <a:r>
              <a:rPr lang="en-US" altLang="zh-TW" sz="2000" b="1" dirty="0" smtClean="0">
                <a:solidFill>
                  <a:srgbClr val="0000FF"/>
                </a:solidFill>
                <a:latin typeface="Times New Roman" pitchFamily="18" charset="0"/>
                <a:cs typeface="Times New Roman" pitchFamily="18" charset="0"/>
              </a:rPr>
              <a:t>, and hence requires high-cost of maintenance. </a:t>
            </a:r>
            <a:endParaRPr lang="zh-TW" altLang="en-US"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lang="zh-TW" altLang="en-US" sz="2000" b="1" dirty="0">
                <a:solidFill>
                  <a:srgbClr val="0000FF"/>
                </a:solidFill>
                <a:latin typeface="Times New Roman" pitchFamily="18" charset="0"/>
                <a:ea typeface="標楷體" pitchFamily="65" charset="-120"/>
                <a:cs typeface="Times New Roman" pitchFamily="18" charset="0"/>
              </a:rPr>
              <a:t> </a:t>
            </a:r>
            <a:r>
              <a:rPr lang="en-US" altLang="zh-TW" sz="2000" b="1" dirty="0" err="1" smtClean="0">
                <a:solidFill>
                  <a:srgbClr val="0000FF"/>
                </a:solidFill>
                <a:latin typeface="Times New Roman" pitchFamily="18" charset="0"/>
                <a:cs typeface="Times New Roman" pitchFamily="18" charset="0"/>
              </a:rPr>
              <a:t>HClg</a:t>
            </a:r>
            <a:r>
              <a:rPr lang="en-US" altLang="zh-TW" sz="2000" b="1" dirty="0">
                <a:solidFill>
                  <a:srgbClr val="0000FF"/>
                </a:solidFill>
                <a:latin typeface="Times New Roman" pitchFamily="18" charset="0"/>
                <a:cs typeface="Times New Roman" pitchFamily="18" charset="0"/>
              </a:rPr>
              <a:t> </a:t>
            </a:r>
            <a:r>
              <a:rPr lang="en-US" altLang="zh-TW" sz="2000" b="1" dirty="0" smtClean="0">
                <a:solidFill>
                  <a:srgbClr val="0000FF"/>
                </a:solidFill>
                <a:latin typeface="Times New Roman" pitchFamily="18" charset="0"/>
                <a:cs typeface="Times New Roman" pitchFamily="18" charset="0"/>
              </a:rPr>
              <a:t>needs to </a:t>
            </a:r>
            <a:r>
              <a:rPr lang="en-US" altLang="zh-TW" sz="2000" b="1" dirty="0" smtClean="0">
                <a:solidFill>
                  <a:srgbClr val="FF0000"/>
                </a:solidFill>
                <a:latin typeface="Times New Roman" pitchFamily="18" charset="0"/>
                <a:cs typeface="Times New Roman" pitchFamily="18" charset="0"/>
              </a:rPr>
              <a:t>be managed </a:t>
            </a:r>
            <a:r>
              <a:rPr lang="en-US" altLang="zh-TW" sz="2000" b="1" dirty="0" smtClean="0">
                <a:solidFill>
                  <a:srgbClr val="0000FF"/>
                </a:solidFill>
                <a:latin typeface="Times New Roman" pitchFamily="18" charset="0"/>
                <a:cs typeface="Times New Roman" pitchFamily="18" charset="0"/>
              </a:rPr>
              <a:t>into PVC  or oxidized to recover as chlorine.</a:t>
            </a:r>
            <a:endParaRPr lang="en-US" altLang="zh-TW"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kumimoji="0" lang="en-US" altLang="zh-TW" sz="2000" b="1" dirty="0">
                <a:solidFill>
                  <a:srgbClr val="0000FF"/>
                </a:solidFill>
                <a:latin typeface="Times New Roman" pitchFamily="18" charset="0"/>
                <a:cs typeface="Times New Roman" pitchFamily="18" charset="0"/>
              </a:rPr>
              <a:t> </a:t>
            </a:r>
            <a:r>
              <a:rPr lang="zh-TW" altLang="en-US" sz="2000" b="1" dirty="0" smtClean="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MDI will contain </a:t>
            </a:r>
            <a:r>
              <a:rPr lang="en-US" altLang="zh-TW" sz="2000" b="1" dirty="0" err="1" smtClean="0">
                <a:solidFill>
                  <a:srgbClr val="0000FF"/>
                </a:solidFill>
                <a:latin typeface="Times New Roman" pitchFamily="18" charset="0"/>
                <a:ea typeface="標楷體" pitchFamily="65" charset="-120"/>
                <a:cs typeface="Times New Roman" pitchFamily="18" charset="0"/>
              </a:rPr>
              <a:t>hydrolyzable</a:t>
            </a:r>
            <a:r>
              <a:rPr lang="en-US" altLang="zh-TW" sz="2000" b="1" dirty="0" smtClean="0">
                <a:solidFill>
                  <a:srgbClr val="0000FF"/>
                </a:solidFill>
                <a:latin typeface="Times New Roman" pitchFamily="18" charset="0"/>
                <a:ea typeface="標楷體" pitchFamily="65" charset="-120"/>
                <a:cs typeface="Times New Roman" pitchFamily="18" charset="0"/>
              </a:rPr>
              <a:t> and non-</a:t>
            </a:r>
            <a:r>
              <a:rPr lang="en-US" altLang="zh-TW" sz="2000" b="1" dirty="0" err="1" smtClean="0">
                <a:solidFill>
                  <a:srgbClr val="0000FF"/>
                </a:solidFill>
                <a:latin typeface="Times New Roman" pitchFamily="18" charset="0"/>
                <a:ea typeface="標楷體" pitchFamily="65" charset="-120"/>
                <a:cs typeface="Times New Roman" pitchFamily="18" charset="0"/>
              </a:rPr>
              <a:t>hydrolyzable</a:t>
            </a:r>
            <a:r>
              <a:rPr lang="en-US" altLang="zh-TW" sz="2000" b="1" dirty="0" smtClean="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FF0000"/>
                </a:solidFill>
                <a:latin typeface="Times New Roman" pitchFamily="18" charset="0"/>
                <a:ea typeface="標楷體" pitchFamily="65" charset="-120"/>
                <a:cs typeface="Times New Roman" pitchFamily="18" charset="0"/>
              </a:rPr>
              <a:t>chlorides impurities</a:t>
            </a:r>
            <a:r>
              <a:rPr lang="en-US" altLang="zh-TW" sz="2000" b="1" dirty="0" smtClean="0">
                <a:solidFill>
                  <a:srgbClr val="0000FF"/>
                </a:solidFill>
                <a:latin typeface="Times New Roman" pitchFamily="18" charset="0"/>
                <a:ea typeface="標楷體" pitchFamily="65" charset="-120"/>
                <a:cs typeface="Times New Roman" pitchFamily="18" charset="0"/>
              </a:rPr>
              <a:t>.</a:t>
            </a:r>
            <a:endParaRPr kumimoji="0" lang="en-US" altLang="zh-TW"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kumimoji="0" lang="en-US" altLang="zh-TW" sz="2000" b="1" dirty="0">
                <a:solidFill>
                  <a:srgbClr val="0000FF"/>
                </a:solidFill>
                <a:latin typeface="Times New Roman" pitchFamily="18" charset="0"/>
                <a:cs typeface="Times New Roman" pitchFamily="18" charset="0"/>
              </a:rPr>
              <a:t> </a:t>
            </a:r>
            <a:r>
              <a:rPr lang="zh-TW" altLang="en-US" sz="2000" b="1" dirty="0" smtClean="0">
                <a:solidFill>
                  <a:srgbClr val="0000FF"/>
                </a:solidFill>
                <a:latin typeface="Times New Roman" pitchFamily="18" charset="0"/>
                <a:cs typeface="Times New Roman" pitchFamily="18" charset="0"/>
              </a:rPr>
              <a:t> </a:t>
            </a:r>
            <a:r>
              <a:rPr lang="en-US" altLang="zh-TW" sz="2000" b="1" dirty="0">
                <a:solidFill>
                  <a:srgbClr val="0000FF"/>
                </a:solidFill>
                <a:latin typeface="Times New Roman" pitchFamily="18" charset="0"/>
                <a:cs typeface="Times New Roman" pitchFamily="18" charset="0"/>
              </a:rPr>
              <a:t>MDI </a:t>
            </a:r>
            <a:r>
              <a:rPr lang="en-US" altLang="zh-TW" sz="2000" b="1" dirty="0" smtClean="0">
                <a:solidFill>
                  <a:srgbClr val="0000FF"/>
                </a:solidFill>
                <a:latin typeface="Times New Roman" pitchFamily="18" charset="0"/>
                <a:ea typeface="標楷體" pitchFamily="65" charset="-120"/>
                <a:cs typeface="Times New Roman" pitchFamily="18" charset="0"/>
              </a:rPr>
              <a:t>process requires highly </a:t>
            </a:r>
            <a:r>
              <a:rPr lang="en-US" altLang="zh-TW" sz="2000" b="1" dirty="0" smtClean="0">
                <a:solidFill>
                  <a:srgbClr val="FF0000"/>
                </a:solidFill>
                <a:latin typeface="Times New Roman" pitchFamily="18" charset="0"/>
                <a:ea typeface="標楷體" pitchFamily="65" charset="-120"/>
                <a:cs typeface="Times New Roman" pitchFamily="18" charset="0"/>
              </a:rPr>
              <a:t>safety facilities </a:t>
            </a:r>
            <a:r>
              <a:rPr lang="en-US" altLang="zh-TW" sz="2000" b="1" dirty="0" smtClean="0">
                <a:solidFill>
                  <a:srgbClr val="0000FF"/>
                </a:solidFill>
                <a:latin typeface="Times New Roman" pitchFamily="18" charset="0"/>
                <a:ea typeface="標楷體" pitchFamily="65" charset="-120"/>
                <a:cs typeface="Times New Roman" pitchFamily="18" charset="0"/>
              </a:rPr>
              <a:t>to prevent accidents/fatality.</a:t>
            </a:r>
            <a:endParaRPr lang="zh-TW" altLang="en-US" sz="2000" b="1" dirty="0">
              <a:solidFill>
                <a:srgbClr val="0000FF"/>
              </a:solidFill>
              <a:latin typeface="Times New Roman" pitchFamily="18" charset="0"/>
              <a:ea typeface="標楷體" pitchFamily="65" charset="-120"/>
              <a:cs typeface="Times New Roman" pitchFamily="18" charset="0"/>
            </a:endParaRPr>
          </a:p>
          <a:p>
            <a:pPr>
              <a:spcBef>
                <a:spcPct val="50000"/>
              </a:spcBef>
              <a:buFont typeface="Wingdings" pitchFamily="2" charset="2"/>
              <a:buChar char="l"/>
            </a:pPr>
            <a:r>
              <a:rPr lang="zh-TW" altLang="en-US" sz="2000" b="1" dirty="0">
                <a:solidFill>
                  <a:srgbClr val="0000FF"/>
                </a:solidFill>
                <a:latin typeface="Times New Roman" pitchFamily="18" charset="0"/>
                <a:ea typeface="標楷體" pitchFamily="65" charset="-120"/>
                <a:cs typeface="Times New Roman" pitchFamily="18" charset="0"/>
              </a:rPr>
              <a:t> </a:t>
            </a:r>
            <a:r>
              <a:rPr lang="zh-TW" altLang="en-US" sz="2000" b="1" dirty="0" smtClean="0">
                <a:solidFill>
                  <a:srgbClr val="0000FF"/>
                </a:solidFill>
                <a:latin typeface="Times New Roman" pitchFamily="18" charset="0"/>
                <a:ea typeface="標楷體" pitchFamily="65" charset="-120"/>
                <a:cs typeface="Times New Roman" pitchFamily="18" charset="0"/>
              </a:rPr>
              <a:t> </a:t>
            </a:r>
            <a:r>
              <a:rPr lang="en-US" altLang="zh-TW" sz="2000" b="1" dirty="0" smtClean="0">
                <a:solidFill>
                  <a:srgbClr val="0000FF"/>
                </a:solidFill>
                <a:latin typeface="Times New Roman" pitchFamily="18" charset="0"/>
                <a:ea typeface="標楷體" pitchFamily="65" charset="-120"/>
                <a:cs typeface="Times New Roman" pitchFamily="18" charset="0"/>
              </a:rPr>
              <a:t>Require large sum of initial </a:t>
            </a:r>
            <a:r>
              <a:rPr lang="en-US" altLang="zh-TW" sz="2000" b="1" dirty="0" smtClean="0">
                <a:solidFill>
                  <a:srgbClr val="FF0000"/>
                </a:solidFill>
                <a:latin typeface="Times New Roman" pitchFamily="18" charset="0"/>
                <a:ea typeface="標楷體" pitchFamily="65" charset="-120"/>
                <a:cs typeface="Times New Roman" pitchFamily="18" charset="0"/>
              </a:rPr>
              <a:t>cost</a:t>
            </a:r>
            <a:r>
              <a:rPr lang="en-US" altLang="zh-TW" sz="2000" b="1" dirty="0" smtClean="0">
                <a:solidFill>
                  <a:srgbClr val="0000FF"/>
                </a:solidFill>
                <a:latin typeface="Times New Roman" pitchFamily="18" charset="0"/>
                <a:ea typeface="標楷體" pitchFamily="65" charset="-120"/>
                <a:cs typeface="Times New Roman" pitchFamily="18" charset="0"/>
              </a:rPr>
              <a:t> for a large integration site and safety facilities.</a:t>
            </a:r>
            <a:endParaRPr lang="en-US" altLang="zh-TW" sz="2000" b="1" dirty="0">
              <a:solidFill>
                <a:srgbClr val="0000FF"/>
              </a:solidFill>
              <a:latin typeface="Times New Roman" pitchFamily="18" charset="0"/>
              <a:ea typeface="標楷體" pitchFamily="65" charset="-120"/>
              <a:cs typeface="Times New Roman" pitchFamily="18" charset="0"/>
            </a:endParaRPr>
          </a:p>
        </p:txBody>
      </p:sp>
      <p:sp>
        <p:nvSpPr>
          <p:cNvPr id="8" name="文字方塊 7"/>
          <p:cNvSpPr txBox="1"/>
          <p:nvPr/>
        </p:nvSpPr>
        <p:spPr>
          <a:xfrm>
            <a:off x="-36512" y="6525344"/>
            <a:ext cx="301686" cy="369332"/>
          </a:xfrm>
          <a:prstGeom prst="rect">
            <a:avLst/>
          </a:prstGeom>
          <a:noFill/>
        </p:spPr>
        <p:txBody>
          <a:bodyPr wrap="none" rtlCol="0">
            <a:spAutoFit/>
          </a:bodyPr>
          <a:lstStyle/>
          <a:p>
            <a:r>
              <a:rPr lang="en-US" altLang="zh-TW" dirty="0" smtClean="0"/>
              <a:t>7</a:t>
            </a:r>
            <a:endParaRPr lang="zh-TW" altLang="en-US" dirty="0"/>
          </a:p>
        </p:txBody>
      </p:sp>
      <p:sp>
        <p:nvSpPr>
          <p:cNvPr id="10" name="文字方塊 9"/>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1" name="Picture 5" descr="化工系系徽"/>
          <p:cNvPicPr>
            <a:picLocks noChangeAspect="1" noChangeArrowheads="1"/>
          </p:cNvPicPr>
          <p:nvPr/>
        </p:nvPicPr>
        <p:blipFill>
          <a:blip r:embed="rId2" cstate="print"/>
          <a:srcRect/>
          <a:stretch>
            <a:fillRect/>
          </a:stretch>
        </p:blipFill>
        <p:spPr bwMode="auto">
          <a:xfrm>
            <a:off x="0" y="0"/>
            <a:ext cx="471390" cy="404664"/>
          </a:xfrm>
          <a:prstGeom prst="rect">
            <a:avLst/>
          </a:prstGeom>
          <a:noFill/>
          <a:ln w="9525">
            <a:noFill/>
            <a:miter lim="800000"/>
            <a:headEnd/>
            <a:tailEnd/>
          </a:ln>
        </p:spPr>
      </p:pic>
      <p:sp>
        <p:nvSpPr>
          <p:cNvPr id="12" name="文字方塊 11"/>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428625"/>
            <a:ext cx="8186737" cy="1143000"/>
          </a:xfrm>
          <a:extLst>
            <a:ext uri="{91240B29-F687-4F45-9708-019B960494DF}">
              <a14:hiddenLine xmlns:a14="http://schemas.microsoft.com/office/drawing/2010/main" w="3175">
                <a:solidFill>
                  <a:srgbClr val="000000"/>
                </a:solidFill>
                <a:miter lim="800000"/>
                <a:headEnd/>
                <a:tailEnd/>
              </a14:hiddenLine>
            </a:ext>
          </a:extLst>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723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接點 1"/>
          <p:cNvCxnSpPr/>
          <p:nvPr/>
        </p:nvCxnSpPr>
        <p:spPr>
          <a:xfrm>
            <a:off x="0" y="126876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2"/>
          <p:cNvSpPr txBox="1">
            <a:spLocks noChangeArrowheads="1"/>
          </p:cNvSpPr>
          <p:nvPr/>
        </p:nvSpPr>
        <p:spPr bwMode="auto">
          <a:xfrm>
            <a:off x="395288" y="404813"/>
            <a:ext cx="8001000" cy="58261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3200" b="1" dirty="0" smtClean="0">
                <a:solidFill>
                  <a:srgbClr val="FF0000"/>
                </a:solidFill>
                <a:latin typeface="Times New Roman" pitchFamily="18" charset="0"/>
                <a:ea typeface="標楷體" pitchFamily="65" charset="-120"/>
                <a:cs typeface="+mj-cs"/>
              </a:rPr>
              <a:t>Non-phosgene Routes to MDI</a:t>
            </a:r>
            <a:endParaRPr kumimoji="0" lang="en-US" altLang="zh-TW" sz="3200" b="1" i="0" u="none" strike="noStrike" kern="1200" cap="none" spc="0" normalizeH="0" baseline="0" noProof="0" dirty="0">
              <a:ln>
                <a:noFill/>
              </a:ln>
              <a:solidFill>
                <a:srgbClr val="FF0000"/>
              </a:solidFill>
              <a:effectLst/>
              <a:uLnTx/>
              <a:uFillTx/>
              <a:latin typeface="Times New Roman" pitchFamily="18" charset="0"/>
              <a:ea typeface="+mj-ea"/>
              <a:cs typeface="+mj-cs"/>
            </a:endParaRPr>
          </a:p>
        </p:txBody>
      </p:sp>
      <p:graphicFrame>
        <p:nvGraphicFramePr>
          <p:cNvPr id="6" name="Object 3"/>
          <p:cNvGraphicFramePr>
            <a:graphicFrameLocks noChangeAspect="1"/>
          </p:cNvGraphicFramePr>
          <p:nvPr/>
        </p:nvGraphicFramePr>
        <p:xfrm>
          <a:off x="1258888" y="1916113"/>
          <a:ext cx="6553200" cy="4757737"/>
        </p:xfrm>
        <a:graphic>
          <a:graphicData uri="http://schemas.openxmlformats.org/presentationml/2006/ole">
            <mc:AlternateContent xmlns:mc="http://schemas.openxmlformats.org/markup-compatibility/2006">
              <mc:Choice xmlns:v="urn:schemas-microsoft-com:vml" Requires="v">
                <p:oleObj spid="_x0000_s1029" name="CS ChemDraw Drawing" r:id="rId3" imgW="6508800" imgH="4726800" progId="">
                  <p:embed/>
                </p:oleObj>
              </mc:Choice>
              <mc:Fallback>
                <p:oleObj name="CS ChemDraw Drawing" r:id="rId3" imgW="6508800" imgH="4726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16113"/>
                        <a:ext cx="6553200" cy="475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892479" y="1412776"/>
            <a:ext cx="6926255" cy="369332"/>
          </a:xfrm>
          <a:prstGeom prst="rect">
            <a:avLst/>
          </a:prstGeom>
          <a:noFill/>
          <a:ln w="9525">
            <a:noFill/>
            <a:miter lim="800000"/>
            <a:headEnd/>
            <a:tailEnd/>
          </a:ln>
          <a:effectLst/>
        </p:spPr>
        <p:txBody>
          <a:bodyPr wrap="none">
            <a:spAutoFit/>
          </a:bodyPr>
          <a:lstStyle/>
          <a:p>
            <a:pPr algn="ctr">
              <a:buFont typeface="Wingdings" pitchFamily="2" charset="2"/>
              <a:buChar char="l"/>
            </a:pPr>
            <a:r>
              <a:rPr lang="en-US" altLang="zh-TW" b="1" dirty="0">
                <a:solidFill>
                  <a:srgbClr val="0000FF"/>
                </a:solidFill>
                <a:latin typeface="Times New Roman" pitchFamily="18" charset="0"/>
                <a:cs typeface="Times New Roman" pitchFamily="18" charset="0"/>
              </a:rPr>
              <a:t> </a:t>
            </a:r>
            <a:r>
              <a:rPr lang="en-US" altLang="zh-TW" b="1" dirty="0" smtClean="0">
                <a:solidFill>
                  <a:srgbClr val="0000FF"/>
                </a:solidFill>
                <a:latin typeface="Times New Roman" pitchFamily="18" charset="0"/>
                <a:ea typeface="標楷體" pitchFamily="65" charset="-120"/>
                <a:cs typeface="Times New Roman" pitchFamily="18" charset="0"/>
              </a:rPr>
              <a:t>Over 40 plus years of research but with no practical process in use</a:t>
            </a:r>
            <a:endParaRPr lang="zh-TW" altLang="en-US" b="1" dirty="0">
              <a:solidFill>
                <a:srgbClr val="0000FF"/>
              </a:solidFill>
              <a:latin typeface="Times New Roman" pitchFamily="18" charset="0"/>
              <a:ea typeface="標楷體" pitchFamily="65" charset="-120"/>
              <a:cs typeface="Times New Roman" pitchFamily="18" charset="0"/>
            </a:endParaRPr>
          </a:p>
        </p:txBody>
      </p:sp>
      <p:sp>
        <p:nvSpPr>
          <p:cNvPr id="8" name="文字方塊 7"/>
          <p:cNvSpPr txBox="1"/>
          <p:nvPr/>
        </p:nvSpPr>
        <p:spPr>
          <a:xfrm>
            <a:off x="1763688" y="6021288"/>
            <a:ext cx="2736304" cy="369332"/>
          </a:xfrm>
          <a:prstGeom prst="rect">
            <a:avLst/>
          </a:prstGeom>
          <a:noFill/>
        </p:spPr>
        <p:txBody>
          <a:bodyPr wrap="square" rtlCol="0">
            <a:spAutoFit/>
          </a:bodyPr>
          <a:lstStyle/>
          <a:p>
            <a:r>
              <a:rPr lang="en-US" altLang="zh-TW" b="1" dirty="0" smtClean="0">
                <a:solidFill>
                  <a:srgbClr val="00CC00"/>
                </a:solidFill>
              </a:rPr>
              <a:t>R= Me, Et, Ph</a:t>
            </a:r>
            <a:endParaRPr lang="zh-TW" altLang="en-US" b="1" dirty="0">
              <a:solidFill>
                <a:srgbClr val="00CC00"/>
              </a:solidFill>
            </a:endParaRPr>
          </a:p>
        </p:txBody>
      </p:sp>
      <p:sp>
        <p:nvSpPr>
          <p:cNvPr id="10" name="文字方塊 9"/>
          <p:cNvSpPr txBox="1"/>
          <p:nvPr/>
        </p:nvSpPr>
        <p:spPr>
          <a:xfrm>
            <a:off x="3779912" y="3573016"/>
            <a:ext cx="1154483" cy="369332"/>
          </a:xfrm>
          <a:prstGeom prst="rect">
            <a:avLst/>
          </a:prstGeom>
          <a:noFill/>
        </p:spPr>
        <p:txBody>
          <a:bodyPr wrap="none" rtlCol="0">
            <a:spAutoFit/>
          </a:bodyPr>
          <a:lstStyle/>
          <a:p>
            <a:r>
              <a:rPr lang="en-US" altLang="zh-TW" b="1" dirty="0" smtClean="0">
                <a:solidFill>
                  <a:srgbClr val="00CC00"/>
                </a:solidFill>
              </a:rPr>
              <a:t>DPC      (1)</a:t>
            </a:r>
            <a:endParaRPr lang="zh-TW" altLang="en-US" b="1" dirty="0">
              <a:solidFill>
                <a:srgbClr val="00CC00"/>
              </a:solidFill>
            </a:endParaRPr>
          </a:p>
        </p:txBody>
      </p:sp>
      <p:sp>
        <p:nvSpPr>
          <p:cNvPr id="11" name="等腰三角形 10"/>
          <p:cNvSpPr/>
          <p:nvPr/>
        </p:nvSpPr>
        <p:spPr>
          <a:xfrm>
            <a:off x="5868144" y="4077072"/>
            <a:ext cx="72008" cy="144016"/>
          </a:xfrm>
          <a:prstGeom prst="triangle">
            <a:avLst/>
          </a:prstGeom>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5652120" y="4293096"/>
            <a:ext cx="495649" cy="369332"/>
          </a:xfrm>
          <a:prstGeom prst="rect">
            <a:avLst/>
          </a:prstGeom>
          <a:noFill/>
        </p:spPr>
        <p:txBody>
          <a:bodyPr wrap="none" rtlCol="0">
            <a:spAutoFit/>
          </a:bodyPr>
          <a:lstStyle/>
          <a:p>
            <a:r>
              <a:rPr lang="en-US" altLang="zh-TW" b="1" dirty="0" smtClean="0">
                <a:solidFill>
                  <a:srgbClr val="00B050"/>
                </a:solidFill>
              </a:rPr>
              <a:t>(2) </a:t>
            </a:r>
            <a:endParaRPr lang="zh-TW" altLang="en-US" b="1" dirty="0">
              <a:solidFill>
                <a:srgbClr val="00B050"/>
              </a:solidFill>
            </a:endParaRPr>
          </a:p>
        </p:txBody>
      </p:sp>
      <p:sp>
        <p:nvSpPr>
          <p:cNvPr id="14" name="文字方塊 13"/>
          <p:cNvSpPr txBox="1"/>
          <p:nvPr/>
        </p:nvSpPr>
        <p:spPr>
          <a:xfrm>
            <a:off x="4427984" y="5445224"/>
            <a:ext cx="442750" cy="369332"/>
          </a:xfrm>
          <a:prstGeom prst="rect">
            <a:avLst/>
          </a:prstGeom>
          <a:noFill/>
        </p:spPr>
        <p:txBody>
          <a:bodyPr wrap="none" rtlCol="0">
            <a:spAutoFit/>
          </a:bodyPr>
          <a:lstStyle/>
          <a:p>
            <a:r>
              <a:rPr lang="en-US" altLang="zh-TW" b="1" dirty="0" smtClean="0">
                <a:solidFill>
                  <a:srgbClr val="00B050"/>
                </a:solidFill>
              </a:rPr>
              <a:t>(3)</a:t>
            </a:r>
            <a:endParaRPr lang="zh-TW" altLang="en-US" b="1" dirty="0">
              <a:solidFill>
                <a:srgbClr val="00B050"/>
              </a:solidFill>
            </a:endParaRPr>
          </a:p>
        </p:txBody>
      </p:sp>
      <p:sp>
        <p:nvSpPr>
          <p:cNvPr id="15" name="文字方塊 14"/>
          <p:cNvSpPr txBox="1"/>
          <p:nvPr/>
        </p:nvSpPr>
        <p:spPr>
          <a:xfrm>
            <a:off x="-36512" y="6525344"/>
            <a:ext cx="301686" cy="369332"/>
          </a:xfrm>
          <a:prstGeom prst="rect">
            <a:avLst/>
          </a:prstGeom>
          <a:noFill/>
        </p:spPr>
        <p:txBody>
          <a:bodyPr wrap="none" rtlCol="0">
            <a:spAutoFit/>
          </a:bodyPr>
          <a:lstStyle/>
          <a:p>
            <a:r>
              <a:rPr lang="en-US" altLang="zh-TW" dirty="0" smtClean="0"/>
              <a:t>8</a:t>
            </a:r>
            <a:endParaRPr lang="zh-TW" altLang="en-US" dirty="0"/>
          </a:p>
        </p:txBody>
      </p:sp>
      <p:sp>
        <p:nvSpPr>
          <p:cNvPr id="17" name="文字方塊 16"/>
          <p:cNvSpPr txBox="1"/>
          <p:nvPr/>
        </p:nvSpPr>
        <p:spPr>
          <a:xfrm>
            <a:off x="7992888" y="6577607"/>
            <a:ext cx="1547664" cy="307777"/>
          </a:xfrm>
          <a:prstGeom prst="rect">
            <a:avLst/>
          </a:prstGeom>
          <a:noFill/>
        </p:spPr>
        <p:txBody>
          <a:bodyPr wrap="square" rtlCol="0">
            <a:spAutoFit/>
          </a:bodyPr>
          <a:lstStyle/>
          <a:p>
            <a:r>
              <a:rPr lang="en-US" altLang="zh-TW" sz="1400" b="1" dirty="0" smtClean="0">
                <a:solidFill>
                  <a:srgbClr val="0000FF"/>
                </a:solidFill>
              </a:rPr>
              <a:t>Shdai-140727</a:t>
            </a:r>
            <a:endParaRPr lang="zh-TW" altLang="en-US" sz="1400" b="1" dirty="0">
              <a:solidFill>
                <a:srgbClr val="0000FF"/>
              </a:solidFill>
            </a:endParaRPr>
          </a:p>
        </p:txBody>
      </p:sp>
      <p:pic>
        <p:nvPicPr>
          <p:cNvPr id="18" name="Picture 5" descr="化工系系徽"/>
          <p:cNvPicPr>
            <a:picLocks noChangeAspect="1" noChangeArrowheads="1"/>
          </p:cNvPicPr>
          <p:nvPr/>
        </p:nvPicPr>
        <p:blipFill>
          <a:blip r:embed="rId5" cstate="print"/>
          <a:srcRect/>
          <a:stretch>
            <a:fillRect/>
          </a:stretch>
        </p:blipFill>
        <p:spPr bwMode="auto">
          <a:xfrm>
            <a:off x="0" y="0"/>
            <a:ext cx="471390" cy="404664"/>
          </a:xfrm>
          <a:prstGeom prst="rect">
            <a:avLst/>
          </a:prstGeom>
          <a:noFill/>
          <a:ln w="9525">
            <a:noFill/>
            <a:miter lim="800000"/>
            <a:headEnd/>
            <a:tailEnd/>
          </a:ln>
        </p:spPr>
      </p:pic>
      <p:sp>
        <p:nvSpPr>
          <p:cNvPr id="19" name="文字方塊 18"/>
          <p:cNvSpPr txBox="1"/>
          <p:nvPr/>
        </p:nvSpPr>
        <p:spPr>
          <a:xfrm>
            <a:off x="6660232" y="-27384"/>
            <a:ext cx="3312368" cy="307777"/>
          </a:xfrm>
          <a:prstGeom prst="rect">
            <a:avLst/>
          </a:prstGeom>
          <a:noFill/>
        </p:spPr>
        <p:txBody>
          <a:bodyPr wrap="square" rtlCol="0">
            <a:spAutoFit/>
          </a:bodyPr>
          <a:lstStyle/>
          <a:p>
            <a:r>
              <a:rPr lang="en-US" altLang="zh-TW" sz="1400" b="1" dirty="0" smtClean="0">
                <a:solidFill>
                  <a:srgbClr val="0000FF"/>
                </a:solidFill>
                <a:latin typeface="標楷體" pitchFamily="65" charset="-120"/>
                <a:ea typeface="標楷體" pitchFamily="65" charset="-120"/>
              </a:rPr>
              <a:t>Green Chem-2014 </a:t>
            </a:r>
            <a:r>
              <a:rPr lang="en-US" altLang="zh-TW" sz="1200" b="1" dirty="0" smtClean="0">
                <a:solidFill>
                  <a:srgbClr val="0000FF"/>
                </a:solidFill>
                <a:latin typeface="標楷體" pitchFamily="65" charset="-120"/>
                <a:ea typeface="標楷體" pitchFamily="65" charset="-120"/>
              </a:rPr>
              <a:t>Philadelphia</a:t>
            </a:r>
            <a:endParaRPr lang="zh-TW" altLang="en-US" sz="12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4943</Words>
  <Application>Microsoft Office PowerPoint</Application>
  <PresentationFormat>On-screen Show (4:3)</PresentationFormat>
  <Paragraphs>1514</Paragraphs>
  <Slides>80</Slides>
  <Notes>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80</vt:i4>
      </vt:variant>
    </vt:vector>
  </HeadingPairs>
  <TitlesOfParts>
    <vt:vector size="86" baseType="lpstr">
      <vt:lpstr>Office 佈景主題</vt:lpstr>
      <vt:lpstr>CS ChemDraw Drawing</vt:lpstr>
      <vt:lpstr>ISIS/Draw Sketch</vt:lpstr>
      <vt:lpstr>Bitmap Image</vt:lpstr>
      <vt:lpstr>Graph</vt:lpstr>
      <vt:lpstr>點陣圖影像</vt:lpstr>
      <vt:lpstr>About OMICS Group</vt:lpstr>
      <vt:lpstr>About OMICS Group Conferences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NIR- Polyurea Analysis of GPC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SHD</dc:creator>
  <cp:lastModifiedBy>John</cp:lastModifiedBy>
  <cp:revision>321</cp:revision>
  <dcterms:created xsi:type="dcterms:W3CDTF">2013-12-12T15:43:16Z</dcterms:created>
  <dcterms:modified xsi:type="dcterms:W3CDTF">2014-10-09T17:54:14Z</dcterms:modified>
</cp:coreProperties>
</file>