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96" r:id="rId1"/>
  </p:sldMasterIdLst>
  <p:notesMasterIdLst>
    <p:notesMasterId r:id="rId53"/>
  </p:notesMasterIdLst>
  <p:sldIdLst>
    <p:sldId id="373" r:id="rId2"/>
    <p:sldId id="374" r:id="rId3"/>
    <p:sldId id="338" r:id="rId4"/>
    <p:sldId id="339" r:id="rId5"/>
    <p:sldId id="341" r:id="rId6"/>
    <p:sldId id="260" r:id="rId7"/>
    <p:sldId id="263" r:id="rId8"/>
    <p:sldId id="265" r:id="rId9"/>
    <p:sldId id="287" r:id="rId10"/>
    <p:sldId id="289" r:id="rId11"/>
    <p:sldId id="275" r:id="rId12"/>
    <p:sldId id="291" r:id="rId13"/>
    <p:sldId id="294" r:id="rId14"/>
    <p:sldId id="295" r:id="rId15"/>
    <p:sldId id="299" r:id="rId16"/>
    <p:sldId id="301" r:id="rId17"/>
    <p:sldId id="297" r:id="rId18"/>
    <p:sldId id="323" r:id="rId19"/>
    <p:sldId id="325" r:id="rId20"/>
    <p:sldId id="327" r:id="rId21"/>
    <p:sldId id="328" r:id="rId22"/>
    <p:sldId id="330" r:id="rId23"/>
    <p:sldId id="331" r:id="rId24"/>
    <p:sldId id="329" r:id="rId25"/>
    <p:sldId id="333" r:id="rId26"/>
    <p:sldId id="335" r:id="rId27"/>
    <p:sldId id="343" r:id="rId28"/>
    <p:sldId id="345" r:id="rId29"/>
    <p:sldId id="351" r:id="rId30"/>
    <p:sldId id="352" r:id="rId31"/>
    <p:sldId id="353" r:id="rId32"/>
    <p:sldId id="354" r:id="rId33"/>
    <p:sldId id="355"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22" r:id="rId51"/>
    <p:sldId id="37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y" initials="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1DB7"/>
    <a:srgbClr val="2A8523"/>
    <a:srgbClr val="334F15"/>
    <a:srgbClr val="619428"/>
    <a:srgbClr val="0F931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9" autoAdjust="0"/>
    <p:restoredTop sz="96595" autoAdjust="0"/>
  </p:normalViewPr>
  <p:slideViewPr>
    <p:cSldViewPr>
      <p:cViewPr>
        <p:scale>
          <a:sx n="70" d="100"/>
          <a:sy n="70" d="100"/>
        </p:scale>
        <p:origin x="-1368" y="-84"/>
      </p:cViewPr>
      <p:guideLst>
        <p:guide orient="horz" pos="2160"/>
        <p:guide pos="2880"/>
      </p:guideLst>
    </p:cSldViewPr>
  </p:slideViewPr>
  <p:outlineViewPr>
    <p:cViewPr>
      <p:scale>
        <a:sx n="33" d="100"/>
        <a:sy n="33" d="100"/>
      </p:scale>
      <p:origin x="0" y="1479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Enery%20consumption%20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Enery%20consumption%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solidFill>
                  <a:schemeClr val="tx1"/>
                </a:solidFill>
                <a:latin typeface="Times New Roman" pitchFamily="18" charset="0"/>
                <a:cs typeface="Times New Roman" pitchFamily="18" charset="0"/>
              </a:defRPr>
            </a:pPr>
            <a:r>
              <a:rPr lang="en-US" dirty="0">
                <a:solidFill>
                  <a:schemeClr val="tx1"/>
                </a:solidFill>
                <a:latin typeface="Times New Roman" pitchFamily="18" charset="0"/>
                <a:cs typeface="Times New Roman" pitchFamily="18" charset="0"/>
              </a:rPr>
              <a:t>Plot representing the energy consumption at different temperatures</a:t>
            </a:r>
          </a:p>
        </c:rich>
      </c:tx>
      <c:layout/>
    </c:title>
    <c:plotArea>
      <c:layout>
        <c:manualLayout>
          <c:layoutTarget val="inner"/>
          <c:xMode val="edge"/>
          <c:yMode val="edge"/>
          <c:x val="0.15009999303184518"/>
          <c:y val="0.13813338436862074"/>
          <c:w val="0.69906301535317295"/>
          <c:h val="0.6821113466585923"/>
        </c:manualLayout>
      </c:layout>
      <c:lineChart>
        <c:grouping val="standard"/>
        <c:ser>
          <c:idx val="3"/>
          <c:order val="3"/>
          <c:tx>
            <c:strRef>
              <c:f>Sheet2!$C$3</c:f>
            </c:strRef>
          </c:tx>
          <c:cat>
            <c:multiLvlStrRef>
              <c:f>Sheet2!$A$4:$B$8</c:f>
            </c:multiLvlStrRef>
          </c:cat>
          <c:val>
            <c:numRef>
              <c:f>Sheet2!$C$4:$C$8</c:f>
            </c:numRef>
          </c:val>
        </c:ser>
        <c:ser>
          <c:idx val="4"/>
          <c:order val="4"/>
          <c:tx>
            <c:strRef>
              <c:f>Sheet2!$D$3</c:f>
            </c:strRef>
          </c:tx>
          <c:cat>
            <c:multiLvlStrRef>
              <c:f>Sheet2!$A$4:$B$8</c:f>
            </c:multiLvlStrRef>
          </c:cat>
          <c:val>
            <c:numRef>
              <c:f>Sheet2!$D$4:$D$8</c:f>
            </c:numRef>
          </c:val>
        </c:ser>
        <c:ser>
          <c:idx val="5"/>
          <c:order val="5"/>
          <c:tx>
            <c:strRef>
              <c:f>Sheet2!$E$3</c:f>
            </c:strRef>
          </c:tx>
          <c:cat>
            <c:multiLvlStrRef>
              <c:f>Sheet2!$A$4:$B$8</c:f>
            </c:multiLvlStrRef>
          </c:cat>
          <c:val>
            <c:numRef>
              <c:f>Sheet2!$E$4:$E$8</c:f>
            </c:numRef>
          </c:val>
        </c:ser>
        <c:ser>
          <c:idx val="0"/>
          <c:order val="0"/>
          <c:tx>
            <c:strRef>
              <c:f>'[Enery consumption graph.xlsx]Sheet2'!$C$3</c:f>
              <c:strCache>
                <c:ptCount val="1"/>
                <c:pt idx="0">
                  <c:v>Max</c:v>
                </c:pt>
              </c:strCache>
            </c:strRef>
          </c:tx>
          <c:cat>
            <c:strRef>
              <c:f>'[Enery consumption graph.xlsx]Sheet2'!$A$4:$B$8</c:f>
              <c:strCache>
                <c:ptCount val="5"/>
                <c:pt idx="0">
                  <c:v>80</c:v>
                </c:pt>
                <c:pt idx="1">
                  <c:v>75</c:v>
                </c:pt>
                <c:pt idx="2">
                  <c:v>70</c:v>
                </c:pt>
                <c:pt idx="3">
                  <c:v>65</c:v>
                </c:pt>
                <c:pt idx="4">
                  <c:v>60</c:v>
                </c:pt>
              </c:strCache>
            </c:strRef>
          </c:cat>
          <c:val>
            <c:numRef>
              <c:f>'[Enery consumption graph.xlsx]Sheet2'!$C$4:$C$8</c:f>
              <c:numCache>
                <c:formatCode>General</c:formatCode>
                <c:ptCount val="5"/>
                <c:pt idx="0">
                  <c:v>776</c:v>
                </c:pt>
                <c:pt idx="1">
                  <c:v>625</c:v>
                </c:pt>
                <c:pt idx="2">
                  <c:v>490</c:v>
                </c:pt>
                <c:pt idx="3">
                  <c:v>360</c:v>
                </c:pt>
                <c:pt idx="4">
                  <c:v>300</c:v>
                </c:pt>
              </c:numCache>
            </c:numRef>
          </c:val>
        </c:ser>
        <c:ser>
          <c:idx val="1"/>
          <c:order val="1"/>
          <c:tx>
            <c:strRef>
              <c:f>'[Enery consumption graph.xlsx]Sheet2'!$D$3</c:f>
              <c:strCache>
                <c:ptCount val="1"/>
                <c:pt idx="0">
                  <c:v>Avg</c:v>
                </c:pt>
              </c:strCache>
            </c:strRef>
          </c:tx>
          <c:cat>
            <c:strRef>
              <c:f>'[Enery consumption graph.xlsx]Sheet2'!$A$4:$B$8</c:f>
              <c:strCache>
                <c:ptCount val="5"/>
                <c:pt idx="0">
                  <c:v>80</c:v>
                </c:pt>
                <c:pt idx="1">
                  <c:v>75</c:v>
                </c:pt>
                <c:pt idx="2">
                  <c:v>70</c:v>
                </c:pt>
                <c:pt idx="3">
                  <c:v>65</c:v>
                </c:pt>
                <c:pt idx="4">
                  <c:v>60</c:v>
                </c:pt>
              </c:strCache>
            </c:strRef>
          </c:cat>
          <c:val>
            <c:numRef>
              <c:f>'[Enery consumption graph.xlsx]Sheet2'!$D$4:$D$8</c:f>
              <c:numCache>
                <c:formatCode>General</c:formatCode>
                <c:ptCount val="5"/>
                <c:pt idx="0">
                  <c:v>746</c:v>
                </c:pt>
                <c:pt idx="1">
                  <c:v>607.5</c:v>
                </c:pt>
                <c:pt idx="2">
                  <c:v>477.5</c:v>
                </c:pt>
                <c:pt idx="3">
                  <c:v>342.5</c:v>
                </c:pt>
                <c:pt idx="4">
                  <c:v>290</c:v>
                </c:pt>
              </c:numCache>
            </c:numRef>
          </c:val>
        </c:ser>
        <c:ser>
          <c:idx val="2"/>
          <c:order val="2"/>
          <c:tx>
            <c:strRef>
              <c:f>'[Enery consumption graph.xlsx]Sheet2'!$E$3</c:f>
              <c:strCache>
                <c:ptCount val="1"/>
                <c:pt idx="0">
                  <c:v>Min</c:v>
                </c:pt>
              </c:strCache>
            </c:strRef>
          </c:tx>
          <c:cat>
            <c:strRef>
              <c:f>'[Enery consumption graph.xlsx]Sheet2'!$A$4:$B$8</c:f>
              <c:strCache>
                <c:ptCount val="5"/>
                <c:pt idx="0">
                  <c:v>80</c:v>
                </c:pt>
                <c:pt idx="1">
                  <c:v>75</c:v>
                </c:pt>
                <c:pt idx="2">
                  <c:v>70</c:v>
                </c:pt>
                <c:pt idx="3">
                  <c:v>65</c:v>
                </c:pt>
                <c:pt idx="4">
                  <c:v>60</c:v>
                </c:pt>
              </c:strCache>
            </c:strRef>
          </c:cat>
          <c:val>
            <c:numRef>
              <c:f>'[Enery consumption graph.xlsx]Sheet2'!$E$4:$E$8</c:f>
              <c:numCache>
                <c:formatCode>General</c:formatCode>
                <c:ptCount val="5"/>
                <c:pt idx="0">
                  <c:v>716</c:v>
                </c:pt>
                <c:pt idx="1">
                  <c:v>590</c:v>
                </c:pt>
                <c:pt idx="2">
                  <c:v>465</c:v>
                </c:pt>
                <c:pt idx="3">
                  <c:v>325</c:v>
                </c:pt>
                <c:pt idx="4">
                  <c:v>280</c:v>
                </c:pt>
              </c:numCache>
            </c:numRef>
          </c:val>
        </c:ser>
        <c:marker val="1"/>
        <c:axId val="47158016"/>
        <c:axId val="47178112"/>
      </c:lineChart>
      <c:catAx>
        <c:axId val="47158016"/>
        <c:scaling>
          <c:orientation val="minMax"/>
        </c:scaling>
        <c:axPos val="b"/>
        <c:majorTickMark val="none"/>
        <c:tickLblPos val="nextTo"/>
        <c:txPr>
          <a:bodyPr/>
          <a:lstStyle/>
          <a:p>
            <a:pPr>
              <a:defRPr lang="en-US"/>
            </a:pPr>
            <a:endParaRPr lang="en-US"/>
          </a:p>
        </c:txPr>
        <c:crossAx val="47178112"/>
        <c:crosses val="autoZero"/>
        <c:auto val="1"/>
        <c:lblAlgn val="ctr"/>
        <c:lblOffset val="100"/>
      </c:catAx>
      <c:valAx>
        <c:axId val="47178112"/>
        <c:scaling>
          <c:orientation val="minMax"/>
          <c:max val="800"/>
          <c:min val="200"/>
        </c:scaling>
        <c:axPos val="l"/>
        <c:majorGridlines/>
        <c:title>
          <c:tx>
            <c:rich>
              <a:bodyPr/>
              <a:lstStyle/>
              <a:p>
                <a:pPr>
                  <a:defRPr lang="en-US"/>
                </a:pPr>
                <a:r>
                  <a:rPr lang="en-US"/>
                  <a:t>ENERGY CONSUMPTION IN Kwh</a:t>
                </a:r>
              </a:p>
            </c:rich>
          </c:tx>
          <c:layout>
            <c:manualLayout>
              <c:xMode val="edge"/>
              <c:yMode val="edge"/>
              <c:x val="3.4793510324483828E-2"/>
              <c:y val="0.18588127004957711"/>
            </c:manualLayout>
          </c:layout>
        </c:title>
        <c:numFmt formatCode="General" sourceLinked="1"/>
        <c:majorTickMark val="none"/>
        <c:tickLblPos val="nextTo"/>
        <c:txPr>
          <a:bodyPr/>
          <a:lstStyle/>
          <a:p>
            <a:pPr>
              <a:defRPr lang="en-US"/>
            </a:pPr>
            <a:endParaRPr lang="en-US"/>
          </a:p>
        </c:txPr>
        <c:crossAx val="47158016"/>
        <c:crosses val="autoZero"/>
        <c:crossBetween val="between"/>
        <c:majorUnit val="50"/>
      </c:valAx>
    </c:plotArea>
    <c:legend>
      <c:legendPos val="r"/>
      <c:layout>
        <c:manualLayout>
          <c:xMode val="edge"/>
          <c:yMode val="edge"/>
          <c:x val="0.85842914547186022"/>
          <c:y val="0.44327282006416063"/>
          <c:w val="0.10617262443964479"/>
          <c:h val="0.22086158501020786"/>
        </c:manualLayout>
      </c:layout>
      <c:txPr>
        <a:bodyPr/>
        <a:lstStyle/>
        <a:p>
          <a:pPr>
            <a:defRPr lang="en-US"/>
          </a:pPr>
          <a:endParaRPr lang="en-US"/>
        </a:p>
      </c:txPr>
    </c:legend>
    <c:plotVisOnly val="1"/>
    <c:dispBlanksAs val="gap"/>
  </c:chart>
  <c:spPr>
    <a:solidFill>
      <a:srgbClr val="9BBB59">
        <a:lumMod val="20000"/>
        <a:lumOff val="80000"/>
      </a:srgbClr>
    </a:solidFill>
    <a:ln>
      <a:solidFill>
        <a:schemeClr val="tx1"/>
      </a:solidFill>
    </a:ln>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solidFill>
                  <a:schemeClr val="tx1"/>
                </a:solidFill>
                <a:latin typeface="Times New Roman" pitchFamily="18" charset="0"/>
                <a:cs typeface="Times New Roman" pitchFamily="18" charset="0"/>
              </a:defRPr>
            </a:pPr>
            <a:r>
              <a:rPr lang="en-US" dirty="0">
                <a:solidFill>
                  <a:schemeClr val="tx1"/>
                </a:solidFill>
                <a:latin typeface="Times New Roman" pitchFamily="18" charset="0"/>
                <a:cs typeface="Times New Roman" pitchFamily="18" charset="0"/>
              </a:rPr>
              <a:t>Plot representing the energy consumption at different temperatures</a:t>
            </a:r>
          </a:p>
        </c:rich>
      </c:tx>
      <c:layout/>
    </c:title>
    <c:view3D>
      <c:rAngAx val="1"/>
    </c:view3D>
    <c:plotArea>
      <c:layout/>
      <c:bar3DChart>
        <c:barDir val="col"/>
        <c:grouping val="clustered"/>
        <c:ser>
          <c:idx val="0"/>
          <c:order val="0"/>
          <c:tx>
            <c:strRef>
              <c:f>Sheet2!$C$3</c:f>
              <c:strCache>
                <c:ptCount val="1"/>
                <c:pt idx="0">
                  <c:v>Max</c:v>
                </c:pt>
              </c:strCache>
            </c:strRef>
          </c:tx>
          <c:spPr>
            <a:ln>
              <a:solidFill>
                <a:schemeClr val="accent1"/>
              </a:solidFill>
            </a:ln>
          </c:spPr>
          <c:cat>
            <c:strRef>
              <c:f>Sheet2!$A$4:$B$8</c:f>
              <c:strCache>
                <c:ptCount val="5"/>
                <c:pt idx="0">
                  <c:v>80</c:v>
                </c:pt>
                <c:pt idx="1">
                  <c:v>75</c:v>
                </c:pt>
                <c:pt idx="2">
                  <c:v>70</c:v>
                </c:pt>
                <c:pt idx="3">
                  <c:v>65</c:v>
                </c:pt>
                <c:pt idx="4">
                  <c:v>60</c:v>
                </c:pt>
              </c:strCache>
            </c:strRef>
          </c:cat>
          <c:val>
            <c:numRef>
              <c:f>Sheet2!$C$4:$C$8</c:f>
              <c:numCache>
                <c:formatCode>General</c:formatCode>
                <c:ptCount val="5"/>
                <c:pt idx="0">
                  <c:v>776</c:v>
                </c:pt>
                <c:pt idx="1">
                  <c:v>625</c:v>
                </c:pt>
                <c:pt idx="2">
                  <c:v>490</c:v>
                </c:pt>
                <c:pt idx="3">
                  <c:v>360</c:v>
                </c:pt>
                <c:pt idx="4">
                  <c:v>300</c:v>
                </c:pt>
              </c:numCache>
            </c:numRef>
          </c:val>
        </c:ser>
        <c:ser>
          <c:idx val="1"/>
          <c:order val="1"/>
          <c:tx>
            <c:strRef>
              <c:f>Sheet2!$D$3</c:f>
              <c:strCache>
                <c:ptCount val="1"/>
                <c:pt idx="0">
                  <c:v>Avg</c:v>
                </c:pt>
              </c:strCache>
            </c:strRef>
          </c:tx>
          <c:cat>
            <c:strRef>
              <c:f>Sheet2!$A$4:$B$8</c:f>
              <c:strCache>
                <c:ptCount val="5"/>
                <c:pt idx="0">
                  <c:v>80</c:v>
                </c:pt>
                <c:pt idx="1">
                  <c:v>75</c:v>
                </c:pt>
                <c:pt idx="2">
                  <c:v>70</c:v>
                </c:pt>
                <c:pt idx="3">
                  <c:v>65</c:v>
                </c:pt>
                <c:pt idx="4">
                  <c:v>60</c:v>
                </c:pt>
              </c:strCache>
            </c:strRef>
          </c:cat>
          <c:val>
            <c:numRef>
              <c:f>Sheet2!$D$4:$D$8</c:f>
              <c:numCache>
                <c:formatCode>General</c:formatCode>
                <c:ptCount val="5"/>
                <c:pt idx="0">
                  <c:v>746</c:v>
                </c:pt>
                <c:pt idx="1">
                  <c:v>607.5</c:v>
                </c:pt>
                <c:pt idx="2">
                  <c:v>477.5</c:v>
                </c:pt>
                <c:pt idx="3">
                  <c:v>342.5</c:v>
                </c:pt>
                <c:pt idx="4">
                  <c:v>290</c:v>
                </c:pt>
              </c:numCache>
            </c:numRef>
          </c:val>
        </c:ser>
        <c:ser>
          <c:idx val="2"/>
          <c:order val="2"/>
          <c:tx>
            <c:strRef>
              <c:f>Sheet2!$E$3</c:f>
              <c:strCache>
                <c:ptCount val="1"/>
                <c:pt idx="0">
                  <c:v>Min</c:v>
                </c:pt>
              </c:strCache>
            </c:strRef>
          </c:tx>
          <c:cat>
            <c:strRef>
              <c:f>Sheet2!$A$4:$B$8</c:f>
              <c:strCache>
                <c:ptCount val="5"/>
                <c:pt idx="0">
                  <c:v>80</c:v>
                </c:pt>
                <c:pt idx="1">
                  <c:v>75</c:v>
                </c:pt>
                <c:pt idx="2">
                  <c:v>70</c:v>
                </c:pt>
                <c:pt idx="3">
                  <c:v>65</c:v>
                </c:pt>
                <c:pt idx="4">
                  <c:v>60</c:v>
                </c:pt>
              </c:strCache>
            </c:strRef>
          </c:cat>
          <c:val>
            <c:numRef>
              <c:f>Sheet2!$E$4:$E$8</c:f>
              <c:numCache>
                <c:formatCode>General</c:formatCode>
                <c:ptCount val="5"/>
                <c:pt idx="0">
                  <c:v>716</c:v>
                </c:pt>
                <c:pt idx="1">
                  <c:v>590</c:v>
                </c:pt>
                <c:pt idx="2">
                  <c:v>465</c:v>
                </c:pt>
                <c:pt idx="3">
                  <c:v>325</c:v>
                </c:pt>
                <c:pt idx="4">
                  <c:v>280</c:v>
                </c:pt>
              </c:numCache>
            </c:numRef>
          </c:val>
        </c:ser>
        <c:shape val="box"/>
        <c:axId val="48748800"/>
        <c:axId val="48809856"/>
        <c:axId val="0"/>
      </c:bar3DChart>
      <c:catAx>
        <c:axId val="48748800"/>
        <c:scaling>
          <c:orientation val="minMax"/>
        </c:scaling>
        <c:axPos val="b"/>
        <c:title>
          <c:tx>
            <c:rich>
              <a:bodyPr/>
              <a:lstStyle/>
              <a:p>
                <a:pPr>
                  <a:defRPr lang="en-US"/>
                </a:pPr>
                <a:r>
                  <a:rPr lang="en-US"/>
                  <a:t>TEMPERATURE</a:t>
                </a:r>
              </a:p>
            </c:rich>
          </c:tx>
          <c:layout/>
        </c:title>
        <c:majorTickMark val="none"/>
        <c:tickLblPos val="nextTo"/>
        <c:txPr>
          <a:bodyPr/>
          <a:lstStyle/>
          <a:p>
            <a:pPr>
              <a:defRPr lang="en-US"/>
            </a:pPr>
            <a:endParaRPr lang="en-US"/>
          </a:p>
        </c:txPr>
        <c:crossAx val="48809856"/>
        <c:crosses val="autoZero"/>
        <c:auto val="1"/>
        <c:lblAlgn val="ctr"/>
        <c:lblOffset val="100"/>
      </c:catAx>
      <c:valAx>
        <c:axId val="48809856"/>
        <c:scaling>
          <c:orientation val="minMax"/>
          <c:max val="800"/>
        </c:scaling>
        <c:axPos val="l"/>
        <c:majorGridlines/>
        <c:title>
          <c:tx>
            <c:rich>
              <a:bodyPr/>
              <a:lstStyle/>
              <a:p>
                <a:pPr>
                  <a:defRPr lang="en-US"/>
                </a:pPr>
                <a:r>
                  <a:rPr lang="en-US"/>
                  <a:t>ENERGY CONSUMPTION IN Kwh</a:t>
                </a:r>
              </a:p>
            </c:rich>
          </c:tx>
          <c:layout/>
        </c:title>
        <c:numFmt formatCode="General" sourceLinked="1"/>
        <c:tickLblPos val="nextTo"/>
        <c:txPr>
          <a:bodyPr/>
          <a:lstStyle/>
          <a:p>
            <a:pPr>
              <a:defRPr lang="en-US"/>
            </a:pPr>
            <a:endParaRPr lang="en-US"/>
          </a:p>
        </c:txPr>
        <c:crossAx val="48748800"/>
        <c:crosses val="autoZero"/>
        <c:crossBetween val="between"/>
        <c:majorUnit val="100"/>
      </c:valAx>
    </c:plotArea>
    <c:legend>
      <c:legendPos val="r"/>
      <c:layout>
        <c:manualLayout>
          <c:xMode val="edge"/>
          <c:yMode val="edge"/>
          <c:x val="0.90501436781609157"/>
          <c:y val="0.43817099917305258"/>
          <c:w val="8.6364942528735708E-2"/>
          <c:h val="0.17902329845755591"/>
        </c:manualLayout>
      </c:layout>
      <c:txPr>
        <a:bodyPr/>
        <a:lstStyle/>
        <a:p>
          <a:pPr>
            <a:defRPr lang="en-US"/>
          </a:pPr>
          <a:endParaRPr lang="en-US"/>
        </a:p>
      </c:txPr>
    </c:legend>
    <c:plotVisOnly val="1"/>
    <c:dispBlanksAs val="gap"/>
  </c:chart>
  <c:spPr>
    <a:solidFill>
      <a:schemeClr val="accent3">
        <a:lumMod val="20000"/>
        <a:lumOff val="80000"/>
      </a:schemeClr>
    </a:solidFill>
    <a:ln>
      <a:solidFill>
        <a:prstClr val="black"/>
      </a:solidFill>
    </a:ln>
  </c:spPr>
  <c:txPr>
    <a:bodyPr/>
    <a:lstStyle/>
    <a:p>
      <a:pPr>
        <a:defRPr sz="1800"/>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3-06-24T16:05:17.367" idx="4">
    <p:pos x="10" y="10"/>
    <p:text>table
</p:text>
  </p:cm>
</p: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CF626-8D4D-4B47-9888-00962A2A755E}" type="doc">
      <dgm:prSet loTypeId="urn:microsoft.com/office/officeart/2005/8/layout/chevron1" loCatId="process" qsTypeId="urn:microsoft.com/office/officeart/2005/8/quickstyle/simple1" qsCatId="simple" csTypeId="urn:microsoft.com/office/officeart/2005/8/colors/accent0_2" csCatId="mainScheme" phldr="1"/>
      <dgm:spPr/>
      <dgm:t>
        <a:bodyPr/>
        <a:lstStyle/>
        <a:p>
          <a:endParaRPr lang="en-US"/>
        </a:p>
      </dgm:t>
    </dgm:pt>
    <dgm:pt modelId="{22271C4F-1D4A-4C84-8D28-81CD7310CAFA}">
      <dgm:prSet phldrT="[Text]"/>
      <dgm:spPr>
        <a:ln>
          <a:solidFill>
            <a:schemeClr val="tx1"/>
          </a:solidFill>
        </a:ln>
      </dgm:spPr>
      <dgm:t>
        <a:bodyPr/>
        <a:lstStyle/>
        <a:p>
          <a:r>
            <a:rPr lang="en-US" b="1" dirty="0" smtClean="0">
              <a:solidFill>
                <a:schemeClr val="tx1"/>
              </a:solidFill>
              <a:latin typeface="Times New Roman" pitchFamily="18" charset="0"/>
              <a:cs typeface="Times New Roman" pitchFamily="18" charset="0"/>
            </a:rPr>
            <a:t>Pre-Wash</a:t>
          </a:r>
          <a:endParaRPr lang="en-US" b="1" dirty="0">
            <a:solidFill>
              <a:schemeClr val="tx1"/>
            </a:solidFill>
            <a:latin typeface="Times New Roman" pitchFamily="18" charset="0"/>
            <a:cs typeface="Times New Roman" pitchFamily="18" charset="0"/>
          </a:endParaRPr>
        </a:p>
      </dgm:t>
    </dgm:pt>
    <dgm:pt modelId="{2FE3913C-8E23-4B94-9B9F-689B3E65ECA7}" type="parTrans" cxnId="{AD580D70-4573-4B4D-BF18-5A344150CB11}">
      <dgm:prSet/>
      <dgm:spPr/>
      <dgm:t>
        <a:bodyPr/>
        <a:lstStyle/>
        <a:p>
          <a:endParaRPr lang="en-US">
            <a:solidFill>
              <a:schemeClr val="tx1"/>
            </a:solidFill>
          </a:endParaRPr>
        </a:p>
      </dgm:t>
    </dgm:pt>
    <dgm:pt modelId="{9F068699-1287-48FB-BBBD-2263524798AD}" type="sibTrans" cxnId="{AD580D70-4573-4B4D-BF18-5A344150CB11}">
      <dgm:prSet/>
      <dgm:spPr/>
      <dgm:t>
        <a:bodyPr/>
        <a:lstStyle/>
        <a:p>
          <a:endParaRPr lang="en-US">
            <a:solidFill>
              <a:schemeClr val="tx1"/>
            </a:solidFill>
          </a:endParaRPr>
        </a:p>
      </dgm:t>
    </dgm:pt>
    <dgm:pt modelId="{F62297EB-AF0B-465C-B276-5159C29FE476}">
      <dgm:prSet phldrT="[Text]"/>
      <dgm:spPr>
        <a:ln>
          <a:solidFill>
            <a:schemeClr val="tx1"/>
          </a:solidFill>
        </a:ln>
      </dgm:spPr>
      <dgm:t>
        <a:bodyPr/>
        <a:lstStyle/>
        <a:p>
          <a:r>
            <a:rPr lang="en-US" b="1" dirty="0" smtClean="0">
              <a:solidFill>
                <a:schemeClr val="tx1"/>
              </a:solidFill>
              <a:latin typeface="Times New Roman" pitchFamily="18" charset="0"/>
              <a:cs typeface="Times New Roman" pitchFamily="18" charset="0"/>
            </a:rPr>
            <a:t>Pre-Heat</a:t>
          </a:r>
          <a:endParaRPr lang="en-US" b="1" dirty="0">
            <a:solidFill>
              <a:schemeClr val="tx1"/>
            </a:solidFill>
            <a:latin typeface="Times New Roman" pitchFamily="18" charset="0"/>
            <a:cs typeface="Times New Roman" pitchFamily="18" charset="0"/>
          </a:endParaRPr>
        </a:p>
      </dgm:t>
    </dgm:pt>
    <dgm:pt modelId="{B80F9D8A-30D2-4657-8F6A-894FB9835610}" type="parTrans" cxnId="{7E3C324F-231E-41F4-B56F-73DC559A892C}">
      <dgm:prSet/>
      <dgm:spPr/>
      <dgm:t>
        <a:bodyPr/>
        <a:lstStyle/>
        <a:p>
          <a:endParaRPr lang="en-US">
            <a:solidFill>
              <a:schemeClr val="tx1"/>
            </a:solidFill>
          </a:endParaRPr>
        </a:p>
      </dgm:t>
    </dgm:pt>
    <dgm:pt modelId="{2C2DFD21-3364-43A7-B9E4-055D995F0332}" type="sibTrans" cxnId="{7E3C324F-231E-41F4-B56F-73DC559A892C}">
      <dgm:prSet/>
      <dgm:spPr/>
      <dgm:t>
        <a:bodyPr/>
        <a:lstStyle/>
        <a:p>
          <a:endParaRPr lang="en-US">
            <a:solidFill>
              <a:schemeClr val="tx1"/>
            </a:solidFill>
          </a:endParaRPr>
        </a:p>
      </dgm:t>
    </dgm:pt>
    <dgm:pt modelId="{3977DD41-0135-4A85-8289-1D422B479A50}">
      <dgm:prSet phldrT="[Text]"/>
      <dgm:spPr>
        <a:ln>
          <a:solidFill>
            <a:schemeClr val="tx1"/>
          </a:solidFill>
        </a:ln>
      </dgm:spPr>
      <dgm:t>
        <a:bodyPr/>
        <a:lstStyle/>
        <a:p>
          <a:r>
            <a:rPr lang="en-US" b="1" dirty="0" smtClean="0">
              <a:solidFill>
                <a:schemeClr val="tx1"/>
              </a:solidFill>
              <a:latin typeface="Times New Roman" pitchFamily="18" charset="0"/>
              <a:cs typeface="Times New Roman" pitchFamily="18" charset="0"/>
            </a:rPr>
            <a:t>Deep Freezing</a:t>
          </a:r>
          <a:endParaRPr lang="en-US" b="1" dirty="0">
            <a:solidFill>
              <a:schemeClr val="tx1"/>
            </a:solidFill>
            <a:latin typeface="Times New Roman" pitchFamily="18" charset="0"/>
            <a:cs typeface="Times New Roman" pitchFamily="18" charset="0"/>
          </a:endParaRPr>
        </a:p>
      </dgm:t>
    </dgm:pt>
    <dgm:pt modelId="{A312379C-377C-42D5-843F-6F9E82A2FA22}" type="parTrans" cxnId="{20EAC239-A2C7-4AEE-810A-D18AE0D3191C}">
      <dgm:prSet/>
      <dgm:spPr/>
      <dgm:t>
        <a:bodyPr/>
        <a:lstStyle/>
        <a:p>
          <a:endParaRPr lang="en-US">
            <a:solidFill>
              <a:schemeClr val="tx1"/>
            </a:solidFill>
          </a:endParaRPr>
        </a:p>
      </dgm:t>
    </dgm:pt>
    <dgm:pt modelId="{E5C6F967-9CC1-4846-B926-0BC125FDC3D2}" type="sibTrans" cxnId="{20EAC239-A2C7-4AEE-810A-D18AE0D3191C}">
      <dgm:prSet/>
      <dgm:spPr/>
      <dgm:t>
        <a:bodyPr/>
        <a:lstStyle/>
        <a:p>
          <a:endParaRPr lang="en-US">
            <a:solidFill>
              <a:schemeClr val="tx1"/>
            </a:solidFill>
          </a:endParaRPr>
        </a:p>
      </dgm:t>
    </dgm:pt>
    <dgm:pt modelId="{13A08B36-AF39-4FE8-BF4B-C4B6167F230C}">
      <dgm:prSet phldrT="[Text]"/>
      <dgm:spPr>
        <a:ln>
          <a:solidFill>
            <a:schemeClr val="tx1"/>
          </a:solidFill>
        </a:ln>
      </dgm:spPr>
      <dgm:t>
        <a:bodyPr/>
        <a:lstStyle/>
        <a:p>
          <a:r>
            <a:rPr lang="en-US" b="1" dirty="0" smtClean="0">
              <a:solidFill>
                <a:schemeClr val="tx1"/>
              </a:solidFill>
              <a:latin typeface="Times New Roman" pitchFamily="18" charset="0"/>
              <a:cs typeface="Times New Roman" pitchFamily="18" charset="0"/>
            </a:rPr>
            <a:t>Tempering</a:t>
          </a:r>
        </a:p>
      </dgm:t>
    </dgm:pt>
    <dgm:pt modelId="{A4EA0192-17DD-4AE4-918E-AD99799A1DE4}" type="parTrans" cxnId="{A739B1CF-3E5D-40AB-8E93-DDA7947304C8}">
      <dgm:prSet/>
      <dgm:spPr/>
      <dgm:t>
        <a:bodyPr/>
        <a:lstStyle/>
        <a:p>
          <a:endParaRPr lang="en-US">
            <a:solidFill>
              <a:schemeClr val="tx1"/>
            </a:solidFill>
          </a:endParaRPr>
        </a:p>
      </dgm:t>
    </dgm:pt>
    <dgm:pt modelId="{92C21161-A962-4B60-8B6F-EE9FB75E769C}" type="sibTrans" cxnId="{A739B1CF-3E5D-40AB-8E93-DDA7947304C8}">
      <dgm:prSet/>
      <dgm:spPr/>
      <dgm:t>
        <a:bodyPr/>
        <a:lstStyle/>
        <a:p>
          <a:endParaRPr lang="en-US">
            <a:solidFill>
              <a:schemeClr val="tx1"/>
            </a:solidFill>
          </a:endParaRPr>
        </a:p>
      </dgm:t>
    </dgm:pt>
    <dgm:pt modelId="{48281BB9-FE72-41A6-A18A-8DF7BA6122CB}">
      <dgm:prSet phldrT="[Text]"/>
      <dgm:spPr>
        <a:ln>
          <a:solidFill>
            <a:schemeClr val="tx1"/>
          </a:solidFill>
        </a:ln>
      </dgm:spPr>
      <dgm:t>
        <a:bodyPr/>
        <a:lstStyle/>
        <a:p>
          <a:r>
            <a:rPr lang="en-US" b="1" dirty="0" smtClean="0">
              <a:solidFill>
                <a:schemeClr val="tx1"/>
              </a:solidFill>
              <a:latin typeface="Times New Roman" pitchFamily="18" charset="0"/>
              <a:cs typeface="Times New Roman" pitchFamily="18" charset="0"/>
            </a:rPr>
            <a:t>Shot Blasting</a:t>
          </a:r>
          <a:endParaRPr lang="en-US" b="1" dirty="0">
            <a:solidFill>
              <a:schemeClr val="tx1"/>
            </a:solidFill>
            <a:latin typeface="Times New Roman" pitchFamily="18" charset="0"/>
            <a:cs typeface="Times New Roman" pitchFamily="18" charset="0"/>
          </a:endParaRPr>
        </a:p>
      </dgm:t>
    </dgm:pt>
    <dgm:pt modelId="{D698B353-9900-42EA-913B-8161209AAD0A}" type="parTrans" cxnId="{BEEE56BA-DA9B-4DAD-BD29-DA73F1689580}">
      <dgm:prSet/>
      <dgm:spPr/>
      <dgm:t>
        <a:bodyPr/>
        <a:lstStyle/>
        <a:p>
          <a:endParaRPr lang="en-US">
            <a:solidFill>
              <a:schemeClr val="tx1"/>
            </a:solidFill>
          </a:endParaRPr>
        </a:p>
      </dgm:t>
    </dgm:pt>
    <dgm:pt modelId="{0DA6177A-E64C-481B-B1C0-3E84E02726F0}" type="sibTrans" cxnId="{BEEE56BA-DA9B-4DAD-BD29-DA73F1689580}">
      <dgm:prSet/>
      <dgm:spPr/>
      <dgm:t>
        <a:bodyPr/>
        <a:lstStyle/>
        <a:p>
          <a:endParaRPr lang="en-US">
            <a:solidFill>
              <a:schemeClr val="tx1"/>
            </a:solidFill>
          </a:endParaRPr>
        </a:p>
      </dgm:t>
    </dgm:pt>
    <dgm:pt modelId="{1C98978F-E31F-4CB3-BD2C-1D50075E3B53}">
      <dgm:prSet phldrT="[Text]"/>
      <dgm:spPr>
        <a:ln>
          <a:solidFill>
            <a:schemeClr val="tx1"/>
          </a:solidFill>
        </a:ln>
      </dgm:spPr>
      <dgm:t>
        <a:bodyPr/>
        <a:lstStyle/>
        <a:p>
          <a:r>
            <a:rPr lang="en-US" b="1" dirty="0" smtClean="0">
              <a:solidFill>
                <a:schemeClr val="tx1"/>
              </a:solidFill>
              <a:latin typeface="Times New Roman" pitchFamily="18" charset="0"/>
              <a:cs typeface="Times New Roman" pitchFamily="18" charset="0"/>
            </a:rPr>
            <a:t>SQF</a:t>
          </a:r>
          <a:endParaRPr lang="en-US" b="1" dirty="0">
            <a:solidFill>
              <a:schemeClr val="tx1"/>
            </a:solidFill>
            <a:latin typeface="Times New Roman" pitchFamily="18" charset="0"/>
            <a:cs typeface="Times New Roman" pitchFamily="18" charset="0"/>
          </a:endParaRPr>
        </a:p>
      </dgm:t>
    </dgm:pt>
    <dgm:pt modelId="{3DBBF9E1-A429-4687-AD3F-2EF4ECAC2E4B}" type="parTrans" cxnId="{3E107B01-CFAA-49D8-8FFB-E5A118E9AA22}">
      <dgm:prSet/>
      <dgm:spPr/>
      <dgm:t>
        <a:bodyPr/>
        <a:lstStyle/>
        <a:p>
          <a:endParaRPr lang="en-US">
            <a:solidFill>
              <a:schemeClr val="tx1"/>
            </a:solidFill>
          </a:endParaRPr>
        </a:p>
      </dgm:t>
    </dgm:pt>
    <dgm:pt modelId="{578A3D46-3E1F-4B85-BA6A-B0427D08D77F}" type="sibTrans" cxnId="{3E107B01-CFAA-49D8-8FFB-E5A118E9AA22}">
      <dgm:prSet/>
      <dgm:spPr/>
      <dgm:t>
        <a:bodyPr/>
        <a:lstStyle/>
        <a:p>
          <a:endParaRPr lang="en-US">
            <a:solidFill>
              <a:schemeClr val="tx1"/>
            </a:solidFill>
          </a:endParaRPr>
        </a:p>
      </dgm:t>
    </dgm:pt>
    <dgm:pt modelId="{A2052A13-2E23-4361-9F5E-10D89FDECDE5}">
      <dgm:prSet phldrT="[Text]"/>
      <dgm:spPr>
        <a:ln>
          <a:solidFill>
            <a:schemeClr val="tx1"/>
          </a:solidFill>
        </a:ln>
      </dgm:spPr>
      <dgm:t>
        <a:bodyPr/>
        <a:lstStyle/>
        <a:p>
          <a:r>
            <a:rPr lang="en-US" b="1" dirty="0" smtClean="0">
              <a:solidFill>
                <a:schemeClr val="tx1"/>
              </a:solidFill>
              <a:latin typeface="Times New Roman" pitchFamily="18" charset="0"/>
              <a:cs typeface="Times New Roman" pitchFamily="18" charset="0"/>
            </a:rPr>
            <a:t>Post-Wash</a:t>
          </a:r>
          <a:endParaRPr lang="en-US" b="1" dirty="0">
            <a:solidFill>
              <a:schemeClr val="tx1"/>
            </a:solidFill>
            <a:latin typeface="Times New Roman" pitchFamily="18" charset="0"/>
            <a:cs typeface="Times New Roman" pitchFamily="18" charset="0"/>
          </a:endParaRPr>
        </a:p>
      </dgm:t>
    </dgm:pt>
    <dgm:pt modelId="{D99A7BEB-753F-490F-B6D7-A9676AD13893}" type="parTrans" cxnId="{829A7EF6-2DAC-44B2-AD78-A0863A25FBD6}">
      <dgm:prSet/>
      <dgm:spPr/>
      <dgm:t>
        <a:bodyPr/>
        <a:lstStyle/>
        <a:p>
          <a:endParaRPr lang="en-US">
            <a:solidFill>
              <a:schemeClr val="tx1"/>
            </a:solidFill>
          </a:endParaRPr>
        </a:p>
      </dgm:t>
    </dgm:pt>
    <dgm:pt modelId="{762EC066-64F6-4693-B552-84B132BB9F76}" type="sibTrans" cxnId="{829A7EF6-2DAC-44B2-AD78-A0863A25FBD6}">
      <dgm:prSet/>
      <dgm:spPr/>
      <dgm:t>
        <a:bodyPr/>
        <a:lstStyle/>
        <a:p>
          <a:endParaRPr lang="en-US">
            <a:solidFill>
              <a:schemeClr val="tx1"/>
            </a:solidFill>
          </a:endParaRPr>
        </a:p>
      </dgm:t>
    </dgm:pt>
    <dgm:pt modelId="{9ABB3692-BC5F-45F6-A96A-351DB52CF788}" type="pres">
      <dgm:prSet presAssocID="{812CF626-8D4D-4B47-9888-00962A2A755E}" presName="Name0" presStyleCnt="0">
        <dgm:presLayoutVars>
          <dgm:dir/>
          <dgm:animLvl val="lvl"/>
          <dgm:resizeHandles val="exact"/>
        </dgm:presLayoutVars>
      </dgm:prSet>
      <dgm:spPr/>
      <dgm:t>
        <a:bodyPr/>
        <a:lstStyle/>
        <a:p>
          <a:endParaRPr lang="en-US"/>
        </a:p>
      </dgm:t>
    </dgm:pt>
    <dgm:pt modelId="{193D9235-4363-4A73-B6AA-2877447B6B67}" type="pres">
      <dgm:prSet presAssocID="{22271C4F-1D4A-4C84-8D28-81CD7310CAFA}" presName="parTxOnly" presStyleLbl="node1" presStyleIdx="0" presStyleCnt="7">
        <dgm:presLayoutVars>
          <dgm:chMax val="0"/>
          <dgm:chPref val="0"/>
          <dgm:bulletEnabled val="1"/>
        </dgm:presLayoutVars>
      </dgm:prSet>
      <dgm:spPr/>
      <dgm:t>
        <a:bodyPr/>
        <a:lstStyle/>
        <a:p>
          <a:endParaRPr lang="en-US"/>
        </a:p>
      </dgm:t>
    </dgm:pt>
    <dgm:pt modelId="{41F0E9E8-6482-4908-98B1-5DAED8FD902A}" type="pres">
      <dgm:prSet presAssocID="{9F068699-1287-48FB-BBBD-2263524798AD}" presName="parTxOnlySpace" presStyleCnt="0"/>
      <dgm:spPr/>
    </dgm:pt>
    <dgm:pt modelId="{E906912A-0BA6-4A18-8984-430BE7BB8B59}" type="pres">
      <dgm:prSet presAssocID="{F62297EB-AF0B-465C-B276-5159C29FE476}" presName="parTxOnly" presStyleLbl="node1" presStyleIdx="1" presStyleCnt="7">
        <dgm:presLayoutVars>
          <dgm:chMax val="0"/>
          <dgm:chPref val="0"/>
          <dgm:bulletEnabled val="1"/>
        </dgm:presLayoutVars>
      </dgm:prSet>
      <dgm:spPr/>
      <dgm:t>
        <a:bodyPr/>
        <a:lstStyle/>
        <a:p>
          <a:endParaRPr lang="en-US"/>
        </a:p>
      </dgm:t>
    </dgm:pt>
    <dgm:pt modelId="{7DDAF938-730E-44F0-A53B-FFC62FFE60EC}" type="pres">
      <dgm:prSet presAssocID="{2C2DFD21-3364-43A7-B9E4-055D995F0332}" presName="parTxOnlySpace" presStyleCnt="0"/>
      <dgm:spPr/>
    </dgm:pt>
    <dgm:pt modelId="{6846F394-F068-4928-A0C8-414F9A745C2E}" type="pres">
      <dgm:prSet presAssocID="{1C98978F-E31F-4CB3-BD2C-1D50075E3B53}" presName="parTxOnly" presStyleLbl="node1" presStyleIdx="2" presStyleCnt="7">
        <dgm:presLayoutVars>
          <dgm:chMax val="0"/>
          <dgm:chPref val="0"/>
          <dgm:bulletEnabled val="1"/>
        </dgm:presLayoutVars>
      </dgm:prSet>
      <dgm:spPr/>
      <dgm:t>
        <a:bodyPr/>
        <a:lstStyle/>
        <a:p>
          <a:endParaRPr lang="en-US"/>
        </a:p>
      </dgm:t>
    </dgm:pt>
    <dgm:pt modelId="{C95792C4-0831-402D-BD2B-FD7074501F09}" type="pres">
      <dgm:prSet presAssocID="{578A3D46-3E1F-4B85-BA6A-B0427D08D77F}" presName="parTxOnlySpace" presStyleCnt="0"/>
      <dgm:spPr/>
    </dgm:pt>
    <dgm:pt modelId="{41DAF1AD-B26B-4E16-B254-D9A3AF88F9EA}" type="pres">
      <dgm:prSet presAssocID="{A2052A13-2E23-4361-9F5E-10D89FDECDE5}" presName="parTxOnly" presStyleLbl="node1" presStyleIdx="3" presStyleCnt="7" custScaleX="110372" custLinFactNeighborX="23115" custLinFactNeighborY="-5657">
        <dgm:presLayoutVars>
          <dgm:chMax val="0"/>
          <dgm:chPref val="0"/>
          <dgm:bulletEnabled val="1"/>
        </dgm:presLayoutVars>
      </dgm:prSet>
      <dgm:spPr/>
      <dgm:t>
        <a:bodyPr/>
        <a:lstStyle/>
        <a:p>
          <a:endParaRPr lang="en-US"/>
        </a:p>
      </dgm:t>
    </dgm:pt>
    <dgm:pt modelId="{ED723E91-4343-47B3-8C02-59ED94724FF8}" type="pres">
      <dgm:prSet presAssocID="{762EC066-64F6-4693-B552-84B132BB9F76}" presName="parTxOnlySpace" presStyleCnt="0"/>
      <dgm:spPr/>
    </dgm:pt>
    <dgm:pt modelId="{375D26F9-3E9A-43A3-AB8F-712964F1610F}" type="pres">
      <dgm:prSet presAssocID="{3977DD41-0135-4A85-8289-1D422B479A50}" presName="parTxOnly" presStyleLbl="node1" presStyleIdx="4" presStyleCnt="7" custLinFactNeighborX="-26667" custLinFactNeighborY="-3333">
        <dgm:presLayoutVars>
          <dgm:chMax val="0"/>
          <dgm:chPref val="0"/>
          <dgm:bulletEnabled val="1"/>
        </dgm:presLayoutVars>
      </dgm:prSet>
      <dgm:spPr/>
      <dgm:t>
        <a:bodyPr/>
        <a:lstStyle/>
        <a:p>
          <a:endParaRPr lang="en-US"/>
        </a:p>
      </dgm:t>
    </dgm:pt>
    <dgm:pt modelId="{29188CC7-E526-420B-AE5D-E210ECF5E13E}" type="pres">
      <dgm:prSet presAssocID="{E5C6F967-9CC1-4846-B926-0BC125FDC3D2}" presName="parTxOnlySpace" presStyleCnt="0"/>
      <dgm:spPr/>
    </dgm:pt>
    <dgm:pt modelId="{6B2774ED-783D-4F10-8FE0-3118E4E1E1EA}" type="pres">
      <dgm:prSet presAssocID="{13A08B36-AF39-4FE8-BF4B-C4B6167F230C}" presName="parTxOnly" presStyleLbl="node1" presStyleIdx="5" presStyleCnt="7">
        <dgm:presLayoutVars>
          <dgm:chMax val="0"/>
          <dgm:chPref val="0"/>
          <dgm:bulletEnabled val="1"/>
        </dgm:presLayoutVars>
      </dgm:prSet>
      <dgm:spPr/>
      <dgm:t>
        <a:bodyPr/>
        <a:lstStyle/>
        <a:p>
          <a:endParaRPr lang="en-US"/>
        </a:p>
      </dgm:t>
    </dgm:pt>
    <dgm:pt modelId="{BB54A501-F957-48FB-B8D1-DEF3CDD9ABEC}" type="pres">
      <dgm:prSet presAssocID="{92C21161-A962-4B60-8B6F-EE9FB75E769C}" presName="parTxOnlySpace" presStyleCnt="0"/>
      <dgm:spPr/>
    </dgm:pt>
    <dgm:pt modelId="{A5338858-0FE1-40DD-B2BC-669BA14AD4E1}" type="pres">
      <dgm:prSet presAssocID="{48281BB9-FE72-41A6-A18A-8DF7BA6122CB}" presName="parTxOnly" presStyleLbl="node1" presStyleIdx="6" presStyleCnt="7">
        <dgm:presLayoutVars>
          <dgm:chMax val="0"/>
          <dgm:chPref val="0"/>
          <dgm:bulletEnabled val="1"/>
        </dgm:presLayoutVars>
      </dgm:prSet>
      <dgm:spPr/>
      <dgm:t>
        <a:bodyPr/>
        <a:lstStyle/>
        <a:p>
          <a:endParaRPr lang="en-US"/>
        </a:p>
      </dgm:t>
    </dgm:pt>
  </dgm:ptLst>
  <dgm:cxnLst>
    <dgm:cxn modelId="{829A7EF6-2DAC-44B2-AD78-A0863A25FBD6}" srcId="{812CF626-8D4D-4B47-9888-00962A2A755E}" destId="{A2052A13-2E23-4361-9F5E-10D89FDECDE5}" srcOrd="3" destOrd="0" parTransId="{D99A7BEB-753F-490F-B6D7-A9676AD13893}" sibTransId="{762EC066-64F6-4693-B552-84B132BB9F76}"/>
    <dgm:cxn modelId="{24E1C6CD-40B1-49E8-AD65-DDA4EB5BCBBB}" type="presOf" srcId="{812CF626-8D4D-4B47-9888-00962A2A755E}" destId="{9ABB3692-BC5F-45F6-A96A-351DB52CF788}" srcOrd="0" destOrd="0" presId="urn:microsoft.com/office/officeart/2005/8/layout/chevron1"/>
    <dgm:cxn modelId="{AD580D70-4573-4B4D-BF18-5A344150CB11}" srcId="{812CF626-8D4D-4B47-9888-00962A2A755E}" destId="{22271C4F-1D4A-4C84-8D28-81CD7310CAFA}" srcOrd="0" destOrd="0" parTransId="{2FE3913C-8E23-4B94-9B9F-689B3E65ECA7}" sibTransId="{9F068699-1287-48FB-BBBD-2263524798AD}"/>
    <dgm:cxn modelId="{3E107B01-CFAA-49D8-8FFB-E5A118E9AA22}" srcId="{812CF626-8D4D-4B47-9888-00962A2A755E}" destId="{1C98978F-E31F-4CB3-BD2C-1D50075E3B53}" srcOrd="2" destOrd="0" parTransId="{3DBBF9E1-A429-4687-AD3F-2EF4ECAC2E4B}" sibTransId="{578A3D46-3E1F-4B85-BA6A-B0427D08D77F}"/>
    <dgm:cxn modelId="{AF4C0816-787F-48E7-BBE6-336031E275C2}" type="presOf" srcId="{1C98978F-E31F-4CB3-BD2C-1D50075E3B53}" destId="{6846F394-F068-4928-A0C8-414F9A745C2E}" srcOrd="0" destOrd="0" presId="urn:microsoft.com/office/officeart/2005/8/layout/chevron1"/>
    <dgm:cxn modelId="{E93D5B8B-95CB-452C-8CBA-A6F1DCE2AA57}" type="presOf" srcId="{13A08B36-AF39-4FE8-BF4B-C4B6167F230C}" destId="{6B2774ED-783D-4F10-8FE0-3118E4E1E1EA}" srcOrd="0" destOrd="0" presId="urn:microsoft.com/office/officeart/2005/8/layout/chevron1"/>
    <dgm:cxn modelId="{7E3C324F-231E-41F4-B56F-73DC559A892C}" srcId="{812CF626-8D4D-4B47-9888-00962A2A755E}" destId="{F62297EB-AF0B-465C-B276-5159C29FE476}" srcOrd="1" destOrd="0" parTransId="{B80F9D8A-30D2-4657-8F6A-894FB9835610}" sibTransId="{2C2DFD21-3364-43A7-B9E4-055D995F0332}"/>
    <dgm:cxn modelId="{13163878-B066-4D64-AD6E-525E458CBE72}" type="presOf" srcId="{F62297EB-AF0B-465C-B276-5159C29FE476}" destId="{E906912A-0BA6-4A18-8984-430BE7BB8B59}" srcOrd="0" destOrd="0" presId="urn:microsoft.com/office/officeart/2005/8/layout/chevron1"/>
    <dgm:cxn modelId="{A739B1CF-3E5D-40AB-8E93-DDA7947304C8}" srcId="{812CF626-8D4D-4B47-9888-00962A2A755E}" destId="{13A08B36-AF39-4FE8-BF4B-C4B6167F230C}" srcOrd="5" destOrd="0" parTransId="{A4EA0192-17DD-4AE4-918E-AD99799A1DE4}" sibTransId="{92C21161-A962-4B60-8B6F-EE9FB75E769C}"/>
    <dgm:cxn modelId="{BEEE56BA-DA9B-4DAD-BD29-DA73F1689580}" srcId="{812CF626-8D4D-4B47-9888-00962A2A755E}" destId="{48281BB9-FE72-41A6-A18A-8DF7BA6122CB}" srcOrd="6" destOrd="0" parTransId="{D698B353-9900-42EA-913B-8161209AAD0A}" sibTransId="{0DA6177A-E64C-481B-B1C0-3E84E02726F0}"/>
    <dgm:cxn modelId="{3C10314F-E87D-43F1-B14A-4AEC9067A4FD}" type="presOf" srcId="{48281BB9-FE72-41A6-A18A-8DF7BA6122CB}" destId="{A5338858-0FE1-40DD-B2BC-669BA14AD4E1}" srcOrd="0" destOrd="0" presId="urn:microsoft.com/office/officeart/2005/8/layout/chevron1"/>
    <dgm:cxn modelId="{0F27BB7F-C9B0-4951-B99A-0DDC29F7F54B}" type="presOf" srcId="{A2052A13-2E23-4361-9F5E-10D89FDECDE5}" destId="{41DAF1AD-B26B-4E16-B254-D9A3AF88F9EA}" srcOrd="0" destOrd="0" presId="urn:microsoft.com/office/officeart/2005/8/layout/chevron1"/>
    <dgm:cxn modelId="{1F69D4B2-47BB-4ADE-855E-5B490B0F7823}" type="presOf" srcId="{22271C4F-1D4A-4C84-8D28-81CD7310CAFA}" destId="{193D9235-4363-4A73-B6AA-2877447B6B67}" srcOrd="0" destOrd="0" presId="urn:microsoft.com/office/officeart/2005/8/layout/chevron1"/>
    <dgm:cxn modelId="{20EAC239-A2C7-4AEE-810A-D18AE0D3191C}" srcId="{812CF626-8D4D-4B47-9888-00962A2A755E}" destId="{3977DD41-0135-4A85-8289-1D422B479A50}" srcOrd="4" destOrd="0" parTransId="{A312379C-377C-42D5-843F-6F9E82A2FA22}" sibTransId="{E5C6F967-9CC1-4846-B926-0BC125FDC3D2}"/>
    <dgm:cxn modelId="{E58E7D1D-3282-4DB9-9776-7078BDCC1AD5}" type="presOf" srcId="{3977DD41-0135-4A85-8289-1D422B479A50}" destId="{375D26F9-3E9A-43A3-AB8F-712964F1610F}" srcOrd="0" destOrd="0" presId="urn:microsoft.com/office/officeart/2005/8/layout/chevron1"/>
    <dgm:cxn modelId="{41B3BCDD-0817-407E-84C8-365C9D1C38DB}" type="presParOf" srcId="{9ABB3692-BC5F-45F6-A96A-351DB52CF788}" destId="{193D9235-4363-4A73-B6AA-2877447B6B67}" srcOrd="0" destOrd="0" presId="urn:microsoft.com/office/officeart/2005/8/layout/chevron1"/>
    <dgm:cxn modelId="{EA03D998-C408-4B5E-B802-7EFAE858393A}" type="presParOf" srcId="{9ABB3692-BC5F-45F6-A96A-351DB52CF788}" destId="{41F0E9E8-6482-4908-98B1-5DAED8FD902A}" srcOrd="1" destOrd="0" presId="urn:microsoft.com/office/officeart/2005/8/layout/chevron1"/>
    <dgm:cxn modelId="{70680F01-DEA4-4124-9B87-1E77A40B1175}" type="presParOf" srcId="{9ABB3692-BC5F-45F6-A96A-351DB52CF788}" destId="{E906912A-0BA6-4A18-8984-430BE7BB8B59}" srcOrd="2" destOrd="0" presId="urn:microsoft.com/office/officeart/2005/8/layout/chevron1"/>
    <dgm:cxn modelId="{7AEF06FE-3061-436B-B9E8-D88475948C72}" type="presParOf" srcId="{9ABB3692-BC5F-45F6-A96A-351DB52CF788}" destId="{7DDAF938-730E-44F0-A53B-FFC62FFE60EC}" srcOrd="3" destOrd="0" presId="urn:microsoft.com/office/officeart/2005/8/layout/chevron1"/>
    <dgm:cxn modelId="{9FFF9905-7435-46E7-886D-203B1141D947}" type="presParOf" srcId="{9ABB3692-BC5F-45F6-A96A-351DB52CF788}" destId="{6846F394-F068-4928-A0C8-414F9A745C2E}" srcOrd="4" destOrd="0" presId="urn:microsoft.com/office/officeart/2005/8/layout/chevron1"/>
    <dgm:cxn modelId="{D2C2785D-D24A-4D5F-B1DF-363C9173ED38}" type="presParOf" srcId="{9ABB3692-BC5F-45F6-A96A-351DB52CF788}" destId="{C95792C4-0831-402D-BD2B-FD7074501F09}" srcOrd="5" destOrd="0" presId="urn:microsoft.com/office/officeart/2005/8/layout/chevron1"/>
    <dgm:cxn modelId="{0F3E9251-3706-4B35-8D45-9B07977DFF48}" type="presParOf" srcId="{9ABB3692-BC5F-45F6-A96A-351DB52CF788}" destId="{41DAF1AD-B26B-4E16-B254-D9A3AF88F9EA}" srcOrd="6" destOrd="0" presId="urn:microsoft.com/office/officeart/2005/8/layout/chevron1"/>
    <dgm:cxn modelId="{7D1ABD72-33DE-43BE-BC8C-22DA5F5EF06A}" type="presParOf" srcId="{9ABB3692-BC5F-45F6-A96A-351DB52CF788}" destId="{ED723E91-4343-47B3-8C02-59ED94724FF8}" srcOrd="7" destOrd="0" presId="urn:microsoft.com/office/officeart/2005/8/layout/chevron1"/>
    <dgm:cxn modelId="{DDEE43AE-5BB9-455E-B083-B8C66C9C5946}" type="presParOf" srcId="{9ABB3692-BC5F-45F6-A96A-351DB52CF788}" destId="{375D26F9-3E9A-43A3-AB8F-712964F1610F}" srcOrd="8" destOrd="0" presId="urn:microsoft.com/office/officeart/2005/8/layout/chevron1"/>
    <dgm:cxn modelId="{26F2CD28-B6DF-45EE-BCED-AC4A25410725}" type="presParOf" srcId="{9ABB3692-BC5F-45F6-A96A-351DB52CF788}" destId="{29188CC7-E526-420B-AE5D-E210ECF5E13E}" srcOrd="9" destOrd="0" presId="urn:microsoft.com/office/officeart/2005/8/layout/chevron1"/>
    <dgm:cxn modelId="{118CABA5-A4C6-4221-A9F2-344AEDF3CAD1}" type="presParOf" srcId="{9ABB3692-BC5F-45F6-A96A-351DB52CF788}" destId="{6B2774ED-783D-4F10-8FE0-3118E4E1E1EA}" srcOrd="10" destOrd="0" presId="urn:microsoft.com/office/officeart/2005/8/layout/chevron1"/>
    <dgm:cxn modelId="{50175EF2-F8B6-4B5E-B1E4-164CFE9FCC05}" type="presParOf" srcId="{9ABB3692-BC5F-45F6-A96A-351DB52CF788}" destId="{BB54A501-F957-48FB-B8D1-DEF3CDD9ABEC}" srcOrd="11" destOrd="0" presId="urn:microsoft.com/office/officeart/2005/8/layout/chevron1"/>
    <dgm:cxn modelId="{9806D0BB-1108-4D0C-9CFB-9404DF34A325}" type="presParOf" srcId="{9ABB3692-BC5F-45F6-A96A-351DB52CF788}" destId="{A5338858-0FE1-40DD-B2BC-669BA14AD4E1}" srcOrd="12"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0.37168</cdr:x>
      <cdr:y>0.91026</cdr:y>
    </cdr:from>
    <cdr:to>
      <cdr:x>0.60132</cdr:x>
      <cdr:y>0.97241</cdr:y>
    </cdr:to>
    <cdr:sp macro="" textlink="">
      <cdr:nvSpPr>
        <cdr:cNvPr id="3" name="TextBox 9"/>
        <cdr:cNvSpPr txBox="1"/>
      </cdr:nvSpPr>
      <cdr:spPr>
        <a:xfrm xmlns:a="http://schemas.openxmlformats.org/drawingml/2006/main">
          <a:off x="3200400" y="5410200"/>
          <a:ext cx="1977338" cy="369394"/>
        </a:xfrm>
        <a:prstGeom xmlns:a="http://schemas.openxmlformats.org/drawingml/2006/main" prst="rect">
          <a:avLst/>
        </a:prstGeom>
        <a:noFill xmlns:a="http://schemas.openxmlformats.org/drawingml/2006/main"/>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600" b="1" dirty="0">
              <a:latin typeface="Times New Roman" pitchFamily="18" charset="0"/>
              <a:cs typeface="Times New Roman" pitchFamily="18" charset="0"/>
            </a:rPr>
            <a:t>TEMPERATURE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D2D8A-383C-4675-A09A-4020A485042E}" type="datetimeFigureOut">
              <a:rPr lang="en-US" smtClean="0"/>
              <a:pPr/>
              <a:t>11/17/2014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EA963-1256-4530-B252-F4FB5D63ECDF}" type="slidenum">
              <a:rPr lang="en-US" smtClean="0"/>
              <a:pPr/>
              <a:t>‹#›</a:t>
            </a:fld>
            <a:endParaRPr lang="en-US" dirty="0"/>
          </a:p>
        </p:txBody>
      </p:sp>
    </p:spTree>
    <p:extLst>
      <p:ext uri="{BB962C8B-B14F-4D97-AF65-F5344CB8AC3E}">
        <p14:creationId xmlns="" xmlns:p14="http://schemas.microsoft.com/office/powerpoint/2010/main" val="40468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green1"/>
          <p:cNvPicPr>
            <a:picLocks noChangeAspect="1" noChangeArrowheads="1"/>
          </p:cNvPicPr>
          <p:nvPr/>
        </p:nvPicPr>
        <p:blipFill>
          <a:blip r:embed="rId2" cstate="print"/>
          <a:srcRect l="3510"/>
          <a:stretch>
            <a:fillRect/>
          </a:stretch>
        </p:blipFill>
        <p:spPr bwMode="auto">
          <a:xfrm>
            <a:off x="9525" y="0"/>
            <a:ext cx="9183688" cy="6858000"/>
          </a:xfrm>
          <a:prstGeom prst="rect">
            <a:avLst/>
          </a:prstGeom>
          <a:noFill/>
          <a:ln w="9525">
            <a:noFill/>
            <a:miter lim="800000"/>
            <a:headEnd/>
            <a:tailEnd/>
          </a:ln>
          <a:effectLst/>
        </p:spPr>
      </p:pic>
      <p:sp>
        <p:nvSpPr>
          <p:cNvPr id="2051" name="Rectangle 3"/>
          <p:cNvSpPr>
            <a:spLocks noGrp="1" noChangeArrowheads="1"/>
          </p:cNvSpPr>
          <p:nvPr>
            <p:ph type="ctrTitle"/>
          </p:nvPr>
        </p:nvSpPr>
        <p:spPr>
          <a:xfrm>
            <a:off x="1116013" y="2133600"/>
            <a:ext cx="6621462" cy="977900"/>
          </a:xfrm>
        </p:spPr>
        <p:txBody>
          <a:bodyPr/>
          <a:lstStyle>
            <a:lvl1pPr algn="r">
              <a:defRPr/>
            </a:lvl1pPr>
          </a:lstStyle>
          <a:p>
            <a:r>
              <a:rPr lang="en-US" altLang="zh-CN" smtClean="0"/>
              <a:t>Click to edit Master title style</a:t>
            </a:r>
            <a:endParaRPr lang="zh-CN"/>
          </a:p>
        </p:txBody>
      </p:sp>
      <p:sp>
        <p:nvSpPr>
          <p:cNvPr id="2052" name="Rectangle 4"/>
          <p:cNvSpPr>
            <a:spLocks noGrp="1" noChangeArrowheads="1"/>
          </p:cNvSpPr>
          <p:nvPr>
            <p:ph type="subTitle" idx="1"/>
          </p:nvPr>
        </p:nvSpPr>
        <p:spPr>
          <a:xfrm>
            <a:off x="2413000" y="3141663"/>
            <a:ext cx="5321300" cy="719137"/>
          </a:xfrm>
        </p:spPr>
        <p:txBody>
          <a:bodyPr/>
          <a:lstStyle>
            <a:lvl1pPr marL="0" indent="0" algn="r">
              <a:buFontTx/>
              <a:buNone/>
              <a:defRPr/>
            </a:lvl1pPr>
          </a:lstStyle>
          <a:p>
            <a:r>
              <a:rPr lang="en-US" altLang="zh-CN" smtClean="0"/>
              <a:t>Click to edit Master subtitle style</a:t>
            </a:r>
            <a:endParaRPr lang="zh-CN"/>
          </a:p>
        </p:txBody>
      </p:sp>
      <p:sp>
        <p:nvSpPr>
          <p:cNvPr id="2053" name="Rectangle 5"/>
          <p:cNvSpPr>
            <a:spLocks noGrp="1" noChangeArrowheads="1"/>
          </p:cNvSpPr>
          <p:nvPr>
            <p:ph type="dt" sz="half" idx="2"/>
          </p:nvPr>
        </p:nvSpPr>
        <p:spPr/>
        <p:txBody>
          <a:bodyPr/>
          <a:lstStyle>
            <a:lvl1pPr>
              <a:defRPr/>
            </a:lvl1pPr>
          </a:lstStyle>
          <a:p>
            <a:fld id="{03806431-E601-4926-8745-D54DF71EEA6F}" type="datetime1">
              <a:rPr lang="en-US" smtClean="0"/>
              <a:pPr/>
              <a:t>11/17/2014</a:t>
            </a:fld>
            <a:endParaRPr lang="en-US" dirty="0"/>
          </a:p>
        </p:txBody>
      </p:sp>
      <p:sp>
        <p:nvSpPr>
          <p:cNvPr id="2054" name="Rectangle 6"/>
          <p:cNvSpPr>
            <a:spLocks noGrp="1" noChangeArrowheads="1"/>
          </p:cNvSpPr>
          <p:nvPr>
            <p:ph type="ftr" sz="quarter" idx="3"/>
          </p:nvPr>
        </p:nvSpPr>
        <p:spPr/>
        <p:txBody>
          <a:bodyPr/>
          <a:lstStyle>
            <a:lvl1pPr>
              <a:defRPr/>
            </a:lvl1pPr>
          </a:lstStyle>
          <a:p>
            <a:endParaRPr lang="en-US" dirty="0"/>
          </a:p>
        </p:txBody>
      </p:sp>
      <p:sp>
        <p:nvSpPr>
          <p:cNvPr id="2055" name="Rectangle 7"/>
          <p:cNvSpPr>
            <a:spLocks noGrp="1" noChangeArrowheads="1"/>
          </p:cNvSpPr>
          <p:nvPr>
            <p:ph type="sldNum" sz="quarter" idx="4"/>
          </p:nvPr>
        </p:nvSpPr>
        <p:spPr/>
        <p:txBody>
          <a:bodyPr/>
          <a:lstStyle>
            <a:lvl1pPr>
              <a:defRPr/>
            </a:lvl1pPr>
          </a:lstStyle>
          <a:p>
            <a:fld id="{61A8DE7E-7192-4CA8-A80A-01DB158FE05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05DCF1-6328-49F6-A093-A337DA05089B}" type="datetime1">
              <a:rPr lang="en-US" smtClean="0"/>
              <a:pPr/>
              <a:t>11/17/2014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A8DE7E-7192-4CA8-A80A-01DB158FE05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18557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60475" y="274638"/>
            <a:ext cx="54181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68C6601-32BB-4541-BF3B-982404B5DCA0}" type="datetime1">
              <a:rPr lang="en-US" smtClean="0"/>
              <a:pPr/>
              <a:t>11/17/2014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A8DE7E-7192-4CA8-A80A-01DB158FE0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9484C05-2DB6-48F8-B8A7-2EB4B1ABA238}" type="datetime1">
              <a:rPr lang="en-US" smtClean="0"/>
              <a:pPr/>
              <a:t>11/17/2014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A8DE7E-7192-4CA8-A80A-01DB158FE05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1273760-422F-4C8A-A1D6-D9AE703F10B4}" type="datetime1">
              <a:rPr lang="en-US" smtClean="0"/>
              <a:pPr/>
              <a:t>11/17/2014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A8DE7E-7192-4CA8-A80A-01DB158FE05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60475" y="1600200"/>
            <a:ext cx="36369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9838" y="1600200"/>
            <a:ext cx="36369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ECDBD2F-25C6-4E79-8A72-D4A261C1F5B1}" type="datetime1">
              <a:rPr lang="en-US" smtClean="0"/>
              <a:pPr/>
              <a:t>11/17/2014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1A8DE7E-7192-4CA8-A80A-01DB158FE05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FB525A4-DE89-4361-BE06-C00F7843104C}" type="datetime1">
              <a:rPr lang="en-US" smtClean="0"/>
              <a:pPr/>
              <a:t>11/17/2014</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1A8DE7E-7192-4CA8-A80A-01DB158FE05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FA756A8-E5CA-4916-B683-01808AB2E368}" type="datetime1">
              <a:rPr lang="en-US" smtClean="0"/>
              <a:pPr/>
              <a:t>11/17/2014</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1A8DE7E-7192-4CA8-A80A-01DB158FE05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A8B1F54-2F56-4DFD-B3E6-A2E98368AD53}" type="datetime1">
              <a:rPr lang="en-US" smtClean="0"/>
              <a:pPr/>
              <a:t>11/17/2014</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1A8DE7E-7192-4CA8-A80A-01DB158FE05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8F75D11-D276-4DEF-A454-B4EA25C99F29}" type="datetime1">
              <a:rPr lang="en-US" smtClean="0"/>
              <a:pPr/>
              <a:t>11/17/2014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1A8DE7E-7192-4CA8-A80A-01DB158FE05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4F6E1C7-4739-474C-BE40-CC03FCB074E1}" type="datetime1">
              <a:rPr lang="en-US" smtClean="0"/>
              <a:pPr/>
              <a:t>11/17/2014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1A8DE7E-7192-4CA8-A80A-01DB158FE05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green"/>
          <p:cNvPicPr>
            <a:picLocks noChangeAspect="1" noChangeArrowheads="1"/>
          </p:cNvPicPr>
          <p:nvPr/>
        </p:nvPicPr>
        <p:blipFill>
          <a:blip r:embed="rId13" cstate="print"/>
          <a:srcRect l="26314"/>
          <a:stretch>
            <a:fillRect/>
          </a:stretch>
        </p:blipFill>
        <p:spPr bwMode="auto">
          <a:xfrm>
            <a:off x="0" y="0"/>
            <a:ext cx="7040563" cy="68865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1260475" y="274638"/>
            <a:ext cx="74263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8" name="Rectangle 4"/>
          <p:cNvSpPr>
            <a:spLocks noGrp="1" noChangeArrowheads="1"/>
          </p:cNvSpPr>
          <p:nvPr>
            <p:ph type="body" idx="1"/>
          </p:nvPr>
        </p:nvSpPr>
        <p:spPr bwMode="auto">
          <a:xfrm>
            <a:off x="1260475" y="1600200"/>
            <a:ext cx="74263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8C12FF8-7A13-4A3A-81E9-6D29C243FBBA}" type="datetime1">
              <a:rPr lang="en-US" smtClean="0"/>
              <a:pPr/>
              <a:t>11/17/2014</a:t>
            </a:fld>
            <a:endParaRPr lang="en-US" dirty="0"/>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A8DE7E-7192-4CA8-A80A-01DB158FE0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itchFamily="34" charset="0"/>
          <a:ea typeface="微软雅黑" charset="-122"/>
        </a:defRPr>
      </a:lvl2pPr>
      <a:lvl3pPr algn="ctr" rtl="0" eaLnBrk="1" fontAlgn="base" hangingPunct="1">
        <a:spcBef>
          <a:spcPct val="0"/>
        </a:spcBef>
        <a:spcAft>
          <a:spcPct val="0"/>
        </a:spcAft>
        <a:defRPr sz="3600">
          <a:solidFill>
            <a:schemeClr val="tx2"/>
          </a:solidFill>
          <a:latin typeface="Arial" pitchFamily="34" charset="0"/>
          <a:ea typeface="微软雅黑" charset="-122"/>
        </a:defRPr>
      </a:lvl3pPr>
      <a:lvl4pPr algn="ctr" rtl="0" eaLnBrk="1" fontAlgn="base" hangingPunct="1">
        <a:spcBef>
          <a:spcPct val="0"/>
        </a:spcBef>
        <a:spcAft>
          <a:spcPct val="0"/>
        </a:spcAft>
        <a:defRPr sz="3600">
          <a:solidFill>
            <a:schemeClr val="tx2"/>
          </a:solidFill>
          <a:latin typeface="Arial" pitchFamily="34" charset="0"/>
          <a:ea typeface="微软雅黑" charset="-122"/>
        </a:defRPr>
      </a:lvl4pPr>
      <a:lvl5pPr algn="ctr" rtl="0" eaLnBrk="1" fontAlgn="base" hangingPunct="1">
        <a:spcBef>
          <a:spcPct val="0"/>
        </a:spcBef>
        <a:spcAft>
          <a:spcPct val="0"/>
        </a:spcAft>
        <a:defRPr sz="3600">
          <a:solidFill>
            <a:schemeClr val="tx2"/>
          </a:solidFill>
          <a:latin typeface="Arial" pitchFamily="34" charset="0"/>
          <a:ea typeface="微软雅黑" charset="-122"/>
        </a:defRPr>
      </a:lvl5pPr>
      <a:lvl6pPr marL="457200" algn="ctr" rtl="0" eaLnBrk="1" fontAlgn="base" hangingPunct="1">
        <a:spcBef>
          <a:spcPct val="0"/>
        </a:spcBef>
        <a:spcAft>
          <a:spcPct val="0"/>
        </a:spcAft>
        <a:defRPr sz="3600">
          <a:solidFill>
            <a:schemeClr val="tx2"/>
          </a:solidFill>
          <a:latin typeface="Arial" pitchFamily="34" charset="0"/>
          <a:ea typeface="微软雅黑" charset="-122"/>
        </a:defRPr>
      </a:lvl6pPr>
      <a:lvl7pPr marL="914400" algn="ctr" rtl="0" eaLnBrk="1" fontAlgn="base" hangingPunct="1">
        <a:spcBef>
          <a:spcPct val="0"/>
        </a:spcBef>
        <a:spcAft>
          <a:spcPct val="0"/>
        </a:spcAft>
        <a:defRPr sz="3600">
          <a:solidFill>
            <a:schemeClr val="tx2"/>
          </a:solidFill>
          <a:latin typeface="Arial" pitchFamily="34" charset="0"/>
          <a:ea typeface="微软雅黑" charset="-122"/>
        </a:defRPr>
      </a:lvl7pPr>
      <a:lvl8pPr marL="1371600" algn="ctr" rtl="0" eaLnBrk="1" fontAlgn="base" hangingPunct="1">
        <a:spcBef>
          <a:spcPct val="0"/>
        </a:spcBef>
        <a:spcAft>
          <a:spcPct val="0"/>
        </a:spcAft>
        <a:defRPr sz="3600">
          <a:solidFill>
            <a:schemeClr val="tx2"/>
          </a:solidFill>
          <a:latin typeface="Arial" pitchFamily="34" charset="0"/>
          <a:ea typeface="微软雅黑" charset="-122"/>
        </a:defRPr>
      </a:lvl8pPr>
      <a:lvl9pPr marL="1828800" algn="ctr" rtl="0" eaLnBrk="1" fontAlgn="base" hangingPunct="1">
        <a:spcBef>
          <a:spcPct val="0"/>
        </a:spcBef>
        <a:spcAft>
          <a:spcPct val="0"/>
        </a:spcAft>
        <a:defRPr sz="3600">
          <a:solidFill>
            <a:schemeClr val="tx2"/>
          </a:solidFill>
          <a:latin typeface="Arial" pitchFamily="34" charset="0"/>
          <a:ea typeface="微软雅黑"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2.xml"/><Relationship Id="rId4" Type="http://schemas.openxmlformats.org/officeDocument/2006/relationships/hyperlink" Target="mailto:materialsscience@omicsgroup.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381001" y="1600200"/>
            <a:ext cx="8305800" cy="4953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43712"/>
          </a:xfrm>
        </p:spPr>
        <p:txBody>
          <a:bodyPr>
            <a:normAutofit/>
          </a:bodyPr>
          <a:lstStyle/>
          <a:p>
            <a:r>
              <a:rPr lang="en-US" sz="2800" b="1" dirty="0" smtClean="0">
                <a:solidFill>
                  <a:schemeClr val="tx1"/>
                </a:solidFill>
                <a:latin typeface="Times New Roman" pitchFamily="18" charset="0"/>
                <a:cs typeface="Times New Roman" pitchFamily="18" charset="0"/>
              </a:rPr>
              <a:t>WORK DONE CONTD.</a:t>
            </a:r>
            <a:endParaRPr lang="en-US" sz="2800" dirty="0">
              <a:solidFill>
                <a:srgbClr val="191DB7"/>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Autofit/>
          </a:bodyPr>
          <a:lstStyle/>
          <a:p>
            <a:pPr lvl="0">
              <a:buFont typeface="Wingdings" pitchFamily="2" charset="2"/>
              <a:buChar char="Ø"/>
            </a:pPr>
            <a:endParaRPr lang="en-US" sz="2000" dirty="0" smtClean="0">
              <a:solidFill>
                <a:srgbClr val="191DB7"/>
              </a:solidFill>
            </a:endParaRPr>
          </a:p>
          <a:p>
            <a:pPr>
              <a:buNone/>
            </a:pPr>
            <a:endParaRPr lang="en-US" sz="2000" b="1" dirty="0" smtClean="0">
              <a:solidFill>
                <a:srgbClr val="191DB7"/>
              </a:solidFill>
            </a:endParaRPr>
          </a:p>
          <a:p>
            <a:pPr>
              <a:buFont typeface="Wingdings" pitchFamily="2" charset="2"/>
              <a:buChar char="Ø"/>
            </a:pPr>
            <a:endParaRPr lang="en-US" sz="2000" dirty="0" smtClean="0">
              <a:solidFill>
                <a:srgbClr val="191DB7"/>
              </a:solidFill>
              <a:effectLst/>
              <a:latin typeface="Times New Roman" pitchFamily="18" charset="0"/>
              <a:cs typeface="Times New Roman" pitchFamily="18" charset="0"/>
            </a:endParaRPr>
          </a:p>
          <a:p>
            <a:pPr marL="0" indent="0">
              <a:buNone/>
            </a:pPr>
            <a:endParaRPr lang="en-US" sz="2000" dirty="0" smtClean="0">
              <a:solidFill>
                <a:srgbClr val="191DB7"/>
              </a:solidFill>
              <a:effectLst/>
              <a:latin typeface="Times New Roman" pitchFamily="18" charset="0"/>
              <a:cs typeface="Times New Roman" pitchFamily="18" charset="0"/>
            </a:endParaRPr>
          </a:p>
        </p:txBody>
      </p:sp>
      <p:pic>
        <p:nvPicPr>
          <p:cNvPr id="6" name="Picture 2" descr="G:\Cleaning efficiency photos\DSC04564.jpg"/>
          <p:cNvPicPr>
            <a:picLocks noChangeAspect="1" noChangeArrowheads="1"/>
          </p:cNvPicPr>
          <p:nvPr/>
        </p:nvPicPr>
        <p:blipFill>
          <a:blip r:embed="rId2"/>
          <a:srcRect/>
          <a:stretch>
            <a:fillRect/>
          </a:stretch>
        </p:blipFill>
        <p:spPr bwMode="auto">
          <a:xfrm rot="5400000">
            <a:off x="-381001" y="1752601"/>
            <a:ext cx="5486402" cy="4724399"/>
          </a:xfrm>
          <a:prstGeom prst="rect">
            <a:avLst/>
          </a:prstGeom>
          <a:noFill/>
        </p:spPr>
      </p:pic>
      <p:pic>
        <p:nvPicPr>
          <p:cNvPr id="7" name="Picture 3" descr="G:\Cleaning efficiency photos\DSC04587.jpg"/>
          <p:cNvPicPr>
            <a:picLocks noChangeAspect="1" noChangeArrowheads="1"/>
          </p:cNvPicPr>
          <p:nvPr/>
        </p:nvPicPr>
        <p:blipFill>
          <a:blip r:embed="rId3"/>
          <a:srcRect/>
          <a:stretch>
            <a:fillRect/>
          </a:stretch>
        </p:blipFill>
        <p:spPr bwMode="auto">
          <a:xfrm rot="5400000">
            <a:off x="4191000" y="1905000"/>
            <a:ext cx="5486400" cy="4419600"/>
          </a:xfrm>
          <a:prstGeom prst="rect">
            <a:avLst/>
          </a:prstGeom>
          <a:noFill/>
        </p:spPr>
      </p:pic>
      <p:sp>
        <p:nvSpPr>
          <p:cNvPr id="8" name="Oval 7"/>
          <p:cNvSpPr/>
          <p:nvPr/>
        </p:nvSpPr>
        <p:spPr>
          <a:xfrm>
            <a:off x="0" y="3505200"/>
            <a:ext cx="1066800" cy="1143000"/>
          </a:xfrm>
          <a:prstGeom prst="ellipse">
            <a:avLst/>
          </a:prstGeom>
          <a:noFill/>
          <a:ln w="317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 xmlns:p14="http://schemas.microsoft.com/office/powerpoint/2010/main" val="2892818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tx1"/>
                </a:solidFill>
                <a:latin typeface="Times New Roman" pitchFamily="18" charset="0"/>
                <a:cs typeface="Times New Roman" pitchFamily="18" charset="0"/>
              </a:rPr>
              <a:t>WORK DONE CONTD.</a:t>
            </a:r>
            <a:r>
              <a:rPr lang="en-US" sz="2800" dirty="0" smtClean="0">
                <a:solidFill>
                  <a:srgbClr val="191DB7"/>
                </a:solidFill>
                <a:latin typeface="Times New Roman" pitchFamily="18" charset="0"/>
                <a:cs typeface="Times New Roman" pitchFamily="18" charset="0"/>
              </a:rPr>
              <a:t/>
            </a:r>
            <a:br>
              <a:rPr lang="en-US" sz="2800" dirty="0" smtClean="0">
                <a:solidFill>
                  <a:srgbClr val="191DB7"/>
                </a:solidFill>
                <a:latin typeface="Times New Roman" pitchFamily="18" charset="0"/>
                <a:cs typeface="Times New Roman" pitchFamily="18" charset="0"/>
              </a:rPr>
            </a:br>
            <a:endParaRPr lang="en-US" sz="2800" dirty="0">
              <a:solidFill>
                <a:srgbClr val="191DB7"/>
              </a:solidFill>
              <a:latin typeface="Times New Roman" pitchFamily="18" charset="0"/>
              <a:cs typeface="Times New Roman" pitchFamily="18" charset="0"/>
            </a:endParaRPr>
          </a:p>
        </p:txBody>
      </p:sp>
      <p:sp>
        <p:nvSpPr>
          <p:cNvPr id="6" name="Content Placeholder 2"/>
          <p:cNvSpPr>
            <a:spLocks noGrp="1"/>
          </p:cNvSpPr>
          <p:nvPr>
            <p:ph idx="1"/>
          </p:nvPr>
        </p:nvSpPr>
        <p:spPr>
          <a:xfrm>
            <a:off x="152400" y="914400"/>
            <a:ext cx="8610600" cy="5638800"/>
          </a:xfrm>
        </p:spPr>
        <p:txBody>
          <a:bodyPr/>
          <a:lstStyle/>
          <a:p>
            <a:pPr algn="just">
              <a:buNone/>
            </a:pPr>
            <a:r>
              <a:rPr lang="en-US" sz="2400" b="1" u="sng" dirty="0" smtClean="0">
                <a:latin typeface="Times New Roman" pitchFamily="18" charset="0"/>
                <a:cs typeface="Times New Roman" pitchFamily="18" charset="0"/>
              </a:rPr>
              <a:t>Analysis</a:t>
            </a:r>
            <a:endParaRPr lang="en-US" sz="2400" b="1" u="sng" dirty="0" smtClean="0">
              <a:effectLst/>
              <a:latin typeface="Times New Roman" pitchFamily="18" charset="0"/>
              <a:cs typeface="Times New Roman" pitchFamily="18" charset="0"/>
            </a:endParaRPr>
          </a:p>
          <a:p>
            <a:pPr algn="just">
              <a:buNone/>
            </a:pPr>
            <a:r>
              <a:rPr lang="en-US" sz="2400" b="1" u="sng" dirty="0" smtClean="0">
                <a:effectLst/>
                <a:latin typeface="Times New Roman" pitchFamily="18" charset="0"/>
                <a:cs typeface="Times New Roman" pitchFamily="18" charset="0"/>
              </a:rPr>
              <a:t>Objective 1:</a:t>
            </a:r>
          </a:p>
          <a:p>
            <a:pPr algn="just">
              <a:buNone/>
            </a:pPr>
            <a:endParaRPr lang="en-US" sz="2400" b="1" dirty="0" smtClean="0">
              <a:effectLst/>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Table representing  energy consumption by alkali washer at different temperatures:</a:t>
            </a:r>
            <a:endParaRPr lang="en-US" sz="2000" b="1" dirty="0" smtClean="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143000" y="3200400"/>
          <a:ext cx="6400800" cy="3124203"/>
        </p:xfrm>
        <a:graphic>
          <a:graphicData uri="http://schemas.openxmlformats.org/drawingml/2006/table">
            <a:tbl>
              <a:tblPr firstRow="1" bandRow="1">
                <a:tableStyleId>{F5AB1C69-6EDB-4FF4-983F-18BD219EF322}</a:tableStyleId>
              </a:tblPr>
              <a:tblGrid>
                <a:gridCol w="2133600"/>
                <a:gridCol w="2133600"/>
                <a:gridCol w="2133600"/>
              </a:tblGrid>
              <a:tr h="965023">
                <a:tc>
                  <a:txBody>
                    <a:bodyPr/>
                    <a:lstStyle/>
                    <a:p>
                      <a:pPr marL="0" marR="0" algn="ctr">
                        <a:lnSpc>
                          <a:spcPct val="150000"/>
                        </a:lnSpc>
                        <a:spcBef>
                          <a:spcPts val="0"/>
                        </a:spcBef>
                        <a:spcAft>
                          <a:spcPts val="0"/>
                        </a:spcAft>
                      </a:pPr>
                      <a:r>
                        <a:rPr lang="en-US" sz="1400" dirty="0">
                          <a:solidFill>
                            <a:schemeClr val="tx1"/>
                          </a:solidFill>
                          <a:latin typeface="Times New Roman" pitchFamily="18" charset="0"/>
                          <a:cs typeface="Times New Roman" pitchFamily="18" charset="0"/>
                        </a:rPr>
                        <a:t>TEMPERATURE</a:t>
                      </a:r>
                      <a:endParaRPr lang="en-US" sz="120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dirty="0">
                          <a:solidFill>
                            <a:schemeClr val="tx1"/>
                          </a:solidFill>
                          <a:latin typeface="Times New Roman" pitchFamily="18" charset="0"/>
                          <a:cs typeface="Times New Roman" pitchFamily="18" charset="0"/>
                        </a:rPr>
                        <a:t>ENERGY CONSUMPTION (In kWh)</a:t>
                      </a:r>
                      <a:endParaRPr lang="en-US" sz="120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dirty="0">
                          <a:solidFill>
                            <a:schemeClr val="tx1"/>
                          </a:solidFill>
                          <a:latin typeface="Times New Roman" pitchFamily="18" charset="0"/>
                          <a:cs typeface="Times New Roman" pitchFamily="18" charset="0"/>
                        </a:rPr>
                        <a:t>AVERAGE ENERGY CONSUMPTION (In kWh)</a:t>
                      </a:r>
                      <a:endParaRPr lang="en-US" sz="1200" dirty="0">
                        <a:solidFill>
                          <a:schemeClr val="tx1"/>
                        </a:solidFill>
                        <a:latin typeface="Times New Roman" pitchFamily="18" charset="0"/>
                        <a:ea typeface="Calibri"/>
                        <a:cs typeface="Times New Roman" pitchFamily="18" charset="0"/>
                      </a:endParaRPr>
                    </a:p>
                  </a:txBody>
                  <a:tcPr marL="68580" marR="68580" marT="0" marB="0"/>
                </a:tc>
              </a:tr>
              <a:tr h="431836">
                <a:tc>
                  <a:txBody>
                    <a:bodyPr/>
                    <a:lstStyle/>
                    <a:p>
                      <a:pPr marL="0" marR="0" algn="ctr">
                        <a:lnSpc>
                          <a:spcPct val="150000"/>
                        </a:lnSpc>
                        <a:spcBef>
                          <a:spcPts val="0"/>
                        </a:spcBef>
                        <a:spcAft>
                          <a:spcPts val="0"/>
                        </a:spcAft>
                      </a:pPr>
                      <a:r>
                        <a:rPr lang="en-US" sz="1400" dirty="0">
                          <a:latin typeface="Times New Roman" pitchFamily="18" charset="0"/>
                          <a:cs typeface="Times New Roman" pitchFamily="18" charset="0"/>
                        </a:rPr>
                        <a:t>80° C</a:t>
                      </a:r>
                      <a:endParaRPr lang="en-US" sz="1200" dirty="0">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dirty="0">
                          <a:latin typeface="Times New Roman" pitchFamily="18" charset="0"/>
                          <a:cs typeface="Times New Roman" pitchFamily="18" charset="0"/>
                        </a:rPr>
                        <a:t>716 -776</a:t>
                      </a:r>
                      <a:endParaRPr lang="en-US" sz="1200" dirty="0">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dirty="0">
                          <a:latin typeface="Times New Roman" pitchFamily="18" charset="0"/>
                          <a:cs typeface="Times New Roman" pitchFamily="18" charset="0"/>
                        </a:rPr>
                        <a:t>746</a:t>
                      </a:r>
                      <a:endParaRPr lang="en-US" sz="1200" dirty="0">
                        <a:latin typeface="Times New Roman" pitchFamily="18" charset="0"/>
                        <a:ea typeface="Calibri"/>
                        <a:cs typeface="Times New Roman" pitchFamily="18" charset="0"/>
                      </a:endParaRPr>
                    </a:p>
                  </a:txBody>
                  <a:tcPr marL="68580" marR="68580" marT="0" marB="0"/>
                </a:tc>
              </a:tr>
              <a:tr h="431836">
                <a:tc>
                  <a:txBody>
                    <a:bodyPr/>
                    <a:lstStyle/>
                    <a:p>
                      <a:pPr marL="0" marR="0" algn="ctr">
                        <a:lnSpc>
                          <a:spcPct val="150000"/>
                        </a:lnSpc>
                        <a:spcBef>
                          <a:spcPts val="0"/>
                        </a:spcBef>
                        <a:spcAft>
                          <a:spcPts val="0"/>
                        </a:spcAft>
                      </a:pPr>
                      <a:r>
                        <a:rPr lang="en-US" sz="1400">
                          <a:latin typeface="Times New Roman" pitchFamily="18" charset="0"/>
                          <a:cs typeface="Times New Roman" pitchFamily="18" charset="0"/>
                        </a:rPr>
                        <a:t>75° C</a:t>
                      </a:r>
                      <a:endParaRPr lang="en-US" sz="1200">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latin typeface="Times New Roman" pitchFamily="18" charset="0"/>
                          <a:cs typeface="Times New Roman" pitchFamily="18" charset="0"/>
                        </a:rPr>
                        <a:t>590-625</a:t>
                      </a:r>
                      <a:endParaRPr lang="en-US" sz="1200">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latin typeface="Times New Roman" pitchFamily="18" charset="0"/>
                          <a:cs typeface="Times New Roman" pitchFamily="18" charset="0"/>
                        </a:rPr>
                        <a:t>607.5</a:t>
                      </a:r>
                      <a:endParaRPr lang="en-US" sz="1200">
                        <a:latin typeface="Times New Roman" pitchFamily="18" charset="0"/>
                        <a:ea typeface="Calibri"/>
                        <a:cs typeface="Times New Roman" pitchFamily="18" charset="0"/>
                      </a:endParaRPr>
                    </a:p>
                  </a:txBody>
                  <a:tcPr marL="68580" marR="68580" marT="0" marB="0"/>
                </a:tc>
              </a:tr>
              <a:tr h="431836">
                <a:tc>
                  <a:txBody>
                    <a:bodyPr/>
                    <a:lstStyle/>
                    <a:p>
                      <a:pPr marL="0" marR="0" algn="ctr">
                        <a:lnSpc>
                          <a:spcPct val="150000"/>
                        </a:lnSpc>
                        <a:spcBef>
                          <a:spcPts val="0"/>
                        </a:spcBef>
                        <a:spcAft>
                          <a:spcPts val="0"/>
                        </a:spcAft>
                      </a:pPr>
                      <a:r>
                        <a:rPr lang="en-US" sz="1400">
                          <a:latin typeface="Times New Roman" pitchFamily="18" charset="0"/>
                          <a:cs typeface="Times New Roman" pitchFamily="18" charset="0"/>
                        </a:rPr>
                        <a:t>70° C</a:t>
                      </a:r>
                      <a:endParaRPr lang="en-US" sz="1200">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latin typeface="Times New Roman" pitchFamily="18" charset="0"/>
                          <a:cs typeface="Times New Roman" pitchFamily="18" charset="0"/>
                        </a:rPr>
                        <a:t>465-490</a:t>
                      </a:r>
                      <a:endParaRPr lang="en-US" sz="1200">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latin typeface="Times New Roman" pitchFamily="18" charset="0"/>
                          <a:cs typeface="Times New Roman" pitchFamily="18" charset="0"/>
                        </a:rPr>
                        <a:t>477.5</a:t>
                      </a:r>
                      <a:endParaRPr lang="en-US" sz="1200">
                        <a:latin typeface="Times New Roman" pitchFamily="18" charset="0"/>
                        <a:ea typeface="Calibri"/>
                        <a:cs typeface="Times New Roman" pitchFamily="18" charset="0"/>
                      </a:endParaRPr>
                    </a:p>
                  </a:txBody>
                  <a:tcPr marL="68580" marR="68580" marT="0" marB="0"/>
                </a:tc>
              </a:tr>
              <a:tr h="431836">
                <a:tc>
                  <a:txBody>
                    <a:bodyPr/>
                    <a:lstStyle/>
                    <a:p>
                      <a:pPr marL="0" marR="0" algn="ctr">
                        <a:lnSpc>
                          <a:spcPct val="150000"/>
                        </a:lnSpc>
                        <a:spcBef>
                          <a:spcPts val="0"/>
                        </a:spcBef>
                        <a:spcAft>
                          <a:spcPts val="0"/>
                        </a:spcAft>
                      </a:pPr>
                      <a:r>
                        <a:rPr lang="en-US" sz="1400">
                          <a:latin typeface="Times New Roman" pitchFamily="18" charset="0"/>
                          <a:cs typeface="Times New Roman" pitchFamily="18" charset="0"/>
                        </a:rPr>
                        <a:t>65° C</a:t>
                      </a:r>
                      <a:endParaRPr lang="en-US" sz="1200">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latin typeface="Times New Roman" pitchFamily="18" charset="0"/>
                          <a:cs typeface="Times New Roman" pitchFamily="18" charset="0"/>
                        </a:rPr>
                        <a:t>325-360</a:t>
                      </a:r>
                      <a:endParaRPr lang="en-US" sz="1200">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latin typeface="Times New Roman" pitchFamily="18" charset="0"/>
                          <a:cs typeface="Times New Roman" pitchFamily="18" charset="0"/>
                        </a:rPr>
                        <a:t>342.5</a:t>
                      </a:r>
                      <a:endParaRPr lang="en-US" sz="1200">
                        <a:latin typeface="Times New Roman" pitchFamily="18" charset="0"/>
                        <a:ea typeface="Calibri"/>
                        <a:cs typeface="Times New Roman" pitchFamily="18" charset="0"/>
                      </a:endParaRPr>
                    </a:p>
                  </a:txBody>
                  <a:tcPr marL="68580" marR="68580" marT="0" marB="0"/>
                </a:tc>
              </a:tr>
              <a:tr h="431836">
                <a:tc>
                  <a:txBody>
                    <a:bodyPr/>
                    <a:lstStyle/>
                    <a:p>
                      <a:pPr marL="0" marR="0" algn="ctr">
                        <a:lnSpc>
                          <a:spcPct val="150000"/>
                        </a:lnSpc>
                        <a:spcBef>
                          <a:spcPts val="0"/>
                        </a:spcBef>
                        <a:spcAft>
                          <a:spcPts val="0"/>
                        </a:spcAft>
                      </a:pPr>
                      <a:r>
                        <a:rPr lang="en-US" sz="1400" dirty="0">
                          <a:latin typeface="Times New Roman" pitchFamily="18" charset="0"/>
                          <a:cs typeface="Times New Roman" pitchFamily="18" charset="0"/>
                        </a:rPr>
                        <a:t>60° C</a:t>
                      </a:r>
                      <a:endParaRPr lang="en-US" sz="1200" dirty="0">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latin typeface="Times New Roman" pitchFamily="18" charset="0"/>
                          <a:cs typeface="Times New Roman" pitchFamily="18" charset="0"/>
                        </a:rPr>
                        <a:t>280-300</a:t>
                      </a:r>
                      <a:endParaRPr lang="en-US" sz="1200">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dirty="0">
                          <a:latin typeface="Times New Roman" pitchFamily="18" charset="0"/>
                          <a:cs typeface="Times New Roman" pitchFamily="18" charset="0"/>
                        </a:rPr>
                        <a:t>290</a:t>
                      </a:r>
                      <a:endParaRPr lang="en-US" sz="12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Content Placeholder 6"/>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28600"/>
            <a:ext cx="8229600" cy="685800"/>
          </a:xfrm>
        </p:spPr>
        <p:txBody>
          <a:bodyPr/>
          <a:lstStyle/>
          <a:p>
            <a:r>
              <a:rPr lang="en-US" sz="2800" b="1" dirty="0" smtClean="0">
                <a:solidFill>
                  <a:schemeClr val="tx1"/>
                </a:solidFill>
                <a:latin typeface="Times New Roman" pitchFamily="18" charset="0"/>
                <a:cs typeface="Times New Roman" pitchFamily="18" charset="0"/>
              </a:rPr>
              <a:t>WORK DONE CONTD.</a:t>
            </a:r>
            <a:r>
              <a:rPr lang="en-US" sz="2800" dirty="0" smtClean="0">
                <a:solidFill>
                  <a:srgbClr val="191DB7"/>
                </a:solidFill>
                <a:latin typeface="Times New Roman" pitchFamily="18" charset="0"/>
                <a:cs typeface="Times New Roman" pitchFamily="18" charset="0"/>
              </a:rPr>
              <a:t/>
            </a:r>
            <a:br>
              <a:rPr lang="en-US" sz="2800" dirty="0" smtClean="0">
                <a:solidFill>
                  <a:srgbClr val="191DB7"/>
                </a:solidFill>
                <a:latin typeface="Times New Roman" pitchFamily="18" charset="0"/>
                <a:cs typeface="Times New Roman" pitchFamily="18" charset="0"/>
              </a:rPr>
            </a:br>
            <a:endParaRPr lang="en-US" sz="3200" dirty="0">
              <a:solidFill>
                <a:srgbClr val="191DB7"/>
              </a:solidFill>
            </a:endParaRPr>
          </a:p>
        </p:txBody>
      </p:sp>
      <p:sp>
        <p:nvSpPr>
          <p:cNvPr id="6" name="Content Placeholder 2"/>
          <p:cNvSpPr>
            <a:spLocks noGrp="1"/>
          </p:cNvSpPr>
          <p:nvPr>
            <p:ph idx="1"/>
          </p:nvPr>
        </p:nvSpPr>
        <p:spPr>
          <a:xfrm>
            <a:off x="228600" y="838200"/>
            <a:ext cx="8610600" cy="5486400"/>
          </a:xfrm>
        </p:spPr>
        <p:txBody>
          <a:bodyPr/>
          <a:lstStyle/>
          <a:p>
            <a:pPr algn="just">
              <a:buNone/>
            </a:pPr>
            <a:r>
              <a:rPr lang="en-US" sz="2000" b="1" dirty="0" smtClean="0">
                <a:latin typeface="Times New Roman" pitchFamily="18" charset="0"/>
                <a:cs typeface="Times New Roman" pitchFamily="18" charset="0"/>
              </a:rPr>
              <a:t>CALCULATIONS OF CO</a:t>
            </a:r>
            <a:r>
              <a:rPr lang="en-US" sz="2000" b="1" baseline="-25000" dirty="0" smtClean="0">
                <a:latin typeface="Times New Roman" pitchFamily="18" charset="0"/>
                <a:cs typeface="Times New Roman" pitchFamily="18" charset="0"/>
              </a:rPr>
              <a:t>2 </a:t>
            </a:r>
            <a:r>
              <a:rPr lang="en-US" sz="2000" b="1" dirty="0" smtClean="0">
                <a:latin typeface="Times New Roman" pitchFamily="18" charset="0"/>
                <a:cs typeface="Times New Roman" pitchFamily="18" charset="0"/>
              </a:rPr>
              <a:t>EMISSION AND CARBON CREDITS:</a:t>
            </a:r>
          </a:p>
          <a:p>
            <a:pPr algn="just">
              <a:buClr>
                <a:schemeClr val="bg2">
                  <a:lumMod val="75000"/>
                </a:schemeClr>
              </a:buClr>
              <a:buFont typeface="Wingdings" pitchFamily="2" charset="2"/>
              <a:buChar char="Ø"/>
            </a:pPr>
            <a:r>
              <a:rPr lang="en-US" sz="2000" dirty="0" smtClean="0">
                <a:latin typeface="Times New Roman" pitchFamily="18" charset="0"/>
                <a:cs typeface="Times New Roman" pitchFamily="18" charset="0"/>
              </a:rPr>
              <a:t>Assuming power supply from  thermal power plants  from literature, for producing 1MWh of electricity - 0.95 tones of CO</a:t>
            </a:r>
            <a:r>
              <a:rPr lang="en-US" sz="2000" baseline="-250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is emitted. Based on this, CO</a:t>
            </a:r>
            <a:r>
              <a:rPr lang="en-US" sz="2000" baseline="-250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 emissions for various power  </a:t>
            </a:r>
            <a:r>
              <a:rPr lang="en-US" sz="2000" dirty="0" err="1" smtClean="0">
                <a:latin typeface="Times New Roman" pitchFamily="18" charset="0"/>
                <a:cs typeface="Times New Roman" pitchFamily="18" charset="0"/>
              </a:rPr>
              <a:t>consuptions</a:t>
            </a:r>
            <a:r>
              <a:rPr lang="en-US" sz="2000" dirty="0" smtClean="0">
                <a:latin typeface="Times New Roman" pitchFamily="18" charset="0"/>
                <a:cs typeface="Times New Roman" pitchFamily="18" charset="0"/>
              </a:rPr>
              <a:t> are calculated and tabulated below.</a:t>
            </a:r>
          </a:p>
          <a:p>
            <a:pPr algn="just">
              <a:buClr>
                <a:srgbClr val="7030A0"/>
              </a:buClr>
              <a:buFont typeface="Wingdings" pitchFamily="2" charset="2"/>
              <a:buChar char="Ø"/>
            </a:pPr>
            <a:endParaRPr lang="en-US" sz="2000" dirty="0" smtClean="0">
              <a:latin typeface="Times New Roman" pitchFamily="18" charset="0"/>
              <a:cs typeface="Times New Roman" pitchFamily="18" charset="0"/>
            </a:endParaRPr>
          </a:p>
          <a:p>
            <a:pPr algn="just">
              <a:buClr>
                <a:srgbClr val="7030A0"/>
              </a:buClr>
              <a:buFont typeface="Wingdings" pitchFamily="2" charset="2"/>
              <a:buChar char="Ø"/>
            </a:pPr>
            <a:endParaRPr lang="en-US" sz="2000" dirty="0" smtClean="0">
              <a:latin typeface="Times New Roman" pitchFamily="18" charset="0"/>
              <a:cs typeface="Times New Roman" pitchFamily="18" charset="0"/>
            </a:endParaRPr>
          </a:p>
          <a:p>
            <a:pPr algn="just">
              <a:buClr>
                <a:srgbClr val="7030A0"/>
              </a:buClr>
              <a:buFont typeface="Wingdings" pitchFamily="2" charset="2"/>
              <a:buChar char="Ø"/>
            </a:pPr>
            <a:endParaRPr lang="en-US" sz="2000" dirty="0" smtClean="0">
              <a:latin typeface="Times New Roman" pitchFamily="18" charset="0"/>
              <a:cs typeface="Times New Roman" pitchFamily="18" charset="0"/>
            </a:endParaRPr>
          </a:p>
          <a:p>
            <a:pPr algn="just">
              <a:buClr>
                <a:srgbClr val="7030A0"/>
              </a:buClr>
              <a:buFont typeface="Wingdings" pitchFamily="2" charset="2"/>
              <a:buChar char="Ø"/>
            </a:pPr>
            <a:endParaRPr lang="en-US" sz="2000" dirty="0" smtClean="0">
              <a:latin typeface="Times New Roman" pitchFamily="18" charset="0"/>
              <a:cs typeface="Times New Roman" pitchFamily="18" charset="0"/>
            </a:endParaRPr>
          </a:p>
          <a:p>
            <a:pPr algn="just">
              <a:buClr>
                <a:srgbClr val="7030A0"/>
              </a:buClr>
              <a:buFont typeface="Wingdings" pitchFamily="2" charset="2"/>
              <a:buChar char="Ø"/>
            </a:pPr>
            <a:endParaRPr lang="en-US" sz="2000" dirty="0" smtClean="0">
              <a:latin typeface="Times New Roman" pitchFamily="18" charset="0"/>
              <a:cs typeface="Times New Roman" pitchFamily="18" charset="0"/>
            </a:endParaRPr>
          </a:p>
          <a:p>
            <a:pPr algn="just">
              <a:buClr>
                <a:srgbClr val="7030A0"/>
              </a:buClr>
              <a:buFont typeface="Wingdings" pitchFamily="2" charset="2"/>
              <a:buChar char="Ø"/>
            </a:pPr>
            <a:endParaRPr lang="en-US" sz="2000" dirty="0" smtClean="0">
              <a:latin typeface="Times New Roman" pitchFamily="18" charset="0"/>
              <a:cs typeface="Times New Roman" pitchFamily="18" charset="0"/>
            </a:endParaRPr>
          </a:p>
          <a:p>
            <a:pPr algn="just">
              <a:buClr>
                <a:srgbClr val="7030A0"/>
              </a:buClr>
              <a:buFont typeface="Wingdings" pitchFamily="2" charset="2"/>
              <a:buChar char="Ø"/>
            </a:pPr>
            <a:endParaRPr lang="en-US" sz="2000" dirty="0" smtClean="0">
              <a:latin typeface="Times New Roman" pitchFamily="18" charset="0"/>
              <a:cs typeface="Times New Roman" pitchFamily="18" charset="0"/>
            </a:endParaRPr>
          </a:p>
          <a:p>
            <a:pPr algn="just">
              <a:buClr>
                <a:srgbClr val="7030A0"/>
              </a:buClr>
              <a:buFont typeface="Wingdings" pitchFamily="2" charset="2"/>
              <a:buChar char="Ø"/>
            </a:pPr>
            <a:endParaRPr lang="en-US" sz="2000" dirty="0" smtClean="0">
              <a:latin typeface="Times New Roman" pitchFamily="18" charset="0"/>
              <a:cs typeface="Times New Roman" pitchFamily="18" charset="0"/>
            </a:endParaRPr>
          </a:p>
          <a:p>
            <a:pPr algn="just">
              <a:buClr>
                <a:srgbClr val="7030A0"/>
              </a:buClr>
              <a:buFont typeface="Wingdings" pitchFamily="2" charset="2"/>
              <a:buChar char="Ø"/>
            </a:pPr>
            <a:endParaRPr lang="en-US" sz="2000" dirty="0" smtClean="0">
              <a:latin typeface="Times New Roman" pitchFamily="18" charset="0"/>
              <a:cs typeface="Times New Roman" pitchFamily="18" charset="0"/>
            </a:endParaRPr>
          </a:p>
          <a:p>
            <a:pPr lvl="0" algn="just">
              <a:buClr>
                <a:schemeClr val="bg2">
                  <a:lumMod val="75000"/>
                </a:schemeClr>
              </a:buClr>
              <a:buFont typeface="Wingdings" pitchFamily="2" charset="2"/>
              <a:buChar char="Ø"/>
            </a:pPr>
            <a:r>
              <a:rPr lang="en-US" sz="2000" dirty="0" smtClean="0">
                <a:latin typeface="Times New Roman" pitchFamily="18" charset="0"/>
                <a:cs typeface="Times New Roman" pitchFamily="18" charset="0"/>
              </a:rPr>
              <a:t>1 tone emission of CO</a:t>
            </a:r>
            <a:r>
              <a:rPr lang="en-US" sz="2000" baseline="-250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 1 carbon credit.</a:t>
            </a:r>
          </a:p>
          <a:p>
            <a:pPr algn="just">
              <a:buClr>
                <a:srgbClr val="7030A0"/>
              </a:buClr>
              <a:buFont typeface="Wingdings" pitchFamily="2" charset="2"/>
              <a:buChar char="Ø"/>
            </a:pPr>
            <a:endParaRPr lang="en-US" sz="2000" baseline="-25000" dirty="0" smtClean="0">
              <a:latin typeface="Times New Roman" pitchFamily="18" charset="0"/>
              <a:cs typeface="Times New Roman" pitchFamily="18" charset="0"/>
            </a:endParaRPr>
          </a:p>
          <a:p>
            <a:pPr algn="just">
              <a:buNone/>
            </a:pPr>
            <a:endParaRPr lang="en-US" sz="2000" b="1" dirty="0" smtClean="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1A8DE7E-7192-4CA8-A80A-01DB158FE053}" type="slidenum">
              <a:rPr lang="en-US" smtClean="0">
                <a:solidFill>
                  <a:srgbClr val="191DB7"/>
                </a:solidFill>
              </a:rPr>
              <a:pPr/>
              <a:t>14</a:t>
            </a:fld>
            <a:endParaRPr lang="en-US" dirty="0">
              <a:solidFill>
                <a:srgbClr val="191DB7"/>
              </a:solidFill>
            </a:endParaRPr>
          </a:p>
        </p:txBody>
      </p:sp>
      <p:graphicFrame>
        <p:nvGraphicFramePr>
          <p:cNvPr id="7" name="Table 6"/>
          <p:cNvGraphicFramePr>
            <a:graphicFrameLocks noGrp="1"/>
          </p:cNvGraphicFramePr>
          <p:nvPr/>
        </p:nvGraphicFramePr>
        <p:xfrm>
          <a:off x="1371600" y="2514600"/>
          <a:ext cx="6096000" cy="3086608"/>
        </p:xfrm>
        <a:graphic>
          <a:graphicData uri="http://schemas.openxmlformats.org/drawingml/2006/table">
            <a:tbl>
              <a:tblPr firstRow="1" bandRow="1">
                <a:tableStyleId>{F5AB1C69-6EDB-4FF4-983F-18BD219EF322}</a:tableStyleId>
              </a:tblPr>
              <a:tblGrid>
                <a:gridCol w="3048000"/>
                <a:gridCol w="3048000"/>
              </a:tblGrid>
              <a:tr h="370840">
                <a:tc>
                  <a:txBody>
                    <a:bodyPr/>
                    <a:lstStyle/>
                    <a:p>
                      <a:pPr marL="0" marR="0" algn="ctr">
                        <a:lnSpc>
                          <a:spcPct val="115000"/>
                        </a:lnSpc>
                        <a:spcBef>
                          <a:spcPts val="0"/>
                        </a:spcBef>
                        <a:spcAft>
                          <a:spcPts val="0"/>
                        </a:spcAft>
                      </a:pPr>
                      <a:r>
                        <a:rPr lang="en-US" sz="1400" dirty="0">
                          <a:solidFill>
                            <a:schemeClr val="tx1"/>
                          </a:solidFill>
                          <a:latin typeface="Times New Roman" pitchFamily="18" charset="0"/>
                          <a:cs typeface="Times New Roman" pitchFamily="18" charset="0"/>
                        </a:rPr>
                        <a:t>Energy Production</a:t>
                      </a:r>
                      <a:br>
                        <a:rPr lang="en-US" sz="1400" dirty="0">
                          <a:solidFill>
                            <a:schemeClr val="tx1"/>
                          </a:solidFill>
                          <a:latin typeface="Times New Roman" pitchFamily="18" charset="0"/>
                          <a:cs typeface="Times New Roman" pitchFamily="18" charset="0"/>
                        </a:rPr>
                      </a:br>
                      <a:r>
                        <a:rPr lang="en-US" sz="1400" dirty="0">
                          <a:solidFill>
                            <a:schemeClr val="tx1"/>
                          </a:solidFill>
                          <a:latin typeface="Times New Roman" pitchFamily="18" charset="0"/>
                          <a:cs typeface="Times New Roman" pitchFamily="18" charset="0"/>
                        </a:rPr>
                        <a:t>(In kWh)</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latin typeface="Times New Roman" pitchFamily="18" charset="0"/>
                          <a:cs typeface="Times New Roman" pitchFamily="18" charset="0"/>
                        </a:rPr>
                        <a:t>CO</a:t>
                      </a:r>
                      <a:r>
                        <a:rPr lang="en-US" sz="1400" baseline="-25000" dirty="0">
                          <a:solidFill>
                            <a:schemeClr val="tx1"/>
                          </a:solidFill>
                          <a:latin typeface="Times New Roman" pitchFamily="18" charset="0"/>
                          <a:cs typeface="Times New Roman" pitchFamily="18" charset="0"/>
                        </a:rPr>
                        <a:t>2</a:t>
                      </a:r>
                      <a:r>
                        <a:rPr lang="en-US" sz="1400" dirty="0">
                          <a:solidFill>
                            <a:schemeClr val="tx1"/>
                          </a:solidFill>
                          <a:latin typeface="Times New Roman" pitchFamily="18" charset="0"/>
                          <a:cs typeface="Times New Roman" pitchFamily="18" charset="0"/>
                        </a:rPr>
                        <a:t> Emission</a:t>
                      </a:r>
                      <a:br>
                        <a:rPr lang="en-US" sz="1400" dirty="0">
                          <a:solidFill>
                            <a:schemeClr val="tx1"/>
                          </a:solidFill>
                          <a:latin typeface="Times New Roman" pitchFamily="18" charset="0"/>
                          <a:cs typeface="Times New Roman" pitchFamily="18" charset="0"/>
                        </a:rPr>
                      </a:br>
                      <a:r>
                        <a:rPr lang="en-US" sz="1400" dirty="0">
                          <a:solidFill>
                            <a:schemeClr val="tx1"/>
                          </a:solidFill>
                          <a:latin typeface="Times New Roman" pitchFamily="18" charset="0"/>
                          <a:cs typeface="Times New Roman" pitchFamily="18" charset="0"/>
                        </a:rPr>
                        <a:t>in tones</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1000kWh</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0.95</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746kWh</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0.7087</a:t>
                      </a:r>
                      <a:endParaRPr lang="en-US" sz="1400">
                        <a:solidFill>
                          <a:schemeClr val="tx1"/>
                        </a:solidFill>
                        <a:latin typeface="Times New Roman" pitchFamily="18" charset="0"/>
                        <a:ea typeface="Calibri"/>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607.5kWh</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0.57713</a:t>
                      </a:r>
                      <a:endParaRPr lang="en-US" sz="1400">
                        <a:solidFill>
                          <a:schemeClr val="tx1"/>
                        </a:solidFill>
                        <a:latin typeface="Times New Roman" pitchFamily="18" charset="0"/>
                        <a:ea typeface="Calibri"/>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477.5kWh</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0.45363</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342.5kWh</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0.32538</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290kWh</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0.2755</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r>
              <a:tr h="370840">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465kWh</a:t>
                      </a:r>
                      <a:endParaRPr lang="en-US" sz="1400">
                        <a:solidFill>
                          <a:schemeClr val="tx1"/>
                        </a:solidFill>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0.44175</a:t>
                      </a:r>
                      <a:endParaRPr lang="en-US" sz="1400" dirty="0">
                        <a:solidFill>
                          <a:schemeClr val="tx1"/>
                        </a:solidFill>
                        <a:latin typeface="Times New Roman" pitchFamily="18" charset="0"/>
                        <a:ea typeface="Calibri"/>
                        <a:cs typeface="Times New Roman"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2800" b="1" dirty="0" smtClean="0">
                <a:solidFill>
                  <a:schemeClr val="tx1"/>
                </a:solidFill>
                <a:latin typeface="Times New Roman" pitchFamily="18" charset="0"/>
                <a:cs typeface="Times New Roman" pitchFamily="18" charset="0"/>
              </a:rPr>
              <a:t>WORK DONE CONTD.</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endParaRPr lang="en-US" sz="2800" dirty="0">
              <a:solidFill>
                <a:schemeClr val="tx1"/>
              </a:solidFill>
            </a:endParaRPr>
          </a:p>
        </p:txBody>
      </p:sp>
      <p:sp>
        <p:nvSpPr>
          <p:cNvPr id="3" name="Content Placeholder 2"/>
          <p:cNvSpPr>
            <a:spLocks noGrp="1"/>
          </p:cNvSpPr>
          <p:nvPr>
            <p:ph idx="1"/>
          </p:nvPr>
        </p:nvSpPr>
        <p:spPr>
          <a:xfrm>
            <a:off x="228600" y="685800"/>
            <a:ext cx="8610600" cy="5486400"/>
          </a:xfrm>
        </p:spPr>
        <p:txBody>
          <a:bodyPr/>
          <a:lstStyle/>
          <a:p>
            <a:pPr algn="just">
              <a:buClr>
                <a:srgbClr val="FF0000"/>
              </a:buClr>
              <a:buNone/>
            </a:pPr>
            <a:r>
              <a:rPr lang="en-US" sz="2000" b="1" dirty="0" smtClean="0">
                <a:latin typeface="Times New Roman" pitchFamily="18" charset="0"/>
                <a:cs typeface="Times New Roman" pitchFamily="18" charset="0"/>
              </a:rPr>
              <a:t>ECONOMICAL ASPECTS :</a:t>
            </a:r>
          </a:p>
          <a:p>
            <a:pPr lvl="0" algn="just">
              <a:buClr>
                <a:srgbClr val="FF0000"/>
              </a:buClr>
              <a:buNone/>
            </a:pPr>
            <a:endParaRPr lang="en-US" sz="2000" dirty="0" smtClean="0">
              <a:latin typeface="Times New Roman" pitchFamily="18" charset="0"/>
              <a:cs typeface="Times New Roman" pitchFamily="18" charset="0"/>
            </a:endParaRPr>
          </a:p>
          <a:p>
            <a:pPr lvl="0" algn="just">
              <a:buClr>
                <a:srgbClr val="FF0000"/>
              </a:buClr>
              <a:buNone/>
            </a:pPr>
            <a:r>
              <a:rPr lang="en-US" sz="2000" dirty="0" smtClean="0">
                <a:latin typeface="Times New Roman" pitchFamily="18" charset="0"/>
                <a:cs typeface="Times New Roman" pitchFamily="18" charset="0"/>
              </a:rPr>
              <a:t>The economics has been estimated by two steps</a:t>
            </a:r>
          </a:p>
          <a:p>
            <a:pPr lvl="0" algn="just">
              <a:buFont typeface="Wingdings" pitchFamily="2" charset="2"/>
              <a:buChar char="Ø"/>
            </a:pPr>
            <a:r>
              <a:rPr lang="en-US" sz="2000" dirty="0" smtClean="0">
                <a:latin typeface="Times New Roman" pitchFamily="18" charset="0"/>
                <a:cs typeface="Times New Roman" pitchFamily="18" charset="0"/>
              </a:rPr>
              <a:t>Savings by reduction in energy consumption</a:t>
            </a:r>
          </a:p>
          <a:p>
            <a:pPr lvl="0" algn="just">
              <a:buFont typeface="Wingdings" pitchFamily="2" charset="2"/>
              <a:buChar char="Ø"/>
            </a:pPr>
            <a:r>
              <a:rPr lang="en-US" sz="2000" dirty="0" smtClean="0">
                <a:latin typeface="Times New Roman" pitchFamily="18" charset="0"/>
                <a:cs typeface="Times New Roman" pitchFamily="18" charset="0"/>
              </a:rPr>
              <a:t>By carbon credits</a:t>
            </a:r>
          </a:p>
          <a:p>
            <a:pPr lvl="0" algn="just">
              <a:buClr>
                <a:srgbClr val="FF0000"/>
              </a:buClr>
              <a:buFont typeface="Wingdings" pitchFamily="2" charset="2"/>
              <a:buChar char="Ø"/>
            </a:pPr>
            <a:endParaRPr lang="en-US" sz="2000" dirty="0" smtClean="0">
              <a:latin typeface="Times New Roman" pitchFamily="18" charset="0"/>
              <a:cs typeface="Times New Roman" pitchFamily="18" charset="0"/>
            </a:endParaRPr>
          </a:p>
          <a:p>
            <a:pPr lvl="0" algn="just">
              <a:buClr>
                <a:srgbClr val="FF0000"/>
              </a:buClr>
              <a:buNone/>
            </a:pPr>
            <a:endParaRPr lang="en-US" sz="2000" b="1" dirty="0" smtClean="0">
              <a:latin typeface="Times New Roman" pitchFamily="18" charset="0"/>
              <a:cs typeface="Times New Roman" pitchFamily="18" charset="0"/>
            </a:endParaRPr>
          </a:p>
          <a:p>
            <a:pPr lvl="0" algn="just">
              <a:buClr>
                <a:srgbClr val="FF0000"/>
              </a:buClr>
              <a:buNone/>
            </a:pPr>
            <a:r>
              <a:rPr lang="en-US" sz="2000" b="1" dirty="0" smtClean="0">
                <a:latin typeface="Times New Roman" pitchFamily="18" charset="0"/>
                <a:cs typeface="Times New Roman" pitchFamily="18" charset="0"/>
              </a:rPr>
              <a:t>Savings by reduction in energy consumption:</a:t>
            </a:r>
          </a:p>
          <a:p>
            <a:pPr lvl="0" algn="just">
              <a:buClr>
                <a:srgbClr val="FF0000"/>
              </a:buClr>
              <a:buNone/>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By optimizing the temperature, the average energy savings is 456kWh/day/washer and a annual savings is 1,36,800kWh/washer.</a:t>
            </a:r>
          </a:p>
          <a:p>
            <a:pPr algn="just">
              <a:buFont typeface="Wingdings" pitchFamily="2" charset="2"/>
              <a:buChar char="Ø"/>
            </a:pPr>
            <a:r>
              <a:rPr lang="en-US" sz="2000" dirty="0" smtClean="0">
                <a:latin typeface="Times New Roman" pitchFamily="18" charset="0"/>
                <a:cs typeface="Times New Roman" pitchFamily="18" charset="0"/>
              </a:rPr>
              <a:t>Presently 1kWh of energy is supplied at Rs. 6 for commercial purpose.</a:t>
            </a:r>
          </a:p>
          <a:p>
            <a:pPr algn="just">
              <a:buFont typeface="Wingdings" pitchFamily="2" charset="2"/>
              <a:buChar char="Ø"/>
            </a:pPr>
            <a:r>
              <a:rPr lang="en-US" sz="2000" dirty="0" smtClean="0">
                <a:latin typeface="Times New Roman" pitchFamily="18" charset="0"/>
                <a:cs typeface="Times New Roman" pitchFamily="18" charset="0"/>
              </a:rPr>
              <a:t>Resulting in the savings of  Rs.2,736/day/washer and Rs.8,20,800/annum/washer.</a:t>
            </a:r>
          </a:p>
          <a:p>
            <a:pPr algn="just">
              <a:buClr>
                <a:srgbClr val="7030A0"/>
              </a:buClr>
              <a:buFont typeface="Wingdings" pitchFamily="2" charset="2"/>
              <a:buChar char="Ø"/>
            </a:pPr>
            <a:endParaRPr lang="en-US" sz="2000" dirty="0" smtClean="0">
              <a:latin typeface="Times New Roman" pitchFamily="18" charset="0"/>
              <a:cs typeface="Times New Roman" pitchFamily="18" charset="0"/>
            </a:endParaRPr>
          </a:p>
          <a:p>
            <a:pPr algn="just">
              <a:buClr>
                <a:srgbClr val="FF0000"/>
              </a:buClr>
              <a:buNone/>
            </a:pPr>
            <a:endParaRPr lang="en-US" sz="2000" dirty="0" smtClean="0">
              <a:latin typeface="Times New Roman" pitchFamily="18" charset="0"/>
              <a:cs typeface="Times New Roman" pitchFamily="18" charset="0"/>
            </a:endParaRPr>
          </a:p>
          <a:p>
            <a:pPr lvl="0">
              <a:buClr>
                <a:srgbClr val="FF0000"/>
              </a:buClr>
              <a:buNone/>
            </a:pPr>
            <a:endParaRPr lang="en-US" sz="2000" dirty="0" smtClean="0">
              <a:latin typeface="Times New Roman" pitchFamily="18" charset="0"/>
              <a:cs typeface="Times New Roman" pitchFamily="18" charset="0"/>
            </a:endParaRPr>
          </a:p>
          <a:p>
            <a:pPr lvl="0">
              <a:buClr>
                <a:srgbClr val="FF0000"/>
              </a:buClr>
              <a:buNone/>
            </a:pPr>
            <a:endParaRPr lang="en-US" sz="20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2800" b="1" dirty="0" smtClean="0">
                <a:solidFill>
                  <a:schemeClr val="tx1"/>
                </a:solidFill>
                <a:latin typeface="Times New Roman" pitchFamily="18" charset="0"/>
                <a:cs typeface="Times New Roman" pitchFamily="18" charset="0"/>
              </a:rPr>
              <a:t>WORK DONE CONTD.</a:t>
            </a:r>
            <a:r>
              <a:rPr lang="en-US" sz="2800" dirty="0" smtClean="0">
                <a:solidFill>
                  <a:srgbClr val="191DB7"/>
                </a:solidFill>
                <a:latin typeface="Times New Roman" pitchFamily="18" charset="0"/>
                <a:cs typeface="Times New Roman" pitchFamily="18" charset="0"/>
              </a:rPr>
              <a:t/>
            </a:r>
            <a:br>
              <a:rPr lang="en-US" sz="2800" dirty="0" smtClean="0">
                <a:solidFill>
                  <a:srgbClr val="191DB7"/>
                </a:solidFill>
                <a:latin typeface="Times New Roman" pitchFamily="18" charset="0"/>
                <a:cs typeface="Times New Roman" pitchFamily="18" charset="0"/>
              </a:rPr>
            </a:br>
            <a:endParaRPr lang="en-US" sz="2800" dirty="0">
              <a:solidFill>
                <a:srgbClr val="191DB7"/>
              </a:solidFill>
            </a:endParaRPr>
          </a:p>
        </p:txBody>
      </p:sp>
      <p:sp>
        <p:nvSpPr>
          <p:cNvPr id="3" name="Content Placeholder 2"/>
          <p:cNvSpPr>
            <a:spLocks noGrp="1"/>
          </p:cNvSpPr>
          <p:nvPr>
            <p:ph idx="1"/>
          </p:nvPr>
        </p:nvSpPr>
        <p:spPr>
          <a:xfrm>
            <a:off x="228600" y="685800"/>
            <a:ext cx="8610600" cy="5486400"/>
          </a:xfrm>
        </p:spPr>
        <p:txBody>
          <a:bodyPr/>
          <a:lstStyle/>
          <a:p>
            <a:pPr lvl="0" algn="just">
              <a:buClr>
                <a:srgbClr val="FF0000"/>
              </a:buClr>
              <a:buNone/>
            </a:pPr>
            <a:r>
              <a:rPr lang="en-US" sz="2000" b="1" dirty="0" smtClean="0">
                <a:latin typeface="Times New Roman" pitchFamily="18" charset="0"/>
                <a:cs typeface="Times New Roman" pitchFamily="18" charset="0"/>
              </a:rPr>
              <a:t>Savings by carbon credits:</a:t>
            </a:r>
          </a:p>
          <a:p>
            <a:pPr lvl="0" algn="just">
              <a:buClr>
                <a:srgbClr val="FF0000"/>
              </a:buClr>
              <a:buNone/>
            </a:pPr>
            <a:endParaRPr lang="en-US" sz="2000" b="1" dirty="0" smtClean="0">
              <a:latin typeface="Times New Roman" pitchFamily="18" charset="0"/>
              <a:cs typeface="Times New Roman" pitchFamily="18" charset="0"/>
            </a:endParaRPr>
          </a:p>
          <a:p>
            <a:pPr lvl="0" algn="just">
              <a:buClr>
                <a:srgbClr val="191DB7"/>
              </a:buClr>
              <a:buFont typeface="Wingdings" pitchFamily="2" charset="2"/>
              <a:buChar char="Ø"/>
            </a:pPr>
            <a:r>
              <a:rPr lang="en-US" sz="2000" dirty="0" smtClean="0">
                <a:latin typeface="Times New Roman" pitchFamily="18" charset="0"/>
                <a:cs typeface="Times New Roman" pitchFamily="18" charset="0"/>
              </a:rPr>
              <a:t>The reduction in CO</a:t>
            </a:r>
            <a:r>
              <a:rPr lang="en-US" sz="2000" baseline="-250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emission by reduction of energy consumption by one washer is 132.5tones which is equal to 132.5 carbon credits.</a:t>
            </a:r>
          </a:p>
          <a:p>
            <a:pPr lvl="0" algn="just">
              <a:buClr>
                <a:srgbClr val="191DB7"/>
              </a:buClr>
              <a:buFont typeface="Wingdings" pitchFamily="2" charset="2"/>
              <a:buChar char="Ø"/>
            </a:pPr>
            <a:endParaRPr lang="en-US" sz="2000" dirty="0" smtClean="0">
              <a:latin typeface="Times New Roman" pitchFamily="18" charset="0"/>
              <a:cs typeface="Times New Roman" pitchFamily="18" charset="0"/>
            </a:endParaRPr>
          </a:p>
          <a:p>
            <a:pPr lvl="0" algn="just">
              <a:buClr>
                <a:srgbClr val="191DB7"/>
              </a:buClr>
              <a:buFont typeface="Wingdings" pitchFamily="2" charset="2"/>
              <a:buChar char="Ø"/>
            </a:pPr>
            <a:r>
              <a:rPr lang="en-US" sz="2000" dirty="0" smtClean="0">
                <a:latin typeface="Times New Roman" pitchFamily="18" charset="0"/>
                <a:cs typeface="Times New Roman" pitchFamily="18" charset="0"/>
              </a:rPr>
              <a:t>If the optimized temperature is implemented in all the three washers, the reduction in CO</a:t>
            </a:r>
            <a:r>
              <a:rPr lang="en-US" sz="2000" baseline="-250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emission by reduction of energy consumption is 397.5tones which is equal to 397.5 carbon credits.</a:t>
            </a:r>
          </a:p>
          <a:p>
            <a:pPr lvl="0" algn="just">
              <a:buClr>
                <a:srgbClr val="191DB7"/>
              </a:buClr>
              <a:buFont typeface="Wingdings" pitchFamily="2" charset="2"/>
              <a:buChar char="Ø"/>
            </a:pPr>
            <a:endParaRPr lang="en-US" sz="2000" dirty="0" smtClean="0">
              <a:latin typeface="Times New Roman" pitchFamily="18" charset="0"/>
              <a:cs typeface="Times New Roman" pitchFamily="18" charset="0"/>
            </a:endParaRPr>
          </a:p>
          <a:p>
            <a:pPr lvl="0" algn="just">
              <a:buClr>
                <a:srgbClr val="191DB7"/>
              </a:buClr>
              <a:buFont typeface="Wingdings" pitchFamily="2" charset="2"/>
              <a:buChar char="Ø"/>
            </a:pPr>
            <a:r>
              <a:rPr lang="en-US" sz="2000" dirty="0" smtClean="0">
                <a:latin typeface="Times New Roman" pitchFamily="18" charset="0"/>
                <a:cs typeface="Times New Roman" pitchFamily="18" charset="0"/>
              </a:rPr>
              <a:t>Presently 1carboncredit = $21($1 ≈ Rs.55).</a:t>
            </a:r>
          </a:p>
          <a:p>
            <a:pPr lvl="0" algn="just">
              <a:buClr>
                <a:srgbClr val="191DB7"/>
              </a:buClr>
              <a:buFont typeface="Wingdings" pitchFamily="2" charset="2"/>
              <a:buChar char="Ø"/>
            </a:pPr>
            <a:endParaRPr lang="en-US" sz="2000" dirty="0" smtClean="0">
              <a:latin typeface="Times New Roman" pitchFamily="18" charset="0"/>
              <a:cs typeface="Times New Roman" pitchFamily="18" charset="0"/>
            </a:endParaRPr>
          </a:p>
          <a:p>
            <a:pPr lvl="0" algn="just">
              <a:buClr>
                <a:srgbClr val="191DB7"/>
              </a:buClr>
              <a:buFont typeface="Wingdings" pitchFamily="2" charset="2"/>
              <a:buChar char="Ø"/>
            </a:pPr>
            <a:r>
              <a:rPr lang="en-US" sz="2000" dirty="0" smtClean="0">
                <a:latin typeface="Times New Roman" pitchFamily="18" charset="0"/>
                <a:cs typeface="Times New Roman" pitchFamily="18" charset="0"/>
              </a:rPr>
              <a:t>The gain from carbon credit by one washer is Rs.7,287 annually.</a:t>
            </a:r>
          </a:p>
          <a:p>
            <a:pPr lvl="0" algn="just">
              <a:buClr>
                <a:srgbClr val="191DB7"/>
              </a:buClr>
              <a:buFont typeface="Wingdings" pitchFamily="2" charset="2"/>
              <a:buChar char="Ø"/>
            </a:pPr>
            <a:endParaRPr lang="en-US" sz="2000" dirty="0" smtClean="0">
              <a:latin typeface="Times New Roman" pitchFamily="18" charset="0"/>
              <a:cs typeface="Times New Roman" pitchFamily="18" charset="0"/>
            </a:endParaRPr>
          </a:p>
          <a:p>
            <a:pPr algn="just">
              <a:buClr>
                <a:srgbClr val="191DB7"/>
              </a:buClr>
              <a:buFont typeface="Wingdings" pitchFamily="2" charset="2"/>
              <a:buChar char="Ø"/>
            </a:pPr>
            <a:r>
              <a:rPr lang="en-US" sz="2000" dirty="0" smtClean="0">
                <a:latin typeface="Times New Roman" pitchFamily="18" charset="0"/>
                <a:cs typeface="Times New Roman" pitchFamily="18" charset="0"/>
              </a:rPr>
              <a:t>The gain from carbon credit by three washer is Rs.21,862 annually.</a:t>
            </a:r>
          </a:p>
          <a:p>
            <a:pPr lvl="0" algn="just">
              <a:buClr>
                <a:srgbClr val="FF0000"/>
              </a:buClr>
              <a:buFont typeface="Wingdings" pitchFamily="2" charset="2"/>
              <a:buChar char="Ø"/>
            </a:pPr>
            <a:endParaRPr lang="en-US" sz="2000" dirty="0" smtClean="0">
              <a:latin typeface="Times New Roman" pitchFamily="18" charset="0"/>
              <a:cs typeface="Times New Roman" pitchFamily="18" charset="0"/>
            </a:endParaRPr>
          </a:p>
          <a:p>
            <a:pPr lvl="0" algn="just">
              <a:buClr>
                <a:srgbClr val="FF0000"/>
              </a:buClr>
              <a:buNone/>
            </a:pPr>
            <a:endParaRPr lang="en-US" sz="2000" dirty="0" smtClean="0">
              <a:latin typeface="Times New Roman" pitchFamily="18" charset="0"/>
              <a:cs typeface="Times New Roman" pitchFamily="18" charset="0"/>
            </a:endParaRPr>
          </a:p>
          <a:p>
            <a:pPr lvl="0">
              <a:buClr>
                <a:srgbClr val="FF0000"/>
              </a:buClr>
              <a:buNone/>
            </a:pPr>
            <a:endParaRPr lang="en-US" sz="2000" dirty="0" smtClean="0">
              <a:solidFill>
                <a:srgbClr val="191DB7"/>
              </a:solidFill>
              <a:latin typeface="Times New Roman" pitchFamily="18" charset="0"/>
              <a:cs typeface="Times New Roman" pitchFamily="18" charset="0"/>
            </a:endParaRPr>
          </a:p>
          <a:p>
            <a:pPr lvl="0">
              <a:buClr>
                <a:srgbClr val="FF0000"/>
              </a:buClr>
              <a:buNone/>
            </a:pPr>
            <a:endParaRPr lang="en-US" sz="2000" dirty="0" smtClean="0">
              <a:solidFill>
                <a:srgbClr val="191DB7"/>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2800" b="1" dirty="0" smtClean="0">
                <a:solidFill>
                  <a:schemeClr val="tx1"/>
                </a:solidFill>
                <a:latin typeface="Times New Roman" pitchFamily="18" charset="0"/>
                <a:cs typeface="Times New Roman" pitchFamily="18" charset="0"/>
              </a:rPr>
              <a:t>RESULTS OBTAINED</a:t>
            </a:r>
            <a:endParaRPr lang="en-US" sz="2800" b="1" dirty="0">
              <a:solidFill>
                <a:schemeClr val="tx1"/>
              </a:solidFill>
            </a:endParaRPr>
          </a:p>
        </p:txBody>
      </p:sp>
      <p:sp>
        <p:nvSpPr>
          <p:cNvPr id="3" name="Content Placeholder 2"/>
          <p:cNvSpPr>
            <a:spLocks noGrp="1"/>
          </p:cNvSpPr>
          <p:nvPr>
            <p:ph idx="1"/>
          </p:nvPr>
        </p:nvSpPr>
        <p:spPr>
          <a:xfrm>
            <a:off x="228600" y="762000"/>
            <a:ext cx="8915400" cy="5486400"/>
          </a:xfrm>
        </p:spPr>
        <p:txBody>
          <a:bodyPr>
            <a:noAutofit/>
          </a:bodyPr>
          <a:lstStyle/>
          <a:p>
            <a:pPr lvl="0" algn="just">
              <a:buClr>
                <a:srgbClr val="7030A0"/>
              </a:buClr>
              <a:buNone/>
            </a:pPr>
            <a:r>
              <a:rPr lang="en-US" sz="2000" b="1" dirty="0" smtClean="0">
                <a:latin typeface="Times New Roman" pitchFamily="18" charset="0"/>
                <a:cs typeface="Times New Roman" pitchFamily="18" charset="0"/>
              </a:rPr>
              <a:t>BY OPTMIZATION</a:t>
            </a:r>
          </a:p>
          <a:p>
            <a:pPr lvl="0" algn="just">
              <a:buClr>
                <a:srgbClr val="7030A0"/>
              </a:buClr>
              <a:buNone/>
            </a:pPr>
            <a:r>
              <a:rPr lang="en-US" b="1" dirty="0" smtClean="0">
                <a:latin typeface="Times New Roman" pitchFamily="18" charset="0"/>
                <a:cs typeface="Times New Roman" pitchFamily="18" charset="0"/>
              </a:rPr>
              <a:t>Reduction  In</a:t>
            </a:r>
          </a:p>
          <a:p>
            <a:pPr lvl="1" algn="just">
              <a:buFont typeface="Wingdings" pitchFamily="2" charset="2"/>
              <a:buChar char="Ø"/>
            </a:pPr>
            <a:r>
              <a:rPr lang="en-US" dirty="0" smtClean="0">
                <a:latin typeface="Times New Roman" pitchFamily="18" charset="0"/>
                <a:cs typeface="Times New Roman" pitchFamily="18" charset="0"/>
              </a:rPr>
              <a:t>Average  energy consumption=    					    456kWh/washer/day=1,36,800kWh/washer/annum                                              </a:t>
            </a:r>
          </a:p>
          <a:p>
            <a:pPr lvl="1" algn="just">
              <a:buClr>
                <a:srgbClr val="191DB7"/>
              </a:buClr>
              <a:buFont typeface="Wingdings" pitchFamily="2" charset="2"/>
              <a:buChar char="Ø"/>
            </a:pPr>
            <a:endParaRPr lang="en-US" dirty="0" smtClean="0">
              <a:latin typeface="Times New Roman" pitchFamily="18" charset="0"/>
              <a:cs typeface="Times New Roman" pitchFamily="18" charset="0"/>
            </a:endParaRPr>
          </a:p>
          <a:p>
            <a:pPr lvl="1" algn="just">
              <a:buFont typeface="Wingdings" pitchFamily="2" charset="2"/>
              <a:buChar char="Ø"/>
            </a:pPr>
            <a:r>
              <a:rPr lang="en-US" dirty="0" smtClean="0">
                <a:latin typeface="Times New Roman" pitchFamily="18" charset="0"/>
                <a:cs typeface="Times New Roman" pitchFamily="18" charset="0"/>
              </a:rPr>
              <a:t>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emissions= 0.44tones/washer/day = 132tones/washer/annum</a:t>
            </a:r>
          </a:p>
          <a:p>
            <a:pPr lvl="1" algn="just">
              <a:buClr>
                <a:srgbClr val="191DB7"/>
              </a:buClr>
              <a:buFont typeface="Wingdings" pitchFamily="2" charset="2"/>
              <a:buChar char="Ø"/>
            </a:pPr>
            <a:endParaRPr lang="en-US" dirty="0" smtClean="0">
              <a:latin typeface="Times New Roman" pitchFamily="18" charset="0"/>
              <a:cs typeface="Times New Roman" pitchFamily="18" charset="0"/>
            </a:endParaRPr>
          </a:p>
          <a:p>
            <a:pPr lvl="1" algn="just">
              <a:buClr>
                <a:srgbClr val="191DB7"/>
              </a:buClr>
              <a:buNone/>
            </a:pPr>
            <a:r>
              <a:rPr lang="en-US" sz="2400" dirty="0" smtClean="0">
                <a:latin typeface="Times New Roman" pitchFamily="18" charset="0"/>
                <a:cs typeface="Times New Roman" pitchFamily="18" charset="0"/>
              </a:rPr>
              <a:t>There are 3 alkali washers, if this is implemented in all the 3 washers,</a:t>
            </a:r>
          </a:p>
          <a:p>
            <a:pPr lvl="0" algn="just">
              <a:buClr>
                <a:srgbClr val="7030A0"/>
              </a:buClr>
              <a:buNone/>
            </a:pPr>
            <a:endParaRPr lang="en-US" dirty="0" smtClean="0">
              <a:latin typeface="Times New Roman" pitchFamily="18" charset="0"/>
              <a:cs typeface="Times New Roman" pitchFamily="18" charset="0"/>
            </a:endParaRPr>
          </a:p>
          <a:p>
            <a:pPr lvl="0" algn="just">
              <a:buClr>
                <a:srgbClr val="7030A0"/>
              </a:buClr>
              <a:buNone/>
            </a:pPr>
            <a:r>
              <a:rPr lang="en-US" sz="2000" b="1" dirty="0" smtClean="0">
                <a:latin typeface="Times New Roman" pitchFamily="18" charset="0"/>
                <a:cs typeface="Times New Roman" pitchFamily="18" charset="0"/>
              </a:rPr>
              <a:t>Reduction  In</a:t>
            </a:r>
          </a:p>
          <a:p>
            <a:pPr lvl="1" algn="just">
              <a:buFont typeface="Wingdings" pitchFamily="2" charset="2"/>
              <a:buChar char="Ø"/>
            </a:pPr>
            <a:r>
              <a:rPr lang="en-US" dirty="0" smtClean="0">
                <a:latin typeface="Times New Roman" pitchFamily="18" charset="0"/>
                <a:cs typeface="Times New Roman" pitchFamily="18" charset="0"/>
              </a:rPr>
              <a:t>Average energy consumption= 1368kWh/washer/day = 4,10,400kWh/annum.                                             </a:t>
            </a:r>
          </a:p>
          <a:p>
            <a:pPr lvl="1" algn="just">
              <a:buFont typeface="Wingdings" pitchFamily="2" charset="2"/>
              <a:buChar char="Ø"/>
            </a:pPr>
            <a:r>
              <a:rPr lang="en-US" dirty="0" smtClean="0">
                <a:latin typeface="Times New Roman" pitchFamily="18" charset="0"/>
                <a:cs typeface="Times New Roman" pitchFamily="18" charset="0"/>
              </a:rPr>
              <a:t>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emissions = 397.5tones /annum</a:t>
            </a:r>
          </a:p>
          <a:p>
            <a:pPr lvl="1" algn="just">
              <a:buClr>
                <a:srgbClr val="191DB7"/>
              </a:buClr>
              <a:buNone/>
            </a:pPr>
            <a:endParaRPr lang="en-US" sz="1800" dirty="0" smtClean="0">
              <a:latin typeface="Times New Roman" pitchFamily="18" charset="0"/>
              <a:cs typeface="Times New Roman" pitchFamily="18" charset="0"/>
            </a:endParaRPr>
          </a:p>
          <a:p>
            <a:pPr algn="just">
              <a:buClr>
                <a:srgbClr val="7030A0"/>
              </a:buClr>
              <a:buNone/>
            </a:pPr>
            <a:endParaRPr lang="en-US" sz="2000" dirty="0" smtClean="0">
              <a:latin typeface="Times New Roman" pitchFamily="18" charset="0"/>
              <a:cs typeface="Times New Roman" pitchFamily="18" charset="0"/>
            </a:endParaRPr>
          </a:p>
          <a:p>
            <a:pPr lvl="1" algn="just">
              <a:buClr>
                <a:srgbClr val="191DB7"/>
              </a:buClr>
              <a:buNone/>
            </a:pPr>
            <a:r>
              <a:rPr lang="en-US" sz="1800" dirty="0" smtClean="0">
                <a:latin typeface="Times New Roman" pitchFamily="18" charset="0"/>
                <a:cs typeface="Times New Roman" pitchFamily="18" charset="0"/>
              </a:rPr>
              <a:t> </a:t>
            </a:r>
          </a:p>
          <a:p>
            <a:pPr lvl="1" algn="just">
              <a:buClr>
                <a:srgbClr val="7030A0"/>
              </a:buClr>
              <a:buFont typeface="Wingdings" pitchFamily="2" charset="2"/>
              <a:buChar char="§"/>
            </a:pPr>
            <a:endParaRPr lang="en-US" sz="1800" dirty="0" smtClean="0">
              <a:latin typeface="Times New Roman" pitchFamily="18" charset="0"/>
              <a:cs typeface="Times New Roman" pitchFamily="18" charset="0"/>
            </a:endParaRPr>
          </a:p>
          <a:p>
            <a:pPr lvl="0" algn="just">
              <a:buClr>
                <a:srgbClr val="7030A0"/>
              </a:buClr>
              <a:buNone/>
            </a:pPr>
            <a:endParaRPr lang="en-US" sz="2000" b="1" dirty="0" smtClean="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2800" b="1" dirty="0" smtClean="0">
                <a:solidFill>
                  <a:schemeClr val="tx1"/>
                </a:solidFill>
                <a:latin typeface="Times New Roman" pitchFamily="18" charset="0"/>
                <a:cs typeface="Times New Roman" pitchFamily="18" charset="0"/>
              </a:rPr>
              <a:t>RESULTS OBTAINED</a:t>
            </a:r>
            <a:endParaRPr lang="en-US" sz="2800" dirty="0">
              <a:solidFill>
                <a:srgbClr val="191DB7"/>
              </a:solidFill>
            </a:endParaRPr>
          </a:p>
        </p:txBody>
      </p:sp>
      <p:sp>
        <p:nvSpPr>
          <p:cNvPr id="3" name="Content Placeholder 2"/>
          <p:cNvSpPr>
            <a:spLocks noGrp="1"/>
          </p:cNvSpPr>
          <p:nvPr>
            <p:ph idx="1"/>
          </p:nvPr>
        </p:nvSpPr>
        <p:spPr>
          <a:xfrm>
            <a:off x="228600" y="685800"/>
            <a:ext cx="8610600" cy="5486400"/>
          </a:xfrm>
        </p:spPr>
        <p:txBody>
          <a:bodyPr>
            <a:normAutofit/>
          </a:bodyPr>
          <a:lstStyle/>
          <a:p>
            <a:pPr>
              <a:buClr>
                <a:srgbClr val="7030A0"/>
              </a:buClr>
              <a:buNone/>
            </a:pPr>
            <a:endParaRPr lang="en-US" dirty="0" smtClean="0">
              <a:latin typeface="Times New Roman" pitchFamily="18" charset="0"/>
              <a:cs typeface="Times New Roman" pitchFamily="18" charset="0"/>
            </a:endParaRPr>
          </a:p>
          <a:p>
            <a:pPr>
              <a:buClr>
                <a:srgbClr val="7030A0"/>
              </a:buClr>
              <a:buNone/>
            </a:pPr>
            <a:r>
              <a:rPr lang="en-US" dirty="0" smtClean="0">
                <a:latin typeface="Times New Roman" pitchFamily="18" charset="0"/>
                <a:cs typeface="Times New Roman" pitchFamily="18" charset="0"/>
              </a:rPr>
              <a:t>This reduction leads to economic benefits, such as:</a:t>
            </a:r>
          </a:p>
          <a:p>
            <a:pPr>
              <a:buFont typeface="Wingdings" pitchFamily="2" charset="2"/>
              <a:buChar char="Ø"/>
            </a:pPr>
            <a:r>
              <a:rPr lang="en-US" dirty="0" smtClean="0">
                <a:latin typeface="Times New Roman" pitchFamily="18" charset="0"/>
                <a:cs typeface="Times New Roman" pitchFamily="18" charset="0"/>
              </a:rPr>
              <a:t> Reduction by energy consumption</a:t>
            </a:r>
          </a:p>
          <a:p>
            <a:pPr lvl="1"/>
            <a:endParaRPr lang="en-US" dirty="0" smtClean="0"/>
          </a:p>
          <a:p>
            <a:pPr lvl="1"/>
            <a:r>
              <a:rPr lang="en-US" sz="1800" dirty="0" smtClean="0"/>
              <a:t>This results in the savings of  Rs.2,736/day/washer resulting in a annual savings of Rs.8,20,800</a:t>
            </a:r>
            <a:endParaRPr lang="en-IN" sz="1800" dirty="0" smtClean="0"/>
          </a:p>
          <a:p>
            <a:pPr lvl="1"/>
            <a:r>
              <a:rPr lang="en-US" sz="1800" dirty="0" smtClean="0"/>
              <a:t>Presently there are 3 alkali washers and if the optimized temperature is implemented in all the 3, the resulting savings will be Rs.8,208/day and a annual savings of Rs.24,62,400</a:t>
            </a:r>
            <a:endParaRPr lang="en-IN" sz="1800" dirty="0" smtClean="0"/>
          </a:p>
          <a:p>
            <a:pPr lvl="1">
              <a:buClr>
                <a:srgbClr val="191DB7"/>
              </a:buClr>
              <a:buFont typeface="Wingdings" pitchFamily="2" charset="2"/>
              <a:buChar char="Ø"/>
            </a:pPr>
            <a:endParaRPr lang="en-US" sz="1600"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Carbon credits</a:t>
            </a:r>
          </a:p>
          <a:p>
            <a:pPr>
              <a:buFont typeface="Wingdings" pitchFamily="2" charset="2"/>
              <a:buChar char="Ø"/>
            </a:pPr>
            <a:endParaRPr lang="en-US" dirty="0" smtClean="0">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 </a:t>
            </a:r>
            <a:r>
              <a:rPr lang="en-US" sz="1800" dirty="0" smtClean="0"/>
              <a:t>The gain from carbon credit by one washer is Rs.7,287 annually.</a:t>
            </a:r>
            <a:endParaRPr lang="en-IN" sz="1800" dirty="0" smtClean="0"/>
          </a:p>
          <a:p>
            <a:pPr lvl="1"/>
            <a:r>
              <a:rPr lang="en-US" sz="1800" dirty="0" smtClean="0"/>
              <a:t>The gain from carbon credit by three washer is Rs.21,862 annually.</a:t>
            </a:r>
            <a:endParaRPr lang="en-IN" sz="1800" dirty="0" smtClean="0"/>
          </a:p>
          <a:p>
            <a:pPr lvl="1">
              <a:buClr>
                <a:srgbClr val="191DB7"/>
              </a:buClr>
              <a:buNone/>
            </a:pPr>
            <a:endParaRPr lang="en-US" dirty="0" smtClean="0">
              <a:latin typeface="Times New Roman" pitchFamily="18" charset="0"/>
              <a:cs typeface="Times New Roman" pitchFamily="18" charset="0"/>
            </a:endParaRPr>
          </a:p>
          <a:p>
            <a:pPr lvl="1">
              <a:buClr>
                <a:srgbClr val="7030A0"/>
              </a:buClr>
              <a:buFont typeface="Wingdings" pitchFamily="2" charset="2"/>
              <a:buChar char="§"/>
            </a:pPr>
            <a:endParaRPr lang="en-US" sz="1800" dirty="0" smtClean="0">
              <a:latin typeface="Times New Roman" pitchFamily="18" charset="0"/>
              <a:cs typeface="Times New Roman" pitchFamily="18" charset="0"/>
            </a:endParaRPr>
          </a:p>
          <a:p>
            <a:pPr lvl="0">
              <a:buClr>
                <a:srgbClr val="7030A0"/>
              </a:buClr>
              <a:buNone/>
            </a:pPr>
            <a:endParaRPr lang="en-US" sz="2000" b="1" dirty="0" smtClean="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639762"/>
          </a:xfrm>
        </p:spPr>
        <p:txBody>
          <a:bodyPr/>
          <a:lstStyle/>
          <a:p>
            <a:r>
              <a:rPr lang="en-IN" sz="3600" dirty="0" smtClean="0"/>
              <a:t>Environmental management system</a:t>
            </a:r>
          </a:p>
        </p:txBody>
      </p:sp>
      <p:sp>
        <p:nvSpPr>
          <p:cNvPr id="4099" name="Content Placeholder 2"/>
          <p:cNvSpPr>
            <a:spLocks noGrp="1"/>
          </p:cNvSpPr>
          <p:nvPr>
            <p:ph idx="1"/>
          </p:nvPr>
        </p:nvSpPr>
        <p:spPr>
          <a:xfrm>
            <a:off x="609600" y="1600200"/>
            <a:ext cx="8229600" cy="5516563"/>
          </a:xfrm>
        </p:spPr>
        <p:txBody>
          <a:bodyPr/>
          <a:lstStyle/>
          <a:p>
            <a:r>
              <a:rPr lang="en-IN" sz="2400" dirty="0" smtClean="0"/>
              <a:t>An Environmental Management System (EMS) is a set of processes and</a:t>
            </a:r>
            <a:r>
              <a:rPr lang="en-IN" sz="2400" b="1" dirty="0" smtClean="0"/>
              <a:t> </a:t>
            </a:r>
            <a:r>
              <a:rPr lang="en-IN" sz="2400" dirty="0" smtClean="0"/>
              <a:t>practices that enable an organization to reduce its environmental impacts and increase its</a:t>
            </a:r>
            <a:r>
              <a:rPr lang="en-IN" sz="2400" b="1" dirty="0" smtClean="0"/>
              <a:t> </a:t>
            </a:r>
            <a:r>
              <a:rPr lang="en-IN" sz="2400" dirty="0" smtClean="0"/>
              <a:t>operating efficiency. </a:t>
            </a:r>
          </a:p>
          <a:p>
            <a:pPr>
              <a:buFont typeface="Arial" charset="0"/>
              <a:buNone/>
            </a:pPr>
            <a:endParaRPr lang="en-IN" sz="2400" dirty="0" smtClean="0"/>
          </a:p>
          <a:p>
            <a:r>
              <a:rPr lang="en-IN" sz="2400" dirty="0" smtClean="0"/>
              <a:t>An EMS is a voluntary management system for identifying,</a:t>
            </a:r>
            <a:r>
              <a:rPr lang="en-IN" sz="2400" b="1" dirty="0" smtClean="0"/>
              <a:t> </a:t>
            </a:r>
            <a:r>
              <a:rPr lang="en-IN" sz="2400" dirty="0" smtClean="0"/>
              <a:t>controlling and monitoring a facility’s activities, which have potential environmental</a:t>
            </a:r>
            <a:r>
              <a:rPr lang="en-IN" sz="2400" b="1" dirty="0" smtClean="0"/>
              <a:t> </a:t>
            </a:r>
            <a:r>
              <a:rPr lang="en-IN" sz="2400" dirty="0" smtClean="0"/>
              <a:t>impacts.</a:t>
            </a:r>
          </a:p>
          <a:p>
            <a:r>
              <a:rPr lang="en-IN" dirty="0" smtClean="0"/>
              <a:t>Case study in a Chemical Process Industry</a:t>
            </a:r>
            <a:endParaRPr lang="en-IN" sz="2400" dirty="0" smtClean="0"/>
          </a:p>
          <a:p>
            <a:pPr>
              <a:buFont typeface="Arial" charset="0"/>
              <a:buNone/>
            </a:pPr>
            <a:endParaRPr lang="en-IN" dirty="0" smtClean="0"/>
          </a:p>
          <a:p>
            <a:pPr>
              <a:buFont typeface="Arial" charset="0"/>
              <a:buNone/>
            </a:pPr>
            <a:endParaRPr lang="en-IN" dirty="0" smtClean="0"/>
          </a:p>
          <a:p>
            <a:endParaRPr lang="en-IN" dirty="0" smtClean="0"/>
          </a:p>
        </p:txBody>
      </p:sp>
      <p:sp>
        <p:nvSpPr>
          <p:cNvPr id="4" name="Slide Number Placeholder 3"/>
          <p:cNvSpPr>
            <a:spLocks noGrp="1"/>
          </p:cNvSpPr>
          <p:nvPr>
            <p:ph type="sldNum" sz="quarter" idx="12"/>
          </p:nvPr>
        </p:nvSpPr>
        <p:spPr/>
        <p:txBody>
          <a:bodyPr/>
          <a:lstStyle/>
          <a:p>
            <a:pPr>
              <a:defRPr/>
            </a:pPr>
            <a:fld id="{C83F567F-027A-43A8-9D71-E5B76DC17F4A}"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685800" y="304800"/>
            <a:ext cx="8229600" cy="715963"/>
          </a:xfrm>
        </p:spPr>
        <p:txBody>
          <a:bodyPr/>
          <a:lstStyle/>
          <a:p>
            <a:r>
              <a:rPr lang="en-IN" sz="3600" smtClean="0"/>
              <a:t>Basic elements of EMS</a:t>
            </a:r>
          </a:p>
        </p:txBody>
      </p:sp>
      <p:sp>
        <p:nvSpPr>
          <p:cNvPr id="4" name="Slide Number Placeholder 3"/>
          <p:cNvSpPr>
            <a:spLocks noGrp="1"/>
          </p:cNvSpPr>
          <p:nvPr>
            <p:ph type="sldNum" sz="quarter" idx="12"/>
          </p:nvPr>
        </p:nvSpPr>
        <p:spPr/>
        <p:txBody>
          <a:bodyPr/>
          <a:lstStyle/>
          <a:p>
            <a:pPr>
              <a:defRPr/>
            </a:pPr>
            <a:fld id="{BD766DB4-8EBC-4F80-B91C-C6AEA3D0E6CB}" type="slidenum">
              <a:rPr lang="en-US" smtClean="0"/>
              <a:pPr>
                <a:defRPr/>
              </a:pPr>
              <a:t>20</a:t>
            </a:fld>
            <a:endParaRPr lang="en-US"/>
          </a:p>
        </p:txBody>
      </p:sp>
      <p:pic>
        <p:nvPicPr>
          <p:cNvPr id="5124" name="Content Placeholder 4" descr="http://ars.els-cdn.com/content/image/1-s2.0-S019592550500079X-gr1.jpg"/>
          <p:cNvPicPr>
            <a:picLocks noGrp="1"/>
          </p:cNvPicPr>
          <p:nvPr>
            <p:ph idx="1"/>
          </p:nvPr>
        </p:nvPicPr>
        <p:blipFill>
          <a:blip r:embed="rId2"/>
          <a:srcRect/>
          <a:stretch>
            <a:fillRect/>
          </a:stretch>
        </p:blipFill>
        <p:spPr>
          <a:xfrm>
            <a:off x="838200" y="1143000"/>
            <a:ext cx="7086600" cy="54864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077200" cy="1143000"/>
          </a:xfrm>
        </p:spPr>
        <p:txBody>
          <a:bodyPr/>
          <a:lstStyle/>
          <a:p>
            <a:r>
              <a:rPr lang="en-US" dirty="0" smtClean="0"/>
              <a:t>Aspect Impact analysis</a:t>
            </a:r>
            <a:endParaRPr lang="en-US" dirty="0"/>
          </a:p>
        </p:txBody>
      </p:sp>
      <p:graphicFrame>
        <p:nvGraphicFramePr>
          <p:cNvPr id="5" name="Content Placeholder 4"/>
          <p:cNvGraphicFramePr>
            <a:graphicFrameLocks noGrp="1"/>
          </p:cNvGraphicFramePr>
          <p:nvPr>
            <p:ph idx="1"/>
          </p:nvPr>
        </p:nvGraphicFramePr>
        <p:xfrm>
          <a:off x="304800" y="1295399"/>
          <a:ext cx="8381999" cy="5012701"/>
        </p:xfrm>
        <a:graphic>
          <a:graphicData uri="http://schemas.openxmlformats.org/drawingml/2006/table">
            <a:tbl>
              <a:tblPr firstRow="1" bandRow="1">
                <a:tableStyleId>{5C22544A-7EE6-4342-B048-85BDC9FD1C3A}</a:tableStyleId>
              </a:tblPr>
              <a:tblGrid>
                <a:gridCol w="1295400"/>
                <a:gridCol w="1234440"/>
                <a:gridCol w="931026"/>
                <a:gridCol w="538157"/>
                <a:gridCol w="579486"/>
                <a:gridCol w="677904"/>
                <a:gridCol w="532014"/>
                <a:gridCol w="598516"/>
                <a:gridCol w="598516"/>
                <a:gridCol w="598516"/>
                <a:gridCol w="399012"/>
                <a:gridCol w="399012"/>
              </a:tblGrid>
              <a:tr h="974263">
                <a:tc>
                  <a:txBody>
                    <a:bodyPr/>
                    <a:lstStyle/>
                    <a:p>
                      <a:r>
                        <a:rPr lang="en-IN" sz="1800" b="1" kern="1200" dirty="0" smtClean="0">
                          <a:solidFill>
                            <a:schemeClr val="lt1"/>
                          </a:solidFill>
                          <a:latin typeface="+mn-lt"/>
                          <a:ea typeface="+mn-ea"/>
                          <a:cs typeface="+mn-cs"/>
                        </a:rPr>
                        <a:t>ACTIVITY</a:t>
                      </a:r>
                      <a:endParaRPr lang="en-US" dirty="0"/>
                    </a:p>
                  </a:txBody>
                  <a:tcPr/>
                </a:tc>
                <a:tc>
                  <a:txBody>
                    <a:bodyPr/>
                    <a:lstStyle/>
                    <a:p>
                      <a:r>
                        <a:rPr lang="en-IN" sz="1800" b="1" kern="1200" dirty="0" smtClean="0">
                          <a:solidFill>
                            <a:schemeClr val="lt1"/>
                          </a:solidFill>
                          <a:latin typeface="+mn-lt"/>
                          <a:ea typeface="+mn-ea"/>
                          <a:cs typeface="+mn-cs"/>
                        </a:rPr>
                        <a:t>ASPECT</a:t>
                      </a:r>
                      <a:endParaRPr lang="en-US" dirty="0"/>
                    </a:p>
                  </a:txBody>
                  <a:tcPr/>
                </a:tc>
                <a:tc>
                  <a:txBody>
                    <a:bodyPr/>
                    <a:lstStyle/>
                    <a:p>
                      <a:r>
                        <a:rPr lang="en-IN" sz="1400" b="1" kern="1200" dirty="0" smtClean="0">
                          <a:solidFill>
                            <a:schemeClr val="lt1"/>
                          </a:solidFill>
                          <a:latin typeface="+mn-lt"/>
                          <a:ea typeface="+mn-ea"/>
                          <a:cs typeface="+mn-cs"/>
                        </a:rPr>
                        <a:t>IMPACT</a:t>
                      </a:r>
                      <a:endParaRPr lang="en-US" sz="1400" dirty="0"/>
                    </a:p>
                  </a:txBody>
                  <a:tcPr/>
                </a:tc>
                <a:tc>
                  <a:txBody>
                    <a:bodyPr/>
                    <a:lstStyle/>
                    <a:p>
                      <a:r>
                        <a:rPr lang="en-US" dirty="0" smtClean="0"/>
                        <a:t>LC</a:t>
                      </a:r>
                      <a:endParaRPr lang="en-US" dirty="0"/>
                    </a:p>
                  </a:txBody>
                  <a:tcPr/>
                </a:tc>
                <a:tc>
                  <a:txBody>
                    <a:bodyPr/>
                    <a:lstStyle/>
                    <a:p>
                      <a:r>
                        <a:rPr lang="en-US" dirty="0" smtClean="0"/>
                        <a:t>IPC</a:t>
                      </a:r>
                      <a:endParaRPr lang="en-US" dirty="0"/>
                    </a:p>
                  </a:txBody>
                  <a:tcPr/>
                </a:tc>
                <a:tc>
                  <a:txBody>
                    <a:bodyPr/>
                    <a:lstStyle/>
                    <a:p>
                      <a:r>
                        <a:rPr lang="en-US" dirty="0" smtClean="0"/>
                        <a:t>BC</a:t>
                      </a:r>
                      <a:endParaRPr lang="en-US" dirty="0"/>
                    </a:p>
                  </a:txBody>
                  <a:tcPr/>
                </a:tc>
                <a:tc>
                  <a:txBody>
                    <a:bodyPr/>
                    <a:lstStyle/>
                    <a:p>
                      <a:r>
                        <a:rPr lang="en-US" dirty="0" smtClean="0"/>
                        <a:t>SC</a:t>
                      </a:r>
                      <a:endParaRPr lang="en-US" dirty="0"/>
                    </a:p>
                  </a:txBody>
                  <a:tcPr/>
                </a:tc>
                <a:tc>
                  <a:txBody>
                    <a:bodyPr/>
                    <a:lstStyle/>
                    <a:p>
                      <a:r>
                        <a:rPr lang="en-US" dirty="0" smtClean="0"/>
                        <a:t>SE</a:t>
                      </a:r>
                      <a:endParaRPr lang="en-US" dirty="0"/>
                    </a:p>
                  </a:txBody>
                  <a:tcPr/>
                </a:tc>
                <a:tc>
                  <a:txBody>
                    <a:bodyPr/>
                    <a:lstStyle/>
                    <a:p>
                      <a:r>
                        <a:rPr lang="en-US" dirty="0" smtClean="0"/>
                        <a:t>PR</a:t>
                      </a:r>
                      <a:endParaRPr lang="en-US" dirty="0"/>
                    </a:p>
                  </a:txBody>
                  <a:tcPr/>
                </a:tc>
                <a:tc>
                  <a:txBody>
                    <a:bodyPr/>
                    <a:lstStyle/>
                    <a:p>
                      <a:r>
                        <a:rPr lang="en-US" dirty="0" smtClean="0"/>
                        <a:t>DN</a:t>
                      </a:r>
                      <a:endParaRPr lang="en-US" dirty="0"/>
                    </a:p>
                  </a:txBody>
                  <a:tcPr/>
                </a:tc>
                <a:tc>
                  <a:txBody>
                    <a:bodyPr/>
                    <a:lstStyle/>
                    <a:p>
                      <a:r>
                        <a:rPr lang="en-US" dirty="0" smtClean="0"/>
                        <a:t>SUM</a:t>
                      </a:r>
                      <a:endParaRPr lang="en-US" dirty="0"/>
                    </a:p>
                  </a:txBody>
                  <a:tcPr/>
                </a:tc>
                <a:tc>
                  <a:txBody>
                    <a:bodyPr/>
                    <a:lstStyle/>
                    <a:p>
                      <a:r>
                        <a:rPr lang="en-US" dirty="0" smtClean="0"/>
                        <a:t>S</a:t>
                      </a:r>
                      <a:endParaRPr lang="en-US" dirty="0"/>
                    </a:p>
                  </a:txBody>
                  <a:tcPr/>
                </a:tc>
              </a:tr>
              <a:tr h="1136640">
                <a:tc>
                  <a:txBody>
                    <a:bodyPr/>
                    <a:lstStyle/>
                    <a:p>
                      <a:r>
                        <a:rPr lang="en-IN" sz="1800" kern="1200" dirty="0" smtClean="0">
                          <a:solidFill>
                            <a:srgbClr val="002060"/>
                          </a:solidFill>
                          <a:latin typeface="+mn-lt"/>
                          <a:ea typeface="+mn-ea"/>
                          <a:cs typeface="+mn-cs"/>
                        </a:rPr>
                        <a:t>waste water not meeting standard</a:t>
                      </a:r>
                      <a:endParaRPr lang="en-US" dirty="0">
                        <a:solidFill>
                          <a:srgbClr val="002060"/>
                        </a:solidFill>
                      </a:endParaRPr>
                    </a:p>
                  </a:txBody>
                  <a:tcPr/>
                </a:tc>
                <a:tc>
                  <a:txBody>
                    <a:bodyPr/>
                    <a:lstStyle/>
                    <a:p>
                      <a:r>
                        <a:rPr lang="en-IN" sz="1600" kern="1200" dirty="0" smtClean="0">
                          <a:solidFill>
                            <a:srgbClr val="191DB7"/>
                          </a:solidFill>
                          <a:latin typeface="+mn-lt"/>
                          <a:ea typeface="+mn-ea"/>
                          <a:cs typeface="+mn-cs"/>
                        </a:rPr>
                        <a:t>land pollution &amp; loss of resource</a:t>
                      </a:r>
                      <a:endParaRPr lang="en-US" sz="1600" dirty="0">
                        <a:solidFill>
                          <a:srgbClr val="191DB7"/>
                        </a:solidFill>
                      </a:endParaRPr>
                    </a:p>
                  </a:txBody>
                  <a:tcPr/>
                </a:tc>
                <a:tc>
                  <a:txBody>
                    <a:bodyPr/>
                    <a:lstStyle/>
                    <a:p>
                      <a:r>
                        <a:rPr lang="en-IN" sz="1800" kern="1200" dirty="0" smtClean="0">
                          <a:solidFill>
                            <a:srgbClr val="191DB7"/>
                          </a:solidFill>
                          <a:latin typeface="+mn-lt"/>
                          <a:ea typeface="+mn-ea"/>
                          <a:cs typeface="+mn-cs"/>
                        </a:rPr>
                        <a:t>Y</a:t>
                      </a:r>
                      <a:endParaRPr lang="en-US" dirty="0">
                        <a:solidFill>
                          <a:srgbClr val="191DB7"/>
                        </a:solidFill>
                      </a:endParaRPr>
                    </a:p>
                  </a:txBody>
                  <a:tcPr/>
                </a:tc>
                <a:tc>
                  <a:txBody>
                    <a:bodyPr/>
                    <a:lstStyle/>
                    <a:p>
                      <a:r>
                        <a:rPr lang="en-IN" sz="1800" kern="1200" dirty="0" smtClean="0">
                          <a:solidFill>
                            <a:srgbClr val="191DB7"/>
                          </a:solidFill>
                          <a:latin typeface="+mn-lt"/>
                          <a:ea typeface="+mn-ea"/>
                          <a:cs typeface="+mn-cs"/>
                        </a:rPr>
                        <a:t>Y</a:t>
                      </a:r>
                      <a:endParaRPr lang="en-US" dirty="0">
                        <a:solidFill>
                          <a:srgbClr val="191DB7"/>
                        </a:solidFill>
                      </a:endParaRPr>
                    </a:p>
                  </a:txBody>
                  <a:tcPr/>
                </a:tc>
                <a:tc>
                  <a:txBody>
                    <a:bodyPr/>
                    <a:lstStyle/>
                    <a:p>
                      <a:r>
                        <a:rPr lang="en-IN" sz="1800" kern="1200" dirty="0" smtClean="0">
                          <a:solidFill>
                            <a:srgbClr val="191DB7"/>
                          </a:solidFill>
                          <a:latin typeface="+mn-lt"/>
                          <a:ea typeface="+mn-ea"/>
                          <a:cs typeface="+mn-cs"/>
                        </a:rPr>
                        <a:t>Y</a:t>
                      </a:r>
                      <a:endParaRPr lang="en-US" dirty="0">
                        <a:solidFill>
                          <a:srgbClr val="191DB7"/>
                        </a:solidFill>
                      </a:endParaRPr>
                    </a:p>
                  </a:txBody>
                  <a:tcPr/>
                </a:tc>
                <a:tc>
                  <a:txBody>
                    <a:bodyPr/>
                    <a:lstStyle/>
                    <a:p>
                      <a:r>
                        <a:rPr lang="en-IN" sz="1800" kern="1200" dirty="0" smtClean="0">
                          <a:solidFill>
                            <a:srgbClr val="191DB7"/>
                          </a:solidFill>
                          <a:latin typeface="+mn-lt"/>
                          <a:ea typeface="+mn-ea"/>
                          <a:cs typeface="+mn-cs"/>
                        </a:rPr>
                        <a:t>Y</a:t>
                      </a:r>
                      <a:endParaRPr lang="en-US" dirty="0">
                        <a:solidFill>
                          <a:srgbClr val="191DB7"/>
                        </a:solidFill>
                      </a:endParaRPr>
                    </a:p>
                  </a:txBody>
                  <a:tcPr/>
                </a:tc>
                <a:tc>
                  <a:txBody>
                    <a:bodyPr/>
                    <a:lstStyle/>
                    <a:p>
                      <a:r>
                        <a:rPr lang="en-US" dirty="0" smtClean="0">
                          <a:solidFill>
                            <a:srgbClr val="191DB7"/>
                          </a:solidFill>
                        </a:rPr>
                        <a:t>3</a:t>
                      </a:r>
                      <a:endParaRPr lang="en-US" dirty="0">
                        <a:solidFill>
                          <a:srgbClr val="191DB7"/>
                        </a:solidFill>
                      </a:endParaRPr>
                    </a:p>
                  </a:txBody>
                  <a:tcPr/>
                </a:tc>
                <a:tc>
                  <a:txBody>
                    <a:bodyPr/>
                    <a:lstStyle/>
                    <a:p>
                      <a:r>
                        <a:rPr lang="en-US" dirty="0" smtClean="0">
                          <a:solidFill>
                            <a:srgbClr val="191DB7"/>
                          </a:solidFill>
                        </a:rPr>
                        <a:t>3</a:t>
                      </a:r>
                      <a:endParaRPr lang="en-US" dirty="0">
                        <a:solidFill>
                          <a:srgbClr val="191DB7"/>
                        </a:solidFill>
                      </a:endParaRPr>
                    </a:p>
                  </a:txBody>
                  <a:tcPr/>
                </a:tc>
                <a:tc>
                  <a:txBody>
                    <a:bodyPr/>
                    <a:lstStyle/>
                    <a:p>
                      <a:r>
                        <a:rPr lang="en-US" dirty="0" smtClean="0">
                          <a:solidFill>
                            <a:srgbClr val="191DB7"/>
                          </a:solidFill>
                        </a:rPr>
                        <a:t>2</a:t>
                      </a:r>
                      <a:endParaRPr lang="en-US" dirty="0">
                        <a:solidFill>
                          <a:srgbClr val="191DB7"/>
                        </a:solidFill>
                      </a:endParaRPr>
                    </a:p>
                  </a:txBody>
                  <a:tcPr/>
                </a:tc>
                <a:tc>
                  <a:txBody>
                    <a:bodyPr/>
                    <a:lstStyle/>
                    <a:p>
                      <a:r>
                        <a:rPr lang="en-US" dirty="0" smtClean="0">
                          <a:solidFill>
                            <a:srgbClr val="191DB7"/>
                          </a:solidFill>
                        </a:rPr>
                        <a:t>1</a:t>
                      </a:r>
                      <a:endParaRPr lang="en-US" dirty="0">
                        <a:solidFill>
                          <a:srgbClr val="191DB7"/>
                        </a:solidFill>
                      </a:endParaRPr>
                    </a:p>
                  </a:txBody>
                  <a:tcPr/>
                </a:tc>
                <a:tc>
                  <a:txBody>
                    <a:bodyPr/>
                    <a:lstStyle/>
                    <a:p>
                      <a:r>
                        <a:rPr lang="en-US" dirty="0" smtClean="0">
                          <a:solidFill>
                            <a:srgbClr val="191DB7"/>
                          </a:solidFill>
                        </a:rPr>
                        <a:t>9</a:t>
                      </a:r>
                      <a:endParaRPr lang="en-US" dirty="0">
                        <a:solidFill>
                          <a:srgbClr val="191DB7"/>
                        </a:solidFill>
                      </a:endParaRPr>
                    </a:p>
                  </a:txBody>
                  <a:tcPr/>
                </a:tc>
                <a:tc>
                  <a:txBody>
                    <a:bodyPr/>
                    <a:lstStyle/>
                    <a:p>
                      <a:r>
                        <a:rPr lang="en-US" dirty="0" smtClean="0">
                          <a:solidFill>
                            <a:srgbClr val="191DB7"/>
                          </a:solidFill>
                        </a:rPr>
                        <a:t>S</a:t>
                      </a:r>
                      <a:endParaRPr lang="en-US" dirty="0">
                        <a:solidFill>
                          <a:srgbClr val="191DB7"/>
                        </a:solidFill>
                      </a:endParaRPr>
                    </a:p>
                  </a:txBody>
                  <a:tcPr/>
                </a:tc>
              </a:tr>
              <a:tr h="1916050">
                <a:tc>
                  <a:txBody>
                    <a:bodyPr/>
                    <a:lstStyle/>
                    <a:p>
                      <a:r>
                        <a:rPr lang="en-IN" sz="1800" kern="1200" dirty="0" smtClean="0">
                          <a:solidFill>
                            <a:srgbClr val="002060"/>
                          </a:solidFill>
                          <a:latin typeface="+mn-lt"/>
                          <a:ea typeface="+mn-ea"/>
                          <a:cs typeface="+mn-cs"/>
                        </a:rPr>
                        <a:t>waste water </a:t>
                      </a:r>
                      <a:r>
                        <a:rPr lang="en-IN" sz="1400" b="1" kern="1200" dirty="0" smtClean="0">
                          <a:solidFill>
                            <a:srgbClr val="002060"/>
                          </a:solidFill>
                          <a:latin typeface="+mn-lt"/>
                          <a:ea typeface="+mn-ea"/>
                          <a:cs typeface="+mn-cs"/>
                        </a:rPr>
                        <a:t>discharged in storm drain</a:t>
                      </a:r>
                      <a:endParaRPr lang="en-US" sz="1400" b="1" dirty="0">
                        <a:solidFill>
                          <a:srgbClr val="002060"/>
                        </a:solidFill>
                      </a:endParaRPr>
                    </a:p>
                  </a:txBody>
                  <a:tcPr/>
                </a:tc>
                <a:tc>
                  <a:txBody>
                    <a:bodyPr/>
                    <a:lstStyle/>
                    <a:p>
                      <a:r>
                        <a:rPr lang="en-IN" sz="1600" kern="1200" dirty="0" smtClean="0">
                          <a:solidFill>
                            <a:srgbClr val="191DB7"/>
                          </a:solidFill>
                          <a:latin typeface="+mn-lt"/>
                          <a:ea typeface="+mn-ea"/>
                          <a:cs typeface="+mn-cs"/>
                        </a:rPr>
                        <a:t>land pollution &amp; </a:t>
                      </a:r>
                      <a:r>
                        <a:rPr lang="en-IN" sz="1400" kern="1200" dirty="0" smtClean="0">
                          <a:solidFill>
                            <a:srgbClr val="191DB7"/>
                          </a:solidFill>
                          <a:latin typeface="+mn-lt"/>
                          <a:ea typeface="+mn-ea"/>
                          <a:cs typeface="+mn-cs"/>
                        </a:rPr>
                        <a:t>groundwater </a:t>
                      </a:r>
                      <a:r>
                        <a:rPr lang="en-IN" sz="1600" kern="1200" dirty="0" smtClean="0">
                          <a:solidFill>
                            <a:srgbClr val="191DB7"/>
                          </a:solidFill>
                          <a:latin typeface="+mn-lt"/>
                          <a:ea typeface="+mn-ea"/>
                          <a:cs typeface="+mn-cs"/>
                        </a:rPr>
                        <a:t>contamination</a:t>
                      </a:r>
                      <a:endParaRPr lang="en-US" sz="1600" dirty="0">
                        <a:solidFill>
                          <a:srgbClr val="191DB7"/>
                        </a:solidFill>
                      </a:endParaRPr>
                    </a:p>
                  </a:txBody>
                  <a:tcPr/>
                </a:tc>
                <a:tc>
                  <a:txBody>
                    <a:bodyPr/>
                    <a:lstStyle/>
                    <a:p>
                      <a:r>
                        <a:rPr lang="en-IN" sz="1800" kern="1200" dirty="0" smtClean="0">
                          <a:solidFill>
                            <a:srgbClr val="191DB7"/>
                          </a:solidFill>
                          <a:latin typeface="+mn-lt"/>
                          <a:ea typeface="+mn-ea"/>
                          <a:cs typeface="+mn-cs"/>
                        </a:rPr>
                        <a:t>Y</a:t>
                      </a:r>
                      <a:endParaRPr lang="en-US" dirty="0">
                        <a:solidFill>
                          <a:srgbClr val="191DB7"/>
                        </a:solidFill>
                      </a:endParaRPr>
                    </a:p>
                  </a:txBody>
                  <a:tcPr/>
                </a:tc>
                <a:tc>
                  <a:txBody>
                    <a:bodyPr/>
                    <a:lstStyle/>
                    <a:p>
                      <a:r>
                        <a:rPr lang="en-IN" sz="1800" kern="1200" dirty="0" smtClean="0">
                          <a:solidFill>
                            <a:srgbClr val="191DB7"/>
                          </a:solidFill>
                          <a:latin typeface="+mn-lt"/>
                          <a:ea typeface="+mn-ea"/>
                          <a:cs typeface="+mn-cs"/>
                        </a:rPr>
                        <a:t>Y</a:t>
                      </a:r>
                      <a:endParaRPr lang="en-US" dirty="0">
                        <a:solidFill>
                          <a:srgbClr val="191DB7"/>
                        </a:solidFill>
                      </a:endParaRPr>
                    </a:p>
                  </a:txBody>
                  <a:tcPr/>
                </a:tc>
                <a:tc>
                  <a:txBody>
                    <a:bodyPr/>
                    <a:lstStyle/>
                    <a:p>
                      <a:r>
                        <a:rPr lang="en-IN" sz="1800" kern="1200" dirty="0" smtClean="0">
                          <a:solidFill>
                            <a:srgbClr val="191DB7"/>
                          </a:solidFill>
                          <a:latin typeface="+mn-lt"/>
                          <a:ea typeface="+mn-ea"/>
                          <a:cs typeface="+mn-cs"/>
                        </a:rPr>
                        <a:t>Y</a:t>
                      </a:r>
                      <a:endParaRPr lang="en-US" dirty="0">
                        <a:solidFill>
                          <a:srgbClr val="191DB7"/>
                        </a:solidFill>
                      </a:endParaRPr>
                    </a:p>
                  </a:txBody>
                  <a:tcPr/>
                </a:tc>
                <a:tc>
                  <a:txBody>
                    <a:bodyPr/>
                    <a:lstStyle/>
                    <a:p>
                      <a:r>
                        <a:rPr lang="en-IN" sz="1800" kern="1200" dirty="0" smtClean="0">
                          <a:solidFill>
                            <a:srgbClr val="191DB7"/>
                          </a:solidFill>
                          <a:latin typeface="+mn-lt"/>
                          <a:ea typeface="+mn-ea"/>
                          <a:cs typeface="+mn-cs"/>
                        </a:rPr>
                        <a:t>Y</a:t>
                      </a:r>
                      <a:endParaRPr lang="en-US" dirty="0">
                        <a:solidFill>
                          <a:srgbClr val="191DB7"/>
                        </a:solidFill>
                      </a:endParaRPr>
                    </a:p>
                  </a:txBody>
                  <a:tcPr/>
                </a:tc>
                <a:tc>
                  <a:txBody>
                    <a:bodyPr/>
                    <a:lstStyle/>
                    <a:p>
                      <a:r>
                        <a:rPr lang="en-US" dirty="0" smtClean="0">
                          <a:solidFill>
                            <a:srgbClr val="191DB7"/>
                          </a:solidFill>
                        </a:rPr>
                        <a:t>4</a:t>
                      </a:r>
                      <a:endParaRPr lang="en-US" dirty="0">
                        <a:solidFill>
                          <a:srgbClr val="191DB7"/>
                        </a:solidFill>
                      </a:endParaRPr>
                    </a:p>
                  </a:txBody>
                  <a:tcPr/>
                </a:tc>
                <a:tc>
                  <a:txBody>
                    <a:bodyPr/>
                    <a:lstStyle/>
                    <a:p>
                      <a:r>
                        <a:rPr lang="en-US" dirty="0" smtClean="0">
                          <a:solidFill>
                            <a:srgbClr val="191DB7"/>
                          </a:solidFill>
                        </a:rPr>
                        <a:t>1</a:t>
                      </a:r>
                      <a:endParaRPr lang="en-US" dirty="0">
                        <a:solidFill>
                          <a:srgbClr val="191DB7"/>
                        </a:solidFill>
                      </a:endParaRPr>
                    </a:p>
                  </a:txBody>
                  <a:tcPr/>
                </a:tc>
                <a:tc>
                  <a:txBody>
                    <a:bodyPr/>
                    <a:lstStyle/>
                    <a:p>
                      <a:r>
                        <a:rPr lang="en-US" dirty="0" smtClean="0">
                          <a:solidFill>
                            <a:srgbClr val="191DB7"/>
                          </a:solidFill>
                        </a:rPr>
                        <a:t>1</a:t>
                      </a:r>
                      <a:endParaRPr lang="en-US" dirty="0">
                        <a:solidFill>
                          <a:srgbClr val="191DB7"/>
                        </a:solidFill>
                      </a:endParaRPr>
                    </a:p>
                  </a:txBody>
                  <a:tcPr/>
                </a:tc>
                <a:tc>
                  <a:txBody>
                    <a:bodyPr/>
                    <a:lstStyle/>
                    <a:p>
                      <a:r>
                        <a:rPr lang="en-US" dirty="0" smtClean="0">
                          <a:solidFill>
                            <a:srgbClr val="191DB7"/>
                          </a:solidFill>
                        </a:rPr>
                        <a:t>1</a:t>
                      </a:r>
                      <a:endParaRPr lang="en-US" dirty="0">
                        <a:solidFill>
                          <a:srgbClr val="191DB7"/>
                        </a:solidFill>
                      </a:endParaRPr>
                    </a:p>
                  </a:txBody>
                  <a:tcPr/>
                </a:tc>
                <a:tc>
                  <a:txBody>
                    <a:bodyPr/>
                    <a:lstStyle/>
                    <a:p>
                      <a:r>
                        <a:rPr lang="en-US" dirty="0" smtClean="0">
                          <a:solidFill>
                            <a:srgbClr val="191DB7"/>
                          </a:solidFill>
                        </a:rPr>
                        <a:t>7</a:t>
                      </a:r>
                      <a:endParaRPr lang="en-US" dirty="0">
                        <a:solidFill>
                          <a:srgbClr val="191DB7"/>
                        </a:solidFill>
                      </a:endParaRPr>
                    </a:p>
                  </a:txBody>
                  <a:tcPr/>
                </a:tc>
                <a:tc>
                  <a:txBody>
                    <a:bodyPr/>
                    <a:lstStyle/>
                    <a:p>
                      <a:r>
                        <a:rPr lang="en-US" dirty="0" smtClean="0">
                          <a:solidFill>
                            <a:srgbClr val="191DB7"/>
                          </a:solidFill>
                        </a:rPr>
                        <a:t>S</a:t>
                      </a:r>
                      <a:endParaRPr lang="en-US" dirty="0">
                        <a:solidFill>
                          <a:srgbClr val="191DB7"/>
                        </a:solidFill>
                      </a:endParaRPr>
                    </a:p>
                  </a:txBody>
                  <a:tcPr/>
                </a:tc>
              </a:tr>
              <a:tr h="933668">
                <a:tc>
                  <a:txBody>
                    <a:bodyPr/>
                    <a:lstStyle/>
                    <a:p>
                      <a:r>
                        <a:rPr lang="en-US" dirty="0" smtClean="0">
                          <a:solidFill>
                            <a:schemeClr val="accent6">
                              <a:lumMod val="50000"/>
                            </a:schemeClr>
                          </a:solidFill>
                        </a:rPr>
                        <a:t>S-</a:t>
                      </a:r>
                      <a:r>
                        <a:rPr lang="en-US" sz="1400" dirty="0" smtClean="0">
                          <a:solidFill>
                            <a:schemeClr val="accent6">
                              <a:lumMod val="50000"/>
                            </a:schemeClr>
                          </a:solidFill>
                        </a:rPr>
                        <a:t>significance</a:t>
                      </a:r>
                      <a:endParaRPr lang="en-US" sz="1400" dirty="0">
                        <a:solidFill>
                          <a:schemeClr val="accent6">
                            <a:lumMod val="50000"/>
                          </a:schemeClr>
                        </a:solidFill>
                      </a:endParaRP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4800" y="0"/>
            <a:ext cx="8229600" cy="792163"/>
          </a:xfrm>
        </p:spPr>
        <p:txBody>
          <a:bodyPr/>
          <a:lstStyle/>
          <a:p>
            <a:r>
              <a:rPr lang="en-IN" sz="3200" dirty="0" smtClean="0">
                <a:solidFill>
                  <a:srgbClr val="0070C0"/>
                </a:solidFill>
              </a:rPr>
              <a:t>: Aspect Impact Analysis</a:t>
            </a:r>
          </a:p>
        </p:txBody>
      </p:sp>
      <p:sp>
        <p:nvSpPr>
          <p:cNvPr id="58371" name="Content Placeholder 2"/>
          <p:cNvSpPr>
            <a:spLocks noGrp="1"/>
          </p:cNvSpPr>
          <p:nvPr>
            <p:ph idx="1"/>
          </p:nvPr>
        </p:nvSpPr>
        <p:spPr>
          <a:xfrm>
            <a:off x="457200" y="609600"/>
            <a:ext cx="8229600" cy="6096000"/>
          </a:xfrm>
        </p:spPr>
        <p:txBody>
          <a:bodyPr/>
          <a:lstStyle/>
          <a:p>
            <a:pPr>
              <a:buFont typeface="Arial" charset="0"/>
              <a:buNone/>
            </a:pPr>
            <a:r>
              <a:rPr lang="en-IN" dirty="0" smtClean="0"/>
              <a:t> </a:t>
            </a:r>
            <a:endParaRPr lang="en-IN" b="1" dirty="0" smtClean="0">
              <a:solidFill>
                <a:srgbClr val="0070C0"/>
              </a:solidFill>
            </a:endParaRPr>
          </a:p>
          <a:p>
            <a:r>
              <a:rPr lang="en-IN" sz="2200" b="1" dirty="0" smtClean="0">
                <a:solidFill>
                  <a:srgbClr val="0070C0"/>
                </a:solidFill>
              </a:rPr>
              <a:t>Aspect impact analysis carried out for certain activities is the most effective mechanism for review and evaluation of significant environment impact.</a:t>
            </a:r>
          </a:p>
          <a:p>
            <a:endParaRPr lang="en-IN" sz="2200" b="1" dirty="0" smtClean="0">
              <a:solidFill>
                <a:srgbClr val="0070C0"/>
              </a:solidFill>
            </a:endParaRPr>
          </a:p>
          <a:p>
            <a:r>
              <a:rPr lang="en-IN" sz="2200" b="1" dirty="0" smtClean="0">
                <a:solidFill>
                  <a:srgbClr val="0070C0"/>
                </a:solidFill>
              </a:rPr>
              <a:t> By knowing the kind of activity and by giving the rating we can get to know if the activity is significant or not.</a:t>
            </a:r>
          </a:p>
          <a:p>
            <a:pPr>
              <a:buFont typeface="Arial" charset="0"/>
              <a:buNone/>
            </a:pPr>
            <a:r>
              <a:rPr lang="en-IN" sz="2200" b="1" dirty="0" smtClean="0">
                <a:solidFill>
                  <a:srgbClr val="0070C0"/>
                </a:solidFill>
              </a:rPr>
              <a:t> </a:t>
            </a:r>
          </a:p>
          <a:p>
            <a:r>
              <a:rPr lang="en-IN" sz="2200" b="1" dirty="0" smtClean="0">
                <a:solidFill>
                  <a:srgbClr val="0070C0"/>
                </a:solidFill>
              </a:rPr>
              <a:t>The periodic reviewing; or reviewing as and when there is any change in the process/activity or whenever a new process/activity is added or planned can bring the necessary awareness of the environmental impacts of those activities. </a:t>
            </a:r>
          </a:p>
          <a:p>
            <a:pPr>
              <a:buFont typeface="Arial" charset="0"/>
              <a:buNone/>
            </a:pPr>
            <a:endParaRPr lang="en-IN" sz="2200" b="1" dirty="0" smtClean="0">
              <a:solidFill>
                <a:srgbClr val="0070C0"/>
              </a:solidFill>
            </a:endParaRPr>
          </a:p>
        </p:txBody>
      </p:sp>
      <p:sp>
        <p:nvSpPr>
          <p:cNvPr id="4" name="Slide Number Placeholder 3"/>
          <p:cNvSpPr>
            <a:spLocks noGrp="1"/>
          </p:cNvSpPr>
          <p:nvPr>
            <p:ph type="sldNum" sz="quarter" idx="12"/>
          </p:nvPr>
        </p:nvSpPr>
        <p:spPr/>
        <p:txBody>
          <a:bodyPr/>
          <a:lstStyle/>
          <a:p>
            <a:pPr>
              <a:defRPr/>
            </a:pPr>
            <a:fld id="{40C331B5-13D2-4F0A-8415-F0D77FC16B6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auto">
              <a:spcAft>
                <a:spcPts val="0"/>
              </a:spcAft>
              <a:buFont typeface="Arial" pitchFamily="34" charset="0"/>
              <a:buChar char="•"/>
              <a:defRPr/>
            </a:pPr>
            <a:r>
              <a:rPr lang="en-US" b="1" dirty="0" smtClean="0">
                <a:solidFill>
                  <a:srgbClr val="191DB7"/>
                </a:solidFill>
              </a:rPr>
              <a:t>Impact is significant when any of the identified activity becomes: </a:t>
            </a:r>
          </a:p>
          <a:p>
            <a:pPr fontAlgn="auto">
              <a:spcAft>
                <a:spcPts val="0"/>
              </a:spcAft>
              <a:buFont typeface="Arial" pitchFamily="34" charset="0"/>
              <a:buNone/>
              <a:defRPr/>
            </a:pPr>
            <a:r>
              <a:rPr lang="en-US" b="1" dirty="0" smtClean="0">
                <a:solidFill>
                  <a:srgbClr val="191DB7"/>
                </a:solidFill>
              </a:rPr>
              <a:t>Legal Concern (LC) </a:t>
            </a:r>
          </a:p>
          <a:p>
            <a:pPr fontAlgn="auto">
              <a:spcAft>
                <a:spcPts val="0"/>
              </a:spcAft>
              <a:buFont typeface="Arial" pitchFamily="34" charset="0"/>
              <a:buNone/>
              <a:defRPr/>
            </a:pPr>
            <a:r>
              <a:rPr lang="en-US" b="1" dirty="0" smtClean="0">
                <a:solidFill>
                  <a:srgbClr val="191DB7"/>
                </a:solidFill>
              </a:rPr>
              <a:t>Interested Party Concern (IPC) </a:t>
            </a:r>
          </a:p>
          <a:p>
            <a:pPr fontAlgn="auto">
              <a:spcAft>
                <a:spcPts val="0"/>
              </a:spcAft>
              <a:buFont typeface="Arial" pitchFamily="34" charset="0"/>
              <a:buNone/>
              <a:defRPr/>
            </a:pPr>
            <a:r>
              <a:rPr lang="en-US" b="1" dirty="0" smtClean="0">
                <a:solidFill>
                  <a:srgbClr val="191DB7"/>
                </a:solidFill>
              </a:rPr>
              <a:t>Business Concern (BC)</a:t>
            </a:r>
          </a:p>
          <a:p>
            <a:pPr fontAlgn="auto">
              <a:spcAft>
                <a:spcPts val="0"/>
              </a:spcAft>
              <a:buFont typeface="Arial" pitchFamily="34" charset="0"/>
              <a:buNone/>
              <a:defRPr/>
            </a:pPr>
            <a:r>
              <a:rPr lang="en-US" b="1" dirty="0" smtClean="0">
                <a:solidFill>
                  <a:srgbClr val="191DB7"/>
                </a:solidFill>
              </a:rPr>
              <a:t>“Risk Priority Number (RPN) or Total Number” exceeds 10</a:t>
            </a:r>
          </a:p>
        </p:txBody>
      </p:sp>
      <p:sp>
        <p:nvSpPr>
          <p:cNvPr id="4" name="Slide Number Placeholder 3"/>
          <p:cNvSpPr>
            <a:spLocks noGrp="1"/>
          </p:cNvSpPr>
          <p:nvPr>
            <p:ph type="sldNum" sz="quarter" idx="12"/>
          </p:nvPr>
        </p:nvSpPr>
        <p:spPr/>
        <p:txBody>
          <a:bodyPr/>
          <a:lstStyle/>
          <a:p>
            <a:fld id="{61A8DE7E-7192-4CA8-A80A-01DB158FE053}"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IN" sz="3600" dirty="0" smtClean="0">
                <a:solidFill>
                  <a:srgbClr val="0070C0"/>
                </a:solidFill>
              </a:rPr>
              <a:t>Benefits of EMS</a:t>
            </a:r>
          </a:p>
        </p:txBody>
      </p:sp>
      <p:sp>
        <p:nvSpPr>
          <p:cNvPr id="6147" name="Content Placeholder 2"/>
          <p:cNvSpPr>
            <a:spLocks noGrp="1"/>
          </p:cNvSpPr>
          <p:nvPr>
            <p:ph idx="1"/>
          </p:nvPr>
        </p:nvSpPr>
        <p:spPr/>
        <p:txBody>
          <a:bodyPr/>
          <a:lstStyle/>
          <a:p>
            <a:r>
              <a:rPr lang="en-IN" dirty="0" smtClean="0">
                <a:solidFill>
                  <a:srgbClr val="002060"/>
                </a:solidFill>
              </a:rPr>
              <a:t>    </a:t>
            </a:r>
            <a:r>
              <a:rPr lang="en-IN" sz="2400" dirty="0" smtClean="0">
                <a:solidFill>
                  <a:srgbClr val="002060"/>
                </a:solidFill>
              </a:rPr>
              <a:t>Cost savings;</a:t>
            </a:r>
          </a:p>
          <a:p>
            <a:r>
              <a:rPr lang="en-IN" sz="2400" dirty="0" smtClean="0">
                <a:solidFill>
                  <a:srgbClr val="002060"/>
                </a:solidFill>
              </a:rPr>
              <a:t>     Reduced risk;</a:t>
            </a:r>
          </a:p>
          <a:p>
            <a:r>
              <a:rPr lang="en-IN" sz="2400" dirty="0" smtClean="0">
                <a:solidFill>
                  <a:srgbClr val="002060"/>
                </a:solidFill>
              </a:rPr>
              <a:t>     Increased operational efficiency;</a:t>
            </a:r>
          </a:p>
          <a:p>
            <a:r>
              <a:rPr lang="en-IN" sz="2400" dirty="0" smtClean="0">
                <a:solidFill>
                  <a:srgbClr val="002060"/>
                </a:solidFill>
              </a:rPr>
              <a:t>     Positive external relations and public image;</a:t>
            </a:r>
          </a:p>
          <a:p>
            <a:r>
              <a:rPr lang="en-IN" sz="2400" dirty="0" smtClean="0">
                <a:solidFill>
                  <a:srgbClr val="002060"/>
                </a:solidFill>
              </a:rPr>
              <a:t>     Improved communication;</a:t>
            </a:r>
          </a:p>
          <a:p>
            <a:r>
              <a:rPr lang="en-IN" sz="2400" dirty="0" smtClean="0">
                <a:solidFill>
                  <a:srgbClr val="002060"/>
                </a:solidFill>
              </a:rPr>
              <a:t>     Greater employee stewardship;</a:t>
            </a:r>
          </a:p>
          <a:p>
            <a:r>
              <a:rPr lang="en-IN" sz="2400" dirty="0" smtClean="0">
                <a:solidFill>
                  <a:srgbClr val="002060"/>
                </a:solidFill>
              </a:rPr>
              <a:t>     Shared environmental solutions; and</a:t>
            </a:r>
          </a:p>
          <a:p>
            <a:r>
              <a:rPr lang="en-IN" sz="2400" dirty="0" smtClean="0">
                <a:solidFill>
                  <a:srgbClr val="002060"/>
                </a:solidFill>
              </a:rPr>
              <a:t>     Improved public relations.</a:t>
            </a:r>
          </a:p>
          <a:p>
            <a:endParaRPr lang="en-IN" dirty="0" smtClean="0"/>
          </a:p>
        </p:txBody>
      </p:sp>
      <p:sp>
        <p:nvSpPr>
          <p:cNvPr id="4" name="Slide Number Placeholder 3"/>
          <p:cNvSpPr>
            <a:spLocks noGrp="1"/>
          </p:cNvSpPr>
          <p:nvPr>
            <p:ph type="sldNum" sz="quarter" idx="12"/>
          </p:nvPr>
        </p:nvSpPr>
        <p:spPr/>
        <p:txBody>
          <a:bodyPr/>
          <a:lstStyle/>
          <a:p>
            <a:pPr>
              <a:defRPr/>
            </a:pPr>
            <a:fld id="{EC19B0F5-BB17-416F-AB9A-CFC3192BE2AF}"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study-Distillery</a:t>
            </a:r>
            <a:endParaRPr lang="en-IN" dirty="0"/>
          </a:p>
        </p:txBody>
      </p:sp>
      <p:sp>
        <p:nvSpPr>
          <p:cNvPr id="3" name="Content Placeholder 2"/>
          <p:cNvSpPr>
            <a:spLocks noGrp="1"/>
          </p:cNvSpPr>
          <p:nvPr>
            <p:ph idx="1"/>
          </p:nvPr>
        </p:nvSpPr>
        <p:spPr/>
        <p:txBody>
          <a:bodyPr>
            <a:normAutofit lnSpcReduction="10000"/>
          </a:bodyPr>
          <a:lstStyle/>
          <a:p>
            <a:pPr lvl="0">
              <a:buNone/>
            </a:pPr>
            <a:r>
              <a:rPr lang="en-US" sz="2000" b="1" dirty="0" smtClean="0">
                <a:solidFill>
                  <a:srgbClr val="0070C0"/>
                </a:solidFill>
              </a:rPr>
              <a:t>1. </a:t>
            </a:r>
            <a:r>
              <a:rPr lang="en-IN" sz="2000" b="1" dirty="0" smtClean="0">
                <a:solidFill>
                  <a:srgbClr val="0070C0"/>
                </a:solidFill>
                <a:latin typeface="Times New Roman" pitchFamily="18" charset="0"/>
                <a:cs typeface="Times New Roman" pitchFamily="18" charset="0"/>
              </a:rPr>
              <a:t>Wastewater quality assessment</a:t>
            </a:r>
          </a:p>
          <a:p>
            <a:pPr lvl="0"/>
            <a:r>
              <a:rPr lang="en-IN" sz="2000" b="1" dirty="0" smtClean="0">
                <a:solidFill>
                  <a:srgbClr val="0070C0"/>
                </a:solidFill>
                <a:latin typeface="Times New Roman" pitchFamily="18" charset="0"/>
                <a:cs typeface="Times New Roman" pitchFamily="18" charset="0"/>
              </a:rPr>
              <a:t>Characterisation and statistical analysis of wastewater parameters for its compliance to the KSPCB prescribed standards by one sample T-Test.</a:t>
            </a:r>
          </a:p>
          <a:p>
            <a:pPr lvl="0"/>
            <a:r>
              <a:rPr lang="en-IN" sz="2000" b="1" dirty="0" smtClean="0">
                <a:solidFill>
                  <a:srgbClr val="0070C0"/>
                </a:solidFill>
                <a:latin typeface="Times New Roman" pitchFamily="18" charset="0"/>
                <a:cs typeface="Times New Roman" pitchFamily="18" charset="0"/>
              </a:rPr>
              <a:t>Checking significance of values by independent T-test.</a:t>
            </a:r>
          </a:p>
          <a:p>
            <a:pPr lvl="0"/>
            <a:r>
              <a:rPr lang="en-IN" sz="2000" b="1" dirty="0" smtClean="0">
                <a:solidFill>
                  <a:srgbClr val="0070C0"/>
                </a:solidFill>
                <a:latin typeface="Times New Roman" pitchFamily="18" charset="0"/>
                <a:cs typeface="Times New Roman" pitchFamily="18" charset="0"/>
              </a:rPr>
              <a:t>Simulation by a software module.</a:t>
            </a:r>
          </a:p>
          <a:p>
            <a:pPr lvl="0">
              <a:buNone/>
            </a:pPr>
            <a:r>
              <a:rPr lang="en-US" sz="2000" b="1" dirty="0" smtClean="0">
                <a:solidFill>
                  <a:srgbClr val="0070C0"/>
                </a:solidFill>
                <a:latin typeface="Times New Roman" pitchFamily="18" charset="0"/>
                <a:cs typeface="Times New Roman" pitchFamily="18" charset="0"/>
              </a:rPr>
              <a:t>2. </a:t>
            </a:r>
            <a:r>
              <a:rPr lang="en-IN" sz="2000" b="1" dirty="0" smtClean="0">
                <a:solidFill>
                  <a:srgbClr val="0070C0"/>
                </a:solidFill>
                <a:latin typeface="Times New Roman" pitchFamily="18" charset="0"/>
                <a:cs typeface="Times New Roman" pitchFamily="18" charset="0"/>
              </a:rPr>
              <a:t>Solid waste management</a:t>
            </a:r>
          </a:p>
          <a:p>
            <a:pPr lvl="0"/>
            <a:r>
              <a:rPr lang="en-IN" sz="2000" b="1" dirty="0" smtClean="0">
                <a:solidFill>
                  <a:srgbClr val="0070C0"/>
                </a:solidFill>
                <a:latin typeface="Times New Roman" pitchFamily="18" charset="0"/>
                <a:cs typeface="Times New Roman" pitchFamily="18" charset="0"/>
              </a:rPr>
              <a:t>To study the existing practises for managing the solid waste generated in the facility.</a:t>
            </a:r>
          </a:p>
          <a:p>
            <a:pPr lvl="0"/>
            <a:r>
              <a:rPr lang="en-IN" sz="2000" b="1" dirty="0" smtClean="0">
                <a:solidFill>
                  <a:srgbClr val="0070C0"/>
                </a:solidFill>
                <a:latin typeface="Times New Roman" pitchFamily="18" charset="0"/>
                <a:cs typeface="Times New Roman" pitchFamily="18" charset="0"/>
              </a:rPr>
              <a:t>Simulation by software module to interpret the ash data and waste label generated.</a:t>
            </a:r>
          </a:p>
          <a:p>
            <a:pPr lvl="0"/>
            <a:r>
              <a:rPr lang="en-IN" sz="2000" b="1" dirty="0" smtClean="0">
                <a:solidFill>
                  <a:srgbClr val="0070C0"/>
                </a:solidFill>
                <a:latin typeface="Times New Roman" pitchFamily="18" charset="0"/>
                <a:cs typeface="Times New Roman" pitchFamily="18" charset="0"/>
              </a:rPr>
              <a:t>Steps to eliminate the persisting problem or control measures for improvement which will help in better management of the generated solid waste.</a:t>
            </a:r>
          </a:p>
          <a:p>
            <a:pPr lvl="0"/>
            <a:endParaRPr lang="en-IN" sz="2000" dirty="0" smtClean="0"/>
          </a:p>
          <a:p>
            <a:pPr lvl="0">
              <a:buNone/>
            </a:pPr>
            <a:endParaRPr lang="en-IN" sz="2000" dirty="0" smtClean="0">
              <a:latin typeface="Times New Roman" pitchFamily="18" charset="0"/>
              <a:cs typeface="Times New Roman" pitchFamily="18" charset="0"/>
            </a:endParaRPr>
          </a:p>
          <a:p>
            <a:pPr>
              <a:buNone/>
            </a:pP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40000" lnSpcReduction="20000"/>
          </a:bodyPr>
          <a:lstStyle/>
          <a:p>
            <a:pPr lvl="0">
              <a:buNone/>
            </a:pPr>
            <a:r>
              <a:rPr lang="en-IN" dirty="0" smtClean="0"/>
              <a:t>3</a:t>
            </a:r>
            <a:r>
              <a:rPr lang="en-IN" b="1" dirty="0" smtClean="0">
                <a:solidFill>
                  <a:srgbClr val="191DB7"/>
                </a:solidFill>
              </a:rPr>
              <a:t>. </a:t>
            </a:r>
            <a:r>
              <a:rPr lang="en-IN" sz="4200" b="1" dirty="0" smtClean="0">
                <a:solidFill>
                  <a:srgbClr val="191DB7"/>
                </a:solidFill>
                <a:latin typeface="Times New Roman" pitchFamily="18" charset="0"/>
                <a:cs typeface="Times New Roman" pitchFamily="18" charset="0"/>
              </a:rPr>
              <a:t>Stack air quality assessment</a:t>
            </a:r>
          </a:p>
          <a:p>
            <a:pPr lvl="0"/>
            <a:r>
              <a:rPr lang="en-IN" sz="4200" b="1" dirty="0" smtClean="0">
                <a:solidFill>
                  <a:srgbClr val="191DB7"/>
                </a:solidFill>
                <a:latin typeface="Times New Roman" pitchFamily="18" charset="0"/>
                <a:cs typeface="Times New Roman" pitchFamily="18" charset="0"/>
              </a:rPr>
              <a:t>Identifying the air pollution sources and control measures used by the facility walk through.</a:t>
            </a:r>
          </a:p>
          <a:p>
            <a:pPr lvl="0"/>
            <a:r>
              <a:rPr lang="en-IN" sz="4200" b="1" dirty="0" smtClean="0">
                <a:solidFill>
                  <a:srgbClr val="191DB7"/>
                </a:solidFill>
                <a:latin typeface="Times New Roman" pitchFamily="18" charset="0"/>
                <a:cs typeface="Times New Roman" pitchFamily="18" charset="0"/>
              </a:rPr>
              <a:t>Collection of data using checklist which are prepared exclusively for the management of solid waste.</a:t>
            </a:r>
          </a:p>
          <a:p>
            <a:pPr lvl="0"/>
            <a:r>
              <a:rPr lang="en-IN" sz="4200" b="1" dirty="0" smtClean="0">
                <a:solidFill>
                  <a:srgbClr val="191DB7"/>
                </a:solidFill>
                <a:latin typeface="Times New Roman" pitchFamily="18" charset="0"/>
                <a:cs typeface="Times New Roman" pitchFamily="18" charset="0"/>
              </a:rPr>
              <a:t>Analysing significance and correlation of parameters by using Statistical tools such as ANOVA and T-test.</a:t>
            </a:r>
          </a:p>
          <a:p>
            <a:pPr lvl="0"/>
            <a:r>
              <a:rPr lang="en-IN" sz="4200" b="1" dirty="0" smtClean="0">
                <a:solidFill>
                  <a:srgbClr val="191DB7"/>
                </a:solidFill>
                <a:latin typeface="Times New Roman" pitchFamily="18" charset="0"/>
                <a:cs typeface="Times New Roman" pitchFamily="18" charset="0"/>
              </a:rPr>
              <a:t>Steps to eliminate the persisting problem or control measures for improvement which will help in improving air quality.</a:t>
            </a:r>
          </a:p>
          <a:p>
            <a:pPr lvl="0"/>
            <a:r>
              <a:rPr lang="en-IN" sz="4200" b="1" dirty="0" smtClean="0">
                <a:solidFill>
                  <a:srgbClr val="191DB7"/>
                </a:solidFill>
                <a:latin typeface="Times New Roman" pitchFamily="18" charset="0"/>
                <a:cs typeface="Times New Roman" pitchFamily="18" charset="0"/>
              </a:rPr>
              <a:t>Extracting inferences, beneficial and meaningful to the industry. </a:t>
            </a:r>
          </a:p>
          <a:p>
            <a:pPr lvl="0">
              <a:buNone/>
            </a:pPr>
            <a:r>
              <a:rPr lang="en-IN" sz="4200" b="1" dirty="0" smtClean="0">
                <a:solidFill>
                  <a:schemeClr val="tx2">
                    <a:lumMod val="75000"/>
                  </a:schemeClr>
                </a:solidFill>
                <a:latin typeface="Times New Roman" pitchFamily="18" charset="0"/>
                <a:cs typeface="Times New Roman" pitchFamily="18" charset="0"/>
              </a:rPr>
              <a:t>4. Carbon Credits</a:t>
            </a:r>
          </a:p>
          <a:p>
            <a:pPr lvl="0"/>
            <a:r>
              <a:rPr lang="en-IN" sz="4200" b="1" dirty="0" smtClean="0">
                <a:solidFill>
                  <a:schemeClr val="tx2">
                    <a:lumMod val="75000"/>
                  </a:schemeClr>
                </a:solidFill>
                <a:latin typeface="Times New Roman" pitchFamily="18" charset="0"/>
                <a:cs typeface="Times New Roman" pitchFamily="18" charset="0"/>
              </a:rPr>
              <a:t>Identifying projects in the company which can earn carbon credits</a:t>
            </a:r>
          </a:p>
          <a:p>
            <a:pPr lvl="0"/>
            <a:r>
              <a:rPr lang="en-IN" sz="4200" b="1" dirty="0" smtClean="0">
                <a:solidFill>
                  <a:schemeClr val="tx2">
                    <a:lumMod val="75000"/>
                  </a:schemeClr>
                </a:solidFill>
                <a:latin typeface="Times New Roman" pitchFamily="18" charset="0"/>
                <a:cs typeface="Times New Roman" pitchFamily="18" charset="0"/>
              </a:rPr>
              <a:t>Description of the steps to acquire carbon credits through UNFCCC organization.</a:t>
            </a:r>
          </a:p>
          <a:p>
            <a:pPr lvl="0"/>
            <a:r>
              <a:rPr lang="en-IN" sz="4200" b="1" dirty="0" smtClean="0">
                <a:solidFill>
                  <a:schemeClr val="tx2">
                    <a:lumMod val="75000"/>
                  </a:schemeClr>
                </a:solidFill>
                <a:latin typeface="Times New Roman" pitchFamily="18" charset="0"/>
                <a:cs typeface="Times New Roman" pitchFamily="18" charset="0"/>
              </a:rPr>
              <a:t>Cost comparison between paddy husk boiler and coal fired boiler.</a:t>
            </a:r>
          </a:p>
          <a:p>
            <a:pPr lvl="0"/>
            <a:r>
              <a:rPr lang="en-IN" sz="4200" b="1" dirty="0" smtClean="0">
                <a:solidFill>
                  <a:schemeClr val="tx2">
                    <a:lumMod val="75000"/>
                  </a:schemeClr>
                </a:solidFill>
                <a:latin typeface="Times New Roman" pitchFamily="18" charset="0"/>
                <a:cs typeface="Times New Roman" pitchFamily="18" charset="0"/>
              </a:rPr>
              <a:t>Calculations of carbon credits which can be earned by Bio-</a:t>
            </a:r>
            <a:r>
              <a:rPr lang="en-IN" sz="4200" b="1" dirty="0" err="1" smtClean="0">
                <a:solidFill>
                  <a:schemeClr val="tx2">
                    <a:lumMod val="75000"/>
                  </a:schemeClr>
                </a:solidFill>
                <a:latin typeface="Times New Roman" pitchFamily="18" charset="0"/>
                <a:cs typeface="Times New Roman" pitchFamily="18" charset="0"/>
              </a:rPr>
              <a:t>methanation</a:t>
            </a:r>
            <a:r>
              <a:rPr lang="en-IN" sz="4200" b="1" dirty="0" smtClean="0">
                <a:solidFill>
                  <a:schemeClr val="tx2">
                    <a:lumMod val="75000"/>
                  </a:schemeClr>
                </a:solidFill>
                <a:latin typeface="Times New Roman" pitchFamily="18" charset="0"/>
                <a:cs typeface="Times New Roman" pitchFamily="18" charset="0"/>
              </a:rPr>
              <a:t> project in the company.</a:t>
            </a:r>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mtClean="0"/>
          </a:p>
        </p:txBody>
      </p:sp>
      <p:pic>
        <p:nvPicPr>
          <p:cNvPr id="10243" name="Picture 2"/>
          <p:cNvPicPr>
            <a:picLocks noGrp="1" noChangeAspect="1" noChangeArrowheads="1"/>
          </p:cNvPicPr>
          <p:nvPr>
            <p:ph idx="1"/>
          </p:nvPr>
        </p:nvPicPr>
        <p:blipFill>
          <a:blip r:embed="rId2"/>
          <a:srcRect/>
          <a:stretch>
            <a:fillRect/>
          </a:stretch>
        </p:blipFill>
        <p:spPr>
          <a:xfrm>
            <a:off x="990600" y="228600"/>
            <a:ext cx="7239000" cy="6172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endParaRPr lang="en-US" smtClean="0"/>
          </a:p>
        </p:txBody>
      </p:sp>
      <p:sp>
        <p:nvSpPr>
          <p:cNvPr id="1028" name="Content Placeholder 2"/>
          <p:cNvSpPr>
            <a:spLocks noGrp="1"/>
          </p:cNvSpPr>
          <p:nvPr>
            <p:ph idx="1"/>
          </p:nvPr>
        </p:nvSpPr>
        <p:spPr/>
        <p:txBody>
          <a:bodyPr/>
          <a:lstStyle/>
          <a:p>
            <a:endParaRPr lang="en-US" smtClean="0"/>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Slide" r:id="rId3" imgW="4154529" imgH="3116406" progId="PowerPoint.Slide.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pic>
        <p:nvPicPr>
          <p:cNvPr id="11267" name="Picture 2"/>
          <p:cNvPicPr>
            <a:picLocks noGrp="1" noChangeAspect="1" noChangeArrowheads="1"/>
          </p:cNvPicPr>
          <p:nvPr>
            <p:ph idx="1"/>
          </p:nvPr>
        </p:nvPicPr>
        <p:blipFill>
          <a:blip r:embed="rId2"/>
          <a:srcRect/>
          <a:stretch>
            <a:fillRect/>
          </a:stretch>
        </p:blipFill>
        <p:spPr>
          <a:xfrm>
            <a:off x="990600" y="228600"/>
            <a:ext cx="7239000" cy="6248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685800"/>
            <a:ext cx="7620000" cy="1219200"/>
          </a:xfrm>
        </p:spPr>
        <p:txBody>
          <a:bodyPr/>
          <a:lstStyle/>
          <a:p>
            <a:pPr eaLnBrk="1" hangingPunct="1"/>
            <a:r>
              <a:rPr lang="en-US" smtClean="0">
                <a:solidFill>
                  <a:srgbClr val="002060"/>
                </a:solidFill>
              </a:rPr>
              <a:t>Cleaner practices through optimization of resources and geoinformatics</a:t>
            </a:r>
            <a:endParaRPr lang="en-US" dirty="0" smtClean="0">
              <a:solidFill>
                <a:srgbClr val="002060"/>
              </a:solidFill>
            </a:endParaRPr>
          </a:p>
        </p:txBody>
      </p:sp>
      <p:sp>
        <p:nvSpPr>
          <p:cNvPr id="3" name="Subtitle 2"/>
          <p:cNvSpPr>
            <a:spLocks noGrp="1"/>
          </p:cNvSpPr>
          <p:nvPr>
            <p:ph type="subTitle" idx="1"/>
          </p:nvPr>
        </p:nvSpPr>
        <p:spPr>
          <a:xfrm>
            <a:off x="1371600" y="1676400"/>
            <a:ext cx="6400800" cy="4724400"/>
          </a:xfrm>
        </p:spPr>
        <p:txBody>
          <a:bodyPr rtlCol="0">
            <a:noAutofit/>
          </a:bodyPr>
          <a:lstStyle/>
          <a:p>
            <a:pPr eaLnBrk="1" fontAlgn="auto" hangingPunct="1">
              <a:spcAft>
                <a:spcPts val="0"/>
              </a:spcAft>
              <a:buFont typeface="Arial" pitchFamily="34" charset="0"/>
              <a:buNone/>
              <a:defRPr/>
            </a:pPr>
            <a:endParaRPr lang="en-US" sz="2000" dirty="0" smtClean="0">
              <a:solidFill>
                <a:srgbClr val="7030A0"/>
              </a:solidFill>
            </a:endParaRPr>
          </a:p>
          <a:p>
            <a:pPr eaLnBrk="1" fontAlgn="auto" hangingPunct="1">
              <a:spcAft>
                <a:spcPts val="0"/>
              </a:spcAft>
              <a:buFont typeface="Arial" pitchFamily="34" charset="0"/>
              <a:buNone/>
              <a:defRPr/>
            </a:pPr>
            <a:endParaRPr lang="en-US" sz="2000" dirty="0" smtClean="0">
              <a:solidFill>
                <a:srgbClr val="7030A0"/>
              </a:solidFill>
            </a:endParaRPr>
          </a:p>
          <a:p>
            <a:pPr eaLnBrk="1" fontAlgn="auto" hangingPunct="1">
              <a:spcAft>
                <a:spcPts val="0"/>
              </a:spcAft>
              <a:buFont typeface="Arial" pitchFamily="34" charset="0"/>
              <a:buNone/>
              <a:defRPr/>
            </a:pPr>
            <a:r>
              <a:rPr lang="en-US" sz="2400" dirty="0" smtClean="0">
                <a:solidFill>
                  <a:srgbClr val="7030A0"/>
                </a:solidFill>
              </a:rPr>
              <a:t>By</a:t>
            </a:r>
            <a:endParaRPr lang="en-US" sz="2400" dirty="0">
              <a:solidFill>
                <a:srgbClr val="7030A0"/>
              </a:solidFill>
            </a:endParaRPr>
          </a:p>
          <a:p>
            <a:pPr eaLnBrk="1" fontAlgn="auto" hangingPunct="1">
              <a:spcAft>
                <a:spcPts val="0"/>
              </a:spcAft>
              <a:buFont typeface="Arial" pitchFamily="34" charset="0"/>
              <a:buNone/>
              <a:defRPr/>
            </a:pPr>
            <a:r>
              <a:rPr lang="en-US" sz="2400" b="1" dirty="0" err="1" smtClean="0">
                <a:solidFill>
                  <a:srgbClr val="7030A0"/>
                </a:solidFill>
              </a:rPr>
              <a:t>Dr.Sampath</a:t>
            </a:r>
            <a:r>
              <a:rPr lang="en-US" sz="2400" b="1" dirty="0" smtClean="0">
                <a:solidFill>
                  <a:srgbClr val="7030A0"/>
                </a:solidFill>
              </a:rPr>
              <a:t> </a:t>
            </a:r>
            <a:r>
              <a:rPr lang="en-US" sz="2400" b="1" dirty="0" err="1">
                <a:solidFill>
                  <a:srgbClr val="7030A0"/>
                </a:solidFill>
              </a:rPr>
              <a:t>kumar</a:t>
            </a:r>
            <a:r>
              <a:rPr lang="en-US" sz="2400" b="1" dirty="0">
                <a:solidFill>
                  <a:srgbClr val="7030A0"/>
                </a:solidFill>
              </a:rPr>
              <a:t> </a:t>
            </a:r>
            <a:r>
              <a:rPr lang="en-US" sz="2400" b="1" dirty="0" smtClean="0">
                <a:solidFill>
                  <a:srgbClr val="7030A0"/>
                </a:solidFill>
              </a:rPr>
              <a:t>M.C </a:t>
            </a:r>
            <a:endParaRPr lang="en-US" sz="2400" b="1" dirty="0">
              <a:solidFill>
                <a:srgbClr val="7030A0"/>
              </a:solidFill>
            </a:endParaRPr>
          </a:p>
          <a:p>
            <a:pPr eaLnBrk="1" fontAlgn="auto" hangingPunct="1">
              <a:spcAft>
                <a:spcPts val="0"/>
              </a:spcAft>
              <a:buFont typeface="Arial" pitchFamily="34" charset="0"/>
              <a:buNone/>
              <a:defRPr/>
            </a:pPr>
            <a:r>
              <a:rPr lang="en-US" sz="2400" b="1" dirty="0" smtClean="0">
                <a:solidFill>
                  <a:srgbClr val="7030A0"/>
                </a:solidFill>
              </a:rPr>
              <a:t>-Faculty</a:t>
            </a:r>
            <a:r>
              <a:rPr lang="en-US" sz="2400" b="1" dirty="0">
                <a:solidFill>
                  <a:srgbClr val="7030A0"/>
                </a:solidFill>
              </a:rPr>
              <a:t>, Environmental engineering Division</a:t>
            </a:r>
            <a:r>
              <a:rPr lang="en-US" sz="2400" b="1" dirty="0" smtClean="0">
                <a:solidFill>
                  <a:srgbClr val="7030A0"/>
                </a:solidFill>
              </a:rPr>
              <a:t>,</a:t>
            </a:r>
          </a:p>
          <a:p>
            <a:pPr eaLnBrk="1" fontAlgn="auto" hangingPunct="1">
              <a:spcAft>
                <a:spcPts val="0"/>
              </a:spcAft>
              <a:buFont typeface="Arial" pitchFamily="34" charset="0"/>
              <a:buNone/>
              <a:defRPr/>
            </a:pPr>
            <a:r>
              <a:rPr lang="en-US" sz="2400" b="1" dirty="0" smtClean="0">
                <a:solidFill>
                  <a:srgbClr val="7030A0"/>
                </a:solidFill>
              </a:rPr>
              <a:t> </a:t>
            </a:r>
            <a:r>
              <a:rPr lang="en-US" sz="2000" b="1" dirty="0">
                <a:solidFill>
                  <a:srgbClr val="7030A0"/>
                </a:solidFill>
              </a:rPr>
              <a:t>B.M.S College of engineering, Bangalore, India</a:t>
            </a:r>
            <a:r>
              <a:rPr lang="en-US" sz="2400" b="1" dirty="0">
                <a:solidFill>
                  <a:srgbClr val="7030A0"/>
                </a:solidFill>
              </a:rPr>
              <a:t>.     </a:t>
            </a:r>
          </a:p>
          <a:p>
            <a:pPr eaLnBrk="1" fontAlgn="auto" hangingPunct="1">
              <a:spcAft>
                <a:spcPts val="0"/>
              </a:spcAft>
              <a:buFont typeface="Arial" pitchFamily="34" charset="0"/>
              <a:buNone/>
              <a:defRPr/>
            </a:pPr>
            <a:r>
              <a:rPr lang="en-US" sz="2400" b="1" dirty="0">
                <a:solidFill>
                  <a:srgbClr val="7030A0"/>
                </a:solidFill>
              </a:rPr>
              <a:t>email:sampathmc61@g</a:t>
            </a:r>
            <a:r>
              <a:rPr lang="en-US" sz="2400" dirty="0">
                <a:solidFill>
                  <a:srgbClr val="7030A0"/>
                </a:solidFill>
              </a:rPr>
              <a:t>mail.com</a:t>
            </a:r>
          </a:p>
          <a:p>
            <a:pPr eaLnBrk="1" fontAlgn="auto" hangingPunct="1">
              <a:spcAft>
                <a:spcPts val="0"/>
              </a:spcAft>
              <a:buFont typeface="Arial" pitchFamily="34" charset="0"/>
              <a:buNone/>
              <a:defRPr/>
            </a:pP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smtClean="0"/>
          </a:p>
        </p:txBody>
      </p:sp>
      <p:pic>
        <p:nvPicPr>
          <p:cNvPr id="12291" name="Picture 2"/>
          <p:cNvPicPr>
            <a:picLocks noGrp="1" noChangeAspect="1" noChangeArrowheads="1"/>
          </p:cNvPicPr>
          <p:nvPr>
            <p:ph idx="1"/>
          </p:nvPr>
        </p:nvPicPr>
        <p:blipFill>
          <a:blip r:embed="rId2"/>
          <a:srcRect/>
          <a:stretch>
            <a:fillRect/>
          </a:stretch>
        </p:blipFill>
        <p:spPr>
          <a:xfrm>
            <a:off x="990600" y="228600"/>
            <a:ext cx="7086600" cy="6400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pic>
        <p:nvPicPr>
          <p:cNvPr id="13315" name="Picture 2"/>
          <p:cNvPicPr>
            <a:picLocks noGrp="1" noChangeAspect="1" noChangeArrowheads="1"/>
          </p:cNvPicPr>
          <p:nvPr>
            <p:ph idx="1"/>
          </p:nvPr>
        </p:nvPicPr>
        <p:blipFill>
          <a:blip r:embed="rId2"/>
          <a:srcRect/>
          <a:stretch>
            <a:fillRect/>
          </a:stretch>
        </p:blipFill>
        <p:spPr>
          <a:xfrm>
            <a:off x="914400" y="228600"/>
            <a:ext cx="7239000" cy="6248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smtClean="0"/>
          </a:p>
        </p:txBody>
      </p:sp>
      <p:pic>
        <p:nvPicPr>
          <p:cNvPr id="14339" name="Picture 2"/>
          <p:cNvPicPr>
            <a:picLocks noGrp="1" noChangeAspect="1" noChangeArrowheads="1"/>
          </p:cNvPicPr>
          <p:nvPr>
            <p:ph idx="1"/>
          </p:nvPr>
        </p:nvPicPr>
        <p:blipFill>
          <a:blip r:embed="rId2"/>
          <a:srcRect/>
          <a:stretch>
            <a:fillRect/>
          </a:stretch>
        </p:blipFill>
        <p:spPr>
          <a:xfrm>
            <a:off x="838200" y="152400"/>
            <a:ext cx="7543800" cy="6477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smtClean="0"/>
          </a:p>
        </p:txBody>
      </p:sp>
      <p:sp>
        <p:nvSpPr>
          <p:cNvPr id="15363" name="Content Placeholder 2"/>
          <p:cNvSpPr>
            <a:spLocks noGrp="1"/>
          </p:cNvSpPr>
          <p:nvPr>
            <p:ph idx="1"/>
          </p:nvPr>
        </p:nvSpPr>
        <p:spPr/>
        <p:txBody>
          <a:bodyPr/>
          <a:lstStyle/>
          <a:p>
            <a:pPr eaLnBrk="1" hangingPunct="1"/>
            <a:endParaRPr lang="en-US" smtClean="0"/>
          </a:p>
        </p:txBody>
      </p:sp>
      <p:pic>
        <p:nvPicPr>
          <p:cNvPr id="15364" name="Picture 2"/>
          <p:cNvPicPr>
            <a:picLocks noChangeAspect="1" noChangeArrowheads="1"/>
          </p:cNvPicPr>
          <p:nvPr/>
        </p:nvPicPr>
        <p:blipFill>
          <a:blip r:embed="rId2"/>
          <a:srcRect/>
          <a:stretch>
            <a:fillRect/>
          </a:stretch>
        </p:blipFill>
        <p:spPr bwMode="auto">
          <a:xfrm>
            <a:off x="990600" y="533400"/>
            <a:ext cx="7772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7030A0"/>
                </a:solidFill>
              </a:rPr>
              <a:t>Laboratory studies</a:t>
            </a:r>
            <a:r>
              <a:rPr lang="en-US" dirty="0" smtClean="0"/>
              <a:t/>
            </a:r>
            <a:br>
              <a:rPr lang="en-US" dirty="0" smtClean="0"/>
            </a:br>
            <a:endParaRPr lang="en-US" dirty="0"/>
          </a:p>
        </p:txBody>
      </p:sp>
      <p:sp>
        <p:nvSpPr>
          <p:cNvPr id="16387" name="Content Placeholder 2"/>
          <p:cNvSpPr>
            <a:spLocks noGrp="1"/>
          </p:cNvSpPr>
          <p:nvPr>
            <p:ph idx="1"/>
          </p:nvPr>
        </p:nvSpPr>
        <p:spPr>
          <a:xfrm>
            <a:off x="381000" y="1219200"/>
            <a:ext cx="8229600" cy="4525963"/>
          </a:xfrm>
        </p:spPr>
        <p:txBody>
          <a:bodyPr/>
          <a:lstStyle/>
          <a:p>
            <a:pPr eaLnBrk="1" hangingPunct="1"/>
            <a:r>
              <a:rPr lang="en-US" dirty="0" smtClean="0">
                <a:solidFill>
                  <a:srgbClr val="002060"/>
                </a:solidFill>
              </a:rPr>
              <a:t>Based on the reconnaissance surveys  selection of the area 70 groundwater stations (sampling stations) were selected </a:t>
            </a:r>
          </a:p>
          <a:p>
            <a:pPr eaLnBrk="1" hangingPunct="1"/>
            <a:r>
              <a:rPr lang="en-US" dirty="0" smtClean="0">
                <a:solidFill>
                  <a:srgbClr val="002060"/>
                </a:solidFill>
              </a:rPr>
              <a:t>the study area of South </a:t>
            </a:r>
            <a:r>
              <a:rPr lang="en-US" dirty="0" err="1" smtClean="0">
                <a:solidFill>
                  <a:srgbClr val="002060"/>
                </a:solidFill>
              </a:rPr>
              <a:t>Pennar</a:t>
            </a:r>
            <a:r>
              <a:rPr lang="en-US" dirty="0" smtClean="0">
                <a:solidFill>
                  <a:srgbClr val="002060"/>
                </a:solidFill>
              </a:rPr>
              <a:t> sub-watershed having an area of 80 sq.kms</a:t>
            </a:r>
          </a:p>
          <a:p>
            <a:pPr eaLnBrk="1" hangingPunct="1"/>
            <a:r>
              <a:rPr lang="en-US" dirty="0" smtClean="0">
                <a:solidFill>
                  <a:srgbClr val="002060"/>
                </a:solidFill>
              </a:rPr>
              <a:t>Analyzed for Heavy metals  for iron, copper, cadmium, zinc, nickel and chromium</a:t>
            </a:r>
          </a:p>
          <a:p>
            <a:pPr eaLnBrk="1" hangingPunct="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915400" cy="1143000"/>
          </a:xfrm>
        </p:spPr>
        <p:txBody>
          <a:bodyPr rtlCol="0">
            <a:normAutofit fontScale="90000"/>
          </a:bodyPr>
          <a:lstStyle/>
          <a:p>
            <a:pPr eaLnBrk="1" fontAlgn="auto" hangingPunct="1">
              <a:spcAft>
                <a:spcPts val="0"/>
              </a:spcAft>
              <a:defRPr/>
            </a:pPr>
            <a:r>
              <a:rPr lang="en-US" sz="2400" dirty="0">
                <a:solidFill>
                  <a:schemeClr val="accent1">
                    <a:lumMod val="75000"/>
                  </a:schemeClr>
                </a:solidFill>
              </a:rPr>
              <a:t>Table 2 indicates the permissible limits for drinking water (units in mg/l)</a:t>
            </a:r>
            <a:r>
              <a:rPr lang="en-US" dirty="0">
                <a:solidFill>
                  <a:srgbClr val="0070C0"/>
                </a:solidFill>
              </a:rPr>
              <a:t/>
            </a:r>
            <a:br>
              <a:rPr lang="en-US" dirty="0">
                <a:solidFill>
                  <a:srgbClr val="0070C0"/>
                </a:solidFill>
              </a:rPr>
            </a:br>
            <a:endParaRPr lang="en-US" dirty="0">
              <a:solidFill>
                <a:srgbClr val="0070C0"/>
              </a:solidFill>
            </a:endParaRPr>
          </a:p>
        </p:txBody>
      </p:sp>
      <p:graphicFrame>
        <p:nvGraphicFramePr>
          <p:cNvPr id="4" name="Content Placeholder 3"/>
          <p:cNvGraphicFramePr>
            <a:graphicFrameLocks noGrp="1"/>
          </p:cNvGraphicFramePr>
          <p:nvPr>
            <p:ph idx="1"/>
          </p:nvPr>
        </p:nvGraphicFramePr>
        <p:xfrm>
          <a:off x="457200" y="1981200"/>
          <a:ext cx="8229600" cy="3148030"/>
        </p:xfrm>
        <a:graphic>
          <a:graphicData uri="http://schemas.openxmlformats.org/drawingml/2006/table">
            <a:tbl>
              <a:tblPr firstRow="1" bandRow="1">
                <a:tableStyleId>{5940675A-B579-460E-94D1-54222C63F5DA}</a:tableStyleId>
              </a:tblPr>
              <a:tblGrid>
                <a:gridCol w="2057400"/>
                <a:gridCol w="1981200"/>
                <a:gridCol w="2209800"/>
                <a:gridCol w="1981200"/>
              </a:tblGrid>
              <a:tr h="411464">
                <a:tc>
                  <a:txBody>
                    <a:bodyPr/>
                    <a:lstStyle/>
                    <a:p>
                      <a:pPr marL="0" marR="0" algn="ctr">
                        <a:lnSpc>
                          <a:spcPct val="150000"/>
                        </a:lnSpc>
                        <a:spcBef>
                          <a:spcPts val="0"/>
                        </a:spcBef>
                        <a:spcAft>
                          <a:spcPts val="1000"/>
                        </a:spcAft>
                      </a:pPr>
                      <a:r>
                        <a:rPr lang="en-US" sz="1800" dirty="0" smtClean="0">
                          <a:solidFill>
                            <a:schemeClr val="tx2">
                              <a:lumMod val="75000"/>
                            </a:schemeClr>
                          </a:solidFill>
                          <a:latin typeface="Times New Roman"/>
                          <a:ea typeface="Calibri"/>
                          <a:cs typeface="Times New Roman"/>
                        </a:rPr>
                        <a:t>PARAMETER</a:t>
                      </a:r>
                      <a:endParaRPr lang="en-US" sz="1800" dirty="0">
                        <a:solidFill>
                          <a:schemeClr val="tx2">
                            <a:lumMod val="75000"/>
                          </a:schemeClr>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solidFill>
                            <a:schemeClr val="tx2">
                              <a:lumMod val="75000"/>
                            </a:schemeClr>
                          </a:solidFill>
                          <a:latin typeface="Times New Roman"/>
                          <a:ea typeface="Calibri"/>
                          <a:cs typeface="Times New Roman"/>
                        </a:rPr>
                        <a:t>PERMISSIBLE</a:t>
                      </a:r>
                      <a:endParaRPr lang="en-US" sz="1800" dirty="0">
                        <a:solidFill>
                          <a:schemeClr val="tx2">
                            <a:lumMod val="75000"/>
                          </a:schemeClr>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800" dirty="0">
                          <a:solidFill>
                            <a:schemeClr val="tx2">
                              <a:lumMod val="75000"/>
                            </a:schemeClr>
                          </a:solidFill>
                          <a:latin typeface="Times New Roman"/>
                          <a:ea typeface="Calibri"/>
                          <a:cs typeface="Times New Roman"/>
                        </a:rPr>
                        <a:t>PARAMETER</a:t>
                      </a:r>
                      <a:endParaRPr lang="en-US" sz="1800" dirty="0">
                        <a:solidFill>
                          <a:schemeClr val="tx2">
                            <a:lumMod val="75000"/>
                          </a:schemeClr>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800" dirty="0">
                          <a:solidFill>
                            <a:schemeClr val="tx2">
                              <a:lumMod val="75000"/>
                            </a:schemeClr>
                          </a:solidFill>
                          <a:latin typeface="Times New Roman"/>
                          <a:ea typeface="Calibri"/>
                          <a:cs typeface="Times New Roman"/>
                        </a:rPr>
                        <a:t>PERMISSIBLE</a:t>
                      </a:r>
                      <a:endParaRPr lang="en-US" sz="1800" dirty="0">
                        <a:solidFill>
                          <a:schemeClr val="tx2">
                            <a:lumMod val="75000"/>
                          </a:schemeClr>
                        </a:solidFill>
                        <a:latin typeface="Calibri"/>
                        <a:ea typeface="Calibri"/>
                        <a:cs typeface="Times New Roman"/>
                      </a:endParaRPr>
                    </a:p>
                  </a:txBody>
                  <a:tcPr marL="68580" marR="68580" marT="0" marB="0" anchor="b"/>
                </a:tc>
              </a:tr>
              <a:tr h="417925">
                <a:tc>
                  <a:txBody>
                    <a:bodyPr/>
                    <a:lstStyle/>
                    <a:p>
                      <a:pPr marL="0" marR="0" algn="l">
                        <a:lnSpc>
                          <a:spcPct val="115000"/>
                        </a:lnSpc>
                        <a:spcBef>
                          <a:spcPts val="0"/>
                        </a:spcBef>
                        <a:spcAft>
                          <a:spcPts val="1000"/>
                        </a:spcAft>
                      </a:pPr>
                      <a:r>
                        <a:rPr lang="en-US" sz="1800" dirty="0">
                          <a:solidFill>
                            <a:srgbClr val="002060"/>
                          </a:solidFill>
                          <a:latin typeface="Times New Roman"/>
                          <a:ea typeface="Calibri"/>
                          <a:cs typeface="Times New Roman"/>
                        </a:rPr>
                        <a:t>Iron</a:t>
                      </a:r>
                      <a:endParaRPr lang="en-US" sz="1800" dirty="0">
                        <a:solidFill>
                          <a:srgbClr val="00206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solidFill>
                            <a:srgbClr val="002060"/>
                          </a:solidFill>
                          <a:latin typeface="+mn-lt"/>
                          <a:ea typeface="Calibri"/>
                          <a:cs typeface="Times New Roman"/>
                        </a:rPr>
                        <a:t>0.3</a:t>
                      </a:r>
                    </a:p>
                  </a:txBody>
                  <a:tcPr marL="68580" marR="68580" marT="0" marB="0" anchor="b"/>
                </a:tc>
                <a:tc>
                  <a:txBody>
                    <a:bodyPr/>
                    <a:lstStyle/>
                    <a:p>
                      <a:pPr marL="0" marR="0" algn="ctr">
                        <a:lnSpc>
                          <a:spcPct val="115000"/>
                        </a:lnSpc>
                        <a:spcBef>
                          <a:spcPts val="0"/>
                        </a:spcBef>
                        <a:spcAft>
                          <a:spcPts val="1000"/>
                        </a:spcAft>
                      </a:pPr>
                      <a:r>
                        <a:rPr lang="en-US" sz="1800">
                          <a:solidFill>
                            <a:srgbClr val="002060"/>
                          </a:solidFill>
                          <a:latin typeface="Times New Roman"/>
                          <a:ea typeface="Calibri"/>
                          <a:cs typeface="Times New Roman"/>
                        </a:rPr>
                        <a:t>Nitrate</a:t>
                      </a:r>
                      <a:endParaRPr lang="en-US" sz="1800">
                        <a:solidFill>
                          <a:srgbClr val="00206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800">
                          <a:solidFill>
                            <a:srgbClr val="002060"/>
                          </a:solidFill>
                          <a:latin typeface="Times New Roman"/>
                          <a:ea typeface="Calibri"/>
                          <a:cs typeface="Times New Roman"/>
                        </a:rPr>
                        <a:t>45</a:t>
                      </a:r>
                      <a:endParaRPr lang="en-US" sz="1800">
                        <a:solidFill>
                          <a:srgbClr val="002060"/>
                        </a:solidFill>
                        <a:latin typeface="Calibri"/>
                        <a:ea typeface="Calibri"/>
                        <a:cs typeface="Times New Roman"/>
                      </a:endParaRPr>
                    </a:p>
                  </a:txBody>
                  <a:tcPr marL="68580" marR="68580" marT="0" marB="0" anchor="b"/>
                </a:tc>
              </a:tr>
              <a:tr h="463725">
                <a:tc>
                  <a:txBody>
                    <a:bodyPr/>
                    <a:lstStyle/>
                    <a:p>
                      <a:pPr marL="0" marR="0" algn="l">
                        <a:lnSpc>
                          <a:spcPct val="150000"/>
                        </a:lnSpc>
                        <a:spcBef>
                          <a:spcPts val="0"/>
                        </a:spcBef>
                        <a:spcAft>
                          <a:spcPts val="1000"/>
                        </a:spcAft>
                      </a:pPr>
                      <a:r>
                        <a:rPr lang="en-US" sz="1800" dirty="0" smtClean="0">
                          <a:solidFill>
                            <a:srgbClr val="002060"/>
                          </a:solidFill>
                          <a:latin typeface="Times New Roman"/>
                          <a:ea typeface="Calibri"/>
                          <a:cs typeface="Times New Roman"/>
                        </a:rPr>
                        <a:t>Copper</a:t>
                      </a:r>
                      <a:endParaRPr lang="en-US" sz="1800" dirty="0">
                        <a:solidFill>
                          <a:srgbClr val="00206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solidFill>
                            <a:srgbClr val="002060"/>
                          </a:solidFill>
                          <a:latin typeface="+mn-lt"/>
                          <a:ea typeface="Calibri"/>
                          <a:cs typeface="Times New Roman"/>
                        </a:rPr>
                        <a:t>0.05</a:t>
                      </a:r>
                    </a:p>
                  </a:txBody>
                  <a:tcPr marL="68580" marR="68580" marT="0" marB="0" anchor="b"/>
                </a:tc>
                <a:tc>
                  <a:txBody>
                    <a:bodyPr/>
                    <a:lstStyle/>
                    <a:p>
                      <a:pPr marL="0" marR="0" algn="ctr">
                        <a:lnSpc>
                          <a:spcPct val="115000"/>
                        </a:lnSpc>
                        <a:spcBef>
                          <a:spcPts val="0"/>
                        </a:spcBef>
                        <a:spcAft>
                          <a:spcPts val="1000"/>
                        </a:spcAft>
                      </a:pPr>
                      <a:r>
                        <a:rPr lang="en-US" sz="1800">
                          <a:solidFill>
                            <a:srgbClr val="002060"/>
                          </a:solidFill>
                          <a:latin typeface="Times New Roman"/>
                          <a:ea typeface="Calibri"/>
                          <a:cs typeface="Times New Roman"/>
                        </a:rPr>
                        <a:t>fluorides</a:t>
                      </a:r>
                      <a:endParaRPr lang="en-US" sz="1800">
                        <a:solidFill>
                          <a:srgbClr val="00206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800">
                          <a:solidFill>
                            <a:srgbClr val="002060"/>
                          </a:solidFill>
                          <a:latin typeface="Times New Roman"/>
                          <a:ea typeface="Calibri"/>
                          <a:cs typeface="Times New Roman"/>
                        </a:rPr>
                        <a:t>1.00</a:t>
                      </a:r>
                      <a:endParaRPr lang="en-US" sz="1800">
                        <a:solidFill>
                          <a:srgbClr val="002060"/>
                        </a:solidFill>
                        <a:latin typeface="Calibri"/>
                        <a:ea typeface="Calibri"/>
                        <a:cs typeface="Times New Roman"/>
                      </a:endParaRPr>
                    </a:p>
                  </a:txBody>
                  <a:tcPr marL="68580" marR="68580" marT="0" marB="0" anchor="b"/>
                </a:tc>
              </a:tr>
              <a:tr h="463725">
                <a:tc>
                  <a:txBody>
                    <a:bodyPr/>
                    <a:lstStyle/>
                    <a:p>
                      <a:pPr marL="0" marR="0" algn="l">
                        <a:lnSpc>
                          <a:spcPct val="150000"/>
                        </a:lnSpc>
                        <a:spcBef>
                          <a:spcPts val="0"/>
                        </a:spcBef>
                        <a:spcAft>
                          <a:spcPts val="1000"/>
                        </a:spcAft>
                      </a:pPr>
                      <a:r>
                        <a:rPr lang="en-US" sz="1800" dirty="0" smtClean="0">
                          <a:solidFill>
                            <a:srgbClr val="002060"/>
                          </a:solidFill>
                          <a:latin typeface="Times New Roman"/>
                          <a:ea typeface="Calibri"/>
                          <a:cs typeface="Times New Roman"/>
                        </a:rPr>
                        <a:t>Zinc  </a:t>
                      </a:r>
                      <a:endParaRPr lang="en-US" sz="1800" dirty="0">
                        <a:solidFill>
                          <a:srgbClr val="00206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solidFill>
                            <a:srgbClr val="002060"/>
                          </a:solidFill>
                          <a:latin typeface="+mn-lt"/>
                          <a:ea typeface="Calibri"/>
                          <a:cs typeface="Times New Roman"/>
                        </a:rPr>
                        <a:t>5.00</a:t>
                      </a:r>
                    </a:p>
                  </a:txBody>
                  <a:tcPr marL="68580" marR="68580" marT="0" marB="0" anchor="b"/>
                </a:tc>
                <a:tc>
                  <a:txBody>
                    <a:bodyPr/>
                    <a:lstStyle/>
                    <a:p>
                      <a:pPr marL="0" marR="0" algn="ctr">
                        <a:lnSpc>
                          <a:spcPct val="115000"/>
                        </a:lnSpc>
                        <a:spcBef>
                          <a:spcPts val="0"/>
                        </a:spcBef>
                        <a:spcAft>
                          <a:spcPts val="1000"/>
                        </a:spcAft>
                      </a:pPr>
                      <a:r>
                        <a:rPr lang="en-US" sz="1800" dirty="0">
                          <a:solidFill>
                            <a:srgbClr val="002060"/>
                          </a:solidFill>
                          <a:latin typeface="Times New Roman"/>
                          <a:ea typeface="Calibri"/>
                          <a:cs typeface="Times New Roman"/>
                        </a:rPr>
                        <a:t>Total Hardness</a:t>
                      </a:r>
                      <a:endParaRPr lang="en-US" sz="1800" dirty="0">
                        <a:solidFill>
                          <a:srgbClr val="00206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800">
                          <a:solidFill>
                            <a:srgbClr val="002060"/>
                          </a:solidFill>
                          <a:latin typeface="Times New Roman"/>
                          <a:ea typeface="Calibri"/>
                          <a:cs typeface="Times New Roman"/>
                        </a:rPr>
                        <a:t>300</a:t>
                      </a:r>
                      <a:endParaRPr lang="en-US" sz="1800">
                        <a:solidFill>
                          <a:srgbClr val="002060"/>
                        </a:solidFill>
                        <a:latin typeface="Calibri"/>
                        <a:ea typeface="Calibri"/>
                        <a:cs typeface="Times New Roman"/>
                      </a:endParaRPr>
                    </a:p>
                  </a:txBody>
                  <a:tcPr marL="68580" marR="68580" marT="0" marB="0" anchor="b"/>
                </a:tc>
              </a:tr>
              <a:tr h="463725">
                <a:tc>
                  <a:txBody>
                    <a:bodyPr/>
                    <a:lstStyle/>
                    <a:p>
                      <a:pPr marL="0" marR="0" algn="l">
                        <a:lnSpc>
                          <a:spcPct val="150000"/>
                        </a:lnSpc>
                        <a:spcBef>
                          <a:spcPts val="0"/>
                        </a:spcBef>
                        <a:spcAft>
                          <a:spcPts val="1000"/>
                        </a:spcAft>
                      </a:pPr>
                      <a:r>
                        <a:rPr lang="en-US" sz="1800" dirty="0" smtClean="0">
                          <a:solidFill>
                            <a:srgbClr val="002060"/>
                          </a:solidFill>
                          <a:latin typeface="Times New Roman"/>
                          <a:ea typeface="Calibri"/>
                          <a:cs typeface="Times New Roman"/>
                        </a:rPr>
                        <a:t>Nickel</a:t>
                      </a:r>
                      <a:endParaRPr lang="en-US" sz="1800" dirty="0">
                        <a:solidFill>
                          <a:srgbClr val="00206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smtClean="0">
                          <a:solidFill>
                            <a:srgbClr val="002060"/>
                          </a:solidFill>
                          <a:latin typeface="+mn-lt"/>
                          <a:ea typeface="Calibri"/>
                          <a:cs typeface="Times New Roman"/>
                        </a:rPr>
                        <a:t>3.0</a:t>
                      </a:r>
                      <a:endParaRPr lang="en-US" sz="1800" dirty="0">
                        <a:solidFill>
                          <a:srgbClr val="002060"/>
                        </a:solidFill>
                        <a:latin typeface="+mn-lt"/>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800" dirty="0">
                          <a:solidFill>
                            <a:srgbClr val="002060"/>
                          </a:solidFill>
                          <a:latin typeface="Times New Roman"/>
                          <a:ea typeface="Calibri"/>
                          <a:cs typeface="Times New Roman"/>
                        </a:rPr>
                        <a:t>Trichloroethylene</a:t>
                      </a:r>
                      <a:endParaRPr lang="en-US" sz="1800" dirty="0">
                        <a:solidFill>
                          <a:srgbClr val="00206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800">
                          <a:solidFill>
                            <a:srgbClr val="002060"/>
                          </a:solidFill>
                          <a:latin typeface="Times New Roman"/>
                          <a:ea typeface="Calibri"/>
                          <a:cs typeface="Times New Roman"/>
                        </a:rPr>
                        <a:t>0.04</a:t>
                      </a:r>
                      <a:endParaRPr lang="en-US" sz="1800">
                        <a:solidFill>
                          <a:srgbClr val="002060"/>
                        </a:solidFill>
                        <a:latin typeface="Calibri"/>
                        <a:ea typeface="Calibri"/>
                        <a:cs typeface="Times New Roman"/>
                      </a:endParaRPr>
                    </a:p>
                  </a:txBody>
                  <a:tcPr marL="68580" marR="68580" marT="0" marB="0" anchor="b"/>
                </a:tc>
              </a:tr>
              <a:tr h="463725">
                <a:tc>
                  <a:txBody>
                    <a:bodyPr/>
                    <a:lstStyle/>
                    <a:p>
                      <a:pPr marL="0" marR="0" algn="l">
                        <a:lnSpc>
                          <a:spcPct val="150000"/>
                        </a:lnSpc>
                        <a:spcBef>
                          <a:spcPts val="0"/>
                        </a:spcBef>
                        <a:spcAft>
                          <a:spcPts val="1000"/>
                        </a:spcAft>
                      </a:pPr>
                      <a:r>
                        <a:rPr lang="en-US" sz="1800" dirty="0" smtClean="0">
                          <a:solidFill>
                            <a:srgbClr val="002060"/>
                          </a:solidFill>
                          <a:latin typeface="Times New Roman"/>
                          <a:ea typeface="Calibri"/>
                          <a:cs typeface="Times New Roman"/>
                        </a:rPr>
                        <a:t>Cadmium</a:t>
                      </a:r>
                      <a:endParaRPr lang="en-US" sz="1800" dirty="0">
                        <a:solidFill>
                          <a:srgbClr val="00206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solidFill>
                            <a:srgbClr val="002060"/>
                          </a:solidFill>
                          <a:latin typeface="+mn-lt"/>
                          <a:ea typeface="Calibri"/>
                          <a:cs typeface="Times New Roman"/>
                        </a:rPr>
                        <a:t>0.01</a:t>
                      </a:r>
                    </a:p>
                  </a:txBody>
                  <a:tcPr marL="68580" marR="68580" marT="0" marB="0" anchor="b"/>
                </a:tc>
                <a:tc>
                  <a:txBody>
                    <a:bodyPr/>
                    <a:lstStyle/>
                    <a:p>
                      <a:pPr marL="0" marR="0" algn="ctr">
                        <a:lnSpc>
                          <a:spcPct val="115000"/>
                        </a:lnSpc>
                        <a:spcBef>
                          <a:spcPts val="0"/>
                        </a:spcBef>
                        <a:spcAft>
                          <a:spcPts val="1000"/>
                        </a:spcAft>
                      </a:pPr>
                      <a:r>
                        <a:rPr lang="en-US" sz="1800" dirty="0" err="1">
                          <a:solidFill>
                            <a:srgbClr val="002060"/>
                          </a:solidFill>
                          <a:latin typeface="Times New Roman"/>
                          <a:ea typeface="Calibri"/>
                          <a:cs typeface="Times New Roman"/>
                        </a:rPr>
                        <a:t>Tetrachloroethylene</a:t>
                      </a:r>
                      <a:endParaRPr lang="en-US" sz="1800" dirty="0">
                        <a:solidFill>
                          <a:srgbClr val="00206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800" dirty="0">
                          <a:solidFill>
                            <a:srgbClr val="002060"/>
                          </a:solidFill>
                          <a:latin typeface="Times New Roman"/>
                          <a:ea typeface="Calibri"/>
                          <a:cs typeface="Times New Roman"/>
                        </a:rPr>
                        <a:t>0.04</a:t>
                      </a:r>
                      <a:endParaRPr lang="en-US" sz="1800" dirty="0">
                        <a:solidFill>
                          <a:srgbClr val="002060"/>
                        </a:solidFill>
                        <a:latin typeface="Calibri"/>
                        <a:ea typeface="Calibri"/>
                        <a:cs typeface="Times New Roman"/>
                      </a:endParaRPr>
                    </a:p>
                  </a:txBody>
                  <a:tcPr marL="68580" marR="68580" marT="0" marB="0" anchor="b"/>
                </a:tc>
              </a:tr>
              <a:tr h="463725">
                <a:tc>
                  <a:txBody>
                    <a:bodyPr/>
                    <a:lstStyle/>
                    <a:p>
                      <a:pPr marL="0" marR="0" algn="l">
                        <a:lnSpc>
                          <a:spcPct val="150000"/>
                        </a:lnSpc>
                        <a:spcBef>
                          <a:spcPts val="0"/>
                        </a:spcBef>
                        <a:spcAft>
                          <a:spcPts val="1000"/>
                        </a:spcAft>
                      </a:pPr>
                      <a:r>
                        <a:rPr lang="en-US" sz="1800" dirty="0" smtClean="0">
                          <a:solidFill>
                            <a:srgbClr val="002060"/>
                          </a:solidFill>
                          <a:latin typeface="Times New Roman"/>
                          <a:ea typeface="Calibri"/>
                          <a:cs typeface="Times New Roman"/>
                        </a:rPr>
                        <a:t>Chromium   </a:t>
                      </a:r>
                      <a:endParaRPr lang="en-US" sz="1800" dirty="0">
                        <a:solidFill>
                          <a:srgbClr val="00206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solidFill>
                            <a:srgbClr val="002060"/>
                          </a:solidFill>
                          <a:latin typeface="+mn-lt"/>
                          <a:ea typeface="Calibri"/>
                          <a:cs typeface="Times New Roman"/>
                        </a:rPr>
                        <a:t>0.05</a:t>
                      </a:r>
                    </a:p>
                  </a:txBody>
                  <a:tcPr marL="68580" marR="68580" marT="0" marB="0" anchor="b"/>
                </a:tc>
                <a:tc>
                  <a:txBody>
                    <a:bodyPr/>
                    <a:lstStyle/>
                    <a:p>
                      <a:pPr marL="0" marR="0" algn="ctr">
                        <a:lnSpc>
                          <a:spcPct val="115000"/>
                        </a:lnSpc>
                        <a:spcBef>
                          <a:spcPts val="0"/>
                        </a:spcBef>
                        <a:spcAft>
                          <a:spcPts val="1000"/>
                        </a:spcAft>
                      </a:pPr>
                      <a:r>
                        <a:rPr lang="en-US" sz="1800" dirty="0" err="1">
                          <a:solidFill>
                            <a:srgbClr val="002060"/>
                          </a:solidFill>
                          <a:latin typeface="Times New Roman"/>
                          <a:ea typeface="Calibri"/>
                          <a:cs typeface="Times New Roman"/>
                        </a:rPr>
                        <a:t>ethylenedibromide</a:t>
                      </a:r>
                      <a:endParaRPr lang="en-US" sz="1800" dirty="0">
                        <a:solidFill>
                          <a:srgbClr val="002060"/>
                        </a:solidFill>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1800" dirty="0">
                          <a:solidFill>
                            <a:srgbClr val="002060"/>
                          </a:solidFill>
                          <a:latin typeface="Times New Roman"/>
                          <a:ea typeface="Calibri"/>
                          <a:cs typeface="Times New Roman"/>
                        </a:rPr>
                        <a:t>0.00004</a:t>
                      </a:r>
                      <a:endParaRPr lang="en-US" sz="1800" dirty="0">
                        <a:solidFill>
                          <a:srgbClr val="002060"/>
                        </a:solidFill>
                        <a:latin typeface="Calibri"/>
                        <a:ea typeface="Calibri"/>
                        <a:cs typeface="Times New Roman"/>
                      </a:endParaRPr>
                    </a:p>
                  </a:txBody>
                  <a:tcPr marL="68580" marR="68580" marT="0" marB="0" anchor="b"/>
                </a:tc>
              </a:tr>
            </a:tbl>
          </a:graphicData>
        </a:graphic>
      </p:graphicFrame>
      <p:sp>
        <p:nvSpPr>
          <p:cNvPr id="17453" name="Rectangle 1"/>
          <p:cNvSpPr>
            <a:spLocks noChangeArrowheads="1"/>
          </p:cNvSpPr>
          <p:nvPr/>
        </p:nvSpPr>
        <p:spPr bwMode="auto">
          <a:xfrm>
            <a:off x="6400800" y="5334000"/>
            <a:ext cx="2514600" cy="554038"/>
          </a:xfrm>
          <a:prstGeom prst="rect">
            <a:avLst/>
          </a:prstGeom>
          <a:noFill/>
          <a:ln w="9525">
            <a:noFill/>
            <a:miter lim="800000"/>
            <a:headEnd/>
            <a:tailEnd/>
          </a:ln>
        </p:spPr>
        <p:txBody>
          <a:bodyPr anchor="ctr">
            <a:spAutoFit/>
          </a:bodyPr>
          <a:lstStyle/>
          <a:p>
            <a:r>
              <a:rPr lang="en-US" sz="1200">
                <a:solidFill>
                  <a:srgbClr val="000000"/>
                </a:solidFill>
                <a:latin typeface="Times New Roman" pitchFamily="18" charset="0"/>
                <a:ea typeface="Calibri" pitchFamily="34" charset="0"/>
                <a:cs typeface="Times New Roman" pitchFamily="18" charset="0"/>
              </a:rPr>
              <a:t>(source: Bureau of Indian standards)</a:t>
            </a:r>
            <a:endParaRPr lang="en-US" sz="1100">
              <a:ea typeface="Calibri" pitchFamily="34" charset="0"/>
              <a:cs typeface="Times New Roman" pitchFamily="18" charset="0"/>
            </a:endParaRPr>
          </a:p>
          <a:p>
            <a:pPr eaLnBrk="0" hangingPunct="0"/>
            <a:endParaRPr lang="en-US">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sp>
        <p:nvSpPr>
          <p:cNvPr id="18435" name="Content Placeholder 2"/>
          <p:cNvSpPr>
            <a:spLocks noGrp="1"/>
          </p:cNvSpPr>
          <p:nvPr>
            <p:ph idx="1"/>
          </p:nvPr>
        </p:nvSpPr>
        <p:spPr/>
        <p:txBody>
          <a:bodyPr/>
          <a:lstStyle/>
          <a:p>
            <a:endParaRPr lang="en-US" smtClean="0"/>
          </a:p>
        </p:txBody>
      </p:sp>
      <p:pic>
        <p:nvPicPr>
          <p:cNvPr id="18436" name="Picture 2" descr="C:\Documents and Settings\vaas kumar\My Documents\My Pictures\gis.bmp"/>
          <p:cNvPicPr>
            <a:picLocks noChangeAspect="1" noChangeArrowheads="1"/>
          </p:cNvPicPr>
          <p:nvPr/>
        </p:nvPicPr>
        <p:blipFill>
          <a:blip r:embed="rId2"/>
          <a:srcRect/>
          <a:stretch>
            <a:fillRect/>
          </a:stretch>
        </p:blipFill>
        <p:spPr bwMode="auto">
          <a:xfrm>
            <a:off x="1295400" y="152400"/>
            <a:ext cx="6553200" cy="657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pic>
        <p:nvPicPr>
          <p:cNvPr id="19459" name="Picture 1"/>
          <p:cNvPicPr>
            <a:picLocks noGrp="1" noChangeAspect="1" noChangeArrowheads="1"/>
          </p:cNvPicPr>
          <p:nvPr>
            <p:ph idx="1"/>
          </p:nvPr>
        </p:nvPicPr>
        <p:blipFill>
          <a:blip r:embed="rId2"/>
          <a:srcRect/>
          <a:stretch>
            <a:fillRect/>
          </a:stretch>
        </p:blipFill>
        <p:spPr>
          <a:xfrm>
            <a:off x="685800" y="0"/>
            <a:ext cx="7696200" cy="65532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pic>
        <p:nvPicPr>
          <p:cNvPr id="20483" name="Picture 1"/>
          <p:cNvPicPr>
            <a:picLocks noGrp="1" noChangeAspect="1" noChangeArrowheads="1"/>
          </p:cNvPicPr>
          <p:nvPr>
            <p:ph idx="1"/>
          </p:nvPr>
        </p:nvPicPr>
        <p:blipFill>
          <a:blip r:embed="rId2"/>
          <a:srcRect/>
          <a:stretch>
            <a:fillRect/>
          </a:stretch>
        </p:blipFill>
        <p:spPr>
          <a:xfrm>
            <a:off x="838200" y="381000"/>
            <a:ext cx="7543800" cy="63246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smtClean="0"/>
          </a:p>
        </p:txBody>
      </p:sp>
      <p:pic>
        <p:nvPicPr>
          <p:cNvPr id="21507" name="Picture 2"/>
          <p:cNvPicPr>
            <a:picLocks noGrp="1" noChangeAspect="1" noChangeArrowheads="1"/>
          </p:cNvPicPr>
          <p:nvPr>
            <p:ph idx="1"/>
          </p:nvPr>
        </p:nvPicPr>
        <p:blipFill>
          <a:blip r:embed="rId2"/>
          <a:srcRect/>
          <a:stretch>
            <a:fillRect/>
          </a:stretch>
        </p:blipFill>
        <p:spPr>
          <a:xfrm>
            <a:off x="1066800" y="-228600"/>
            <a:ext cx="7239000" cy="6629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SCHEME OF PRESENTATION</a:t>
            </a:r>
            <a:endParaRPr lang="en-US" dirty="0"/>
          </a:p>
        </p:txBody>
      </p:sp>
      <p:sp>
        <p:nvSpPr>
          <p:cNvPr id="3" name="Content Placeholder 2"/>
          <p:cNvSpPr>
            <a:spLocks noGrp="1"/>
          </p:cNvSpPr>
          <p:nvPr>
            <p:ph idx="1"/>
          </p:nvPr>
        </p:nvSpPr>
        <p:spPr/>
        <p:txBody>
          <a:bodyPr/>
          <a:lstStyle/>
          <a:p>
            <a:pPr fontAlgn="auto">
              <a:spcAft>
                <a:spcPts val="0"/>
              </a:spcAft>
              <a:buFont typeface="Arial" pitchFamily="34" charset="0"/>
              <a:buChar char="•"/>
              <a:defRPr/>
            </a:pPr>
            <a:r>
              <a:rPr lang="en-US" dirty="0" smtClean="0">
                <a:solidFill>
                  <a:schemeClr val="tx2">
                    <a:lumMod val="75000"/>
                  </a:schemeClr>
                </a:solidFill>
              </a:rPr>
              <a:t>1. ABSTRACT</a:t>
            </a:r>
          </a:p>
          <a:p>
            <a:pPr fontAlgn="auto">
              <a:spcAft>
                <a:spcPts val="0"/>
              </a:spcAft>
              <a:buFont typeface="Arial" pitchFamily="34" charset="0"/>
              <a:buChar char="•"/>
              <a:defRPr/>
            </a:pPr>
            <a:r>
              <a:rPr lang="en-US" dirty="0" smtClean="0">
                <a:solidFill>
                  <a:schemeClr val="tx2">
                    <a:lumMod val="75000"/>
                  </a:schemeClr>
                </a:solidFill>
              </a:rPr>
              <a:t>2. STUDY AREA</a:t>
            </a:r>
          </a:p>
          <a:p>
            <a:pPr fontAlgn="auto">
              <a:spcAft>
                <a:spcPts val="0"/>
              </a:spcAft>
              <a:buFont typeface="Arial" pitchFamily="34" charset="0"/>
              <a:buChar char="•"/>
              <a:defRPr/>
            </a:pPr>
            <a:r>
              <a:rPr lang="en-US" dirty="0" smtClean="0">
                <a:solidFill>
                  <a:schemeClr val="tx2">
                    <a:lumMod val="75000"/>
                  </a:schemeClr>
                </a:solidFill>
              </a:rPr>
              <a:t>3.CLEANER  PRACTICES –CASE STUDIES </a:t>
            </a:r>
          </a:p>
          <a:p>
            <a:pPr fontAlgn="auto">
              <a:spcAft>
                <a:spcPts val="0"/>
              </a:spcAft>
              <a:buFont typeface="Arial" pitchFamily="34" charset="0"/>
              <a:buChar char="•"/>
              <a:defRPr/>
            </a:pPr>
            <a:r>
              <a:rPr lang="en-US" dirty="0" smtClean="0">
                <a:solidFill>
                  <a:schemeClr val="tx2">
                    <a:lumMod val="75000"/>
                  </a:schemeClr>
                </a:solidFill>
              </a:rPr>
              <a:t>4.INTEGRATION OF GEOINFORMATICS</a:t>
            </a:r>
          </a:p>
          <a:p>
            <a:pPr fontAlgn="auto">
              <a:spcAft>
                <a:spcPts val="0"/>
              </a:spcAft>
              <a:buFont typeface="Arial" pitchFamily="34" charset="0"/>
              <a:buChar char="•"/>
              <a:defRPr/>
            </a:pPr>
            <a:r>
              <a:rPr lang="en-US" dirty="0" smtClean="0">
                <a:solidFill>
                  <a:schemeClr val="tx2">
                    <a:lumMod val="75000"/>
                  </a:schemeClr>
                </a:solidFill>
              </a:rPr>
              <a:t>4. METHODOLOGY</a:t>
            </a:r>
          </a:p>
          <a:p>
            <a:pPr fontAlgn="auto">
              <a:spcAft>
                <a:spcPts val="0"/>
              </a:spcAft>
              <a:buNone/>
              <a:defRPr/>
            </a:pPr>
            <a:r>
              <a:rPr lang="en-US" dirty="0" smtClean="0">
                <a:solidFill>
                  <a:schemeClr val="tx2">
                    <a:lumMod val="75000"/>
                  </a:schemeClr>
                </a:solidFill>
              </a:rPr>
              <a:t>     -Laboratory Analysis</a:t>
            </a:r>
          </a:p>
          <a:p>
            <a:pPr fontAlgn="auto">
              <a:spcAft>
                <a:spcPts val="0"/>
              </a:spcAft>
              <a:buNone/>
              <a:defRPr/>
            </a:pPr>
            <a:r>
              <a:rPr lang="en-US" dirty="0" smtClean="0">
                <a:solidFill>
                  <a:schemeClr val="tx2">
                    <a:lumMod val="75000"/>
                  </a:schemeClr>
                </a:solidFill>
              </a:rPr>
              <a:t>     -Drastic Model Analysis</a:t>
            </a:r>
          </a:p>
          <a:p>
            <a:pPr fontAlgn="auto">
              <a:spcAft>
                <a:spcPts val="0"/>
              </a:spcAft>
              <a:buFont typeface="Arial" pitchFamily="34" charset="0"/>
              <a:buChar char="•"/>
              <a:defRPr/>
            </a:pPr>
            <a:r>
              <a:rPr lang="en-US" dirty="0" smtClean="0">
                <a:solidFill>
                  <a:schemeClr val="tx2">
                    <a:lumMod val="75000"/>
                  </a:schemeClr>
                </a:solidFill>
              </a:rPr>
              <a:t>5. CONCLUSIONS</a:t>
            </a:r>
          </a:p>
          <a:p>
            <a:endParaRPr lang="en-US" dirty="0"/>
          </a:p>
        </p:txBody>
      </p:sp>
      <p:sp>
        <p:nvSpPr>
          <p:cNvPr id="4" name="Slide Number Placeholder 3"/>
          <p:cNvSpPr>
            <a:spLocks noGrp="1"/>
          </p:cNvSpPr>
          <p:nvPr>
            <p:ph type="sldNum" sz="quarter" idx="12"/>
          </p:nvPr>
        </p:nvSpPr>
        <p:spPr/>
        <p:txBody>
          <a:bodyPr/>
          <a:lstStyle/>
          <a:p>
            <a:fld id="{61A8DE7E-7192-4CA8-A80A-01DB158FE053}"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pic>
        <p:nvPicPr>
          <p:cNvPr id="22531" name="Picture 2"/>
          <p:cNvPicPr>
            <a:picLocks noGrp="1" noChangeAspect="1" noChangeArrowheads="1"/>
          </p:cNvPicPr>
          <p:nvPr>
            <p:ph idx="1"/>
          </p:nvPr>
        </p:nvPicPr>
        <p:blipFill>
          <a:blip r:embed="rId2"/>
          <a:srcRect/>
          <a:stretch>
            <a:fillRect/>
          </a:stretch>
        </p:blipFill>
        <p:spPr>
          <a:xfrm>
            <a:off x="762000" y="-304800"/>
            <a:ext cx="7696200" cy="69342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smtClean="0"/>
          </a:p>
        </p:txBody>
      </p:sp>
      <p:pic>
        <p:nvPicPr>
          <p:cNvPr id="23555" name="Picture 2"/>
          <p:cNvPicPr>
            <a:picLocks noGrp="1" noChangeAspect="1" noChangeArrowheads="1"/>
          </p:cNvPicPr>
          <p:nvPr>
            <p:ph idx="1"/>
          </p:nvPr>
        </p:nvPicPr>
        <p:blipFill>
          <a:blip r:embed="rId2"/>
          <a:srcRect/>
          <a:stretch>
            <a:fillRect/>
          </a:stretch>
        </p:blipFill>
        <p:spPr>
          <a:xfrm>
            <a:off x="914400" y="-228600"/>
            <a:ext cx="7391400" cy="67056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smtClean="0"/>
          </a:p>
        </p:txBody>
      </p:sp>
      <p:pic>
        <p:nvPicPr>
          <p:cNvPr id="24579" name="Picture 2"/>
          <p:cNvPicPr>
            <a:picLocks noGrp="1" noChangeAspect="1" noChangeArrowheads="1"/>
          </p:cNvPicPr>
          <p:nvPr>
            <p:ph idx="1"/>
          </p:nvPr>
        </p:nvPicPr>
        <p:blipFill>
          <a:blip r:embed="rId2"/>
          <a:srcRect/>
          <a:stretch>
            <a:fillRect/>
          </a:stretch>
        </p:blipFill>
        <p:spPr>
          <a:xfrm>
            <a:off x="990600" y="457200"/>
            <a:ext cx="7467600" cy="6096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pic>
        <p:nvPicPr>
          <p:cNvPr id="25603" name="Picture 2"/>
          <p:cNvPicPr>
            <a:picLocks noGrp="1" noChangeAspect="1" noChangeArrowheads="1"/>
          </p:cNvPicPr>
          <p:nvPr>
            <p:ph idx="1"/>
          </p:nvPr>
        </p:nvPicPr>
        <p:blipFill>
          <a:blip r:embed="rId2"/>
          <a:srcRect/>
          <a:stretch>
            <a:fillRect/>
          </a:stretch>
        </p:blipFill>
        <p:spPr>
          <a:xfrm>
            <a:off x="990600" y="-304800"/>
            <a:ext cx="7467600" cy="6858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US" smtClean="0"/>
          </a:p>
        </p:txBody>
      </p:sp>
      <p:sp>
        <p:nvSpPr>
          <p:cNvPr id="26627" name="Content Placeholder 2"/>
          <p:cNvSpPr>
            <a:spLocks noGrp="1"/>
          </p:cNvSpPr>
          <p:nvPr>
            <p:ph idx="1"/>
          </p:nvPr>
        </p:nvSpPr>
        <p:spPr/>
        <p:txBody>
          <a:bodyPr/>
          <a:lstStyle/>
          <a:p>
            <a:pPr eaLnBrk="1" hangingPunct="1"/>
            <a:endParaRPr lang="en-US" smtClean="0"/>
          </a:p>
        </p:txBody>
      </p:sp>
      <p:pic>
        <p:nvPicPr>
          <p:cNvPr id="26628" name="Picture 2"/>
          <p:cNvPicPr>
            <a:picLocks noChangeAspect="1" noChangeArrowheads="1"/>
          </p:cNvPicPr>
          <p:nvPr/>
        </p:nvPicPr>
        <p:blipFill>
          <a:blip r:embed="rId2"/>
          <a:srcRect/>
          <a:stretch>
            <a:fillRect/>
          </a:stretch>
        </p:blipFill>
        <p:spPr bwMode="auto">
          <a:xfrm>
            <a:off x="381000" y="304800"/>
            <a:ext cx="8175625"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smtClean="0">
                <a:solidFill>
                  <a:srgbClr val="993300"/>
                </a:solidFill>
              </a:rPr>
              <a:t>DRASTIC MODEL ANALYSIS</a:t>
            </a:r>
            <a:endParaRPr lang="en-US" smtClean="0">
              <a:solidFill>
                <a:srgbClr val="993300"/>
              </a:solidFill>
            </a:endParaRPr>
          </a:p>
        </p:txBody>
      </p:sp>
      <p:sp>
        <p:nvSpPr>
          <p:cNvPr id="3" name="Content Placeholder 2"/>
          <p:cNvSpPr>
            <a:spLocks noGrp="1"/>
          </p:cNvSpPr>
          <p:nvPr>
            <p:ph idx="1"/>
          </p:nvPr>
        </p:nvSpPr>
        <p:spPr/>
        <p:txBody>
          <a:bodyPr>
            <a:normAutofit fontScale="92500" lnSpcReduction="10000"/>
          </a:bodyPr>
          <a:lstStyle/>
          <a:p>
            <a:pPr>
              <a:defRPr/>
            </a:pPr>
            <a:r>
              <a:rPr lang="en-US" dirty="0" smtClean="0">
                <a:solidFill>
                  <a:srgbClr val="002060"/>
                </a:solidFill>
              </a:rPr>
              <a:t>In the DRASTIC method, spatial data sets on</a:t>
            </a:r>
          </a:p>
          <a:p>
            <a:pPr>
              <a:defRPr/>
            </a:pPr>
            <a:r>
              <a:rPr lang="en-US" sz="3600" dirty="0" smtClean="0">
                <a:solidFill>
                  <a:srgbClr val="002060"/>
                </a:solidFill>
              </a:rPr>
              <a:t>D</a:t>
            </a:r>
            <a:r>
              <a:rPr lang="en-US" dirty="0" smtClean="0">
                <a:solidFill>
                  <a:srgbClr val="002060"/>
                </a:solidFill>
              </a:rPr>
              <a:t>epth to ground water</a:t>
            </a:r>
          </a:p>
          <a:p>
            <a:pPr>
              <a:defRPr/>
            </a:pPr>
            <a:r>
              <a:rPr lang="en-US" sz="3600" dirty="0" smtClean="0">
                <a:solidFill>
                  <a:srgbClr val="002060"/>
                </a:solidFill>
              </a:rPr>
              <a:t>R</a:t>
            </a:r>
            <a:r>
              <a:rPr lang="en-US" dirty="0" smtClean="0">
                <a:solidFill>
                  <a:srgbClr val="002060"/>
                </a:solidFill>
              </a:rPr>
              <a:t>echarge by rainfall</a:t>
            </a:r>
          </a:p>
          <a:p>
            <a:pPr>
              <a:defRPr/>
            </a:pPr>
            <a:r>
              <a:rPr lang="en-US" sz="3600" dirty="0" smtClean="0">
                <a:solidFill>
                  <a:srgbClr val="002060"/>
                </a:solidFill>
              </a:rPr>
              <a:t>A</a:t>
            </a:r>
            <a:r>
              <a:rPr lang="en-US" dirty="0" smtClean="0">
                <a:solidFill>
                  <a:srgbClr val="002060"/>
                </a:solidFill>
              </a:rPr>
              <a:t>quifer type</a:t>
            </a:r>
          </a:p>
          <a:p>
            <a:pPr>
              <a:defRPr/>
            </a:pPr>
            <a:r>
              <a:rPr lang="en-US" sz="3600" dirty="0" smtClean="0">
                <a:solidFill>
                  <a:srgbClr val="002060"/>
                </a:solidFill>
              </a:rPr>
              <a:t>S</a:t>
            </a:r>
            <a:r>
              <a:rPr lang="en-US" dirty="0" smtClean="0">
                <a:solidFill>
                  <a:srgbClr val="002060"/>
                </a:solidFill>
              </a:rPr>
              <a:t>oil properties</a:t>
            </a:r>
          </a:p>
          <a:p>
            <a:pPr>
              <a:defRPr/>
            </a:pPr>
            <a:r>
              <a:rPr lang="en-US" dirty="0" smtClean="0">
                <a:solidFill>
                  <a:srgbClr val="002060"/>
                </a:solidFill>
              </a:rPr>
              <a:t>Topography</a:t>
            </a:r>
          </a:p>
          <a:p>
            <a:pPr>
              <a:defRPr/>
            </a:pPr>
            <a:r>
              <a:rPr lang="en-US" sz="3900" dirty="0" smtClean="0">
                <a:solidFill>
                  <a:srgbClr val="002060"/>
                </a:solidFill>
              </a:rPr>
              <a:t>I</a:t>
            </a:r>
            <a:r>
              <a:rPr lang="en-US" dirty="0" smtClean="0">
                <a:solidFill>
                  <a:srgbClr val="002060"/>
                </a:solidFill>
              </a:rPr>
              <a:t>mpact of the </a:t>
            </a:r>
            <a:r>
              <a:rPr lang="en-US" dirty="0" err="1" smtClean="0">
                <a:solidFill>
                  <a:srgbClr val="002060"/>
                </a:solidFill>
              </a:rPr>
              <a:t>vadose</a:t>
            </a:r>
            <a:r>
              <a:rPr lang="en-US" dirty="0" smtClean="0">
                <a:solidFill>
                  <a:srgbClr val="002060"/>
                </a:solidFill>
              </a:rPr>
              <a:t> zone      and </a:t>
            </a:r>
          </a:p>
          <a:p>
            <a:pPr>
              <a:defRPr/>
            </a:pPr>
            <a:r>
              <a:rPr lang="en-US" dirty="0" smtClean="0">
                <a:solidFill>
                  <a:srgbClr val="002060"/>
                </a:solidFill>
              </a:rPr>
              <a:t>Aquifer’s hydraulic </a:t>
            </a:r>
            <a:r>
              <a:rPr lang="en-US" sz="3900" dirty="0" smtClean="0">
                <a:solidFill>
                  <a:srgbClr val="002060"/>
                </a:solidFill>
              </a:rPr>
              <a:t>C</a:t>
            </a:r>
            <a:r>
              <a:rPr lang="en-US" dirty="0" smtClean="0">
                <a:solidFill>
                  <a:srgbClr val="002060"/>
                </a:solidFill>
              </a:rPr>
              <a:t>onductivity </a:t>
            </a:r>
            <a:r>
              <a:rPr lang="en-US" dirty="0" smtClean="0"/>
              <a:t>are combined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2800" b="1" smtClean="0">
                <a:solidFill>
                  <a:srgbClr val="0000FF"/>
                </a:solidFill>
              </a:rPr>
              <a:t>Area under vulnerability to groundwater pollution</a:t>
            </a:r>
          </a:p>
        </p:txBody>
      </p:sp>
      <p:graphicFrame>
        <p:nvGraphicFramePr>
          <p:cNvPr id="4" name="Content Placeholder 3"/>
          <p:cNvGraphicFramePr>
            <a:graphicFrameLocks noGrp="1"/>
          </p:cNvGraphicFramePr>
          <p:nvPr>
            <p:ph idx="1"/>
          </p:nvPr>
        </p:nvGraphicFramePr>
        <p:xfrm>
          <a:off x="457200" y="1600200"/>
          <a:ext cx="8229600" cy="3867150"/>
        </p:xfrm>
        <a:graphic>
          <a:graphicData uri="http://schemas.openxmlformats.org/drawingml/2006/table">
            <a:tbl>
              <a:tblPr firstRow="1" bandRow="1">
                <a:tableStyleId>{5C22544A-7EE6-4342-B048-85BDC9FD1C3A}</a:tableStyleId>
              </a:tblPr>
              <a:tblGrid>
                <a:gridCol w="914400"/>
                <a:gridCol w="1676400"/>
                <a:gridCol w="2346960"/>
                <a:gridCol w="1767840"/>
                <a:gridCol w="1524000"/>
              </a:tblGrid>
              <a:tr h="2286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85775">
                <a:tc>
                  <a:txBody>
                    <a:bodyPr/>
                    <a:lstStyle/>
                    <a:p>
                      <a:pPr marL="0" marR="0" algn="just">
                        <a:lnSpc>
                          <a:spcPct val="115000"/>
                        </a:lnSpc>
                        <a:spcBef>
                          <a:spcPts val="0"/>
                        </a:spcBef>
                        <a:spcAft>
                          <a:spcPts val="1000"/>
                        </a:spcAft>
                      </a:pPr>
                      <a:r>
                        <a:rPr lang="en-US" sz="1800" dirty="0" err="1">
                          <a:solidFill>
                            <a:srgbClr val="0000FF"/>
                          </a:solidFill>
                          <a:latin typeface="Times New Roman"/>
                          <a:ea typeface="Calibri"/>
                          <a:cs typeface="Times New Roman"/>
                        </a:rPr>
                        <a:t>Sl.no</a:t>
                      </a:r>
                      <a:endParaRPr lang="en-US" sz="1800" dirty="0">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a:solidFill>
                            <a:srgbClr val="0000FF"/>
                          </a:solidFill>
                          <a:latin typeface="Times New Roman"/>
                          <a:ea typeface="Calibri"/>
                          <a:cs typeface="Times New Roman"/>
                        </a:rPr>
                        <a:t>Drastic index</a:t>
                      </a:r>
                      <a:endParaRPr lang="en-US" sz="2000" b="1">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a:solidFill>
                            <a:srgbClr val="993300"/>
                          </a:solidFill>
                          <a:latin typeface="Times New Roman"/>
                          <a:ea typeface="Calibri"/>
                          <a:cs typeface="Times New Roman"/>
                        </a:rPr>
                        <a:t>vulnerability</a:t>
                      </a:r>
                      <a:endParaRPr lang="en-US" sz="2000" b="1" dirty="0">
                        <a:solidFill>
                          <a:srgbClr val="9933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a:solidFill>
                            <a:srgbClr val="C00000"/>
                          </a:solidFill>
                          <a:latin typeface="Times New Roman"/>
                          <a:ea typeface="Calibri"/>
                          <a:cs typeface="Times New Roman"/>
                        </a:rPr>
                        <a:t>Area(sq.kms)</a:t>
                      </a:r>
                      <a:endParaRPr lang="en-US" sz="2000" b="1" dirty="0">
                        <a:solidFill>
                          <a:srgbClr val="C000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a:solidFill>
                            <a:srgbClr val="0000FF"/>
                          </a:solidFill>
                          <a:latin typeface="Times New Roman"/>
                          <a:ea typeface="Calibri"/>
                          <a:cs typeface="Times New Roman"/>
                        </a:rPr>
                        <a:t>Area (in %)</a:t>
                      </a:r>
                      <a:endParaRPr lang="en-US" sz="2000" b="1" dirty="0">
                        <a:solidFill>
                          <a:srgbClr val="0000FF"/>
                        </a:solidFill>
                        <a:latin typeface="Calibri"/>
                        <a:ea typeface="Calibri"/>
                        <a:cs typeface="Times New Roman"/>
                      </a:endParaRPr>
                    </a:p>
                  </a:txBody>
                  <a:tcPr marL="68580" marR="68580" marT="0" marB="0"/>
                </a:tc>
              </a:tr>
              <a:tr h="485775">
                <a:tc>
                  <a:txBody>
                    <a:bodyPr/>
                    <a:lstStyle/>
                    <a:p>
                      <a:pPr marL="0" marR="0" algn="just">
                        <a:lnSpc>
                          <a:spcPct val="115000"/>
                        </a:lnSpc>
                        <a:spcBef>
                          <a:spcPts val="0"/>
                        </a:spcBef>
                        <a:spcAft>
                          <a:spcPts val="1000"/>
                        </a:spcAft>
                      </a:pPr>
                      <a:r>
                        <a:rPr lang="en-US" sz="1800" dirty="0">
                          <a:solidFill>
                            <a:srgbClr val="0000FF"/>
                          </a:solidFill>
                          <a:latin typeface="Times New Roman"/>
                          <a:ea typeface="Calibri"/>
                          <a:cs typeface="Times New Roman"/>
                        </a:rPr>
                        <a:t>1</a:t>
                      </a:r>
                      <a:endParaRPr lang="en-US" sz="1800" dirty="0">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a:solidFill>
                            <a:srgbClr val="0000FF"/>
                          </a:solidFill>
                          <a:latin typeface="Times New Roman"/>
                          <a:ea typeface="Calibri"/>
                          <a:cs typeface="Times New Roman"/>
                        </a:rPr>
                        <a:t>&lt;110</a:t>
                      </a:r>
                      <a:endParaRPr lang="en-US" sz="2000" b="1">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1800" b="1">
                          <a:solidFill>
                            <a:srgbClr val="993300"/>
                          </a:solidFill>
                          <a:latin typeface="Times New Roman"/>
                          <a:ea typeface="Calibri"/>
                          <a:cs typeface="Times New Roman"/>
                        </a:rPr>
                        <a:t>Very low</a:t>
                      </a:r>
                      <a:endParaRPr lang="en-US" sz="1800" b="1">
                        <a:solidFill>
                          <a:srgbClr val="9933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C00000"/>
                          </a:solidFill>
                          <a:latin typeface="Times New Roman"/>
                          <a:ea typeface="Calibri"/>
                          <a:cs typeface="Times New Roman"/>
                        </a:rPr>
                        <a:t>7.50</a:t>
                      </a:r>
                      <a:endParaRPr lang="en-US" sz="2000" b="1" dirty="0">
                        <a:solidFill>
                          <a:srgbClr val="C000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0000FF"/>
                          </a:solidFill>
                          <a:latin typeface="Calibri"/>
                          <a:ea typeface="Calibri"/>
                          <a:cs typeface="Times New Roman"/>
                        </a:rPr>
                        <a:t>6.25</a:t>
                      </a:r>
                      <a:endParaRPr lang="en-US" sz="2000" b="1" dirty="0">
                        <a:solidFill>
                          <a:srgbClr val="0000FF"/>
                        </a:solidFill>
                        <a:latin typeface="Calibri"/>
                        <a:ea typeface="Calibri"/>
                        <a:cs typeface="Times New Roman"/>
                      </a:endParaRPr>
                    </a:p>
                  </a:txBody>
                  <a:tcPr marL="68580" marR="68580" marT="0" marB="0"/>
                </a:tc>
              </a:tr>
              <a:tr h="485775">
                <a:tc>
                  <a:txBody>
                    <a:bodyPr/>
                    <a:lstStyle/>
                    <a:p>
                      <a:pPr marL="0" marR="0" algn="just">
                        <a:lnSpc>
                          <a:spcPct val="115000"/>
                        </a:lnSpc>
                        <a:spcBef>
                          <a:spcPts val="0"/>
                        </a:spcBef>
                        <a:spcAft>
                          <a:spcPts val="1000"/>
                        </a:spcAft>
                      </a:pPr>
                      <a:r>
                        <a:rPr lang="en-US" sz="1800" dirty="0">
                          <a:solidFill>
                            <a:srgbClr val="0000FF"/>
                          </a:solidFill>
                          <a:latin typeface="Times New Roman"/>
                          <a:ea typeface="Calibri"/>
                          <a:cs typeface="Times New Roman"/>
                        </a:rPr>
                        <a:t>2</a:t>
                      </a:r>
                      <a:endParaRPr lang="en-US" sz="1800" dirty="0">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a:solidFill>
                            <a:srgbClr val="0000FF"/>
                          </a:solidFill>
                          <a:latin typeface="Times New Roman"/>
                          <a:ea typeface="Calibri"/>
                          <a:cs typeface="Times New Roman"/>
                        </a:rPr>
                        <a:t>110-120</a:t>
                      </a:r>
                      <a:endParaRPr lang="en-US" sz="2000" b="1">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1800" b="1">
                          <a:solidFill>
                            <a:srgbClr val="993300"/>
                          </a:solidFill>
                          <a:latin typeface="Times New Roman"/>
                          <a:ea typeface="Calibri"/>
                          <a:cs typeface="Times New Roman"/>
                        </a:rPr>
                        <a:t>low</a:t>
                      </a:r>
                      <a:endParaRPr lang="en-US" sz="1800" b="1">
                        <a:solidFill>
                          <a:srgbClr val="9933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C00000"/>
                          </a:solidFill>
                          <a:latin typeface="Calibri"/>
                          <a:ea typeface="Calibri"/>
                          <a:cs typeface="Times New Roman"/>
                        </a:rPr>
                        <a:t>15.00</a:t>
                      </a:r>
                      <a:endParaRPr lang="en-US" sz="2000" b="1" dirty="0">
                        <a:solidFill>
                          <a:srgbClr val="C000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0000FF"/>
                          </a:solidFill>
                          <a:latin typeface="Times New Roman"/>
                          <a:ea typeface="Calibri"/>
                          <a:cs typeface="Times New Roman"/>
                        </a:rPr>
                        <a:t>12.50</a:t>
                      </a:r>
                      <a:endParaRPr lang="en-US" sz="2000" b="1" dirty="0">
                        <a:solidFill>
                          <a:srgbClr val="0000FF"/>
                        </a:solidFill>
                        <a:latin typeface="Calibri"/>
                        <a:ea typeface="Calibri"/>
                        <a:cs typeface="Times New Roman"/>
                      </a:endParaRPr>
                    </a:p>
                  </a:txBody>
                  <a:tcPr marL="68580" marR="68580" marT="0" marB="0"/>
                </a:tc>
              </a:tr>
              <a:tr h="485775">
                <a:tc>
                  <a:txBody>
                    <a:bodyPr/>
                    <a:lstStyle/>
                    <a:p>
                      <a:pPr marL="0" marR="0" algn="just">
                        <a:lnSpc>
                          <a:spcPct val="115000"/>
                        </a:lnSpc>
                        <a:spcBef>
                          <a:spcPts val="0"/>
                        </a:spcBef>
                        <a:spcAft>
                          <a:spcPts val="1000"/>
                        </a:spcAft>
                      </a:pPr>
                      <a:r>
                        <a:rPr lang="en-US" sz="1800" dirty="0">
                          <a:solidFill>
                            <a:srgbClr val="0000FF"/>
                          </a:solidFill>
                          <a:latin typeface="Times New Roman"/>
                          <a:ea typeface="Calibri"/>
                          <a:cs typeface="Times New Roman"/>
                        </a:rPr>
                        <a:t>3</a:t>
                      </a:r>
                      <a:endParaRPr lang="en-US" sz="1800" dirty="0">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a:solidFill>
                            <a:srgbClr val="0000FF"/>
                          </a:solidFill>
                          <a:latin typeface="Times New Roman"/>
                          <a:ea typeface="Calibri"/>
                          <a:cs typeface="Times New Roman"/>
                        </a:rPr>
                        <a:t>120-130</a:t>
                      </a:r>
                      <a:endParaRPr lang="en-US" sz="2000" b="1">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1800" b="1" dirty="0">
                          <a:solidFill>
                            <a:srgbClr val="993300"/>
                          </a:solidFill>
                          <a:latin typeface="Times New Roman"/>
                          <a:ea typeface="Calibri"/>
                          <a:cs typeface="Times New Roman"/>
                        </a:rPr>
                        <a:t>moderate</a:t>
                      </a:r>
                      <a:endParaRPr lang="en-US" sz="1800" b="1" dirty="0">
                        <a:solidFill>
                          <a:srgbClr val="9933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C00000"/>
                          </a:solidFill>
                          <a:latin typeface="Calibri"/>
                          <a:ea typeface="Calibri"/>
                          <a:cs typeface="Times New Roman"/>
                        </a:rPr>
                        <a:t>26.00</a:t>
                      </a:r>
                      <a:endParaRPr lang="en-US" sz="2000" b="1" dirty="0">
                        <a:solidFill>
                          <a:srgbClr val="C000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0000FF"/>
                          </a:solidFill>
                          <a:latin typeface="Calibri"/>
                          <a:ea typeface="Calibri"/>
                          <a:cs typeface="Times New Roman"/>
                        </a:rPr>
                        <a:t>21.65</a:t>
                      </a:r>
                      <a:endParaRPr lang="en-US" sz="2000" b="1" dirty="0">
                        <a:solidFill>
                          <a:srgbClr val="0000FF"/>
                        </a:solidFill>
                        <a:latin typeface="Calibri"/>
                        <a:ea typeface="Calibri"/>
                        <a:cs typeface="Times New Roman"/>
                      </a:endParaRPr>
                    </a:p>
                  </a:txBody>
                  <a:tcPr marL="68580" marR="68580" marT="0" marB="0"/>
                </a:tc>
              </a:tr>
              <a:tr h="586740">
                <a:tc>
                  <a:txBody>
                    <a:bodyPr/>
                    <a:lstStyle/>
                    <a:p>
                      <a:pPr marL="0" marR="0" algn="just">
                        <a:lnSpc>
                          <a:spcPct val="115000"/>
                        </a:lnSpc>
                        <a:spcBef>
                          <a:spcPts val="0"/>
                        </a:spcBef>
                        <a:spcAft>
                          <a:spcPts val="1000"/>
                        </a:spcAft>
                      </a:pPr>
                      <a:r>
                        <a:rPr lang="en-US" sz="1800" dirty="0">
                          <a:solidFill>
                            <a:srgbClr val="0000FF"/>
                          </a:solidFill>
                          <a:latin typeface="Times New Roman"/>
                          <a:ea typeface="Calibri"/>
                          <a:cs typeface="Times New Roman"/>
                        </a:rPr>
                        <a:t>4</a:t>
                      </a:r>
                      <a:endParaRPr lang="en-US" sz="1800" dirty="0">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a:solidFill>
                            <a:srgbClr val="0000FF"/>
                          </a:solidFill>
                          <a:latin typeface="Times New Roman"/>
                          <a:ea typeface="Calibri"/>
                          <a:cs typeface="Times New Roman"/>
                        </a:rPr>
                        <a:t>130-140</a:t>
                      </a:r>
                      <a:endParaRPr lang="en-US" sz="2000" b="1">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1800" b="1" dirty="0">
                          <a:solidFill>
                            <a:srgbClr val="993300"/>
                          </a:solidFill>
                          <a:latin typeface="Times New Roman"/>
                          <a:ea typeface="Calibri"/>
                          <a:cs typeface="Times New Roman"/>
                        </a:rPr>
                        <a:t>Moderately high</a:t>
                      </a:r>
                      <a:endParaRPr lang="en-US" sz="1800" b="1" dirty="0">
                        <a:solidFill>
                          <a:srgbClr val="9933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C00000"/>
                          </a:solidFill>
                          <a:latin typeface="Calibri"/>
                          <a:ea typeface="Calibri"/>
                          <a:cs typeface="Times New Roman"/>
                        </a:rPr>
                        <a:t>8.50</a:t>
                      </a:r>
                      <a:endParaRPr lang="en-US" sz="2000" b="1" dirty="0">
                        <a:solidFill>
                          <a:srgbClr val="C000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0000FF"/>
                          </a:solidFill>
                          <a:latin typeface="Calibri"/>
                          <a:ea typeface="Calibri"/>
                          <a:cs typeface="Times New Roman"/>
                        </a:rPr>
                        <a:t>7.10</a:t>
                      </a:r>
                      <a:endParaRPr lang="en-US" sz="2000" b="1" dirty="0">
                        <a:solidFill>
                          <a:srgbClr val="0000FF"/>
                        </a:solidFill>
                        <a:latin typeface="Calibri"/>
                        <a:ea typeface="Calibri"/>
                        <a:cs typeface="Times New Roman"/>
                      </a:endParaRPr>
                    </a:p>
                  </a:txBody>
                  <a:tcPr marL="68580" marR="68580" marT="0" marB="0"/>
                </a:tc>
              </a:tr>
              <a:tr h="485775">
                <a:tc>
                  <a:txBody>
                    <a:bodyPr/>
                    <a:lstStyle/>
                    <a:p>
                      <a:pPr marL="0" marR="0" algn="just">
                        <a:lnSpc>
                          <a:spcPct val="115000"/>
                        </a:lnSpc>
                        <a:spcBef>
                          <a:spcPts val="0"/>
                        </a:spcBef>
                        <a:spcAft>
                          <a:spcPts val="1000"/>
                        </a:spcAft>
                      </a:pPr>
                      <a:r>
                        <a:rPr lang="en-US" sz="1800" dirty="0">
                          <a:solidFill>
                            <a:srgbClr val="0000FF"/>
                          </a:solidFill>
                          <a:latin typeface="Times New Roman"/>
                          <a:ea typeface="Calibri"/>
                          <a:cs typeface="Times New Roman"/>
                        </a:rPr>
                        <a:t>5</a:t>
                      </a:r>
                      <a:endParaRPr lang="en-US" sz="1800" dirty="0">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a:solidFill>
                            <a:srgbClr val="0000FF"/>
                          </a:solidFill>
                          <a:latin typeface="Times New Roman"/>
                          <a:ea typeface="Calibri"/>
                          <a:cs typeface="Times New Roman"/>
                        </a:rPr>
                        <a:t>140-150</a:t>
                      </a:r>
                      <a:endParaRPr lang="en-US" sz="2000" b="1">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1800" b="1">
                          <a:solidFill>
                            <a:srgbClr val="993300"/>
                          </a:solidFill>
                          <a:latin typeface="Times New Roman"/>
                          <a:ea typeface="Calibri"/>
                          <a:cs typeface="Times New Roman"/>
                        </a:rPr>
                        <a:t>high</a:t>
                      </a:r>
                      <a:endParaRPr lang="en-US" sz="1800" b="1">
                        <a:solidFill>
                          <a:srgbClr val="9933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C00000"/>
                          </a:solidFill>
                          <a:latin typeface="Calibri"/>
                          <a:ea typeface="Calibri"/>
                          <a:cs typeface="Times New Roman"/>
                        </a:rPr>
                        <a:t>43.00</a:t>
                      </a:r>
                      <a:endParaRPr lang="en-US" sz="2000" b="1" dirty="0">
                        <a:solidFill>
                          <a:srgbClr val="C000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0000FF"/>
                          </a:solidFill>
                          <a:latin typeface="Calibri"/>
                          <a:ea typeface="Calibri"/>
                          <a:cs typeface="Times New Roman"/>
                        </a:rPr>
                        <a:t>35.85</a:t>
                      </a:r>
                      <a:endParaRPr lang="en-US" sz="2000" b="1" dirty="0">
                        <a:solidFill>
                          <a:srgbClr val="0000FF"/>
                        </a:solidFill>
                        <a:latin typeface="Calibri"/>
                        <a:ea typeface="Calibri"/>
                        <a:cs typeface="Times New Roman"/>
                      </a:endParaRPr>
                    </a:p>
                  </a:txBody>
                  <a:tcPr marL="68580" marR="68580" marT="0" marB="0"/>
                </a:tc>
              </a:tr>
              <a:tr h="485775">
                <a:tc>
                  <a:txBody>
                    <a:bodyPr/>
                    <a:lstStyle/>
                    <a:p>
                      <a:pPr marL="0" marR="0" algn="just">
                        <a:lnSpc>
                          <a:spcPct val="115000"/>
                        </a:lnSpc>
                        <a:spcBef>
                          <a:spcPts val="0"/>
                        </a:spcBef>
                        <a:spcAft>
                          <a:spcPts val="1000"/>
                        </a:spcAft>
                      </a:pPr>
                      <a:r>
                        <a:rPr lang="en-US" sz="1800" dirty="0">
                          <a:solidFill>
                            <a:srgbClr val="0000FF"/>
                          </a:solidFill>
                          <a:latin typeface="Times New Roman"/>
                          <a:ea typeface="Calibri"/>
                          <a:cs typeface="Times New Roman"/>
                        </a:rPr>
                        <a:t>6</a:t>
                      </a:r>
                      <a:endParaRPr lang="en-US" sz="1800" dirty="0">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a:solidFill>
                            <a:srgbClr val="0000FF"/>
                          </a:solidFill>
                          <a:latin typeface="Times New Roman"/>
                          <a:ea typeface="Calibri"/>
                          <a:cs typeface="Times New Roman"/>
                        </a:rPr>
                        <a:t>&gt;150</a:t>
                      </a:r>
                      <a:endParaRPr lang="en-US" sz="2000" b="1" dirty="0">
                        <a:solidFill>
                          <a:srgbClr val="0000FF"/>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1800" b="1" dirty="0">
                          <a:solidFill>
                            <a:srgbClr val="993300"/>
                          </a:solidFill>
                          <a:latin typeface="Times New Roman"/>
                          <a:ea typeface="Calibri"/>
                          <a:cs typeface="Times New Roman"/>
                        </a:rPr>
                        <a:t>Very high</a:t>
                      </a:r>
                      <a:endParaRPr lang="en-US" sz="1800" b="1" dirty="0">
                        <a:solidFill>
                          <a:srgbClr val="9933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C00000"/>
                          </a:solidFill>
                          <a:latin typeface="Calibri"/>
                          <a:ea typeface="Calibri"/>
                          <a:cs typeface="Times New Roman"/>
                        </a:rPr>
                        <a:t>20.00</a:t>
                      </a:r>
                      <a:endParaRPr lang="en-US" sz="2000" b="1" dirty="0">
                        <a:solidFill>
                          <a:srgbClr val="C00000"/>
                        </a:solidFill>
                        <a:latin typeface="Calibri"/>
                        <a:ea typeface="Calibri"/>
                        <a:cs typeface="Times New Roman"/>
                      </a:endParaRPr>
                    </a:p>
                  </a:txBody>
                  <a:tcPr marL="68580" marR="68580" marT="0" marB="0"/>
                </a:tc>
                <a:tc>
                  <a:txBody>
                    <a:bodyPr/>
                    <a:lstStyle/>
                    <a:p>
                      <a:pPr marL="0" marR="0" algn="just">
                        <a:lnSpc>
                          <a:spcPct val="115000"/>
                        </a:lnSpc>
                        <a:spcBef>
                          <a:spcPts val="0"/>
                        </a:spcBef>
                        <a:spcAft>
                          <a:spcPts val="1000"/>
                        </a:spcAft>
                      </a:pPr>
                      <a:r>
                        <a:rPr lang="en-US" sz="2000" b="1" dirty="0" smtClean="0">
                          <a:solidFill>
                            <a:srgbClr val="0000FF"/>
                          </a:solidFill>
                          <a:latin typeface="Calibri"/>
                          <a:ea typeface="Calibri"/>
                          <a:cs typeface="Times New Roman"/>
                        </a:rPr>
                        <a:t>16.65</a:t>
                      </a:r>
                      <a:endParaRPr lang="en-US" sz="2000" b="1" dirty="0">
                        <a:solidFill>
                          <a:srgbClr val="0000FF"/>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US" smtClean="0"/>
          </a:p>
        </p:txBody>
      </p:sp>
      <p:pic>
        <p:nvPicPr>
          <p:cNvPr id="29699" name="Picture 2"/>
          <p:cNvPicPr>
            <a:picLocks noGrp="1" noChangeAspect="1" noChangeArrowheads="1"/>
          </p:cNvPicPr>
          <p:nvPr>
            <p:ph idx="1"/>
          </p:nvPr>
        </p:nvPicPr>
        <p:blipFill>
          <a:blip r:embed="rId2"/>
          <a:srcRect/>
          <a:stretch>
            <a:fillRect/>
          </a:stretch>
        </p:blipFill>
        <p:spPr>
          <a:xfrm>
            <a:off x="2514600" y="598488"/>
            <a:ext cx="5410200" cy="5649912"/>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lumMod val="50000"/>
                  </a:schemeClr>
                </a:solidFill>
              </a:rPr>
              <a:t>CONCLUSIONS</a:t>
            </a:r>
            <a:r>
              <a:rPr lang="en-US" dirty="0" smtClean="0"/>
              <a:t> </a:t>
            </a:r>
            <a:endParaRPr lang="en-US" dirty="0"/>
          </a:p>
        </p:txBody>
      </p:sp>
      <p:sp>
        <p:nvSpPr>
          <p:cNvPr id="3" name="Content Placeholder 2"/>
          <p:cNvSpPr>
            <a:spLocks noGrp="1"/>
          </p:cNvSpPr>
          <p:nvPr>
            <p:ph idx="1"/>
          </p:nvPr>
        </p:nvSpPr>
        <p:spPr>
          <a:xfrm>
            <a:off x="457200" y="1447800"/>
            <a:ext cx="8229600" cy="4525963"/>
          </a:xfrm>
        </p:spPr>
        <p:txBody>
          <a:bodyPr rtlCol="0">
            <a:noAutofit/>
          </a:bodyPr>
          <a:lstStyle/>
          <a:p>
            <a:pPr eaLnBrk="1" fontAlgn="auto" hangingPunct="1">
              <a:spcAft>
                <a:spcPts val="0"/>
              </a:spcAft>
              <a:buFont typeface="Arial" pitchFamily="34" charset="0"/>
              <a:buChar char="•"/>
              <a:defRPr/>
            </a:pPr>
            <a:r>
              <a:rPr lang="en-US" sz="2300" dirty="0">
                <a:solidFill>
                  <a:schemeClr val="tx2">
                    <a:lumMod val="50000"/>
                  </a:schemeClr>
                </a:solidFill>
              </a:rPr>
              <a:t>The analysis of the ground water samples for heavy metals are compared with Bureau of Indian Standards (BIS,10500) </a:t>
            </a:r>
            <a:r>
              <a:rPr lang="en-US" sz="2300" dirty="0" smtClean="0">
                <a:solidFill>
                  <a:schemeClr val="tx2">
                    <a:lumMod val="50000"/>
                  </a:schemeClr>
                </a:solidFill>
              </a:rPr>
              <a:t>guidelines)</a:t>
            </a:r>
            <a:endParaRPr lang="en-US" sz="2300" dirty="0">
              <a:solidFill>
                <a:schemeClr val="tx2">
                  <a:lumMod val="50000"/>
                </a:schemeClr>
              </a:solidFill>
            </a:endParaRPr>
          </a:p>
          <a:p>
            <a:pPr eaLnBrk="1" fontAlgn="auto" hangingPunct="1">
              <a:spcAft>
                <a:spcPts val="0"/>
              </a:spcAft>
              <a:buFont typeface="Arial" pitchFamily="34" charset="0"/>
              <a:buChar char="•"/>
              <a:defRPr/>
            </a:pPr>
            <a:r>
              <a:rPr lang="en-US" sz="2300" dirty="0">
                <a:solidFill>
                  <a:schemeClr val="tx2">
                    <a:lumMod val="50000"/>
                  </a:schemeClr>
                </a:solidFill>
              </a:rPr>
              <a:t>Iron content was found to be beyond the permissible limits at all the places (urban, semi urban and rural) areas (Fe </a:t>
            </a:r>
            <a:r>
              <a:rPr lang="en-US" sz="2300" u="sng" dirty="0">
                <a:solidFill>
                  <a:schemeClr val="tx2">
                    <a:lumMod val="50000"/>
                  </a:schemeClr>
                </a:solidFill>
              </a:rPr>
              <a:t>&lt;</a:t>
            </a:r>
            <a:r>
              <a:rPr lang="en-US" sz="2300" dirty="0">
                <a:solidFill>
                  <a:schemeClr val="tx2">
                    <a:lumMod val="50000"/>
                  </a:schemeClr>
                </a:solidFill>
              </a:rPr>
              <a:t> 0.3 mg/L) </a:t>
            </a:r>
          </a:p>
          <a:p>
            <a:pPr eaLnBrk="1" fontAlgn="auto" hangingPunct="1">
              <a:spcAft>
                <a:spcPts val="0"/>
              </a:spcAft>
              <a:buFont typeface="Arial" pitchFamily="34" charset="0"/>
              <a:buChar char="•"/>
              <a:defRPr/>
            </a:pPr>
            <a:r>
              <a:rPr lang="en-US" sz="2300" dirty="0">
                <a:solidFill>
                  <a:schemeClr val="tx2">
                    <a:lumMod val="50000"/>
                  </a:schemeClr>
                </a:solidFill>
              </a:rPr>
              <a:t>Copper content was found to be beyond the permissible limits (Cu </a:t>
            </a:r>
            <a:r>
              <a:rPr lang="en-US" sz="2300" i="1" u="sng" dirty="0">
                <a:solidFill>
                  <a:schemeClr val="tx2">
                    <a:lumMod val="50000"/>
                  </a:schemeClr>
                </a:solidFill>
              </a:rPr>
              <a:t>&lt;</a:t>
            </a:r>
            <a:r>
              <a:rPr lang="en-US" sz="2300" dirty="0">
                <a:solidFill>
                  <a:schemeClr val="tx2">
                    <a:lumMod val="50000"/>
                  </a:schemeClr>
                </a:solidFill>
              </a:rPr>
              <a:t> 0.05mg/L) at most of the places except at some villages which varied with </a:t>
            </a:r>
            <a:r>
              <a:rPr lang="en-US" sz="2300" dirty="0" smtClean="0">
                <a:solidFill>
                  <a:schemeClr val="tx2">
                    <a:lumMod val="50000"/>
                  </a:schemeClr>
                </a:solidFill>
              </a:rPr>
              <a:t>monsoon</a:t>
            </a:r>
            <a:endParaRPr lang="en-US" sz="2300" dirty="0">
              <a:solidFill>
                <a:schemeClr val="tx2">
                  <a:lumMod val="50000"/>
                </a:schemeClr>
              </a:solidFill>
            </a:endParaRPr>
          </a:p>
          <a:p>
            <a:pPr eaLnBrk="1" fontAlgn="auto" hangingPunct="1">
              <a:spcAft>
                <a:spcPts val="0"/>
              </a:spcAft>
              <a:buFont typeface="Arial" pitchFamily="34" charset="0"/>
              <a:buChar char="•"/>
              <a:defRPr/>
            </a:pPr>
            <a:r>
              <a:rPr lang="en-US" sz="2300" dirty="0">
                <a:solidFill>
                  <a:schemeClr val="tx2">
                    <a:lumMod val="50000"/>
                  </a:schemeClr>
                </a:solidFill>
              </a:rPr>
              <a:t>Cadmium is well beyond the permissible limits (CD </a:t>
            </a:r>
            <a:r>
              <a:rPr lang="en-US" sz="2300" u="sng" dirty="0">
                <a:solidFill>
                  <a:schemeClr val="tx2">
                    <a:lumMod val="50000"/>
                  </a:schemeClr>
                </a:solidFill>
              </a:rPr>
              <a:t>&lt;</a:t>
            </a:r>
            <a:r>
              <a:rPr lang="en-US" sz="2300" dirty="0">
                <a:solidFill>
                  <a:schemeClr val="tx2">
                    <a:lumMod val="50000"/>
                  </a:schemeClr>
                </a:solidFill>
              </a:rPr>
              <a:t> 0.01 mg/L) at all the places. </a:t>
            </a:r>
          </a:p>
          <a:p>
            <a:pPr eaLnBrk="1" fontAlgn="auto" hangingPunct="1">
              <a:spcAft>
                <a:spcPts val="0"/>
              </a:spcAft>
              <a:buFont typeface="Arial" pitchFamily="34" charset="0"/>
              <a:buChar char="•"/>
              <a:defRPr/>
            </a:pPr>
            <a:r>
              <a:rPr lang="en-US" sz="2300" dirty="0">
                <a:solidFill>
                  <a:schemeClr val="tx2">
                    <a:lumMod val="50000"/>
                  </a:schemeClr>
                </a:solidFill>
              </a:rPr>
              <a:t>Zinc was found to be well within the permissible limits at all the places in urban, semi urban and rural area (Zn </a:t>
            </a:r>
            <a:r>
              <a:rPr lang="en-US" sz="2300" u="sng" dirty="0">
                <a:solidFill>
                  <a:schemeClr val="tx2">
                    <a:lumMod val="50000"/>
                  </a:schemeClr>
                </a:solidFill>
              </a:rPr>
              <a:t>&lt;</a:t>
            </a:r>
            <a:r>
              <a:rPr lang="en-US" sz="2300" dirty="0">
                <a:solidFill>
                  <a:schemeClr val="tx2">
                    <a:lumMod val="50000"/>
                  </a:schemeClr>
                </a:solidFill>
              </a:rPr>
              <a:t> 5 )</a:t>
            </a:r>
          </a:p>
          <a:p>
            <a:pPr eaLnBrk="1" fontAlgn="auto" hangingPunct="1">
              <a:spcAft>
                <a:spcPts val="0"/>
              </a:spcAft>
              <a:buFont typeface="Arial" pitchFamily="34" charset="0"/>
              <a:buNone/>
              <a:defRPr/>
            </a:pPr>
            <a:endParaRPr lang="en-US" sz="2300" dirty="0">
              <a:solidFill>
                <a:schemeClr val="tx2">
                  <a:lumMod val="50000"/>
                </a:schemeClr>
              </a:solidFill>
            </a:endParaRPr>
          </a:p>
          <a:p>
            <a:pPr eaLnBrk="1" fontAlgn="auto" hangingPunct="1">
              <a:spcAft>
                <a:spcPts val="0"/>
              </a:spcAft>
              <a:buFont typeface="Arial" pitchFamily="34" charset="0"/>
              <a:buChar char="•"/>
              <a:defRPr/>
            </a:pPr>
            <a:endParaRPr lang="en-US" sz="23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5562600"/>
            <a:ext cx="1905000" cy="731838"/>
          </a:xfrm>
        </p:spPr>
        <p:txBody>
          <a:bodyPr rtlCol="0">
            <a:normAutofit/>
          </a:bodyPr>
          <a:lstStyle/>
          <a:p>
            <a:pPr eaLnBrk="1" fontAlgn="auto" hangingPunct="1">
              <a:spcAft>
                <a:spcPts val="0"/>
              </a:spcAft>
              <a:defRPr/>
            </a:pPr>
            <a:endParaRPr lang="en-US" dirty="0"/>
          </a:p>
        </p:txBody>
      </p:sp>
      <p:sp>
        <p:nvSpPr>
          <p:cNvPr id="3" name="Content Placeholder 2"/>
          <p:cNvSpPr>
            <a:spLocks noGrp="1"/>
          </p:cNvSpPr>
          <p:nvPr>
            <p:ph idx="1"/>
          </p:nvPr>
        </p:nvSpPr>
        <p:spPr>
          <a:xfrm>
            <a:off x="381000" y="609600"/>
            <a:ext cx="8229600" cy="4525963"/>
          </a:xfrm>
        </p:spPr>
        <p:txBody>
          <a:bodyPr rtlCol="0">
            <a:normAutofit fontScale="62500" lnSpcReduction="20000"/>
          </a:bodyPr>
          <a:lstStyle/>
          <a:p>
            <a:pPr eaLnBrk="1" fontAlgn="auto" hangingPunct="1">
              <a:spcAft>
                <a:spcPts val="0"/>
              </a:spcAft>
              <a:buFont typeface="Arial" pitchFamily="34" charset="0"/>
              <a:buChar char="•"/>
              <a:defRPr/>
            </a:pPr>
            <a:r>
              <a:rPr lang="en-US" sz="3400" dirty="0" smtClean="0">
                <a:solidFill>
                  <a:schemeClr val="tx2">
                    <a:lumMod val="75000"/>
                  </a:schemeClr>
                </a:solidFill>
              </a:rPr>
              <a:t>Nickel was found to be well within the permissible limits at all the places in urban, semi urban and rural areas (Ni≤3mg/L). Chromium was absent in most of the places, even if present was well within the permissible limits (Cr ≤0.05 mg/L) </a:t>
            </a:r>
          </a:p>
          <a:p>
            <a:pPr eaLnBrk="1" fontAlgn="auto" hangingPunct="1">
              <a:spcAft>
                <a:spcPts val="0"/>
              </a:spcAft>
              <a:buFont typeface="Arial" pitchFamily="34" charset="0"/>
              <a:buChar char="•"/>
              <a:defRPr/>
            </a:pPr>
            <a:r>
              <a:rPr lang="en-US" sz="3400" dirty="0" smtClean="0">
                <a:solidFill>
                  <a:schemeClr val="tx2">
                    <a:lumMod val="75000"/>
                  </a:schemeClr>
                </a:solidFill>
              </a:rPr>
              <a:t>The results of this study shows that of the total  120 sq </a:t>
            </a:r>
            <a:r>
              <a:rPr lang="en-US" sz="3400" dirty="0" err="1" smtClean="0">
                <a:solidFill>
                  <a:schemeClr val="tx2">
                    <a:lumMod val="75000"/>
                  </a:schemeClr>
                </a:solidFill>
              </a:rPr>
              <a:t>kms</a:t>
            </a:r>
            <a:r>
              <a:rPr lang="en-US" sz="3400" dirty="0" smtClean="0">
                <a:solidFill>
                  <a:schemeClr val="tx2">
                    <a:lumMod val="75000"/>
                  </a:schemeClr>
                </a:solidFill>
              </a:rPr>
              <a:t> an area of about 22.50 sq.km is in the low vulnerable zone with a DRASTIC index range between 110and120,</a:t>
            </a:r>
          </a:p>
          <a:p>
            <a:pPr eaLnBrk="1" fontAlgn="auto" hangingPunct="1">
              <a:spcAft>
                <a:spcPts val="0"/>
              </a:spcAft>
              <a:buFont typeface="Arial" pitchFamily="34" charset="0"/>
              <a:buChar char="•"/>
              <a:defRPr/>
            </a:pPr>
            <a:r>
              <a:rPr lang="en-US" sz="3400" dirty="0" smtClean="0">
                <a:solidFill>
                  <a:schemeClr val="tx2">
                    <a:lumMod val="75000"/>
                  </a:schemeClr>
                </a:solidFill>
              </a:rPr>
              <a:t> About  35  sq.kms are in the moderately vulnerable zone with a DRASTIC index ranging between120-130,</a:t>
            </a:r>
          </a:p>
          <a:p>
            <a:pPr eaLnBrk="1" fontAlgn="auto" hangingPunct="1">
              <a:spcAft>
                <a:spcPts val="0"/>
              </a:spcAft>
              <a:buFont typeface="Arial" pitchFamily="34" charset="0"/>
              <a:buChar char="•"/>
              <a:defRPr/>
            </a:pPr>
            <a:r>
              <a:rPr lang="en-US" sz="3400" dirty="0" smtClean="0">
                <a:solidFill>
                  <a:schemeClr val="tx2">
                    <a:lumMod val="75000"/>
                  </a:schemeClr>
                </a:solidFill>
              </a:rPr>
              <a:t>About  43  sq.kms are in the high vulnerability zone with a DRASTIC index ranging between 140 and 150 and</a:t>
            </a:r>
          </a:p>
          <a:p>
            <a:pPr eaLnBrk="1" fontAlgn="auto" hangingPunct="1">
              <a:spcAft>
                <a:spcPts val="0"/>
              </a:spcAft>
              <a:buFont typeface="Arial" pitchFamily="34" charset="0"/>
              <a:buChar char="•"/>
              <a:defRPr/>
            </a:pPr>
            <a:r>
              <a:rPr lang="en-US" sz="3400" dirty="0" smtClean="0">
                <a:solidFill>
                  <a:schemeClr val="tx2">
                    <a:lumMod val="75000"/>
                  </a:schemeClr>
                </a:solidFill>
              </a:rPr>
              <a:t>About 20 sq.kms are in the very high vulnerability zone with a Drastic index of more than 150</a:t>
            </a:r>
          </a:p>
          <a:p>
            <a:pPr eaLnBrk="1" fontAlgn="auto" hangingPunct="1">
              <a:spcAft>
                <a:spcPts val="0"/>
              </a:spcAft>
              <a:buFont typeface="Arial" pitchFamily="34" charset="0"/>
              <a:buNone/>
              <a:defRPr/>
            </a:pPr>
            <a:endParaRPr lang="en-US" dirty="0" smtClean="0">
              <a:solidFill>
                <a:schemeClr val="tx2">
                  <a:lumMod val="75000"/>
                </a:schemeClr>
              </a:solidFill>
            </a:endParaRPr>
          </a:p>
          <a:p>
            <a:pPr eaLnBrk="1" fontAlgn="auto" hangingPunct="1">
              <a:spcAft>
                <a:spcPts val="0"/>
              </a:spcAft>
              <a:buFont typeface="Arial" pitchFamily="34" charset="0"/>
              <a:buChar char="•"/>
              <a:defRPr/>
            </a:pP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a:bodyPr>
          <a:lstStyle/>
          <a:p>
            <a:pPr algn="ctr"/>
            <a:r>
              <a:rPr lang="en-US" sz="3200" b="1" dirty="0" smtClean="0">
                <a:solidFill>
                  <a:schemeClr val="tx1"/>
                </a:solidFill>
                <a:latin typeface="Times New Roman" pitchFamily="18" charset="0"/>
                <a:cs typeface="Times New Roman" pitchFamily="18" charset="0"/>
              </a:rPr>
              <a:t>INTRODUCTION</a:t>
            </a:r>
            <a:endParaRPr lang="en-US"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2400" b="1" dirty="0" smtClean="0">
                <a:effectLst/>
                <a:latin typeface="Times New Roman" pitchFamily="18" charset="0"/>
                <a:cs typeface="Times New Roman" pitchFamily="18" charset="0"/>
              </a:rPr>
              <a:t>Green Technology </a:t>
            </a:r>
            <a:r>
              <a:rPr lang="en-US" sz="2400" dirty="0" smtClean="0">
                <a:effectLst/>
                <a:latin typeface="Times New Roman" pitchFamily="18" charset="0"/>
                <a:cs typeface="Times New Roman" pitchFamily="18" charset="0"/>
              </a:rPr>
              <a:t>is the application of the environmental science to conserve the natural environment and resources, and to curb the negative impacts of human involvement.</a:t>
            </a:r>
          </a:p>
          <a:p>
            <a:pPr algn="just">
              <a:buFont typeface="Wingdings" pitchFamily="2" charset="2"/>
              <a:buChar char="Ø"/>
            </a:pPr>
            <a:endParaRPr lang="en-US" sz="2400" dirty="0" smtClean="0">
              <a:effectLst/>
              <a:latin typeface="Times New Roman" pitchFamily="18" charset="0"/>
              <a:cs typeface="Times New Roman" pitchFamily="18" charset="0"/>
            </a:endParaRPr>
          </a:p>
          <a:p>
            <a:pPr algn="just">
              <a:buNone/>
            </a:pPr>
            <a:r>
              <a:rPr lang="en-US" sz="2400" dirty="0" smtClean="0">
                <a:effectLst/>
                <a:latin typeface="Times New Roman" pitchFamily="18" charset="0"/>
                <a:ea typeface="Calibri" pitchFamily="34" charset="0"/>
                <a:cs typeface="Times New Roman" pitchFamily="18" charset="0"/>
              </a:rPr>
              <a:t>		</a:t>
            </a:r>
          </a:p>
          <a:p>
            <a:pPr algn="just">
              <a:buFont typeface="Wingdings" pitchFamily="2" charset="2"/>
              <a:buChar char="Ø"/>
            </a:pPr>
            <a:r>
              <a:rPr lang="en-US" sz="2400" dirty="0" smtClean="0">
                <a:effectLst/>
                <a:latin typeface="Times New Roman" pitchFamily="18" charset="0"/>
                <a:ea typeface="Calibri" pitchFamily="34" charset="0"/>
                <a:cs typeface="Times New Roman" pitchFamily="18" charset="0"/>
              </a:rPr>
              <a:t>The field of "green technology" encompasses a continuously evolving group of methods and materials, from techniques for generating energy to non-toxic cleaning products.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3200400" y="5638800"/>
            <a:ext cx="5943600" cy="1219200"/>
          </a:xfrm>
          <a:prstGeom prst="rect">
            <a:avLst/>
          </a:prstGeom>
        </p:spPr>
        <p:txBody>
          <a:bodyPr>
            <a:normAutofit fontScale="92500" lnSpcReduction="20000"/>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IN" sz="9600" b="1" i="0" u="none" strike="noStrike" kern="1200" cap="none" spc="0" normalizeH="0" baseline="0" noProof="0" dirty="0" smtClean="0">
                <a:ln>
                  <a:noFill/>
                </a:ln>
                <a:solidFill>
                  <a:schemeClr val="bg1"/>
                </a:solidFill>
                <a:effectLst/>
                <a:uLnTx/>
                <a:uFillTx/>
                <a:latin typeface="Bradley Hand ITC" pitchFamily="66" charset="0"/>
                <a:ea typeface="+mn-ea"/>
                <a:cs typeface="+mn-cs"/>
              </a:rPr>
              <a:t>Thank you</a:t>
            </a:r>
            <a:endParaRPr kumimoji="0" lang="en-IN" sz="9600" b="1" i="0" u="none" strike="noStrike" kern="1200" cap="none" spc="0" normalizeH="0" baseline="0" noProof="0" dirty="0">
              <a:ln>
                <a:noFill/>
              </a:ln>
              <a:solidFill>
                <a:schemeClr val="bg1"/>
              </a:solidFill>
              <a:effectLst/>
              <a:uLnTx/>
              <a:uFillTx/>
              <a:latin typeface="Bradley Hand ITC" pitchFamily="66" charset="0"/>
              <a:ea typeface="+mn-ea"/>
              <a:cs typeface="+mn-cs"/>
            </a:endParaRPr>
          </a:p>
        </p:txBody>
      </p:sp>
      <p:pic>
        <p:nvPicPr>
          <p:cNvPr id="2050" name="Picture 2" descr="C:\Documents and Settings\Abhi\Desktop\lets-go-green-the-archangel-collection-1024by76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Content Placeholder 4"/>
          <p:cNvSpPr txBox="1">
            <a:spLocks/>
          </p:cNvSpPr>
          <p:nvPr/>
        </p:nvSpPr>
        <p:spPr>
          <a:xfrm>
            <a:off x="2743200" y="5029200"/>
            <a:ext cx="5943600" cy="1219200"/>
          </a:xfrm>
          <a:prstGeom prst="rect">
            <a:avLst/>
          </a:prstGeom>
        </p:spPr>
        <p:txBody>
          <a:bodyPr>
            <a:normAutofit fontScale="92500" lnSpcReduction="20000"/>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IN" sz="9600" b="1" i="0" u="none" strike="noStrike" kern="1200" normalizeH="0" baseline="0" noProof="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Bradley Hand ITC" pitchFamily="66" charset="0"/>
                <a:ea typeface="+mn-ea"/>
                <a:cs typeface="+mn-cs"/>
              </a:rPr>
              <a:t>Thank you</a:t>
            </a:r>
            <a:endParaRPr kumimoji="0" lang="en-IN" sz="9600" b="1" i="0" u="none" strike="noStrike" kern="1200" normalizeH="0" baseline="0" noProof="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Bradley Hand ITC" pitchFamily="66" charset="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428625"/>
            <a:ext cx="8186737"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609600"/>
            <a:ext cx="8458200" cy="5791200"/>
          </a:xfrm>
        </p:spPr>
        <p:txBody>
          <a:bodyPr>
            <a:noAutofit/>
          </a:bodyPr>
          <a:lstStyle/>
          <a:p>
            <a:pPr>
              <a:buNone/>
            </a:pPr>
            <a:r>
              <a:rPr lang="en-US" sz="2400" b="1" dirty="0" smtClean="0">
                <a:effectLst/>
                <a:latin typeface="Times New Roman" pitchFamily="18" charset="0"/>
                <a:cs typeface="Times New Roman" pitchFamily="18" charset="0"/>
              </a:rPr>
              <a:t>Applications of green technology:</a:t>
            </a:r>
          </a:p>
          <a:p>
            <a:pPr>
              <a:buNone/>
            </a:pPr>
            <a:r>
              <a:rPr lang="en-US" sz="2400" dirty="0" smtClean="0">
                <a:effectLst/>
                <a:latin typeface="Times New Roman" pitchFamily="18" charset="0"/>
                <a:cs typeface="Times New Roman" pitchFamily="18" charset="0"/>
              </a:rPr>
              <a:t>	Application of green technology includes recycling, waste water treatment, material efficiency, reduction of noise and solid waste management.</a:t>
            </a:r>
          </a:p>
          <a:p>
            <a:pPr>
              <a:buNone/>
            </a:pPr>
            <a:endParaRPr lang="en-US" sz="2400" u="sng" dirty="0" smtClean="0">
              <a:effectLst/>
              <a:latin typeface="Times New Roman" pitchFamily="18" charset="0"/>
              <a:cs typeface="Times New Roman" pitchFamily="18" charset="0"/>
            </a:endParaRPr>
          </a:p>
          <a:p>
            <a:pPr>
              <a:buNone/>
            </a:pPr>
            <a:r>
              <a:rPr lang="en-US" sz="2400" dirty="0" smtClean="0">
                <a:effectLst/>
                <a:latin typeface="Times New Roman" pitchFamily="18" charset="0"/>
                <a:cs typeface="Times New Roman" pitchFamily="18" charset="0"/>
              </a:rPr>
              <a:t>Goals of green technology:</a:t>
            </a:r>
          </a:p>
          <a:p>
            <a:pPr>
              <a:buNone/>
            </a:pPr>
            <a:endParaRPr lang="en-US" sz="2400" dirty="0" smtClean="0">
              <a:effectLst/>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Design efficiency</a:t>
            </a:r>
          </a:p>
          <a:p>
            <a:pPr>
              <a:buFont typeface="Wingdings" pitchFamily="2" charset="2"/>
              <a:buChar char="Ø"/>
            </a:pPr>
            <a:r>
              <a:rPr lang="en-US" sz="2400" dirty="0" smtClean="0">
                <a:effectLst/>
                <a:latin typeface="Times New Roman" pitchFamily="18" charset="0"/>
                <a:cs typeface="Times New Roman" pitchFamily="18" charset="0"/>
              </a:rPr>
              <a:t>Energy efficiency</a:t>
            </a:r>
          </a:p>
          <a:p>
            <a:pPr>
              <a:buFont typeface="Wingdings" pitchFamily="2" charset="2"/>
              <a:buChar char="Ø"/>
            </a:pPr>
            <a:r>
              <a:rPr lang="en-US" dirty="0" smtClean="0">
                <a:latin typeface="Times New Roman" pitchFamily="18" charset="0"/>
                <a:cs typeface="Times New Roman" pitchFamily="18" charset="0"/>
              </a:rPr>
              <a:t>Material efficiency</a:t>
            </a:r>
          </a:p>
          <a:p>
            <a:pPr>
              <a:buFont typeface="Wingdings" pitchFamily="2" charset="2"/>
              <a:buChar char="Ø"/>
            </a:pPr>
            <a:r>
              <a:rPr lang="en-US" sz="2400" dirty="0" smtClean="0">
                <a:effectLst/>
                <a:latin typeface="Times New Roman" pitchFamily="18" charset="0"/>
                <a:cs typeface="Times New Roman" pitchFamily="18" charset="0"/>
              </a:rPr>
              <a:t>Water efficiency</a:t>
            </a:r>
          </a:p>
          <a:p>
            <a:pPr>
              <a:buFont typeface="Wingdings" pitchFamily="2" charset="2"/>
              <a:buChar char="Ø"/>
            </a:pPr>
            <a:r>
              <a:rPr lang="en-US" dirty="0" smtClean="0">
                <a:latin typeface="Times New Roman" pitchFamily="18" charset="0"/>
                <a:cs typeface="Times New Roman" pitchFamily="18" charset="0"/>
              </a:rPr>
              <a:t>Waste reduction efficiency</a:t>
            </a:r>
          </a:p>
          <a:p>
            <a:pPr>
              <a:buFont typeface="Wingdings" pitchFamily="2" charset="2"/>
              <a:buChar char="Ø"/>
            </a:pPr>
            <a:r>
              <a:rPr lang="en-US" sz="2400" dirty="0" smtClean="0">
                <a:effectLst/>
                <a:latin typeface="Times New Roman" pitchFamily="18" charset="0"/>
                <a:cs typeface="Times New Roman" pitchFamily="18" charset="0"/>
              </a:rPr>
              <a:t>Overall efficiency</a:t>
            </a:r>
            <a:endParaRPr lang="en-US" sz="2400" u="sng"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62000"/>
          </a:xfrm>
        </p:spPr>
        <p:txBody>
          <a:bodyPr>
            <a:normAutofit/>
          </a:bodyPr>
          <a:lstStyle/>
          <a:p>
            <a:pPr algn="ctr"/>
            <a:r>
              <a:rPr lang="en-US" sz="2800" b="1" dirty="0" smtClean="0">
                <a:solidFill>
                  <a:schemeClr val="tx1"/>
                </a:solidFill>
                <a:latin typeface="Times New Roman" pitchFamily="18" charset="0"/>
                <a:cs typeface="Times New Roman" pitchFamily="18" charset="0"/>
              </a:rPr>
              <a:t>OBJECTIVES</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953000"/>
          </a:xfrm>
        </p:spPr>
        <p:txBody>
          <a:bodyPr>
            <a:normAutofit/>
          </a:bodyPr>
          <a:lstStyle/>
          <a:p>
            <a:pPr algn="just">
              <a:buNone/>
            </a:pPr>
            <a:endParaRPr lang="en-US" sz="2400" dirty="0" smtClean="0">
              <a:solidFill>
                <a:srgbClr val="191DB7"/>
              </a:solidFill>
              <a:effectLst/>
              <a:latin typeface="Times New Roman" pitchFamily="18" charset="0"/>
              <a:cs typeface="Times New Roman" pitchFamily="18" charset="0"/>
            </a:endParaRPr>
          </a:p>
          <a:p>
            <a:pPr algn="just">
              <a:buFont typeface="Wingdings" pitchFamily="2" charset="2"/>
              <a:buChar char="Ø"/>
            </a:pPr>
            <a:r>
              <a:rPr lang="en-US" sz="2000" b="1" u="sng" dirty="0" smtClean="0">
                <a:effectLst/>
                <a:latin typeface="Times New Roman" pitchFamily="18" charset="0"/>
                <a:cs typeface="Times New Roman" pitchFamily="18" charset="0"/>
              </a:rPr>
              <a:t>OBJECTIVE 1</a:t>
            </a:r>
            <a:r>
              <a:rPr lang="en-US" sz="2000" b="1" dirty="0" smtClean="0">
                <a:effectLst/>
                <a:latin typeface="Times New Roman" pitchFamily="18" charset="0"/>
                <a:cs typeface="Times New Roman" pitchFamily="18" charset="0"/>
              </a:rPr>
              <a:t>: Energy conservation at heat treatment shop</a:t>
            </a:r>
          </a:p>
          <a:p>
            <a:pPr algn="just">
              <a:buFont typeface="Wingdings" pitchFamily="2" charset="2"/>
              <a:buChar char="Ø"/>
            </a:pPr>
            <a:endParaRPr lang="en-US" sz="2000" b="1" dirty="0" smtClean="0">
              <a:latin typeface="Times New Roman" pitchFamily="18" charset="0"/>
              <a:cs typeface="Times New Roman" pitchFamily="18" charset="0"/>
            </a:endParaRPr>
          </a:p>
          <a:p>
            <a:pPr algn="just">
              <a:buFont typeface="Wingdings" pitchFamily="2" charset="2"/>
              <a:buChar char="Ø"/>
            </a:pPr>
            <a:endParaRPr lang="en-US" sz="2000" b="1" dirty="0" smtClean="0">
              <a:latin typeface="Times New Roman" pitchFamily="18" charset="0"/>
              <a:cs typeface="Times New Roman" pitchFamily="18" charset="0"/>
            </a:endParaRPr>
          </a:p>
          <a:p>
            <a:pPr algn="just">
              <a:buFont typeface="Wingdings" pitchFamily="2" charset="2"/>
              <a:buChar char="Ø"/>
            </a:pPr>
            <a:r>
              <a:rPr lang="en-US" sz="2000" b="1" u="sng" dirty="0" smtClean="0">
                <a:latin typeface="Times New Roman" pitchFamily="18" charset="0"/>
                <a:cs typeface="Times New Roman" pitchFamily="18" charset="0"/>
              </a:rPr>
              <a:t>OBJECTIVE 2</a:t>
            </a:r>
            <a:r>
              <a:rPr lang="en-US" sz="2000" b="1" dirty="0" smtClean="0">
                <a:latin typeface="Times New Roman" pitchFamily="18" charset="0"/>
                <a:cs typeface="Times New Roman" pitchFamily="18" charset="0"/>
              </a:rPr>
              <a:t>: Estimation of  Water and chemical trend for surface treatment shop</a:t>
            </a:r>
            <a:endParaRPr lang="en-US" sz="2000" dirty="0" smtClean="0">
              <a:latin typeface="Times New Roman" pitchFamily="18" charset="0"/>
              <a:cs typeface="Times New Roman" pitchFamily="18" charset="0"/>
            </a:endParaRPr>
          </a:p>
          <a:p>
            <a:pPr algn="just">
              <a:buFont typeface="Wingdings" pitchFamily="2" charset="2"/>
              <a:buChar char="Ø"/>
            </a:pPr>
            <a:endParaRPr lang="en-US" sz="2000" b="1" dirty="0" smtClean="0">
              <a:latin typeface="Times New Roman" pitchFamily="18" charset="0"/>
              <a:cs typeface="Times New Roman" pitchFamily="18" charset="0"/>
            </a:endParaRPr>
          </a:p>
          <a:p>
            <a:pPr algn="just">
              <a:buFont typeface="Wingdings" pitchFamily="2" charset="2"/>
              <a:buChar char="Ø"/>
            </a:pPr>
            <a:endParaRPr lang="en-US" sz="2000" b="1" dirty="0" smtClean="0">
              <a:latin typeface="Times New Roman" pitchFamily="18" charset="0"/>
              <a:cs typeface="Times New Roman" pitchFamily="18" charset="0"/>
            </a:endParaRPr>
          </a:p>
          <a:p>
            <a:pPr algn="just">
              <a:buFont typeface="Wingdings" pitchFamily="2" charset="2"/>
              <a:buChar char="Ø"/>
            </a:pPr>
            <a:r>
              <a:rPr lang="en-US" sz="2000" b="1" u="sng" dirty="0" smtClean="0">
                <a:latin typeface="Times New Roman" pitchFamily="18" charset="0"/>
                <a:cs typeface="Times New Roman" pitchFamily="18" charset="0"/>
              </a:rPr>
              <a:t>OBJECTIVE 3</a:t>
            </a:r>
            <a:r>
              <a:rPr lang="en-US" sz="2000" b="1" dirty="0" smtClean="0">
                <a:latin typeface="Times New Roman" pitchFamily="18" charset="0"/>
                <a:cs typeface="Times New Roman" pitchFamily="18" charset="0"/>
              </a:rPr>
              <a:t>: Ambient noise level monitoring (inside and outside the Bosch campus)</a:t>
            </a:r>
            <a:endParaRPr lang="en-US" sz="2000" dirty="0" smtClean="0">
              <a:effectLst/>
              <a:latin typeface="Times New Roman" pitchFamily="18" charset="0"/>
              <a:cs typeface="Times New Roman" pitchFamily="18" charset="0"/>
            </a:endParaRPr>
          </a:p>
          <a:p>
            <a:pPr algn="just">
              <a:buNone/>
            </a:pPr>
            <a:endParaRPr lang="en-US" sz="2400" dirty="0" smtClean="0">
              <a:solidFill>
                <a:srgbClr val="191DB7"/>
              </a:solidFill>
              <a:effectLst/>
              <a:latin typeface="Times New Roman" pitchFamily="18" charset="0"/>
              <a:cs typeface="Times New Roman" pitchFamily="18" charset="0"/>
            </a:endParaRPr>
          </a:p>
          <a:p>
            <a:pPr algn="just">
              <a:buNone/>
            </a:pPr>
            <a:endParaRPr lang="en-US" sz="2400" dirty="0" smtClean="0">
              <a:solidFill>
                <a:srgbClr val="191DB7"/>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43712"/>
          </a:xfrm>
        </p:spPr>
        <p:txBody>
          <a:bodyPr>
            <a:normAutofit/>
          </a:bodyPr>
          <a:lstStyle/>
          <a:p>
            <a:pPr algn="ctr"/>
            <a:r>
              <a:rPr lang="en-US" sz="2800" b="1" dirty="0" smtClean="0">
                <a:solidFill>
                  <a:schemeClr val="tx1"/>
                </a:solidFill>
                <a:latin typeface="Times New Roman" pitchFamily="18" charset="0"/>
                <a:cs typeface="Times New Roman" pitchFamily="18" charset="0"/>
              </a:rPr>
              <a:t>WORK DONE</a:t>
            </a:r>
            <a:endParaRPr lang="en-US" sz="28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534400" cy="5105400"/>
          </a:xfrm>
        </p:spPr>
        <p:txBody>
          <a:bodyPr>
            <a:normAutofit/>
          </a:bodyPr>
          <a:lstStyle/>
          <a:p>
            <a:pPr>
              <a:buNone/>
            </a:pPr>
            <a:r>
              <a:rPr lang="en-US" sz="2600" b="1" u="sng" dirty="0" smtClean="0">
                <a:effectLst/>
                <a:latin typeface="Times New Roman" pitchFamily="18" charset="0"/>
                <a:ea typeface="+mj-ea"/>
                <a:cs typeface="Times New Roman" pitchFamily="18" charset="0"/>
              </a:rPr>
              <a:t>OBJECTIVE 1</a:t>
            </a:r>
            <a:r>
              <a:rPr lang="en-US" sz="2600" b="1" dirty="0" smtClean="0">
                <a:effectLst/>
                <a:latin typeface="Times New Roman" pitchFamily="18" charset="0"/>
                <a:ea typeface="+mj-ea"/>
                <a:cs typeface="Times New Roman" pitchFamily="18" charset="0"/>
              </a:rPr>
              <a:t>: </a:t>
            </a:r>
          </a:p>
          <a:p>
            <a:pPr>
              <a:buNone/>
            </a:pPr>
            <a:r>
              <a:rPr lang="en-US" sz="2600" b="1" dirty="0" smtClean="0">
                <a:effectLst/>
                <a:latin typeface="Times New Roman" pitchFamily="18" charset="0"/>
                <a:ea typeface="+mj-ea"/>
                <a:cs typeface="Times New Roman" pitchFamily="18" charset="0"/>
              </a:rPr>
              <a:t>Energy conservation at heat treatment shop</a:t>
            </a:r>
          </a:p>
          <a:p>
            <a:pPr>
              <a:buNone/>
            </a:pPr>
            <a:endParaRPr lang="en-US" sz="2000" dirty="0" smtClean="0">
              <a:effectLst/>
              <a:latin typeface="Times New Roman" pitchFamily="18" charset="0"/>
              <a:cs typeface="Times New Roman" pitchFamily="18" charset="0"/>
            </a:endParaRPr>
          </a:p>
          <a:p>
            <a:pPr>
              <a:buNone/>
            </a:pPr>
            <a:endParaRPr lang="en-US" sz="2600" b="1" dirty="0" smtClean="0">
              <a:effectLst/>
              <a:latin typeface="Times New Roman" pitchFamily="18" charset="0"/>
              <a:ea typeface="+mj-ea"/>
              <a:cs typeface="Times New Roman" pitchFamily="18" charset="0"/>
            </a:endParaRPr>
          </a:p>
          <a:p>
            <a:pPr>
              <a:buNone/>
            </a:pPr>
            <a:r>
              <a:rPr lang="en-US" sz="2600" b="1" dirty="0" smtClean="0">
                <a:effectLst/>
                <a:latin typeface="Times New Roman" pitchFamily="18" charset="0"/>
                <a:ea typeface="+mj-ea"/>
                <a:cs typeface="Times New Roman" pitchFamily="18" charset="0"/>
              </a:rPr>
              <a:t>PROCESS</a:t>
            </a:r>
            <a:r>
              <a:rPr lang="en-US" sz="2600" b="1" dirty="0">
                <a:effectLst/>
                <a:latin typeface="Times New Roman" pitchFamily="18" charset="0"/>
                <a:ea typeface="+mj-ea"/>
                <a:cs typeface="Times New Roman" pitchFamily="18" charset="0"/>
              </a:rPr>
              <a:t>:</a:t>
            </a:r>
          </a:p>
          <a:p>
            <a:pPr>
              <a:buNone/>
            </a:pPr>
            <a:endParaRPr lang="en-US" sz="2100" b="1" dirty="0" smtClean="0">
              <a:effectLst/>
              <a:latin typeface="Times New Roman" pitchFamily="18" charset="0"/>
              <a:cs typeface="Times New Roman" pitchFamily="18" charset="0"/>
            </a:endParaRPr>
          </a:p>
        </p:txBody>
      </p:sp>
      <p:graphicFrame>
        <p:nvGraphicFramePr>
          <p:cNvPr id="4" name="Diagram 3"/>
          <p:cNvGraphicFramePr/>
          <p:nvPr>
            <p:extLst>
              <p:ext uri="{D42A27DB-BD31-4B8C-83A1-F6EECF244321}">
                <p14:modId xmlns="" xmlns:p14="http://schemas.microsoft.com/office/powerpoint/2010/main" val="4058162515"/>
              </p:ext>
            </p:extLst>
          </p:nvPr>
        </p:nvGraphicFramePr>
        <p:xfrm>
          <a:off x="0" y="3886200"/>
          <a:ext cx="89154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43712"/>
          </a:xfrm>
        </p:spPr>
        <p:txBody>
          <a:bodyPr>
            <a:normAutofit/>
          </a:bodyPr>
          <a:lstStyle/>
          <a:p>
            <a:r>
              <a:rPr lang="en-US" sz="2800" b="1" dirty="0" smtClean="0">
                <a:solidFill>
                  <a:schemeClr val="tx1"/>
                </a:solidFill>
                <a:latin typeface="Times New Roman" pitchFamily="18" charset="0"/>
                <a:cs typeface="Times New Roman" pitchFamily="18" charset="0"/>
              </a:rPr>
              <a:t>WORK DONE CONTD.</a:t>
            </a:r>
            <a:endParaRPr lang="en-US" sz="2800" dirty="0">
              <a:solidFill>
                <a:srgbClr val="191DB7"/>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Autofit/>
          </a:bodyPr>
          <a:lstStyle/>
          <a:p>
            <a:pPr lvl="0">
              <a:buFont typeface="Wingdings" pitchFamily="2" charset="2"/>
              <a:buChar char="Ø"/>
            </a:pPr>
            <a:endParaRPr lang="en-US" sz="2000" dirty="0" smtClean="0">
              <a:solidFill>
                <a:srgbClr val="191DB7"/>
              </a:solidFill>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ANALYSIS AND OBSERVATIONS:</a:t>
            </a:r>
          </a:p>
          <a:p>
            <a:pPr algn="just">
              <a:buNone/>
            </a:pPr>
            <a:endParaRPr lang="en-US" sz="2000" b="1"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Optimization of temperature of the alkali solution:</a:t>
            </a:r>
            <a:endParaRPr lang="en-US" sz="2000" dirty="0" smtClean="0">
              <a:latin typeface="Times New Roman" pitchFamily="18" charset="0"/>
              <a:cs typeface="Times New Roman" pitchFamily="18" charset="0"/>
            </a:endParaRPr>
          </a:p>
          <a:p>
            <a:pPr lvl="0" algn="just">
              <a:buFont typeface="Wingdings" pitchFamily="2" charset="2"/>
              <a:buChar char="Ø"/>
            </a:pPr>
            <a:endParaRPr lang="en-US" sz="2000" dirty="0" smtClean="0">
              <a:latin typeface="Times New Roman" pitchFamily="18" charset="0"/>
              <a:cs typeface="Times New Roman" pitchFamily="18" charset="0"/>
            </a:endParaRPr>
          </a:p>
          <a:p>
            <a:pPr lvl="0" algn="just">
              <a:buFont typeface="Wingdings" pitchFamily="2" charset="2"/>
              <a:buChar char="Ø"/>
            </a:pPr>
            <a:r>
              <a:rPr lang="en-US" sz="2000" dirty="0" smtClean="0">
                <a:latin typeface="Times New Roman" pitchFamily="18" charset="0"/>
                <a:cs typeface="Times New Roman" pitchFamily="18" charset="0"/>
              </a:rPr>
              <a:t>The temperature of the alkali solution was previously maintained at 80°C in alkali washers.</a:t>
            </a:r>
          </a:p>
          <a:p>
            <a:pPr lvl="0" algn="just">
              <a:buFont typeface="Wingdings" pitchFamily="2" charset="2"/>
              <a:buChar char="Ø"/>
            </a:pPr>
            <a:endParaRPr lang="en-US" sz="2000" dirty="0" smtClean="0">
              <a:latin typeface="Times New Roman" pitchFamily="18" charset="0"/>
              <a:cs typeface="Times New Roman" pitchFamily="18" charset="0"/>
            </a:endParaRPr>
          </a:p>
          <a:p>
            <a:pPr lvl="0" algn="just">
              <a:buFont typeface="Wingdings" pitchFamily="2" charset="2"/>
              <a:buChar char="Ø"/>
            </a:pPr>
            <a:r>
              <a:rPr lang="en-US" sz="2000" dirty="0" smtClean="0">
                <a:latin typeface="Times New Roman" pitchFamily="18" charset="0"/>
                <a:cs typeface="Times New Roman" pitchFamily="18" charset="0"/>
              </a:rPr>
              <a:t>The temperature was reduced in </a:t>
            </a:r>
            <a:r>
              <a:rPr lang="en-US" sz="2000" dirty="0" err="1" smtClean="0">
                <a:latin typeface="Times New Roman" pitchFamily="18" charset="0"/>
                <a:cs typeface="Times New Roman" pitchFamily="18" charset="0"/>
              </a:rPr>
              <a:t>decremental</a:t>
            </a:r>
            <a:r>
              <a:rPr lang="en-US" sz="2000" dirty="0" smtClean="0">
                <a:latin typeface="Times New Roman" pitchFamily="18" charset="0"/>
                <a:cs typeface="Times New Roman" pitchFamily="18" charset="0"/>
              </a:rPr>
              <a:t> steps of 5° C at once and cleaning efficacy and energy consumption was monitored for one week for various components. </a:t>
            </a:r>
          </a:p>
          <a:p>
            <a:pPr lvl="0" algn="just">
              <a:buFont typeface="Wingdings" pitchFamily="2" charset="2"/>
              <a:buChar char="Ø"/>
            </a:pPr>
            <a:endParaRPr lang="en-US" sz="2000" dirty="0" smtClean="0">
              <a:latin typeface="Times New Roman" pitchFamily="18" charset="0"/>
              <a:cs typeface="Times New Roman" pitchFamily="18" charset="0"/>
            </a:endParaRPr>
          </a:p>
          <a:p>
            <a:pPr lvl="0" algn="just">
              <a:buFont typeface="Wingdings" pitchFamily="2" charset="2"/>
              <a:buChar char="Ø"/>
            </a:pPr>
            <a:r>
              <a:rPr lang="en-US" sz="2000" dirty="0" smtClean="0">
                <a:latin typeface="Times New Roman" pitchFamily="18" charset="0"/>
                <a:cs typeface="Times New Roman" pitchFamily="18" charset="0"/>
              </a:rPr>
              <a:t>It is now finally optimized and fixed at 60 ° C</a:t>
            </a:r>
          </a:p>
          <a:p>
            <a:pPr algn="just">
              <a:buFont typeface="Wingdings" pitchFamily="2" charset="2"/>
              <a:buChar char="Ø"/>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cleaning of the components was monitored using an ultrasonic cleaning device.</a:t>
            </a:r>
            <a:r>
              <a:rPr lang="en-US" sz="2000" dirty="0" smtClean="0">
                <a:effectLst/>
                <a:latin typeface="Times New Roman" pitchFamily="18" charset="0"/>
                <a:cs typeface="Times New Roman" pitchFamily="18" charset="0"/>
              </a:rPr>
              <a:t>     </a:t>
            </a:r>
          </a:p>
          <a:p>
            <a:pPr>
              <a:buFont typeface="Wingdings" pitchFamily="2" charset="2"/>
              <a:buChar char="Ø"/>
            </a:pPr>
            <a:endParaRPr lang="en-US" sz="2000" dirty="0" smtClean="0">
              <a:solidFill>
                <a:srgbClr val="191DB7"/>
              </a:solidFill>
              <a:effectLst/>
              <a:latin typeface="Times New Roman" pitchFamily="18" charset="0"/>
              <a:cs typeface="Times New Roman" pitchFamily="18" charset="0"/>
            </a:endParaRPr>
          </a:p>
          <a:p>
            <a:pPr marL="0" indent="0">
              <a:buNone/>
            </a:pPr>
            <a:endParaRPr lang="en-US" sz="2000" dirty="0" smtClean="0">
              <a:solidFill>
                <a:srgbClr val="191DB7"/>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892818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3">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5">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6">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默认设计模板 8">
        <a:dk1>
          <a:srgbClr val="000000"/>
        </a:dk1>
        <a:lt1>
          <a:srgbClr val="FFFFFF"/>
        </a:lt1>
        <a:dk2>
          <a:srgbClr val="000000"/>
        </a:dk2>
        <a:lt2>
          <a:srgbClr val="808080"/>
        </a:lt2>
        <a:accent1>
          <a:srgbClr val="D0000F"/>
        </a:accent1>
        <a:accent2>
          <a:srgbClr val="BC000D"/>
        </a:accent2>
        <a:accent3>
          <a:srgbClr val="FFFFFF"/>
        </a:accent3>
        <a:accent4>
          <a:srgbClr val="000000"/>
        </a:accent4>
        <a:accent5>
          <a:srgbClr val="E4AAAA"/>
        </a:accent5>
        <a:accent6>
          <a:srgbClr val="AA000B"/>
        </a:accent6>
        <a:hlink>
          <a:srgbClr val="3A0004"/>
        </a:hlink>
        <a:folHlink>
          <a:srgbClr val="DA0000"/>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000000"/>
        </a:dk2>
        <a:lt2>
          <a:srgbClr val="808080"/>
        </a:lt2>
        <a:accent1>
          <a:srgbClr val="E9E0BE"/>
        </a:accent1>
        <a:accent2>
          <a:srgbClr val="D1D467"/>
        </a:accent2>
        <a:accent3>
          <a:srgbClr val="FFFFFF"/>
        </a:accent3>
        <a:accent4>
          <a:srgbClr val="000000"/>
        </a:accent4>
        <a:accent5>
          <a:srgbClr val="F2EDDB"/>
        </a:accent5>
        <a:accent6>
          <a:srgbClr val="BDC05D"/>
        </a:accent6>
        <a:hlink>
          <a:srgbClr val="3A3B11"/>
        </a:hlink>
        <a:folHlink>
          <a:srgbClr val="C4DF91"/>
        </a:folHlink>
      </a:clrScheme>
      <a:clrMap bg1="lt1" tx1="dk1" bg2="lt2" tx2="dk2" accent1="accent1" accent2="accent2" accent3="accent3" accent4="accent4" accent5="accent5" accent6="accent6" hlink="hlink" folHlink="folHlink"/>
    </a:extraClrScheme>
    <a:extraClrScheme>
      <a:clrScheme name="默认设计模板 10">
        <a:dk1>
          <a:srgbClr val="000000"/>
        </a:dk1>
        <a:lt1>
          <a:srgbClr val="FFFFFF"/>
        </a:lt1>
        <a:dk2>
          <a:srgbClr val="000000"/>
        </a:dk2>
        <a:lt2>
          <a:srgbClr val="808080"/>
        </a:lt2>
        <a:accent1>
          <a:srgbClr val="B2B2B2"/>
        </a:accent1>
        <a:accent2>
          <a:srgbClr val="5F5F5F"/>
        </a:accent2>
        <a:accent3>
          <a:srgbClr val="FFFFFF"/>
        </a:accent3>
        <a:accent4>
          <a:srgbClr val="000000"/>
        </a:accent4>
        <a:accent5>
          <a:srgbClr val="D5D5D5"/>
        </a:accent5>
        <a:accent6>
          <a:srgbClr val="555555"/>
        </a:accent6>
        <a:hlink>
          <a:srgbClr val="3A3B11"/>
        </a:hlink>
        <a:folHlink>
          <a:srgbClr val="C0C0C0"/>
        </a:folHlink>
      </a:clrScheme>
      <a:clrMap bg1="lt1" tx1="dk1" bg2="lt2" tx2="dk2" accent1="accent1" accent2="accent2" accent3="accent3" accent4="accent4" accent5="accent5" accent6="accent6" hlink="hlink" folHlink="folHlink"/>
    </a:extraClrScheme>
    <a:extraClrScheme>
      <a:clrScheme name="默认设计模板 11">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默认设计模板 12">
        <a:dk1>
          <a:srgbClr val="000000"/>
        </a:dk1>
        <a:lt1>
          <a:srgbClr val="FFFFFF"/>
        </a:lt1>
        <a:dk2>
          <a:srgbClr val="000000"/>
        </a:dk2>
        <a:lt2>
          <a:srgbClr val="80808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默认设计模板 14">
        <a:dk1>
          <a:srgbClr val="000000"/>
        </a:dk1>
        <a:lt1>
          <a:srgbClr val="FFFFFF"/>
        </a:lt1>
        <a:dk2>
          <a:srgbClr val="000000"/>
        </a:dk2>
        <a:lt2>
          <a:srgbClr val="808080"/>
        </a:lt2>
        <a:accent1>
          <a:srgbClr val="6FCC00"/>
        </a:accent1>
        <a:accent2>
          <a:srgbClr val="4F7913"/>
        </a:accent2>
        <a:accent3>
          <a:srgbClr val="FFFFFF"/>
        </a:accent3>
        <a:accent4>
          <a:srgbClr val="000000"/>
        </a:accent4>
        <a:accent5>
          <a:srgbClr val="BBE2AA"/>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2462</TotalTime>
  <Words>1568</Words>
  <Application>Microsoft Office PowerPoint</Application>
  <PresentationFormat>On-screen Show (4:3)</PresentationFormat>
  <Paragraphs>386</Paragraphs>
  <Slides>51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Theme1</vt:lpstr>
      <vt:lpstr>Slide</vt:lpstr>
      <vt:lpstr>About OMICS Group</vt:lpstr>
      <vt:lpstr>About OMICS Group Conferences</vt:lpstr>
      <vt:lpstr>Cleaner practices through optimization of resources and geoinformatics</vt:lpstr>
      <vt:lpstr>SCHEME OF PRESENTATION</vt:lpstr>
      <vt:lpstr>INTRODUCTION</vt:lpstr>
      <vt:lpstr>Slide 6</vt:lpstr>
      <vt:lpstr>OBJECTIVES</vt:lpstr>
      <vt:lpstr>WORK DONE</vt:lpstr>
      <vt:lpstr>WORK DONE CONTD.</vt:lpstr>
      <vt:lpstr>WORK DONE CONTD.</vt:lpstr>
      <vt:lpstr>WORK DONE CONTD. </vt:lpstr>
      <vt:lpstr>Slide 12</vt:lpstr>
      <vt:lpstr>Slide 13</vt:lpstr>
      <vt:lpstr>WORK DONE CONTD. </vt:lpstr>
      <vt:lpstr>WORK DONE CONTD. </vt:lpstr>
      <vt:lpstr>WORK DONE CONTD. </vt:lpstr>
      <vt:lpstr>RESULTS OBTAINED</vt:lpstr>
      <vt:lpstr>RESULTS OBTAINED</vt:lpstr>
      <vt:lpstr>Environmental management system</vt:lpstr>
      <vt:lpstr>Basic elements of EMS</vt:lpstr>
      <vt:lpstr>Aspect Impact analysis</vt:lpstr>
      <vt:lpstr>: Aspect Impact Analysis</vt:lpstr>
      <vt:lpstr>Slide 23</vt:lpstr>
      <vt:lpstr>Benefits of EMS</vt:lpstr>
      <vt:lpstr>Case study-Distillery</vt:lpstr>
      <vt:lpstr>Slide 26</vt:lpstr>
      <vt:lpstr>Slide 27</vt:lpstr>
      <vt:lpstr>Slide 28</vt:lpstr>
      <vt:lpstr>Slide 29</vt:lpstr>
      <vt:lpstr>Slide 30</vt:lpstr>
      <vt:lpstr>Slide 31</vt:lpstr>
      <vt:lpstr>Slide 32</vt:lpstr>
      <vt:lpstr>Slide 33</vt:lpstr>
      <vt:lpstr>Laboratory studies </vt:lpstr>
      <vt:lpstr>Table 2 indicates the permissible limits for drinking water (units in mg/l) </vt:lpstr>
      <vt:lpstr>Slide 36</vt:lpstr>
      <vt:lpstr>Slide 37</vt:lpstr>
      <vt:lpstr>Slide 38</vt:lpstr>
      <vt:lpstr>Slide 39</vt:lpstr>
      <vt:lpstr>Slide 40</vt:lpstr>
      <vt:lpstr>Slide 41</vt:lpstr>
      <vt:lpstr>Slide 42</vt:lpstr>
      <vt:lpstr>Slide 43</vt:lpstr>
      <vt:lpstr>Slide 44</vt:lpstr>
      <vt:lpstr>DRASTIC MODEL ANALYSIS</vt:lpstr>
      <vt:lpstr>Area under vulnerability to groundwater pollution</vt:lpstr>
      <vt:lpstr>Slide 47</vt:lpstr>
      <vt:lpstr>CONCLUSIONS </vt:lpstr>
      <vt:lpstr>Slide 49</vt:lpstr>
      <vt:lpstr>Slide 50</vt:lpstr>
      <vt:lpstr>Let Us Meet Again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GREEN TECHNOLOGY AND CLEANER TECHNOLOGY (A CASE STUDY OF A BATTERY INDUSTRY)</dc:title>
  <dc:creator>SHASHI</dc:creator>
  <cp:lastModifiedBy>swetha-g</cp:lastModifiedBy>
  <cp:revision>688</cp:revision>
  <dcterms:created xsi:type="dcterms:W3CDTF">2011-06-14T13:18:27Z</dcterms:created>
  <dcterms:modified xsi:type="dcterms:W3CDTF">2014-11-17T14:55:53Z</dcterms:modified>
</cp:coreProperties>
</file>