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7.xml" ContentType="application/vnd.openxmlformats-officedocument.presentationml.tags+xml"/>
  <Override PartName="/ppt/notesSlides/notesSlide2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 id="2147483840" r:id="rId2"/>
  </p:sldMasterIdLst>
  <p:notesMasterIdLst>
    <p:notesMasterId r:id="rId40"/>
  </p:notesMasterIdLst>
  <p:sldIdLst>
    <p:sldId id="276" r:id="rId3"/>
    <p:sldId id="336" r:id="rId4"/>
    <p:sldId id="277" r:id="rId5"/>
    <p:sldId id="279" r:id="rId6"/>
    <p:sldId id="338" r:id="rId7"/>
    <p:sldId id="281" r:id="rId8"/>
    <p:sldId id="282" r:id="rId9"/>
    <p:sldId id="283" r:id="rId10"/>
    <p:sldId id="284" r:id="rId11"/>
    <p:sldId id="285" r:id="rId12"/>
    <p:sldId id="286" r:id="rId13"/>
    <p:sldId id="288" r:id="rId14"/>
    <p:sldId id="289" r:id="rId15"/>
    <p:sldId id="287" r:id="rId16"/>
    <p:sldId id="291" r:id="rId17"/>
    <p:sldId id="319" r:id="rId18"/>
    <p:sldId id="313" r:id="rId19"/>
    <p:sldId id="314" r:id="rId20"/>
    <p:sldId id="321" r:id="rId21"/>
    <p:sldId id="322" r:id="rId22"/>
    <p:sldId id="323" r:id="rId23"/>
    <p:sldId id="324" r:id="rId24"/>
    <p:sldId id="325" r:id="rId25"/>
    <p:sldId id="326" r:id="rId26"/>
    <p:sldId id="339" r:id="rId27"/>
    <p:sldId id="327" r:id="rId28"/>
    <p:sldId id="328" r:id="rId29"/>
    <p:sldId id="329" r:id="rId30"/>
    <p:sldId id="330" r:id="rId31"/>
    <p:sldId id="331" r:id="rId32"/>
    <p:sldId id="333" r:id="rId33"/>
    <p:sldId id="340" r:id="rId34"/>
    <p:sldId id="341" r:id="rId35"/>
    <p:sldId id="332" r:id="rId36"/>
    <p:sldId id="317" r:id="rId37"/>
    <p:sldId id="318" r:id="rId38"/>
    <p:sldId id="33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14"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081E8F-EAF1-45F3-8669-02BCF62C7075}" type="datetimeFigureOut">
              <a:rPr lang="en-US" smtClean="0"/>
              <a:t>7/8/2014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A1C578-C203-4B52-9B95-5F858E602237}" type="slidenum">
              <a:rPr lang="en-US" smtClean="0"/>
              <a:t>‹#›</a:t>
            </a:fld>
            <a:endParaRPr lang="en-US"/>
          </a:p>
        </p:txBody>
      </p:sp>
    </p:spTree>
    <p:extLst>
      <p:ext uri="{BB962C8B-B14F-4D97-AF65-F5344CB8AC3E}">
        <p14:creationId xmlns:p14="http://schemas.microsoft.com/office/powerpoint/2010/main" val="2486572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defRPr sz="3600">
                <a:solidFill>
                  <a:schemeClr val="bg1"/>
                </a:solidFill>
                <a:latin typeface="Times New Roman" panose="02020603050405020304" pitchFamily="18" charset="0"/>
              </a:defRPr>
            </a:lvl1pPr>
            <a:lvl2pPr marL="742950" indent="-285750" defTabSz="938213" eaLnBrk="0" hangingPunct="0">
              <a:defRPr sz="3600">
                <a:solidFill>
                  <a:schemeClr val="bg1"/>
                </a:solidFill>
                <a:latin typeface="Times New Roman" panose="02020603050405020304" pitchFamily="18" charset="0"/>
              </a:defRPr>
            </a:lvl2pPr>
            <a:lvl3pPr marL="1143000" indent="-228600" defTabSz="938213" eaLnBrk="0" hangingPunct="0">
              <a:defRPr sz="3600">
                <a:solidFill>
                  <a:schemeClr val="bg1"/>
                </a:solidFill>
                <a:latin typeface="Times New Roman" panose="02020603050405020304" pitchFamily="18" charset="0"/>
              </a:defRPr>
            </a:lvl3pPr>
            <a:lvl4pPr marL="1600200" indent="-228600" defTabSz="938213" eaLnBrk="0" hangingPunct="0">
              <a:defRPr sz="3600">
                <a:solidFill>
                  <a:schemeClr val="bg1"/>
                </a:solidFill>
                <a:latin typeface="Times New Roman" panose="02020603050405020304" pitchFamily="18" charset="0"/>
              </a:defRPr>
            </a:lvl4pPr>
            <a:lvl5pPr marL="2057400" indent="-228600" defTabSz="938213" eaLnBrk="0" hangingPunct="0">
              <a:defRPr sz="3600">
                <a:solidFill>
                  <a:schemeClr val="bg1"/>
                </a:solidFill>
                <a:latin typeface="Times New Roman" panose="02020603050405020304" pitchFamily="18" charset="0"/>
              </a:defRPr>
            </a:lvl5pPr>
            <a:lvl6pPr marL="2514600" indent="-228600" defTabSz="938213"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defTabSz="938213"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defTabSz="938213"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defTabSz="938213" eaLnBrk="0" fontAlgn="base" hangingPunct="0">
              <a:spcBef>
                <a:spcPct val="0"/>
              </a:spcBef>
              <a:spcAft>
                <a:spcPct val="0"/>
              </a:spcAft>
              <a:defRPr sz="3600">
                <a:solidFill>
                  <a:schemeClr val="bg1"/>
                </a:solidFill>
                <a:latin typeface="Times New Roman" panose="02020603050405020304" pitchFamily="18" charset="0"/>
              </a:defRPr>
            </a:lvl9pPr>
          </a:lstStyle>
          <a:p>
            <a:pPr eaLnBrk="1" hangingPunct="1"/>
            <a:fld id="{DF3F1378-A2B2-4E45-8DEF-086947E322D5}" type="slidenum">
              <a:rPr lang="en-US" altLang="en-US" sz="1300">
                <a:solidFill>
                  <a:srgbClr val="FFFF00"/>
                </a:solidFill>
              </a:rPr>
              <a:pPr eaLnBrk="1" hangingPunct="1"/>
              <a:t>3</a:t>
            </a:fld>
            <a:endParaRPr lang="en-US" altLang="en-US" sz="1300">
              <a:solidFill>
                <a:srgbClr val="FFFF00"/>
              </a:solidFill>
            </a:endParaRPr>
          </a:p>
        </p:txBody>
      </p:sp>
    </p:spTree>
    <p:extLst>
      <p:ext uri="{BB962C8B-B14F-4D97-AF65-F5344CB8AC3E}">
        <p14:creationId xmlns:p14="http://schemas.microsoft.com/office/powerpoint/2010/main" val="1226254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defRPr sz="3600">
                <a:solidFill>
                  <a:schemeClr val="bg1"/>
                </a:solidFill>
                <a:latin typeface="Times New Roman" panose="02020603050405020304" pitchFamily="18" charset="0"/>
              </a:defRPr>
            </a:lvl1pPr>
            <a:lvl2pPr marL="742950" indent="-285750" defTabSz="938213" eaLnBrk="0" hangingPunct="0">
              <a:defRPr sz="3600">
                <a:solidFill>
                  <a:schemeClr val="bg1"/>
                </a:solidFill>
                <a:latin typeface="Times New Roman" panose="02020603050405020304" pitchFamily="18" charset="0"/>
              </a:defRPr>
            </a:lvl2pPr>
            <a:lvl3pPr marL="1143000" indent="-228600" defTabSz="938213" eaLnBrk="0" hangingPunct="0">
              <a:defRPr sz="3600">
                <a:solidFill>
                  <a:schemeClr val="bg1"/>
                </a:solidFill>
                <a:latin typeface="Times New Roman" panose="02020603050405020304" pitchFamily="18" charset="0"/>
              </a:defRPr>
            </a:lvl3pPr>
            <a:lvl4pPr marL="1600200" indent="-228600" defTabSz="938213" eaLnBrk="0" hangingPunct="0">
              <a:defRPr sz="3600">
                <a:solidFill>
                  <a:schemeClr val="bg1"/>
                </a:solidFill>
                <a:latin typeface="Times New Roman" panose="02020603050405020304" pitchFamily="18" charset="0"/>
              </a:defRPr>
            </a:lvl4pPr>
            <a:lvl5pPr marL="2057400" indent="-228600" defTabSz="938213" eaLnBrk="0" hangingPunct="0">
              <a:defRPr sz="3600">
                <a:solidFill>
                  <a:schemeClr val="bg1"/>
                </a:solidFill>
                <a:latin typeface="Times New Roman" panose="02020603050405020304" pitchFamily="18" charset="0"/>
              </a:defRPr>
            </a:lvl5pPr>
            <a:lvl6pPr marL="2514600" indent="-228600" defTabSz="938213"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defTabSz="938213"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defTabSz="938213"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defTabSz="938213" eaLnBrk="0" fontAlgn="base" hangingPunct="0">
              <a:spcBef>
                <a:spcPct val="0"/>
              </a:spcBef>
              <a:spcAft>
                <a:spcPct val="0"/>
              </a:spcAft>
              <a:defRPr sz="3600">
                <a:solidFill>
                  <a:schemeClr val="bg1"/>
                </a:solidFill>
                <a:latin typeface="Times New Roman" panose="02020603050405020304" pitchFamily="18" charset="0"/>
              </a:defRPr>
            </a:lvl9pPr>
          </a:lstStyle>
          <a:p>
            <a:pPr eaLnBrk="1" hangingPunct="1"/>
            <a:fld id="{6419CA41-8FDC-4DD9-9E7D-098C3758BDA6}" type="slidenum">
              <a:rPr lang="en-US" altLang="en-US" sz="1300">
                <a:solidFill>
                  <a:srgbClr val="FFFF00"/>
                </a:solidFill>
              </a:rPr>
              <a:pPr eaLnBrk="1" hangingPunct="1"/>
              <a:t>17</a:t>
            </a:fld>
            <a:endParaRPr lang="en-US" altLang="en-US" sz="1300">
              <a:solidFill>
                <a:srgbClr val="FFFF00"/>
              </a:solidFill>
            </a:endParaRPr>
          </a:p>
        </p:txBody>
      </p:sp>
    </p:spTree>
    <p:extLst>
      <p:ext uri="{BB962C8B-B14F-4D97-AF65-F5344CB8AC3E}">
        <p14:creationId xmlns:p14="http://schemas.microsoft.com/office/powerpoint/2010/main" val="2187588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A1C578-C203-4B52-9B95-5F858E602237}" type="slidenum">
              <a:rPr lang="en-US" smtClean="0"/>
              <a:t>20</a:t>
            </a:fld>
            <a:endParaRPr lang="en-US"/>
          </a:p>
        </p:txBody>
      </p:sp>
    </p:spTree>
    <p:extLst>
      <p:ext uri="{BB962C8B-B14F-4D97-AF65-F5344CB8AC3E}">
        <p14:creationId xmlns:p14="http://schemas.microsoft.com/office/powerpoint/2010/main" val="2967426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defRPr sz="3600">
                <a:solidFill>
                  <a:schemeClr val="bg1"/>
                </a:solidFill>
                <a:latin typeface="Times New Roman" panose="02020603050405020304" pitchFamily="18" charset="0"/>
              </a:defRPr>
            </a:lvl1pPr>
            <a:lvl2pPr marL="742950" indent="-285750" defTabSz="938213" eaLnBrk="0" hangingPunct="0">
              <a:defRPr sz="3600">
                <a:solidFill>
                  <a:schemeClr val="bg1"/>
                </a:solidFill>
                <a:latin typeface="Times New Roman" panose="02020603050405020304" pitchFamily="18" charset="0"/>
              </a:defRPr>
            </a:lvl2pPr>
            <a:lvl3pPr marL="1143000" indent="-228600" defTabSz="938213" eaLnBrk="0" hangingPunct="0">
              <a:defRPr sz="3600">
                <a:solidFill>
                  <a:schemeClr val="bg1"/>
                </a:solidFill>
                <a:latin typeface="Times New Roman" panose="02020603050405020304" pitchFamily="18" charset="0"/>
              </a:defRPr>
            </a:lvl3pPr>
            <a:lvl4pPr marL="1600200" indent="-228600" defTabSz="938213" eaLnBrk="0" hangingPunct="0">
              <a:defRPr sz="3600">
                <a:solidFill>
                  <a:schemeClr val="bg1"/>
                </a:solidFill>
                <a:latin typeface="Times New Roman" panose="02020603050405020304" pitchFamily="18" charset="0"/>
              </a:defRPr>
            </a:lvl4pPr>
            <a:lvl5pPr marL="2057400" indent="-228600" defTabSz="938213" eaLnBrk="0" hangingPunct="0">
              <a:defRPr sz="3600">
                <a:solidFill>
                  <a:schemeClr val="bg1"/>
                </a:solidFill>
                <a:latin typeface="Times New Roman" panose="02020603050405020304" pitchFamily="18" charset="0"/>
              </a:defRPr>
            </a:lvl5pPr>
            <a:lvl6pPr marL="2514600" indent="-228600" defTabSz="938213"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defTabSz="938213"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defTabSz="938213"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defTabSz="938213" eaLnBrk="0" fontAlgn="base" hangingPunct="0">
              <a:spcBef>
                <a:spcPct val="0"/>
              </a:spcBef>
              <a:spcAft>
                <a:spcPct val="0"/>
              </a:spcAft>
              <a:defRPr sz="3600">
                <a:solidFill>
                  <a:schemeClr val="bg1"/>
                </a:solidFill>
                <a:latin typeface="Times New Roman" panose="02020603050405020304" pitchFamily="18" charset="0"/>
              </a:defRPr>
            </a:lvl9pPr>
          </a:lstStyle>
          <a:p>
            <a:pPr eaLnBrk="1" hangingPunct="1"/>
            <a:fld id="{2C7C6BFE-28D9-4BE2-9C0B-4250AED09CB6}" type="slidenum">
              <a:rPr lang="en-US" altLang="en-US" sz="1300">
                <a:solidFill>
                  <a:srgbClr val="FFFF00"/>
                </a:solidFill>
              </a:rPr>
              <a:pPr eaLnBrk="1" hangingPunct="1"/>
              <a:t>23</a:t>
            </a:fld>
            <a:endParaRPr lang="en-US" altLang="en-US" sz="1300">
              <a:solidFill>
                <a:srgbClr val="FFFF00"/>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839835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xfrm>
            <a:off x="1238250" y="3330575"/>
            <a:ext cx="6819900"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56024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altLang="en-US">
                <a:latin typeface="Arial" charset="0"/>
                <a:ea typeface="msgothic" charset="0"/>
                <a:cs typeface="msgothic" charset="0"/>
              </a:rPr>
              <a:t>PK and pharmacodynamic parameters.</a:t>
            </a:r>
          </a:p>
        </p:txBody>
      </p:sp>
    </p:spTree>
    <p:extLst>
      <p:ext uri="{BB962C8B-B14F-4D97-AF65-F5344CB8AC3E}">
        <p14:creationId xmlns:p14="http://schemas.microsoft.com/office/powerpoint/2010/main" val="2251930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defRPr sz="3600">
                <a:solidFill>
                  <a:schemeClr val="bg1"/>
                </a:solidFill>
                <a:latin typeface="Times New Roman" panose="02020603050405020304" pitchFamily="18" charset="0"/>
              </a:defRPr>
            </a:lvl1pPr>
            <a:lvl2pPr marL="742950" indent="-285750" defTabSz="938213" eaLnBrk="0" hangingPunct="0">
              <a:defRPr sz="3600">
                <a:solidFill>
                  <a:schemeClr val="bg1"/>
                </a:solidFill>
                <a:latin typeface="Times New Roman" panose="02020603050405020304" pitchFamily="18" charset="0"/>
              </a:defRPr>
            </a:lvl2pPr>
            <a:lvl3pPr marL="1143000" indent="-228600" defTabSz="938213" eaLnBrk="0" hangingPunct="0">
              <a:defRPr sz="3600">
                <a:solidFill>
                  <a:schemeClr val="bg1"/>
                </a:solidFill>
                <a:latin typeface="Times New Roman" panose="02020603050405020304" pitchFamily="18" charset="0"/>
              </a:defRPr>
            </a:lvl3pPr>
            <a:lvl4pPr marL="1600200" indent="-228600" defTabSz="938213" eaLnBrk="0" hangingPunct="0">
              <a:defRPr sz="3600">
                <a:solidFill>
                  <a:schemeClr val="bg1"/>
                </a:solidFill>
                <a:latin typeface="Times New Roman" panose="02020603050405020304" pitchFamily="18" charset="0"/>
              </a:defRPr>
            </a:lvl4pPr>
            <a:lvl5pPr marL="2057400" indent="-228600" defTabSz="938213" eaLnBrk="0" hangingPunct="0">
              <a:defRPr sz="3600">
                <a:solidFill>
                  <a:schemeClr val="bg1"/>
                </a:solidFill>
                <a:latin typeface="Times New Roman" panose="02020603050405020304" pitchFamily="18" charset="0"/>
              </a:defRPr>
            </a:lvl5pPr>
            <a:lvl6pPr marL="2514600" indent="-228600" defTabSz="938213"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defTabSz="938213"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defTabSz="938213"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defTabSz="938213" eaLnBrk="0" fontAlgn="base" hangingPunct="0">
              <a:spcBef>
                <a:spcPct val="0"/>
              </a:spcBef>
              <a:spcAft>
                <a:spcPct val="0"/>
              </a:spcAft>
              <a:defRPr sz="3600">
                <a:solidFill>
                  <a:schemeClr val="bg1"/>
                </a:solidFill>
                <a:latin typeface="Times New Roman" panose="02020603050405020304" pitchFamily="18" charset="0"/>
              </a:defRPr>
            </a:lvl9pPr>
          </a:lstStyle>
          <a:p>
            <a:pPr eaLnBrk="1" hangingPunct="1"/>
            <a:fld id="{7D441AAB-FB2A-415D-A9BC-AF0F92B6108E}" type="slidenum">
              <a:rPr lang="en-US" altLang="en-US" sz="1300">
                <a:solidFill>
                  <a:srgbClr val="FFFF00"/>
                </a:solidFill>
              </a:rPr>
              <a:pPr eaLnBrk="1" hangingPunct="1"/>
              <a:t>28</a:t>
            </a:fld>
            <a:endParaRPr lang="en-US" altLang="en-US" sz="1300">
              <a:solidFill>
                <a:srgbClr val="FFFF00"/>
              </a:solidFill>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What would you get if you used the other formulas?</a:t>
            </a:r>
          </a:p>
          <a:p>
            <a:r>
              <a:rPr lang="en-US" altLang="en-US" smtClean="0"/>
              <a:t>For our case (age 80, height 5’5” and weight 130, creatinine 1.3) CrCl is…</a:t>
            </a:r>
          </a:p>
          <a:p>
            <a:r>
              <a:rPr lang="en-US" altLang="en-US" smtClean="0"/>
              <a:t>Cockroft and Gault: 31 (with ideal body weight calc (using height); 32.2 (using actual body weight)</a:t>
            </a:r>
          </a:p>
          <a:p>
            <a:r>
              <a:rPr lang="en-US" altLang="en-US" smtClean="0"/>
              <a:t>Jeliffe: 33.0</a:t>
            </a:r>
          </a:p>
          <a:p>
            <a:r>
              <a:rPr lang="en-US" altLang="en-US" smtClean="0"/>
              <a:t>MDRD: 41.9</a:t>
            </a:r>
          </a:p>
        </p:txBody>
      </p:sp>
    </p:spTree>
    <p:extLst>
      <p:ext uri="{BB962C8B-B14F-4D97-AF65-F5344CB8AC3E}">
        <p14:creationId xmlns:p14="http://schemas.microsoft.com/office/powerpoint/2010/main" val="2515221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defRPr sz="3600">
                <a:solidFill>
                  <a:schemeClr val="bg1"/>
                </a:solidFill>
                <a:latin typeface="Times New Roman" panose="02020603050405020304" pitchFamily="18" charset="0"/>
              </a:defRPr>
            </a:lvl1pPr>
            <a:lvl2pPr marL="742950" indent="-285750" defTabSz="938213" eaLnBrk="0" hangingPunct="0">
              <a:defRPr sz="3600">
                <a:solidFill>
                  <a:schemeClr val="bg1"/>
                </a:solidFill>
                <a:latin typeface="Times New Roman" panose="02020603050405020304" pitchFamily="18" charset="0"/>
              </a:defRPr>
            </a:lvl2pPr>
            <a:lvl3pPr marL="1143000" indent="-228600" defTabSz="938213" eaLnBrk="0" hangingPunct="0">
              <a:defRPr sz="3600">
                <a:solidFill>
                  <a:schemeClr val="bg1"/>
                </a:solidFill>
                <a:latin typeface="Times New Roman" panose="02020603050405020304" pitchFamily="18" charset="0"/>
              </a:defRPr>
            </a:lvl3pPr>
            <a:lvl4pPr marL="1600200" indent="-228600" defTabSz="938213" eaLnBrk="0" hangingPunct="0">
              <a:defRPr sz="3600">
                <a:solidFill>
                  <a:schemeClr val="bg1"/>
                </a:solidFill>
                <a:latin typeface="Times New Roman" panose="02020603050405020304" pitchFamily="18" charset="0"/>
              </a:defRPr>
            </a:lvl4pPr>
            <a:lvl5pPr marL="2057400" indent="-228600" defTabSz="938213" eaLnBrk="0" hangingPunct="0">
              <a:defRPr sz="3600">
                <a:solidFill>
                  <a:schemeClr val="bg1"/>
                </a:solidFill>
                <a:latin typeface="Times New Roman" panose="02020603050405020304" pitchFamily="18" charset="0"/>
              </a:defRPr>
            </a:lvl5pPr>
            <a:lvl6pPr marL="2514600" indent="-228600" defTabSz="938213"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defTabSz="938213"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defTabSz="938213"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defTabSz="938213" eaLnBrk="0" fontAlgn="base" hangingPunct="0">
              <a:spcBef>
                <a:spcPct val="0"/>
              </a:spcBef>
              <a:spcAft>
                <a:spcPct val="0"/>
              </a:spcAft>
              <a:defRPr sz="3600">
                <a:solidFill>
                  <a:schemeClr val="bg1"/>
                </a:solidFill>
                <a:latin typeface="Times New Roman" panose="02020603050405020304" pitchFamily="18" charset="0"/>
              </a:defRPr>
            </a:lvl9pPr>
          </a:lstStyle>
          <a:p>
            <a:pPr eaLnBrk="1" hangingPunct="1"/>
            <a:fld id="{66331B98-DE43-4787-A242-028D32752D22}" type="slidenum">
              <a:rPr lang="en-US" altLang="en-US" sz="1300">
                <a:solidFill>
                  <a:srgbClr val="FFFF00"/>
                </a:solidFill>
              </a:rPr>
              <a:pPr eaLnBrk="1" hangingPunct="1"/>
              <a:t>29</a:t>
            </a:fld>
            <a:endParaRPr lang="en-US" altLang="en-US" sz="1300">
              <a:solidFill>
                <a:srgbClr val="FFFF00"/>
              </a:solidFill>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a:p>
            <a:endParaRPr lang="en-US" altLang="en-US" smtClean="0"/>
          </a:p>
          <a:p>
            <a:endParaRPr lang="en-US" altLang="en-US" smtClean="0"/>
          </a:p>
          <a:p>
            <a:endParaRPr lang="en-US" altLang="en-US" smtClean="0"/>
          </a:p>
          <a:p>
            <a:r>
              <a:rPr lang="en-US" altLang="en-US" smtClean="0"/>
              <a:t>A serum creatinine does not adequately reflect creatinine clearance because muscle mass is decreased in the elderly and therefore the rate of creatinine formation is decreased.</a:t>
            </a:r>
          </a:p>
          <a:p>
            <a:pPr>
              <a:buFontTx/>
              <a:buChar char="-"/>
            </a:pPr>
            <a:r>
              <a:rPr lang="en-US" altLang="en-US" smtClean="0"/>
              <a:t>Decline in GFR of 0.75 ml/min after age 40</a:t>
            </a:r>
          </a:p>
          <a:p>
            <a:pPr>
              <a:buFontTx/>
              <a:buChar char="-"/>
            </a:pPr>
            <a:endParaRPr lang="en-US" altLang="en-US" smtClean="0"/>
          </a:p>
          <a:p>
            <a:pPr>
              <a:buFontTx/>
              <a:buChar char="-"/>
            </a:pPr>
            <a:r>
              <a:rPr lang="en-US" altLang="en-US" smtClean="0"/>
              <a:t>CrCl calculated based off of case (5’5’, 130lb, 80 years old, female)</a:t>
            </a:r>
          </a:p>
        </p:txBody>
      </p:sp>
    </p:spTree>
    <p:extLst>
      <p:ext uri="{BB962C8B-B14F-4D97-AF65-F5344CB8AC3E}">
        <p14:creationId xmlns:p14="http://schemas.microsoft.com/office/powerpoint/2010/main" val="185926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altLang="en-US" dirty="0">
                <a:latin typeface="Arial" charset="0"/>
                <a:ea typeface="msgothic" charset="0"/>
                <a:cs typeface="msgothic" charset="0"/>
              </a:rPr>
              <a:t>PK and </a:t>
            </a:r>
            <a:r>
              <a:rPr lang="en-GB" altLang="en-US" dirty="0" err="1">
                <a:latin typeface="Arial" charset="0"/>
                <a:ea typeface="msgothic" charset="0"/>
                <a:cs typeface="msgothic" charset="0"/>
              </a:rPr>
              <a:t>pharmacodynamic</a:t>
            </a:r>
            <a:r>
              <a:rPr lang="en-GB" altLang="en-US" dirty="0">
                <a:latin typeface="Arial" charset="0"/>
                <a:ea typeface="msgothic" charset="0"/>
                <a:cs typeface="msgothic" charset="0"/>
              </a:rPr>
              <a:t> parameters.</a:t>
            </a:r>
          </a:p>
        </p:txBody>
      </p:sp>
    </p:spTree>
    <p:extLst>
      <p:ext uri="{BB962C8B-B14F-4D97-AF65-F5344CB8AC3E}">
        <p14:creationId xmlns:p14="http://schemas.microsoft.com/office/powerpoint/2010/main" val="1026685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A1C578-C203-4B52-9B95-5F858E602237}" type="slidenum">
              <a:rPr lang="en-US" smtClean="0"/>
              <a:t>31</a:t>
            </a:fld>
            <a:endParaRPr lang="en-US"/>
          </a:p>
        </p:txBody>
      </p:sp>
    </p:spTree>
    <p:extLst>
      <p:ext uri="{BB962C8B-B14F-4D97-AF65-F5344CB8AC3E}">
        <p14:creationId xmlns:p14="http://schemas.microsoft.com/office/powerpoint/2010/main" val="1128981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Tahoma" panose="020B0604030504040204" pitchFamily="34" charset="0"/>
              </a:defRPr>
            </a:lvl1pPr>
            <a:lvl2pPr marL="742950" indent="-285750" defTabSz="919163" eaLnBrk="0" hangingPunct="0">
              <a:defRPr>
                <a:solidFill>
                  <a:schemeClr val="tx1"/>
                </a:solidFill>
                <a:latin typeface="Tahoma" panose="020B0604030504040204" pitchFamily="34" charset="0"/>
              </a:defRPr>
            </a:lvl2pPr>
            <a:lvl3pPr marL="1143000" indent="-228600" defTabSz="919163" eaLnBrk="0" hangingPunct="0">
              <a:defRPr>
                <a:solidFill>
                  <a:schemeClr val="tx1"/>
                </a:solidFill>
                <a:latin typeface="Tahoma" panose="020B0604030504040204" pitchFamily="34" charset="0"/>
              </a:defRPr>
            </a:lvl3pPr>
            <a:lvl4pPr marL="1600200" indent="-228600" defTabSz="919163" eaLnBrk="0" hangingPunct="0">
              <a:defRPr>
                <a:solidFill>
                  <a:schemeClr val="tx1"/>
                </a:solidFill>
                <a:latin typeface="Tahoma" panose="020B0604030504040204" pitchFamily="34" charset="0"/>
              </a:defRPr>
            </a:lvl4pPr>
            <a:lvl5pPr marL="2057400" indent="-228600" defTabSz="919163" eaLnBrk="0" hangingPunct="0">
              <a:defRPr>
                <a:solidFill>
                  <a:schemeClr val="tx1"/>
                </a:solidFill>
                <a:latin typeface="Tahoma" panose="020B0604030504040204" pitchFamily="34" charset="0"/>
              </a:defRPr>
            </a:lvl5pPr>
            <a:lvl6pPr marL="2514600" indent="-228600" defTabSz="919163" eaLnBrk="0" fontAlgn="base" hangingPunct="0">
              <a:spcBef>
                <a:spcPct val="0"/>
              </a:spcBef>
              <a:spcAft>
                <a:spcPct val="0"/>
              </a:spcAft>
              <a:defRPr>
                <a:solidFill>
                  <a:schemeClr val="tx1"/>
                </a:solidFill>
                <a:latin typeface="Tahoma" panose="020B0604030504040204" pitchFamily="34" charset="0"/>
              </a:defRPr>
            </a:lvl6pPr>
            <a:lvl7pPr marL="2971800" indent="-228600" defTabSz="919163" eaLnBrk="0" fontAlgn="base" hangingPunct="0">
              <a:spcBef>
                <a:spcPct val="0"/>
              </a:spcBef>
              <a:spcAft>
                <a:spcPct val="0"/>
              </a:spcAft>
              <a:defRPr>
                <a:solidFill>
                  <a:schemeClr val="tx1"/>
                </a:solidFill>
                <a:latin typeface="Tahoma" panose="020B0604030504040204" pitchFamily="34" charset="0"/>
              </a:defRPr>
            </a:lvl7pPr>
            <a:lvl8pPr marL="3429000" indent="-228600" defTabSz="919163" eaLnBrk="0" fontAlgn="base" hangingPunct="0">
              <a:spcBef>
                <a:spcPct val="0"/>
              </a:spcBef>
              <a:spcAft>
                <a:spcPct val="0"/>
              </a:spcAft>
              <a:defRPr>
                <a:solidFill>
                  <a:schemeClr val="tx1"/>
                </a:solidFill>
                <a:latin typeface="Tahoma" panose="020B0604030504040204" pitchFamily="34" charset="0"/>
              </a:defRPr>
            </a:lvl8pPr>
            <a:lvl9pPr marL="3886200" indent="-228600" defTabSz="919163"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DED088D5-CA41-42EC-8876-0C8E27EBDDCA}" type="slidenum">
              <a:rPr lang="en-AU" altLang="en-US"/>
              <a:pPr eaLnBrk="1" hangingPunct="1"/>
              <a:t>32</a:t>
            </a:fld>
            <a:endParaRPr lang="en-AU" altLang="en-US"/>
          </a:p>
        </p:txBody>
      </p:sp>
      <p:sp>
        <p:nvSpPr>
          <p:cNvPr id="29699" name="Rectangle 2"/>
          <p:cNvSpPr>
            <a:spLocks noGrp="1" noRot="1" noChangeAspect="1" noChangeArrowheads="1" noTextEdit="1"/>
          </p:cNvSpPr>
          <p:nvPr>
            <p:ph type="sldImg"/>
          </p:nvPr>
        </p:nvSpPr>
        <p:spPr>
          <a:xfrm>
            <a:off x="942975" y="746125"/>
            <a:ext cx="4972050" cy="3729038"/>
          </a:xfrm>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588069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defRPr sz="3600">
                <a:solidFill>
                  <a:schemeClr val="bg1"/>
                </a:solidFill>
                <a:latin typeface="Times New Roman" panose="02020603050405020304" pitchFamily="18" charset="0"/>
              </a:defRPr>
            </a:lvl1pPr>
            <a:lvl2pPr marL="742950" indent="-285750" defTabSz="938213" eaLnBrk="0" hangingPunct="0">
              <a:defRPr sz="3600">
                <a:solidFill>
                  <a:schemeClr val="bg1"/>
                </a:solidFill>
                <a:latin typeface="Times New Roman" panose="02020603050405020304" pitchFamily="18" charset="0"/>
              </a:defRPr>
            </a:lvl2pPr>
            <a:lvl3pPr marL="1143000" indent="-228600" defTabSz="938213" eaLnBrk="0" hangingPunct="0">
              <a:defRPr sz="3600">
                <a:solidFill>
                  <a:schemeClr val="bg1"/>
                </a:solidFill>
                <a:latin typeface="Times New Roman" panose="02020603050405020304" pitchFamily="18" charset="0"/>
              </a:defRPr>
            </a:lvl3pPr>
            <a:lvl4pPr marL="1600200" indent="-228600" defTabSz="938213" eaLnBrk="0" hangingPunct="0">
              <a:defRPr sz="3600">
                <a:solidFill>
                  <a:schemeClr val="bg1"/>
                </a:solidFill>
                <a:latin typeface="Times New Roman" panose="02020603050405020304" pitchFamily="18" charset="0"/>
              </a:defRPr>
            </a:lvl4pPr>
            <a:lvl5pPr marL="2057400" indent="-228600" defTabSz="938213" eaLnBrk="0" hangingPunct="0">
              <a:defRPr sz="3600">
                <a:solidFill>
                  <a:schemeClr val="bg1"/>
                </a:solidFill>
                <a:latin typeface="Times New Roman" panose="02020603050405020304" pitchFamily="18" charset="0"/>
              </a:defRPr>
            </a:lvl5pPr>
            <a:lvl6pPr marL="2514600" indent="-228600" defTabSz="938213"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defTabSz="938213"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defTabSz="938213"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defTabSz="938213" eaLnBrk="0" fontAlgn="base" hangingPunct="0">
              <a:spcBef>
                <a:spcPct val="0"/>
              </a:spcBef>
              <a:spcAft>
                <a:spcPct val="0"/>
              </a:spcAft>
              <a:defRPr sz="3600">
                <a:solidFill>
                  <a:schemeClr val="bg1"/>
                </a:solidFill>
                <a:latin typeface="Times New Roman" panose="02020603050405020304" pitchFamily="18" charset="0"/>
              </a:defRPr>
            </a:lvl9pPr>
          </a:lstStyle>
          <a:p>
            <a:pPr eaLnBrk="1" hangingPunct="1"/>
            <a:fld id="{299277B0-440E-40B4-B428-602354C09E50}" type="slidenum">
              <a:rPr lang="en-US" altLang="en-US" sz="1300">
                <a:solidFill>
                  <a:srgbClr val="FFFF00"/>
                </a:solidFill>
              </a:rPr>
              <a:pPr eaLnBrk="1" hangingPunct="1"/>
              <a:t>4</a:t>
            </a:fld>
            <a:endParaRPr lang="en-US" altLang="en-US" sz="1300">
              <a:solidFill>
                <a:srgbClr val="FFFF00"/>
              </a:solidFill>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294380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Tahoma" panose="020B0604030504040204" pitchFamily="34" charset="0"/>
              </a:defRPr>
            </a:lvl1pPr>
            <a:lvl2pPr marL="742950" indent="-285750" defTabSz="919163" eaLnBrk="0" hangingPunct="0">
              <a:defRPr>
                <a:solidFill>
                  <a:schemeClr val="tx1"/>
                </a:solidFill>
                <a:latin typeface="Tahoma" panose="020B0604030504040204" pitchFamily="34" charset="0"/>
              </a:defRPr>
            </a:lvl2pPr>
            <a:lvl3pPr marL="1143000" indent="-228600" defTabSz="919163" eaLnBrk="0" hangingPunct="0">
              <a:defRPr>
                <a:solidFill>
                  <a:schemeClr val="tx1"/>
                </a:solidFill>
                <a:latin typeface="Tahoma" panose="020B0604030504040204" pitchFamily="34" charset="0"/>
              </a:defRPr>
            </a:lvl3pPr>
            <a:lvl4pPr marL="1600200" indent="-228600" defTabSz="919163" eaLnBrk="0" hangingPunct="0">
              <a:defRPr>
                <a:solidFill>
                  <a:schemeClr val="tx1"/>
                </a:solidFill>
                <a:latin typeface="Tahoma" panose="020B0604030504040204" pitchFamily="34" charset="0"/>
              </a:defRPr>
            </a:lvl4pPr>
            <a:lvl5pPr marL="2057400" indent="-228600" defTabSz="919163" eaLnBrk="0" hangingPunct="0">
              <a:defRPr>
                <a:solidFill>
                  <a:schemeClr val="tx1"/>
                </a:solidFill>
                <a:latin typeface="Tahoma" panose="020B0604030504040204" pitchFamily="34" charset="0"/>
              </a:defRPr>
            </a:lvl5pPr>
            <a:lvl6pPr marL="2514600" indent="-228600" defTabSz="919163" eaLnBrk="0" fontAlgn="base" hangingPunct="0">
              <a:spcBef>
                <a:spcPct val="0"/>
              </a:spcBef>
              <a:spcAft>
                <a:spcPct val="0"/>
              </a:spcAft>
              <a:defRPr>
                <a:solidFill>
                  <a:schemeClr val="tx1"/>
                </a:solidFill>
                <a:latin typeface="Tahoma" panose="020B0604030504040204" pitchFamily="34" charset="0"/>
              </a:defRPr>
            </a:lvl6pPr>
            <a:lvl7pPr marL="2971800" indent="-228600" defTabSz="919163" eaLnBrk="0" fontAlgn="base" hangingPunct="0">
              <a:spcBef>
                <a:spcPct val="0"/>
              </a:spcBef>
              <a:spcAft>
                <a:spcPct val="0"/>
              </a:spcAft>
              <a:defRPr>
                <a:solidFill>
                  <a:schemeClr val="tx1"/>
                </a:solidFill>
                <a:latin typeface="Tahoma" panose="020B0604030504040204" pitchFamily="34" charset="0"/>
              </a:defRPr>
            </a:lvl7pPr>
            <a:lvl8pPr marL="3429000" indent="-228600" defTabSz="919163" eaLnBrk="0" fontAlgn="base" hangingPunct="0">
              <a:spcBef>
                <a:spcPct val="0"/>
              </a:spcBef>
              <a:spcAft>
                <a:spcPct val="0"/>
              </a:spcAft>
              <a:defRPr>
                <a:solidFill>
                  <a:schemeClr val="tx1"/>
                </a:solidFill>
                <a:latin typeface="Tahoma" panose="020B0604030504040204" pitchFamily="34" charset="0"/>
              </a:defRPr>
            </a:lvl8pPr>
            <a:lvl9pPr marL="3886200" indent="-228600" defTabSz="919163"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2775A1F5-1714-49AA-B233-F75DDE662C36}" type="slidenum">
              <a:rPr lang="en-AU" altLang="en-US"/>
              <a:pPr eaLnBrk="1" hangingPunct="1"/>
              <a:t>33</a:t>
            </a:fld>
            <a:endParaRPr lang="en-AU"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432781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endParaRPr lang="en-US" altLang="en-US" smtClean="0"/>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defRPr sz="3600">
                <a:solidFill>
                  <a:schemeClr val="bg1"/>
                </a:solidFill>
                <a:latin typeface="Times New Roman" panose="02020603050405020304" pitchFamily="18" charset="0"/>
              </a:defRPr>
            </a:lvl1pPr>
            <a:lvl2pPr marL="742950" indent="-285750" defTabSz="938213" eaLnBrk="0" hangingPunct="0">
              <a:defRPr sz="3600">
                <a:solidFill>
                  <a:schemeClr val="bg1"/>
                </a:solidFill>
                <a:latin typeface="Times New Roman" panose="02020603050405020304" pitchFamily="18" charset="0"/>
              </a:defRPr>
            </a:lvl2pPr>
            <a:lvl3pPr marL="1143000" indent="-228600" defTabSz="938213" eaLnBrk="0" hangingPunct="0">
              <a:defRPr sz="3600">
                <a:solidFill>
                  <a:schemeClr val="bg1"/>
                </a:solidFill>
                <a:latin typeface="Times New Roman" panose="02020603050405020304" pitchFamily="18" charset="0"/>
              </a:defRPr>
            </a:lvl3pPr>
            <a:lvl4pPr marL="1600200" indent="-228600" defTabSz="938213" eaLnBrk="0" hangingPunct="0">
              <a:defRPr sz="3600">
                <a:solidFill>
                  <a:schemeClr val="bg1"/>
                </a:solidFill>
                <a:latin typeface="Times New Roman" panose="02020603050405020304" pitchFamily="18" charset="0"/>
              </a:defRPr>
            </a:lvl4pPr>
            <a:lvl5pPr marL="2057400" indent="-228600" defTabSz="938213" eaLnBrk="0" hangingPunct="0">
              <a:defRPr sz="3600">
                <a:solidFill>
                  <a:schemeClr val="bg1"/>
                </a:solidFill>
                <a:latin typeface="Times New Roman" panose="02020603050405020304" pitchFamily="18" charset="0"/>
              </a:defRPr>
            </a:lvl5pPr>
            <a:lvl6pPr marL="2514600" indent="-228600" defTabSz="938213"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defTabSz="938213"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defTabSz="938213"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defTabSz="938213" eaLnBrk="0" fontAlgn="base" hangingPunct="0">
              <a:spcBef>
                <a:spcPct val="0"/>
              </a:spcBef>
              <a:spcAft>
                <a:spcPct val="0"/>
              </a:spcAft>
              <a:defRPr sz="3600">
                <a:solidFill>
                  <a:schemeClr val="bg1"/>
                </a:solidFill>
                <a:latin typeface="Times New Roman" panose="02020603050405020304" pitchFamily="18" charset="0"/>
              </a:defRPr>
            </a:lvl9pPr>
          </a:lstStyle>
          <a:p>
            <a:pPr eaLnBrk="1" hangingPunct="1"/>
            <a:fld id="{41DF6D3B-3BE9-473C-BC53-683CEFB2C87A}" type="slidenum">
              <a:rPr lang="en-US" altLang="en-US" sz="1300">
                <a:solidFill>
                  <a:srgbClr val="FFFF00"/>
                </a:solidFill>
              </a:rPr>
              <a:pPr eaLnBrk="1" hangingPunct="1"/>
              <a:t>34</a:t>
            </a:fld>
            <a:endParaRPr lang="en-US" altLang="en-US" sz="1300">
              <a:solidFill>
                <a:srgbClr val="FFFF00"/>
              </a:solidFill>
            </a:endParaRPr>
          </a:p>
        </p:txBody>
      </p:sp>
    </p:spTree>
    <p:extLst>
      <p:ext uri="{BB962C8B-B14F-4D97-AF65-F5344CB8AC3E}">
        <p14:creationId xmlns:p14="http://schemas.microsoft.com/office/powerpoint/2010/main" val="527279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defRPr sz="3600">
                <a:solidFill>
                  <a:schemeClr val="bg1"/>
                </a:solidFill>
                <a:latin typeface="Times New Roman" panose="02020603050405020304" pitchFamily="18" charset="0"/>
              </a:defRPr>
            </a:lvl1pPr>
            <a:lvl2pPr marL="742950" indent="-285750" defTabSz="938213" eaLnBrk="0" hangingPunct="0">
              <a:defRPr sz="3600">
                <a:solidFill>
                  <a:schemeClr val="bg1"/>
                </a:solidFill>
                <a:latin typeface="Times New Roman" panose="02020603050405020304" pitchFamily="18" charset="0"/>
              </a:defRPr>
            </a:lvl2pPr>
            <a:lvl3pPr marL="1143000" indent="-228600" defTabSz="938213" eaLnBrk="0" hangingPunct="0">
              <a:defRPr sz="3600">
                <a:solidFill>
                  <a:schemeClr val="bg1"/>
                </a:solidFill>
                <a:latin typeface="Times New Roman" panose="02020603050405020304" pitchFamily="18" charset="0"/>
              </a:defRPr>
            </a:lvl3pPr>
            <a:lvl4pPr marL="1600200" indent="-228600" defTabSz="938213" eaLnBrk="0" hangingPunct="0">
              <a:defRPr sz="3600">
                <a:solidFill>
                  <a:schemeClr val="bg1"/>
                </a:solidFill>
                <a:latin typeface="Times New Roman" panose="02020603050405020304" pitchFamily="18" charset="0"/>
              </a:defRPr>
            </a:lvl4pPr>
            <a:lvl5pPr marL="2057400" indent="-228600" defTabSz="938213" eaLnBrk="0" hangingPunct="0">
              <a:defRPr sz="3600">
                <a:solidFill>
                  <a:schemeClr val="bg1"/>
                </a:solidFill>
                <a:latin typeface="Times New Roman" panose="02020603050405020304" pitchFamily="18" charset="0"/>
              </a:defRPr>
            </a:lvl5pPr>
            <a:lvl6pPr marL="2514600" indent="-228600" defTabSz="938213"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defTabSz="938213"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defTabSz="938213"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defTabSz="938213" eaLnBrk="0" fontAlgn="base" hangingPunct="0">
              <a:spcBef>
                <a:spcPct val="0"/>
              </a:spcBef>
              <a:spcAft>
                <a:spcPct val="0"/>
              </a:spcAft>
              <a:defRPr sz="3600">
                <a:solidFill>
                  <a:schemeClr val="bg1"/>
                </a:solidFill>
                <a:latin typeface="Times New Roman" panose="02020603050405020304" pitchFamily="18" charset="0"/>
              </a:defRPr>
            </a:lvl9pPr>
          </a:lstStyle>
          <a:p>
            <a:pPr eaLnBrk="1" hangingPunct="1"/>
            <a:fld id="{C08DC583-65E1-4869-BD56-4F075621A276}" type="slidenum">
              <a:rPr lang="en-US" altLang="en-US" sz="1300">
                <a:solidFill>
                  <a:srgbClr val="FFFF00"/>
                </a:solidFill>
              </a:rPr>
              <a:pPr eaLnBrk="1" hangingPunct="1"/>
              <a:t>6</a:t>
            </a:fld>
            <a:endParaRPr lang="en-US" altLang="en-US" sz="1300">
              <a:solidFill>
                <a:srgbClr val="FFFF00"/>
              </a:solidFill>
            </a:endParaRPr>
          </a:p>
        </p:txBody>
      </p:sp>
    </p:spTree>
    <p:extLst>
      <p:ext uri="{BB962C8B-B14F-4D97-AF65-F5344CB8AC3E}">
        <p14:creationId xmlns:p14="http://schemas.microsoft.com/office/powerpoint/2010/main" val="1420560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defRPr sz="3600">
                <a:solidFill>
                  <a:schemeClr val="bg1"/>
                </a:solidFill>
                <a:latin typeface="Times New Roman" panose="02020603050405020304" pitchFamily="18" charset="0"/>
              </a:defRPr>
            </a:lvl1pPr>
            <a:lvl2pPr marL="742950" indent="-285750" defTabSz="938213" eaLnBrk="0" hangingPunct="0">
              <a:defRPr sz="3600">
                <a:solidFill>
                  <a:schemeClr val="bg1"/>
                </a:solidFill>
                <a:latin typeface="Times New Roman" panose="02020603050405020304" pitchFamily="18" charset="0"/>
              </a:defRPr>
            </a:lvl2pPr>
            <a:lvl3pPr marL="1143000" indent="-228600" defTabSz="938213" eaLnBrk="0" hangingPunct="0">
              <a:defRPr sz="3600">
                <a:solidFill>
                  <a:schemeClr val="bg1"/>
                </a:solidFill>
                <a:latin typeface="Times New Roman" panose="02020603050405020304" pitchFamily="18" charset="0"/>
              </a:defRPr>
            </a:lvl3pPr>
            <a:lvl4pPr marL="1600200" indent="-228600" defTabSz="938213" eaLnBrk="0" hangingPunct="0">
              <a:defRPr sz="3600">
                <a:solidFill>
                  <a:schemeClr val="bg1"/>
                </a:solidFill>
                <a:latin typeface="Times New Roman" panose="02020603050405020304" pitchFamily="18" charset="0"/>
              </a:defRPr>
            </a:lvl4pPr>
            <a:lvl5pPr marL="2057400" indent="-228600" defTabSz="938213" eaLnBrk="0" hangingPunct="0">
              <a:defRPr sz="3600">
                <a:solidFill>
                  <a:schemeClr val="bg1"/>
                </a:solidFill>
                <a:latin typeface="Times New Roman" panose="02020603050405020304" pitchFamily="18" charset="0"/>
              </a:defRPr>
            </a:lvl5pPr>
            <a:lvl6pPr marL="2514600" indent="-228600" defTabSz="938213"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defTabSz="938213"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defTabSz="938213"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defTabSz="938213" eaLnBrk="0" fontAlgn="base" hangingPunct="0">
              <a:spcBef>
                <a:spcPct val="0"/>
              </a:spcBef>
              <a:spcAft>
                <a:spcPct val="0"/>
              </a:spcAft>
              <a:defRPr sz="3600">
                <a:solidFill>
                  <a:schemeClr val="bg1"/>
                </a:solidFill>
                <a:latin typeface="Times New Roman" panose="02020603050405020304" pitchFamily="18" charset="0"/>
              </a:defRPr>
            </a:lvl9pPr>
          </a:lstStyle>
          <a:p>
            <a:pPr eaLnBrk="1" hangingPunct="1"/>
            <a:fld id="{56C4816A-336E-4078-B6B9-FC0FD0EFCD5F}" type="slidenum">
              <a:rPr lang="en-US" altLang="en-US" sz="1300">
                <a:solidFill>
                  <a:srgbClr val="FFFF00"/>
                </a:solidFill>
              </a:rPr>
              <a:pPr eaLnBrk="1" hangingPunct="1"/>
              <a:t>7</a:t>
            </a:fld>
            <a:endParaRPr lang="en-US" altLang="en-US" sz="1300">
              <a:solidFill>
                <a:srgbClr val="FFFF00"/>
              </a:solidFill>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846653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defRPr sz="3600">
                <a:solidFill>
                  <a:schemeClr val="bg1"/>
                </a:solidFill>
                <a:latin typeface="Times New Roman" panose="02020603050405020304" pitchFamily="18" charset="0"/>
              </a:defRPr>
            </a:lvl1pPr>
            <a:lvl2pPr marL="742950" indent="-285750" defTabSz="938213" eaLnBrk="0" hangingPunct="0">
              <a:defRPr sz="3600">
                <a:solidFill>
                  <a:schemeClr val="bg1"/>
                </a:solidFill>
                <a:latin typeface="Times New Roman" panose="02020603050405020304" pitchFamily="18" charset="0"/>
              </a:defRPr>
            </a:lvl2pPr>
            <a:lvl3pPr marL="1143000" indent="-228600" defTabSz="938213" eaLnBrk="0" hangingPunct="0">
              <a:defRPr sz="3600">
                <a:solidFill>
                  <a:schemeClr val="bg1"/>
                </a:solidFill>
                <a:latin typeface="Times New Roman" panose="02020603050405020304" pitchFamily="18" charset="0"/>
              </a:defRPr>
            </a:lvl3pPr>
            <a:lvl4pPr marL="1600200" indent="-228600" defTabSz="938213" eaLnBrk="0" hangingPunct="0">
              <a:defRPr sz="3600">
                <a:solidFill>
                  <a:schemeClr val="bg1"/>
                </a:solidFill>
                <a:latin typeface="Times New Roman" panose="02020603050405020304" pitchFamily="18" charset="0"/>
              </a:defRPr>
            </a:lvl4pPr>
            <a:lvl5pPr marL="2057400" indent="-228600" defTabSz="938213" eaLnBrk="0" hangingPunct="0">
              <a:defRPr sz="3600">
                <a:solidFill>
                  <a:schemeClr val="bg1"/>
                </a:solidFill>
                <a:latin typeface="Times New Roman" panose="02020603050405020304" pitchFamily="18" charset="0"/>
              </a:defRPr>
            </a:lvl5pPr>
            <a:lvl6pPr marL="2514600" indent="-228600" defTabSz="938213"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defTabSz="938213"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defTabSz="938213"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defTabSz="938213" eaLnBrk="0" fontAlgn="base" hangingPunct="0">
              <a:spcBef>
                <a:spcPct val="0"/>
              </a:spcBef>
              <a:spcAft>
                <a:spcPct val="0"/>
              </a:spcAft>
              <a:defRPr sz="3600">
                <a:solidFill>
                  <a:schemeClr val="bg1"/>
                </a:solidFill>
                <a:latin typeface="Times New Roman" panose="02020603050405020304" pitchFamily="18" charset="0"/>
              </a:defRPr>
            </a:lvl9pPr>
          </a:lstStyle>
          <a:p>
            <a:pPr eaLnBrk="1" hangingPunct="1"/>
            <a:fld id="{50A21127-27C5-41C6-8175-AB9D6CE060AE}" type="slidenum">
              <a:rPr lang="en-US" altLang="en-US" sz="1300">
                <a:solidFill>
                  <a:srgbClr val="FFFF00"/>
                </a:solidFill>
              </a:rPr>
              <a:pPr eaLnBrk="1" hangingPunct="1"/>
              <a:t>8</a:t>
            </a:fld>
            <a:endParaRPr lang="en-US" altLang="en-US" sz="1300">
              <a:solidFill>
                <a:srgbClr val="FFFF00"/>
              </a:solidFill>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798537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defRPr sz="3600">
                <a:solidFill>
                  <a:schemeClr val="bg1"/>
                </a:solidFill>
                <a:latin typeface="Times New Roman" panose="02020603050405020304" pitchFamily="18" charset="0"/>
              </a:defRPr>
            </a:lvl1pPr>
            <a:lvl2pPr marL="742950" indent="-285750" defTabSz="938213" eaLnBrk="0" hangingPunct="0">
              <a:defRPr sz="3600">
                <a:solidFill>
                  <a:schemeClr val="bg1"/>
                </a:solidFill>
                <a:latin typeface="Times New Roman" panose="02020603050405020304" pitchFamily="18" charset="0"/>
              </a:defRPr>
            </a:lvl2pPr>
            <a:lvl3pPr marL="1143000" indent="-228600" defTabSz="938213" eaLnBrk="0" hangingPunct="0">
              <a:defRPr sz="3600">
                <a:solidFill>
                  <a:schemeClr val="bg1"/>
                </a:solidFill>
                <a:latin typeface="Times New Roman" panose="02020603050405020304" pitchFamily="18" charset="0"/>
              </a:defRPr>
            </a:lvl3pPr>
            <a:lvl4pPr marL="1600200" indent="-228600" defTabSz="938213" eaLnBrk="0" hangingPunct="0">
              <a:defRPr sz="3600">
                <a:solidFill>
                  <a:schemeClr val="bg1"/>
                </a:solidFill>
                <a:latin typeface="Times New Roman" panose="02020603050405020304" pitchFamily="18" charset="0"/>
              </a:defRPr>
            </a:lvl4pPr>
            <a:lvl5pPr marL="2057400" indent="-228600" defTabSz="938213" eaLnBrk="0" hangingPunct="0">
              <a:defRPr sz="3600">
                <a:solidFill>
                  <a:schemeClr val="bg1"/>
                </a:solidFill>
                <a:latin typeface="Times New Roman" panose="02020603050405020304" pitchFamily="18" charset="0"/>
              </a:defRPr>
            </a:lvl5pPr>
            <a:lvl6pPr marL="2514600" indent="-228600" defTabSz="938213"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defTabSz="938213"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defTabSz="938213"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defTabSz="938213" eaLnBrk="0" fontAlgn="base" hangingPunct="0">
              <a:spcBef>
                <a:spcPct val="0"/>
              </a:spcBef>
              <a:spcAft>
                <a:spcPct val="0"/>
              </a:spcAft>
              <a:defRPr sz="3600">
                <a:solidFill>
                  <a:schemeClr val="bg1"/>
                </a:solidFill>
                <a:latin typeface="Times New Roman" panose="02020603050405020304" pitchFamily="18" charset="0"/>
              </a:defRPr>
            </a:lvl9pPr>
          </a:lstStyle>
          <a:p>
            <a:pPr eaLnBrk="1" hangingPunct="1"/>
            <a:fld id="{4B6BB5C2-F92A-4A7F-98C4-159A421556A9}" type="slidenum">
              <a:rPr lang="en-US" altLang="en-US" sz="1300">
                <a:solidFill>
                  <a:srgbClr val="FFFF00"/>
                </a:solidFill>
              </a:rPr>
              <a:pPr eaLnBrk="1" hangingPunct="1"/>
              <a:t>9</a:t>
            </a:fld>
            <a:endParaRPr lang="en-US" altLang="en-US" sz="1300">
              <a:solidFill>
                <a:srgbClr val="FFFF00"/>
              </a:solidFill>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a:p>
            <a:pPr eaLnBrk="1" hangingPunct="1"/>
            <a:endParaRPr lang="en-US" altLang="en-US" smtClean="0"/>
          </a:p>
        </p:txBody>
      </p:sp>
    </p:spTree>
    <p:extLst>
      <p:ext uri="{BB962C8B-B14F-4D97-AF65-F5344CB8AC3E}">
        <p14:creationId xmlns:p14="http://schemas.microsoft.com/office/powerpoint/2010/main" val="2782258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defRPr sz="3600">
                <a:solidFill>
                  <a:schemeClr val="bg1"/>
                </a:solidFill>
                <a:latin typeface="Times New Roman" panose="02020603050405020304" pitchFamily="18" charset="0"/>
              </a:defRPr>
            </a:lvl1pPr>
            <a:lvl2pPr marL="742950" indent="-285750" defTabSz="938213" eaLnBrk="0" hangingPunct="0">
              <a:defRPr sz="3600">
                <a:solidFill>
                  <a:schemeClr val="bg1"/>
                </a:solidFill>
                <a:latin typeface="Times New Roman" panose="02020603050405020304" pitchFamily="18" charset="0"/>
              </a:defRPr>
            </a:lvl2pPr>
            <a:lvl3pPr marL="1143000" indent="-228600" defTabSz="938213" eaLnBrk="0" hangingPunct="0">
              <a:defRPr sz="3600">
                <a:solidFill>
                  <a:schemeClr val="bg1"/>
                </a:solidFill>
                <a:latin typeface="Times New Roman" panose="02020603050405020304" pitchFamily="18" charset="0"/>
              </a:defRPr>
            </a:lvl3pPr>
            <a:lvl4pPr marL="1600200" indent="-228600" defTabSz="938213" eaLnBrk="0" hangingPunct="0">
              <a:defRPr sz="3600">
                <a:solidFill>
                  <a:schemeClr val="bg1"/>
                </a:solidFill>
                <a:latin typeface="Times New Roman" panose="02020603050405020304" pitchFamily="18" charset="0"/>
              </a:defRPr>
            </a:lvl4pPr>
            <a:lvl5pPr marL="2057400" indent="-228600" defTabSz="938213" eaLnBrk="0" hangingPunct="0">
              <a:defRPr sz="3600">
                <a:solidFill>
                  <a:schemeClr val="bg1"/>
                </a:solidFill>
                <a:latin typeface="Times New Roman" panose="02020603050405020304" pitchFamily="18" charset="0"/>
              </a:defRPr>
            </a:lvl5pPr>
            <a:lvl6pPr marL="2514600" indent="-228600" defTabSz="938213"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defTabSz="938213"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defTabSz="938213"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defTabSz="938213" eaLnBrk="0" fontAlgn="base" hangingPunct="0">
              <a:spcBef>
                <a:spcPct val="0"/>
              </a:spcBef>
              <a:spcAft>
                <a:spcPct val="0"/>
              </a:spcAft>
              <a:defRPr sz="3600">
                <a:solidFill>
                  <a:schemeClr val="bg1"/>
                </a:solidFill>
                <a:latin typeface="Times New Roman" panose="02020603050405020304" pitchFamily="18" charset="0"/>
              </a:defRPr>
            </a:lvl9pPr>
          </a:lstStyle>
          <a:p>
            <a:pPr eaLnBrk="1" hangingPunct="1"/>
            <a:fld id="{9817778B-6118-4D41-8426-122DBFE70B77}" type="slidenum">
              <a:rPr lang="en-US" altLang="en-US" sz="1300">
                <a:solidFill>
                  <a:srgbClr val="FFFF00"/>
                </a:solidFill>
              </a:rPr>
              <a:pPr eaLnBrk="1" hangingPunct="1"/>
              <a:t>10</a:t>
            </a:fld>
            <a:endParaRPr lang="en-US" altLang="en-US" sz="1300">
              <a:solidFill>
                <a:srgbClr val="FFFF00"/>
              </a:solidFill>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241083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defRPr sz="3600">
                <a:solidFill>
                  <a:schemeClr val="bg1"/>
                </a:solidFill>
                <a:latin typeface="Times New Roman" panose="02020603050405020304" pitchFamily="18" charset="0"/>
              </a:defRPr>
            </a:lvl1pPr>
            <a:lvl2pPr marL="742950" indent="-285750" defTabSz="938213" eaLnBrk="0" hangingPunct="0">
              <a:defRPr sz="3600">
                <a:solidFill>
                  <a:schemeClr val="bg1"/>
                </a:solidFill>
                <a:latin typeface="Times New Roman" panose="02020603050405020304" pitchFamily="18" charset="0"/>
              </a:defRPr>
            </a:lvl2pPr>
            <a:lvl3pPr marL="1143000" indent="-228600" defTabSz="938213" eaLnBrk="0" hangingPunct="0">
              <a:defRPr sz="3600">
                <a:solidFill>
                  <a:schemeClr val="bg1"/>
                </a:solidFill>
                <a:latin typeface="Times New Roman" panose="02020603050405020304" pitchFamily="18" charset="0"/>
              </a:defRPr>
            </a:lvl3pPr>
            <a:lvl4pPr marL="1600200" indent="-228600" defTabSz="938213" eaLnBrk="0" hangingPunct="0">
              <a:defRPr sz="3600">
                <a:solidFill>
                  <a:schemeClr val="bg1"/>
                </a:solidFill>
                <a:latin typeface="Times New Roman" panose="02020603050405020304" pitchFamily="18" charset="0"/>
              </a:defRPr>
            </a:lvl4pPr>
            <a:lvl5pPr marL="2057400" indent="-228600" defTabSz="938213" eaLnBrk="0" hangingPunct="0">
              <a:defRPr sz="3600">
                <a:solidFill>
                  <a:schemeClr val="bg1"/>
                </a:solidFill>
                <a:latin typeface="Times New Roman" panose="02020603050405020304" pitchFamily="18" charset="0"/>
              </a:defRPr>
            </a:lvl5pPr>
            <a:lvl6pPr marL="2514600" indent="-228600" defTabSz="938213"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defTabSz="938213"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defTabSz="938213"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defTabSz="938213" eaLnBrk="0" fontAlgn="base" hangingPunct="0">
              <a:spcBef>
                <a:spcPct val="0"/>
              </a:spcBef>
              <a:spcAft>
                <a:spcPct val="0"/>
              </a:spcAft>
              <a:defRPr sz="3600">
                <a:solidFill>
                  <a:schemeClr val="bg1"/>
                </a:solidFill>
                <a:latin typeface="Times New Roman" panose="02020603050405020304" pitchFamily="18" charset="0"/>
              </a:defRPr>
            </a:lvl9pPr>
          </a:lstStyle>
          <a:p>
            <a:pPr eaLnBrk="1" hangingPunct="1"/>
            <a:fld id="{6364F5FF-BD16-47F0-9C65-7FBD5420BED6}" type="slidenum">
              <a:rPr lang="en-US" altLang="en-US" sz="1300">
                <a:solidFill>
                  <a:srgbClr val="FFFF00"/>
                </a:solidFill>
              </a:rPr>
              <a:pPr eaLnBrk="1" hangingPunct="1"/>
              <a:t>11</a:t>
            </a:fld>
            <a:endParaRPr lang="en-US" altLang="en-US" sz="1300">
              <a:solidFill>
                <a:srgbClr val="FFFF00"/>
              </a:solidFill>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xfrm>
            <a:off x="1239838" y="3330575"/>
            <a:ext cx="6816725"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Barberger-Gateau: Functional impairment in instrumental activities of daily living: an early sign of dementia? J Am Geriatr Soc 1999;47: 456-462</a:t>
            </a:r>
          </a:p>
          <a:p>
            <a:pPr eaLnBrk="1" hangingPunct="1"/>
            <a:r>
              <a:rPr lang="en-US" altLang="en-US" smtClean="0"/>
              <a:t>Monfardini S. Validation of a multidimensional evaluation scale for use of  for use in elderly cancer patients. Cance 1996: 77: 395-401</a:t>
            </a:r>
          </a:p>
        </p:txBody>
      </p:sp>
    </p:spTree>
    <p:extLst>
      <p:ext uri="{BB962C8B-B14F-4D97-AF65-F5344CB8AC3E}">
        <p14:creationId xmlns:p14="http://schemas.microsoft.com/office/powerpoint/2010/main" val="115862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defRPr sz="3600">
                <a:solidFill>
                  <a:schemeClr val="bg1"/>
                </a:solidFill>
                <a:latin typeface="Times New Roman" panose="02020603050405020304" pitchFamily="18" charset="0"/>
              </a:defRPr>
            </a:lvl1pPr>
            <a:lvl2pPr marL="742950" indent="-285750" defTabSz="938213" eaLnBrk="0" hangingPunct="0">
              <a:defRPr sz="3600">
                <a:solidFill>
                  <a:schemeClr val="bg1"/>
                </a:solidFill>
                <a:latin typeface="Times New Roman" panose="02020603050405020304" pitchFamily="18" charset="0"/>
              </a:defRPr>
            </a:lvl2pPr>
            <a:lvl3pPr marL="1143000" indent="-228600" defTabSz="938213" eaLnBrk="0" hangingPunct="0">
              <a:defRPr sz="3600">
                <a:solidFill>
                  <a:schemeClr val="bg1"/>
                </a:solidFill>
                <a:latin typeface="Times New Roman" panose="02020603050405020304" pitchFamily="18" charset="0"/>
              </a:defRPr>
            </a:lvl3pPr>
            <a:lvl4pPr marL="1600200" indent="-228600" defTabSz="938213" eaLnBrk="0" hangingPunct="0">
              <a:defRPr sz="3600">
                <a:solidFill>
                  <a:schemeClr val="bg1"/>
                </a:solidFill>
                <a:latin typeface="Times New Roman" panose="02020603050405020304" pitchFamily="18" charset="0"/>
              </a:defRPr>
            </a:lvl4pPr>
            <a:lvl5pPr marL="2057400" indent="-228600" defTabSz="938213" eaLnBrk="0" hangingPunct="0">
              <a:defRPr sz="3600">
                <a:solidFill>
                  <a:schemeClr val="bg1"/>
                </a:solidFill>
                <a:latin typeface="Times New Roman" panose="02020603050405020304" pitchFamily="18" charset="0"/>
              </a:defRPr>
            </a:lvl5pPr>
            <a:lvl6pPr marL="2514600" indent="-228600" defTabSz="938213"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defTabSz="938213"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defTabSz="938213"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defTabSz="938213" eaLnBrk="0" fontAlgn="base" hangingPunct="0">
              <a:spcBef>
                <a:spcPct val="0"/>
              </a:spcBef>
              <a:spcAft>
                <a:spcPct val="0"/>
              </a:spcAft>
              <a:defRPr sz="3600">
                <a:solidFill>
                  <a:schemeClr val="bg1"/>
                </a:solidFill>
                <a:latin typeface="Times New Roman" panose="02020603050405020304" pitchFamily="18" charset="0"/>
              </a:defRPr>
            </a:lvl9pPr>
          </a:lstStyle>
          <a:p>
            <a:pPr eaLnBrk="1" hangingPunct="1"/>
            <a:fld id="{1758489C-1493-42F5-81C6-22FACDB70C9B}" type="slidenum">
              <a:rPr lang="en-US" altLang="en-US" sz="1300">
                <a:solidFill>
                  <a:srgbClr val="FFFF00"/>
                </a:solidFill>
              </a:rPr>
              <a:pPr eaLnBrk="1" hangingPunct="1"/>
              <a:t>14</a:t>
            </a:fld>
            <a:endParaRPr lang="en-US" altLang="en-US" sz="1300">
              <a:solidFill>
                <a:srgbClr val="FFFF00"/>
              </a:solidFill>
            </a:endParaRPr>
          </a:p>
        </p:txBody>
      </p:sp>
      <p:sp>
        <p:nvSpPr>
          <p:cNvPr id="81923" name="Rectangle 7"/>
          <p:cNvSpPr txBox="1">
            <a:spLocks noGrp="1" noChangeArrowheads="1"/>
          </p:cNvSpPr>
          <p:nvPr/>
        </p:nvSpPr>
        <p:spPr bwMode="auto">
          <a:xfrm>
            <a:off x="5268913" y="6659563"/>
            <a:ext cx="402748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algn="r" eaLnBrk="1" hangingPunct="1"/>
            <a:fld id="{F31C6202-8BDB-414F-B8A7-0B64A8D43829}" type="slidenum">
              <a:rPr lang="en-US" altLang="en-US" sz="1200">
                <a:solidFill>
                  <a:srgbClr val="FFFF00"/>
                </a:solidFill>
              </a:rPr>
              <a:pPr algn="r" eaLnBrk="1" hangingPunct="1"/>
              <a:t>14</a:t>
            </a:fld>
            <a:endParaRPr lang="en-US" altLang="en-US" sz="1200">
              <a:solidFill>
                <a:srgbClr val="FFFF00"/>
              </a:solidFill>
            </a:endParaRPr>
          </a:p>
        </p:txBody>
      </p:sp>
      <p:sp>
        <p:nvSpPr>
          <p:cNvPr id="81924" name="Rectangle 2"/>
          <p:cNvSpPr>
            <a:spLocks noGrp="1" noRot="1" noChangeAspect="1" noChangeArrowheads="1" noTextEdit="1"/>
          </p:cNvSpPr>
          <p:nvPr>
            <p:ph type="sldImg"/>
          </p:nvPr>
        </p:nvSpPr>
        <p:spPr>
          <a:ln/>
        </p:spPr>
      </p:sp>
      <p:sp>
        <p:nvSpPr>
          <p:cNvPr id="81925" name="Rectangle 3"/>
          <p:cNvSpPr>
            <a:spLocks noGrp="1" noChangeArrowheads="1"/>
          </p:cNvSpPr>
          <p:nvPr>
            <p:ph type="body" idx="1"/>
          </p:nvPr>
        </p:nvSpPr>
        <p:spPr>
          <a:xfrm>
            <a:off x="931863" y="3330575"/>
            <a:ext cx="7432675"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eaLnBrk="1" hangingPunct="1"/>
            <a:r>
              <a:rPr lang="en-US" altLang="en-US" b="1" smtClean="0"/>
              <a:t>shows that pre-treatment functional status predicts survival</a:t>
            </a:r>
            <a:r>
              <a:rPr lang="en-US" altLang="en-US" smtClean="0"/>
              <a:t> </a:t>
            </a:r>
            <a:endParaRPr lang="en-US" altLang="en-US" b="1" smtClean="0"/>
          </a:p>
          <a:p>
            <a:pPr eaLnBrk="1" hangingPunct="1"/>
            <a:r>
              <a:rPr lang="en-US" altLang="en-US" smtClean="0"/>
              <a:t>-</a:t>
            </a:r>
            <a:r>
              <a:rPr lang="en-US" altLang="en-US" i="1" smtClean="0"/>
              <a:t>Purpose: </a:t>
            </a:r>
            <a:r>
              <a:rPr lang="en-US" altLang="en-US" smtClean="0"/>
              <a:t>prognostic value for overall survival of baseline assessment of functional status, comorbidity, and quality of life (QoL) in elderly patients with advanced non–small-cell lung cancer treated with chemotherapy.</a:t>
            </a:r>
          </a:p>
          <a:p>
            <a:pPr eaLnBrk="1" hangingPunct="1"/>
            <a:r>
              <a:rPr lang="en-US" altLang="en-US" smtClean="0"/>
              <a:t>-</a:t>
            </a:r>
            <a:r>
              <a:rPr lang="en-US" altLang="en-US" i="1" smtClean="0"/>
              <a:t>Sample: </a:t>
            </a:r>
            <a:r>
              <a:rPr lang="en-US" altLang="en-US" smtClean="0"/>
              <a:t>566 patients; median age: 74</a:t>
            </a:r>
          </a:p>
          <a:p>
            <a:pPr eaLnBrk="1" hangingPunct="1"/>
            <a:r>
              <a:rPr lang="en-US" altLang="en-US" smtClean="0"/>
              <a:t>-</a:t>
            </a:r>
            <a:r>
              <a:rPr lang="en-US" altLang="en-US" i="1" smtClean="0"/>
              <a:t>Measures: </a:t>
            </a:r>
            <a:r>
              <a:rPr lang="en-US" altLang="en-US" smtClean="0"/>
              <a:t>functional status was measured as activities of daily living (ADL) and instrumental ADL (IADL). </a:t>
            </a:r>
          </a:p>
          <a:p>
            <a:pPr eaLnBrk="1" hangingPunct="1"/>
            <a:r>
              <a:rPr lang="en-US" altLang="en-US" smtClean="0"/>
              <a:t>-</a:t>
            </a:r>
            <a:r>
              <a:rPr lang="en-US" altLang="en-US" i="1" smtClean="0"/>
              <a:t>Findings: </a:t>
            </a:r>
            <a:r>
              <a:rPr lang="en-US" altLang="en-US" b="1" smtClean="0"/>
              <a:t> </a:t>
            </a:r>
            <a:r>
              <a:rPr lang="en-US" altLang="en-US" smtClean="0"/>
              <a:t>Better values of baseline QoL and IADL were significantly associated</a:t>
            </a:r>
            <a:r>
              <a:rPr lang="en-US" altLang="en-US" b="1" smtClean="0"/>
              <a:t> </a:t>
            </a:r>
            <a:r>
              <a:rPr lang="en-US" altLang="en-US" smtClean="0"/>
              <a:t>with better prognosis, whereas ADL and Charlson score had no prognostic value. Performance status 2 and a higher number of metastatic sites predicted shorter overall survival.  Pretreatment global QoL and IADL scores, but not ADL and comorbidity, have significant prognostic value for survival of elderly patients with advanced non–small-cell lung cancer who were treated with chemotherapy. Baseline IADL had an independent prognostic role that appears mostly relevant for the lower quarter of patients. </a:t>
            </a:r>
          </a:p>
        </p:txBody>
      </p:sp>
    </p:spTree>
    <p:extLst>
      <p:ext uri="{BB962C8B-B14F-4D97-AF65-F5344CB8AC3E}">
        <p14:creationId xmlns:p14="http://schemas.microsoft.com/office/powerpoint/2010/main" val="1188986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BB121661-1983-45AA-9FC5-B95D695E809D}" type="datetimeFigureOut">
              <a:rPr lang="en-US" smtClean="0"/>
              <a:t>7/8/2014</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40BF441D-97ED-4D64-9A5F-649F8F90F10D}" type="slidenum">
              <a:rPr lang="en-US" smtClean="0"/>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B121661-1983-45AA-9FC5-B95D695E809D}" type="datetimeFigureOut">
              <a:rPr lang="en-US" smtClean="0"/>
              <a:t>7/8/2014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0BF441D-97ED-4D64-9A5F-649F8F90F10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B121661-1983-45AA-9FC5-B95D695E809D}" type="datetimeFigureOut">
              <a:rPr lang="en-US" smtClean="0"/>
              <a:t>7/8/2014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0BF441D-97ED-4D64-9A5F-649F8F90F10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8F8F8"/>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8F8F8"/>
              </a:solidFill>
            </a:endParaRPr>
          </a:p>
        </p:txBody>
      </p:sp>
      <p:sp>
        <p:nvSpPr>
          <p:cNvPr id="6" name="Rectangle 6"/>
          <p:cNvSpPr>
            <a:spLocks noGrp="1" noChangeArrowheads="1"/>
          </p:cNvSpPr>
          <p:nvPr>
            <p:ph type="sldNum" sz="quarter" idx="12"/>
          </p:nvPr>
        </p:nvSpPr>
        <p:spPr>
          <a:ln/>
        </p:spPr>
        <p:txBody>
          <a:bodyPr/>
          <a:lstStyle>
            <a:lvl1pPr>
              <a:defRPr/>
            </a:lvl1pPr>
          </a:lstStyle>
          <a:p>
            <a:fld id="{9F8F43E3-8131-4410-AC79-880960AA797C}" type="slidenum">
              <a:rPr lang="en-US" altLang="en-US">
                <a:solidFill>
                  <a:srgbClr val="F8F8F8"/>
                </a:solidFill>
              </a:rPr>
              <a:pPr/>
              <a:t>‹#›</a:t>
            </a:fld>
            <a:endParaRPr lang="en-US" altLang="en-US">
              <a:solidFill>
                <a:srgbClr val="F8F8F8"/>
              </a:solidFill>
            </a:endParaRPr>
          </a:p>
        </p:txBody>
      </p:sp>
    </p:spTree>
    <p:extLst>
      <p:ext uri="{BB962C8B-B14F-4D97-AF65-F5344CB8AC3E}">
        <p14:creationId xmlns:p14="http://schemas.microsoft.com/office/powerpoint/2010/main" val="521316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8F8F8"/>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8F8F8"/>
              </a:solidFill>
            </a:endParaRPr>
          </a:p>
        </p:txBody>
      </p:sp>
      <p:sp>
        <p:nvSpPr>
          <p:cNvPr id="6" name="Rectangle 6"/>
          <p:cNvSpPr>
            <a:spLocks noGrp="1" noChangeArrowheads="1"/>
          </p:cNvSpPr>
          <p:nvPr>
            <p:ph type="sldNum" sz="quarter" idx="12"/>
          </p:nvPr>
        </p:nvSpPr>
        <p:spPr>
          <a:ln/>
        </p:spPr>
        <p:txBody>
          <a:bodyPr/>
          <a:lstStyle>
            <a:lvl1pPr>
              <a:defRPr/>
            </a:lvl1pPr>
          </a:lstStyle>
          <a:p>
            <a:fld id="{03F41938-32EC-4628-80BC-AC3D8E8C4BCA}" type="slidenum">
              <a:rPr lang="en-US" altLang="en-US">
                <a:solidFill>
                  <a:srgbClr val="F8F8F8"/>
                </a:solidFill>
              </a:rPr>
              <a:pPr/>
              <a:t>‹#›</a:t>
            </a:fld>
            <a:endParaRPr lang="en-US" altLang="en-US">
              <a:solidFill>
                <a:srgbClr val="F8F8F8"/>
              </a:solidFill>
            </a:endParaRPr>
          </a:p>
        </p:txBody>
      </p:sp>
    </p:spTree>
    <p:extLst>
      <p:ext uri="{BB962C8B-B14F-4D97-AF65-F5344CB8AC3E}">
        <p14:creationId xmlns:p14="http://schemas.microsoft.com/office/powerpoint/2010/main" val="1821675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8F8F8"/>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8F8F8"/>
              </a:solidFill>
            </a:endParaRPr>
          </a:p>
        </p:txBody>
      </p:sp>
      <p:sp>
        <p:nvSpPr>
          <p:cNvPr id="6" name="Rectangle 6"/>
          <p:cNvSpPr>
            <a:spLocks noGrp="1" noChangeArrowheads="1"/>
          </p:cNvSpPr>
          <p:nvPr>
            <p:ph type="sldNum" sz="quarter" idx="12"/>
          </p:nvPr>
        </p:nvSpPr>
        <p:spPr>
          <a:ln/>
        </p:spPr>
        <p:txBody>
          <a:bodyPr/>
          <a:lstStyle>
            <a:lvl1pPr>
              <a:defRPr/>
            </a:lvl1pPr>
          </a:lstStyle>
          <a:p>
            <a:fld id="{709982ED-5247-4C24-9932-251A56328E5D}" type="slidenum">
              <a:rPr lang="en-US" altLang="en-US">
                <a:solidFill>
                  <a:srgbClr val="F8F8F8"/>
                </a:solidFill>
              </a:rPr>
              <a:pPr/>
              <a:t>‹#›</a:t>
            </a:fld>
            <a:endParaRPr lang="en-US" altLang="en-US">
              <a:solidFill>
                <a:srgbClr val="F8F8F8"/>
              </a:solidFill>
            </a:endParaRPr>
          </a:p>
        </p:txBody>
      </p:sp>
    </p:spTree>
    <p:extLst>
      <p:ext uri="{BB962C8B-B14F-4D97-AF65-F5344CB8AC3E}">
        <p14:creationId xmlns:p14="http://schemas.microsoft.com/office/powerpoint/2010/main" val="3512445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8F8F8"/>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8F8F8"/>
              </a:solidFill>
            </a:endParaRPr>
          </a:p>
        </p:txBody>
      </p:sp>
      <p:sp>
        <p:nvSpPr>
          <p:cNvPr id="7" name="Rectangle 6"/>
          <p:cNvSpPr>
            <a:spLocks noGrp="1" noChangeArrowheads="1"/>
          </p:cNvSpPr>
          <p:nvPr>
            <p:ph type="sldNum" sz="quarter" idx="12"/>
          </p:nvPr>
        </p:nvSpPr>
        <p:spPr>
          <a:ln/>
        </p:spPr>
        <p:txBody>
          <a:bodyPr/>
          <a:lstStyle>
            <a:lvl1pPr>
              <a:defRPr/>
            </a:lvl1pPr>
          </a:lstStyle>
          <a:p>
            <a:fld id="{02797700-DBE3-4D38-849D-06D69BAF43BC}" type="slidenum">
              <a:rPr lang="en-US" altLang="en-US">
                <a:solidFill>
                  <a:srgbClr val="F8F8F8"/>
                </a:solidFill>
              </a:rPr>
              <a:pPr/>
              <a:t>‹#›</a:t>
            </a:fld>
            <a:endParaRPr lang="en-US" altLang="en-US">
              <a:solidFill>
                <a:srgbClr val="F8F8F8"/>
              </a:solidFill>
            </a:endParaRPr>
          </a:p>
        </p:txBody>
      </p:sp>
    </p:spTree>
    <p:extLst>
      <p:ext uri="{BB962C8B-B14F-4D97-AF65-F5344CB8AC3E}">
        <p14:creationId xmlns:p14="http://schemas.microsoft.com/office/powerpoint/2010/main" val="1959434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8F8F8"/>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8F8F8"/>
              </a:solidFill>
            </a:endParaRPr>
          </a:p>
        </p:txBody>
      </p:sp>
      <p:sp>
        <p:nvSpPr>
          <p:cNvPr id="9" name="Rectangle 6"/>
          <p:cNvSpPr>
            <a:spLocks noGrp="1" noChangeArrowheads="1"/>
          </p:cNvSpPr>
          <p:nvPr>
            <p:ph type="sldNum" sz="quarter" idx="12"/>
          </p:nvPr>
        </p:nvSpPr>
        <p:spPr>
          <a:ln/>
        </p:spPr>
        <p:txBody>
          <a:bodyPr/>
          <a:lstStyle>
            <a:lvl1pPr>
              <a:defRPr/>
            </a:lvl1pPr>
          </a:lstStyle>
          <a:p>
            <a:fld id="{CCFF2004-A0D4-4E3D-BF2F-8D99B49716E1}" type="slidenum">
              <a:rPr lang="en-US" altLang="en-US">
                <a:solidFill>
                  <a:srgbClr val="F8F8F8"/>
                </a:solidFill>
              </a:rPr>
              <a:pPr/>
              <a:t>‹#›</a:t>
            </a:fld>
            <a:endParaRPr lang="en-US" altLang="en-US">
              <a:solidFill>
                <a:srgbClr val="F8F8F8"/>
              </a:solidFill>
            </a:endParaRPr>
          </a:p>
        </p:txBody>
      </p:sp>
    </p:spTree>
    <p:extLst>
      <p:ext uri="{BB962C8B-B14F-4D97-AF65-F5344CB8AC3E}">
        <p14:creationId xmlns:p14="http://schemas.microsoft.com/office/powerpoint/2010/main" val="3293152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8F8F8"/>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8F8F8"/>
              </a:solidFill>
            </a:endParaRPr>
          </a:p>
        </p:txBody>
      </p:sp>
      <p:sp>
        <p:nvSpPr>
          <p:cNvPr id="5" name="Rectangle 6"/>
          <p:cNvSpPr>
            <a:spLocks noGrp="1" noChangeArrowheads="1"/>
          </p:cNvSpPr>
          <p:nvPr>
            <p:ph type="sldNum" sz="quarter" idx="12"/>
          </p:nvPr>
        </p:nvSpPr>
        <p:spPr>
          <a:ln/>
        </p:spPr>
        <p:txBody>
          <a:bodyPr/>
          <a:lstStyle>
            <a:lvl1pPr>
              <a:defRPr/>
            </a:lvl1pPr>
          </a:lstStyle>
          <a:p>
            <a:fld id="{2C6B9473-84DA-4B28-9A6D-93FA1290D3CF}" type="slidenum">
              <a:rPr lang="en-US" altLang="en-US">
                <a:solidFill>
                  <a:srgbClr val="F8F8F8"/>
                </a:solidFill>
              </a:rPr>
              <a:pPr/>
              <a:t>‹#›</a:t>
            </a:fld>
            <a:endParaRPr lang="en-US" altLang="en-US">
              <a:solidFill>
                <a:srgbClr val="F8F8F8"/>
              </a:solidFill>
            </a:endParaRPr>
          </a:p>
        </p:txBody>
      </p:sp>
    </p:spTree>
    <p:extLst>
      <p:ext uri="{BB962C8B-B14F-4D97-AF65-F5344CB8AC3E}">
        <p14:creationId xmlns:p14="http://schemas.microsoft.com/office/powerpoint/2010/main" val="4245735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8F8F8"/>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8F8F8"/>
              </a:solidFill>
            </a:endParaRPr>
          </a:p>
        </p:txBody>
      </p:sp>
      <p:sp>
        <p:nvSpPr>
          <p:cNvPr id="4" name="Rectangle 6"/>
          <p:cNvSpPr>
            <a:spLocks noGrp="1" noChangeArrowheads="1"/>
          </p:cNvSpPr>
          <p:nvPr>
            <p:ph type="sldNum" sz="quarter" idx="12"/>
          </p:nvPr>
        </p:nvSpPr>
        <p:spPr>
          <a:ln/>
        </p:spPr>
        <p:txBody>
          <a:bodyPr/>
          <a:lstStyle>
            <a:lvl1pPr>
              <a:defRPr/>
            </a:lvl1pPr>
          </a:lstStyle>
          <a:p>
            <a:fld id="{B2CF5EAE-1FBF-4D13-B9AD-06EF1F9D4AC1}" type="slidenum">
              <a:rPr lang="en-US" altLang="en-US">
                <a:solidFill>
                  <a:srgbClr val="F8F8F8"/>
                </a:solidFill>
              </a:rPr>
              <a:pPr/>
              <a:t>‹#›</a:t>
            </a:fld>
            <a:endParaRPr lang="en-US" altLang="en-US">
              <a:solidFill>
                <a:srgbClr val="F8F8F8"/>
              </a:solidFill>
            </a:endParaRPr>
          </a:p>
        </p:txBody>
      </p:sp>
    </p:spTree>
    <p:extLst>
      <p:ext uri="{BB962C8B-B14F-4D97-AF65-F5344CB8AC3E}">
        <p14:creationId xmlns:p14="http://schemas.microsoft.com/office/powerpoint/2010/main" val="11814345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8F8F8"/>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8F8F8"/>
              </a:solidFill>
            </a:endParaRPr>
          </a:p>
        </p:txBody>
      </p:sp>
      <p:sp>
        <p:nvSpPr>
          <p:cNvPr id="7" name="Rectangle 6"/>
          <p:cNvSpPr>
            <a:spLocks noGrp="1" noChangeArrowheads="1"/>
          </p:cNvSpPr>
          <p:nvPr>
            <p:ph type="sldNum" sz="quarter" idx="12"/>
          </p:nvPr>
        </p:nvSpPr>
        <p:spPr>
          <a:ln/>
        </p:spPr>
        <p:txBody>
          <a:bodyPr/>
          <a:lstStyle>
            <a:lvl1pPr>
              <a:defRPr/>
            </a:lvl1pPr>
          </a:lstStyle>
          <a:p>
            <a:fld id="{884B4E54-900B-466F-8503-40342E0EA166}" type="slidenum">
              <a:rPr lang="en-US" altLang="en-US">
                <a:solidFill>
                  <a:srgbClr val="F8F8F8"/>
                </a:solidFill>
              </a:rPr>
              <a:pPr/>
              <a:t>‹#›</a:t>
            </a:fld>
            <a:endParaRPr lang="en-US" altLang="en-US">
              <a:solidFill>
                <a:srgbClr val="F8F8F8"/>
              </a:solidFill>
            </a:endParaRPr>
          </a:p>
        </p:txBody>
      </p:sp>
    </p:spTree>
    <p:extLst>
      <p:ext uri="{BB962C8B-B14F-4D97-AF65-F5344CB8AC3E}">
        <p14:creationId xmlns:p14="http://schemas.microsoft.com/office/powerpoint/2010/main" val="587758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B121661-1983-45AA-9FC5-B95D695E809D}" type="datetimeFigureOut">
              <a:rPr lang="en-US" smtClean="0"/>
              <a:t>7/8/2014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0BF441D-97ED-4D64-9A5F-649F8F90F10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8F8F8"/>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8F8F8"/>
              </a:solidFill>
            </a:endParaRPr>
          </a:p>
        </p:txBody>
      </p:sp>
      <p:sp>
        <p:nvSpPr>
          <p:cNvPr id="7" name="Rectangle 6"/>
          <p:cNvSpPr>
            <a:spLocks noGrp="1" noChangeArrowheads="1"/>
          </p:cNvSpPr>
          <p:nvPr>
            <p:ph type="sldNum" sz="quarter" idx="12"/>
          </p:nvPr>
        </p:nvSpPr>
        <p:spPr>
          <a:ln/>
        </p:spPr>
        <p:txBody>
          <a:bodyPr/>
          <a:lstStyle>
            <a:lvl1pPr>
              <a:defRPr/>
            </a:lvl1pPr>
          </a:lstStyle>
          <a:p>
            <a:fld id="{C418E98D-9422-426E-A9BB-8E515324C92E}" type="slidenum">
              <a:rPr lang="en-US" altLang="en-US">
                <a:solidFill>
                  <a:srgbClr val="F8F8F8"/>
                </a:solidFill>
              </a:rPr>
              <a:pPr/>
              <a:t>‹#›</a:t>
            </a:fld>
            <a:endParaRPr lang="en-US" altLang="en-US">
              <a:solidFill>
                <a:srgbClr val="F8F8F8"/>
              </a:solidFill>
            </a:endParaRPr>
          </a:p>
        </p:txBody>
      </p:sp>
    </p:spTree>
    <p:extLst>
      <p:ext uri="{BB962C8B-B14F-4D97-AF65-F5344CB8AC3E}">
        <p14:creationId xmlns:p14="http://schemas.microsoft.com/office/powerpoint/2010/main" val="3087864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8F8F8"/>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8F8F8"/>
              </a:solidFill>
            </a:endParaRPr>
          </a:p>
        </p:txBody>
      </p:sp>
      <p:sp>
        <p:nvSpPr>
          <p:cNvPr id="6" name="Rectangle 6"/>
          <p:cNvSpPr>
            <a:spLocks noGrp="1" noChangeArrowheads="1"/>
          </p:cNvSpPr>
          <p:nvPr>
            <p:ph type="sldNum" sz="quarter" idx="12"/>
          </p:nvPr>
        </p:nvSpPr>
        <p:spPr>
          <a:ln/>
        </p:spPr>
        <p:txBody>
          <a:bodyPr/>
          <a:lstStyle>
            <a:lvl1pPr>
              <a:defRPr/>
            </a:lvl1pPr>
          </a:lstStyle>
          <a:p>
            <a:fld id="{A6B0D090-FAC1-47A4-80D0-E0118ABE4358}" type="slidenum">
              <a:rPr lang="en-US" altLang="en-US">
                <a:solidFill>
                  <a:srgbClr val="F8F8F8"/>
                </a:solidFill>
              </a:rPr>
              <a:pPr/>
              <a:t>‹#›</a:t>
            </a:fld>
            <a:endParaRPr lang="en-US" altLang="en-US">
              <a:solidFill>
                <a:srgbClr val="F8F8F8"/>
              </a:solidFill>
            </a:endParaRPr>
          </a:p>
        </p:txBody>
      </p:sp>
    </p:spTree>
    <p:extLst>
      <p:ext uri="{BB962C8B-B14F-4D97-AF65-F5344CB8AC3E}">
        <p14:creationId xmlns:p14="http://schemas.microsoft.com/office/powerpoint/2010/main" val="6746880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8F8F8"/>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8F8F8"/>
              </a:solidFill>
            </a:endParaRPr>
          </a:p>
        </p:txBody>
      </p:sp>
      <p:sp>
        <p:nvSpPr>
          <p:cNvPr id="6" name="Rectangle 6"/>
          <p:cNvSpPr>
            <a:spLocks noGrp="1" noChangeArrowheads="1"/>
          </p:cNvSpPr>
          <p:nvPr>
            <p:ph type="sldNum" sz="quarter" idx="12"/>
          </p:nvPr>
        </p:nvSpPr>
        <p:spPr>
          <a:ln/>
        </p:spPr>
        <p:txBody>
          <a:bodyPr/>
          <a:lstStyle>
            <a:lvl1pPr>
              <a:defRPr/>
            </a:lvl1pPr>
          </a:lstStyle>
          <a:p>
            <a:fld id="{79D0B89A-88D7-40BC-BE92-330708BCB495}" type="slidenum">
              <a:rPr lang="en-US" altLang="en-US">
                <a:solidFill>
                  <a:srgbClr val="F8F8F8"/>
                </a:solidFill>
              </a:rPr>
              <a:pPr/>
              <a:t>‹#›</a:t>
            </a:fld>
            <a:endParaRPr lang="en-US" altLang="en-US">
              <a:solidFill>
                <a:srgbClr val="F8F8F8"/>
              </a:solidFill>
            </a:endParaRPr>
          </a:p>
        </p:txBody>
      </p:sp>
    </p:spTree>
    <p:extLst>
      <p:ext uri="{BB962C8B-B14F-4D97-AF65-F5344CB8AC3E}">
        <p14:creationId xmlns:p14="http://schemas.microsoft.com/office/powerpoint/2010/main" val="4885007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8F8F8"/>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8F8F8"/>
              </a:solidFill>
            </a:endParaRPr>
          </a:p>
        </p:txBody>
      </p:sp>
      <p:sp>
        <p:nvSpPr>
          <p:cNvPr id="5" name="Rectangle 6"/>
          <p:cNvSpPr>
            <a:spLocks noGrp="1" noChangeArrowheads="1"/>
          </p:cNvSpPr>
          <p:nvPr>
            <p:ph type="sldNum" sz="quarter" idx="12"/>
          </p:nvPr>
        </p:nvSpPr>
        <p:spPr>
          <a:ln/>
        </p:spPr>
        <p:txBody>
          <a:bodyPr/>
          <a:lstStyle>
            <a:lvl1pPr>
              <a:defRPr/>
            </a:lvl1pPr>
          </a:lstStyle>
          <a:p>
            <a:fld id="{A5122B75-7777-4993-87F4-FBD1A7C963FB}" type="slidenum">
              <a:rPr lang="en-US" altLang="en-US">
                <a:solidFill>
                  <a:srgbClr val="F8F8F8"/>
                </a:solidFill>
              </a:rPr>
              <a:pPr/>
              <a:t>‹#›</a:t>
            </a:fld>
            <a:endParaRPr lang="en-US" altLang="en-US">
              <a:solidFill>
                <a:srgbClr val="F8F8F8"/>
              </a:solidFill>
            </a:endParaRPr>
          </a:p>
        </p:txBody>
      </p:sp>
    </p:spTree>
    <p:extLst>
      <p:ext uri="{BB962C8B-B14F-4D97-AF65-F5344CB8AC3E}">
        <p14:creationId xmlns:p14="http://schemas.microsoft.com/office/powerpoint/2010/main" val="11308807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8F8F8"/>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8F8F8"/>
              </a:solidFill>
            </a:endParaRPr>
          </a:p>
        </p:txBody>
      </p:sp>
      <p:sp>
        <p:nvSpPr>
          <p:cNvPr id="6" name="Rectangle 6"/>
          <p:cNvSpPr>
            <a:spLocks noGrp="1" noChangeArrowheads="1"/>
          </p:cNvSpPr>
          <p:nvPr>
            <p:ph type="sldNum" sz="quarter" idx="12"/>
          </p:nvPr>
        </p:nvSpPr>
        <p:spPr>
          <a:ln/>
        </p:spPr>
        <p:txBody>
          <a:bodyPr/>
          <a:lstStyle>
            <a:lvl1pPr>
              <a:defRPr/>
            </a:lvl1pPr>
          </a:lstStyle>
          <a:p>
            <a:fld id="{63BA6388-3DF1-4D3A-8968-48ABAA6C35DE}" type="slidenum">
              <a:rPr lang="en-US" altLang="en-US">
                <a:solidFill>
                  <a:srgbClr val="F8F8F8"/>
                </a:solidFill>
              </a:rPr>
              <a:pPr/>
              <a:t>‹#›</a:t>
            </a:fld>
            <a:endParaRPr lang="en-US" altLang="en-US">
              <a:solidFill>
                <a:srgbClr val="F8F8F8"/>
              </a:solidFill>
            </a:endParaRPr>
          </a:p>
        </p:txBody>
      </p:sp>
    </p:spTree>
    <p:extLst>
      <p:ext uri="{BB962C8B-B14F-4D97-AF65-F5344CB8AC3E}">
        <p14:creationId xmlns:p14="http://schemas.microsoft.com/office/powerpoint/2010/main" val="22552376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8F8F8"/>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8F8F8"/>
              </a:solidFill>
            </a:endParaRPr>
          </a:p>
        </p:txBody>
      </p:sp>
      <p:sp>
        <p:nvSpPr>
          <p:cNvPr id="9" name="Rectangle 6"/>
          <p:cNvSpPr>
            <a:spLocks noGrp="1" noChangeArrowheads="1"/>
          </p:cNvSpPr>
          <p:nvPr>
            <p:ph type="sldNum" sz="quarter" idx="12"/>
          </p:nvPr>
        </p:nvSpPr>
        <p:spPr>
          <a:ln/>
        </p:spPr>
        <p:txBody>
          <a:bodyPr/>
          <a:lstStyle>
            <a:lvl1pPr>
              <a:defRPr/>
            </a:lvl1pPr>
          </a:lstStyle>
          <a:p>
            <a:fld id="{4D4A98AE-0CF1-42F0-9B67-24185FB51C05}" type="slidenum">
              <a:rPr lang="en-US" altLang="en-US">
                <a:solidFill>
                  <a:srgbClr val="F8F8F8"/>
                </a:solidFill>
              </a:rPr>
              <a:pPr/>
              <a:t>‹#›</a:t>
            </a:fld>
            <a:endParaRPr lang="en-US" altLang="en-US">
              <a:solidFill>
                <a:srgbClr val="F8F8F8"/>
              </a:solidFill>
            </a:endParaRPr>
          </a:p>
        </p:txBody>
      </p:sp>
    </p:spTree>
    <p:extLst>
      <p:ext uri="{BB962C8B-B14F-4D97-AF65-F5344CB8AC3E}">
        <p14:creationId xmlns:p14="http://schemas.microsoft.com/office/powerpoint/2010/main" val="10510232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8F8F8"/>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8F8F8"/>
              </a:solidFill>
            </a:endParaRPr>
          </a:p>
        </p:txBody>
      </p:sp>
      <p:sp>
        <p:nvSpPr>
          <p:cNvPr id="6" name="Rectangle 6"/>
          <p:cNvSpPr>
            <a:spLocks noGrp="1" noChangeArrowheads="1"/>
          </p:cNvSpPr>
          <p:nvPr>
            <p:ph type="sldNum" sz="quarter" idx="12"/>
          </p:nvPr>
        </p:nvSpPr>
        <p:spPr>
          <a:ln/>
        </p:spPr>
        <p:txBody>
          <a:bodyPr/>
          <a:lstStyle>
            <a:lvl1pPr>
              <a:defRPr/>
            </a:lvl1pPr>
          </a:lstStyle>
          <a:p>
            <a:fld id="{6788CC32-6667-4ECF-AB7D-DBADB0318D7E}" type="slidenum">
              <a:rPr lang="en-US" altLang="en-US">
                <a:solidFill>
                  <a:srgbClr val="F8F8F8"/>
                </a:solidFill>
              </a:rPr>
              <a:pPr/>
              <a:t>‹#›</a:t>
            </a:fld>
            <a:endParaRPr lang="en-US" altLang="en-US">
              <a:solidFill>
                <a:srgbClr val="F8F8F8"/>
              </a:solidFill>
            </a:endParaRPr>
          </a:p>
        </p:txBody>
      </p:sp>
    </p:spTree>
    <p:extLst>
      <p:ext uri="{BB962C8B-B14F-4D97-AF65-F5344CB8AC3E}">
        <p14:creationId xmlns:p14="http://schemas.microsoft.com/office/powerpoint/2010/main" val="3817427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B121661-1983-45AA-9FC5-B95D695E809D}" type="datetimeFigureOut">
              <a:rPr lang="en-US" smtClean="0"/>
              <a:t>7/8/2014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0BF441D-97ED-4D64-9A5F-649F8F90F10D}" type="slidenum">
              <a:rPr lang="en-US" smtClean="0"/>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B121661-1983-45AA-9FC5-B95D695E809D}" type="datetimeFigureOut">
              <a:rPr lang="en-US" smtClean="0"/>
              <a:t>7/8/2014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0BF441D-97ED-4D64-9A5F-649F8F90F10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B121661-1983-45AA-9FC5-B95D695E809D}" type="datetimeFigureOut">
              <a:rPr lang="en-US" smtClean="0"/>
              <a:t>7/8/2014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0BF441D-97ED-4D64-9A5F-649F8F90F10D}" type="slidenum">
              <a:rPr lang="en-US" smtClean="0"/>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B121661-1983-45AA-9FC5-B95D695E809D}" type="datetimeFigureOut">
              <a:rPr lang="en-US" smtClean="0"/>
              <a:t>7/8/2014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0BF441D-97ED-4D64-9A5F-649F8F90F10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B121661-1983-45AA-9FC5-B95D695E809D}" type="datetimeFigureOut">
              <a:rPr lang="en-US" smtClean="0"/>
              <a:t>7/8/2014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0BF441D-97ED-4D64-9A5F-649F8F90F10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B121661-1983-45AA-9FC5-B95D695E809D}" type="datetimeFigureOut">
              <a:rPr lang="en-US" smtClean="0"/>
              <a:t>7/8/2014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0BF441D-97ED-4D64-9A5F-649F8F90F10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BB121661-1983-45AA-9FC5-B95D695E809D}" type="datetimeFigureOut">
              <a:rPr lang="en-US" smtClean="0"/>
              <a:t>7/8/2014</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40BF441D-97ED-4D64-9A5F-649F8F90F10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BB121661-1983-45AA-9FC5-B95D695E809D}" type="datetimeFigureOut">
              <a:rPr lang="en-US" smtClean="0"/>
              <a:t>7/8/2014</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40BF441D-97ED-4D64-9A5F-649F8F90F10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66"/>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fontAlgn="base">
              <a:spcBef>
                <a:spcPct val="0"/>
              </a:spcBef>
              <a:spcAft>
                <a:spcPct val="0"/>
              </a:spcAft>
              <a:defRPr/>
            </a:pPr>
            <a:endParaRPr lang="en-US">
              <a:solidFill>
                <a:srgbClr val="F8F8F8"/>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fontAlgn="base">
              <a:spcBef>
                <a:spcPct val="0"/>
              </a:spcBef>
              <a:spcAft>
                <a:spcPct val="0"/>
              </a:spcAft>
              <a:defRPr/>
            </a:pPr>
            <a:endParaRPr lang="en-US">
              <a:solidFill>
                <a:srgbClr val="F8F8F8"/>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fontAlgn="base">
              <a:spcBef>
                <a:spcPct val="0"/>
              </a:spcBef>
              <a:spcAft>
                <a:spcPct val="0"/>
              </a:spcAft>
            </a:pPr>
            <a:fld id="{491ADFDD-92BD-42DE-910E-56E26256D415}" type="slidenum">
              <a:rPr lang="en-US" altLang="en-US" smtClean="0">
                <a:solidFill>
                  <a:srgbClr val="F8F8F8"/>
                </a:solidFill>
              </a:rPr>
              <a:pPr fontAlgn="base">
                <a:spcBef>
                  <a:spcPct val="0"/>
                </a:spcBef>
                <a:spcAft>
                  <a:spcPct val="0"/>
                </a:spcAft>
              </a:pPr>
              <a:t>‹#›</a:t>
            </a:fld>
            <a:endParaRPr lang="en-US" altLang="en-US" smtClean="0">
              <a:solidFill>
                <a:srgbClr val="F8F8F8"/>
              </a:solidFill>
            </a:endParaRPr>
          </a:p>
        </p:txBody>
      </p:sp>
    </p:spTree>
    <p:extLst>
      <p:ext uri="{BB962C8B-B14F-4D97-AF65-F5344CB8AC3E}">
        <p14:creationId xmlns:p14="http://schemas.microsoft.com/office/powerpoint/2010/main" val="87722879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6" r:id="rId15"/>
  </p:sldLayoutIdLst>
  <p:timing>
    <p:tnLst>
      <p:par>
        <p:cTn id="1" dur="indefinite" restart="never" nodeType="tmRoot"/>
      </p:par>
    </p:tnLst>
  </p:timing>
  <p:txStyles>
    <p:title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Times New Roman" pitchFamily="18" charset="0"/>
        </a:defRPr>
      </a:lvl2pPr>
      <a:lvl3pPr algn="ctr" rtl="0" eaLnBrk="0" fontAlgn="base" hangingPunct="0">
        <a:spcBef>
          <a:spcPct val="0"/>
        </a:spcBef>
        <a:spcAft>
          <a:spcPct val="0"/>
        </a:spcAft>
        <a:defRPr sz="4400">
          <a:solidFill>
            <a:srgbClr val="FFFF00"/>
          </a:solidFill>
          <a:latin typeface="Times New Roman" pitchFamily="18" charset="0"/>
        </a:defRPr>
      </a:lvl3pPr>
      <a:lvl4pPr algn="ctr" rtl="0" eaLnBrk="0" fontAlgn="base" hangingPunct="0">
        <a:spcBef>
          <a:spcPct val="0"/>
        </a:spcBef>
        <a:spcAft>
          <a:spcPct val="0"/>
        </a:spcAft>
        <a:defRPr sz="4400">
          <a:solidFill>
            <a:srgbClr val="FFFF00"/>
          </a:solidFill>
          <a:latin typeface="Times New Roman" pitchFamily="18" charset="0"/>
        </a:defRPr>
      </a:lvl4pPr>
      <a:lvl5pPr algn="ctr" rtl="0" eaLnBrk="0" fontAlgn="base" hangingPunct="0">
        <a:spcBef>
          <a:spcPct val="0"/>
        </a:spcBef>
        <a:spcAft>
          <a:spcPct val="0"/>
        </a:spcAft>
        <a:defRPr sz="4400">
          <a:solidFill>
            <a:srgbClr val="FFFF00"/>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tags" Target="../tags/tag9.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12.png"/><Relationship Id="rId2" Type="http://schemas.openxmlformats.org/officeDocument/2006/relationships/tags" Target="../tags/tag10.xml"/><Relationship Id="rId1" Type="http://schemas.openxmlformats.org/officeDocument/2006/relationships/vmlDrawing" Target="../drawings/vmlDrawing1.vml"/><Relationship Id="rId6" Type="http://schemas.openxmlformats.org/officeDocument/2006/relationships/oleObject" Target="../embeddings/Microsoft_Excel_97-2003_Worksheet1.xls"/><Relationship Id="rId5" Type="http://schemas.openxmlformats.org/officeDocument/2006/relationships/oleObject" Target="../embeddings/oleObject1.bin"/><Relationship Id="rId4"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14.png"/><Relationship Id="rId2" Type="http://schemas.openxmlformats.org/officeDocument/2006/relationships/tags" Target="../tags/tag11.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3.png"/><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tags" Target="../tags/tag1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3.xml"/><Relationship Id="rId1" Type="http://schemas.openxmlformats.org/officeDocument/2006/relationships/vmlDrawing" Target="../drawings/vmlDrawing3.vml"/><Relationship Id="rId6" Type="http://schemas.openxmlformats.org/officeDocument/2006/relationships/image" Target="../media/image15.emf"/><Relationship Id="rId5" Type="http://schemas.openxmlformats.org/officeDocument/2006/relationships/oleObject" Target="../embeddings/oleObject4.bin"/><Relationship Id="rId4"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4.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8.xml"/><Relationship Id="rId1" Type="http://schemas.openxmlformats.org/officeDocument/2006/relationships/tags" Target="../tags/tag1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8.xml"/><Relationship Id="rId1" Type="http://schemas.openxmlformats.org/officeDocument/2006/relationships/tags" Target="../tags/tag1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4.xml"/><Relationship Id="rId1" Type="http://schemas.openxmlformats.org/officeDocument/2006/relationships/tags" Target="../tags/tag18.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9.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772400" cy="2612136"/>
          </a:xfrm>
        </p:spPr>
        <p:txBody>
          <a:bodyPr/>
          <a:lstStyle/>
          <a:p>
            <a:pPr>
              <a:defRPr/>
            </a:pPr>
            <a:r>
              <a:rPr lang="en-US" b="1" dirty="0" smtClean="0">
                <a:solidFill>
                  <a:schemeClr val="tx1"/>
                </a:solidFill>
                <a:latin typeface="Times New Roman" panose="02020603050405020304" pitchFamily="18" charset="0"/>
                <a:cs typeface="Times New Roman" panose="02020603050405020304" pitchFamily="18" charset="0"/>
              </a:rPr>
              <a:t>Caring for the older patient with cancer</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t/>
            </a:r>
            <a:br>
              <a:rPr lang="en-US" dirty="0"/>
            </a:br>
            <a:r>
              <a:rPr lang="en-US" b="1" dirty="0">
                <a:solidFill>
                  <a:srgbClr val="FFFF00"/>
                </a:solidFill>
                <a:cs typeface="Arial" pitchFamily="34" charset="0"/>
              </a:rPr>
              <a:t/>
            </a:r>
            <a:br>
              <a:rPr lang="en-US" b="1" dirty="0">
                <a:solidFill>
                  <a:srgbClr val="FFFF00"/>
                </a:solidFill>
                <a:cs typeface="Arial" pitchFamily="34" charset="0"/>
              </a:rPr>
            </a:br>
            <a:r>
              <a:rPr lang="en-US" dirty="0"/>
              <a:t/>
            </a:r>
            <a:br>
              <a:rPr lang="en-US" dirty="0"/>
            </a:br>
            <a:endParaRPr lang="en-US" dirty="0"/>
          </a:p>
        </p:txBody>
      </p:sp>
      <p:sp>
        <p:nvSpPr>
          <p:cNvPr id="3" name="Content Placeholder 2"/>
          <p:cNvSpPr>
            <a:spLocks noGrp="1"/>
          </p:cNvSpPr>
          <p:nvPr>
            <p:ph idx="1"/>
          </p:nvPr>
        </p:nvSpPr>
        <p:spPr>
          <a:xfrm>
            <a:off x="914400" y="3352800"/>
            <a:ext cx="7772400" cy="3002760"/>
          </a:xfrm>
        </p:spPr>
        <p:txBody>
          <a:bodyPr>
            <a:normAutofit fontScale="77500" lnSpcReduction="20000"/>
          </a:bodyPr>
          <a:lstStyle/>
          <a:p>
            <a:endParaRPr lang="en-US" dirty="0" smtClean="0"/>
          </a:p>
          <a:p>
            <a:endParaRPr lang="en-US" dirty="0"/>
          </a:p>
          <a:p>
            <a:endParaRPr lang="en-US" dirty="0" smtClean="0"/>
          </a:p>
          <a:p>
            <a:endParaRPr lang="en-US" dirty="0"/>
          </a:p>
          <a:p>
            <a:pPr marL="68580" indent="0">
              <a:buNone/>
            </a:pPr>
            <a:r>
              <a:rPr lang="en-US" dirty="0" err="1" smtClean="0">
                <a:latin typeface="Times New Roman" panose="02020603050405020304" pitchFamily="18" charset="0"/>
                <a:cs typeface="Times New Roman" panose="02020603050405020304" pitchFamily="18" charset="0"/>
              </a:rPr>
              <a:t>Ranjita</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Pallavi</a:t>
            </a:r>
            <a:r>
              <a:rPr lang="en-US" dirty="0">
                <a:latin typeface="Times New Roman" panose="02020603050405020304" pitchFamily="18" charset="0"/>
                <a:cs typeface="Times New Roman" panose="02020603050405020304" pitchFamily="18" charset="0"/>
              </a:rPr>
              <a:t>, MD</a:t>
            </a:r>
          </a:p>
          <a:p>
            <a:pPr marL="68580" indent="0">
              <a:buNone/>
            </a:pPr>
            <a:r>
              <a:rPr lang="en-US" dirty="0">
                <a:latin typeface="Times New Roman" panose="02020603050405020304" pitchFamily="18" charset="0"/>
                <a:cs typeface="Times New Roman" panose="02020603050405020304" pitchFamily="18" charset="0"/>
              </a:rPr>
              <a:t>Fellow, </a:t>
            </a:r>
            <a:r>
              <a:rPr lang="en-US" dirty="0" smtClean="0">
                <a:latin typeface="Times New Roman" panose="02020603050405020304" pitchFamily="18" charset="0"/>
                <a:cs typeface="Times New Roman" panose="02020603050405020304" pitchFamily="18" charset="0"/>
              </a:rPr>
              <a:t>Department of Hematology </a:t>
            </a:r>
            <a:r>
              <a:rPr lang="en-US" smtClean="0">
                <a:latin typeface="Times New Roman" panose="02020603050405020304" pitchFamily="18" charset="0"/>
                <a:cs typeface="Times New Roman" panose="02020603050405020304" pitchFamily="18" charset="0"/>
              </a:rPr>
              <a:t>and Oncology</a:t>
            </a:r>
          </a:p>
          <a:p>
            <a:pPr marL="68580" indent="0">
              <a:buNone/>
            </a:pPr>
            <a:r>
              <a:rPr lang="en-US" smtClean="0">
                <a:latin typeface="Times New Roman" panose="02020603050405020304" pitchFamily="18" charset="0"/>
                <a:cs typeface="Times New Roman" panose="02020603050405020304" pitchFamily="18" charset="0"/>
              </a:rPr>
              <a:t>Westchester </a:t>
            </a:r>
            <a:r>
              <a:rPr lang="en-US" dirty="0">
                <a:latin typeface="Times New Roman" panose="02020603050405020304" pitchFamily="18" charset="0"/>
                <a:cs typeface="Times New Roman" panose="02020603050405020304" pitchFamily="18" charset="0"/>
              </a:rPr>
              <a:t>Medical Center</a:t>
            </a:r>
          </a:p>
          <a:p>
            <a:pPr marL="68580" indent="0">
              <a:buNone/>
            </a:pPr>
            <a:r>
              <a:rPr lang="en-US" dirty="0">
                <a:latin typeface="Times New Roman" panose="02020603050405020304" pitchFamily="18" charset="0"/>
                <a:cs typeface="Times New Roman" panose="02020603050405020304" pitchFamily="18" charset="0"/>
              </a:rPr>
              <a:t>New York</a:t>
            </a:r>
          </a:p>
        </p:txBody>
      </p:sp>
      <p:pic>
        <p:nvPicPr>
          <p:cNvPr id="69634" name="Picture 2" descr="essential oil elderly people aromatherapy for old men wom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996680"/>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1663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0" y="3048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eaLnBrk="1" hangingPunct="1">
              <a:spcBef>
                <a:spcPct val="50000"/>
              </a:spcBef>
            </a:pPr>
            <a:endParaRPr lang="en-US" altLang="en-US" b="1"/>
          </a:p>
          <a:p>
            <a:pPr eaLnBrk="1" hangingPunct="1">
              <a:spcBef>
                <a:spcPct val="50000"/>
              </a:spcBef>
            </a:pPr>
            <a:endParaRPr lang="en-US" altLang="en-US" sz="2400">
              <a:solidFill>
                <a:srgbClr val="FFFF00"/>
              </a:solidFill>
            </a:endParaRPr>
          </a:p>
        </p:txBody>
      </p:sp>
      <p:sp>
        <p:nvSpPr>
          <p:cNvPr id="25603" name="Text Box 3"/>
          <p:cNvSpPr txBox="1">
            <a:spLocks noChangeArrowheads="1"/>
          </p:cNvSpPr>
          <p:nvPr/>
        </p:nvSpPr>
        <p:spPr bwMode="auto">
          <a:xfrm>
            <a:off x="457200" y="1760538"/>
            <a:ext cx="811530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algn="ctr" eaLnBrk="1" hangingPunct="1">
              <a:spcBef>
                <a:spcPct val="20000"/>
              </a:spcBef>
            </a:pPr>
            <a:r>
              <a:rPr lang="en-US" altLang="en-US" sz="2800" u="sng"/>
              <a:t>Higher order function</a:t>
            </a:r>
          </a:p>
          <a:p>
            <a:pPr algn="ctr" eaLnBrk="1" hangingPunct="1">
              <a:spcBef>
                <a:spcPct val="20000"/>
              </a:spcBef>
            </a:pPr>
            <a:r>
              <a:rPr lang="en-US" altLang="en-US" sz="2800" u="sng"/>
              <a:t>Required to maintain independence in the community</a:t>
            </a:r>
          </a:p>
          <a:p>
            <a:pPr algn="ctr" eaLnBrk="1" hangingPunct="1">
              <a:spcBef>
                <a:spcPct val="20000"/>
              </a:spcBef>
            </a:pPr>
            <a:r>
              <a:rPr lang="en-US" altLang="en-US" sz="2800"/>
              <a:t>Shopping</a:t>
            </a:r>
          </a:p>
          <a:p>
            <a:pPr algn="ctr" eaLnBrk="1" hangingPunct="1">
              <a:spcBef>
                <a:spcPct val="20000"/>
              </a:spcBef>
            </a:pPr>
            <a:r>
              <a:rPr lang="en-US" altLang="en-US" sz="2800"/>
              <a:t>Housekeeping</a:t>
            </a:r>
          </a:p>
          <a:p>
            <a:pPr algn="ctr" eaLnBrk="1" hangingPunct="1">
              <a:spcBef>
                <a:spcPct val="20000"/>
              </a:spcBef>
            </a:pPr>
            <a:r>
              <a:rPr lang="en-US" altLang="en-US" sz="2800"/>
              <a:t>Transportation</a:t>
            </a:r>
          </a:p>
          <a:p>
            <a:pPr algn="ctr" eaLnBrk="1" hangingPunct="1">
              <a:spcBef>
                <a:spcPct val="20000"/>
              </a:spcBef>
            </a:pPr>
            <a:r>
              <a:rPr lang="en-US" altLang="en-US" sz="2800"/>
              <a:t>Laundry</a:t>
            </a:r>
          </a:p>
          <a:p>
            <a:pPr algn="ctr" eaLnBrk="1" hangingPunct="1">
              <a:spcBef>
                <a:spcPct val="20000"/>
              </a:spcBef>
            </a:pPr>
            <a:r>
              <a:rPr lang="en-US" altLang="en-US" sz="2800"/>
              <a:t>Telephone</a:t>
            </a:r>
          </a:p>
          <a:p>
            <a:pPr algn="ctr" eaLnBrk="1" hangingPunct="1">
              <a:spcBef>
                <a:spcPct val="20000"/>
              </a:spcBef>
            </a:pPr>
            <a:r>
              <a:rPr lang="en-US" altLang="en-US" sz="2800"/>
              <a:t>Finances</a:t>
            </a:r>
          </a:p>
          <a:p>
            <a:pPr algn="ctr" eaLnBrk="1" hangingPunct="1">
              <a:spcBef>
                <a:spcPct val="20000"/>
              </a:spcBef>
            </a:pPr>
            <a:r>
              <a:rPr lang="en-US" altLang="en-US" sz="2800"/>
              <a:t>Medications</a:t>
            </a:r>
          </a:p>
          <a:p>
            <a:pPr eaLnBrk="1" hangingPunct="1">
              <a:spcBef>
                <a:spcPct val="50000"/>
              </a:spcBef>
            </a:pPr>
            <a:endParaRPr lang="en-US" altLang="en-US" sz="2800"/>
          </a:p>
        </p:txBody>
      </p:sp>
      <p:sp>
        <p:nvSpPr>
          <p:cNvPr id="25604" name="Line 4"/>
          <p:cNvSpPr>
            <a:spLocks noChangeShapeType="1"/>
          </p:cNvSpPr>
          <p:nvPr/>
        </p:nvSpPr>
        <p:spPr bwMode="auto">
          <a:xfrm>
            <a:off x="304800" y="1511300"/>
            <a:ext cx="85344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idx="4294967295"/>
          </p:nvPr>
        </p:nvSpPr>
        <p:spPr>
          <a:xfrm>
            <a:off x="685800" y="119063"/>
            <a:ext cx="7772400" cy="1316037"/>
          </a:xfrm>
        </p:spPr>
        <p:txBody>
          <a:bodyPr/>
          <a:lstStyle/>
          <a:p>
            <a:pPr eaLnBrk="1" hangingPunct="1">
              <a:defRPr/>
            </a:pPr>
            <a:r>
              <a:rPr lang="en-US" sz="3200" b="1" kern="1200" dirty="0" smtClean="0">
                <a:ea typeface="+mn-ea"/>
                <a:cs typeface="+mn-cs"/>
              </a:rPr>
              <a:t>Geriatric Assessment: Functional Status</a:t>
            </a:r>
            <a:r>
              <a:rPr lang="en-US" sz="3200" dirty="0" smtClean="0"/>
              <a:t/>
            </a:r>
            <a:br>
              <a:rPr lang="en-US" sz="3200" dirty="0" smtClean="0"/>
            </a:br>
            <a:r>
              <a:rPr lang="en-US" sz="3200" b="1" kern="1200" dirty="0" smtClean="0">
                <a:ea typeface="+mn-ea"/>
                <a:cs typeface="+mn-cs"/>
              </a:rPr>
              <a:t>Instrumental Activities of Daily Living</a:t>
            </a:r>
            <a:endParaRPr lang="en-US" sz="3200" dirty="0" smtClean="0"/>
          </a:p>
        </p:txBody>
      </p:sp>
    </p:spTree>
    <p:custDataLst>
      <p:tags r:id="rId1"/>
    </p:custDataLst>
    <p:extLst>
      <p:ext uri="{BB962C8B-B14F-4D97-AF65-F5344CB8AC3E}">
        <p14:creationId xmlns:p14="http://schemas.microsoft.com/office/powerpoint/2010/main" val="3231135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p:cNvSpPr txBox="1">
            <a:spLocks noChangeArrowheads="1"/>
          </p:cNvSpPr>
          <p:nvPr/>
        </p:nvSpPr>
        <p:spPr bwMode="auto">
          <a:xfrm>
            <a:off x="5588000" y="5983288"/>
            <a:ext cx="35560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a:spcBef>
                <a:spcPct val="50000"/>
              </a:spcBef>
            </a:pPr>
            <a:r>
              <a:rPr lang="en-US" altLang="en-US" sz="1800" i="1" dirty="0" err="1">
                <a:solidFill>
                  <a:srgbClr val="FFFF00"/>
                </a:solidFill>
              </a:rPr>
              <a:t>Balducci</a:t>
            </a:r>
            <a:r>
              <a:rPr lang="en-US" altLang="en-US" sz="1800" i="1" dirty="0">
                <a:solidFill>
                  <a:srgbClr val="FFFF00"/>
                </a:solidFill>
              </a:rPr>
              <a:t> et al, the Oncologist 2000</a:t>
            </a:r>
          </a:p>
          <a:p>
            <a:pPr>
              <a:spcBef>
                <a:spcPct val="50000"/>
              </a:spcBef>
            </a:pPr>
            <a:r>
              <a:rPr lang="en-US" altLang="en-US" sz="1800" i="1" dirty="0" err="1">
                <a:solidFill>
                  <a:srgbClr val="FFFF00"/>
                </a:solidFill>
              </a:rPr>
              <a:t>Maione</a:t>
            </a:r>
            <a:r>
              <a:rPr lang="en-US" altLang="en-US" sz="1800" i="1" dirty="0">
                <a:solidFill>
                  <a:srgbClr val="FFFF00"/>
                </a:solidFill>
              </a:rPr>
              <a:t> et al, JCO 2005</a:t>
            </a:r>
          </a:p>
          <a:p>
            <a:pPr eaLnBrk="1" hangingPunct="1">
              <a:spcBef>
                <a:spcPct val="50000"/>
              </a:spcBef>
            </a:pPr>
            <a:endParaRPr lang="en-US" altLang="en-US" sz="1800" i="1" dirty="0"/>
          </a:p>
        </p:txBody>
      </p:sp>
      <p:sp>
        <p:nvSpPr>
          <p:cNvPr id="26627" name="Text Box 4"/>
          <p:cNvSpPr txBox="1">
            <a:spLocks noChangeArrowheads="1"/>
          </p:cNvSpPr>
          <p:nvPr/>
        </p:nvSpPr>
        <p:spPr bwMode="auto">
          <a:xfrm>
            <a:off x="361950" y="1428750"/>
            <a:ext cx="8553450"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eaLnBrk="1" hangingPunct="1">
              <a:spcBef>
                <a:spcPct val="75000"/>
              </a:spcBef>
              <a:buClr>
                <a:srgbClr val="FFFF00"/>
              </a:buClr>
              <a:buFont typeface="Wingdings" panose="05000000000000000000" pitchFamily="2" charset="2"/>
              <a:buChar char="Ø"/>
            </a:pPr>
            <a:r>
              <a:rPr lang="en-US" altLang="en-US" sz="2800" dirty="0"/>
              <a:t>Understanding need for assistance with IADLs is critical for cancer treatment planning:</a:t>
            </a:r>
          </a:p>
          <a:p>
            <a:pPr eaLnBrk="1" hangingPunct="1">
              <a:spcBef>
                <a:spcPct val="75000"/>
              </a:spcBef>
              <a:buClr>
                <a:srgbClr val="FFFF00"/>
              </a:buClr>
              <a:buFont typeface="Wingdings" panose="05000000000000000000" pitchFamily="2" charset="2"/>
              <a:buNone/>
            </a:pPr>
            <a:r>
              <a:rPr lang="en-US" altLang="en-US" sz="2800" dirty="0"/>
              <a:t>	- Transportation</a:t>
            </a:r>
          </a:p>
          <a:p>
            <a:pPr eaLnBrk="1" hangingPunct="1">
              <a:spcBef>
                <a:spcPct val="75000"/>
              </a:spcBef>
              <a:buClr>
                <a:srgbClr val="FFFF00"/>
              </a:buClr>
              <a:buFont typeface="Wingdings" panose="05000000000000000000" pitchFamily="2" charset="2"/>
              <a:buNone/>
            </a:pPr>
            <a:r>
              <a:rPr lang="en-US" altLang="en-US" sz="2800" dirty="0"/>
              <a:t>	- Medications</a:t>
            </a:r>
          </a:p>
          <a:p>
            <a:pPr eaLnBrk="1" hangingPunct="1">
              <a:spcBef>
                <a:spcPct val="75000"/>
              </a:spcBef>
              <a:buClr>
                <a:srgbClr val="FFFF00"/>
              </a:buClr>
              <a:buFont typeface="Wingdings" panose="05000000000000000000" pitchFamily="2" charset="2"/>
              <a:buChar char="Ø"/>
            </a:pPr>
            <a:r>
              <a:rPr lang="en-US" altLang="en-US" sz="2800" dirty="0"/>
              <a:t>Predicts survival in older patients with NSCLC</a:t>
            </a:r>
          </a:p>
          <a:p>
            <a:pPr eaLnBrk="1" hangingPunct="1">
              <a:spcBef>
                <a:spcPct val="20000"/>
              </a:spcBef>
            </a:pPr>
            <a:endParaRPr lang="en-US" altLang="en-US" sz="2800" dirty="0"/>
          </a:p>
        </p:txBody>
      </p:sp>
      <p:sp>
        <p:nvSpPr>
          <p:cNvPr id="26628" name="Line 5"/>
          <p:cNvSpPr>
            <a:spLocks noChangeShapeType="1"/>
          </p:cNvSpPr>
          <p:nvPr/>
        </p:nvSpPr>
        <p:spPr bwMode="auto">
          <a:xfrm>
            <a:off x="304800" y="1092200"/>
            <a:ext cx="85344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idx="4294967295"/>
          </p:nvPr>
        </p:nvSpPr>
        <p:spPr>
          <a:xfrm>
            <a:off x="685800" y="187325"/>
            <a:ext cx="7772400" cy="735013"/>
          </a:xfrm>
        </p:spPr>
        <p:txBody>
          <a:bodyPr/>
          <a:lstStyle/>
          <a:p>
            <a:pPr eaLnBrk="1" hangingPunct="1">
              <a:defRPr/>
            </a:pPr>
            <a:r>
              <a:rPr lang="en-US" sz="3600" b="1" kern="1200" dirty="0" smtClean="0">
                <a:ea typeface="+mn-ea"/>
                <a:cs typeface="+mn-cs"/>
              </a:rPr>
              <a:t>Assistance in IADLs</a:t>
            </a:r>
            <a:r>
              <a:rPr lang="en-US" sz="4000" kern="1200" dirty="0" smtClean="0">
                <a:solidFill>
                  <a:srgbClr val="FFFFFF"/>
                </a:solidFill>
                <a:ea typeface="+mn-ea"/>
                <a:cs typeface="+mn-cs"/>
              </a:rPr>
              <a:t> </a:t>
            </a:r>
            <a:endParaRPr lang="en-US" dirty="0" smtClean="0"/>
          </a:p>
        </p:txBody>
      </p:sp>
    </p:spTree>
    <p:custDataLst>
      <p:tags r:id="rId1"/>
    </p:custDataLst>
    <p:extLst>
      <p:ext uri="{BB962C8B-B14F-4D97-AF65-F5344CB8AC3E}">
        <p14:creationId xmlns:p14="http://schemas.microsoft.com/office/powerpoint/2010/main" val="28654597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304801"/>
            <a:ext cx="7772400" cy="783336"/>
          </a:xfrm>
        </p:spPr>
        <p:txBody>
          <a:bodyPr/>
          <a:lstStyle/>
          <a:p>
            <a:r>
              <a:rPr lang="en-US" sz="3600" b="1" dirty="0" smtClean="0"/>
              <a:t>Impact of functional status on survival</a:t>
            </a:r>
            <a:endParaRPr lang="en-US" sz="3600" b="1" dirty="0"/>
          </a:p>
        </p:txBody>
      </p:sp>
      <p:pic>
        <p:nvPicPr>
          <p:cNvPr id="4" name="Content Placeholder 3"/>
          <p:cNvPicPr>
            <a:picLocks noGrp="1" noChangeAspect="1"/>
          </p:cNvPicPr>
          <p:nvPr>
            <p:ph idx="1"/>
          </p:nvPr>
        </p:nvPicPr>
        <p:blipFill>
          <a:blip r:embed="rId2"/>
          <a:stretch>
            <a:fillRect/>
          </a:stretch>
        </p:blipFill>
        <p:spPr>
          <a:xfrm>
            <a:off x="1652587" y="2286000"/>
            <a:ext cx="6296025" cy="3429000"/>
          </a:xfrm>
          <a:prstGeom prst="rect">
            <a:avLst/>
          </a:prstGeom>
        </p:spPr>
      </p:pic>
      <p:sp>
        <p:nvSpPr>
          <p:cNvPr id="5" name="Line 5"/>
          <p:cNvSpPr>
            <a:spLocks noChangeShapeType="1"/>
          </p:cNvSpPr>
          <p:nvPr/>
        </p:nvSpPr>
        <p:spPr bwMode="auto">
          <a:xfrm>
            <a:off x="342900" y="1295400"/>
            <a:ext cx="85344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8375751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32232"/>
            <a:ext cx="7772400" cy="554736"/>
          </a:xfrm>
        </p:spPr>
        <p:txBody>
          <a:bodyPr/>
          <a:lstStyle/>
          <a:p>
            <a:r>
              <a:rPr lang="en-US" sz="3600" b="1" dirty="0" smtClean="0"/>
              <a:t>Impact of functional status on survival</a:t>
            </a:r>
            <a:endParaRPr lang="en-US" sz="3600" dirty="0"/>
          </a:p>
        </p:txBody>
      </p:sp>
      <p:pic>
        <p:nvPicPr>
          <p:cNvPr id="4" name="Content Placeholder 3"/>
          <p:cNvPicPr>
            <a:picLocks noGrp="1" noChangeAspect="1"/>
          </p:cNvPicPr>
          <p:nvPr>
            <p:ph idx="1"/>
          </p:nvPr>
        </p:nvPicPr>
        <p:blipFill>
          <a:blip r:embed="rId2"/>
          <a:stretch>
            <a:fillRect/>
          </a:stretch>
        </p:blipFill>
        <p:spPr>
          <a:xfrm>
            <a:off x="914400" y="1828800"/>
            <a:ext cx="2485747" cy="4572000"/>
          </a:xfrm>
          <a:prstGeom prst="rect">
            <a:avLst/>
          </a:prstGeom>
        </p:spPr>
      </p:pic>
      <p:sp>
        <p:nvSpPr>
          <p:cNvPr id="6" name="Rectangle 5"/>
          <p:cNvSpPr/>
          <p:nvPr/>
        </p:nvSpPr>
        <p:spPr>
          <a:xfrm>
            <a:off x="3962400" y="1703833"/>
            <a:ext cx="4572000" cy="2031325"/>
          </a:xfrm>
          <a:prstGeom prst="rect">
            <a:avLst/>
          </a:prstGeom>
        </p:spPr>
        <p:txBody>
          <a:bodyPr>
            <a:spAutoFit/>
          </a:bodyPr>
          <a:lstStyle/>
          <a:p>
            <a:r>
              <a:rPr lang="en-US" dirty="0"/>
              <a:t>Better values of baseline </a:t>
            </a:r>
            <a:r>
              <a:rPr lang="en-US" dirty="0" err="1"/>
              <a:t>QoL</a:t>
            </a:r>
            <a:r>
              <a:rPr lang="en-US" dirty="0"/>
              <a:t> (</a:t>
            </a:r>
            <a:r>
              <a:rPr lang="en-US" dirty="0" smtClean="0"/>
              <a:t>P.0003</a:t>
            </a:r>
            <a:r>
              <a:rPr lang="en-US" dirty="0"/>
              <a:t>) and IADL (</a:t>
            </a:r>
            <a:r>
              <a:rPr lang="en-US" dirty="0" smtClean="0"/>
              <a:t>P.04</a:t>
            </a:r>
            <a:r>
              <a:rPr lang="en-US" dirty="0"/>
              <a:t>) were signiﬁcantly associated</a:t>
            </a:r>
          </a:p>
          <a:p>
            <a:r>
              <a:rPr lang="en-US" dirty="0"/>
              <a:t>with better prognosis, whereas ADL (</a:t>
            </a:r>
            <a:r>
              <a:rPr lang="en-US" dirty="0" smtClean="0"/>
              <a:t>P.44</a:t>
            </a:r>
            <a:r>
              <a:rPr lang="en-US" dirty="0"/>
              <a:t>) and </a:t>
            </a:r>
            <a:r>
              <a:rPr lang="en-US" dirty="0" err="1"/>
              <a:t>Charlson</a:t>
            </a:r>
            <a:r>
              <a:rPr lang="en-US" dirty="0"/>
              <a:t> score (</a:t>
            </a:r>
            <a:r>
              <a:rPr lang="en-US" dirty="0" smtClean="0"/>
              <a:t>P.66</a:t>
            </a:r>
            <a:r>
              <a:rPr lang="en-US" dirty="0"/>
              <a:t>) had no prognostic</a:t>
            </a:r>
          </a:p>
          <a:p>
            <a:r>
              <a:rPr lang="en-US" dirty="0"/>
              <a:t>value. Performance status 2 (</a:t>
            </a:r>
            <a:r>
              <a:rPr lang="en-US" dirty="0" smtClean="0"/>
              <a:t>P.006</a:t>
            </a:r>
            <a:r>
              <a:rPr lang="en-US" dirty="0"/>
              <a:t>) and a higher number of metastatic sites (</a:t>
            </a:r>
            <a:r>
              <a:rPr lang="en-US" dirty="0" smtClean="0"/>
              <a:t>P.02</a:t>
            </a:r>
            <a:r>
              <a:rPr lang="en-US" dirty="0"/>
              <a:t>) </a:t>
            </a:r>
            <a:r>
              <a:rPr lang="en-US" dirty="0" smtClean="0"/>
              <a:t>also predicted </a:t>
            </a:r>
            <a:r>
              <a:rPr lang="en-US" dirty="0"/>
              <a:t>shorter overall survival.</a:t>
            </a:r>
          </a:p>
        </p:txBody>
      </p:sp>
      <p:sp>
        <p:nvSpPr>
          <p:cNvPr id="8" name="Rectangle 7"/>
          <p:cNvSpPr/>
          <p:nvPr/>
        </p:nvSpPr>
        <p:spPr>
          <a:xfrm>
            <a:off x="914400" y="4191000"/>
            <a:ext cx="2485747"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ine 5"/>
          <p:cNvSpPr>
            <a:spLocks noChangeShapeType="1"/>
          </p:cNvSpPr>
          <p:nvPr/>
        </p:nvSpPr>
        <p:spPr bwMode="auto">
          <a:xfrm>
            <a:off x="342900" y="1295400"/>
            <a:ext cx="85344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7267691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255588" y="49213"/>
            <a:ext cx="8648700" cy="1143000"/>
          </a:xfrm>
        </p:spPr>
        <p:txBody>
          <a:bodyPr/>
          <a:lstStyle/>
          <a:p>
            <a:pPr eaLnBrk="1" hangingPunct="1"/>
            <a:r>
              <a:rPr lang="en-US" altLang="en-US" sz="3600" b="1" smtClean="0"/>
              <a:t>Assistance with IADLs </a:t>
            </a:r>
            <a:r>
              <a:rPr lang="en-US" altLang="en-US" sz="3600" b="1" smtClean="0">
                <a:sym typeface="Wingdings" panose="05000000000000000000" pitchFamily="2" charset="2"/>
              </a:rPr>
              <a:t> Worse </a:t>
            </a:r>
            <a:r>
              <a:rPr lang="en-US" altLang="en-US" sz="3600" b="1" smtClean="0"/>
              <a:t>Survival </a:t>
            </a:r>
            <a:br>
              <a:rPr lang="en-US" altLang="en-US" sz="3600" b="1" smtClean="0"/>
            </a:br>
            <a:r>
              <a:rPr lang="en-US" altLang="en-US" sz="3600" b="1" smtClean="0"/>
              <a:t>in Patients with Lung Cancer</a:t>
            </a:r>
          </a:p>
        </p:txBody>
      </p:sp>
      <p:sp>
        <p:nvSpPr>
          <p:cNvPr id="27651" name="Text Box 3"/>
          <p:cNvSpPr txBox="1">
            <a:spLocks noChangeArrowheads="1"/>
          </p:cNvSpPr>
          <p:nvPr/>
        </p:nvSpPr>
        <p:spPr bwMode="auto">
          <a:xfrm>
            <a:off x="3200400" y="6346825"/>
            <a:ext cx="594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algn="r" eaLnBrk="1" hangingPunct="1">
              <a:spcBef>
                <a:spcPct val="50000"/>
              </a:spcBef>
            </a:pPr>
            <a:r>
              <a:rPr lang="en-US" altLang="en-US" sz="1800" i="1">
                <a:solidFill>
                  <a:srgbClr val="FFFF00"/>
                </a:solidFill>
              </a:rPr>
              <a:t>Maione et al, J Clin Oncol, 2005</a:t>
            </a:r>
          </a:p>
        </p:txBody>
      </p:sp>
      <p:pic>
        <p:nvPicPr>
          <p:cNvPr id="27652" name="Picture 5"/>
          <p:cNvPicPr>
            <a:picLocks noChangeAspect="1" noChangeArrowheads="1"/>
          </p:cNvPicPr>
          <p:nvPr/>
        </p:nvPicPr>
        <p:blipFill>
          <a:blip r:embed="rId4">
            <a:lum bright="-24000" contrast="24000"/>
            <a:extLst>
              <a:ext uri="{28A0092B-C50C-407E-A947-70E740481C1C}">
                <a14:useLocalDpi xmlns:a14="http://schemas.microsoft.com/office/drawing/2010/main" val="0"/>
              </a:ext>
            </a:extLst>
          </a:blip>
          <a:srcRect l="14557" t="1894" b="12822"/>
          <a:stretch>
            <a:fillRect/>
          </a:stretch>
        </p:blipFill>
        <p:spPr bwMode="auto">
          <a:xfrm>
            <a:off x="2855118" y="1711325"/>
            <a:ext cx="6221413" cy="42560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81062" name="Text Box 6"/>
          <p:cNvSpPr txBox="1">
            <a:spLocks noChangeArrowheads="1"/>
          </p:cNvSpPr>
          <p:nvPr/>
        </p:nvSpPr>
        <p:spPr bwMode="auto">
          <a:xfrm>
            <a:off x="200025" y="1711325"/>
            <a:ext cx="2819400" cy="344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eaLnBrk="1" hangingPunct="1">
              <a:spcBef>
                <a:spcPct val="50000"/>
              </a:spcBef>
            </a:pPr>
            <a:r>
              <a:rPr lang="en-US" altLang="en-US" sz="2200" u="sng"/>
              <a:t>Categories of IADLs:</a:t>
            </a:r>
          </a:p>
          <a:p>
            <a:pPr eaLnBrk="1" hangingPunct="1">
              <a:spcBef>
                <a:spcPct val="50000"/>
              </a:spcBef>
              <a:buClr>
                <a:srgbClr val="FFFF00"/>
              </a:buClr>
              <a:buFont typeface="Wingdings" panose="05000000000000000000" pitchFamily="2" charset="2"/>
              <a:buChar char="Ø"/>
            </a:pPr>
            <a:r>
              <a:rPr lang="en-US" altLang="en-US" sz="2200"/>
              <a:t> Better:                </a:t>
            </a:r>
          </a:p>
          <a:p>
            <a:pPr algn="ctr" eaLnBrk="1" hangingPunct="1">
              <a:spcBef>
                <a:spcPct val="50000"/>
              </a:spcBef>
              <a:buClr>
                <a:srgbClr val="FFFF00"/>
              </a:buClr>
            </a:pPr>
            <a:r>
              <a:rPr lang="en-US" altLang="en-US" sz="2200"/>
              <a:t>Score of 100%</a:t>
            </a:r>
          </a:p>
          <a:p>
            <a:pPr eaLnBrk="1" hangingPunct="1">
              <a:spcBef>
                <a:spcPct val="50000"/>
              </a:spcBef>
              <a:buClr>
                <a:srgbClr val="FFFF00"/>
              </a:buClr>
              <a:buFont typeface="Wingdings" panose="05000000000000000000" pitchFamily="2" charset="2"/>
              <a:buChar char="Ø"/>
            </a:pPr>
            <a:r>
              <a:rPr lang="en-US" altLang="en-US" sz="2200"/>
              <a:t> Intermediate: </a:t>
            </a:r>
          </a:p>
          <a:p>
            <a:pPr algn="ctr" eaLnBrk="1" hangingPunct="1">
              <a:spcBef>
                <a:spcPct val="50000"/>
              </a:spcBef>
              <a:buClr>
                <a:srgbClr val="FFFF00"/>
              </a:buClr>
            </a:pPr>
            <a:r>
              <a:rPr lang="en-US" altLang="en-US" sz="2200"/>
              <a:t>   Score of 51-99%</a:t>
            </a:r>
          </a:p>
          <a:p>
            <a:pPr eaLnBrk="1" hangingPunct="1">
              <a:spcBef>
                <a:spcPct val="50000"/>
              </a:spcBef>
              <a:buClr>
                <a:srgbClr val="FFFF00"/>
              </a:buClr>
              <a:buFont typeface="Wingdings" panose="05000000000000000000" pitchFamily="2" charset="2"/>
              <a:buChar char="Ø"/>
            </a:pPr>
            <a:r>
              <a:rPr lang="en-US" altLang="en-US" sz="2200"/>
              <a:t> Worse: </a:t>
            </a:r>
          </a:p>
          <a:p>
            <a:pPr algn="ctr" eaLnBrk="1" hangingPunct="1">
              <a:spcBef>
                <a:spcPct val="50000"/>
              </a:spcBef>
              <a:buClr>
                <a:srgbClr val="FFFF00"/>
              </a:buClr>
            </a:pPr>
            <a:r>
              <a:rPr lang="en-US" altLang="en-US" sz="2200"/>
              <a:t> Score of 0-50%</a:t>
            </a:r>
          </a:p>
        </p:txBody>
      </p:sp>
      <p:sp>
        <p:nvSpPr>
          <p:cNvPr id="1581064" name="Line 8"/>
          <p:cNvSpPr>
            <a:spLocks noChangeShapeType="1"/>
          </p:cNvSpPr>
          <p:nvPr/>
        </p:nvSpPr>
        <p:spPr bwMode="auto">
          <a:xfrm flipH="1">
            <a:off x="5432425" y="3181350"/>
            <a:ext cx="533400" cy="457200"/>
          </a:xfrm>
          <a:prstGeom prst="line">
            <a:avLst/>
          </a:prstGeom>
          <a:noFill/>
          <a:ln w="76200">
            <a:solidFill>
              <a:srgbClr val="0000FF"/>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581065" name="Text Box 9"/>
          <p:cNvSpPr txBox="1">
            <a:spLocks noChangeArrowheads="1"/>
          </p:cNvSpPr>
          <p:nvPr/>
        </p:nvSpPr>
        <p:spPr bwMode="auto">
          <a:xfrm>
            <a:off x="5843588" y="2790825"/>
            <a:ext cx="914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eaLnBrk="1" hangingPunct="1">
              <a:spcBef>
                <a:spcPct val="50000"/>
              </a:spcBef>
            </a:pPr>
            <a:r>
              <a:rPr lang="en-US" altLang="en-US" sz="2200">
                <a:solidFill>
                  <a:srgbClr val="0000FF"/>
                </a:solidFill>
              </a:rPr>
              <a:t>Better</a:t>
            </a:r>
          </a:p>
        </p:txBody>
      </p:sp>
      <p:sp>
        <p:nvSpPr>
          <p:cNvPr id="1581066" name="Line 10"/>
          <p:cNvSpPr>
            <a:spLocks noChangeShapeType="1"/>
          </p:cNvSpPr>
          <p:nvPr/>
        </p:nvSpPr>
        <p:spPr bwMode="auto">
          <a:xfrm flipV="1">
            <a:off x="4738688" y="3876675"/>
            <a:ext cx="614362" cy="533400"/>
          </a:xfrm>
          <a:prstGeom prst="line">
            <a:avLst/>
          </a:prstGeom>
          <a:noFill/>
          <a:ln w="76200">
            <a:solidFill>
              <a:srgbClr val="0000FF"/>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581067" name="Text Box 11"/>
          <p:cNvSpPr txBox="1">
            <a:spLocks noChangeArrowheads="1"/>
          </p:cNvSpPr>
          <p:nvPr/>
        </p:nvSpPr>
        <p:spPr bwMode="auto">
          <a:xfrm>
            <a:off x="3790950" y="4303713"/>
            <a:ext cx="17811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eaLnBrk="1" hangingPunct="1">
              <a:spcBef>
                <a:spcPct val="50000"/>
              </a:spcBef>
            </a:pPr>
            <a:r>
              <a:rPr lang="en-US" altLang="en-US" sz="2200">
                <a:solidFill>
                  <a:srgbClr val="0000FF"/>
                </a:solidFill>
              </a:rPr>
              <a:t>Intermediate</a:t>
            </a:r>
          </a:p>
        </p:txBody>
      </p:sp>
      <p:sp>
        <p:nvSpPr>
          <p:cNvPr id="1581068" name="Line 12"/>
          <p:cNvSpPr>
            <a:spLocks noChangeShapeType="1"/>
          </p:cNvSpPr>
          <p:nvPr/>
        </p:nvSpPr>
        <p:spPr bwMode="auto">
          <a:xfrm flipV="1">
            <a:off x="5062538" y="4567238"/>
            <a:ext cx="538162" cy="381000"/>
          </a:xfrm>
          <a:prstGeom prst="line">
            <a:avLst/>
          </a:prstGeom>
          <a:noFill/>
          <a:ln w="76200">
            <a:solidFill>
              <a:srgbClr val="0000FF"/>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581069" name="Text Box 13"/>
          <p:cNvSpPr txBox="1">
            <a:spLocks noChangeArrowheads="1"/>
          </p:cNvSpPr>
          <p:nvPr/>
        </p:nvSpPr>
        <p:spPr bwMode="auto">
          <a:xfrm>
            <a:off x="4043363" y="4699000"/>
            <a:ext cx="10953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eaLnBrk="1" hangingPunct="1">
              <a:spcBef>
                <a:spcPct val="50000"/>
              </a:spcBef>
            </a:pPr>
            <a:r>
              <a:rPr lang="en-US" altLang="en-US" sz="2200">
                <a:solidFill>
                  <a:srgbClr val="0000FF"/>
                </a:solidFill>
              </a:rPr>
              <a:t>Worse</a:t>
            </a:r>
          </a:p>
        </p:txBody>
      </p:sp>
      <p:sp>
        <p:nvSpPr>
          <p:cNvPr id="27660" name="Line 14"/>
          <p:cNvSpPr>
            <a:spLocks noChangeShapeType="1"/>
          </p:cNvSpPr>
          <p:nvPr/>
        </p:nvSpPr>
        <p:spPr bwMode="auto">
          <a:xfrm>
            <a:off x="304800" y="1201738"/>
            <a:ext cx="85344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Tree>
    <p:custDataLst>
      <p:tags r:id="rId1"/>
    </p:custDataLst>
    <p:extLst>
      <p:ext uri="{BB962C8B-B14F-4D97-AF65-F5344CB8AC3E}">
        <p14:creationId xmlns:p14="http://schemas.microsoft.com/office/powerpoint/2010/main" val="31130570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8106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81062">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8106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8106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1" nodeType="clickEffect">
                                  <p:stCondLst>
                                    <p:cond delay="0"/>
                                  </p:stCondLst>
                                  <p:childTnLst>
                                    <p:animEffect transition="out" filter="fade">
                                      <p:cBhvr>
                                        <p:cTn id="16" dur="500"/>
                                        <p:tgtEl>
                                          <p:spTgt spid="1581064"/>
                                        </p:tgtEl>
                                      </p:cBhvr>
                                    </p:animEffect>
                                    <p:set>
                                      <p:cBhvr>
                                        <p:cTn id="17" dur="1" fill="hold">
                                          <p:stCondLst>
                                            <p:cond delay="499"/>
                                          </p:stCondLst>
                                        </p:cTn>
                                        <p:tgtEl>
                                          <p:spTgt spid="1581064"/>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1581065"/>
                                        </p:tgtEl>
                                      </p:cBhvr>
                                    </p:animEffect>
                                    <p:set>
                                      <p:cBhvr>
                                        <p:cTn id="20" dur="1" fill="hold">
                                          <p:stCondLst>
                                            <p:cond delay="499"/>
                                          </p:stCondLst>
                                        </p:cTn>
                                        <p:tgtEl>
                                          <p:spTgt spid="1581065"/>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581062">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81062">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8106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81066"/>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xit" presetSubtype="0" fill="hold" grpId="1" nodeType="clickEffect">
                                  <p:stCondLst>
                                    <p:cond delay="0"/>
                                  </p:stCondLst>
                                  <p:childTnLst>
                                    <p:animEffect transition="out" filter="fade">
                                      <p:cBhvr>
                                        <p:cTn id="32" dur="500"/>
                                        <p:tgtEl>
                                          <p:spTgt spid="1581066"/>
                                        </p:tgtEl>
                                      </p:cBhvr>
                                    </p:animEffect>
                                    <p:set>
                                      <p:cBhvr>
                                        <p:cTn id="33" dur="1" fill="hold">
                                          <p:stCondLst>
                                            <p:cond delay="499"/>
                                          </p:stCondLst>
                                        </p:cTn>
                                        <p:tgtEl>
                                          <p:spTgt spid="1581066"/>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1581067"/>
                                        </p:tgtEl>
                                      </p:cBhvr>
                                    </p:animEffect>
                                    <p:set>
                                      <p:cBhvr>
                                        <p:cTn id="36" dur="1" fill="hold">
                                          <p:stCondLst>
                                            <p:cond delay="499"/>
                                          </p:stCondLst>
                                        </p:cTn>
                                        <p:tgtEl>
                                          <p:spTgt spid="1581067"/>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1581062">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81062">
                                            <p:txEl>
                                              <p:pRg st="6" end="6"/>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8106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810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1064" grpId="0" animBg="1"/>
      <p:bldP spid="1581064" grpId="1" animBg="1"/>
      <p:bldP spid="1581065" grpId="0"/>
      <p:bldP spid="1581065" grpId="1"/>
      <p:bldP spid="1581066" grpId="0" animBg="1"/>
      <p:bldP spid="1581066" grpId="1" animBg="1"/>
      <p:bldP spid="1581067" grpId="0"/>
      <p:bldP spid="1581067" grpId="1"/>
      <p:bldP spid="1581068" grpId="0" animBg="1"/>
      <p:bldP spid="158106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6324600"/>
            <a:ext cx="3505200" cy="419100"/>
          </a:xfrm>
        </p:spPr>
        <p:txBody>
          <a:bodyPr/>
          <a:lstStyle/>
          <a:p>
            <a:r>
              <a:rPr lang="en-US" sz="1800" i="1" dirty="0" err="1" smtClean="0"/>
              <a:t>Extermann</a:t>
            </a:r>
            <a:r>
              <a:rPr lang="en-US" sz="1800" i="1" dirty="0" smtClean="0"/>
              <a:t> et al. </a:t>
            </a:r>
            <a:r>
              <a:rPr lang="en-US" sz="1800" i="1" dirty="0"/>
              <a:t>Cancer. </a:t>
            </a:r>
            <a:r>
              <a:rPr lang="en-US" sz="1800" i="1" dirty="0" smtClean="0"/>
              <a:t>2012</a:t>
            </a:r>
            <a:endParaRPr lang="en-US" sz="1800" i="1" dirty="0"/>
          </a:p>
        </p:txBody>
      </p:sp>
      <p:pic>
        <p:nvPicPr>
          <p:cNvPr id="4" name="Content Placeholder 3"/>
          <p:cNvPicPr>
            <a:picLocks noGrp="1" noChangeAspect="1"/>
          </p:cNvPicPr>
          <p:nvPr>
            <p:ph idx="1"/>
          </p:nvPr>
        </p:nvPicPr>
        <p:blipFill>
          <a:blip r:embed="rId2"/>
          <a:stretch>
            <a:fillRect/>
          </a:stretch>
        </p:blipFill>
        <p:spPr>
          <a:xfrm>
            <a:off x="914400" y="1752600"/>
            <a:ext cx="3875713" cy="4572000"/>
          </a:xfrm>
          <a:prstGeom prst="rect">
            <a:avLst/>
          </a:prstGeom>
        </p:spPr>
      </p:pic>
      <p:sp>
        <p:nvSpPr>
          <p:cNvPr id="7" name="Rectangle 6"/>
          <p:cNvSpPr/>
          <p:nvPr/>
        </p:nvSpPr>
        <p:spPr>
          <a:xfrm>
            <a:off x="1295400" y="4800600"/>
            <a:ext cx="33528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a:off x="5029200" y="1752600"/>
            <a:ext cx="3124200" cy="2314575"/>
          </a:xfrm>
          <a:prstGeom prst="rect">
            <a:avLst/>
          </a:prstGeom>
        </p:spPr>
      </p:pic>
      <p:sp>
        <p:nvSpPr>
          <p:cNvPr id="12" name="Rectangle 11"/>
          <p:cNvSpPr/>
          <p:nvPr/>
        </p:nvSpPr>
        <p:spPr>
          <a:xfrm>
            <a:off x="533400" y="161835"/>
            <a:ext cx="8229600" cy="1200329"/>
          </a:xfrm>
          <a:prstGeom prst="rect">
            <a:avLst/>
          </a:prstGeom>
        </p:spPr>
        <p:txBody>
          <a:bodyPr wrap="square">
            <a:spAutoFit/>
          </a:bodyPr>
          <a:lstStyle/>
          <a:p>
            <a:r>
              <a:rPr lang="en-US" sz="2400" b="1" dirty="0">
                <a:solidFill>
                  <a:srgbClr val="FFFF00"/>
                </a:solidFill>
              </a:rPr>
              <a:t>Predicting the Risk of </a:t>
            </a:r>
            <a:r>
              <a:rPr lang="en-US" sz="2400" b="1" dirty="0" smtClean="0">
                <a:solidFill>
                  <a:srgbClr val="FFFF00"/>
                </a:solidFill>
              </a:rPr>
              <a:t>Chemotherapy Toxicity </a:t>
            </a:r>
            <a:r>
              <a:rPr lang="en-US" sz="2400" b="1" dirty="0">
                <a:solidFill>
                  <a:srgbClr val="FFFF00"/>
                </a:solidFill>
              </a:rPr>
              <a:t>in Older Patients: The </a:t>
            </a:r>
            <a:r>
              <a:rPr lang="en-US" sz="2400" b="1" dirty="0" smtClean="0">
                <a:solidFill>
                  <a:srgbClr val="FFFF00"/>
                </a:solidFill>
              </a:rPr>
              <a:t>Chemotherapy Risk </a:t>
            </a:r>
            <a:r>
              <a:rPr lang="en-US" sz="2400" b="1" dirty="0">
                <a:solidFill>
                  <a:srgbClr val="FFFF00"/>
                </a:solidFill>
              </a:rPr>
              <a:t>Assessment Scale for High-Age </a:t>
            </a:r>
            <a:r>
              <a:rPr lang="en-US" sz="2400" b="1" dirty="0" smtClean="0">
                <a:solidFill>
                  <a:srgbClr val="FFFF00"/>
                </a:solidFill>
              </a:rPr>
              <a:t>Patients (CRASH</a:t>
            </a:r>
            <a:r>
              <a:rPr lang="en-US" sz="2400" b="1" dirty="0">
                <a:solidFill>
                  <a:srgbClr val="FFFF00"/>
                </a:solidFill>
              </a:rPr>
              <a:t>) Score</a:t>
            </a:r>
          </a:p>
        </p:txBody>
      </p:sp>
      <p:sp>
        <p:nvSpPr>
          <p:cNvPr id="8" name="Line 7"/>
          <p:cNvSpPr>
            <a:spLocks noChangeShapeType="1"/>
          </p:cNvSpPr>
          <p:nvPr/>
        </p:nvSpPr>
        <p:spPr bwMode="auto">
          <a:xfrm>
            <a:off x="381000" y="1417727"/>
            <a:ext cx="85344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0951020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772400" cy="228600"/>
          </a:xfrm>
        </p:spPr>
        <p:txBody>
          <a:bodyPr/>
          <a:lstStyle/>
          <a:p>
            <a:r>
              <a:rPr lang="en-US" sz="2800" b="1" dirty="0">
                <a:latin typeface="Times New Roman" panose="02020603050405020304" pitchFamily="18" charset="0"/>
                <a:cs typeface="Times New Roman" panose="02020603050405020304" pitchFamily="18" charset="0"/>
              </a:rPr>
              <a:t>Predictors of chemotherapy toxicity</a:t>
            </a:r>
            <a:br>
              <a:rPr lang="en-US" sz="2800" b="1"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5800" y="1092200"/>
            <a:ext cx="3200400" cy="4572000"/>
          </a:xfrm>
        </p:spPr>
        <p:txBody>
          <a:bodyPr>
            <a:normAutofit fontScale="92500"/>
          </a:bodyPr>
          <a:lstStyle/>
          <a:p>
            <a:endParaRPr lang="en-US" dirty="0" smtClean="0"/>
          </a:p>
          <a:p>
            <a:pPr marL="582930" indent="-514350">
              <a:buFont typeface="+mj-lt"/>
              <a:buAutoNum type="arabicPeriod"/>
            </a:pPr>
            <a:r>
              <a:rPr lang="en-US" sz="2600" dirty="0" smtClean="0">
                <a:latin typeface="+mj-lt"/>
                <a:cs typeface="Calibri" panose="020F0502020204030204" pitchFamily="34" charset="0"/>
              </a:rPr>
              <a:t>Falls </a:t>
            </a:r>
            <a:r>
              <a:rPr lang="en-US" sz="2600" dirty="0">
                <a:latin typeface="+mj-lt"/>
                <a:cs typeface="Calibri" panose="020F0502020204030204" pitchFamily="34" charset="0"/>
              </a:rPr>
              <a:t>in the last six </a:t>
            </a:r>
            <a:r>
              <a:rPr lang="en-US" sz="2600" dirty="0" smtClean="0">
                <a:latin typeface="+mj-lt"/>
                <a:cs typeface="Calibri" panose="020F0502020204030204" pitchFamily="34" charset="0"/>
              </a:rPr>
              <a:t>months</a:t>
            </a:r>
          </a:p>
          <a:p>
            <a:pPr marL="582930" indent="-514350">
              <a:buFont typeface="+mj-lt"/>
              <a:buAutoNum type="arabicPeriod"/>
            </a:pPr>
            <a:r>
              <a:rPr lang="en-US" sz="2600" dirty="0">
                <a:latin typeface="+mj-lt"/>
                <a:cs typeface="Calibri" panose="020F0502020204030204" pitchFamily="34" charset="0"/>
              </a:rPr>
              <a:t>L</a:t>
            </a:r>
            <a:r>
              <a:rPr lang="en-US" sz="2600" dirty="0" smtClean="0">
                <a:latin typeface="+mj-lt"/>
                <a:cs typeface="Calibri" panose="020F0502020204030204" pitchFamily="34" charset="0"/>
              </a:rPr>
              <a:t>imitations </a:t>
            </a:r>
            <a:r>
              <a:rPr lang="en-US" sz="2600" dirty="0">
                <a:latin typeface="+mj-lt"/>
                <a:cs typeface="Calibri" panose="020F0502020204030204" pitchFamily="34" charset="0"/>
              </a:rPr>
              <a:t>in walking one </a:t>
            </a:r>
            <a:r>
              <a:rPr lang="en-US" sz="2600" dirty="0" smtClean="0">
                <a:latin typeface="+mj-lt"/>
                <a:cs typeface="Calibri" panose="020F0502020204030204" pitchFamily="34" charset="0"/>
              </a:rPr>
              <a:t>block</a:t>
            </a:r>
          </a:p>
          <a:p>
            <a:pPr marL="582930" indent="-514350">
              <a:buFont typeface="+mj-lt"/>
              <a:buAutoNum type="arabicPeriod"/>
            </a:pPr>
            <a:r>
              <a:rPr lang="en-US" sz="2600" dirty="0">
                <a:latin typeface="+mj-lt"/>
                <a:cs typeface="Calibri" panose="020F0502020204030204" pitchFamily="34" charset="0"/>
              </a:rPr>
              <a:t>N</a:t>
            </a:r>
            <a:r>
              <a:rPr lang="en-US" sz="2600" dirty="0" smtClean="0">
                <a:latin typeface="+mj-lt"/>
                <a:cs typeface="Calibri" panose="020F0502020204030204" pitchFamily="34" charset="0"/>
              </a:rPr>
              <a:t>eed </a:t>
            </a:r>
            <a:r>
              <a:rPr lang="en-US" sz="2600" dirty="0">
                <a:latin typeface="+mj-lt"/>
                <a:cs typeface="Calibri" panose="020F0502020204030204" pitchFamily="34" charset="0"/>
              </a:rPr>
              <a:t>for assistance with </a:t>
            </a:r>
            <a:r>
              <a:rPr lang="en-US" sz="2600" dirty="0" smtClean="0">
                <a:latin typeface="+mj-lt"/>
                <a:cs typeface="Calibri" panose="020F0502020204030204" pitchFamily="34" charset="0"/>
              </a:rPr>
              <a:t>taking medications</a:t>
            </a:r>
          </a:p>
          <a:p>
            <a:pPr marL="582930" indent="-514350">
              <a:buFont typeface="+mj-lt"/>
              <a:buAutoNum type="arabicPeriod"/>
            </a:pPr>
            <a:r>
              <a:rPr lang="en-US" sz="2600" dirty="0">
                <a:latin typeface="+mj-lt"/>
                <a:cs typeface="Calibri" panose="020F0502020204030204" pitchFamily="34" charset="0"/>
              </a:rPr>
              <a:t>D</a:t>
            </a:r>
            <a:r>
              <a:rPr lang="en-US" sz="2600" dirty="0" smtClean="0">
                <a:latin typeface="+mj-lt"/>
                <a:cs typeface="Calibri" panose="020F0502020204030204" pitchFamily="34" charset="0"/>
              </a:rPr>
              <a:t>ecreased </a:t>
            </a:r>
            <a:r>
              <a:rPr lang="en-US" sz="2600" dirty="0">
                <a:latin typeface="+mj-lt"/>
                <a:cs typeface="Calibri" panose="020F0502020204030204" pitchFamily="34" charset="0"/>
              </a:rPr>
              <a:t>social activities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707136"/>
            <a:ext cx="4724400" cy="6096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495800" y="3755136"/>
            <a:ext cx="3352800" cy="1676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ine 7"/>
          <p:cNvSpPr>
            <a:spLocks noChangeShapeType="1"/>
          </p:cNvSpPr>
          <p:nvPr/>
        </p:nvSpPr>
        <p:spPr bwMode="auto">
          <a:xfrm>
            <a:off x="228600" y="592227"/>
            <a:ext cx="85344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6"/>
          <p:cNvSpPr/>
          <p:nvPr/>
        </p:nvSpPr>
        <p:spPr>
          <a:xfrm>
            <a:off x="396979" y="6248400"/>
            <a:ext cx="3309432" cy="369332"/>
          </a:xfrm>
          <a:prstGeom prst="rect">
            <a:avLst/>
          </a:prstGeom>
        </p:spPr>
        <p:txBody>
          <a:bodyPr wrap="none">
            <a:spAutoFit/>
          </a:bodyPr>
          <a:lstStyle/>
          <a:p>
            <a:r>
              <a:rPr lang="en-US" i="1" dirty="0" err="1" smtClean="0">
                <a:solidFill>
                  <a:srgbClr val="FFFF00"/>
                </a:solidFill>
                <a:latin typeface="arial" panose="020B0604020202020204" pitchFamily="34" charset="0"/>
              </a:rPr>
              <a:t>Hurria</a:t>
            </a:r>
            <a:r>
              <a:rPr lang="en-US" i="1" dirty="0">
                <a:solidFill>
                  <a:srgbClr val="FFFF00"/>
                </a:solidFill>
                <a:latin typeface="arial" panose="020B0604020202020204" pitchFamily="34" charset="0"/>
              </a:rPr>
              <a:t> </a:t>
            </a:r>
            <a:r>
              <a:rPr lang="en-US" i="1" dirty="0" smtClean="0">
                <a:solidFill>
                  <a:srgbClr val="FFFF00"/>
                </a:solidFill>
                <a:latin typeface="arial" panose="020B0604020202020204" pitchFamily="34" charset="0"/>
              </a:rPr>
              <a:t>et al, J </a:t>
            </a:r>
            <a:r>
              <a:rPr lang="en-US" i="1" dirty="0" err="1" smtClean="0">
                <a:solidFill>
                  <a:srgbClr val="FFFF00"/>
                </a:solidFill>
                <a:latin typeface="arial" panose="020B0604020202020204" pitchFamily="34" charset="0"/>
              </a:rPr>
              <a:t>Clin</a:t>
            </a:r>
            <a:r>
              <a:rPr lang="en-US" i="1" dirty="0" smtClean="0">
                <a:solidFill>
                  <a:srgbClr val="FFFF00"/>
                </a:solidFill>
                <a:latin typeface="arial" panose="020B0604020202020204" pitchFamily="34" charset="0"/>
              </a:rPr>
              <a:t> </a:t>
            </a:r>
            <a:r>
              <a:rPr lang="en-US" i="1" dirty="0" err="1" smtClean="0">
                <a:solidFill>
                  <a:srgbClr val="FFFF00"/>
                </a:solidFill>
                <a:latin typeface="arial" panose="020B0604020202020204" pitchFamily="34" charset="0"/>
              </a:rPr>
              <a:t>Oncol</a:t>
            </a:r>
            <a:r>
              <a:rPr lang="en-US" i="1" dirty="0" smtClean="0">
                <a:solidFill>
                  <a:srgbClr val="FFFF00"/>
                </a:solidFill>
                <a:latin typeface="arial" panose="020B0604020202020204" pitchFamily="34" charset="0"/>
              </a:rPr>
              <a:t>, 2011</a:t>
            </a:r>
            <a:endParaRPr lang="en-US" i="1" dirty="0">
              <a:solidFill>
                <a:srgbClr val="FFFF00"/>
              </a:solidFill>
            </a:endParaRPr>
          </a:p>
        </p:txBody>
      </p:sp>
      <p:sp>
        <p:nvSpPr>
          <p:cNvPr id="8" name="Rectangle 7"/>
          <p:cNvSpPr/>
          <p:nvPr/>
        </p:nvSpPr>
        <p:spPr>
          <a:xfrm>
            <a:off x="159952" y="861367"/>
            <a:ext cx="4005648" cy="461665"/>
          </a:xfrm>
          <a:prstGeom prst="rect">
            <a:avLst/>
          </a:prstGeom>
        </p:spPr>
        <p:txBody>
          <a:bodyPr wrap="none">
            <a:spAutoFit/>
          </a:bodyPr>
          <a:lstStyle/>
          <a:p>
            <a:pPr algn="ctr">
              <a:spcBef>
                <a:spcPct val="50000"/>
              </a:spcBef>
            </a:pPr>
            <a:r>
              <a:rPr lang="en-US" altLang="en-US" sz="2400" dirty="0"/>
              <a:t>Geriatric Assessment Variables</a:t>
            </a:r>
          </a:p>
        </p:txBody>
      </p:sp>
    </p:spTree>
    <p:extLst>
      <p:ext uri="{BB962C8B-B14F-4D97-AF65-F5344CB8AC3E}">
        <p14:creationId xmlns:p14="http://schemas.microsoft.com/office/powerpoint/2010/main" val="34718252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90" name="Chart 91"/>
          <p:cNvGraphicFramePr>
            <a:graphicFrameLocks/>
          </p:cNvGraphicFramePr>
          <p:nvPr/>
        </p:nvGraphicFramePr>
        <p:xfrm>
          <a:off x="-131763" y="508000"/>
          <a:ext cx="9539288" cy="6308725"/>
        </p:xfrm>
        <a:graphic>
          <a:graphicData uri="http://schemas.openxmlformats.org/presentationml/2006/ole">
            <mc:AlternateContent xmlns:mc="http://schemas.openxmlformats.org/markup-compatibility/2006">
              <mc:Choice xmlns:v="urn:schemas-microsoft-com:vml" Requires="v">
                <p:oleObj spid="_x0000_s3109" r:id="rId6" imgW="9541067" imgH="6309907" progId="Excel.Chart.8">
                  <p:embed/>
                </p:oleObj>
              </mc:Choice>
              <mc:Fallback>
                <p:oleObj r:id="rId6" imgW="9541067" imgH="6309907"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763" y="508000"/>
                        <a:ext cx="9539288"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3491" name="Rectangle 3"/>
          <p:cNvSpPr>
            <a:spLocks noChangeArrowheads="1"/>
          </p:cNvSpPr>
          <p:nvPr/>
        </p:nvSpPr>
        <p:spPr bwMode="auto">
          <a:xfrm>
            <a:off x="398463" y="130175"/>
            <a:ext cx="82296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algn="ctr"/>
            <a:endParaRPr lang="en-US" altLang="en-US" b="1">
              <a:solidFill>
                <a:srgbClr val="FFFF00"/>
              </a:solidFill>
              <a:cs typeface="Times New Roman" panose="02020603050405020304" pitchFamily="18" charset="0"/>
            </a:endParaRPr>
          </a:p>
        </p:txBody>
      </p:sp>
      <p:sp>
        <p:nvSpPr>
          <p:cNvPr id="63492" name="Rectangle 4"/>
          <p:cNvSpPr>
            <a:spLocks noChangeArrowheads="1"/>
          </p:cNvSpPr>
          <p:nvPr/>
        </p:nvSpPr>
        <p:spPr bwMode="auto">
          <a:xfrm rot="-5400000">
            <a:off x="-1597025" y="3292475"/>
            <a:ext cx="37877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algn="ctr" eaLnBrk="1" hangingPunct="1"/>
            <a:r>
              <a:rPr lang="en-US" altLang="en-US" sz="2500" b="1">
                <a:solidFill>
                  <a:srgbClr val="FFFF00"/>
                </a:solidFill>
              </a:rPr>
              <a:t>Grade 3-5 Toxicities</a:t>
            </a:r>
            <a:r>
              <a:rPr lang="en-US" altLang="en-US" sz="2500"/>
              <a:t> </a:t>
            </a:r>
          </a:p>
        </p:txBody>
      </p:sp>
      <p:sp>
        <p:nvSpPr>
          <p:cNvPr id="63493" name="Rectangle 5"/>
          <p:cNvSpPr>
            <a:spLocks noChangeArrowheads="1"/>
          </p:cNvSpPr>
          <p:nvPr/>
        </p:nvSpPr>
        <p:spPr bwMode="auto">
          <a:xfrm>
            <a:off x="3240088" y="6240463"/>
            <a:ext cx="32289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algn="ctr" eaLnBrk="1" hangingPunct="1"/>
            <a:r>
              <a:rPr lang="en-US" altLang="en-US" sz="2500" b="1">
                <a:solidFill>
                  <a:srgbClr val="FFFF00"/>
                </a:solidFill>
              </a:rPr>
              <a:t>Total Risk Score</a:t>
            </a:r>
          </a:p>
        </p:txBody>
      </p:sp>
      <p:sp>
        <p:nvSpPr>
          <p:cNvPr id="63494" name="Line 6"/>
          <p:cNvSpPr>
            <a:spLocks noChangeShapeType="1"/>
          </p:cNvSpPr>
          <p:nvPr/>
        </p:nvSpPr>
        <p:spPr bwMode="auto">
          <a:xfrm>
            <a:off x="292100" y="830263"/>
            <a:ext cx="85344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123"/>
          <p:cNvGrpSpPr>
            <a:grpSpLocks/>
          </p:cNvGrpSpPr>
          <p:nvPr/>
        </p:nvGrpSpPr>
        <p:grpSpPr bwMode="auto">
          <a:xfrm>
            <a:off x="1879600" y="3043238"/>
            <a:ext cx="1827213" cy="1425575"/>
            <a:chOff x="2042412" y="3525412"/>
            <a:chExt cx="1827213" cy="1426629"/>
          </a:xfrm>
        </p:grpSpPr>
        <p:grpSp>
          <p:nvGrpSpPr>
            <p:cNvPr id="63509" name="Group 122"/>
            <p:cNvGrpSpPr>
              <a:grpSpLocks/>
            </p:cNvGrpSpPr>
            <p:nvPr/>
          </p:nvGrpSpPr>
          <p:grpSpPr bwMode="auto">
            <a:xfrm>
              <a:off x="2375065" y="4013860"/>
              <a:ext cx="1151906" cy="938181"/>
              <a:chOff x="2375065" y="4013860"/>
              <a:chExt cx="1151906" cy="938181"/>
            </a:xfrm>
          </p:grpSpPr>
          <p:cxnSp>
            <p:nvCxnSpPr>
              <p:cNvPr id="63511" name="Straight Arrow Connector 93"/>
              <p:cNvCxnSpPr>
                <a:cxnSpLocks noChangeShapeType="1"/>
              </p:cNvCxnSpPr>
              <p:nvPr/>
            </p:nvCxnSpPr>
            <p:spPr bwMode="auto">
              <a:xfrm>
                <a:off x="2386940" y="4013860"/>
                <a:ext cx="0" cy="938181"/>
              </a:xfrm>
              <a:prstGeom prst="straightConnector1">
                <a:avLst/>
              </a:prstGeom>
              <a:noFill/>
              <a:ln w="44450" algn="ctr">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63512" name="Straight Arrow Connector 97"/>
              <p:cNvCxnSpPr>
                <a:cxnSpLocks noChangeShapeType="1"/>
              </p:cNvCxnSpPr>
              <p:nvPr/>
            </p:nvCxnSpPr>
            <p:spPr bwMode="auto">
              <a:xfrm flipH="1">
                <a:off x="3524993" y="4013860"/>
                <a:ext cx="1978" cy="698698"/>
              </a:xfrm>
              <a:prstGeom prst="straightConnector1">
                <a:avLst/>
              </a:prstGeom>
              <a:noFill/>
              <a:ln w="44450" algn="ctr">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63513" name="Straight Connector 101"/>
              <p:cNvCxnSpPr>
                <a:cxnSpLocks noChangeShapeType="1"/>
              </p:cNvCxnSpPr>
              <p:nvPr/>
            </p:nvCxnSpPr>
            <p:spPr bwMode="auto">
              <a:xfrm flipV="1">
                <a:off x="2375065" y="4037610"/>
                <a:ext cx="1151906" cy="2"/>
              </a:xfrm>
              <a:prstGeom prst="line">
                <a:avLst/>
              </a:prstGeom>
              <a:noFill/>
              <a:ln w="44450" algn="ctr">
                <a:solidFill>
                  <a:schemeClr val="bg1"/>
                </a:solidFill>
                <a:round/>
                <a:headEnd/>
                <a:tailEnd/>
              </a:ln>
              <a:extLst>
                <a:ext uri="{909E8E84-426E-40DD-AFC4-6F175D3DCCD1}">
                  <a14:hiddenFill xmlns:a14="http://schemas.microsoft.com/office/drawing/2010/main">
                    <a:noFill/>
                  </a14:hiddenFill>
                </a:ext>
              </a:extLst>
            </p:spPr>
          </p:cxnSp>
        </p:grpSp>
        <p:sp>
          <p:nvSpPr>
            <p:cNvPr id="63510" name="Text Box 18"/>
            <p:cNvSpPr txBox="1">
              <a:spLocks noChangeArrowheads="1"/>
            </p:cNvSpPr>
            <p:nvPr/>
          </p:nvSpPr>
          <p:spPr bwMode="auto">
            <a:xfrm>
              <a:off x="2042412" y="3525412"/>
              <a:ext cx="1827213"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algn="ctr" eaLnBrk="1" hangingPunct="1"/>
              <a:r>
                <a:rPr lang="en-US" altLang="en-US" sz="2500"/>
                <a:t>Low (30%)</a:t>
              </a:r>
            </a:p>
          </p:txBody>
        </p:sp>
      </p:grpSp>
      <p:grpSp>
        <p:nvGrpSpPr>
          <p:cNvPr id="4" name="Group 126"/>
          <p:cNvGrpSpPr>
            <a:grpSpLocks/>
          </p:cNvGrpSpPr>
          <p:nvPr/>
        </p:nvGrpSpPr>
        <p:grpSpPr bwMode="auto">
          <a:xfrm>
            <a:off x="4110038" y="1741488"/>
            <a:ext cx="1827212" cy="1770062"/>
            <a:chOff x="4344187" y="2371562"/>
            <a:chExt cx="1827213" cy="1771004"/>
          </a:xfrm>
        </p:grpSpPr>
        <p:grpSp>
          <p:nvGrpSpPr>
            <p:cNvPr id="63504" name="Group 125"/>
            <p:cNvGrpSpPr>
              <a:grpSpLocks/>
            </p:cNvGrpSpPr>
            <p:nvPr/>
          </p:nvGrpSpPr>
          <p:grpSpPr bwMode="auto">
            <a:xfrm>
              <a:off x="4664965" y="3204385"/>
              <a:ext cx="1151906" cy="938181"/>
              <a:chOff x="4664965" y="3204385"/>
              <a:chExt cx="1151906" cy="938181"/>
            </a:xfrm>
          </p:grpSpPr>
          <p:cxnSp>
            <p:nvCxnSpPr>
              <p:cNvPr id="63506" name="Straight Arrow Connector 112"/>
              <p:cNvCxnSpPr>
                <a:cxnSpLocks noChangeShapeType="1"/>
              </p:cNvCxnSpPr>
              <p:nvPr/>
            </p:nvCxnSpPr>
            <p:spPr bwMode="auto">
              <a:xfrm>
                <a:off x="4676840" y="3204385"/>
                <a:ext cx="0" cy="938181"/>
              </a:xfrm>
              <a:prstGeom prst="straightConnector1">
                <a:avLst/>
              </a:prstGeom>
              <a:noFill/>
              <a:ln w="44450" algn="ctr">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63507" name="Straight Arrow Connector 113"/>
              <p:cNvCxnSpPr>
                <a:cxnSpLocks noChangeShapeType="1"/>
              </p:cNvCxnSpPr>
              <p:nvPr/>
            </p:nvCxnSpPr>
            <p:spPr bwMode="auto">
              <a:xfrm flipH="1">
                <a:off x="5807034" y="3204385"/>
                <a:ext cx="9837" cy="809475"/>
              </a:xfrm>
              <a:prstGeom prst="straightConnector1">
                <a:avLst/>
              </a:prstGeom>
              <a:noFill/>
              <a:ln w="44450" algn="ctr">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63508" name="Straight Connector 114"/>
              <p:cNvCxnSpPr>
                <a:cxnSpLocks noChangeShapeType="1"/>
              </p:cNvCxnSpPr>
              <p:nvPr/>
            </p:nvCxnSpPr>
            <p:spPr bwMode="auto">
              <a:xfrm flipV="1">
                <a:off x="4664965" y="3228135"/>
                <a:ext cx="1151906" cy="2"/>
              </a:xfrm>
              <a:prstGeom prst="line">
                <a:avLst/>
              </a:prstGeom>
              <a:noFill/>
              <a:ln w="44450" algn="ctr">
                <a:solidFill>
                  <a:schemeClr val="bg1"/>
                </a:solidFill>
                <a:round/>
                <a:headEnd/>
                <a:tailEnd/>
              </a:ln>
              <a:extLst>
                <a:ext uri="{909E8E84-426E-40DD-AFC4-6F175D3DCCD1}">
                  <a14:hiddenFill xmlns:a14="http://schemas.microsoft.com/office/drawing/2010/main">
                    <a:noFill/>
                  </a14:hiddenFill>
                </a:ext>
              </a:extLst>
            </p:spPr>
          </p:cxnSp>
        </p:grpSp>
        <p:sp>
          <p:nvSpPr>
            <p:cNvPr id="63505" name="Text Box 18"/>
            <p:cNvSpPr txBox="1">
              <a:spLocks noChangeArrowheads="1"/>
            </p:cNvSpPr>
            <p:nvPr/>
          </p:nvSpPr>
          <p:spPr bwMode="auto">
            <a:xfrm>
              <a:off x="4344187" y="2371562"/>
              <a:ext cx="182721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algn="ctr" eaLnBrk="1" hangingPunct="1"/>
              <a:r>
                <a:rPr lang="en-US" altLang="en-US" sz="2500"/>
                <a:t>Medium (52%)</a:t>
              </a:r>
            </a:p>
          </p:txBody>
        </p:sp>
      </p:grpSp>
      <p:grpSp>
        <p:nvGrpSpPr>
          <p:cNvPr id="6" name="Group 127"/>
          <p:cNvGrpSpPr>
            <a:grpSpLocks/>
          </p:cNvGrpSpPr>
          <p:nvPr/>
        </p:nvGrpSpPr>
        <p:grpSpPr bwMode="auto">
          <a:xfrm>
            <a:off x="6294438" y="944563"/>
            <a:ext cx="2168525" cy="1390650"/>
            <a:chOff x="6576687" y="1727041"/>
            <a:chExt cx="2168843" cy="1390384"/>
          </a:xfrm>
        </p:grpSpPr>
        <p:cxnSp>
          <p:nvCxnSpPr>
            <p:cNvPr id="63500" name="Straight Arrow Connector 117"/>
            <p:cNvCxnSpPr>
              <a:cxnSpLocks noChangeShapeType="1"/>
            </p:cNvCxnSpPr>
            <p:nvPr/>
          </p:nvCxnSpPr>
          <p:spPr bwMode="auto">
            <a:xfrm>
              <a:off x="6956840" y="2203618"/>
              <a:ext cx="529" cy="913807"/>
            </a:xfrm>
            <a:prstGeom prst="straightConnector1">
              <a:avLst/>
            </a:prstGeom>
            <a:noFill/>
            <a:ln w="44450" algn="ctr">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63501" name="Straight Arrow Connector 118"/>
            <p:cNvCxnSpPr>
              <a:cxnSpLocks noChangeShapeType="1"/>
            </p:cNvCxnSpPr>
            <p:nvPr/>
          </p:nvCxnSpPr>
          <p:spPr bwMode="auto">
            <a:xfrm>
              <a:off x="8218791" y="2163005"/>
              <a:ext cx="2100" cy="548192"/>
            </a:xfrm>
            <a:prstGeom prst="straightConnector1">
              <a:avLst/>
            </a:prstGeom>
            <a:noFill/>
            <a:ln w="44450" algn="ctr">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63502" name="Straight Connector 119"/>
            <p:cNvCxnSpPr>
              <a:cxnSpLocks noChangeShapeType="1"/>
            </p:cNvCxnSpPr>
            <p:nvPr/>
          </p:nvCxnSpPr>
          <p:spPr bwMode="auto">
            <a:xfrm flipV="1">
              <a:off x="6934804" y="2196908"/>
              <a:ext cx="1280161" cy="2"/>
            </a:xfrm>
            <a:prstGeom prst="line">
              <a:avLst/>
            </a:prstGeom>
            <a:noFill/>
            <a:ln w="44450" algn="ctr">
              <a:solidFill>
                <a:schemeClr val="bg1"/>
              </a:solidFill>
              <a:round/>
              <a:headEnd/>
              <a:tailEnd/>
            </a:ln>
            <a:extLst>
              <a:ext uri="{909E8E84-426E-40DD-AFC4-6F175D3DCCD1}">
                <a14:hiddenFill xmlns:a14="http://schemas.microsoft.com/office/drawing/2010/main">
                  <a:noFill/>
                </a14:hiddenFill>
              </a:ext>
            </a:extLst>
          </p:spPr>
        </p:cxnSp>
        <p:sp>
          <p:nvSpPr>
            <p:cNvPr id="63503" name="Text Box 18"/>
            <p:cNvSpPr txBox="1">
              <a:spLocks noChangeArrowheads="1"/>
            </p:cNvSpPr>
            <p:nvPr/>
          </p:nvSpPr>
          <p:spPr bwMode="auto">
            <a:xfrm>
              <a:off x="6576687" y="1727041"/>
              <a:ext cx="2168843"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algn="ctr" eaLnBrk="1" hangingPunct="1"/>
              <a:r>
                <a:rPr lang="en-US" altLang="en-US" sz="2500"/>
                <a:t>High (83%)</a:t>
              </a:r>
            </a:p>
          </p:txBody>
        </p:sp>
      </p:grpSp>
      <p:sp>
        <p:nvSpPr>
          <p:cNvPr id="3" name="Title 2"/>
          <p:cNvSpPr>
            <a:spLocks noGrp="1"/>
          </p:cNvSpPr>
          <p:nvPr>
            <p:ph type="title" idx="4294967295"/>
          </p:nvPr>
        </p:nvSpPr>
        <p:spPr>
          <a:xfrm>
            <a:off x="685800" y="130175"/>
            <a:ext cx="7772400" cy="528638"/>
          </a:xfrm>
        </p:spPr>
        <p:txBody>
          <a:bodyPr/>
          <a:lstStyle/>
          <a:p>
            <a:pPr>
              <a:defRPr/>
            </a:pPr>
            <a:r>
              <a:rPr lang="en-US" sz="3600" b="1" kern="1200" dirty="0" smtClean="0">
                <a:ea typeface="+mn-ea"/>
                <a:cs typeface="Times New Roman"/>
              </a:rPr>
              <a:t>Risk of Toxicity by Score</a:t>
            </a:r>
            <a:endParaRPr lang="en-US" dirty="0" smtClean="0"/>
          </a:p>
        </p:txBody>
      </p:sp>
    </p:spTree>
    <p:custDataLst>
      <p:tags r:id="rId2"/>
    </p:custDataLst>
    <p:extLst>
      <p:ext uri="{BB962C8B-B14F-4D97-AF65-F5344CB8AC3E}">
        <p14:creationId xmlns:p14="http://schemas.microsoft.com/office/powerpoint/2010/main" val="3746221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Line 6"/>
          <p:cNvSpPr>
            <a:spLocks noChangeShapeType="1"/>
          </p:cNvSpPr>
          <p:nvPr/>
        </p:nvSpPr>
        <p:spPr bwMode="auto">
          <a:xfrm>
            <a:off x="279400" y="889000"/>
            <a:ext cx="85344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15" name="Rectangle 3"/>
          <p:cNvSpPr>
            <a:spLocks noChangeArrowheads="1"/>
          </p:cNvSpPr>
          <p:nvPr/>
        </p:nvSpPr>
        <p:spPr bwMode="auto">
          <a:xfrm>
            <a:off x="317500" y="0"/>
            <a:ext cx="8585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algn="ctr"/>
            <a:endParaRPr lang="en-US" altLang="en-US" b="1">
              <a:solidFill>
                <a:srgbClr val="FFFF00"/>
              </a:solidFill>
              <a:cs typeface="Times New Roman" panose="02020603050405020304" pitchFamily="18" charset="0"/>
            </a:endParaRPr>
          </a:p>
        </p:txBody>
      </p:sp>
      <p:grpSp>
        <p:nvGrpSpPr>
          <p:cNvPr id="3" name="Group 4"/>
          <p:cNvGrpSpPr>
            <a:grpSpLocks/>
          </p:cNvGrpSpPr>
          <p:nvPr/>
        </p:nvGrpSpPr>
        <p:grpSpPr bwMode="auto">
          <a:xfrm>
            <a:off x="-720725" y="901700"/>
            <a:ext cx="7572375" cy="2624138"/>
            <a:chOff x="-91" y="640"/>
            <a:chExt cx="3815" cy="1660"/>
          </a:xfrm>
        </p:grpSpPr>
        <p:graphicFrame>
          <p:nvGraphicFramePr>
            <p:cNvPr id="64528" name="Object 2"/>
            <p:cNvGraphicFramePr>
              <a:graphicFrameLocks noChangeAspect="1"/>
            </p:cNvGraphicFramePr>
            <p:nvPr/>
          </p:nvGraphicFramePr>
          <p:xfrm>
            <a:off x="-117" y="608"/>
            <a:ext cx="3866" cy="1724"/>
          </p:xfrm>
          <a:graphic>
            <a:graphicData uri="http://schemas.openxmlformats.org/presentationml/2006/ole">
              <mc:AlternateContent xmlns:mc="http://schemas.openxmlformats.org/markup-compatibility/2006">
                <mc:Choice xmlns:v="urn:schemas-microsoft-com:vml" Requires="v">
                  <p:oleObj spid="_x0000_s4170" r:id="rId4" imgW="7675529" imgH="2725148" progId="Excel.Chart.8">
                    <p:embed/>
                  </p:oleObj>
                </mc:Choice>
                <mc:Fallback>
                  <p:oleObj r:id="rId4" imgW="7675529" imgH="2725148"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 y="608"/>
                          <a:ext cx="3866" cy="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4529" name="Group 6"/>
            <p:cNvGrpSpPr>
              <a:grpSpLocks/>
            </p:cNvGrpSpPr>
            <p:nvPr/>
          </p:nvGrpSpPr>
          <p:grpSpPr bwMode="auto">
            <a:xfrm>
              <a:off x="1255" y="942"/>
              <a:ext cx="1951" cy="327"/>
              <a:chOff x="1255" y="990"/>
              <a:chExt cx="1951" cy="327"/>
            </a:xfrm>
          </p:grpSpPr>
          <p:sp>
            <p:nvSpPr>
              <p:cNvPr id="64530" name="Text Box 7"/>
              <p:cNvSpPr txBox="1">
                <a:spLocks noChangeArrowheads="1"/>
              </p:cNvSpPr>
              <p:nvPr/>
            </p:nvSpPr>
            <p:spPr bwMode="auto">
              <a:xfrm>
                <a:off x="1255" y="1025"/>
                <a:ext cx="661"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eaLnBrk="1" hangingPunct="1"/>
                <a:r>
                  <a:rPr lang="en-US" altLang="en-US" sz="2400" b="1"/>
                  <a:t>Low</a:t>
                </a:r>
              </a:p>
            </p:txBody>
          </p:sp>
          <p:sp>
            <p:nvSpPr>
              <p:cNvPr id="64531" name="Text Box 8"/>
              <p:cNvSpPr txBox="1">
                <a:spLocks noChangeArrowheads="1"/>
              </p:cNvSpPr>
              <p:nvPr/>
            </p:nvSpPr>
            <p:spPr bwMode="auto">
              <a:xfrm>
                <a:off x="2446" y="990"/>
                <a:ext cx="760"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eaLnBrk="1" hangingPunct="1"/>
                <a:r>
                  <a:rPr lang="en-US" altLang="en-US" sz="2400" b="1"/>
                  <a:t>High</a:t>
                </a:r>
              </a:p>
            </p:txBody>
          </p:sp>
          <p:sp>
            <p:nvSpPr>
              <p:cNvPr id="64532" name="Text Box 9"/>
              <p:cNvSpPr txBox="1">
                <a:spLocks noChangeArrowheads="1"/>
              </p:cNvSpPr>
              <p:nvPr/>
            </p:nvSpPr>
            <p:spPr bwMode="auto">
              <a:xfrm>
                <a:off x="1737" y="1011"/>
                <a:ext cx="774"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eaLnBrk="1" hangingPunct="1"/>
                <a:r>
                  <a:rPr lang="en-US" altLang="en-US" sz="2400" b="1"/>
                  <a:t>Medium</a:t>
                </a:r>
              </a:p>
            </p:txBody>
          </p:sp>
        </p:grpSp>
      </p:grpSp>
      <p:sp>
        <p:nvSpPr>
          <p:cNvPr id="133130" name="Text Box 10"/>
          <p:cNvSpPr txBox="1">
            <a:spLocks noChangeArrowheads="1"/>
          </p:cNvSpPr>
          <p:nvPr/>
        </p:nvSpPr>
        <p:spPr bwMode="auto">
          <a:xfrm>
            <a:off x="5811838" y="4832350"/>
            <a:ext cx="3230562" cy="4953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algn="ctr" eaLnBrk="1" hangingPunct="1">
              <a:spcBef>
                <a:spcPct val="50000"/>
              </a:spcBef>
            </a:pPr>
            <a:r>
              <a:rPr lang="en-US" altLang="en-US" sz="2400"/>
              <a:t>Chi-square test </a:t>
            </a:r>
            <a:r>
              <a:rPr lang="en-US" altLang="en-US" sz="2400" i="1"/>
              <a:t>p&lt;.0001</a:t>
            </a:r>
          </a:p>
        </p:txBody>
      </p:sp>
      <p:sp>
        <p:nvSpPr>
          <p:cNvPr id="133131" name="Text Box 11"/>
          <p:cNvSpPr txBox="1">
            <a:spLocks noChangeArrowheads="1"/>
          </p:cNvSpPr>
          <p:nvPr/>
        </p:nvSpPr>
        <p:spPr bwMode="auto">
          <a:xfrm>
            <a:off x="5805488" y="1933575"/>
            <a:ext cx="3036887" cy="461963"/>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algn="ctr" eaLnBrk="1" hangingPunct="1">
              <a:spcBef>
                <a:spcPct val="50000"/>
              </a:spcBef>
            </a:pPr>
            <a:r>
              <a:rPr lang="en-US" altLang="en-US" sz="2400"/>
              <a:t>Chi-square test </a:t>
            </a:r>
            <a:r>
              <a:rPr lang="en-US" altLang="en-US" sz="2400" i="1"/>
              <a:t>p=0.19</a:t>
            </a:r>
          </a:p>
        </p:txBody>
      </p:sp>
      <p:grpSp>
        <p:nvGrpSpPr>
          <p:cNvPr id="5" name="Group 12"/>
          <p:cNvGrpSpPr>
            <a:grpSpLocks/>
          </p:cNvGrpSpPr>
          <p:nvPr/>
        </p:nvGrpSpPr>
        <p:grpSpPr bwMode="auto">
          <a:xfrm>
            <a:off x="474663" y="3779838"/>
            <a:ext cx="5383212" cy="2770187"/>
            <a:chOff x="294" y="2471"/>
            <a:chExt cx="3391" cy="1745"/>
          </a:xfrm>
        </p:grpSpPr>
        <p:graphicFrame>
          <p:nvGraphicFramePr>
            <p:cNvPr id="64524" name="Object 13"/>
            <p:cNvGraphicFramePr>
              <a:graphicFrameLocks noChangeAspect="1"/>
            </p:cNvGraphicFramePr>
            <p:nvPr/>
          </p:nvGraphicFramePr>
          <p:xfrm>
            <a:off x="262" y="2439"/>
            <a:ext cx="3455" cy="1809"/>
          </p:xfrm>
          <a:graphic>
            <a:graphicData uri="http://schemas.openxmlformats.org/presentationml/2006/ole">
              <mc:AlternateContent xmlns:mc="http://schemas.openxmlformats.org/markup-compatibility/2006">
                <mc:Choice xmlns:v="urn:schemas-microsoft-com:vml" Requires="v">
                  <p:oleObj spid="_x0000_s4171" r:id="rId6" imgW="5486876" imgH="2871465" progId="Excel.Chart.8">
                    <p:embed/>
                  </p:oleObj>
                </mc:Choice>
                <mc:Fallback>
                  <p:oleObj r:id="rId6" imgW="5486876" imgH="2871465" progId="Excel.Char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 y="2439"/>
                          <a:ext cx="3455" cy="1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525" name="Text Box 14"/>
            <p:cNvSpPr txBox="1">
              <a:spLocks noChangeArrowheads="1"/>
            </p:cNvSpPr>
            <p:nvPr/>
          </p:nvSpPr>
          <p:spPr bwMode="auto">
            <a:xfrm>
              <a:off x="1255" y="3192"/>
              <a:ext cx="66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eaLnBrk="1" hangingPunct="1"/>
              <a:r>
                <a:rPr lang="en-US" altLang="en-US" sz="2400" b="1"/>
                <a:t>Low</a:t>
              </a:r>
            </a:p>
          </p:txBody>
        </p:sp>
        <p:sp>
          <p:nvSpPr>
            <p:cNvPr id="64526" name="Text Box 15"/>
            <p:cNvSpPr txBox="1">
              <a:spLocks noChangeArrowheads="1"/>
            </p:cNvSpPr>
            <p:nvPr/>
          </p:nvSpPr>
          <p:spPr bwMode="auto">
            <a:xfrm>
              <a:off x="1831" y="2819"/>
              <a:ext cx="88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eaLnBrk="1" hangingPunct="1"/>
              <a:r>
                <a:rPr lang="en-US" altLang="en-US" sz="2400" b="1"/>
                <a:t>Medium</a:t>
              </a:r>
            </a:p>
          </p:txBody>
        </p:sp>
        <p:sp>
          <p:nvSpPr>
            <p:cNvPr id="64527" name="Text Box 16"/>
            <p:cNvSpPr txBox="1">
              <a:spLocks noChangeArrowheads="1"/>
            </p:cNvSpPr>
            <p:nvPr/>
          </p:nvSpPr>
          <p:spPr bwMode="auto">
            <a:xfrm>
              <a:off x="2762" y="2522"/>
              <a:ext cx="73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eaLnBrk="1" hangingPunct="1"/>
              <a:r>
                <a:rPr lang="en-US" altLang="en-US" sz="2400" b="1"/>
                <a:t>High</a:t>
              </a:r>
            </a:p>
          </p:txBody>
        </p:sp>
      </p:grpSp>
      <p:sp>
        <p:nvSpPr>
          <p:cNvPr id="133137" name="Rectangle 4"/>
          <p:cNvSpPr>
            <a:spLocks noChangeArrowheads="1"/>
          </p:cNvSpPr>
          <p:nvPr/>
        </p:nvSpPr>
        <p:spPr bwMode="auto">
          <a:xfrm rot="-5400000">
            <a:off x="-1784350" y="3446463"/>
            <a:ext cx="42957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algn="ctr" eaLnBrk="1" hangingPunct="1"/>
            <a:r>
              <a:rPr lang="en-US" altLang="en-US" sz="2500" b="1">
                <a:solidFill>
                  <a:srgbClr val="FFFF00"/>
                </a:solidFill>
              </a:rPr>
              <a:t>Grade 3-5 Toxicities</a:t>
            </a:r>
            <a:r>
              <a:rPr lang="en-US" altLang="en-US" sz="2000"/>
              <a:t> </a:t>
            </a:r>
          </a:p>
        </p:txBody>
      </p:sp>
      <p:sp>
        <p:nvSpPr>
          <p:cNvPr id="1614853" name="Rectangle 5"/>
          <p:cNvSpPr>
            <a:spLocks noChangeArrowheads="1"/>
          </p:cNvSpPr>
          <p:nvPr/>
        </p:nvSpPr>
        <p:spPr bwMode="auto">
          <a:xfrm>
            <a:off x="1282700" y="6399213"/>
            <a:ext cx="40370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algn="ctr" eaLnBrk="1" hangingPunct="1"/>
            <a:r>
              <a:rPr lang="en-US" altLang="en-US" sz="2400" b="1">
                <a:solidFill>
                  <a:srgbClr val="FFFF00"/>
                </a:solidFill>
              </a:rPr>
              <a:t>Predictive Model score</a:t>
            </a:r>
          </a:p>
        </p:txBody>
      </p:sp>
      <p:sp>
        <p:nvSpPr>
          <p:cNvPr id="2" name="Rectangle 5"/>
          <p:cNvSpPr>
            <a:spLocks noChangeArrowheads="1"/>
          </p:cNvSpPr>
          <p:nvPr/>
        </p:nvSpPr>
        <p:spPr bwMode="auto">
          <a:xfrm>
            <a:off x="2576513" y="337185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eaLnBrk="1" hangingPunct="1"/>
            <a:r>
              <a:rPr lang="en-US" altLang="en-US" sz="2400" b="1">
                <a:solidFill>
                  <a:srgbClr val="FFFF00"/>
                </a:solidFill>
              </a:rPr>
              <a:t>MD KPS</a:t>
            </a:r>
          </a:p>
        </p:txBody>
      </p:sp>
      <p:sp>
        <p:nvSpPr>
          <p:cNvPr id="4" name="Title 3"/>
          <p:cNvSpPr>
            <a:spLocks noGrp="1"/>
          </p:cNvSpPr>
          <p:nvPr>
            <p:ph type="title" idx="4294967295"/>
          </p:nvPr>
        </p:nvSpPr>
        <p:spPr>
          <a:xfrm>
            <a:off x="685800" y="111125"/>
            <a:ext cx="7772400" cy="666750"/>
          </a:xfrm>
        </p:spPr>
        <p:txBody>
          <a:bodyPr/>
          <a:lstStyle/>
          <a:p>
            <a:pPr>
              <a:defRPr/>
            </a:pPr>
            <a:r>
              <a:rPr lang="en-US" sz="3600" b="1" kern="1200" dirty="0" smtClean="0">
                <a:ea typeface="+mn-ea"/>
                <a:cs typeface="Times New Roman"/>
              </a:rPr>
              <a:t>MD-rated KPS vs. Predictive Model</a:t>
            </a:r>
            <a:endParaRPr lang="en-US" dirty="0" smtClean="0"/>
          </a:p>
        </p:txBody>
      </p:sp>
    </p:spTree>
    <p:custDataLst>
      <p:tags r:id="rId2"/>
    </p:custDataLst>
    <p:extLst>
      <p:ext uri="{BB962C8B-B14F-4D97-AF65-F5344CB8AC3E}">
        <p14:creationId xmlns:p14="http://schemas.microsoft.com/office/powerpoint/2010/main" val="26902809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3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31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148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0" grpId="0" animBg="1"/>
      <p:bldP spid="133131" grpId="0" animBg="1"/>
      <p:bldP spid="133137" grpId="0"/>
      <p:bldP spid="1614853"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838200"/>
          </a:xfrm>
        </p:spPr>
        <p:txBody>
          <a:bodyPr/>
          <a:lstStyle/>
          <a:p>
            <a:r>
              <a:rPr lang="en-US" sz="2400" b="1" dirty="0">
                <a:latin typeface="+mn-lt"/>
                <a:cs typeface="Calibri" panose="020F0502020204030204" pitchFamily="34" charset="0"/>
              </a:rPr>
              <a:t>Updated Recommendations of SIOG on Breast Cancer in elderly patients: 2010</a:t>
            </a:r>
            <a:endParaRPr lang="en-US" sz="2400" b="1" dirty="0">
              <a:latin typeface="+mn-lt"/>
            </a:endParaRPr>
          </a:p>
        </p:txBody>
      </p:sp>
      <p:sp>
        <p:nvSpPr>
          <p:cNvPr id="3" name="Content Placeholder 2"/>
          <p:cNvSpPr>
            <a:spLocks noGrp="1"/>
          </p:cNvSpPr>
          <p:nvPr>
            <p:ph idx="1"/>
          </p:nvPr>
        </p:nvSpPr>
        <p:spPr>
          <a:xfrm>
            <a:off x="901700" y="1447800"/>
            <a:ext cx="7772400" cy="5105399"/>
          </a:xfrm>
        </p:spPr>
        <p:txBody>
          <a:bodyPr>
            <a:noAutofit/>
          </a:bodyPr>
          <a:lstStyle/>
          <a:p>
            <a:r>
              <a:rPr lang="en-US" sz="2800" dirty="0" smtClean="0"/>
              <a:t>General </a:t>
            </a:r>
            <a:r>
              <a:rPr lang="en-US" sz="2800" dirty="0"/>
              <a:t>health and functional status can be captured in a </a:t>
            </a:r>
            <a:r>
              <a:rPr lang="en-US" sz="2800" dirty="0" err="1"/>
              <a:t>multidomain</a:t>
            </a:r>
            <a:r>
              <a:rPr lang="en-US" sz="2800" dirty="0"/>
              <a:t> geriatric </a:t>
            </a:r>
            <a:r>
              <a:rPr lang="en-US" sz="2800" dirty="0" smtClean="0"/>
              <a:t>assessment</a:t>
            </a:r>
          </a:p>
          <a:p>
            <a:r>
              <a:rPr lang="en-US" sz="2800" dirty="0" smtClean="0">
                <a:solidFill>
                  <a:srgbClr val="FF0000"/>
                </a:solidFill>
              </a:rPr>
              <a:t>A </a:t>
            </a:r>
            <a:r>
              <a:rPr lang="en-US" sz="2800" dirty="0">
                <a:solidFill>
                  <a:srgbClr val="FF0000"/>
                </a:solidFill>
              </a:rPr>
              <a:t>screening assessment is a reasonable </a:t>
            </a:r>
            <a:r>
              <a:rPr lang="en-US" sz="2800" dirty="0" smtClean="0">
                <a:solidFill>
                  <a:srgbClr val="FF0000"/>
                </a:solidFill>
              </a:rPr>
              <a:t>ﬁrst </a:t>
            </a:r>
            <a:r>
              <a:rPr lang="en-US" sz="2800" dirty="0">
                <a:solidFill>
                  <a:srgbClr val="FF0000"/>
                </a:solidFill>
              </a:rPr>
              <a:t>step in identifying patients that may </a:t>
            </a:r>
            <a:r>
              <a:rPr lang="en-US" sz="2800" dirty="0" smtClean="0">
                <a:solidFill>
                  <a:srgbClr val="FF0000"/>
                </a:solidFill>
              </a:rPr>
              <a:t>beneﬁt </a:t>
            </a:r>
            <a:r>
              <a:rPr lang="en-US" sz="2800" dirty="0">
                <a:solidFill>
                  <a:srgbClr val="FF0000"/>
                </a:solidFill>
              </a:rPr>
              <a:t>from an </a:t>
            </a:r>
            <a:r>
              <a:rPr lang="en-US" sz="2800" dirty="0" smtClean="0">
                <a:solidFill>
                  <a:srgbClr val="FF0000"/>
                </a:solidFill>
              </a:rPr>
              <a:t>extended </a:t>
            </a:r>
            <a:r>
              <a:rPr lang="en-US" sz="2800" dirty="0">
                <a:solidFill>
                  <a:srgbClr val="FF0000"/>
                </a:solidFill>
              </a:rPr>
              <a:t>CGA</a:t>
            </a:r>
          </a:p>
          <a:p>
            <a:r>
              <a:rPr lang="en-US" sz="2800" dirty="0"/>
              <a:t>Active intervention for </a:t>
            </a:r>
            <a:r>
              <a:rPr lang="en-US" sz="2800" dirty="0" smtClean="0"/>
              <a:t>CGA-identiﬁed </a:t>
            </a:r>
            <a:r>
              <a:rPr lang="en-US" sz="2800" dirty="0"/>
              <a:t>reversible geriatric domains can reduce morbidity and </a:t>
            </a:r>
            <a:r>
              <a:rPr lang="en-US" sz="2800" dirty="0" smtClean="0"/>
              <a:t>mortality</a:t>
            </a:r>
            <a:r>
              <a:rPr lang="en-US" sz="2800" dirty="0"/>
              <a:t>, and improve quality of life</a:t>
            </a:r>
          </a:p>
          <a:p>
            <a:r>
              <a:rPr lang="en-US" sz="2800" dirty="0"/>
              <a:t>Serial geriatric assessment can identify incident deterioration, for which intervention might improve </a:t>
            </a:r>
            <a:r>
              <a:rPr lang="en-US" sz="2800" dirty="0" smtClean="0"/>
              <a:t>outcomes</a:t>
            </a:r>
            <a:endParaRPr lang="en-US" sz="2800" dirty="0"/>
          </a:p>
        </p:txBody>
      </p:sp>
      <p:sp>
        <p:nvSpPr>
          <p:cNvPr id="4" name="Line 7"/>
          <p:cNvSpPr>
            <a:spLocks noChangeShapeType="1"/>
          </p:cNvSpPr>
          <p:nvPr/>
        </p:nvSpPr>
        <p:spPr bwMode="auto">
          <a:xfrm>
            <a:off x="152400" y="1295400"/>
            <a:ext cx="85344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798457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a:solidFill>
                  <a:srgbClr val="FFFF00"/>
                </a:solidFill>
                <a:latin typeface="Times New Roman" panose="02020603050405020304" pitchFamily="18" charset="0"/>
                <a:cs typeface="Times New Roman" panose="02020603050405020304" pitchFamily="18" charset="0"/>
              </a:rPr>
              <a:t>Overview</a:t>
            </a:r>
          </a:p>
        </p:txBody>
      </p:sp>
      <p:sp>
        <p:nvSpPr>
          <p:cNvPr id="6147" name="Rectangle 3"/>
          <p:cNvSpPr>
            <a:spLocks noGrp="1" noChangeArrowheads="1"/>
          </p:cNvSpPr>
          <p:nvPr>
            <p:ph type="body" idx="1"/>
          </p:nvPr>
        </p:nvSpPr>
        <p:spPr>
          <a:xfrm>
            <a:off x="1066800" y="1981200"/>
            <a:ext cx="7543800" cy="4724400"/>
          </a:xfrm>
        </p:spPr>
        <p:txBody>
          <a:bodyPr>
            <a:normAutofit/>
          </a:bodyPr>
          <a:lstStyle/>
          <a:p>
            <a:pPr>
              <a:lnSpc>
                <a:spcPct val="90000"/>
              </a:lnSpc>
            </a:pPr>
            <a:r>
              <a:rPr lang="en-US" altLang="en-US" sz="2400" dirty="0">
                <a:latin typeface="Times New Roman" panose="02020603050405020304" pitchFamily="18" charset="0"/>
                <a:cs typeface="Times New Roman" panose="02020603050405020304" pitchFamily="18" charset="0"/>
              </a:rPr>
              <a:t>Cancer is the leading cause of death for those 60-79 years</a:t>
            </a:r>
          </a:p>
          <a:p>
            <a:pPr>
              <a:lnSpc>
                <a:spcPct val="90000"/>
              </a:lnSpc>
            </a:pPr>
            <a:endParaRPr lang="en-US" altLang="en-US" sz="2400" dirty="0">
              <a:latin typeface="Times New Roman" panose="02020603050405020304" pitchFamily="18" charset="0"/>
              <a:cs typeface="Times New Roman" panose="02020603050405020304" pitchFamily="18" charset="0"/>
            </a:endParaRPr>
          </a:p>
          <a:p>
            <a:pPr>
              <a:lnSpc>
                <a:spcPct val="90000"/>
              </a:lnSpc>
            </a:pPr>
            <a:r>
              <a:rPr lang="en-US" altLang="en-US" sz="2400" dirty="0">
                <a:latin typeface="Times New Roman" panose="02020603050405020304" pitchFamily="18" charset="0"/>
                <a:cs typeface="Times New Roman" panose="02020603050405020304" pitchFamily="18" charset="0"/>
              </a:rPr>
              <a:t>60% of all cancers occur in patients who are 65 years or older</a:t>
            </a:r>
          </a:p>
          <a:p>
            <a:pPr>
              <a:lnSpc>
                <a:spcPct val="90000"/>
              </a:lnSpc>
            </a:pPr>
            <a:endParaRPr lang="en-US" altLang="en-US" sz="2400" dirty="0">
              <a:latin typeface="Times New Roman" panose="02020603050405020304" pitchFamily="18" charset="0"/>
              <a:cs typeface="Times New Roman" panose="02020603050405020304" pitchFamily="18" charset="0"/>
            </a:endParaRPr>
          </a:p>
          <a:p>
            <a:pPr>
              <a:lnSpc>
                <a:spcPct val="90000"/>
              </a:lnSpc>
            </a:pPr>
            <a:r>
              <a:rPr lang="en-US" altLang="en-US" sz="2400" dirty="0">
                <a:latin typeface="Times New Roman" panose="02020603050405020304" pitchFamily="18" charset="0"/>
                <a:cs typeface="Times New Roman" panose="02020603050405020304" pitchFamily="18" charset="0"/>
              </a:rPr>
              <a:t>Older individuals are more prone to develop cancer due to physiological changes associated with </a:t>
            </a:r>
            <a:r>
              <a:rPr lang="en-US" altLang="en-US" sz="2400" dirty="0" smtClean="0">
                <a:latin typeface="Times New Roman" panose="02020603050405020304" pitchFamily="18" charset="0"/>
                <a:cs typeface="Times New Roman" panose="02020603050405020304" pitchFamily="18" charset="0"/>
              </a:rPr>
              <a:t>aging</a:t>
            </a:r>
            <a:endParaRPr lang="en-US" altLang="en-US" sz="2400" dirty="0">
              <a:latin typeface="Times New Roman" panose="02020603050405020304" pitchFamily="18" charset="0"/>
              <a:cs typeface="Times New Roman" panose="02020603050405020304" pitchFamily="18" charset="0"/>
            </a:endParaRPr>
          </a:p>
          <a:p>
            <a:pPr>
              <a:lnSpc>
                <a:spcPct val="90000"/>
              </a:lnSpc>
            </a:pPr>
            <a:endParaRPr lang="en-US" altLang="en-US" sz="2400" dirty="0">
              <a:latin typeface="Times New Roman" panose="02020603050405020304" pitchFamily="18" charset="0"/>
              <a:cs typeface="Times New Roman" panose="02020603050405020304" pitchFamily="18" charset="0"/>
            </a:endParaRPr>
          </a:p>
        </p:txBody>
      </p:sp>
      <p:sp>
        <p:nvSpPr>
          <p:cNvPr id="4" name="Line 7"/>
          <p:cNvSpPr>
            <a:spLocks noChangeShapeType="1"/>
          </p:cNvSpPr>
          <p:nvPr/>
        </p:nvSpPr>
        <p:spPr bwMode="auto">
          <a:xfrm>
            <a:off x="457200" y="1295400"/>
            <a:ext cx="85344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5621376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6200"/>
            <a:ext cx="8229600" cy="533400"/>
          </a:xfrm>
        </p:spPr>
        <p:txBody>
          <a:bodyPr>
            <a:noAutofit/>
          </a:bodyPr>
          <a:lstStyle/>
          <a:p>
            <a:r>
              <a:rPr lang="en-US" sz="3600" dirty="0" smtClean="0"/>
              <a:t>The G8 Screening Questionnaire</a:t>
            </a:r>
            <a:endParaRPr lang="en-US" sz="3600" dirty="0"/>
          </a:p>
        </p:txBody>
      </p:sp>
      <p:graphicFrame>
        <p:nvGraphicFramePr>
          <p:cNvPr id="4" name="Content Placeholder 3"/>
          <p:cNvGraphicFramePr>
            <a:graphicFrameLocks noGrp="1"/>
          </p:cNvGraphicFramePr>
          <p:nvPr>
            <p:ph sz="half" idx="1"/>
            <p:extLst/>
          </p:nvPr>
        </p:nvGraphicFramePr>
        <p:xfrm>
          <a:off x="457200" y="685800"/>
          <a:ext cx="4038600" cy="5918200"/>
        </p:xfrm>
        <a:graphic>
          <a:graphicData uri="http://schemas.openxmlformats.org/drawingml/2006/table">
            <a:tbl>
              <a:tblPr firstRow="1" bandRow="1">
                <a:tableStyleId>{5C22544A-7EE6-4342-B048-85BDC9FD1C3A}</a:tableStyleId>
              </a:tblPr>
              <a:tblGrid>
                <a:gridCol w="457200"/>
                <a:gridCol w="1693223"/>
                <a:gridCol w="1888177"/>
              </a:tblGrid>
              <a:tr h="370840">
                <a:tc>
                  <a:txBody>
                    <a:bodyPr/>
                    <a:lstStyle/>
                    <a:p>
                      <a:endParaRPr lang="en-US" sz="1000" dirty="0">
                        <a:solidFill>
                          <a:schemeClr val="tx2"/>
                        </a:solidFill>
                      </a:endParaRPr>
                    </a:p>
                  </a:txBody>
                  <a:tcPr marL="62939" marR="62939"/>
                </a:tc>
                <a:tc>
                  <a:txBody>
                    <a:bodyPr/>
                    <a:lstStyle/>
                    <a:p>
                      <a:r>
                        <a:rPr lang="en-US" sz="1000" dirty="0" smtClean="0">
                          <a:solidFill>
                            <a:schemeClr val="tx2"/>
                          </a:solidFill>
                        </a:rPr>
                        <a:t>Items</a:t>
                      </a:r>
                      <a:endParaRPr lang="en-US" sz="1000" dirty="0">
                        <a:solidFill>
                          <a:schemeClr val="tx2"/>
                        </a:solidFill>
                      </a:endParaRPr>
                    </a:p>
                  </a:txBody>
                  <a:tcPr marL="62939" marR="62939"/>
                </a:tc>
                <a:tc>
                  <a:txBody>
                    <a:bodyPr/>
                    <a:lstStyle/>
                    <a:p>
                      <a:r>
                        <a:rPr lang="en-US" sz="1000" dirty="0" smtClean="0">
                          <a:solidFill>
                            <a:schemeClr val="tx2"/>
                          </a:solidFill>
                        </a:rPr>
                        <a:t>Possible answers (score)</a:t>
                      </a:r>
                      <a:endParaRPr lang="en-US" sz="1000" dirty="0">
                        <a:solidFill>
                          <a:schemeClr val="tx2"/>
                        </a:solidFill>
                      </a:endParaRPr>
                    </a:p>
                  </a:txBody>
                  <a:tcPr marL="62939" marR="62939"/>
                </a:tc>
              </a:tr>
              <a:tr h="370840">
                <a:tc>
                  <a:txBody>
                    <a:bodyPr/>
                    <a:lstStyle/>
                    <a:p>
                      <a:r>
                        <a:rPr lang="en-US" sz="1000" dirty="0" smtClean="0">
                          <a:solidFill>
                            <a:schemeClr val="tx2"/>
                          </a:solidFill>
                        </a:rPr>
                        <a:t>A</a:t>
                      </a:r>
                      <a:endParaRPr lang="en-US" sz="1000" dirty="0">
                        <a:solidFill>
                          <a:schemeClr val="tx2"/>
                        </a:solidFill>
                      </a:endParaRPr>
                    </a:p>
                  </a:txBody>
                  <a:tcPr marL="62939" marR="62939"/>
                </a:tc>
                <a:tc>
                  <a:txBody>
                    <a:bodyPr/>
                    <a:lstStyle/>
                    <a:p>
                      <a:r>
                        <a:rPr lang="en-US" sz="1000" dirty="0" smtClean="0">
                          <a:solidFill>
                            <a:schemeClr val="tx2"/>
                          </a:solidFill>
                        </a:rPr>
                        <a:t>Has food intake declined over the past 3 months due to loss of appetite, digestive problems or chewing or swallowing difficulties?</a:t>
                      </a:r>
                      <a:endParaRPr lang="en-US" sz="1000" dirty="0">
                        <a:solidFill>
                          <a:schemeClr val="tx2"/>
                        </a:solidFill>
                      </a:endParaRPr>
                    </a:p>
                  </a:txBody>
                  <a:tcPr marL="62939" marR="62939"/>
                </a:tc>
                <a:tc>
                  <a:txBody>
                    <a:bodyPr/>
                    <a:lstStyle/>
                    <a:p>
                      <a:r>
                        <a:rPr lang="en-US" sz="1000" dirty="0" smtClean="0">
                          <a:solidFill>
                            <a:schemeClr val="tx2"/>
                          </a:solidFill>
                        </a:rPr>
                        <a:t>0: severe decrease in food intake</a:t>
                      </a:r>
                    </a:p>
                    <a:p>
                      <a:r>
                        <a:rPr lang="en-US" sz="1000" dirty="0" smtClean="0">
                          <a:solidFill>
                            <a:schemeClr val="tx2"/>
                          </a:solidFill>
                        </a:rPr>
                        <a:t>1: moderate decrease in food intake</a:t>
                      </a:r>
                    </a:p>
                    <a:p>
                      <a:r>
                        <a:rPr lang="en-US" sz="1000" dirty="0" smtClean="0">
                          <a:solidFill>
                            <a:schemeClr val="tx2"/>
                          </a:solidFill>
                        </a:rPr>
                        <a:t>2: no decrease</a:t>
                      </a:r>
                      <a:r>
                        <a:rPr lang="en-US" sz="1000" baseline="0" dirty="0" smtClean="0">
                          <a:solidFill>
                            <a:schemeClr val="tx2"/>
                          </a:solidFill>
                        </a:rPr>
                        <a:t> in food intake</a:t>
                      </a:r>
                      <a:endParaRPr lang="en-US" sz="1000" dirty="0">
                        <a:solidFill>
                          <a:schemeClr val="tx2"/>
                        </a:solidFill>
                      </a:endParaRPr>
                    </a:p>
                  </a:txBody>
                  <a:tcPr marL="62939" marR="62939"/>
                </a:tc>
              </a:tr>
              <a:tr h="370840">
                <a:tc>
                  <a:txBody>
                    <a:bodyPr/>
                    <a:lstStyle/>
                    <a:p>
                      <a:r>
                        <a:rPr lang="en-US" sz="1000" dirty="0" smtClean="0">
                          <a:solidFill>
                            <a:schemeClr val="tx2"/>
                          </a:solidFill>
                        </a:rPr>
                        <a:t>B</a:t>
                      </a:r>
                      <a:endParaRPr lang="en-US" sz="1000" dirty="0">
                        <a:solidFill>
                          <a:schemeClr val="tx2"/>
                        </a:solidFill>
                      </a:endParaRPr>
                    </a:p>
                  </a:txBody>
                  <a:tcPr marL="62939" marR="62939"/>
                </a:tc>
                <a:tc>
                  <a:txBody>
                    <a:bodyPr/>
                    <a:lstStyle/>
                    <a:p>
                      <a:r>
                        <a:rPr lang="en-US" sz="1000" dirty="0" smtClean="0">
                          <a:solidFill>
                            <a:schemeClr val="tx2"/>
                          </a:solidFill>
                        </a:rPr>
                        <a:t>Weight loss during the last 3 months</a:t>
                      </a:r>
                      <a:endParaRPr lang="en-US" sz="1000" dirty="0">
                        <a:solidFill>
                          <a:schemeClr val="tx2"/>
                        </a:solidFill>
                      </a:endParaRPr>
                    </a:p>
                  </a:txBody>
                  <a:tcPr marL="62939" marR="62939"/>
                </a:tc>
                <a:tc>
                  <a:txBody>
                    <a:bodyPr/>
                    <a:lstStyle/>
                    <a:p>
                      <a:r>
                        <a:rPr lang="en-US" sz="1000" dirty="0" smtClean="0">
                          <a:solidFill>
                            <a:schemeClr val="tx2"/>
                          </a:solidFill>
                        </a:rPr>
                        <a:t>1: weight loss&gt;3 kg</a:t>
                      </a:r>
                    </a:p>
                    <a:p>
                      <a:r>
                        <a:rPr lang="en-US" sz="1000" dirty="0" smtClean="0">
                          <a:solidFill>
                            <a:schemeClr val="tx2"/>
                          </a:solidFill>
                        </a:rPr>
                        <a:t>1: does not know</a:t>
                      </a:r>
                    </a:p>
                    <a:p>
                      <a:r>
                        <a:rPr lang="en-US" sz="1000" dirty="0" smtClean="0">
                          <a:solidFill>
                            <a:schemeClr val="tx2"/>
                          </a:solidFill>
                        </a:rPr>
                        <a:t>2: weight loss between 1 and 3 kg</a:t>
                      </a:r>
                    </a:p>
                    <a:p>
                      <a:r>
                        <a:rPr lang="en-US" sz="1000" dirty="0" smtClean="0">
                          <a:solidFill>
                            <a:schemeClr val="tx2"/>
                          </a:solidFill>
                        </a:rPr>
                        <a:t>3: no weight loss</a:t>
                      </a:r>
                      <a:endParaRPr lang="en-US" sz="1000" dirty="0">
                        <a:solidFill>
                          <a:schemeClr val="tx2"/>
                        </a:solidFill>
                      </a:endParaRPr>
                    </a:p>
                  </a:txBody>
                  <a:tcPr marL="62939" marR="62939"/>
                </a:tc>
              </a:tr>
              <a:tr h="370840">
                <a:tc>
                  <a:txBody>
                    <a:bodyPr/>
                    <a:lstStyle/>
                    <a:p>
                      <a:r>
                        <a:rPr lang="en-US" sz="1000" dirty="0" smtClean="0">
                          <a:solidFill>
                            <a:schemeClr val="tx2"/>
                          </a:solidFill>
                        </a:rPr>
                        <a:t>C</a:t>
                      </a:r>
                      <a:endParaRPr lang="en-US" sz="1000" dirty="0">
                        <a:solidFill>
                          <a:schemeClr val="tx2"/>
                        </a:solidFill>
                      </a:endParaRPr>
                    </a:p>
                  </a:txBody>
                  <a:tcPr marL="62939" marR="62939"/>
                </a:tc>
                <a:tc>
                  <a:txBody>
                    <a:bodyPr/>
                    <a:lstStyle/>
                    <a:p>
                      <a:r>
                        <a:rPr lang="en-US" sz="1000" dirty="0" smtClean="0">
                          <a:solidFill>
                            <a:schemeClr val="tx2"/>
                          </a:solidFill>
                        </a:rPr>
                        <a:t>Mobility</a:t>
                      </a:r>
                      <a:endParaRPr lang="en-US" sz="1000" dirty="0">
                        <a:solidFill>
                          <a:schemeClr val="tx2"/>
                        </a:solidFill>
                      </a:endParaRPr>
                    </a:p>
                  </a:txBody>
                  <a:tcPr marL="62939" marR="62939"/>
                </a:tc>
                <a:tc>
                  <a:txBody>
                    <a:bodyPr/>
                    <a:lstStyle/>
                    <a:p>
                      <a:r>
                        <a:rPr lang="en-US" sz="1000" dirty="0" smtClean="0">
                          <a:solidFill>
                            <a:schemeClr val="tx2"/>
                          </a:solidFill>
                        </a:rPr>
                        <a:t>0: bed or chair bound</a:t>
                      </a:r>
                    </a:p>
                    <a:p>
                      <a:r>
                        <a:rPr lang="en-US" sz="1000" dirty="0" smtClean="0">
                          <a:solidFill>
                            <a:schemeClr val="tx2"/>
                          </a:solidFill>
                        </a:rPr>
                        <a:t>1: able to get out of bed/chair but does not go out</a:t>
                      </a:r>
                    </a:p>
                    <a:p>
                      <a:r>
                        <a:rPr lang="en-US" sz="1000" dirty="0" smtClean="0">
                          <a:solidFill>
                            <a:schemeClr val="tx2"/>
                          </a:solidFill>
                        </a:rPr>
                        <a:t>2: goes</a:t>
                      </a:r>
                      <a:r>
                        <a:rPr lang="en-US" sz="1000" baseline="0" dirty="0" smtClean="0">
                          <a:solidFill>
                            <a:schemeClr val="tx2"/>
                          </a:solidFill>
                        </a:rPr>
                        <a:t> out</a:t>
                      </a:r>
                      <a:endParaRPr lang="en-US" sz="1000" dirty="0">
                        <a:solidFill>
                          <a:schemeClr val="tx2"/>
                        </a:solidFill>
                      </a:endParaRPr>
                    </a:p>
                  </a:txBody>
                  <a:tcPr marL="62939" marR="62939"/>
                </a:tc>
              </a:tr>
              <a:tr h="370840">
                <a:tc>
                  <a:txBody>
                    <a:bodyPr/>
                    <a:lstStyle/>
                    <a:p>
                      <a:r>
                        <a:rPr lang="en-US" sz="1000" dirty="0" smtClean="0">
                          <a:solidFill>
                            <a:schemeClr val="tx2"/>
                          </a:solidFill>
                        </a:rPr>
                        <a:t>E</a:t>
                      </a:r>
                      <a:endParaRPr lang="en-US" sz="1000" dirty="0">
                        <a:solidFill>
                          <a:schemeClr val="tx2"/>
                        </a:solidFill>
                      </a:endParaRPr>
                    </a:p>
                  </a:txBody>
                  <a:tcPr marL="62939" marR="62939"/>
                </a:tc>
                <a:tc>
                  <a:txBody>
                    <a:bodyPr/>
                    <a:lstStyle/>
                    <a:p>
                      <a:r>
                        <a:rPr lang="en-US" sz="1000" dirty="0" smtClean="0">
                          <a:solidFill>
                            <a:schemeClr val="tx2"/>
                          </a:solidFill>
                        </a:rPr>
                        <a:t>Neuropsychological problems</a:t>
                      </a:r>
                      <a:endParaRPr lang="en-US" sz="1000" dirty="0">
                        <a:solidFill>
                          <a:schemeClr val="tx2"/>
                        </a:solidFill>
                      </a:endParaRPr>
                    </a:p>
                  </a:txBody>
                  <a:tcPr marL="62939" marR="62939"/>
                </a:tc>
                <a:tc>
                  <a:txBody>
                    <a:bodyPr/>
                    <a:lstStyle/>
                    <a:p>
                      <a:r>
                        <a:rPr lang="en-US" sz="1000" dirty="0" smtClean="0">
                          <a:solidFill>
                            <a:schemeClr val="tx2"/>
                          </a:solidFill>
                        </a:rPr>
                        <a:t>0: severe dementia</a:t>
                      </a:r>
                      <a:r>
                        <a:rPr lang="en-US" sz="1000" baseline="0" dirty="0" smtClean="0">
                          <a:solidFill>
                            <a:schemeClr val="tx2"/>
                          </a:solidFill>
                        </a:rPr>
                        <a:t> or depression</a:t>
                      </a:r>
                    </a:p>
                    <a:p>
                      <a:r>
                        <a:rPr lang="en-US" sz="1000" baseline="0" dirty="0" smtClean="0">
                          <a:solidFill>
                            <a:schemeClr val="tx2"/>
                          </a:solidFill>
                        </a:rPr>
                        <a:t>1: mild dementia or depression</a:t>
                      </a:r>
                    </a:p>
                    <a:p>
                      <a:r>
                        <a:rPr lang="en-US" sz="1000" baseline="0" dirty="0" smtClean="0">
                          <a:solidFill>
                            <a:schemeClr val="tx2"/>
                          </a:solidFill>
                        </a:rPr>
                        <a:t>2: no psychological problems</a:t>
                      </a:r>
                      <a:endParaRPr lang="en-US" sz="1000" dirty="0">
                        <a:solidFill>
                          <a:schemeClr val="tx2"/>
                        </a:solidFill>
                      </a:endParaRPr>
                    </a:p>
                  </a:txBody>
                  <a:tcPr marL="62939" marR="62939"/>
                </a:tc>
              </a:tr>
              <a:tr h="370840">
                <a:tc>
                  <a:txBody>
                    <a:bodyPr/>
                    <a:lstStyle/>
                    <a:p>
                      <a:r>
                        <a:rPr lang="en-US" sz="1000" dirty="0" smtClean="0">
                          <a:solidFill>
                            <a:schemeClr val="tx2"/>
                          </a:solidFill>
                        </a:rPr>
                        <a:t>F</a:t>
                      </a:r>
                      <a:endParaRPr lang="en-US" sz="1000" dirty="0">
                        <a:solidFill>
                          <a:schemeClr val="tx2"/>
                        </a:solidFill>
                      </a:endParaRPr>
                    </a:p>
                  </a:txBody>
                  <a:tcPr marL="62939" marR="62939"/>
                </a:tc>
                <a:tc>
                  <a:txBody>
                    <a:bodyPr/>
                    <a:lstStyle/>
                    <a:p>
                      <a:r>
                        <a:rPr lang="en-US" sz="1000" dirty="0" smtClean="0">
                          <a:solidFill>
                            <a:schemeClr val="tx2"/>
                          </a:solidFill>
                        </a:rPr>
                        <a:t>Body</a:t>
                      </a:r>
                      <a:r>
                        <a:rPr lang="en-US" sz="1000" baseline="0" dirty="0" smtClean="0">
                          <a:solidFill>
                            <a:schemeClr val="tx2"/>
                          </a:solidFill>
                        </a:rPr>
                        <a:t> Mass Index</a:t>
                      </a:r>
                      <a:endParaRPr lang="en-US" sz="1000" dirty="0">
                        <a:solidFill>
                          <a:schemeClr val="tx2"/>
                        </a:solidFill>
                      </a:endParaRPr>
                    </a:p>
                  </a:txBody>
                  <a:tcPr marL="62939" marR="62939"/>
                </a:tc>
                <a:tc>
                  <a:txBody>
                    <a:bodyPr/>
                    <a:lstStyle/>
                    <a:p>
                      <a:r>
                        <a:rPr lang="en-US" sz="1000" dirty="0" smtClean="0">
                          <a:solidFill>
                            <a:schemeClr val="tx2"/>
                          </a:solidFill>
                        </a:rPr>
                        <a:t>0: BMI &lt;18.5</a:t>
                      </a:r>
                    </a:p>
                    <a:p>
                      <a:r>
                        <a:rPr lang="en-US" sz="1000" dirty="0" smtClean="0">
                          <a:solidFill>
                            <a:schemeClr val="tx2"/>
                          </a:solidFill>
                        </a:rPr>
                        <a:t>1: BMI 18.5-&lt;21</a:t>
                      </a:r>
                    </a:p>
                    <a:p>
                      <a:r>
                        <a:rPr lang="en-US" sz="1000" dirty="0" smtClean="0">
                          <a:solidFill>
                            <a:schemeClr val="tx2"/>
                          </a:solidFill>
                        </a:rPr>
                        <a:t>2: BMI 21 to &lt;23</a:t>
                      </a:r>
                    </a:p>
                    <a:p>
                      <a:r>
                        <a:rPr lang="en-US" sz="1000" dirty="0" smtClean="0">
                          <a:solidFill>
                            <a:schemeClr val="tx2"/>
                          </a:solidFill>
                        </a:rPr>
                        <a:t>3: BMI 23 and</a:t>
                      </a:r>
                      <a:r>
                        <a:rPr lang="en-US" sz="1000" baseline="0" dirty="0" smtClean="0">
                          <a:solidFill>
                            <a:schemeClr val="tx2"/>
                          </a:solidFill>
                        </a:rPr>
                        <a:t> &gt;23</a:t>
                      </a:r>
                      <a:endParaRPr lang="en-US" sz="1000" dirty="0">
                        <a:solidFill>
                          <a:schemeClr val="tx2"/>
                        </a:solidFill>
                      </a:endParaRPr>
                    </a:p>
                  </a:txBody>
                  <a:tcPr marL="62939" marR="62939"/>
                </a:tc>
              </a:tr>
              <a:tr h="370840">
                <a:tc>
                  <a:txBody>
                    <a:bodyPr/>
                    <a:lstStyle/>
                    <a:p>
                      <a:r>
                        <a:rPr lang="en-US" sz="1000" dirty="0" smtClean="0">
                          <a:solidFill>
                            <a:schemeClr val="tx2"/>
                          </a:solidFill>
                        </a:rPr>
                        <a:t>H</a:t>
                      </a:r>
                      <a:endParaRPr lang="en-US" sz="1000" dirty="0">
                        <a:solidFill>
                          <a:schemeClr val="tx2"/>
                        </a:solidFill>
                      </a:endParaRPr>
                    </a:p>
                  </a:txBody>
                  <a:tcPr marL="62939" marR="62939"/>
                </a:tc>
                <a:tc>
                  <a:txBody>
                    <a:bodyPr/>
                    <a:lstStyle/>
                    <a:p>
                      <a:r>
                        <a:rPr lang="en-US" sz="1000" dirty="0" smtClean="0">
                          <a:solidFill>
                            <a:schemeClr val="tx2"/>
                          </a:solidFill>
                        </a:rPr>
                        <a:t>Takes more than 3 prescription drugs per day</a:t>
                      </a:r>
                      <a:endParaRPr lang="en-US" sz="1000" dirty="0">
                        <a:solidFill>
                          <a:schemeClr val="tx2"/>
                        </a:solidFill>
                      </a:endParaRPr>
                    </a:p>
                  </a:txBody>
                  <a:tcPr marL="62939" marR="62939"/>
                </a:tc>
                <a:tc>
                  <a:txBody>
                    <a:bodyPr/>
                    <a:lstStyle/>
                    <a:p>
                      <a:r>
                        <a:rPr lang="en-US" sz="1000" dirty="0" smtClean="0">
                          <a:solidFill>
                            <a:schemeClr val="tx2"/>
                          </a:solidFill>
                        </a:rPr>
                        <a:t>0: yes</a:t>
                      </a:r>
                    </a:p>
                    <a:p>
                      <a:r>
                        <a:rPr lang="en-US" sz="1000" dirty="0" smtClean="0">
                          <a:solidFill>
                            <a:schemeClr val="tx2"/>
                          </a:solidFill>
                        </a:rPr>
                        <a:t>1: no</a:t>
                      </a:r>
                      <a:endParaRPr lang="en-US" sz="1000" dirty="0">
                        <a:solidFill>
                          <a:schemeClr val="tx2"/>
                        </a:solidFill>
                      </a:endParaRPr>
                    </a:p>
                  </a:txBody>
                  <a:tcPr marL="62939" marR="62939"/>
                </a:tc>
              </a:tr>
              <a:tr h="370840">
                <a:tc>
                  <a:txBody>
                    <a:bodyPr/>
                    <a:lstStyle/>
                    <a:p>
                      <a:r>
                        <a:rPr lang="en-US" sz="1000" dirty="0" smtClean="0">
                          <a:solidFill>
                            <a:schemeClr val="tx2"/>
                          </a:solidFill>
                        </a:rPr>
                        <a:t>P</a:t>
                      </a:r>
                      <a:endParaRPr lang="en-US" sz="1000" dirty="0">
                        <a:solidFill>
                          <a:schemeClr val="tx2"/>
                        </a:solidFill>
                      </a:endParaRPr>
                    </a:p>
                  </a:txBody>
                  <a:tcPr marL="62939" marR="62939"/>
                </a:tc>
                <a:tc>
                  <a:txBody>
                    <a:bodyPr/>
                    <a:lstStyle/>
                    <a:p>
                      <a:r>
                        <a:rPr lang="en-US" sz="1000" dirty="0" smtClean="0">
                          <a:solidFill>
                            <a:schemeClr val="tx2"/>
                          </a:solidFill>
                        </a:rPr>
                        <a:t>In comparison with other people of the same age, how do they consider their health</a:t>
                      </a:r>
                      <a:r>
                        <a:rPr lang="en-US" sz="1000" baseline="0" dirty="0" smtClean="0">
                          <a:solidFill>
                            <a:schemeClr val="tx2"/>
                          </a:solidFill>
                        </a:rPr>
                        <a:t> status?</a:t>
                      </a:r>
                      <a:endParaRPr lang="en-US" sz="1000" dirty="0">
                        <a:solidFill>
                          <a:schemeClr val="tx2"/>
                        </a:solidFill>
                      </a:endParaRPr>
                    </a:p>
                  </a:txBody>
                  <a:tcPr marL="62939" marR="62939"/>
                </a:tc>
                <a:tc>
                  <a:txBody>
                    <a:bodyPr/>
                    <a:lstStyle/>
                    <a:p>
                      <a:r>
                        <a:rPr lang="en-US" sz="1000" dirty="0" smtClean="0">
                          <a:solidFill>
                            <a:schemeClr val="tx2"/>
                          </a:solidFill>
                        </a:rPr>
                        <a:t>0: not as good</a:t>
                      </a:r>
                    </a:p>
                    <a:p>
                      <a:r>
                        <a:rPr lang="en-US" sz="1000" dirty="0" smtClean="0">
                          <a:solidFill>
                            <a:schemeClr val="tx2"/>
                          </a:solidFill>
                        </a:rPr>
                        <a:t>0.5: does not know</a:t>
                      </a:r>
                    </a:p>
                    <a:p>
                      <a:r>
                        <a:rPr lang="en-US" sz="1000" dirty="0" smtClean="0">
                          <a:solidFill>
                            <a:schemeClr val="tx2"/>
                          </a:solidFill>
                        </a:rPr>
                        <a:t>1: as good</a:t>
                      </a:r>
                    </a:p>
                    <a:p>
                      <a:r>
                        <a:rPr lang="en-US" sz="1000" dirty="0" smtClean="0">
                          <a:solidFill>
                            <a:schemeClr val="tx2"/>
                          </a:solidFill>
                        </a:rPr>
                        <a:t>2: better</a:t>
                      </a:r>
                      <a:endParaRPr lang="en-US" sz="1000" dirty="0">
                        <a:solidFill>
                          <a:schemeClr val="tx2"/>
                        </a:solidFill>
                      </a:endParaRPr>
                    </a:p>
                  </a:txBody>
                  <a:tcPr marL="62939" marR="62939"/>
                </a:tc>
              </a:tr>
              <a:tr h="370840">
                <a:tc>
                  <a:txBody>
                    <a:bodyPr/>
                    <a:lstStyle/>
                    <a:p>
                      <a:endParaRPr lang="en-US" sz="1000" dirty="0">
                        <a:solidFill>
                          <a:schemeClr val="tx2"/>
                        </a:solidFill>
                      </a:endParaRPr>
                    </a:p>
                  </a:txBody>
                  <a:tcPr marL="62939" marR="62939"/>
                </a:tc>
                <a:tc>
                  <a:txBody>
                    <a:bodyPr/>
                    <a:lstStyle/>
                    <a:p>
                      <a:r>
                        <a:rPr lang="en-US" sz="1000" dirty="0" smtClean="0">
                          <a:solidFill>
                            <a:schemeClr val="tx2"/>
                          </a:solidFill>
                        </a:rPr>
                        <a:t>Age</a:t>
                      </a:r>
                      <a:endParaRPr lang="en-US" sz="1000" dirty="0">
                        <a:solidFill>
                          <a:schemeClr val="tx2"/>
                        </a:solidFill>
                      </a:endParaRPr>
                    </a:p>
                  </a:txBody>
                  <a:tcPr marL="62939" marR="62939"/>
                </a:tc>
                <a:tc>
                  <a:txBody>
                    <a:bodyPr/>
                    <a:lstStyle/>
                    <a:p>
                      <a:r>
                        <a:rPr lang="en-US" sz="1000" dirty="0" smtClean="0">
                          <a:solidFill>
                            <a:schemeClr val="tx2"/>
                          </a:solidFill>
                        </a:rPr>
                        <a:t>0: &gt;85 </a:t>
                      </a:r>
                      <a:r>
                        <a:rPr lang="en-US" sz="1000" dirty="0" err="1" smtClean="0">
                          <a:solidFill>
                            <a:schemeClr val="tx2"/>
                          </a:solidFill>
                        </a:rPr>
                        <a:t>yr</a:t>
                      </a:r>
                      <a:endParaRPr lang="en-US" sz="1000" dirty="0" smtClean="0">
                        <a:solidFill>
                          <a:schemeClr val="tx2"/>
                        </a:solidFill>
                      </a:endParaRPr>
                    </a:p>
                    <a:p>
                      <a:r>
                        <a:rPr lang="en-US" sz="1000" dirty="0" smtClean="0">
                          <a:solidFill>
                            <a:schemeClr val="tx2"/>
                          </a:solidFill>
                        </a:rPr>
                        <a:t>1: 80-85 </a:t>
                      </a:r>
                      <a:r>
                        <a:rPr lang="en-US" sz="1000" dirty="0" err="1" smtClean="0">
                          <a:solidFill>
                            <a:schemeClr val="tx2"/>
                          </a:solidFill>
                        </a:rPr>
                        <a:t>yr</a:t>
                      </a:r>
                      <a:endParaRPr lang="en-US" sz="1000" dirty="0" smtClean="0">
                        <a:solidFill>
                          <a:schemeClr val="tx2"/>
                        </a:solidFill>
                      </a:endParaRPr>
                    </a:p>
                    <a:p>
                      <a:r>
                        <a:rPr lang="en-US" sz="1000" dirty="0" smtClean="0">
                          <a:solidFill>
                            <a:schemeClr val="tx2"/>
                          </a:solidFill>
                        </a:rPr>
                        <a:t>2: &lt;85 </a:t>
                      </a:r>
                      <a:r>
                        <a:rPr lang="en-US" sz="1000" dirty="0" err="1" smtClean="0">
                          <a:solidFill>
                            <a:schemeClr val="tx2"/>
                          </a:solidFill>
                        </a:rPr>
                        <a:t>yr</a:t>
                      </a:r>
                      <a:endParaRPr lang="en-US" sz="1000" dirty="0">
                        <a:solidFill>
                          <a:schemeClr val="tx2"/>
                        </a:solidFill>
                      </a:endParaRPr>
                    </a:p>
                  </a:txBody>
                  <a:tcPr marL="62939" marR="62939"/>
                </a:tc>
              </a:tr>
              <a:tr h="396239">
                <a:tc>
                  <a:txBody>
                    <a:bodyPr/>
                    <a:lstStyle/>
                    <a:p>
                      <a:r>
                        <a:rPr lang="en-US" sz="1000" dirty="0" smtClean="0">
                          <a:solidFill>
                            <a:schemeClr val="tx2"/>
                          </a:solidFill>
                        </a:rPr>
                        <a:t>Total Score</a:t>
                      </a:r>
                      <a:endParaRPr lang="en-US" sz="1000" dirty="0">
                        <a:solidFill>
                          <a:schemeClr val="tx2"/>
                        </a:solidFill>
                      </a:endParaRPr>
                    </a:p>
                  </a:txBody>
                  <a:tcPr marL="62939" marR="62939"/>
                </a:tc>
                <a:tc>
                  <a:txBody>
                    <a:bodyPr/>
                    <a:lstStyle/>
                    <a:p>
                      <a:endParaRPr lang="en-US" sz="1000" dirty="0">
                        <a:solidFill>
                          <a:schemeClr val="tx2"/>
                        </a:solidFill>
                      </a:endParaRPr>
                    </a:p>
                  </a:txBody>
                  <a:tcPr marL="62939" marR="62939"/>
                </a:tc>
                <a:tc>
                  <a:txBody>
                    <a:bodyPr/>
                    <a:lstStyle/>
                    <a:p>
                      <a:r>
                        <a:rPr lang="en-US" sz="1000" dirty="0" smtClean="0">
                          <a:solidFill>
                            <a:schemeClr val="tx2"/>
                          </a:solidFill>
                        </a:rPr>
                        <a:t>0-17</a:t>
                      </a:r>
                      <a:endParaRPr lang="en-US" sz="1000" dirty="0">
                        <a:solidFill>
                          <a:schemeClr val="tx2"/>
                        </a:solidFill>
                      </a:endParaRPr>
                    </a:p>
                  </a:txBody>
                  <a:tcPr marL="62939" marR="62939"/>
                </a:tc>
              </a:tr>
            </a:tbl>
          </a:graphicData>
        </a:graphic>
      </p:graphicFrame>
      <p:sp>
        <p:nvSpPr>
          <p:cNvPr id="9" name="Content Placeholder 8"/>
          <p:cNvSpPr>
            <a:spLocks noGrp="1"/>
          </p:cNvSpPr>
          <p:nvPr>
            <p:ph sz="half" idx="2"/>
          </p:nvPr>
        </p:nvSpPr>
        <p:spPr>
          <a:xfrm>
            <a:off x="4648200" y="762000"/>
            <a:ext cx="4343400" cy="5791200"/>
          </a:xfrm>
        </p:spPr>
        <p:txBody>
          <a:bodyPr>
            <a:normAutofit/>
          </a:bodyPr>
          <a:lstStyle/>
          <a:p>
            <a:r>
              <a:rPr lang="en-US" sz="2000" dirty="0" smtClean="0"/>
              <a:t>8 questions</a:t>
            </a:r>
          </a:p>
          <a:p>
            <a:r>
              <a:rPr lang="en-US" sz="2000" dirty="0" smtClean="0"/>
              <a:t>Nurse administered</a:t>
            </a:r>
          </a:p>
          <a:p>
            <a:r>
              <a:rPr lang="en-US" sz="2000" dirty="0" smtClean="0"/>
              <a:t>Takes 5-10 min to perform</a:t>
            </a:r>
          </a:p>
          <a:p>
            <a:pPr marL="0" indent="0">
              <a:buNone/>
            </a:pPr>
            <a:r>
              <a:rPr lang="en-US" sz="2000" dirty="0" smtClean="0"/>
              <a:t>                   -Appetite, weight loss, BMI</a:t>
            </a:r>
          </a:p>
          <a:p>
            <a:pPr marL="0" indent="0">
              <a:buNone/>
            </a:pPr>
            <a:r>
              <a:rPr lang="en-US" sz="2000" dirty="0" smtClean="0"/>
              <a:t>                   -Mobility</a:t>
            </a:r>
          </a:p>
          <a:p>
            <a:pPr marL="0" indent="0">
              <a:buNone/>
            </a:pPr>
            <a:r>
              <a:rPr lang="en-US" sz="2000" dirty="0" smtClean="0"/>
              <a:t>                   -Mood and cognition</a:t>
            </a:r>
          </a:p>
          <a:p>
            <a:pPr marL="0" indent="0">
              <a:buNone/>
            </a:pPr>
            <a:r>
              <a:rPr lang="en-US" sz="2000" dirty="0" smtClean="0"/>
              <a:t>                   -Number of medications</a:t>
            </a:r>
          </a:p>
          <a:p>
            <a:pPr marL="0" indent="0">
              <a:buNone/>
            </a:pPr>
            <a:r>
              <a:rPr lang="en-US" sz="2000" dirty="0" smtClean="0"/>
              <a:t>                   -Patient-related health</a:t>
            </a:r>
          </a:p>
          <a:p>
            <a:pPr marL="0" indent="0">
              <a:buNone/>
            </a:pPr>
            <a:r>
              <a:rPr lang="en-US" sz="2000" dirty="0" smtClean="0"/>
              <a:t>                   -Age categories</a:t>
            </a:r>
          </a:p>
          <a:p>
            <a:r>
              <a:rPr lang="en-US" sz="2000" dirty="0" smtClean="0"/>
              <a:t>Abnormal if score &lt;14</a:t>
            </a:r>
          </a:p>
          <a:p>
            <a:pPr marL="0" indent="0">
              <a:buNone/>
            </a:pPr>
            <a:r>
              <a:rPr lang="en-US" sz="2000" dirty="0" smtClean="0"/>
              <a:t>                    -Preliminary analysis</a:t>
            </a:r>
          </a:p>
          <a:p>
            <a:pPr marL="0" indent="0">
              <a:buNone/>
            </a:pPr>
            <a:r>
              <a:rPr lang="en-US" sz="2000" dirty="0" smtClean="0"/>
              <a:t>                    -Sensitivity: 89.6%</a:t>
            </a:r>
          </a:p>
          <a:p>
            <a:pPr marL="0" indent="0">
              <a:buNone/>
            </a:pPr>
            <a:r>
              <a:rPr lang="en-US" sz="2000" dirty="0" smtClean="0"/>
              <a:t>                    -Specificity: 60.4%</a:t>
            </a:r>
          </a:p>
          <a:p>
            <a:pPr marL="0" indent="0">
              <a:buNone/>
            </a:pPr>
            <a:endParaRPr lang="en-US" sz="1800" dirty="0"/>
          </a:p>
          <a:p>
            <a:pPr marL="0" indent="0" algn="r">
              <a:buNone/>
            </a:pPr>
            <a:endParaRPr lang="en-US" sz="1400" i="1" dirty="0" smtClean="0">
              <a:solidFill>
                <a:schemeClr val="bg1"/>
              </a:solidFill>
              <a:effectLst/>
            </a:endParaRPr>
          </a:p>
          <a:p>
            <a:pPr marL="0" indent="0" algn="r">
              <a:buNone/>
            </a:pPr>
            <a:r>
              <a:rPr lang="en-US" sz="1400" i="1" dirty="0" err="1" smtClean="0">
                <a:solidFill>
                  <a:srgbClr val="FFFF00"/>
                </a:solidFill>
                <a:effectLst/>
              </a:rPr>
              <a:t>Bellera</a:t>
            </a:r>
            <a:r>
              <a:rPr lang="en-US" sz="1400" i="1" dirty="0" smtClean="0">
                <a:solidFill>
                  <a:srgbClr val="FFFF00"/>
                </a:solidFill>
                <a:effectLst/>
              </a:rPr>
              <a:t> et al, Ann </a:t>
            </a:r>
            <a:r>
              <a:rPr lang="en-US" sz="1400" i="1" dirty="0" err="1" smtClean="0">
                <a:solidFill>
                  <a:srgbClr val="FFFF00"/>
                </a:solidFill>
                <a:effectLst/>
              </a:rPr>
              <a:t>Oncol</a:t>
            </a:r>
            <a:r>
              <a:rPr lang="en-US" sz="1400" i="1" dirty="0" smtClean="0">
                <a:solidFill>
                  <a:srgbClr val="FFFF00"/>
                </a:solidFill>
                <a:effectLst/>
              </a:rPr>
              <a:t>, 2012</a:t>
            </a:r>
            <a:endParaRPr lang="en-US" sz="1400" i="1" dirty="0" smtClean="0">
              <a:solidFill>
                <a:srgbClr val="FFFF00"/>
              </a:solidFill>
            </a:endParaRPr>
          </a:p>
          <a:p>
            <a:pPr marL="0" indent="0">
              <a:buNone/>
            </a:pPr>
            <a:endParaRPr lang="en-US" sz="1400" dirty="0" smtClean="0"/>
          </a:p>
          <a:p>
            <a:pPr marL="0" indent="0">
              <a:buNone/>
            </a:pPr>
            <a:endParaRPr lang="en-US" dirty="0"/>
          </a:p>
        </p:txBody>
      </p:sp>
      <p:sp>
        <p:nvSpPr>
          <p:cNvPr id="5" name="Line 7"/>
          <p:cNvSpPr>
            <a:spLocks noChangeShapeType="1"/>
          </p:cNvSpPr>
          <p:nvPr/>
        </p:nvSpPr>
        <p:spPr bwMode="auto">
          <a:xfrm>
            <a:off x="152400" y="609600"/>
            <a:ext cx="85344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373043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11162"/>
          </a:xfrm>
        </p:spPr>
        <p:txBody>
          <a:bodyPr>
            <a:noAutofit/>
          </a:bodyPr>
          <a:lstStyle/>
          <a:p>
            <a:r>
              <a:rPr lang="en-US" sz="3600" dirty="0" smtClean="0"/>
              <a:t>Flemish TRST Screening Tool</a:t>
            </a:r>
            <a:endParaRPr lang="en-US" sz="3600" dirty="0"/>
          </a:p>
        </p:txBody>
      </p:sp>
      <p:graphicFrame>
        <p:nvGraphicFramePr>
          <p:cNvPr id="5" name="Content Placeholder 4"/>
          <p:cNvGraphicFramePr>
            <a:graphicFrameLocks noGrp="1"/>
          </p:cNvGraphicFramePr>
          <p:nvPr>
            <p:ph sz="half" idx="1"/>
            <p:extLst/>
          </p:nvPr>
        </p:nvGraphicFramePr>
        <p:xfrm>
          <a:off x="381000" y="762000"/>
          <a:ext cx="3581400" cy="5576137"/>
        </p:xfrm>
        <a:graphic>
          <a:graphicData uri="http://schemas.openxmlformats.org/drawingml/2006/table">
            <a:tbl>
              <a:tblPr firstRow="1" bandRow="1">
                <a:tableStyleId>{5C22544A-7EE6-4342-B048-85BDC9FD1C3A}</a:tableStyleId>
              </a:tblPr>
              <a:tblGrid>
                <a:gridCol w="2377936"/>
                <a:gridCol w="475587"/>
                <a:gridCol w="727877"/>
              </a:tblGrid>
              <a:tr h="313815">
                <a:tc>
                  <a:txBody>
                    <a:bodyPr/>
                    <a:lstStyle/>
                    <a:p>
                      <a:r>
                        <a:rPr lang="en-US" dirty="0" smtClean="0">
                          <a:solidFill>
                            <a:schemeClr val="tx2"/>
                          </a:solidFill>
                        </a:rPr>
                        <a:t>Item</a:t>
                      </a:r>
                      <a:endParaRPr lang="en-US" dirty="0">
                        <a:solidFill>
                          <a:schemeClr val="tx2"/>
                        </a:solidFill>
                      </a:endParaRPr>
                    </a:p>
                  </a:txBody>
                  <a:tcPr/>
                </a:tc>
                <a:tc gridSpan="2">
                  <a:txBody>
                    <a:bodyPr/>
                    <a:lstStyle/>
                    <a:p>
                      <a:r>
                        <a:rPr lang="en-US" dirty="0" smtClean="0">
                          <a:solidFill>
                            <a:schemeClr val="tx2"/>
                          </a:solidFill>
                        </a:rPr>
                        <a:t>Score</a:t>
                      </a:r>
                      <a:endParaRPr lang="en-US" dirty="0">
                        <a:solidFill>
                          <a:schemeClr val="tx2"/>
                        </a:solidFill>
                      </a:endParaRPr>
                    </a:p>
                  </a:txBody>
                  <a:tcPr/>
                </a:tc>
                <a:tc hMerge="1">
                  <a:txBody>
                    <a:bodyPr/>
                    <a:lstStyle/>
                    <a:p>
                      <a:endParaRPr lang="en-US"/>
                    </a:p>
                  </a:txBody>
                  <a:tcPr/>
                </a:tc>
              </a:tr>
              <a:tr h="346240">
                <a:tc>
                  <a:txBody>
                    <a:bodyPr/>
                    <a:lstStyle/>
                    <a:p>
                      <a:endParaRPr lang="en-US" sz="1400" dirty="0">
                        <a:solidFill>
                          <a:schemeClr val="tx2"/>
                        </a:solidFill>
                      </a:endParaRPr>
                    </a:p>
                  </a:txBody>
                  <a:tcPr/>
                </a:tc>
                <a:tc>
                  <a:txBody>
                    <a:bodyPr/>
                    <a:lstStyle/>
                    <a:p>
                      <a:r>
                        <a:rPr lang="en-US" sz="1400" dirty="0" smtClean="0">
                          <a:solidFill>
                            <a:schemeClr val="tx2"/>
                          </a:solidFill>
                        </a:rPr>
                        <a:t>Yes</a:t>
                      </a:r>
                      <a:endParaRPr lang="en-US" sz="1400" dirty="0">
                        <a:solidFill>
                          <a:schemeClr val="tx2"/>
                        </a:solidFill>
                      </a:endParaRPr>
                    </a:p>
                  </a:txBody>
                  <a:tcPr/>
                </a:tc>
                <a:tc>
                  <a:txBody>
                    <a:bodyPr/>
                    <a:lstStyle/>
                    <a:p>
                      <a:r>
                        <a:rPr lang="en-US" sz="1400" dirty="0" smtClean="0">
                          <a:solidFill>
                            <a:schemeClr val="tx2"/>
                          </a:solidFill>
                        </a:rPr>
                        <a:t>No</a:t>
                      </a:r>
                      <a:endParaRPr lang="en-US" sz="1400" dirty="0">
                        <a:solidFill>
                          <a:schemeClr val="tx2"/>
                        </a:solidFill>
                      </a:endParaRPr>
                    </a:p>
                  </a:txBody>
                  <a:tcPr/>
                </a:tc>
              </a:tr>
              <a:tr h="12552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rPr>
                        <a:t>Presence</a:t>
                      </a:r>
                      <a:r>
                        <a:rPr lang="en-US" sz="1400" baseline="0" dirty="0" smtClean="0">
                          <a:solidFill>
                            <a:schemeClr val="tx2"/>
                          </a:solidFill>
                        </a:rPr>
                        <a:t> of cognitive impairment (disorientation, diagnosis of dementia, or delirium)</a:t>
                      </a:r>
                      <a:endParaRPr lang="en-US" sz="1400" dirty="0" smtClean="0">
                        <a:solidFill>
                          <a:schemeClr val="tx2"/>
                        </a:solidFill>
                      </a:endParaRPr>
                    </a:p>
                    <a:p>
                      <a:endParaRPr lang="en-US" sz="1400" dirty="0">
                        <a:solidFill>
                          <a:schemeClr val="tx2"/>
                        </a:solidFill>
                      </a:endParaRPr>
                    </a:p>
                  </a:txBody>
                  <a:tcPr/>
                </a:tc>
                <a:tc>
                  <a:txBody>
                    <a:bodyPr/>
                    <a:lstStyle/>
                    <a:p>
                      <a:r>
                        <a:rPr lang="en-US" sz="1400" dirty="0" smtClean="0">
                          <a:solidFill>
                            <a:schemeClr val="tx2"/>
                          </a:solidFill>
                        </a:rPr>
                        <a:t>2</a:t>
                      </a:r>
                      <a:endParaRPr lang="en-US" sz="1400" dirty="0">
                        <a:solidFill>
                          <a:schemeClr val="tx2"/>
                        </a:solidFill>
                      </a:endParaRPr>
                    </a:p>
                  </a:txBody>
                  <a:tcPr/>
                </a:tc>
                <a:tc>
                  <a:txBody>
                    <a:bodyPr/>
                    <a:lstStyle/>
                    <a:p>
                      <a:r>
                        <a:rPr lang="en-US" sz="1400" dirty="0" smtClean="0">
                          <a:solidFill>
                            <a:schemeClr val="tx2"/>
                          </a:solidFill>
                        </a:rPr>
                        <a:t>0</a:t>
                      </a:r>
                      <a:endParaRPr lang="en-US" sz="1400" dirty="0">
                        <a:solidFill>
                          <a:schemeClr val="tx2"/>
                        </a:solidFill>
                      </a:endParaRPr>
                    </a:p>
                  </a:txBody>
                  <a:tcPr/>
                </a:tc>
              </a:tr>
              <a:tr h="1019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rPr>
                        <a:t>Lives</a:t>
                      </a:r>
                      <a:r>
                        <a:rPr lang="en-US" sz="1400" baseline="0" dirty="0" smtClean="0">
                          <a:solidFill>
                            <a:schemeClr val="tx2"/>
                          </a:solidFill>
                        </a:rPr>
                        <a:t> alone or no caregiver available, willing or able</a:t>
                      </a:r>
                      <a:endParaRPr lang="en-US" sz="1400" dirty="0" smtClean="0">
                        <a:solidFill>
                          <a:schemeClr val="tx2"/>
                        </a:solidFill>
                      </a:endParaRPr>
                    </a:p>
                    <a:p>
                      <a:endParaRPr lang="en-US" sz="1400" dirty="0">
                        <a:solidFill>
                          <a:schemeClr val="tx2"/>
                        </a:solidFill>
                      </a:endParaRPr>
                    </a:p>
                  </a:txBody>
                  <a:tcPr/>
                </a:tc>
                <a:tc>
                  <a:txBody>
                    <a:bodyPr/>
                    <a:lstStyle/>
                    <a:p>
                      <a:r>
                        <a:rPr lang="en-US" sz="1400" dirty="0" smtClean="0">
                          <a:solidFill>
                            <a:schemeClr val="tx2"/>
                          </a:solidFill>
                        </a:rPr>
                        <a:t>1</a:t>
                      </a:r>
                      <a:endParaRPr lang="en-US" sz="1400" dirty="0">
                        <a:solidFill>
                          <a:schemeClr val="tx2"/>
                        </a:solidFill>
                      </a:endParaRPr>
                    </a:p>
                  </a:txBody>
                  <a:tcPr/>
                </a:tc>
                <a:tc>
                  <a:txBody>
                    <a:bodyPr/>
                    <a:lstStyle/>
                    <a:p>
                      <a:r>
                        <a:rPr lang="en-US" sz="1400" dirty="0" smtClean="0">
                          <a:solidFill>
                            <a:schemeClr val="tx2"/>
                          </a:solidFill>
                        </a:rPr>
                        <a:t>0</a:t>
                      </a:r>
                      <a:endParaRPr lang="en-US" sz="1400" dirty="0">
                        <a:solidFill>
                          <a:schemeClr val="tx2"/>
                        </a:solidFill>
                      </a:endParaRPr>
                    </a:p>
                  </a:txBody>
                  <a:tcPr/>
                </a:tc>
              </a:tr>
              <a:tr h="1019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rPr>
                        <a:t>Difficulty</a:t>
                      </a:r>
                      <a:r>
                        <a:rPr lang="en-US" sz="1400" baseline="0" dirty="0" smtClean="0">
                          <a:solidFill>
                            <a:schemeClr val="tx2"/>
                          </a:solidFill>
                        </a:rPr>
                        <a:t> with walking or transfers or falls in the past 6 months</a:t>
                      </a:r>
                      <a:endParaRPr lang="en-US" sz="1400" dirty="0" smtClean="0">
                        <a:solidFill>
                          <a:schemeClr val="tx2"/>
                        </a:solidFill>
                      </a:endParaRPr>
                    </a:p>
                    <a:p>
                      <a:endParaRPr lang="en-US" sz="1400" dirty="0">
                        <a:solidFill>
                          <a:schemeClr val="tx2"/>
                        </a:solidFill>
                      </a:endParaRPr>
                    </a:p>
                  </a:txBody>
                  <a:tcPr/>
                </a:tc>
                <a:tc>
                  <a:txBody>
                    <a:bodyPr/>
                    <a:lstStyle/>
                    <a:p>
                      <a:r>
                        <a:rPr lang="en-US" sz="1400" dirty="0" smtClean="0">
                          <a:solidFill>
                            <a:schemeClr val="tx2"/>
                          </a:solidFill>
                        </a:rPr>
                        <a:t>1</a:t>
                      </a:r>
                      <a:endParaRPr lang="en-US" sz="1400" dirty="0">
                        <a:solidFill>
                          <a:schemeClr val="tx2"/>
                        </a:solidFill>
                      </a:endParaRPr>
                    </a:p>
                  </a:txBody>
                  <a:tcPr/>
                </a:tc>
                <a:tc>
                  <a:txBody>
                    <a:bodyPr/>
                    <a:lstStyle/>
                    <a:p>
                      <a:r>
                        <a:rPr lang="en-US" sz="1400" dirty="0" smtClean="0">
                          <a:solidFill>
                            <a:schemeClr val="tx2"/>
                          </a:solidFill>
                        </a:rPr>
                        <a:t>0</a:t>
                      </a:r>
                      <a:endParaRPr lang="en-US" sz="1400" dirty="0">
                        <a:solidFill>
                          <a:schemeClr val="tx2"/>
                        </a:solidFill>
                      </a:endParaRPr>
                    </a:p>
                  </a:txBody>
                  <a:tcPr/>
                </a:tc>
              </a:tr>
              <a:tr h="7845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rPr>
                        <a:t>Hospitalized in the last 3 months</a:t>
                      </a:r>
                    </a:p>
                    <a:p>
                      <a:endParaRPr lang="en-US" sz="1400" dirty="0">
                        <a:solidFill>
                          <a:schemeClr val="tx2"/>
                        </a:solidFill>
                      </a:endParaRPr>
                    </a:p>
                  </a:txBody>
                  <a:tcPr/>
                </a:tc>
                <a:tc>
                  <a:txBody>
                    <a:bodyPr/>
                    <a:lstStyle/>
                    <a:p>
                      <a:r>
                        <a:rPr lang="en-US" sz="1400" dirty="0" smtClean="0">
                          <a:solidFill>
                            <a:schemeClr val="tx2"/>
                          </a:solidFill>
                        </a:rPr>
                        <a:t>1</a:t>
                      </a:r>
                      <a:endParaRPr lang="en-US" sz="1400" dirty="0">
                        <a:solidFill>
                          <a:schemeClr val="tx2"/>
                        </a:solidFill>
                      </a:endParaRPr>
                    </a:p>
                  </a:txBody>
                  <a:tcPr/>
                </a:tc>
                <a:tc>
                  <a:txBody>
                    <a:bodyPr/>
                    <a:lstStyle/>
                    <a:p>
                      <a:r>
                        <a:rPr lang="en-US" sz="1400" dirty="0" smtClean="0">
                          <a:solidFill>
                            <a:schemeClr val="tx2"/>
                          </a:solidFill>
                        </a:rPr>
                        <a:t>0</a:t>
                      </a:r>
                      <a:endParaRPr lang="en-US" sz="1400" dirty="0">
                        <a:solidFill>
                          <a:schemeClr val="tx2"/>
                        </a:solidFill>
                      </a:endParaRPr>
                    </a:p>
                  </a:txBody>
                  <a:tcPr/>
                </a:tc>
              </a:tr>
              <a:tr h="7845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solidFill>
                            <a:schemeClr val="tx2"/>
                          </a:solidFill>
                        </a:rPr>
                        <a:t>Polypharmacy</a:t>
                      </a:r>
                      <a:r>
                        <a:rPr lang="en-US" sz="1400" dirty="0" smtClean="0">
                          <a:solidFill>
                            <a:schemeClr val="tx2"/>
                          </a:solidFill>
                        </a:rPr>
                        <a:t>: &gt; 5 medications</a:t>
                      </a:r>
                    </a:p>
                    <a:p>
                      <a:endParaRPr lang="en-US" sz="1400" dirty="0">
                        <a:solidFill>
                          <a:schemeClr val="tx2"/>
                        </a:solidFill>
                      </a:endParaRPr>
                    </a:p>
                  </a:txBody>
                  <a:tcPr/>
                </a:tc>
                <a:tc>
                  <a:txBody>
                    <a:bodyPr/>
                    <a:lstStyle/>
                    <a:p>
                      <a:r>
                        <a:rPr lang="en-US" sz="1400" dirty="0" smtClean="0">
                          <a:solidFill>
                            <a:schemeClr val="tx2"/>
                          </a:solidFill>
                        </a:rPr>
                        <a:t>1</a:t>
                      </a:r>
                      <a:endParaRPr lang="en-US" sz="1400" dirty="0">
                        <a:solidFill>
                          <a:schemeClr val="tx2"/>
                        </a:solidFill>
                      </a:endParaRPr>
                    </a:p>
                  </a:txBody>
                  <a:tcPr/>
                </a:tc>
                <a:tc>
                  <a:txBody>
                    <a:bodyPr/>
                    <a:lstStyle/>
                    <a:p>
                      <a:r>
                        <a:rPr lang="en-US" sz="1400" dirty="0" smtClean="0">
                          <a:solidFill>
                            <a:schemeClr val="tx2"/>
                          </a:solidFill>
                        </a:rPr>
                        <a:t>0</a:t>
                      </a:r>
                      <a:endParaRPr lang="en-US" sz="1400" dirty="0">
                        <a:solidFill>
                          <a:schemeClr val="tx2"/>
                        </a:solidFill>
                      </a:endParaRPr>
                    </a:p>
                  </a:txBody>
                  <a:tcPr/>
                </a:tc>
              </a:tr>
            </a:tbl>
          </a:graphicData>
        </a:graphic>
      </p:graphicFrame>
      <p:sp>
        <p:nvSpPr>
          <p:cNvPr id="4" name="Content Placeholder 3"/>
          <p:cNvSpPr>
            <a:spLocks noGrp="1"/>
          </p:cNvSpPr>
          <p:nvPr>
            <p:ph sz="half" idx="2"/>
          </p:nvPr>
        </p:nvSpPr>
        <p:spPr>
          <a:xfrm>
            <a:off x="4267200" y="762000"/>
            <a:ext cx="4419600" cy="5562600"/>
          </a:xfrm>
        </p:spPr>
        <p:txBody>
          <a:bodyPr>
            <a:normAutofit/>
          </a:bodyPr>
          <a:lstStyle/>
          <a:p>
            <a:pPr marL="0" indent="0">
              <a:buNone/>
            </a:pPr>
            <a:r>
              <a:rPr lang="en-US" sz="2000" dirty="0" smtClean="0"/>
              <a:t>Score &gt;2 indicates a high risk geriatric profile</a:t>
            </a:r>
            <a:endParaRPr lang="en-US" sz="2000" dirty="0" smtClean="0">
              <a:effectLst/>
            </a:endParaRPr>
          </a:p>
          <a:p>
            <a:pPr marL="0" indent="0">
              <a:buNone/>
            </a:pPr>
            <a:endParaRPr lang="en-US" sz="2000" dirty="0"/>
          </a:p>
          <a:p>
            <a:pPr marL="0" indent="0">
              <a:buNone/>
            </a:pPr>
            <a:endParaRPr lang="en-US" sz="1700" dirty="0" smtClean="0">
              <a:effectLst/>
            </a:endParaRPr>
          </a:p>
          <a:p>
            <a:pPr marL="0" indent="0">
              <a:buNone/>
            </a:pPr>
            <a:endParaRPr lang="en-US" sz="1700" dirty="0"/>
          </a:p>
          <a:p>
            <a:pPr marL="0" indent="0">
              <a:buNone/>
            </a:pPr>
            <a:endParaRPr lang="en-US" sz="1700" dirty="0" smtClean="0">
              <a:effectLst/>
            </a:endParaRPr>
          </a:p>
          <a:p>
            <a:pPr marL="0" indent="0">
              <a:buNone/>
            </a:pPr>
            <a:endParaRPr lang="en-US" sz="1700" dirty="0"/>
          </a:p>
          <a:p>
            <a:pPr marL="0" indent="0">
              <a:buNone/>
            </a:pPr>
            <a:endParaRPr lang="en-US" sz="1700" dirty="0" smtClean="0">
              <a:effectLst/>
            </a:endParaRPr>
          </a:p>
          <a:p>
            <a:pPr marL="0" indent="0">
              <a:buNone/>
            </a:pPr>
            <a:endParaRPr lang="en-US" sz="1700" dirty="0"/>
          </a:p>
          <a:p>
            <a:pPr marL="0" indent="0">
              <a:buNone/>
            </a:pPr>
            <a:endParaRPr lang="en-US" sz="1700" dirty="0" smtClean="0">
              <a:effectLst/>
            </a:endParaRPr>
          </a:p>
          <a:p>
            <a:pPr marL="0" indent="0">
              <a:buNone/>
            </a:pPr>
            <a:endParaRPr lang="en-US" sz="1700" dirty="0"/>
          </a:p>
          <a:p>
            <a:pPr marL="0" indent="0">
              <a:buNone/>
            </a:pPr>
            <a:endParaRPr lang="en-US" sz="1700" dirty="0" smtClean="0">
              <a:effectLst/>
            </a:endParaRPr>
          </a:p>
          <a:p>
            <a:pPr marL="0" indent="0">
              <a:buNone/>
            </a:pPr>
            <a:endParaRPr lang="en-US" sz="1700" dirty="0"/>
          </a:p>
          <a:p>
            <a:pPr marL="0" indent="0">
              <a:buNone/>
            </a:pPr>
            <a:endParaRPr lang="en-US" sz="1700" dirty="0" smtClean="0">
              <a:effectLst/>
            </a:endParaRPr>
          </a:p>
          <a:p>
            <a:pPr marL="0" indent="0">
              <a:buNone/>
            </a:pPr>
            <a:endParaRPr lang="en-US" sz="1200" dirty="0" smtClean="0">
              <a:effectLst/>
            </a:endParaRPr>
          </a:p>
          <a:p>
            <a:pPr marL="0" indent="0">
              <a:buNone/>
            </a:pPr>
            <a:endParaRPr lang="en-US" sz="1200" dirty="0"/>
          </a:p>
          <a:p>
            <a:pPr marL="0" indent="0">
              <a:buNone/>
            </a:pPr>
            <a:endParaRPr lang="en-US" sz="1200" dirty="0" smtClean="0">
              <a:effectLst/>
            </a:endParaRPr>
          </a:p>
          <a:p>
            <a:pPr marL="0" indent="0" algn="r">
              <a:buNone/>
            </a:pPr>
            <a:r>
              <a:rPr lang="en-US" sz="1400" i="1" dirty="0" err="1" smtClean="0">
                <a:solidFill>
                  <a:srgbClr val="FFFF00"/>
                </a:solidFill>
                <a:effectLst/>
              </a:rPr>
              <a:t>Kenis</a:t>
            </a:r>
            <a:r>
              <a:rPr lang="en-US" sz="1400" i="1" dirty="0" smtClean="0">
                <a:solidFill>
                  <a:srgbClr val="FFFF00"/>
                </a:solidFill>
                <a:effectLst/>
              </a:rPr>
              <a:t>  et al</a:t>
            </a:r>
            <a:r>
              <a:rPr lang="en-US" sz="1400" i="1" dirty="0">
                <a:solidFill>
                  <a:srgbClr val="FFFF00"/>
                </a:solidFill>
              </a:rPr>
              <a:t>,</a:t>
            </a:r>
            <a:r>
              <a:rPr lang="en-US" sz="1400" i="1" dirty="0" smtClean="0">
                <a:solidFill>
                  <a:srgbClr val="FFFF00"/>
                </a:solidFill>
                <a:effectLst/>
              </a:rPr>
              <a:t> </a:t>
            </a:r>
            <a:r>
              <a:rPr lang="en-US" sz="1400" i="1" dirty="0" err="1" smtClean="0">
                <a:solidFill>
                  <a:srgbClr val="FFFF00"/>
                </a:solidFill>
                <a:effectLst/>
              </a:rPr>
              <a:t>Crit</a:t>
            </a:r>
            <a:r>
              <a:rPr lang="en-US" sz="1400" i="1" dirty="0" smtClean="0">
                <a:solidFill>
                  <a:srgbClr val="FFFF00"/>
                </a:solidFill>
                <a:effectLst/>
              </a:rPr>
              <a:t> Rev </a:t>
            </a:r>
            <a:r>
              <a:rPr lang="en-US" sz="1400" i="1" dirty="0" err="1" smtClean="0">
                <a:solidFill>
                  <a:srgbClr val="FFFF00"/>
                </a:solidFill>
                <a:effectLst/>
              </a:rPr>
              <a:t>Oncol</a:t>
            </a:r>
            <a:r>
              <a:rPr lang="en-US" sz="1400" i="1" dirty="0" smtClean="0">
                <a:solidFill>
                  <a:srgbClr val="FFFF00"/>
                </a:solidFill>
                <a:effectLst/>
              </a:rPr>
              <a:t> </a:t>
            </a:r>
            <a:r>
              <a:rPr lang="en-US" sz="1400" i="1" dirty="0" err="1" smtClean="0">
                <a:solidFill>
                  <a:srgbClr val="FFFF00"/>
                </a:solidFill>
                <a:effectLst/>
              </a:rPr>
              <a:t>Hematol</a:t>
            </a:r>
            <a:r>
              <a:rPr lang="en-US" sz="1400" i="1" dirty="0" smtClean="0">
                <a:solidFill>
                  <a:srgbClr val="FFFF00"/>
                </a:solidFill>
                <a:effectLst/>
              </a:rPr>
              <a:t>, 2006</a:t>
            </a:r>
            <a:endParaRPr lang="en-US" sz="1400" i="1" dirty="0">
              <a:solidFill>
                <a:srgbClr val="FFFF00"/>
              </a:solidFill>
            </a:endParaRPr>
          </a:p>
        </p:txBody>
      </p:sp>
      <p:sp>
        <p:nvSpPr>
          <p:cNvPr id="6" name="Line 7"/>
          <p:cNvSpPr>
            <a:spLocks noChangeShapeType="1"/>
          </p:cNvSpPr>
          <p:nvPr/>
        </p:nvSpPr>
        <p:spPr bwMode="auto">
          <a:xfrm>
            <a:off x="152400" y="609600"/>
            <a:ext cx="85344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031046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304800"/>
          </a:xfrm>
        </p:spPr>
        <p:txBody>
          <a:bodyPr>
            <a:normAutofit fontScale="90000"/>
          </a:bodyPr>
          <a:lstStyle/>
          <a:p>
            <a:pPr algn="l"/>
            <a:r>
              <a:rPr lang="en-US" sz="2400" dirty="0" smtClean="0"/>
              <a:t>The Vulnerable Elders Survey (VES) 13 scale</a:t>
            </a:r>
            <a:endParaRPr lang="en-US" sz="2400" dirty="0"/>
          </a:p>
        </p:txBody>
      </p:sp>
      <p:graphicFrame>
        <p:nvGraphicFramePr>
          <p:cNvPr id="5" name="Content Placeholder 4"/>
          <p:cNvGraphicFramePr>
            <a:graphicFrameLocks noGrp="1"/>
          </p:cNvGraphicFramePr>
          <p:nvPr>
            <p:ph sz="half" idx="1"/>
            <p:extLst/>
          </p:nvPr>
        </p:nvGraphicFramePr>
        <p:xfrm>
          <a:off x="114300" y="609093"/>
          <a:ext cx="4114800" cy="6248907"/>
        </p:xfrm>
        <a:graphic>
          <a:graphicData uri="http://schemas.openxmlformats.org/drawingml/2006/table">
            <a:tbl>
              <a:tblPr firstRow="1" bandRow="1">
                <a:tableStyleId>{5C22544A-7EE6-4342-B048-85BDC9FD1C3A}</a:tableStyleId>
              </a:tblPr>
              <a:tblGrid>
                <a:gridCol w="3449202"/>
                <a:gridCol w="665598"/>
              </a:tblGrid>
              <a:tr h="253753">
                <a:tc>
                  <a:txBody>
                    <a:bodyPr/>
                    <a:lstStyle/>
                    <a:p>
                      <a:r>
                        <a:rPr lang="en-US" sz="1200" dirty="0" smtClean="0">
                          <a:solidFill>
                            <a:schemeClr val="tx2"/>
                          </a:solidFill>
                        </a:rPr>
                        <a:t>Domain</a:t>
                      </a:r>
                      <a:endParaRPr lang="en-US" sz="1200" dirty="0">
                        <a:solidFill>
                          <a:schemeClr val="tx2"/>
                        </a:solidFill>
                      </a:endParaRPr>
                    </a:p>
                  </a:txBody>
                  <a:tcPr/>
                </a:tc>
                <a:tc>
                  <a:txBody>
                    <a:bodyPr/>
                    <a:lstStyle/>
                    <a:p>
                      <a:r>
                        <a:rPr lang="en-US" sz="1200" dirty="0" smtClean="0">
                          <a:solidFill>
                            <a:schemeClr val="tx2"/>
                          </a:solidFill>
                        </a:rPr>
                        <a:t>Score</a:t>
                      </a:r>
                      <a:endParaRPr lang="en-US" sz="1200" dirty="0">
                        <a:solidFill>
                          <a:schemeClr val="tx2"/>
                        </a:solidFill>
                      </a:endParaRPr>
                    </a:p>
                  </a:txBody>
                  <a:tcPr/>
                </a:tc>
              </a:tr>
              <a:tr h="253753">
                <a:tc>
                  <a:txBody>
                    <a:bodyPr/>
                    <a:lstStyle/>
                    <a:p>
                      <a:r>
                        <a:rPr lang="en-US" sz="1200" dirty="0" smtClean="0">
                          <a:solidFill>
                            <a:schemeClr val="tx2"/>
                          </a:solidFill>
                        </a:rPr>
                        <a:t>Age</a:t>
                      </a:r>
                      <a:endParaRPr lang="en-US" sz="1200" dirty="0">
                        <a:solidFill>
                          <a:schemeClr val="tx2"/>
                        </a:solidFill>
                      </a:endParaRPr>
                    </a:p>
                  </a:txBody>
                  <a:tcPr/>
                </a:tc>
                <a:tc>
                  <a:txBody>
                    <a:bodyPr/>
                    <a:lstStyle/>
                    <a:p>
                      <a:endParaRPr lang="en-US" sz="1200">
                        <a:solidFill>
                          <a:schemeClr val="tx2"/>
                        </a:solidFill>
                      </a:endParaRPr>
                    </a:p>
                  </a:txBody>
                  <a:tcPr/>
                </a:tc>
              </a:tr>
              <a:tr h="253753">
                <a:tc>
                  <a:txBody>
                    <a:bodyPr/>
                    <a:lstStyle/>
                    <a:p>
                      <a:r>
                        <a:rPr lang="en-US" sz="1200" dirty="0" smtClean="0">
                          <a:solidFill>
                            <a:schemeClr val="tx2"/>
                          </a:solidFill>
                        </a:rPr>
                        <a:t>      75-85</a:t>
                      </a:r>
                      <a:endParaRPr lang="en-US" sz="1200" dirty="0">
                        <a:solidFill>
                          <a:schemeClr val="tx2"/>
                        </a:solidFill>
                      </a:endParaRPr>
                    </a:p>
                  </a:txBody>
                  <a:tcPr/>
                </a:tc>
                <a:tc>
                  <a:txBody>
                    <a:bodyPr/>
                    <a:lstStyle/>
                    <a:p>
                      <a:r>
                        <a:rPr lang="en-US" sz="1200" dirty="0" smtClean="0">
                          <a:solidFill>
                            <a:schemeClr val="tx2"/>
                          </a:solidFill>
                        </a:rPr>
                        <a:t>1</a:t>
                      </a:r>
                      <a:endParaRPr lang="en-US" sz="1200" dirty="0">
                        <a:solidFill>
                          <a:schemeClr val="tx2"/>
                        </a:solidFill>
                      </a:endParaRPr>
                    </a:p>
                  </a:txBody>
                  <a:tcPr/>
                </a:tc>
              </a:tr>
              <a:tr h="253753">
                <a:tc>
                  <a:txBody>
                    <a:bodyPr/>
                    <a:lstStyle/>
                    <a:p>
                      <a:r>
                        <a:rPr lang="en-US" sz="1200" dirty="0" smtClean="0">
                          <a:solidFill>
                            <a:schemeClr val="tx2"/>
                          </a:solidFill>
                        </a:rPr>
                        <a:t>      &gt;85</a:t>
                      </a:r>
                      <a:endParaRPr lang="en-US" sz="1200" dirty="0">
                        <a:solidFill>
                          <a:schemeClr val="tx2"/>
                        </a:solidFill>
                      </a:endParaRPr>
                    </a:p>
                  </a:txBody>
                  <a:tcPr/>
                </a:tc>
                <a:tc>
                  <a:txBody>
                    <a:bodyPr/>
                    <a:lstStyle/>
                    <a:p>
                      <a:r>
                        <a:rPr lang="en-US" sz="1200" dirty="0" smtClean="0">
                          <a:solidFill>
                            <a:schemeClr val="tx2"/>
                          </a:solidFill>
                        </a:rPr>
                        <a:t>3</a:t>
                      </a:r>
                      <a:endParaRPr lang="en-US" sz="1200" dirty="0">
                        <a:solidFill>
                          <a:schemeClr val="tx2"/>
                        </a:solidFill>
                      </a:endParaRPr>
                    </a:p>
                  </a:txBody>
                  <a:tcPr/>
                </a:tc>
              </a:tr>
              <a:tr h="253753">
                <a:tc>
                  <a:txBody>
                    <a:bodyPr/>
                    <a:lstStyle/>
                    <a:p>
                      <a:r>
                        <a:rPr lang="en-US" sz="1200" dirty="0" smtClean="0">
                          <a:solidFill>
                            <a:schemeClr val="tx2"/>
                          </a:solidFill>
                        </a:rPr>
                        <a:t>Self-rated health</a:t>
                      </a:r>
                      <a:endParaRPr lang="en-US" sz="1200" dirty="0">
                        <a:solidFill>
                          <a:schemeClr val="tx2"/>
                        </a:solidFill>
                      </a:endParaRPr>
                    </a:p>
                  </a:txBody>
                  <a:tcPr/>
                </a:tc>
                <a:tc>
                  <a:txBody>
                    <a:bodyPr/>
                    <a:lstStyle/>
                    <a:p>
                      <a:endParaRPr lang="en-US" sz="1200" dirty="0">
                        <a:solidFill>
                          <a:schemeClr val="tx2"/>
                        </a:solidFill>
                      </a:endParaRPr>
                    </a:p>
                  </a:txBody>
                  <a:tcPr/>
                </a:tc>
              </a:tr>
              <a:tr h="253753">
                <a:tc>
                  <a:txBody>
                    <a:bodyPr/>
                    <a:lstStyle/>
                    <a:p>
                      <a:r>
                        <a:rPr lang="en-US" sz="1200" dirty="0" smtClean="0">
                          <a:solidFill>
                            <a:schemeClr val="tx2"/>
                          </a:solidFill>
                        </a:rPr>
                        <a:t>       Good, very good, and</a:t>
                      </a:r>
                      <a:r>
                        <a:rPr lang="en-US" sz="1200" baseline="0" dirty="0" smtClean="0">
                          <a:solidFill>
                            <a:schemeClr val="tx2"/>
                          </a:solidFill>
                        </a:rPr>
                        <a:t> </a:t>
                      </a:r>
                      <a:r>
                        <a:rPr lang="en-US" sz="1200" dirty="0" smtClean="0">
                          <a:solidFill>
                            <a:schemeClr val="tx2"/>
                          </a:solidFill>
                        </a:rPr>
                        <a:t>excellent</a:t>
                      </a:r>
                      <a:endParaRPr lang="en-US" sz="1200" dirty="0">
                        <a:solidFill>
                          <a:schemeClr val="tx2"/>
                        </a:solidFill>
                      </a:endParaRPr>
                    </a:p>
                  </a:txBody>
                  <a:tcPr/>
                </a:tc>
                <a:tc>
                  <a:txBody>
                    <a:bodyPr/>
                    <a:lstStyle/>
                    <a:p>
                      <a:r>
                        <a:rPr lang="en-US" sz="1200" dirty="0" smtClean="0">
                          <a:solidFill>
                            <a:schemeClr val="tx2"/>
                          </a:solidFill>
                        </a:rPr>
                        <a:t>0</a:t>
                      </a:r>
                      <a:endParaRPr lang="en-US" sz="1200" dirty="0">
                        <a:solidFill>
                          <a:schemeClr val="tx2"/>
                        </a:solidFill>
                      </a:endParaRPr>
                    </a:p>
                  </a:txBody>
                  <a:tcPr/>
                </a:tc>
              </a:tr>
              <a:tr h="253753">
                <a:tc>
                  <a:txBody>
                    <a:bodyPr/>
                    <a:lstStyle/>
                    <a:p>
                      <a:r>
                        <a:rPr lang="en-US" sz="1200" dirty="0" smtClean="0">
                          <a:solidFill>
                            <a:schemeClr val="tx2"/>
                          </a:solidFill>
                        </a:rPr>
                        <a:t>       Fair and</a:t>
                      </a:r>
                      <a:r>
                        <a:rPr lang="en-US" sz="1200" baseline="0" dirty="0" smtClean="0">
                          <a:solidFill>
                            <a:schemeClr val="tx2"/>
                          </a:solidFill>
                        </a:rPr>
                        <a:t> poor</a:t>
                      </a:r>
                      <a:endParaRPr lang="en-US" sz="1200" dirty="0">
                        <a:solidFill>
                          <a:schemeClr val="tx2"/>
                        </a:solidFill>
                      </a:endParaRPr>
                    </a:p>
                  </a:txBody>
                  <a:tcPr/>
                </a:tc>
                <a:tc>
                  <a:txBody>
                    <a:bodyPr/>
                    <a:lstStyle/>
                    <a:p>
                      <a:r>
                        <a:rPr lang="en-US" sz="1200" dirty="0" smtClean="0">
                          <a:solidFill>
                            <a:schemeClr val="tx2"/>
                          </a:solidFill>
                        </a:rPr>
                        <a:t>1</a:t>
                      </a:r>
                      <a:endParaRPr lang="en-US" sz="1200" dirty="0">
                        <a:solidFill>
                          <a:schemeClr val="tx2"/>
                        </a:solidFill>
                      </a:endParaRPr>
                    </a:p>
                  </a:txBody>
                  <a:tcPr/>
                </a:tc>
              </a:tr>
              <a:tr h="253753">
                <a:tc>
                  <a:txBody>
                    <a:bodyPr/>
                    <a:lstStyle/>
                    <a:p>
                      <a:r>
                        <a:rPr lang="en-US" sz="1200" dirty="0" smtClean="0">
                          <a:solidFill>
                            <a:schemeClr val="tx2"/>
                          </a:solidFill>
                        </a:rPr>
                        <a:t>ADL/IADL</a:t>
                      </a:r>
                      <a:endParaRPr lang="en-US" sz="1200" dirty="0">
                        <a:solidFill>
                          <a:schemeClr val="tx2"/>
                        </a:solidFill>
                      </a:endParaRPr>
                    </a:p>
                  </a:txBody>
                  <a:tcPr/>
                </a:tc>
                <a:tc>
                  <a:txBody>
                    <a:bodyPr/>
                    <a:lstStyle/>
                    <a:p>
                      <a:endParaRPr lang="en-US" sz="1200">
                        <a:solidFill>
                          <a:schemeClr val="tx2"/>
                        </a:solidFill>
                      </a:endParaRPr>
                    </a:p>
                  </a:txBody>
                  <a:tcPr/>
                </a:tc>
              </a:tr>
              <a:tr h="253753">
                <a:tc>
                  <a:txBody>
                    <a:bodyPr/>
                    <a:lstStyle/>
                    <a:p>
                      <a:r>
                        <a:rPr lang="en-US" sz="1200" dirty="0" smtClean="0">
                          <a:solidFill>
                            <a:schemeClr val="tx2"/>
                          </a:solidFill>
                        </a:rPr>
                        <a:t>  Needs assistance with</a:t>
                      </a:r>
                      <a:endParaRPr lang="en-US" sz="1200" dirty="0">
                        <a:solidFill>
                          <a:schemeClr val="tx2"/>
                        </a:solidFill>
                      </a:endParaRPr>
                    </a:p>
                  </a:txBody>
                  <a:tcPr/>
                </a:tc>
                <a:tc>
                  <a:txBody>
                    <a:bodyPr/>
                    <a:lstStyle/>
                    <a:p>
                      <a:endParaRPr lang="en-US" sz="1200" dirty="0">
                        <a:solidFill>
                          <a:schemeClr val="tx2"/>
                        </a:solidFill>
                      </a:endParaRPr>
                    </a:p>
                  </a:txBody>
                  <a:tcPr/>
                </a:tc>
              </a:tr>
              <a:tr h="253753">
                <a:tc>
                  <a:txBody>
                    <a:bodyPr/>
                    <a:lstStyle/>
                    <a:p>
                      <a:r>
                        <a:rPr lang="en-US" sz="1200" dirty="0" smtClean="0">
                          <a:solidFill>
                            <a:schemeClr val="tx2"/>
                          </a:solidFill>
                        </a:rPr>
                        <a:t>        Bathing or showering</a:t>
                      </a:r>
                      <a:endParaRPr lang="en-US" sz="1200" dirty="0">
                        <a:solidFill>
                          <a:schemeClr val="tx2"/>
                        </a:solidFill>
                      </a:endParaRPr>
                    </a:p>
                  </a:txBody>
                  <a:tcPr/>
                </a:tc>
                <a:tc>
                  <a:txBody>
                    <a:bodyPr/>
                    <a:lstStyle/>
                    <a:p>
                      <a:r>
                        <a:rPr lang="en-US" sz="1200" dirty="0" smtClean="0">
                          <a:solidFill>
                            <a:schemeClr val="tx2"/>
                          </a:solidFill>
                        </a:rPr>
                        <a:t>1</a:t>
                      </a:r>
                      <a:endParaRPr lang="en-US" sz="1200" dirty="0">
                        <a:solidFill>
                          <a:schemeClr val="tx2"/>
                        </a:solidFill>
                      </a:endParaRPr>
                    </a:p>
                  </a:txBody>
                  <a:tcPr/>
                </a:tc>
              </a:tr>
              <a:tr h="253753">
                <a:tc>
                  <a:txBody>
                    <a:bodyPr/>
                    <a:lstStyle/>
                    <a:p>
                      <a:r>
                        <a:rPr lang="en-US" sz="1200" dirty="0" smtClean="0">
                          <a:solidFill>
                            <a:schemeClr val="tx2"/>
                          </a:solidFill>
                        </a:rPr>
                        <a:t>        Shopping</a:t>
                      </a:r>
                      <a:endParaRPr lang="en-US" sz="1200" dirty="0">
                        <a:solidFill>
                          <a:schemeClr val="tx2"/>
                        </a:solidFill>
                      </a:endParaRPr>
                    </a:p>
                  </a:txBody>
                  <a:tcPr/>
                </a:tc>
                <a:tc>
                  <a:txBody>
                    <a:bodyPr/>
                    <a:lstStyle/>
                    <a:p>
                      <a:r>
                        <a:rPr lang="en-US" sz="1200" dirty="0" smtClean="0">
                          <a:solidFill>
                            <a:schemeClr val="tx2"/>
                          </a:solidFill>
                        </a:rPr>
                        <a:t>1</a:t>
                      </a:r>
                      <a:endParaRPr lang="en-US" sz="1200" dirty="0">
                        <a:solidFill>
                          <a:schemeClr val="tx2"/>
                        </a:solidFill>
                      </a:endParaRPr>
                    </a:p>
                  </a:txBody>
                  <a:tcPr/>
                </a:tc>
              </a:tr>
              <a:tr h="253753">
                <a:tc>
                  <a:txBody>
                    <a:bodyPr/>
                    <a:lstStyle/>
                    <a:p>
                      <a:r>
                        <a:rPr lang="en-US" sz="1200" dirty="0" smtClean="0">
                          <a:solidFill>
                            <a:schemeClr val="tx2"/>
                          </a:solidFill>
                        </a:rPr>
                        <a:t>        Money management</a:t>
                      </a:r>
                      <a:endParaRPr lang="en-US" sz="1200" dirty="0">
                        <a:solidFill>
                          <a:schemeClr val="tx2"/>
                        </a:solidFill>
                      </a:endParaRPr>
                    </a:p>
                  </a:txBody>
                  <a:tcPr/>
                </a:tc>
                <a:tc>
                  <a:txBody>
                    <a:bodyPr/>
                    <a:lstStyle/>
                    <a:p>
                      <a:r>
                        <a:rPr lang="en-US" sz="1200" dirty="0" smtClean="0">
                          <a:solidFill>
                            <a:schemeClr val="tx2"/>
                          </a:solidFill>
                        </a:rPr>
                        <a:t>1</a:t>
                      </a:r>
                      <a:endParaRPr lang="en-US" sz="1200" dirty="0">
                        <a:solidFill>
                          <a:schemeClr val="tx2"/>
                        </a:solidFill>
                      </a:endParaRPr>
                    </a:p>
                  </a:txBody>
                  <a:tcPr/>
                </a:tc>
              </a:tr>
              <a:tr h="253753">
                <a:tc>
                  <a:txBody>
                    <a:bodyPr/>
                    <a:lstStyle/>
                    <a:p>
                      <a:r>
                        <a:rPr lang="en-US" sz="1200" dirty="0" smtClean="0">
                          <a:solidFill>
                            <a:schemeClr val="tx2"/>
                          </a:solidFill>
                        </a:rPr>
                        <a:t>        Transfer</a:t>
                      </a:r>
                      <a:endParaRPr lang="en-US" sz="1200" dirty="0">
                        <a:solidFill>
                          <a:schemeClr val="tx2"/>
                        </a:solidFill>
                      </a:endParaRPr>
                    </a:p>
                  </a:txBody>
                  <a:tcPr/>
                </a:tc>
                <a:tc>
                  <a:txBody>
                    <a:bodyPr/>
                    <a:lstStyle/>
                    <a:p>
                      <a:r>
                        <a:rPr lang="en-US" sz="1200" dirty="0" smtClean="0">
                          <a:solidFill>
                            <a:schemeClr val="tx2"/>
                          </a:solidFill>
                        </a:rPr>
                        <a:t>1</a:t>
                      </a:r>
                      <a:endParaRPr lang="en-US" sz="1200" dirty="0">
                        <a:solidFill>
                          <a:schemeClr val="tx2"/>
                        </a:solidFill>
                      </a:endParaRPr>
                    </a:p>
                  </a:txBody>
                  <a:tcPr/>
                </a:tc>
              </a:tr>
              <a:tr h="253753">
                <a:tc>
                  <a:txBody>
                    <a:bodyPr/>
                    <a:lstStyle/>
                    <a:p>
                      <a:r>
                        <a:rPr lang="en-US" sz="1200" dirty="0" smtClean="0">
                          <a:solidFill>
                            <a:schemeClr val="tx2"/>
                          </a:solidFill>
                        </a:rPr>
                        <a:t>        </a:t>
                      </a:r>
                      <a:r>
                        <a:rPr lang="en-US" sz="1200" baseline="0" dirty="0" smtClean="0">
                          <a:solidFill>
                            <a:schemeClr val="tx2"/>
                          </a:solidFill>
                        </a:rPr>
                        <a:t> Light housework</a:t>
                      </a:r>
                      <a:endParaRPr lang="en-US" sz="1200" dirty="0">
                        <a:solidFill>
                          <a:schemeClr val="tx2"/>
                        </a:solidFill>
                      </a:endParaRPr>
                    </a:p>
                  </a:txBody>
                  <a:tcPr/>
                </a:tc>
                <a:tc>
                  <a:txBody>
                    <a:bodyPr/>
                    <a:lstStyle/>
                    <a:p>
                      <a:r>
                        <a:rPr lang="en-US" sz="1200" dirty="0" smtClean="0">
                          <a:solidFill>
                            <a:schemeClr val="tx2"/>
                          </a:solidFill>
                        </a:rPr>
                        <a:t>1</a:t>
                      </a:r>
                      <a:endParaRPr lang="en-US" sz="1200" dirty="0">
                        <a:solidFill>
                          <a:schemeClr val="tx2"/>
                        </a:solidFill>
                      </a:endParaRPr>
                    </a:p>
                  </a:txBody>
                  <a:tcPr/>
                </a:tc>
              </a:tr>
              <a:tr h="253753">
                <a:tc>
                  <a:txBody>
                    <a:bodyPr/>
                    <a:lstStyle/>
                    <a:p>
                      <a:r>
                        <a:rPr lang="en-US" sz="1200" dirty="0" smtClean="0">
                          <a:solidFill>
                            <a:schemeClr val="tx2"/>
                          </a:solidFill>
                        </a:rPr>
                        <a:t>Difficulty</a:t>
                      </a:r>
                      <a:r>
                        <a:rPr lang="en-US" sz="1200" baseline="0" dirty="0" smtClean="0">
                          <a:solidFill>
                            <a:schemeClr val="tx2"/>
                          </a:solidFill>
                        </a:rPr>
                        <a:t> in special activities</a:t>
                      </a:r>
                      <a:endParaRPr lang="en-US" sz="1200" dirty="0">
                        <a:solidFill>
                          <a:schemeClr val="tx2"/>
                        </a:solidFill>
                      </a:endParaRPr>
                    </a:p>
                  </a:txBody>
                  <a:tcPr/>
                </a:tc>
                <a:tc>
                  <a:txBody>
                    <a:bodyPr/>
                    <a:lstStyle/>
                    <a:p>
                      <a:endParaRPr lang="en-US" sz="1200" dirty="0">
                        <a:solidFill>
                          <a:schemeClr val="tx2"/>
                        </a:solidFill>
                      </a:endParaRPr>
                    </a:p>
                  </a:txBody>
                  <a:tcPr/>
                </a:tc>
              </a:tr>
              <a:tr h="396747">
                <a:tc>
                  <a:txBody>
                    <a:bodyPr/>
                    <a:lstStyle/>
                    <a:p>
                      <a:r>
                        <a:rPr lang="en-US" sz="1200" dirty="0" smtClean="0">
                          <a:solidFill>
                            <a:schemeClr val="tx2"/>
                          </a:solidFill>
                        </a:rPr>
                        <a:t>         Kneeling, bending and stooping</a:t>
                      </a:r>
                      <a:endParaRPr lang="en-US" sz="1200" dirty="0">
                        <a:solidFill>
                          <a:schemeClr val="tx2"/>
                        </a:solidFill>
                      </a:endParaRPr>
                    </a:p>
                  </a:txBody>
                  <a:tcPr/>
                </a:tc>
                <a:tc>
                  <a:txBody>
                    <a:bodyPr/>
                    <a:lstStyle/>
                    <a:p>
                      <a:r>
                        <a:rPr lang="en-US" sz="1200" dirty="0" smtClean="0">
                          <a:solidFill>
                            <a:schemeClr val="tx2"/>
                          </a:solidFill>
                        </a:rPr>
                        <a:t>1</a:t>
                      </a:r>
                      <a:endParaRPr lang="en-US" sz="1200" dirty="0">
                        <a:solidFill>
                          <a:schemeClr val="tx2"/>
                        </a:solidFill>
                      </a:endParaRPr>
                    </a:p>
                  </a:txBody>
                  <a:tcPr/>
                </a:tc>
              </a:tr>
              <a:tr h="253753">
                <a:tc>
                  <a:txBody>
                    <a:bodyPr/>
                    <a:lstStyle/>
                    <a:p>
                      <a:r>
                        <a:rPr lang="en-US" sz="1200" dirty="0" smtClean="0">
                          <a:solidFill>
                            <a:schemeClr val="tx2"/>
                          </a:solidFill>
                        </a:rPr>
                        <a:t>         Performance of housework</a:t>
                      </a:r>
                      <a:endParaRPr lang="en-US" sz="1200" dirty="0">
                        <a:solidFill>
                          <a:schemeClr val="tx2"/>
                        </a:solidFill>
                      </a:endParaRPr>
                    </a:p>
                  </a:txBody>
                  <a:tcPr/>
                </a:tc>
                <a:tc>
                  <a:txBody>
                    <a:bodyPr/>
                    <a:lstStyle/>
                    <a:p>
                      <a:r>
                        <a:rPr lang="en-US" sz="1200" dirty="0" smtClean="0">
                          <a:solidFill>
                            <a:schemeClr val="tx2"/>
                          </a:solidFill>
                        </a:rPr>
                        <a:t>1</a:t>
                      </a:r>
                      <a:endParaRPr lang="en-US" sz="1200" dirty="0">
                        <a:solidFill>
                          <a:schemeClr val="tx2"/>
                        </a:solidFill>
                      </a:endParaRPr>
                    </a:p>
                  </a:txBody>
                  <a:tcPr/>
                </a:tc>
              </a:tr>
              <a:tr h="422922">
                <a:tc>
                  <a:txBody>
                    <a:bodyPr/>
                    <a:lstStyle/>
                    <a:p>
                      <a:pPr algn="l"/>
                      <a:r>
                        <a:rPr lang="en-US" sz="1200" dirty="0" smtClean="0">
                          <a:solidFill>
                            <a:schemeClr val="tx2"/>
                          </a:solidFill>
                        </a:rPr>
                        <a:t>         Reaching out and lifting upper                                 extremities above the shoulder</a:t>
                      </a:r>
                      <a:endParaRPr lang="en-US" sz="1200" dirty="0">
                        <a:solidFill>
                          <a:schemeClr val="tx2"/>
                        </a:solidFill>
                      </a:endParaRPr>
                    </a:p>
                  </a:txBody>
                  <a:tcPr/>
                </a:tc>
                <a:tc>
                  <a:txBody>
                    <a:bodyPr/>
                    <a:lstStyle/>
                    <a:p>
                      <a:r>
                        <a:rPr lang="en-US" sz="1200" dirty="0" smtClean="0">
                          <a:solidFill>
                            <a:schemeClr val="tx2"/>
                          </a:solidFill>
                        </a:rPr>
                        <a:t>1</a:t>
                      </a:r>
                      <a:endParaRPr lang="en-US" sz="1200" dirty="0">
                        <a:solidFill>
                          <a:schemeClr val="tx2"/>
                        </a:solidFill>
                      </a:endParaRPr>
                    </a:p>
                  </a:txBody>
                  <a:tcPr/>
                </a:tc>
              </a:tr>
              <a:tr h="253753">
                <a:tc>
                  <a:txBody>
                    <a:bodyPr/>
                    <a:lstStyle/>
                    <a:p>
                      <a:r>
                        <a:rPr lang="en-US" sz="1200" dirty="0" smtClean="0">
                          <a:solidFill>
                            <a:schemeClr val="tx2"/>
                          </a:solidFill>
                        </a:rPr>
                        <a:t>          Lifting and carrying 10 pounds</a:t>
                      </a:r>
                      <a:endParaRPr lang="en-US" sz="1200" dirty="0">
                        <a:solidFill>
                          <a:schemeClr val="tx2"/>
                        </a:solidFill>
                      </a:endParaRPr>
                    </a:p>
                  </a:txBody>
                  <a:tcPr/>
                </a:tc>
                <a:tc>
                  <a:txBody>
                    <a:bodyPr/>
                    <a:lstStyle/>
                    <a:p>
                      <a:r>
                        <a:rPr lang="en-US" sz="1200" dirty="0" smtClean="0">
                          <a:solidFill>
                            <a:schemeClr val="tx2"/>
                          </a:solidFill>
                        </a:rPr>
                        <a:t>1</a:t>
                      </a:r>
                      <a:endParaRPr lang="en-US" sz="1200" dirty="0">
                        <a:solidFill>
                          <a:schemeClr val="tx2"/>
                        </a:solidFill>
                      </a:endParaRPr>
                    </a:p>
                  </a:txBody>
                  <a:tcPr/>
                </a:tc>
              </a:tr>
              <a:tr h="253753">
                <a:tc>
                  <a:txBody>
                    <a:bodyPr/>
                    <a:lstStyle/>
                    <a:p>
                      <a:r>
                        <a:rPr lang="en-US" sz="1200" dirty="0" smtClean="0">
                          <a:solidFill>
                            <a:schemeClr val="tx2"/>
                          </a:solidFill>
                        </a:rPr>
                        <a:t>          Walking ¼ of a mile</a:t>
                      </a:r>
                      <a:endParaRPr lang="en-US" sz="1200" dirty="0">
                        <a:solidFill>
                          <a:schemeClr val="tx2"/>
                        </a:solidFill>
                      </a:endParaRPr>
                    </a:p>
                  </a:txBody>
                  <a:tcPr/>
                </a:tc>
                <a:tc>
                  <a:txBody>
                    <a:bodyPr/>
                    <a:lstStyle/>
                    <a:p>
                      <a:r>
                        <a:rPr lang="en-US" sz="1200" dirty="0" smtClean="0">
                          <a:solidFill>
                            <a:schemeClr val="tx2"/>
                          </a:solidFill>
                        </a:rPr>
                        <a:t>1</a:t>
                      </a:r>
                      <a:endParaRPr lang="en-US" sz="1200" dirty="0">
                        <a:solidFill>
                          <a:schemeClr val="tx2"/>
                        </a:solidFill>
                      </a:endParaRPr>
                    </a:p>
                  </a:txBody>
                  <a:tcPr/>
                </a:tc>
              </a:tr>
              <a:tr h="253753">
                <a:tc>
                  <a:txBody>
                    <a:bodyPr/>
                    <a:lstStyle/>
                    <a:p>
                      <a:r>
                        <a:rPr lang="en-US" sz="1200" dirty="0" smtClean="0">
                          <a:solidFill>
                            <a:schemeClr val="tx2"/>
                          </a:solidFill>
                        </a:rPr>
                        <a:t>           Writing or handling and grasping small</a:t>
                      </a:r>
                      <a:r>
                        <a:rPr lang="en-US" sz="1200" baseline="0" dirty="0" smtClean="0">
                          <a:solidFill>
                            <a:schemeClr val="tx2"/>
                          </a:solidFill>
                        </a:rPr>
                        <a:t> objects</a:t>
                      </a:r>
                      <a:endParaRPr lang="en-US" sz="1200" dirty="0">
                        <a:solidFill>
                          <a:schemeClr val="tx2"/>
                        </a:solidFill>
                      </a:endParaRPr>
                    </a:p>
                  </a:txBody>
                  <a:tcPr/>
                </a:tc>
                <a:tc>
                  <a:txBody>
                    <a:bodyPr/>
                    <a:lstStyle/>
                    <a:p>
                      <a:r>
                        <a:rPr lang="en-US" sz="1200" dirty="0" smtClean="0">
                          <a:solidFill>
                            <a:schemeClr val="tx2"/>
                          </a:solidFill>
                        </a:rPr>
                        <a:t>1</a:t>
                      </a:r>
                      <a:endParaRPr lang="en-US" sz="1200" dirty="0">
                        <a:solidFill>
                          <a:schemeClr val="tx2"/>
                        </a:solidFill>
                      </a:endParaRPr>
                    </a:p>
                  </a:txBody>
                  <a:tcPr/>
                </a:tc>
              </a:tr>
            </a:tbl>
          </a:graphicData>
        </a:graphic>
      </p:graphicFrame>
      <p:sp>
        <p:nvSpPr>
          <p:cNvPr id="4" name="Content Placeholder 3"/>
          <p:cNvSpPr>
            <a:spLocks noGrp="1"/>
          </p:cNvSpPr>
          <p:nvPr>
            <p:ph sz="half" idx="2"/>
          </p:nvPr>
        </p:nvSpPr>
        <p:spPr>
          <a:xfrm>
            <a:off x="4724400" y="609600"/>
            <a:ext cx="4038600" cy="6019800"/>
          </a:xfrm>
        </p:spPr>
        <p:txBody>
          <a:bodyPr>
            <a:normAutofit lnSpcReduction="10000"/>
          </a:bodyPr>
          <a:lstStyle/>
          <a:p>
            <a:pPr marL="0" indent="0">
              <a:buNone/>
            </a:pPr>
            <a:r>
              <a:rPr lang="en-US" sz="2600" dirty="0" smtClean="0"/>
              <a:t>Score &gt;3: Vulnerable Elderly</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smtClean="0"/>
          </a:p>
          <a:p>
            <a:pPr marL="0" indent="0" algn="r">
              <a:buNone/>
            </a:pPr>
            <a:r>
              <a:rPr lang="en-US" sz="1400" i="1" dirty="0" err="1" smtClean="0">
                <a:solidFill>
                  <a:srgbClr val="FFFF00"/>
                </a:solidFill>
              </a:rPr>
              <a:t>Saliba</a:t>
            </a:r>
            <a:r>
              <a:rPr lang="en-US" sz="1400" i="1" dirty="0" smtClean="0">
                <a:solidFill>
                  <a:srgbClr val="FFFF00"/>
                </a:solidFill>
              </a:rPr>
              <a:t> et al, </a:t>
            </a:r>
            <a:r>
              <a:rPr lang="en-US" sz="1400" b="1" i="1" dirty="0" smtClean="0">
                <a:solidFill>
                  <a:srgbClr val="FFFF00"/>
                </a:solidFill>
              </a:rPr>
              <a:t> </a:t>
            </a:r>
            <a:r>
              <a:rPr lang="en-US" sz="1400" i="1" dirty="0" smtClean="0">
                <a:solidFill>
                  <a:srgbClr val="FFFF00"/>
                </a:solidFill>
              </a:rPr>
              <a:t>J Am </a:t>
            </a:r>
            <a:r>
              <a:rPr lang="en-US" sz="1400" i="1" dirty="0" err="1" smtClean="0">
                <a:solidFill>
                  <a:srgbClr val="FFFF00"/>
                </a:solidFill>
              </a:rPr>
              <a:t>Geriatr</a:t>
            </a:r>
            <a:r>
              <a:rPr lang="en-US" sz="1400" i="1" dirty="0" smtClean="0">
                <a:solidFill>
                  <a:srgbClr val="FFFF00"/>
                </a:solidFill>
              </a:rPr>
              <a:t> </a:t>
            </a:r>
            <a:r>
              <a:rPr lang="en-US" sz="1400" i="1" dirty="0" err="1" smtClean="0">
                <a:solidFill>
                  <a:srgbClr val="FFFF00"/>
                </a:solidFill>
              </a:rPr>
              <a:t>Soc</a:t>
            </a:r>
            <a:r>
              <a:rPr lang="en-US" sz="1400" i="1" dirty="0" smtClean="0">
                <a:solidFill>
                  <a:srgbClr val="FFFF00"/>
                </a:solidFill>
              </a:rPr>
              <a:t> 2001</a:t>
            </a:r>
            <a:endParaRPr lang="en-US" i="1" dirty="0">
              <a:solidFill>
                <a:srgbClr val="FFFF00"/>
              </a:solidFill>
            </a:endParaRPr>
          </a:p>
        </p:txBody>
      </p:sp>
      <p:sp>
        <p:nvSpPr>
          <p:cNvPr id="6" name="Line 7"/>
          <p:cNvSpPr>
            <a:spLocks noChangeShapeType="1"/>
          </p:cNvSpPr>
          <p:nvPr/>
        </p:nvSpPr>
        <p:spPr bwMode="auto">
          <a:xfrm>
            <a:off x="76200" y="469900"/>
            <a:ext cx="85344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584443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0" y="190500"/>
            <a:ext cx="9144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panose="02020603050405020304" pitchFamily="18" charset="0"/>
              </a:defRPr>
            </a:lvl1pPr>
            <a:lvl2pPr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lvl="1" eaLnBrk="1" hangingPunct="1">
              <a:lnSpc>
                <a:spcPct val="90000"/>
              </a:lnSpc>
              <a:spcBef>
                <a:spcPct val="20000"/>
              </a:spcBef>
              <a:buClr>
                <a:srgbClr val="FFFF00"/>
              </a:buClr>
              <a:buFont typeface="Wingdings" panose="05000000000000000000" pitchFamily="2" charset="2"/>
              <a:buChar char="Ø"/>
            </a:pPr>
            <a:endParaRPr lang="en-US" altLang="en-US" b="1"/>
          </a:p>
          <a:p>
            <a:pPr eaLnBrk="1" hangingPunct="1">
              <a:lnSpc>
                <a:spcPct val="130000"/>
              </a:lnSpc>
              <a:spcBef>
                <a:spcPct val="50000"/>
              </a:spcBef>
            </a:pPr>
            <a:endParaRPr lang="en-US" altLang="en-US" sz="2800"/>
          </a:p>
          <a:p>
            <a:pPr algn="ctr" eaLnBrk="1" hangingPunct="1">
              <a:lnSpc>
                <a:spcPct val="130000"/>
              </a:lnSpc>
              <a:spcBef>
                <a:spcPct val="50000"/>
              </a:spcBef>
            </a:pPr>
            <a:endParaRPr lang="en-US" altLang="en-US" sz="2400"/>
          </a:p>
        </p:txBody>
      </p:sp>
      <p:sp>
        <p:nvSpPr>
          <p:cNvPr id="33795" name="Text Box 3"/>
          <p:cNvSpPr txBox="1">
            <a:spLocks noChangeArrowheads="1"/>
          </p:cNvSpPr>
          <p:nvPr/>
        </p:nvSpPr>
        <p:spPr bwMode="auto">
          <a:xfrm>
            <a:off x="533400" y="1095375"/>
            <a:ext cx="8172450" cy="551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eaLnBrk="1" hangingPunct="1">
              <a:spcBef>
                <a:spcPct val="45000"/>
              </a:spcBef>
            </a:pPr>
            <a:r>
              <a:rPr lang="en-US" altLang="en-US" sz="2800" b="1"/>
              <a:t>Definition: </a:t>
            </a:r>
          </a:p>
          <a:p>
            <a:pPr eaLnBrk="1" hangingPunct="1">
              <a:spcBef>
                <a:spcPct val="45000"/>
              </a:spcBef>
            </a:pPr>
            <a:r>
              <a:rPr lang="en-US" altLang="en-US" sz="2800"/>
              <a:t>Concurrent, independent health condition which may be a predictor of survival and resource requirements</a:t>
            </a:r>
          </a:p>
          <a:p>
            <a:pPr eaLnBrk="1" hangingPunct="1">
              <a:spcBef>
                <a:spcPct val="45000"/>
              </a:spcBef>
            </a:pPr>
            <a:endParaRPr lang="en-US" altLang="en-US" sz="2800" b="1"/>
          </a:p>
          <a:p>
            <a:pPr eaLnBrk="1" hangingPunct="1">
              <a:spcBef>
                <a:spcPct val="45000"/>
              </a:spcBef>
            </a:pPr>
            <a:r>
              <a:rPr lang="en-US" altLang="en-US" sz="2800" b="1"/>
              <a:t>Questions:</a:t>
            </a:r>
          </a:p>
          <a:p>
            <a:pPr eaLnBrk="1" hangingPunct="1">
              <a:spcBef>
                <a:spcPct val="45000"/>
              </a:spcBef>
            </a:pPr>
            <a:r>
              <a:rPr lang="en-US" altLang="en-US" sz="2800"/>
              <a:t>1) Is the patient going to die from cancer or another medical problem?</a:t>
            </a:r>
          </a:p>
          <a:p>
            <a:pPr eaLnBrk="1" hangingPunct="1">
              <a:spcBef>
                <a:spcPct val="45000"/>
              </a:spcBef>
            </a:pPr>
            <a:r>
              <a:rPr lang="en-US" altLang="en-US" sz="2800"/>
              <a:t>2) Will another medical problem limit the ability to tolerate chemotherapy?</a:t>
            </a:r>
          </a:p>
          <a:p>
            <a:pPr eaLnBrk="1" hangingPunct="1">
              <a:spcBef>
                <a:spcPct val="45000"/>
              </a:spcBef>
            </a:pPr>
            <a:endParaRPr lang="en-US" altLang="en-US" sz="2800"/>
          </a:p>
        </p:txBody>
      </p:sp>
      <p:sp>
        <p:nvSpPr>
          <p:cNvPr id="33796" name="Line 4"/>
          <p:cNvSpPr>
            <a:spLocks noChangeShapeType="1"/>
          </p:cNvSpPr>
          <p:nvPr/>
        </p:nvSpPr>
        <p:spPr bwMode="auto">
          <a:xfrm>
            <a:off x="279400" y="977900"/>
            <a:ext cx="85344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idx="4294967295"/>
          </p:nvPr>
        </p:nvSpPr>
        <p:spPr>
          <a:xfrm>
            <a:off x="685800" y="111125"/>
            <a:ext cx="7772400" cy="700088"/>
          </a:xfrm>
        </p:spPr>
        <p:txBody>
          <a:bodyPr/>
          <a:lstStyle/>
          <a:p>
            <a:pPr eaLnBrk="1" hangingPunct="1">
              <a:defRPr/>
            </a:pPr>
            <a:r>
              <a:rPr lang="en-US" sz="3600" b="1" kern="1200" dirty="0" smtClean="0">
                <a:ea typeface="+mn-ea"/>
                <a:cs typeface="+mn-cs"/>
              </a:rPr>
              <a:t>Geriatric Assessment: Comorbidity</a:t>
            </a:r>
            <a:endParaRPr lang="en-US" dirty="0" smtClean="0"/>
          </a:p>
        </p:txBody>
      </p:sp>
    </p:spTree>
    <p:custDataLst>
      <p:tags r:id="rId1"/>
    </p:custDataLst>
    <p:extLst>
      <p:ext uri="{BB962C8B-B14F-4D97-AF65-F5344CB8AC3E}">
        <p14:creationId xmlns:p14="http://schemas.microsoft.com/office/powerpoint/2010/main" val="33813578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3"/>
          <p:cNvSpPr txBox="1">
            <a:spLocks noChangeArrowheads="1"/>
          </p:cNvSpPr>
          <p:nvPr/>
        </p:nvSpPr>
        <p:spPr bwMode="auto">
          <a:xfrm>
            <a:off x="5984875" y="6340475"/>
            <a:ext cx="30019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algn="r" eaLnBrk="1" hangingPunct="1">
              <a:spcBef>
                <a:spcPct val="50000"/>
              </a:spcBef>
            </a:pPr>
            <a:r>
              <a:rPr lang="en-US" altLang="en-US" sz="1800" i="1">
                <a:solidFill>
                  <a:srgbClr val="FFFF00"/>
                </a:solidFill>
              </a:rPr>
              <a:t>Yancik et al, Cancer 1997</a:t>
            </a:r>
          </a:p>
        </p:txBody>
      </p:sp>
      <p:graphicFrame>
        <p:nvGraphicFramePr>
          <p:cNvPr id="35843" name="Object 4"/>
          <p:cNvGraphicFramePr>
            <a:graphicFrameLocks noChangeAspect="1"/>
          </p:cNvGraphicFramePr>
          <p:nvPr/>
        </p:nvGraphicFramePr>
        <p:xfrm>
          <a:off x="2212975" y="1363663"/>
          <a:ext cx="6697663" cy="4478337"/>
        </p:xfrm>
        <a:graphic>
          <a:graphicData uri="http://schemas.openxmlformats.org/presentationml/2006/ole">
            <mc:AlternateContent xmlns:mc="http://schemas.openxmlformats.org/markup-compatibility/2006">
              <mc:Choice xmlns:v="urn:schemas-microsoft-com:vml" Requires="v">
                <p:oleObj spid="_x0000_s5152" name="Chart" r:id="rId5" imgW="6096000" imgH="4076700" progId="MSGraph.Chart.8">
                  <p:embed followColorScheme="full"/>
                </p:oleObj>
              </mc:Choice>
              <mc:Fallback>
                <p:oleObj name="Chart" r:id="rId5" imgW="6096000" imgH="4076700" progId="MSGraph.Chart.8">
                  <p:embed followColorScheme="full"/>
                  <p:pic>
                    <p:nvPicPr>
                      <p:cNvPr id="0" name=""/>
                      <p:cNvPicPr>
                        <a:picLocks noChangeAspect="1" noChangeArrowheads="1"/>
                      </p:cNvPicPr>
                      <p:nvPr/>
                    </p:nvPicPr>
                    <p:blipFill>
                      <a:blip r:embed="rId6"/>
                      <a:srcRect/>
                      <a:stretch>
                        <a:fillRect/>
                      </a:stretch>
                    </p:blipFill>
                    <p:spPr bwMode="auto">
                      <a:xfrm>
                        <a:off x="2212975" y="1363663"/>
                        <a:ext cx="6697663" cy="4478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844" name="Text Box 7"/>
          <p:cNvSpPr txBox="1">
            <a:spLocks noChangeArrowheads="1"/>
          </p:cNvSpPr>
          <p:nvPr/>
        </p:nvSpPr>
        <p:spPr bwMode="auto">
          <a:xfrm>
            <a:off x="5111750" y="5614988"/>
            <a:ext cx="15763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eaLnBrk="1" hangingPunct="1"/>
            <a:r>
              <a:rPr lang="en-US" altLang="en-US" sz="2800"/>
              <a:t>Age (yrs)</a:t>
            </a:r>
          </a:p>
        </p:txBody>
      </p:sp>
      <p:sp>
        <p:nvSpPr>
          <p:cNvPr id="35845" name="Text Box 8"/>
          <p:cNvSpPr txBox="1">
            <a:spLocks noChangeArrowheads="1"/>
          </p:cNvSpPr>
          <p:nvPr/>
        </p:nvSpPr>
        <p:spPr bwMode="auto">
          <a:xfrm>
            <a:off x="307975" y="2595563"/>
            <a:ext cx="2057400" cy="1092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algn="ctr" eaLnBrk="1" hangingPunct="1">
              <a:spcBef>
                <a:spcPct val="50000"/>
              </a:spcBef>
            </a:pPr>
            <a:r>
              <a:rPr lang="en-US" altLang="en-US" sz="2600"/>
              <a:t>Number of</a:t>
            </a:r>
          </a:p>
          <a:p>
            <a:pPr algn="ctr" eaLnBrk="1" hangingPunct="1">
              <a:spcBef>
                <a:spcPct val="50000"/>
              </a:spcBef>
            </a:pPr>
            <a:r>
              <a:rPr lang="en-US" altLang="en-US" sz="2600"/>
              <a:t>Comorbidity</a:t>
            </a:r>
          </a:p>
        </p:txBody>
      </p:sp>
      <p:sp>
        <p:nvSpPr>
          <p:cNvPr id="35846" name="Line 7"/>
          <p:cNvSpPr>
            <a:spLocks noChangeShapeType="1"/>
          </p:cNvSpPr>
          <p:nvPr/>
        </p:nvSpPr>
        <p:spPr bwMode="auto">
          <a:xfrm>
            <a:off x="317500" y="930275"/>
            <a:ext cx="85344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idx="4294967295"/>
          </p:nvPr>
        </p:nvSpPr>
        <p:spPr>
          <a:xfrm>
            <a:off x="685800" y="128588"/>
            <a:ext cx="7772400" cy="742950"/>
          </a:xfrm>
        </p:spPr>
        <p:txBody>
          <a:bodyPr/>
          <a:lstStyle/>
          <a:p>
            <a:pPr eaLnBrk="1" hangingPunct="1">
              <a:defRPr/>
            </a:pPr>
            <a:r>
              <a:rPr lang="en-US" sz="3600" b="1" kern="1200" dirty="0" smtClean="0">
                <a:ea typeface="+mn-ea"/>
                <a:cs typeface="+mn-cs"/>
              </a:rPr>
              <a:t>Comorbidity Increases with Age</a:t>
            </a:r>
            <a:endParaRPr lang="en-US" dirty="0" smtClean="0"/>
          </a:p>
        </p:txBody>
      </p:sp>
    </p:spTree>
    <p:custDataLst>
      <p:tags r:id="rId2"/>
    </p:custDataLst>
    <p:extLst>
      <p:ext uri="{BB962C8B-B14F-4D97-AF65-F5344CB8AC3E}">
        <p14:creationId xmlns:p14="http://schemas.microsoft.com/office/powerpoint/2010/main" val="14936579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4597400" cy="5715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47800" y="0"/>
            <a:ext cx="6553200" cy="646331"/>
          </a:xfrm>
          <a:prstGeom prst="rect">
            <a:avLst/>
          </a:prstGeom>
        </p:spPr>
        <p:txBody>
          <a:bodyPr wrap="square">
            <a:spAutoFit/>
          </a:bodyPr>
          <a:lstStyle/>
          <a:p>
            <a:r>
              <a:rPr lang="en-US" sz="3600" dirty="0" err="1" smtClean="0">
                <a:solidFill>
                  <a:srgbClr val="FFFF00"/>
                </a:solidFill>
              </a:rPr>
              <a:t>Charlson</a:t>
            </a:r>
            <a:r>
              <a:rPr lang="en-US" sz="3600" dirty="0" smtClean="0">
                <a:solidFill>
                  <a:srgbClr val="FFFF00"/>
                </a:solidFill>
              </a:rPr>
              <a:t> Comorbidity Index</a:t>
            </a:r>
            <a:endParaRPr lang="en-US" sz="3600" dirty="0">
              <a:solidFill>
                <a:srgbClr val="FFFF00"/>
              </a:solidFill>
            </a:endParaRPr>
          </a:p>
        </p:txBody>
      </p:sp>
      <p:sp>
        <p:nvSpPr>
          <p:cNvPr id="4" name="Rectangle 3"/>
          <p:cNvSpPr/>
          <p:nvPr/>
        </p:nvSpPr>
        <p:spPr>
          <a:xfrm>
            <a:off x="5408492" y="6172200"/>
            <a:ext cx="3335208" cy="369332"/>
          </a:xfrm>
          <a:prstGeom prst="rect">
            <a:avLst/>
          </a:prstGeom>
        </p:spPr>
        <p:txBody>
          <a:bodyPr wrap="none">
            <a:spAutoFit/>
          </a:bodyPr>
          <a:lstStyle/>
          <a:p>
            <a:r>
              <a:rPr lang="en-US" b="1" i="1" dirty="0" err="1" smtClean="0">
                <a:solidFill>
                  <a:srgbClr val="FFFF00"/>
                </a:solidFill>
              </a:rPr>
              <a:t>Charlson</a:t>
            </a:r>
            <a:r>
              <a:rPr lang="en-US" b="1" i="1" dirty="0" smtClean="0">
                <a:solidFill>
                  <a:srgbClr val="FFFF00"/>
                </a:solidFill>
              </a:rPr>
              <a:t> et al J </a:t>
            </a:r>
            <a:r>
              <a:rPr lang="en-US" b="1" i="1" dirty="0" err="1" smtClean="0">
                <a:solidFill>
                  <a:srgbClr val="FFFF00"/>
                </a:solidFill>
              </a:rPr>
              <a:t>Chron</a:t>
            </a:r>
            <a:r>
              <a:rPr lang="en-US" b="1" i="1" dirty="0" smtClean="0">
                <a:solidFill>
                  <a:srgbClr val="FFFF00"/>
                </a:solidFill>
              </a:rPr>
              <a:t> Dis 1987</a:t>
            </a:r>
            <a:endParaRPr lang="en-US" i="1" dirty="0">
              <a:solidFill>
                <a:srgbClr val="FFFF00"/>
              </a:solidFill>
            </a:endParaRPr>
          </a:p>
        </p:txBody>
      </p:sp>
      <p:sp>
        <p:nvSpPr>
          <p:cNvPr id="5" name="Line 7"/>
          <p:cNvSpPr>
            <a:spLocks noChangeShapeType="1"/>
          </p:cNvSpPr>
          <p:nvPr/>
        </p:nvSpPr>
        <p:spPr bwMode="auto">
          <a:xfrm>
            <a:off x="228600" y="762000"/>
            <a:ext cx="85344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Rectangle 5"/>
          <p:cNvSpPr/>
          <p:nvPr/>
        </p:nvSpPr>
        <p:spPr bwMode="auto">
          <a:xfrm>
            <a:off x="609600" y="3962400"/>
            <a:ext cx="2209800" cy="6096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bg1"/>
              </a:solidFill>
              <a:effectLst/>
              <a:latin typeface="Times New Roman" pitchFamily="18" charset="0"/>
            </a:endParaRPr>
          </a:p>
        </p:txBody>
      </p:sp>
      <p:sp>
        <p:nvSpPr>
          <p:cNvPr id="7" name="Rectangle 6"/>
          <p:cNvSpPr/>
          <p:nvPr/>
        </p:nvSpPr>
        <p:spPr bwMode="auto">
          <a:xfrm>
            <a:off x="609600" y="4737100"/>
            <a:ext cx="2209800" cy="2159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bg1"/>
              </a:solidFill>
              <a:effectLst/>
              <a:latin typeface="Times New Roman" pitchFamily="18" charset="0"/>
            </a:endParaRPr>
          </a:p>
        </p:txBody>
      </p:sp>
    </p:spTree>
    <p:extLst>
      <p:ext uri="{BB962C8B-B14F-4D97-AF65-F5344CB8AC3E}">
        <p14:creationId xmlns:p14="http://schemas.microsoft.com/office/powerpoint/2010/main" val="18667269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2"/>
          <p:cNvGrpSpPr>
            <a:grpSpLocks/>
          </p:cNvGrpSpPr>
          <p:nvPr/>
        </p:nvGrpSpPr>
        <p:grpSpPr bwMode="auto">
          <a:xfrm>
            <a:off x="344488" y="1306513"/>
            <a:ext cx="7021512" cy="5273675"/>
            <a:chOff x="744" y="797"/>
            <a:chExt cx="4043" cy="3177"/>
          </a:xfrm>
        </p:grpSpPr>
        <p:sp>
          <p:nvSpPr>
            <p:cNvPr id="34822" name="Rectangle 3"/>
            <p:cNvSpPr>
              <a:spLocks noChangeArrowheads="1"/>
            </p:cNvSpPr>
            <p:nvPr/>
          </p:nvSpPr>
          <p:spPr bwMode="auto">
            <a:xfrm>
              <a:off x="2173" y="920"/>
              <a:ext cx="2614" cy="2614"/>
            </a:xfrm>
            <a:prstGeom prst="rect">
              <a:avLst/>
            </a:prstGeom>
            <a:noFill/>
            <a:ln w="381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eaLnBrk="1" hangingPunct="1"/>
              <a:endParaRPr lang="en-US" altLang="en-US"/>
            </a:p>
          </p:txBody>
        </p:sp>
        <p:sp>
          <p:nvSpPr>
            <p:cNvPr id="34823" name="Line 4"/>
            <p:cNvSpPr>
              <a:spLocks noChangeShapeType="1"/>
            </p:cNvSpPr>
            <p:nvPr/>
          </p:nvSpPr>
          <p:spPr bwMode="auto">
            <a:xfrm>
              <a:off x="2164" y="2240"/>
              <a:ext cx="104" cy="0"/>
            </a:xfrm>
            <a:prstGeom prst="line">
              <a:avLst/>
            </a:prstGeom>
            <a:noFill/>
            <a:ln w="381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824" name="Line 5"/>
            <p:cNvSpPr>
              <a:spLocks noChangeShapeType="1"/>
            </p:cNvSpPr>
            <p:nvPr/>
          </p:nvSpPr>
          <p:spPr bwMode="auto">
            <a:xfrm>
              <a:off x="2164" y="1970"/>
              <a:ext cx="104" cy="0"/>
            </a:xfrm>
            <a:prstGeom prst="line">
              <a:avLst/>
            </a:prstGeom>
            <a:noFill/>
            <a:ln w="381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825" name="Line 6"/>
            <p:cNvSpPr>
              <a:spLocks noChangeShapeType="1"/>
            </p:cNvSpPr>
            <p:nvPr/>
          </p:nvSpPr>
          <p:spPr bwMode="auto">
            <a:xfrm>
              <a:off x="2164" y="1709"/>
              <a:ext cx="104" cy="0"/>
            </a:xfrm>
            <a:prstGeom prst="line">
              <a:avLst/>
            </a:prstGeom>
            <a:noFill/>
            <a:ln w="381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826" name="Line 7"/>
            <p:cNvSpPr>
              <a:spLocks noChangeShapeType="1"/>
            </p:cNvSpPr>
            <p:nvPr/>
          </p:nvSpPr>
          <p:spPr bwMode="auto">
            <a:xfrm>
              <a:off x="2164" y="1451"/>
              <a:ext cx="104" cy="0"/>
            </a:xfrm>
            <a:prstGeom prst="line">
              <a:avLst/>
            </a:prstGeom>
            <a:noFill/>
            <a:ln w="381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827" name="Line 8"/>
            <p:cNvSpPr>
              <a:spLocks noChangeShapeType="1"/>
            </p:cNvSpPr>
            <p:nvPr/>
          </p:nvSpPr>
          <p:spPr bwMode="auto">
            <a:xfrm>
              <a:off x="2164" y="1178"/>
              <a:ext cx="104" cy="0"/>
            </a:xfrm>
            <a:prstGeom prst="line">
              <a:avLst/>
            </a:prstGeom>
            <a:noFill/>
            <a:ln w="381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828" name="Line 9"/>
            <p:cNvSpPr>
              <a:spLocks noChangeShapeType="1"/>
            </p:cNvSpPr>
            <p:nvPr/>
          </p:nvSpPr>
          <p:spPr bwMode="auto">
            <a:xfrm>
              <a:off x="2164" y="2486"/>
              <a:ext cx="104" cy="0"/>
            </a:xfrm>
            <a:prstGeom prst="line">
              <a:avLst/>
            </a:prstGeom>
            <a:noFill/>
            <a:ln w="381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829" name="Line 10"/>
            <p:cNvSpPr>
              <a:spLocks noChangeShapeType="1"/>
            </p:cNvSpPr>
            <p:nvPr/>
          </p:nvSpPr>
          <p:spPr bwMode="auto">
            <a:xfrm>
              <a:off x="2164" y="2747"/>
              <a:ext cx="104" cy="0"/>
            </a:xfrm>
            <a:prstGeom prst="line">
              <a:avLst/>
            </a:prstGeom>
            <a:noFill/>
            <a:ln w="381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830" name="Line 11"/>
            <p:cNvSpPr>
              <a:spLocks noChangeShapeType="1"/>
            </p:cNvSpPr>
            <p:nvPr/>
          </p:nvSpPr>
          <p:spPr bwMode="auto">
            <a:xfrm>
              <a:off x="2164" y="2993"/>
              <a:ext cx="104" cy="0"/>
            </a:xfrm>
            <a:prstGeom prst="line">
              <a:avLst/>
            </a:prstGeom>
            <a:noFill/>
            <a:ln w="381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831" name="Line 12"/>
            <p:cNvSpPr>
              <a:spLocks noChangeShapeType="1"/>
            </p:cNvSpPr>
            <p:nvPr/>
          </p:nvSpPr>
          <p:spPr bwMode="auto">
            <a:xfrm>
              <a:off x="2164" y="3260"/>
              <a:ext cx="104" cy="0"/>
            </a:xfrm>
            <a:prstGeom prst="line">
              <a:avLst/>
            </a:prstGeom>
            <a:noFill/>
            <a:ln w="381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832" name="Line 13"/>
            <p:cNvSpPr>
              <a:spLocks noChangeShapeType="1"/>
            </p:cNvSpPr>
            <p:nvPr/>
          </p:nvSpPr>
          <p:spPr bwMode="auto">
            <a:xfrm>
              <a:off x="4676" y="2240"/>
              <a:ext cx="104" cy="0"/>
            </a:xfrm>
            <a:prstGeom prst="line">
              <a:avLst/>
            </a:prstGeom>
            <a:noFill/>
            <a:ln w="381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833" name="Line 14"/>
            <p:cNvSpPr>
              <a:spLocks noChangeShapeType="1"/>
            </p:cNvSpPr>
            <p:nvPr/>
          </p:nvSpPr>
          <p:spPr bwMode="auto">
            <a:xfrm>
              <a:off x="4676" y="1970"/>
              <a:ext cx="104" cy="0"/>
            </a:xfrm>
            <a:prstGeom prst="line">
              <a:avLst/>
            </a:prstGeom>
            <a:noFill/>
            <a:ln w="381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834" name="Line 15"/>
            <p:cNvSpPr>
              <a:spLocks noChangeShapeType="1"/>
            </p:cNvSpPr>
            <p:nvPr/>
          </p:nvSpPr>
          <p:spPr bwMode="auto">
            <a:xfrm>
              <a:off x="4676" y="1709"/>
              <a:ext cx="104" cy="0"/>
            </a:xfrm>
            <a:prstGeom prst="line">
              <a:avLst/>
            </a:prstGeom>
            <a:noFill/>
            <a:ln w="381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835" name="Line 16"/>
            <p:cNvSpPr>
              <a:spLocks noChangeShapeType="1"/>
            </p:cNvSpPr>
            <p:nvPr/>
          </p:nvSpPr>
          <p:spPr bwMode="auto">
            <a:xfrm>
              <a:off x="4676" y="1451"/>
              <a:ext cx="104" cy="0"/>
            </a:xfrm>
            <a:prstGeom prst="line">
              <a:avLst/>
            </a:prstGeom>
            <a:noFill/>
            <a:ln w="381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836" name="Line 17"/>
            <p:cNvSpPr>
              <a:spLocks noChangeShapeType="1"/>
            </p:cNvSpPr>
            <p:nvPr/>
          </p:nvSpPr>
          <p:spPr bwMode="auto">
            <a:xfrm>
              <a:off x="4676" y="1178"/>
              <a:ext cx="104" cy="0"/>
            </a:xfrm>
            <a:prstGeom prst="line">
              <a:avLst/>
            </a:prstGeom>
            <a:noFill/>
            <a:ln w="381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837" name="Line 18"/>
            <p:cNvSpPr>
              <a:spLocks noChangeShapeType="1"/>
            </p:cNvSpPr>
            <p:nvPr/>
          </p:nvSpPr>
          <p:spPr bwMode="auto">
            <a:xfrm>
              <a:off x="4676" y="2486"/>
              <a:ext cx="104" cy="0"/>
            </a:xfrm>
            <a:prstGeom prst="line">
              <a:avLst/>
            </a:prstGeom>
            <a:noFill/>
            <a:ln w="381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838" name="Line 19"/>
            <p:cNvSpPr>
              <a:spLocks noChangeShapeType="1"/>
            </p:cNvSpPr>
            <p:nvPr/>
          </p:nvSpPr>
          <p:spPr bwMode="auto">
            <a:xfrm>
              <a:off x="4676" y="2747"/>
              <a:ext cx="104" cy="0"/>
            </a:xfrm>
            <a:prstGeom prst="line">
              <a:avLst/>
            </a:prstGeom>
            <a:noFill/>
            <a:ln w="381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839" name="Line 20"/>
            <p:cNvSpPr>
              <a:spLocks noChangeShapeType="1"/>
            </p:cNvSpPr>
            <p:nvPr/>
          </p:nvSpPr>
          <p:spPr bwMode="auto">
            <a:xfrm>
              <a:off x="4676" y="2993"/>
              <a:ext cx="104" cy="0"/>
            </a:xfrm>
            <a:prstGeom prst="line">
              <a:avLst/>
            </a:prstGeom>
            <a:noFill/>
            <a:ln w="381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840" name="Line 21"/>
            <p:cNvSpPr>
              <a:spLocks noChangeShapeType="1"/>
            </p:cNvSpPr>
            <p:nvPr/>
          </p:nvSpPr>
          <p:spPr bwMode="auto">
            <a:xfrm>
              <a:off x="4676" y="3260"/>
              <a:ext cx="104" cy="0"/>
            </a:xfrm>
            <a:prstGeom prst="line">
              <a:avLst/>
            </a:prstGeom>
            <a:noFill/>
            <a:ln w="381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841" name="Line 22"/>
            <p:cNvSpPr>
              <a:spLocks noChangeShapeType="1"/>
            </p:cNvSpPr>
            <p:nvPr/>
          </p:nvSpPr>
          <p:spPr bwMode="auto">
            <a:xfrm rot="-5400000">
              <a:off x="2363" y="972"/>
              <a:ext cx="104" cy="0"/>
            </a:xfrm>
            <a:prstGeom prst="line">
              <a:avLst/>
            </a:prstGeom>
            <a:noFill/>
            <a:ln w="381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842" name="Line 23"/>
            <p:cNvSpPr>
              <a:spLocks noChangeShapeType="1"/>
            </p:cNvSpPr>
            <p:nvPr/>
          </p:nvSpPr>
          <p:spPr bwMode="auto">
            <a:xfrm rot="-5400000">
              <a:off x="2627" y="972"/>
              <a:ext cx="104" cy="0"/>
            </a:xfrm>
            <a:prstGeom prst="line">
              <a:avLst/>
            </a:prstGeom>
            <a:noFill/>
            <a:ln w="381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843" name="Line 24"/>
            <p:cNvSpPr>
              <a:spLocks noChangeShapeType="1"/>
            </p:cNvSpPr>
            <p:nvPr/>
          </p:nvSpPr>
          <p:spPr bwMode="auto">
            <a:xfrm rot="-5400000">
              <a:off x="2894" y="972"/>
              <a:ext cx="104" cy="0"/>
            </a:xfrm>
            <a:prstGeom prst="line">
              <a:avLst/>
            </a:prstGeom>
            <a:noFill/>
            <a:ln w="381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844" name="Line 25"/>
            <p:cNvSpPr>
              <a:spLocks noChangeShapeType="1"/>
            </p:cNvSpPr>
            <p:nvPr/>
          </p:nvSpPr>
          <p:spPr bwMode="auto">
            <a:xfrm rot="-5400000">
              <a:off x="3161" y="972"/>
              <a:ext cx="104" cy="0"/>
            </a:xfrm>
            <a:prstGeom prst="line">
              <a:avLst/>
            </a:prstGeom>
            <a:noFill/>
            <a:ln w="381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845" name="Line 26"/>
            <p:cNvSpPr>
              <a:spLocks noChangeShapeType="1"/>
            </p:cNvSpPr>
            <p:nvPr/>
          </p:nvSpPr>
          <p:spPr bwMode="auto">
            <a:xfrm rot="-5400000">
              <a:off x="3422" y="972"/>
              <a:ext cx="104" cy="0"/>
            </a:xfrm>
            <a:prstGeom prst="line">
              <a:avLst/>
            </a:prstGeom>
            <a:noFill/>
            <a:ln w="381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846" name="Line 27"/>
            <p:cNvSpPr>
              <a:spLocks noChangeShapeType="1"/>
            </p:cNvSpPr>
            <p:nvPr/>
          </p:nvSpPr>
          <p:spPr bwMode="auto">
            <a:xfrm rot="-5400000">
              <a:off x="3683" y="972"/>
              <a:ext cx="104" cy="0"/>
            </a:xfrm>
            <a:prstGeom prst="line">
              <a:avLst/>
            </a:prstGeom>
            <a:noFill/>
            <a:ln w="381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847" name="Line 28"/>
            <p:cNvSpPr>
              <a:spLocks noChangeShapeType="1"/>
            </p:cNvSpPr>
            <p:nvPr/>
          </p:nvSpPr>
          <p:spPr bwMode="auto">
            <a:xfrm rot="-5400000">
              <a:off x="3959" y="972"/>
              <a:ext cx="104" cy="0"/>
            </a:xfrm>
            <a:prstGeom prst="line">
              <a:avLst/>
            </a:prstGeom>
            <a:noFill/>
            <a:ln w="381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848" name="Line 29"/>
            <p:cNvSpPr>
              <a:spLocks noChangeShapeType="1"/>
            </p:cNvSpPr>
            <p:nvPr/>
          </p:nvSpPr>
          <p:spPr bwMode="auto">
            <a:xfrm rot="-5400000">
              <a:off x="4220" y="972"/>
              <a:ext cx="104" cy="0"/>
            </a:xfrm>
            <a:prstGeom prst="line">
              <a:avLst/>
            </a:prstGeom>
            <a:noFill/>
            <a:ln w="381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849" name="Line 30"/>
            <p:cNvSpPr>
              <a:spLocks noChangeShapeType="1"/>
            </p:cNvSpPr>
            <p:nvPr/>
          </p:nvSpPr>
          <p:spPr bwMode="auto">
            <a:xfrm rot="-5400000">
              <a:off x="4472" y="972"/>
              <a:ext cx="104" cy="0"/>
            </a:xfrm>
            <a:prstGeom prst="line">
              <a:avLst/>
            </a:prstGeom>
            <a:noFill/>
            <a:ln w="381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850" name="Line 31"/>
            <p:cNvSpPr>
              <a:spLocks noChangeShapeType="1"/>
            </p:cNvSpPr>
            <p:nvPr/>
          </p:nvSpPr>
          <p:spPr bwMode="auto">
            <a:xfrm rot="-5400000">
              <a:off x="2363" y="3480"/>
              <a:ext cx="104" cy="0"/>
            </a:xfrm>
            <a:prstGeom prst="line">
              <a:avLst/>
            </a:prstGeom>
            <a:noFill/>
            <a:ln w="381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851" name="Line 32"/>
            <p:cNvSpPr>
              <a:spLocks noChangeShapeType="1"/>
            </p:cNvSpPr>
            <p:nvPr/>
          </p:nvSpPr>
          <p:spPr bwMode="auto">
            <a:xfrm rot="-5400000">
              <a:off x="2627" y="3480"/>
              <a:ext cx="104" cy="0"/>
            </a:xfrm>
            <a:prstGeom prst="line">
              <a:avLst/>
            </a:prstGeom>
            <a:noFill/>
            <a:ln w="381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852" name="Line 33"/>
            <p:cNvSpPr>
              <a:spLocks noChangeShapeType="1"/>
            </p:cNvSpPr>
            <p:nvPr/>
          </p:nvSpPr>
          <p:spPr bwMode="auto">
            <a:xfrm rot="-5400000">
              <a:off x="2894" y="3480"/>
              <a:ext cx="104" cy="0"/>
            </a:xfrm>
            <a:prstGeom prst="line">
              <a:avLst/>
            </a:prstGeom>
            <a:noFill/>
            <a:ln w="381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853" name="Line 34"/>
            <p:cNvSpPr>
              <a:spLocks noChangeShapeType="1"/>
            </p:cNvSpPr>
            <p:nvPr/>
          </p:nvSpPr>
          <p:spPr bwMode="auto">
            <a:xfrm rot="-5400000">
              <a:off x="3161" y="3480"/>
              <a:ext cx="104" cy="0"/>
            </a:xfrm>
            <a:prstGeom prst="line">
              <a:avLst/>
            </a:prstGeom>
            <a:noFill/>
            <a:ln w="381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854" name="Line 35"/>
            <p:cNvSpPr>
              <a:spLocks noChangeShapeType="1"/>
            </p:cNvSpPr>
            <p:nvPr/>
          </p:nvSpPr>
          <p:spPr bwMode="auto">
            <a:xfrm rot="-5400000">
              <a:off x="3422" y="3480"/>
              <a:ext cx="104" cy="0"/>
            </a:xfrm>
            <a:prstGeom prst="line">
              <a:avLst/>
            </a:prstGeom>
            <a:noFill/>
            <a:ln w="381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855" name="Line 36"/>
            <p:cNvSpPr>
              <a:spLocks noChangeShapeType="1"/>
            </p:cNvSpPr>
            <p:nvPr/>
          </p:nvSpPr>
          <p:spPr bwMode="auto">
            <a:xfrm rot="-5400000">
              <a:off x="3683" y="3480"/>
              <a:ext cx="104" cy="0"/>
            </a:xfrm>
            <a:prstGeom prst="line">
              <a:avLst/>
            </a:prstGeom>
            <a:noFill/>
            <a:ln w="381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856" name="Line 37"/>
            <p:cNvSpPr>
              <a:spLocks noChangeShapeType="1"/>
            </p:cNvSpPr>
            <p:nvPr/>
          </p:nvSpPr>
          <p:spPr bwMode="auto">
            <a:xfrm rot="-5400000">
              <a:off x="3959" y="3480"/>
              <a:ext cx="104" cy="0"/>
            </a:xfrm>
            <a:prstGeom prst="line">
              <a:avLst/>
            </a:prstGeom>
            <a:noFill/>
            <a:ln w="381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857" name="Line 38"/>
            <p:cNvSpPr>
              <a:spLocks noChangeShapeType="1"/>
            </p:cNvSpPr>
            <p:nvPr/>
          </p:nvSpPr>
          <p:spPr bwMode="auto">
            <a:xfrm rot="-5400000">
              <a:off x="4220" y="3480"/>
              <a:ext cx="104" cy="0"/>
            </a:xfrm>
            <a:prstGeom prst="line">
              <a:avLst/>
            </a:prstGeom>
            <a:noFill/>
            <a:ln w="381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858" name="Line 39"/>
            <p:cNvSpPr>
              <a:spLocks noChangeShapeType="1"/>
            </p:cNvSpPr>
            <p:nvPr/>
          </p:nvSpPr>
          <p:spPr bwMode="auto">
            <a:xfrm rot="-5400000">
              <a:off x="4472" y="3480"/>
              <a:ext cx="104" cy="0"/>
            </a:xfrm>
            <a:prstGeom prst="line">
              <a:avLst/>
            </a:prstGeom>
            <a:noFill/>
            <a:ln w="381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859" name="Line 40"/>
            <p:cNvSpPr>
              <a:spLocks noChangeShapeType="1"/>
            </p:cNvSpPr>
            <p:nvPr/>
          </p:nvSpPr>
          <p:spPr bwMode="auto">
            <a:xfrm>
              <a:off x="2946" y="1422"/>
              <a:ext cx="1440" cy="972"/>
            </a:xfrm>
            <a:prstGeom prst="line">
              <a:avLst/>
            </a:prstGeom>
            <a:noFill/>
            <a:ln w="381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860" name="Line 41"/>
            <p:cNvSpPr>
              <a:spLocks noChangeShapeType="1"/>
            </p:cNvSpPr>
            <p:nvPr/>
          </p:nvSpPr>
          <p:spPr bwMode="auto">
            <a:xfrm>
              <a:off x="2844" y="1410"/>
              <a:ext cx="1596" cy="1644"/>
            </a:xfrm>
            <a:prstGeom prst="line">
              <a:avLst/>
            </a:prstGeom>
            <a:noFill/>
            <a:ln w="381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861" name="Line 42"/>
            <p:cNvSpPr>
              <a:spLocks noChangeShapeType="1"/>
            </p:cNvSpPr>
            <p:nvPr/>
          </p:nvSpPr>
          <p:spPr bwMode="auto">
            <a:xfrm>
              <a:off x="2826" y="1524"/>
              <a:ext cx="1584" cy="1536"/>
            </a:xfrm>
            <a:prstGeom prst="line">
              <a:avLst/>
            </a:prstGeom>
            <a:noFill/>
            <a:ln w="381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862" name="Line 43"/>
            <p:cNvSpPr>
              <a:spLocks noChangeShapeType="1"/>
            </p:cNvSpPr>
            <p:nvPr/>
          </p:nvSpPr>
          <p:spPr bwMode="auto">
            <a:xfrm>
              <a:off x="2802" y="1650"/>
              <a:ext cx="1584" cy="1074"/>
            </a:xfrm>
            <a:prstGeom prst="line">
              <a:avLst/>
            </a:prstGeom>
            <a:noFill/>
            <a:ln w="38100">
              <a:solidFill>
                <a:srgbClr val="00FF6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863" name="Line 44"/>
            <p:cNvSpPr>
              <a:spLocks noChangeShapeType="1"/>
            </p:cNvSpPr>
            <p:nvPr/>
          </p:nvSpPr>
          <p:spPr bwMode="auto">
            <a:xfrm>
              <a:off x="2796" y="1890"/>
              <a:ext cx="1680" cy="1086"/>
            </a:xfrm>
            <a:prstGeom prst="line">
              <a:avLst/>
            </a:prstGeom>
            <a:noFill/>
            <a:ln w="38100">
              <a:solidFill>
                <a:srgbClr val="FF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5213" name="Text Box 45"/>
            <p:cNvSpPr txBox="1">
              <a:spLocks noChangeArrowheads="1"/>
            </p:cNvSpPr>
            <p:nvPr/>
          </p:nvSpPr>
          <p:spPr bwMode="auto">
            <a:xfrm>
              <a:off x="2876" y="1238"/>
              <a:ext cx="188" cy="212"/>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1600">
                  <a:solidFill>
                    <a:srgbClr val="FFFFFF"/>
                  </a:solidFill>
                  <a:effectLst>
                    <a:outerShdw blurRad="38100" dist="38100" dir="2700000" algn="tl">
                      <a:srgbClr val="000000"/>
                    </a:outerShdw>
                  </a:effectLst>
                </a:rPr>
                <a:t>1</a:t>
              </a:r>
              <a:endParaRPr lang="en-US" sz="2400">
                <a:solidFill>
                  <a:srgbClr val="FFFFFF"/>
                </a:solidFill>
                <a:effectLst>
                  <a:outerShdw blurRad="38100" dist="38100" dir="2700000" algn="tl">
                    <a:srgbClr val="000000"/>
                  </a:outerShdw>
                </a:effectLst>
              </a:endParaRPr>
            </a:p>
          </p:txBody>
        </p:sp>
        <p:sp>
          <p:nvSpPr>
            <p:cNvPr id="135214" name="Text Box 46"/>
            <p:cNvSpPr txBox="1">
              <a:spLocks noChangeArrowheads="1"/>
            </p:cNvSpPr>
            <p:nvPr/>
          </p:nvSpPr>
          <p:spPr bwMode="auto">
            <a:xfrm>
              <a:off x="2648" y="1262"/>
              <a:ext cx="211" cy="212"/>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1600">
                  <a:solidFill>
                    <a:srgbClr val="FFFFFF"/>
                  </a:solidFill>
                  <a:effectLst>
                    <a:outerShdw blurRad="38100" dist="38100" dir="2700000" algn="tl">
                      <a:srgbClr val="000000"/>
                    </a:outerShdw>
                  </a:effectLst>
                </a:rPr>
                <a:t>2</a:t>
              </a:r>
              <a:endParaRPr lang="en-US" sz="2400">
                <a:solidFill>
                  <a:srgbClr val="FFFFFF"/>
                </a:solidFill>
                <a:effectLst>
                  <a:outerShdw blurRad="38100" dist="38100" dir="2700000" algn="tl">
                    <a:srgbClr val="000000"/>
                  </a:outerShdw>
                </a:effectLst>
              </a:endParaRPr>
            </a:p>
          </p:txBody>
        </p:sp>
        <p:sp>
          <p:nvSpPr>
            <p:cNvPr id="135215" name="Text Box 47"/>
            <p:cNvSpPr txBox="1">
              <a:spLocks noChangeArrowheads="1"/>
            </p:cNvSpPr>
            <p:nvPr/>
          </p:nvSpPr>
          <p:spPr bwMode="auto">
            <a:xfrm>
              <a:off x="2648" y="1406"/>
              <a:ext cx="211" cy="208"/>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1600">
                  <a:solidFill>
                    <a:srgbClr val="FFFFFF"/>
                  </a:solidFill>
                  <a:effectLst>
                    <a:outerShdw blurRad="38100" dist="38100" dir="2700000" algn="tl">
                      <a:srgbClr val="000000"/>
                    </a:outerShdw>
                  </a:effectLst>
                </a:rPr>
                <a:t>3</a:t>
              </a:r>
              <a:endParaRPr lang="en-US" sz="2400">
                <a:solidFill>
                  <a:srgbClr val="FFFFFF"/>
                </a:solidFill>
                <a:effectLst>
                  <a:outerShdw blurRad="38100" dist="38100" dir="2700000" algn="tl">
                    <a:srgbClr val="000000"/>
                  </a:outerShdw>
                </a:effectLst>
              </a:endParaRPr>
            </a:p>
          </p:txBody>
        </p:sp>
        <p:sp>
          <p:nvSpPr>
            <p:cNvPr id="135216" name="Text Box 48"/>
            <p:cNvSpPr txBox="1">
              <a:spLocks noChangeArrowheads="1"/>
            </p:cNvSpPr>
            <p:nvPr/>
          </p:nvSpPr>
          <p:spPr bwMode="auto">
            <a:xfrm>
              <a:off x="2630" y="1544"/>
              <a:ext cx="188" cy="212"/>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1600">
                  <a:solidFill>
                    <a:srgbClr val="FFFFFF"/>
                  </a:solidFill>
                  <a:effectLst>
                    <a:outerShdw blurRad="38100" dist="38100" dir="2700000" algn="tl">
                      <a:srgbClr val="000000"/>
                    </a:outerShdw>
                  </a:effectLst>
                </a:rPr>
                <a:t>4</a:t>
              </a:r>
              <a:endParaRPr lang="en-US" sz="2400">
                <a:solidFill>
                  <a:srgbClr val="FFFFFF"/>
                </a:solidFill>
                <a:effectLst>
                  <a:outerShdw blurRad="38100" dist="38100" dir="2700000" algn="tl">
                    <a:srgbClr val="000000"/>
                  </a:outerShdw>
                </a:effectLst>
              </a:endParaRPr>
            </a:p>
          </p:txBody>
        </p:sp>
        <p:sp>
          <p:nvSpPr>
            <p:cNvPr id="135217" name="Text Box 49"/>
            <p:cNvSpPr txBox="1">
              <a:spLocks noChangeArrowheads="1"/>
            </p:cNvSpPr>
            <p:nvPr/>
          </p:nvSpPr>
          <p:spPr bwMode="auto">
            <a:xfrm>
              <a:off x="2630" y="1766"/>
              <a:ext cx="188" cy="212"/>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1600">
                  <a:solidFill>
                    <a:srgbClr val="FFFFFF"/>
                  </a:solidFill>
                  <a:effectLst>
                    <a:outerShdw blurRad="38100" dist="38100" dir="2700000" algn="tl">
                      <a:srgbClr val="000000"/>
                    </a:outerShdw>
                  </a:effectLst>
                </a:rPr>
                <a:t>5</a:t>
              </a:r>
              <a:endParaRPr lang="en-US" sz="2400">
                <a:solidFill>
                  <a:srgbClr val="FFFFFF"/>
                </a:solidFill>
                <a:effectLst>
                  <a:outerShdw blurRad="38100" dist="38100" dir="2700000" algn="tl">
                    <a:srgbClr val="000000"/>
                  </a:outerShdw>
                </a:effectLst>
              </a:endParaRPr>
            </a:p>
          </p:txBody>
        </p:sp>
        <p:sp>
          <p:nvSpPr>
            <p:cNvPr id="34869" name="Text Box 50"/>
            <p:cNvSpPr txBox="1">
              <a:spLocks noChangeArrowheads="1"/>
            </p:cNvSpPr>
            <p:nvPr/>
          </p:nvSpPr>
          <p:spPr bwMode="auto">
            <a:xfrm>
              <a:off x="2361" y="2733"/>
              <a:ext cx="180"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r>
                <a:rPr lang="en-US" altLang="en-US" sz="1600">
                  <a:solidFill>
                    <a:srgbClr val="FFFFFF"/>
                  </a:solidFill>
                </a:rPr>
                <a:t>1</a:t>
              </a:r>
              <a:endParaRPr lang="en-US" altLang="en-US" sz="2400">
                <a:solidFill>
                  <a:srgbClr val="FFFFFF"/>
                </a:solidFill>
              </a:endParaRPr>
            </a:p>
          </p:txBody>
        </p:sp>
        <p:sp>
          <p:nvSpPr>
            <p:cNvPr id="12342" name="Text Box 51"/>
            <p:cNvSpPr txBox="1">
              <a:spLocks noChangeArrowheads="1"/>
            </p:cNvSpPr>
            <p:nvPr/>
          </p:nvSpPr>
          <p:spPr bwMode="auto">
            <a:xfrm>
              <a:off x="2474" y="2732"/>
              <a:ext cx="864" cy="208"/>
            </a:xfrm>
            <a:prstGeom prst="rect">
              <a:avLst/>
            </a:prstGeom>
            <a:noFill/>
            <a:ln w="12700">
              <a:noFill/>
              <a:miter lim="800000"/>
              <a:headEnd type="none" w="sm" len="sm"/>
              <a:tailEnd type="none" w="sm" len="sm"/>
            </a:ln>
          </p:spPr>
          <p:txBody>
            <a:bodyPr wrap="none">
              <a:spAutoFit/>
            </a:bodyPr>
            <a:lstStyle/>
            <a:p>
              <a:pPr eaLnBrk="0" hangingPunct="0">
                <a:defRPr/>
              </a:pPr>
              <a:r>
                <a:rPr lang="en-US" sz="1600" dirty="0">
                  <a:solidFill>
                    <a:srgbClr val="FFFFFF"/>
                  </a:solidFill>
                  <a:latin typeface="+mj-lt"/>
                </a:rPr>
                <a:t>Cellular Water</a:t>
              </a:r>
              <a:endParaRPr lang="en-US" sz="2400" dirty="0">
                <a:solidFill>
                  <a:srgbClr val="FFFFFF"/>
                </a:solidFill>
                <a:latin typeface="+mj-lt"/>
              </a:endParaRPr>
            </a:p>
          </p:txBody>
        </p:sp>
        <p:sp>
          <p:nvSpPr>
            <p:cNvPr id="34871" name="Text Box 52"/>
            <p:cNvSpPr txBox="1">
              <a:spLocks noChangeArrowheads="1"/>
            </p:cNvSpPr>
            <p:nvPr/>
          </p:nvSpPr>
          <p:spPr bwMode="auto">
            <a:xfrm>
              <a:off x="2355" y="2861"/>
              <a:ext cx="180"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r>
                <a:rPr lang="en-US" altLang="en-US" sz="1600">
                  <a:solidFill>
                    <a:srgbClr val="FFFFFF"/>
                  </a:solidFill>
                </a:rPr>
                <a:t>2</a:t>
              </a:r>
              <a:endParaRPr lang="en-US" altLang="en-US" sz="2400">
                <a:solidFill>
                  <a:srgbClr val="FFFFFF"/>
                </a:solidFill>
              </a:endParaRPr>
            </a:p>
          </p:txBody>
        </p:sp>
        <p:sp>
          <p:nvSpPr>
            <p:cNvPr id="12344" name="Text Box 53"/>
            <p:cNvSpPr txBox="1">
              <a:spLocks noChangeArrowheads="1"/>
            </p:cNvSpPr>
            <p:nvPr/>
          </p:nvSpPr>
          <p:spPr bwMode="auto">
            <a:xfrm>
              <a:off x="2479" y="2860"/>
              <a:ext cx="1134" cy="204"/>
            </a:xfrm>
            <a:prstGeom prst="rect">
              <a:avLst/>
            </a:prstGeom>
            <a:noFill/>
            <a:ln w="12700">
              <a:noFill/>
              <a:miter lim="800000"/>
              <a:headEnd type="none" w="sm" len="sm"/>
              <a:tailEnd type="none" w="sm" len="sm"/>
            </a:ln>
          </p:spPr>
          <p:txBody>
            <a:bodyPr wrap="none">
              <a:spAutoFit/>
            </a:bodyPr>
            <a:lstStyle/>
            <a:p>
              <a:pPr eaLnBrk="0" hangingPunct="0">
                <a:defRPr/>
              </a:pPr>
              <a:r>
                <a:rPr lang="en-US" sz="1600" dirty="0">
                  <a:solidFill>
                    <a:srgbClr val="FFFFFF"/>
                  </a:solidFill>
                  <a:latin typeface="+mj-lt"/>
                </a:rPr>
                <a:t>Kidney Blood Flow</a:t>
              </a:r>
              <a:endParaRPr lang="en-US" sz="2400" dirty="0">
                <a:solidFill>
                  <a:srgbClr val="FFFFFF"/>
                </a:solidFill>
                <a:latin typeface="+mj-lt"/>
              </a:endParaRPr>
            </a:p>
          </p:txBody>
        </p:sp>
        <p:sp>
          <p:nvSpPr>
            <p:cNvPr id="34873" name="Text Box 54"/>
            <p:cNvSpPr txBox="1">
              <a:spLocks noChangeArrowheads="1"/>
            </p:cNvSpPr>
            <p:nvPr/>
          </p:nvSpPr>
          <p:spPr bwMode="auto">
            <a:xfrm>
              <a:off x="2361" y="2981"/>
              <a:ext cx="180"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r>
                <a:rPr lang="en-US" altLang="en-US" sz="1600">
                  <a:solidFill>
                    <a:srgbClr val="FFFFFF"/>
                  </a:solidFill>
                </a:rPr>
                <a:t>3</a:t>
              </a:r>
              <a:endParaRPr lang="en-US" altLang="en-US" sz="2400">
                <a:solidFill>
                  <a:srgbClr val="FFFFFF"/>
                </a:solidFill>
              </a:endParaRPr>
            </a:p>
          </p:txBody>
        </p:sp>
        <p:sp>
          <p:nvSpPr>
            <p:cNvPr id="12346" name="Text Box 55"/>
            <p:cNvSpPr txBox="1">
              <a:spLocks noChangeArrowheads="1"/>
            </p:cNvSpPr>
            <p:nvPr/>
          </p:nvSpPr>
          <p:spPr bwMode="auto">
            <a:xfrm>
              <a:off x="2479" y="2984"/>
              <a:ext cx="1679" cy="204"/>
            </a:xfrm>
            <a:prstGeom prst="rect">
              <a:avLst/>
            </a:prstGeom>
            <a:noFill/>
            <a:ln w="12700">
              <a:noFill/>
              <a:miter lim="800000"/>
              <a:headEnd type="none" w="sm" len="sm"/>
              <a:tailEnd type="none" w="sm" len="sm"/>
            </a:ln>
          </p:spPr>
          <p:txBody>
            <a:bodyPr wrap="none">
              <a:spAutoFit/>
            </a:bodyPr>
            <a:lstStyle/>
            <a:p>
              <a:pPr eaLnBrk="0" hangingPunct="0">
                <a:defRPr/>
              </a:pPr>
              <a:r>
                <a:rPr lang="en-US" sz="1600" dirty="0">
                  <a:solidFill>
                    <a:srgbClr val="FFFFFF"/>
                  </a:solidFill>
                  <a:latin typeface="+mj-lt"/>
                </a:rPr>
                <a:t>Maximum Breathing</a:t>
              </a:r>
              <a:r>
                <a:rPr lang="en-US" sz="1600" dirty="0">
                  <a:latin typeface="+mj-lt"/>
                </a:rPr>
                <a:t> </a:t>
              </a:r>
              <a:r>
                <a:rPr lang="en-US" sz="1600" dirty="0">
                  <a:solidFill>
                    <a:srgbClr val="FFFFFF"/>
                  </a:solidFill>
                  <a:latin typeface="+mj-lt"/>
                </a:rPr>
                <a:t>Capacity</a:t>
              </a:r>
              <a:endParaRPr lang="en-US" sz="2400" dirty="0">
                <a:latin typeface="+mj-lt"/>
              </a:endParaRPr>
            </a:p>
          </p:txBody>
        </p:sp>
        <p:sp>
          <p:nvSpPr>
            <p:cNvPr id="34875" name="Text Box 56"/>
            <p:cNvSpPr txBox="1">
              <a:spLocks noChangeArrowheads="1"/>
            </p:cNvSpPr>
            <p:nvPr/>
          </p:nvSpPr>
          <p:spPr bwMode="auto">
            <a:xfrm>
              <a:off x="2355" y="3113"/>
              <a:ext cx="180"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r>
                <a:rPr lang="en-US" altLang="en-US" sz="1600">
                  <a:solidFill>
                    <a:srgbClr val="FFFFFF"/>
                  </a:solidFill>
                </a:rPr>
                <a:t>4</a:t>
              </a:r>
              <a:endParaRPr lang="en-US" altLang="en-US" sz="2400">
                <a:solidFill>
                  <a:srgbClr val="FFFFFF"/>
                </a:solidFill>
              </a:endParaRPr>
            </a:p>
          </p:txBody>
        </p:sp>
        <p:sp>
          <p:nvSpPr>
            <p:cNvPr id="12348" name="Text Box 57"/>
            <p:cNvSpPr txBox="1">
              <a:spLocks noChangeArrowheads="1"/>
            </p:cNvSpPr>
            <p:nvPr/>
          </p:nvSpPr>
          <p:spPr bwMode="auto">
            <a:xfrm>
              <a:off x="2492" y="3116"/>
              <a:ext cx="1518" cy="204"/>
            </a:xfrm>
            <a:prstGeom prst="rect">
              <a:avLst/>
            </a:prstGeom>
            <a:noFill/>
            <a:ln w="12700">
              <a:noFill/>
              <a:miter lim="800000"/>
              <a:headEnd type="none" w="sm" len="sm"/>
              <a:tailEnd type="none" w="sm" len="sm"/>
            </a:ln>
          </p:spPr>
          <p:txBody>
            <a:bodyPr wrap="none">
              <a:spAutoFit/>
            </a:bodyPr>
            <a:lstStyle/>
            <a:p>
              <a:pPr eaLnBrk="0" hangingPunct="0">
                <a:defRPr/>
              </a:pPr>
              <a:r>
                <a:rPr lang="en-US" sz="1600" dirty="0">
                  <a:solidFill>
                    <a:srgbClr val="FFFFFF"/>
                  </a:solidFill>
                  <a:latin typeface="+mj-lt"/>
                </a:rPr>
                <a:t>Nerve Conduction Velocity</a:t>
              </a:r>
              <a:endParaRPr lang="en-US" sz="2400" dirty="0">
                <a:solidFill>
                  <a:srgbClr val="FFFFFF"/>
                </a:solidFill>
                <a:latin typeface="+mj-lt"/>
              </a:endParaRPr>
            </a:p>
          </p:txBody>
        </p:sp>
        <p:sp>
          <p:nvSpPr>
            <p:cNvPr id="34877" name="Text Box 58"/>
            <p:cNvSpPr txBox="1">
              <a:spLocks noChangeArrowheads="1"/>
            </p:cNvSpPr>
            <p:nvPr/>
          </p:nvSpPr>
          <p:spPr bwMode="auto">
            <a:xfrm>
              <a:off x="2361" y="3233"/>
              <a:ext cx="180"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r>
                <a:rPr lang="en-US" altLang="en-US" sz="1600">
                  <a:solidFill>
                    <a:srgbClr val="FFFFFF"/>
                  </a:solidFill>
                </a:rPr>
                <a:t>5</a:t>
              </a:r>
              <a:endParaRPr lang="en-US" altLang="en-US" sz="2400">
                <a:solidFill>
                  <a:srgbClr val="FFFFFF"/>
                </a:solidFill>
              </a:endParaRPr>
            </a:p>
          </p:txBody>
        </p:sp>
        <p:sp>
          <p:nvSpPr>
            <p:cNvPr id="12350" name="Text Box 59"/>
            <p:cNvSpPr txBox="1">
              <a:spLocks noChangeArrowheads="1"/>
            </p:cNvSpPr>
            <p:nvPr/>
          </p:nvSpPr>
          <p:spPr bwMode="auto">
            <a:xfrm>
              <a:off x="2483" y="3240"/>
              <a:ext cx="793" cy="208"/>
            </a:xfrm>
            <a:prstGeom prst="rect">
              <a:avLst/>
            </a:prstGeom>
            <a:noFill/>
            <a:ln w="12700">
              <a:noFill/>
              <a:miter lim="800000"/>
              <a:headEnd type="none" w="sm" len="sm"/>
              <a:tailEnd type="none" w="sm" len="sm"/>
            </a:ln>
          </p:spPr>
          <p:txBody>
            <a:bodyPr wrap="none">
              <a:spAutoFit/>
            </a:bodyPr>
            <a:lstStyle/>
            <a:p>
              <a:pPr eaLnBrk="0" hangingPunct="0">
                <a:defRPr/>
              </a:pPr>
              <a:r>
                <a:rPr lang="en-US" sz="1600" dirty="0">
                  <a:solidFill>
                    <a:srgbClr val="FFFFFF"/>
                  </a:solidFill>
                  <a:latin typeface="+mj-lt"/>
                </a:rPr>
                <a:t>Heart Output</a:t>
              </a:r>
              <a:endParaRPr lang="en-US" sz="2400" dirty="0">
                <a:solidFill>
                  <a:srgbClr val="FFFFFF"/>
                </a:solidFill>
                <a:latin typeface="+mj-lt"/>
              </a:endParaRPr>
            </a:p>
          </p:txBody>
        </p:sp>
        <p:sp>
          <p:nvSpPr>
            <p:cNvPr id="12351" name="Text Box 60"/>
            <p:cNvSpPr txBox="1">
              <a:spLocks noChangeArrowheads="1"/>
            </p:cNvSpPr>
            <p:nvPr/>
          </p:nvSpPr>
          <p:spPr bwMode="auto">
            <a:xfrm>
              <a:off x="3041" y="3733"/>
              <a:ext cx="867" cy="241"/>
            </a:xfrm>
            <a:prstGeom prst="rect">
              <a:avLst/>
            </a:prstGeom>
            <a:noFill/>
            <a:ln w="12700">
              <a:noFill/>
              <a:miter lim="800000"/>
              <a:headEnd type="none" w="sm" len="sm"/>
              <a:tailEnd type="none" w="sm" len="sm"/>
            </a:ln>
          </p:spPr>
          <p:txBody>
            <a:bodyPr wrap="none">
              <a:spAutoFit/>
            </a:bodyPr>
            <a:lstStyle/>
            <a:p>
              <a:pPr eaLnBrk="0" hangingPunct="0">
                <a:defRPr/>
              </a:pPr>
              <a:r>
                <a:rPr lang="en-US" sz="2000" dirty="0">
                  <a:solidFill>
                    <a:srgbClr val="FFFFFF"/>
                  </a:solidFill>
                  <a:latin typeface="+mj-lt"/>
                </a:rPr>
                <a:t>Age (years)</a:t>
              </a:r>
            </a:p>
          </p:txBody>
        </p:sp>
        <p:sp>
          <p:nvSpPr>
            <p:cNvPr id="12352" name="Text Box 61"/>
            <p:cNvSpPr txBox="1">
              <a:spLocks noChangeArrowheads="1"/>
            </p:cNvSpPr>
            <p:nvPr/>
          </p:nvSpPr>
          <p:spPr bwMode="auto">
            <a:xfrm>
              <a:off x="744" y="1624"/>
              <a:ext cx="1283" cy="612"/>
            </a:xfrm>
            <a:prstGeom prst="rect">
              <a:avLst/>
            </a:prstGeom>
            <a:noFill/>
            <a:ln w="12700">
              <a:noFill/>
              <a:miter lim="800000"/>
              <a:headEnd type="none" w="sm" len="sm"/>
              <a:tailEnd type="none" w="sm" len="sm"/>
            </a:ln>
          </p:spPr>
          <p:txBody>
            <a:bodyPr>
              <a:spAutoFit/>
            </a:bodyPr>
            <a:lstStyle/>
            <a:p>
              <a:pPr algn="ctr" eaLnBrk="0" hangingPunct="0">
                <a:defRPr/>
              </a:pPr>
              <a:r>
                <a:rPr lang="en-US" sz="2000" dirty="0">
                  <a:solidFill>
                    <a:srgbClr val="FFFFFF"/>
                  </a:solidFill>
                  <a:latin typeface="+mj-lt"/>
                </a:rPr>
                <a:t>Percent</a:t>
              </a:r>
              <a:br>
                <a:rPr lang="en-US" sz="2000" dirty="0">
                  <a:solidFill>
                    <a:srgbClr val="FFFFFF"/>
                  </a:solidFill>
                  <a:latin typeface="+mj-lt"/>
                </a:rPr>
              </a:br>
              <a:r>
                <a:rPr lang="en-US" sz="2000" dirty="0">
                  <a:solidFill>
                    <a:srgbClr val="FFFFFF"/>
                  </a:solidFill>
                  <a:latin typeface="+mj-lt"/>
                </a:rPr>
                <a:t> Reserve Capacity Remaining</a:t>
              </a:r>
            </a:p>
          </p:txBody>
        </p:sp>
        <p:sp>
          <p:nvSpPr>
            <p:cNvPr id="12353" name="Text Box 62"/>
            <p:cNvSpPr txBox="1">
              <a:spLocks noChangeArrowheads="1"/>
            </p:cNvSpPr>
            <p:nvPr/>
          </p:nvSpPr>
          <p:spPr bwMode="auto">
            <a:xfrm>
              <a:off x="1822" y="797"/>
              <a:ext cx="356" cy="241"/>
            </a:xfrm>
            <a:prstGeom prst="rect">
              <a:avLst/>
            </a:prstGeom>
            <a:noFill/>
            <a:ln w="12700">
              <a:noFill/>
              <a:miter lim="800000"/>
              <a:headEnd type="none" w="sm" len="sm"/>
              <a:tailEnd type="none" w="sm" len="sm"/>
            </a:ln>
          </p:spPr>
          <p:txBody>
            <a:bodyPr wrap="none">
              <a:spAutoFit/>
            </a:bodyPr>
            <a:lstStyle/>
            <a:p>
              <a:pPr eaLnBrk="0" hangingPunct="0">
                <a:defRPr/>
              </a:pPr>
              <a:r>
                <a:rPr lang="en-US" sz="2000" dirty="0">
                  <a:solidFill>
                    <a:srgbClr val="FFFFFF"/>
                  </a:solidFill>
                  <a:latin typeface="+mj-lt"/>
                </a:rPr>
                <a:t>100</a:t>
              </a:r>
            </a:p>
          </p:txBody>
        </p:sp>
        <p:sp>
          <p:nvSpPr>
            <p:cNvPr id="12354" name="Text Box 63"/>
            <p:cNvSpPr txBox="1">
              <a:spLocks noChangeArrowheads="1"/>
            </p:cNvSpPr>
            <p:nvPr/>
          </p:nvSpPr>
          <p:spPr bwMode="auto">
            <a:xfrm>
              <a:off x="1892" y="1333"/>
              <a:ext cx="276" cy="241"/>
            </a:xfrm>
            <a:prstGeom prst="rect">
              <a:avLst/>
            </a:prstGeom>
            <a:noFill/>
            <a:ln w="12700">
              <a:noFill/>
              <a:miter lim="800000"/>
              <a:headEnd type="none" w="sm" len="sm"/>
              <a:tailEnd type="none" w="sm" len="sm"/>
            </a:ln>
          </p:spPr>
          <p:txBody>
            <a:bodyPr wrap="none">
              <a:spAutoFit/>
            </a:bodyPr>
            <a:lstStyle/>
            <a:p>
              <a:pPr eaLnBrk="0" hangingPunct="0">
                <a:defRPr/>
              </a:pPr>
              <a:r>
                <a:rPr lang="en-US" sz="2000" dirty="0">
                  <a:solidFill>
                    <a:srgbClr val="FFFFFF"/>
                  </a:solidFill>
                  <a:latin typeface="+mj-lt"/>
                </a:rPr>
                <a:t>80</a:t>
              </a:r>
            </a:p>
          </p:txBody>
        </p:sp>
        <p:sp>
          <p:nvSpPr>
            <p:cNvPr id="12355" name="Text Box 64"/>
            <p:cNvSpPr txBox="1">
              <a:spLocks noChangeArrowheads="1"/>
            </p:cNvSpPr>
            <p:nvPr/>
          </p:nvSpPr>
          <p:spPr bwMode="auto">
            <a:xfrm>
              <a:off x="1892" y="1861"/>
              <a:ext cx="276" cy="241"/>
            </a:xfrm>
            <a:prstGeom prst="rect">
              <a:avLst/>
            </a:prstGeom>
            <a:noFill/>
            <a:ln w="12700">
              <a:noFill/>
              <a:miter lim="800000"/>
              <a:headEnd type="none" w="sm" len="sm"/>
              <a:tailEnd type="none" w="sm" len="sm"/>
            </a:ln>
          </p:spPr>
          <p:txBody>
            <a:bodyPr wrap="none">
              <a:spAutoFit/>
            </a:bodyPr>
            <a:lstStyle/>
            <a:p>
              <a:pPr eaLnBrk="0" hangingPunct="0">
                <a:defRPr/>
              </a:pPr>
              <a:r>
                <a:rPr lang="en-US" sz="2000">
                  <a:solidFill>
                    <a:srgbClr val="FFFFFF"/>
                  </a:solidFill>
                  <a:latin typeface="+mj-lt"/>
                </a:rPr>
                <a:t>60</a:t>
              </a:r>
            </a:p>
          </p:txBody>
        </p:sp>
        <p:sp>
          <p:nvSpPr>
            <p:cNvPr id="12356" name="Text Box 65"/>
            <p:cNvSpPr txBox="1">
              <a:spLocks noChangeArrowheads="1"/>
            </p:cNvSpPr>
            <p:nvPr/>
          </p:nvSpPr>
          <p:spPr bwMode="auto">
            <a:xfrm>
              <a:off x="1892" y="2381"/>
              <a:ext cx="276" cy="241"/>
            </a:xfrm>
            <a:prstGeom prst="rect">
              <a:avLst/>
            </a:prstGeom>
            <a:noFill/>
            <a:ln w="12700">
              <a:noFill/>
              <a:miter lim="800000"/>
              <a:headEnd type="none" w="sm" len="sm"/>
              <a:tailEnd type="none" w="sm" len="sm"/>
            </a:ln>
          </p:spPr>
          <p:txBody>
            <a:bodyPr wrap="none">
              <a:spAutoFit/>
            </a:bodyPr>
            <a:lstStyle/>
            <a:p>
              <a:pPr eaLnBrk="0" hangingPunct="0">
                <a:defRPr/>
              </a:pPr>
              <a:r>
                <a:rPr lang="en-US" sz="2000" dirty="0">
                  <a:solidFill>
                    <a:srgbClr val="FFFFFF"/>
                  </a:solidFill>
                  <a:latin typeface="+mj-lt"/>
                </a:rPr>
                <a:t>40</a:t>
              </a:r>
            </a:p>
          </p:txBody>
        </p:sp>
        <p:sp>
          <p:nvSpPr>
            <p:cNvPr id="12357" name="Text Box 66"/>
            <p:cNvSpPr txBox="1">
              <a:spLocks noChangeArrowheads="1"/>
            </p:cNvSpPr>
            <p:nvPr/>
          </p:nvSpPr>
          <p:spPr bwMode="auto">
            <a:xfrm>
              <a:off x="1892" y="2869"/>
              <a:ext cx="276" cy="241"/>
            </a:xfrm>
            <a:prstGeom prst="rect">
              <a:avLst/>
            </a:prstGeom>
            <a:noFill/>
            <a:ln w="12700">
              <a:noFill/>
              <a:miter lim="800000"/>
              <a:headEnd type="none" w="sm" len="sm"/>
              <a:tailEnd type="none" w="sm" len="sm"/>
            </a:ln>
          </p:spPr>
          <p:txBody>
            <a:bodyPr wrap="none">
              <a:spAutoFit/>
            </a:bodyPr>
            <a:lstStyle/>
            <a:p>
              <a:pPr eaLnBrk="0" hangingPunct="0">
                <a:defRPr/>
              </a:pPr>
              <a:r>
                <a:rPr lang="en-US" sz="2000">
                  <a:solidFill>
                    <a:srgbClr val="FFFFFF"/>
                  </a:solidFill>
                  <a:latin typeface="+mj-lt"/>
                </a:rPr>
                <a:t>20</a:t>
              </a:r>
            </a:p>
          </p:txBody>
        </p:sp>
        <p:sp>
          <p:nvSpPr>
            <p:cNvPr id="12358" name="Text Box 67"/>
            <p:cNvSpPr txBox="1">
              <a:spLocks noChangeArrowheads="1"/>
            </p:cNvSpPr>
            <p:nvPr/>
          </p:nvSpPr>
          <p:spPr bwMode="auto">
            <a:xfrm>
              <a:off x="1959" y="3421"/>
              <a:ext cx="197" cy="241"/>
            </a:xfrm>
            <a:prstGeom prst="rect">
              <a:avLst/>
            </a:prstGeom>
            <a:noFill/>
            <a:ln w="12700">
              <a:noFill/>
              <a:miter lim="800000"/>
              <a:headEnd type="none" w="sm" len="sm"/>
              <a:tailEnd type="none" w="sm" len="sm"/>
            </a:ln>
          </p:spPr>
          <p:txBody>
            <a:bodyPr wrap="none">
              <a:spAutoFit/>
            </a:bodyPr>
            <a:lstStyle/>
            <a:p>
              <a:pPr algn="r" eaLnBrk="0" hangingPunct="0">
                <a:defRPr/>
              </a:pPr>
              <a:r>
                <a:rPr lang="en-US" sz="2000" dirty="0">
                  <a:solidFill>
                    <a:srgbClr val="FFFFFF"/>
                  </a:solidFill>
                  <a:latin typeface="+mj-lt"/>
                </a:rPr>
                <a:t>0</a:t>
              </a:r>
            </a:p>
          </p:txBody>
        </p:sp>
        <p:sp>
          <p:nvSpPr>
            <p:cNvPr id="12359" name="Text Box 68"/>
            <p:cNvSpPr txBox="1">
              <a:spLocks noChangeArrowheads="1"/>
            </p:cNvSpPr>
            <p:nvPr/>
          </p:nvSpPr>
          <p:spPr bwMode="auto">
            <a:xfrm>
              <a:off x="2063" y="3541"/>
              <a:ext cx="196" cy="241"/>
            </a:xfrm>
            <a:prstGeom prst="rect">
              <a:avLst/>
            </a:prstGeom>
            <a:noFill/>
            <a:ln w="12700">
              <a:noFill/>
              <a:miter lim="800000"/>
              <a:headEnd type="none" w="sm" len="sm"/>
              <a:tailEnd type="none" w="sm" len="sm"/>
            </a:ln>
          </p:spPr>
          <p:txBody>
            <a:bodyPr wrap="none">
              <a:spAutoFit/>
            </a:bodyPr>
            <a:lstStyle/>
            <a:p>
              <a:pPr algn="r" eaLnBrk="0" hangingPunct="0">
                <a:defRPr/>
              </a:pPr>
              <a:r>
                <a:rPr lang="en-US" sz="2000">
                  <a:solidFill>
                    <a:srgbClr val="FFFFFF"/>
                  </a:solidFill>
                  <a:latin typeface="+mj-lt"/>
                </a:rPr>
                <a:t>0</a:t>
              </a:r>
            </a:p>
          </p:txBody>
        </p:sp>
        <p:sp>
          <p:nvSpPr>
            <p:cNvPr id="12360" name="Text Box 69"/>
            <p:cNvSpPr txBox="1">
              <a:spLocks noChangeArrowheads="1"/>
            </p:cNvSpPr>
            <p:nvPr/>
          </p:nvSpPr>
          <p:spPr bwMode="auto">
            <a:xfrm>
              <a:off x="2527" y="3541"/>
              <a:ext cx="276" cy="241"/>
            </a:xfrm>
            <a:prstGeom prst="rect">
              <a:avLst/>
            </a:prstGeom>
            <a:noFill/>
            <a:ln w="12700">
              <a:noFill/>
              <a:miter lim="800000"/>
              <a:headEnd type="none" w="sm" len="sm"/>
              <a:tailEnd type="none" w="sm" len="sm"/>
            </a:ln>
          </p:spPr>
          <p:txBody>
            <a:bodyPr wrap="none">
              <a:spAutoFit/>
            </a:bodyPr>
            <a:lstStyle/>
            <a:p>
              <a:pPr algn="r" eaLnBrk="0" hangingPunct="0">
                <a:defRPr/>
              </a:pPr>
              <a:r>
                <a:rPr lang="en-US" sz="2000" dirty="0">
                  <a:solidFill>
                    <a:srgbClr val="FFFFFF"/>
                  </a:solidFill>
                  <a:latin typeface="+mj-lt"/>
                </a:rPr>
                <a:t>20</a:t>
              </a:r>
            </a:p>
          </p:txBody>
        </p:sp>
        <p:sp>
          <p:nvSpPr>
            <p:cNvPr id="12361" name="Text Box 70"/>
            <p:cNvSpPr txBox="1">
              <a:spLocks noChangeArrowheads="1"/>
            </p:cNvSpPr>
            <p:nvPr/>
          </p:nvSpPr>
          <p:spPr bwMode="auto">
            <a:xfrm>
              <a:off x="3071" y="3541"/>
              <a:ext cx="276" cy="241"/>
            </a:xfrm>
            <a:prstGeom prst="rect">
              <a:avLst/>
            </a:prstGeom>
            <a:noFill/>
            <a:ln w="12700">
              <a:noFill/>
              <a:miter lim="800000"/>
              <a:headEnd type="none" w="sm" len="sm"/>
              <a:tailEnd type="none" w="sm" len="sm"/>
            </a:ln>
          </p:spPr>
          <p:txBody>
            <a:bodyPr wrap="none">
              <a:spAutoFit/>
            </a:bodyPr>
            <a:lstStyle/>
            <a:p>
              <a:pPr algn="r" eaLnBrk="0" hangingPunct="0">
                <a:defRPr/>
              </a:pPr>
              <a:r>
                <a:rPr lang="en-US" sz="2000" dirty="0">
                  <a:solidFill>
                    <a:srgbClr val="FFFFFF"/>
                  </a:solidFill>
                  <a:latin typeface="+mj-lt"/>
                </a:rPr>
                <a:t>40</a:t>
              </a:r>
            </a:p>
          </p:txBody>
        </p:sp>
        <p:sp>
          <p:nvSpPr>
            <p:cNvPr id="12362" name="Text Box 71"/>
            <p:cNvSpPr txBox="1">
              <a:spLocks noChangeArrowheads="1"/>
            </p:cNvSpPr>
            <p:nvPr/>
          </p:nvSpPr>
          <p:spPr bwMode="auto">
            <a:xfrm>
              <a:off x="3583" y="3541"/>
              <a:ext cx="276" cy="241"/>
            </a:xfrm>
            <a:prstGeom prst="rect">
              <a:avLst/>
            </a:prstGeom>
            <a:noFill/>
            <a:ln w="12700">
              <a:noFill/>
              <a:miter lim="800000"/>
              <a:headEnd type="none" w="sm" len="sm"/>
              <a:tailEnd type="none" w="sm" len="sm"/>
            </a:ln>
          </p:spPr>
          <p:txBody>
            <a:bodyPr wrap="none">
              <a:spAutoFit/>
            </a:bodyPr>
            <a:lstStyle/>
            <a:p>
              <a:pPr algn="r" eaLnBrk="0" hangingPunct="0">
                <a:defRPr/>
              </a:pPr>
              <a:r>
                <a:rPr lang="en-US" sz="2000">
                  <a:solidFill>
                    <a:srgbClr val="FFFFFF"/>
                  </a:solidFill>
                  <a:latin typeface="+mj-lt"/>
                </a:rPr>
                <a:t>60</a:t>
              </a:r>
            </a:p>
          </p:txBody>
        </p:sp>
        <p:sp>
          <p:nvSpPr>
            <p:cNvPr id="12363" name="Text Box 72"/>
            <p:cNvSpPr txBox="1">
              <a:spLocks noChangeArrowheads="1"/>
            </p:cNvSpPr>
            <p:nvPr/>
          </p:nvSpPr>
          <p:spPr bwMode="auto">
            <a:xfrm>
              <a:off x="4135" y="3541"/>
              <a:ext cx="276" cy="241"/>
            </a:xfrm>
            <a:prstGeom prst="rect">
              <a:avLst/>
            </a:prstGeom>
            <a:noFill/>
            <a:ln w="12700">
              <a:noFill/>
              <a:miter lim="800000"/>
              <a:headEnd type="none" w="sm" len="sm"/>
              <a:tailEnd type="none" w="sm" len="sm"/>
            </a:ln>
          </p:spPr>
          <p:txBody>
            <a:bodyPr wrap="none">
              <a:spAutoFit/>
            </a:bodyPr>
            <a:lstStyle/>
            <a:p>
              <a:pPr algn="r" eaLnBrk="0" hangingPunct="0">
                <a:defRPr/>
              </a:pPr>
              <a:r>
                <a:rPr lang="en-US" sz="2000">
                  <a:solidFill>
                    <a:srgbClr val="FFFFFF"/>
                  </a:solidFill>
                  <a:latin typeface="+mj-lt"/>
                </a:rPr>
                <a:t>80</a:t>
              </a:r>
            </a:p>
          </p:txBody>
        </p:sp>
      </p:grpSp>
      <p:sp>
        <p:nvSpPr>
          <p:cNvPr id="34819" name="Rectangle 75"/>
          <p:cNvSpPr>
            <a:spLocks noChangeArrowheads="1"/>
          </p:cNvSpPr>
          <p:nvPr/>
        </p:nvSpPr>
        <p:spPr bwMode="auto">
          <a:xfrm>
            <a:off x="4144963" y="6481763"/>
            <a:ext cx="49704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algn="r" eaLnBrk="1" hangingPunct="1"/>
            <a:r>
              <a:rPr lang="en-US" altLang="en-US" sz="1600" i="1">
                <a:solidFill>
                  <a:srgbClr val="FFFF00"/>
                </a:solidFill>
              </a:rPr>
              <a:t>Baker and Martin, Geriatric Medicine, 1996</a:t>
            </a:r>
          </a:p>
        </p:txBody>
      </p:sp>
      <p:sp>
        <p:nvSpPr>
          <p:cNvPr id="34820" name="Line 7"/>
          <p:cNvSpPr>
            <a:spLocks noChangeShapeType="1"/>
          </p:cNvSpPr>
          <p:nvPr/>
        </p:nvSpPr>
        <p:spPr bwMode="auto">
          <a:xfrm>
            <a:off x="317500" y="1254125"/>
            <a:ext cx="85344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idx="4294967295"/>
          </p:nvPr>
        </p:nvSpPr>
        <p:spPr>
          <a:xfrm>
            <a:off x="685800" y="119063"/>
            <a:ext cx="7772400" cy="982662"/>
          </a:xfrm>
        </p:spPr>
        <p:txBody>
          <a:bodyPr/>
          <a:lstStyle/>
          <a:p>
            <a:pPr>
              <a:defRPr/>
            </a:pPr>
            <a:r>
              <a:rPr lang="en-US" sz="3600" b="1" kern="1200" dirty="0" smtClean="0">
                <a:ea typeface="+mn-ea"/>
                <a:cs typeface="+mn-cs"/>
              </a:rPr>
              <a:t>Linear Decline Of Organ Reserve </a:t>
            </a:r>
            <a:br>
              <a:rPr lang="en-US" sz="3600" b="1" kern="1200" dirty="0" smtClean="0">
                <a:ea typeface="+mn-ea"/>
                <a:cs typeface="+mn-cs"/>
              </a:rPr>
            </a:br>
            <a:r>
              <a:rPr lang="en-US" sz="3600" b="1" kern="1200" dirty="0" smtClean="0">
                <a:ea typeface="+mn-ea"/>
                <a:cs typeface="+mn-cs"/>
              </a:rPr>
              <a:t>With Increasing Age</a:t>
            </a:r>
            <a:endParaRPr lang="en-US" dirty="0" smtClean="0"/>
          </a:p>
        </p:txBody>
      </p:sp>
    </p:spTree>
    <p:custDataLst>
      <p:tags r:id="rId1"/>
    </p:custDataLst>
    <p:extLst>
      <p:ext uri="{BB962C8B-B14F-4D97-AF65-F5344CB8AC3E}">
        <p14:creationId xmlns:p14="http://schemas.microsoft.com/office/powerpoint/2010/main" val="15726202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8100" y="119442"/>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en-GB" altLang="en-US" sz="3600" b="1" dirty="0" smtClean="0">
                <a:solidFill>
                  <a:srgbClr val="FFFF00"/>
                </a:solidFill>
                <a:latin typeface="+mj-lt"/>
              </a:rPr>
              <a:t>Drug Pharmacokinetics</a:t>
            </a:r>
            <a:endParaRPr lang="en-GB" altLang="en-US" sz="3600" b="1" dirty="0">
              <a:solidFill>
                <a:srgbClr val="FFFF00"/>
              </a:solidFill>
              <a:latin typeface="+mj-l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7040" y="6420195"/>
            <a:ext cx="1684800" cy="36147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1940" y="993113"/>
            <a:ext cx="493632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2606010" y="6446118"/>
            <a:ext cx="4236780" cy="309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altLang="en-US" sz="1400" b="1" dirty="0" err="1">
                <a:solidFill>
                  <a:srgbClr val="FFFF00"/>
                </a:solidFill>
                <a:latin typeface="+mj-lt"/>
              </a:rPr>
              <a:t>Balducci</a:t>
            </a:r>
            <a:r>
              <a:rPr lang="en-GB" altLang="en-US" sz="1400" b="1" dirty="0">
                <a:solidFill>
                  <a:srgbClr val="FFFF00"/>
                </a:solidFill>
                <a:latin typeface="+mj-lt"/>
              </a:rPr>
              <a:t> L , and </a:t>
            </a:r>
            <a:r>
              <a:rPr lang="en-GB" altLang="en-US" sz="1400" b="1" dirty="0" err="1">
                <a:solidFill>
                  <a:srgbClr val="FFFF00"/>
                </a:solidFill>
                <a:latin typeface="+mj-lt"/>
              </a:rPr>
              <a:t>Extermann</a:t>
            </a:r>
            <a:r>
              <a:rPr lang="en-GB" altLang="en-US" sz="1400" b="1" dirty="0">
                <a:solidFill>
                  <a:srgbClr val="FFFF00"/>
                </a:solidFill>
                <a:latin typeface="+mj-lt"/>
              </a:rPr>
              <a:t> </a:t>
            </a:r>
            <a:r>
              <a:rPr lang="en-GB" altLang="en-US" sz="1400" b="1" dirty="0" smtClean="0">
                <a:solidFill>
                  <a:srgbClr val="FFFF00"/>
                </a:solidFill>
                <a:latin typeface="+mj-lt"/>
              </a:rPr>
              <a:t>M, </a:t>
            </a:r>
            <a:r>
              <a:rPr lang="en-GB" altLang="en-US" sz="1400" b="1" dirty="0">
                <a:solidFill>
                  <a:srgbClr val="FFFF00"/>
                </a:solidFill>
                <a:latin typeface="+mj-lt"/>
              </a:rPr>
              <a:t>The </a:t>
            </a:r>
            <a:r>
              <a:rPr lang="en-GB" altLang="en-US" sz="1400" b="1" dirty="0" smtClean="0">
                <a:solidFill>
                  <a:srgbClr val="FFFF00"/>
                </a:solidFill>
                <a:latin typeface="+mj-lt"/>
              </a:rPr>
              <a:t>Oncologist, 2000</a:t>
            </a:r>
            <a:endParaRPr lang="en-GB" altLang="en-US" sz="1400" b="1" dirty="0">
              <a:solidFill>
                <a:srgbClr val="FFFF00"/>
              </a:solidFill>
              <a:latin typeface="+mj-lt"/>
            </a:endParaRPr>
          </a:p>
        </p:txBody>
      </p:sp>
      <p:sp>
        <p:nvSpPr>
          <p:cNvPr id="5" name="Down Arrow 4"/>
          <p:cNvSpPr/>
          <p:nvPr/>
        </p:nvSpPr>
        <p:spPr>
          <a:xfrm>
            <a:off x="5028480" y="3962400"/>
            <a:ext cx="15312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800600" y="4366334"/>
            <a:ext cx="2133600" cy="1477328"/>
          </a:xfrm>
          <a:prstGeom prst="rect">
            <a:avLst/>
          </a:prstGeom>
          <a:solidFill>
            <a:schemeClr val="accent2">
              <a:lumMod val="60000"/>
              <a:lumOff val="40000"/>
            </a:schemeClr>
          </a:solidFill>
        </p:spPr>
        <p:txBody>
          <a:bodyPr wrap="square" rtlCol="0">
            <a:spAutoFit/>
          </a:bodyPr>
          <a:lstStyle/>
          <a:p>
            <a:pPr marL="171450" indent="-171450" algn="just">
              <a:buFont typeface="Arial" panose="020B0604020202020204" pitchFamily="34" charset="0"/>
              <a:buChar char="•"/>
            </a:pPr>
            <a:r>
              <a:rPr lang="en-US" sz="1000" dirty="0" smtClean="0">
                <a:solidFill>
                  <a:schemeClr val="bg1"/>
                </a:solidFill>
              </a:rPr>
              <a:t>Type 1 and 2 reactions</a:t>
            </a:r>
          </a:p>
          <a:p>
            <a:pPr marL="171450" indent="-171450" algn="just">
              <a:buFont typeface="Arial" panose="020B0604020202020204" pitchFamily="34" charset="0"/>
              <a:buChar char="•"/>
            </a:pPr>
            <a:r>
              <a:rPr lang="en-US" sz="1000" dirty="0">
                <a:solidFill>
                  <a:schemeClr val="bg1"/>
                </a:solidFill>
              </a:rPr>
              <a:t>Decline in hepatic blood flow and </a:t>
            </a:r>
            <a:r>
              <a:rPr lang="en-US" sz="1000" dirty="0" smtClean="0">
                <a:solidFill>
                  <a:schemeClr val="bg1"/>
                </a:solidFill>
              </a:rPr>
              <a:t>mass</a:t>
            </a:r>
          </a:p>
          <a:p>
            <a:pPr marL="171450" indent="-171450" algn="just">
              <a:buFont typeface="Arial" panose="020B0604020202020204" pitchFamily="34" charset="0"/>
              <a:buChar char="•"/>
            </a:pPr>
            <a:r>
              <a:rPr lang="en-US" sz="1000" dirty="0">
                <a:solidFill>
                  <a:schemeClr val="bg1"/>
                </a:solidFill>
              </a:rPr>
              <a:t>Decline in intracellular activity of P450 cytochrome enzymes (more in frail patients</a:t>
            </a:r>
            <a:r>
              <a:rPr lang="en-US" sz="1000" dirty="0" smtClean="0">
                <a:solidFill>
                  <a:schemeClr val="bg1"/>
                </a:solidFill>
              </a:rPr>
              <a:t>)</a:t>
            </a:r>
          </a:p>
          <a:p>
            <a:pPr marL="171450" indent="-171450" algn="just">
              <a:buFont typeface="Arial" panose="020B0604020202020204" pitchFamily="34" charset="0"/>
              <a:buChar char="•"/>
            </a:pPr>
            <a:r>
              <a:rPr lang="en-US" sz="1000" dirty="0">
                <a:solidFill>
                  <a:schemeClr val="bg1"/>
                </a:solidFill>
              </a:rPr>
              <a:t>Hepatic drug interactions increase with age as </a:t>
            </a:r>
            <a:r>
              <a:rPr lang="en-US" sz="1000" dirty="0" err="1">
                <a:solidFill>
                  <a:schemeClr val="bg1"/>
                </a:solidFill>
              </a:rPr>
              <a:t>polypharmacy</a:t>
            </a:r>
            <a:r>
              <a:rPr lang="en-US" sz="1000" dirty="0">
                <a:solidFill>
                  <a:schemeClr val="bg1"/>
                </a:solidFill>
              </a:rPr>
              <a:t> </a:t>
            </a:r>
            <a:r>
              <a:rPr lang="en-US" sz="1000" dirty="0" smtClean="0">
                <a:solidFill>
                  <a:schemeClr val="bg1"/>
                </a:solidFill>
              </a:rPr>
              <a:t>increases</a:t>
            </a:r>
            <a:endParaRPr lang="en-US" sz="1000" dirty="0">
              <a:solidFill>
                <a:schemeClr val="bg1"/>
              </a:solidFill>
            </a:endParaRPr>
          </a:p>
        </p:txBody>
      </p:sp>
      <p:sp>
        <p:nvSpPr>
          <p:cNvPr id="7" name="Right Arrow 6"/>
          <p:cNvSpPr/>
          <p:nvPr/>
        </p:nvSpPr>
        <p:spPr>
          <a:xfrm>
            <a:off x="4724400" y="2743200"/>
            <a:ext cx="457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181600" y="2438400"/>
            <a:ext cx="1295400" cy="707886"/>
          </a:xfrm>
          <a:prstGeom prst="rect">
            <a:avLst/>
          </a:prstGeom>
          <a:solidFill>
            <a:schemeClr val="accent2">
              <a:lumMod val="60000"/>
              <a:lumOff val="40000"/>
            </a:schemeClr>
          </a:solidFill>
        </p:spPr>
        <p:txBody>
          <a:bodyPr wrap="square" rtlCol="0">
            <a:spAutoFit/>
          </a:bodyPr>
          <a:lstStyle/>
          <a:p>
            <a:pPr algn="just"/>
            <a:r>
              <a:rPr lang="en-US" sz="1000" dirty="0" err="1" smtClean="0">
                <a:solidFill>
                  <a:schemeClr val="bg1"/>
                </a:solidFill>
              </a:rPr>
              <a:t>Vd</a:t>
            </a:r>
            <a:r>
              <a:rPr lang="en-US" sz="1000" dirty="0" smtClean="0">
                <a:solidFill>
                  <a:schemeClr val="bg1"/>
                </a:solidFill>
              </a:rPr>
              <a:t> is a function </a:t>
            </a:r>
            <a:r>
              <a:rPr lang="en-US" sz="1000" dirty="0">
                <a:solidFill>
                  <a:schemeClr val="bg1"/>
                </a:solidFill>
              </a:rPr>
              <a:t>of body composition, serum albumin, and </a:t>
            </a:r>
            <a:r>
              <a:rPr lang="en-US" sz="1000" dirty="0" smtClean="0">
                <a:solidFill>
                  <a:schemeClr val="bg1"/>
                </a:solidFill>
              </a:rPr>
              <a:t>RBC concentration</a:t>
            </a:r>
            <a:endParaRPr lang="en-US" sz="1000" dirty="0">
              <a:solidFill>
                <a:schemeClr val="bg1"/>
              </a:solidFill>
            </a:endParaRPr>
          </a:p>
        </p:txBody>
      </p:sp>
      <p:sp>
        <p:nvSpPr>
          <p:cNvPr id="11" name="Line 7"/>
          <p:cNvSpPr>
            <a:spLocks noChangeShapeType="1"/>
          </p:cNvSpPr>
          <p:nvPr/>
        </p:nvSpPr>
        <p:spPr bwMode="auto">
          <a:xfrm>
            <a:off x="342900" y="762000"/>
            <a:ext cx="85344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4668845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777609020"/>
              </p:ext>
            </p:extLst>
          </p:nvPr>
        </p:nvGraphicFramePr>
        <p:xfrm>
          <a:off x="182563" y="1408113"/>
          <a:ext cx="8786812" cy="2161321"/>
        </p:xfrm>
        <a:graphic>
          <a:graphicData uri="http://schemas.openxmlformats.org/drawingml/2006/table">
            <a:tbl>
              <a:tblPr firstRow="1" bandRow="1">
                <a:tableStyleId>{F5AB1C69-6EDB-4FF4-983F-18BD219EF322}</a:tableStyleId>
              </a:tblPr>
              <a:tblGrid>
                <a:gridCol w="2480670"/>
                <a:gridCol w="6306142"/>
              </a:tblGrid>
              <a:tr h="390718">
                <a:tc gridSpan="2">
                  <a:txBody>
                    <a:bodyPr/>
                    <a:lstStyle/>
                    <a:p>
                      <a:pPr algn="ctr"/>
                      <a:r>
                        <a:rPr lang="en-US" sz="2400" dirty="0" err="1" smtClean="0">
                          <a:solidFill>
                            <a:srgbClr val="FFFF00"/>
                          </a:solidFill>
                        </a:rPr>
                        <a:t>Creatinine</a:t>
                      </a:r>
                      <a:r>
                        <a:rPr lang="en-US" sz="2400" dirty="0" smtClean="0">
                          <a:solidFill>
                            <a:srgbClr val="FFFF00"/>
                          </a:solidFill>
                        </a:rPr>
                        <a:t> Clearance</a:t>
                      </a:r>
                      <a:r>
                        <a:rPr lang="en-US" sz="2400" baseline="0" dirty="0" smtClean="0">
                          <a:solidFill>
                            <a:srgbClr val="FFFF00"/>
                          </a:solidFill>
                        </a:rPr>
                        <a:t> Equations</a:t>
                      </a:r>
                      <a:endParaRPr lang="en-US" sz="2400" dirty="0">
                        <a:solidFill>
                          <a:srgbClr val="FFFF00"/>
                        </a:solidFill>
                      </a:endParaRPr>
                    </a:p>
                  </a:txBody>
                  <a:tcPr marT="45719" marB="4571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006699"/>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smtClean="0">
                        <a:solidFill>
                          <a:srgbClr val="FFFF00"/>
                        </a:solidFill>
                      </a:endParaRPr>
                    </a:p>
                  </a:txBody>
                  <a:tcPr anchor="ctr">
                    <a:lnT w="38100" cap="flat" cmpd="sng" algn="ctr">
                      <a:solidFill>
                        <a:schemeClr val="bg1"/>
                      </a:solidFill>
                      <a:prstDash val="solid"/>
                      <a:round/>
                      <a:headEnd type="none" w="med" len="med"/>
                      <a:tailEnd type="none" w="med" len="med"/>
                    </a:lnT>
                    <a:solidFill>
                      <a:srgbClr val="006699"/>
                    </a:solidFill>
                  </a:tcPr>
                </a:tc>
              </a:tr>
              <a:tr h="630786">
                <a:tc>
                  <a:txBody>
                    <a:bodyPr/>
                    <a:lstStyle/>
                    <a:p>
                      <a:pPr marL="0" marR="0" lvl="0" indent="0" algn="l" defTabSz="914400" rtl="0" eaLnBrk="1" fontAlgn="b" latinLnBrk="0" hangingPunct="1">
                        <a:lnSpc>
                          <a:spcPct val="100000"/>
                        </a:lnSpc>
                        <a:spcBef>
                          <a:spcPct val="0"/>
                        </a:spcBef>
                        <a:spcAft>
                          <a:spcPct val="0"/>
                        </a:spcAft>
                        <a:buClrTx/>
                        <a:buSzTx/>
                        <a:buFont typeface="Arial" charset="0"/>
                        <a:buNone/>
                        <a:tabLst/>
                      </a:pPr>
                      <a:r>
                        <a:rPr kumimoji="0" lang="en-US" sz="2400" b="0" i="0" u="none" strike="noStrike" cap="none" normalizeH="0" baseline="0" dirty="0" smtClean="0">
                          <a:ln>
                            <a:noFill/>
                          </a:ln>
                          <a:solidFill>
                            <a:schemeClr val="bg1"/>
                          </a:solidFill>
                          <a:effectLst/>
                          <a:latin typeface="+mn-lt"/>
                          <a:ea typeface="ＭＳ Ｐゴシック" pitchFamily="-110" charset="-128"/>
                          <a:cs typeface="Arial" pitchFamily="34" charset="0"/>
                        </a:rPr>
                        <a:t> </a:t>
                      </a:r>
                      <a:r>
                        <a:rPr kumimoji="0" lang="en-US" sz="2400" b="0" i="0" u="none" strike="noStrike" cap="none" normalizeH="0" baseline="0" dirty="0" err="1" smtClean="0">
                          <a:ln>
                            <a:noFill/>
                          </a:ln>
                          <a:solidFill>
                            <a:schemeClr val="bg1"/>
                          </a:solidFill>
                          <a:effectLst/>
                          <a:latin typeface="+mn-lt"/>
                          <a:ea typeface="ＭＳ Ｐゴシック" pitchFamily="-110" charset="-128"/>
                          <a:cs typeface="Arial" pitchFamily="34" charset="0"/>
                        </a:rPr>
                        <a:t>Cockroft</a:t>
                      </a:r>
                      <a:r>
                        <a:rPr kumimoji="0" lang="en-US" sz="2400" b="0" i="0" u="none" strike="noStrike" cap="none" normalizeH="0" baseline="0" dirty="0" smtClean="0">
                          <a:ln>
                            <a:noFill/>
                          </a:ln>
                          <a:solidFill>
                            <a:schemeClr val="bg1"/>
                          </a:solidFill>
                          <a:effectLst/>
                          <a:latin typeface="+mn-lt"/>
                          <a:ea typeface="ＭＳ Ｐゴシック" pitchFamily="-110" charset="-128"/>
                          <a:cs typeface="Arial" pitchFamily="34" charset="0"/>
                        </a:rPr>
                        <a:t>  &amp; </a:t>
                      </a:r>
                      <a:r>
                        <a:rPr kumimoji="0" lang="en-US" sz="2400" b="0" i="0" u="none" strike="noStrike" cap="none" normalizeH="0" baseline="0" dirty="0" err="1" smtClean="0">
                          <a:ln>
                            <a:noFill/>
                          </a:ln>
                          <a:solidFill>
                            <a:schemeClr val="bg1"/>
                          </a:solidFill>
                          <a:effectLst/>
                          <a:latin typeface="+mn-lt"/>
                          <a:ea typeface="ＭＳ Ｐゴシック" pitchFamily="-110" charset="-128"/>
                          <a:cs typeface="Arial" pitchFamily="34" charset="0"/>
                        </a:rPr>
                        <a:t>Gault</a:t>
                      </a:r>
                      <a:r>
                        <a:rPr kumimoji="0" lang="en-US" sz="2400" b="0" i="0" u="none" strike="noStrike" cap="none" normalizeH="0" baseline="0" dirty="0" smtClean="0">
                          <a:ln>
                            <a:noFill/>
                          </a:ln>
                          <a:solidFill>
                            <a:schemeClr val="bg1"/>
                          </a:solidFill>
                          <a:effectLst/>
                          <a:latin typeface="+mn-lt"/>
                          <a:ea typeface="ＭＳ Ｐゴシック" pitchFamily="-110" charset="-128"/>
                          <a:cs typeface="Arial" pitchFamily="34" charset="0"/>
                        </a:rPr>
                        <a:t> </a:t>
                      </a:r>
                    </a:p>
                    <a:p>
                      <a:pPr marL="0" marR="0" lvl="0" indent="0" algn="l" defTabSz="914400" rtl="0" eaLnBrk="1" fontAlgn="b" latinLnBrk="0" hangingPunct="1">
                        <a:lnSpc>
                          <a:spcPct val="100000"/>
                        </a:lnSpc>
                        <a:spcBef>
                          <a:spcPct val="0"/>
                        </a:spcBef>
                        <a:spcAft>
                          <a:spcPct val="0"/>
                        </a:spcAft>
                        <a:buClrTx/>
                        <a:buSzTx/>
                        <a:buFont typeface="Arial" charset="0"/>
                        <a:buNone/>
                        <a:tabLst/>
                      </a:pPr>
                      <a:r>
                        <a:rPr kumimoji="0" lang="en-US" sz="2400" b="0" i="0" u="none" strike="noStrike" cap="none" normalizeH="0" baseline="0" dirty="0" smtClean="0">
                          <a:ln>
                            <a:noFill/>
                          </a:ln>
                          <a:solidFill>
                            <a:schemeClr val="bg1"/>
                          </a:solidFill>
                          <a:effectLst/>
                          <a:latin typeface="+mn-lt"/>
                          <a:ea typeface="ＭＳ Ｐゴシック" pitchFamily="-110" charset="-128"/>
                          <a:cs typeface="Arial" pitchFamily="34" charset="0"/>
                        </a:rPr>
                        <a:t> </a:t>
                      </a:r>
                      <a:r>
                        <a:rPr kumimoji="0" lang="en-US" sz="2400" b="0" i="0" u="none" strike="noStrike" cap="none" normalizeH="0" baseline="0" dirty="0" err="1" smtClean="0">
                          <a:ln>
                            <a:noFill/>
                          </a:ln>
                          <a:solidFill>
                            <a:schemeClr val="bg1"/>
                          </a:solidFill>
                          <a:effectLst/>
                          <a:latin typeface="+mn-lt"/>
                          <a:ea typeface="ＭＳ Ｐゴシック" pitchFamily="-110" charset="-128"/>
                          <a:cs typeface="Arial" pitchFamily="34" charset="0"/>
                        </a:rPr>
                        <a:t>Jeliffe</a:t>
                      </a:r>
                      <a:r>
                        <a:rPr kumimoji="0" lang="en-US" sz="2400" b="0" i="0" u="none" strike="noStrike" cap="none" normalizeH="0" baseline="0" dirty="0" smtClean="0">
                          <a:ln>
                            <a:noFill/>
                          </a:ln>
                          <a:solidFill>
                            <a:schemeClr val="bg1"/>
                          </a:solidFill>
                          <a:effectLst/>
                          <a:latin typeface="+mn-lt"/>
                          <a:ea typeface="ＭＳ Ｐゴシック" pitchFamily="-110" charset="-128"/>
                          <a:cs typeface="Arial" pitchFamily="34" charset="0"/>
                        </a:rPr>
                        <a:t> </a:t>
                      </a:r>
                    </a:p>
                  </a:txBody>
                  <a:tcPr marL="6594" marR="6594" marT="6594" marB="0" horzOverflow="overflow">
                    <a:lnL w="38100" cap="flat" cmpd="sng" algn="ctr">
                      <a:solidFill>
                        <a:schemeClr val="bg1"/>
                      </a:solidFill>
                      <a:prstDash val="solid"/>
                      <a:round/>
                      <a:headEnd type="none" w="med" len="med"/>
                      <a:tailEnd type="none" w="med" len="med"/>
                    </a:lnL>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baseline="0" dirty="0" smtClean="0">
                          <a:solidFill>
                            <a:schemeClr val="bg1"/>
                          </a:solidFill>
                          <a:latin typeface="+mn-lt"/>
                          <a:ea typeface="+mn-ea"/>
                          <a:cs typeface="Arial" pitchFamily="34" charset="0"/>
                        </a:rPr>
                        <a:t>  Commonly used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smtClean="0">
                          <a:ln>
                            <a:noFill/>
                          </a:ln>
                          <a:solidFill>
                            <a:schemeClr val="bg1"/>
                          </a:solidFill>
                          <a:effectLst/>
                          <a:latin typeface="+mn-lt"/>
                          <a:ea typeface="ＭＳ Ｐゴシック" pitchFamily="-110" charset="-128"/>
                          <a:cs typeface="Arial" pitchFamily="34" charset="0"/>
                        </a:rPr>
                        <a:t>  Not validated in older adults</a:t>
                      </a:r>
                    </a:p>
                  </a:txBody>
                  <a:tcPr marL="6594" marR="6594" marT="6594" marB="0" horzOverflow="overflow">
                    <a:lnR w="38100" cap="flat" cmpd="sng" algn="ctr">
                      <a:solidFill>
                        <a:schemeClr val="bg1"/>
                      </a:solidFill>
                      <a:prstDash val="solid"/>
                      <a:round/>
                      <a:headEnd type="none" w="med" len="med"/>
                      <a:tailEnd type="none" w="med" len="med"/>
                    </a:lnR>
                    <a:noFill/>
                  </a:tcPr>
                </a:tc>
              </a:tr>
              <a:tr h="966009">
                <a:tc>
                  <a:txBody>
                    <a:bodyPr/>
                    <a:lstStyle/>
                    <a:p>
                      <a:pPr marL="0" marR="0" lvl="0" indent="0" algn="l" defTabSz="914400" rtl="0" eaLnBrk="1" fontAlgn="b" latinLnBrk="0" hangingPunct="1">
                        <a:lnSpc>
                          <a:spcPct val="100000"/>
                        </a:lnSpc>
                        <a:spcBef>
                          <a:spcPct val="0"/>
                        </a:spcBef>
                        <a:spcAft>
                          <a:spcPct val="0"/>
                        </a:spcAft>
                        <a:buClrTx/>
                        <a:buSzTx/>
                        <a:buFont typeface="Arial" charset="0"/>
                        <a:buNone/>
                        <a:tabLst/>
                      </a:pPr>
                      <a:r>
                        <a:rPr kumimoji="0" lang="en-US" sz="2400" b="0" i="0" u="none" strike="noStrike" cap="none" normalizeH="0" baseline="0" dirty="0" smtClean="0">
                          <a:ln>
                            <a:noFill/>
                          </a:ln>
                          <a:solidFill>
                            <a:schemeClr val="bg1"/>
                          </a:solidFill>
                          <a:effectLst/>
                          <a:latin typeface="+mn-lt"/>
                          <a:ea typeface="ＭＳ Ｐゴシック" pitchFamily="-110" charset="-128"/>
                          <a:cs typeface="Arial" pitchFamily="34" charset="0"/>
                        </a:rPr>
                        <a:t> MDRD</a:t>
                      </a:r>
                    </a:p>
                  </a:txBody>
                  <a:tcPr marL="6594" marR="6594" marT="6594" marB="0" horzOverflow="overflow">
                    <a:lnL w="38100" cap="flat" cmpd="sng" algn="ctr">
                      <a:solidFill>
                        <a:schemeClr val="bg1"/>
                      </a:solidFill>
                      <a:prstDash val="solid"/>
                      <a:round/>
                      <a:headEnd type="none" w="med" len="med"/>
                      <a:tailEnd type="none" w="med" len="med"/>
                    </a:lnL>
                    <a:noFill/>
                  </a:tcPr>
                </a:tc>
                <a:tc>
                  <a:txBody>
                    <a:bodyPr/>
                    <a:lstStyle/>
                    <a:p>
                      <a:pPr marL="0" marR="0" lvl="0" indent="0" algn="l" defTabSz="914400" rtl="0" eaLnBrk="1" fontAlgn="b" latinLnBrk="0" hangingPunct="1">
                        <a:lnSpc>
                          <a:spcPct val="100000"/>
                        </a:lnSpc>
                        <a:spcBef>
                          <a:spcPct val="0"/>
                        </a:spcBef>
                        <a:spcAft>
                          <a:spcPct val="0"/>
                        </a:spcAft>
                        <a:buClrTx/>
                        <a:buSzTx/>
                        <a:buFont typeface="Arial" charset="0"/>
                        <a:buNone/>
                        <a:tabLst/>
                      </a:pPr>
                      <a:r>
                        <a:rPr kumimoji="0" lang="en-US" sz="2400" b="0" i="0" u="none" strike="noStrike" cap="none" normalizeH="0" baseline="0" dirty="0" smtClean="0">
                          <a:ln>
                            <a:noFill/>
                          </a:ln>
                          <a:solidFill>
                            <a:schemeClr val="bg1"/>
                          </a:solidFill>
                          <a:effectLst/>
                          <a:latin typeface="+mn-lt"/>
                          <a:ea typeface="ＭＳ Ｐゴシック" pitchFamily="-110" charset="-128"/>
                          <a:cs typeface="Arial" pitchFamily="34" charset="0"/>
                        </a:rPr>
                        <a:t>  More accurate in pts with chronic renal disease</a:t>
                      </a:r>
                    </a:p>
                    <a:p>
                      <a:pPr marL="0" marR="0" lvl="0" indent="0" algn="l" defTabSz="914400" rtl="0" eaLnBrk="1" fontAlgn="b" latinLnBrk="0" hangingPunct="1">
                        <a:lnSpc>
                          <a:spcPct val="100000"/>
                        </a:lnSpc>
                        <a:spcBef>
                          <a:spcPct val="0"/>
                        </a:spcBef>
                        <a:spcAft>
                          <a:spcPct val="0"/>
                        </a:spcAft>
                        <a:buClrTx/>
                        <a:buSzTx/>
                        <a:buFont typeface="Arial" charset="0"/>
                        <a:buNone/>
                        <a:tabLst/>
                      </a:pPr>
                      <a:r>
                        <a:rPr kumimoji="0" lang="en-US" sz="2400" b="0" i="0" u="none" strike="noStrike" cap="none" normalizeH="0" baseline="0" dirty="0" smtClean="0">
                          <a:ln>
                            <a:noFill/>
                          </a:ln>
                          <a:solidFill>
                            <a:schemeClr val="bg1"/>
                          </a:solidFill>
                          <a:effectLst/>
                          <a:latin typeface="+mn-lt"/>
                          <a:ea typeface="ＭＳ Ｐゴシック" pitchFamily="-110" charset="-128"/>
                          <a:cs typeface="Arial" pitchFamily="34" charset="0"/>
                        </a:rPr>
                        <a:t>  Ethnicity, BUN, &amp; albumin are taken into account</a:t>
                      </a:r>
                    </a:p>
                  </a:txBody>
                  <a:tcPr marL="6594" marR="6594" marT="6594" marB="0" horzOverflow="overflow">
                    <a:lnR w="38100" cap="flat" cmpd="sng" algn="ctr">
                      <a:solidFill>
                        <a:schemeClr val="bg1"/>
                      </a:solidFill>
                      <a:prstDash val="solid"/>
                      <a:round/>
                      <a:headEnd type="none" w="med" len="med"/>
                      <a:tailEnd type="none" w="med" len="med"/>
                    </a:lnR>
                    <a:noFill/>
                  </a:tcPr>
                </a:tc>
              </a:tr>
            </a:tbl>
          </a:graphicData>
        </a:graphic>
      </p:graphicFrame>
      <p:sp>
        <p:nvSpPr>
          <p:cNvPr id="18455" name="Text Box 10"/>
          <p:cNvSpPr txBox="1">
            <a:spLocks noChangeArrowheads="1"/>
          </p:cNvSpPr>
          <p:nvPr/>
        </p:nvSpPr>
        <p:spPr bwMode="auto">
          <a:xfrm>
            <a:off x="1760538" y="4676775"/>
            <a:ext cx="5807075" cy="892175"/>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algn="ctr" eaLnBrk="1" hangingPunct="1">
              <a:spcBef>
                <a:spcPct val="50000"/>
              </a:spcBef>
            </a:pPr>
            <a:r>
              <a:rPr lang="en-US" altLang="en-US" sz="2600">
                <a:cs typeface="Times New Roman" panose="02020603050405020304" pitchFamily="18" charset="0"/>
              </a:rPr>
              <a:t>None are perfect</a:t>
            </a:r>
            <a:br>
              <a:rPr lang="en-US" altLang="en-US" sz="2600">
                <a:cs typeface="Times New Roman" panose="02020603050405020304" pitchFamily="18" charset="0"/>
              </a:rPr>
            </a:br>
            <a:r>
              <a:rPr lang="en-US" altLang="en-US" sz="2600">
                <a:cs typeface="Times New Roman" panose="02020603050405020304" pitchFamily="18" charset="0"/>
              </a:rPr>
              <a:t>All are better than creatinine alone</a:t>
            </a:r>
          </a:p>
        </p:txBody>
      </p:sp>
      <p:sp>
        <p:nvSpPr>
          <p:cNvPr id="38931" name="Text Box 10"/>
          <p:cNvSpPr txBox="1">
            <a:spLocks noChangeArrowheads="1"/>
          </p:cNvSpPr>
          <p:nvPr/>
        </p:nvSpPr>
        <p:spPr bwMode="auto">
          <a:xfrm>
            <a:off x="4818063" y="6156325"/>
            <a:ext cx="43259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algn="r" eaLnBrk="1" hangingPunct="1">
              <a:spcBef>
                <a:spcPct val="50000"/>
              </a:spcBef>
            </a:pPr>
            <a:r>
              <a:rPr lang="en-US" altLang="en-US" sz="1800" i="1">
                <a:solidFill>
                  <a:srgbClr val="FFFF00"/>
                </a:solidFill>
              </a:rPr>
              <a:t>Hurria &amp; Lichtman, BJC 2008</a:t>
            </a:r>
            <a:r>
              <a:rPr lang="en-US" altLang="en-US">
                <a:solidFill>
                  <a:srgbClr val="FFFF00"/>
                </a:solidFill>
              </a:rPr>
              <a:t> </a:t>
            </a:r>
          </a:p>
        </p:txBody>
      </p:sp>
      <p:sp>
        <p:nvSpPr>
          <p:cNvPr id="38932" name="Line 7"/>
          <p:cNvSpPr>
            <a:spLocks noChangeShapeType="1"/>
          </p:cNvSpPr>
          <p:nvPr/>
        </p:nvSpPr>
        <p:spPr bwMode="auto">
          <a:xfrm>
            <a:off x="317500" y="1000125"/>
            <a:ext cx="85344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idx="4294967295"/>
          </p:nvPr>
        </p:nvSpPr>
        <p:spPr>
          <a:xfrm>
            <a:off x="685800" y="153988"/>
            <a:ext cx="7772400" cy="746125"/>
          </a:xfrm>
        </p:spPr>
        <p:txBody>
          <a:bodyPr/>
          <a:lstStyle/>
          <a:p>
            <a:pPr eaLnBrk="1" hangingPunct="1">
              <a:defRPr/>
            </a:pPr>
            <a:r>
              <a:rPr lang="en-US" sz="3600" b="1" kern="1200" dirty="0" smtClean="0">
                <a:ea typeface="+mn-ea"/>
                <a:cs typeface="+mn-cs"/>
              </a:rPr>
              <a:t>Calculating </a:t>
            </a:r>
            <a:r>
              <a:rPr lang="en-US" sz="3600" b="1" kern="1200" dirty="0" err="1" smtClean="0">
                <a:ea typeface="+mn-ea"/>
                <a:cs typeface="+mn-cs"/>
              </a:rPr>
              <a:t>Creatinine</a:t>
            </a:r>
            <a:r>
              <a:rPr lang="en-US" sz="3600" b="1" kern="1200" dirty="0" smtClean="0">
                <a:ea typeface="+mn-ea"/>
                <a:cs typeface="+mn-cs"/>
              </a:rPr>
              <a:t> Clearance </a:t>
            </a:r>
            <a:endParaRPr lang="en-US" dirty="0" smtClean="0"/>
          </a:p>
        </p:txBody>
      </p:sp>
    </p:spTree>
    <p:custDataLst>
      <p:tags r:id="rId1"/>
    </p:custDataLst>
    <p:extLst>
      <p:ext uri="{BB962C8B-B14F-4D97-AF65-F5344CB8AC3E}">
        <p14:creationId xmlns:p14="http://schemas.microsoft.com/office/powerpoint/2010/main" val="28247849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nvGraphicFramePr>
        <p:xfrm>
          <a:off x="1201738" y="1790700"/>
          <a:ext cx="6673850" cy="3902076"/>
        </p:xfrm>
        <a:graphic>
          <a:graphicData uri="http://schemas.openxmlformats.org/drawingml/2006/table">
            <a:tbl>
              <a:tblPr firstRow="1" bandRow="1">
                <a:tableStyleId>{F5AB1C69-6EDB-4FF4-983F-18BD219EF322}</a:tableStyleId>
              </a:tblPr>
              <a:tblGrid>
                <a:gridCol w="2349036"/>
                <a:gridCol w="1715799"/>
                <a:gridCol w="2609015"/>
              </a:tblGrid>
              <a:tr h="884041">
                <a:tc>
                  <a:txBody>
                    <a:bodyPr/>
                    <a:lstStyle/>
                    <a:p>
                      <a:pPr algn="ctr"/>
                      <a:r>
                        <a:rPr lang="en-US" sz="2600" dirty="0" smtClean="0">
                          <a:solidFill>
                            <a:srgbClr val="FFFF00"/>
                          </a:solidFill>
                        </a:rPr>
                        <a:t>Age</a:t>
                      </a:r>
                      <a:endParaRPr lang="en-US" sz="2600" dirty="0">
                        <a:solidFill>
                          <a:srgbClr val="FFFF00"/>
                        </a:solidFill>
                      </a:endParaRPr>
                    </a:p>
                  </a:txBody>
                  <a:tcPr marL="91450" marR="91450" marT="45726" marB="45726"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0066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err="1" smtClean="0">
                          <a:solidFill>
                            <a:srgbClr val="FFFF00"/>
                          </a:solidFill>
                        </a:rPr>
                        <a:t>Creatinine</a:t>
                      </a:r>
                      <a:r>
                        <a:rPr lang="en-US" sz="2600" dirty="0" smtClean="0">
                          <a:solidFill>
                            <a:srgbClr val="FFFF00"/>
                          </a:solidFill>
                        </a:rPr>
                        <a:t> (mg/</a:t>
                      </a:r>
                      <a:r>
                        <a:rPr lang="en-US" sz="2600" dirty="0" err="1" smtClean="0">
                          <a:solidFill>
                            <a:srgbClr val="FFFF00"/>
                          </a:solidFill>
                        </a:rPr>
                        <a:t>dL</a:t>
                      </a:r>
                      <a:r>
                        <a:rPr lang="en-US" sz="2600" dirty="0" smtClean="0">
                          <a:solidFill>
                            <a:srgbClr val="FFFF00"/>
                          </a:solidFill>
                        </a:rPr>
                        <a:t>)</a:t>
                      </a:r>
                    </a:p>
                  </a:txBody>
                  <a:tcPr marL="91450" marR="91450" marT="45726" marB="45726" anchor="ctr">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0066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err="1" smtClean="0">
                          <a:solidFill>
                            <a:srgbClr val="FFFF00"/>
                          </a:solidFill>
                        </a:rPr>
                        <a:t>CrCl</a:t>
                      </a:r>
                      <a:r>
                        <a:rPr lang="en-US" sz="2600" dirty="0" smtClean="0">
                          <a:solidFill>
                            <a:srgbClr val="FFFF00"/>
                          </a:solidFill>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smtClean="0">
                          <a:solidFill>
                            <a:srgbClr val="FFFF00"/>
                          </a:solidFill>
                        </a:rPr>
                        <a:t>(ml/min)</a:t>
                      </a:r>
                    </a:p>
                  </a:txBody>
                  <a:tcPr marL="91450" marR="91450" marT="45726" marB="45726"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006699"/>
                    </a:solidFill>
                  </a:tcPr>
                </a:tc>
              </a:tr>
              <a:tr h="499024">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2600" b="0" i="0" u="none" strike="noStrike" cap="none" normalizeH="0" baseline="0" dirty="0" smtClean="0">
                          <a:ln>
                            <a:noFill/>
                          </a:ln>
                          <a:solidFill>
                            <a:schemeClr val="bg1"/>
                          </a:solidFill>
                          <a:effectLst/>
                          <a:latin typeface="+mn-lt"/>
                          <a:ea typeface="ＭＳ Ｐゴシック" pitchFamily="-110" charset="-128"/>
                          <a:cs typeface="Arial" pitchFamily="34" charset="0"/>
                        </a:rPr>
                        <a:t>40</a:t>
                      </a:r>
                    </a:p>
                  </a:txBody>
                  <a:tcPr marL="6595" marR="6595" marT="6595" marB="0" anchor="ctr" horzOverflow="overflow">
                    <a:lnL w="38100" cap="flat" cmpd="sng" algn="ctr">
                      <a:solidFill>
                        <a:schemeClr val="bg1"/>
                      </a:solidFill>
                      <a:prstDash val="solid"/>
                      <a:round/>
                      <a:headEnd type="none" w="med" len="med"/>
                      <a:tailEnd type="none" w="med" len="med"/>
                    </a:lnL>
                    <a:noFill/>
                  </a:tcPr>
                </a:tc>
                <a:tc>
                  <a:txBody>
                    <a:bodyPr/>
                    <a:lstStyle/>
                    <a:p>
                      <a:pPr algn="ctr"/>
                      <a:r>
                        <a:rPr lang="en-US" sz="2600" dirty="0" smtClean="0">
                          <a:solidFill>
                            <a:schemeClr val="bg1"/>
                          </a:solidFill>
                        </a:rPr>
                        <a:t>1.3</a:t>
                      </a:r>
                      <a:endParaRPr lang="en-US" sz="2600" dirty="0">
                        <a:solidFill>
                          <a:schemeClr val="bg1"/>
                        </a:solidFill>
                      </a:endParaRPr>
                    </a:p>
                  </a:txBody>
                  <a:tcPr marL="6595" marR="6595" marT="6595" marB="0" anchor="ctr" horzOverflow="overflow">
                    <a:lnR w="12700" cap="flat" cmpd="sng" algn="ctr">
                      <a:solidFill>
                        <a:schemeClr val="bg1"/>
                      </a:solidFill>
                      <a:prstDash val="solid"/>
                      <a:round/>
                      <a:headEnd type="none" w="med" len="med"/>
                      <a:tailEnd type="none" w="med" len="med"/>
                    </a:lnR>
                    <a:noFill/>
                  </a:tcPr>
                </a:tc>
                <a:tc>
                  <a:txBody>
                    <a:bodyPr/>
                    <a:lstStyle/>
                    <a:p>
                      <a:pPr algn="ctr"/>
                      <a:endParaRPr lang="en-US" sz="2600" kern="1200" baseline="0" dirty="0" smtClean="0">
                        <a:solidFill>
                          <a:schemeClr val="bg1"/>
                        </a:solidFill>
                        <a:latin typeface="+mn-lt"/>
                        <a:ea typeface="+mn-ea"/>
                        <a:cs typeface="Arial" pitchFamily="34" charset="0"/>
                      </a:endParaRPr>
                    </a:p>
                  </a:txBody>
                  <a:tcPr marL="6595" marR="6595" marT="6595" marB="0"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noFill/>
                  </a:tcPr>
                </a:tc>
              </a:tr>
              <a:tr h="504566">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2600" b="0" i="0" u="none" strike="noStrike" cap="none" normalizeH="0" baseline="0" dirty="0" smtClean="0">
                          <a:ln>
                            <a:noFill/>
                          </a:ln>
                          <a:solidFill>
                            <a:schemeClr val="bg1"/>
                          </a:solidFill>
                          <a:effectLst/>
                          <a:latin typeface="+mn-lt"/>
                          <a:ea typeface="ＭＳ Ｐゴシック" pitchFamily="-110" charset="-128"/>
                          <a:cs typeface="Arial" pitchFamily="34" charset="0"/>
                        </a:rPr>
                        <a:t>50</a:t>
                      </a:r>
                    </a:p>
                  </a:txBody>
                  <a:tcPr marL="6595" marR="6595" marT="6595" marB="0" anchor="ctr" horzOverflow="overflow">
                    <a:lnL w="38100" cap="flat" cmpd="sng" algn="ctr">
                      <a:solidFill>
                        <a:schemeClr val="bg1"/>
                      </a:solidFill>
                      <a:prstDash val="solid"/>
                      <a:round/>
                      <a:headEnd type="none" w="med" len="med"/>
                      <a:tailEnd type="none" w="med" len="med"/>
                    </a:lnL>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smtClean="0">
                          <a:solidFill>
                            <a:schemeClr val="bg1"/>
                          </a:solidFill>
                        </a:rPr>
                        <a:t>1.3</a:t>
                      </a:r>
                    </a:p>
                  </a:txBody>
                  <a:tcPr marL="6595" marR="6595" marT="6595" marB="0" anchor="ctr" horzOverflow="overflow">
                    <a:lnR w="12700" cap="flat" cmpd="sng" algn="ctr">
                      <a:solidFill>
                        <a:schemeClr val="bg1"/>
                      </a:solidFill>
                      <a:prstDash val="solid"/>
                      <a:round/>
                      <a:headEnd type="none" w="med" len="med"/>
                      <a:tailEnd type="none" w="med" len="med"/>
                    </a:lnR>
                    <a:noFill/>
                  </a:tcPr>
                </a:tc>
                <a:tc>
                  <a:txBody>
                    <a:bodyPr/>
                    <a:lstStyle/>
                    <a:p>
                      <a:pPr algn="ctr"/>
                      <a:endParaRPr lang="en-US" sz="2600" kern="1200" baseline="0" dirty="0" smtClean="0">
                        <a:solidFill>
                          <a:schemeClr val="bg1"/>
                        </a:solidFill>
                        <a:latin typeface="+mn-lt"/>
                        <a:ea typeface="+mn-ea"/>
                        <a:cs typeface="Arial" pitchFamily="34" charset="0"/>
                      </a:endParaRPr>
                    </a:p>
                  </a:txBody>
                  <a:tcPr marL="6595" marR="6595" marT="6595" marB="0"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noFill/>
                  </a:tcPr>
                </a:tc>
              </a:tr>
              <a:tr h="402889">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2600" b="0" i="0" u="none" strike="noStrike" cap="none" normalizeH="0" baseline="0" dirty="0" smtClean="0">
                          <a:ln>
                            <a:noFill/>
                          </a:ln>
                          <a:solidFill>
                            <a:schemeClr val="bg1"/>
                          </a:solidFill>
                          <a:effectLst/>
                          <a:latin typeface="+mn-lt"/>
                          <a:ea typeface="ＭＳ Ｐゴシック" pitchFamily="-110" charset="-128"/>
                          <a:cs typeface="Arial" pitchFamily="34" charset="0"/>
                        </a:rPr>
                        <a:t>60</a:t>
                      </a:r>
                    </a:p>
                  </a:txBody>
                  <a:tcPr marL="6595" marR="6595" marT="6595" marB="0" anchor="ctr" horzOverflow="overflow">
                    <a:lnL w="38100" cap="flat" cmpd="sng" algn="ctr">
                      <a:solidFill>
                        <a:schemeClr val="bg1"/>
                      </a:solidFill>
                      <a:prstDash val="solid"/>
                      <a:round/>
                      <a:headEnd type="none" w="med" len="med"/>
                      <a:tailEnd type="none" w="med" len="med"/>
                    </a:lnL>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smtClean="0">
                          <a:solidFill>
                            <a:schemeClr val="bg1"/>
                          </a:solidFill>
                        </a:rPr>
                        <a:t>1.3</a:t>
                      </a:r>
                    </a:p>
                  </a:txBody>
                  <a:tcPr marL="6595" marR="6595" marT="6595" marB="0" anchor="ctr" horzOverflow="overflow">
                    <a:lnR w="12700" cap="flat" cmpd="sng" algn="ctr">
                      <a:solidFill>
                        <a:schemeClr val="bg1"/>
                      </a:solidFill>
                      <a:prstDash val="solid"/>
                      <a:round/>
                      <a:headEnd type="none" w="med" len="med"/>
                      <a:tailEnd type="none" w="med" len="med"/>
                    </a:lnR>
                    <a:no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endParaRPr kumimoji="0" lang="en-US" sz="2600" b="0" i="0" u="none" strike="noStrike" cap="none" normalizeH="0" baseline="0" dirty="0" smtClean="0">
                        <a:ln>
                          <a:noFill/>
                        </a:ln>
                        <a:solidFill>
                          <a:schemeClr val="bg1"/>
                        </a:solidFill>
                        <a:effectLst/>
                        <a:latin typeface="+mn-lt"/>
                        <a:ea typeface="ＭＳ Ｐゴシック" pitchFamily="-110" charset="-128"/>
                        <a:cs typeface="Arial" pitchFamily="34" charset="0"/>
                      </a:endParaRPr>
                    </a:p>
                  </a:txBody>
                  <a:tcPr marL="6595" marR="6595" marT="6595" marB="0"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noFill/>
                  </a:tcPr>
                </a:tc>
              </a:tr>
              <a:tr h="402889">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2600" b="0" i="0" u="none" strike="noStrike" cap="none" normalizeH="0" baseline="0" dirty="0" smtClean="0">
                          <a:ln>
                            <a:noFill/>
                          </a:ln>
                          <a:solidFill>
                            <a:schemeClr val="bg1"/>
                          </a:solidFill>
                          <a:effectLst/>
                          <a:latin typeface="+mn-lt"/>
                          <a:ea typeface="ＭＳ Ｐゴシック" pitchFamily="-110" charset="-128"/>
                          <a:cs typeface="Arial" pitchFamily="34" charset="0"/>
                        </a:rPr>
                        <a:t>70</a:t>
                      </a:r>
                    </a:p>
                  </a:txBody>
                  <a:tcPr marL="6595" marR="6595" marT="6595" marB="0" anchor="ctr" horzOverflow="overflow">
                    <a:lnL w="38100" cap="flat" cmpd="sng" algn="ctr">
                      <a:solidFill>
                        <a:schemeClr val="bg1"/>
                      </a:solidFill>
                      <a:prstDash val="solid"/>
                      <a:round/>
                      <a:headEnd type="none" w="med" len="med"/>
                      <a:tailEnd type="none" w="med" len="med"/>
                    </a:lnL>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smtClean="0">
                          <a:solidFill>
                            <a:schemeClr val="bg1"/>
                          </a:solidFill>
                        </a:rPr>
                        <a:t>1.3</a:t>
                      </a:r>
                    </a:p>
                  </a:txBody>
                  <a:tcPr marL="6595" marR="6595" marT="6595" marB="0" anchor="ctr" horzOverflow="overflow">
                    <a:lnR w="12700" cap="flat" cmpd="sng" algn="ctr">
                      <a:solidFill>
                        <a:schemeClr val="bg1"/>
                      </a:solidFill>
                      <a:prstDash val="solid"/>
                      <a:round/>
                      <a:headEnd type="none" w="med" len="med"/>
                      <a:tailEnd type="none" w="med" len="med"/>
                    </a:lnR>
                    <a:noFill/>
                  </a:tcPr>
                </a:tc>
                <a:tc>
                  <a:txBody>
                    <a:bodyPr/>
                    <a:lstStyle/>
                    <a:p>
                      <a:pPr algn="ctr"/>
                      <a:endParaRPr lang="en-US" sz="2600" kern="1200" baseline="0" dirty="0" smtClean="0">
                        <a:solidFill>
                          <a:schemeClr val="bg1"/>
                        </a:solidFill>
                        <a:latin typeface="+mn-lt"/>
                        <a:ea typeface="+mn-ea"/>
                        <a:cs typeface="Arial" pitchFamily="34" charset="0"/>
                      </a:endParaRPr>
                    </a:p>
                  </a:txBody>
                  <a:tcPr marL="6595" marR="6595" marT="6595" marB="0" anchor="b"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noFill/>
                  </a:tcPr>
                </a:tc>
              </a:tr>
              <a:tr h="402889">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2600" b="0" i="0" u="none" strike="noStrike" cap="none" normalizeH="0" baseline="0" dirty="0" smtClean="0">
                          <a:ln>
                            <a:noFill/>
                          </a:ln>
                          <a:solidFill>
                            <a:schemeClr val="bg1"/>
                          </a:solidFill>
                          <a:effectLst/>
                          <a:latin typeface="+mn-lt"/>
                          <a:ea typeface="ＭＳ Ｐゴシック" pitchFamily="-110" charset="-128"/>
                          <a:cs typeface="Arial" pitchFamily="34" charset="0"/>
                        </a:rPr>
                        <a:t>80</a:t>
                      </a:r>
                    </a:p>
                  </a:txBody>
                  <a:tcPr marL="6595" marR="6595" marT="6595" marB="0" anchor="ctr" horzOverflow="overflow">
                    <a:lnL w="38100" cap="flat" cmpd="sng" algn="ctr">
                      <a:solidFill>
                        <a:schemeClr val="bg1"/>
                      </a:solidFill>
                      <a:prstDash val="solid"/>
                      <a:round/>
                      <a:headEnd type="none" w="med" len="med"/>
                      <a:tailEnd type="none" w="med" len="med"/>
                    </a:lnL>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smtClean="0">
                          <a:solidFill>
                            <a:schemeClr val="bg1"/>
                          </a:solidFill>
                        </a:rPr>
                        <a:t>1.3</a:t>
                      </a:r>
                    </a:p>
                  </a:txBody>
                  <a:tcPr marL="6595" marR="6595" marT="6595" marB="0" anchor="ctr" horzOverflow="overflow">
                    <a:lnR w="12700" cap="flat" cmpd="sng" algn="ctr">
                      <a:solidFill>
                        <a:schemeClr val="bg1"/>
                      </a:solidFill>
                      <a:prstDash val="solid"/>
                      <a:round/>
                      <a:headEnd type="none" w="med" len="med"/>
                      <a:tailEnd type="none" w="med" len="med"/>
                    </a:lnR>
                    <a:noFill/>
                  </a:tcPr>
                </a:tc>
                <a:tc>
                  <a:txBody>
                    <a:bodyPr/>
                    <a:lstStyle/>
                    <a:p>
                      <a:pPr algn="ctr"/>
                      <a:endParaRPr lang="en-US" sz="2600" kern="1200" baseline="0" dirty="0" smtClean="0">
                        <a:solidFill>
                          <a:schemeClr val="bg1"/>
                        </a:solidFill>
                        <a:latin typeface="+mn-lt"/>
                        <a:ea typeface="+mn-ea"/>
                        <a:cs typeface="Arial" pitchFamily="34" charset="0"/>
                      </a:endParaRPr>
                    </a:p>
                  </a:txBody>
                  <a:tcPr marL="6595" marR="6595" marT="6595" marB="0" anchor="b"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noFill/>
                  </a:tcPr>
                </a:tc>
              </a:tr>
              <a:tr h="402889">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2600" b="0" i="0" u="none" strike="noStrike" cap="none" normalizeH="0" baseline="0" dirty="0" smtClean="0">
                          <a:ln>
                            <a:noFill/>
                          </a:ln>
                          <a:solidFill>
                            <a:schemeClr val="bg1"/>
                          </a:solidFill>
                          <a:effectLst/>
                          <a:latin typeface="+mn-lt"/>
                          <a:ea typeface="ＭＳ Ｐゴシック" pitchFamily="-110" charset="-128"/>
                          <a:cs typeface="Arial" pitchFamily="34" charset="0"/>
                        </a:rPr>
                        <a:t>90</a:t>
                      </a:r>
                    </a:p>
                  </a:txBody>
                  <a:tcPr marL="6595" marR="6595" marT="6595" marB="0" anchor="ctr" horzOverflow="overflow">
                    <a:lnL w="38100" cap="flat" cmpd="sng" algn="ctr">
                      <a:solidFill>
                        <a:schemeClr val="bg1"/>
                      </a:solidFill>
                      <a:prstDash val="solid"/>
                      <a:round/>
                      <a:headEnd type="none" w="med" len="med"/>
                      <a:tailEnd type="none" w="med" len="med"/>
                    </a:lnL>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smtClean="0">
                          <a:solidFill>
                            <a:schemeClr val="bg1"/>
                          </a:solidFill>
                        </a:rPr>
                        <a:t>1.3</a:t>
                      </a:r>
                    </a:p>
                  </a:txBody>
                  <a:tcPr marL="6595" marR="6595" marT="6595" marB="0" anchor="ctr" horzOverflow="overflow">
                    <a:lnR w="12700" cap="flat" cmpd="sng" algn="ctr">
                      <a:solidFill>
                        <a:schemeClr val="bg1"/>
                      </a:solidFill>
                      <a:prstDash val="solid"/>
                      <a:round/>
                      <a:headEnd type="none" w="med" len="med"/>
                      <a:tailEnd type="none" w="med" len="med"/>
                    </a:lnR>
                    <a:noFill/>
                  </a:tcPr>
                </a:tc>
                <a:tc>
                  <a:txBody>
                    <a:bodyPr/>
                    <a:lstStyle/>
                    <a:p>
                      <a:pPr algn="ctr"/>
                      <a:endParaRPr lang="en-US" sz="2600" kern="1200" baseline="0" dirty="0" smtClean="0">
                        <a:solidFill>
                          <a:schemeClr val="bg1"/>
                        </a:solidFill>
                        <a:latin typeface="+mn-lt"/>
                        <a:ea typeface="+mn-ea"/>
                        <a:cs typeface="Arial" pitchFamily="34" charset="0"/>
                      </a:endParaRPr>
                    </a:p>
                  </a:txBody>
                  <a:tcPr marL="6595" marR="6595" marT="6595" marB="0" anchor="b"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noFill/>
                  </a:tcPr>
                </a:tc>
              </a:tr>
              <a:tr h="402889">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2600" b="0" i="0" u="none" strike="noStrike" cap="none" normalizeH="0" baseline="0" dirty="0" smtClean="0">
                          <a:ln>
                            <a:noFill/>
                          </a:ln>
                          <a:solidFill>
                            <a:schemeClr val="bg1"/>
                          </a:solidFill>
                          <a:effectLst/>
                          <a:latin typeface="+mn-lt"/>
                          <a:ea typeface="ＭＳ Ｐゴシック" pitchFamily="-110" charset="-128"/>
                          <a:cs typeface="Arial" pitchFamily="34" charset="0"/>
                        </a:rPr>
                        <a:t>100</a:t>
                      </a:r>
                    </a:p>
                  </a:txBody>
                  <a:tcPr marL="6595" marR="6595" marT="6595" marB="0" anchor="ctr" horzOverflow="overflow">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smtClean="0">
                          <a:solidFill>
                            <a:schemeClr val="bg1"/>
                          </a:solidFill>
                        </a:rPr>
                        <a:t>1.3</a:t>
                      </a:r>
                    </a:p>
                  </a:txBody>
                  <a:tcPr marL="6595" marR="6595" marT="6595" marB="0" anchor="ctr" horzOverflow="overflow">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noFill/>
                  </a:tcPr>
                </a:tc>
                <a:tc>
                  <a:txBody>
                    <a:bodyPr/>
                    <a:lstStyle/>
                    <a:p>
                      <a:pPr algn="ctr"/>
                      <a:endParaRPr lang="en-US" sz="2600" kern="1200" baseline="0" dirty="0" smtClean="0">
                        <a:solidFill>
                          <a:schemeClr val="bg1"/>
                        </a:solidFill>
                        <a:latin typeface="+mn-lt"/>
                        <a:ea typeface="+mn-ea"/>
                        <a:cs typeface="Arial" pitchFamily="34" charset="0"/>
                      </a:endParaRPr>
                    </a:p>
                  </a:txBody>
                  <a:tcPr marL="6595" marR="6595" marT="6595" marB="0" anchor="b"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1206500" y="1797050"/>
          <a:ext cx="6673850" cy="3902076"/>
        </p:xfrm>
        <a:graphic>
          <a:graphicData uri="http://schemas.openxmlformats.org/drawingml/2006/table">
            <a:tbl>
              <a:tblPr firstRow="1" bandRow="1">
                <a:tableStyleId>{F5AB1C69-6EDB-4FF4-983F-18BD219EF322}</a:tableStyleId>
              </a:tblPr>
              <a:tblGrid>
                <a:gridCol w="2349036"/>
                <a:gridCol w="1715799"/>
                <a:gridCol w="2609015"/>
              </a:tblGrid>
              <a:tr h="884041">
                <a:tc>
                  <a:txBody>
                    <a:bodyPr/>
                    <a:lstStyle/>
                    <a:p>
                      <a:pPr algn="ctr"/>
                      <a:r>
                        <a:rPr lang="en-US" sz="2600" dirty="0" smtClean="0">
                          <a:solidFill>
                            <a:srgbClr val="FFFF00"/>
                          </a:solidFill>
                        </a:rPr>
                        <a:t>Age</a:t>
                      </a:r>
                      <a:endParaRPr lang="en-US" sz="2600" dirty="0">
                        <a:solidFill>
                          <a:srgbClr val="FFFF00"/>
                        </a:solidFill>
                      </a:endParaRPr>
                    </a:p>
                  </a:txBody>
                  <a:tcPr marL="91450" marR="91450" marT="45726" marB="45726"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0066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err="1" smtClean="0">
                          <a:solidFill>
                            <a:srgbClr val="FFFF00"/>
                          </a:solidFill>
                        </a:rPr>
                        <a:t>Creatinine</a:t>
                      </a:r>
                      <a:r>
                        <a:rPr lang="en-US" sz="2600" dirty="0" smtClean="0">
                          <a:solidFill>
                            <a:srgbClr val="FFFF00"/>
                          </a:solidFill>
                        </a:rPr>
                        <a:t> (mg/</a:t>
                      </a:r>
                      <a:r>
                        <a:rPr lang="en-US" sz="2600" dirty="0" err="1" smtClean="0">
                          <a:solidFill>
                            <a:srgbClr val="FFFF00"/>
                          </a:solidFill>
                        </a:rPr>
                        <a:t>dL</a:t>
                      </a:r>
                      <a:r>
                        <a:rPr lang="en-US" sz="2600" dirty="0" smtClean="0">
                          <a:solidFill>
                            <a:srgbClr val="FFFF00"/>
                          </a:solidFill>
                        </a:rPr>
                        <a:t>)</a:t>
                      </a:r>
                    </a:p>
                  </a:txBody>
                  <a:tcPr marL="91450" marR="91450" marT="45726" marB="45726" anchor="ctr">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0066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err="1" smtClean="0">
                          <a:solidFill>
                            <a:srgbClr val="FFFF00"/>
                          </a:solidFill>
                        </a:rPr>
                        <a:t>CrCl</a:t>
                      </a:r>
                      <a:r>
                        <a:rPr lang="en-US" sz="2600" dirty="0" smtClean="0">
                          <a:solidFill>
                            <a:srgbClr val="FFFF00"/>
                          </a:solidFill>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smtClean="0">
                          <a:solidFill>
                            <a:srgbClr val="FFFF00"/>
                          </a:solidFill>
                        </a:rPr>
                        <a:t>(ml/min)</a:t>
                      </a:r>
                    </a:p>
                  </a:txBody>
                  <a:tcPr marL="91450" marR="91450" marT="45726" marB="45726"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006699"/>
                    </a:solidFill>
                  </a:tcPr>
                </a:tc>
              </a:tr>
              <a:tr h="499024">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2600" b="0" i="0" u="none" strike="noStrike" cap="none" normalizeH="0" baseline="0" dirty="0" smtClean="0">
                          <a:ln>
                            <a:noFill/>
                          </a:ln>
                          <a:solidFill>
                            <a:schemeClr val="bg1"/>
                          </a:solidFill>
                          <a:effectLst/>
                          <a:latin typeface="+mn-lt"/>
                          <a:ea typeface="ＭＳ Ｐゴシック" pitchFamily="-110" charset="-128"/>
                          <a:cs typeface="Arial" pitchFamily="34" charset="0"/>
                        </a:rPr>
                        <a:t>40</a:t>
                      </a:r>
                    </a:p>
                  </a:txBody>
                  <a:tcPr marL="6595" marR="6595" marT="6595" marB="0" anchor="ctr" horzOverflow="overflow">
                    <a:lnL w="38100" cap="flat" cmpd="sng" algn="ctr">
                      <a:solidFill>
                        <a:schemeClr val="bg1"/>
                      </a:solidFill>
                      <a:prstDash val="solid"/>
                      <a:round/>
                      <a:headEnd type="none" w="med" len="med"/>
                      <a:tailEnd type="none" w="med" len="med"/>
                    </a:lnL>
                    <a:noFill/>
                  </a:tcPr>
                </a:tc>
                <a:tc>
                  <a:txBody>
                    <a:bodyPr/>
                    <a:lstStyle/>
                    <a:p>
                      <a:pPr algn="ctr"/>
                      <a:r>
                        <a:rPr lang="en-US" sz="2600" dirty="0" smtClean="0">
                          <a:solidFill>
                            <a:schemeClr val="bg1"/>
                          </a:solidFill>
                        </a:rPr>
                        <a:t>1.3</a:t>
                      </a:r>
                      <a:endParaRPr lang="en-US" sz="2600" dirty="0">
                        <a:solidFill>
                          <a:schemeClr val="bg1"/>
                        </a:solidFill>
                      </a:endParaRPr>
                    </a:p>
                  </a:txBody>
                  <a:tcPr marL="6595" marR="6595" marT="6595" marB="0" anchor="ctr" horzOverflow="overflow">
                    <a:lnR w="12700" cap="flat" cmpd="sng" algn="ctr">
                      <a:solidFill>
                        <a:schemeClr val="bg1"/>
                      </a:solidFill>
                      <a:prstDash val="solid"/>
                      <a:round/>
                      <a:headEnd type="none" w="med" len="med"/>
                      <a:tailEnd type="none" w="med" len="med"/>
                    </a:lnR>
                    <a:noFill/>
                  </a:tcPr>
                </a:tc>
                <a:tc>
                  <a:txBody>
                    <a:bodyPr/>
                    <a:lstStyle/>
                    <a:p>
                      <a:pPr algn="ctr"/>
                      <a:r>
                        <a:rPr lang="en-US" sz="2600" kern="1200" baseline="0" dirty="0" smtClean="0">
                          <a:solidFill>
                            <a:schemeClr val="bg1"/>
                          </a:solidFill>
                          <a:latin typeface="+mn-lt"/>
                          <a:ea typeface="+mn-ea"/>
                          <a:cs typeface="Arial" pitchFamily="34" charset="0"/>
                        </a:rPr>
                        <a:t>54</a:t>
                      </a:r>
                    </a:p>
                  </a:txBody>
                  <a:tcPr marL="6595" marR="6595" marT="6595" marB="0"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noFill/>
                  </a:tcPr>
                </a:tc>
              </a:tr>
              <a:tr h="504566">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2600" b="0" i="0" u="none" strike="noStrike" cap="none" normalizeH="0" baseline="0" dirty="0" smtClean="0">
                          <a:ln>
                            <a:noFill/>
                          </a:ln>
                          <a:solidFill>
                            <a:schemeClr val="bg1"/>
                          </a:solidFill>
                          <a:effectLst/>
                          <a:latin typeface="+mn-lt"/>
                          <a:ea typeface="ＭＳ Ｐゴシック" pitchFamily="-110" charset="-128"/>
                          <a:cs typeface="Arial" pitchFamily="34" charset="0"/>
                        </a:rPr>
                        <a:t>50</a:t>
                      </a:r>
                    </a:p>
                  </a:txBody>
                  <a:tcPr marL="6595" marR="6595" marT="6595" marB="0" anchor="ctr" horzOverflow="overflow">
                    <a:lnL w="38100" cap="flat" cmpd="sng" algn="ctr">
                      <a:solidFill>
                        <a:schemeClr val="bg1"/>
                      </a:solidFill>
                      <a:prstDash val="solid"/>
                      <a:round/>
                      <a:headEnd type="none" w="med" len="med"/>
                      <a:tailEnd type="none" w="med" len="med"/>
                    </a:lnL>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smtClean="0">
                          <a:solidFill>
                            <a:schemeClr val="bg1"/>
                          </a:solidFill>
                        </a:rPr>
                        <a:t>1.3</a:t>
                      </a:r>
                    </a:p>
                  </a:txBody>
                  <a:tcPr marL="6595" marR="6595" marT="6595" marB="0" anchor="ctr" horzOverflow="overflow">
                    <a:lnR w="12700" cap="flat" cmpd="sng" algn="ctr">
                      <a:solidFill>
                        <a:schemeClr val="bg1"/>
                      </a:solidFill>
                      <a:prstDash val="solid"/>
                      <a:round/>
                      <a:headEnd type="none" w="med" len="med"/>
                      <a:tailEnd type="none" w="med" len="med"/>
                    </a:lnR>
                    <a:noFill/>
                  </a:tcPr>
                </a:tc>
                <a:tc>
                  <a:txBody>
                    <a:bodyPr/>
                    <a:lstStyle/>
                    <a:p>
                      <a:pPr algn="ctr"/>
                      <a:r>
                        <a:rPr lang="en-US" sz="2600" kern="1200" baseline="0" dirty="0" smtClean="0">
                          <a:solidFill>
                            <a:schemeClr val="bg1"/>
                          </a:solidFill>
                          <a:latin typeface="+mn-lt"/>
                          <a:ea typeface="+mn-ea"/>
                          <a:cs typeface="Arial" pitchFamily="34" charset="0"/>
                        </a:rPr>
                        <a:t>48</a:t>
                      </a:r>
                    </a:p>
                  </a:txBody>
                  <a:tcPr marL="6595" marR="6595" marT="6595" marB="0"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noFill/>
                  </a:tcPr>
                </a:tc>
              </a:tr>
              <a:tr h="402889">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2600" b="0" i="0" u="none" strike="noStrike" cap="none" normalizeH="0" baseline="0" dirty="0" smtClean="0">
                          <a:ln>
                            <a:noFill/>
                          </a:ln>
                          <a:solidFill>
                            <a:schemeClr val="bg1"/>
                          </a:solidFill>
                          <a:effectLst/>
                          <a:latin typeface="+mn-lt"/>
                          <a:ea typeface="ＭＳ Ｐゴシック" pitchFamily="-110" charset="-128"/>
                          <a:cs typeface="Arial" pitchFamily="34" charset="0"/>
                        </a:rPr>
                        <a:t>60</a:t>
                      </a:r>
                    </a:p>
                  </a:txBody>
                  <a:tcPr marL="6595" marR="6595" marT="6595" marB="0" anchor="ctr" horzOverflow="overflow">
                    <a:lnL w="38100" cap="flat" cmpd="sng" algn="ctr">
                      <a:solidFill>
                        <a:schemeClr val="bg1"/>
                      </a:solidFill>
                      <a:prstDash val="solid"/>
                      <a:round/>
                      <a:headEnd type="none" w="med" len="med"/>
                      <a:tailEnd type="none" w="med" len="med"/>
                    </a:lnL>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smtClean="0">
                          <a:solidFill>
                            <a:schemeClr val="bg1"/>
                          </a:solidFill>
                        </a:rPr>
                        <a:t>1.3</a:t>
                      </a:r>
                    </a:p>
                  </a:txBody>
                  <a:tcPr marL="6595" marR="6595" marT="6595" marB="0" anchor="ctr" horzOverflow="overflow">
                    <a:lnR w="12700" cap="flat" cmpd="sng" algn="ctr">
                      <a:solidFill>
                        <a:schemeClr val="bg1"/>
                      </a:solidFill>
                      <a:prstDash val="solid"/>
                      <a:round/>
                      <a:headEnd type="none" w="med" len="med"/>
                      <a:tailEnd type="none" w="med" len="med"/>
                    </a:lnR>
                    <a:no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2600" b="0" i="0" u="none" strike="noStrike" cap="none" normalizeH="0" baseline="0" dirty="0" smtClean="0">
                          <a:ln>
                            <a:noFill/>
                          </a:ln>
                          <a:solidFill>
                            <a:schemeClr val="bg1"/>
                          </a:solidFill>
                          <a:effectLst/>
                          <a:latin typeface="+mn-lt"/>
                          <a:ea typeface="ＭＳ Ｐゴシック" pitchFamily="-110" charset="-128"/>
                          <a:cs typeface="Arial" pitchFamily="34" charset="0"/>
                        </a:rPr>
                        <a:t>43</a:t>
                      </a:r>
                    </a:p>
                  </a:txBody>
                  <a:tcPr marL="6595" marR="6595" marT="6595" marB="0"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noFill/>
                  </a:tcPr>
                </a:tc>
              </a:tr>
              <a:tr h="402889">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2600" b="0" i="0" u="none" strike="noStrike" cap="none" normalizeH="0" baseline="0" dirty="0" smtClean="0">
                          <a:ln>
                            <a:noFill/>
                          </a:ln>
                          <a:solidFill>
                            <a:schemeClr val="bg1"/>
                          </a:solidFill>
                          <a:effectLst/>
                          <a:latin typeface="+mn-lt"/>
                          <a:ea typeface="ＭＳ Ｐゴシック" pitchFamily="-110" charset="-128"/>
                          <a:cs typeface="Arial" pitchFamily="34" charset="0"/>
                        </a:rPr>
                        <a:t>70</a:t>
                      </a:r>
                    </a:p>
                  </a:txBody>
                  <a:tcPr marL="6595" marR="6595" marT="6595" marB="0" anchor="ctr" horzOverflow="overflow">
                    <a:lnL w="38100" cap="flat" cmpd="sng" algn="ctr">
                      <a:solidFill>
                        <a:schemeClr val="bg1"/>
                      </a:solidFill>
                      <a:prstDash val="solid"/>
                      <a:round/>
                      <a:headEnd type="none" w="med" len="med"/>
                      <a:tailEnd type="none" w="med" len="med"/>
                    </a:lnL>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smtClean="0">
                          <a:solidFill>
                            <a:schemeClr val="bg1"/>
                          </a:solidFill>
                        </a:rPr>
                        <a:t>1.3</a:t>
                      </a:r>
                    </a:p>
                  </a:txBody>
                  <a:tcPr marL="6595" marR="6595" marT="6595" marB="0" anchor="ctr" horzOverflow="overflow">
                    <a:lnR w="12700" cap="flat" cmpd="sng" algn="ctr">
                      <a:solidFill>
                        <a:schemeClr val="bg1"/>
                      </a:solidFill>
                      <a:prstDash val="solid"/>
                      <a:round/>
                      <a:headEnd type="none" w="med" len="med"/>
                      <a:tailEnd type="none" w="med" len="med"/>
                    </a:lnR>
                    <a:noFill/>
                  </a:tcPr>
                </a:tc>
                <a:tc>
                  <a:txBody>
                    <a:bodyPr/>
                    <a:lstStyle/>
                    <a:p>
                      <a:pPr algn="ctr"/>
                      <a:r>
                        <a:rPr lang="en-US" sz="2600" kern="1200" baseline="0" dirty="0" smtClean="0">
                          <a:solidFill>
                            <a:schemeClr val="bg1"/>
                          </a:solidFill>
                          <a:latin typeface="+mn-lt"/>
                          <a:ea typeface="+mn-ea"/>
                          <a:cs typeface="Arial" pitchFamily="34" charset="0"/>
                        </a:rPr>
                        <a:t>38</a:t>
                      </a:r>
                    </a:p>
                  </a:txBody>
                  <a:tcPr marL="6595" marR="6595" marT="6595" marB="0" anchor="b"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noFill/>
                  </a:tcPr>
                </a:tc>
              </a:tr>
              <a:tr h="402889">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2600" b="0" i="0" u="none" strike="noStrike" cap="none" normalizeH="0" baseline="0" dirty="0" smtClean="0">
                          <a:ln>
                            <a:noFill/>
                          </a:ln>
                          <a:solidFill>
                            <a:schemeClr val="bg1"/>
                          </a:solidFill>
                          <a:effectLst/>
                          <a:latin typeface="+mn-lt"/>
                          <a:ea typeface="ＭＳ Ｐゴシック" pitchFamily="-110" charset="-128"/>
                          <a:cs typeface="Arial" pitchFamily="34" charset="0"/>
                        </a:rPr>
                        <a:t>80</a:t>
                      </a:r>
                    </a:p>
                  </a:txBody>
                  <a:tcPr marL="6595" marR="6595" marT="6595" marB="0" anchor="ctr" horzOverflow="overflow">
                    <a:lnL w="38100" cap="flat" cmpd="sng" algn="ctr">
                      <a:solidFill>
                        <a:schemeClr val="bg1"/>
                      </a:solidFill>
                      <a:prstDash val="solid"/>
                      <a:round/>
                      <a:headEnd type="none" w="med" len="med"/>
                      <a:tailEnd type="none" w="med" len="med"/>
                    </a:lnL>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smtClean="0">
                          <a:solidFill>
                            <a:schemeClr val="bg1"/>
                          </a:solidFill>
                        </a:rPr>
                        <a:t>1.3</a:t>
                      </a:r>
                    </a:p>
                  </a:txBody>
                  <a:tcPr marL="6595" marR="6595" marT="6595" marB="0" anchor="ctr" horzOverflow="overflow">
                    <a:lnR w="12700" cap="flat" cmpd="sng" algn="ctr">
                      <a:solidFill>
                        <a:schemeClr val="bg1"/>
                      </a:solidFill>
                      <a:prstDash val="solid"/>
                      <a:round/>
                      <a:headEnd type="none" w="med" len="med"/>
                      <a:tailEnd type="none" w="med" len="med"/>
                    </a:lnR>
                    <a:noFill/>
                  </a:tcPr>
                </a:tc>
                <a:tc>
                  <a:txBody>
                    <a:bodyPr/>
                    <a:lstStyle/>
                    <a:p>
                      <a:pPr algn="ctr"/>
                      <a:r>
                        <a:rPr lang="en-US" sz="2600" kern="1200" baseline="0" dirty="0" smtClean="0">
                          <a:solidFill>
                            <a:schemeClr val="bg1"/>
                          </a:solidFill>
                          <a:latin typeface="+mn-lt"/>
                          <a:ea typeface="+mn-ea"/>
                          <a:cs typeface="Arial" pitchFamily="34" charset="0"/>
                        </a:rPr>
                        <a:t>31</a:t>
                      </a:r>
                    </a:p>
                  </a:txBody>
                  <a:tcPr marL="6595" marR="6595" marT="6595" marB="0" anchor="b"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noFill/>
                  </a:tcPr>
                </a:tc>
              </a:tr>
              <a:tr h="402889">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2600" b="0" i="0" u="none" strike="noStrike" cap="none" normalizeH="0" baseline="0" dirty="0" smtClean="0">
                          <a:ln>
                            <a:noFill/>
                          </a:ln>
                          <a:solidFill>
                            <a:schemeClr val="bg1"/>
                          </a:solidFill>
                          <a:effectLst/>
                          <a:latin typeface="+mn-lt"/>
                          <a:ea typeface="ＭＳ Ｐゴシック" pitchFamily="-110" charset="-128"/>
                          <a:cs typeface="Arial" pitchFamily="34" charset="0"/>
                        </a:rPr>
                        <a:t>90</a:t>
                      </a:r>
                    </a:p>
                  </a:txBody>
                  <a:tcPr marL="6595" marR="6595" marT="6595" marB="0" anchor="ctr" horzOverflow="overflow">
                    <a:lnL w="38100" cap="flat" cmpd="sng" algn="ctr">
                      <a:solidFill>
                        <a:schemeClr val="bg1"/>
                      </a:solidFill>
                      <a:prstDash val="solid"/>
                      <a:round/>
                      <a:headEnd type="none" w="med" len="med"/>
                      <a:tailEnd type="none" w="med" len="med"/>
                    </a:lnL>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smtClean="0">
                          <a:solidFill>
                            <a:schemeClr val="bg1"/>
                          </a:solidFill>
                        </a:rPr>
                        <a:t>1.3</a:t>
                      </a:r>
                    </a:p>
                  </a:txBody>
                  <a:tcPr marL="6595" marR="6595" marT="6595" marB="0" anchor="ctr" horzOverflow="overflow">
                    <a:lnR w="12700" cap="flat" cmpd="sng" algn="ctr">
                      <a:solidFill>
                        <a:schemeClr val="bg1"/>
                      </a:solidFill>
                      <a:prstDash val="solid"/>
                      <a:round/>
                      <a:headEnd type="none" w="med" len="med"/>
                      <a:tailEnd type="none" w="med" len="med"/>
                    </a:lnR>
                    <a:noFill/>
                  </a:tcPr>
                </a:tc>
                <a:tc>
                  <a:txBody>
                    <a:bodyPr/>
                    <a:lstStyle/>
                    <a:p>
                      <a:pPr algn="ctr"/>
                      <a:r>
                        <a:rPr lang="en-US" sz="2600" kern="1200" baseline="0" dirty="0" smtClean="0">
                          <a:solidFill>
                            <a:schemeClr val="bg1"/>
                          </a:solidFill>
                          <a:latin typeface="+mn-lt"/>
                          <a:ea typeface="+mn-ea"/>
                          <a:cs typeface="Arial" pitchFamily="34" charset="0"/>
                        </a:rPr>
                        <a:t>27</a:t>
                      </a:r>
                    </a:p>
                  </a:txBody>
                  <a:tcPr marL="6595" marR="6595" marT="6595" marB="0" anchor="b"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noFill/>
                  </a:tcPr>
                </a:tc>
              </a:tr>
              <a:tr h="402889">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2600" b="0" i="0" u="none" strike="noStrike" cap="none" normalizeH="0" baseline="0" dirty="0" smtClean="0">
                          <a:ln>
                            <a:noFill/>
                          </a:ln>
                          <a:solidFill>
                            <a:schemeClr val="bg1"/>
                          </a:solidFill>
                          <a:effectLst/>
                          <a:latin typeface="+mn-lt"/>
                          <a:ea typeface="ＭＳ Ｐゴシック" pitchFamily="-110" charset="-128"/>
                          <a:cs typeface="Arial" pitchFamily="34" charset="0"/>
                        </a:rPr>
                        <a:t>100</a:t>
                      </a:r>
                    </a:p>
                  </a:txBody>
                  <a:tcPr marL="6595" marR="6595" marT="6595" marB="0" anchor="ctr" horzOverflow="overflow">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smtClean="0">
                          <a:solidFill>
                            <a:schemeClr val="bg1"/>
                          </a:solidFill>
                        </a:rPr>
                        <a:t>1.3</a:t>
                      </a:r>
                    </a:p>
                  </a:txBody>
                  <a:tcPr marL="6595" marR="6595" marT="6595" marB="0" anchor="ctr" horzOverflow="overflow">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noFill/>
                  </a:tcPr>
                </a:tc>
                <a:tc>
                  <a:txBody>
                    <a:bodyPr/>
                    <a:lstStyle/>
                    <a:p>
                      <a:pPr algn="ctr"/>
                      <a:r>
                        <a:rPr lang="en-US" sz="2600" kern="1200" baseline="0" dirty="0" smtClean="0">
                          <a:solidFill>
                            <a:schemeClr val="bg1"/>
                          </a:solidFill>
                          <a:latin typeface="+mn-lt"/>
                          <a:ea typeface="+mn-ea"/>
                          <a:cs typeface="Arial" pitchFamily="34" charset="0"/>
                        </a:rPr>
                        <a:t>21</a:t>
                      </a:r>
                    </a:p>
                  </a:txBody>
                  <a:tcPr marL="6595" marR="6595" marT="6595" marB="0" anchor="b"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noFill/>
                  </a:tcPr>
                </a:tc>
              </a:tr>
            </a:tbl>
          </a:graphicData>
        </a:graphic>
      </p:graphicFrame>
      <p:sp>
        <p:nvSpPr>
          <p:cNvPr id="15402" name="Text Box 9"/>
          <p:cNvSpPr txBox="1">
            <a:spLocks noChangeArrowheads="1"/>
          </p:cNvSpPr>
          <p:nvPr/>
        </p:nvSpPr>
        <p:spPr bwMode="auto">
          <a:xfrm>
            <a:off x="536575" y="6003925"/>
            <a:ext cx="8156575" cy="523875"/>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algn="ctr" eaLnBrk="1" hangingPunct="1">
              <a:spcBef>
                <a:spcPct val="50000"/>
              </a:spcBef>
            </a:pPr>
            <a:r>
              <a:rPr lang="en-US" altLang="en-US" sz="2800"/>
              <a:t>Creatinine: Not an adequate measure of renal function</a:t>
            </a:r>
          </a:p>
        </p:txBody>
      </p:sp>
      <p:sp>
        <p:nvSpPr>
          <p:cNvPr id="40015" name="TextBox 7"/>
          <p:cNvSpPr txBox="1">
            <a:spLocks noChangeArrowheads="1"/>
          </p:cNvSpPr>
          <p:nvPr/>
        </p:nvSpPr>
        <p:spPr bwMode="auto">
          <a:xfrm>
            <a:off x="385763" y="1177925"/>
            <a:ext cx="8513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algn="ctr" eaLnBrk="1" hangingPunct="1"/>
            <a:r>
              <a:rPr lang="en-US" altLang="en-US" sz="2400"/>
              <a:t>Example: Weight - 130 lbs	</a:t>
            </a:r>
          </a:p>
        </p:txBody>
      </p:sp>
      <p:sp>
        <p:nvSpPr>
          <p:cNvPr id="40016" name="Line 7"/>
          <p:cNvSpPr>
            <a:spLocks noChangeShapeType="1"/>
          </p:cNvSpPr>
          <p:nvPr/>
        </p:nvSpPr>
        <p:spPr bwMode="auto">
          <a:xfrm>
            <a:off x="317500" y="981075"/>
            <a:ext cx="85344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idx="4294967295"/>
          </p:nvPr>
        </p:nvSpPr>
        <p:spPr>
          <a:xfrm>
            <a:off x="685800" y="103188"/>
            <a:ext cx="7772400" cy="760412"/>
          </a:xfrm>
        </p:spPr>
        <p:txBody>
          <a:bodyPr/>
          <a:lstStyle/>
          <a:p>
            <a:pPr eaLnBrk="1" hangingPunct="1">
              <a:defRPr/>
            </a:pPr>
            <a:r>
              <a:rPr lang="en-US" sz="3600" b="1" kern="1200" dirty="0" smtClean="0">
                <a:ea typeface="+mn-ea"/>
                <a:cs typeface="+mn-cs"/>
              </a:rPr>
              <a:t>Renal Function Decreases with Aging</a:t>
            </a:r>
            <a:endParaRPr lang="en-US" dirty="0" smtClean="0"/>
          </a:p>
        </p:txBody>
      </p:sp>
    </p:spTree>
    <p:custDataLst>
      <p:tags r:id="rId1"/>
    </p:custDataLst>
    <p:extLst>
      <p:ext uri="{BB962C8B-B14F-4D97-AF65-F5344CB8AC3E}">
        <p14:creationId xmlns:p14="http://schemas.microsoft.com/office/powerpoint/2010/main" val="10781406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4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0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5"/>
          <p:cNvSpPr txBox="1">
            <a:spLocks noChangeArrowheads="1"/>
          </p:cNvSpPr>
          <p:nvPr/>
        </p:nvSpPr>
        <p:spPr bwMode="auto">
          <a:xfrm>
            <a:off x="4803775" y="5529263"/>
            <a:ext cx="3700463" cy="1169987"/>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lIns="0" anchorCtr="1">
            <a:spAutoFit/>
          </a:bodyPr>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algn="ctr">
              <a:spcBef>
                <a:spcPct val="50000"/>
              </a:spcBef>
            </a:pPr>
            <a:r>
              <a:rPr lang="en-US" altLang="en-US" sz="2800" dirty="0"/>
              <a:t>Functional Age vs.</a:t>
            </a:r>
          </a:p>
          <a:p>
            <a:pPr algn="ctr">
              <a:spcBef>
                <a:spcPct val="50000"/>
              </a:spcBef>
            </a:pPr>
            <a:r>
              <a:rPr lang="en-US" altLang="en-US" sz="2800" dirty="0"/>
              <a:t>Chronological Age</a:t>
            </a:r>
          </a:p>
        </p:txBody>
      </p:sp>
      <p:sp>
        <p:nvSpPr>
          <p:cNvPr id="17411" name="Text Box 6"/>
          <p:cNvSpPr txBox="1">
            <a:spLocks noChangeArrowheads="1"/>
          </p:cNvSpPr>
          <p:nvPr/>
        </p:nvSpPr>
        <p:spPr bwMode="auto">
          <a:xfrm>
            <a:off x="838200" y="5636418"/>
            <a:ext cx="2876550" cy="955675"/>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lIns="0" anchorCtr="1">
            <a:spAutoFit/>
          </a:bodyPr>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algn="ctr">
              <a:spcBef>
                <a:spcPct val="50000"/>
              </a:spcBef>
            </a:pPr>
            <a:r>
              <a:rPr lang="en-US" altLang="en-US" sz="2800" dirty="0"/>
              <a:t>To weigh the risks and benefits</a:t>
            </a:r>
          </a:p>
        </p:txBody>
      </p:sp>
      <p:sp>
        <p:nvSpPr>
          <p:cNvPr id="17412" name="Line 7"/>
          <p:cNvSpPr>
            <a:spLocks noChangeShapeType="1"/>
          </p:cNvSpPr>
          <p:nvPr/>
        </p:nvSpPr>
        <p:spPr bwMode="auto">
          <a:xfrm>
            <a:off x="3803650" y="6114255"/>
            <a:ext cx="823913"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lIns="0" anchorCtr="1"/>
          <a:lstStyle/>
          <a:p>
            <a:endParaRPr lang="en-US"/>
          </a:p>
        </p:txBody>
      </p:sp>
      <p:sp>
        <p:nvSpPr>
          <p:cNvPr id="2" name="Title 1"/>
          <p:cNvSpPr>
            <a:spLocks noGrp="1"/>
          </p:cNvSpPr>
          <p:nvPr>
            <p:ph type="title" idx="4294967295"/>
          </p:nvPr>
        </p:nvSpPr>
        <p:spPr>
          <a:xfrm>
            <a:off x="685800" y="49213"/>
            <a:ext cx="7772400" cy="968375"/>
          </a:xfrm>
        </p:spPr>
        <p:txBody>
          <a:bodyPr/>
          <a:lstStyle/>
          <a:p>
            <a:pPr eaLnBrk="1" hangingPunct="1">
              <a:defRPr/>
            </a:pPr>
            <a:r>
              <a:rPr lang="en-US" sz="2800" b="1" kern="1200" dirty="0" smtClean="0">
                <a:solidFill>
                  <a:srgbClr val="FFFF00"/>
                </a:solidFill>
                <a:latin typeface="Times New Roman" panose="02020603050405020304" pitchFamily="18" charset="0"/>
                <a:ea typeface="+mn-ea"/>
                <a:cs typeface="Times New Roman" panose="02020603050405020304" pitchFamily="18" charset="0"/>
              </a:rPr>
              <a:t>Age 80 with High Risk Cancer: </a:t>
            </a:r>
            <a:r>
              <a:rPr lang="en-US" sz="2800" dirty="0" smtClean="0">
                <a:solidFill>
                  <a:srgbClr val="FFFF00"/>
                </a:solidFill>
                <a:latin typeface="Times New Roman" panose="02020603050405020304" pitchFamily="18" charset="0"/>
                <a:cs typeface="Times New Roman" panose="02020603050405020304" pitchFamily="18" charset="0"/>
              </a:rPr>
              <a:t/>
            </a:r>
            <a:br>
              <a:rPr lang="en-US" sz="2800" dirty="0" smtClean="0">
                <a:solidFill>
                  <a:srgbClr val="FFFF00"/>
                </a:solidFill>
                <a:latin typeface="Times New Roman" panose="02020603050405020304" pitchFamily="18" charset="0"/>
                <a:cs typeface="Times New Roman" panose="02020603050405020304" pitchFamily="18" charset="0"/>
              </a:rPr>
            </a:br>
            <a:r>
              <a:rPr lang="en-US" sz="2800" b="1" kern="1200" dirty="0" smtClean="0">
                <a:solidFill>
                  <a:srgbClr val="FFFF00"/>
                </a:solidFill>
                <a:latin typeface="Times New Roman" panose="02020603050405020304" pitchFamily="18" charset="0"/>
                <a:ea typeface="+mn-ea"/>
                <a:cs typeface="Times New Roman" panose="02020603050405020304" pitchFamily="18" charset="0"/>
              </a:rPr>
              <a:t>What treatment will you recommend?</a:t>
            </a:r>
            <a:endParaRPr lang="en-US" sz="2800" dirty="0" smtClean="0">
              <a:solidFill>
                <a:srgbClr val="FFFF00"/>
              </a:solidFill>
              <a:latin typeface="Times New Roman" panose="02020603050405020304" pitchFamily="18" charset="0"/>
              <a:cs typeface="Times New Roman" panose="02020603050405020304" pitchFamily="18" charset="0"/>
            </a:endParaRPr>
          </a:p>
        </p:txBody>
      </p:sp>
      <p:pic>
        <p:nvPicPr>
          <p:cNvPr id="65538" name="Picture 2" descr="http://www.leanerliving.com/wp-content/uploads/2012/06/elderly-barbe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5837" y="1524000"/>
            <a:ext cx="3708401" cy="3505200"/>
          </a:xfrm>
          <a:prstGeom prst="rect">
            <a:avLst/>
          </a:prstGeom>
          <a:noFill/>
          <a:extLst>
            <a:ext uri="{909E8E84-426E-40DD-AFC4-6F175D3DCCD1}">
              <a14:hiddenFill xmlns:a14="http://schemas.microsoft.com/office/drawing/2010/main">
                <a:solidFill>
                  <a:srgbClr val="FFFFFF"/>
                </a:solidFill>
              </a14:hiddenFill>
            </a:ext>
          </a:extLst>
        </p:spPr>
      </p:pic>
      <p:pic>
        <p:nvPicPr>
          <p:cNvPr id="65540" name="Picture 4" descr="http://www.gscatlanta.com/images/uploads/depression-in-the-elderly-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475" y="1524000"/>
            <a:ext cx="3810000" cy="3505200"/>
          </a:xfrm>
          <a:prstGeom prst="rect">
            <a:avLst/>
          </a:prstGeom>
          <a:noFill/>
          <a:extLst>
            <a:ext uri="{909E8E84-426E-40DD-AFC4-6F175D3DCCD1}">
              <a14:hiddenFill xmlns:a14="http://schemas.microsoft.com/office/drawing/2010/main">
                <a:solidFill>
                  <a:srgbClr val="FFFFFF"/>
                </a:solidFill>
              </a14:hiddenFill>
            </a:ext>
          </a:extLst>
        </p:spPr>
      </p:pic>
      <p:sp>
        <p:nvSpPr>
          <p:cNvPr id="8" name="Line 7"/>
          <p:cNvSpPr>
            <a:spLocks noChangeShapeType="1"/>
          </p:cNvSpPr>
          <p:nvPr/>
        </p:nvSpPr>
        <p:spPr bwMode="auto">
          <a:xfrm>
            <a:off x="360363" y="1017588"/>
            <a:ext cx="85344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Tree>
    <p:custDataLst>
      <p:tags r:id="rId1"/>
    </p:custDataLst>
    <p:extLst>
      <p:ext uri="{BB962C8B-B14F-4D97-AF65-F5344CB8AC3E}">
        <p14:creationId xmlns:p14="http://schemas.microsoft.com/office/powerpoint/2010/main" val="6828203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106571"/>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en-GB" altLang="en-US" sz="3600" b="1" dirty="0" smtClean="0">
                <a:solidFill>
                  <a:srgbClr val="FFFF00"/>
                </a:solidFill>
                <a:latin typeface="+mj-lt"/>
              </a:rPr>
              <a:t>Drug Pharmacodynamics</a:t>
            </a:r>
            <a:endParaRPr lang="en-GB" altLang="en-US" sz="3600" b="1" dirty="0">
              <a:solidFill>
                <a:srgbClr val="FFFF00"/>
              </a:solidFill>
              <a:latin typeface="+mj-l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7040" y="6420195"/>
            <a:ext cx="1684800" cy="36147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5360" y="979303"/>
            <a:ext cx="493632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2430720" y="6179529"/>
            <a:ext cx="4936320" cy="309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altLang="en-US" sz="1400" b="1" dirty="0" err="1">
                <a:solidFill>
                  <a:srgbClr val="FFFF00"/>
                </a:solidFill>
                <a:latin typeface="+mj-lt"/>
              </a:rPr>
              <a:t>Balducci</a:t>
            </a:r>
            <a:r>
              <a:rPr lang="en-GB" altLang="en-US" sz="1400" b="1" dirty="0">
                <a:solidFill>
                  <a:srgbClr val="FFFF00"/>
                </a:solidFill>
                <a:latin typeface="+mj-lt"/>
              </a:rPr>
              <a:t> L , and </a:t>
            </a:r>
            <a:r>
              <a:rPr lang="en-GB" altLang="en-US" sz="1400" b="1" dirty="0" err="1">
                <a:solidFill>
                  <a:srgbClr val="FFFF00"/>
                </a:solidFill>
                <a:latin typeface="+mj-lt"/>
              </a:rPr>
              <a:t>Extermann</a:t>
            </a:r>
            <a:r>
              <a:rPr lang="en-GB" altLang="en-US" sz="1400" b="1" dirty="0">
                <a:solidFill>
                  <a:srgbClr val="FFFF00"/>
                </a:solidFill>
                <a:latin typeface="+mj-lt"/>
              </a:rPr>
              <a:t> </a:t>
            </a:r>
            <a:r>
              <a:rPr lang="en-GB" altLang="en-US" sz="1400" b="1" dirty="0" smtClean="0">
                <a:solidFill>
                  <a:srgbClr val="FFFF00"/>
                </a:solidFill>
                <a:latin typeface="+mj-lt"/>
              </a:rPr>
              <a:t>M, </a:t>
            </a:r>
            <a:r>
              <a:rPr lang="en-GB" altLang="en-US" sz="1400" b="1" dirty="0">
                <a:solidFill>
                  <a:srgbClr val="FFFF00"/>
                </a:solidFill>
                <a:latin typeface="+mj-lt"/>
              </a:rPr>
              <a:t>The </a:t>
            </a:r>
            <a:r>
              <a:rPr lang="en-GB" altLang="en-US" sz="1400" b="1" dirty="0" smtClean="0">
                <a:solidFill>
                  <a:srgbClr val="FFFF00"/>
                </a:solidFill>
                <a:latin typeface="+mj-lt"/>
              </a:rPr>
              <a:t>Oncologist, 2000</a:t>
            </a:r>
            <a:endParaRPr lang="en-GB" altLang="en-US" sz="1400" b="1" dirty="0">
              <a:solidFill>
                <a:srgbClr val="FFFF00"/>
              </a:solidFill>
              <a:latin typeface="+mj-lt"/>
            </a:endParaRP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endParaRPr lang="en-GB" altLang="en-US" sz="900" dirty="0">
              <a:latin typeface="Arial" charset="0"/>
            </a:endParaRPr>
          </a:p>
        </p:txBody>
      </p:sp>
      <p:sp>
        <p:nvSpPr>
          <p:cNvPr id="4" name="TextBox 3"/>
          <p:cNvSpPr txBox="1"/>
          <p:nvPr/>
        </p:nvSpPr>
        <p:spPr>
          <a:xfrm>
            <a:off x="4255945" y="4648200"/>
            <a:ext cx="2632080" cy="707886"/>
          </a:xfrm>
          <a:prstGeom prst="rect">
            <a:avLst/>
          </a:prstGeom>
          <a:solidFill>
            <a:schemeClr val="accent2">
              <a:lumMod val="60000"/>
              <a:lumOff val="40000"/>
            </a:schemeClr>
          </a:solidFill>
        </p:spPr>
        <p:txBody>
          <a:bodyPr wrap="square" rtlCol="0">
            <a:spAutoFit/>
          </a:bodyPr>
          <a:lstStyle/>
          <a:p>
            <a:pPr algn="just"/>
            <a:r>
              <a:rPr lang="en-US" sz="1000" dirty="0" smtClean="0">
                <a:solidFill>
                  <a:schemeClr val="bg1"/>
                </a:solidFill>
              </a:rPr>
              <a:t>Delay in DNA repair</a:t>
            </a:r>
          </a:p>
          <a:p>
            <a:pPr algn="just"/>
            <a:r>
              <a:rPr lang="en-US" sz="1000" dirty="0" smtClean="0">
                <a:solidFill>
                  <a:schemeClr val="bg1"/>
                </a:solidFill>
              </a:rPr>
              <a:t>Delay in intracellular drug catabolism</a:t>
            </a:r>
          </a:p>
          <a:p>
            <a:pPr algn="just"/>
            <a:r>
              <a:rPr lang="en-US" sz="1000" dirty="0" smtClean="0">
                <a:solidFill>
                  <a:schemeClr val="bg1"/>
                </a:solidFill>
              </a:rPr>
              <a:t>Multidrug resistance to cytotoxic chemotherapy </a:t>
            </a:r>
            <a:endParaRPr lang="en-US" sz="1000" dirty="0">
              <a:solidFill>
                <a:schemeClr val="bg1"/>
              </a:solidFill>
            </a:endParaRPr>
          </a:p>
        </p:txBody>
      </p:sp>
      <p:cxnSp>
        <p:nvCxnSpPr>
          <p:cNvPr id="6" name="Straight Arrow Connector 5"/>
          <p:cNvCxnSpPr/>
          <p:nvPr/>
        </p:nvCxnSpPr>
        <p:spPr>
          <a:xfrm flipV="1">
            <a:off x="3962400" y="5181600"/>
            <a:ext cx="228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Line 7"/>
          <p:cNvSpPr>
            <a:spLocks noChangeShapeType="1"/>
          </p:cNvSpPr>
          <p:nvPr/>
        </p:nvSpPr>
        <p:spPr bwMode="auto">
          <a:xfrm>
            <a:off x="284160" y="762000"/>
            <a:ext cx="85344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8941344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43780"/>
            <a:ext cx="8610600" cy="609600"/>
          </a:xfrm>
        </p:spPr>
        <p:txBody>
          <a:bodyPr/>
          <a:lstStyle/>
          <a:p>
            <a:r>
              <a:rPr lang="en-US" sz="1800" dirty="0">
                <a:cs typeface="Arial" panose="020B0604020202020204" pitchFamily="34" charset="0"/>
              </a:rPr>
              <a:t>Provisions that may reduce complications of cytotoxic chemotherapy in older cancer patients</a:t>
            </a:r>
            <a:br>
              <a:rPr lang="en-US" sz="1800" dirty="0">
                <a:cs typeface="Arial" panose="020B0604020202020204" pitchFamily="34" charset="0"/>
              </a:rPr>
            </a:br>
            <a:endParaRPr lang="en-US" sz="1800" dirty="0">
              <a:cs typeface="Arial" panose="020B0604020202020204" pitchFamily="34"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990600"/>
            <a:ext cx="3962400" cy="53340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990600"/>
            <a:ext cx="3962399" cy="5334000"/>
          </a:xfrm>
          <a:prstGeom prst="rect">
            <a:avLst/>
          </a:prstGeom>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8199" y="6425020"/>
            <a:ext cx="1684800" cy="36147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6"/>
          <p:cNvSpPr/>
          <p:nvPr/>
        </p:nvSpPr>
        <p:spPr>
          <a:xfrm>
            <a:off x="2209800" y="6451870"/>
            <a:ext cx="4343400" cy="307777"/>
          </a:xfrm>
          <a:prstGeom prst="rect">
            <a:avLst/>
          </a:prstGeom>
        </p:spPr>
        <p:txBody>
          <a:bodyPr wrap="square">
            <a:spAutoFit/>
          </a:bodyPr>
          <a:lstStyle/>
          <a:p>
            <a:r>
              <a:rPr lang="en-GB" altLang="en-US" sz="1400" b="1" dirty="0" err="1">
                <a:solidFill>
                  <a:srgbClr val="FFFF00"/>
                </a:solidFill>
                <a:latin typeface="+mj-lt"/>
              </a:rPr>
              <a:t>Balducci</a:t>
            </a:r>
            <a:r>
              <a:rPr lang="en-GB" altLang="en-US" sz="1400" b="1" dirty="0">
                <a:solidFill>
                  <a:srgbClr val="FFFF00"/>
                </a:solidFill>
                <a:latin typeface="+mj-lt"/>
              </a:rPr>
              <a:t> L , and </a:t>
            </a:r>
            <a:r>
              <a:rPr lang="en-GB" altLang="en-US" sz="1400" b="1" dirty="0" err="1">
                <a:solidFill>
                  <a:srgbClr val="FFFF00"/>
                </a:solidFill>
                <a:latin typeface="+mj-lt"/>
              </a:rPr>
              <a:t>Extermann</a:t>
            </a:r>
            <a:r>
              <a:rPr lang="en-GB" altLang="en-US" sz="1400" b="1" dirty="0">
                <a:solidFill>
                  <a:srgbClr val="FFFF00"/>
                </a:solidFill>
                <a:latin typeface="+mj-lt"/>
              </a:rPr>
              <a:t> </a:t>
            </a:r>
            <a:r>
              <a:rPr lang="en-GB" altLang="en-US" sz="1400" b="1" dirty="0" smtClean="0">
                <a:solidFill>
                  <a:srgbClr val="FFFF00"/>
                </a:solidFill>
                <a:latin typeface="+mj-lt"/>
              </a:rPr>
              <a:t>M, The Oncologist, 2000</a:t>
            </a:r>
            <a:endParaRPr lang="en-GB" altLang="en-US" sz="1400" b="1" dirty="0">
              <a:solidFill>
                <a:srgbClr val="FFFF00"/>
              </a:solidFill>
              <a:latin typeface="+mj-lt"/>
            </a:endParaRPr>
          </a:p>
        </p:txBody>
      </p:sp>
      <p:sp>
        <p:nvSpPr>
          <p:cNvPr id="8" name="Line 7"/>
          <p:cNvSpPr>
            <a:spLocks noChangeShapeType="1"/>
          </p:cNvSpPr>
          <p:nvPr/>
        </p:nvSpPr>
        <p:spPr bwMode="auto">
          <a:xfrm>
            <a:off x="241300" y="805755"/>
            <a:ext cx="85344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7625111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a:xfrm>
            <a:off x="533400" y="6746"/>
            <a:ext cx="7772400" cy="1143000"/>
          </a:xfrm>
        </p:spPr>
        <p:txBody>
          <a:bodyPr/>
          <a:lstStyle/>
          <a:p>
            <a:pPr eaLnBrk="1" hangingPunct="1">
              <a:defRPr/>
            </a:pPr>
            <a:r>
              <a:rPr lang="en-US" sz="3600" dirty="0" smtClean="0"/>
              <a:t>Frailty: definition (Fried)</a:t>
            </a:r>
          </a:p>
        </p:txBody>
      </p:sp>
      <p:sp>
        <p:nvSpPr>
          <p:cNvPr id="416771" name="Rectangle 3"/>
          <p:cNvSpPr>
            <a:spLocks noGrp="1" noChangeArrowheads="1"/>
          </p:cNvSpPr>
          <p:nvPr>
            <p:ph type="body" idx="1"/>
          </p:nvPr>
        </p:nvSpPr>
        <p:spPr>
          <a:xfrm>
            <a:off x="533400" y="1439464"/>
            <a:ext cx="7772400" cy="4580336"/>
          </a:xfrm>
        </p:spPr>
        <p:txBody>
          <a:bodyPr/>
          <a:lstStyle/>
          <a:p>
            <a:pPr eaLnBrk="1" hangingPunct="1">
              <a:buFont typeface="Wingdings" panose="05000000000000000000" pitchFamily="2" charset="2"/>
              <a:buNone/>
              <a:defRPr/>
            </a:pPr>
            <a:r>
              <a:rPr lang="en-US" sz="2400" dirty="0" smtClean="0"/>
              <a:t>Operationally defined as:</a:t>
            </a:r>
          </a:p>
          <a:p>
            <a:pPr eaLnBrk="1" hangingPunct="1">
              <a:buFont typeface="Wingdings" panose="05000000000000000000" pitchFamily="2" charset="2"/>
              <a:buNone/>
              <a:defRPr/>
            </a:pPr>
            <a:r>
              <a:rPr lang="en-US" sz="2400" dirty="0" smtClean="0"/>
              <a:t>	A clinical syndrome in which </a:t>
            </a:r>
            <a:r>
              <a:rPr lang="en-US" sz="2400" b="1" dirty="0" smtClean="0">
                <a:solidFill>
                  <a:srgbClr val="FFFF00"/>
                </a:solidFill>
              </a:rPr>
              <a:t>three or more</a:t>
            </a:r>
            <a:r>
              <a:rPr lang="en-US" sz="2400" dirty="0" smtClean="0">
                <a:solidFill>
                  <a:srgbClr val="FFFF00"/>
                </a:solidFill>
              </a:rPr>
              <a:t> </a:t>
            </a:r>
            <a:r>
              <a:rPr lang="en-US" sz="2400" dirty="0" smtClean="0"/>
              <a:t>of the following are present: </a:t>
            </a:r>
          </a:p>
          <a:p>
            <a:pPr eaLnBrk="1" hangingPunct="1">
              <a:defRPr/>
            </a:pPr>
            <a:r>
              <a:rPr lang="en-US" sz="2400" dirty="0" smtClean="0"/>
              <a:t>unintentional weight loss (10lbs/4.5kgs in last year)</a:t>
            </a:r>
          </a:p>
          <a:p>
            <a:pPr eaLnBrk="1" hangingPunct="1">
              <a:defRPr/>
            </a:pPr>
            <a:r>
              <a:rPr lang="en-US" sz="2400" dirty="0" smtClean="0"/>
              <a:t>self-reported exhaustion</a:t>
            </a:r>
          </a:p>
          <a:p>
            <a:pPr eaLnBrk="1" hangingPunct="1">
              <a:defRPr/>
            </a:pPr>
            <a:r>
              <a:rPr lang="en-US" sz="2400" dirty="0" smtClean="0"/>
              <a:t>weakness (grip strength)</a:t>
            </a:r>
          </a:p>
          <a:p>
            <a:pPr eaLnBrk="1" hangingPunct="1">
              <a:defRPr/>
            </a:pPr>
            <a:r>
              <a:rPr lang="en-US" sz="2400" dirty="0" smtClean="0"/>
              <a:t>slow walking speed</a:t>
            </a:r>
          </a:p>
          <a:p>
            <a:pPr eaLnBrk="1" hangingPunct="1">
              <a:defRPr/>
            </a:pPr>
            <a:r>
              <a:rPr lang="en-US" sz="2400" dirty="0" smtClean="0"/>
              <a:t>low physical activity</a:t>
            </a:r>
          </a:p>
        </p:txBody>
      </p:sp>
      <p:sp>
        <p:nvSpPr>
          <p:cNvPr id="8196" name="Text Box 4"/>
          <p:cNvSpPr txBox="1">
            <a:spLocks noChangeArrowheads="1"/>
          </p:cNvSpPr>
          <p:nvPr/>
        </p:nvSpPr>
        <p:spPr bwMode="auto">
          <a:xfrm>
            <a:off x="4114800" y="6055517"/>
            <a:ext cx="5029200" cy="112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20000"/>
              </a:spcBef>
            </a:pPr>
            <a:r>
              <a:rPr lang="en-US" altLang="en-US" sz="1400" i="1" dirty="0">
                <a:solidFill>
                  <a:srgbClr val="FFFF00"/>
                </a:solidFill>
                <a:latin typeface="+mn-lt"/>
              </a:rPr>
              <a:t>Fried et al. Frailty in older adults: evidence for a phenotype. </a:t>
            </a:r>
          </a:p>
          <a:p>
            <a:pPr>
              <a:spcBef>
                <a:spcPct val="20000"/>
              </a:spcBef>
            </a:pPr>
            <a:r>
              <a:rPr lang="en-US" altLang="en-US" sz="1400" i="1" dirty="0">
                <a:solidFill>
                  <a:srgbClr val="FFFF00"/>
                </a:solidFill>
                <a:latin typeface="+mn-lt"/>
              </a:rPr>
              <a:t>J </a:t>
            </a:r>
            <a:r>
              <a:rPr lang="en-US" altLang="en-US" sz="1400" i="1" dirty="0" err="1">
                <a:solidFill>
                  <a:srgbClr val="FFFF00"/>
                </a:solidFill>
                <a:latin typeface="+mn-lt"/>
              </a:rPr>
              <a:t>Geront</a:t>
            </a:r>
            <a:r>
              <a:rPr lang="en-US" altLang="en-US" sz="1400" i="1" dirty="0">
                <a:solidFill>
                  <a:srgbClr val="FFFF00"/>
                </a:solidFill>
                <a:latin typeface="+mn-lt"/>
              </a:rPr>
              <a:t> 2001;56:M146-M156</a:t>
            </a:r>
          </a:p>
          <a:p>
            <a:pPr>
              <a:spcBef>
                <a:spcPct val="50000"/>
              </a:spcBef>
            </a:pPr>
            <a:endParaRPr lang="en-US" altLang="en-US" sz="2400" dirty="0">
              <a:latin typeface="Times New Roman" panose="02020603050405020304" pitchFamily="18" charset="0"/>
            </a:endParaRPr>
          </a:p>
        </p:txBody>
      </p:sp>
      <p:pic>
        <p:nvPicPr>
          <p:cNvPr id="5" name="Picture 5" descr="j03590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3276600"/>
            <a:ext cx="1752600" cy="2438400"/>
          </a:xfrm>
          <a:prstGeom prst="rect">
            <a:avLst/>
          </a:prstGeom>
          <a:noFill/>
          <a:extLst>
            <a:ext uri="{909E8E84-426E-40DD-AFC4-6F175D3DCCD1}">
              <a14:hiddenFill xmlns:a14="http://schemas.microsoft.com/office/drawing/2010/main">
                <a:solidFill>
                  <a:srgbClr val="FFFFFF"/>
                </a:solidFill>
              </a14:hiddenFill>
            </a:ext>
          </a:extLst>
        </p:spPr>
      </p:pic>
      <p:sp>
        <p:nvSpPr>
          <p:cNvPr id="6" name="Line 6"/>
          <p:cNvSpPr>
            <a:spLocks noChangeShapeType="1"/>
          </p:cNvSpPr>
          <p:nvPr/>
        </p:nvSpPr>
        <p:spPr bwMode="auto">
          <a:xfrm>
            <a:off x="279400" y="1149746"/>
            <a:ext cx="85344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5660997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a:xfrm>
            <a:off x="457200" y="152400"/>
            <a:ext cx="7772400" cy="1143000"/>
          </a:xfrm>
        </p:spPr>
        <p:txBody>
          <a:bodyPr/>
          <a:lstStyle/>
          <a:p>
            <a:pPr eaLnBrk="1" hangingPunct="1">
              <a:defRPr/>
            </a:pPr>
            <a:r>
              <a:rPr lang="en-US" sz="3600" dirty="0" smtClean="0"/>
              <a:t>Why is measurement of frailty important?</a:t>
            </a:r>
          </a:p>
        </p:txBody>
      </p:sp>
      <p:sp>
        <p:nvSpPr>
          <p:cNvPr id="481283" name="Rectangle 3"/>
          <p:cNvSpPr>
            <a:spLocks noGrp="1" noChangeArrowheads="1"/>
          </p:cNvSpPr>
          <p:nvPr>
            <p:ph type="body" idx="1"/>
          </p:nvPr>
        </p:nvSpPr>
        <p:spPr>
          <a:xfrm>
            <a:off x="266700" y="1981200"/>
            <a:ext cx="7543800" cy="3276600"/>
          </a:xfrm>
        </p:spPr>
        <p:txBody>
          <a:bodyPr/>
          <a:lstStyle/>
          <a:p>
            <a:pPr eaLnBrk="1" hangingPunct="1">
              <a:defRPr/>
            </a:pPr>
            <a:r>
              <a:rPr lang="en-US" sz="2400" dirty="0" smtClean="0"/>
              <a:t>Frailty predicts:</a:t>
            </a:r>
          </a:p>
          <a:p>
            <a:pPr lvl="1" eaLnBrk="1" hangingPunct="1">
              <a:defRPr/>
            </a:pPr>
            <a:r>
              <a:rPr lang="en-US" sz="2400" dirty="0" smtClean="0"/>
              <a:t>falls</a:t>
            </a:r>
          </a:p>
          <a:p>
            <a:pPr lvl="1" eaLnBrk="1" hangingPunct="1">
              <a:defRPr/>
            </a:pPr>
            <a:r>
              <a:rPr lang="en-US" sz="2400" dirty="0" smtClean="0"/>
              <a:t>ED visits and </a:t>
            </a:r>
            <a:r>
              <a:rPr lang="en-US" sz="2400" dirty="0" err="1" smtClean="0"/>
              <a:t>hospitalisation</a:t>
            </a:r>
            <a:endParaRPr lang="en-US" sz="2400" dirty="0" smtClean="0"/>
          </a:p>
          <a:p>
            <a:pPr lvl="1" eaLnBrk="1" hangingPunct="1">
              <a:defRPr/>
            </a:pPr>
            <a:r>
              <a:rPr lang="en-US" sz="2400" dirty="0" smtClean="0"/>
              <a:t>entry into residential care</a:t>
            </a:r>
          </a:p>
          <a:p>
            <a:pPr lvl="1" eaLnBrk="1" hangingPunct="1">
              <a:defRPr/>
            </a:pPr>
            <a:r>
              <a:rPr lang="en-US" sz="2400" dirty="0" smtClean="0"/>
              <a:t>death</a:t>
            </a:r>
          </a:p>
          <a:p>
            <a:pPr eaLnBrk="1" hangingPunct="1">
              <a:defRPr/>
            </a:pPr>
            <a:r>
              <a:rPr lang="en-US" sz="2400" dirty="0" smtClean="0"/>
              <a:t>Frailty stratification can predict risk of institutional care, or help plan interventions</a:t>
            </a:r>
          </a:p>
        </p:txBody>
      </p:sp>
      <p:sp>
        <p:nvSpPr>
          <p:cNvPr id="4" name="Line 6"/>
          <p:cNvSpPr>
            <a:spLocks noChangeShapeType="1"/>
          </p:cNvSpPr>
          <p:nvPr/>
        </p:nvSpPr>
        <p:spPr bwMode="auto">
          <a:xfrm>
            <a:off x="228600" y="1447800"/>
            <a:ext cx="85344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 name="Picture 5" descr="j03590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600201"/>
            <a:ext cx="17526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1872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90500" y="3332163"/>
            <a:ext cx="2339975" cy="36988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64008" tIns="32004" rIns="64008" bIns="32004"/>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algn="ctr" eaLnBrk="1" hangingPunct="1"/>
            <a:r>
              <a:rPr lang="en-US" altLang="en-US" sz="2200"/>
              <a:t>Functional Status</a:t>
            </a:r>
          </a:p>
        </p:txBody>
      </p:sp>
      <p:sp>
        <p:nvSpPr>
          <p:cNvPr id="15363" name="Text Box 4"/>
          <p:cNvSpPr txBox="1">
            <a:spLocks noChangeArrowheads="1"/>
          </p:cNvSpPr>
          <p:nvPr/>
        </p:nvSpPr>
        <p:spPr bwMode="auto">
          <a:xfrm>
            <a:off x="276225" y="2555875"/>
            <a:ext cx="2306638" cy="3825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64008" tIns="32004" rIns="64008" bIns="32004"/>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algn="ctr" eaLnBrk="1" hangingPunct="1"/>
            <a:r>
              <a:rPr lang="en-US" altLang="en-US" sz="2200"/>
              <a:t>Comorbidities</a:t>
            </a:r>
          </a:p>
          <a:p>
            <a:pPr algn="ctr" eaLnBrk="1" hangingPunct="1"/>
            <a:endParaRPr lang="en-US" altLang="en-US" sz="2200"/>
          </a:p>
        </p:txBody>
      </p:sp>
      <p:sp>
        <p:nvSpPr>
          <p:cNvPr id="15367" name="Text Box 2"/>
          <p:cNvSpPr txBox="1">
            <a:spLocks noChangeArrowheads="1"/>
          </p:cNvSpPr>
          <p:nvPr/>
        </p:nvSpPr>
        <p:spPr bwMode="auto">
          <a:xfrm>
            <a:off x="5819775" y="4765675"/>
            <a:ext cx="2176463" cy="4000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64008" tIns="32004" rIns="64008" bIns="32004"/>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algn="ctr" eaLnBrk="1" hangingPunct="1"/>
            <a:r>
              <a:rPr lang="en-US" altLang="en-US" sz="2200"/>
              <a:t>Finances</a:t>
            </a:r>
          </a:p>
        </p:txBody>
      </p:sp>
      <p:sp>
        <p:nvSpPr>
          <p:cNvPr id="15368" name="Text Box 3"/>
          <p:cNvSpPr txBox="1">
            <a:spLocks noChangeArrowheads="1"/>
          </p:cNvSpPr>
          <p:nvPr/>
        </p:nvSpPr>
        <p:spPr bwMode="auto">
          <a:xfrm>
            <a:off x="3405188" y="1563688"/>
            <a:ext cx="1919287" cy="43021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64008" tIns="32004" rIns="64008" bIns="32004"/>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algn="ctr" eaLnBrk="1" hangingPunct="1"/>
            <a:r>
              <a:rPr lang="en-US" altLang="en-US" sz="2200"/>
              <a:t>Age</a:t>
            </a:r>
          </a:p>
        </p:txBody>
      </p:sp>
      <p:sp>
        <p:nvSpPr>
          <p:cNvPr id="65542" name="Text Box 5"/>
          <p:cNvSpPr txBox="1">
            <a:spLocks noChangeArrowheads="1"/>
          </p:cNvSpPr>
          <p:nvPr/>
        </p:nvSpPr>
        <p:spPr bwMode="auto">
          <a:xfrm>
            <a:off x="2886075" y="3462338"/>
            <a:ext cx="3036888" cy="8763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64008" tIns="32004" rIns="64008" bIns="32004"/>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algn="ctr" eaLnBrk="1" hangingPunct="1"/>
            <a:r>
              <a:rPr lang="en-US" altLang="en-US" sz="2600" b="1">
                <a:solidFill>
                  <a:srgbClr val="FFFF00"/>
                </a:solidFill>
              </a:rPr>
              <a:t>Individual’s Treatment Decision</a:t>
            </a:r>
          </a:p>
        </p:txBody>
      </p:sp>
      <p:cxnSp>
        <p:nvCxnSpPr>
          <p:cNvPr id="15375" name="Straight Arrow Connector 27"/>
          <p:cNvCxnSpPr>
            <a:cxnSpLocks noChangeShapeType="1"/>
          </p:cNvCxnSpPr>
          <p:nvPr/>
        </p:nvCxnSpPr>
        <p:spPr bwMode="auto">
          <a:xfrm>
            <a:off x="4378325" y="1990725"/>
            <a:ext cx="9525" cy="1462088"/>
          </a:xfrm>
          <a:prstGeom prst="straightConnector1">
            <a:avLst/>
          </a:prstGeom>
          <a:noFill/>
          <a:ln w="38100" algn="ctr">
            <a:solidFill>
              <a:srgbClr val="FFFF00"/>
            </a:solidFill>
            <a:round/>
            <a:headEnd/>
            <a:tailEnd type="triangle" w="med" len="med"/>
          </a:ln>
          <a:extLst>
            <a:ext uri="{909E8E84-426E-40DD-AFC4-6F175D3DCCD1}">
              <a14:hiddenFill xmlns:a14="http://schemas.microsoft.com/office/drawing/2010/main">
                <a:noFill/>
              </a14:hiddenFill>
            </a:ext>
          </a:extLst>
        </p:spPr>
      </p:cxnSp>
      <p:sp>
        <p:nvSpPr>
          <p:cNvPr id="15376" name="TextBox 29"/>
          <p:cNvSpPr txBox="1">
            <a:spLocks noChangeArrowheads="1"/>
          </p:cNvSpPr>
          <p:nvPr/>
        </p:nvSpPr>
        <p:spPr bwMode="auto">
          <a:xfrm>
            <a:off x="690563" y="1833563"/>
            <a:ext cx="2422525" cy="43021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algn="ctr" eaLnBrk="1" hangingPunct="1"/>
            <a:r>
              <a:rPr lang="en-US" altLang="en-US" sz="2200"/>
              <a:t>Cancer Stage</a:t>
            </a:r>
          </a:p>
        </p:txBody>
      </p:sp>
      <p:sp>
        <p:nvSpPr>
          <p:cNvPr id="17" name="Text Box 2"/>
          <p:cNvSpPr txBox="1">
            <a:spLocks noChangeArrowheads="1"/>
          </p:cNvSpPr>
          <p:nvPr/>
        </p:nvSpPr>
        <p:spPr bwMode="auto">
          <a:xfrm>
            <a:off x="6308725" y="3319463"/>
            <a:ext cx="2628900" cy="4159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64008" tIns="32004" rIns="64008" bIns="32004"/>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algn="ctr" eaLnBrk="1" hangingPunct="1"/>
            <a:r>
              <a:rPr lang="en-US" altLang="en-US" sz="2200"/>
              <a:t>Psychological Status</a:t>
            </a:r>
          </a:p>
        </p:txBody>
      </p:sp>
      <p:sp>
        <p:nvSpPr>
          <p:cNvPr id="20" name="TextBox 29"/>
          <p:cNvSpPr txBox="1">
            <a:spLocks noChangeArrowheads="1"/>
          </p:cNvSpPr>
          <p:nvPr/>
        </p:nvSpPr>
        <p:spPr bwMode="auto">
          <a:xfrm>
            <a:off x="5632450" y="1830388"/>
            <a:ext cx="2703513" cy="43021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algn="ctr" eaLnBrk="1" hangingPunct="1"/>
            <a:r>
              <a:rPr lang="en-US" altLang="en-US" sz="2200"/>
              <a:t>Cancer Therapeutics</a:t>
            </a:r>
          </a:p>
        </p:txBody>
      </p:sp>
      <p:sp>
        <p:nvSpPr>
          <p:cNvPr id="22" name="Text Box 4"/>
          <p:cNvSpPr txBox="1">
            <a:spLocks noChangeArrowheads="1"/>
          </p:cNvSpPr>
          <p:nvPr/>
        </p:nvSpPr>
        <p:spPr bwMode="auto">
          <a:xfrm>
            <a:off x="6459538" y="2551113"/>
            <a:ext cx="2306637" cy="3841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64008" tIns="32004" rIns="64008" bIns="32004"/>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algn="ctr" eaLnBrk="1" hangingPunct="1"/>
            <a:r>
              <a:rPr lang="en-US" altLang="en-US" sz="2200"/>
              <a:t>Organ Function</a:t>
            </a:r>
          </a:p>
          <a:p>
            <a:pPr algn="ctr" eaLnBrk="1" hangingPunct="1"/>
            <a:endParaRPr lang="en-US" altLang="en-US" sz="2200"/>
          </a:p>
        </p:txBody>
      </p:sp>
      <p:sp>
        <p:nvSpPr>
          <p:cNvPr id="24" name="Text Box 2"/>
          <p:cNvSpPr txBox="1">
            <a:spLocks noChangeArrowheads="1"/>
          </p:cNvSpPr>
          <p:nvPr/>
        </p:nvSpPr>
        <p:spPr bwMode="auto">
          <a:xfrm>
            <a:off x="230188" y="4065588"/>
            <a:ext cx="2300287" cy="4159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64008" tIns="32004" rIns="64008" bIns="32004"/>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algn="ctr" eaLnBrk="1" hangingPunct="1"/>
            <a:r>
              <a:rPr lang="en-US" altLang="en-US" sz="2200"/>
              <a:t>Cognition</a:t>
            </a:r>
          </a:p>
        </p:txBody>
      </p:sp>
      <p:sp>
        <p:nvSpPr>
          <p:cNvPr id="25" name="Text Box 2"/>
          <p:cNvSpPr txBox="1">
            <a:spLocks noChangeArrowheads="1"/>
          </p:cNvSpPr>
          <p:nvPr/>
        </p:nvSpPr>
        <p:spPr bwMode="auto">
          <a:xfrm>
            <a:off x="2978150" y="6018213"/>
            <a:ext cx="2781300" cy="4143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64008" tIns="32004" rIns="64008" bIns="32004"/>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algn="ctr" eaLnBrk="1" hangingPunct="1"/>
            <a:r>
              <a:rPr lang="en-US" altLang="en-US" sz="2200"/>
              <a:t>Spirituality</a:t>
            </a:r>
          </a:p>
        </p:txBody>
      </p:sp>
      <p:sp>
        <p:nvSpPr>
          <p:cNvPr id="26" name="Text Box 2"/>
          <p:cNvSpPr txBox="1">
            <a:spLocks noChangeArrowheads="1"/>
          </p:cNvSpPr>
          <p:nvPr/>
        </p:nvSpPr>
        <p:spPr bwMode="auto">
          <a:xfrm>
            <a:off x="6421438" y="4043363"/>
            <a:ext cx="2387600" cy="4159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64008" tIns="32004" rIns="64008" bIns="32004"/>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algn="ctr" eaLnBrk="1" hangingPunct="1"/>
            <a:r>
              <a:rPr lang="en-US" altLang="en-US" sz="2200"/>
              <a:t>Polypharmacy</a:t>
            </a:r>
          </a:p>
        </p:txBody>
      </p:sp>
      <p:sp>
        <p:nvSpPr>
          <p:cNvPr id="27" name="Text Box 2"/>
          <p:cNvSpPr txBox="1">
            <a:spLocks noChangeArrowheads="1"/>
          </p:cNvSpPr>
          <p:nvPr/>
        </p:nvSpPr>
        <p:spPr bwMode="auto">
          <a:xfrm>
            <a:off x="533400" y="4738688"/>
            <a:ext cx="2195513" cy="4143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64008" tIns="32004" rIns="64008" bIns="32004"/>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algn="ctr" eaLnBrk="1" hangingPunct="1"/>
            <a:r>
              <a:rPr lang="en-US" altLang="en-US" sz="2200"/>
              <a:t>Social Support</a:t>
            </a:r>
          </a:p>
        </p:txBody>
      </p:sp>
      <p:sp>
        <p:nvSpPr>
          <p:cNvPr id="28" name="Text Box 2"/>
          <p:cNvSpPr txBox="1">
            <a:spLocks noChangeArrowheads="1"/>
          </p:cNvSpPr>
          <p:nvPr/>
        </p:nvSpPr>
        <p:spPr bwMode="auto">
          <a:xfrm>
            <a:off x="952500" y="5411788"/>
            <a:ext cx="2374900" cy="4143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64008" tIns="32004" rIns="64008" bIns="32004"/>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algn="ctr" eaLnBrk="1" hangingPunct="1"/>
            <a:r>
              <a:rPr lang="en-US" altLang="en-US" sz="2200"/>
              <a:t>Culture</a:t>
            </a:r>
          </a:p>
        </p:txBody>
      </p:sp>
      <p:sp>
        <p:nvSpPr>
          <p:cNvPr id="30" name="Text Box 2"/>
          <p:cNvSpPr txBox="1">
            <a:spLocks noChangeArrowheads="1"/>
          </p:cNvSpPr>
          <p:nvPr/>
        </p:nvSpPr>
        <p:spPr bwMode="auto">
          <a:xfrm>
            <a:off x="5368925" y="5418138"/>
            <a:ext cx="2417763" cy="4159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64008" tIns="32004" rIns="64008" bIns="32004"/>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algn="ctr" eaLnBrk="1" hangingPunct="1"/>
            <a:r>
              <a:rPr lang="en-US" altLang="en-US" sz="2200"/>
              <a:t>Literacy</a:t>
            </a:r>
          </a:p>
        </p:txBody>
      </p:sp>
      <p:cxnSp>
        <p:nvCxnSpPr>
          <p:cNvPr id="35" name="Straight Arrow Connector 27"/>
          <p:cNvCxnSpPr>
            <a:cxnSpLocks noChangeShapeType="1"/>
            <a:stCxn id="15376" idx="3"/>
          </p:cNvCxnSpPr>
          <p:nvPr/>
        </p:nvCxnSpPr>
        <p:spPr bwMode="auto">
          <a:xfrm>
            <a:off x="3113088" y="2047875"/>
            <a:ext cx="563562" cy="1404938"/>
          </a:xfrm>
          <a:prstGeom prst="straightConnector1">
            <a:avLst/>
          </a:prstGeom>
          <a:noFill/>
          <a:ln w="38100" algn="ctr">
            <a:solidFill>
              <a:srgbClr val="FFFF00"/>
            </a:solidFill>
            <a:round/>
            <a:headEnd/>
            <a:tailEnd type="triangle" w="med" len="med"/>
          </a:ln>
          <a:extLst>
            <a:ext uri="{909E8E84-426E-40DD-AFC4-6F175D3DCCD1}">
              <a14:hiddenFill xmlns:a14="http://schemas.microsoft.com/office/drawing/2010/main">
                <a:noFill/>
              </a14:hiddenFill>
            </a:ext>
          </a:extLst>
        </p:spPr>
      </p:cxnSp>
      <p:cxnSp>
        <p:nvCxnSpPr>
          <p:cNvPr id="37" name="Straight Arrow Connector 27"/>
          <p:cNvCxnSpPr>
            <a:cxnSpLocks noChangeShapeType="1"/>
            <a:stCxn id="20" idx="1"/>
          </p:cNvCxnSpPr>
          <p:nvPr/>
        </p:nvCxnSpPr>
        <p:spPr bwMode="auto">
          <a:xfrm flipH="1">
            <a:off x="5019675" y="2044700"/>
            <a:ext cx="612775" cy="1408113"/>
          </a:xfrm>
          <a:prstGeom prst="straightConnector1">
            <a:avLst/>
          </a:prstGeom>
          <a:noFill/>
          <a:ln w="38100" algn="ctr">
            <a:solidFill>
              <a:srgbClr val="FFFF00"/>
            </a:solidFill>
            <a:round/>
            <a:headEnd/>
            <a:tailEnd type="triangle" w="med" len="med"/>
          </a:ln>
          <a:extLst>
            <a:ext uri="{909E8E84-426E-40DD-AFC4-6F175D3DCCD1}">
              <a14:hiddenFill xmlns:a14="http://schemas.microsoft.com/office/drawing/2010/main">
                <a:noFill/>
              </a14:hiddenFill>
            </a:ext>
          </a:extLst>
        </p:spPr>
      </p:cxnSp>
      <p:cxnSp>
        <p:nvCxnSpPr>
          <p:cNvPr id="39" name="Straight Arrow Connector 27"/>
          <p:cNvCxnSpPr>
            <a:cxnSpLocks noChangeShapeType="1"/>
            <a:stCxn id="15363" idx="3"/>
          </p:cNvCxnSpPr>
          <p:nvPr/>
        </p:nvCxnSpPr>
        <p:spPr bwMode="auto">
          <a:xfrm>
            <a:off x="2582863" y="2746375"/>
            <a:ext cx="471487" cy="706438"/>
          </a:xfrm>
          <a:prstGeom prst="straightConnector1">
            <a:avLst/>
          </a:prstGeom>
          <a:noFill/>
          <a:ln w="38100" algn="ctr">
            <a:solidFill>
              <a:srgbClr val="FFFF00"/>
            </a:solidFill>
            <a:round/>
            <a:headEnd/>
            <a:tailEnd type="triangle" w="med" len="med"/>
          </a:ln>
          <a:extLst>
            <a:ext uri="{909E8E84-426E-40DD-AFC4-6F175D3DCCD1}">
              <a14:hiddenFill xmlns:a14="http://schemas.microsoft.com/office/drawing/2010/main">
                <a:noFill/>
              </a14:hiddenFill>
            </a:ext>
          </a:extLst>
        </p:spPr>
      </p:cxnSp>
      <p:cxnSp>
        <p:nvCxnSpPr>
          <p:cNvPr id="41" name="Straight Arrow Connector 27"/>
          <p:cNvCxnSpPr>
            <a:cxnSpLocks noChangeShapeType="1"/>
            <a:stCxn id="22" idx="1"/>
          </p:cNvCxnSpPr>
          <p:nvPr/>
        </p:nvCxnSpPr>
        <p:spPr bwMode="auto">
          <a:xfrm flipH="1">
            <a:off x="5651500" y="2743200"/>
            <a:ext cx="808038" cy="709613"/>
          </a:xfrm>
          <a:prstGeom prst="straightConnector1">
            <a:avLst/>
          </a:prstGeom>
          <a:noFill/>
          <a:ln w="38100" algn="ctr">
            <a:solidFill>
              <a:srgbClr val="FFFF00"/>
            </a:solidFill>
            <a:round/>
            <a:headEnd/>
            <a:tailEnd type="triangle" w="med" len="med"/>
          </a:ln>
          <a:extLst>
            <a:ext uri="{909E8E84-426E-40DD-AFC4-6F175D3DCCD1}">
              <a14:hiddenFill xmlns:a14="http://schemas.microsoft.com/office/drawing/2010/main">
                <a:noFill/>
              </a14:hiddenFill>
            </a:ext>
          </a:extLst>
        </p:spPr>
      </p:cxnSp>
      <p:cxnSp>
        <p:nvCxnSpPr>
          <p:cNvPr id="49" name="Straight Arrow Connector 27"/>
          <p:cNvCxnSpPr>
            <a:cxnSpLocks noChangeShapeType="1"/>
            <a:stCxn id="27" idx="3"/>
          </p:cNvCxnSpPr>
          <p:nvPr/>
        </p:nvCxnSpPr>
        <p:spPr bwMode="auto">
          <a:xfrm flipV="1">
            <a:off x="2728913" y="4389438"/>
            <a:ext cx="623887" cy="555625"/>
          </a:xfrm>
          <a:prstGeom prst="straightConnector1">
            <a:avLst/>
          </a:prstGeom>
          <a:noFill/>
          <a:ln w="38100" algn="ctr">
            <a:solidFill>
              <a:srgbClr val="FFFF00"/>
            </a:solidFill>
            <a:round/>
            <a:headEnd/>
            <a:tailEnd type="triangle" w="med" len="med"/>
          </a:ln>
          <a:extLst>
            <a:ext uri="{909E8E84-426E-40DD-AFC4-6F175D3DCCD1}">
              <a14:hiddenFill xmlns:a14="http://schemas.microsoft.com/office/drawing/2010/main">
                <a:noFill/>
              </a14:hiddenFill>
            </a:ext>
          </a:extLst>
        </p:spPr>
      </p:cxnSp>
      <p:cxnSp>
        <p:nvCxnSpPr>
          <p:cNvPr id="51" name="Straight Arrow Connector 27"/>
          <p:cNvCxnSpPr>
            <a:cxnSpLocks noChangeShapeType="1"/>
          </p:cNvCxnSpPr>
          <p:nvPr/>
        </p:nvCxnSpPr>
        <p:spPr bwMode="auto">
          <a:xfrm flipH="1">
            <a:off x="5934075" y="3503613"/>
            <a:ext cx="373063" cy="153987"/>
          </a:xfrm>
          <a:prstGeom prst="straightConnector1">
            <a:avLst/>
          </a:prstGeom>
          <a:noFill/>
          <a:ln w="38100" algn="ctr">
            <a:solidFill>
              <a:srgbClr val="FFFF00"/>
            </a:solidFill>
            <a:round/>
            <a:headEnd/>
            <a:tailEnd type="triangle" w="med" len="med"/>
          </a:ln>
          <a:extLst>
            <a:ext uri="{909E8E84-426E-40DD-AFC4-6F175D3DCCD1}">
              <a14:hiddenFill xmlns:a14="http://schemas.microsoft.com/office/drawing/2010/main">
                <a:noFill/>
              </a14:hiddenFill>
            </a:ext>
          </a:extLst>
        </p:spPr>
      </p:cxnSp>
      <p:cxnSp>
        <p:nvCxnSpPr>
          <p:cNvPr id="53" name="Straight Arrow Connector 27"/>
          <p:cNvCxnSpPr>
            <a:cxnSpLocks noChangeShapeType="1"/>
          </p:cNvCxnSpPr>
          <p:nvPr/>
        </p:nvCxnSpPr>
        <p:spPr bwMode="auto">
          <a:xfrm flipV="1">
            <a:off x="2536825" y="4216400"/>
            <a:ext cx="338138" cy="50800"/>
          </a:xfrm>
          <a:prstGeom prst="straightConnector1">
            <a:avLst/>
          </a:prstGeom>
          <a:noFill/>
          <a:ln w="38100" algn="ctr">
            <a:solidFill>
              <a:srgbClr val="FFFF00"/>
            </a:solidFill>
            <a:round/>
            <a:headEnd/>
            <a:tailEnd type="triangle" w="med" len="med"/>
          </a:ln>
          <a:extLst>
            <a:ext uri="{909E8E84-426E-40DD-AFC4-6F175D3DCCD1}">
              <a14:hiddenFill xmlns:a14="http://schemas.microsoft.com/office/drawing/2010/main">
                <a:noFill/>
              </a14:hiddenFill>
            </a:ext>
          </a:extLst>
        </p:spPr>
      </p:cxnSp>
      <p:cxnSp>
        <p:nvCxnSpPr>
          <p:cNvPr id="55" name="Straight Arrow Connector 27"/>
          <p:cNvCxnSpPr>
            <a:cxnSpLocks noChangeShapeType="1"/>
            <a:stCxn id="26" idx="1"/>
          </p:cNvCxnSpPr>
          <p:nvPr/>
        </p:nvCxnSpPr>
        <p:spPr bwMode="auto">
          <a:xfrm flipH="1" flipV="1">
            <a:off x="5943600" y="4156075"/>
            <a:ext cx="477838" cy="95250"/>
          </a:xfrm>
          <a:prstGeom prst="straightConnector1">
            <a:avLst/>
          </a:prstGeom>
          <a:noFill/>
          <a:ln w="38100" algn="ctr">
            <a:solidFill>
              <a:srgbClr val="FFFF00"/>
            </a:solidFill>
            <a:round/>
            <a:headEnd/>
            <a:tailEnd type="triangle" w="med" len="med"/>
          </a:ln>
          <a:extLst>
            <a:ext uri="{909E8E84-426E-40DD-AFC4-6F175D3DCCD1}">
              <a14:hiddenFill xmlns:a14="http://schemas.microsoft.com/office/drawing/2010/main">
                <a:noFill/>
              </a14:hiddenFill>
            </a:ext>
          </a:extLst>
        </p:spPr>
      </p:cxnSp>
      <p:cxnSp>
        <p:nvCxnSpPr>
          <p:cNvPr id="61" name="Straight Arrow Connector 27"/>
          <p:cNvCxnSpPr>
            <a:cxnSpLocks noChangeShapeType="1"/>
            <a:stCxn id="15362" idx="3"/>
          </p:cNvCxnSpPr>
          <p:nvPr/>
        </p:nvCxnSpPr>
        <p:spPr bwMode="auto">
          <a:xfrm>
            <a:off x="2530475" y="3517900"/>
            <a:ext cx="365125" cy="190500"/>
          </a:xfrm>
          <a:prstGeom prst="straightConnector1">
            <a:avLst/>
          </a:prstGeom>
          <a:noFill/>
          <a:ln w="38100" algn="ctr">
            <a:solidFill>
              <a:srgbClr val="FFFF00"/>
            </a:solidFill>
            <a:round/>
            <a:headEnd/>
            <a:tailEnd type="triangle" w="med" len="med"/>
          </a:ln>
          <a:extLst>
            <a:ext uri="{909E8E84-426E-40DD-AFC4-6F175D3DCCD1}">
              <a14:hiddenFill xmlns:a14="http://schemas.microsoft.com/office/drawing/2010/main">
                <a:noFill/>
              </a14:hiddenFill>
            </a:ext>
          </a:extLst>
        </p:spPr>
      </p:cxnSp>
      <p:cxnSp>
        <p:nvCxnSpPr>
          <p:cNvPr id="65" name="Straight Arrow Connector 27"/>
          <p:cNvCxnSpPr>
            <a:cxnSpLocks noChangeShapeType="1"/>
            <a:stCxn id="15367" idx="1"/>
          </p:cNvCxnSpPr>
          <p:nvPr/>
        </p:nvCxnSpPr>
        <p:spPr bwMode="auto">
          <a:xfrm flipH="1" flipV="1">
            <a:off x="5249863" y="4368800"/>
            <a:ext cx="569912" cy="596900"/>
          </a:xfrm>
          <a:prstGeom prst="straightConnector1">
            <a:avLst/>
          </a:prstGeom>
          <a:noFill/>
          <a:ln w="38100" algn="ctr">
            <a:solidFill>
              <a:srgbClr val="FFFF00"/>
            </a:solidFill>
            <a:round/>
            <a:headEnd/>
            <a:tailEnd type="triangle" w="med" len="med"/>
          </a:ln>
          <a:extLst>
            <a:ext uri="{909E8E84-426E-40DD-AFC4-6F175D3DCCD1}">
              <a14:hiddenFill xmlns:a14="http://schemas.microsoft.com/office/drawing/2010/main">
                <a:noFill/>
              </a14:hiddenFill>
            </a:ext>
          </a:extLst>
        </p:spPr>
      </p:cxnSp>
      <p:cxnSp>
        <p:nvCxnSpPr>
          <p:cNvPr id="68" name="Straight Arrow Connector 27"/>
          <p:cNvCxnSpPr>
            <a:cxnSpLocks noChangeShapeType="1"/>
            <a:stCxn id="28" idx="3"/>
          </p:cNvCxnSpPr>
          <p:nvPr/>
        </p:nvCxnSpPr>
        <p:spPr bwMode="auto">
          <a:xfrm flipV="1">
            <a:off x="3327400" y="4348163"/>
            <a:ext cx="738188" cy="1271587"/>
          </a:xfrm>
          <a:prstGeom prst="straightConnector1">
            <a:avLst/>
          </a:prstGeom>
          <a:noFill/>
          <a:ln w="38100" algn="ctr">
            <a:solidFill>
              <a:srgbClr val="FFFF00"/>
            </a:solidFill>
            <a:round/>
            <a:headEnd/>
            <a:tailEnd type="triangle" w="med" len="med"/>
          </a:ln>
          <a:extLst>
            <a:ext uri="{909E8E84-426E-40DD-AFC4-6F175D3DCCD1}">
              <a14:hiddenFill xmlns:a14="http://schemas.microsoft.com/office/drawing/2010/main">
                <a:noFill/>
              </a14:hiddenFill>
            </a:ext>
          </a:extLst>
        </p:spPr>
      </p:cxnSp>
      <p:cxnSp>
        <p:nvCxnSpPr>
          <p:cNvPr id="71" name="Straight Arrow Connector 27"/>
          <p:cNvCxnSpPr>
            <a:cxnSpLocks noChangeShapeType="1"/>
            <a:stCxn id="30" idx="1"/>
          </p:cNvCxnSpPr>
          <p:nvPr/>
        </p:nvCxnSpPr>
        <p:spPr bwMode="auto">
          <a:xfrm flipH="1" flipV="1">
            <a:off x="4776788" y="4387850"/>
            <a:ext cx="592137" cy="1238250"/>
          </a:xfrm>
          <a:prstGeom prst="straightConnector1">
            <a:avLst/>
          </a:prstGeom>
          <a:noFill/>
          <a:ln w="38100" algn="ctr">
            <a:solidFill>
              <a:srgbClr val="FFFF00"/>
            </a:solidFill>
            <a:round/>
            <a:headEnd/>
            <a:tailEnd type="triangle" w="med" len="med"/>
          </a:ln>
          <a:extLst>
            <a:ext uri="{909E8E84-426E-40DD-AFC4-6F175D3DCCD1}">
              <a14:hiddenFill xmlns:a14="http://schemas.microsoft.com/office/drawing/2010/main">
                <a:noFill/>
              </a14:hiddenFill>
            </a:ext>
          </a:extLst>
        </p:spPr>
      </p:cxnSp>
      <p:cxnSp>
        <p:nvCxnSpPr>
          <p:cNvPr id="74" name="Straight Arrow Connector 27"/>
          <p:cNvCxnSpPr>
            <a:cxnSpLocks noChangeShapeType="1"/>
            <a:stCxn id="25" idx="0"/>
          </p:cNvCxnSpPr>
          <p:nvPr/>
        </p:nvCxnSpPr>
        <p:spPr bwMode="auto">
          <a:xfrm flipH="1" flipV="1">
            <a:off x="4351338" y="4352925"/>
            <a:ext cx="17462" cy="1665288"/>
          </a:xfrm>
          <a:prstGeom prst="straightConnector1">
            <a:avLst/>
          </a:prstGeom>
          <a:noFill/>
          <a:ln w="38100" algn="ctr">
            <a:solidFill>
              <a:srgbClr val="FFFF00"/>
            </a:solidFill>
            <a:round/>
            <a:headEnd/>
            <a:tailEnd type="triangle" w="med" len="med"/>
          </a:ln>
          <a:extLst>
            <a:ext uri="{909E8E84-426E-40DD-AFC4-6F175D3DCCD1}">
              <a14:hiddenFill xmlns:a14="http://schemas.microsoft.com/office/drawing/2010/main">
                <a:noFill/>
              </a14:hiddenFill>
            </a:ext>
          </a:extLst>
        </p:spPr>
      </p:cxnSp>
      <p:sp>
        <p:nvSpPr>
          <p:cNvPr id="65567" name="Line 6"/>
          <p:cNvSpPr>
            <a:spLocks noChangeShapeType="1"/>
          </p:cNvSpPr>
          <p:nvPr/>
        </p:nvSpPr>
        <p:spPr bwMode="auto">
          <a:xfrm>
            <a:off x="279400" y="1325563"/>
            <a:ext cx="85344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a:off x="685800" y="87313"/>
            <a:ext cx="7772400" cy="1177925"/>
          </a:xfrm>
        </p:spPr>
        <p:txBody>
          <a:bodyPr/>
          <a:lstStyle/>
          <a:p>
            <a:pPr eaLnBrk="1" hangingPunct="1">
              <a:defRPr/>
            </a:pPr>
            <a:r>
              <a:rPr lang="en-US" sz="3600" b="1" kern="1200" dirty="0" smtClean="0">
                <a:ea typeface="+mn-ea"/>
                <a:cs typeface="+mn-cs"/>
              </a:rPr>
              <a:t>Key Factors Contributing to </a:t>
            </a:r>
            <a:br>
              <a:rPr lang="en-US" sz="3600" b="1" kern="1200" dirty="0" smtClean="0">
                <a:ea typeface="+mn-ea"/>
                <a:cs typeface="+mn-cs"/>
              </a:rPr>
            </a:br>
            <a:r>
              <a:rPr lang="en-US" sz="3600" b="1" kern="1200" dirty="0" smtClean="0">
                <a:ea typeface="+mn-ea"/>
                <a:cs typeface="+mn-cs"/>
              </a:rPr>
              <a:t>Decision Making</a:t>
            </a:r>
            <a:endParaRPr lang="en-US" dirty="0" smtClean="0"/>
          </a:p>
        </p:txBody>
      </p:sp>
    </p:spTree>
    <p:custDataLst>
      <p:tags r:id="rId1"/>
    </p:custDataLst>
    <p:extLst>
      <p:ext uri="{BB962C8B-B14F-4D97-AF65-F5344CB8AC3E}">
        <p14:creationId xmlns:p14="http://schemas.microsoft.com/office/powerpoint/2010/main" val="28151741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37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36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36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9" presetClass="emph" presetSubtype="0" grpId="1" nodeType="withEffect">
                                  <p:stCondLst>
                                    <p:cond delay="0"/>
                                  </p:stCondLst>
                                  <p:childTnLst>
                                    <p:set>
                                      <p:cBhvr rctx="PPT">
                                        <p:cTn id="28" dur="indefinite"/>
                                        <p:tgtEl>
                                          <p:spTgt spid="15368"/>
                                        </p:tgtEl>
                                        <p:attrNameLst>
                                          <p:attrName>style.opacity</p:attrName>
                                        </p:attrNameLst>
                                      </p:cBhvr>
                                      <p:to>
                                        <p:strVal val="0.5"/>
                                      </p:to>
                                    </p:set>
                                    <p:animEffect filter="image" prLst="opacity: 0.5">
                                      <p:cBhvr rctx="IE">
                                        <p:cTn id="29" dur="indefinite"/>
                                        <p:tgtEl>
                                          <p:spTgt spid="15368"/>
                                        </p:tgtEl>
                                      </p:cBhvr>
                                    </p:animEffect>
                                  </p:childTnLst>
                                </p:cTn>
                              </p:par>
                              <p:par>
                                <p:cTn id="30" presetID="9" presetClass="emph" presetSubtype="0" grpId="1" nodeType="withEffect">
                                  <p:stCondLst>
                                    <p:cond delay="0"/>
                                  </p:stCondLst>
                                  <p:childTnLst>
                                    <p:set>
                                      <p:cBhvr rctx="PPT">
                                        <p:cTn id="31" dur="indefinite"/>
                                        <p:tgtEl>
                                          <p:spTgt spid="15376"/>
                                        </p:tgtEl>
                                        <p:attrNameLst>
                                          <p:attrName>style.opacity</p:attrName>
                                        </p:attrNameLst>
                                      </p:cBhvr>
                                      <p:to>
                                        <p:strVal val="0.5"/>
                                      </p:to>
                                    </p:set>
                                    <p:animEffect filter="image" prLst="opacity: 0.5">
                                      <p:cBhvr rctx="IE">
                                        <p:cTn id="32" dur="indefinite"/>
                                        <p:tgtEl>
                                          <p:spTgt spid="15376"/>
                                        </p:tgtEl>
                                      </p:cBhvr>
                                    </p:animEffect>
                                  </p:childTnLst>
                                </p:cTn>
                              </p:par>
                              <p:par>
                                <p:cTn id="33" presetID="9" presetClass="emph" presetSubtype="0" grpId="1" nodeType="withEffect">
                                  <p:stCondLst>
                                    <p:cond delay="0"/>
                                  </p:stCondLst>
                                  <p:childTnLst>
                                    <p:set>
                                      <p:cBhvr rctx="PPT">
                                        <p:cTn id="34" dur="indefinite"/>
                                        <p:tgtEl>
                                          <p:spTgt spid="20"/>
                                        </p:tgtEl>
                                        <p:attrNameLst>
                                          <p:attrName>style.opacity</p:attrName>
                                        </p:attrNameLst>
                                      </p:cBhvr>
                                      <p:to>
                                        <p:strVal val="0.5"/>
                                      </p:to>
                                    </p:set>
                                    <p:animEffect filter="image" prLst="opacity: 0.5">
                                      <p:cBhvr rctx="IE">
                                        <p:cTn id="35" dur="indefinite"/>
                                        <p:tgtEl>
                                          <p:spTgt spid="20"/>
                                        </p:tgtEl>
                                      </p:cBhvr>
                                    </p:animEffect>
                                  </p:childTnLst>
                                </p:cTn>
                              </p:par>
                              <p:par>
                                <p:cTn id="36" presetID="9" presetClass="emph" presetSubtype="0" nodeType="withEffect">
                                  <p:stCondLst>
                                    <p:cond delay="0"/>
                                  </p:stCondLst>
                                  <p:childTnLst>
                                    <p:set>
                                      <p:cBhvr rctx="PPT">
                                        <p:cTn id="37" dur="indefinite"/>
                                        <p:tgtEl>
                                          <p:spTgt spid="37"/>
                                        </p:tgtEl>
                                        <p:attrNameLst>
                                          <p:attrName>style.opacity</p:attrName>
                                        </p:attrNameLst>
                                      </p:cBhvr>
                                      <p:to>
                                        <p:strVal val="0.5"/>
                                      </p:to>
                                    </p:set>
                                    <p:animEffect filter="image" prLst="opacity: 0.5">
                                      <p:cBhvr rctx="IE">
                                        <p:cTn id="38" dur="indefinite"/>
                                        <p:tgtEl>
                                          <p:spTgt spid="37"/>
                                        </p:tgtEl>
                                      </p:cBhvr>
                                    </p:animEffect>
                                  </p:childTnLst>
                                </p:cTn>
                              </p:par>
                              <p:par>
                                <p:cTn id="39" presetID="9" presetClass="emph" presetSubtype="0" nodeType="withEffect">
                                  <p:stCondLst>
                                    <p:cond delay="0"/>
                                  </p:stCondLst>
                                  <p:childTnLst>
                                    <p:set>
                                      <p:cBhvr rctx="PPT">
                                        <p:cTn id="40" dur="indefinite"/>
                                        <p:tgtEl>
                                          <p:spTgt spid="15375"/>
                                        </p:tgtEl>
                                        <p:attrNameLst>
                                          <p:attrName>style.opacity</p:attrName>
                                        </p:attrNameLst>
                                      </p:cBhvr>
                                      <p:to>
                                        <p:strVal val="0.5"/>
                                      </p:to>
                                    </p:set>
                                    <p:animEffect filter="image" prLst="opacity: 0.5">
                                      <p:cBhvr rctx="IE">
                                        <p:cTn id="41" dur="indefinite"/>
                                        <p:tgtEl>
                                          <p:spTgt spid="15375"/>
                                        </p:tgtEl>
                                      </p:cBhvr>
                                    </p:animEffect>
                                  </p:childTnLst>
                                </p:cTn>
                              </p:par>
                              <p:par>
                                <p:cTn id="42" presetID="9" presetClass="emph" presetSubtype="0" nodeType="withEffect">
                                  <p:stCondLst>
                                    <p:cond delay="0"/>
                                  </p:stCondLst>
                                  <p:childTnLst>
                                    <p:set>
                                      <p:cBhvr rctx="PPT">
                                        <p:cTn id="43" dur="indefinite"/>
                                        <p:tgtEl>
                                          <p:spTgt spid="35"/>
                                        </p:tgtEl>
                                        <p:attrNameLst>
                                          <p:attrName>style.opacity</p:attrName>
                                        </p:attrNameLst>
                                      </p:cBhvr>
                                      <p:to>
                                        <p:strVal val="0.5"/>
                                      </p:to>
                                    </p:set>
                                    <p:animEffect filter="image" prLst="opacity: 0.5">
                                      <p:cBhvr rctx="IE">
                                        <p:cTn id="44" dur="indefinite"/>
                                        <p:tgtEl>
                                          <p:spTgt spid="3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536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536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5"/>
                                        </p:tgtEl>
                                        <p:attrNameLst>
                                          <p:attrName>style.visibility</p:attrName>
                                        </p:attrNameLst>
                                      </p:cBhvr>
                                      <p:to>
                                        <p:strVal val="visible"/>
                                      </p:to>
                                    </p:set>
                                  </p:childTnLst>
                                </p:cTn>
                              </p:par>
                              <p:par>
                                <p:cTn id="71" presetID="9" presetClass="emph" presetSubtype="0" grpId="1" nodeType="withEffect">
                                  <p:stCondLst>
                                    <p:cond delay="0"/>
                                  </p:stCondLst>
                                  <p:childTnLst>
                                    <p:set>
                                      <p:cBhvr rctx="PPT">
                                        <p:cTn id="72" dur="indefinite"/>
                                        <p:tgtEl>
                                          <p:spTgt spid="15363"/>
                                        </p:tgtEl>
                                        <p:attrNameLst>
                                          <p:attrName>style.opacity</p:attrName>
                                        </p:attrNameLst>
                                      </p:cBhvr>
                                      <p:to>
                                        <p:strVal val="0.5"/>
                                      </p:to>
                                    </p:set>
                                    <p:animEffect filter="image" prLst="opacity: 0.5">
                                      <p:cBhvr rctx="IE">
                                        <p:cTn id="73" dur="indefinite"/>
                                        <p:tgtEl>
                                          <p:spTgt spid="15363"/>
                                        </p:tgtEl>
                                      </p:cBhvr>
                                    </p:animEffect>
                                  </p:childTnLst>
                                </p:cTn>
                              </p:par>
                              <p:par>
                                <p:cTn id="74" presetID="9" presetClass="emph" presetSubtype="0" nodeType="withEffect">
                                  <p:stCondLst>
                                    <p:cond delay="0"/>
                                  </p:stCondLst>
                                  <p:childTnLst>
                                    <p:set>
                                      <p:cBhvr rctx="PPT">
                                        <p:cTn id="75" dur="indefinite"/>
                                        <p:tgtEl>
                                          <p:spTgt spid="39"/>
                                        </p:tgtEl>
                                        <p:attrNameLst>
                                          <p:attrName>style.opacity</p:attrName>
                                        </p:attrNameLst>
                                      </p:cBhvr>
                                      <p:to>
                                        <p:strVal val="0.5"/>
                                      </p:to>
                                    </p:set>
                                    <p:animEffect filter="image" prLst="opacity: 0.5">
                                      <p:cBhvr rctx="IE">
                                        <p:cTn id="76" dur="indefinite"/>
                                        <p:tgtEl>
                                          <p:spTgt spid="39"/>
                                        </p:tgtEl>
                                      </p:cBhvr>
                                    </p:animEffect>
                                  </p:childTnLst>
                                </p:cTn>
                              </p:par>
                              <p:par>
                                <p:cTn id="77" presetID="9" presetClass="emph" presetSubtype="0" grpId="1" nodeType="withEffect">
                                  <p:stCondLst>
                                    <p:cond delay="0"/>
                                  </p:stCondLst>
                                  <p:childTnLst>
                                    <p:set>
                                      <p:cBhvr rctx="PPT">
                                        <p:cTn id="78" dur="indefinite"/>
                                        <p:tgtEl>
                                          <p:spTgt spid="22"/>
                                        </p:tgtEl>
                                        <p:attrNameLst>
                                          <p:attrName>style.opacity</p:attrName>
                                        </p:attrNameLst>
                                      </p:cBhvr>
                                      <p:to>
                                        <p:strVal val="0.5"/>
                                      </p:to>
                                    </p:set>
                                    <p:animEffect filter="image" prLst="opacity: 0.5">
                                      <p:cBhvr rctx="IE">
                                        <p:cTn id="79" dur="indefinite"/>
                                        <p:tgtEl>
                                          <p:spTgt spid="22"/>
                                        </p:tgtEl>
                                      </p:cBhvr>
                                    </p:animEffect>
                                  </p:childTnLst>
                                </p:cTn>
                              </p:par>
                              <p:par>
                                <p:cTn id="80" presetID="9" presetClass="emph" presetSubtype="0" nodeType="withEffect">
                                  <p:stCondLst>
                                    <p:cond delay="0"/>
                                  </p:stCondLst>
                                  <p:childTnLst>
                                    <p:set>
                                      <p:cBhvr rctx="PPT">
                                        <p:cTn id="81" dur="indefinite"/>
                                        <p:tgtEl>
                                          <p:spTgt spid="41"/>
                                        </p:tgtEl>
                                        <p:attrNameLst>
                                          <p:attrName>style.opacity</p:attrName>
                                        </p:attrNameLst>
                                      </p:cBhvr>
                                      <p:to>
                                        <p:strVal val="0.5"/>
                                      </p:to>
                                    </p:set>
                                    <p:animEffect filter="image" prLst="opacity: 0.5">
                                      <p:cBhvr rctx="IE">
                                        <p:cTn id="82" dur="indefinite"/>
                                        <p:tgtEl>
                                          <p:spTgt spid="41"/>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7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5"/>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7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68"/>
                                        </p:tgtEl>
                                        <p:attrNameLst>
                                          <p:attrName>style.visibility</p:attrName>
                                        </p:attrNameLst>
                                      </p:cBhvr>
                                      <p:to>
                                        <p:strVal val="visible"/>
                                      </p:to>
                                    </p:set>
                                  </p:childTnLst>
                                </p:cTn>
                              </p:par>
                              <p:par>
                                <p:cTn id="97" presetID="9" presetClass="emph" presetSubtype="0" grpId="1" nodeType="withEffect">
                                  <p:stCondLst>
                                    <p:cond delay="0"/>
                                  </p:stCondLst>
                                  <p:childTnLst>
                                    <p:set>
                                      <p:cBhvr rctx="PPT">
                                        <p:cTn id="98" dur="indefinite"/>
                                        <p:tgtEl>
                                          <p:spTgt spid="15362"/>
                                        </p:tgtEl>
                                        <p:attrNameLst>
                                          <p:attrName>style.opacity</p:attrName>
                                        </p:attrNameLst>
                                      </p:cBhvr>
                                      <p:to>
                                        <p:strVal val="0.5"/>
                                      </p:to>
                                    </p:set>
                                    <p:animEffect filter="image" prLst="opacity: 0.5">
                                      <p:cBhvr rctx="IE">
                                        <p:cTn id="99" dur="indefinite"/>
                                        <p:tgtEl>
                                          <p:spTgt spid="15362"/>
                                        </p:tgtEl>
                                      </p:cBhvr>
                                    </p:animEffect>
                                  </p:childTnLst>
                                </p:cTn>
                              </p:par>
                              <p:par>
                                <p:cTn id="100" presetID="9" presetClass="emph" presetSubtype="0" nodeType="withEffect">
                                  <p:stCondLst>
                                    <p:cond delay="0"/>
                                  </p:stCondLst>
                                  <p:childTnLst>
                                    <p:set>
                                      <p:cBhvr rctx="PPT">
                                        <p:cTn id="101" dur="indefinite"/>
                                        <p:tgtEl>
                                          <p:spTgt spid="61"/>
                                        </p:tgtEl>
                                        <p:attrNameLst>
                                          <p:attrName>style.opacity</p:attrName>
                                        </p:attrNameLst>
                                      </p:cBhvr>
                                      <p:to>
                                        <p:strVal val="0.5"/>
                                      </p:to>
                                    </p:set>
                                    <p:animEffect filter="image" prLst="opacity: 0.5">
                                      <p:cBhvr rctx="IE">
                                        <p:cTn id="102" dur="indefinite"/>
                                        <p:tgtEl>
                                          <p:spTgt spid="61"/>
                                        </p:tgtEl>
                                      </p:cBhvr>
                                    </p:animEffect>
                                  </p:childTnLst>
                                </p:cTn>
                              </p:par>
                              <p:par>
                                <p:cTn id="103" presetID="9" presetClass="emph" presetSubtype="0" grpId="1" nodeType="withEffect">
                                  <p:stCondLst>
                                    <p:cond delay="0"/>
                                  </p:stCondLst>
                                  <p:childTnLst>
                                    <p:set>
                                      <p:cBhvr rctx="PPT">
                                        <p:cTn id="104" dur="indefinite"/>
                                        <p:tgtEl>
                                          <p:spTgt spid="26"/>
                                        </p:tgtEl>
                                        <p:attrNameLst>
                                          <p:attrName>style.opacity</p:attrName>
                                        </p:attrNameLst>
                                      </p:cBhvr>
                                      <p:to>
                                        <p:strVal val="0.5"/>
                                      </p:to>
                                    </p:set>
                                    <p:animEffect filter="image" prLst="opacity: 0.5">
                                      <p:cBhvr rctx="IE">
                                        <p:cTn id="105" dur="indefinite"/>
                                        <p:tgtEl>
                                          <p:spTgt spid="26"/>
                                        </p:tgtEl>
                                      </p:cBhvr>
                                    </p:animEffect>
                                  </p:childTnLst>
                                </p:cTn>
                              </p:par>
                              <p:par>
                                <p:cTn id="106" presetID="9" presetClass="emph" presetSubtype="0" nodeType="withEffect">
                                  <p:stCondLst>
                                    <p:cond delay="0"/>
                                  </p:stCondLst>
                                  <p:childTnLst>
                                    <p:set>
                                      <p:cBhvr rctx="PPT">
                                        <p:cTn id="107" dur="indefinite"/>
                                        <p:tgtEl>
                                          <p:spTgt spid="55"/>
                                        </p:tgtEl>
                                        <p:attrNameLst>
                                          <p:attrName>style.opacity</p:attrName>
                                        </p:attrNameLst>
                                      </p:cBhvr>
                                      <p:to>
                                        <p:strVal val="0.5"/>
                                      </p:to>
                                    </p:set>
                                    <p:animEffect filter="image" prLst="opacity: 0.5">
                                      <p:cBhvr rctx="IE">
                                        <p:cTn id="108" dur="indefinite"/>
                                        <p:tgtEl>
                                          <p:spTgt spid="55"/>
                                        </p:tgtEl>
                                      </p:cBhvr>
                                    </p:animEffect>
                                  </p:childTnLst>
                                </p:cTn>
                              </p:par>
                              <p:par>
                                <p:cTn id="109" presetID="9" presetClass="emph" presetSubtype="0" grpId="1" nodeType="withEffect">
                                  <p:stCondLst>
                                    <p:cond delay="0"/>
                                  </p:stCondLst>
                                  <p:childTnLst>
                                    <p:set>
                                      <p:cBhvr rctx="PPT">
                                        <p:cTn id="110" dur="indefinite"/>
                                        <p:tgtEl>
                                          <p:spTgt spid="17"/>
                                        </p:tgtEl>
                                        <p:attrNameLst>
                                          <p:attrName>style.opacity</p:attrName>
                                        </p:attrNameLst>
                                      </p:cBhvr>
                                      <p:to>
                                        <p:strVal val="0.5"/>
                                      </p:to>
                                    </p:set>
                                    <p:animEffect filter="image" prLst="opacity: 0.5">
                                      <p:cBhvr rctx="IE">
                                        <p:cTn id="111" dur="indefinite"/>
                                        <p:tgtEl>
                                          <p:spTgt spid="17"/>
                                        </p:tgtEl>
                                      </p:cBhvr>
                                    </p:animEffect>
                                  </p:childTnLst>
                                </p:cTn>
                              </p:par>
                              <p:par>
                                <p:cTn id="112" presetID="9" presetClass="emph" presetSubtype="0" nodeType="withEffect">
                                  <p:stCondLst>
                                    <p:cond delay="0"/>
                                  </p:stCondLst>
                                  <p:childTnLst>
                                    <p:set>
                                      <p:cBhvr rctx="PPT">
                                        <p:cTn id="113" dur="indefinite"/>
                                        <p:tgtEl>
                                          <p:spTgt spid="51"/>
                                        </p:tgtEl>
                                        <p:attrNameLst>
                                          <p:attrName>style.opacity</p:attrName>
                                        </p:attrNameLst>
                                      </p:cBhvr>
                                      <p:to>
                                        <p:strVal val="0.5"/>
                                      </p:to>
                                    </p:set>
                                    <p:animEffect filter="image" prLst="opacity: 0.5">
                                      <p:cBhvr rctx="IE">
                                        <p:cTn id="114" dur="indefinite"/>
                                        <p:tgtEl>
                                          <p:spTgt spid="51"/>
                                        </p:tgtEl>
                                      </p:cBhvr>
                                    </p:animEffect>
                                  </p:childTnLst>
                                </p:cTn>
                              </p:par>
                              <p:par>
                                <p:cTn id="115" presetID="9" presetClass="emph" presetSubtype="0" nodeType="withEffect">
                                  <p:stCondLst>
                                    <p:cond delay="0"/>
                                  </p:stCondLst>
                                  <p:childTnLst>
                                    <p:set>
                                      <p:cBhvr rctx="PPT">
                                        <p:cTn id="116" dur="indefinite"/>
                                        <p:tgtEl>
                                          <p:spTgt spid="49"/>
                                        </p:tgtEl>
                                        <p:attrNameLst>
                                          <p:attrName>style.opacity</p:attrName>
                                        </p:attrNameLst>
                                      </p:cBhvr>
                                      <p:to>
                                        <p:strVal val="0.5"/>
                                      </p:to>
                                    </p:set>
                                    <p:animEffect filter="image" prLst="opacity: 0.5">
                                      <p:cBhvr rctx="IE">
                                        <p:cTn id="117" dur="indefinite"/>
                                        <p:tgtEl>
                                          <p:spTgt spid="49"/>
                                        </p:tgtEl>
                                      </p:cBhvr>
                                    </p:animEffect>
                                  </p:childTnLst>
                                </p:cTn>
                              </p:par>
                              <p:par>
                                <p:cTn id="118" presetID="9" presetClass="emph" presetSubtype="0" nodeType="withEffect">
                                  <p:stCondLst>
                                    <p:cond delay="0"/>
                                  </p:stCondLst>
                                  <p:childTnLst>
                                    <p:set>
                                      <p:cBhvr rctx="PPT">
                                        <p:cTn id="119" dur="indefinite"/>
                                        <p:tgtEl>
                                          <p:spTgt spid="53"/>
                                        </p:tgtEl>
                                        <p:attrNameLst>
                                          <p:attrName>style.opacity</p:attrName>
                                        </p:attrNameLst>
                                      </p:cBhvr>
                                      <p:to>
                                        <p:strVal val="0.5"/>
                                      </p:to>
                                    </p:set>
                                    <p:animEffect filter="image" prLst="opacity: 0.5">
                                      <p:cBhvr rctx="IE">
                                        <p:cTn id="120" dur="indefinite"/>
                                        <p:tgtEl>
                                          <p:spTgt spid="53"/>
                                        </p:tgtEl>
                                      </p:cBhvr>
                                    </p:animEffect>
                                  </p:childTnLst>
                                </p:cTn>
                              </p:par>
                              <p:par>
                                <p:cTn id="121" presetID="9" presetClass="emph" presetSubtype="0" grpId="2" nodeType="withEffect">
                                  <p:stCondLst>
                                    <p:cond delay="0"/>
                                  </p:stCondLst>
                                  <p:childTnLst>
                                    <p:set>
                                      <p:cBhvr rctx="PPT">
                                        <p:cTn id="122" dur="indefinite"/>
                                        <p:tgtEl>
                                          <p:spTgt spid="15367"/>
                                        </p:tgtEl>
                                        <p:attrNameLst>
                                          <p:attrName>style.opacity</p:attrName>
                                        </p:attrNameLst>
                                      </p:cBhvr>
                                      <p:to>
                                        <p:strVal val="0.5"/>
                                      </p:to>
                                    </p:set>
                                    <p:animEffect filter="image" prLst="opacity: 0.5">
                                      <p:cBhvr rctx="IE">
                                        <p:cTn id="123" dur="indefinite"/>
                                        <p:tgtEl>
                                          <p:spTgt spid="15367"/>
                                        </p:tgtEl>
                                      </p:cBhvr>
                                    </p:animEffect>
                                  </p:childTnLst>
                                </p:cTn>
                              </p:par>
                              <p:par>
                                <p:cTn id="124" presetID="9" presetClass="emph" presetSubtype="0" nodeType="withEffect">
                                  <p:stCondLst>
                                    <p:cond delay="0"/>
                                  </p:stCondLst>
                                  <p:childTnLst>
                                    <p:set>
                                      <p:cBhvr rctx="PPT">
                                        <p:cTn id="125" dur="indefinite"/>
                                        <p:tgtEl>
                                          <p:spTgt spid="65"/>
                                        </p:tgtEl>
                                        <p:attrNameLst>
                                          <p:attrName>style.opacity</p:attrName>
                                        </p:attrNameLst>
                                      </p:cBhvr>
                                      <p:to>
                                        <p:strVal val="0.5"/>
                                      </p:to>
                                    </p:set>
                                    <p:animEffect filter="image" prLst="opacity: 0.5">
                                      <p:cBhvr rctx="IE">
                                        <p:cTn id="126" dur="indefinite"/>
                                        <p:tgtEl>
                                          <p:spTgt spid="65"/>
                                        </p:tgtEl>
                                      </p:cBhvr>
                                    </p:animEffect>
                                  </p:childTnLst>
                                </p:cTn>
                              </p:par>
                              <p:par>
                                <p:cTn id="127" presetID="9" presetClass="emph" presetSubtype="0" grpId="1" nodeType="withEffect">
                                  <p:stCondLst>
                                    <p:cond delay="0"/>
                                  </p:stCondLst>
                                  <p:childTnLst>
                                    <p:set>
                                      <p:cBhvr rctx="PPT">
                                        <p:cTn id="128" dur="indefinite"/>
                                        <p:tgtEl>
                                          <p:spTgt spid="24"/>
                                        </p:tgtEl>
                                        <p:attrNameLst>
                                          <p:attrName>style.opacity</p:attrName>
                                        </p:attrNameLst>
                                      </p:cBhvr>
                                      <p:to>
                                        <p:strVal val="0.5"/>
                                      </p:to>
                                    </p:set>
                                    <p:animEffect filter="image" prLst="opacity: 0.5">
                                      <p:cBhvr rctx="IE">
                                        <p:cTn id="129" dur="indefinite"/>
                                        <p:tgtEl>
                                          <p:spTgt spid="24"/>
                                        </p:tgtEl>
                                      </p:cBhvr>
                                    </p:animEffect>
                                  </p:childTnLst>
                                </p:cTn>
                              </p:par>
                              <p:par>
                                <p:cTn id="130" presetID="9" presetClass="emph" presetSubtype="0" grpId="1" nodeType="withEffect">
                                  <p:stCondLst>
                                    <p:cond delay="0"/>
                                  </p:stCondLst>
                                  <p:childTnLst>
                                    <p:set>
                                      <p:cBhvr rctx="PPT">
                                        <p:cTn id="131" dur="indefinite"/>
                                        <p:tgtEl>
                                          <p:spTgt spid="27"/>
                                        </p:tgtEl>
                                        <p:attrNameLst>
                                          <p:attrName>style.opacity</p:attrName>
                                        </p:attrNameLst>
                                      </p:cBhvr>
                                      <p:to>
                                        <p:strVal val="0.5"/>
                                      </p:to>
                                    </p:set>
                                    <p:animEffect filter="image" prLst="opacity: 0.5">
                                      <p:cBhvr rctx="IE">
                                        <p:cTn id="132" dur="indefinite"/>
                                        <p:tgtEl>
                                          <p:spTgt spid="27"/>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9" presetClass="emph" presetSubtype="0" grpId="2" nodeType="clickEffect">
                                  <p:stCondLst>
                                    <p:cond delay="0"/>
                                  </p:stCondLst>
                                  <p:childTnLst>
                                    <p:set>
                                      <p:cBhvr rctx="PPT">
                                        <p:cTn id="136" dur="indefinite"/>
                                        <p:tgtEl>
                                          <p:spTgt spid="15362"/>
                                        </p:tgtEl>
                                        <p:attrNameLst>
                                          <p:attrName>style.opacity</p:attrName>
                                        </p:attrNameLst>
                                      </p:cBhvr>
                                      <p:to>
                                        <p:strVal val="1"/>
                                      </p:to>
                                    </p:set>
                                    <p:animEffect filter="image" prLst="opacity: 1">
                                      <p:cBhvr rctx="IE">
                                        <p:cTn id="137" dur="indefinite"/>
                                        <p:tgtEl>
                                          <p:spTgt spid="15362"/>
                                        </p:tgtEl>
                                      </p:cBhvr>
                                    </p:animEffect>
                                  </p:childTnLst>
                                </p:cTn>
                              </p:par>
                              <p:par>
                                <p:cTn id="138" presetID="9" presetClass="emph" presetSubtype="0" nodeType="withEffect">
                                  <p:stCondLst>
                                    <p:cond delay="0"/>
                                  </p:stCondLst>
                                  <p:childTnLst>
                                    <p:set>
                                      <p:cBhvr rctx="PPT">
                                        <p:cTn id="139" dur="indefinite"/>
                                        <p:tgtEl>
                                          <p:spTgt spid="65"/>
                                        </p:tgtEl>
                                        <p:attrNameLst>
                                          <p:attrName>style.opacity</p:attrName>
                                        </p:attrNameLst>
                                      </p:cBhvr>
                                      <p:to>
                                        <p:strVal val="1"/>
                                      </p:to>
                                    </p:set>
                                    <p:animEffect filter="image" prLst="opacity: 1">
                                      <p:cBhvr rctx="IE">
                                        <p:cTn id="140" dur="indefinite"/>
                                        <p:tgtEl>
                                          <p:spTgt spid="65"/>
                                        </p:tgtEl>
                                      </p:cBhvr>
                                    </p:animEffect>
                                  </p:childTnLst>
                                </p:cTn>
                              </p:par>
                              <p:par>
                                <p:cTn id="141" presetID="9" presetClass="emph" presetSubtype="0" grpId="1" nodeType="withEffect">
                                  <p:stCondLst>
                                    <p:cond delay="0"/>
                                  </p:stCondLst>
                                  <p:childTnLst>
                                    <p:set>
                                      <p:cBhvr rctx="PPT">
                                        <p:cTn id="142" dur="indefinite"/>
                                        <p:tgtEl>
                                          <p:spTgt spid="15367"/>
                                        </p:tgtEl>
                                        <p:attrNameLst>
                                          <p:attrName>style.opacity</p:attrName>
                                        </p:attrNameLst>
                                      </p:cBhvr>
                                      <p:to>
                                        <p:strVal val="1"/>
                                      </p:to>
                                    </p:set>
                                    <p:animEffect filter="image" prLst="opacity: 1">
                                      <p:cBhvr rctx="IE">
                                        <p:cTn id="143" dur="indefinite"/>
                                        <p:tgtEl>
                                          <p:spTgt spid="15367"/>
                                        </p:tgtEl>
                                      </p:cBhvr>
                                    </p:animEffect>
                                  </p:childTnLst>
                                </p:cTn>
                              </p:par>
                              <p:par>
                                <p:cTn id="144" presetID="9" presetClass="emph" presetSubtype="0" grpId="2" nodeType="withEffect">
                                  <p:stCondLst>
                                    <p:cond delay="0"/>
                                  </p:stCondLst>
                                  <p:childTnLst>
                                    <p:set>
                                      <p:cBhvr rctx="PPT">
                                        <p:cTn id="145" dur="indefinite"/>
                                        <p:tgtEl>
                                          <p:spTgt spid="15363"/>
                                        </p:tgtEl>
                                        <p:attrNameLst>
                                          <p:attrName>style.opacity</p:attrName>
                                        </p:attrNameLst>
                                      </p:cBhvr>
                                      <p:to>
                                        <p:strVal val="1"/>
                                      </p:to>
                                    </p:set>
                                    <p:animEffect filter="image" prLst="opacity: 1">
                                      <p:cBhvr rctx="IE">
                                        <p:cTn id="146" dur="indefinite"/>
                                        <p:tgtEl>
                                          <p:spTgt spid="15363"/>
                                        </p:tgtEl>
                                      </p:cBhvr>
                                    </p:animEffect>
                                  </p:childTnLst>
                                </p:cTn>
                              </p:par>
                              <p:par>
                                <p:cTn id="147" presetID="9" presetClass="emph" presetSubtype="0" grpId="2" nodeType="withEffect">
                                  <p:stCondLst>
                                    <p:cond delay="0"/>
                                  </p:stCondLst>
                                  <p:childTnLst>
                                    <p:set>
                                      <p:cBhvr rctx="PPT">
                                        <p:cTn id="148" dur="indefinite"/>
                                        <p:tgtEl>
                                          <p:spTgt spid="15368"/>
                                        </p:tgtEl>
                                        <p:attrNameLst>
                                          <p:attrName>style.opacity</p:attrName>
                                        </p:attrNameLst>
                                      </p:cBhvr>
                                      <p:to>
                                        <p:strVal val="1"/>
                                      </p:to>
                                    </p:set>
                                    <p:animEffect filter="image" prLst="opacity: 1">
                                      <p:cBhvr rctx="IE">
                                        <p:cTn id="149" dur="indefinite"/>
                                        <p:tgtEl>
                                          <p:spTgt spid="15368"/>
                                        </p:tgtEl>
                                      </p:cBhvr>
                                    </p:animEffect>
                                  </p:childTnLst>
                                </p:cTn>
                              </p:par>
                              <p:par>
                                <p:cTn id="150" presetID="9" presetClass="emph" presetSubtype="0" nodeType="withEffect">
                                  <p:stCondLst>
                                    <p:cond delay="0"/>
                                  </p:stCondLst>
                                  <p:childTnLst>
                                    <p:set>
                                      <p:cBhvr rctx="PPT">
                                        <p:cTn id="151" dur="indefinite"/>
                                        <p:tgtEl>
                                          <p:spTgt spid="15375"/>
                                        </p:tgtEl>
                                        <p:attrNameLst>
                                          <p:attrName>style.opacity</p:attrName>
                                        </p:attrNameLst>
                                      </p:cBhvr>
                                      <p:to>
                                        <p:strVal val="1"/>
                                      </p:to>
                                    </p:set>
                                    <p:animEffect filter="image" prLst="opacity: 1">
                                      <p:cBhvr rctx="IE">
                                        <p:cTn id="152" dur="indefinite"/>
                                        <p:tgtEl>
                                          <p:spTgt spid="15375"/>
                                        </p:tgtEl>
                                      </p:cBhvr>
                                    </p:animEffect>
                                  </p:childTnLst>
                                </p:cTn>
                              </p:par>
                              <p:par>
                                <p:cTn id="153" presetID="9" presetClass="emph" presetSubtype="0" grpId="2" nodeType="withEffect">
                                  <p:stCondLst>
                                    <p:cond delay="0"/>
                                  </p:stCondLst>
                                  <p:childTnLst>
                                    <p:set>
                                      <p:cBhvr rctx="PPT">
                                        <p:cTn id="154" dur="indefinite"/>
                                        <p:tgtEl>
                                          <p:spTgt spid="15376"/>
                                        </p:tgtEl>
                                        <p:attrNameLst>
                                          <p:attrName>style.opacity</p:attrName>
                                        </p:attrNameLst>
                                      </p:cBhvr>
                                      <p:to>
                                        <p:strVal val="1"/>
                                      </p:to>
                                    </p:set>
                                    <p:animEffect filter="image" prLst="opacity: 1">
                                      <p:cBhvr rctx="IE">
                                        <p:cTn id="155" dur="indefinite"/>
                                        <p:tgtEl>
                                          <p:spTgt spid="15376"/>
                                        </p:tgtEl>
                                      </p:cBhvr>
                                    </p:animEffect>
                                  </p:childTnLst>
                                </p:cTn>
                              </p:par>
                              <p:par>
                                <p:cTn id="156" presetID="9" presetClass="emph" presetSubtype="0" grpId="2" nodeType="withEffect">
                                  <p:stCondLst>
                                    <p:cond delay="0"/>
                                  </p:stCondLst>
                                  <p:childTnLst>
                                    <p:set>
                                      <p:cBhvr rctx="PPT">
                                        <p:cTn id="157" dur="indefinite"/>
                                        <p:tgtEl>
                                          <p:spTgt spid="20"/>
                                        </p:tgtEl>
                                        <p:attrNameLst>
                                          <p:attrName>style.opacity</p:attrName>
                                        </p:attrNameLst>
                                      </p:cBhvr>
                                      <p:to>
                                        <p:strVal val="1"/>
                                      </p:to>
                                    </p:set>
                                    <p:animEffect filter="image" prLst="opacity: 1">
                                      <p:cBhvr rctx="IE">
                                        <p:cTn id="158" dur="indefinite"/>
                                        <p:tgtEl>
                                          <p:spTgt spid="20"/>
                                        </p:tgtEl>
                                      </p:cBhvr>
                                    </p:animEffect>
                                  </p:childTnLst>
                                </p:cTn>
                              </p:par>
                              <p:par>
                                <p:cTn id="159" presetID="9" presetClass="emph" presetSubtype="0" grpId="2" nodeType="withEffect">
                                  <p:stCondLst>
                                    <p:cond delay="0"/>
                                  </p:stCondLst>
                                  <p:childTnLst>
                                    <p:set>
                                      <p:cBhvr rctx="PPT">
                                        <p:cTn id="160" dur="indefinite"/>
                                        <p:tgtEl>
                                          <p:spTgt spid="22"/>
                                        </p:tgtEl>
                                        <p:attrNameLst>
                                          <p:attrName>style.opacity</p:attrName>
                                        </p:attrNameLst>
                                      </p:cBhvr>
                                      <p:to>
                                        <p:strVal val="1"/>
                                      </p:to>
                                    </p:set>
                                    <p:animEffect filter="image" prLst="opacity: 1">
                                      <p:cBhvr rctx="IE">
                                        <p:cTn id="161" dur="indefinite"/>
                                        <p:tgtEl>
                                          <p:spTgt spid="22"/>
                                        </p:tgtEl>
                                      </p:cBhvr>
                                    </p:animEffect>
                                  </p:childTnLst>
                                </p:cTn>
                              </p:par>
                              <p:par>
                                <p:cTn id="162" presetID="9" presetClass="emph" presetSubtype="0" grpId="2" nodeType="withEffect">
                                  <p:stCondLst>
                                    <p:cond delay="0"/>
                                  </p:stCondLst>
                                  <p:childTnLst>
                                    <p:set>
                                      <p:cBhvr rctx="PPT">
                                        <p:cTn id="163" dur="indefinite"/>
                                        <p:tgtEl>
                                          <p:spTgt spid="24"/>
                                        </p:tgtEl>
                                        <p:attrNameLst>
                                          <p:attrName>style.opacity</p:attrName>
                                        </p:attrNameLst>
                                      </p:cBhvr>
                                      <p:to>
                                        <p:strVal val="1"/>
                                      </p:to>
                                    </p:set>
                                    <p:animEffect filter="image" prLst="opacity: 1">
                                      <p:cBhvr rctx="IE">
                                        <p:cTn id="164" dur="indefinite"/>
                                        <p:tgtEl>
                                          <p:spTgt spid="24"/>
                                        </p:tgtEl>
                                      </p:cBhvr>
                                    </p:animEffect>
                                  </p:childTnLst>
                                </p:cTn>
                              </p:par>
                              <p:par>
                                <p:cTn id="165" presetID="9" presetClass="emph" presetSubtype="0" grpId="1" nodeType="withEffect">
                                  <p:stCondLst>
                                    <p:cond delay="0"/>
                                  </p:stCondLst>
                                  <p:childTnLst>
                                    <p:set>
                                      <p:cBhvr rctx="PPT">
                                        <p:cTn id="166" dur="indefinite"/>
                                        <p:tgtEl>
                                          <p:spTgt spid="25"/>
                                        </p:tgtEl>
                                        <p:attrNameLst>
                                          <p:attrName>style.opacity</p:attrName>
                                        </p:attrNameLst>
                                      </p:cBhvr>
                                      <p:to>
                                        <p:strVal val="1"/>
                                      </p:to>
                                    </p:set>
                                    <p:animEffect filter="image" prLst="opacity: 1">
                                      <p:cBhvr rctx="IE">
                                        <p:cTn id="167" dur="indefinite"/>
                                        <p:tgtEl>
                                          <p:spTgt spid="25"/>
                                        </p:tgtEl>
                                      </p:cBhvr>
                                    </p:animEffect>
                                  </p:childTnLst>
                                </p:cTn>
                              </p:par>
                              <p:par>
                                <p:cTn id="168" presetID="9" presetClass="emph" presetSubtype="0" grpId="2" nodeType="withEffect">
                                  <p:stCondLst>
                                    <p:cond delay="0"/>
                                  </p:stCondLst>
                                  <p:childTnLst>
                                    <p:set>
                                      <p:cBhvr rctx="PPT">
                                        <p:cTn id="169" dur="indefinite"/>
                                        <p:tgtEl>
                                          <p:spTgt spid="27"/>
                                        </p:tgtEl>
                                        <p:attrNameLst>
                                          <p:attrName>style.opacity</p:attrName>
                                        </p:attrNameLst>
                                      </p:cBhvr>
                                      <p:to>
                                        <p:strVal val="1"/>
                                      </p:to>
                                    </p:set>
                                    <p:animEffect filter="image" prLst="opacity: 1">
                                      <p:cBhvr rctx="IE">
                                        <p:cTn id="170" dur="indefinite"/>
                                        <p:tgtEl>
                                          <p:spTgt spid="27"/>
                                        </p:tgtEl>
                                      </p:cBhvr>
                                    </p:animEffect>
                                  </p:childTnLst>
                                </p:cTn>
                              </p:par>
                              <p:par>
                                <p:cTn id="171" presetID="9" presetClass="emph" presetSubtype="0" grpId="1" nodeType="withEffect">
                                  <p:stCondLst>
                                    <p:cond delay="0"/>
                                  </p:stCondLst>
                                  <p:childTnLst>
                                    <p:set>
                                      <p:cBhvr rctx="PPT">
                                        <p:cTn id="172" dur="indefinite"/>
                                        <p:tgtEl>
                                          <p:spTgt spid="28"/>
                                        </p:tgtEl>
                                        <p:attrNameLst>
                                          <p:attrName>style.opacity</p:attrName>
                                        </p:attrNameLst>
                                      </p:cBhvr>
                                      <p:to>
                                        <p:strVal val="1"/>
                                      </p:to>
                                    </p:set>
                                    <p:animEffect filter="image" prLst="opacity: 1">
                                      <p:cBhvr rctx="IE">
                                        <p:cTn id="173" dur="indefinite"/>
                                        <p:tgtEl>
                                          <p:spTgt spid="28"/>
                                        </p:tgtEl>
                                      </p:cBhvr>
                                    </p:animEffect>
                                  </p:childTnLst>
                                </p:cTn>
                              </p:par>
                              <p:par>
                                <p:cTn id="174" presetID="9" presetClass="emph" presetSubtype="0" grpId="1" nodeType="withEffect">
                                  <p:stCondLst>
                                    <p:cond delay="0"/>
                                  </p:stCondLst>
                                  <p:childTnLst>
                                    <p:set>
                                      <p:cBhvr rctx="PPT">
                                        <p:cTn id="175" dur="indefinite"/>
                                        <p:tgtEl>
                                          <p:spTgt spid="30"/>
                                        </p:tgtEl>
                                        <p:attrNameLst>
                                          <p:attrName>style.opacity</p:attrName>
                                        </p:attrNameLst>
                                      </p:cBhvr>
                                      <p:to>
                                        <p:strVal val="1"/>
                                      </p:to>
                                    </p:set>
                                    <p:animEffect filter="image" prLst="opacity: 1">
                                      <p:cBhvr rctx="IE">
                                        <p:cTn id="176" dur="indefinite"/>
                                        <p:tgtEl>
                                          <p:spTgt spid="30"/>
                                        </p:tgtEl>
                                      </p:cBhvr>
                                    </p:animEffect>
                                  </p:childTnLst>
                                </p:cTn>
                              </p:par>
                              <p:par>
                                <p:cTn id="177" presetID="9" presetClass="emph" presetSubtype="0" nodeType="withEffect">
                                  <p:stCondLst>
                                    <p:cond delay="0"/>
                                  </p:stCondLst>
                                  <p:childTnLst>
                                    <p:set>
                                      <p:cBhvr rctx="PPT">
                                        <p:cTn id="178" dur="indefinite"/>
                                        <p:tgtEl>
                                          <p:spTgt spid="35"/>
                                        </p:tgtEl>
                                        <p:attrNameLst>
                                          <p:attrName>style.opacity</p:attrName>
                                        </p:attrNameLst>
                                      </p:cBhvr>
                                      <p:to>
                                        <p:strVal val="1"/>
                                      </p:to>
                                    </p:set>
                                    <p:animEffect filter="image" prLst="opacity: 1">
                                      <p:cBhvr rctx="IE">
                                        <p:cTn id="179" dur="indefinite"/>
                                        <p:tgtEl>
                                          <p:spTgt spid="35"/>
                                        </p:tgtEl>
                                      </p:cBhvr>
                                    </p:animEffect>
                                  </p:childTnLst>
                                </p:cTn>
                              </p:par>
                              <p:par>
                                <p:cTn id="180" presetID="9" presetClass="emph" presetSubtype="0" nodeType="withEffect">
                                  <p:stCondLst>
                                    <p:cond delay="0"/>
                                  </p:stCondLst>
                                  <p:childTnLst>
                                    <p:set>
                                      <p:cBhvr rctx="PPT">
                                        <p:cTn id="181" dur="indefinite"/>
                                        <p:tgtEl>
                                          <p:spTgt spid="37"/>
                                        </p:tgtEl>
                                        <p:attrNameLst>
                                          <p:attrName>style.opacity</p:attrName>
                                        </p:attrNameLst>
                                      </p:cBhvr>
                                      <p:to>
                                        <p:strVal val="1"/>
                                      </p:to>
                                    </p:set>
                                    <p:animEffect filter="image" prLst="opacity: 1">
                                      <p:cBhvr rctx="IE">
                                        <p:cTn id="182" dur="indefinite"/>
                                        <p:tgtEl>
                                          <p:spTgt spid="37"/>
                                        </p:tgtEl>
                                      </p:cBhvr>
                                    </p:animEffect>
                                  </p:childTnLst>
                                </p:cTn>
                              </p:par>
                              <p:par>
                                <p:cTn id="183" presetID="9" presetClass="emph" presetSubtype="0" nodeType="withEffect">
                                  <p:stCondLst>
                                    <p:cond delay="0"/>
                                  </p:stCondLst>
                                  <p:childTnLst>
                                    <p:set>
                                      <p:cBhvr rctx="PPT">
                                        <p:cTn id="184" dur="indefinite"/>
                                        <p:tgtEl>
                                          <p:spTgt spid="39"/>
                                        </p:tgtEl>
                                        <p:attrNameLst>
                                          <p:attrName>style.opacity</p:attrName>
                                        </p:attrNameLst>
                                      </p:cBhvr>
                                      <p:to>
                                        <p:strVal val="1"/>
                                      </p:to>
                                    </p:set>
                                    <p:animEffect filter="image" prLst="opacity: 1">
                                      <p:cBhvr rctx="IE">
                                        <p:cTn id="185" dur="indefinite"/>
                                        <p:tgtEl>
                                          <p:spTgt spid="39"/>
                                        </p:tgtEl>
                                      </p:cBhvr>
                                    </p:animEffect>
                                  </p:childTnLst>
                                </p:cTn>
                              </p:par>
                              <p:par>
                                <p:cTn id="186" presetID="9" presetClass="emph" presetSubtype="0" nodeType="withEffect">
                                  <p:stCondLst>
                                    <p:cond delay="0"/>
                                  </p:stCondLst>
                                  <p:childTnLst>
                                    <p:set>
                                      <p:cBhvr rctx="PPT">
                                        <p:cTn id="187" dur="indefinite"/>
                                        <p:tgtEl>
                                          <p:spTgt spid="41"/>
                                        </p:tgtEl>
                                        <p:attrNameLst>
                                          <p:attrName>style.opacity</p:attrName>
                                        </p:attrNameLst>
                                      </p:cBhvr>
                                      <p:to>
                                        <p:strVal val="1"/>
                                      </p:to>
                                    </p:set>
                                    <p:animEffect filter="image" prLst="opacity: 1">
                                      <p:cBhvr rctx="IE">
                                        <p:cTn id="188" dur="indefinite"/>
                                        <p:tgtEl>
                                          <p:spTgt spid="41"/>
                                        </p:tgtEl>
                                      </p:cBhvr>
                                    </p:animEffect>
                                  </p:childTnLst>
                                </p:cTn>
                              </p:par>
                              <p:par>
                                <p:cTn id="189" presetID="9" presetClass="emph" presetSubtype="0" nodeType="withEffect">
                                  <p:stCondLst>
                                    <p:cond delay="0"/>
                                  </p:stCondLst>
                                  <p:childTnLst>
                                    <p:set>
                                      <p:cBhvr rctx="PPT">
                                        <p:cTn id="190" dur="indefinite"/>
                                        <p:tgtEl>
                                          <p:spTgt spid="49"/>
                                        </p:tgtEl>
                                        <p:attrNameLst>
                                          <p:attrName>style.opacity</p:attrName>
                                        </p:attrNameLst>
                                      </p:cBhvr>
                                      <p:to>
                                        <p:strVal val="1"/>
                                      </p:to>
                                    </p:set>
                                    <p:animEffect filter="image" prLst="opacity: 1">
                                      <p:cBhvr rctx="IE">
                                        <p:cTn id="191" dur="indefinite"/>
                                        <p:tgtEl>
                                          <p:spTgt spid="49"/>
                                        </p:tgtEl>
                                      </p:cBhvr>
                                    </p:animEffect>
                                  </p:childTnLst>
                                </p:cTn>
                              </p:par>
                              <p:par>
                                <p:cTn id="192" presetID="9" presetClass="emph" presetSubtype="0" nodeType="withEffect">
                                  <p:stCondLst>
                                    <p:cond delay="0"/>
                                  </p:stCondLst>
                                  <p:childTnLst>
                                    <p:set>
                                      <p:cBhvr rctx="PPT">
                                        <p:cTn id="193" dur="indefinite"/>
                                        <p:tgtEl>
                                          <p:spTgt spid="51"/>
                                        </p:tgtEl>
                                        <p:attrNameLst>
                                          <p:attrName>style.opacity</p:attrName>
                                        </p:attrNameLst>
                                      </p:cBhvr>
                                      <p:to>
                                        <p:strVal val="1"/>
                                      </p:to>
                                    </p:set>
                                    <p:animEffect filter="image" prLst="opacity: 1">
                                      <p:cBhvr rctx="IE">
                                        <p:cTn id="194" dur="indefinite"/>
                                        <p:tgtEl>
                                          <p:spTgt spid="51"/>
                                        </p:tgtEl>
                                      </p:cBhvr>
                                    </p:animEffect>
                                  </p:childTnLst>
                                </p:cTn>
                              </p:par>
                              <p:par>
                                <p:cTn id="195" presetID="9" presetClass="emph" presetSubtype="0" nodeType="withEffect">
                                  <p:stCondLst>
                                    <p:cond delay="0"/>
                                  </p:stCondLst>
                                  <p:childTnLst>
                                    <p:set>
                                      <p:cBhvr rctx="PPT">
                                        <p:cTn id="196" dur="indefinite"/>
                                        <p:tgtEl>
                                          <p:spTgt spid="53"/>
                                        </p:tgtEl>
                                        <p:attrNameLst>
                                          <p:attrName>style.opacity</p:attrName>
                                        </p:attrNameLst>
                                      </p:cBhvr>
                                      <p:to>
                                        <p:strVal val="1"/>
                                      </p:to>
                                    </p:set>
                                    <p:animEffect filter="image" prLst="opacity: 1">
                                      <p:cBhvr rctx="IE">
                                        <p:cTn id="197" dur="indefinite"/>
                                        <p:tgtEl>
                                          <p:spTgt spid="53"/>
                                        </p:tgtEl>
                                      </p:cBhvr>
                                    </p:animEffect>
                                  </p:childTnLst>
                                </p:cTn>
                              </p:par>
                              <p:par>
                                <p:cTn id="198" presetID="9" presetClass="emph" presetSubtype="0" nodeType="withEffect">
                                  <p:stCondLst>
                                    <p:cond delay="0"/>
                                  </p:stCondLst>
                                  <p:childTnLst>
                                    <p:set>
                                      <p:cBhvr rctx="PPT">
                                        <p:cTn id="199" dur="indefinite"/>
                                        <p:tgtEl>
                                          <p:spTgt spid="55"/>
                                        </p:tgtEl>
                                        <p:attrNameLst>
                                          <p:attrName>style.opacity</p:attrName>
                                        </p:attrNameLst>
                                      </p:cBhvr>
                                      <p:to>
                                        <p:strVal val="1"/>
                                      </p:to>
                                    </p:set>
                                    <p:animEffect filter="image" prLst="opacity: 1">
                                      <p:cBhvr rctx="IE">
                                        <p:cTn id="200" dur="indefinite"/>
                                        <p:tgtEl>
                                          <p:spTgt spid="55"/>
                                        </p:tgtEl>
                                      </p:cBhvr>
                                    </p:animEffect>
                                  </p:childTnLst>
                                </p:cTn>
                              </p:par>
                              <p:par>
                                <p:cTn id="201" presetID="9" presetClass="emph" presetSubtype="0" nodeType="withEffect">
                                  <p:stCondLst>
                                    <p:cond delay="0"/>
                                  </p:stCondLst>
                                  <p:childTnLst>
                                    <p:set>
                                      <p:cBhvr rctx="PPT">
                                        <p:cTn id="202" dur="indefinite"/>
                                        <p:tgtEl>
                                          <p:spTgt spid="61"/>
                                        </p:tgtEl>
                                        <p:attrNameLst>
                                          <p:attrName>style.opacity</p:attrName>
                                        </p:attrNameLst>
                                      </p:cBhvr>
                                      <p:to>
                                        <p:strVal val="1"/>
                                      </p:to>
                                    </p:set>
                                    <p:animEffect filter="image" prLst="opacity: 1">
                                      <p:cBhvr rctx="IE">
                                        <p:cTn id="203" dur="indefinite"/>
                                        <p:tgtEl>
                                          <p:spTgt spid="61"/>
                                        </p:tgtEl>
                                      </p:cBhvr>
                                    </p:animEffect>
                                  </p:childTnLst>
                                </p:cTn>
                              </p:par>
                              <p:par>
                                <p:cTn id="204" presetID="9" presetClass="emph" presetSubtype="0" nodeType="withEffect">
                                  <p:stCondLst>
                                    <p:cond delay="0"/>
                                  </p:stCondLst>
                                  <p:childTnLst>
                                    <p:set>
                                      <p:cBhvr rctx="PPT">
                                        <p:cTn id="205" dur="indefinite"/>
                                        <p:tgtEl>
                                          <p:spTgt spid="68"/>
                                        </p:tgtEl>
                                        <p:attrNameLst>
                                          <p:attrName>style.opacity</p:attrName>
                                        </p:attrNameLst>
                                      </p:cBhvr>
                                      <p:to>
                                        <p:strVal val="1"/>
                                      </p:to>
                                    </p:set>
                                    <p:animEffect filter="image" prLst="opacity: 1">
                                      <p:cBhvr rctx="IE">
                                        <p:cTn id="206" dur="indefinite"/>
                                        <p:tgtEl>
                                          <p:spTgt spid="68"/>
                                        </p:tgtEl>
                                      </p:cBhvr>
                                    </p:animEffect>
                                  </p:childTnLst>
                                </p:cTn>
                              </p:par>
                              <p:par>
                                <p:cTn id="207" presetID="9" presetClass="emph" presetSubtype="0" nodeType="withEffect">
                                  <p:stCondLst>
                                    <p:cond delay="0"/>
                                  </p:stCondLst>
                                  <p:childTnLst>
                                    <p:set>
                                      <p:cBhvr rctx="PPT">
                                        <p:cTn id="208" dur="indefinite"/>
                                        <p:tgtEl>
                                          <p:spTgt spid="71"/>
                                        </p:tgtEl>
                                        <p:attrNameLst>
                                          <p:attrName>style.opacity</p:attrName>
                                        </p:attrNameLst>
                                      </p:cBhvr>
                                      <p:to>
                                        <p:strVal val="1"/>
                                      </p:to>
                                    </p:set>
                                    <p:animEffect filter="image" prLst="opacity: 1">
                                      <p:cBhvr rctx="IE">
                                        <p:cTn id="209" dur="indefinite"/>
                                        <p:tgtEl>
                                          <p:spTgt spid="71"/>
                                        </p:tgtEl>
                                      </p:cBhvr>
                                    </p:animEffect>
                                  </p:childTnLst>
                                </p:cTn>
                              </p:par>
                              <p:par>
                                <p:cTn id="210" presetID="9" presetClass="emph" presetSubtype="0" nodeType="withEffect">
                                  <p:stCondLst>
                                    <p:cond delay="0"/>
                                  </p:stCondLst>
                                  <p:childTnLst>
                                    <p:set>
                                      <p:cBhvr rctx="PPT">
                                        <p:cTn id="211" dur="indefinite"/>
                                        <p:tgtEl>
                                          <p:spTgt spid="74"/>
                                        </p:tgtEl>
                                        <p:attrNameLst>
                                          <p:attrName>style.opacity</p:attrName>
                                        </p:attrNameLst>
                                      </p:cBhvr>
                                      <p:to>
                                        <p:strVal val="1"/>
                                      </p:to>
                                    </p:set>
                                    <p:animEffect filter="image" prLst="opacity: 1">
                                      <p:cBhvr rctx="IE">
                                        <p:cTn id="212" dur="indefinite"/>
                                        <p:tgtEl>
                                          <p:spTgt spid="74"/>
                                        </p:tgtEl>
                                      </p:cBhvr>
                                    </p:animEffect>
                                  </p:childTnLst>
                                </p:cTn>
                              </p:par>
                              <p:par>
                                <p:cTn id="213" presetID="9" presetClass="emph" presetSubtype="0" grpId="2" nodeType="withEffect">
                                  <p:stCondLst>
                                    <p:cond delay="0"/>
                                  </p:stCondLst>
                                  <p:childTnLst>
                                    <p:set>
                                      <p:cBhvr rctx="PPT">
                                        <p:cTn id="214" dur="indefinite"/>
                                        <p:tgtEl>
                                          <p:spTgt spid="17"/>
                                        </p:tgtEl>
                                        <p:attrNameLst>
                                          <p:attrName>style.opacity</p:attrName>
                                        </p:attrNameLst>
                                      </p:cBhvr>
                                      <p:to>
                                        <p:strVal val="1"/>
                                      </p:to>
                                    </p:set>
                                    <p:animEffect filter="image" prLst="opacity: 1">
                                      <p:cBhvr rctx="IE">
                                        <p:cTn id="215" dur="indefinite"/>
                                        <p:tgtEl>
                                          <p:spTgt spid="17"/>
                                        </p:tgtEl>
                                      </p:cBhvr>
                                    </p:animEffect>
                                  </p:childTnLst>
                                </p:cTn>
                              </p:par>
                              <p:par>
                                <p:cTn id="216" presetID="9" presetClass="emph" presetSubtype="0" grpId="2" nodeType="withEffect">
                                  <p:stCondLst>
                                    <p:cond delay="0"/>
                                  </p:stCondLst>
                                  <p:childTnLst>
                                    <p:set>
                                      <p:cBhvr rctx="PPT">
                                        <p:cTn id="217" dur="indefinite"/>
                                        <p:tgtEl>
                                          <p:spTgt spid="26"/>
                                        </p:tgtEl>
                                        <p:attrNameLst>
                                          <p:attrName>style.opacity</p:attrName>
                                        </p:attrNameLst>
                                      </p:cBhvr>
                                      <p:to>
                                        <p:strVal val="1"/>
                                      </p:to>
                                    </p:set>
                                    <p:animEffect filter="image" prLst="opacity: 1">
                                      <p:cBhvr rctx="IE">
                                        <p:cTn id="218" dur="indefinite"/>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p:bldP spid="15362" grpId="1" animBg="1"/>
      <p:bldP spid="15362" grpId="2" animBg="1"/>
      <p:bldP spid="15363" grpId="0" animBg="1"/>
      <p:bldP spid="15363" grpId="1" animBg="1"/>
      <p:bldP spid="15363" grpId="2" animBg="1"/>
      <p:bldP spid="15367" grpId="0" animBg="1"/>
      <p:bldP spid="15367" grpId="1" animBg="1"/>
      <p:bldP spid="15367" grpId="2" animBg="1"/>
      <p:bldP spid="15368" grpId="0" animBg="1"/>
      <p:bldP spid="15368" grpId="1" animBg="1"/>
      <p:bldP spid="15368" grpId="2" animBg="1"/>
      <p:bldP spid="15376" grpId="0" animBg="1"/>
      <p:bldP spid="15376" grpId="1" animBg="1"/>
      <p:bldP spid="15376" grpId="2" animBg="1"/>
      <p:bldP spid="17" grpId="0" animBg="1"/>
      <p:bldP spid="17" grpId="1" animBg="1"/>
      <p:bldP spid="17" grpId="2" animBg="1"/>
      <p:bldP spid="20" grpId="0" animBg="1"/>
      <p:bldP spid="20" grpId="1" animBg="1"/>
      <p:bldP spid="20" grpId="2" animBg="1"/>
      <p:bldP spid="22" grpId="0" animBg="1"/>
      <p:bldP spid="22" grpId="1" animBg="1"/>
      <p:bldP spid="22" grpId="2" animBg="1"/>
      <p:bldP spid="24" grpId="0" animBg="1"/>
      <p:bldP spid="24" grpId="1" animBg="1"/>
      <p:bldP spid="24" grpId="2" animBg="1"/>
      <p:bldP spid="25" grpId="0" animBg="1"/>
      <p:bldP spid="25" grpId="1" animBg="1"/>
      <p:bldP spid="26" grpId="0" animBg="1"/>
      <p:bldP spid="26" grpId="1" animBg="1"/>
      <p:bldP spid="26" grpId="2" animBg="1"/>
      <p:bldP spid="27" grpId="0" animBg="1"/>
      <p:bldP spid="27" grpId="1" animBg="1"/>
      <p:bldP spid="27" grpId="2" animBg="1"/>
      <p:bldP spid="28" grpId="0" animBg="1"/>
      <p:bldP spid="28" grpId="1" animBg="1"/>
      <p:bldP spid="30" grpId="0" animBg="1"/>
      <p:bldP spid="30"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
          <p:cNvSpPr txBox="1">
            <a:spLocks noChangeArrowheads="1"/>
          </p:cNvSpPr>
          <p:nvPr/>
        </p:nvSpPr>
        <p:spPr bwMode="auto">
          <a:xfrm>
            <a:off x="0" y="34925"/>
            <a:ext cx="9144000" cy="1143000"/>
          </a:xfrm>
          <a:prstGeom prst="rect">
            <a:avLst/>
          </a:prstGeom>
          <a:noFill/>
          <a:ln w="9525">
            <a:noFill/>
            <a:miter lim="800000"/>
            <a:headEnd/>
            <a:tailEnd/>
          </a:ln>
        </p:spPr>
        <p:txBody>
          <a:bodyPr anchor="ctr"/>
          <a:lstStyle/>
          <a:p>
            <a:pPr algn="ctr">
              <a:defRPr/>
            </a:pPr>
            <a:endParaRPr lang="en-US" b="1" kern="0" dirty="0">
              <a:solidFill>
                <a:srgbClr val="FFFF00"/>
              </a:solidFill>
              <a:latin typeface="+mj-lt"/>
              <a:ea typeface="+mj-ea"/>
              <a:cs typeface="+mj-cs"/>
            </a:endParaRPr>
          </a:p>
        </p:txBody>
      </p:sp>
      <p:sp>
        <p:nvSpPr>
          <p:cNvPr id="6" name="Rectangle 3"/>
          <p:cNvSpPr txBox="1">
            <a:spLocks noChangeArrowheads="1"/>
          </p:cNvSpPr>
          <p:nvPr/>
        </p:nvSpPr>
        <p:spPr bwMode="auto">
          <a:xfrm>
            <a:off x="439738" y="1016000"/>
            <a:ext cx="8704262" cy="5494338"/>
          </a:xfrm>
          <a:prstGeom prst="rect">
            <a:avLst/>
          </a:prstGeom>
          <a:noFill/>
          <a:ln w="9525">
            <a:noFill/>
            <a:miter lim="800000"/>
            <a:headEnd/>
            <a:tailEnd/>
          </a:ln>
        </p:spPr>
        <p:txBody>
          <a:bodyPr/>
          <a:lstStyle/>
          <a:p>
            <a:pPr marL="342900" indent="-342900" eaLnBrk="0" hangingPunct="0">
              <a:spcAft>
                <a:spcPts val="1200"/>
              </a:spcAft>
              <a:buClr>
                <a:srgbClr val="FFFF00"/>
              </a:buClr>
              <a:buFont typeface="Wingdings" pitchFamily="2" charset="2"/>
              <a:buChar char="Ø"/>
              <a:defRPr/>
            </a:pPr>
            <a:r>
              <a:rPr lang="en-US" sz="2400" kern="0" dirty="0">
                <a:latin typeface="+mn-lt"/>
              </a:rPr>
              <a:t>Assessing an older adult for cancer therapy</a:t>
            </a:r>
          </a:p>
          <a:p>
            <a:pPr marL="800100" lvl="1" indent="-342900" eaLnBrk="0" hangingPunct="0">
              <a:spcAft>
                <a:spcPts val="1200"/>
              </a:spcAft>
              <a:buClr>
                <a:srgbClr val="FFFF00"/>
              </a:buClr>
              <a:buFont typeface="Wingdings" pitchFamily="2" charset="2"/>
              <a:buChar char="§"/>
              <a:defRPr/>
            </a:pPr>
            <a:r>
              <a:rPr lang="en-US" sz="2400" kern="0" dirty="0">
                <a:latin typeface="+mn-lt"/>
              </a:rPr>
              <a:t>Understanding the benefit</a:t>
            </a:r>
          </a:p>
          <a:p>
            <a:pPr marL="800100" lvl="1" indent="-342900" eaLnBrk="0" hangingPunct="0">
              <a:spcAft>
                <a:spcPts val="1200"/>
              </a:spcAft>
              <a:buClr>
                <a:srgbClr val="FFFF00"/>
              </a:buClr>
              <a:buFont typeface="Wingdings" pitchFamily="2" charset="2"/>
              <a:buChar char="§"/>
              <a:defRPr/>
            </a:pPr>
            <a:r>
              <a:rPr lang="en-US" sz="2400" kern="0" dirty="0">
                <a:latin typeface="+mn-lt"/>
              </a:rPr>
              <a:t>Quantifying the risks</a:t>
            </a:r>
          </a:p>
          <a:p>
            <a:pPr marL="800100" lvl="1" indent="-342900" eaLnBrk="0" hangingPunct="0">
              <a:spcAft>
                <a:spcPts val="1200"/>
              </a:spcAft>
              <a:buClr>
                <a:srgbClr val="FFFF00"/>
              </a:buClr>
              <a:buFont typeface="Wingdings" pitchFamily="2" charset="2"/>
              <a:buChar char="§"/>
              <a:defRPr/>
            </a:pPr>
            <a:r>
              <a:rPr lang="en-US" sz="2400" kern="0" dirty="0">
                <a:latin typeface="+mn-lt"/>
              </a:rPr>
              <a:t>Assessing capacity to make a decision</a:t>
            </a:r>
          </a:p>
          <a:p>
            <a:pPr marL="800100" lvl="1" indent="-342900" eaLnBrk="0" hangingPunct="0">
              <a:spcAft>
                <a:spcPts val="1200"/>
              </a:spcAft>
              <a:buClr>
                <a:srgbClr val="FFFF00"/>
              </a:buClr>
              <a:buFont typeface="Wingdings" pitchFamily="2" charset="2"/>
              <a:buChar char="§"/>
              <a:defRPr/>
            </a:pPr>
            <a:r>
              <a:rPr lang="en-US" sz="2400" kern="0" dirty="0">
                <a:latin typeface="+mn-lt"/>
              </a:rPr>
              <a:t>A geriatric assessment can help to obtain key </a:t>
            </a:r>
            <a:endParaRPr lang="en-US" sz="2400" kern="0" dirty="0" smtClean="0">
              <a:latin typeface="+mn-lt"/>
            </a:endParaRPr>
          </a:p>
          <a:p>
            <a:pPr lvl="1" eaLnBrk="0" hangingPunct="0">
              <a:spcAft>
                <a:spcPts val="1200"/>
              </a:spcAft>
              <a:buClr>
                <a:srgbClr val="FFFF00"/>
              </a:buClr>
              <a:defRPr/>
            </a:pPr>
            <a:r>
              <a:rPr lang="en-US" sz="2400" kern="0" dirty="0"/>
              <a:t> </a:t>
            </a:r>
            <a:r>
              <a:rPr lang="en-US" sz="2400" kern="0" dirty="0" smtClean="0"/>
              <a:t>   </a:t>
            </a:r>
            <a:r>
              <a:rPr lang="en-US" sz="2400" kern="0" dirty="0" smtClean="0">
                <a:latin typeface="+mn-lt"/>
              </a:rPr>
              <a:t>information </a:t>
            </a:r>
          </a:p>
          <a:p>
            <a:pPr marL="800100" lvl="1" indent="-342900" eaLnBrk="0" hangingPunct="0">
              <a:spcAft>
                <a:spcPts val="1200"/>
              </a:spcAft>
              <a:buClr>
                <a:srgbClr val="FFFF00"/>
              </a:buClr>
              <a:defRPr/>
            </a:pPr>
            <a:endParaRPr lang="en-US" sz="2400" kern="0" dirty="0" smtClean="0">
              <a:latin typeface="+mn-lt"/>
            </a:endParaRPr>
          </a:p>
          <a:p>
            <a:pPr marL="342900" indent="-342900" eaLnBrk="0" hangingPunct="0">
              <a:spcAft>
                <a:spcPts val="1200"/>
              </a:spcAft>
              <a:buClr>
                <a:srgbClr val="FFFF00"/>
              </a:buClr>
              <a:buFont typeface="Wingdings" pitchFamily="2" charset="2"/>
              <a:buChar char="Ø"/>
              <a:defRPr/>
            </a:pPr>
            <a:r>
              <a:rPr lang="en-US" sz="2400" kern="0" dirty="0">
                <a:latin typeface="+mn-lt"/>
              </a:rPr>
              <a:t>Decision to take therapy is an individual decision</a:t>
            </a:r>
          </a:p>
          <a:p>
            <a:pPr marL="800100" lvl="2" indent="-342900" eaLnBrk="0" hangingPunct="0">
              <a:spcAft>
                <a:spcPts val="1200"/>
              </a:spcAft>
              <a:buClr>
                <a:srgbClr val="FFFF00"/>
              </a:buClr>
              <a:buFont typeface="Wingdings" pitchFamily="2" charset="2"/>
              <a:buChar char="§"/>
              <a:defRPr/>
            </a:pPr>
            <a:r>
              <a:rPr lang="en-US" sz="2400" kern="0" dirty="0" smtClean="0">
                <a:latin typeface="+mn-lt"/>
              </a:rPr>
              <a:t>Supporting </a:t>
            </a:r>
            <a:r>
              <a:rPr lang="en-US" sz="2400" kern="0" dirty="0">
                <a:latin typeface="+mn-lt"/>
              </a:rPr>
              <a:t>the patient through the decision process</a:t>
            </a:r>
          </a:p>
          <a:p>
            <a:pPr marL="800100" lvl="2" indent="-342900" eaLnBrk="0" hangingPunct="0">
              <a:spcAft>
                <a:spcPts val="1200"/>
              </a:spcAft>
              <a:buClr>
                <a:srgbClr val="FFFF00"/>
              </a:buClr>
              <a:defRPr/>
            </a:pPr>
            <a:endParaRPr lang="en-US" sz="2800" kern="0" dirty="0">
              <a:latin typeface="+mn-lt"/>
            </a:endParaRPr>
          </a:p>
          <a:p>
            <a:pPr marL="342900" indent="-342900" eaLnBrk="0" hangingPunct="0">
              <a:lnSpc>
                <a:spcPct val="80000"/>
              </a:lnSpc>
              <a:spcAft>
                <a:spcPts val="600"/>
              </a:spcAft>
              <a:buClr>
                <a:srgbClr val="FF3300"/>
              </a:buClr>
              <a:defRPr/>
            </a:pPr>
            <a:endParaRPr lang="en-US" sz="3200" kern="0" dirty="0">
              <a:latin typeface="+mn-lt"/>
            </a:endParaRPr>
          </a:p>
          <a:p>
            <a:pPr marL="342900" indent="-342900" eaLnBrk="0" hangingPunct="0">
              <a:lnSpc>
                <a:spcPct val="80000"/>
              </a:lnSpc>
              <a:spcAft>
                <a:spcPts val="600"/>
              </a:spcAft>
              <a:buClr>
                <a:srgbClr val="FF3300"/>
              </a:buClr>
              <a:buFontTx/>
              <a:buChar char="•"/>
              <a:defRPr/>
            </a:pPr>
            <a:endParaRPr lang="en-US" sz="3200" kern="0" dirty="0">
              <a:latin typeface="+mn-lt"/>
            </a:endParaRPr>
          </a:p>
        </p:txBody>
      </p:sp>
      <p:sp>
        <p:nvSpPr>
          <p:cNvPr id="67588" name="Line 6"/>
          <p:cNvSpPr>
            <a:spLocks noChangeShapeType="1"/>
          </p:cNvSpPr>
          <p:nvPr/>
        </p:nvSpPr>
        <p:spPr bwMode="auto">
          <a:xfrm>
            <a:off x="279400" y="606425"/>
            <a:ext cx="85344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a:off x="660400" y="39688"/>
            <a:ext cx="7772400" cy="523875"/>
          </a:xfrm>
        </p:spPr>
        <p:txBody>
          <a:bodyPr/>
          <a:lstStyle/>
          <a:p>
            <a:pPr>
              <a:defRPr/>
            </a:pPr>
            <a:r>
              <a:rPr lang="en-US" sz="2800" b="1" dirty="0" smtClean="0">
                <a:ea typeface="+mn-ea"/>
                <a:cs typeface="+mn-cs"/>
              </a:rPr>
              <a:t>Conclusions</a:t>
            </a:r>
            <a:endParaRPr lang="en-US" sz="2800" dirty="0" smtClean="0"/>
          </a:p>
        </p:txBody>
      </p:sp>
      <p:pic>
        <p:nvPicPr>
          <p:cNvPr id="25602" name="Picture 2" descr="http://static.guim.co.uk/sys-images/Guardian/Pix/pictures/2011/12/30/1325235536889/An-elderly-person-holds-a-0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220787"/>
            <a:ext cx="2057400" cy="2286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0866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Oval 9"/>
          <p:cNvSpPr>
            <a:spLocks noChangeArrowheads="1"/>
          </p:cNvSpPr>
          <p:nvPr/>
        </p:nvSpPr>
        <p:spPr bwMode="auto">
          <a:xfrm>
            <a:off x="2652713" y="1200150"/>
            <a:ext cx="3557587" cy="3513138"/>
          </a:xfrm>
          <a:prstGeom prst="ellipse">
            <a:avLst/>
          </a:prstGeom>
          <a:solidFill>
            <a:schemeClr val="bg1">
              <a:alpha val="59999"/>
            </a:schemeClr>
          </a:solidFill>
          <a:ln w="9525">
            <a:solidFill>
              <a:schemeClr val="bg1"/>
            </a:solidFill>
            <a:round/>
            <a:headEnd/>
            <a:tailEnd/>
          </a:ln>
        </p:spPr>
        <p:txBody>
          <a:bodyPr wrap="none" anchor="ctr"/>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eaLnBrk="1" hangingPunct="1"/>
            <a:endParaRPr lang="en-US" altLang="en-US" b="1"/>
          </a:p>
        </p:txBody>
      </p:sp>
      <p:sp>
        <p:nvSpPr>
          <p:cNvPr id="68611" name="Oval 12"/>
          <p:cNvSpPr>
            <a:spLocks noChangeArrowheads="1"/>
          </p:cNvSpPr>
          <p:nvPr/>
        </p:nvSpPr>
        <p:spPr bwMode="auto">
          <a:xfrm>
            <a:off x="2624138" y="3233738"/>
            <a:ext cx="3621087" cy="3430587"/>
          </a:xfrm>
          <a:prstGeom prst="ellipse">
            <a:avLst/>
          </a:prstGeom>
          <a:solidFill>
            <a:schemeClr val="bg1">
              <a:alpha val="50195"/>
            </a:schemeClr>
          </a:solidFill>
          <a:ln w="9525">
            <a:solidFill>
              <a:schemeClr val="bg1"/>
            </a:solidFill>
            <a:round/>
            <a:headEnd/>
            <a:tailEnd/>
          </a:ln>
        </p:spPr>
        <p:txBody>
          <a:bodyPr wrap="none" anchor="ctr"/>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eaLnBrk="1" hangingPunct="1"/>
            <a:endParaRPr lang="en-US" altLang="en-US" b="1"/>
          </a:p>
        </p:txBody>
      </p:sp>
      <p:sp>
        <p:nvSpPr>
          <p:cNvPr id="68612" name="Text Box 13"/>
          <p:cNvSpPr txBox="1">
            <a:spLocks noChangeArrowheads="1"/>
          </p:cNvSpPr>
          <p:nvPr/>
        </p:nvSpPr>
        <p:spPr bwMode="auto">
          <a:xfrm>
            <a:off x="3252788" y="1854200"/>
            <a:ext cx="2451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algn="ctr" eaLnBrk="1" hangingPunct="1">
              <a:spcBef>
                <a:spcPct val="50000"/>
              </a:spcBef>
            </a:pPr>
            <a:r>
              <a:rPr lang="en-US" altLang="en-US">
                <a:solidFill>
                  <a:schemeClr val="tx1"/>
                </a:solidFill>
              </a:rPr>
              <a:t>Geriatrics</a:t>
            </a:r>
          </a:p>
        </p:txBody>
      </p:sp>
      <p:sp>
        <p:nvSpPr>
          <p:cNvPr id="68613" name="Text Box 14"/>
          <p:cNvSpPr txBox="1">
            <a:spLocks noChangeArrowheads="1"/>
          </p:cNvSpPr>
          <p:nvPr/>
        </p:nvSpPr>
        <p:spPr bwMode="auto">
          <a:xfrm>
            <a:off x="3246438" y="4791075"/>
            <a:ext cx="25273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algn="ctr" eaLnBrk="1" hangingPunct="1">
              <a:spcBef>
                <a:spcPct val="50000"/>
              </a:spcBef>
            </a:pPr>
            <a:r>
              <a:rPr lang="en-US" altLang="en-US">
                <a:solidFill>
                  <a:schemeClr val="tx1"/>
                </a:solidFill>
              </a:rPr>
              <a:t>Oncology</a:t>
            </a:r>
          </a:p>
        </p:txBody>
      </p:sp>
      <p:sp>
        <p:nvSpPr>
          <p:cNvPr id="68614" name="Text Box 15"/>
          <p:cNvSpPr txBox="1">
            <a:spLocks noChangeArrowheads="1"/>
          </p:cNvSpPr>
          <p:nvPr/>
        </p:nvSpPr>
        <p:spPr bwMode="auto">
          <a:xfrm>
            <a:off x="3575050" y="3222625"/>
            <a:ext cx="23495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eaLnBrk="1" hangingPunct="1">
              <a:spcBef>
                <a:spcPct val="50000"/>
              </a:spcBef>
            </a:pPr>
            <a:r>
              <a:rPr lang="en-US" altLang="en-US">
                <a:solidFill>
                  <a:schemeClr val="tx1"/>
                </a:solidFill>
              </a:rPr>
              <a:t>Geriatric Oncology</a:t>
            </a:r>
          </a:p>
        </p:txBody>
      </p:sp>
      <p:sp>
        <p:nvSpPr>
          <p:cNvPr id="2" name="Title 1"/>
          <p:cNvSpPr>
            <a:spLocks noGrp="1"/>
          </p:cNvSpPr>
          <p:nvPr>
            <p:ph type="title" idx="4294967295"/>
          </p:nvPr>
        </p:nvSpPr>
        <p:spPr>
          <a:xfrm>
            <a:off x="545306" y="324644"/>
            <a:ext cx="7772400" cy="506412"/>
          </a:xfrm>
        </p:spPr>
        <p:txBody>
          <a:bodyPr/>
          <a:lstStyle/>
          <a:p>
            <a:pPr eaLnBrk="1" hangingPunct="1">
              <a:defRPr/>
            </a:pPr>
            <a:r>
              <a:rPr lang="en-US" kern="1200" dirty="0" smtClean="0">
                <a:ea typeface="+mn-ea"/>
                <a:cs typeface="+mn-cs"/>
              </a:rPr>
              <a:t>Thank you!</a:t>
            </a:r>
            <a:endParaRPr lang="en-US" dirty="0" smtClean="0"/>
          </a:p>
        </p:txBody>
      </p:sp>
    </p:spTree>
    <p:custDataLst>
      <p:tags r:id="rId1"/>
    </p:custDataLst>
    <p:extLst>
      <p:ext uri="{BB962C8B-B14F-4D97-AF65-F5344CB8AC3E}">
        <p14:creationId xmlns:p14="http://schemas.microsoft.com/office/powerpoint/2010/main" val="14857747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2" descr="iStock_000000611121Small-ha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2" name="WordArt 3" descr="Narrow vertical"/>
          <p:cNvSpPr>
            <a:spLocks noChangeArrowheads="1" noChangeShapeType="1" noTextEdit="1"/>
          </p:cNvSpPr>
          <p:nvPr/>
        </p:nvSpPr>
        <p:spPr bwMode="auto">
          <a:xfrm>
            <a:off x="2609850" y="2711450"/>
            <a:ext cx="3924300" cy="1433513"/>
          </a:xfrm>
          <a:prstGeom prst="rect">
            <a:avLst/>
          </a:prstGeom>
        </p:spPr>
        <p:txBody>
          <a:bodyPr wrap="none" fromWordArt="1">
            <a:prstTxWarp prst="textCurveUp">
              <a:avLst>
                <a:gd name="adj" fmla="val 40356"/>
              </a:avLst>
            </a:prstTxWarp>
          </a:bodyPr>
          <a:lstStyle/>
          <a:p>
            <a:pPr algn="ctr"/>
            <a:r>
              <a:rPr lang="en-US" sz="4800" kern="10" dirty="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rPr>
              <a:t>Questions ?</a:t>
            </a:r>
          </a:p>
        </p:txBody>
      </p:sp>
    </p:spTree>
    <p:extLst>
      <p:ext uri="{BB962C8B-B14F-4D97-AF65-F5344CB8AC3E}">
        <p14:creationId xmlns:p14="http://schemas.microsoft.com/office/powerpoint/2010/main" val="3877976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0531" name="Text Box 3"/>
          <p:cNvSpPr txBox="1">
            <a:spLocks noChangeArrowheads="1"/>
          </p:cNvSpPr>
          <p:nvPr/>
        </p:nvSpPr>
        <p:spPr bwMode="auto">
          <a:xfrm>
            <a:off x="2201863" y="3822700"/>
            <a:ext cx="4730750" cy="711200"/>
          </a:xfrm>
          <a:prstGeom prst="rect">
            <a:avLst/>
          </a:prstGeom>
          <a:gradFill rotWithShape="0">
            <a:gsLst>
              <a:gs pos="0">
                <a:schemeClr val="bg1"/>
              </a:gs>
              <a:gs pos="100000">
                <a:srgbClr val="1C1C1C"/>
              </a:gs>
            </a:gsLst>
            <a:lin ang="0" scaled="1"/>
          </a:gradFill>
          <a:ln w="9525">
            <a:solidFill>
              <a:schemeClr val="bg1"/>
            </a:solidFill>
            <a:miter lim="800000"/>
            <a:headEnd/>
            <a:tailEnd/>
          </a:ln>
        </p:spPr>
        <p:txBody>
          <a:bodyPr>
            <a:spAutoFit/>
          </a:bodyPr>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eaLnBrk="1" fontAlgn="base" hangingPunct="1">
              <a:spcBef>
                <a:spcPct val="50000"/>
              </a:spcBef>
              <a:spcAft>
                <a:spcPct val="0"/>
              </a:spcAft>
            </a:pPr>
            <a:endParaRPr lang="en-US" altLang="en-US" sz="4000" smtClean="0">
              <a:solidFill>
                <a:srgbClr val="FFFFFF"/>
              </a:solidFill>
            </a:endParaRPr>
          </a:p>
        </p:txBody>
      </p:sp>
      <p:sp>
        <p:nvSpPr>
          <p:cNvPr id="18435" name="Text Box 4"/>
          <p:cNvSpPr txBox="1">
            <a:spLocks noChangeArrowheads="1"/>
          </p:cNvSpPr>
          <p:nvPr/>
        </p:nvSpPr>
        <p:spPr bwMode="auto">
          <a:xfrm>
            <a:off x="2184400" y="2336800"/>
            <a:ext cx="2387600" cy="711200"/>
          </a:xfrm>
          <a:prstGeom prst="rect">
            <a:avLst/>
          </a:prstGeom>
          <a:solidFill>
            <a:schemeClr val="bg1"/>
          </a:solidFill>
          <a:ln w="9525">
            <a:solidFill>
              <a:schemeClr val="bg1"/>
            </a:solidFill>
            <a:miter lim="800000"/>
            <a:headEnd/>
            <a:tailEnd/>
          </a:ln>
        </p:spPr>
        <p:txBody>
          <a:bodyPr>
            <a:spAutoFit/>
          </a:bodyPr>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eaLnBrk="1" fontAlgn="base" hangingPunct="1">
              <a:spcBef>
                <a:spcPct val="50000"/>
              </a:spcBef>
              <a:spcAft>
                <a:spcPct val="0"/>
              </a:spcAft>
            </a:pPr>
            <a:endParaRPr lang="en-US" altLang="en-US" sz="4000" smtClean="0">
              <a:solidFill>
                <a:srgbClr val="FFFFFF"/>
              </a:solidFill>
            </a:endParaRPr>
          </a:p>
        </p:txBody>
      </p:sp>
      <p:sp>
        <p:nvSpPr>
          <p:cNvPr id="18436" name="Text Box 5"/>
          <p:cNvSpPr txBox="1">
            <a:spLocks noChangeArrowheads="1"/>
          </p:cNvSpPr>
          <p:nvPr/>
        </p:nvSpPr>
        <p:spPr bwMode="auto">
          <a:xfrm>
            <a:off x="4572000" y="2339975"/>
            <a:ext cx="2393950" cy="711200"/>
          </a:xfrm>
          <a:prstGeom prst="rect">
            <a:avLst/>
          </a:prstGeom>
          <a:solidFill>
            <a:srgbClr val="1C1C1C"/>
          </a:solidFill>
          <a:ln w="9525">
            <a:solidFill>
              <a:schemeClr val="bg1"/>
            </a:solidFill>
            <a:miter lim="800000"/>
            <a:headEnd/>
            <a:tailEnd/>
          </a:ln>
        </p:spPr>
        <p:txBody>
          <a:bodyPr>
            <a:spAutoFit/>
          </a:bodyPr>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eaLnBrk="1" fontAlgn="base" hangingPunct="1">
              <a:spcBef>
                <a:spcPct val="50000"/>
              </a:spcBef>
              <a:spcAft>
                <a:spcPct val="0"/>
              </a:spcAft>
            </a:pPr>
            <a:endParaRPr lang="en-US" altLang="en-US" sz="4000" smtClean="0">
              <a:solidFill>
                <a:srgbClr val="FFFFFF"/>
              </a:solidFill>
            </a:endParaRPr>
          </a:p>
        </p:txBody>
      </p:sp>
      <p:sp>
        <p:nvSpPr>
          <p:cNvPr id="18437" name="Text Box 6"/>
          <p:cNvSpPr txBox="1">
            <a:spLocks noChangeArrowheads="1"/>
          </p:cNvSpPr>
          <p:nvPr/>
        </p:nvSpPr>
        <p:spPr bwMode="auto">
          <a:xfrm>
            <a:off x="4306888" y="1563688"/>
            <a:ext cx="8572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eaLnBrk="1" fontAlgn="base" hangingPunct="1">
              <a:spcBef>
                <a:spcPct val="50000"/>
              </a:spcBef>
              <a:spcAft>
                <a:spcPct val="0"/>
              </a:spcAft>
            </a:pPr>
            <a:r>
              <a:rPr lang="en-US" altLang="en-US" sz="3200" smtClean="0">
                <a:solidFill>
                  <a:srgbClr val="FFFFFF"/>
                </a:solidFill>
              </a:rPr>
              <a:t>65</a:t>
            </a:r>
          </a:p>
        </p:txBody>
      </p:sp>
      <p:sp>
        <p:nvSpPr>
          <p:cNvPr id="2" name="Title 1"/>
          <p:cNvSpPr>
            <a:spLocks noGrp="1"/>
          </p:cNvSpPr>
          <p:nvPr>
            <p:ph type="title" idx="4294967295"/>
          </p:nvPr>
        </p:nvSpPr>
        <p:spPr/>
        <p:txBody>
          <a:bodyPr/>
          <a:lstStyle/>
          <a:p>
            <a:pPr eaLnBrk="1" hangingPunct="1">
              <a:defRPr/>
            </a:pPr>
            <a:r>
              <a:rPr lang="en-US" sz="3200" b="1" kern="1200" dirty="0" smtClean="0">
                <a:ea typeface="+mn-ea"/>
                <a:cs typeface="+mn-cs"/>
              </a:rPr>
              <a:t>What is old?</a:t>
            </a:r>
            <a:endParaRPr lang="en-US" dirty="0" smtClean="0"/>
          </a:p>
        </p:txBody>
      </p:sp>
    </p:spTree>
    <p:custDataLst>
      <p:tags r:id="rId1"/>
    </p:custDataLst>
    <p:extLst>
      <p:ext uri="{BB962C8B-B14F-4D97-AF65-F5344CB8AC3E}">
        <p14:creationId xmlns:p14="http://schemas.microsoft.com/office/powerpoint/2010/main" val="41305523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0531"/>
                                        </p:tgtEl>
                                        <p:attrNameLst>
                                          <p:attrName>style.visibility</p:attrName>
                                        </p:attrNameLst>
                                      </p:cBhvr>
                                      <p:to>
                                        <p:strVal val="visible"/>
                                      </p:to>
                                    </p:set>
                                    <p:animEffect transition="in" filter="fade">
                                      <p:cBhvr>
                                        <p:cTn id="7" dur="500"/>
                                        <p:tgtEl>
                                          <p:spTgt spid="1430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05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8200" y="1371600"/>
            <a:ext cx="4381500" cy="4848225"/>
          </a:xfrm>
          <a:prstGeom prst="rect">
            <a:avLst/>
          </a:prstGeom>
        </p:spPr>
      </p:pic>
      <p:sp>
        <p:nvSpPr>
          <p:cNvPr id="3" name="Rectangle 2"/>
          <p:cNvSpPr/>
          <p:nvPr/>
        </p:nvSpPr>
        <p:spPr>
          <a:xfrm>
            <a:off x="609600" y="160804"/>
            <a:ext cx="7086600" cy="646331"/>
          </a:xfrm>
          <a:prstGeom prst="rect">
            <a:avLst/>
          </a:prstGeom>
        </p:spPr>
        <p:txBody>
          <a:bodyPr wrap="square">
            <a:spAutoFit/>
          </a:bodyPr>
          <a:lstStyle/>
          <a:p>
            <a:r>
              <a:rPr lang="en-US" sz="3600" dirty="0" smtClean="0">
                <a:solidFill>
                  <a:srgbClr val="FFFF00"/>
                </a:solidFill>
              </a:rPr>
              <a:t>Remaining Life Expectancy</a:t>
            </a:r>
            <a:endParaRPr lang="en-US" sz="3600" dirty="0">
              <a:solidFill>
                <a:srgbClr val="FFFF00"/>
              </a:solidFill>
            </a:endParaRPr>
          </a:p>
        </p:txBody>
      </p:sp>
      <p:sp>
        <p:nvSpPr>
          <p:cNvPr id="4" name="Line 7"/>
          <p:cNvSpPr>
            <a:spLocks noChangeShapeType="1"/>
          </p:cNvSpPr>
          <p:nvPr/>
        </p:nvSpPr>
        <p:spPr bwMode="auto">
          <a:xfrm>
            <a:off x="317500" y="889000"/>
            <a:ext cx="85344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Rectangle 4"/>
          <p:cNvSpPr/>
          <p:nvPr/>
        </p:nvSpPr>
        <p:spPr>
          <a:xfrm>
            <a:off x="6172200" y="6219825"/>
            <a:ext cx="2493824" cy="369332"/>
          </a:xfrm>
          <a:prstGeom prst="rect">
            <a:avLst/>
          </a:prstGeom>
        </p:spPr>
        <p:txBody>
          <a:bodyPr wrap="none">
            <a:spAutoFit/>
          </a:bodyPr>
          <a:lstStyle/>
          <a:p>
            <a:r>
              <a:rPr lang="en-US" i="1" dirty="0" smtClean="0">
                <a:solidFill>
                  <a:srgbClr val="FFFF00"/>
                </a:solidFill>
                <a:latin typeface="Times New Roman" panose="02020603050405020304" pitchFamily="18" charset="0"/>
                <a:cs typeface="Times New Roman" panose="02020603050405020304" pitchFamily="18" charset="0"/>
              </a:rPr>
              <a:t>Walter et al. JAMA 2001</a:t>
            </a:r>
            <a:endParaRPr lang="en-US" i="1" dirty="0"/>
          </a:p>
        </p:txBody>
      </p:sp>
    </p:spTree>
    <p:extLst>
      <p:ext uri="{BB962C8B-B14F-4D97-AF65-F5344CB8AC3E}">
        <p14:creationId xmlns:p14="http://schemas.microsoft.com/office/powerpoint/2010/main" val="872215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396875" y="1712913"/>
            <a:ext cx="4479925" cy="2908489"/>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eaLnBrk="1" hangingPunct="1">
              <a:spcAft>
                <a:spcPts val="600"/>
              </a:spcAft>
              <a:buClr>
                <a:srgbClr val="FFFF00"/>
              </a:buClr>
              <a:buFont typeface="Wingdings" panose="05000000000000000000" pitchFamily="2" charset="2"/>
              <a:buChar char="§"/>
            </a:pPr>
            <a:r>
              <a:rPr lang="en-US" altLang="en-US" sz="2800" dirty="0"/>
              <a:t> Who is the patient</a:t>
            </a:r>
            <a:r>
              <a:rPr lang="en-US" altLang="en-US" sz="2800" dirty="0" smtClean="0"/>
              <a:t>?</a:t>
            </a:r>
          </a:p>
          <a:p>
            <a:pPr eaLnBrk="1" hangingPunct="1">
              <a:spcAft>
                <a:spcPts val="600"/>
              </a:spcAft>
              <a:buClr>
                <a:srgbClr val="FFFF00"/>
              </a:buClr>
              <a:buFont typeface="Wingdings" panose="05000000000000000000" pitchFamily="2" charset="2"/>
              <a:buChar char="§"/>
            </a:pPr>
            <a:r>
              <a:rPr lang="en-US" altLang="en-US" sz="2800" dirty="0"/>
              <a:t>What are the </a:t>
            </a:r>
            <a:r>
              <a:rPr lang="en-US" altLang="en-US" sz="2800" dirty="0" smtClean="0"/>
              <a:t>co-morbidities?</a:t>
            </a:r>
          </a:p>
          <a:p>
            <a:pPr eaLnBrk="1" hangingPunct="1">
              <a:spcAft>
                <a:spcPts val="600"/>
              </a:spcAft>
              <a:buClr>
                <a:srgbClr val="FFFF00"/>
              </a:buClr>
              <a:buFont typeface="Wingdings" panose="05000000000000000000" pitchFamily="2" charset="2"/>
              <a:buChar char="§"/>
            </a:pPr>
            <a:r>
              <a:rPr lang="en-US" altLang="en-US" sz="2800" dirty="0" smtClean="0"/>
              <a:t>What </a:t>
            </a:r>
            <a:r>
              <a:rPr lang="en-US" altLang="en-US" sz="2800" dirty="0"/>
              <a:t>is </a:t>
            </a:r>
            <a:r>
              <a:rPr lang="en-US" altLang="en-US" sz="2800" dirty="0" smtClean="0"/>
              <a:t>the </a:t>
            </a:r>
            <a:r>
              <a:rPr lang="en-US" altLang="en-US" sz="2800" dirty="0"/>
              <a:t>risk for       </a:t>
            </a:r>
            <a:br>
              <a:rPr lang="en-US" altLang="en-US" sz="2800" dirty="0"/>
            </a:br>
            <a:r>
              <a:rPr lang="en-US" altLang="en-US" sz="2800" dirty="0"/>
              <a:t>   chemotherapy toxicity? </a:t>
            </a:r>
          </a:p>
          <a:p>
            <a:pPr eaLnBrk="1" hangingPunct="1">
              <a:spcAft>
                <a:spcPts val="600"/>
              </a:spcAft>
              <a:buClr>
                <a:srgbClr val="FFFF00"/>
              </a:buClr>
              <a:buFont typeface="Wingdings" panose="05000000000000000000" pitchFamily="2" charset="2"/>
              <a:buChar char="§"/>
            </a:pPr>
            <a:r>
              <a:rPr lang="en-US" altLang="en-US" sz="2800" dirty="0"/>
              <a:t>Are the risk factors modifiable</a:t>
            </a:r>
            <a:r>
              <a:rPr lang="en-US" altLang="en-US" sz="2800" dirty="0" smtClean="0"/>
              <a:t>?</a:t>
            </a:r>
          </a:p>
        </p:txBody>
      </p:sp>
      <p:sp>
        <p:nvSpPr>
          <p:cNvPr id="21507" name="Line 7"/>
          <p:cNvSpPr>
            <a:spLocks noChangeShapeType="1"/>
          </p:cNvSpPr>
          <p:nvPr/>
        </p:nvSpPr>
        <p:spPr bwMode="auto">
          <a:xfrm>
            <a:off x="317500" y="889000"/>
            <a:ext cx="85344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5"/>
          <p:cNvSpPr>
            <a:spLocks noChangeShapeType="1"/>
          </p:cNvSpPr>
          <p:nvPr/>
        </p:nvSpPr>
        <p:spPr bwMode="auto">
          <a:xfrm>
            <a:off x="4878388" y="3373438"/>
            <a:ext cx="1204912" cy="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 name="TextBox 6"/>
          <p:cNvSpPr txBox="1">
            <a:spLocks noChangeArrowheads="1"/>
          </p:cNvSpPr>
          <p:nvPr/>
        </p:nvSpPr>
        <p:spPr bwMode="auto">
          <a:xfrm>
            <a:off x="5761038" y="2722563"/>
            <a:ext cx="29464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algn="ctr" eaLnBrk="1" hangingPunct="1"/>
            <a:r>
              <a:rPr lang="en-US" altLang="en-US" sz="3000" b="1" dirty="0"/>
              <a:t>Perform a </a:t>
            </a:r>
            <a:br>
              <a:rPr lang="en-US" altLang="en-US" sz="3000" b="1" dirty="0"/>
            </a:br>
            <a:r>
              <a:rPr lang="en-US" altLang="en-US" sz="3000" b="1" dirty="0"/>
              <a:t>Geriatric </a:t>
            </a:r>
            <a:br>
              <a:rPr lang="en-US" altLang="en-US" sz="3000" b="1" dirty="0"/>
            </a:br>
            <a:r>
              <a:rPr lang="en-US" altLang="en-US" sz="3000" b="1" dirty="0"/>
              <a:t>Assessment</a:t>
            </a:r>
          </a:p>
        </p:txBody>
      </p:sp>
      <p:sp>
        <p:nvSpPr>
          <p:cNvPr id="2" name="Title 1"/>
          <p:cNvSpPr>
            <a:spLocks noGrp="1"/>
          </p:cNvSpPr>
          <p:nvPr>
            <p:ph type="title" idx="4294967295"/>
          </p:nvPr>
        </p:nvSpPr>
        <p:spPr>
          <a:xfrm>
            <a:off x="685800" y="68263"/>
            <a:ext cx="7772400" cy="631825"/>
          </a:xfrm>
        </p:spPr>
        <p:txBody>
          <a:bodyPr/>
          <a:lstStyle/>
          <a:p>
            <a:pPr eaLnBrk="1" hangingPunct="1">
              <a:defRPr/>
            </a:pPr>
            <a:r>
              <a:rPr lang="en-US" sz="4000" dirty="0" smtClean="0"/>
              <a:t>Initial Assessment</a:t>
            </a:r>
          </a:p>
        </p:txBody>
      </p:sp>
    </p:spTree>
    <p:custDataLst>
      <p:tags r:id="rId1"/>
    </p:custDataLst>
    <p:extLst>
      <p:ext uri="{BB962C8B-B14F-4D97-AF65-F5344CB8AC3E}">
        <p14:creationId xmlns:p14="http://schemas.microsoft.com/office/powerpoint/2010/main" val="5442185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7" name="Text Box 3"/>
          <p:cNvSpPr txBox="1">
            <a:spLocks noChangeArrowheads="1"/>
          </p:cNvSpPr>
          <p:nvPr/>
        </p:nvSpPr>
        <p:spPr bwMode="auto">
          <a:xfrm>
            <a:off x="563563" y="2506663"/>
            <a:ext cx="7621587"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eaLnBrk="1" hangingPunct="1">
              <a:spcBef>
                <a:spcPct val="50000"/>
              </a:spcBef>
              <a:buClr>
                <a:srgbClr val="FFFF00"/>
              </a:buClr>
              <a:buFont typeface="Wingdings" panose="05000000000000000000" pitchFamily="2" charset="2"/>
              <a:buChar char="Ø"/>
            </a:pPr>
            <a:r>
              <a:rPr lang="en-US" altLang="en-US" sz="2400" dirty="0" smtClean="0"/>
              <a:t> Functional status</a:t>
            </a:r>
          </a:p>
          <a:p>
            <a:pPr eaLnBrk="1" hangingPunct="1">
              <a:spcBef>
                <a:spcPct val="50000"/>
              </a:spcBef>
              <a:buClr>
                <a:srgbClr val="FFFF00"/>
              </a:buClr>
              <a:buFont typeface="Wingdings" panose="05000000000000000000" pitchFamily="2" charset="2"/>
              <a:buChar char="Ø"/>
            </a:pPr>
            <a:r>
              <a:rPr lang="en-US" altLang="en-US" sz="2400" dirty="0" smtClean="0"/>
              <a:t> Comorbid medical conditions</a:t>
            </a:r>
          </a:p>
          <a:p>
            <a:pPr eaLnBrk="1" hangingPunct="1">
              <a:spcBef>
                <a:spcPct val="50000"/>
              </a:spcBef>
              <a:buClr>
                <a:srgbClr val="FFFF00"/>
              </a:buClr>
              <a:buFont typeface="Wingdings" panose="05000000000000000000" pitchFamily="2" charset="2"/>
              <a:buChar char="Ø"/>
            </a:pPr>
            <a:r>
              <a:rPr lang="en-US" altLang="en-US" sz="2400" dirty="0" smtClean="0"/>
              <a:t> Cognition</a:t>
            </a:r>
          </a:p>
          <a:p>
            <a:pPr eaLnBrk="1" hangingPunct="1">
              <a:spcBef>
                <a:spcPct val="50000"/>
              </a:spcBef>
              <a:buClr>
                <a:srgbClr val="FFFF00"/>
              </a:buClr>
              <a:buFont typeface="Wingdings" panose="05000000000000000000" pitchFamily="2" charset="2"/>
              <a:buChar char="Ø"/>
            </a:pPr>
            <a:r>
              <a:rPr lang="en-US" altLang="en-US" sz="2400" dirty="0" smtClean="0"/>
              <a:t> Nutritional status</a:t>
            </a:r>
          </a:p>
          <a:p>
            <a:pPr eaLnBrk="1" hangingPunct="1">
              <a:spcBef>
                <a:spcPct val="50000"/>
              </a:spcBef>
              <a:buClr>
                <a:srgbClr val="FFFF00"/>
              </a:buClr>
              <a:buFont typeface="Wingdings" panose="05000000000000000000" pitchFamily="2" charset="2"/>
              <a:buChar char="Ø"/>
            </a:pPr>
            <a:r>
              <a:rPr lang="en-US" altLang="en-US" sz="2400" dirty="0" smtClean="0"/>
              <a:t> Psychological state</a:t>
            </a:r>
          </a:p>
          <a:p>
            <a:pPr eaLnBrk="1" hangingPunct="1">
              <a:spcBef>
                <a:spcPct val="50000"/>
              </a:spcBef>
              <a:buClr>
                <a:srgbClr val="FFFF00"/>
              </a:buClr>
              <a:buFont typeface="Wingdings" panose="05000000000000000000" pitchFamily="2" charset="2"/>
              <a:buChar char="Ø"/>
            </a:pPr>
            <a:r>
              <a:rPr lang="en-US" altLang="en-US" sz="2400" dirty="0" smtClean="0"/>
              <a:t> Social support</a:t>
            </a:r>
          </a:p>
          <a:p>
            <a:pPr eaLnBrk="1" hangingPunct="1">
              <a:spcBef>
                <a:spcPct val="50000"/>
              </a:spcBef>
              <a:buClr>
                <a:srgbClr val="FFFF00"/>
              </a:buClr>
              <a:buFont typeface="Wingdings" panose="05000000000000000000" pitchFamily="2" charset="2"/>
              <a:buChar char="Ø"/>
            </a:pPr>
            <a:r>
              <a:rPr lang="en-US" altLang="en-US" sz="2400" dirty="0" smtClean="0"/>
              <a:t> Medications (polypharmacy)</a:t>
            </a:r>
            <a:endParaRPr lang="en-US" altLang="en-US" sz="2400" dirty="0"/>
          </a:p>
        </p:txBody>
      </p:sp>
      <p:sp>
        <p:nvSpPr>
          <p:cNvPr id="22531" name="Text Box 9"/>
          <p:cNvSpPr txBox="1">
            <a:spLocks noChangeArrowheads="1"/>
          </p:cNvSpPr>
          <p:nvPr/>
        </p:nvSpPr>
        <p:spPr bwMode="auto">
          <a:xfrm>
            <a:off x="558800" y="1308100"/>
            <a:ext cx="8153400" cy="9556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algn="ctr" eaLnBrk="1" hangingPunct="1">
              <a:spcBef>
                <a:spcPct val="50000"/>
              </a:spcBef>
            </a:pPr>
            <a:r>
              <a:rPr lang="en-US" altLang="en-US" sz="2800"/>
              <a:t>Factors other than chronological age that predict morbidity &amp; mortality in older adults</a:t>
            </a:r>
          </a:p>
        </p:txBody>
      </p:sp>
      <p:sp>
        <p:nvSpPr>
          <p:cNvPr id="22532" name="Line 7"/>
          <p:cNvSpPr>
            <a:spLocks noChangeShapeType="1"/>
          </p:cNvSpPr>
          <p:nvPr/>
        </p:nvSpPr>
        <p:spPr bwMode="auto">
          <a:xfrm>
            <a:off x="317500" y="919163"/>
            <a:ext cx="85344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idx="4294967295"/>
          </p:nvPr>
        </p:nvSpPr>
        <p:spPr>
          <a:xfrm>
            <a:off x="685800" y="146050"/>
            <a:ext cx="7772400" cy="657225"/>
          </a:xfrm>
        </p:spPr>
        <p:txBody>
          <a:bodyPr/>
          <a:lstStyle/>
          <a:p>
            <a:pPr eaLnBrk="1" hangingPunct="1">
              <a:defRPr/>
            </a:pPr>
            <a:r>
              <a:rPr lang="en-US" sz="3600" b="1" kern="1200" dirty="0" smtClean="0">
                <a:ea typeface="+mn-ea"/>
                <a:cs typeface="+mn-cs"/>
              </a:rPr>
              <a:t>Geriatric Assessment</a:t>
            </a:r>
            <a:endParaRPr lang="en-US" dirty="0" smtClean="0"/>
          </a:p>
        </p:txBody>
      </p:sp>
      <p:sp>
        <p:nvSpPr>
          <p:cNvPr id="3" name="Rectangle 2"/>
          <p:cNvSpPr/>
          <p:nvPr/>
        </p:nvSpPr>
        <p:spPr bwMode="auto">
          <a:xfrm>
            <a:off x="558800" y="2506663"/>
            <a:ext cx="4394200" cy="3786187"/>
          </a:xfrm>
          <a:prstGeom prst="rect">
            <a:avLst/>
          </a:pr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bg1"/>
              </a:solidFill>
              <a:effectLst/>
              <a:latin typeface="Times New Roman" pitchFamily="18" charset="0"/>
            </a:endParaRPr>
          </a:p>
        </p:txBody>
      </p:sp>
      <p:sp>
        <p:nvSpPr>
          <p:cNvPr id="8" name="Line 5"/>
          <p:cNvSpPr>
            <a:spLocks noChangeShapeType="1"/>
          </p:cNvSpPr>
          <p:nvPr/>
        </p:nvSpPr>
        <p:spPr bwMode="auto">
          <a:xfrm>
            <a:off x="4953000" y="4343400"/>
            <a:ext cx="1204912" cy="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 name="Rectangle 3"/>
          <p:cNvSpPr/>
          <p:nvPr/>
        </p:nvSpPr>
        <p:spPr>
          <a:xfrm>
            <a:off x="6324600" y="3558570"/>
            <a:ext cx="2387600" cy="1569660"/>
          </a:xfrm>
          <a:prstGeom prst="rect">
            <a:avLst/>
          </a:prstGeom>
        </p:spPr>
        <p:txBody>
          <a:bodyPr wrap="square">
            <a:spAutoFit/>
          </a:bodyPr>
          <a:lstStyle/>
          <a:p>
            <a:pPr algn="ctr"/>
            <a:r>
              <a:rPr lang="en-US" altLang="en-US" sz="2400" b="1" dirty="0" smtClean="0"/>
              <a:t>Comprehensive </a:t>
            </a:r>
            <a:r>
              <a:rPr lang="en-US" altLang="en-US" sz="2400" b="1" dirty="0"/>
              <a:t/>
            </a:r>
            <a:br>
              <a:rPr lang="en-US" altLang="en-US" sz="2400" b="1" dirty="0"/>
            </a:br>
            <a:r>
              <a:rPr lang="en-US" altLang="en-US" sz="2400" b="1" dirty="0"/>
              <a:t>Geriatric </a:t>
            </a:r>
            <a:br>
              <a:rPr lang="en-US" altLang="en-US" sz="2400" b="1" dirty="0"/>
            </a:br>
            <a:r>
              <a:rPr lang="en-US" altLang="en-US" sz="2400" b="1" dirty="0" smtClean="0"/>
              <a:t>Assessment (CGA)</a:t>
            </a:r>
            <a:endParaRPr lang="en-US" altLang="en-US" sz="2400" b="1" dirty="0"/>
          </a:p>
        </p:txBody>
      </p:sp>
    </p:spTree>
    <p:custDataLst>
      <p:tags r:id="rId1"/>
    </p:custDataLst>
    <p:extLst>
      <p:ext uri="{BB962C8B-B14F-4D97-AF65-F5344CB8AC3E}">
        <p14:creationId xmlns:p14="http://schemas.microsoft.com/office/powerpoint/2010/main" val="31087867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67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67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67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467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467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4678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4678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0" y="1892300"/>
            <a:ext cx="91440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algn="ctr" eaLnBrk="1" hangingPunct="1">
              <a:lnSpc>
                <a:spcPct val="90000"/>
              </a:lnSpc>
              <a:spcBef>
                <a:spcPct val="50000"/>
              </a:spcBef>
            </a:pPr>
            <a:r>
              <a:rPr lang="en-US" altLang="en-US" sz="2800" u="sng"/>
              <a:t>Basic self-care skills</a:t>
            </a:r>
            <a:endParaRPr lang="en-US" altLang="en-US" sz="2800"/>
          </a:p>
          <a:p>
            <a:pPr algn="ctr" eaLnBrk="1" hangingPunct="1">
              <a:spcBef>
                <a:spcPct val="50000"/>
              </a:spcBef>
            </a:pPr>
            <a:r>
              <a:rPr lang="en-US" altLang="en-US" sz="2800"/>
              <a:t>Dressing</a:t>
            </a:r>
          </a:p>
          <a:p>
            <a:pPr algn="ctr" eaLnBrk="1" hangingPunct="1">
              <a:spcBef>
                <a:spcPct val="50000"/>
              </a:spcBef>
            </a:pPr>
            <a:r>
              <a:rPr lang="en-US" altLang="en-US" sz="2800"/>
              <a:t>Bathing</a:t>
            </a:r>
          </a:p>
          <a:p>
            <a:pPr algn="ctr" eaLnBrk="1" hangingPunct="1">
              <a:spcBef>
                <a:spcPct val="50000"/>
              </a:spcBef>
            </a:pPr>
            <a:r>
              <a:rPr lang="en-US" altLang="en-US" sz="2800"/>
              <a:t>Toileting </a:t>
            </a:r>
          </a:p>
          <a:p>
            <a:pPr algn="ctr" eaLnBrk="1" hangingPunct="1">
              <a:spcBef>
                <a:spcPct val="50000"/>
              </a:spcBef>
            </a:pPr>
            <a:r>
              <a:rPr lang="en-US" altLang="en-US" sz="2800"/>
              <a:t>Transfer</a:t>
            </a:r>
          </a:p>
          <a:p>
            <a:pPr algn="ctr" eaLnBrk="1" hangingPunct="1">
              <a:spcBef>
                <a:spcPct val="50000"/>
              </a:spcBef>
            </a:pPr>
            <a:r>
              <a:rPr lang="en-US" altLang="en-US" sz="2800"/>
              <a:t>Continence</a:t>
            </a:r>
          </a:p>
          <a:p>
            <a:pPr algn="ctr" eaLnBrk="1" hangingPunct="1">
              <a:spcBef>
                <a:spcPct val="50000"/>
              </a:spcBef>
            </a:pPr>
            <a:r>
              <a:rPr lang="en-US" altLang="en-US" sz="2800"/>
              <a:t>Eating</a:t>
            </a:r>
          </a:p>
          <a:p>
            <a:pPr eaLnBrk="1" hangingPunct="1">
              <a:spcBef>
                <a:spcPct val="50000"/>
              </a:spcBef>
            </a:pPr>
            <a:endParaRPr lang="en-US" altLang="en-US" sz="2800">
              <a:solidFill>
                <a:srgbClr val="FFFF00"/>
              </a:solidFill>
            </a:endParaRPr>
          </a:p>
        </p:txBody>
      </p:sp>
      <p:sp>
        <p:nvSpPr>
          <p:cNvPr id="23555" name="Line 4"/>
          <p:cNvSpPr>
            <a:spLocks noChangeShapeType="1"/>
          </p:cNvSpPr>
          <p:nvPr/>
        </p:nvSpPr>
        <p:spPr bwMode="auto">
          <a:xfrm>
            <a:off x="330200" y="1498600"/>
            <a:ext cx="85344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idx="4294967295"/>
          </p:nvPr>
        </p:nvSpPr>
        <p:spPr>
          <a:xfrm>
            <a:off x="685800" y="60325"/>
            <a:ext cx="7772400" cy="1247775"/>
          </a:xfrm>
        </p:spPr>
        <p:txBody>
          <a:bodyPr/>
          <a:lstStyle/>
          <a:p>
            <a:pPr eaLnBrk="1" hangingPunct="1">
              <a:defRPr/>
            </a:pPr>
            <a:r>
              <a:rPr lang="en-US" sz="3200" b="1" kern="1200" dirty="0" smtClean="0">
                <a:ea typeface="+mn-ea"/>
                <a:cs typeface="+mn-cs"/>
              </a:rPr>
              <a:t>Geriatric Assessment: Functional Status</a:t>
            </a:r>
            <a:r>
              <a:rPr lang="en-US" sz="3200" dirty="0" smtClean="0"/>
              <a:t/>
            </a:r>
            <a:br>
              <a:rPr lang="en-US" sz="3200" dirty="0" smtClean="0"/>
            </a:br>
            <a:r>
              <a:rPr lang="en-US" sz="3200" b="1" kern="1200" dirty="0" smtClean="0">
                <a:ea typeface="+mn-ea"/>
                <a:cs typeface="+mn-cs"/>
              </a:rPr>
              <a:t>Activities of Daily Living (ADLs)</a:t>
            </a:r>
            <a:endParaRPr lang="en-US" sz="3200" dirty="0" smtClean="0"/>
          </a:p>
        </p:txBody>
      </p:sp>
    </p:spTree>
    <p:custDataLst>
      <p:tags r:id="rId1"/>
    </p:custDataLst>
    <p:extLst>
      <p:ext uri="{BB962C8B-B14F-4D97-AF65-F5344CB8AC3E}">
        <p14:creationId xmlns:p14="http://schemas.microsoft.com/office/powerpoint/2010/main" val="33755109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5359400" y="6248400"/>
            <a:ext cx="378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panose="02020603050405020304" pitchFamily="18" charset="0"/>
              </a:defRPr>
            </a:lvl1pPr>
            <a:lvl2pPr marL="742950" indent="-285750"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eaLnBrk="1" hangingPunct="1">
              <a:spcBef>
                <a:spcPct val="50000"/>
              </a:spcBef>
            </a:pPr>
            <a:r>
              <a:rPr lang="en-US" altLang="en-US" sz="1800" i="1" dirty="0" err="1">
                <a:solidFill>
                  <a:srgbClr val="FFFF00"/>
                </a:solidFill>
              </a:rPr>
              <a:t>Narain</a:t>
            </a:r>
            <a:r>
              <a:rPr lang="en-US" altLang="en-US" sz="1800" i="1" dirty="0">
                <a:solidFill>
                  <a:srgbClr val="FFFF00"/>
                </a:solidFill>
              </a:rPr>
              <a:t> et al, JAGS 1988</a:t>
            </a:r>
          </a:p>
        </p:txBody>
      </p:sp>
      <p:sp>
        <p:nvSpPr>
          <p:cNvPr id="24579" name="Text Box 4"/>
          <p:cNvSpPr txBox="1">
            <a:spLocks noChangeArrowheads="1"/>
          </p:cNvSpPr>
          <p:nvPr/>
        </p:nvSpPr>
        <p:spPr bwMode="auto">
          <a:xfrm>
            <a:off x="457200" y="1200150"/>
            <a:ext cx="8686800" cy="478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panose="02020603050405020304" pitchFamily="18" charset="0"/>
              </a:defRPr>
            </a:lvl1pPr>
            <a:lvl2pPr eaLnBrk="0" hangingPunct="0">
              <a:defRPr sz="3600">
                <a:solidFill>
                  <a:schemeClr val="bg1"/>
                </a:solidFill>
                <a:latin typeface="Times New Roman" panose="02020603050405020304" pitchFamily="18" charset="0"/>
              </a:defRPr>
            </a:lvl2pPr>
            <a:lvl3pPr marL="1143000" indent="-228600" eaLnBrk="0" hangingPunct="0">
              <a:defRPr sz="3600">
                <a:solidFill>
                  <a:schemeClr val="bg1"/>
                </a:solidFill>
                <a:latin typeface="Times New Roman" panose="02020603050405020304" pitchFamily="18" charset="0"/>
              </a:defRPr>
            </a:lvl3pPr>
            <a:lvl4pPr marL="1600200" indent="-228600" eaLnBrk="0" hangingPunct="0">
              <a:defRPr sz="3600">
                <a:solidFill>
                  <a:schemeClr val="bg1"/>
                </a:solidFill>
                <a:latin typeface="Times New Roman" panose="02020603050405020304" pitchFamily="18" charset="0"/>
              </a:defRPr>
            </a:lvl4pPr>
            <a:lvl5pPr marL="2057400" indent="-228600" eaLnBrk="0" hangingPunct="0">
              <a:defRPr sz="3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3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3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3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3600">
                <a:solidFill>
                  <a:schemeClr val="bg1"/>
                </a:solidFill>
                <a:latin typeface="Times New Roman" panose="02020603050405020304" pitchFamily="18" charset="0"/>
              </a:defRPr>
            </a:lvl9pPr>
          </a:lstStyle>
          <a:p>
            <a:pPr eaLnBrk="1" hangingPunct="1">
              <a:spcBef>
                <a:spcPct val="25000"/>
              </a:spcBef>
            </a:pPr>
            <a:r>
              <a:rPr lang="en-US" altLang="en-US" sz="2800" dirty="0">
                <a:solidFill>
                  <a:srgbClr val="FFFF00"/>
                </a:solidFill>
              </a:rPr>
              <a:t>Predictive of:</a:t>
            </a:r>
          </a:p>
          <a:p>
            <a:pPr lvl="1" eaLnBrk="1" hangingPunct="1">
              <a:spcBef>
                <a:spcPct val="25000"/>
              </a:spcBef>
              <a:buClr>
                <a:srgbClr val="FFFF00"/>
              </a:buClr>
              <a:buFont typeface="Wingdings" panose="05000000000000000000" pitchFamily="2" charset="2"/>
              <a:buChar char="Ø"/>
            </a:pPr>
            <a:r>
              <a:rPr lang="en-US" altLang="en-US" sz="2800" dirty="0"/>
              <a:t>Prolonged hospital stay</a:t>
            </a:r>
          </a:p>
          <a:p>
            <a:pPr lvl="1" eaLnBrk="1" hangingPunct="1">
              <a:spcBef>
                <a:spcPct val="25000"/>
              </a:spcBef>
              <a:buClr>
                <a:srgbClr val="FFFF00"/>
              </a:buClr>
              <a:buFont typeface="Wingdings" panose="05000000000000000000" pitchFamily="2" charset="2"/>
              <a:buChar char="Ø"/>
            </a:pPr>
            <a:r>
              <a:rPr lang="en-US" altLang="en-US" sz="2800" dirty="0"/>
              <a:t>Worsening of function in the hospital</a:t>
            </a:r>
          </a:p>
          <a:p>
            <a:pPr lvl="1" eaLnBrk="1" hangingPunct="1">
              <a:spcBef>
                <a:spcPct val="25000"/>
              </a:spcBef>
              <a:buClr>
                <a:srgbClr val="FFFF00"/>
              </a:buClr>
              <a:buFont typeface="Wingdings" panose="05000000000000000000" pitchFamily="2" charset="2"/>
              <a:buChar char="Ø"/>
            </a:pPr>
            <a:r>
              <a:rPr lang="en-US" altLang="en-US" sz="2800" dirty="0"/>
              <a:t>Greater home care use</a:t>
            </a:r>
          </a:p>
          <a:p>
            <a:pPr lvl="1" eaLnBrk="1" hangingPunct="1">
              <a:spcBef>
                <a:spcPct val="25000"/>
              </a:spcBef>
              <a:buClr>
                <a:srgbClr val="FFFF00"/>
              </a:buClr>
              <a:buFont typeface="Wingdings" panose="05000000000000000000" pitchFamily="2" charset="2"/>
              <a:buChar char="Ø"/>
            </a:pPr>
            <a:r>
              <a:rPr lang="en-US" altLang="en-US" sz="2800" dirty="0"/>
              <a:t>Nursing home placement </a:t>
            </a:r>
          </a:p>
          <a:p>
            <a:pPr lvl="1" eaLnBrk="1" hangingPunct="1">
              <a:spcBef>
                <a:spcPct val="25000"/>
              </a:spcBef>
              <a:buClr>
                <a:srgbClr val="FFFF00"/>
              </a:buClr>
              <a:buFont typeface="Wingdings" panose="05000000000000000000" pitchFamily="2" charset="2"/>
              <a:buChar char="Ø"/>
            </a:pPr>
            <a:r>
              <a:rPr lang="en-US" altLang="en-US" sz="2800" dirty="0"/>
              <a:t>Death</a:t>
            </a:r>
          </a:p>
          <a:p>
            <a:pPr eaLnBrk="1" hangingPunct="1">
              <a:spcBef>
                <a:spcPct val="25000"/>
              </a:spcBef>
            </a:pPr>
            <a:endParaRPr lang="en-US" altLang="en-US" sz="2800" dirty="0"/>
          </a:p>
          <a:p>
            <a:pPr eaLnBrk="1" hangingPunct="1">
              <a:spcBef>
                <a:spcPct val="25000"/>
              </a:spcBef>
            </a:pPr>
            <a:r>
              <a:rPr lang="en-US" altLang="en-US" sz="2800" dirty="0">
                <a:solidFill>
                  <a:srgbClr val="FFFF00"/>
                </a:solidFill>
              </a:rPr>
              <a:t>Functional dependence associated with </a:t>
            </a:r>
            <a:r>
              <a:rPr lang="en-US" altLang="en-US" sz="2800" dirty="0">
                <a:solidFill>
                  <a:srgbClr val="FFFF00"/>
                </a:solidFill>
                <a:cs typeface="Times New Roman" panose="02020603050405020304" pitchFamily="18" charset="0"/>
              </a:rPr>
              <a:t>↓ </a:t>
            </a:r>
            <a:r>
              <a:rPr lang="en-US" altLang="en-US" sz="2800" dirty="0">
                <a:solidFill>
                  <a:srgbClr val="FFFF00"/>
                </a:solidFill>
              </a:rPr>
              <a:t>survival:</a:t>
            </a:r>
          </a:p>
          <a:p>
            <a:pPr eaLnBrk="1" hangingPunct="1">
              <a:spcBef>
                <a:spcPct val="25000"/>
              </a:spcBef>
            </a:pPr>
            <a:r>
              <a:rPr lang="en-US" altLang="en-US" sz="2800" dirty="0"/>
              <a:t>Assistance in </a:t>
            </a:r>
            <a:r>
              <a:rPr lang="en-US" altLang="en-US" sz="2800" u="sng" dirty="0"/>
              <a:t>&gt;</a:t>
            </a:r>
            <a:r>
              <a:rPr lang="en-US" altLang="en-US" sz="2800" dirty="0"/>
              <a:t> 1 ADLs: average life expectancy of &lt; 3 </a:t>
            </a:r>
            <a:r>
              <a:rPr lang="en-US" altLang="en-US" sz="2800" dirty="0" err="1"/>
              <a:t>yrs</a:t>
            </a:r>
            <a:endParaRPr lang="en-US" altLang="en-US" sz="2800" dirty="0"/>
          </a:p>
        </p:txBody>
      </p:sp>
      <p:sp>
        <p:nvSpPr>
          <p:cNvPr id="24580" name="Line 5"/>
          <p:cNvSpPr>
            <a:spLocks noChangeShapeType="1"/>
          </p:cNvSpPr>
          <p:nvPr/>
        </p:nvSpPr>
        <p:spPr bwMode="auto">
          <a:xfrm>
            <a:off x="304800" y="990600"/>
            <a:ext cx="85344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idx="4294967295"/>
          </p:nvPr>
        </p:nvSpPr>
        <p:spPr>
          <a:xfrm>
            <a:off x="685800" y="128588"/>
            <a:ext cx="7772400" cy="682625"/>
          </a:xfrm>
        </p:spPr>
        <p:txBody>
          <a:bodyPr/>
          <a:lstStyle/>
          <a:p>
            <a:pPr eaLnBrk="1" hangingPunct="1">
              <a:defRPr/>
            </a:pPr>
            <a:r>
              <a:rPr lang="en-US" sz="3600" b="1" kern="1200" dirty="0" smtClean="0">
                <a:ea typeface="+mn-ea"/>
                <a:cs typeface="+mn-cs"/>
              </a:rPr>
              <a:t>Assistance with ADLs</a:t>
            </a:r>
            <a:r>
              <a:rPr lang="en-US" sz="3200" b="1" kern="1200" dirty="0" smtClean="0">
                <a:ea typeface="+mn-ea"/>
                <a:cs typeface="+mn-cs"/>
              </a:rPr>
              <a:t> </a:t>
            </a:r>
            <a:endParaRPr lang="en-US" dirty="0" smtClean="0"/>
          </a:p>
        </p:txBody>
      </p:sp>
    </p:spTree>
    <p:custDataLst>
      <p:tags r:id="rId1"/>
    </p:custDataLst>
    <p:extLst>
      <p:ext uri="{BB962C8B-B14F-4D97-AF65-F5344CB8AC3E}">
        <p14:creationId xmlns:p14="http://schemas.microsoft.com/office/powerpoint/2010/main" val="151083817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PPSNARRATION" val="55,924665688,C:\Users\phil.CPLSINC\Desktop\aa Elderly 2012 Enduring Complete\s1b_hurria\Media.ppcx"/>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PPSNARRATION" val="100,924665688,C:\Users\phil.CPLSINC\Desktop\aa Elderly 2012 Enduring Complete\s1b_hurria\Media.ppcx"/>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PPSNARRATION" val="101,924665688,C:\Users\phil.CPLSINC\Desktop\aa Elderly 2012 Enduring Complete\s1b_hurria\Media.ppcx"/>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PPSNARRATION" val="71,924665688,C:\Users\phil.CPLSINC\Desktop\aa Elderly 2012 Enduring Complete\s1b_hurria\Media.ppcx"/>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PPSNARRATION" val="73,924665688,C:\Users\phil.CPLSINC\Desktop\aa Elderly 2012 Enduring Complete\s1b_hurria\Media.ppcx"/>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PPSNARRATION" val="72,924665688,C:\Users\phil.CPLSINC\Desktop\aa Elderly 2012 Enduring Complete\s1b_hurria\Media.ppcx"/>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PPSNARRATION" val="76,924665688,C:\Users\phil.CPLSINC\Desktop\aa Elderly 2012 Enduring Complete\s1b_hurria\Media.ppcx"/>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PPSNARRATION" val="77,924665688,C:\Users\phil.CPLSINC\Desktop\aa Elderly 2012 Enduring Complete\s1b_hurria\Media.ppcx"/>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PPSNARRATION" val="102,924665688,C:\Users\phil.CPLSINC\Desktop\aa Elderly 2012 Enduring Complete\s1b_hurria\Media.ppcx"/>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PPSNARRATION" val="104,924665688,C:\Users\phil.CPLSINC\Desktop\aa Elderly 2012 Enduring Complete\s1b_hurria\Media.ppcx"/>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PPSNARRATION" val="105,924665688,C:\Users\phil.CPLSINC\Desktop\aa Elderly 2012 Enduring Complete\s1b_hurria\Media.ppcx"/>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PPSNARRATION" val="56,924665688,C:\Users\phil.CPLSINC\Desktop\aa Elderly 2012 Enduring Complete\s1b_hurria\Media.ppcx"/>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PPSNARRATION" val="59,924665688,C:\Users\phil.CPLSINC\Desktop\aa Elderly 2012 Enduring Complete\s1b_hurria\Media.ppcx"/>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PPSNARRATION" val="60,924665688,C:\Users\phil.CPLSINC\Desktop\aa Elderly 2012 Enduring Complete\s1b_hurria\Media.ppcx"/>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PPSNARRATION" val="61,924665688,C:\Users\phil.CPLSINC\Desktop\aa Elderly 2012 Enduring Complete\s1b_hurria\Media.ppcx"/>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PPSNARRATION" val="62,924665688,C:\Users\phil.CPLSINC\Desktop\aa Elderly 2012 Enduring Complete\s1b_hurria\Media.ppcx"/>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PPSNARRATION" val="63,924665688,C:\Users\phil.CPLSINC\Desktop\aa Elderly 2012 Enduring Complete\s1b_hurria\Media.ppcx"/>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PPSNARRATION" val="64,924665688,C:\Users\phil.CPLSINC\Desktop\aa Elderly 2012 Enduring Complete\s1b_hurria\Media.ppcx"/>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PPSNARRATION" val="65,924665688,C:\Users\phil.CPLSINC\Desktop\aa Elderly 2012 Enduring Complete\s1b_hurria\Media.ppcx"/>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Default Design">
  <a:themeElements>
    <a:clrScheme name="Custom 54">
      <a:dk1>
        <a:srgbClr val="F8F8F8"/>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2640</TotalTime>
  <Words>1948</Words>
  <Application>Microsoft Office PowerPoint</Application>
  <PresentationFormat>On-screen Show (4:3)</PresentationFormat>
  <Paragraphs>482</Paragraphs>
  <Slides>37</Slides>
  <Notes>21</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2</vt:i4>
      </vt:variant>
      <vt:variant>
        <vt:lpstr>Slide Titles</vt:lpstr>
      </vt:variant>
      <vt:variant>
        <vt:i4>37</vt:i4>
      </vt:variant>
    </vt:vector>
  </HeadingPairs>
  <TitlesOfParts>
    <vt:vector size="53" baseType="lpstr">
      <vt:lpstr>ＭＳ Ｐゴシック</vt:lpstr>
      <vt:lpstr>Arial</vt:lpstr>
      <vt:lpstr>Arial</vt:lpstr>
      <vt:lpstr>Calibri</vt:lpstr>
      <vt:lpstr>Consolas</vt:lpstr>
      <vt:lpstr>Corbel</vt:lpstr>
      <vt:lpstr>msgothic</vt:lpstr>
      <vt:lpstr>Tahoma</vt:lpstr>
      <vt:lpstr>Times New Roman</vt:lpstr>
      <vt:lpstr>Wingdings</vt:lpstr>
      <vt:lpstr>Wingdings 2</vt:lpstr>
      <vt:lpstr>Wingdings 3</vt:lpstr>
      <vt:lpstr>Metro</vt:lpstr>
      <vt:lpstr>Default Design</vt:lpstr>
      <vt:lpstr>Microsoft Excel Chart</vt:lpstr>
      <vt:lpstr>Chart</vt:lpstr>
      <vt:lpstr>Caring for the older patient with cancer    </vt:lpstr>
      <vt:lpstr>Overview</vt:lpstr>
      <vt:lpstr>Age 80 with High Risk Cancer:  What treatment will you recommend?</vt:lpstr>
      <vt:lpstr>What is old?</vt:lpstr>
      <vt:lpstr>PowerPoint Presentation</vt:lpstr>
      <vt:lpstr>Initial Assessment</vt:lpstr>
      <vt:lpstr>Geriatric Assessment</vt:lpstr>
      <vt:lpstr>Geriatric Assessment: Functional Status Activities of Daily Living (ADLs)</vt:lpstr>
      <vt:lpstr>Assistance with ADLs </vt:lpstr>
      <vt:lpstr>Geriatric Assessment: Functional Status Instrumental Activities of Daily Living</vt:lpstr>
      <vt:lpstr>Assistance in IADLs </vt:lpstr>
      <vt:lpstr>Impact of functional status on survival</vt:lpstr>
      <vt:lpstr>Impact of functional status on survival</vt:lpstr>
      <vt:lpstr>Assistance with IADLs  Worse Survival  in Patients with Lung Cancer</vt:lpstr>
      <vt:lpstr>Extermann et al. Cancer. 2012</vt:lpstr>
      <vt:lpstr>Predictors of chemotherapy toxicity </vt:lpstr>
      <vt:lpstr>Risk of Toxicity by Score</vt:lpstr>
      <vt:lpstr>MD-rated KPS vs. Predictive Model</vt:lpstr>
      <vt:lpstr>Updated Recommendations of SIOG on Breast Cancer in elderly patients: 2010</vt:lpstr>
      <vt:lpstr>The G8 Screening Questionnaire</vt:lpstr>
      <vt:lpstr>Flemish TRST Screening Tool</vt:lpstr>
      <vt:lpstr>The Vulnerable Elders Survey (VES) 13 scale</vt:lpstr>
      <vt:lpstr>Geriatric Assessment: Comorbidity</vt:lpstr>
      <vt:lpstr>Comorbidity Increases with Age</vt:lpstr>
      <vt:lpstr>PowerPoint Presentation</vt:lpstr>
      <vt:lpstr>Linear Decline Of Organ Reserve  With Increasing Age</vt:lpstr>
      <vt:lpstr>PowerPoint Presentation</vt:lpstr>
      <vt:lpstr>Calculating Creatinine Clearance </vt:lpstr>
      <vt:lpstr>Renal Function Decreases with Aging</vt:lpstr>
      <vt:lpstr>PowerPoint Presentation</vt:lpstr>
      <vt:lpstr>Provisions that may reduce complications of cytotoxic chemotherapy in older cancer patients </vt:lpstr>
      <vt:lpstr>Frailty: definition (Fried)</vt:lpstr>
      <vt:lpstr>Why is measurement of frailty important?</vt:lpstr>
      <vt:lpstr>Key Factors Contributing to  Decision Making</vt:lpstr>
      <vt:lpstr>Conclusions</vt:lpstr>
      <vt:lpstr>Thank you!</vt:lpstr>
      <vt:lpstr>PowerPoint Presentation</vt:lpstr>
    </vt:vector>
  </TitlesOfParts>
  <Company>New York City Health and Hospital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Screening Tools for Geriatric Assessment</dc:title>
  <dc:creator>Ranjita Pallavi</dc:creator>
  <cp:lastModifiedBy>Anu</cp:lastModifiedBy>
  <cp:revision>84</cp:revision>
  <dcterms:created xsi:type="dcterms:W3CDTF">2014-06-30T00:07:17Z</dcterms:created>
  <dcterms:modified xsi:type="dcterms:W3CDTF">2014-07-08T15:52:17Z</dcterms:modified>
</cp:coreProperties>
</file>