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31" r:id="rId3"/>
    <p:sldId id="332" r:id="rId4"/>
    <p:sldId id="333" r:id="rId5"/>
    <p:sldId id="257" r:id="rId6"/>
    <p:sldId id="258" r:id="rId7"/>
    <p:sldId id="259" r:id="rId8"/>
    <p:sldId id="302" r:id="rId9"/>
    <p:sldId id="273" r:id="rId10"/>
    <p:sldId id="276" r:id="rId11"/>
    <p:sldId id="261" r:id="rId12"/>
    <p:sldId id="277" r:id="rId13"/>
    <p:sldId id="278" r:id="rId14"/>
    <p:sldId id="275" r:id="rId15"/>
    <p:sldId id="272" r:id="rId16"/>
    <p:sldId id="279" r:id="rId17"/>
    <p:sldId id="280" r:id="rId18"/>
    <p:sldId id="282" r:id="rId19"/>
    <p:sldId id="283" r:id="rId20"/>
    <p:sldId id="284" r:id="rId21"/>
    <p:sldId id="286" r:id="rId22"/>
    <p:sldId id="285" r:id="rId23"/>
    <p:sldId id="287" r:id="rId24"/>
    <p:sldId id="288" r:id="rId25"/>
    <p:sldId id="330" r:id="rId26"/>
    <p:sldId id="290" r:id="rId27"/>
    <p:sldId id="291" r:id="rId28"/>
    <p:sldId id="292" r:id="rId29"/>
    <p:sldId id="293" r:id="rId30"/>
    <p:sldId id="294" r:id="rId31"/>
    <p:sldId id="295" r:id="rId32"/>
    <p:sldId id="296" r:id="rId33"/>
    <p:sldId id="297" r:id="rId34"/>
    <p:sldId id="298" r:id="rId35"/>
    <p:sldId id="301" r:id="rId36"/>
    <p:sldId id="329" r:id="rId37"/>
    <p:sldId id="312" r:id="rId38"/>
    <p:sldId id="313" r:id="rId39"/>
    <p:sldId id="314" r:id="rId40"/>
    <p:sldId id="315" r:id="rId41"/>
    <p:sldId id="316" r:id="rId42"/>
    <p:sldId id="318" r:id="rId43"/>
    <p:sldId id="323" r:id="rId44"/>
    <p:sldId id="327" r:id="rId45"/>
    <p:sldId id="320" r:id="rId46"/>
    <p:sldId id="321" r:id="rId47"/>
    <p:sldId id="304" r:id="rId48"/>
    <p:sldId id="308" r:id="rId49"/>
    <p:sldId id="322" r:id="rId50"/>
    <p:sldId id="264"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20" autoAdjust="0"/>
  </p:normalViewPr>
  <p:slideViewPr>
    <p:cSldViewPr snapToGrid="0">
      <p:cViewPr varScale="1">
        <p:scale>
          <a:sx n="108" d="100"/>
          <a:sy n="108" d="100"/>
        </p:scale>
        <p:origin x="65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44F0B2-D105-472C-B40F-CF70E0262664}" type="datetimeFigureOut">
              <a:rPr lang="en-US" smtClean="0"/>
              <a:t>8/30/2018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42E7F9-C0BB-4699-86E5-D2078B7ED15E}" type="slidenum">
              <a:rPr lang="en-US" smtClean="0"/>
              <a:t>‹#›</a:t>
            </a:fld>
            <a:endParaRPr lang="en-US"/>
          </a:p>
        </p:txBody>
      </p:sp>
    </p:spTree>
    <p:extLst>
      <p:ext uri="{BB962C8B-B14F-4D97-AF65-F5344CB8AC3E}">
        <p14:creationId xmlns:p14="http://schemas.microsoft.com/office/powerpoint/2010/main" val="276315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41" eaLnBrk="0" hangingPunct="0">
              <a:spcBef>
                <a:spcPct val="30000"/>
              </a:spcBef>
              <a:defRPr sz="1200">
                <a:solidFill>
                  <a:schemeClr val="tx1"/>
                </a:solidFill>
                <a:latin typeface="Times New Roman" panose="02020603050405020304" pitchFamily="18" charset="0"/>
              </a:defRPr>
            </a:lvl1pPr>
            <a:lvl2pPr marL="756955" indent="-291136" defTabSz="941341" eaLnBrk="0" hangingPunct="0">
              <a:spcBef>
                <a:spcPct val="30000"/>
              </a:spcBef>
              <a:defRPr sz="1200">
                <a:solidFill>
                  <a:schemeClr val="tx1"/>
                </a:solidFill>
                <a:latin typeface="Times New Roman" panose="02020603050405020304" pitchFamily="18" charset="0"/>
              </a:defRPr>
            </a:lvl2pPr>
            <a:lvl3pPr marL="1164547" indent="-232910" defTabSz="941341" eaLnBrk="0" hangingPunct="0">
              <a:spcBef>
                <a:spcPct val="30000"/>
              </a:spcBef>
              <a:defRPr sz="1200">
                <a:solidFill>
                  <a:schemeClr val="tx1"/>
                </a:solidFill>
                <a:latin typeface="Times New Roman" panose="02020603050405020304" pitchFamily="18" charset="0"/>
              </a:defRPr>
            </a:lvl3pPr>
            <a:lvl4pPr marL="1630364" indent="-232910" defTabSz="941341" eaLnBrk="0" hangingPunct="0">
              <a:spcBef>
                <a:spcPct val="30000"/>
              </a:spcBef>
              <a:defRPr sz="1200">
                <a:solidFill>
                  <a:schemeClr val="tx1"/>
                </a:solidFill>
                <a:latin typeface="Times New Roman" panose="02020603050405020304" pitchFamily="18" charset="0"/>
              </a:defRPr>
            </a:lvl4pPr>
            <a:lvl5pPr marL="2096184" indent="-232910" defTabSz="941341" eaLnBrk="0" hangingPunct="0">
              <a:spcBef>
                <a:spcPct val="30000"/>
              </a:spcBef>
              <a:defRPr sz="1200">
                <a:solidFill>
                  <a:schemeClr val="tx1"/>
                </a:solidFill>
                <a:latin typeface="Times New Roman" panose="02020603050405020304" pitchFamily="18" charset="0"/>
              </a:defRPr>
            </a:lvl5pPr>
            <a:lvl6pPr marL="2562002" indent="-232910" defTabSz="941341" eaLnBrk="0" fontAlgn="base" hangingPunct="0">
              <a:spcBef>
                <a:spcPct val="30000"/>
              </a:spcBef>
              <a:spcAft>
                <a:spcPct val="0"/>
              </a:spcAft>
              <a:defRPr sz="1200">
                <a:solidFill>
                  <a:schemeClr val="tx1"/>
                </a:solidFill>
                <a:latin typeface="Times New Roman" panose="02020603050405020304" pitchFamily="18" charset="0"/>
              </a:defRPr>
            </a:lvl6pPr>
            <a:lvl7pPr marL="3027820" indent="-232910" defTabSz="941341" eaLnBrk="0" fontAlgn="base" hangingPunct="0">
              <a:spcBef>
                <a:spcPct val="30000"/>
              </a:spcBef>
              <a:spcAft>
                <a:spcPct val="0"/>
              </a:spcAft>
              <a:defRPr sz="1200">
                <a:solidFill>
                  <a:schemeClr val="tx1"/>
                </a:solidFill>
                <a:latin typeface="Times New Roman" panose="02020603050405020304" pitchFamily="18" charset="0"/>
              </a:defRPr>
            </a:lvl7pPr>
            <a:lvl8pPr marL="3493639" indent="-232910" defTabSz="941341" eaLnBrk="0" fontAlgn="base" hangingPunct="0">
              <a:spcBef>
                <a:spcPct val="30000"/>
              </a:spcBef>
              <a:spcAft>
                <a:spcPct val="0"/>
              </a:spcAft>
              <a:defRPr sz="1200">
                <a:solidFill>
                  <a:schemeClr val="tx1"/>
                </a:solidFill>
                <a:latin typeface="Times New Roman" panose="02020603050405020304" pitchFamily="18" charset="0"/>
              </a:defRPr>
            </a:lvl8pPr>
            <a:lvl9pPr marL="3959457" indent="-232910" defTabSz="941341"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B6C2FB6-B2F7-4288-BE8F-DF12F3333D73}" type="slidenum">
              <a:rPr lang="en-US" altLang="en-US"/>
              <a:pPr eaLnBrk="1" hangingPunct="1">
                <a:spcBef>
                  <a:spcPct val="0"/>
                </a:spcBef>
              </a:pPr>
              <a:t>2</a:t>
            </a:fld>
            <a:endParaRPr lang="en-US" altLang="en-US" dirty="0"/>
          </a:p>
        </p:txBody>
      </p:sp>
      <p:sp>
        <p:nvSpPr>
          <p:cNvPr id="38915" name="Rectangle 1026"/>
          <p:cNvSpPr>
            <a:spLocks noGrp="1" noRot="1" noChangeAspect="1" noChangeArrowheads="1" noTextEdit="1"/>
          </p:cNvSpPr>
          <p:nvPr>
            <p:ph type="sldImg"/>
          </p:nvPr>
        </p:nvSpPr>
        <p:spPr>
          <a:xfrm>
            <a:off x="423863" y="711200"/>
            <a:ext cx="6319837" cy="3554413"/>
          </a:xfrm>
          <a:ln/>
        </p:spPr>
      </p:sp>
      <p:sp>
        <p:nvSpPr>
          <p:cNvPr id="38916" name="Rectangle 1027"/>
          <p:cNvSpPr>
            <a:spLocks noGrp="1" noChangeArrowheads="1"/>
          </p:cNvSpPr>
          <p:nvPr>
            <p:ph type="body" idx="1"/>
          </p:nvPr>
        </p:nvSpPr>
        <p:spPr>
          <a:xfrm>
            <a:off x="955491" y="4502946"/>
            <a:ext cx="5255204" cy="42656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397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41" eaLnBrk="0" hangingPunct="0">
              <a:spcBef>
                <a:spcPct val="30000"/>
              </a:spcBef>
              <a:defRPr sz="1200">
                <a:solidFill>
                  <a:schemeClr val="tx1"/>
                </a:solidFill>
                <a:latin typeface="Times New Roman" panose="02020603050405020304" pitchFamily="18" charset="0"/>
              </a:defRPr>
            </a:lvl1pPr>
            <a:lvl2pPr marL="756955" indent="-291136" defTabSz="941341" eaLnBrk="0" hangingPunct="0">
              <a:spcBef>
                <a:spcPct val="30000"/>
              </a:spcBef>
              <a:defRPr sz="1200">
                <a:solidFill>
                  <a:schemeClr val="tx1"/>
                </a:solidFill>
                <a:latin typeface="Times New Roman" panose="02020603050405020304" pitchFamily="18" charset="0"/>
              </a:defRPr>
            </a:lvl2pPr>
            <a:lvl3pPr marL="1164547" indent="-232910" defTabSz="941341" eaLnBrk="0" hangingPunct="0">
              <a:spcBef>
                <a:spcPct val="30000"/>
              </a:spcBef>
              <a:defRPr sz="1200">
                <a:solidFill>
                  <a:schemeClr val="tx1"/>
                </a:solidFill>
                <a:latin typeface="Times New Roman" panose="02020603050405020304" pitchFamily="18" charset="0"/>
              </a:defRPr>
            </a:lvl3pPr>
            <a:lvl4pPr marL="1630364" indent="-232910" defTabSz="941341" eaLnBrk="0" hangingPunct="0">
              <a:spcBef>
                <a:spcPct val="30000"/>
              </a:spcBef>
              <a:defRPr sz="1200">
                <a:solidFill>
                  <a:schemeClr val="tx1"/>
                </a:solidFill>
                <a:latin typeface="Times New Roman" panose="02020603050405020304" pitchFamily="18" charset="0"/>
              </a:defRPr>
            </a:lvl4pPr>
            <a:lvl5pPr marL="2096184" indent="-232910" defTabSz="941341" eaLnBrk="0" hangingPunct="0">
              <a:spcBef>
                <a:spcPct val="30000"/>
              </a:spcBef>
              <a:defRPr sz="1200">
                <a:solidFill>
                  <a:schemeClr val="tx1"/>
                </a:solidFill>
                <a:latin typeface="Times New Roman" panose="02020603050405020304" pitchFamily="18" charset="0"/>
              </a:defRPr>
            </a:lvl5pPr>
            <a:lvl6pPr marL="2562002" indent="-232910" defTabSz="941341" eaLnBrk="0" fontAlgn="base" hangingPunct="0">
              <a:spcBef>
                <a:spcPct val="30000"/>
              </a:spcBef>
              <a:spcAft>
                <a:spcPct val="0"/>
              </a:spcAft>
              <a:defRPr sz="1200">
                <a:solidFill>
                  <a:schemeClr val="tx1"/>
                </a:solidFill>
                <a:latin typeface="Times New Roman" panose="02020603050405020304" pitchFamily="18" charset="0"/>
              </a:defRPr>
            </a:lvl6pPr>
            <a:lvl7pPr marL="3027820" indent="-232910" defTabSz="941341" eaLnBrk="0" fontAlgn="base" hangingPunct="0">
              <a:spcBef>
                <a:spcPct val="30000"/>
              </a:spcBef>
              <a:spcAft>
                <a:spcPct val="0"/>
              </a:spcAft>
              <a:defRPr sz="1200">
                <a:solidFill>
                  <a:schemeClr val="tx1"/>
                </a:solidFill>
                <a:latin typeface="Times New Roman" panose="02020603050405020304" pitchFamily="18" charset="0"/>
              </a:defRPr>
            </a:lvl7pPr>
            <a:lvl8pPr marL="3493639" indent="-232910" defTabSz="941341" eaLnBrk="0" fontAlgn="base" hangingPunct="0">
              <a:spcBef>
                <a:spcPct val="30000"/>
              </a:spcBef>
              <a:spcAft>
                <a:spcPct val="0"/>
              </a:spcAft>
              <a:defRPr sz="1200">
                <a:solidFill>
                  <a:schemeClr val="tx1"/>
                </a:solidFill>
                <a:latin typeface="Times New Roman" panose="02020603050405020304" pitchFamily="18" charset="0"/>
              </a:defRPr>
            </a:lvl8pPr>
            <a:lvl9pPr marL="3959457" indent="-232910" defTabSz="941341"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6FDC7C-74C7-47F8-A2CB-BA94AD58053A}" type="slidenum">
              <a:rPr lang="en-US" altLang="en-US"/>
              <a:pPr eaLnBrk="1" hangingPunct="1">
                <a:spcBef>
                  <a:spcPct val="0"/>
                </a:spcBef>
              </a:pPr>
              <a:t>3</a:t>
            </a:fld>
            <a:endParaRPr lang="en-US" altLang="en-US" dirty="0"/>
          </a:p>
        </p:txBody>
      </p:sp>
      <p:sp>
        <p:nvSpPr>
          <p:cNvPr id="39939" name="Rectangle 2"/>
          <p:cNvSpPr>
            <a:spLocks noGrp="1" noRot="1" noChangeAspect="1" noChangeArrowheads="1" noTextEdit="1"/>
          </p:cNvSpPr>
          <p:nvPr>
            <p:ph type="sldImg"/>
          </p:nvPr>
        </p:nvSpPr>
        <p:spPr>
          <a:xfrm>
            <a:off x="423863" y="711200"/>
            <a:ext cx="6319837" cy="3554413"/>
          </a:xfrm>
          <a:ln/>
        </p:spPr>
      </p:sp>
      <p:sp>
        <p:nvSpPr>
          <p:cNvPr id="39940" name="Rectangle 3"/>
          <p:cNvSpPr>
            <a:spLocks noGrp="1" noChangeArrowheads="1"/>
          </p:cNvSpPr>
          <p:nvPr>
            <p:ph type="body" idx="1"/>
          </p:nvPr>
        </p:nvSpPr>
        <p:spPr>
          <a:xfrm>
            <a:off x="955491" y="4502946"/>
            <a:ext cx="5255204" cy="42656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501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59A8A-5AF1-4CD2-AC34-34120BA38B41}" type="slidenum">
              <a:rPr lang="en-US" altLang="en-US" smtClean="0"/>
              <a:pPr/>
              <a:t>4</a:t>
            </a:fld>
            <a:endParaRPr lang="en-US" altLang="en-US" dirty="0"/>
          </a:p>
        </p:txBody>
      </p:sp>
    </p:spTree>
    <p:extLst>
      <p:ext uri="{BB962C8B-B14F-4D97-AF65-F5344CB8AC3E}">
        <p14:creationId xmlns:p14="http://schemas.microsoft.com/office/powerpoint/2010/main" val="354109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AE619B-6FBB-43D1-A02D-3423ADE7E66A}"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175609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E619B-6FBB-43D1-A02D-3423ADE7E66A}"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414480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E619B-6FBB-43D1-A02D-3423ADE7E66A}"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14404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AE619B-6FBB-43D1-A02D-3423ADE7E66A}"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218131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E619B-6FBB-43D1-A02D-3423ADE7E66A}"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1224023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AE619B-6FBB-43D1-A02D-3423ADE7E66A}"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364052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AE619B-6FBB-43D1-A02D-3423ADE7E66A}"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228790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AE619B-6FBB-43D1-A02D-3423ADE7E66A}"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184180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E619B-6FBB-43D1-A02D-3423ADE7E66A}"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139655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E619B-6FBB-43D1-A02D-3423ADE7E66A}"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26195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E619B-6FBB-43D1-A02D-3423ADE7E66A}"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5865-D9E1-41AC-B884-DDAB2C0F2B92}" type="slidenum">
              <a:rPr lang="en-US" smtClean="0"/>
              <a:t>‹#›</a:t>
            </a:fld>
            <a:endParaRPr lang="en-US"/>
          </a:p>
        </p:txBody>
      </p:sp>
    </p:spTree>
    <p:extLst>
      <p:ext uri="{BB962C8B-B14F-4D97-AF65-F5344CB8AC3E}">
        <p14:creationId xmlns:p14="http://schemas.microsoft.com/office/powerpoint/2010/main" val="360875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E619B-6FBB-43D1-A02D-3423ADE7E66A}" type="datetimeFigureOut">
              <a:rPr lang="en-US" smtClean="0"/>
              <a:t>8/30/2018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55865-D9E1-41AC-B884-DDAB2C0F2B92}" type="slidenum">
              <a:rPr lang="en-US" smtClean="0"/>
              <a:t>‹#›</a:t>
            </a:fld>
            <a:endParaRPr lang="en-US"/>
          </a:p>
        </p:txBody>
      </p:sp>
    </p:spTree>
    <p:extLst>
      <p:ext uri="{BB962C8B-B14F-4D97-AF65-F5344CB8AC3E}">
        <p14:creationId xmlns:p14="http://schemas.microsoft.com/office/powerpoint/2010/main" val="390161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8206"/>
            <a:ext cx="9144000" cy="2927122"/>
          </a:xfrm>
        </p:spPr>
        <p:txBody>
          <a:bodyPr>
            <a:normAutofit/>
          </a:bodyPr>
          <a:lstStyle/>
          <a:p>
            <a:pPr fontAlgn="base"/>
            <a:r>
              <a:rPr lang="en-US" sz="4000" b="1" dirty="0"/>
              <a:t>Applications of UPLC-MS QTOF in Structural Elucidation of Small Molecules</a:t>
            </a:r>
            <a:br>
              <a:rPr lang="en-US" dirty="0"/>
            </a:br>
            <a:endParaRPr lang="en-US" dirty="0"/>
          </a:p>
        </p:txBody>
      </p:sp>
      <p:sp>
        <p:nvSpPr>
          <p:cNvPr id="3" name="Subtitle 2"/>
          <p:cNvSpPr>
            <a:spLocks noGrp="1"/>
          </p:cNvSpPr>
          <p:nvPr>
            <p:ph type="subTitle" idx="1"/>
          </p:nvPr>
        </p:nvSpPr>
        <p:spPr>
          <a:xfrm>
            <a:off x="1524000" y="3445328"/>
            <a:ext cx="9144000" cy="2616380"/>
          </a:xfrm>
        </p:spPr>
        <p:txBody>
          <a:bodyPr>
            <a:noAutofit/>
          </a:bodyPr>
          <a:lstStyle/>
          <a:p>
            <a:r>
              <a:rPr lang="en-US" sz="3200" dirty="0"/>
              <a:t>Peng Chen, Ph.D.</a:t>
            </a:r>
          </a:p>
          <a:p>
            <a:endParaRPr lang="en-US" sz="3200" dirty="0"/>
          </a:p>
          <a:p>
            <a:r>
              <a:rPr lang="en-US" sz="3200" dirty="0"/>
              <a:t>Chemic Laboratories, Inc.</a:t>
            </a:r>
          </a:p>
          <a:p>
            <a:r>
              <a:rPr lang="en-US" sz="3200" dirty="0"/>
              <a:t>Canton, MA 02021, USA</a:t>
            </a:r>
          </a:p>
        </p:txBody>
      </p:sp>
      <p:sp>
        <p:nvSpPr>
          <p:cNvPr id="4"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2600257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83771" y="627996"/>
            <a:ext cx="10631941" cy="6097333"/>
          </a:xfrm>
          <a:prstGeom prst="rect">
            <a:avLst/>
          </a:prstGeom>
        </p:spPr>
      </p:pic>
      <p:sp>
        <p:nvSpPr>
          <p:cNvPr id="9" name="TextBox 8"/>
          <p:cNvSpPr txBox="1"/>
          <p:nvPr/>
        </p:nvSpPr>
        <p:spPr>
          <a:xfrm>
            <a:off x="6099741" y="130629"/>
            <a:ext cx="942437" cy="369332"/>
          </a:xfrm>
          <a:prstGeom prst="rect">
            <a:avLst/>
          </a:prstGeom>
          <a:noFill/>
        </p:spPr>
        <p:txBody>
          <a:bodyPr wrap="none" rtlCol="0">
            <a:spAutoFit/>
          </a:bodyPr>
          <a:lstStyle/>
          <a:p>
            <a:r>
              <a:rPr lang="en-US" b="1" dirty="0"/>
              <a:t>Route A</a:t>
            </a:r>
          </a:p>
        </p:txBody>
      </p:sp>
      <p:sp>
        <p:nvSpPr>
          <p:cNvPr id="10" name="TextBox 9"/>
          <p:cNvSpPr txBox="1"/>
          <p:nvPr/>
        </p:nvSpPr>
        <p:spPr>
          <a:xfrm>
            <a:off x="4155622" y="580948"/>
            <a:ext cx="799321" cy="276999"/>
          </a:xfrm>
          <a:prstGeom prst="rect">
            <a:avLst/>
          </a:prstGeom>
          <a:noFill/>
        </p:spPr>
        <p:txBody>
          <a:bodyPr wrap="none" rtlCol="0">
            <a:spAutoFit/>
          </a:bodyPr>
          <a:lstStyle/>
          <a:p>
            <a:r>
              <a:rPr lang="en-US" sz="1200" dirty="0">
                <a:solidFill>
                  <a:srgbClr val="FF0000"/>
                </a:solidFill>
              </a:rPr>
              <a:t>Product A</a:t>
            </a:r>
          </a:p>
        </p:txBody>
      </p:sp>
    </p:spTree>
    <p:extLst>
      <p:ext uri="{BB962C8B-B14F-4D97-AF65-F5344CB8AC3E}">
        <p14:creationId xmlns:p14="http://schemas.microsoft.com/office/powerpoint/2010/main" val="31619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428" y="667596"/>
            <a:ext cx="10675483" cy="6059776"/>
          </a:xfrm>
          <a:prstGeom prst="rect">
            <a:avLst/>
          </a:prstGeom>
        </p:spPr>
      </p:pic>
      <p:sp>
        <p:nvSpPr>
          <p:cNvPr id="3" name="TextBox 2"/>
          <p:cNvSpPr txBox="1"/>
          <p:nvPr/>
        </p:nvSpPr>
        <p:spPr>
          <a:xfrm>
            <a:off x="6099741" y="130629"/>
            <a:ext cx="932819" cy="369332"/>
          </a:xfrm>
          <a:prstGeom prst="rect">
            <a:avLst/>
          </a:prstGeom>
          <a:noFill/>
        </p:spPr>
        <p:txBody>
          <a:bodyPr wrap="none" rtlCol="0">
            <a:spAutoFit/>
          </a:bodyPr>
          <a:lstStyle/>
          <a:p>
            <a:r>
              <a:rPr lang="en-US" b="1" dirty="0"/>
              <a:t>Route B</a:t>
            </a:r>
          </a:p>
        </p:txBody>
      </p:sp>
      <p:sp>
        <p:nvSpPr>
          <p:cNvPr id="4" name="TextBox 3"/>
          <p:cNvSpPr txBox="1"/>
          <p:nvPr/>
        </p:nvSpPr>
        <p:spPr>
          <a:xfrm>
            <a:off x="4090310" y="580948"/>
            <a:ext cx="792909" cy="276999"/>
          </a:xfrm>
          <a:prstGeom prst="rect">
            <a:avLst/>
          </a:prstGeom>
          <a:noFill/>
        </p:spPr>
        <p:txBody>
          <a:bodyPr wrap="none" rtlCol="0">
            <a:spAutoFit/>
          </a:bodyPr>
          <a:lstStyle/>
          <a:p>
            <a:r>
              <a:rPr lang="en-US" sz="1200" dirty="0">
                <a:solidFill>
                  <a:srgbClr val="FF0000"/>
                </a:solidFill>
              </a:rPr>
              <a:t>Product B</a:t>
            </a:r>
          </a:p>
        </p:txBody>
      </p:sp>
    </p:spTree>
    <p:extLst>
      <p:ext uri="{BB962C8B-B14F-4D97-AF65-F5344CB8AC3E}">
        <p14:creationId xmlns:p14="http://schemas.microsoft.com/office/powerpoint/2010/main" val="1436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428" y="706624"/>
            <a:ext cx="10556421" cy="6013263"/>
          </a:xfrm>
          <a:prstGeom prst="rect">
            <a:avLst/>
          </a:prstGeom>
        </p:spPr>
      </p:pic>
      <p:sp>
        <p:nvSpPr>
          <p:cNvPr id="3" name="TextBox 2"/>
          <p:cNvSpPr txBox="1"/>
          <p:nvPr/>
        </p:nvSpPr>
        <p:spPr>
          <a:xfrm>
            <a:off x="4229616" y="171450"/>
            <a:ext cx="3820533" cy="400110"/>
          </a:xfrm>
          <a:prstGeom prst="rect">
            <a:avLst/>
          </a:prstGeom>
          <a:noFill/>
        </p:spPr>
        <p:txBody>
          <a:bodyPr wrap="none" rtlCol="0">
            <a:spAutoFit/>
          </a:bodyPr>
          <a:lstStyle/>
          <a:p>
            <a:r>
              <a:rPr lang="en-US" sz="2000" dirty="0"/>
              <a:t>MS/MS Spectra of Route A Product</a:t>
            </a:r>
          </a:p>
        </p:txBody>
      </p:sp>
    </p:spTree>
    <p:extLst>
      <p:ext uri="{BB962C8B-B14F-4D97-AF65-F5344CB8AC3E}">
        <p14:creationId xmlns:p14="http://schemas.microsoft.com/office/powerpoint/2010/main" val="386625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5608" y="761694"/>
            <a:ext cx="10728551" cy="5962275"/>
          </a:xfrm>
          <a:prstGeom prst="rect">
            <a:avLst/>
          </a:prstGeom>
        </p:spPr>
      </p:pic>
      <p:sp>
        <p:nvSpPr>
          <p:cNvPr id="4" name="TextBox 3"/>
          <p:cNvSpPr txBox="1"/>
          <p:nvPr/>
        </p:nvSpPr>
        <p:spPr>
          <a:xfrm>
            <a:off x="4229616" y="171450"/>
            <a:ext cx="3820533" cy="400110"/>
          </a:xfrm>
          <a:prstGeom prst="rect">
            <a:avLst/>
          </a:prstGeom>
          <a:noFill/>
        </p:spPr>
        <p:txBody>
          <a:bodyPr wrap="none" rtlCol="0">
            <a:spAutoFit/>
          </a:bodyPr>
          <a:lstStyle/>
          <a:p>
            <a:r>
              <a:rPr lang="en-US" sz="2000" dirty="0"/>
              <a:t>MS/MS Spectra of Route B Product</a:t>
            </a:r>
          </a:p>
        </p:txBody>
      </p:sp>
    </p:spTree>
    <p:extLst>
      <p:ext uri="{BB962C8B-B14F-4D97-AF65-F5344CB8AC3E}">
        <p14:creationId xmlns:p14="http://schemas.microsoft.com/office/powerpoint/2010/main" val="51652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A273F8-6240-4A9C-8EB4-2576DE6E6320}" type="slidenum">
              <a:rPr lang="en-US" smtClean="0"/>
              <a:t>14</a:t>
            </a:fld>
            <a:endParaRPr lang="en-US"/>
          </a:p>
        </p:txBody>
      </p:sp>
      <p:graphicFrame>
        <p:nvGraphicFramePr>
          <p:cNvPr id="5" name="Object 4"/>
          <p:cNvGraphicFramePr>
            <a:graphicFrameLocks noChangeAspect="1"/>
          </p:cNvGraphicFramePr>
          <p:nvPr>
            <p:extLst/>
          </p:nvPr>
        </p:nvGraphicFramePr>
        <p:xfrm>
          <a:off x="2011284" y="494620"/>
          <a:ext cx="8007350" cy="6162675"/>
        </p:xfrm>
        <a:graphic>
          <a:graphicData uri="http://schemas.openxmlformats.org/presentationml/2006/ole">
            <mc:AlternateContent xmlns:mc="http://schemas.openxmlformats.org/markup-compatibility/2006">
              <mc:Choice xmlns:v="urn:schemas-microsoft-com:vml" Requires="v">
                <p:oleObj spid="_x0000_s4135" name="CS ChemDraw Drawing" r:id="rId3" imgW="8006760" imgH="6162120" progId="ChemDraw.Document.6.0">
                  <p:embed/>
                </p:oleObj>
              </mc:Choice>
              <mc:Fallback>
                <p:oleObj name="CS ChemDraw Drawing" r:id="rId3" imgW="8006760" imgH="6162120" progId="ChemDraw.Document.6.0">
                  <p:embed/>
                  <p:pic>
                    <p:nvPicPr>
                      <p:cNvPr id="0" name=""/>
                      <p:cNvPicPr/>
                      <p:nvPr/>
                    </p:nvPicPr>
                    <p:blipFill>
                      <a:blip r:embed="rId4"/>
                      <a:stretch>
                        <a:fillRect/>
                      </a:stretch>
                    </p:blipFill>
                    <p:spPr>
                      <a:xfrm>
                        <a:off x="2011284" y="494620"/>
                        <a:ext cx="8007350" cy="6162675"/>
                      </a:xfrm>
                      <a:prstGeom prst="rect">
                        <a:avLst/>
                      </a:prstGeom>
                    </p:spPr>
                  </p:pic>
                </p:oleObj>
              </mc:Fallback>
            </mc:AlternateContent>
          </a:graphicData>
        </a:graphic>
      </p:graphicFrame>
      <p:sp>
        <p:nvSpPr>
          <p:cNvPr id="6" name="TextBox 5"/>
          <p:cNvSpPr txBox="1"/>
          <p:nvPr/>
        </p:nvSpPr>
        <p:spPr>
          <a:xfrm>
            <a:off x="2244005" y="30330"/>
            <a:ext cx="7574253" cy="400110"/>
          </a:xfrm>
          <a:prstGeom prst="rect">
            <a:avLst/>
          </a:prstGeom>
          <a:noFill/>
        </p:spPr>
        <p:txBody>
          <a:bodyPr wrap="none" rtlCol="0">
            <a:spAutoFit/>
          </a:bodyPr>
          <a:lstStyle/>
          <a:p>
            <a:r>
              <a:rPr lang="en-US" sz="2000" dirty="0"/>
              <a:t>Proposed structure for Route A product and its major MSMS fragments</a:t>
            </a:r>
          </a:p>
        </p:txBody>
      </p:sp>
      <p:sp>
        <p:nvSpPr>
          <p:cNvPr id="7" name="Rectangle 6"/>
          <p:cNvSpPr/>
          <p:nvPr/>
        </p:nvSpPr>
        <p:spPr>
          <a:xfrm>
            <a:off x="499569" y="1261585"/>
            <a:ext cx="1744436" cy="1015663"/>
          </a:xfrm>
          <a:prstGeom prst="rect">
            <a:avLst/>
          </a:prstGeom>
        </p:spPr>
        <p:txBody>
          <a:bodyPr wrap="square">
            <a:spAutoFit/>
          </a:bodyPr>
          <a:lstStyle/>
          <a:p>
            <a:r>
              <a:rPr lang="pt-BR" sz="1200" dirty="0"/>
              <a:t>C</a:t>
            </a:r>
            <a:r>
              <a:rPr lang="pt-BR" sz="1200" baseline="-25000" dirty="0"/>
              <a:t>12</a:t>
            </a:r>
            <a:r>
              <a:rPr lang="pt-BR" sz="1200" dirty="0"/>
              <a:t>H</a:t>
            </a:r>
            <a:r>
              <a:rPr lang="pt-BR" sz="1200" baseline="-25000" dirty="0"/>
              <a:t>12</a:t>
            </a:r>
            <a:r>
              <a:rPr lang="pt-BR" sz="1200" dirty="0"/>
              <a:t>BrNO</a:t>
            </a:r>
            <a:r>
              <a:rPr lang="pt-BR" sz="1200" baseline="-25000" dirty="0"/>
              <a:t>4</a:t>
            </a:r>
          </a:p>
          <a:p>
            <a:r>
              <a:rPr lang="pt-BR" sz="1200" dirty="0"/>
              <a:t>Exact Mass: 312.99497</a:t>
            </a:r>
          </a:p>
          <a:p>
            <a:r>
              <a:rPr lang="pt-BR" sz="1200" dirty="0"/>
              <a:t>(M+H)+: 314.00225</a:t>
            </a:r>
          </a:p>
          <a:p>
            <a:r>
              <a:rPr lang="pt-BR" sz="1200" dirty="0"/>
              <a:t>(M+Na)+: 335.98419</a:t>
            </a:r>
          </a:p>
          <a:p>
            <a:r>
              <a:rPr lang="pt-BR" sz="1200" dirty="0"/>
              <a:t>(M+K)+: 351.95813</a:t>
            </a:r>
            <a:endParaRPr lang="en-US" sz="1200" dirty="0"/>
          </a:p>
        </p:txBody>
      </p:sp>
    </p:spTree>
    <p:extLst>
      <p:ext uri="{BB962C8B-B14F-4D97-AF65-F5344CB8AC3E}">
        <p14:creationId xmlns:p14="http://schemas.microsoft.com/office/powerpoint/2010/main" val="362023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A273F8-6240-4A9C-8EB4-2576DE6E6320}" type="slidenum">
              <a:rPr lang="en-US" smtClean="0"/>
              <a:t>15</a:t>
            </a:fld>
            <a:endParaRPr lang="en-US"/>
          </a:p>
        </p:txBody>
      </p:sp>
      <p:sp>
        <p:nvSpPr>
          <p:cNvPr id="4" name="TextBox 3"/>
          <p:cNvSpPr txBox="1"/>
          <p:nvPr/>
        </p:nvSpPr>
        <p:spPr>
          <a:xfrm>
            <a:off x="2225013" y="13999"/>
            <a:ext cx="7564635" cy="400110"/>
          </a:xfrm>
          <a:prstGeom prst="rect">
            <a:avLst/>
          </a:prstGeom>
          <a:noFill/>
        </p:spPr>
        <p:txBody>
          <a:bodyPr wrap="none" rtlCol="0">
            <a:spAutoFit/>
          </a:bodyPr>
          <a:lstStyle/>
          <a:p>
            <a:r>
              <a:rPr lang="en-US" sz="2000" dirty="0"/>
              <a:t>Proposed structure for Route B product and its major MSMS fragments</a:t>
            </a:r>
          </a:p>
        </p:txBody>
      </p:sp>
      <p:graphicFrame>
        <p:nvGraphicFramePr>
          <p:cNvPr id="5" name="Object 4"/>
          <p:cNvGraphicFramePr>
            <a:graphicFrameLocks noChangeAspect="1"/>
          </p:cNvGraphicFramePr>
          <p:nvPr>
            <p:extLst/>
          </p:nvPr>
        </p:nvGraphicFramePr>
        <p:xfrm>
          <a:off x="2267403" y="503917"/>
          <a:ext cx="7689850" cy="6127750"/>
        </p:xfrm>
        <a:graphic>
          <a:graphicData uri="http://schemas.openxmlformats.org/presentationml/2006/ole">
            <mc:AlternateContent xmlns:mc="http://schemas.openxmlformats.org/markup-compatibility/2006">
              <mc:Choice xmlns:v="urn:schemas-microsoft-com:vml" Requires="v">
                <p:oleObj spid="_x0000_s2089" name="CS ChemDraw Drawing" r:id="rId3" imgW="7690320" imgH="6128280" progId="ChemDraw.Document.6.0">
                  <p:embed/>
                </p:oleObj>
              </mc:Choice>
              <mc:Fallback>
                <p:oleObj name="CS ChemDraw Drawing" r:id="rId3" imgW="7690320" imgH="6128280" progId="ChemDraw.Document.6.0">
                  <p:embed/>
                  <p:pic>
                    <p:nvPicPr>
                      <p:cNvPr id="0" name=""/>
                      <p:cNvPicPr/>
                      <p:nvPr/>
                    </p:nvPicPr>
                    <p:blipFill>
                      <a:blip r:embed="rId4"/>
                      <a:stretch>
                        <a:fillRect/>
                      </a:stretch>
                    </p:blipFill>
                    <p:spPr>
                      <a:xfrm>
                        <a:off x="2267403" y="503917"/>
                        <a:ext cx="7689850" cy="6127750"/>
                      </a:xfrm>
                      <a:prstGeom prst="rect">
                        <a:avLst/>
                      </a:prstGeom>
                    </p:spPr>
                  </p:pic>
                </p:oleObj>
              </mc:Fallback>
            </mc:AlternateContent>
          </a:graphicData>
        </a:graphic>
      </p:graphicFrame>
    </p:spTree>
    <p:extLst>
      <p:ext uri="{BB962C8B-B14F-4D97-AF65-F5344CB8AC3E}">
        <p14:creationId xmlns:p14="http://schemas.microsoft.com/office/powerpoint/2010/main" val="154733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3750" y="1571401"/>
            <a:ext cx="9278502" cy="3539430"/>
          </a:xfrm>
          <a:prstGeom prst="rect">
            <a:avLst/>
          </a:prstGeom>
          <a:noFill/>
        </p:spPr>
        <p:txBody>
          <a:bodyPr wrap="none" rtlCol="0">
            <a:spAutoFit/>
          </a:bodyPr>
          <a:lstStyle/>
          <a:p>
            <a:pPr algn="ctr"/>
            <a:r>
              <a:rPr lang="en-US" sz="3200" dirty="0"/>
              <a:t>Application 2</a:t>
            </a:r>
          </a:p>
          <a:p>
            <a:pPr algn="ctr"/>
            <a:endParaRPr lang="en-US" sz="2800" dirty="0"/>
          </a:p>
          <a:p>
            <a:pPr algn="ctr"/>
            <a:r>
              <a:rPr lang="en-US" sz="2800" dirty="0"/>
              <a:t>Analysis of Impurities, Additives and Degradation Compounds</a:t>
            </a:r>
          </a:p>
          <a:p>
            <a:pPr algn="ctr"/>
            <a:r>
              <a:rPr lang="en-US" sz="2800" dirty="0"/>
              <a:t>Associated with Pharmaceuticals and Medical devices</a:t>
            </a:r>
          </a:p>
          <a:p>
            <a:endParaRPr lang="en-US" sz="2800" dirty="0"/>
          </a:p>
          <a:p>
            <a:pPr marL="457200" indent="-457200">
              <a:buFont typeface="Arial" panose="020B0604020202020204" pitchFamily="34" charset="0"/>
              <a:buChar char="•"/>
            </a:pPr>
            <a:r>
              <a:rPr lang="en-US" sz="2800" dirty="0"/>
              <a:t>Impurities in pharmaceuticals.</a:t>
            </a:r>
          </a:p>
          <a:p>
            <a:pPr marL="457200" indent="-457200">
              <a:buFont typeface="Arial" panose="020B0604020202020204" pitchFamily="34" charset="0"/>
              <a:buChar char="•"/>
            </a:pPr>
            <a:r>
              <a:rPr lang="en-US" sz="2800" dirty="0"/>
              <a:t>Additives and degradation compounds.</a:t>
            </a:r>
          </a:p>
          <a:p>
            <a:pPr marL="457200" indent="-457200">
              <a:buFont typeface="Arial" panose="020B0604020202020204" pitchFamily="34" charset="0"/>
              <a:buChar char="•"/>
            </a:pPr>
            <a:endParaRPr lang="en-US" sz="2400" dirty="0"/>
          </a:p>
        </p:txBody>
      </p:sp>
      <p:sp>
        <p:nvSpPr>
          <p:cNvPr id="3"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419737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950" y="271464"/>
            <a:ext cx="10740798" cy="6347142"/>
          </a:xfrm>
          <a:prstGeom prst="rect">
            <a:avLst/>
          </a:prstGeom>
        </p:spPr>
      </p:pic>
      <p:sp>
        <p:nvSpPr>
          <p:cNvPr id="8" name="TextBox 7"/>
          <p:cNvSpPr txBox="1"/>
          <p:nvPr/>
        </p:nvSpPr>
        <p:spPr>
          <a:xfrm rot="16200000">
            <a:off x="2065771" y="805542"/>
            <a:ext cx="734625" cy="276999"/>
          </a:xfrm>
          <a:prstGeom prst="rect">
            <a:avLst/>
          </a:prstGeom>
          <a:noFill/>
        </p:spPr>
        <p:txBody>
          <a:bodyPr wrap="none" rtlCol="0">
            <a:spAutoFit/>
          </a:bodyPr>
          <a:lstStyle/>
          <a:p>
            <a:r>
              <a:rPr lang="en-US" sz="1200" dirty="0">
                <a:solidFill>
                  <a:srgbClr val="FF0000"/>
                </a:solidFill>
              </a:rPr>
              <a:t>RRT 0.31</a:t>
            </a:r>
          </a:p>
        </p:txBody>
      </p:sp>
      <p:sp>
        <p:nvSpPr>
          <p:cNvPr id="3" name="TextBox 2"/>
          <p:cNvSpPr txBox="1"/>
          <p:nvPr/>
        </p:nvSpPr>
        <p:spPr>
          <a:xfrm>
            <a:off x="8017329" y="576729"/>
            <a:ext cx="1806905" cy="369332"/>
          </a:xfrm>
          <a:prstGeom prst="rect">
            <a:avLst/>
          </a:prstGeom>
          <a:noFill/>
        </p:spPr>
        <p:txBody>
          <a:bodyPr wrap="none" rtlCol="0">
            <a:spAutoFit/>
          </a:bodyPr>
          <a:lstStyle/>
          <a:p>
            <a:r>
              <a:rPr lang="en-US" dirty="0"/>
              <a:t>MS TIC of sample</a:t>
            </a:r>
          </a:p>
        </p:txBody>
      </p:sp>
      <p:sp>
        <p:nvSpPr>
          <p:cNvPr id="9" name="TextBox 8"/>
          <p:cNvSpPr txBox="1"/>
          <p:nvPr/>
        </p:nvSpPr>
        <p:spPr>
          <a:xfrm>
            <a:off x="8017328" y="3692765"/>
            <a:ext cx="2542491" cy="369332"/>
          </a:xfrm>
          <a:prstGeom prst="rect">
            <a:avLst/>
          </a:prstGeom>
          <a:noFill/>
        </p:spPr>
        <p:txBody>
          <a:bodyPr wrap="none" rtlCol="0">
            <a:spAutoFit/>
          </a:bodyPr>
          <a:lstStyle/>
          <a:p>
            <a:r>
              <a:rPr lang="en-US" dirty="0"/>
              <a:t>DAD @260 nm of sample</a:t>
            </a:r>
          </a:p>
        </p:txBody>
      </p:sp>
      <p:sp>
        <p:nvSpPr>
          <p:cNvPr id="14" name="TextBox 13"/>
          <p:cNvSpPr txBox="1"/>
          <p:nvPr/>
        </p:nvSpPr>
        <p:spPr>
          <a:xfrm rot="16200000">
            <a:off x="2037806" y="4786584"/>
            <a:ext cx="734625" cy="276999"/>
          </a:xfrm>
          <a:prstGeom prst="rect">
            <a:avLst/>
          </a:prstGeom>
          <a:noFill/>
        </p:spPr>
        <p:txBody>
          <a:bodyPr wrap="none" rtlCol="0">
            <a:spAutoFit/>
          </a:bodyPr>
          <a:lstStyle/>
          <a:p>
            <a:r>
              <a:rPr lang="en-US" sz="1200" dirty="0">
                <a:solidFill>
                  <a:srgbClr val="FF0000"/>
                </a:solidFill>
              </a:rPr>
              <a:t>RRT 0.31</a:t>
            </a:r>
          </a:p>
        </p:txBody>
      </p:sp>
      <p:sp>
        <p:nvSpPr>
          <p:cNvPr id="17" name="Slide Number Placeholder 16"/>
          <p:cNvSpPr>
            <a:spLocks noGrp="1"/>
          </p:cNvSpPr>
          <p:nvPr>
            <p:ph type="sldNum" sz="quarter" idx="12"/>
          </p:nvPr>
        </p:nvSpPr>
        <p:spPr/>
        <p:txBody>
          <a:bodyPr/>
          <a:lstStyle/>
          <a:p>
            <a:fld id="{6EBCF908-3489-40F9-A349-1C01CA95B950}" type="slidenum">
              <a:rPr lang="en-US" smtClean="0"/>
              <a:t>17</a:t>
            </a:fld>
            <a:endParaRPr lang="en-US"/>
          </a:p>
        </p:txBody>
      </p:sp>
      <p:sp>
        <p:nvSpPr>
          <p:cNvPr id="18" name="TextBox 17"/>
          <p:cNvSpPr txBox="1"/>
          <p:nvPr/>
        </p:nvSpPr>
        <p:spPr>
          <a:xfrm>
            <a:off x="5369873" y="4188439"/>
            <a:ext cx="494046" cy="369332"/>
          </a:xfrm>
          <a:prstGeom prst="rect">
            <a:avLst/>
          </a:prstGeom>
          <a:noFill/>
        </p:spPr>
        <p:txBody>
          <a:bodyPr wrap="none" rtlCol="0">
            <a:spAutoFit/>
          </a:bodyPr>
          <a:lstStyle/>
          <a:p>
            <a:r>
              <a:rPr lang="en-US" dirty="0">
                <a:solidFill>
                  <a:srgbClr val="C00000"/>
                </a:solidFill>
              </a:rPr>
              <a:t>API</a:t>
            </a:r>
          </a:p>
        </p:txBody>
      </p:sp>
      <p:sp>
        <p:nvSpPr>
          <p:cNvPr id="19" name="Rectangle 18"/>
          <p:cNvSpPr/>
          <p:nvPr/>
        </p:nvSpPr>
        <p:spPr>
          <a:xfrm>
            <a:off x="1521229" y="332509"/>
            <a:ext cx="1172095" cy="14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24173" y="3341716"/>
            <a:ext cx="1200672" cy="133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15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7056" y="404420"/>
            <a:ext cx="10515601" cy="6208005"/>
          </a:xfrm>
          <a:prstGeom prst="rect">
            <a:avLst/>
          </a:prstGeom>
        </p:spPr>
      </p:pic>
      <p:sp>
        <p:nvSpPr>
          <p:cNvPr id="4" name="TextBox 3"/>
          <p:cNvSpPr txBox="1"/>
          <p:nvPr/>
        </p:nvSpPr>
        <p:spPr>
          <a:xfrm>
            <a:off x="5543549" y="404420"/>
            <a:ext cx="1006366" cy="369332"/>
          </a:xfrm>
          <a:prstGeom prst="rect">
            <a:avLst/>
          </a:prstGeom>
          <a:noFill/>
        </p:spPr>
        <p:txBody>
          <a:bodyPr wrap="none" rtlCol="0">
            <a:spAutoFit/>
          </a:bodyPr>
          <a:lstStyle/>
          <a:p>
            <a:r>
              <a:rPr lang="en-US" dirty="0">
                <a:solidFill>
                  <a:srgbClr val="FF0000"/>
                </a:solidFill>
              </a:rPr>
              <a:t>RRT 0.31</a:t>
            </a:r>
          </a:p>
        </p:txBody>
      </p:sp>
      <p:sp>
        <p:nvSpPr>
          <p:cNvPr id="5" name="TextBox 4"/>
          <p:cNvSpPr txBox="1"/>
          <p:nvPr/>
        </p:nvSpPr>
        <p:spPr>
          <a:xfrm>
            <a:off x="7834066" y="1108488"/>
            <a:ext cx="2437847" cy="369332"/>
          </a:xfrm>
          <a:prstGeom prst="rect">
            <a:avLst/>
          </a:prstGeom>
          <a:noFill/>
        </p:spPr>
        <p:txBody>
          <a:bodyPr wrap="none" rtlCol="0">
            <a:spAutoFit/>
          </a:bodyPr>
          <a:lstStyle/>
          <a:p>
            <a:r>
              <a:rPr lang="en-US" dirty="0"/>
              <a:t>MS TIC of Active sample</a:t>
            </a:r>
          </a:p>
        </p:txBody>
      </p:sp>
      <p:sp>
        <p:nvSpPr>
          <p:cNvPr id="6" name="TextBox 5"/>
          <p:cNvSpPr txBox="1"/>
          <p:nvPr/>
        </p:nvSpPr>
        <p:spPr>
          <a:xfrm>
            <a:off x="7834066" y="3834196"/>
            <a:ext cx="3173433" cy="369332"/>
          </a:xfrm>
          <a:prstGeom prst="rect">
            <a:avLst/>
          </a:prstGeom>
          <a:noFill/>
        </p:spPr>
        <p:txBody>
          <a:bodyPr wrap="none" rtlCol="0">
            <a:spAutoFit/>
          </a:bodyPr>
          <a:lstStyle/>
          <a:p>
            <a:r>
              <a:rPr lang="en-US" dirty="0"/>
              <a:t>DAD @260 nm of Active sample</a:t>
            </a:r>
          </a:p>
        </p:txBody>
      </p:sp>
      <p:sp>
        <p:nvSpPr>
          <p:cNvPr id="2" name="Slide Number Placeholder 1"/>
          <p:cNvSpPr>
            <a:spLocks noGrp="1"/>
          </p:cNvSpPr>
          <p:nvPr>
            <p:ph type="sldNum" sz="quarter" idx="12"/>
          </p:nvPr>
        </p:nvSpPr>
        <p:spPr/>
        <p:txBody>
          <a:bodyPr/>
          <a:lstStyle/>
          <a:p>
            <a:fld id="{6EBCF908-3489-40F9-A349-1C01CA95B950}" type="slidenum">
              <a:rPr lang="en-US" smtClean="0"/>
              <a:t>18</a:t>
            </a:fld>
            <a:endParaRPr lang="en-US"/>
          </a:p>
        </p:txBody>
      </p:sp>
      <p:sp>
        <p:nvSpPr>
          <p:cNvPr id="7" name="Rectangle 6"/>
          <p:cNvSpPr/>
          <p:nvPr/>
        </p:nvSpPr>
        <p:spPr>
          <a:xfrm>
            <a:off x="1649186" y="404420"/>
            <a:ext cx="1698171" cy="13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48595" y="3406153"/>
            <a:ext cx="1698171" cy="13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13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0679" y="143555"/>
            <a:ext cx="11287805" cy="6621501"/>
          </a:xfrm>
          <a:prstGeom prst="rect">
            <a:avLst/>
          </a:prstGeom>
        </p:spPr>
      </p:pic>
      <p:sp>
        <p:nvSpPr>
          <p:cNvPr id="3" name="TextBox 2"/>
          <p:cNvSpPr txBox="1"/>
          <p:nvPr/>
        </p:nvSpPr>
        <p:spPr>
          <a:xfrm>
            <a:off x="6891734" y="1474096"/>
            <a:ext cx="1006366" cy="369332"/>
          </a:xfrm>
          <a:prstGeom prst="rect">
            <a:avLst/>
          </a:prstGeom>
          <a:noFill/>
        </p:spPr>
        <p:txBody>
          <a:bodyPr wrap="none" rtlCol="0">
            <a:spAutoFit/>
          </a:bodyPr>
          <a:lstStyle/>
          <a:p>
            <a:r>
              <a:rPr lang="en-US" dirty="0">
                <a:solidFill>
                  <a:srgbClr val="FF0000"/>
                </a:solidFill>
              </a:rPr>
              <a:t>RRT 0.31</a:t>
            </a:r>
          </a:p>
        </p:txBody>
      </p:sp>
      <p:sp>
        <p:nvSpPr>
          <p:cNvPr id="4" name="TextBox 3"/>
          <p:cNvSpPr txBox="1"/>
          <p:nvPr/>
        </p:nvSpPr>
        <p:spPr>
          <a:xfrm>
            <a:off x="6790760" y="3543300"/>
            <a:ext cx="5096973" cy="369332"/>
          </a:xfrm>
          <a:prstGeom prst="rect">
            <a:avLst/>
          </a:prstGeom>
          <a:noFill/>
        </p:spPr>
        <p:txBody>
          <a:bodyPr wrap="none" rtlCol="0">
            <a:spAutoFit/>
          </a:bodyPr>
          <a:lstStyle/>
          <a:p>
            <a:r>
              <a:rPr lang="en-US" dirty="0"/>
              <a:t>UV spectrum (190-400 nm) of peak apex of </a:t>
            </a:r>
            <a:r>
              <a:rPr lang="en-US" dirty="0">
                <a:solidFill>
                  <a:srgbClr val="FF0000"/>
                </a:solidFill>
              </a:rPr>
              <a:t>RRT 0.31</a:t>
            </a:r>
          </a:p>
        </p:txBody>
      </p:sp>
      <p:sp>
        <p:nvSpPr>
          <p:cNvPr id="5" name="TextBox 4"/>
          <p:cNvSpPr txBox="1"/>
          <p:nvPr/>
        </p:nvSpPr>
        <p:spPr>
          <a:xfrm>
            <a:off x="7572427" y="254828"/>
            <a:ext cx="4031873" cy="369332"/>
          </a:xfrm>
          <a:prstGeom prst="rect">
            <a:avLst/>
          </a:prstGeom>
          <a:noFill/>
        </p:spPr>
        <p:txBody>
          <a:bodyPr wrap="none" rtlCol="0">
            <a:spAutoFit/>
          </a:bodyPr>
          <a:lstStyle/>
          <a:p>
            <a:r>
              <a:rPr lang="en-US" dirty="0"/>
              <a:t>UV chromatogram @260 nm of sample </a:t>
            </a:r>
          </a:p>
        </p:txBody>
      </p:sp>
      <p:sp>
        <p:nvSpPr>
          <p:cNvPr id="6" name="Slide Number Placeholder 5"/>
          <p:cNvSpPr>
            <a:spLocks noGrp="1"/>
          </p:cNvSpPr>
          <p:nvPr>
            <p:ph type="sldNum" sz="quarter" idx="12"/>
          </p:nvPr>
        </p:nvSpPr>
        <p:spPr/>
        <p:txBody>
          <a:bodyPr/>
          <a:lstStyle/>
          <a:p>
            <a:fld id="{6EBCF908-3489-40F9-A349-1C01CA95B950}" type="slidenum">
              <a:rPr lang="en-US" smtClean="0"/>
              <a:t>19</a:t>
            </a:fld>
            <a:endParaRPr lang="en-US"/>
          </a:p>
        </p:txBody>
      </p:sp>
      <p:sp>
        <p:nvSpPr>
          <p:cNvPr id="7" name="Rectangle 6"/>
          <p:cNvSpPr/>
          <p:nvPr/>
        </p:nvSpPr>
        <p:spPr>
          <a:xfrm>
            <a:off x="2114550" y="146796"/>
            <a:ext cx="1698171" cy="13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58686" y="3593543"/>
            <a:ext cx="1698171" cy="13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48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33600" y="457200"/>
            <a:ext cx="8229600" cy="5327658"/>
            <a:chOff x="609600" y="838200"/>
            <a:chExt cx="8229600" cy="5327658"/>
          </a:xfrm>
        </p:grpSpPr>
        <p:sp>
          <p:nvSpPr>
            <p:cNvPr id="49157" name="Rectangle 1029"/>
            <p:cNvSpPr>
              <a:spLocks noChangeArrowheads="1"/>
            </p:cNvSpPr>
            <p:nvPr/>
          </p:nvSpPr>
          <p:spPr bwMode="auto">
            <a:xfrm>
              <a:off x="990600" y="1295400"/>
              <a:ext cx="746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just" eaLnBrk="1" hangingPunct="1">
                <a:spcBef>
                  <a:spcPct val="0"/>
                </a:spcBef>
                <a:buClr>
                  <a:schemeClr val="tx1"/>
                </a:buClr>
                <a:buFont typeface="Wingdings" panose="05000000000000000000" pitchFamily="2" charset="2"/>
                <a:buNone/>
              </a:pPr>
              <a:r>
                <a:rPr lang="en-US" altLang="en-US" sz="1800" dirty="0">
                  <a:solidFill>
                    <a:schemeClr val="tx1"/>
                  </a:solidFill>
                </a:rPr>
                <a:t>provides expertise via 4 business units:  </a:t>
              </a:r>
              <a:r>
                <a:rPr lang="en-US" altLang="en-US" sz="1800" b="1" dirty="0">
                  <a:solidFill>
                    <a:schemeClr val="tx1"/>
                  </a:solidFill>
                </a:rPr>
                <a:t>CMC Data production</a:t>
              </a:r>
              <a:r>
                <a:rPr lang="en-US" altLang="en-US" sz="1800" dirty="0">
                  <a:solidFill>
                    <a:schemeClr val="tx1"/>
                  </a:solidFill>
                </a:rPr>
                <a:t>; </a:t>
              </a:r>
              <a:r>
                <a:rPr lang="en-US" altLang="en-US" sz="1800" b="1" dirty="0">
                  <a:solidFill>
                    <a:schemeClr val="tx1"/>
                  </a:solidFill>
                </a:rPr>
                <a:t>QC monograph testing</a:t>
              </a:r>
              <a:r>
                <a:rPr lang="en-US" altLang="en-US" sz="1800" dirty="0">
                  <a:solidFill>
                    <a:schemeClr val="tx1"/>
                  </a:solidFill>
                </a:rPr>
                <a:t>, </a:t>
              </a:r>
              <a:r>
                <a:rPr lang="en-US" altLang="en-US" sz="1800" b="1" dirty="0">
                  <a:solidFill>
                    <a:schemeClr val="tx1"/>
                  </a:solidFill>
                </a:rPr>
                <a:t>Extractables/Leachables assessment</a:t>
              </a:r>
              <a:r>
                <a:rPr lang="en-US" altLang="en-US" sz="1800" dirty="0">
                  <a:solidFill>
                    <a:schemeClr val="tx1"/>
                  </a:solidFill>
                </a:rPr>
                <a:t>, </a:t>
              </a:r>
              <a:r>
                <a:rPr lang="en-US" altLang="en-US" sz="1800" b="1" dirty="0">
                  <a:solidFill>
                    <a:schemeClr val="tx1"/>
                  </a:solidFill>
                </a:rPr>
                <a:t>Organic synthesis and drug product production</a:t>
              </a:r>
              <a:r>
                <a:rPr lang="en-US" altLang="en-US" sz="1800" dirty="0">
                  <a:solidFill>
                    <a:schemeClr val="tx1"/>
                  </a:solidFill>
                </a:rPr>
                <a:t>.</a:t>
              </a:r>
            </a:p>
          </p:txBody>
        </p:sp>
        <p:sp>
          <p:nvSpPr>
            <p:cNvPr id="49158" name="Rectangle 1030"/>
            <p:cNvSpPr>
              <a:spLocks noChangeArrowheads="1"/>
            </p:cNvSpPr>
            <p:nvPr/>
          </p:nvSpPr>
          <p:spPr bwMode="auto">
            <a:xfrm>
              <a:off x="609600" y="8382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buClr>
                  <a:schemeClr val="tx1"/>
                </a:buClr>
                <a:buFont typeface="Wingdings" panose="05000000000000000000" pitchFamily="2" charset="2"/>
                <a:buNone/>
              </a:pPr>
              <a:r>
                <a:rPr lang="en-US" altLang="en-US" sz="2800" b="1" dirty="0">
                  <a:solidFill>
                    <a:sysClr val="windowText" lastClr="000000">
                      <a:lumMod val="65000"/>
                      <a:lumOff val="35000"/>
                    </a:sysClr>
                  </a:solidFill>
                  <a:latin typeface="Arial" panose="020B0604020202020204" pitchFamily="34" charset="0"/>
                  <a:ea typeface="+mj-ea"/>
                  <a:cs typeface="Arial" panose="020B0604020202020204" pitchFamily="34" charset="0"/>
                </a:rPr>
                <a:t>Chemic Laboratories..</a:t>
              </a:r>
            </a:p>
          </p:txBody>
        </p:sp>
        <p:sp>
          <p:nvSpPr>
            <p:cNvPr id="49159" name="Rectangle 1031"/>
            <p:cNvSpPr>
              <a:spLocks noChangeArrowheads="1"/>
            </p:cNvSpPr>
            <p:nvPr/>
          </p:nvSpPr>
          <p:spPr bwMode="auto">
            <a:xfrm>
              <a:off x="609600" y="23622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buClr>
                  <a:schemeClr val="tx1"/>
                </a:buClr>
                <a:buNone/>
              </a:pPr>
              <a:r>
                <a:rPr lang="en-US" altLang="en-US" sz="2800" b="1" dirty="0">
                  <a:solidFill>
                    <a:sysClr val="windowText" lastClr="000000">
                      <a:lumMod val="65000"/>
                      <a:lumOff val="35000"/>
                    </a:sysClr>
                  </a:solidFill>
                  <a:latin typeface="Arial" panose="020B0604020202020204" pitchFamily="34" charset="0"/>
                  <a:ea typeface="+mj-ea"/>
                  <a:cs typeface="Arial" panose="020B0604020202020204" pitchFamily="34" charset="0"/>
                </a:rPr>
                <a:t>Chemic’s clients.. </a:t>
              </a:r>
            </a:p>
          </p:txBody>
        </p:sp>
        <p:sp>
          <p:nvSpPr>
            <p:cNvPr id="49160" name="Rectangle 1032"/>
            <p:cNvSpPr>
              <a:spLocks noChangeArrowheads="1"/>
            </p:cNvSpPr>
            <p:nvPr/>
          </p:nvSpPr>
          <p:spPr bwMode="auto">
            <a:xfrm>
              <a:off x="990600" y="2819400"/>
              <a:ext cx="71725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just" eaLnBrk="1" hangingPunct="1">
                <a:spcBef>
                  <a:spcPct val="0"/>
                </a:spcBef>
                <a:buClr>
                  <a:schemeClr val="tx1"/>
                </a:buClr>
                <a:buNone/>
              </a:pPr>
              <a:r>
                <a:rPr lang="en-US" altLang="en-US" sz="1800" dirty="0">
                  <a:solidFill>
                    <a:schemeClr val="tx1"/>
                  </a:solidFill>
                </a:rPr>
                <a:t>are fortune 100 to virtual companies in the Pharmaceutical, Biotech, Veterinary medicine, and Medical device industries.</a:t>
              </a:r>
            </a:p>
          </p:txBody>
        </p:sp>
        <p:sp>
          <p:nvSpPr>
            <p:cNvPr id="49161" name="Rectangle 1033"/>
            <p:cNvSpPr>
              <a:spLocks noChangeArrowheads="1"/>
            </p:cNvSpPr>
            <p:nvPr/>
          </p:nvSpPr>
          <p:spPr bwMode="auto">
            <a:xfrm>
              <a:off x="990600" y="3962400"/>
              <a:ext cx="7564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just" eaLnBrk="1" hangingPunct="1">
                <a:spcBef>
                  <a:spcPct val="0"/>
                </a:spcBef>
                <a:buClr>
                  <a:schemeClr val="tx1"/>
                </a:buClr>
                <a:buNone/>
              </a:pPr>
              <a:r>
                <a:rPr lang="en-US" altLang="en-US" sz="1800" dirty="0">
                  <a:solidFill>
                    <a:schemeClr val="tx1"/>
                  </a:solidFill>
                </a:rPr>
                <a:t>through continuous recruitment of scientific professionals and acquisition of state of the art equipment allowing us to meet the rigorous needs of our client sponsors.</a:t>
              </a:r>
            </a:p>
          </p:txBody>
        </p:sp>
        <p:sp>
          <p:nvSpPr>
            <p:cNvPr id="49162" name="Rectangle 1034"/>
            <p:cNvSpPr>
              <a:spLocks noChangeArrowheads="1"/>
            </p:cNvSpPr>
            <p:nvPr/>
          </p:nvSpPr>
          <p:spPr bwMode="auto">
            <a:xfrm>
              <a:off x="609600" y="3495693"/>
              <a:ext cx="815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buClr>
                  <a:schemeClr val="tx1"/>
                </a:buClr>
                <a:buNone/>
              </a:pPr>
              <a:r>
                <a:rPr lang="en-US" altLang="en-US" sz="2800" b="1" dirty="0">
                  <a:solidFill>
                    <a:sysClr val="windowText" lastClr="000000">
                      <a:lumMod val="65000"/>
                      <a:lumOff val="35000"/>
                    </a:sysClr>
                  </a:solidFill>
                  <a:latin typeface="Arial" panose="020B0604020202020204" pitchFamily="34" charset="0"/>
                  <a:ea typeface="+mj-ea"/>
                  <a:cs typeface="Arial" panose="020B0604020202020204" pitchFamily="34" charset="0"/>
                </a:rPr>
                <a:t>Chemic continues to offer quality services.. </a:t>
              </a:r>
            </a:p>
          </p:txBody>
        </p:sp>
        <p:sp>
          <p:nvSpPr>
            <p:cNvPr id="49163" name="Rectangle 1035"/>
            <p:cNvSpPr>
              <a:spLocks noChangeArrowheads="1"/>
            </p:cNvSpPr>
            <p:nvPr/>
          </p:nvSpPr>
          <p:spPr bwMode="auto">
            <a:xfrm>
              <a:off x="609600" y="5036952"/>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buClr>
                  <a:schemeClr val="tx1"/>
                </a:buClr>
                <a:buFont typeface="Wingdings" panose="05000000000000000000" pitchFamily="2" charset="2"/>
                <a:buNone/>
              </a:pPr>
              <a:r>
                <a:rPr lang="en-US" altLang="en-US" sz="2800" b="1" dirty="0">
                  <a:solidFill>
                    <a:sysClr val="windowText" lastClr="000000">
                      <a:lumMod val="65000"/>
                      <a:lumOff val="35000"/>
                    </a:sysClr>
                  </a:solidFill>
                  <a:latin typeface="Arial" panose="020B0604020202020204" pitchFamily="34" charset="0"/>
                  <a:ea typeface="+mj-ea"/>
                  <a:cs typeface="Arial" panose="020B0604020202020204" pitchFamily="34" charset="0"/>
                </a:rPr>
                <a:t>Chemic measures success..  </a:t>
              </a:r>
            </a:p>
          </p:txBody>
        </p:sp>
        <p:sp>
          <p:nvSpPr>
            <p:cNvPr id="49164" name="Rectangle 1036"/>
            <p:cNvSpPr>
              <a:spLocks noChangeArrowheads="1"/>
            </p:cNvSpPr>
            <p:nvPr/>
          </p:nvSpPr>
          <p:spPr bwMode="auto">
            <a:xfrm>
              <a:off x="990600" y="5519527"/>
              <a:ext cx="739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just" eaLnBrk="1" hangingPunct="1">
                <a:spcBef>
                  <a:spcPct val="0"/>
                </a:spcBef>
                <a:buClr>
                  <a:schemeClr val="tx1"/>
                </a:buClr>
                <a:buNone/>
              </a:pPr>
              <a:r>
                <a:rPr lang="en-US" altLang="en-US" sz="1800" dirty="0">
                  <a:solidFill>
                    <a:schemeClr val="tx1"/>
                  </a:solidFill>
                </a:rPr>
                <a:t>by successfully completing and reporting contracted programs leading to numerous approved IND, NDA, ANDA, BLA, PMA &amp; 510(k) submissions.</a:t>
              </a:r>
            </a:p>
          </p:txBody>
        </p:sp>
      </p:grpSp>
      <p:sp>
        <p:nvSpPr>
          <p:cNvPr id="3" name="Slide Number Placeholder 2"/>
          <p:cNvSpPr>
            <a:spLocks noGrp="1"/>
          </p:cNvSpPr>
          <p:nvPr>
            <p:ph type="sldNum" sz="quarter" idx="12"/>
          </p:nvPr>
        </p:nvSpPr>
        <p:spPr>
          <a:xfrm>
            <a:off x="9687152" y="6369050"/>
            <a:ext cx="381000" cy="457200"/>
          </a:xfrm>
        </p:spPr>
        <p:txBody>
          <a:bodyPr/>
          <a:lstStyle/>
          <a:p>
            <a:fld id="{2F741D9C-D90A-4170-9FC2-9BFAB3CAA593}" type="slidenum">
              <a:rPr lang="en-US" altLang="en-US" smtClean="0"/>
              <a:pPr/>
              <a:t>2</a:t>
            </a:fld>
            <a:endParaRPr lang="en-US" altLang="en-US" dirty="0"/>
          </a:p>
        </p:txBody>
      </p:sp>
      <p:sp>
        <p:nvSpPr>
          <p:cNvPr id="14"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2777221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5078" y="439017"/>
            <a:ext cx="9302522" cy="6319809"/>
          </a:xfrm>
          <a:prstGeom prst="rect">
            <a:avLst/>
          </a:prstGeom>
        </p:spPr>
      </p:pic>
      <p:sp>
        <p:nvSpPr>
          <p:cNvPr id="5" name="TextBox 4"/>
          <p:cNvSpPr txBox="1"/>
          <p:nvPr/>
        </p:nvSpPr>
        <p:spPr>
          <a:xfrm>
            <a:off x="5821135" y="224804"/>
            <a:ext cx="1006366" cy="369332"/>
          </a:xfrm>
          <a:prstGeom prst="rect">
            <a:avLst/>
          </a:prstGeom>
          <a:noFill/>
        </p:spPr>
        <p:txBody>
          <a:bodyPr wrap="none" rtlCol="0">
            <a:spAutoFit/>
          </a:bodyPr>
          <a:lstStyle/>
          <a:p>
            <a:r>
              <a:rPr lang="en-US" dirty="0">
                <a:solidFill>
                  <a:srgbClr val="FF0000"/>
                </a:solidFill>
              </a:rPr>
              <a:t>RRT 0.31</a:t>
            </a:r>
          </a:p>
        </p:txBody>
      </p:sp>
      <p:sp>
        <p:nvSpPr>
          <p:cNvPr id="6" name="TextBox 5"/>
          <p:cNvSpPr txBox="1"/>
          <p:nvPr/>
        </p:nvSpPr>
        <p:spPr>
          <a:xfrm>
            <a:off x="3562350" y="4177391"/>
            <a:ext cx="710451" cy="276999"/>
          </a:xfrm>
          <a:prstGeom prst="rect">
            <a:avLst/>
          </a:prstGeom>
          <a:noFill/>
        </p:spPr>
        <p:txBody>
          <a:bodyPr wrap="none" rtlCol="0">
            <a:spAutoFit/>
          </a:bodyPr>
          <a:lstStyle/>
          <a:p>
            <a:r>
              <a:rPr lang="en-US" sz="1200" dirty="0">
                <a:solidFill>
                  <a:srgbClr val="C00000"/>
                </a:solidFill>
              </a:rPr>
              <a:t>(M+Na)</a:t>
            </a:r>
            <a:r>
              <a:rPr lang="en-US" sz="1200" baseline="30000" dirty="0">
                <a:solidFill>
                  <a:srgbClr val="C00000"/>
                </a:solidFill>
              </a:rPr>
              <a:t>+</a:t>
            </a:r>
          </a:p>
        </p:txBody>
      </p:sp>
      <p:sp>
        <p:nvSpPr>
          <p:cNvPr id="7" name="TextBox 6"/>
          <p:cNvSpPr txBox="1"/>
          <p:nvPr/>
        </p:nvSpPr>
        <p:spPr>
          <a:xfrm>
            <a:off x="5741113" y="4884963"/>
            <a:ext cx="788999" cy="276999"/>
          </a:xfrm>
          <a:prstGeom prst="rect">
            <a:avLst/>
          </a:prstGeom>
          <a:noFill/>
        </p:spPr>
        <p:txBody>
          <a:bodyPr wrap="none" rtlCol="0">
            <a:spAutoFit/>
          </a:bodyPr>
          <a:lstStyle/>
          <a:p>
            <a:r>
              <a:rPr lang="en-US" sz="1200" dirty="0">
                <a:solidFill>
                  <a:srgbClr val="C00000"/>
                </a:solidFill>
              </a:rPr>
              <a:t>(2M+Na)</a:t>
            </a:r>
            <a:r>
              <a:rPr lang="en-US" sz="1200" baseline="30000" dirty="0">
                <a:solidFill>
                  <a:srgbClr val="C00000"/>
                </a:solidFill>
              </a:rPr>
              <a:t>+</a:t>
            </a:r>
          </a:p>
        </p:txBody>
      </p:sp>
      <p:sp>
        <p:nvSpPr>
          <p:cNvPr id="8" name="TextBox 7"/>
          <p:cNvSpPr txBox="1"/>
          <p:nvPr/>
        </p:nvSpPr>
        <p:spPr>
          <a:xfrm>
            <a:off x="7471720" y="4397242"/>
            <a:ext cx="2548455" cy="369332"/>
          </a:xfrm>
          <a:prstGeom prst="rect">
            <a:avLst/>
          </a:prstGeom>
          <a:noFill/>
        </p:spPr>
        <p:txBody>
          <a:bodyPr wrap="none" rtlCol="0">
            <a:spAutoFit/>
          </a:bodyPr>
          <a:lstStyle/>
          <a:p>
            <a:r>
              <a:rPr lang="en-US" dirty="0"/>
              <a:t>MS spectrum of </a:t>
            </a:r>
            <a:r>
              <a:rPr lang="en-US" dirty="0">
                <a:solidFill>
                  <a:srgbClr val="FF0000"/>
                </a:solidFill>
              </a:rPr>
              <a:t>RRT 0.31</a:t>
            </a:r>
          </a:p>
        </p:txBody>
      </p:sp>
      <p:sp>
        <p:nvSpPr>
          <p:cNvPr id="2" name="Slide Number Placeholder 1"/>
          <p:cNvSpPr>
            <a:spLocks noGrp="1"/>
          </p:cNvSpPr>
          <p:nvPr>
            <p:ph type="sldNum" sz="quarter" idx="12"/>
          </p:nvPr>
        </p:nvSpPr>
        <p:spPr/>
        <p:txBody>
          <a:bodyPr/>
          <a:lstStyle/>
          <a:p>
            <a:fld id="{6EBCF908-3489-40F9-A349-1C01CA95B950}" type="slidenum">
              <a:rPr lang="en-US" smtClean="0"/>
              <a:t>20</a:t>
            </a:fld>
            <a:endParaRPr lang="en-US"/>
          </a:p>
        </p:txBody>
      </p:sp>
      <p:sp>
        <p:nvSpPr>
          <p:cNvPr id="11" name="Rectangle 10"/>
          <p:cNvSpPr/>
          <p:nvPr/>
        </p:nvSpPr>
        <p:spPr>
          <a:xfrm>
            <a:off x="2424795" y="2774784"/>
            <a:ext cx="1638299" cy="11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1893" y="445856"/>
            <a:ext cx="1698171" cy="13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73087" y="4059296"/>
            <a:ext cx="1698171" cy="13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22070" y="2015794"/>
            <a:ext cx="1638299" cy="11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22071" y="1250035"/>
            <a:ext cx="1638299" cy="11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71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0921" y="297052"/>
            <a:ext cx="10695215" cy="6394716"/>
          </a:xfrm>
          <a:prstGeom prst="rect">
            <a:avLst/>
          </a:prstGeom>
        </p:spPr>
      </p:pic>
      <p:sp>
        <p:nvSpPr>
          <p:cNvPr id="7" name="TextBox 6"/>
          <p:cNvSpPr txBox="1"/>
          <p:nvPr/>
        </p:nvSpPr>
        <p:spPr>
          <a:xfrm>
            <a:off x="7320642" y="3328308"/>
            <a:ext cx="2125775" cy="646331"/>
          </a:xfrm>
          <a:prstGeom prst="rect">
            <a:avLst/>
          </a:prstGeom>
          <a:noFill/>
        </p:spPr>
        <p:txBody>
          <a:bodyPr wrap="none" rtlCol="0">
            <a:spAutoFit/>
          </a:bodyPr>
          <a:lstStyle/>
          <a:p>
            <a:r>
              <a:rPr lang="en-US" b="1" dirty="0">
                <a:solidFill>
                  <a:schemeClr val="accent2">
                    <a:lumMod val="75000"/>
                  </a:schemeClr>
                </a:solidFill>
              </a:rPr>
              <a:t>Database search</a:t>
            </a:r>
          </a:p>
          <a:p>
            <a:r>
              <a:rPr lang="en-US" b="1" dirty="0">
                <a:solidFill>
                  <a:schemeClr val="accent2">
                    <a:lumMod val="75000"/>
                  </a:schemeClr>
                </a:solidFill>
              </a:rPr>
              <a:t>Candidate 1: Phlorin</a:t>
            </a:r>
          </a:p>
        </p:txBody>
      </p:sp>
      <p:sp>
        <p:nvSpPr>
          <p:cNvPr id="2" name="Slide Number Placeholder 1"/>
          <p:cNvSpPr>
            <a:spLocks noGrp="1"/>
          </p:cNvSpPr>
          <p:nvPr>
            <p:ph type="sldNum" sz="quarter" idx="12"/>
          </p:nvPr>
        </p:nvSpPr>
        <p:spPr/>
        <p:txBody>
          <a:bodyPr/>
          <a:lstStyle/>
          <a:p>
            <a:fld id="{6EBCF908-3489-40F9-A349-1C01CA95B950}" type="slidenum">
              <a:rPr lang="en-US" smtClean="0"/>
              <a:t>21</a:t>
            </a:fld>
            <a:endParaRPr lang="en-US"/>
          </a:p>
        </p:txBody>
      </p:sp>
    </p:spTree>
    <p:extLst>
      <p:ext uri="{BB962C8B-B14F-4D97-AF65-F5344CB8AC3E}">
        <p14:creationId xmlns:p14="http://schemas.microsoft.com/office/powerpoint/2010/main" val="47901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8854" y="378107"/>
            <a:ext cx="10776267" cy="6479893"/>
          </a:xfrm>
          <a:prstGeom prst="rect">
            <a:avLst/>
          </a:prstGeom>
        </p:spPr>
      </p:pic>
      <p:sp>
        <p:nvSpPr>
          <p:cNvPr id="3" name="TextBox 2"/>
          <p:cNvSpPr txBox="1"/>
          <p:nvPr/>
        </p:nvSpPr>
        <p:spPr>
          <a:xfrm>
            <a:off x="5545357" y="3618053"/>
            <a:ext cx="3122393" cy="646331"/>
          </a:xfrm>
          <a:prstGeom prst="rect">
            <a:avLst/>
          </a:prstGeom>
          <a:noFill/>
        </p:spPr>
        <p:txBody>
          <a:bodyPr wrap="none" rtlCol="0">
            <a:spAutoFit/>
          </a:bodyPr>
          <a:lstStyle/>
          <a:p>
            <a:r>
              <a:rPr lang="en-US" b="1" dirty="0">
                <a:solidFill>
                  <a:schemeClr val="accent2">
                    <a:lumMod val="75000"/>
                  </a:schemeClr>
                </a:solidFill>
              </a:rPr>
              <a:t>Database search</a:t>
            </a:r>
          </a:p>
          <a:p>
            <a:r>
              <a:rPr lang="en-US" b="1" dirty="0">
                <a:solidFill>
                  <a:schemeClr val="accent2">
                    <a:lumMod val="75000"/>
                  </a:schemeClr>
                </a:solidFill>
              </a:rPr>
              <a:t>Candidate 2: Glucosylisomaltol</a:t>
            </a:r>
          </a:p>
        </p:txBody>
      </p:sp>
      <p:sp>
        <p:nvSpPr>
          <p:cNvPr id="4" name="Slide Number Placeholder 3"/>
          <p:cNvSpPr>
            <a:spLocks noGrp="1"/>
          </p:cNvSpPr>
          <p:nvPr>
            <p:ph type="sldNum" sz="quarter" idx="12"/>
          </p:nvPr>
        </p:nvSpPr>
        <p:spPr/>
        <p:txBody>
          <a:bodyPr/>
          <a:lstStyle/>
          <a:p>
            <a:fld id="{6EBCF908-3489-40F9-A349-1C01CA95B950}" type="slidenum">
              <a:rPr lang="en-US" smtClean="0"/>
              <a:t>22</a:t>
            </a:fld>
            <a:endParaRPr lang="en-US"/>
          </a:p>
        </p:txBody>
      </p:sp>
      <p:sp>
        <p:nvSpPr>
          <p:cNvPr id="5" name="Rectangle 4"/>
          <p:cNvSpPr/>
          <p:nvPr/>
        </p:nvSpPr>
        <p:spPr>
          <a:xfrm>
            <a:off x="2626178" y="3478187"/>
            <a:ext cx="1638299" cy="11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01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24783" y="210220"/>
            <a:ext cx="3971985" cy="369332"/>
          </a:xfrm>
          <a:prstGeom prst="rect">
            <a:avLst/>
          </a:prstGeom>
          <a:noFill/>
        </p:spPr>
        <p:txBody>
          <a:bodyPr wrap="none" rtlCol="0">
            <a:spAutoFit/>
          </a:bodyPr>
          <a:lstStyle/>
          <a:p>
            <a:r>
              <a:rPr lang="en-US" dirty="0">
                <a:solidFill>
                  <a:srgbClr val="0070C0"/>
                </a:solidFill>
              </a:rPr>
              <a:t>Auto MS/MS spectra of (M+Na)</a:t>
            </a:r>
            <a:r>
              <a:rPr lang="en-US" baseline="30000" dirty="0">
                <a:solidFill>
                  <a:srgbClr val="0070C0"/>
                </a:solidFill>
              </a:rPr>
              <a:t>+</a:t>
            </a:r>
            <a:r>
              <a:rPr lang="en-US" dirty="0">
                <a:solidFill>
                  <a:srgbClr val="0070C0"/>
                </a:solidFill>
              </a:rPr>
              <a:t> Ion 311</a:t>
            </a:r>
          </a:p>
        </p:txBody>
      </p:sp>
      <p:pic>
        <p:nvPicPr>
          <p:cNvPr id="2" name="Picture 1"/>
          <p:cNvPicPr>
            <a:picLocks noChangeAspect="1"/>
          </p:cNvPicPr>
          <p:nvPr/>
        </p:nvPicPr>
        <p:blipFill>
          <a:blip r:embed="rId2"/>
          <a:stretch>
            <a:fillRect/>
          </a:stretch>
        </p:blipFill>
        <p:spPr>
          <a:xfrm>
            <a:off x="353190" y="760136"/>
            <a:ext cx="11491912" cy="6011509"/>
          </a:xfrm>
          <a:prstGeom prst="rect">
            <a:avLst/>
          </a:prstGeom>
        </p:spPr>
      </p:pic>
      <p:sp>
        <p:nvSpPr>
          <p:cNvPr id="3" name="Slide Number Placeholder 2"/>
          <p:cNvSpPr>
            <a:spLocks noGrp="1"/>
          </p:cNvSpPr>
          <p:nvPr>
            <p:ph type="sldNum" sz="quarter" idx="12"/>
          </p:nvPr>
        </p:nvSpPr>
        <p:spPr/>
        <p:txBody>
          <a:bodyPr/>
          <a:lstStyle/>
          <a:p>
            <a:fld id="{6EBCF908-3489-40F9-A349-1C01CA95B950}" type="slidenum">
              <a:rPr lang="en-US" smtClean="0"/>
              <a:t>23</a:t>
            </a:fld>
            <a:endParaRPr lang="en-US"/>
          </a:p>
        </p:txBody>
      </p:sp>
      <p:sp>
        <p:nvSpPr>
          <p:cNvPr id="5" name="Rectangle 4"/>
          <p:cNvSpPr/>
          <p:nvPr/>
        </p:nvSpPr>
        <p:spPr>
          <a:xfrm>
            <a:off x="4139295" y="768299"/>
            <a:ext cx="1755319" cy="12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39295" y="4634615"/>
            <a:ext cx="1755319" cy="12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39295" y="2705956"/>
            <a:ext cx="1755319" cy="12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92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929" y="638856"/>
            <a:ext cx="11691937" cy="6049082"/>
          </a:xfrm>
          <a:prstGeom prst="rect">
            <a:avLst/>
          </a:prstGeom>
        </p:spPr>
      </p:pic>
      <p:sp>
        <p:nvSpPr>
          <p:cNvPr id="3" name="TextBox 2"/>
          <p:cNvSpPr txBox="1"/>
          <p:nvPr/>
        </p:nvSpPr>
        <p:spPr>
          <a:xfrm>
            <a:off x="2577540" y="120288"/>
            <a:ext cx="6822958" cy="369332"/>
          </a:xfrm>
          <a:prstGeom prst="rect">
            <a:avLst/>
          </a:prstGeom>
          <a:noFill/>
        </p:spPr>
        <p:txBody>
          <a:bodyPr wrap="none" rtlCol="0">
            <a:spAutoFit/>
          </a:bodyPr>
          <a:lstStyle/>
          <a:p>
            <a:r>
              <a:rPr lang="en-US" dirty="0"/>
              <a:t>Targeted MS/MS to obtain higher fragment signals for (M+Na)</a:t>
            </a:r>
            <a:r>
              <a:rPr lang="en-US" baseline="30000" dirty="0"/>
              <a:t>+</a:t>
            </a:r>
            <a:r>
              <a:rPr lang="en-US" dirty="0"/>
              <a:t> Ion 311</a:t>
            </a:r>
          </a:p>
        </p:txBody>
      </p:sp>
      <p:sp>
        <p:nvSpPr>
          <p:cNvPr id="4" name="TextBox 3"/>
          <p:cNvSpPr txBox="1"/>
          <p:nvPr/>
        </p:nvSpPr>
        <p:spPr>
          <a:xfrm>
            <a:off x="637961" y="803681"/>
            <a:ext cx="881973" cy="307777"/>
          </a:xfrm>
          <a:prstGeom prst="rect">
            <a:avLst/>
          </a:prstGeom>
          <a:noFill/>
        </p:spPr>
        <p:txBody>
          <a:bodyPr wrap="none" rtlCol="0">
            <a:spAutoFit/>
          </a:bodyPr>
          <a:lstStyle/>
          <a:p>
            <a:r>
              <a:rPr lang="en-US" sz="1400" dirty="0"/>
              <a:t>CID@10V</a:t>
            </a:r>
          </a:p>
        </p:txBody>
      </p:sp>
      <p:sp>
        <p:nvSpPr>
          <p:cNvPr id="5" name="TextBox 4"/>
          <p:cNvSpPr txBox="1"/>
          <p:nvPr/>
        </p:nvSpPr>
        <p:spPr>
          <a:xfrm>
            <a:off x="637961" y="4669829"/>
            <a:ext cx="881973" cy="307777"/>
          </a:xfrm>
          <a:prstGeom prst="rect">
            <a:avLst/>
          </a:prstGeom>
          <a:noFill/>
        </p:spPr>
        <p:txBody>
          <a:bodyPr wrap="none" rtlCol="0">
            <a:spAutoFit/>
          </a:bodyPr>
          <a:lstStyle/>
          <a:p>
            <a:r>
              <a:rPr lang="en-US" sz="1400" dirty="0"/>
              <a:t>CID@40V</a:t>
            </a:r>
          </a:p>
        </p:txBody>
      </p:sp>
      <p:sp>
        <p:nvSpPr>
          <p:cNvPr id="6" name="TextBox 5"/>
          <p:cNvSpPr txBox="1"/>
          <p:nvPr/>
        </p:nvSpPr>
        <p:spPr>
          <a:xfrm>
            <a:off x="637961" y="2736755"/>
            <a:ext cx="881973" cy="307777"/>
          </a:xfrm>
          <a:prstGeom prst="rect">
            <a:avLst/>
          </a:prstGeom>
          <a:noFill/>
        </p:spPr>
        <p:txBody>
          <a:bodyPr wrap="none" rtlCol="0">
            <a:spAutoFit/>
          </a:bodyPr>
          <a:lstStyle/>
          <a:p>
            <a:r>
              <a:rPr lang="en-US" sz="1400" dirty="0"/>
              <a:t>CID@20V</a:t>
            </a:r>
          </a:p>
        </p:txBody>
      </p:sp>
      <p:sp>
        <p:nvSpPr>
          <p:cNvPr id="7" name="Slide Number Placeholder 6"/>
          <p:cNvSpPr>
            <a:spLocks noGrp="1"/>
          </p:cNvSpPr>
          <p:nvPr>
            <p:ph type="sldNum" sz="quarter" idx="12"/>
          </p:nvPr>
        </p:nvSpPr>
        <p:spPr/>
        <p:txBody>
          <a:bodyPr/>
          <a:lstStyle/>
          <a:p>
            <a:fld id="{6EBCF908-3489-40F9-A349-1C01CA95B950}" type="slidenum">
              <a:rPr lang="en-US" smtClean="0"/>
              <a:t>24</a:t>
            </a:fld>
            <a:endParaRPr lang="en-US"/>
          </a:p>
        </p:txBody>
      </p:sp>
      <p:sp>
        <p:nvSpPr>
          <p:cNvPr id="8" name="Rectangle 7"/>
          <p:cNvSpPr/>
          <p:nvPr/>
        </p:nvSpPr>
        <p:spPr>
          <a:xfrm>
            <a:off x="4139295" y="768299"/>
            <a:ext cx="1755319" cy="12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8202" y="658949"/>
            <a:ext cx="1858734" cy="128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2" y="2579769"/>
            <a:ext cx="1858734" cy="15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48202" y="4512843"/>
            <a:ext cx="1858734" cy="15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607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978" y="253093"/>
            <a:ext cx="4095417" cy="369332"/>
          </a:xfrm>
          <a:prstGeom prst="rect">
            <a:avLst/>
          </a:prstGeom>
          <a:noFill/>
        </p:spPr>
        <p:txBody>
          <a:bodyPr wrap="none" rtlCol="0">
            <a:spAutoFit/>
          </a:bodyPr>
          <a:lstStyle/>
          <a:p>
            <a:r>
              <a:rPr lang="en-US" dirty="0">
                <a:solidFill>
                  <a:srgbClr val="0070C0"/>
                </a:solidFill>
              </a:rPr>
              <a:t>Proposed MS/MS Fragmentation Pathway</a:t>
            </a:r>
          </a:p>
        </p:txBody>
      </p:sp>
      <p:sp>
        <p:nvSpPr>
          <p:cNvPr id="4" name="Slide Number Placeholder 3"/>
          <p:cNvSpPr>
            <a:spLocks noGrp="1"/>
          </p:cNvSpPr>
          <p:nvPr>
            <p:ph type="sldNum" sz="quarter" idx="12"/>
          </p:nvPr>
        </p:nvSpPr>
        <p:spPr/>
        <p:txBody>
          <a:bodyPr/>
          <a:lstStyle/>
          <a:p>
            <a:fld id="{6EBCF908-3489-40F9-A349-1C01CA95B950}" type="slidenum">
              <a:rPr lang="en-US" smtClean="0"/>
              <a:t>25</a:t>
            </a:fld>
            <a:endParaRPr lang="en-US"/>
          </a:p>
        </p:txBody>
      </p:sp>
      <p:graphicFrame>
        <p:nvGraphicFramePr>
          <p:cNvPr id="5" name="Object 4"/>
          <p:cNvGraphicFramePr>
            <a:graphicFrameLocks noChangeAspect="1"/>
          </p:cNvGraphicFramePr>
          <p:nvPr/>
        </p:nvGraphicFramePr>
        <p:xfrm>
          <a:off x="796266" y="1267132"/>
          <a:ext cx="10643187" cy="4739385"/>
        </p:xfrm>
        <a:graphic>
          <a:graphicData uri="http://schemas.openxmlformats.org/presentationml/2006/ole">
            <mc:AlternateContent xmlns:mc="http://schemas.openxmlformats.org/markup-compatibility/2006">
              <mc:Choice xmlns:v="urn:schemas-microsoft-com:vml" Requires="v">
                <p:oleObj spid="_x0000_s9223" name="CS ChemDraw Drawing" r:id="rId3" imgW="8271360" imgH="3682440" progId="ChemDraw.Document.6.0">
                  <p:embed/>
                </p:oleObj>
              </mc:Choice>
              <mc:Fallback>
                <p:oleObj name="CS ChemDraw Drawing" r:id="rId3" imgW="8271360" imgH="3682440" progId="ChemDraw.Document.6.0">
                  <p:embed/>
                  <p:pic>
                    <p:nvPicPr>
                      <p:cNvPr id="0" name=""/>
                      <p:cNvPicPr/>
                      <p:nvPr/>
                    </p:nvPicPr>
                    <p:blipFill>
                      <a:blip r:embed="rId4"/>
                      <a:stretch>
                        <a:fillRect/>
                      </a:stretch>
                    </p:blipFill>
                    <p:spPr>
                      <a:xfrm>
                        <a:off x="796266" y="1267132"/>
                        <a:ext cx="10643187" cy="4739385"/>
                      </a:xfrm>
                      <a:prstGeom prst="rect">
                        <a:avLst/>
                      </a:prstGeom>
                    </p:spPr>
                  </p:pic>
                </p:oleObj>
              </mc:Fallback>
            </mc:AlternateContent>
          </a:graphicData>
        </a:graphic>
      </p:graphicFrame>
    </p:spTree>
    <p:extLst>
      <p:ext uri="{BB962C8B-B14F-4D97-AF65-F5344CB8AC3E}">
        <p14:creationId xmlns:p14="http://schemas.microsoft.com/office/powerpoint/2010/main" val="317710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104" y="949235"/>
            <a:ext cx="11843501" cy="5608320"/>
          </a:xfrm>
          <a:prstGeom prst="rect">
            <a:avLst/>
          </a:prstGeom>
        </p:spPr>
      </p:pic>
      <p:sp>
        <p:nvSpPr>
          <p:cNvPr id="3" name="TextBox 2"/>
          <p:cNvSpPr txBox="1"/>
          <p:nvPr/>
        </p:nvSpPr>
        <p:spPr>
          <a:xfrm>
            <a:off x="1872342" y="1166948"/>
            <a:ext cx="1026243" cy="338554"/>
          </a:xfrm>
          <a:prstGeom prst="rect">
            <a:avLst/>
          </a:prstGeom>
          <a:noFill/>
        </p:spPr>
        <p:txBody>
          <a:bodyPr wrap="none" rtlCol="0">
            <a:spAutoFit/>
          </a:bodyPr>
          <a:lstStyle/>
          <a:p>
            <a:r>
              <a:rPr lang="en-US" sz="1600" dirty="0"/>
              <a:t>CID @10V</a:t>
            </a:r>
          </a:p>
        </p:txBody>
      </p:sp>
      <p:sp>
        <p:nvSpPr>
          <p:cNvPr id="4" name="TextBox 3"/>
          <p:cNvSpPr txBox="1"/>
          <p:nvPr/>
        </p:nvSpPr>
        <p:spPr>
          <a:xfrm>
            <a:off x="1872340" y="3069228"/>
            <a:ext cx="1026243" cy="338554"/>
          </a:xfrm>
          <a:prstGeom prst="rect">
            <a:avLst/>
          </a:prstGeom>
          <a:noFill/>
        </p:spPr>
        <p:txBody>
          <a:bodyPr wrap="none" rtlCol="0">
            <a:spAutoFit/>
          </a:bodyPr>
          <a:lstStyle/>
          <a:p>
            <a:r>
              <a:rPr lang="en-US" sz="1600" dirty="0"/>
              <a:t>CID @20V</a:t>
            </a:r>
          </a:p>
        </p:txBody>
      </p:sp>
      <p:sp>
        <p:nvSpPr>
          <p:cNvPr id="5" name="TextBox 4"/>
          <p:cNvSpPr txBox="1"/>
          <p:nvPr/>
        </p:nvSpPr>
        <p:spPr>
          <a:xfrm>
            <a:off x="1872341" y="4728753"/>
            <a:ext cx="1026243" cy="338554"/>
          </a:xfrm>
          <a:prstGeom prst="rect">
            <a:avLst/>
          </a:prstGeom>
          <a:noFill/>
        </p:spPr>
        <p:txBody>
          <a:bodyPr wrap="none" rtlCol="0">
            <a:spAutoFit/>
          </a:bodyPr>
          <a:lstStyle/>
          <a:p>
            <a:r>
              <a:rPr lang="en-US" sz="1600" dirty="0"/>
              <a:t>CID @40V</a:t>
            </a:r>
          </a:p>
        </p:txBody>
      </p:sp>
      <p:sp>
        <p:nvSpPr>
          <p:cNvPr id="6" name="TextBox 5"/>
          <p:cNvSpPr txBox="1"/>
          <p:nvPr/>
        </p:nvSpPr>
        <p:spPr>
          <a:xfrm>
            <a:off x="3407774" y="332559"/>
            <a:ext cx="6491264" cy="369332"/>
          </a:xfrm>
          <a:prstGeom prst="rect">
            <a:avLst/>
          </a:prstGeom>
          <a:noFill/>
        </p:spPr>
        <p:txBody>
          <a:bodyPr wrap="none" rtlCol="0">
            <a:spAutoFit/>
          </a:bodyPr>
          <a:lstStyle/>
          <a:p>
            <a:r>
              <a:rPr lang="en-US" dirty="0">
                <a:solidFill>
                  <a:srgbClr val="0070C0"/>
                </a:solidFill>
              </a:rPr>
              <a:t>MS/MS of (2M+Na)</a:t>
            </a:r>
            <a:r>
              <a:rPr lang="en-US" baseline="30000" dirty="0">
                <a:solidFill>
                  <a:srgbClr val="0070C0"/>
                </a:solidFill>
              </a:rPr>
              <a:t>+</a:t>
            </a:r>
            <a:r>
              <a:rPr lang="en-US" dirty="0">
                <a:solidFill>
                  <a:srgbClr val="0070C0"/>
                </a:solidFill>
              </a:rPr>
              <a:t> Ion 599 to yield (M+Na)</a:t>
            </a:r>
            <a:r>
              <a:rPr lang="en-US" baseline="30000" dirty="0">
                <a:solidFill>
                  <a:srgbClr val="0070C0"/>
                </a:solidFill>
              </a:rPr>
              <a:t>+</a:t>
            </a:r>
            <a:r>
              <a:rPr lang="en-US" dirty="0">
                <a:solidFill>
                  <a:srgbClr val="0070C0"/>
                </a:solidFill>
              </a:rPr>
              <a:t> during fragmentation</a:t>
            </a:r>
          </a:p>
        </p:txBody>
      </p:sp>
      <p:sp>
        <p:nvSpPr>
          <p:cNvPr id="7" name="Slide Number Placeholder 6"/>
          <p:cNvSpPr>
            <a:spLocks noGrp="1"/>
          </p:cNvSpPr>
          <p:nvPr>
            <p:ph type="sldNum" sz="quarter" idx="12"/>
          </p:nvPr>
        </p:nvSpPr>
        <p:spPr/>
        <p:txBody>
          <a:bodyPr/>
          <a:lstStyle/>
          <a:p>
            <a:fld id="{6EBCF908-3489-40F9-A349-1C01CA95B950}" type="slidenum">
              <a:rPr lang="en-US" smtClean="0"/>
              <a:t>26</a:t>
            </a:fld>
            <a:endParaRPr lang="en-US"/>
          </a:p>
        </p:txBody>
      </p:sp>
      <p:sp>
        <p:nvSpPr>
          <p:cNvPr id="8" name="Rectangle 7"/>
          <p:cNvSpPr/>
          <p:nvPr/>
        </p:nvSpPr>
        <p:spPr>
          <a:xfrm>
            <a:off x="4640822" y="979790"/>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4600" y="4471382"/>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4317" y="2745996"/>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93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2422" y="2212523"/>
            <a:ext cx="9139297" cy="2646878"/>
          </a:xfrm>
          <a:prstGeom prst="rect">
            <a:avLst/>
          </a:prstGeom>
          <a:noFill/>
        </p:spPr>
        <p:txBody>
          <a:bodyPr wrap="none" rtlCol="0">
            <a:spAutoFit/>
          </a:bodyPr>
          <a:lstStyle/>
          <a:p>
            <a:pPr algn="ctr"/>
            <a:r>
              <a:rPr lang="en-US" sz="2400" dirty="0"/>
              <a:t>      </a:t>
            </a:r>
            <a:r>
              <a:rPr lang="en-US" sz="2800" dirty="0"/>
              <a:t>Confirmation with </a:t>
            </a:r>
            <a:r>
              <a:rPr lang="en-US" sz="2800" b="1" dirty="0"/>
              <a:t>Glucosylisomaltol</a:t>
            </a:r>
            <a:r>
              <a:rPr lang="en-US" sz="2800" dirty="0"/>
              <a:t> reference standard</a:t>
            </a:r>
          </a:p>
          <a:p>
            <a:pPr algn="ctr"/>
            <a:endParaRPr lang="en-US" dirty="0"/>
          </a:p>
          <a:p>
            <a:pPr algn="ctr"/>
            <a:r>
              <a:rPr lang="en-US" sz="2400" dirty="0"/>
              <a:t>Glucosylisomaltol</a:t>
            </a:r>
          </a:p>
          <a:p>
            <a:pPr algn="ctr"/>
            <a:r>
              <a:rPr lang="en-US" sz="2400" dirty="0"/>
              <a:t>Mfr: HPC Standards GmbH, Germany</a:t>
            </a:r>
          </a:p>
          <a:p>
            <a:pPr algn="ctr"/>
            <a:r>
              <a:rPr lang="en-US" sz="2400" dirty="0"/>
              <a:t>Lot No: 779373</a:t>
            </a:r>
          </a:p>
          <a:p>
            <a:pPr algn="ctr"/>
            <a:r>
              <a:rPr lang="en-US" sz="2400" dirty="0"/>
              <a:t>CAS#: 85559-61-1</a:t>
            </a:r>
          </a:p>
          <a:p>
            <a:pPr algn="ctr"/>
            <a:endParaRPr lang="en-US" sz="2400" dirty="0"/>
          </a:p>
        </p:txBody>
      </p:sp>
      <p:sp>
        <p:nvSpPr>
          <p:cNvPr id="3" name="Slide Number Placeholder 2"/>
          <p:cNvSpPr>
            <a:spLocks noGrp="1"/>
          </p:cNvSpPr>
          <p:nvPr>
            <p:ph type="sldNum" sz="quarter" idx="12"/>
          </p:nvPr>
        </p:nvSpPr>
        <p:spPr/>
        <p:txBody>
          <a:bodyPr/>
          <a:lstStyle/>
          <a:p>
            <a:fld id="{6EBCF908-3489-40F9-A349-1C01CA95B950}" type="slidenum">
              <a:rPr lang="en-US" smtClean="0"/>
              <a:t>27</a:t>
            </a:fld>
            <a:endParaRPr lang="en-US"/>
          </a:p>
        </p:txBody>
      </p:sp>
      <p:sp>
        <p:nvSpPr>
          <p:cNvPr id="4"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1538528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187" y="1738313"/>
            <a:ext cx="10186573" cy="4164466"/>
          </a:xfrm>
          <a:prstGeom prst="rect">
            <a:avLst/>
          </a:prstGeom>
        </p:spPr>
      </p:pic>
      <p:sp>
        <p:nvSpPr>
          <p:cNvPr id="4" name="TextBox 3"/>
          <p:cNvSpPr txBox="1"/>
          <p:nvPr/>
        </p:nvSpPr>
        <p:spPr>
          <a:xfrm>
            <a:off x="5649686" y="2073729"/>
            <a:ext cx="4140044" cy="369332"/>
          </a:xfrm>
          <a:prstGeom prst="rect">
            <a:avLst/>
          </a:prstGeom>
          <a:noFill/>
        </p:spPr>
        <p:txBody>
          <a:bodyPr wrap="none" rtlCol="0">
            <a:spAutoFit/>
          </a:bodyPr>
          <a:lstStyle/>
          <a:p>
            <a:r>
              <a:rPr lang="en-US" dirty="0">
                <a:solidFill>
                  <a:srgbClr val="0070C0"/>
                </a:solidFill>
              </a:rPr>
              <a:t>TIC of 7.6-ppm Glucosylisomaltol standard</a:t>
            </a:r>
          </a:p>
        </p:txBody>
      </p:sp>
      <p:sp>
        <p:nvSpPr>
          <p:cNvPr id="5" name="TextBox 4"/>
          <p:cNvSpPr txBox="1"/>
          <p:nvPr/>
        </p:nvSpPr>
        <p:spPr>
          <a:xfrm>
            <a:off x="5649685" y="4024993"/>
            <a:ext cx="2082558" cy="369332"/>
          </a:xfrm>
          <a:prstGeom prst="rect">
            <a:avLst/>
          </a:prstGeom>
          <a:noFill/>
        </p:spPr>
        <p:txBody>
          <a:bodyPr wrap="none" rtlCol="0">
            <a:spAutoFit/>
          </a:bodyPr>
          <a:lstStyle/>
          <a:p>
            <a:r>
              <a:rPr lang="en-US" dirty="0">
                <a:solidFill>
                  <a:srgbClr val="0070C0"/>
                </a:solidFill>
              </a:rPr>
              <a:t>TIC of 5% ACN Blank</a:t>
            </a:r>
          </a:p>
        </p:txBody>
      </p:sp>
      <p:sp>
        <p:nvSpPr>
          <p:cNvPr id="6" name="TextBox 5"/>
          <p:cNvSpPr txBox="1"/>
          <p:nvPr/>
        </p:nvSpPr>
        <p:spPr>
          <a:xfrm>
            <a:off x="1865931" y="1976990"/>
            <a:ext cx="1467005" cy="307777"/>
          </a:xfrm>
          <a:prstGeom prst="rect">
            <a:avLst/>
          </a:prstGeom>
          <a:noFill/>
        </p:spPr>
        <p:txBody>
          <a:bodyPr wrap="none" rtlCol="0">
            <a:spAutoFit/>
          </a:bodyPr>
          <a:lstStyle/>
          <a:p>
            <a:r>
              <a:rPr lang="en-US" sz="1400" dirty="0">
                <a:solidFill>
                  <a:srgbClr val="FF0000"/>
                </a:solidFill>
              </a:rPr>
              <a:t>Glucosylisomaltol</a:t>
            </a:r>
          </a:p>
        </p:txBody>
      </p:sp>
      <p:sp>
        <p:nvSpPr>
          <p:cNvPr id="2" name="Slide Number Placeholder 1"/>
          <p:cNvSpPr>
            <a:spLocks noGrp="1"/>
          </p:cNvSpPr>
          <p:nvPr>
            <p:ph type="sldNum" sz="quarter" idx="12"/>
          </p:nvPr>
        </p:nvSpPr>
        <p:spPr/>
        <p:txBody>
          <a:bodyPr/>
          <a:lstStyle/>
          <a:p>
            <a:fld id="{6EBCF908-3489-40F9-A349-1C01CA95B950}" type="slidenum">
              <a:rPr lang="en-US" smtClean="0"/>
              <a:t>28</a:t>
            </a:fld>
            <a:endParaRPr lang="en-US"/>
          </a:p>
        </p:txBody>
      </p:sp>
    </p:spTree>
    <p:extLst>
      <p:ext uri="{BB962C8B-B14F-4D97-AF65-F5344CB8AC3E}">
        <p14:creationId xmlns:p14="http://schemas.microsoft.com/office/powerpoint/2010/main" val="2964305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5348" y="93372"/>
            <a:ext cx="9661104" cy="6670319"/>
          </a:xfrm>
          <a:prstGeom prst="rect">
            <a:avLst/>
          </a:prstGeom>
        </p:spPr>
      </p:pic>
      <p:sp>
        <p:nvSpPr>
          <p:cNvPr id="3" name="TextBox 2"/>
          <p:cNvSpPr txBox="1"/>
          <p:nvPr/>
        </p:nvSpPr>
        <p:spPr>
          <a:xfrm>
            <a:off x="6560649" y="169444"/>
            <a:ext cx="1367682" cy="338554"/>
          </a:xfrm>
          <a:prstGeom prst="rect">
            <a:avLst/>
          </a:prstGeom>
          <a:noFill/>
        </p:spPr>
        <p:txBody>
          <a:bodyPr wrap="none" rtlCol="0">
            <a:spAutoFit/>
          </a:bodyPr>
          <a:lstStyle/>
          <a:p>
            <a:r>
              <a:rPr lang="en-US" sz="1600" dirty="0"/>
              <a:t>TIC of Sample</a:t>
            </a:r>
          </a:p>
        </p:txBody>
      </p:sp>
      <p:sp>
        <p:nvSpPr>
          <p:cNvPr id="4" name="TextBox 3"/>
          <p:cNvSpPr txBox="1"/>
          <p:nvPr/>
        </p:nvSpPr>
        <p:spPr>
          <a:xfrm>
            <a:off x="6560649" y="1861949"/>
            <a:ext cx="2945999" cy="338554"/>
          </a:xfrm>
          <a:prstGeom prst="rect">
            <a:avLst/>
          </a:prstGeom>
          <a:noFill/>
        </p:spPr>
        <p:txBody>
          <a:bodyPr wrap="none" rtlCol="0">
            <a:spAutoFit/>
          </a:bodyPr>
          <a:lstStyle/>
          <a:p>
            <a:r>
              <a:rPr lang="en-US" sz="1600" dirty="0">
                <a:solidFill>
                  <a:srgbClr val="FF0000"/>
                </a:solidFill>
              </a:rPr>
              <a:t>TIC of Glucosylisomaltol Standard</a:t>
            </a:r>
          </a:p>
        </p:txBody>
      </p:sp>
      <p:sp>
        <p:nvSpPr>
          <p:cNvPr id="6" name="TextBox 5"/>
          <p:cNvSpPr txBox="1"/>
          <p:nvPr/>
        </p:nvSpPr>
        <p:spPr>
          <a:xfrm>
            <a:off x="6560649" y="3883192"/>
            <a:ext cx="2226892" cy="338554"/>
          </a:xfrm>
          <a:prstGeom prst="rect">
            <a:avLst/>
          </a:prstGeom>
          <a:noFill/>
        </p:spPr>
        <p:txBody>
          <a:bodyPr wrap="none" rtlCol="0">
            <a:spAutoFit/>
          </a:bodyPr>
          <a:lstStyle/>
          <a:p>
            <a:r>
              <a:rPr lang="en-US" sz="1600" dirty="0"/>
              <a:t>MS Spectrum of Sample</a:t>
            </a:r>
          </a:p>
        </p:txBody>
      </p:sp>
      <p:sp>
        <p:nvSpPr>
          <p:cNvPr id="7" name="TextBox 6"/>
          <p:cNvSpPr txBox="1"/>
          <p:nvPr/>
        </p:nvSpPr>
        <p:spPr>
          <a:xfrm>
            <a:off x="6560649" y="5214748"/>
            <a:ext cx="3821944" cy="338554"/>
          </a:xfrm>
          <a:prstGeom prst="rect">
            <a:avLst/>
          </a:prstGeom>
          <a:noFill/>
        </p:spPr>
        <p:txBody>
          <a:bodyPr wrap="none" rtlCol="0">
            <a:spAutoFit/>
          </a:bodyPr>
          <a:lstStyle/>
          <a:p>
            <a:r>
              <a:rPr lang="en-US" sz="1600" dirty="0">
                <a:solidFill>
                  <a:srgbClr val="FF0000"/>
                </a:solidFill>
              </a:rPr>
              <a:t>MS Spectrum of Glucosylisomaltol Standard</a:t>
            </a:r>
          </a:p>
        </p:txBody>
      </p:sp>
      <p:sp>
        <p:nvSpPr>
          <p:cNvPr id="8" name="TextBox 7"/>
          <p:cNvSpPr txBox="1"/>
          <p:nvPr/>
        </p:nvSpPr>
        <p:spPr>
          <a:xfrm>
            <a:off x="5236130" y="3913969"/>
            <a:ext cx="710451" cy="276999"/>
          </a:xfrm>
          <a:prstGeom prst="rect">
            <a:avLst/>
          </a:prstGeom>
          <a:noFill/>
        </p:spPr>
        <p:txBody>
          <a:bodyPr wrap="none" rtlCol="0">
            <a:spAutoFit/>
          </a:bodyPr>
          <a:lstStyle/>
          <a:p>
            <a:r>
              <a:rPr lang="en-US" sz="1200" dirty="0"/>
              <a:t>(M+Na)</a:t>
            </a:r>
            <a:r>
              <a:rPr lang="en-US" sz="1200" baseline="30000" dirty="0"/>
              <a:t>+</a:t>
            </a:r>
          </a:p>
        </p:txBody>
      </p:sp>
      <p:sp>
        <p:nvSpPr>
          <p:cNvPr id="9" name="TextBox 8"/>
          <p:cNvSpPr txBox="1"/>
          <p:nvPr/>
        </p:nvSpPr>
        <p:spPr>
          <a:xfrm>
            <a:off x="9060654" y="4261851"/>
            <a:ext cx="788999" cy="276999"/>
          </a:xfrm>
          <a:prstGeom prst="rect">
            <a:avLst/>
          </a:prstGeom>
          <a:noFill/>
        </p:spPr>
        <p:txBody>
          <a:bodyPr wrap="none" rtlCol="0">
            <a:spAutoFit/>
          </a:bodyPr>
          <a:lstStyle/>
          <a:p>
            <a:r>
              <a:rPr lang="en-US" sz="1200" dirty="0"/>
              <a:t>(2M+Na)</a:t>
            </a:r>
            <a:r>
              <a:rPr lang="en-US" sz="1200" baseline="30000" dirty="0"/>
              <a:t>+</a:t>
            </a:r>
          </a:p>
        </p:txBody>
      </p:sp>
      <p:sp>
        <p:nvSpPr>
          <p:cNvPr id="10" name="TextBox 9"/>
          <p:cNvSpPr txBox="1"/>
          <p:nvPr/>
        </p:nvSpPr>
        <p:spPr>
          <a:xfrm>
            <a:off x="7315061" y="4478284"/>
            <a:ext cx="830677" cy="400110"/>
          </a:xfrm>
          <a:prstGeom prst="rect">
            <a:avLst/>
          </a:prstGeom>
          <a:noFill/>
        </p:spPr>
        <p:txBody>
          <a:bodyPr wrap="none" rtlCol="0">
            <a:spAutoFit/>
          </a:bodyPr>
          <a:lstStyle/>
          <a:p>
            <a:r>
              <a:rPr lang="en-US" sz="1000" dirty="0"/>
              <a:t>Overlapped</a:t>
            </a:r>
          </a:p>
          <a:p>
            <a:r>
              <a:rPr lang="en-US" sz="1000" dirty="0"/>
              <a:t>interference</a:t>
            </a:r>
            <a:endParaRPr lang="en-US" sz="1000" baseline="30000" dirty="0"/>
          </a:p>
        </p:txBody>
      </p:sp>
      <p:sp>
        <p:nvSpPr>
          <p:cNvPr id="11" name="TextBox 10"/>
          <p:cNvSpPr txBox="1"/>
          <p:nvPr/>
        </p:nvSpPr>
        <p:spPr>
          <a:xfrm>
            <a:off x="5236130" y="5222769"/>
            <a:ext cx="710451" cy="276999"/>
          </a:xfrm>
          <a:prstGeom prst="rect">
            <a:avLst/>
          </a:prstGeom>
          <a:noFill/>
        </p:spPr>
        <p:txBody>
          <a:bodyPr wrap="none" rtlCol="0">
            <a:spAutoFit/>
          </a:bodyPr>
          <a:lstStyle/>
          <a:p>
            <a:r>
              <a:rPr lang="en-US" sz="1200" dirty="0">
                <a:solidFill>
                  <a:srgbClr val="FF0000"/>
                </a:solidFill>
              </a:rPr>
              <a:t>(M+Na)</a:t>
            </a:r>
            <a:r>
              <a:rPr lang="en-US" sz="1200" baseline="30000" dirty="0">
                <a:solidFill>
                  <a:srgbClr val="FF0000"/>
                </a:solidFill>
              </a:rPr>
              <a:t>+</a:t>
            </a:r>
          </a:p>
        </p:txBody>
      </p:sp>
      <p:sp>
        <p:nvSpPr>
          <p:cNvPr id="12" name="TextBox 11"/>
          <p:cNvSpPr txBox="1"/>
          <p:nvPr/>
        </p:nvSpPr>
        <p:spPr>
          <a:xfrm>
            <a:off x="9060654" y="5490441"/>
            <a:ext cx="788999" cy="276999"/>
          </a:xfrm>
          <a:prstGeom prst="rect">
            <a:avLst/>
          </a:prstGeom>
          <a:noFill/>
        </p:spPr>
        <p:txBody>
          <a:bodyPr wrap="none" rtlCol="0">
            <a:spAutoFit/>
          </a:bodyPr>
          <a:lstStyle/>
          <a:p>
            <a:r>
              <a:rPr lang="en-US" sz="1200" dirty="0">
                <a:solidFill>
                  <a:srgbClr val="FF0000"/>
                </a:solidFill>
              </a:rPr>
              <a:t>(2M+Na)</a:t>
            </a:r>
            <a:r>
              <a:rPr lang="en-US" sz="1200" baseline="30000" dirty="0">
                <a:solidFill>
                  <a:srgbClr val="FF0000"/>
                </a:solidFill>
              </a:rPr>
              <a:t>+</a:t>
            </a:r>
          </a:p>
        </p:txBody>
      </p:sp>
      <p:sp>
        <p:nvSpPr>
          <p:cNvPr id="5" name="Slide Number Placeholder 4"/>
          <p:cNvSpPr>
            <a:spLocks noGrp="1"/>
          </p:cNvSpPr>
          <p:nvPr>
            <p:ph type="sldNum" sz="quarter" idx="12"/>
          </p:nvPr>
        </p:nvSpPr>
        <p:spPr/>
        <p:txBody>
          <a:bodyPr/>
          <a:lstStyle/>
          <a:p>
            <a:fld id="{6EBCF908-3489-40F9-A349-1C01CA95B950}" type="slidenum">
              <a:rPr lang="en-US" smtClean="0"/>
              <a:t>29</a:t>
            </a:fld>
            <a:endParaRPr lang="en-US"/>
          </a:p>
        </p:txBody>
      </p:sp>
      <p:sp>
        <p:nvSpPr>
          <p:cNvPr id="13" name="Rectangle 12"/>
          <p:cNvSpPr/>
          <p:nvPr/>
        </p:nvSpPr>
        <p:spPr>
          <a:xfrm>
            <a:off x="2290026" y="3967053"/>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9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50571" y="38100"/>
            <a:ext cx="7772400" cy="571500"/>
          </a:xfrm>
        </p:spPr>
        <p:txBody>
          <a:bodyPr/>
          <a:lstStyle/>
          <a:p>
            <a:pPr algn="l" eaLnBrk="1" hangingPunct="1"/>
            <a:r>
              <a:rPr lang="en-US" altLang="en-US" sz="2800" b="1" dirty="0">
                <a:latin typeface="Arial" panose="020B0604020202020204" pitchFamily="34" charset="0"/>
                <a:cs typeface="Arial" panose="020B0604020202020204" pitchFamily="34" charset="0"/>
              </a:rPr>
              <a:t>Credo</a:t>
            </a:r>
          </a:p>
        </p:txBody>
      </p:sp>
      <p:sp>
        <p:nvSpPr>
          <p:cNvPr id="5123" name="Rectangle 3"/>
          <p:cNvSpPr>
            <a:spLocks noGrp="1" noChangeArrowheads="1"/>
          </p:cNvSpPr>
          <p:nvPr>
            <p:ph type="body" idx="1"/>
          </p:nvPr>
        </p:nvSpPr>
        <p:spPr>
          <a:xfrm>
            <a:off x="1850571" y="766990"/>
            <a:ext cx="8382000" cy="5733823"/>
          </a:xfrm>
        </p:spPr>
        <p:txBody>
          <a:bodyPr>
            <a:normAutofit lnSpcReduction="10000"/>
          </a:bodyPr>
          <a:lstStyle/>
          <a:p>
            <a:pPr marL="0" indent="0">
              <a:buNone/>
            </a:pPr>
            <a:r>
              <a:rPr lang="en-US" altLang="en-US" u="sng" dirty="0">
                <a:latin typeface="Arial" panose="020B0604020202020204" pitchFamily="34" charset="0"/>
              </a:rPr>
              <a:t>Quality</a:t>
            </a:r>
            <a:r>
              <a:rPr lang="en-US" altLang="en-US" dirty="0">
                <a:latin typeface="Arial" panose="020B0604020202020204" pitchFamily="34" charset="0"/>
              </a:rPr>
              <a:t> </a:t>
            </a:r>
            <a:r>
              <a:rPr lang="en-US" altLang="en-US" sz="1900" dirty="0">
                <a:latin typeface="Arial" panose="020B0604020202020204" pitchFamily="34" charset="0"/>
              </a:rPr>
              <a:t> 	</a:t>
            </a:r>
          </a:p>
          <a:p>
            <a:pPr eaLnBrk="1" hangingPunct="1">
              <a:lnSpc>
                <a:spcPct val="90000"/>
              </a:lnSpc>
              <a:buFont typeface="Wingdings" panose="05000000000000000000" pitchFamily="2" charset="2"/>
              <a:buNone/>
            </a:pPr>
            <a:r>
              <a:rPr lang="en-US" altLang="en-US" sz="1900" dirty="0">
                <a:latin typeface="Arial" panose="020B0604020202020204" pitchFamily="34" charset="0"/>
              </a:rPr>
              <a:t>	</a:t>
            </a:r>
            <a:r>
              <a:rPr lang="en-US" altLang="en-US" sz="2400" dirty="0">
                <a:latin typeface="Arial" panose="020B0604020202020204" pitchFamily="34" charset="0"/>
              </a:rPr>
              <a:t>We believe quality comes first …</a:t>
            </a:r>
            <a:r>
              <a:rPr lang="en-US" altLang="en-US" sz="1800" i="1" dirty="0">
                <a:latin typeface="Arial" panose="020B0604020202020204" pitchFamily="34" charset="0"/>
              </a:rPr>
              <a:t>All projects can be completed in strict compliance to cGMP or GLP. Every Chemic employee is dedicated to continuous professional development. This policy ensures that Chemic generates only the highest quality data.</a:t>
            </a:r>
          </a:p>
          <a:p>
            <a:pPr eaLnBrk="1" hangingPunct="1">
              <a:lnSpc>
                <a:spcPct val="90000"/>
              </a:lnSpc>
              <a:buFont typeface="Wingdings" panose="05000000000000000000" pitchFamily="2" charset="2"/>
              <a:buNone/>
            </a:pPr>
            <a:endParaRPr lang="en-US" altLang="en-US" sz="1900" dirty="0">
              <a:latin typeface="Arial" panose="020B0604020202020204" pitchFamily="34" charset="0"/>
            </a:endParaRPr>
          </a:p>
          <a:p>
            <a:pPr marL="0" indent="0">
              <a:buNone/>
            </a:pPr>
            <a:r>
              <a:rPr lang="en-US" altLang="en-US" u="sng" dirty="0">
                <a:latin typeface="Arial" panose="020B0604020202020204" pitchFamily="34" charset="0"/>
              </a:rPr>
              <a:t>Service</a:t>
            </a:r>
            <a:r>
              <a:rPr lang="en-US" altLang="en-US" dirty="0">
                <a:latin typeface="Arial" panose="020B0604020202020204" pitchFamily="34" charset="0"/>
              </a:rPr>
              <a:t> </a:t>
            </a:r>
            <a:r>
              <a:rPr lang="en-US" altLang="en-US" sz="1900" dirty="0">
                <a:latin typeface="Arial" panose="020B0604020202020204" pitchFamily="34" charset="0"/>
              </a:rPr>
              <a:t> </a:t>
            </a:r>
          </a:p>
          <a:p>
            <a:pPr eaLnBrk="1" hangingPunct="1">
              <a:lnSpc>
                <a:spcPct val="90000"/>
              </a:lnSpc>
              <a:buFont typeface="Wingdings" panose="05000000000000000000" pitchFamily="2" charset="2"/>
              <a:buNone/>
            </a:pPr>
            <a:r>
              <a:rPr lang="en-US" altLang="en-US" sz="1900" dirty="0">
                <a:latin typeface="Arial" panose="020B0604020202020204" pitchFamily="34" charset="0"/>
              </a:rPr>
              <a:t>	</a:t>
            </a:r>
            <a:r>
              <a:rPr lang="en-US" altLang="en-US" sz="2400" dirty="0">
                <a:latin typeface="Arial" panose="020B0604020202020204" pitchFamily="34" charset="0"/>
              </a:rPr>
              <a:t>We believe service is the definition of technical expertise and quality</a:t>
            </a:r>
            <a:r>
              <a:rPr lang="en-US" altLang="en-US" sz="1800" dirty="0">
                <a:latin typeface="Arial" panose="020B0604020202020204" pitchFamily="34" charset="0"/>
              </a:rPr>
              <a:t>…</a:t>
            </a:r>
            <a:r>
              <a:rPr lang="en-US" altLang="en-US" sz="1800" i="1" dirty="0">
                <a:latin typeface="Arial" panose="020B0604020202020204" pitchFamily="34" charset="0"/>
              </a:rPr>
              <a:t>Chemic identifies a program leader for each contracted program. Specialized employee positions have been developed allowing program sponsors direct access to data, timelines and program information throughout the life of the program.</a:t>
            </a:r>
          </a:p>
          <a:p>
            <a:pPr eaLnBrk="1" hangingPunct="1">
              <a:lnSpc>
                <a:spcPct val="90000"/>
              </a:lnSpc>
              <a:buFont typeface="Wingdings" panose="05000000000000000000" pitchFamily="2" charset="2"/>
              <a:buNone/>
            </a:pPr>
            <a:r>
              <a:rPr lang="en-US" altLang="en-US" sz="1900" dirty="0">
                <a:latin typeface="Arial" panose="020B0604020202020204" pitchFamily="34" charset="0"/>
              </a:rPr>
              <a:t> 		</a:t>
            </a:r>
          </a:p>
          <a:p>
            <a:pPr marL="0" indent="0">
              <a:buNone/>
            </a:pPr>
            <a:r>
              <a:rPr lang="en-US" altLang="en-US" u="sng" dirty="0">
                <a:latin typeface="Arial" panose="020B0604020202020204" pitchFamily="34" charset="0"/>
              </a:rPr>
              <a:t>Commitment</a:t>
            </a:r>
            <a:r>
              <a:rPr lang="en-US" altLang="en-US" dirty="0">
                <a:latin typeface="Arial" panose="020B0604020202020204" pitchFamily="34" charset="0"/>
              </a:rPr>
              <a:t> </a:t>
            </a:r>
            <a:r>
              <a:rPr lang="en-US" altLang="en-US" sz="1900" dirty="0">
                <a:latin typeface="Arial" panose="020B0604020202020204" pitchFamily="34" charset="0"/>
              </a:rPr>
              <a:t> </a:t>
            </a:r>
          </a:p>
          <a:p>
            <a:pPr eaLnBrk="1" hangingPunct="1">
              <a:lnSpc>
                <a:spcPct val="90000"/>
              </a:lnSpc>
              <a:buFont typeface="Wingdings" panose="05000000000000000000" pitchFamily="2" charset="2"/>
              <a:buNone/>
            </a:pPr>
            <a:r>
              <a:rPr lang="en-US" altLang="en-US" sz="1900" dirty="0">
                <a:latin typeface="Arial" panose="020B0604020202020204" pitchFamily="34" charset="0"/>
              </a:rPr>
              <a:t>	</a:t>
            </a:r>
            <a:r>
              <a:rPr lang="en-US" altLang="en-US" sz="2400" dirty="0">
                <a:latin typeface="Arial" panose="020B0604020202020204" pitchFamily="34" charset="0"/>
              </a:rPr>
              <a:t>We believe in value added partnerships…</a:t>
            </a:r>
            <a:r>
              <a:rPr lang="en-US" altLang="en-US" sz="1900" dirty="0">
                <a:latin typeface="Arial" panose="020B0604020202020204" pitchFamily="34" charset="0"/>
              </a:rPr>
              <a:t>  </a:t>
            </a:r>
            <a:r>
              <a:rPr lang="en-US" altLang="en-US" sz="1800" i="1" dirty="0">
                <a:latin typeface="Arial" panose="020B0604020202020204" pitchFamily="34" charset="0"/>
              </a:rPr>
              <a:t>Chemic looks to develop long term strategic alliances with our clients to assist those clients in achieving their goals faster and more efficiently. </a:t>
            </a:r>
          </a:p>
          <a:p>
            <a:pPr eaLnBrk="1" hangingPunct="1">
              <a:lnSpc>
                <a:spcPct val="90000"/>
              </a:lnSpc>
              <a:buFont typeface="Wingdings" panose="05000000000000000000" pitchFamily="2" charset="2"/>
              <a:buChar char="Ø"/>
            </a:pPr>
            <a:endParaRPr lang="en-US" altLang="en-US" sz="1900"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F741D9C-D90A-4170-9FC2-9BFAB3CAA593}" type="slidenum">
              <a:rPr lang="en-US" altLang="en-US" smtClean="0"/>
              <a:pPr/>
              <a:t>3</a:t>
            </a:fld>
            <a:endParaRPr lang="en-US" altLang="en-US" dirty="0"/>
          </a:p>
        </p:txBody>
      </p:sp>
      <p:sp>
        <p:nvSpPr>
          <p:cNvPr id="7"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1015293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5104" y="149641"/>
            <a:ext cx="9557551" cy="6644189"/>
          </a:xfrm>
          <a:prstGeom prst="rect">
            <a:avLst/>
          </a:prstGeom>
        </p:spPr>
      </p:pic>
      <p:sp>
        <p:nvSpPr>
          <p:cNvPr id="3" name="TextBox 2"/>
          <p:cNvSpPr txBox="1"/>
          <p:nvPr/>
        </p:nvSpPr>
        <p:spPr>
          <a:xfrm>
            <a:off x="7066548" y="2189747"/>
            <a:ext cx="2912913" cy="369332"/>
          </a:xfrm>
          <a:prstGeom prst="rect">
            <a:avLst/>
          </a:prstGeom>
          <a:noFill/>
        </p:spPr>
        <p:txBody>
          <a:bodyPr wrap="none" rtlCol="0">
            <a:spAutoFit/>
          </a:bodyPr>
          <a:lstStyle/>
          <a:p>
            <a:r>
              <a:rPr lang="en-US" dirty="0">
                <a:solidFill>
                  <a:srgbClr val="C00000"/>
                </a:solidFill>
              </a:rPr>
              <a:t>EIC of other overlapped peak</a:t>
            </a:r>
          </a:p>
        </p:txBody>
      </p:sp>
      <p:sp>
        <p:nvSpPr>
          <p:cNvPr id="4" name="TextBox 3"/>
          <p:cNvSpPr txBox="1"/>
          <p:nvPr/>
        </p:nvSpPr>
        <p:spPr>
          <a:xfrm>
            <a:off x="7299019" y="5424769"/>
            <a:ext cx="830677" cy="400110"/>
          </a:xfrm>
          <a:prstGeom prst="rect">
            <a:avLst/>
          </a:prstGeom>
          <a:noFill/>
        </p:spPr>
        <p:txBody>
          <a:bodyPr wrap="none" rtlCol="0">
            <a:spAutoFit/>
          </a:bodyPr>
          <a:lstStyle/>
          <a:p>
            <a:r>
              <a:rPr lang="en-US" sz="1000" dirty="0"/>
              <a:t>Overlapped</a:t>
            </a:r>
          </a:p>
          <a:p>
            <a:r>
              <a:rPr lang="en-US" sz="1000" dirty="0"/>
              <a:t>interference</a:t>
            </a:r>
            <a:endParaRPr lang="en-US" sz="1000" baseline="30000" dirty="0"/>
          </a:p>
        </p:txBody>
      </p:sp>
      <p:sp>
        <p:nvSpPr>
          <p:cNvPr id="5" name="Slide Number Placeholder 4"/>
          <p:cNvSpPr>
            <a:spLocks noGrp="1"/>
          </p:cNvSpPr>
          <p:nvPr>
            <p:ph type="sldNum" sz="quarter" idx="12"/>
          </p:nvPr>
        </p:nvSpPr>
        <p:spPr/>
        <p:txBody>
          <a:bodyPr/>
          <a:lstStyle/>
          <a:p>
            <a:fld id="{6EBCF908-3489-40F9-A349-1C01CA95B950}" type="slidenum">
              <a:rPr lang="en-US" smtClean="0"/>
              <a:t>30</a:t>
            </a:fld>
            <a:endParaRPr lang="en-US"/>
          </a:p>
        </p:txBody>
      </p:sp>
    </p:spTree>
    <p:extLst>
      <p:ext uri="{BB962C8B-B14F-4D97-AF65-F5344CB8AC3E}">
        <p14:creationId xmlns:p14="http://schemas.microsoft.com/office/powerpoint/2010/main" val="1140770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158" y="579270"/>
            <a:ext cx="11395159" cy="6012121"/>
          </a:xfrm>
          <a:prstGeom prst="rect">
            <a:avLst/>
          </a:prstGeom>
        </p:spPr>
      </p:pic>
      <p:sp>
        <p:nvSpPr>
          <p:cNvPr id="3" name="TextBox 2"/>
          <p:cNvSpPr txBox="1"/>
          <p:nvPr/>
        </p:nvSpPr>
        <p:spPr>
          <a:xfrm>
            <a:off x="2577540" y="120288"/>
            <a:ext cx="7188827" cy="369332"/>
          </a:xfrm>
          <a:prstGeom prst="rect">
            <a:avLst/>
          </a:prstGeom>
          <a:noFill/>
        </p:spPr>
        <p:txBody>
          <a:bodyPr wrap="none" rtlCol="0">
            <a:spAutoFit/>
          </a:bodyPr>
          <a:lstStyle/>
          <a:p>
            <a:r>
              <a:rPr lang="en-US">
                <a:solidFill>
                  <a:srgbClr val="C00000"/>
                </a:solidFill>
              </a:rPr>
              <a:t>Targeted MS/MS </a:t>
            </a:r>
            <a:r>
              <a:rPr lang="en-US" dirty="0">
                <a:solidFill>
                  <a:srgbClr val="C00000"/>
                </a:solidFill>
              </a:rPr>
              <a:t>Spectra of (M+Na)</a:t>
            </a:r>
            <a:r>
              <a:rPr lang="en-US" baseline="30000" dirty="0">
                <a:solidFill>
                  <a:srgbClr val="C00000"/>
                </a:solidFill>
              </a:rPr>
              <a:t>+</a:t>
            </a:r>
            <a:r>
              <a:rPr lang="en-US" dirty="0">
                <a:solidFill>
                  <a:srgbClr val="C00000"/>
                </a:solidFill>
              </a:rPr>
              <a:t> Ion 311 of Glucosylisomaltol Standard</a:t>
            </a:r>
          </a:p>
        </p:txBody>
      </p:sp>
      <p:sp>
        <p:nvSpPr>
          <p:cNvPr id="4" name="TextBox 3"/>
          <p:cNvSpPr txBox="1"/>
          <p:nvPr/>
        </p:nvSpPr>
        <p:spPr>
          <a:xfrm>
            <a:off x="850232" y="713874"/>
            <a:ext cx="881973" cy="307777"/>
          </a:xfrm>
          <a:prstGeom prst="rect">
            <a:avLst/>
          </a:prstGeom>
          <a:noFill/>
        </p:spPr>
        <p:txBody>
          <a:bodyPr wrap="none" rtlCol="0">
            <a:spAutoFit/>
          </a:bodyPr>
          <a:lstStyle/>
          <a:p>
            <a:r>
              <a:rPr lang="en-US" sz="1400" dirty="0"/>
              <a:t>CID@10V</a:t>
            </a:r>
          </a:p>
        </p:txBody>
      </p:sp>
      <p:sp>
        <p:nvSpPr>
          <p:cNvPr id="5" name="TextBox 4"/>
          <p:cNvSpPr txBox="1"/>
          <p:nvPr/>
        </p:nvSpPr>
        <p:spPr>
          <a:xfrm>
            <a:off x="850232" y="4580022"/>
            <a:ext cx="881973" cy="307777"/>
          </a:xfrm>
          <a:prstGeom prst="rect">
            <a:avLst/>
          </a:prstGeom>
          <a:noFill/>
        </p:spPr>
        <p:txBody>
          <a:bodyPr wrap="none" rtlCol="0">
            <a:spAutoFit/>
          </a:bodyPr>
          <a:lstStyle/>
          <a:p>
            <a:r>
              <a:rPr lang="en-US" sz="1400" dirty="0"/>
              <a:t>CID@40V</a:t>
            </a:r>
          </a:p>
        </p:txBody>
      </p:sp>
      <p:sp>
        <p:nvSpPr>
          <p:cNvPr id="6" name="TextBox 5"/>
          <p:cNvSpPr txBox="1"/>
          <p:nvPr/>
        </p:nvSpPr>
        <p:spPr>
          <a:xfrm>
            <a:off x="850232" y="2646948"/>
            <a:ext cx="881973" cy="307777"/>
          </a:xfrm>
          <a:prstGeom prst="rect">
            <a:avLst/>
          </a:prstGeom>
          <a:noFill/>
        </p:spPr>
        <p:txBody>
          <a:bodyPr wrap="none" rtlCol="0">
            <a:spAutoFit/>
          </a:bodyPr>
          <a:lstStyle/>
          <a:p>
            <a:r>
              <a:rPr lang="en-US" sz="1400" dirty="0"/>
              <a:t>CID@20V</a:t>
            </a:r>
          </a:p>
        </p:txBody>
      </p:sp>
      <p:sp>
        <p:nvSpPr>
          <p:cNvPr id="7" name="Slide Number Placeholder 6"/>
          <p:cNvSpPr>
            <a:spLocks noGrp="1"/>
          </p:cNvSpPr>
          <p:nvPr>
            <p:ph type="sldNum" sz="quarter" idx="12"/>
          </p:nvPr>
        </p:nvSpPr>
        <p:spPr/>
        <p:txBody>
          <a:bodyPr/>
          <a:lstStyle/>
          <a:p>
            <a:fld id="{6EBCF908-3489-40F9-A349-1C01CA95B950}" type="slidenum">
              <a:rPr lang="en-US" smtClean="0"/>
              <a:t>31</a:t>
            </a:fld>
            <a:endParaRPr lang="en-US"/>
          </a:p>
        </p:txBody>
      </p:sp>
    </p:spTree>
    <p:extLst>
      <p:ext uri="{BB962C8B-B14F-4D97-AF65-F5344CB8AC3E}">
        <p14:creationId xmlns:p14="http://schemas.microsoft.com/office/powerpoint/2010/main" val="1369662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158" y="619373"/>
            <a:ext cx="11350541" cy="6013795"/>
          </a:xfrm>
          <a:prstGeom prst="rect">
            <a:avLst/>
          </a:prstGeom>
        </p:spPr>
      </p:pic>
      <p:sp>
        <p:nvSpPr>
          <p:cNvPr id="3" name="TextBox 2"/>
          <p:cNvSpPr txBox="1"/>
          <p:nvPr/>
        </p:nvSpPr>
        <p:spPr>
          <a:xfrm>
            <a:off x="3491094" y="161734"/>
            <a:ext cx="5340436" cy="369332"/>
          </a:xfrm>
          <a:prstGeom prst="rect">
            <a:avLst/>
          </a:prstGeom>
          <a:noFill/>
        </p:spPr>
        <p:txBody>
          <a:bodyPr wrap="none" rtlCol="0">
            <a:spAutoFit/>
          </a:bodyPr>
          <a:lstStyle/>
          <a:p>
            <a:r>
              <a:rPr lang="en-US" dirty="0">
                <a:solidFill>
                  <a:srgbClr val="0070C0"/>
                </a:solidFill>
              </a:rPr>
              <a:t>Targeted MS/MS Spectra of (M+Na)</a:t>
            </a:r>
            <a:r>
              <a:rPr lang="en-US" baseline="30000" dirty="0">
                <a:solidFill>
                  <a:srgbClr val="0070C0"/>
                </a:solidFill>
              </a:rPr>
              <a:t>+</a:t>
            </a:r>
            <a:r>
              <a:rPr lang="en-US" dirty="0">
                <a:solidFill>
                  <a:srgbClr val="0070C0"/>
                </a:solidFill>
              </a:rPr>
              <a:t> Ion 311 of Sample</a:t>
            </a:r>
          </a:p>
        </p:txBody>
      </p:sp>
      <p:sp>
        <p:nvSpPr>
          <p:cNvPr id="4" name="TextBox 3"/>
          <p:cNvSpPr txBox="1"/>
          <p:nvPr/>
        </p:nvSpPr>
        <p:spPr>
          <a:xfrm>
            <a:off x="826169" y="745958"/>
            <a:ext cx="881973" cy="307777"/>
          </a:xfrm>
          <a:prstGeom prst="rect">
            <a:avLst/>
          </a:prstGeom>
          <a:noFill/>
        </p:spPr>
        <p:txBody>
          <a:bodyPr wrap="none" rtlCol="0">
            <a:spAutoFit/>
          </a:bodyPr>
          <a:lstStyle/>
          <a:p>
            <a:r>
              <a:rPr lang="en-US" sz="1400" dirty="0"/>
              <a:t>CID@10V</a:t>
            </a:r>
          </a:p>
        </p:txBody>
      </p:sp>
      <p:sp>
        <p:nvSpPr>
          <p:cNvPr id="5" name="TextBox 4"/>
          <p:cNvSpPr txBox="1"/>
          <p:nvPr/>
        </p:nvSpPr>
        <p:spPr>
          <a:xfrm>
            <a:off x="826169" y="4612106"/>
            <a:ext cx="881973" cy="307777"/>
          </a:xfrm>
          <a:prstGeom prst="rect">
            <a:avLst/>
          </a:prstGeom>
          <a:noFill/>
        </p:spPr>
        <p:txBody>
          <a:bodyPr wrap="none" rtlCol="0">
            <a:spAutoFit/>
          </a:bodyPr>
          <a:lstStyle/>
          <a:p>
            <a:r>
              <a:rPr lang="en-US" sz="1400" dirty="0"/>
              <a:t>CID@40V</a:t>
            </a:r>
          </a:p>
        </p:txBody>
      </p:sp>
      <p:sp>
        <p:nvSpPr>
          <p:cNvPr id="6" name="TextBox 5"/>
          <p:cNvSpPr txBox="1"/>
          <p:nvPr/>
        </p:nvSpPr>
        <p:spPr>
          <a:xfrm>
            <a:off x="826169" y="2679032"/>
            <a:ext cx="881973" cy="307777"/>
          </a:xfrm>
          <a:prstGeom prst="rect">
            <a:avLst/>
          </a:prstGeom>
          <a:noFill/>
        </p:spPr>
        <p:txBody>
          <a:bodyPr wrap="none" rtlCol="0">
            <a:spAutoFit/>
          </a:bodyPr>
          <a:lstStyle/>
          <a:p>
            <a:r>
              <a:rPr lang="en-US" sz="1400" dirty="0"/>
              <a:t>CID@20V</a:t>
            </a:r>
          </a:p>
        </p:txBody>
      </p:sp>
      <p:sp>
        <p:nvSpPr>
          <p:cNvPr id="7" name="Slide Number Placeholder 6"/>
          <p:cNvSpPr>
            <a:spLocks noGrp="1"/>
          </p:cNvSpPr>
          <p:nvPr>
            <p:ph type="sldNum" sz="quarter" idx="12"/>
          </p:nvPr>
        </p:nvSpPr>
        <p:spPr/>
        <p:txBody>
          <a:bodyPr/>
          <a:lstStyle/>
          <a:p>
            <a:fld id="{6EBCF908-3489-40F9-A349-1C01CA95B950}" type="slidenum">
              <a:rPr lang="en-US" smtClean="0"/>
              <a:t>32</a:t>
            </a:fld>
            <a:endParaRPr lang="en-US"/>
          </a:p>
        </p:txBody>
      </p:sp>
      <p:sp>
        <p:nvSpPr>
          <p:cNvPr id="8" name="Rectangle 7"/>
          <p:cNvSpPr/>
          <p:nvPr/>
        </p:nvSpPr>
        <p:spPr>
          <a:xfrm>
            <a:off x="4730629" y="644215"/>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22464" y="2549022"/>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2463" y="4462343"/>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031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540" y="829427"/>
            <a:ext cx="11739146" cy="5443038"/>
          </a:xfrm>
          <a:prstGeom prst="rect">
            <a:avLst/>
          </a:prstGeom>
        </p:spPr>
      </p:pic>
      <p:sp>
        <p:nvSpPr>
          <p:cNvPr id="3" name="TextBox 2"/>
          <p:cNvSpPr txBox="1"/>
          <p:nvPr/>
        </p:nvSpPr>
        <p:spPr>
          <a:xfrm>
            <a:off x="9529726" y="1931492"/>
            <a:ext cx="460382" cy="338554"/>
          </a:xfrm>
          <a:prstGeom prst="rect">
            <a:avLst/>
          </a:prstGeom>
          <a:noFill/>
        </p:spPr>
        <p:txBody>
          <a:bodyPr wrap="none" rtlCol="0">
            <a:spAutoFit/>
          </a:bodyPr>
          <a:lstStyle/>
          <a:p>
            <a:r>
              <a:rPr lang="en-US" sz="1600" dirty="0">
                <a:solidFill>
                  <a:srgbClr val="FF0000"/>
                </a:solidFill>
              </a:rPr>
              <a:t>API</a:t>
            </a:r>
          </a:p>
        </p:txBody>
      </p:sp>
      <p:sp>
        <p:nvSpPr>
          <p:cNvPr id="4" name="TextBox 3"/>
          <p:cNvSpPr txBox="1"/>
          <p:nvPr/>
        </p:nvSpPr>
        <p:spPr>
          <a:xfrm>
            <a:off x="9478879" y="3710665"/>
            <a:ext cx="460382" cy="338554"/>
          </a:xfrm>
          <a:prstGeom prst="rect">
            <a:avLst/>
          </a:prstGeom>
          <a:noFill/>
        </p:spPr>
        <p:txBody>
          <a:bodyPr wrap="none" rtlCol="0">
            <a:spAutoFit/>
          </a:bodyPr>
          <a:lstStyle/>
          <a:p>
            <a:r>
              <a:rPr lang="en-US" sz="1600" dirty="0">
                <a:solidFill>
                  <a:srgbClr val="FF0000"/>
                </a:solidFill>
              </a:rPr>
              <a:t>API</a:t>
            </a:r>
          </a:p>
        </p:txBody>
      </p:sp>
      <p:sp>
        <p:nvSpPr>
          <p:cNvPr id="5" name="TextBox 4"/>
          <p:cNvSpPr txBox="1"/>
          <p:nvPr/>
        </p:nvSpPr>
        <p:spPr>
          <a:xfrm rot="16200000">
            <a:off x="2710381" y="1384943"/>
            <a:ext cx="1096775" cy="246221"/>
          </a:xfrm>
          <a:prstGeom prst="rect">
            <a:avLst/>
          </a:prstGeom>
          <a:noFill/>
        </p:spPr>
        <p:txBody>
          <a:bodyPr wrap="none" rtlCol="0">
            <a:spAutoFit/>
          </a:bodyPr>
          <a:lstStyle/>
          <a:p>
            <a:r>
              <a:rPr lang="en-US" sz="1000" dirty="0">
                <a:solidFill>
                  <a:srgbClr val="FF0000"/>
                </a:solidFill>
              </a:rPr>
              <a:t>Glucosylisomaltol</a:t>
            </a:r>
          </a:p>
        </p:txBody>
      </p:sp>
      <p:sp>
        <p:nvSpPr>
          <p:cNvPr id="6" name="TextBox 5"/>
          <p:cNvSpPr txBox="1"/>
          <p:nvPr/>
        </p:nvSpPr>
        <p:spPr>
          <a:xfrm>
            <a:off x="5112131" y="3807389"/>
            <a:ext cx="3532698" cy="369332"/>
          </a:xfrm>
          <a:prstGeom prst="rect">
            <a:avLst/>
          </a:prstGeom>
          <a:noFill/>
        </p:spPr>
        <p:txBody>
          <a:bodyPr wrap="none" rtlCol="0">
            <a:spAutoFit/>
          </a:bodyPr>
          <a:lstStyle/>
          <a:p>
            <a:r>
              <a:rPr lang="en-US" dirty="0">
                <a:solidFill>
                  <a:srgbClr val="C00000"/>
                </a:solidFill>
              </a:rPr>
              <a:t>3.107 min / 10.887 min = RRT 0.285</a:t>
            </a:r>
          </a:p>
        </p:txBody>
      </p:sp>
      <p:sp>
        <p:nvSpPr>
          <p:cNvPr id="7" name="TextBox 6"/>
          <p:cNvSpPr txBox="1"/>
          <p:nvPr/>
        </p:nvSpPr>
        <p:spPr>
          <a:xfrm>
            <a:off x="5112131" y="1063940"/>
            <a:ext cx="3532698" cy="369332"/>
          </a:xfrm>
          <a:prstGeom prst="rect">
            <a:avLst/>
          </a:prstGeom>
          <a:noFill/>
        </p:spPr>
        <p:txBody>
          <a:bodyPr wrap="none" rtlCol="0">
            <a:spAutoFit/>
          </a:bodyPr>
          <a:lstStyle/>
          <a:p>
            <a:r>
              <a:rPr lang="en-US" dirty="0">
                <a:solidFill>
                  <a:srgbClr val="C00000"/>
                </a:solidFill>
              </a:rPr>
              <a:t>3.137 min / 10.946 min = RRT 0.287</a:t>
            </a:r>
          </a:p>
        </p:txBody>
      </p:sp>
      <p:sp>
        <p:nvSpPr>
          <p:cNvPr id="9" name="TextBox 8"/>
          <p:cNvSpPr txBox="1"/>
          <p:nvPr/>
        </p:nvSpPr>
        <p:spPr>
          <a:xfrm rot="16200000">
            <a:off x="2694338" y="4938270"/>
            <a:ext cx="1096775" cy="246221"/>
          </a:xfrm>
          <a:prstGeom prst="rect">
            <a:avLst/>
          </a:prstGeom>
          <a:noFill/>
        </p:spPr>
        <p:txBody>
          <a:bodyPr wrap="none" rtlCol="0">
            <a:spAutoFit/>
          </a:bodyPr>
          <a:lstStyle/>
          <a:p>
            <a:r>
              <a:rPr lang="en-US" sz="1000" dirty="0">
                <a:solidFill>
                  <a:srgbClr val="FF0000"/>
                </a:solidFill>
              </a:rPr>
              <a:t>Glucosylisomaltol</a:t>
            </a:r>
          </a:p>
        </p:txBody>
      </p:sp>
      <p:sp>
        <p:nvSpPr>
          <p:cNvPr id="8" name="Slide Number Placeholder 7"/>
          <p:cNvSpPr>
            <a:spLocks noGrp="1"/>
          </p:cNvSpPr>
          <p:nvPr>
            <p:ph type="sldNum" sz="quarter" idx="12"/>
          </p:nvPr>
        </p:nvSpPr>
        <p:spPr/>
        <p:txBody>
          <a:bodyPr/>
          <a:lstStyle/>
          <a:p>
            <a:fld id="{6EBCF908-3489-40F9-A349-1C01CA95B950}" type="slidenum">
              <a:rPr lang="en-US" smtClean="0"/>
              <a:t>33</a:t>
            </a:fld>
            <a:endParaRPr lang="en-US"/>
          </a:p>
        </p:txBody>
      </p:sp>
      <p:sp>
        <p:nvSpPr>
          <p:cNvPr id="10" name="Rectangle 9"/>
          <p:cNvSpPr/>
          <p:nvPr/>
        </p:nvSpPr>
        <p:spPr>
          <a:xfrm>
            <a:off x="1105686" y="860454"/>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5786" y="3455521"/>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8692" y="1094718"/>
            <a:ext cx="1367682" cy="338554"/>
          </a:xfrm>
          <a:prstGeom prst="rect">
            <a:avLst/>
          </a:prstGeom>
          <a:noFill/>
        </p:spPr>
        <p:txBody>
          <a:bodyPr wrap="none" rtlCol="0">
            <a:spAutoFit/>
          </a:bodyPr>
          <a:lstStyle/>
          <a:p>
            <a:r>
              <a:rPr lang="en-US" sz="1600" dirty="0"/>
              <a:t>TIC of Sample</a:t>
            </a:r>
          </a:p>
        </p:txBody>
      </p:sp>
      <p:sp>
        <p:nvSpPr>
          <p:cNvPr id="13" name="TextBox 12"/>
          <p:cNvSpPr txBox="1"/>
          <p:nvPr/>
        </p:nvSpPr>
        <p:spPr>
          <a:xfrm>
            <a:off x="698692" y="3719468"/>
            <a:ext cx="1430392" cy="338554"/>
          </a:xfrm>
          <a:prstGeom prst="rect">
            <a:avLst/>
          </a:prstGeom>
          <a:noFill/>
        </p:spPr>
        <p:txBody>
          <a:bodyPr wrap="none" rtlCol="0">
            <a:spAutoFit/>
          </a:bodyPr>
          <a:lstStyle/>
          <a:p>
            <a:r>
              <a:rPr lang="en-US" sz="1600" dirty="0">
                <a:solidFill>
                  <a:srgbClr val="FF0000"/>
                </a:solidFill>
              </a:rPr>
              <a:t>DAD of Sample</a:t>
            </a:r>
          </a:p>
        </p:txBody>
      </p:sp>
    </p:spTree>
    <p:extLst>
      <p:ext uri="{BB962C8B-B14F-4D97-AF65-F5344CB8AC3E}">
        <p14:creationId xmlns:p14="http://schemas.microsoft.com/office/powerpoint/2010/main" val="2137776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6278" y="953049"/>
            <a:ext cx="11546859" cy="5383584"/>
          </a:xfrm>
          <a:prstGeom prst="rect">
            <a:avLst/>
          </a:prstGeom>
        </p:spPr>
      </p:pic>
      <p:sp>
        <p:nvSpPr>
          <p:cNvPr id="3" name="TextBox 2"/>
          <p:cNvSpPr txBox="1"/>
          <p:nvPr/>
        </p:nvSpPr>
        <p:spPr>
          <a:xfrm>
            <a:off x="8872000" y="1321893"/>
            <a:ext cx="460382" cy="338554"/>
          </a:xfrm>
          <a:prstGeom prst="rect">
            <a:avLst/>
          </a:prstGeom>
          <a:noFill/>
        </p:spPr>
        <p:txBody>
          <a:bodyPr wrap="none" rtlCol="0">
            <a:spAutoFit/>
          </a:bodyPr>
          <a:lstStyle/>
          <a:p>
            <a:r>
              <a:rPr lang="en-US" sz="1600" dirty="0">
                <a:solidFill>
                  <a:srgbClr val="FF0000"/>
                </a:solidFill>
              </a:rPr>
              <a:t>API</a:t>
            </a:r>
          </a:p>
        </p:txBody>
      </p:sp>
      <p:sp>
        <p:nvSpPr>
          <p:cNvPr id="4" name="TextBox 3"/>
          <p:cNvSpPr txBox="1"/>
          <p:nvPr/>
        </p:nvSpPr>
        <p:spPr>
          <a:xfrm rot="16200000">
            <a:off x="2469750" y="2085724"/>
            <a:ext cx="1096775" cy="246221"/>
          </a:xfrm>
          <a:prstGeom prst="rect">
            <a:avLst/>
          </a:prstGeom>
          <a:noFill/>
        </p:spPr>
        <p:txBody>
          <a:bodyPr wrap="none" rtlCol="0">
            <a:spAutoFit/>
          </a:bodyPr>
          <a:lstStyle/>
          <a:p>
            <a:r>
              <a:rPr lang="en-US" sz="1000" dirty="0">
                <a:solidFill>
                  <a:srgbClr val="FF0000"/>
                </a:solidFill>
              </a:rPr>
              <a:t>Glucosylisomaltol</a:t>
            </a:r>
          </a:p>
        </p:txBody>
      </p:sp>
      <p:sp>
        <p:nvSpPr>
          <p:cNvPr id="5" name="TextBox 4"/>
          <p:cNvSpPr txBox="1"/>
          <p:nvPr/>
        </p:nvSpPr>
        <p:spPr>
          <a:xfrm>
            <a:off x="4165647" y="4299811"/>
            <a:ext cx="3532698" cy="369332"/>
          </a:xfrm>
          <a:prstGeom prst="rect">
            <a:avLst/>
          </a:prstGeom>
          <a:noFill/>
        </p:spPr>
        <p:txBody>
          <a:bodyPr wrap="none" rtlCol="0">
            <a:spAutoFit/>
          </a:bodyPr>
          <a:lstStyle/>
          <a:p>
            <a:r>
              <a:rPr lang="en-US" dirty="0">
                <a:solidFill>
                  <a:srgbClr val="C00000"/>
                </a:solidFill>
              </a:rPr>
              <a:t>3.113 min / 10.887 min = RRT 0.286</a:t>
            </a:r>
          </a:p>
        </p:txBody>
      </p:sp>
      <p:sp>
        <p:nvSpPr>
          <p:cNvPr id="6" name="TextBox 5"/>
          <p:cNvSpPr txBox="1"/>
          <p:nvPr/>
        </p:nvSpPr>
        <p:spPr>
          <a:xfrm>
            <a:off x="4165647" y="2024168"/>
            <a:ext cx="3532698" cy="369332"/>
          </a:xfrm>
          <a:prstGeom prst="rect">
            <a:avLst/>
          </a:prstGeom>
          <a:noFill/>
        </p:spPr>
        <p:txBody>
          <a:bodyPr wrap="none" rtlCol="0">
            <a:spAutoFit/>
          </a:bodyPr>
          <a:lstStyle/>
          <a:p>
            <a:r>
              <a:rPr lang="en-US" dirty="0">
                <a:solidFill>
                  <a:srgbClr val="C00000"/>
                </a:solidFill>
              </a:rPr>
              <a:t>3.107 min / 10.887 min = RRT 0.285</a:t>
            </a:r>
          </a:p>
        </p:txBody>
      </p:sp>
      <p:sp>
        <p:nvSpPr>
          <p:cNvPr id="7" name="TextBox 6"/>
          <p:cNvSpPr txBox="1"/>
          <p:nvPr/>
        </p:nvSpPr>
        <p:spPr>
          <a:xfrm rot="16200000">
            <a:off x="2469750" y="4176701"/>
            <a:ext cx="1096775" cy="246221"/>
          </a:xfrm>
          <a:prstGeom prst="rect">
            <a:avLst/>
          </a:prstGeom>
          <a:noFill/>
        </p:spPr>
        <p:txBody>
          <a:bodyPr wrap="none" rtlCol="0">
            <a:spAutoFit/>
          </a:bodyPr>
          <a:lstStyle/>
          <a:p>
            <a:r>
              <a:rPr lang="en-US" sz="1000" dirty="0">
                <a:solidFill>
                  <a:srgbClr val="FF0000"/>
                </a:solidFill>
              </a:rPr>
              <a:t>Glucosylisomaltol</a:t>
            </a:r>
          </a:p>
        </p:txBody>
      </p:sp>
      <p:sp>
        <p:nvSpPr>
          <p:cNvPr id="8" name="Slide Number Placeholder 7"/>
          <p:cNvSpPr>
            <a:spLocks noGrp="1"/>
          </p:cNvSpPr>
          <p:nvPr>
            <p:ph type="sldNum" sz="quarter" idx="12"/>
          </p:nvPr>
        </p:nvSpPr>
        <p:spPr/>
        <p:txBody>
          <a:bodyPr/>
          <a:lstStyle/>
          <a:p>
            <a:fld id="{6EBCF908-3489-40F9-A349-1C01CA95B950}" type="slidenum">
              <a:rPr lang="en-US" smtClean="0"/>
              <a:t>34</a:t>
            </a:fld>
            <a:endParaRPr lang="en-US"/>
          </a:p>
        </p:txBody>
      </p:sp>
      <p:sp>
        <p:nvSpPr>
          <p:cNvPr id="9" name="Rectangle 8"/>
          <p:cNvSpPr/>
          <p:nvPr/>
        </p:nvSpPr>
        <p:spPr>
          <a:xfrm>
            <a:off x="1937477" y="976187"/>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Sample</a:t>
            </a:r>
          </a:p>
        </p:txBody>
      </p:sp>
      <p:sp>
        <p:nvSpPr>
          <p:cNvPr id="10" name="TextBox 9"/>
          <p:cNvSpPr txBox="1"/>
          <p:nvPr/>
        </p:nvSpPr>
        <p:spPr>
          <a:xfrm>
            <a:off x="1872161" y="933332"/>
            <a:ext cx="530915" cy="230832"/>
          </a:xfrm>
          <a:prstGeom prst="rect">
            <a:avLst/>
          </a:prstGeom>
          <a:noFill/>
        </p:spPr>
        <p:txBody>
          <a:bodyPr wrap="none" rtlCol="0">
            <a:spAutoFit/>
          </a:bodyPr>
          <a:lstStyle/>
          <a:p>
            <a:r>
              <a:rPr lang="en-US" sz="900" dirty="0"/>
              <a:t>Sample</a:t>
            </a:r>
          </a:p>
        </p:txBody>
      </p:sp>
      <p:sp>
        <p:nvSpPr>
          <p:cNvPr id="11" name="TextBox 10"/>
          <p:cNvSpPr txBox="1"/>
          <p:nvPr/>
        </p:nvSpPr>
        <p:spPr>
          <a:xfrm>
            <a:off x="10432745" y="1224702"/>
            <a:ext cx="1430392" cy="338554"/>
          </a:xfrm>
          <a:prstGeom prst="rect">
            <a:avLst/>
          </a:prstGeom>
          <a:noFill/>
        </p:spPr>
        <p:txBody>
          <a:bodyPr wrap="none" rtlCol="0">
            <a:spAutoFit/>
          </a:bodyPr>
          <a:lstStyle/>
          <a:p>
            <a:r>
              <a:rPr lang="en-US" sz="1600" dirty="0"/>
              <a:t>DAD of Sample</a:t>
            </a:r>
          </a:p>
        </p:txBody>
      </p:sp>
      <p:sp>
        <p:nvSpPr>
          <p:cNvPr id="12" name="TextBox 11"/>
          <p:cNvSpPr txBox="1"/>
          <p:nvPr/>
        </p:nvSpPr>
        <p:spPr>
          <a:xfrm>
            <a:off x="8833955" y="3829263"/>
            <a:ext cx="3071931" cy="338554"/>
          </a:xfrm>
          <a:prstGeom prst="rect">
            <a:avLst/>
          </a:prstGeom>
          <a:noFill/>
        </p:spPr>
        <p:txBody>
          <a:bodyPr wrap="none" rtlCol="0">
            <a:spAutoFit/>
          </a:bodyPr>
          <a:lstStyle/>
          <a:p>
            <a:r>
              <a:rPr lang="en-US" sz="1600" dirty="0"/>
              <a:t>DAD of Glucosylisomaltol Standard</a:t>
            </a:r>
          </a:p>
        </p:txBody>
      </p:sp>
    </p:spTree>
    <p:extLst>
      <p:ext uri="{BB962C8B-B14F-4D97-AF65-F5344CB8AC3E}">
        <p14:creationId xmlns:p14="http://schemas.microsoft.com/office/powerpoint/2010/main" val="857763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1685" y="736001"/>
            <a:ext cx="10922918" cy="5392532"/>
          </a:xfrm>
          <a:prstGeom prst="rect">
            <a:avLst/>
          </a:prstGeom>
        </p:spPr>
      </p:pic>
      <p:sp>
        <p:nvSpPr>
          <p:cNvPr id="4" name="TextBox 3"/>
          <p:cNvSpPr txBox="1"/>
          <p:nvPr/>
        </p:nvSpPr>
        <p:spPr>
          <a:xfrm>
            <a:off x="6103144" y="845908"/>
            <a:ext cx="5578515" cy="338554"/>
          </a:xfrm>
          <a:prstGeom prst="rect">
            <a:avLst/>
          </a:prstGeom>
          <a:noFill/>
        </p:spPr>
        <p:txBody>
          <a:bodyPr wrap="none" rtlCol="0">
            <a:spAutoFit/>
          </a:bodyPr>
          <a:lstStyle/>
          <a:p>
            <a:r>
              <a:rPr lang="en-US" sz="1600" dirty="0"/>
              <a:t>UV spectrum (190-400 nm) of peak apex @RT 3.11min of sample</a:t>
            </a:r>
            <a:endParaRPr lang="en-US" sz="1600" dirty="0">
              <a:solidFill>
                <a:srgbClr val="7030A0"/>
              </a:solidFill>
            </a:endParaRPr>
          </a:p>
        </p:txBody>
      </p:sp>
      <p:sp>
        <p:nvSpPr>
          <p:cNvPr id="5" name="TextBox 4"/>
          <p:cNvSpPr txBox="1"/>
          <p:nvPr/>
        </p:nvSpPr>
        <p:spPr>
          <a:xfrm>
            <a:off x="6401166" y="3432267"/>
            <a:ext cx="5226815" cy="338554"/>
          </a:xfrm>
          <a:prstGeom prst="rect">
            <a:avLst/>
          </a:prstGeom>
          <a:noFill/>
        </p:spPr>
        <p:txBody>
          <a:bodyPr wrap="none" rtlCol="0">
            <a:spAutoFit/>
          </a:bodyPr>
          <a:lstStyle/>
          <a:p>
            <a:r>
              <a:rPr lang="en-US" sz="1600" dirty="0"/>
              <a:t>UV spectrum (190-400 nm) of peak apex of Glucosylisomaltol</a:t>
            </a:r>
            <a:endParaRPr lang="en-US" sz="1600" dirty="0">
              <a:solidFill>
                <a:srgbClr val="7030A0"/>
              </a:solidFill>
            </a:endParaRPr>
          </a:p>
        </p:txBody>
      </p:sp>
      <p:sp>
        <p:nvSpPr>
          <p:cNvPr id="2" name="Slide Number Placeholder 1"/>
          <p:cNvSpPr>
            <a:spLocks noGrp="1"/>
          </p:cNvSpPr>
          <p:nvPr>
            <p:ph type="sldNum" sz="quarter" idx="12"/>
          </p:nvPr>
        </p:nvSpPr>
        <p:spPr/>
        <p:txBody>
          <a:bodyPr/>
          <a:lstStyle/>
          <a:p>
            <a:fld id="{6EBCF908-3489-40F9-A349-1C01CA95B950}" type="slidenum">
              <a:rPr lang="en-US" smtClean="0"/>
              <a:t>35</a:t>
            </a:fld>
            <a:endParaRPr lang="en-US"/>
          </a:p>
        </p:txBody>
      </p:sp>
      <p:sp>
        <p:nvSpPr>
          <p:cNvPr id="6" name="Rectangle 5"/>
          <p:cNvSpPr/>
          <p:nvPr/>
        </p:nvSpPr>
        <p:spPr>
          <a:xfrm>
            <a:off x="1709844" y="760493"/>
            <a:ext cx="1931427"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164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7312" y="1571401"/>
            <a:ext cx="7211398" cy="2677656"/>
          </a:xfrm>
          <a:prstGeom prst="rect">
            <a:avLst/>
          </a:prstGeom>
          <a:noFill/>
        </p:spPr>
        <p:txBody>
          <a:bodyPr wrap="none" rtlCol="0">
            <a:spAutoFit/>
          </a:bodyPr>
          <a:lstStyle/>
          <a:p>
            <a:pPr algn="ctr"/>
            <a:r>
              <a:rPr lang="en-US" sz="3200" dirty="0"/>
              <a:t>Application 3</a:t>
            </a:r>
          </a:p>
          <a:p>
            <a:pPr algn="ctr"/>
            <a:endParaRPr lang="en-US" sz="2800" dirty="0"/>
          </a:p>
          <a:p>
            <a:pPr algn="ctr"/>
            <a:r>
              <a:rPr lang="en-US" sz="2800" dirty="0"/>
              <a:t>Identification of an unknown due to reaction </a:t>
            </a:r>
          </a:p>
          <a:p>
            <a:pPr algn="ctr"/>
            <a:r>
              <a:rPr lang="en-US" sz="2800" dirty="0"/>
              <a:t>of internal standard in sample environment </a:t>
            </a:r>
          </a:p>
          <a:p>
            <a:pPr algn="ctr"/>
            <a:r>
              <a:rPr lang="en-US" sz="2800" dirty="0"/>
              <a:t>via HPLC-MS QToF</a:t>
            </a:r>
          </a:p>
          <a:p>
            <a:endParaRPr lang="en-US" sz="2400" dirty="0"/>
          </a:p>
        </p:txBody>
      </p:sp>
      <p:sp>
        <p:nvSpPr>
          <p:cNvPr id="3"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1567407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5993" y="413744"/>
            <a:ext cx="10978492" cy="6264641"/>
          </a:xfrm>
          <a:prstGeom prst="rect">
            <a:avLst/>
          </a:prstGeom>
        </p:spPr>
      </p:pic>
      <p:sp>
        <p:nvSpPr>
          <p:cNvPr id="3" name="TextBox 2"/>
          <p:cNvSpPr txBox="1"/>
          <p:nvPr/>
        </p:nvSpPr>
        <p:spPr>
          <a:xfrm rot="16200000">
            <a:off x="8359726" y="3910222"/>
            <a:ext cx="667170" cy="261610"/>
          </a:xfrm>
          <a:prstGeom prst="rect">
            <a:avLst/>
          </a:prstGeom>
          <a:noFill/>
        </p:spPr>
        <p:txBody>
          <a:bodyPr wrap="none" rtlCol="0">
            <a:spAutoFit/>
          </a:bodyPr>
          <a:lstStyle/>
          <a:p>
            <a:r>
              <a:rPr lang="en-US" sz="1100" dirty="0">
                <a:solidFill>
                  <a:srgbClr val="FF0000"/>
                </a:solidFill>
              </a:rPr>
              <a:t>(M+Na)</a:t>
            </a:r>
            <a:r>
              <a:rPr lang="en-US" sz="1100" baseline="30000" dirty="0">
                <a:solidFill>
                  <a:srgbClr val="FF0000"/>
                </a:solidFill>
              </a:rPr>
              <a:t>+</a:t>
            </a:r>
          </a:p>
        </p:txBody>
      </p:sp>
      <p:sp>
        <p:nvSpPr>
          <p:cNvPr id="4" name="TextBox 3"/>
          <p:cNvSpPr txBox="1"/>
          <p:nvPr/>
        </p:nvSpPr>
        <p:spPr>
          <a:xfrm rot="16200000">
            <a:off x="7475150" y="4451784"/>
            <a:ext cx="596638" cy="261610"/>
          </a:xfrm>
          <a:prstGeom prst="rect">
            <a:avLst/>
          </a:prstGeom>
          <a:noFill/>
        </p:spPr>
        <p:txBody>
          <a:bodyPr wrap="none" rtlCol="0">
            <a:spAutoFit/>
          </a:bodyPr>
          <a:lstStyle/>
          <a:p>
            <a:r>
              <a:rPr lang="en-US" sz="1100" dirty="0">
                <a:solidFill>
                  <a:srgbClr val="FF0000"/>
                </a:solidFill>
              </a:rPr>
              <a:t>(M+H)</a:t>
            </a:r>
            <a:r>
              <a:rPr lang="en-US" sz="1100" baseline="30000" dirty="0">
                <a:solidFill>
                  <a:srgbClr val="FF0000"/>
                </a:solidFill>
              </a:rPr>
              <a:t>+</a:t>
            </a:r>
          </a:p>
        </p:txBody>
      </p:sp>
      <p:sp>
        <p:nvSpPr>
          <p:cNvPr id="5" name="TextBox 4"/>
          <p:cNvSpPr txBox="1"/>
          <p:nvPr/>
        </p:nvSpPr>
        <p:spPr>
          <a:xfrm rot="16200000">
            <a:off x="8113575" y="4492602"/>
            <a:ext cx="736099" cy="261610"/>
          </a:xfrm>
          <a:prstGeom prst="rect">
            <a:avLst/>
          </a:prstGeom>
          <a:noFill/>
        </p:spPr>
        <p:txBody>
          <a:bodyPr wrap="none" rtlCol="0">
            <a:spAutoFit/>
          </a:bodyPr>
          <a:lstStyle/>
          <a:p>
            <a:r>
              <a:rPr lang="en-US" sz="1100" dirty="0">
                <a:solidFill>
                  <a:srgbClr val="FF0000"/>
                </a:solidFill>
              </a:rPr>
              <a:t>(M+NH</a:t>
            </a:r>
            <a:r>
              <a:rPr lang="en-US" sz="1100" baseline="-25000" dirty="0">
                <a:solidFill>
                  <a:srgbClr val="FF0000"/>
                </a:solidFill>
              </a:rPr>
              <a:t>4</a:t>
            </a:r>
            <a:r>
              <a:rPr lang="en-US" sz="1100" dirty="0">
                <a:solidFill>
                  <a:srgbClr val="FF0000"/>
                </a:solidFill>
              </a:rPr>
              <a:t>)</a:t>
            </a:r>
            <a:r>
              <a:rPr lang="en-US" sz="1100" baseline="30000" dirty="0">
                <a:solidFill>
                  <a:srgbClr val="FF0000"/>
                </a:solidFill>
              </a:rPr>
              <a:t>+</a:t>
            </a:r>
          </a:p>
        </p:txBody>
      </p:sp>
      <p:sp>
        <p:nvSpPr>
          <p:cNvPr id="7" name="TextBox 6"/>
          <p:cNvSpPr txBox="1"/>
          <p:nvPr/>
        </p:nvSpPr>
        <p:spPr>
          <a:xfrm>
            <a:off x="7013120" y="1828800"/>
            <a:ext cx="354584" cy="369332"/>
          </a:xfrm>
          <a:prstGeom prst="rect">
            <a:avLst/>
          </a:prstGeom>
          <a:noFill/>
        </p:spPr>
        <p:txBody>
          <a:bodyPr wrap="none" rtlCol="0">
            <a:spAutoFit/>
          </a:bodyPr>
          <a:lstStyle/>
          <a:p>
            <a:r>
              <a:rPr lang="en-US" b="1" dirty="0">
                <a:solidFill>
                  <a:srgbClr val="FF0000"/>
                </a:solidFill>
              </a:rPr>
              <a:t>IS</a:t>
            </a:r>
          </a:p>
        </p:txBody>
      </p:sp>
      <p:sp>
        <p:nvSpPr>
          <p:cNvPr id="8" name="Down Arrow 7"/>
          <p:cNvSpPr/>
          <p:nvPr/>
        </p:nvSpPr>
        <p:spPr>
          <a:xfrm>
            <a:off x="5143500" y="906234"/>
            <a:ext cx="195943" cy="269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F2F14F3-A639-4A78-B34B-663F6EC1F470}" type="slidenum">
              <a:rPr lang="en-US" smtClean="0"/>
              <a:t>37</a:t>
            </a:fld>
            <a:endParaRPr lang="en-US"/>
          </a:p>
        </p:txBody>
      </p:sp>
      <p:sp>
        <p:nvSpPr>
          <p:cNvPr id="10" name="TextBox 9"/>
          <p:cNvSpPr txBox="1"/>
          <p:nvPr/>
        </p:nvSpPr>
        <p:spPr>
          <a:xfrm>
            <a:off x="4720907" y="2271359"/>
            <a:ext cx="1087862" cy="369332"/>
          </a:xfrm>
          <a:prstGeom prst="rect">
            <a:avLst/>
          </a:prstGeom>
          <a:noFill/>
        </p:spPr>
        <p:txBody>
          <a:bodyPr wrap="none" rtlCol="0">
            <a:spAutoFit/>
          </a:bodyPr>
          <a:lstStyle/>
          <a:p>
            <a:r>
              <a:rPr lang="en-US" dirty="0">
                <a:solidFill>
                  <a:srgbClr val="FF0000"/>
                </a:solidFill>
              </a:rPr>
              <a:t>Unknown</a:t>
            </a:r>
          </a:p>
        </p:txBody>
      </p:sp>
    </p:spTree>
    <p:extLst>
      <p:ext uri="{BB962C8B-B14F-4D97-AF65-F5344CB8AC3E}">
        <p14:creationId xmlns:p14="http://schemas.microsoft.com/office/powerpoint/2010/main" val="3885888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7829" y="397936"/>
            <a:ext cx="11073269" cy="6304941"/>
          </a:xfrm>
          <a:prstGeom prst="rect">
            <a:avLst/>
          </a:prstGeom>
        </p:spPr>
      </p:pic>
      <p:sp>
        <p:nvSpPr>
          <p:cNvPr id="3" name="TextBox 2"/>
          <p:cNvSpPr txBox="1"/>
          <p:nvPr/>
        </p:nvSpPr>
        <p:spPr>
          <a:xfrm rot="16200000">
            <a:off x="8384665" y="5012400"/>
            <a:ext cx="715260" cy="261610"/>
          </a:xfrm>
          <a:prstGeom prst="rect">
            <a:avLst/>
          </a:prstGeom>
          <a:noFill/>
        </p:spPr>
        <p:txBody>
          <a:bodyPr wrap="none" rtlCol="0">
            <a:spAutoFit/>
          </a:bodyPr>
          <a:lstStyle/>
          <a:p>
            <a:r>
              <a:rPr lang="en-US" sz="1100" dirty="0">
                <a:solidFill>
                  <a:srgbClr val="FF0000"/>
                </a:solidFill>
              </a:rPr>
              <a:t>(M+Na)</a:t>
            </a:r>
            <a:r>
              <a:rPr lang="en-US" sz="1100" baseline="30000" dirty="0">
                <a:solidFill>
                  <a:srgbClr val="FF0000"/>
                </a:solidFill>
              </a:rPr>
              <a:t>+0</a:t>
            </a:r>
          </a:p>
        </p:txBody>
      </p:sp>
      <p:sp>
        <p:nvSpPr>
          <p:cNvPr id="4" name="TextBox 3"/>
          <p:cNvSpPr txBox="1"/>
          <p:nvPr/>
        </p:nvSpPr>
        <p:spPr>
          <a:xfrm rot="16200000">
            <a:off x="7524135" y="5227391"/>
            <a:ext cx="596638" cy="261610"/>
          </a:xfrm>
          <a:prstGeom prst="rect">
            <a:avLst/>
          </a:prstGeom>
          <a:noFill/>
        </p:spPr>
        <p:txBody>
          <a:bodyPr wrap="none" rtlCol="0">
            <a:spAutoFit/>
          </a:bodyPr>
          <a:lstStyle/>
          <a:p>
            <a:r>
              <a:rPr lang="en-US" sz="1100" dirty="0">
                <a:solidFill>
                  <a:srgbClr val="FF0000"/>
                </a:solidFill>
              </a:rPr>
              <a:t>(M+H)</a:t>
            </a:r>
            <a:r>
              <a:rPr lang="en-US" sz="1100" baseline="30000" dirty="0">
                <a:solidFill>
                  <a:srgbClr val="FF0000"/>
                </a:solidFill>
              </a:rPr>
              <a:t>+</a:t>
            </a:r>
          </a:p>
        </p:txBody>
      </p:sp>
      <p:sp>
        <p:nvSpPr>
          <p:cNvPr id="5" name="TextBox 4"/>
          <p:cNvSpPr txBox="1"/>
          <p:nvPr/>
        </p:nvSpPr>
        <p:spPr>
          <a:xfrm rot="16200000">
            <a:off x="8154396" y="5202893"/>
            <a:ext cx="736099" cy="261610"/>
          </a:xfrm>
          <a:prstGeom prst="rect">
            <a:avLst/>
          </a:prstGeom>
          <a:noFill/>
        </p:spPr>
        <p:txBody>
          <a:bodyPr wrap="none" rtlCol="0">
            <a:spAutoFit/>
          </a:bodyPr>
          <a:lstStyle/>
          <a:p>
            <a:r>
              <a:rPr lang="en-US" sz="1100" dirty="0">
                <a:solidFill>
                  <a:srgbClr val="FF0000"/>
                </a:solidFill>
              </a:rPr>
              <a:t>(M+NH</a:t>
            </a:r>
            <a:r>
              <a:rPr lang="en-US" sz="1100" baseline="-25000" dirty="0">
                <a:solidFill>
                  <a:srgbClr val="FF0000"/>
                </a:solidFill>
              </a:rPr>
              <a:t>4</a:t>
            </a:r>
            <a:r>
              <a:rPr lang="en-US" sz="1100" dirty="0">
                <a:solidFill>
                  <a:srgbClr val="FF0000"/>
                </a:solidFill>
              </a:rPr>
              <a:t>)</a:t>
            </a:r>
            <a:r>
              <a:rPr lang="en-US" sz="1100" baseline="30000" dirty="0">
                <a:solidFill>
                  <a:srgbClr val="FF0000"/>
                </a:solidFill>
              </a:rPr>
              <a:t>+</a:t>
            </a:r>
          </a:p>
        </p:txBody>
      </p:sp>
      <p:sp>
        <p:nvSpPr>
          <p:cNvPr id="6" name="TextBox 5"/>
          <p:cNvSpPr txBox="1"/>
          <p:nvPr/>
        </p:nvSpPr>
        <p:spPr>
          <a:xfrm>
            <a:off x="7062108" y="922564"/>
            <a:ext cx="354584" cy="369332"/>
          </a:xfrm>
          <a:prstGeom prst="rect">
            <a:avLst/>
          </a:prstGeom>
          <a:noFill/>
        </p:spPr>
        <p:txBody>
          <a:bodyPr wrap="none" rtlCol="0">
            <a:spAutoFit/>
          </a:bodyPr>
          <a:lstStyle/>
          <a:p>
            <a:r>
              <a:rPr lang="en-US" b="1" dirty="0">
                <a:solidFill>
                  <a:srgbClr val="FF0000"/>
                </a:solidFill>
              </a:rPr>
              <a:t>IS</a:t>
            </a:r>
          </a:p>
        </p:txBody>
      </p:sp>
      <p:sp>
        <p:nvSpPr>
          <p:cNvPr id="8" name="Slide Number Placeholder 7"/>
          <p:cNvSpPr>
            <a:spLocks noGrp="1"/>
          </p:cNvSpPr>
          <p:nvPr>
            <p:ph type="sldNum" sz="quarter" idx="12"/>
          </p:nvPr>
        </p:nvSpPr>
        <p:spPr/>
        <p:txBody>
          <a:bodyPr/>
          <a:lstStyle/>
          <a:p>
            <a:fld id="{0F2F14F3-A639-4A78-B34B-663F6EC1F470}" type="slidenum">
              <a:rPr lang="en-US" smtClean="0"/>
              <a:t>38</a:t>
            </a:fld>
            <a:endParaRPr lang="en-US"/>
          </a:p>
        </p:txBody>
      </p:sp>
      <p:sp>
        <p:nvSpPr>
          <p:cNvPr id="9" name="TextBox 8"/>
          <p:cNvSpPr txBox="1"/>
          <p:nvPr/>
        </p:nvSpPr>
        <p:spPr>
          <a:xfrm>
            <a:off x="4712743" y="1005894"/>
            <a:ext cx="1087862" cy="369332"/>
          </a:xfrm>
          <a:prstGeom prst="rect">
            <a:avLst/>
          </a:prstGeom>
          <a:noFill/>
        </p:spPr>
        <p:txBody>
          <a:bodyPr wrap="none" rtlCol="0">
            <a:spAutoFit/>
          </a:bodyPr>
          <a:lstStyle/>
          <a:p>
            <a:r>
              <a:rPr lang="en-US" dirty="0">
                <a:solidFill>
                  <a:srgbClr val="FF0000"/>
                </a:solidFill>
              </a:rPr>
              <a:t>Unknown</a:t>
            </a:r>
          </a:p>
        </p:txBody>
      </p:sp>
    </p:spTree>
    <p:extLst>
      <p:ext uri="{BB962C8B-B14F-4D97-AF65-F5344CB8AC3E}">
        <p14:creationId xmlns:p14="http://schemas.microsoft.com/office/powerpoint/2010/main" val="25701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365" y="311642"/>
            <a:ext cx="11306897" cy="6423894"/>
          </a:xfrm>
          <a:prstGeom prst="rect">
            <a:avLst/>
          </a:prstGeom>
        </p:spPr>
      </p:pic>
      <p:sp>
        <p:nvSpPr>
          <p:cNvPr id="3" name="Left Arrow 2"/>
          <p:cNvSpPr/>
          <p:nvPr/>
        </p:nvSpPr>
        <p:spPr>
          <a:xfrm>
            <a:off x="6449787" y="457200"/>
            <a:ext cx="138793" cy="97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F2F14F3-A639-4A78-B34B-663F6EC1F470}" type="slidenum">
              <a:rPr lang="en-US" smtClean="0"/>
              <a:t>39</a:t>
            </a:fld>
            <a:endParaRPr lang="en-US"/>
          </a:p>
        </p:txBody>
      </p:sp>
    </p:spTree>
    <p:extLst>
      <p:ext uri="{BB962C8B-B14F-4D97-AF65-F5344CB8AC3E}">
        <p14:creationId xmlns:p14="http://schemas.microsoft.com/office/powerpoint/2010/main" val="412608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F741D9C-D90A-4170-9FC2-9BFAB3CAA593}" type="slidenum">
              <a:rPr lang="en-US" altLang="en-US" smtClean="0"/>
              <a:pPr/>
              <a:t>4</a:t>
            </a:fld>
            <a:endParaRPr lang="en-US" altLang="en-US" dirty="0"/>
          </a:p>
        </p:txBody>
      </p:sp>
      <p:sp>
        <p:nvSpPr>
          <p:cNvPr id="6" name="Rectangle 3"/>
          <p:cNvSpPr txBox="1">
            <a:spLocks noChangeArrowheads="1"/>
          </p:cNvSpPr>
          <p:nvPr/>
        </p:nvSpPr>
        <p:spPr bwMode="auto">
          <a:xfrm>
            <a:off x="1828800" y="304801"/>
            <a:ext cx="8382000" cy="57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lnSpc>
                <a:spcPct val="90000"/>
              </a:lnSpc>
              <a:buNone/>
            </a:pPr>
            <a:r>
              <a:rPr lang="en-US" altLang="en-US" sz="2800" b="1" kern="0" dirty="0">
                <a:solidFill>
                  <a:schemeClr val="tx1"/>
                </a:solidFill>
                <a:latin typeface="Arial" panose="020B0604020202020204" pitchFamily="34" charset="0"/>
              </a:rPr>
              <a:t>FAQ</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Established 1998</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480 Neponset street, Bldg. 7, Canton MA   </a:t>
            </a:r>
            <a:r>
              <a:rPr lang="en-US" sz="1800" dirty="0">
                <a:solidFill>
                  <a:srgbClr val="000000"/>
                </a:solidFill>
                <a:latin typeface="Times New Roman" panose="02020603050405020304" pitchFamily="18" charset="0"/>
              </a:rPr>
              <a:t>(15 mi. </a:t>
            </a:r>
            <a:r>
              <a:rPr lang="en-US" sz="1800" dirty="0" err="1">
                <a:solidFill>
                  <a:srgbClr val="000000"/>
                </a:solidFill>
                <a:latin typeface="Times New Roman" panose="02020603050405020304" pitchFamily="18" charset="0"/>
              </a:rPr>
              <a:t>sw</a:t>
            </a:r>
            <a:r>
              <a:rPr lang="en-US" sz="1800" dirty="0">
                <a:solidFill>
                  <a:srgbClr val="000000"/>
                </a:solidFill>
                <a:latin typeface="Times New Roman" panose="02020603050405020304" pitchFamily="18" charset="0"/>
              </a:rPr>
              <a:t> of Boston)</a:t>
            </a:r>
            <a:endParaRPr lang="en-US" sz="2400" dirty="0">
              <a:solidFill>
                <a:srgbClr val="000000"/>
              </a:solidFill>
              <a:latin typeface="Times New Roman" panose="02020603050405020304" pitchFamily="18" charset="0"/>
            </a:endParaRP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Privately owned, MA, Sub-S corporation</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22,500 ft2</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45 employees</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9 FDA inspections, most recent Dec 2017</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&gt; 15 US </a:t>
            </a:r>
            <a:r>
              <a:rPr lang="en-US" sz="2400">
                <a:solidFill>
                  <a:srgbClr val="000000"/>
                </a:solidFill>
                <a:latin typeface="Times New Roman" panose="02020603050405020304" pitchFamily="18" charset="0"/>
              </a:rPr>
              <a:t>DEA inspections</a:t>
            </a:r>
            <a:endParaRPr lang="en-US" sz="2400" dirty="0">
              <a:solidFill>
                <a:srgbClr val="000000"/>
              </a:solidFill>
              <a:latin typeface="Times New Roman" panose="02020603050405020304" pitchFamily="18" charset="0"/>
            </a:endParaRP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On average 20+ client audits annually</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GC (FID,TCD,NPD,MS, MS-MS, NCD, Headspace): 10 </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HPLC (DAD, RI, FL, MS (APCI &amp; ESI), MS-MS, High res MS, RAM): 16 </a:t>
            </a:r>
          </a:p>
          <a:p>
            <a:pPr>
              <a:buSzPts val="1800"/>
              <a:buFont typeface="Wingdings" panose="05000000000000000000" pitchFamily="2" charset="2"/>
              <a:buChar char="v"/>
            </a:pPr>
            <a:r>
              <a:rPr lang="en-US" sz="2400" dirty="0">
                <a:solidFill>
                  <a:srgbClr val="000000"/>
                </a:solidFill>
                <a:latin typeface="Times New Roman" panose="02020603050405020304" pitchFamily="18" charset="0"/>
              </a:rPr>
              <a:t>Mass Spectrometers: 17	</a:t>
            </a:r>
            <a:endParaRPr lang="en-US" sz="2400" dirty="0">
              <a:solidFill>
                <a:srgbClr val="000000"/>
              </a:solidFill>
              <a:latin typeface="Arial" panose="020B0604020202020204" pitchFamily="34" charset="0"/>
            </a:endParaRPr>
          </a:p>
          <a:p>
            <a:pPr marL="0" indent="0" eaLnBrk="1" hangingPunct="1">
              <a:lnSpc>
                <a:spcPct val="90000"/>
              </a:lnSpc>
              <a:buNone/>
            </a:pPr>
            <a:endParaRPr lang="en-US" altLang="en-US" sz="2400" kern="0" dirty="0">
              <a:solidFill>
                <a:schemeClr val="tx1"/>
              </a:solidFill>
              <a:latin typeface="Arial" panose="020B0604020202020204" pitchFamily="34" charset="0"/>
            </a:endParaRPr>
          </a:p>
          <a:p>
            <a:pPr marL="0" indent="0" eaLnBrk="1" hangingPunct="1">
              <a:lnSpc>
                <a:spcPct val="90000"/>
              </a:lnSpc>
              <a:buNone/>
            </a:pPr>
            <a:endParaRPr lang="en-US" altLang="en-US" sz="2400" kern="0" dirty="0">
              <a:solidFill>
                <a:schemeClr val="tx1"/>
              </a:solidFill>
              <a:latin typeface="Arial" panose="020B0604020202020204" pitchFamily="34" charset="0"/>
            </a:endParaRPr>
          </a:p>
          <a:p>
            <a:pPr marL="0" indent="0" eaLnBrk="1" hangingPunct="1">
              <a:lnSpc>
                <a:spcPct val="90000"/>
              </a:lnSpc>
              <a:buNone/>
            </a:pPr>
            <a:r>
              <a:rPr lang="en-US" altLang="en-US" sz="2800" kern="0" dirty="0">
                <a:solidFill>
                  <a:schemeClr val="tx1"/>
                </a:solidFill>
                <a:latin typeface="Arial" panose="020B0604020202020204" pitchFamily="34" charset="0"/>
              </a:rPr>
              <a:t> </a:t>
            </a:r>
            <a:r>
              <a:rPr lang="en-US" altLang="en-US" sz="1900" kern="0" dirty="0">
                <a:solidFill>
                  <a:schemeClr val="tx1"/>
                </a:solidFill>
                <a:latin typeface="Arial" panose="020B0604020202020204" pitchFamily="34" charset="0"/>
              </a:rPr>
              <a:t> 	</a:t>
            </a:r>
          </a:p>
          <a:p>
            <a:pPr eaLnBrk="1" hangingPunct="1">
              <a:lnSpc>
                <a:spcPct val="90000"/>
              </a:lnSpc>
              <a:buFont typeface="Wingdings" panose="05000000000000000000" pitchFamily="2" charset="2"/>
              <a:buNone/>
            </a:pPr>
            <a:r>
              <a:rPr lang="en-US" altLang="en-US" sz="1900" kern="0" dirty="0">
                <a:solidFill>
                  <a:schemeClr val="tx1"/>
                </a:solidFill>
                <a:latin typeface="Arial" panose="020B0604020202020204" pitchFamily="34" charset="0"/>
              </a:rPr>
              <a:t>	</a:t>
            </a:r>
          </a:p>
        </p:txBody>
      </p:sp>
      <p:sp>
        <p:nvSpPr>
          <p:cNvPr id="8"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3381361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2707" y="257162"/>
            <a:ext cx="11392346" cy="6494702"/>
          </a:xfrm>
          <a:prstGeom prst="rect">
            <a:avLst/>
          </a:prstGeom>
        </p:spPr>
      </p:pic>
      <p:sp>
        <p:nvSpPr>
          <p:cNvPr id="3" name="Left Arrow 2"/>
          <p:cNvSpPr/>
          <p:nvPr/>
        </p:nvSpPr>
        <p:spPr>
          <a:xfrm>
            <a:off x="6335488" y="457200"/>
            <a:ext cx="138793" cy="97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F2F14F3-A639-4A78-B34B-663F6EC1F470}" type="slidenum">
              <a:rPr lang="en-US" smtClean="0"/>
              <a:t>40</a:t>
            </a:fld>
            <a:endParaRPr lang="en-US"/>
          </a:p>
        </p:txBody>
      </p:sp>
    </p:spTree>
    <p:extLst>
      <p:ext uri="{BB962C8B-B14F-4D97-AF65-F5344CB8AC3E}">
        <p14:creationId xmlns:p14="http://schemas.microsoft.com/office/powerpoint/2010/main" val="3568837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885" y="616471"/>
            <a:ext cx="11457214" cy="6062872"/>
          </a:xfrm>
          <a:prstGeom prst="rect">
            <a:avLst/>
          </a:prstGeom>
        </p:spPr>
      </p:pic>
      <p:sp>
        <p:nvSpPr>
          <p:cNvPr id="3" name="TextBox 2"/>
          <p:cNvSpPr txBox="1"/>
          <p:nvPr/>
        </p:nvSpPr>
        <p:spPr>
          <a:xfrm>
            <a:off x="3675367" y="65313"/>
            <a:ext cx="4890249" cy="369332"/>
          </a:xfrm>
          <a:prstGeom prst="rect">
            <a:avLst/>
          </a:prstGeom>
          <a:noFill/>
        </p:spPr>
        <p:txBody>
          <a:bodyPr wrap="none" rtlCol="0">
            <a:spAutoFit/>
          </a:bodyPr>
          <a:lstStyle/>
          <a:p>
            <a:r>
              <a:rPr lang="en-US" dirty="0"/>
              <a:t>MS/MS spectra of (M+H)</a:t>
            </a:r>
            <a:r>
              <a:rPr lang="en-US" baseline="30000" dirty="0"/>
              <a:t>+</a:t>
            </a:r>
            <a:r>
              <a:rPr lang="en-US" dirty="0"/>
              <a:t> ion 211 of the unknown</a:t>
            </a:r>
          </a:p>
        </p:txBody>
      </p:sp>
      <p:sp>
        <p:nvSpPr>
          <p:cNvPr id="4" name="Slide Number Placeholder 3"/>
          <p:cNvSpPr>
            <a:spLocks noGrp="1"/>
          </p:cNvSpPr>
          <p:nvPr>
            <p:ph type="sldNum" sz="quarter" idx="12"/>
          </p:nvPr>
        </p:nvSpPr>
        <p:spPr/>
        <p:txBody>
          <a:bodyPr/>
          <a:lstStyle/>
          <a:p>
            <a:fld id="{0F2F14F3-A639-4A78-B34B-663F6EC1F470}" type="slidenum">
              <a:rPr lang="en-US" smtClean="0"/>
              <a:t>41</a:t>
            </a:fld>
            <a:endParaRPr lang="en-US"/>
          </a:p>
        </p:txBody>
      </p:sp>
    </p:spTree>
    <p:extLst>
      <p:ext uri="{BB962C8B-B14F-4D97-AF65-F5344CB8AC3E}">
        <p14:creationId xmlns:p14="http://schemas.microsoft.com/office/powerpoint/2010/main" val="1614112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736" y="623685"/>
            <a:ext cx="11498036" cy="6110030"/>
          </a:xfrm>
          <a:prstGeom prst="rect">
            <a:avLst/>
          </a:prstGeom>
        </p:spPr>
      </p:pic>
      <p:sp>
        <p:nvSpPr>
          <p:cNvPr id="3" name="TextBox 2"/>
          <p:cNvSpPr txBox="1"/>
          <p:nvPr/>
        </p:nvSpPr>
        <p:spPr>
          <a:xfrm>
            <a:off x="3524816" y="106134"/>
            <a:ext cx="5117876" cy="369332"/>
          </a:xfrm>
          <a:prstGeom prst="rect">
            <a:avLst/>
          </a:prstGeom>
          <a:noFill/>
        </p:spPr>
        <p:txBody>
          <a:bodyPr wrap="none" rtlCol="0">
            <a:spAutoFit/>
          </a:bodyPr>
          <a:lstStyle/>
          <a:p>
            <a:r>
              <a:rPr lang="en-US" dirty="0"/>
              <a:t>MS/MS spectra of (M+NH</a:t>
            </a:r>
            <a:r>
              <a:rPr lang="en-US" baseline="-25000" dirty="0"/>
              <a:t>4</a:t>
            </a:r>
            <a:r>
              <a:rPr lang="en-US" dirty="0"/>
              <a:t>)</a:t>
            </a:r>
            <a:r>
              <a:rPr lang="en-US" baseline="30000" dirty="0"/>
              <a:t>+</a:t>
            </a:r>
            <a:r>
              <a:rPr lang="en-US" dirty="0"/>
              <a:t> ion 228 of the unknown</a:t>
            </a:r>
          </a:p>
        </p:txBody>
      </p:sp>
      <p:sp>
        <p:nvSpPr>
          <p:cNvPr id="4" name="Slide Number Placeholder 3"/>
          <p:cNvSpPr>
            <a:spLocks noGrp="1"/>
          </p:cNvSpPr>
          <p:nvPr>
            <p:ph type="sldNum" sz="quarter" idx="12"/>
          </p:nvPr>
        </p:nvSpPr>
        <p:spPr/>
        <p:txBody>
          <a:bodyPr/>
          <a:lstStyle/>
          <a:p>
            <a:fld id="{0F2F14F3-A639-4A78-B34B-663F6EC1F470}" type="slidenum">
              <a:rPr lang="en-US" smtClean="0"/>
              <a:t>42</a:t>
            </a:fld>
            <a:endParaRPr lang="en-US"/>
          </a:p>
        </p:txBody>
      </p:sp>
    </p:spTree>
    <p:extLst>
      <p:ext uri="{BB962C8B-B14F-4D97-AF65-F5344CB8AC3E}">
        <p14:creationId xmlns:p14="http://schemas.microsoft.com/office/powerpoint/2010/main" val="4027497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2050" y="2612571"/>
            <a:ext cx="1639873" cy="923330"/>
          </a:xfrm>
          <a:prstGeom prst="rect">
            <a:avLst/>
          </a:prstGeom>
          <a:noFill/>
        </p:spPr>
        <p:txBody>
          <a:bodyPr wrap="none" rtlCol="0">
            <a:spAutoFit/>
          </a:bodyPr>
          <a:lstStyle/>
          <a:p>
            <a:r>
              <a:rPr lang="en-US" sz="5400" dirty="0">
                <a:solidFill>
                  <a:srgbClr val="00B0F0"/>
                </a:solidFill>
              </a:rPr>
              <a:t>ESI(-)</a:t>
            </a:r>
          </a:p>
        </p:txBody>
      </p:sp>
      <p:sp>
        <p:nvSpPr>
          <p:cNvPr id="3" name="Slide Number Placeholder 2"/>
          <p:cNvSpPr>
            <a:spLocks noGrp="1"/>
          </p:cNvSpPr>
          <p:nvPr>
            <p:ph type="sldNum" sz="quarter" idx="12"/>
          </p:nvPr>
        </p:nvSpPr>
        <p:spPr/>
        <p:txBody>
          <a:bodyPr/>
          <a:lstStyle/>
          <a:p>
            <a:fld id="{0F2F14F3-A639-4A78-B34B-663F6EC1F470}" type="slidenum">
              <a:rPr lang="en-US" smtClean="0"/>
              <a:t>43</a:t>
            </a:fld>
            <a:endParaRPr lang="en-US"/>
          </a:p>
        </p:txBody>
      </p:sp>
      <p:sp>
        <p:nvSpPr>
          <p:cNvPr id="4"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612845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0486" y="362576"/>
            <a:ext cx="11067613" cy="6307645"/>
          </a:xfrm>
          <a:prstGeom prst="rect">
            <a:avLst/>
          </a:prstGeom>
        </p:spPr>
      </p:pic>
      <p:sp>
        <p:nvSpPr>
          <p:cNvPr id="3" name="TextBox 2"/>
          <p:cNvSpPr txBox="1"/>
          <p:nvPr/>
        </p:nvSpPr>
        <p:spPr>
          <a:xfrm>
            <a:off x="3611336" y="4223658"/>
            <a:ext cx="583814" cy="276999"/>
          </a:xfrm>
          <a:prstGeom prst="rect">
            <a:avLst/>
          </a:prstGeom>
          <a:noFill/>
        </p:spPr>
        <p:txBody>
          <a:bodyPr wrap="none" rtlCol="0">
            <a:spAutoFit/>
          </a:bodyPr>
          <a:lstStyle/>
          <a:p>
            <a:r>
              <a:rPr lang="en-US" sz="1200" dirty="0">
                <a:solidFill>
                  <a:srgbClr val="00B0F0"/>
                </a:solidFill>
              </a:rPr>
              <a:t>(M-H)</a:t>
            </a:r>
            <a:r>
              <a:rPr lang="en-US" sz="1200" baseline="30000" dirty="0">
                <a:solidFill>
                  <a:srgbClr val="00B0F0"/>
                </a:solidFill>
              </a:rPr>
              <a:t>-</a:t>
            </a:r>
          </a:p>
        </p:txBody>
      </p:sp>
      <p:sp>
        <p:nvSpPr>
          <p:cNvPr id="4" name="TextBox 3"/>
          <p:cNvSpPr txBox="1"/>
          <p:nvPr/>
        </p:nvSpPr>
        <p:spPr>
          <a:xfrm>
            <a:off x="5200651" y="2596244"/>
            <a:ext cx="978153" cy="276999"/>
          </a:xfrm>
          <a:prstGeom prst="rect">
            <a:avLst/>
          </a:prstGeom>
          <a:noFill/>
        </p:spPr>
        <p:txBody>
          <a:bodyPr wrap="none" rtlCol="0">
            <a:spAutoFit/>
          </a:bodyPr>
          <a:lstStyle/>
          <a:p>
            <a:r>
              <a:rPr lang="en-US" sz="1200" dirty="0">
                <a:solidFill>
                  <a:srgbClr val="00B0F0"/>
                </a:solidFill>
              </a:rPr>
              <a:t>EIC of (M-H)</a:t>
            </a:r>
            <a:r>
              <a:rPr lang="en-US" sz="1200" baseline="30000" dirty="0">
                <a:solidFill>
                  <a:srgbClr val="00B0F0"/>
                </a:solidFill>
              </a:rPr>
              <a:t>-</a:t>
            </a:r>
          </a:p>
        </p:txBody>
      </p:sp>
      <p:sp>
        <p:nvSpPr>
          <p:cNvPr id="5" name="TextBox 4"/>
          <p:cNvSpPr txBox="1"/>
          <p:nvPr/>
        </p:nvSpPr>
        <p:spPr>
          <a:xfrm>
            <a:off x="4996543" y="1273631"/>
            <a:ext cx="354584" cy="369332"/>
          </a:xfrm>
          <a:prstGeom prst="rect">
            <a:avLst/>
          </a:prstGeom>
          <a:noFill/>
        </p:spPr>
        <p:txBody>
          <a:bodyPr wrap="none" rtlCol="0">
            <a:spAutoFit/>
          </a:bodyPr>
          <a:lstStyle/>
          <a:p>
            <a:r>
              <a:rPr lang="en-US" b="1" dirty="0">
                <a:solidFill>
                  <a:srgbClr val="00B0F0"/>
                </a:solidFill>
              </a:rPr>
              <a:t>IS</a:t>
            </a:r>
          </a:p>
        </p:txBody>
      </p:sp>
      <p:sp>
        <p:nvSpPr>
          <p:cNvPr id="7" name="Down Arrow 6"/>
          <p:cNvSpPr/>
          <p:nvPr/>
        </p:nvSpPr>
        <p:spPr>
          <a:xfrm>
            <a:off x="4563836" y="595993"/>
            <a:ext cx="138793" cy="155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0F2F14F3-A639-4A78-B34B-663F6EC1F470}" type="slidenum">
              <a:rPr lang="en-US" smtClean="0"/>
              <a:t>44</a:t>
            </a:fld>
            <a:endParaRPr lang="en-US"/>
          </a:p>
        </p:txBody>
      </p:sp>
      <p:sp>
        <p:nvSpPr>
          <p:cNvPr id="9" name="TextBox 8"/>
          <p:cNvSpPr txBox="1"/>
          <p:nvPr/>
        </p:nvSpPr>
        <p:spPr>
          <a:xfrm>
            <a:off x="4136324" y="1738153"/>
            <a:ext cx="887679" cy="307777"/>
          </a:xfrm>
          <a:prstGeom prst="rect">
            <a:avLst/>
          </a:prstGeom>
          <a:noFill/>
        </p:spPr>
        <p:txBody>
          <a:bodyPr wrap="none" rtlCol="0">
            <a:spAutoFit/>
          </a:bodyPr>
          <a:lstStyle/>
          <a:p>
            <a:r>
              <a:rPr lang="en-US" sz="1400" dirty="0">
                <a:solidFill>
                  <a:srgbClr val="00B0F0"/>
                </a:solidFill>
              </a:rPr>
              <a:t>Unknown</a:t>
            </a:r>
          </a:p>
        </p:txBody>
      </p:sp>
    </p:spTree>
    <p:extLst>
      <p:ext uri="{BB962C8B-B14F-4D97-AF65-F5344CB8AC3E}">
        <p14:creationId xmlns:p14="http://schemas.microsoft.com/office/powerpoint/2010/main" val="821943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555113" y="2170339"/>
          <a:ext cx="8580622" cy="3961039"/>
        </p:xfrm>
        <a:graphic>
          <a:graphicData uri="http://schemas.openxmlformats.org/presentationml/2006/ole">
            <mc:AlternateContent xmlns:mc="http://schemas.openxmlformats.org/markup-compatibility/2006">
              <mc:Choice xmlns:v="urn:schemas-microsoft-com:vml" Requires="v">
                <p:oleObj spid="_x0000_s7191" name="CS ChemDraw Drawing" r:id="rId3" imgW="6971040" imgH="3218040" progId="ChemDraw.Document.6.0">
                  <p:embed/>
                </p:oleObj>
              </mc:Choice>
              <mc:Fallback>
                <p:oleObj name="CS ChemDraw Drawing" r:id="rId3" imgW="6971040" imgH="3218040" progId="ChemDraw.Document.6.0">
                  <p:embed/>
                  <p:pic>
                    <p:nvPicPr>
                      <p:cNvPr id="0" name=""/>
                      <p:cNvPicPr/>
                      <p:nvPr/>
                    </p:nvPicPr>
                    <p:blipFill>
                      <a:blip r:embed="rId4"/>
                      <a:stretch>
                        <a:fillRect/>
                      </a:stretch>
                    </p:blipFill>
                    <p:spPr>
                      <a:xfrm>
                        <a:off x="1555113" y="2170339"/>
                        <a:ext cx="8580622" cy="3961039"/>
                      </a:xfrm>
                      <a:prstGeom prst="rect">
                        <a:avLst/>
                      </a:prstGeom>
                    </p:spPr>
                  </p:pic>
                </p:oleObj>
              </mc:Fallback>
            </mc:AlternateContent>
          </a:graphicData>
        </a:graphic>
      </p:graphicFrame>
      <p:sp>
        <p:nvSpPr>
          <p:cNvPr id="3" name="TextBox 2"/>
          <p:cNvSpPr txBox="1"/>
          <p:nvPr/>
        </p:nvSpPr>
        <p:spPr>
          <a:xfrm>
            <a:off x="6317114" y="1224643"/>
            <a:ext cx="4254306" cy="400110"/>
          </a:xfrm>
          <a:prstGeom prst="rect">
            <a:avLst/>
          </a:prstGeom>
          <a:noFill/>
        </p:spPr>
        <p:txBody>
          <a:bodyPr wrap="none" rtlCol="0">
            <a:spAutoFit/>
          </a:bodyPr>
          <a:lstStyle/>
          <a:p>
            <a:r>
              <a:rPr lang="en-US" sz="2000" b="1" dirty="0"/>
              <a:t>Assignment of major MSMS fragments</a:t>
            </a:r>
          </a:p>
        </p:txBody>
      </p:sp>
      <p:sp>
        <p:nvSpPr>
          <p:cNvPr id="4" name="TextBox 3"/>
          <p:cNvSpPr txBox="1"/>
          <p:nvPr/>
        </p:nvSpPr>
        <p:spPr>
          <a:xfrm>
            <a:off x="1816370" y="1248395"/>
            <a:ext cx="2219582" cy="400110"/>
          </a:xfrm>
          <a:prstGeom prst="rect">
            <a:avLst/>
          </a:prstGeom>
          <a:noFill/>
        </p:spPr>
        <p:txBody>
          <a:bodyPr wrap="none" rtlCol="0">
            <a:spAutoFit/>
          </a:bodyPr>
          <a:lstStyle/>
          <a:p>
            <a:r>
              <a:rPr lang="en-US" sz="2000" b="1" dirty="0"/>
              <a:t>Proposed structure</a:t>
            </a:r>
          </a:p>
        </p:txBody>
      </p:sp>
      <p:sp>
        <p:nvSpPr>
          <p:cNvPr id="5" name="Slide Number Placeholder 4"/>
          <p:cNvSpPr>
            <a:spLocks noGrp="1"/>
          </p:cNvSpPr>
          <p:nvPr>
            <p:ph type="sldNum" sz="quarter" idx="12"/>
          </p:nvPr>
        </p:nvSpPr>
        <p:spPr/>
        <p:txBody>
          <a:bodyPr/>
          <a:lstStyle/>
          <a:p>
            <a:fld id="{0F2F14F3-A639-4A78-B34B-663F6EC1F470}" type="slidenum">
              <a:rPr lang="en-US" smtClean="0"/>
              <a:t>45</a:t>
            </a:fld>
            <a:endParaRPr lang="en-US"/>
          </a:p>
        </p:txBody>
      </p:sp>
    </p:spTree>
    <p:extLst>
      <p:ext uri="{BB962C8B-B14F-4D97-AF65-F5344CB8AC3E}">
        <p14:creationId xmlns:p14="http://schemas.microsoft.com/office/powerpoint/2010/main" val="3551351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337" y="690562"/>
            <a:ext cx="11363325" cy="5476875"/>
          </a:xfrm>
          <a:prstGeom prst="rect">
            <a:avLst/>
          </a:prstGeom>
        </p:spPr>
      </p:pic>
      <p:sp>
        <p:nvSpPr>
          <p:cNvPr id="3" name="TextBox 2"/>
          <p:cNvSpPr txBox="1"/>
          <p:nvPr/>
        </p:nvSpPr>
        <p:spPr>
          <a:xfrm>
            <a:off x="3816176" y="171450"/>
            <a:ext cx="5141985" cy="400110"/>
          </a:xfrm>
          <a:prstGeom prst="rect">
            <a:avLst/>
          </a:prstGeom>
          <a:noFill/>
        </p:spPr>
        <p:txBody>
          <a:bodyPr wrap="none" rtlCol="0">
            <a:spAutoFit/>
          </a:bodyPr>
          <a:lstStyle/>
          <a:p>
            <a:r>
              <a:rPr lang="en-US" sz="2000" dirty="0"/>
              <a:t>Note: no MS/MS spectra in the library on Benzil</a:t>
            </a:r>
          </a:p>
        </p:txBody>
      </p:sp>
      <p:sp>
        <p:nvSpPr>
          <p:cNvPr id="4" name="Slide Number Placeholder 3"/>
          <p:cNvSpPr>
            <a:spLocks noGrp="1"/>
          </p:cNvSpPr>
          <p:nvPr>
            <p:ph type="sldNum" sz="quarter" idx="12"/>
          </p:nvPr>
        </p:nvSpPr>
        <p:spPr/>
        <p:txBody>
          <a:bodyPr/>
          <a:lstStyle/>
          <a:p>
            <a:fld id="{0F2F14F3-A639-4A78-B34B-663F6EC1F470}" type="slidenum">
              <a:rPr lang="en-US" smtClean="0"/>
              <a:t>46</a:t>
            </a:fld>
            <a:endParaRPr lang="en-US"/>
          </a:p>
        </p:txBody>
      </p:sp>
    </p:spTree>
    <p:extLst>
      <p:ext uri="{BB962C8B-B14F-4D97-AF65-F5344CB8AC3E}">
        <p14:creationId xmlns:p14="http://schemas.microsoft.com/office/powerpoint/2010/main" val="2532086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575" y="1501782"/>
            <a:ext cx="10829952" cy="3170099"/>
          </a:xfrm>
          <a:prstGeom prst="rect">
            <a:avLst/>
          </a:prstGeom>
          <a:noFill/>
        </p:spPr>
        <p:txBody>
          <a:bodyPr wrap="none" rtlCol="0">
            <a:spAutoFit/>
          </a:bodyPr>
          <a:lstStyle/>
          <a:p>
            <a:r>
              <a:rPr lang="en-US" sz="2400" dirty="0"/>
              <a:t>Observation</a:t>
            </a:r>
          </a:p>
          <a:p>
            <a:endParaRPr lang="en-US" dirty="0"/>
          </a:p>
          <a:p>
            <a:pPr marL="285750" indent="-285750">
              <a:buFont typeface="Arial" panose="020B0604020202020204" pitchFamily="34" charset="0"/>
              <a:buChar char="•"/>
            </a:pPr>
            <a:r>
              <a:rPr lang="en-US" sz="2000" dirty="0"/>
              <a:t>The unknown peak eluted out before the internal standard (2,2-Dimethoxy-1,2-diphenyl ethanone).</a:t>
            </a:r>
          </a:p>
          <a:p>
            <a:r>
              <a:rPr lang="en-US" sz="2000" dirty="0"/>
              <a:t>      </a:t>
            </a:r>
          </a:p>
          <a:p>
            <a:pPr marL="285750" indent="-285750">
              <a:buFont typeface="Arial" panose="020B0604020202020204" pitchFamily="34" charset="0"/>
              <a:buChar char="•"/>
            </a:pPr>
            <a:r>
              <a:rPr lang="en-US" sz="2000" dirty="0"/>
              <a:t>The unknown peak is not present in the samples without IS added, but is present in the samples</a:t>
            </a:r>
          </a:p>
          <a:p>
            <a:r>
              <a:rPr lang="en-US" sz="2000" dirty="0"/>
              <a:t>     with IS added, suggesting that it came from the internal standard addition.</a:t>
            </a:r>
          </a:p>
          <a:p>
            <a:endParaRPr lang="en-US" sz="2000" dirty="0"/>
          </a:p>
          <a:p>
            <a:pPr marL="285750" indent="-285750">
              <a:buFont typeface="Arial" panose="020B0604020202020204" pitchFamily="34" charset="0"/>
              <a:buChar char="•"/>
            </a:pPr>
            <a:r>
              <a:rPr lang="en-US" sz="2000" dirty="0"/>
              <a:t>The unknown peak is not present in method control with or without IS addition, suggesting that</a:t>
            </a:r>
          </a:p>
          <a:p>
            <a:r>
              <a:rPr lang="en-US" sz="2000" dirty="0"/>
              <a:t>     chemical conversion from IS to the unknown is only catalyzed in the sample environment.</a:t>
            </a:r>
          </a:p>
          <a:p>
            <a:endParaRPr lang="en-US" dirty="0"/>
          </a:p>
        </p:txBody>
      </p:sp>
      <p:sp>
        <p:nvSpPr>
          <p:cNvPr id="3" name="Slide Number Placeholder 2"/>
          <p:cNvSpPr>
            <a:spLocks noGrp="1"/>
          </p:cNvSpPr>
          <p:nvPr>
            <p:ph type="sldNum" sz="quarter" idx="12"/>
          </p:nvPr>
        </p:nvSpPr>
        <p:spPr/>
        <p:txBody>
          <a:bodyPr/>
          <a:lstStyle/>
          <a:p>
            <a:fld id="{0F2F14F3-A639-4A78-B34B-663F6EC1F470}" type="slidenum">
              <a:rPr lang="en-US" smtClean="0"/>
              <a:t>47</a:t>
            </a:fld>
            <a:endParaRPr lang="en-US"/>
          </a:p>
        </p:txBody>
      </p:sp>
    </p:spTree>
    <p:extLst>
      <p:ext uri="{BB962C8B-B14F-4D97-AF65-F5344CB8AC3E}">
        <p14:creationId xmlns:p14="http://schemas.microsoft.com/office/powerpoint/2010/main" val="4161636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494314" y="1291318"/>
          <a:ext cx="4320949" cy="4771911"/>
        </p:xfrm>
        <a:graphic>
          <a:graphicData uri="http://schemas.openxmlformats.org/presentationml/2006/ole">
            <mc:AlternateContent xmlns:mc="http://schemas.openxmlformats.org/markup-compatibility/2006">
              <mc:Choice xmlns:v="urn:schemas-microsoft-com:vml" Requires="v">
                <p:oleObj spid="_x0000_s6167" name="CS ChemDraw Drawing" r:id="rId3" imgW="2981160" imgH="3292560" progId="ChemDraw.Document.6.0">
                  <p:embed/>
                </p:oleObj>
              </mc:Choice>
              <mc:Fallback>
                <p:oleObj name="CS ChemDraw Drawing" r:id="rId3" imgW="2981160" imgH="3292560" progId="ChemDraw.Document.6.0">
                  <p:embed/>
                  <p:pic>
                    <p:nvPicPr>
                      <p:cNvPr id="0" name=""/>
                      <p:cNvPicPr/>
                      <p:nvPr/>
                    </p:nvPicPr>
                    <p:blipFill>
                      <a:blip r:embed="rId4"/>
                      <a:stretch>
                        <a:fillRect/>
                      </a:stretch>
                    </p:blipFill>
                    <p:spPr>
                      <a:xfrm>
                        <a:off x="3494314" y="1291318"/>
                        <a:ext cx="4320949" cy="4771911"/>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0F2F14F3-A639-4A78-B34B-663F6EC1F470}" type="slidenum">
              <a:rPr lang="en-US" smtClean="0"/>
              <a:t>48</a:t>
            </a:fld>
            <a:endParaRPr lang="en-US"/>
          </a:p>
        </p:txBody>
      </p:sp>
    </p:spTree>
    <p:extLst>
      <p:ext uri="{BB962C8B-B14F-4D97-AF65-F5344CB8AC3E}">
        <p14:creationId xmlns:p14="http://schemas.microsoft.com/office/powerpoint/2010/main" val="3213972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6173" y="89811"/>
            <a:ext cx="6439904" cy="400110"/>
          </a:xfrm>
          <a:prstGeom prst="rect">
            <a:avLst/>
          </a:prstGeom>
          <a:noFill/>
        </p:spPr>
        <p:txBody>
          <a:bodyPr wrap="none" rtlCol="0">
            <a:spAutoFit/>
          </a:bodyPr>
          <a:lstStyle/>
          <a:p>
            <a:r>
              <a:rPr lang="en-US" sz="2000" dirty="0"/>
              <a:t>Hydrolysis mechanism of a ketal (DMPA) to a ketone (Benzil)</a:t>
            </a:r>
          </a:p>
        </p:txBody>
      </p:sp>
      <p:graphicFrame>
        <p:nvGraphicFramePr>
          <p:cNvPr id="5" name="Object 4"/>
          <p:cNvGraphicFramePr>
            <a:graphicFrameLocks noChangeAspect="1"/>
          </p:cNvGraphicFramePr>
          <p:nvPr>
            <p:extLst>
              <p:ext uri="{D42A27DB-BD31-4B8C-83A1-F6EECF244321}">
                <p14:modId xmlns:p14="http://schemas.microsoft.com/office/powerpoint/2010/main" val="156620129"/>
              </p:ext>
            </p:extLst>
          </p:nvPr>
        </p:nvGraphicFramePr>
        <p:xfrm>
          <a:off x="1543050" y="751568"/>
          <a:ext cx="8566150" cy="5854700"/>
        </p:xfrm>
        <a:graphic>
          <a:graphicData uri="http://schemas.openxmlformats.org/presentationml/2006/ole">
            <mc:AlternateContent xmlns:mc="http://schemas.openxmlformats.org/markup-compatibility/2006">
              <mc:Choice xmlns:v="urn:schemas-microsoft-com:vml" Requires="v">
                <p:oleObj spid="_x0000_s8218" name="CS ChemDraw Drawing" r:id="rId3" imgW="7671600" imgH="5158080" progId="ChemDraw.Document.6.0">
                  <p:embed/>
                </p:oleObj>
              </mc:Choice>
              <mc:Fallback>
                <p:oleObj name="CS ChemDraw Drawing" r:id="rId3" imgW="7671600" imgH="5158080" progId="ChemDraw.Document.6.0">
                  <p:embed/>
                  <p:pic>
                    <p:nvPicPr>
                      <p:cNvPr id="0" name=""/>
                      <p:cNvPicPr/>
                      <p:nvPr/>
                    </p:nvPicPr>
                    <p:blipFill>
                      <a:blip r:embed="rId4"/>
                      <a:stretch>
                        <a:fillRect/>
                      </a:stretch>
                    </p:blipFill>
                    <p:spPr>
                      <a:xfrm>
                        <a:off x="1543050" y="751568"/>
                        <a:ext cx="8566150" cy="58547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F2F14F3-A639-4A78-B34B-663F6EC1F470}" type="slidenum">
              <a:rPr lang="en-US" smtClean="0"/>
              <a:t>49</a:t>
            </a:fld>
            <a:endParaRPr lang="en-US"/>
          </a:p>
        </p:txBody>
      </p:sp>
    </p:spTree>
    <p:extLst>
      <p:ext uri="{BB962C8B-B14F-4D97-AF65-F5344CB8AC3E}">
        <p14:creationId xmlns:p14="http://schemas.microsoft.com/office/powerpoint/2010/main" val="142573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01277" y="195943"/>
            <a:ext cx="5167272" cy="5220680"/>
          </a:xfrm>
          <a:prstGeom prst="rect">
            <a:avLst/>
          </a:prstGeom>
        </p:spPr>
      </p:pic>
      <p:sp>
        <p:nvSpPr>
          <p:cNvPr id="2" name="TextBox 1"/>
          <p:cNvSpPr txBox="1"/>
          <p:nvPr/>
        </p:nvSpPr>
        <p:spPr>
          <a:xfrm>
            <a:off x="6186772" y="5341347"/>
            <a:ext cx="4483407" cy="1107996"/>
          </a:xfrm>
          <a:prstGeom prst="rect">
            <a:avLst/>
          </a:prstGeom>
          <a:noFill/>
        </p:spPr>
        <p:txBody>
          <a:bodyPr wrap="none" rtlCol="0">
            <a:spAutoFit/>
          </a:bodyPr>
          <a:lstStyle/>
          <a:p>
            <a:r>
              <a:rPr lang="en-US" sz="2400" dirty="0"/>
              <a:t>Agilent 6550 iFunnel Q-TOF LC/MS</a:t>
            </a:r>
          </a:p>
          <a:p>
            <a:r>
              <a:rPr lang="en-US" dirty="0">
                <a:solidFill>
                  <a:schemeClr val="tx1">
                    <a:lumMod val="75000"/>
                    <a:lumOff val="25000"/>
                  </a:schemeClr>
                </a:solidFill>
              </a:rPr>
              <a:t>Quadrupole Time of Flight LC/MS</a:t>
            </a:r>
          </a:p>
          <a:p>
            <a:endParaRPr lang="en-US" sz="2400" dirty="0"/>
          </a:p>
        </p:txBody>
      </p:sp>
      <p:pic>
        <p:nvPicPr>
          <p:cNvPr id="3" name="Picture 2"/>
          <p:cNvPicPr>
            <a:picLocks noChangeAspect="1"/>
          </p:cNvPicPr>
          <p:nvPr/>
        </p:nvPicPr>
        <p:blipFill>
          <a:blip r:embed="rId3"/>
          <a:stretch>
            <a:fillRect/>
          </a:stretch>
        </p:blipFill>
        <p:spPr>
          <a:xfrm>
            <a:off x="2310493" y="1135078"/>
            <a:ext cx="1892390" cy="4093124"/>
          </a:xfrm>
          <a:prstGeom prst="rect">
            <a:avLst/>
          </a:prstGeom>
        </p:spPr>
      </p:pic>
      <p:sp>
        <p:nvSpPr>
          <p:cNvPr id="6" name="TextBox 5"/>
          <p:cNvSpPr txBox="1"/>
          <p:nvPr/>
        </p:nvSpPr>
        <p:spPr>
          <a:xfrm>
            <a:off x="948742" y="5338907"/>
            <a:ext cx="4595489" cy="461665"/>
          </a:xfrm>
          <a:prstGeom prst="rect">
            <a:avLst/>
          </a:prstGeom>
          <a:noFill/>
        </p:spPr>
        <p:txBody>
          <a:bodyPr wrap="none" rtlCol="0">
            <a:spAutoFit/>
          </a:bodyPr>
          <a:lstStyle/>
          <a:p>
            <a:r>
              <a:rPr lang="en-US" sz="2400" dirty="0"/>
              <a:t>Agilent 1290 Infinity II UPLC System</a:t>
            </a:r>
          </a:p>
        </p:txBody>
      </p:sp>
      <p:sp>
        <p:nvSpPr>
          <p:cNvPr id="7"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3356216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7457" y="1085850"/>
            <a:ext cx="4389150" cy="5355312"/>
          </a:xfrm>
          <a:prstGeom prst="rect">
            <a:avLst/>
          </a:prstGeom>
          <a:noFill/>
        </p:spPr>
        <p:txBody>
          <a:bodyPr wrap="none" rtlCol="0">
            <a:spAutoFit/>
          </a:bodyPr>
          <a:lstStyle/>
          <a:p>
            <a:pPr algn="ctr"/>
            <a:r>
              <a:rPr lang="en-US" sz="3600" u="sng" dirty="0"/>
              <a:t>Acknowledgement</a:t>
            </a:r>
          </a:p>
          <a:p>
            <a:pPr algn="ctr"/>
            <a:endParaRPr lang="en-US" dirty="0"/>
          </a:p>
          <a:p>
            <a:pPr algn="ctr"/>
            <a:r>
              <a:rPr lang="en-US" sz="3200" dirty="0"/>
              <a:t>Joseph St. Laurent</a:t>
            </a:r>
          </a:p>
          <a:p>
            <a:pPr algn="ctr"/>
            <a:r>
              <a:rPr lang="en-US" sz="3200" dirty="0"/>
              <a:t>Scott Goodrich</a:t>
            </a:r>
          </a:p>
          <a:p>
            <a:pPr algn="ctr"/>
            <a:r>
              <a:rPr lang="en-US" sz="3200" dirty="0"/>
              <a:t>Gerald Jones</a:t>
            </a:r>
          </a:p>
          <a:p>
            <a:pPr algn="ctr"/>
            <a:r>
              <a:rPr lang="en-US" sz="3200" dirty="0"/>
              <a:t>Scott Walsh</a:t>
            </a:r>
          </a:p>
          <a:p>
            <a:pPr algn="ctr"/>
            <a:r>
              <a:rPr lang="en-US" sz="3200" dirty="0"/>
              <a:t>David Bisordi</a:t>
            </a:r>
          </a:p>
          <a:p>
            <a:pPr algn="ctr"/>
            <a:r>
              <a:rPr lang="en-US" sz="3200" dirty="0"/>
              <a:t>Chris McGee</a:t>
            </a:r>
          </a:p>
          <a:p>
            <a:pPr algn="ctr"/>
            <a:r>
              <a:rPr lang="en-US" sz="3200" dirty="0"/>
              <a:t>Kin Chiu</a:t>
            </a:r>
          </a:p>
          <a:p>
            <a:pPr algn="ctr"/>
            <a:endParaRPr lang="en-US" sz="3200" dirty="0"/>
          </a:p>
          <a:p>
            <a:pPr algn="ctr"/>
            <a:r>
              <a:rPr lang="en-US" sz="3200" dirty="0"/>
              <a:t>Chemic Laboratories, Inc.</a:t>
            </a:r>
          </a:p>
        </p:txBody>
      </p:sp>
      <p:sp>
        <p:nvSpPr>
          <p:cNvPr id="3"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162160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7928" y="1787979"/>
            <a:ext cx="9805056" cy="3385542"/>
          </a:xfrm>
          <a:prstGeom prst="rect">
            <a:avLst/>
          </a:prstGeom>
          <a:noFill/>
        </p:spPr>
        <p:txBody>
          <a:bodyPr wrap="none" rtlCol="0">
            <a:spAutoFit/>
          </a:bodyPr>
          <a:lstStyle/>
          <a:p>
            <a:r>
              <a:rPr lang="en-US" sz="2800" dirty="0"/>
              <a:t>Agilent 6550 iFunnel Q-TOF LC/MS</a:t>
            </a:r>
          </a:p>
          <a:p>
            <a:endParaRPr lang="en-US" dirty="0"/>
          </a:p>
          <a:p>
            <a:pPr marL="285750" indent="-285750">
              <a:buFont typeface="Arial" panose="020B0604020202020204" pitchFamily="34" charset="0"/>
              <a:buChar char="•"/>
            </a:pPr>
            <a:r>
              <a:rPr lang="en-US" sz="2400" dirty="0"/>
              <a:t>Femtogram-level sensitivity.</a:t>
            </a:r>
          </a:p>
          <a:p>
            <a:pPr marL="285750" indent="-285750">
              <a:buFont typeface="Arial" panose="020B0604020202020204" pitchFamily="34" charset="0"/>
              <a:buChar char="•"/>
            </a:pPr>
            <a:r>
              <a:rPr lang="en-US" sz="2400" dirty="0"/>
              <a:t>Sub-ppm mass accuracy and ~45K resolution.</a:t>
            </a:r>
          </a:p>
          <a:p>
            <a:pPr marL="285750" indent="-285750">
              <a:buFont typeface="Arial" panose="020B0604020202020204" pitchFamily="34" charset="0"/>
              <a:buChar char="•"/>
            </a:pPr>
            <a:r>
              <a:rPr lang="en-US" sz="2400" dirty="0"/>
              <a:t>Wide dynamic range with excellent detection limits and reproducibility.</a:t>
            </a:r>
          </a:p>
          <a:p>
            <a:pPr marL="285750" indent="-285750">
              <a:buFont typeface="Arial" panose="020B0604020202020204" pitchFamily="34" charset="0"/>
              <a:buChar char="•"/>
            </a:pPr>
            <a:r>
              <a:rPr lang="en-US" sz="2400" dirty="0"/>
              <a:t>Powerful MassHunter software for profiling, characterizing, identifying and</a:t>
            </a:r>
          </a:p>
          <a:p>
            <a:r>
              <a:rPr lang="en-US" sz="2400" dirty="0"/>
              <a:t>    quantifying compounds in mixtures via high-definition MS and MS/MS.</a:t>
            </a:r>
          </a:p>
          <a:p>
            <a:pPr marL="285750" indent="-285750">
              <a:buFont typeface="Arial" panose="020B0604020202020204" pitchFamily="34" charset="0"/>
              <a:buChar char="•"/>
            </a:pPr>
            <a:r>
              <a:rPr lang="en-US" sz="2400" dirty="0"/>
              <a:t>All Ions MS/MS technique.</a:t>
            </a:r>
          </a:p>
          <a:p>
            <a:pPr marL="285750" indent="-285750">
              <a:buFont typeface="Arial" panose="020B0604020202020204" pitchFamily="34" charset="0"/>
              <a:buChar char="•"/>
            </a:pPr>
            <a:r>
              <a:rPr lang="en-US" sz="2400" dirty="0"/>
              <a:t>Other assisting software such as Molecular Structure Correlator (MSC).</a:t>
            </a:r>
          </a:p>
        </p:txBody>
      </p:sp>
      <p:sp>
        <p:nvSpPr>
          <p:cNvPr id="4"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139194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295" y="1655400"/>
            <a:ext cx="9191619" cy="3724096"/>
          </a:xfrm>
          <a:prstGeom prst="rect">
            <a:avLst/>
          </a:prstGeom>
          <a:noFill/>
        </p:spPr>
        <p:txBody>
          <a:bodyPr wrap="none" rtlCol="0">
            <a:spAutoFit/>
          </a:bodyPr>
          <a:lstStyle/>
          <a:p>
            <a:r>
              <a:rPr lang="en-US" sz="2800" dirty="0"/>
              <a:t>Instrument Features Utilized for Structural Elucidation</a:t>
            </a:r>
          </a:p>
          <a:p>
            <a:endParaRPr lang="en-US" sz="2000" dirty="0"/>
          </a:p>
          <a:p>
            <a:pPr marL="285750" indent="-285750">
              <a:buFont typeface="Arial" panose="020B0604020202020204" pitchFamily="34" charset="0"/>
              <a:buChar char="•"/>
            </a:pPr>
            <a:r>
              <a:rPr lang="en-US" sz="2400" dirty="0"/>
              <a:t>Sufficient chromatographic separation for compounds of interest</a:t>
            </a:r>
          </a:p>
          <a:p>
            <a:pPr marL="285750" indent="-285750">
              <a:buFont typeface="Arial" panose="020B0604020202020204" pitchFamily="34" charset="0"/>
              <a:buChar char="•"/>
            </a:pPr>
            <a:r>
              <a:rPr lang="en-US" sz="2400" dirty="0"/>
              <a:t>Mass accuracy and resolving power to derive a formula list based</a:t>
            </a:r>
          </a:p>
          <a:p>
            <a:r>
              <a:rPr lang="en-US" sz="2400" dirty="0"/>
              <a:t>    on the exact mass, isotopic abundance and isotopic spacing.</a:t>
            </a:r>
          </a:p>
          <a:p>
            <a:pPr marL="285750" indent="-285750">
              <a:buFont typeface="Arial" panose="020B0604020202020204" pitchFamily="34" charset="0"/>
              <a:buChar char="•"/>
            </a:pPr>
            <a:r>
              <a:rPr lang="en-US" sz="2400" dirty="0"/>
              <a:t>MS/MS capability to allow insight into structural details of a molecule.</a:t>
            </a:r>
          </a:p>
          <a:p>
            <a:pPr marL="285750" indent="-285750">
              <a:buFont typeface="Arial" panose="020B0604020202020204" pitchFamily="34" charset="0"/>
              <a:buChar char="•"/>
            </a:pPr>
            <a:r>
              <a:rPr lang="en-US" sz="2400" dirty="0"/>
              <a:t>Pseudo MS</a:t>
            </a:r>
            <a:r>
              <a:rPr lang="en-US" sz="2400" baseline="30000" dirty="0"/>
              <a:t>3</a:t>
            </a:r>
            <a:r>
              <a:rPr lang="en-US" sz="2400" dirty="0"/>
              <a:t> to probe fragment ions for further structural information.</a:t>
            </a:r>
          </a:p>
          <a:p>
            <a:pPr marL="285750" indent="-285750">
              <a:buFont typeface="Arial" panose="020B0604020202020204" pitchFamily="34" charset="0"/>
              <a:buChar char="•"/>
            </a:pPr>
            <a:r>
              <a:rPr lang="en-US" sz="2400" dirty="0"/>
              <a:t>MSC software to aid in analysis of fragmentation pathways.</a:t>
            </a:r>
          </a:p>
          <a:p>
            <a:endParaRPr lang="en-US" sz="2400" dirty="0"/>
          </a:p>
          <a:p>
            <a:pPr marL="285750" indent="-285750">
              <a:buFont typeface="Arial" panose="020B0604020202020204" pitchFamily="34" charset="0"/>
              <a:buChar char="•"/>
            </a:pPr>
            <a:endParaRPr lang="en-US" sz="2000" dirty="0"/>
          </a:p>
        </p:txBody>
      </p:sp>
      <p:sp>
        <p:nvSpPr>
          <p:cNvPr id="3"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3129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5934" y="1890217"/>
            <a:ext cx="9376926" cy="2677656"/>
          </a:xfrm>
          <a:prstGeom prst="rect">
            <a:avLst/>
          </a:prstGeom>
          <a:noFill/>
        </p:spPr>
        <p:txBody>
          <a:bodyPr wrap="none" rtlCol="0">
            <a:spAutoFit/>
          </a:bodyPr>
          <a:lstStyle/>
          <a:p>
            <a:pPr algn="ctr"/>
            <a:r>
              <a:rPr lang="en-US" sz="3200" dirty="0"/>
              <a:t>Application 1</a:t>
            </a:r>
          </a:p>
          <a:p>
            <a:pPr algn="ctr"/>
            <a:endParaRPr lang="en-US" sz="3200" dirty="0"/>
          </a:p>
          <a:p>
            <a:pPr algn="ctr"/>
            <a:r>
              <a:rPr lang="en-US" sz="2800" dirty="0"/>
              <a:t>Analysis of Synthetic Compounds by UPLC-MS QTOF</a:t>
            </a:r>
          </a:p>
          <a:p>
            <a:endParaRPr lang="en-US" sz="2000" dirty="0"/>
          </a:p>
          <a:p>
            <a:pPr marL="457200" indent="-457200">
              <a:buFont typeface="Arial" panose="020B0604020202020204" pitchFamily="34" charset="0"/>
              <a:buChar char="•"/>
            </a:pPr>
            <a:r>
              <a:rPr lang="en-US" sz="2800" dirty="0"/>
              <a:t>Assist synthetic chemists in their chemical synthesis.</a:t>
            </a:r>
          </a:p>
          <a:p>
            <a:pPr marL="457200" indent="-457200">
              <a:buFont typeface="Arial" panose="020B0604020202020204" pitchFamily="34" charset="0"/>
              <a:buChar char="•"/>
            </a:pPr>
            <a:r>
              <a:rPr lang="en-US" sz="2800" dirty="0"/>
              <a:t>Determine synthetic routes, product identities, and purities.</a:t>
            </a:r>
          </a:p>
        </p:txBody>
      </p:sp>
      <p:sp>
        <p:nvSpPr>
          <p:cNvPr id="3"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365548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BA273F8-6240-4A9C-8EB4-2576DE6E6320}" type="slidenum">
              <a:rPr lang="en-US" smtClean="0"/>
              <a:t>9</a:t>
            </a:fld>
            <a:endParaRPr lang="en-US"/>
          </a:p>
        </p:txBody>
      </p:sp>
      <p:sp>
        <p:nvSpPr>
          <p:cNvPr id="4" name="TextBox 3"/>
          <p:cNvSpPr txBox="1"/>
          <p:nvPr/>
        </p:nvSpPr>
        <p:spPr>
          <a:xfrm>
            <a:off x="4408817" y="305969"/>
            <a:ext cx="3348032" cy="523220"/>
          </a:xfrm>
          <a:prstGeom prst="rect">
            <a:avLst/>
          </a:prstGeom>
          <a:noFill/>
        </p:spPr>
        <p:txBody>
          <a:bodyPr wrap="none" rtlCol="0">
            <a:spAutoFit/>
          </a:bodyPr>
          <a:lstStyle/>
          <a:p>
            <a:r>
              <a:rPr lang="en-US" sz="2800" dirty="0"/>
              <a:t>Bromination Reaction</a:t>
            </a:r>
          </a:p>
        </p:txBody>
      </p:sp>
      <p:graphicFrame>
        <p:nvGraphicFramePr>
          <p:cNvPr id="2" name="Object 1"/>
          <p:cNvGraphicFramePr>
            <a:graphicFrameLocks noChangeAspect="1"/>
          </p:cNvGraphicFramePr>
          <p:nvPr>
            <p:extLst>
              <p:ext uri="{D42A27DB-BD31-4B8C-83A1-F6EECF244321}">
                <p14:modId xmlns:p14="http://schemas.microsoft.com/office/powerpoint/2010/main" val="1048626827"/>
              </p:ext>
            </p:extLst>
          </p:nvPr>
        </p:nvGraphicFramePr>
        <p:xfrm>
          <a:off x="1466383" y="1423080"/>
          <a:ext cx="9232900" cy="4716462"/>
        </p:xfrm>
        <a:graphic>
          <a:graphicData uri="http://schemas.openxmlformats.org/presentationml/2006/ole">
            <mc:AlternateContent xmlns:mc="http://schemas.openxmlformats.org/markup-compatibility/2006">
              <mc:Choice xmlns:v="urn:schemas-microsoft-com:vml" Requires="v">
                <p:oleObj spid="_x0000_s1064" name="CS ChemDraw Drawing" r:id="rId3" imgW="4578840" imgH="2212200" progId="ChemDraw.Document.6.0">
                  <p:embed/>
                </p:oleObj>
              </mc:Choice>
              <mc:Fallback>
                <p:oleObj name="CS ChemDraw Drawing" r:id="rId3" imgW="4578840" imgH="2212200" progId="ChemDraw.Document.6.0">
                  <p:embed/>
                  <p:pic>
                    <p:nvPicPr>
                      <p:cNvPr id="0" name=""/>
                      <p:cNvPicPr/>
                      <p:nvPr/>
                    </p:nvPicPr>
                    <p:blipFill>
                      <a:blip r:embed="rId4"/>
                      <a:stretch>
                        <a:fillRect/>
                      </a:stretch>
                    </p:blipFill>
                    <p:spPr>
                      <a:xfrm>
                        <a:off x="1466383" y="1423080"/>
                        <a:ext cx="9232900" cy="4716462"/>
                      </a:xfrm>
                      <a:prstGeom prst="rect">
                        <a:avLst/>
                      </a:prstGeom>
                    </p:spPr>
                  </p:pic>
                </p:oleObj>
              </mc:Fallback>
            </mc:AlternateContent>
          </a:graphicData>
        </a:graphic>
      </p:graphicFrame>
      <p:sp>
        <p:nvSpPr>
          <p:cNvPr id="5" name="Footer Placeholder 3"/>
          <p:cNvSpPr>
            <a:spLocks noGrp="1"/>
          </p:cNvSpPr>
          <p:nvPr>
            <p:ph type="ftr" sz="quarter" idx="11"/>
          </p:nvPr>
        </p:nvSpPr>
        <p:spPr>
          <a:xfrm>
            <a:off x="182880" y="6388228"/>
            <a:ext cx="11328400" cy="370115"/>
          </a:xfrm>
        </p:spPr>
        <p:txBody>
          <a:bodyPr/>
          <a:lstStyle/>
          <a:p>
            <a:pPr algn="l">
              <a:defRPr/>
            </a:pPr>
            <a:r>
              <a:rPr lang="en-US" i="1" dirty="0">
                <a:latin typeface="Arial" panose="020B0604020202020204" pitchFamily="34" charset="0"/>
                <a:cs typeface="Arial" panose="020B0604020202020204" pitchFamily="34" charset="0"/>
              </a:rPr>
              <a:t>                             Your Partner for a Successful Future... 					  	       www.Chemiclabs.com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9" y="6419242"/>
            <a:ext cx="596539" cy="308088"/>
          </a:xfrm>
          <a:prstGeom prst="rect">
            <a:avLst/>
          </a:prstGeom>
        </p:spPr>
      </p:pic>
    </p:spTree>
    <p:extLst>
      <p:ext uri="{BB962C8B-B14F-4D97-AF65-F5344CB8AC3E}">
        <p14:creationId xmlns:p14="http://schemas.microsoft.com/office/powerpoint/2010/main" val="89796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2843</TotalTime>
  <Words>1270</Words>
  <Application>Microsoft Office PowerPoint</Application>
  <PresentationFormat>Widescreen</PresentationFormat>
  <Paragraphs>264</Paragraphs>
  <Slides>50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7" baseType="lpstr">
      <vt:lpstr>Arial</vt:lpstr>
      <vt:lpstr>Calibri</vt:lpstr>
      <vt:lpstr>Calibri Light</vt:lpstr>
      <vt:lpstr>Times New Roman</vt:lpstr>
      <vt:lpstr>Wingdings</vt:lpstr>
      <vt:lpstr>Office Theme</vt:lpstr>
      <vt:lpstr>CS ChemDraw Drawing</vt:lpstr>
      <vt:lpstr>Applications of UPLC-MS QTOF in Structural Elucidation of Small Molecules </vt:lpstr>
      <vt:lpstr>PowerPoint Presentation</vt:lpstr>
      <vt:lpstr>Credo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UPLC-MS QTOF in Structural Elucidation of Small Molecules</dc:title>
  <dc:creator>Peng Chen</dc:creator>
  <cp:lastModifiedBy>Parkinn-Guest</cp:lastModifiedBy>
  <cp:revision>57</cp:revision>
  <cp:lastPrinted>2018-08-30T12:34:43Z</cp:lastPrinted>
  <dcterms:created xsi:type="dcterms:W3CDTF">2018-07-25T13:09:31Z</dcterms:created>
  <dcterms:modified xsi:type="dcterms:W3CDTF">2018-08-30T12:42:20Z</dcterms:modified>
</cp:coreProperties>
</file>