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3"/>
  </p:notesMasterIdLst>
  <p:handoutMasterIdLst>
    <p:handoutMasterId r:id="rId34"/>
  </p:handoutMasterIdLst>
  <p:sldIdLst>
    <p:sldId id="256" r:id="rId2"/>
    <p:sldId id="513" r:id="rId3"/>
    <p:sldId id="514" r:id="rId4"/>
    <p:sldId id="464" r:id="rId5"/>
    <p:sldId id="486" r:id="rId6"/>
    <p:sldId id="483" r:id="rId7"/>
    <p:sldId id="485" r:id="rId8"/>
    <p:sldId id="395" r:id="rId9"/>
    <p:sldId id="439" r:id="rId10"/>
    <p:sldId id="498" r:id="rId11"/>
    <p:sldId id="490" r:id="rId12"/>
    <p:sldId id="473" r:id="rId13"/>
    <p:sldId id="495" r:id="rId14"/>
    <p:sldId id="399" r:id="rId15"/>
    <p:sldId id="512" r:id="rId16"/>
    <p:sldId id="488" r:id="rId17"/>
    <p:sldId id="378" r:id="rId18"/>
    <p:sldId id="504" r:id="rId19"/>
    <p:sldId id="500" r:id="rId20"/>
    <p:sldId id="501" r:id="rId21"/>
    <p:sldId id="503" r:id="rId22"/>
    <p:sldId id="506" r:id="rId23"/>
    <p:sldId id="478" r:id="rId24"/>
    <p:sldId id="507" r:id="rId25"/>
    <p:sldId id="509" r:id="rId26"/>
    <p:sldId id="510" r:id="rId27"/>
    <p:sldId id="380" r:id="rId28"/>
    <p:sldId id="403" r:id="rId29"/>
    <p:sldId id="511" r:id="rId30"/>
    <p:sldId id="404" r:id="rId31"/>
    <p:sldId id="28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autoAdjust="0"/>
    <p:restoredTop sz="98635" autoAdjust="0"/>
  </p:normalViewPr>
  <p:slideViewPr>
    <p:cSldViewPr snapToGrid="0" snapToObjects="1">
      <p:cViewPr varScale="1">
        <p:scale>
          <a:sx n="100" d="100"/>
          <a:sy n="100" d="100"/>
        </p:scale>
        <p:origin x="-1432" y="-96"/>
      </p:cViewPr>
      <p:guideLst>
        <p:guide orient="horz" pos="2160"/>
        <p:guide pos="2880"/>
      </p:guideLst>
    </p:cSldViewPr>
  </p:slideViewPr>
  <p:outlineViewPr>
    <p:cViewPr>
      <p:scale>
        <a:sx n="33" d="100"/>
        <a:sy n="33" d="100"/>
      </p:scale>
      <p:origin x="0" y="774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3F475C-D8AC-4985-AC95-C5B577A274B6}" type="datetimeFigureOut">
              <a:rPr lang="tr-TR" smtClean="0"/>
              <a:pPr/>
              <a:t>25.07.15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4A825D-A913-45AD-982F-C05392365922}" type="slidenum">
              <a:rPr lang="tr-TR" smtClean="0"/>
              <a:pPr/>
              <a:t>‹#›</a:t>
            </a:fld>
            <a:endParaRPr lang="tr-TR"/>
          </a:p>
        </p:txBody>
      </p:sp>
    </p:spTree>
    <p:extLst>
      <p:ext uri="{BB962C8B-B14F-4D97-AF65-F5344CB8AC3E}">
        <p14:creationId xmlns:p14="http://schemas.microsoft.com/office/powerpoint/2010/main" val="3046157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EEB42-E8BC-EB4B-B43E-BD736A4F0BB0}" type="datetimeFigureOut">
              <a:rPr lang="en-US" smtClean="0"/>
              <a:pPr/>
              <a:t>25.07.15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81CCDC-1FF4-C344-9289-F7044B7C5228}" type="slidenum">
              <a:rPr lang="en-US" smtClean="0"/>
              <a:pPr/>
              <a:t>‹#›</a:t>
            </a:fld>
            <a:endParaRPr lang="en-US"/>
          </a:p>
        </p:txBody>
      </p:sp>
    </p:spTree>
    <p:extLst>
      <p:ext uri="{BB962C8B-B14F-4D97-AF65-F5344CB8AC3E}">
        <p14:creationId xmlns:p14="http://schemas.microsoft.com/office/powerpoint/2010/main" val="18116695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81CCDC-1FF4-C344-9289-F7044B7C5228}" type="slidenum">
              <a:rPr lang="en-US" smtClean="0"/>
              <a:pPr/>
              <a:t>1</a:t>
            </a:fld>
            <a:endParaRPr lang="en-US"/>
          </a:p>
        </p:txBody>
      </p:sp>
    </p:spTree>
    <p:extLst>
      <p:ext uri="{BB962C8B-B14F-4D97-AF65-F5344CB8AC3E}">
        <p14:creationId xmlns:p14="http://schemas.microsoft.com/office/powerpoint/2010/main" val="2161414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81CCDC-1FF4-C344-9289-F7044B7C5228}" type="slidenum">
              <a:rPr lang="en-US" smtClean="0"/>
              <a:pPr/>
              <a:t>19</a:t>
            </a:fld>
            <a:endParaRPr lang="en-US"/>
          </a:p>
        </p:txBody>
      </p:sp>
    </p:spTree>
    <p:extLst>
      <p:ext uri="{BB962C8B-B14F-4D97-AF65-F5344CB8AC3E}">
        <p14:creationId xmlns:p14="http://schemas.microsoft.com/office/powerpoint/2010/main" val="3638720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tr-TR"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tr-TR"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6944BED-7651-3048-BB72-23C9B9CACE16}" type="datetimeFigureOut">
              <a:rPr lang="en-US" smtClean="0"/>
              <a:pPr/>
              <a:t>25.07.15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FF04-F38F-CF4D-AB47-925028A30D4A}"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tr-TR"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tr-TR"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tr-TR"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66944BED-7651-3048-BB72-23C9B9CACE16}" type="datetimeFigureOut">
              <a:rPr lang="en-US" smtClean="0"/>
              <a:pPr/>
              <a:t>25.07.15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tr-TR"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66944BED-7651-3048-BB72-23C9B9CACE16}" type="datetimeFigureOut">
              <a:rPr lang="en-US" smtClean="0"/>
              <a:pPr/>
              <a:t>25.07.15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66944BED-7651-3048-BB72-23C9B9CACE16}" type="datetimeFigureOut">
              <a:rPr lang="en-US" smtClean="0"/>
              <a:pPr/>
              <a:t>25.07.15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66944BED-7651-3048-BB72-23C9B9CACE16}" type="datetimeFigureOut">
              <a:rPr lang="en-US" smtClean="0"/>
              <a:pPr/>
              <a:t>25.07.15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44BED-7651-3048-BB72-23C9B9CACE16}" type="datetimeFigureOut">
              <a:rPr lang="en-US" smtClean="0"/>
              <a:pPr/>
              <a:t>25.07.15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66944BED-7651-3048-BB72-23C9B9CACE16}" type="datetimeFigureOut">
              <a:rPr lang="en-US" smtClean="0"/>
              <a:pPr/>
              <a:t>25.07.15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DFF04-F38F-CF4D-AB47-925028A30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tr-TR"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6944BED-7651-3048-BB72-23C9B9CACE16}" type="datetimeFigureOut">
              <a:rPr lang="en-US" smtClean="0"/>
              <a:pPr/>
              <a:t>25.07.15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3D5DFF04-F38F-CF4D-AB47-925028A30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070" y="1702257"/>
            <a:ext cx="7877283" cy="1026757"/>
          </a:xfrm>
        </p:spPr>
        <p:txBody>
          <a:bodyPr/>
          <a:lstStyle/>
          <a:p>
            <a:r>
              <a:rPr lang="en-US" b="1" dirty="0">
                <a:solidFill>
                  <a:schemeClr val="tx2">
                    <a:lumMod val="50000"/>
                    <a:lumOff val="50000"/>
                  </a:schemeClr>
                </a:solidFill>
                <a:latin typeface="Book Antiqua"/>
                <a:cs typeface="Book Antiqua"/>
              </a:rPr>
              <a:t>ELDERLY ABUSE AND NEGLECT IN TURKEY</a:t>
            </a:r>
          </a:p>
        </p:txBody>
      </p:sp>
      <p:sp>
        <p:nvSpPr>
          <p:cNvPr id="3" name="Subtitle 2"/>
          <p:cNvSpPr>
            <a:spLocks noGrp="1"/>
          </p:cNvSpPr>
          <p:nvPr>
            <p:ph type="subTitle" idx="1"/>
          </p:nvPr>
        </p:nvSpPr>
        <p:spPr>
          <a:xfrm>
            <a:off x="0" y="3613666"/>
            <a:ext cx="9143999" cy="3127810"/>
          </a:xfrm>
        </p:spPr>
        <p:txBody>
          <a:bodyPr>
            <a:normAutofit/>
          </a:bodyPr>
          <a:lstStyle/>
          <a:p>
            <a:r>
              <a:rPr lang="en-US" sz="2000" b="1" dirty="0" smtClean="0">
                <a:solidFill>
                  <a:schemeClr val="tx2">
                    <a:lumMod val="75000"/>
                    <a:lumOff val="25000"/>
                  </a:schemeClr>
                </a:solidFill>
                <a:latin typeface="Book Antiqua"/>
                <a:cs typeface="Book Antiqua"/>
              </a:rPr>
              <a:t>Lecturer</a:t>
            </a:r>
            <a:r>
              <a:rPr lang="en-US" sz="2000" dirty="0" smtClean="0">
                <a:solidFill>
                  <a:schemeClr val="tx2">
                    <a:lumMod val="75000"/>
                    <a:lumOff val="25000"/>
                  </a:schemeClr>
                </a:solidFill>
                <a:latin typeface="Book Antiqua"/>
                <a:cs typeface="Book Antiqua"/>
              </a:rPr>
              <a:t> </a:t>
            </a:r>
            <a:r>
              <a:rPr lang="en-US" sz="2000" b="1" dirty="0" smtClean="0">
                <a:solidFill>
                  <a:schemeClr val="tx2">
                    <a:lumMod val="75000"/>
                    <a:lumOff val="25000"/>
                  </a:schemeClr>
                </a:solidFill>
                <a:latin typeface="Book Antiqua"/>
                <a:cs typeface="Book Antiqua"/>
              </a:rPr>
              <a:t>: </a:t>
            </a:r>
            <a:r>
              <a:rPr lang="en-US" sz="2000" b="1" dirty="0" smtClean="0">
                <a:solidFill>
                  <a:schemeClr val="tx2">
                    <a:lumMod val="75000"/>
                    <a:lumOff val="25000"/>
                  </a:schemeClr>
                </a:solidFill>
                <a:latin typeface="Arial"/>
                <a:cs typeface="Arial"/>
              </a:rPr>
              <a:t> </a:t>
            </a:r>
            <a:r>
              <a:rPr lang="tr-TR" sz="2000" b="1" dirty="0" smtClean="0">
                <a:solidFill>
                  <a:schemeClr val="tx2">
                    <a:lumMod val="75000"/>
                    <a:lumOff val="25000"/>
                  </a:schemeClr>
                </a:solidFill>
                <a:latin typeface="Book Antiqua" pitchFamily="18" charset="0"/>
                <a:cs typeface="Arial"/>
              </a:rPr>
              <a:t>Nurcan  </a:t>
            </a:r>
            <a:r>
              <a:rPr lang="tr-TR" sz="2000" b="1" dirty="0" err="1" smtClean="0">
                <a:solidFill>
                  <a:schemeClr val="tx2">
                    <a:lumMod val="75000"/>
                    <a:lumOff val="25000"/>
                  </a:schemeClr>
                </a:solidFill>
                <a:latin typeface="Book Antiqua" pitchFamily="18" charset="0"/>
                <a:cs typeface="Arial"/>
              </a:rPr>
              <a:t>Kolaç</a:t>
            </a:r>
            <a:endParaRPr lang="tr-TR" sz="2000" b="1" dirty="0" smtClean="0">
              <a:solidFill>
                <a:schemeClr val="tx2">
                  <a:lumMod val="75000"/>
                  <a:lumOff val="25000"/>
                </a:schemeClr>
              </a:solidFill>
              <a:latin typeface="Book Antiqua" pitchFamily="18" charset="0"/>
              <a:cs typeface="Arial"/>
            </a:endParaRPr>
          </a:p>
          <a:p>
            <a:r>
              <a:rPr lang="en-US" sz="2000" dirty="0">
                <a:solidFill>
                  <a:schemeClr val="tx2">
                    <a:lumMod val="75000"/>
                    <a:lumOff val="25000"/>
                  </a:schemeClr>
                </a:solidFill>
                <a:latin typeface="Book Antiqua" pitchFamily="18" charset="0"/>
                <a:cs typeface="Arial"/>
              </a:rPr>
              <a:t>Marmara </a:t>
            </a:r>
            <a:r>
              <a:rPr lang="en-US" sz="2000" dirty="0" err="1">
                <a:solidFill>
                  <a:schemeClr val="tx2">
                    <a:lumMod val="75000"/>
                    <a:lumOff val="25000"/>
                  </a:schemeClr>
                </a:solidFill>
                <a:latin typeface="Book Antiqua" pitchFamily="18" charset="0"/>
                <a:cs typeface="Arial"/>
              </a:rPr>
              <a:t>Universty</a:t>
            </a:r>
            <a:r>
              <a:rPr lang="en-US" sz="2000" dirty="0">
                <a:solidFill>
                  <a:schemeClr val="tx2">
                    <a:lumMod val="75000"/>
                    <a:lumOff val="25000"/>
                  </a:schemeClr>
                </a:solidFill>
                <a:latin typeface="Book Antiqua" pitchFamily="18" charset="0"/>
                <a:cs typeface="Arial"/>
              </a:rPr>
              <a:t> School of Nursing</a:t>
            </a:r>
            <a:endParaRPr lang="tr-TR" sz="2000" dirty="0" smtClean="0">
              <a:solidFill>
                <a:schemeClr val="tx2">
                  <a:lumMod val="75000"/>
                  <a:lumOff val="25000"/>
                </a:schemeClr>
              </a:solidFill>
              <a:latin typeface="Book Antiqua" pitchFamily="18" charset="0"/>
              <a:cs typeface="Arial"/>
            </a:endParaRPr>
          </a:p>
          <a:p>
            <a:r>
              <a:rPr lang="en-US" sz="2000" b="1" dirty="0" smtClean="0">
                <a:solidFill>
                  <a:schemeClr val="tx2">
                    <a:lumMod val="75000"/>
                    <a:lumOff val="25000"/>
                  </a:schemeClr>
                </a:solidFill>
                <a:latin typeface="Book Antiqua" pitchFamily="18" charset="0"/>
                <a:cs typeface="Arial"/>
              </a:rPr>
              <a:t>Research   </a:t>
            </a:r>
            <a:r>
              <a:rPr lang="fi-FI" sz="2000" b="1" dirty="0" smtClean="0">
                <a:solidFill>
                  <a:schemeClr val="tx2">
                    <a:lumMod val="75000"/>
                    <a:lumOff val="25000"/>
                  </a:schemeClr>
                </a:solidFill>
                <a:latin typeface="Book Antiqua" pitchFamily="18" charset="0"/>
                <a:cs typeface="Arial"/>
              </a:rPr>
              <a:t>Assistant</a:t>
            </a:r>
            <a:r>
              <a:rPr lang="tr-TR" sz="2000" dirty="0" smtClean="0">
                <a:solidFill>
                  <a:schemeClr val="tx2">
                    <a:lumMod val="75000"/>
                    <a:lumOff val="25000"/>
                  </a:schemeClr>
                </a:solidFill>
                <a:latin typeface="Book Antiqua" pitchFamily="18" charset="0"/>
                <a:cs typeface="Arial"/>
              </a:rPr>
              <a:t>:  </a:t>
            </a:r>
            <a:r>
              <a:rPr lang="tr-TR" sz="2000" b="1" dirty="0" err="1" smtClean="0">
                <a:solidFill>
                  <a:schemeClr val="tx2">
                    <a:lumMod val="75000"/>
                    <a:lumOff val="25000"/>
                  </a:schemeClr>
                </a:solidFill>
                <a:latin typeface="Book Antiqua" pitchFamily="18" charset="0"/>
                <a:cs typeface="Arial"/>
              </a:rPr>
              <a:t>F.Nevin</a:t>
            </a:r>
            <a:r>
              <a:rPr lang="tr-TR" sz="2000" b="1" dirty="0" smtClean="0">
                <a:solidFill>
                  <a:schemeClr val="tx2">
                    <a:lumMod val="75000"/>
                    <a:lumOff val="25000"/>
                  </a:schemeClr>
                </a:solidFill>
                <a:latin typeface="Book Antiqua" pitchFamily="18" charset="0"/>
                <a:cs typeface="Arial"/>
              </a:rPr>
              <a:t>  Şişman </a:t>
            </a:r>
          </a:p>
          <a:p>
            <a:r>
              <a:rPr lang="en-US" sz="2000" dirty="0">
                <a:solidFill>
                  <a:schemeClr val="tx2">
                    <a:lumMod val="75000"/>
                    <a:lumOff val="25000"/>
                  </a:schemeClr>
                </a:solidFill>
                <a:latin typeface="Book Antiqua" pitchFamily="18" charset="0"/>
                <a:cs typeface="Arial"/>
              </a:rPr>
              <a:t>Marmara </a:t>
            </a:r>
            <a:r>
              <a:rPr lang="en-US" sz="2000" dirty="0" err="1">
                <a:solidFill>
                  <a:schemeClr val="tx2">
                    <a:lumMod val="75000"/>
                    <a:lumOff val="25000"/>
                  </a:schemeClr>
                </a:solidFill>
                <a:latin typeface="Book Antiqua" pitchFamily="18" charset="0"/>
                <a:cs typeface="Arial"/>
              </a:rPr>
              <a:t>Universty</a:t>
            </a:r>
            <a:r>
              <a:rPr lang="en-US" sz="2000" dirty="0">
                <a:solidFill>
                  <a:schemeClr val="tx2">
                    <a:lumMod val="75000"/>
                    <a:lumOff val="25000"/>
                  </a:schemeClr>
                </a:solidFill>
                <a:latin typeface="Book Antiqua" pitchFamily="18" charset="0"/>
                <a:cs typeface="Arial"/>
              </a:rPr>
              <a:t> School of Nursing</a:t>
            </a:r>
            <a:endParaRPr lang="tr-TR" sz="2000" dirty="0" smtClean="0">
              <a:solidFill>
                <a:schemeClr val="tx2">
                  <a:lumMod val="75000"/>
                  <a:lumOff val="25000"/>
                </a:schemeClr>
              </a:solidFill>
              <a:latin typeface="Book Antiqua" pitchFamily="18" charset="0"/>
              <a:cs typeface="Arial"/>
            </a:endParaRPr>
          </a:p>
          <a:p>
            <a:r>
              <a:rPr lang="fi-FI" sz="2000" b="1" dirty="0" smtClean="0">
                <a:solidFill>
                  <a:schemeClr val="tx2">
                    <a:lumMod val="75000"/>
                    <a:lumOff val="25000"/>
                  </a:schemeClr>
                </a:solidFill>
                <a:latin typeface="Book Antiqua" pitchFamily="18" charset="0"/>
                <a:cs typeface="Arial"/>
              </a:rPr>
              <a:t>Assistant</a:t>
            </a:r>
            <a:r>
              <a:rPr lang="tr-TR" sz="2000" b="1" dirty="0">
                <a:solidFill>
                  <a:schemeClr val="tx2">
                    <a:lumMod val="75000"/>
                    <a:lumOff val="25000"/>
                  </a:schemeClr>
                </a:solidFill>
                <a:latin typeface="Book Antiqua" pitchFamily="18" charset="0"/>
                <a:cs typeface="Arial"/>
              </a:rPr>
              <a:t> </a:t>
            </a:r>
            <a:r>
              <a:rPr lang="tr-TR" sz="2000" b="1" dirty="0" smtClean="0">
                <a:solidFill>
                  <a:schemeClr val="tx2">
                    <a:lumMod val="75000"/>
                    <a:lumOff val="25000"/>
                  </a:schemeClr>
                </a:solidFill>
                <a:latin typeface="Book Antiqua" pitchFamily="18" charset="0"/>
                <a:cs typeface="Arial"/>
              </a:rPr>
              <a:t> </a:t>
            </a:r>
            <a:r>
              <a:rPr lang="en-US" sz="2000" b="1" dirty="0" smtClean="0">
                <a:solidFill>
                  <a:schemeClr val="tx2">
                    <a:lumMod val="75000"/>
                    <a:lumOff val="25000"/>
                  </a:schemeClr>
                </a:solidFill>
                <a:latin typeface="Book Antiqua" pitchFamily="18" charset="0"/>
                <a:cs typeface="Arial"/>
              </a:rPr>
              <a:t>Professor</a:t>
            </a:r>
            <a:r>
              <a:rPr lang="en-US" sz="2000" dirty="0" smtClean="0">
                <a:solidFill>
                  <a:schemeClr val="tx2">
                    <a:lumMod val="75000"/>
                    <a:lumOff val="25000"/>
                  </a:schemeClr>
                </a:solidFill>
                <a:latin typeface="Book Antiqua" pitchFamily="18" charset="0"/>
                <a:cs typeface="Arial"/>
              </a:rPr>
              <a:t>:</a:t>
            </a:r>
            <a:r>
              <a:rPr lang="tr-TR" sz="2000" dirty="0" smtClean="0">
                <a:solidFill>
                  <a:schemeClr val="tx2">
                    <a:lumMod val="75000"/>
                    <a:lumOff val="25000"/>
                  </a:schemeClr>
                </a:solidFill>
                <a:latin typeface="Book Antiqua" pitchFamily="18" charset="0"/>
                <a:cs typeface="Arial"/>
              </a:rPr>
              <a:t>  </a:t>
            </a:r>
            <a:r>
              <a:rPr lang="tr-TR" sz="2000" b="1" dirty="0" smtClean="0">
                <a:solidFill>
                  <a:schemeClr val="tx2">
                    <a:lumMod val="75000"/>
                    <a:lumOff val="25000"/>
                  </a:schemeClr>
                </a:solidFill>
                <a:latin typeface="Book Antiqua" pitchFamily="18" charset="0"/>
                <a:cs typeface="Arial"/>
              </a:rPr>
              <a:t>Ayşe  Yıldız </a:t>
            </a:r>
          </a:p>
          <a:p>
            <a:r>
              <a:rPr lang="en-US" sz="2000" dirty="0" smtClean="0">
                <a:solidFill>
                  <a:schemeClr val="tx2">
                    <a:lumMod val="75000"/>
                    <a:lumOff val="25000"/>
                  </a:schemeClr>
                </a:solidFill>
                <a:latin typeface="Book Antiqua" pitchFamily="18" charset="0"/>
                <a:cs typeface="Arial"/>
              </a:rPr>
              <a:t>B</a:t>
            </a:r>
            <a:r>
              <a:rPr lang="tr-TR" sz="2000" dirty="0" err="1" smtClean="0">
                <a:solidFill>
                  <a:schemeClr val="tx2">
                    <a:lumMod val="75000"/>
                    <a:lumOff val="25000"/>
                  </a:schemeClr>
                </a:solidFill>
                <a:latin typeface="Book Antiqua" pitchFamily="18" charset="0"/>
                <a:cs typeface="Arial"/>
              </a:rPr>
              <a:t>iruni</a:t>
            </a:r>
            <a:r>
              <a:rPr lang="tr-TR" sz="2000" dirty="0" smtClean="0">
                <a:solidFill>
                  <a:schemeClr val="tx2">
                    <a:lumMod val="75000"/>
                    <a:lumOff val="25000"/>
                  </a:schemeClr>
                </a:solidFill>
                <a:latin typeface="Book Antiqua" pitchFamily="18" charset="0"/>
                <a:cs typeface="Arial"/>
              </a:rPr>
              <a:t>  Üniversty  School of </a:t>
            </a:r>
            <a:r>
              <a:rPr lang="tr-TR" sz="2000" dirty="0" err="1" smtClean="0">
                <a:solidFill>
                  <a:schemeClr val="tx2">
                    <a:lumMod val="75000"/>
                    <a:lumOff val="25000"/>
                  </a:schemeClr>
                </a:solidFill>
                <a:latin typeface="Book Antiqua" pitchFamily="18" charset="0"/>
                <a:cs typeface="Arial"/>
              </a:rPr>
              <a:t>Nursing</a:t>
            </a:r>
            <a:endParaRPr lang="tr-TR" sz="2000" dirty="0" smtClean="0">
              <a:solidFill>
                <a:schemeClr val="tx2">
                  <a:lumMod val="75000"/>
                  <a:lumOff val="25000"/>
                </a:schemeClr>
              </a:solidFill>
              <a:latin typeface="Book Antiqua" pitchFamily="18" charset="0"/>
              <a:cs typeface="Arial"/>
            </a:endParaRPr>
          </a:p>
        </p:txBody>
      </p:sp>
      <p:pic>
        <p:nvPicPr>
          <p:cNvPr id="4" name="Picture 3" descr="Marmara_Universitesi.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20" y="0"/>
            <a:ext cx="1206500" cy="1206500"/>
          </a:xfrm>
          <a:prstGeom prst="rect">
            <a:avLst/>
          </a:prstGeom>
        </p:spPr>
      </p:pic>
    </p:spTree>
    <p:extLst>
      <p:ext uri="{BB962C8B-B14F-4D97-AF65-F5344CB8AC3E}">
        <p14:creationId xmlns:p14="http://schemas.microsoft.com/office/powerpoint/2010/main" val="4098838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latin typeface="Book Antiqua"/>
                <a:cs typeface="Book Antiqua"/>
              </a:rPr>
              <a:t>T</a:t>
            </a:r>
            <a:r>
              <a:rPr lang="en-US" dirty="0" smtClean="0">
                <a:latin typeface="Book Antiqua"/>
                <a:cs typeface="Book Antiqua"/>
              </a:rPr>
              <a:t>hey </a:t>
            </a:r>
            <a:r>
              <a:rPr lang="en-US" dirty="0">
                <a:latin typeface="Book Antiqua"/>
                <a:cs typeface="Book Antiqua"/>
              </a:rPr>
              <a:t>are exposed to violence</a:t>
            </a:r>
            <a:r>
              <a:rPr lang="en-US" dirty="0" smtClean="0">
                <a:latin typeface="Book Antiqua"/>
                <a:cs typeface="Book Antiqua"/>
              </a:rPr>
              <a:t> to </a:t>
            </a:r>
            <a:r>
              <a:rPr lang="en-US" dirty="0">
                <a:latin typeface="Book Antiqua"/>
                <a:cs typeface="Book Antiqua"/>
              </a:rPr>
              <a:t>their homes in the most secure environment </a:t>
            </a:r>
            <a:r>
              <a:rPr lang="en-US" dirty="0" smtClean="0">
                <a:latin typeface="Book Antiqua"/>
                <a:cs typeface="Book Antiqua"/>
              </a:rPr>
              <a:t> or  close</a:t>
            </a:r>
            <a:endParaRPr lang="tr-TR" dirty="0" smtClean="0">
              <a:latin typeface="Book Antiqua"/>
              <a:cs typeface="Book Antiqua"/>
            </a:endParaRPr>
          </a:p>
          <a:p>
            <a:r>
              <a:rPr lang="tr-TR" dirty="0" smtClean="0">
                <a:latin typeface="Book Antiqua"/>
                <a:cs typeface="Book Antiqua"/>
              </a:rPr>
              <a:t> </a:t>
            </a:r>
            <a:r>
              <a:rPr lang="tr-TR" dirty="0" err="1" smtClean="0">
                <a:latin typeface="Book Antiqua"/>
                <a:cs typeface="Book Antiqua"/>
              </a:rPr>
              <a:t>Their</a:t>
            </a:r>
            <a:r>
              <a:rPr lang="tr-TR" dirty="0" smtClean="0">
                <a:latin typeface="Book Antiqua"/>
                <a:cs typeface="Book Antiqua"/>
              </a:rPr>
              <a:t>  </a:t>
            </a:r>
            <a:r>
              <a:rPr lang="nl-NL" dirty="0" err="1">
                <a:latin typeface="Book Antiqua"/>
                <a:cs typeface="Book Antiqua"/>
              </a:rPr>
              <a:t>c</a:t>
            </a:r>
            <a:r>
              <a:rPr lang="nl-NL" dirty="0" err="1" smtClean="0">
                <a:latin typeface="Book Antiqua"/>
                <a:cs typeface="Book Antiqua"/>
              </a:rPr>
              <a:t>hildren</a:t>
            </a:r>
            <a:endParaRPr lang="nl-NL" dirty="0" smtClean="0">
              <a:latin typeface="Book Antiqua"/>
              <a:cs typeface="Book Antiqua"/>
            </a:endParaRPr>
          </a:p>
          <a:p>
            <a:r>
              <a:rPr lang="en-US" dirty="0" smtClean="0">
                <a:latin typeface="Book Antiqua"/>
                <a:cs typeface="Book Antiqua"/>
              </a:rPr>
              <a:t> Their   </a:t>
            </a:r>
            <a:r>
              <a:rPr lang="en-US" dirty="0">
                <a:latin typeface="Book Antiqua"/>
                <a:cs typeface="Book Antiqua"/>
              </a:rPr>
              <a:t>w</a:t>
            </a:r>
            <a:r>
              <a:rPr lang="pl-PL" dirty="0" err="1" smtClean="0">
                <a:latin typeface="Book Antiqua"/>
                <a:cs typeface="Book Antiqua"/>
              </a:rPr>
              <a:t>ife</a:t>
            </a:r>
            <a:endParaRPr lang="tr-TR" dirty="0" smtClean="0">
              <a:latin typeface="Book Antiqua"/>
              <a:cs typeface="Book Antiqua"/>
            </a:endParaRPr>
          </a:p>
          <a:p>
            <a:r>
              <a:rPr lang="tr-TR" dirty="0" smtClean="0">
                <a:latin typeface="Book Antiqua"/>
                <a:cs typeface="Book Antiqua"/>
              </a:rPr>
              <a:t> </a:t>
            </a:r>
            <a:r>
              <a:rPr lang="tr-TR" dirty="0" err="1" smtClean="0">
                <a:latin typeface="Book Antiqua"/>
                <a:cs typeface="Book Antiqua"/>
              </a:rPr>
              <a:t>Their</a:t>
            </a:r>
            <a:r>
              <a:rPr lang="tr-TR" dirty="0" smtClean="0">
                <a:latin typeface="Book Antiqua"/>
                <a:cs typeface="Book Antiqua"/>
              </a:rPr>
              <a:t>  </a:t>
            </a:r>
            <a:r>
              <a:rPr lang="en-US" dirty="0">
                <a:latin typeface="Book Antiqua"/>
                <a:cs typeface="Book Antiqua"/>
              </a:rPr>
              <a:t>r</a:t>
            </a:r>
            <a:r>
              <a:rPr lang="en-US" dirty="0" smtClean="0">
                <a:latin typeface="Book Antiqua"/>
                <a:cs typeface="Book Antiqua"/>
              </a:rPr>
              <a:t>elatives</a:t>
            </a:r>
            <a:endParaRPr lang="tr-TR" dirty="0" smtClean="0">
              <a:latin typeface="Book Antiqua"/>
              <a:cs typeface="Book Antiqua"/>
            </a:endParaRPr>
          </a:p>
          <a:p>
            <a:r>
              <a:rPr lang="tr-TR" dirty="0" smtClean="0">
                <a:latin typeface="Book Antiqua"/>
                <a:cs typeface="Book Antiqua"/>
              </a:rPr>
              <a:t> </a:t>
            </a:r>
            <a:r>
              <a:rPr lang="tr-TR" dirty="0" err="1" smtClean="0">
                <a:latin typeface="Book Antiqua"/>
                <a:cs typeface="Book Antiqua"/>
              </a:rPr>
              <a:t>Their</a:t>
            </a:r>
            <a:r>
              <a:rPr lang="tr-TR" dirty="0" smtClean="0">
                <a:latin typeface="Book Antiqua"/>
                <a:cs typeface="Book Antiqua"/>
              </a:rPr>
              <a:t>  </a:t>
            </a:r>
            <a:r>
              <a:rPr lang="fi-FI" dirty="0" err="1">
                <a:latin typeface="Book Antiqua"/>
                <a:cs typeface="Book Antiqua"/>
              </a:rPr>
              <a:t>m</a:t>
            </a:r>
            <a:r>
              <a:rPr lang="fi-FI" dirty="0" err="1" smtClean="0">
                <a:latin typeface="Book Antiqua"/>
                <a:cs typeface="Book Antiqua"/>
              </a:rPr>
              <a:t>aintainers</a:t>
            </a:r>
            <a:endParaRPr lang="tr-TR" dirty="0" smtClean="0">
              <a:latin typeface="Book Antiqua"/>
              <a:cs typeface="Book Antiqua"/>
            </a:endParaRPr>
          </a:p>
          <a:p>
            <a:r>
              <a:rPr lang="en-US" dirty="0">
                <a:latin typeface="Book Antiqua"/>
                <a:cs typeface="Book Antiqua"/>
              </a:rPr>
              <a:t>T</a:t>
            </a:r>
            <a:r>
              <a:rPr lang="en-US" dirty="0" smtClean="0">
                <a:latin typeface="Book Antiqua"/>
                <a:cs typeface="Book Antiqua"/>
              </a:rPr>
              <a:t>heir </a:t>
            </a:r>
            <a:r>
              <a:rPr lang="en-US" dirty="0" smtClean="0">
                <a:latin typeface="Book Antiqua"/>
                <a:cs typeface="Book Antiqua"/>
              </a:rPr>
              <a:t>neighbors                               </a:t>
            </a:r>
            <a:r>
              <a:rPr lang="en-US" b="1" dirty="0" smtClean="0">
                <a:latin typeface="Book Antiqua"/>
                <a:cs typeface="Book Antiqua"/>
              </a:rPr>
              <a:t>( </a:t>
            </a:r>
            <a:r>
              <a:rPr lang="en-US" b="1" dirty="0" err="1" smtClean="0">
                <a:latin typeface="Book Antiqua"/>
                <a:cs typeface="Book Antiqua"/>
              </a:rPr>
              <a:t>Tufan</a:t>
            </a:r>
            <a:r>
              <a:rPr lang="en-US" b="1" dirty="0" smtClean="0">
                <a:latin typeface="Book Antiqua"/>
                <a:cs typeface="Book Antiqua"/>
              </a:rPr>
              <a:t> ,2012)</a:t>
            </a:r>
            <a:endParaRPr lang="tr-TR" b="1" dirty="0" smtClean="0">
              <a:latin typeface="Book Antiqua"/>
              <a:cs typeface="Book Antiqua"/>
            </a:endParaRPr>
          </a:p>
        </p:txBody>
      </p:sp>
    </p:spTree>
    <p:extLst>
      <p:ext uri="{BB962C8B-B14F-4D97-AF65-F5344CB8AC3E}">
        <p14:creationId xmlns:p14="http://schemas.microsoft.com/office/powerpoint/2010/main" val="2773407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tr-TR" dirty="0"/>
          </a:p>
          <a:p>
            <a:r>
              <a:rPr lang="tr-TR" dirty="0" err="1" smtClean="0">
                <a:latin typeface="Book Antiqua" pitchFamily="18" charset="0"/>
              </a:rPr>
              <a:t>Elderly</a:t>
            </a:r>
            <a:r>
              <a:rPr lang="tr-TR" dirty="0" smtClean="0">
                <a:latin typeface="Book Antiqua" pitchFamily="18" charset="0"/>
              </a:rPr>
              <a:t> </a:t>
            </a:r>
            <a:r>
              <a:rPr lang="tr-TR" dirty="0" err="1" smtClean="0">
                <a:latin typeface="Book Antiqua" pitchFamily="18" charset="0"/>
              </a:rPr>
              <a:t>people</a:t>
            </a:r>
            <a:r>
              <a:rPr lang="tr-TR" dirty="0" smtClean="0">
                <a:latin typeface="Book Antiqua" pitchFamily="18" charset="0"/>
              </a:rPr>
              <a:t>  do not say </a:t>
            </a:r>
            <a:r>
              <a:rPr lang="tr-TR" dirty="0" err="1" smtClean="0">
                <a:latin typeface="Book Antiqua" pitchFamily="18" charset="0"/>
              </a:rPr>
              <a:t>that</a:t>
            </a:r>
            <a:r>
              <a:rPr lang="tr-TR" dirty="0" smtClean="0">
                <a:latin typeface="Book Antiqua" pitchFamily="18" charset="0"/>
              </a:rPr>
              <a:t> </a:t>
            </a:r>
            <a:r>
              <a:rPr lang="tr-TR" dirty="0" err="1" smtClean="0">
                <a:latin typeface="Book Antiqua" pitchFamily="18" charset="0"/>
              </a:rPr>
              <a:t>they</a:t>
            </a:r>
            <a:r>
              <a:rPr lang="tr-TR" dirty="0" smtClean="0">
                <a:latin typeface="Book Antiqua" pitchFamily="18" charset="0"/>
              </a:rPr>
              <a:t> </a:t>
            </a:r>
            <a:r>
              <a:rPr lang="tr-TR" dirty="0" err="1" smtClean="0">
                <a:latin typeface="Book Antiqua" pitchFamily="18" charset="0"/>
              </a:rPr>
              <a:t>are</a:t>
            </a:r>
            <a:r>
              <a:rPr lang="tr-TR" dirty="0" smtClean="0">
                <a:latin typeface="Book Antiqua" pitchFamily="18" charset="0"/>
              </a:rPr>
              <a:t>  </a:t>
            </a:r>
            <a:r>
              <a:rPr lang="tr-TR" dirty="0" err="1" smtClean="0">
                <a:latin typeface="Book Antiqua" pitchFamily="18" charset="0"/>
              </a:rPr>
              <a:t>abused</a:t>
            </a:r>
            <a:r>
              <a:rPr lang="tr-TR" dirty="0" smtClean="0">
                <a:latin typeface="Book Antiqua" pitchFamily="18" charset="0"/>
              </a:rPr>
              <a:t> </a:t>
            </a:r>
            <a:r>
              <a:rPr lang="tr-TR" dirty="0" err="1" smtClean="0">
                <a:latin typeface="Book Antiqua" pitchFamily="18" charset="0"/>
              </a:rPr>
              <a:t>or</a:t>
            </a:r>
            <a:r>
              <a:rPr lang="tr-TR" dirty="0" smtClean="0">
                <a:latin typeface="Book Antiqua" pitchFamily="18" charset="0"/>
              </a:rPr>
              <a:t> </a:t>
            </a:r>
            <a:r>
              <a:rPr lang="tr-TR" dirty="0" err="1" smtClean="0">
                <a:latin typeface="Book Antiqua" pitchFamily="18" charset="0"/>
              </a:rPr>
              <a:t>neglected</a:t>
            </a:r>
            <a:r>
              <a:rPr lang="tr-TR" dirty="0" smtClean="0">
                <a:latin typeface="Book Antiqua" pitchFamily="18" charset="0"/>
              </a:rPr>
              <a:t> </a:t>
            </a:r>
            <a:r>
              <a:rPr lang="tr-TR" dirty="0" err="1" smtClean="0">
                <a:latin typeface="Book Antiqua" pitchFamily="18" charset="0"/>
              </a:rPr>
              <a:t>because</a:t>
            </a:r>
            <a:r>
              <a:rPr lang="tr-TR" dirty="0" smtClean="0">
                <a:latin typeface="Book Antiqua" pitchFamily="18" charset="0"/>
              </a:rPr>
              <a:t> of </a:t>
            </a:r>
            <a:r>
              <a:rPr lang="tr-TR" dirty="0" err="1" smtClean="0">
                <a:latin typeface="Book Antiqua" pitchFamily="18" charset="0"/>
              </a:rPr>
              <a:t>the</a:t>
            </a:r>
            <a:r>
              <a:rPr lang="tr-TR" dirty="0" smtClean="0">
                <a:latin typeface="Book Antiqua" pitchFamily="18" charset="0"/>
              </a:rPr>
              <a:t> </a:t>
            </a:r>
            <a:r>
              <a:rPr lang="tr-TR" dirty="0" err="1" smtClean="0">
                <a:latin typeface="Book Antiqua" pitchFamily="18" charset="0"/>
              </a:rPr>
              <a:t>fear</a:t>
            </a:r>
            <a:r>
              <a:rPr lang="tr-TR" dirty="0" smtClean="0">
                <a:latin typeface="Book Antiqua" pitchFamily="18" charset="0"/>
              </a:rPr>
              <a:t> of re-</a:t>
            </a:r>
            <a:r>
              <a:rPr lang="tr-TR" dirty="0" err="1" smtClean="0">
                <a:latin typeface="Book Antiqua" pitchFamily="18" charset="0"/>
              </a:rPr>
              <a:t>exposure</a:t>
            </a:r>
            <a:r>
              <a:rPr lang="tr-TR" dirty="0" smtClean="0">
                <a:latin typeface="Book Antiqua" pitchFamily="18" charset="0"/>
              </a:rPr>
              <a:t> </a:t>
            </a:r>
            <a:r>
              <a:rPr lang="tr-TR" dirty="0" err="1" smtClean="0">
                <a:latin typeface="Book Antiqua" pitchFamily="18" charset="0"/>
              </a:rPr>
              <a:t>to</a:t>
            </a:r>
            <a:r>
              <a:rPr lang="tr-TR" dirty="0" smtClean="0">
                <a:latin typeface="Book Antiqua" pitchFamily="18" charset="0"/>
              </a:rPr>
              <a:t> </a:t>
            </a:r>
            <a:r>
              <a:rPr lang="tr-TR" dirty="0" err="1" smtClean="0">
                <a:latin typeface="Book Antiqua" pitchFamily="18" charset="0"/>
              </a:rPr>
              <a:t>violence,breaking</a:t>
            </a:r>
            <a:r>
              <a:rPr lang="tr-TR" dirty="0" smtClean="0">
                <a:latin typeface="Book Antiqua" pitchFamily="18" charset="0"/>
              </a:rPr>
              <a:t> </a:t>
            </a:r>
            <a:r>
              <a:rPr lang="tr-TR" dirty="0" err="1" smtClean="0">
                <a:latin typeface="Book Antiqua" pitchFamily="18" charset="0"/>
              </a:rPr>
              <a:t>family</a:t>
            </a:r>
            <a:r>
              <a:rPr lang="tr-TR" dirty="0" smtClean="0">
                <a:latin typeface="Book Antiqua" pitchFamily="18" charset="0"/>
              </a:rPr>
              <a:t> </a:t>
            </a:r>
            <a:r>
              <a:rPr lang="tr-TR" dirty="0" err="1" smtClean="0">
                <a:latin typeface="Book Antiqua" pitchFamily="18" charset="0"/>
              </a:rPr>
              <a:t>ties</a:t>
            </a:r>
            <a:r>
              <a:rPr lang="tr-TR" dirty="0" smtClean="0">
                <a:latin typeface="Book Antiqua" pitchFamily="18" charset="0"/>
              </a:rPr>
              <a:t> </a:t>
            </a:r>
            <a:r>
              <a:rPr lang="tr-TR" dirty="0" err="1" smtClean="0">
                <a:latin typeface="Book Antiqua" pitchFamily="18" charset="0"/>
              </a:rPr>
              <a:t>being</a:t>
            </a:r>
            <a:r>
              <a:rPr lang="tr-TR" dirty="0" smtClean="0">
                <a:latin typeface="Book Antiqua" pitchFamily="18" charset="0"/>
              </a:rPr>
              <a:t> </a:t>
            </a:r>
            <a:r>
              <a:rPr lang="tr-TR" dirty="0" err="1" smtClean="0">
                <a:latin typeface="Book Antiqua" pitchFamily="18" charset="0"/>
              </a:rPr>
              <a:t>separated</a:t>
            </a:r>
            <a:r>
              <a:rPr lang="tr-TR" dirty="0" smtClean="0">
                <a:latin typeface="Book Antiqua" pitchFamily="18" charset="0"/>
              </a:rPr>
              <a:t> </a:t>
            </a:r>
            <a:r>
              <a:rPr lang="tr-TR" dirty="0" err="1" smtClean="0">
                <a:latin typeface="Book Antiqua" pitchFamily="18" charset="0"/>
              </a:rPr>
              <a:t>from</a:t>
            </a:r>
            <a:r>
              <a:rPr lang="tr-TR" dirty="0" smtClean="0">
                <a:latin typeface="Book Antiqua" pitchFamily="18" charset="0"/>
              </a:rPr>
              <a:t> </a:t>
            </a:r>
            <a:r>
              <a:rPr lang="tr-TR" dirty="0" err="1" smtClean="0">
                <a:latin typeface="Book Antiqua" pitchFamily="18" charset="0"/>
              </a:rPr>
              <a:t>the</a:t>
            </a:r>
            <a:r>
              <a:rPr lang="tr-TR" dirty="0" smtClean="0">
                <a:latin typeface="Book Antiqua" pitchFamily="18" charset="0"/>
              </a:rPr>
              <a:t> </a:t>
            </a:r>
            <a:r>
              <a:rPr lang="tr-TR" dirty="0" err="1" smtClean="0">
                <a:latin typeface="Book Antiqua" pitchFamily="18" charset="0"/>
              </a:rPr>
              <a:t>family</a:t>
            </a:r>
            <a:r>
              <a:rPr lang="tr-TR" dirty="0" smtClean="0">
                <a:latin typeface="Book Antiqua" pitchFamily="18" charset="0"/>
              </a:rPr>
              <a:t> </a:t>
            </a:r>
            <a:r>
              <a:rPr lang="tr-TR" dirty="0" err="1" smtClean="0">
                <a:latin typeface="Book Antiqua" pitchFamily="18" charset="0"/>
              </a:rPr>
              <a:t>and</a:t>
            </a:r>
            <a:r>
              <a:rPr lang="tr-TR" dirty="0" smtClean="0">
                <a:latin typeface="Book Antiqua" pitchFamily="18" charset="0"/>
              </a:rPr>
              <a:t>  sent </a:t>
            </a:r>
            <a:r>
              <a:rPr lang="tr-TR" dirty="0" err="1" smtClean="0">
                <a:latin typeface="Book Antiqua" pitchFamily="18" charset="0"/>
              </a:rPr>
              <a:t>to</a:t>
            </a:r>
            <a:r>
              <a:rPr lang="tr-TR" dirty="0" smtClean="0">
                <a:latin typeface="Book Antiqua" pitchFamily="18" charset="0"/>
              </a:rPr>
              <a:t> a </a:t>
            </a:r>
            <a:r>
              <a:rPr lang="tr-TR" dirty="0" err="1" smtClean="0">
                <a:latin typeface="Book Antiqua" pitchFamily="18" charset="0"/>
              </a:rPr>
              <a:t>social</a:t>
            </a:r>
            <a:r>
              <a:rPr lang="tr-TR" dirty="0" smtClean="0">
                <a:latin typeface="Book Antiqua" pitchFamily="18" charset="0"/>
              </a:rPr>
              <a:t>  </a:t>
            </a:r>
            <a:r>
              <a:rPr lang="tr-TR" dirty="0" err="1" smtClean="0">
                <a:latin typeface="Book Antiqua" pitchFamily="18" charset="0"/>
              </a:rPr>
              <a:t>institution</a:t>
            </a:r>
            <a:r>
              <a:rPr lang="tr-TR" dirty="0" smtClean="0">
                <a:latin typeface="Book Antiqua" pitchFamily="18" charset="0"/>
              </a:rPr>
              <a:t> </a:t>
            </a:r>
            <a:r>
              <a:rPr lang="tr-TR" dirty="0" err="1" smtClean="0">
                <a:latin typeface="Book Antiqua" pitchFamily="18" charset="0"/>
              </a:rPr>
              <a:t>and</a:t>
            </a:r>
            <a:r>
              <a:rPr lang="tr-TR" dirty="0" smtClean="0">
                <a:latin typeface="Book Antiqua" pitchFamily="18" charset="0"/>
              </a:rPr>
              <a:t> legal </a:t>
            </a:r>
            <a:r>
              <a:rPr lang="tr-TR" dirty="0" err="1" smtClean="0">
                <a:latin typeface="Book Antiqua" pitchFamily="18" charset="0"/>
              </a:rPr>
              <a:t>procedures</a:t>
            </a:r>
            <a:r>
              <a:rPr lang="tr-TR" dirty="0" smtClean="0">
                <a:latin typeface="Book Antiqua" pitchFamily="18" charset="0"/>
              </a:rPr>
              <a:t>. </a:t>
            </a:r>
          </a:p>
          <a:p>
            <a:pPr algn="r"/>
            <a:r>
              <a:rPr lang="tr-TR" b="1" dirty="0" smtClean="0">
                <a:latin typeface="Book Antiqua" pitchFamily="18" charset="0"/>
              </a:rPr>
              <a:t>( </a:t>
            </a:r>
            <a:r>
              <a:rPr lang="tr-TR" b="1" dirty="0">
                <a:latin typeface="Book Antiqua" pitchFamily="18" charset="0"/>
              </a:rPr>
              <a:t>Öz,</a:t>
            </a:r>
            <a:r>
              <a:rPr lang="tr-TR" b="1" dirty="0" smtClean="0">
                <a:latin typeface="Book Antiqua" pitchFamily="18" charset="0"/>
              </a:rPr>
              <a:t>2010</a:t>
            </a:r>
            <a:r>
              <a:rPr lang="tr-TR" b="1" dirty="0" smtClean="0">
                <a:latin typeface="Book Antiqua" pitchFamily="18" charset="0"/>
              </a:rPr>
              <a:t>,   </a:t>
            </a:r>
            <a:r>
              <a:rPr lang="tr-TR" b="1" dirty="0" err="1" smtClean="0">
                <a:latin typeface="Book Antiqua" pitchFamily="18" charset="0"/>
              </a:rPr>
              <a:t>Fadıloğlu</a:t>
            </a:r>
            <a:r>
              <a:rPr lang="tr-TR" b="1" dirty="0">
                <a:latin typeface="Book Antiqua" pitchFamily="18" charset="0"/>
              </a:rPr>
              <a:t> </a:t>
            </a:r>
            <a:r>
              <a:rPr lang="tr-TR" b="1" dirty="0" smtClean="0">
                <a:latin typeface="Book Antiqua" pitchFamily="18" charset="0"/>
              </a:rPr>
              <a:t>,2012  </a:t>
            </a:r>
            <a:r>
              <a:rPr lang="tr-TR" b="1" dirty="0" smtClean="0">
                <a:latin typeface="Book Antiqua" pitchFamily="18" charset="0"/>
              </a:rPr>
              <a:t>,Reis 2014</a:t>
            </a:r>
            <a:r>
              <a:rPr lang="tr-TR" b="1" dirty="0" smtClean="0"/>
              <a:t>))</a:t>
            </a:r>
            <a:endParaRPr lang="tr-TR" b="1" dirty="0"/>
          </a:p>
        </p:txBody>
      </p:sp>
    </p:spTree>
    <p:extLst>
      <p:ext uri="{BB962C8B-B14F-4D97-AF65-F5344CB8AC3E}">
        <p14:creationId xmlns:p14="http://schemas.microsoft.com/office/powerpoint/2010/main" val="147848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endParaRPr lang="tr-TR" dirty="0" smtClean="0"/>
          </a:p>
          <a:p>
            <a:pPr lvl="0"/>
            <a:endParaRPr lang="tr-TR" dirty="0"/>
          </a:p>
          <a:p>
            <a:pPr lvl="0"/>
            <a:r>
              <a:rPr lang="en-US" dirty="0" smtClean="0">
                <a:latin typeface="Book Antiqua"/>
                <a:cs typeface="Book Antiqua"/>
              </a:rPr>
              <a:t>In terms of elder abuse,  it is pointed that elder having poor health conditions and elder’s dependent on other  are </a:t>
            </a:r>
            <a:r>
              <a:rPr lang="en-US" dirty="0">
                <a:latin typeface="Book Antiqua"/>
                <a:cs typeface="Book Antiqua"/>
              </a:rPr>
              <a:t>among the most </a:t>
            </a:r>
            <a:r>
              <a:rPr lang="en-US" dirty="0" smtClean="0">
                <a:latin typeface="Book Antiqua"/>
                <a:cs typeface="Book Antiqua"/>
              </a:rPr>
              <a:t>biggest risks. </a:t>
            </a:r>
            <a:endParaRPr lang="tr-TR" dirty="0" smtClean="0">
              <a:latin typeface="Book Antiqua"/>
              <a:cs typeface="Book Antiqua"/>
            </a:endParaRPr>
          </a:p>
          <a:p>
            <a:pPr lvl="0" algn="ctr">
              <a:buNone/>
            </a:pPr>
            <a:r>
              <a:rPr lang="tr-TR" b="1" dirty="0" smtClean="0">
                <a:latin typeface="Book Antiqua"/>
                <a:cs typeface="Book Antiqua"/>
              </a:rPr>
              <a:t>                                                          ( </a:t>
            </a:r>
            <a:r>
              <a:rPr lang="tr-TR" b="1" dirty="0" err="1" smtClean="0">
                <a:latin typeface="Book Antiqua"/>
                <a:cs typeface="Book Antiqua"/>
              </a:rPr>
              <a:t>Fadıloğlu</a:t>
            </a:r>
            <a:r>
              <a:rPr lang="tr-TR" b="1" dirty="0" smtClean="0">
                <a:latin typeface="Book Antiqua"/>
                <a:cs typeface="Book Antiqua"/>
              </a:rPr>
              <a:t>, 2012)       </a:t>
            </a:r>
            <a:endParaRPr lang="tr-TR" dirty="0">
              <a:latin typeface="Book Antiqua"/>
              <a:cs typeface="Book Antiqua"/>
            </a:endParaRPr>
          </a:p>
          <a:p>
            <a:pPr algn="ctr">
              <a:buNone/>
            </a:pPr>
            <a:endParaRPr lang="en-US" dirty="0">
              <a:latin typeface="Book Antiqua"/>
              <a:cs typeface="Book Antiqua"/>
            </a:endParaRPr>
          </a:p>
          <a:p>
            <a:endParaRPr lang="en-US" dirty="0"/>
          </a:p>
        </p:txBody>
      </p:sp>
    </p:spTree>
    <p:extLst>
      <p:ext uri="{BB962C8B-B14F-4D97-AF65-F5344CB8AC3E}">
        <p14:creationId xmlns:p14="http://schemas.microsoft.com/office/powerpoint/2010/main" val="2443330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buNone/>
            </a:pPr>
            <a:r>
              <a:rPr lang="tr-TR" dirty="0" smtClean="0"/>
              <a:t>   </a:t>
            </a:r>
          </a:p>
          <a:p>
            <a:endParaRPr lang="en-US" dirty="0" smtClean="0">
              <a:latin typeface="Book Antiqua"/>
              <a:cs typeface="Book Antiqua"/>
            </a:endParaRPr>
          </a:p>
          <a:p>
            <a:r>
              <a:rPr lang="en-US" dirty="0" smtClean="0">
                <a:latin typeface="Book Antiqua"/>
                <a:cs typeface="Book Antiqua"/>
              </a:rPr>
              <a:t>According </a:t>
            </a:r>
            <a:r>
              <a:rPr lang="en-US" dirty="0">
                <a:latin typeface="Book Antiqua"/>
                <a:cs typeface="Book Antiqua"/>
              </a:rPr>
              <a:t>to the types of elder abuse in the family </a:t>
            </a:r>
            <a:r>
              <a:rPr lang="en-US" dirty="0" smtClean="0">
                <a:latin typeface="Book Antiqua"/>
                <a:cs typeface="Book Antiqua"/>
              </a:rPr>
              <a:t> </a:t>
            </a:r>
            <a:r>
              <a:rPr lang="en-US" dirty="0">
                <a:latin typeface="Book Antiqua"/>
                <a:cs typeface="Book Antiqua"/>
              </a:rPr>
              <a:t>in the study results , 13% of wives and 21% of children are carried out by relatives of 2%</a:t>
            </a:r>
            <a:endParaRPr lang="tr-TR" dirty="0" smtClean="0">
              <a:latin typeface="Book Antiqua"/>
              <a:cs typeface="Book Antiqua"/>
            </a:endParaRPr>
          </a:p>
          <a:p>
            <a:endParaRPr lang="tr-TR" dirty="0" smtClean="0">
              <a:latin typeface="Book Antiqua" pitchFamily="18" charset="0"/>
            </a:endParaRPr>
          </a:p>
          <a:p>
            <a:endParaRPr lang="tr-TR" dirty="0" smtClean="0"/>
          </a:p>
          <a:p>
            <a:pPr algn="r">
              <a:buNone/>
            </a:pPr>
            <a:r>
              <a:rPr lang="tr-TR" dirty="0" smtClean="0">
                <a:latin typeface="Book Antiqua" pitchFamily="18" charset="0"/>
              </a:rPr>
              <a:t>(</a:t>
            </a:r>
            <a:r>
              <a:rPr lang="tr-TR" b="1" dirty="0" smtClean="0">
                <a:latin typeface="Book Antiqua" pitchFamily="18" charset="0"/>
              </a:rPr>
              <a:t>T.C. Devlet Planlama Teşkilatı, 2007</a:t>
            </a:r>
            <a:r>
              <a:rPr lang="tr-TR" dirty="0" smtClean="0">
                <a:latin typeface="Book Antiqua" pitchFamily="18" charset="0"/>
              </a:rPr>
              <a:t>)</a:t>
            </a:r>
          </a:p>
          <a:p>
            <a:endParaRPr lang="tr-TR" dirty="0"/>
          </a:p>
        </p:txBody>
      </p:sp>
    </p:spTree>
    <p:extLst>
      <p:ext uri="{BB962C8B-B14F-4D97-AF65-F5344CB8AC3E}">
        <p14:creationId xmlns:p14="http://schemas.microsoft.com/office/powerpoint/2010/main" val="219875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solidFill>
                <a:srgbClr val="FF4040"/>
              </a:solidFill>
              <a:latin typeface="Book Antiqua"/>
              <a:cs typeface="Book Antiqua"/>
            </a:endParaRPr>
          </a:p>
        </p:txBody>
      </p:sp>
      <p:sp>
        <p:nvSpPr>
          <p:cNvPr id="3" name="Content Placeholder 2"/>
          <p:cNvSpPr>
            <a:spLocks noGrp="1"/>
          </p:cNvSpPr>
          <p:nvPr>
            <p:ph idx="1"/>
          </p:nvPr>
        </p:nvSpPr>
        <p:spPr>
          <a:xfrm>
            <a:off x="190500" y="1600201"/>
            <a:ext cx="8623299" cy="4343400"/>
          </a:xfrm>
        </p:spPr>
        <p:txBody>
          <a:bodyPr>
            <a:normAutofit/>
          </a:bodyPr>
          <a:lstStyle/>
          <a:p>
            <a:pPr algn="ctr"/>
            <a:endParaRPr lang="tr-TR" dirty="0" smtClean="0">
              <a:latin typeface="Book Antiqua"/>
              <a:cs typeface="Book Antiqua"/>
            </a:endParaRPr>
          </a:p>
          <a:p>
            <a:pPr algn="ctr">
              <a:buNone/>
            </a:pPr>
            <a:r>
              <a:rPr lang="en-US" dirty="0" smtClean="0"/>
              <a:t> </a:t>
            </a:r>
          </a:p>
          <a:p>
            <a:pPr>
              <a:buFont typeface="Arial" pitchFamily="34" charset="0"/>
              <a:buChar char="•"/>
            </a:pPr>
            <a:r>
              <a:rPr lang="en-US" dirty="0" smtClean="0">
                <a:latin typeface="Book Antiqua"/>
                <a:cs typeface="Book Antiqua"/>
              </a:rPr>
              <a:t>25.7 %  </a:t>
            </a:r>
            <a:r>
              <a:rPr lang="en-US" dirty="0">
                <a:latin typeface="Book Antiqua"/>
                <a:cs typeface="Book Antiqua"/>
              </a:rPr>
              <a:t>of </a:t>
            </a:r>
            <a:r>
              <a:rPr lang="en-US" dirty="0" smtClean="0">
                <a:latin typeface="Book Antiqua"/>
                <a:cs typeface="Book Antiqua"/>
              </a:rPr>
              <a:t>elderly  </a:t>
            </a:r>
            <a:r>
              <a:rPr lang="en-US" dirty="0">
                <a:latin typeface="Book Antiqua"/>
                <a:cs typeface="Book Antiqua"/>
              </a:rPr>
              <a:t>admitted to the nursing home </a:t>
            </a:r>
            <a:endParaRPr lang="tr-TR" dirty="0" smtClean="0">
              <a:latin typeface="Book Antiqua"/>
              <a:cs typeface="Book Antiqua"/>
            </a:endParaRPr>
          </a:p>
          <a:p>
            <a:pPr>
              <a:buNone/>
            </a:pPr>
            <a:r>
              <a:rPr lang="en-US" dirty="0" smtClean="0">
                <a:latin typeface="Book Antiqua"/>
                <a:cs typeface="Book Antiqua"/>
              </a:rPr>
              <a:t>in </a:t>
            </a:r>
            <a:r>
              <a:rPr lang="en-US" dirty="0">
                <a:latin typeface="Book Antiqua"/>
                <a:cs typeface="Book Antiqua"/>
              </a:rPr>
              <a:t>Turkey , faced with physical abuse from their families</a:t>
            </a:r>
            <a:r>
              <a:rPr lang="en-US" dirty="0" smtClean="0">
                <a:latin typeface="Book Antiqua"/>
                <a:cs typeface="Book Antiqua"/>
              </a:rPr>
              <a:t>.</a:t>
            </a:r>
          </a:p>
          <a:p>
            <a:pPr>
              <a:buNone/>
            </a:pPr>
            <a:r>
              <a:rPr lang="en-US" b="1" dirty="0" smtClean="0">
                <a:latin typeface="Book Antiqua"/>
                <a:cs typeface="Book Antiqua"/>
              </a:rPr>
              <a:t>                                                                               (</a:t>
            </a:r>
            <a:r>
              <a:rPr lang="en-US" b="1" dirty="0" err="1" smtClean="0">
                <a:latin typeface="Book Antiqua"/>
                <a:cs typeface="Book Antiqua"/>
              </a:rPr>
              <a:t>Başer</a:t>
            </a:r>
            <a:r>
              <a:rPr lang="en-US" b="1" dirty="0" smtClean="0">
                <a:latin typeface="Book Antiqua"/>
                <a:cs typeface="Book Antiqua"/>
              </a:rPr>
              <a:t> </a:t>
            </a:r>
            <a:r>
              <a:rPr lang="en-US" b="1" dirty="0" smtClean="0">
                <a:latin typeface="Book Antiqua"/>
                <a:cs typeface="Book Antiqua"/>
              </a:rPr>
              <a:t>, 2011 )</a:t>
            </a:r>
            <a:endParaRPr lang="tr-TR" b="1" dirty="0" smtClean="0">
              <a:latin typeface="Book Antiqua"/>
              <a:cs typeface="Book Antiqua"/>
            </a:endParaRPr>
          </a:p>
        </p:txBody>
      </p:sp>
    </p:spTree>
    <p:extLst>
      <p:ext uri="{BB962C8B-B14F-4D97-AF65-F5344CB8AC3E}">
        <p14:creationId xmlns:p14="http://schemas.microsoft.com/office/powerpoint/2010/main" val="1225290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tr-TR" dirty="0" smtClean="0"/>
          </a:p>
          <a:p>
            <a:r>
              <a:rPr lang="en-US" dirty="0" smtClean="0">
                <a:latin typeface="Book Antiqua"/>
                <a:cs typeface="Book Antiqua"/>
              </a:rPr>
              <a:t>A </a:t>
            </a:r>
            <a:r>
              <a:rPr lang="en-US" dirty="0">
                <a:latin typeface="Book Antiqua"/>
                <a:cs typeface="Book Antiqua"/>
              </a:rPr>
              <a:t>study conducted in </a:t>
            </a:r>
            <a:r>
              <a:rPr lang="en-US" dirty="0" smtClean="0">
                <a:latin typeface="Book Antiqua"/>
                <a:cs typeface="Book Antiqua"/>
              </a:rPr>
              <a:t>Turkey </a:t>
            </a:r>
            <a:r>
              <a:rPr lang="en-US" dirty="0">
                <a:latin typeface="Book Antiqua"/>
                <a:cs typeface="Book Antiqua"/>
              </a:rPr>
              <a:t>, </a:t>
            </a:r>
            <a:r>
              <a:rPr lang="en-US" dirty="0" smtClean="0">
                <a:latin typeface="Book Antiqua"/>
                <a:cs typeface="Book Antiqua"/>
              </a:rPr>
              <a:t>although their neighbor's  know the violence ,only one of three of the neighbor's report it to the police.</a:t>
            </a:r>
            <a:r>
              <a:rPr lang="en-US" dirty="0">
                <a:latin typeface="Book Antiqua"/>
                <a:cs typeface="Book Antiqua"/>
              </a:rPr>
              <a:t> </a:t>
            </a:r>
            <a:endParaRPr lang="en-US" dirty="0" smtClean="0">
              <a:latin typeface="Book Antiqua"/>
              <a:cs typeface="Book Antiqua"/>
            </a:endParaRPr>
          </a:p>
          <a:p>
            <a:r>
              <a:rPr lang="en-US" dirty="0">
                <a:latin typeface="Book Antiqua"/>
                <a:cs typeface="Book Antiqua"/>
              </a:rPr>
              <a:t> The social environment of the elderly are reluctant to share it</a:t>
            </a:r>
            <a:r>
              <a:rPr lang="en-US" dirty="0" smtClean="0">
                <a:latin typeface="Book Antiqua"/>
                <a:cs typeface="Book Antiqua"/>
              </a:rPr>
              <a:t>.</a:t>
            </a:r>
          </a:p>
          <a:p>
            <a:endParaRPr lang="en-US" dirty="0">
              <a:latin typeface="Book Antiqua"/>
              <a:cs typeface="Book Antiqua"/>
            </a:endParaRPr>
          </a:p>
          <a:p>
            <a:pPr marL="0" indent="0" algn="r">
              <a:buNone/>
            </a:pPr>
            <a:r>
              <a:rPr lang="en-US" b="1" dirty="0">
                <a:latin typeface="Book Antiqua"/>
                <a:cs typeface="Book Antiqua"/>
              </a:rPr>
              <a:t>(</a:t>
            </a:r>
            <a:r>
              <a:rPr lang="en-US" b="1" dirty="0" smtClean="0">
                <a:latin typeface="Book Antiqua"/>
                <a:cs typeface="Book Antiqua"/>
              </a:rPr>
              <a:t> </a:t>
            </a:r>
            <a:r>
              <a:rPr lang="en-US" b="1" dirty="0" err="1" smtClean="0">
                <a:latin typeface="Book Antiqua"/>
                <a:cs typeface="Book Antiqua"/>
              </a:rPr>
              <a:t>Tufan</a:t>
            </a:r>
            <a:r>
              <a:rPr lang="en-US" b="1" dirty="0">
                <a:latin typeface="Book Antiqua"/>
                <a:cs typeface="Book Antiqua"/>
              </a:rPr>
              <a:t>,</a:t>
            </a:r>
            <a:r>
              <a:rPr lang="en-US" b="1" dirty="0" smtClean="0">
                <a:latin typeface="Book Antiqua"/>
                <a:cs typeface="Book Antiqua"/>
              </a:rPr>
              <a:t> 2012)</a:t>
            </a:r>
            <a:endParaRPr lang="en-US" b="1" dirty="0">
              <a:latin typeface="Book Antiqua"/>
              <a:cs typeface="Book Antiqua"/>
            </a:endParaRPr>
          </a:p>
        </p:txBody>
      </p:sp>
    </p:spTree>
    <p:extLst>
      <p:ext uri="{BB962C8B-B14F-4D97-AF65-F5344CB8AC3E}">
        <p14:creationId xmlns:p14="http://schemas.microsoft.com/office/powerpoint/2010/main" val="392032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9275" y="1600201"/>
            <a:ext cx="8042276" cy="4343400"/>
          </a:xfrm>
        </p:spPr>
        <p:txBody>
          <a:bodyPr>
            <a:normAutofit/>
          </a:bodyPr>
          <a:lstStyle/>
          <a:p>
            <a:endParaRPr lang="tr-TR" b="1" dirty="0" smtClean="0"/>
          </a:p>
          <a:p>
            <a:endParaRPr lang="tr-TR" b="1" dirty="0"/>
          </a:p>
          <a:p>
            <a:pPr marL="0" indent="0">
              <a:buNone/>
            </a:pPr>
            <a:endParaRPr lang="tr-TR" dirty="0" smtClean="0">
              <a:ln w="1905"/>
              <a:solidFill>
                <a:srgbClr val="FF0000"/>
              </a:solidFill>
              <a:effectLst>
                <a:innerShdw blurRad="69850" dist="43180" dir="5400000">
                  <a:srgbClr val="000000">
                    <a:alpha val="65000"/>
                  </a:srgbClr>
                </a:innerShdw>
              </a:effectLst>
            </a:endParaRPr>
          </a:p>
          <a:p>
            <a:pPr marL="0" indent="0" algn="ctr">
              <a:buNone/>
            </a:pPr>
            <a:r>
              <a:rPr lang="tr-TR" sz="4800" dirty="0" smtClean="0">
                <a:ln w="1905"/>
                <a:solidFill>
                  <a:srgbClr val="FF0000"/>
                </a:solidFill>
                <a:effectLst>
                  <a:innerShdw blurRad="69850" dist="43180" dir="5400000">
                    <a:srgbClr val="000000">
                      <a:alpha val="65000"/>
                    </a:srgbClr>
                  </a:innerShdw>
                </a:effectLst>
              </a:rPr>
              <a:t> </a:t>
            </a:r>
            <a:r>
              <a:rPr lang="tr-TR"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Studies</a:t>
            </a:r>
            <a:r>
              <a:rPr lang="tr-TR"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 </a:t>
            </a:r>
            <a:r>
              <a:rPr lang="tr-TR"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Which</a:t>
            </a:r>
            <a:r>
              <a:rPr lang="tr-TR"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 </a:t>
            </a:r>
            <a:r>
              <a:rPr lang="tr-TR"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Search</a:t>
            </a:r>
            <a:r>
              <a:rPr lang="tr-TR"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 E</a:t>
            </a:r>
            <a:r>
              <a:rPr lang="en-US" sz="4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lderly</a:t>
            </a:r>
            <a:r>
              <a:rPr lang="en-US"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ook Antiqua"/>
                <a:cs typeface="Book Antiqua"/>
              </a:rPr>
              <a:t> Abuse And Neglect</a:t>
            </a:r>
          </a:p>
          <a:p>
            <a:pPr algn="ctr"/>
            <a:endParaRPr lang="tr-T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tr-T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41361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fontAlgn="t"/>
            <a:endParaRPr lang="tr-TR" dirty="0"/>
          </a:p>
          <a:p>
            <a:endParaRPr lang="tr-TR" dirty="0"/>
          </a:p>
        </p:txBody>
      </p:sp>
      <p:graphicFrame>
        <p:nvGraphicFramePr>
          <p:cNvPr id="4" name="3 Tablo"/>
          <p:cNvGraphicFramePr>
            <a:graphicFrameLocks noGrp="1"/>
          </p:cNvGraphicFramePr>
          <p:nvPr>
            <p:extLst>
              <p:ext uri="{D42A27DB-BD31-4B8C-83A1-F6EECF244321}">
                <p14:modId xmlns:p14="http://schemas.microsoft.com/office/powerpoint/2010/main" val="2242135789"/>
              </p:ext>
            </p:extLst>
          </p:nvPr>
        </p:nvGraphicFramePr>
        <p:xfrm>
          <a:off x="54047" y="147878"/>
          <a:ext cx="9089952" cy="6800579"/>
        </p:xfrm>
        <a:graphic>
          <a:graphicData uri="http://schemas.openxmlformats.org/drawingml/2006/table">
            <a:tbl>
              <a:tblPr firstRow="1" bandRow="1">
                <a:tableStyleId>{5C22544A-7EE6-4342-B048-85BDC9FD1C3A}</a:tableStyleId>
              </a:tblPr>
              <a:tblGrid>
                <a:gridCol w="1553838"/>
                <a:gridCol w="1960943"/>
                <a:gridCol w="2673548"/>
                <a:gridCol w="2901623"/>
              </a:tblGrid>
              <a:tr h="8428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lt1"/>
                          </a:solidFill>
                          <a:latin typeface="Book Antiqua"/>
                          <a:ea typeface="+mn-ea"/>
                          <a:cs typeface="Book Antiqua"/>
                        </a:rPr>
                        <a:t>RESEARCHER</a:t>
                      </a:r>
                      <a:endParaRPr lang="tr-TR" sz="14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600" b="0" dirty="0">
                        <a:latin typeface="Book Antiqua"/>
                        <a:cs typeface="Book Antiqu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kern="1200" dirty="0" smtClean="0">
                          <a:solidFill>
                            <a:schemeClr val="lt1"/>
                          </a:solidFill>
                          <a:latin typeface="Book Antiqua"/>
                          <a:ea typeface="+mn-ea"/>
                          <a:cs typeface="Book Antiqua"/>
                        </a:rPr>
                        <a:t>TYPE OF RESEARCH</a:t>
                      </a:r>
                      <a:endParaRPr lang="tr-TR" sz="1400" b="0" baseline="0" dirty="0" smtClean="0">
                        <a:latin typeface="Book Antiqua"/>
                        <a:cs typeface="Book Antiqua"/>
                      </a:endParaRPr>
                    </a:p>
                    <a:p>
                      <a:r>
                        <a:rPr lang="tr-TR" sz="1400" b="0" baseline="0" dirty="0" smtClean="0">
                          <a:latin typeface="Book Antiqua"/>
                          <a:cs typeface="Book Antiqua"/>
                        </a:rPr>
                        <a:t>SAMPLE </a:t>
                      </a:r>
                      <a:endParaRPr lang="tr-TR" sz="1400" b="0" dirty="0" smtClean="0">
                        <a:latin typeface="Book Antiqua"/>
                        <a:cs typeface="Book Antiqua"/>
                      </a:endParaRPr>
                    </a:p>
                    <a:p>
                      <a:endParaRPr lang="tr-TR" sz="1600" b="0" dirty="0">
                        <a:latin typeface="Book Antiqua"/>
                        <a:cs typeface="Book Antiqu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lt1"/>
                          </a:solidFill>
                          <a:latin typeface="Book Antiqua"/>
                          <a:ea typeface="+mn-ea"/>
                          <a:cs typeface="Book Antiqua"/>
                        </a:rPr>
                        <a:t>MEASURING TOOLS USED</a:t>
                      </a:r>
                      <a:endParaRPr lang="tr-TR" sz="1400" b="0" dirty="0" smtClean="0">
                        <a:latin typeface="Book Antiqua"/>
                        <a:cs typeface="Book Antiqua"/>
                      </a:endParaRPr>
                    </a:p>
                    <a:p>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baseline="0" dirty="0" smtClean="0">
                          <a:latin typeface="Book Antiqua"/>
                          <a:cs typeface="Book Antiqua"/>
                        </a:rPr>
                        <a:t>    RESULTS</a:t>
                      </a:r>
                      <a:endParaRPr lang="tr-TR" sz="1600" b="0" dirty="0" smtClean="0">
                        <a:latin typeface="Book Antiqua"/>
                        <a:cs typeface="Book Antiqua"/>
                      </a:endParaRPr>
                    </a:p>
                    <a:p>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42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6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latin typeface="Book Antiqua"/>
                          <a:cs typeface="Book Antiqua"/>
                        </a:rPr>
                        <a:t> Artan (1996)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600" b="0" dirty="0">
                        <a:latin typeface="Book Antiqua"/>
                        <a:cs typeface="Book Antiqu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sz="16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s-ES_tradnl" sz="1800" b="0" kern="1200" dirty="0" err="1" smtClean="0">
                          <a:solidFill>
                            <a:schemeClr val="dk1"/>
                          </a:solidFill>
                          <a:latin typeface="Book Antiqua"/>
                          <a:ea typeface="+mn-ea"/>
                          <a:cs typeface="Book Antiqua"/>
                        </a:rPr>
                        <a:t>Descriptive</a:t>
                      </a:r>
                      <a:endParaRPr lang="tr-TR" sz="16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tr-TR" sz="16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tr-TR" sz="1600" b="0" dirty="0" smtClean="0">
                          <a:latin typeface="Book Antiqua"/>
                          <a:cs typeface="Book Antiqua"/>
                        </a:rPr>
                        <a:t>n:113   </a:t>
                      </a:r>
                    </a:p>
                    <a:p>
                      <a:endParaRPr lang="tr-TR" sz="1600" b="0" dirty="0">
                        <a:latin typeface="Book Antiqua"/>
                        <a:cs typeface="Book Antiqu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sz="1600" b="0" dirty="0" smtClean="0">
                        <a:latin typeface="Book Antiqua"/>
                        <a:cs typeface="Book Antiqua"/>
                      </a:endParaRPr>
                    </a:p>
                    <a:p>
                      <a:pPr marL="285750" indent="-285750">
                        <a:buFont typeface="Wingdings" charset="2"/>
                        <a:buChar char="§"/>
                      </a:pPr>
                      <a:r>
                        <a:rPr lang="en-US" sz="1800" b="0" kern="1200" dirty="0" smtClean="0">
                          <a:solidFill>
                            <a:schemeClr val="dk1"/>
                          </a:solidFill>
                          <a:latin typeface="Book Antiqua"/>
                          <a:ea typeface="+mn-ea"/>
                          <a:cs typeface="Book Antiqua"/>
                        </a:rPr>
                        <a:t>Socio- demographic form</a:t>
                      </a:r>
                    </a:p>
                    <a:p>
                      <a:pPr marL="285750" indent="-285750">
                        <a:buFont typeface="Wingdings" charset="2"/>
                        <a:buChar char="§"/>
                      </a:pPr>
                      <a:endParaRPr lang="en-US" sz="1800" b="0" kern="1200" dirty="0" smtClean="0">
                        <a:solidFill>
                          <a:schemeClr val="dk1"/>
                        </a:solidFill>
                        <a:latin typeface="Book Antiqua"/>
                        <a:ea typeface="+mn-ea"/>
                        <a:cs typeface="Book Antiqua"/>
                      </a:endParaRPr>
                    </a:p>
                    <a:p>
                      <a:pPr marL="285750" indent="-285750">
                        <a:buFont typeface="Wingdings" charset="2"/>
                        <a:buChar char="§"/>
                      </a:pPr>
                      <a:r>
                        <a:rPr lang="en-US" sz="1800" b="0" kern="1200" dirty="0" smtClean="0">
                          <a:solidFill>
                            <a:schemeClr val="dk1"/>
                          </a:solidFill>
                          <a:latin typeface="Book Antiqua"/>
                          <a:ea typeface="+mn-ea"/>
                          <a:cs typeface="Book Antiqua"/>
                        </a:rPr>
                        <a:t>Descriptive form for determining the physical abuse of the elderly within the family</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b="0" dirty="0" smtClean="0">
                          <a:latin typeface="Book Antiqua"/>
                          <a:cs typeface="Book Antiqua"/>
                        </a:rPr>
                        <a:t> </a:t>
                      </a:r>
                    </a:p>
                    <a:p>
                      <a:pPr marL="285750" indent="-285750">
                        <a:buFont typeface="Arial"/>
                        <a:buChar char="•"/>
                      </a:pPr>
                      <a:r>
                        <a:rPr lang="tr-TR" sz="1600" b="0" dirty="0" smtClean="0">
                          <a:latin typeface="Book Antiqua"/>
                          <a:cs typeface="Book Antiqua"/>
                        </a:rPr>
                        <a:t> </a:t>
                      </a:r>
                      <a:r>
                        <a:rPr lang="en-US" sz="1800" b="0" kern="1200" dirty="0" smtClean="0">
                          <a:solidFill>
                            <a:schemeClr val="dk1"/>
                          </a:solidFill>
                          <a:latin typeface="Book Antiqua"/>
                          <a:ea typeface="+mn-ea"/>
                          <a:cs typeface="Book Antiqua"/>
                        </a:rPr>
                        <a:t>25.6% are exposed to physical abuse.</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800" b="0" kern="1200" dirty="0" smtClean="0">
                          <a:solidFill>
                            <a:schemeClr val="dk1"/>
                          </a:solidFill>
                          <a:latin typeface="Book Antiqua"/>
                          <a:ea typeface="+mn-ea"/>
                          <a:cs typeface="Book Antiqua"/>
                        </a:rPr>
                        <a:t>25.7% physical abuse , </a:t>
                      </a: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800" b="0" kern="1200" dirty="0" smtClean="0">
                          <a:solidFill>
                            <a:schemeClr val="dk1"/>
                          </a:solidFill>
                          <a:latin typeface="Book Antiqua"/>
                          <a:ea typeface="+mn-ea"/>
                          <a:cs typeface="Book Antiqua"/>
                        </a:rPr>
                        <a:t>financial abuse </a:t>
                      </a:r>
                      <a:r>
                        <a:rPr lang="en-US" sz="1800" b="0" kern="1200" dirty="0" smtClean="0">
                          <a:solidFill>
                            <a:schemeClr val="dk1"/>
                          </a:solidFill>
                          <a:latin typeface="Book Antiqua"/>
                          <a:ea typeface="+mn-ea"/>
                          <a:cs typeface="Book Antiqua"/>
                        </a:rPr>
                        <a:t>14.7%</a:t>
                      </a:r>
                      <a:endParaRPr lang="en-US" sz="1800" b="0" kern="1200" dirty="0" smtClean="0">
                        <a:solidFill>
                          <a:schemeClr val="dk1"/>
                        </a:solidFill>
                        <a:latin typeface="Book Antiqua"/>
                        <a:ea typeface="+mn-ea"/>
                        <a:cs typeface="Book Antiqua"/>
                      </a:endParaRPr>
                    </a:p>
                    <a:p>
                      <a:pPr marL="0" indent="0">
                        <a:buFont typeface="Arial"/>
                        <a:buNone/>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neglect </a:t>
                      </a:r>
                      <a:r>
                        <a:rPr lang="en-US" sz="1800" b="0" kern="1200" dirty="0" smtClean="0">
                          <a:solidFill>
                            <a:schemeClr val="dk1"/>
                          </a:solidFill>
                          <a:latin typeface="Book Antiqua"/>
                          <a:ea typeface="+mn-ea"/>
                          <a:cs typeface="Book Antiqua"/>
                        </a:rPr>
                        <a:t>18.1%</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5424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fontAlgn="t"/>
            <a:endParaRPr lang="tr-TR" dirty="0"/>
          </a:p>
          <a:p>
            <a:endParaRPr lang="tr-TR" dirty="0"/>
          </a:p>
        </p:txBody>
      </p:sp>
      <p:graphicFrame>
        <p:nvGraphicFramePr>
          <p:cNvPr id="4" name="3 Tablo"/>
          <p:cNvGraphicFramePr>
            <a:graphicFrameLocks noGrp="1"/>
          </p:cNvGraphicFramePr>
          <p:nvPr>
            <p:extLst>
              <p:ext uri="{D42A27DB-BD31-4B8C-83A1-F6EECF244321}">
                <p14:modId xmlns:p14="http://schemas.microsoft.com/office/powerpoint/2010/main" val="509956383"/>
              </p:ext>
            </p:extLst>
          </p:nvPr>
        </p:nvGraphicFramePr>
        <p:xfrm>
          <a:off x="0" y="-243408"/>
          <a:ext cx="9144000" cy="7215095"/>
        </p:xfrm>
        <a:graphic>
          <a:graphicData uri="http://schemas.openxmlformats.org/drawingml/2006/table">
            <a:tbl>
              <a:tblPr firstRow="1" bandRow="1">
                <a:tableStyleId>{5C22544A-7EE6-4342-B048-85BDC9FD1C3A}</a:tableStyleId>
              </a:tblPr>
              <a:tblGrid>
                <a:gridCol w="1841500"/>
                <a:gridCol w="1694180"/>
                <a:gridCol w="2666161"/>
                <a:gridCol w="2942159"/>
              </a:tblGrid>
              <a:tr h="8428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lt1"/>
                          </a:solidFill>
                          <a:latin typeface="Book Antiqua"/>
                          <a:ea typeface="+mn-ea"/>
                          <a:cs typeface="Book Antiqua"/>
                        </a:rPr>
                        <a:t>RESEARCHER</a:t>
                      </a:r>
                      <a:endParaRPr lang="tr-TR" sz="1600" b="0" dirty="0">
                        <a:latin typeface="Book Antiqua"/>
                        <a:cs typeface="Book Antiqu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smtClean="0">
                          <a:solidFill>
                            <a:schemeClr val="lt1"/>
                          </a:solidFill>
                          <a:latin typeface="Book Antiqua"/>
                          <a:ea typeface="+mn-ea"/>
                          <a:cs typeface="Book Antiqua"/>
                        </a:rPr>
                        <a:t>TYPE OF RESEARCH</a:t>
                      </a:r>
                      <a:endParaRPr lang="tr-TR" sz="1600" b="0" baseline="0" dirty="0" smtClean="0">
                        <a:latin typeface="Book Antiqua"/>
                        <a:cs typeface="Book Antiqua"/>
                      </a:endParaRPr>
                    </a:p>
                    <a:p>
                      <a:r>
                        <a:rPr lang="tr-TR" sz="1600" b="0" baseline="0" dirty="0" smtClean="0">
                          <a:latin typeface="Book Antiqua"/>
                          <a:cs typeface="Book Antiqua"/>
                        </a:rPr>
                        <a:t>SAMPLE </a:t>
                      </a:r>
                      <a:endParaRPr lang="tr-TR" sz="1600" b="0" dirty="0">
                        <a:latin typeface="Book Antiqua"/>
                        <a:cs typeface="Book Antiqu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smtClean="0">
                          <a:solidFill>
                            <a:schemeClr val="lt1"/>
                          </a:solidFill>
                          <a:latin typeface="Book Antiqua"/>
                          <a:ea typeface="+mn-ea"/>
                          <a:cs typeface="Book Antiqua"/>
                        </a:rPr>
                        <a:t>MEASURING TOOLS USED</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600" b="0" baseline="0" dirty="0" smtClean="0">
                          <a:latin typeface="Book Antiqua"/>
                          <a:cs typeface="Book Antiqua"/>
                        </a:rPr>
                        <a:t>    RESULTS</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31176">
                <a:tc>
                  <a:txBody>
                    <a:bodyPr/>
                    <a:lstStyle/>
                    <a:p>
                      <a:r>
                        <a:rPr lang="tr-TR" sz="1600" b="0" dirty="0" smtClean="0">
                          <a:latin typeface="Book Antiqua"/>
                          <a:cs typeface="Book Antiqua"/>
                        </a:rPr>
                        <a:t> </a:t>
                      </a:r>
                      <a:r>
                        <a:rPr lang="tr-TR" sz="1600" b="0" dirty="0" smtClean="0">
                          <a:latin typeface="Book Antiqua"/>
                          <a:cs typeface="Book Antiqua"/>
                        </a:rPr>
                        <a:t> </a:t>
                      </a:r>
                      <a:r>
                        <a:rPr lang="tr-TR" sz="1600" b="0" dirty="0" smtClean="0">
                          <a:solidFill>
                            <a:schemeClr val="tx1"/>
                          </a:solidFill>
                          <a:latin typeface="Book Antiqua"/>
                          <a:cs typeface="Book Antiqua"/>
                        </a:rPr>
                        <a:t>Keskinoğlu       (2004</a:t>
                      </a:r>
                      <a:r>
                        <a:rPr lang="tr-TR" sz="1600" b="0" dirty="0" smtClean="0">
                          <a:solidFill>
                            <a:schemeClr val="tx1"/>
                          </a:solidFill>
                          <a:latin typeface="Book Antiqua"/>
                          <a:cs typeface="Book Antiqua"/>
                        </a:rPr>
                        <a:t>)</a:t>
                      </a:r>
                      <a:endParaRPr lang="tr-TR" sz="1600" b="0" dirty="0">
                        <a:solidFill>
                          <a:schemeClr val="tx1"/>
                        </a:solidFill>
                        <a:latin typeface="Book Antiqua"/>
                        <a:cs typeface="Book Antiqu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a:buChar char="•"/>
                      </a:pPr>
                      <a:r>
                        <a:rPr lang="es-ES_tradnl" sz="1800" b="0" kern="1200" dirty="0" err="1" smtClean="0">
                          <a:solidFill>
                            <a:schemeClr val="dk1"/>
                          </a:solidFill>
                          <a:latin typeface="Book Antiqua"/>
                          <a:ea typeface="+mn-ea"/>
                          <a:cs typeface="Book Antiqua"/>
                        </a:rPr>
                        <a:t>Descriptive</a:t>
                      </a:r>
                      <a:endParaRPr lang="tr-TR" sz="1800" b="0" dirty="0" smtClean="0">
                        <a:latin typeface="Book Antiqua"/>
                        <a:cs typeface="Book Antiqua"/>
                      </a:endParaRPr>
                    </a:p>
                    <a:p>
                      <a:pPr marL="0" indent="0">
                        <a:buFont typeface="Arial"/>
                        <a:buNone/>
                      </a:pPr>
                      <a:endParaRPr lang="tr-TR" sz="1800" b="0" dirty="0" smtClean="0">
                        <a:latin typeface="Book Antiqua"/>
                        <a:cs typeface="Book Antiqua"/>
                      </a:endParaRPr>
                    </a:p>
                    <a:p>
                      <a:pPr marL="285750" indent="-285750">
                        <a:buFont typeface="Arial"/>
                        <a:buChar char="•"/>
                      </a:pPr>
                      <a:r>
                        <a:rPr lang="tr-TR" sz="1800" b="0" dirty="0" smtClean="0">
                          <a:latin typeface="Book Antiqua"/>
                          <a:cs typeface="Book Antiqua"/>
                        </a:rPr>
                        <a:t>  n: 201</a:t>
                      </a:r>
                      <a:endParaRPr lang="tr-TR" sz="1800" b="0" dirty="0">
                        <a:latin typeface="Book Antiqua"/>
                        <a:cs typeface="Book Antiqu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a:buChar char="•"/>
                      </a:pPr>
                      <a:r>
                        <a:rPr lang="en-US" sz="1800" b="0" kern="1200" dirty="0" smtClean="0">
                          <a:solidFill>
                            <a:schemeClr val="dk1"/>
                          </a:solidFill>
                          <a:latin typeface="Book Antiqua"/>
                          <a:ea typeface="+mn-ea"/>
                          <a:cs typeface="Book Antiqua"/>
                        </a:rPr>
                        <a:t>A questionnaire for the detection of elder abuse </a:t>
                      </a:r>
                    </a:p>
                    <a:p>
                      <a:pPr marL="285750" indent="-285750">
                        <a:buFont typeface="Arial"/>
                        <a:buChar char="•"/>
                      </a:pPr>
                      <a:r>
                        <a:rPr lang="en-US" sz="1800" b="0" kern="1200" dirty="0" smtClean="0">
                          <a:solidFill>
                            <a:schemeClr val="dk1"/>
                          </a:solidFill>
                          <a:latin typeface="Book Antiqua"/>
                          <a:ea typeface="+mn-ea"/>
                          <a:cs typeface="Book Antiqua"/>
                        </a:rPr>
                        <a:t> Neglect of Elderly financial abuse scoring scale ( frequency of bathing , nail cutting frequency , nail hygiene, frequency of changing underwear , body odor,)</a:t>
                      </a:r>
                    </a:p>
                    <a:p>
                      <a:pPr marL="0" indent="0">
                        <a:buFont typeface="Arial"/>
                        <a:buNone/>
                      </a:pPr>
                      <a:r>
                        <a:rPr lang="en-US" sz="1800" b="0" kern="1200" baseline="0" dirty="0" smtClean="0">
                          <a:solidFill>
                            <a:schemeClr val="dk1"/>
                          </a:solidFill>
                          <a:latin typeface="Book Antiqua"/>
                          <a:ea typeface="+mn-ea"/>
                          <a:cs typeface="Book Antiqua"/>
                        </a:rPr>
                        <a:t>    </a:t>
                      </a:r>
                      <a:r>
                        <a:rPr lang="en-US" sz="1800" b="0" kern="1200" dirty="0" smtClean="0">
                          <a:solidFill>
                            <a:schemeClr val="dk1"/>
                          </a:solidFill>
                          <a:latin typeface="Book Antiqua"/>
                          <a:ea typeface="+mn-ea"/>
                          <a:cs typeface="Book Antiqua"/>
                        </a:rPr>
                        <a:t>Demographic    characteristics</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Home form contains properties related to the economic situation and health</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tr-TR" b="0" dirty="0" smtClean="0">
                        <a:latin typeface="Book Antiqu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1.5% physical abuse</a:t>
                      </a:r>
                      <a:r>
                        <a:rPr lang="en-US" sz="1800" b="0" kern="1200" baseline="0" dirty="0" smtClean="0">
                          <a:solidFill>
                            <a:schemeClr val="dk1"/>
                          </a:solidFill>
                          <a:latin typeface="Book Antiqua"/>
                          <a:ea typeface="+mn-ea"/>
                          <a:cs typeface="Book Antiqua"/>
                        </a:rPr>
                        <a:t> </a:t>
                      </a: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2.5% financial abuse </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3.5% evidence of neglect</a:t>
                      </a:r>
                    </a:p>
                    <a:p>
                      <a:pPr marL="0" indent="0">
                        <a:buFont typeface="Arial"/>
                        <a:buNone/>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28.9 %  possible neglect</a:t>
                      </a:r>
                      <a:endParaRPr lang="tr-TR" b="0" dirty="0" smtClean="0">
                        <a:latin typeface="Book Antiqua"/>
                        <a:cs typeface="Book Antiqua"/>
                      </a:endParaRPr>
                    </a:p>
                    <a:p>
                      <a:endParaRPr lang="tr-TR" b="0" dirty="0">
                        <a:latin typeface="Book Antiqua"/>
                        <a:cs typeface="Book Antiqu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3593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829018409"/>
              </p:ext>
            </p:extLst>
          </p:nvPr>
        </p:nvGraphicFramePr>
        <p:xfrm>
          <a:off x="0" y="107576"/>
          <a:ext cx="9116173" cy="6620391"/>
        </p:xfrm>
        <a:graphic>
          <a:graphicData uri="http://schemas.openxmlformats.org/drawingml/2006/table">
            <a:tbl>
              <a:tblPr firstRow="1" bandRow="1">
                <a:tableStyleId>{5C22544A-7EE6-4342-B048-85BDC9FD1C3A}</a:tableStyleId>
              </a:tblPr>
              <a:tblGrid>
                <a:gridCol w="1879600"/>
                <a:gridCol w="1765300"/>
                <a:gridCol w="2765734"/>
                <a:gridCol w="2705539"/>
              </a:tblGrid>
              <a:tr h="13228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latin typeface="Book Antiqua"/>
                        <a:ea typeface="+mn-e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Book Antiqua"/>
                          <a:ea typeface="+mn-ea"/>
                          <a:cs typeface="Book Antiqua"/>
                        </a:rPr>
                        <a:t>RESEARCHER</a:t>
                      </a:r>
                      <a:endParaRPr lang="tr-TR" sz="1600" dirty="0" smtClean="0">
                        <a:latin typeface="Book Antiqua"/>
                        <a:cs typeface="Book Antiqua"/>
                      </a:endParaRPr>
                    </a:p>
                    <a:p>
                      <a:endParaRPr lang="tr-TR" dirty="0">
                        <a:latin typeface="Book Antiqua"/>
                        <a:cs typeface="Book Antiqua"/>
                      </a:endParaRPr>
                    </a:p>
                  </a:txBody>
                  <a:tcPr/>
                </a:tc>
                <a:tc>
                  <a:txBody>
                    <a:bodyPr/>
                    <a:lstStyle/>
                    <a:p>
                      <a:r>
                        <a:rPr lang="en-US" sz="1600" b="1" kern="1200" dirty="0" smtClean="0">
                          <a:solidFill>
                            <a:schemeClr val="lt1"/>
                          </a:solidFill>
                          <a:latin typeface="Book Antiqua"/>
                          <a:ea typeface="+mn-ea"/>
                          <a:cs typeface="Book Antiqua"/>
                        </a:rPr>
                        <a:t>TYPE OF RESEARCH</a:t>
                      </a:r>
                      <a:endParaRPr lang="tr-TR" sz="1400" baseline="0" dirty="0" smtClean="0">
                        <a:latin typeface="Book Antiqua"/>
                        <a:cs typeface="Book Antiqua"/>
                      </a:endParaRPr>
                    </a:p>
                    <a:p>
                      <a:r>
                        <a:rPr lang="tr-TR" sz="1400" baseline="0" dirty="0" smtClean="0">
                          <a:latin typeface="Book Antiqua"/>
                          <a:cs typeface="Book Antiqua"/>
                        </a:rPr>
                        <a:t>SAMPLE </a:t>
                      </a:r>
                      <a:endParaRPr lang="tr-TR" sz="1400" dirty="0" smtClean="0">
                        <a:latin typeface="Book Antiqua"/>
                        <a:cs typeface="Book Antiqua"/>
                      </a:endParaRPr>
                    </a:p>
                    <a:p>
                      <a:endParaRPr lang="tr-TR" sz="160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kern="1200" dirty="0" smtClean="0">
                        <a:solidFill>
                          <a:schemeClr val="lt1"/>
                        </a:solidFill>
                        <a:latin typeface="Book Antiqua"/>
                        <a:ea typeface="+mn-e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MEASURING TOOLS USED</a:t>
                      </a:r>
                      <a:endParaRPr lang="tr-TR" sz="1400" dirty="0" smtClean="0">
                        <a:latin typeface="Book Antiqua"/>
                        <a:cs typeface="Book Antiqua"/>
                      </a:endParaRPr>
                    </a:p>
                    <a:p>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latin typeface="Book Antiqua"/>
                          <a:cs typeface="Book Antiqua"/>
                        </a:rPr>
                        <a:t>  </a:t>
                      </a:r>
                    </a:p>
                    <a:p>
                      <a:pPr marL="0" marR="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latin typeface="Book Antiqua"/>
                          <a:cs typeface="Book Antiqua"/>
                        </a:rPr>
                        <a:t> RESULTS</a:t>
                      </a:r>
                      <a:endParaRPr lang="tr-TR" sz="1600" dirty="0" smtClean="0">
                        <a:latin typeface="Book Antiqua"/>
                        <a:cs typeface="Book Antiqua"/>
                      </a:endParaRPr>
                    </a:p>
                    <a:p>
                      <a:r>
                        <a:rPr lang="tr-TR" sz="1600" baseline="0" dirty="0" smtClean="0">
                          <a:latin typeface="Book Antiqua"/>
                          <a:cs typeface="Book Antiqua"/>
                        </a:rPr>
                        <a:t> </a:t>
                      </a:r>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tcPr>
                </a:tc>
              </a:tr>
              <a:tr h="52975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latin typeface="Book Antiqua"/>
                          <a:cs typeface="Book Antiqua"/>
                        </a:rPr>
                        <a:t>İlhan (2006) </a:t>
                      </a:r>
                    </a:p>
                    <a:p>
                      <a:endParaRPr lang="tr-TR" sz="1600" b="0" dirty="0">
                        <a:latin typeface="Book Antiqua"/>
                        <a:cs typeface="Book Antiqua"/>
                      </a:endParaRPr>
                    </a:p>
                  </a:txBody>
                  <a:tcPr/>
                </a:tc>
                <a:tc>
                  <a:txBody>
                    <a:bodyPr/>
                    <a:lstStyle/>
                    <a:p>
                      <a:pPr marL="285750" indent="-285750">
                        <a:buFont typeface="Arial"/>
                        <a:buChar char="•"/>
                      </a:pPr>
                      <a:r>
                        <a:rPr lang="en-US" sz="1800" b="0" dirty="0" smtClean="0">
                          <a:latin typeface="Book Antiqua"/>
                          <a:cs typeface="Book Antiqua"/>
                        </a:rPr>
                        <a:t>D</a:t>
                      </a:r>
                      <a:r>
                        <a:rPr lang="tr-TR" sz="1800" b="0" dirty="0" err="1" smtClean="0">
                          <a:latin typeface="Book Antiqua"/>
                          <a:cs typeface="Book Antiqua"/>
                        </a:rPr>
                        <a:t>escriptive</a:t>
                      </a:r>
                      <a:r>
                        <a:rPr lang="tr-TR" sz="1800" b="0" dirty="0" smtClean="0">
                          <a:latin typeface="Book Antiqua"/>
                          <a:cs typeface="Book Antiqua"/>
                        </a:rPr>
                        <a:t> </a:t>
                      </a:r>
                    </a:p>
                    <a:p>
                      <a:pPr marL="285750" indent="-285750">
                        <a:buFont typeface="Arial"/>
                        <a:buChar char="•"/>
                      </a:pPr>
                      <a:endParaRPr lang="tr-TR" sz="1800" b="0" dirty="0" smtClean="0">
                        <a:latin typeface="Book Antiqua"/>
                        <a:cs typeface="Book Antiqua"/>
                      </a:endParaRPr>
                    </a:p>
                    <a:p>
                      <a:pPr marL="285750" indent="-285750">
                        <a:buFont typeface="Arial"/>
                        <a:buChar char="•"/>
                      </a:pPr>
                      <a:r>
                        <a:rPr lang="tr-TR" sz="1800" b="0" dirty="0" smtClean="0">
                          <a:latin typeface="Book Antiqua"/>
                          <a:cs typeface="Book Antiqua"/>
                        </a:rPr>
                        <a:t>n:275</a:t>
                      </a:r>
                      <a:endParaRPr lang="tr-TR" sz="18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A questionnaire for the detection of elder abuse </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For uneducated Mini Mental State Examination </a:t>
                      </a:r>
                      <a:endParaRPr lang="tr-TR"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MMSE - E)</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nl-NL" sz="1800" b="0" kern="1200" dirty="0" smtClean="0">
                          <a:solidFill>
                            <a:schemeClr val="dk1"/>
                          </a:solidFill>
                          <a:latin typeface="Book Antiqua"/>
                          <a:ea typeface="+mn-ea"/>
                          <a:cs typeface="Book Antiqua"/>
                        </a:rPr>
                        <a:t>Groningen Activity </a:t>
                      </a:r>
                      <a:r>
                        <a:rPr lang="nl-NL" sz="1800" b="0" kern="1200" dirty="0" err="1" smtClean="0">
                          <a:solidFill>
                            <a:schemeClr val="dk1"/>
                          </a:solidFill>
                          <a:latin typeface="Book Antiqua"/>
                          <a:ea typeface="+mn-ea"/>
                          <a:cs typeface="Book Antiqua"/>
                        </a:rPr>
                        <a:t>Restriction</a:t>
                      </a:r>
                      <a:r>
                        <a:rPr lang="nl-NL" sz="1800" b="0" kern="1200" baseline="0" dirty="0" smtClean="0">
                          <a:solidFill>
                            <a:schemeClr val="dk1"/>
                          </a:solidFill>
                          <a:latin typeface="Book Antiqua"/>
                          <a:ea typeface="+mn-ea"/>
                          <a:cs typeface="Book Antiqua"/>
                        </a:rPr>
                        <a:t>   </a:t>
                      </a:r>
                      <a:r>
                        <a:rPr lang="nl-NL" sz="1800" b="0" kern="1200" dirty="0" smtClean="0">
                          <a:solidFill>
                            <a:schemeClr val="dk1"/>
                          </a:solidFill>
                          <a:latin typeface="Book Antiqua"/>
                          <a:ea typeface="+mn-ea"/>
                          <a:cs typeface="Book Antiqua"/>
                        </a:rPr>
                        <a:t> </a:t>
                      </a:r>
                      <a:r>
                        <a:rPr lang="nl-NL" sz="1800" b="0" kern="1200" dirty="0" err="1" smtClean="0">
                          <a:solidFill>
                            <a:schemeClr val="dk1"/>
                          </a:solidFill>
                          <a:latin typeface="Book Antiqua"/>
                          <a:ea typeface="+mn-ea"/>
                          <a:cs typeface="Book Antiqua"/>
                        </a:rPr>
                        <a:t>Scale</a:t>
                      </a: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indent="0">
                        <a:buFont typeface="Arial"/>
                        <a:buNone/>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40.5 % of elder abuse </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29.7 % emotional abuse </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29.7 % neglect</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20.3 % </a:t>
                      </a:r>
                      <a:r>
                        <a:rPr lang="en-US" sz="1800" b="0" kern="1200" baseline="0" dirty="0" smtClean="0">
                          <a:solidFill>
                            <a:schemeClr val="dk1"/>
                          </a:solidFill>
                          <a:latin typeface="Book Antiqua"/>
                          <a:ea typeface="+mn-ea"/>
                          <a:cs typeface="Book Antiqua"/>
                        </a:rPr>
                        <a:t> </a:t>
                      </a:r>
                      <a:r>
                        <a:rPr lang="en-US" sz="1800" b="0" kern="1200" dirty="0" smtClean="0">
                          <a:solidFill>
                            <a:schemeClr val="dk1"/>
                          </a:solidFill>
                          <a:latin typeface="Book Antiqua"/>
                          <a:ea typeface="+mn-ea"/>
                          <a:cs typeface="Book Antiqua"/>
                        </a:rPr>
                        <a:t>economic  </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9.5 % of physical abuse</a:t>
                      </a: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9288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a:latin typeface="Book Antiqua"/>
                <a:cs typeface="Book Antiqua"/>
              </a:rPr>
              <a:t>INTRODUCTION</a:t>
            </a:r>
            <a:endParaRPr lang="en-US" sz="2400" b="1" dirty="0"/>
          </a:p>
        </p:txBody>
      </p:sp>
      <p:sp>
        <p:nvSpPr>
          <p:cNvPr id="3" name="Content Placeholder 2"/>
          <p:cNvSpPr>
            <a:spLocks noGrp="1"/>
          </p:cNvSpPr>
          <p:nvPr>
            <p:ph idx="1"/>
          </p:nvPr>
        </p:nvSpPr>
        <p:spPr/>
        <p:txBody>
          <a:bodyPr/>
          <a:lstStyle/>
          <a:p>
            <a:pPr marL="0" indent="0">
              <a:buNone/>
            </a:pPr>
            <a:endParaRPr lang="en-US" dirty="0" smtClean="0">
              <a:latin typeface="Book Antiqua"/>
              <a:cs typeface="Book Antiqua"/>
            </a:endParaRPr>
          </a:p>
          <a:p>
            <a:r>
              <a:rPr lang="en-US" dirty="0" smtClean="0">
                <a:latin typeface="Book Antiqua"/>
                <a:cs typeface="Book Antiqua"/>
              </a:rPr>
              <a:t>Elder </a:t>
            </a:r>
            <a:r>
              <a:rPr lang="en-US" dirty="0">
                <a:latin typeface="Book Antiqua"/>
                <a:cs typeface="Book Antiqua"/>
              </a:rPr>
              <a:t>abuse and neglect have been put into agenda because of the increasing number of elderly people, changing family and socio-cultural structure, worsening of the economic conditions in recent years</a:t>
            </a:r>
            <a:r>
              <a:rPr lang="en-US" dirty="0" smtClean="0">
                <a:latin typeface="Book Antiqua"/>
                <a:cs typeface="Book Antiqua"/>
              </a:rPr>
              <a:t>.  </a:t>
            </a:r>
          </a:p>
          <a:p>
            <a:pPr marL="0" indent="0">
              <a:buNone/>
            </a:pPr>
            <a:r>
              <a:rPr lang="en-US" dirty="0">
                <a:latin typeface="Book Antiqua"/>
                <a:cs typeface="Book Antiqua"/>
              </a:rPr>
              <a:t> </a:t>
            </a:r>
            <a:r>
              <a:rPr lang="en-US" dirty="0" smtClean="0">
                <a:latin typeface="Book Antiqua"/>
                <a:cs typeface="Book Antiqua"/>
              </a:rPr>
              <a:t>                                                                   </a:t>
            </a:r>
            <a:r>
              <a:rPr lang="en-US" b="1" dirty="0" smtClean="0">
                <a:latin typeface="Book Antiqua"/>
                <a:cs typeface="Book Antiqua"/>
              </a:rPr>
              <a:t>(</a:t>
            </a:r>
            <a:r>
              <a:rPr lang="en-US" b="1" dirty="0" err="1" smtClean="0">
                <a:latin typeface="Book Antiqua"/>
                <a:cs typeface="Book Antiqua"/>
              </a:rPr>
              <a:t>Kıssal</a:t>
            </a:r>
            <a:r>
              <a:rPr lang="en-US" b="1" dirty="0" smtClean="0">
                <a:latin typeface="Book Antiqua"/>
                <a:cs typeface="Book Antiqua"/>
              </a:rPr>
              <a:t>  ,2009)</a:t>
            </a:r>
            <a:endParaRPr lang="en-US" b="1" dirty="0">
              <a:latin typeface="Book Antiqua"/>
              <a:cs typeface="Book Antiqua"/>
            </a:endParaRPr>
          </a:p>
        </p:txBody>
      </p:sp>
    </p:spTree>
    <p:extLst>
      <p:ext uri="{BB962C8B-B14F-4D97-AF65-F5344CB8AC3E}">
        <p14:creationId xmlns:p14="http://schemas.microsoft.com/office/powerpoint/2010/main" val="4214187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058194714"/>
              </p:ext>
            </p:extLst>
          </p:nvPr>
        </p:nvGraphicFramePr>
        <p:xfrm>
          <a:off x="162139" y="107575"/>
          <a:ext cx="8954035" cy="6620391"/>
        </p:xfrm>
        <a:graphic>
          <a:graphicData uri="http://schemas.openxmlformats.org/drawingml/2006/table">
            <a:tbl>
              <a:tblPr firstRow="1" bandRow="1">
                <a:tableStyleId>{5C22544A-7EE6-4342-B048-85BDC9FD1C3A}</a:tableStyleId>
              </a:tblPr>
              <a:tblGrid>
                <a:gridCol w="1810560"/>
                <a:gridCol w="1783536"/>
                <a:gridCol w="2781547"/>
                <a:gridCol w="2578392"/>
              </a:tblGrid>
              <a:tr h="10896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lt1"/>
                          </a:solidFill>
                          <a:latin typeface="Book Antiqua"/>
                          <a:ea typeface="+mn-ea"/>
                          <a:cs typeface="Book Antiqua"/>
                        </a:rPr>
                        <a:t>RESEARCHER</a:t>
                      </a:r>
                      <a:endParaRPr lang="tr-TR" sz="1600" b="0" dirty="0" smtClean="0">
                        <a:latin typeface="Book Antiqua"/>
                        <a:cs typeface="Book Antiqua"/>
                      </a:endParaRPr>
                    </a:p>
                    <a:p>
                      <a:endParaRPr lang="tr-TR" b="0" dirty="0">
                        <a:latin typeface="Book Antiqua"/>
                        <a:cs typeface="Book Antiqua"/>
                      </a:endParaRPr>
                    </a:p>
                  </a:txBody>
                  <a:tcPr/>
                </a:tc>
                <a:tc>
                  <a:txBody>
                    <a:bodyPr/>
                    <a:lstStyle/>
                    <a:p>
                      <a:r>
                        <a:rPr lang="en-US" sz="1600" b="0" kern="1200" dirty="0" smtClean="0">
                          <a:solidFill>
                            <a:schemeClr val="lt1"/>
                          </a:solidFill>
                          <a:latin typeface="Book Antiqua"/>
                          <a:ea typeface="+mn-ea"/>
                          <a:cs typeface="Book Antiqua"/>
                        </a:rPr>
                        <a:t>TYPE OF RESEARCH</a:t>
                      </a:r>
                      <a:endParaRPr lang="tr-TR" sz="1400" b="0" baseline="0" dirty="0" smtClean="0">
                        <a:latin typeface="Book Antiqua"/>
                        <a:cs typeface="Book Antiqua"/>
                      </a:endParaRPr>
                    </a:p>
                    <a:p>
                      <a:r>
                        <a:rPr lang="tr-TR" sz="1400" b="0" baseline="0" dirty="0" smtClean="0">
                          <a:latin typeface="Book Antiqua"/>
                          <a:cs typeface="Book Antiqua"/>
                        </a:rPr>
                        <a:t>SAMPLE </a:t>
                      </a:r>
                      <a:endParaRPr lang="tr-TR" sz="1400" b="0" dirty="0" smtClean="0">
                        <a:latin typeface="Book Antiqua"/>
                        <a:cs typeface="Book Antiqua"/>
                      </a:endParaRPr>
                    </a:p>
                    <a:p>
                      <a:endParaRPr lang="tr-TR" sz="16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0" kern="1200" dirty="0" smtClean="0">
                        <a:solidFill>
                          <a:schemeClr val="lt1"/>
                        </a:solidFill>
                        <a:latin typeface="Book Antiqua"/>
                        <a:ea typeface="+mn-e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lt1"/>
                          </a:solidFill>
                          <a:latin typeface="Book Antiqua"/>
                          <a:ea typeface="+mn-ea"/>
                          <a:cs typeface="Book Antiqua"/>
                        </a:rPr>
                        <a:t>MEASURING TOOLS USED</a:t>
                      </a:r>
                      <a:endParaRPr lang="tr-TR" sz="1400" b="0" dirty="0" smtClean="0">
                        <a:latin typeface="Book Antiqua"/>
                        <a:cs typeface="Book Antiqua"/>
                      </a:endParaRPr>
                    </a:p>
                    <a:p>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baseline="0" dirty="0" smtClean="0">
                          <a:latin typeface="Book Antiqua"/>
                          <a:cs typeface="Book Antiqua"/>
                        </a:rPr>
                        <a:t>    RESULTS</a:t>
                      </a:r>
                      <a:endParaRPr lang="tr-TR" sz="1600" b="0" dirty="0" smtClean="0">
                        <a:latin typeface="Book Antiqua"/>
                        <a:cs typeface="Book Antiqua"/>
                      </a:endParaRPr>
                    </a:p>
                    <a:p>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tcPr>
                </a:tc>
              </a:tr>
              <a:tr h="5530766">
                <a:tc>
                  <a:txBody>
                    <a:bodyPr/>
                    <a:lstStyle/>
                    <a:p>
                      <a:endParaRPr lang="tr-TR" sz="1800" b="0" dirty="0" smtClean="0">
                        <a:latin typeface="Book Antiqua"/>
                        <a:cs typeface="Book Antiqua"/>
                      </a:endParaRPr>
                    </a:p>
                    <a:p>
                      <a:endParaRPr lang="tr-TR" sz="1800" b="0" dirty="0" smtClean="0">
                        <a:latin typeface="Book Antiqua"/>
                        <a:cs typeface="Book Antiqua"/>
                      </a:endParaRPr>
                    </a:p>
                    <a:p>
                      <a:r>
                        <a:rPr lang="tr-TR" sz="1800" b="0" dirty="0" smtClean="0">
                          <a:latin typeface="Book Antiqua"/>
                          <a:cs typeface="Book Antiqua"/>
                        </a:rPr>
                        <a:t>Keskinoğlu</a:t>
                      </a:r>
                      <a:r>
                        <a:rPr lang="tr-TR" sz="1800" b="0" baseline="0" dirty="0" smtClean="0">
                          <a:latin typeface="Book Antiqua"/>
                          <a:cs typeface="Book Antiqua"/>
                        </a:rPr>
                        <a:t> (2007)</a:t>
                      </a:r>
                      <a:endParaRPr lang="tr-TR" sz="1800" b="0" dirty="0">
                        <a:latin typeface="Book Antiqua"/>
                        <a:cs typeface="Book Antiqua"/>
                      </a:endParaRPr>
                    </a:p>
                  </a:txBody>
                  <a:tcPr/>
                </a:tc>
                <a:tc>
                  <a:txBody>
                    <a:bodyPr/>
                    <a:lstStyle/>
                    <a:p>
                      <a:pPr>
                        <a:buFont typeface="Arial" pitchFamily="34" charset="0"/>
                        <a:buChar char="•"/>
                      </a:pPr>
                      <a:endParaRPr lang="tr-TR" sz="1800" b="0" dirty="0" smtClean="0">
                        <a:latin typeface="Book Antiqua"/>
                        <a:cs typeface="Book Antiqua"/>
                      </a:endParaRPr>
                    </a:p>
                    <a:p>
                      <a:pPr>
                        <a:buFont typeface="Arial" pitchFamily="34" charset="0"/>
                        <a:buChar char="•"/>
                      </a:pPr>
                      <a:endParaRPr lang="tr-TR" sz="1800" b="0" dirty="0" smtClean="0">
                        <a:latin typeface="Book Antiqua"/>
                        <a:cs typeface="Book Antiqua"/>
                      </a:endParaRPr>
                    </a:p>
                    <a:p>
                      <a:pPr>
                        <a:buFont typeface="Arial" pitchFamily="34" charset="0"/>
                        <a:buChar char="•"/>
                      </a:pPr>
                      <a:r>
                        <a:rPr lang="tr-TR" sz="1800" b="0" dirty="0" err="1" smtClean="0">
                          <a:latin typeface="Book Antiqua"/>
                          <a:cs typeface="Book Antiqua"/>
                        </a:rPr>
                        <a:t>Descriptive</a:t>
                      </a:r>
                      <a:r>
                        <a:rPr lang="tr-TR" sz="1800" b="0" dirty="0" smtClean="0">
                          <a:latin typeface="Book Antiqua"/>
                          <a:cs typeface="Book Antiqua"/>
                        </a:rPr>
                        <a:t>  </a:t>
                      </a:r>
                    </a:p>
                    <a:p>
                      <a:pPr>
                        <a:buFont typeface="Arial" pitchFamily="34" charset="0"/>
                        <a:buChar char="•"/>
                      </a:pPr>
                      <a:r>
                        <a:rPr lang="tr-TR" sz="1800" b="0" dirty="0" smtClean="0">
                          <a:latin typeface="Book Antiqua"/>
                          <a:cs typeface="Book Antiqua"/>
                        </a:rPr>
                        <a:t>n: 497</a:t>
                      </a:r>
                      <a:endParaRPr lang="tr-TR" sz="18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US" sz="1800" b="0" kern="1200" dirty="0" smtClean="0">
                          <a:solidFill>
                            <a:schemeClr val="dk1"/>
                          </a:solidFill>
                          <a:latin typeface="Book Antiqua"/>
                          <a:ea typeface="+mn-ea"/>
                          <a:cs typeface="Book Antiqua"/>
                        </a:rPr>
                        <a:t>A questionnaire for the detection of elder abuse </a:t>
                      </a: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high socio-economic </a:t>
                      </a:r>
                      <a:r>
                        <a:rPr lang="en-US" sz="1800" b="0" kern="1200" baseline="0" dirty="0" smtClean="0">
                          <a:solidFill>
                            <a:schemeClr val="dk1"/>
                          </a:solidFill>
                          <a:latin typeface="Book Antiqua"/>
                          <a:ea typeface="+mn-ea"/>
                          <a:cs typeface="Book Antiqua"/>
                        </a:rPr>
                        <a:t> region</a:t>
                      </a:r>
                      <a:r>
                        <a:rPr lang="en-US" sz="1800" b="0" kern="1200" dirty="0" smtClean="0">
                          <a:solidFill>
                            <a:schemeClr val="dk1"/>
                          </a:solidFill>
                          <a:latin typeface="Book Antiqua"/>
                          <a:ea typeface="+mn-ea"/>
                          <a:cs typeface="Book Antiqua"/>
                        </a:rPr>
                        <a:t>, 2 %</a:t>
                      </a:r>
                    </a:p>
                    <a:p>
                      <a:pPr marL="0" indent="0">
                        <a:buFont typeface="Arial"/>
                        <a:buNone/>
                      </a:pP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low socio-economic region of 2.5%</a:t>
                      </a:r>
                      <a:endParaRPr lang="tr-TR" sz="1800" b="0" i="0" kern="1200" baseline="0" dirty="0" smtClean="0">
                        <a:solidFill>
                          <a:schemeClr val="dk1"/>
                        </a:solidFill>
                        <a:latin typeface="Book Antiqua"/>
                        <a:ea typeface="+mn-ea"/>
                        <a:cs typeface="Book Antiqua"/>
                      </a:endParaRPr>
                    </a:p>
                    <a:p>
                      <a:pPr algn="ctr"/>
                      <a:endParaRPr lang="tr-TR" sz="1800" b="0" i="0" kern="1200" dirty="0" smtClean="0">
                        <a:solidFill>
                          <a:schemeClr val="dk1"/>
                        </a:solidFill>
                        <a:latin typeface="Book Antiqua"/>
                        <a:ea typeface="+mn-ea"/>
                        <a:cs typeface="Book Antiqua"/>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238544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90344217"/>
              </p:ext>
            </p:extLst>
          </p:nvPr>
        </p:nvGraphicFramePr>
        <p:xfrm>
          <a:off x="121606" y="107575"/>
          <a:ext cx="9022394" cy="6620391"/>
        </p:xfrm>
        <a:graphic>
          <a:graphicData uri="http://schemas.openxmlformats.org/drawingml/2006/table">
            <a:tbl>
              <a:tblPr firstRow="1" bandRow="1">
                <a:tableStyleId>{5C22544A-7EE6-4342-B048-85BDC9FD1C3A}</a:tableStyleId>
              </a:tblPr>
              <a:tblGrid>
                <a:gridCol w="1594372"/>
                <a:gridCol w="1770024"/>
                <a:gridCol w="2594234"/>
                <a:gridCol w="3063764"/>
              </a:tblGrid>
              <a:tr h="1441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RESEARCHER</a:t>
                      </a:r>
                      <a:endParaRPr lang="tr-TR" sz="1600" b="1" dirty="0" smtClean="0">
                        <a:latin typeface="Book Antiqua"/>
                        <a:cs typeface="Book Antiqua"/>
                      </a:endParaRPr>
                    </a:p>
                    <a:p>
                      <a:endParaRPr lang="tr-TR" sz="1600" b="1" dirty="0">
                        <a:latin typeface="Book Antiqua"/>
                        <a:cs typeface="Book Antiqua"/>
                      </a:endParaRPr>
                    </a:p>
                  </a:txBody>
                  <a:tcPr/>
                </a:tc>
                <a:tc>
                  <a:txBody>
                    <a:bodyPr/>
                    <a:lstStyle/>
                    <a:p>
                      <a:r>
                        <a:rPr lang="en-US" sz="1600" b="1" kern="1200" dirty="0" smtClean="0">
                          <a:solidFill>
                            <a:schemeClr val="lt1"/>
                          </a:solidFill>
                          <a:latin typeface="Book Antiqua"/>
                          <a:ea typeface="+mn-ea"/>
                          <a:cs typeface="Book Antiqua"/>
                        </a:rPr>
                        <a:t>TYPE OF RESEARCH</a:t>
                      </a:r>
                      <a:endParaRPr lang="tr-TR" sz="1600" b="1" baseline="0" dirty="0" smtClean="0">
                        <a:latin typeface="Book Antiqua"/>
                        <a:cs typeface="Book Antiqua"/>
                      </a:endParaRPr>
                    </a:p>
                    <a:p>
                      <a:r>
                        <a:rPr lang="tr-TR" sz="1600" b="1" baseline="0" dirty="0" smtClean="0">
                          <a:latin typeface="Book Antiqua"/>
                          <a:cs typeface="Book Antiqua"/>
                        </a:rPr>
                        <a:t>SAMPLE </a:t>
                      </a:r>
                      <a:endParaRPr lang="tr-TR" sz="1600" b="1" dirty="0" smtClean="0">
                        <a:latin typeface="Book Antiqua"/>
                        <a:cs typeface="Book Antiqua"/>
                      </a:endParaRPr>
                    </a:p>
                    <a:p>
                      <a:endParaRPr lang="tr-TR" sz="1600" b="1"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MEASURING TOOLS USED</a:t>
                      </a:r>
                      <a:endParaRPr lang="tr-TR" sz="1600" b="1" dirty="0" smtClean="0">
                        <a:latin typeface="Book Antiqua"/>
                        <a:cs typeface="Book Antiqua"/>
                      </a:endParaRPr>
                    </a:p>
                    <a:p>
                      <a:endParaRPr lang="tr-TR" sz="1600" b="1"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baseline="0" dirty="0" smtClean="0">
                          <a:latin typeface="Book Antiqua"/>
                          <a:cs typeface="Book Antiqua"/>
                        </a:rPr>
                        <a:t>    RESULTS</a:t>
                      </a:r>
                      <a:endParaRPr lang="tr-TR" sz="1600" b="1" dirty="0" smtClean="0">
                        <a:latin typeface="Book Antiqua"/>
                        <a:cs typeface="Book Antiqua"/>
                      </a:endParaRPr>
                    </a:p>
                    <a:p>
                      <a:endParaRPr lang="tr-TR" sz="1600" b="1" dirty="0">
                        <a:latin typeface="Book Antiqua"/>
                        <a:cs typeface="Book Antiqua"/>
                      </a:endParaRPr>
                    </a:p>
                  </a:txBody>
                  <a:tcPr>
                    <a:lnL w="12700" cap="flat" cmpd="sng" algn="ctr">
                      <a:solidFill>
                        <a:schemeClr val="tx1"/>
                      </a:solidFill>
                      <a:prstDash val="solid"/>
                      <a:round/>
                      <a:headEnd type="none" w="med" len="med"/>
                      <a:tailEnd type="none" w="med" len="med"/>
                    </a:lnL>
                  </a:tcPr>
                </a:tc>
              </a:tr>
              <a:tr h="5179380">
                <a:tc>
                  <a:txBody>
                    <a:bodyPr/>
                    <a:lstStyle/>
                    <a:p>
                      <a:r>
                        <a:rPr lang="tr-TR" sz="1800" b="0" dirty="0" smtClean="0">
                          <a:latin typeface="Book Antiqua"/>
                          <a:cs typeface="Book Antiqua"/>
                        </a:rPr>
                        <a:t> </a:t>
                      </a:r>
                    </a:p>
                    <a:p>
                      <a:endParaRPr lang="tr-TR" sz="1800" b="0" dirty="0" smtClean="0">
                        <a:latin typeface="Book Antiqua"/>
                        <a:cs typeface="Book Antiqua"/>
                      </a:endParaRPr>
                    </a:p>
                    <a:p>
                      <a:r>
                        <a:rPr lang="tr-TR" sz="1800" b="0" dirty="0" err="1" smtClean="0">
                          <a:latin typeface="Book Antiqua"/>
                          <a:cs typeface="Book Antiqua"/>
                        </a:rPr>
                        <a:t>Kolaç</a:t>
                      </a:r>
                      <a:r>
                        <a:rPr lang="tr-TR" sz="1800" b="0" dirty="0" smtClean="0">
                          <a:latin typeface="Book Antiqua"/>
                          <a:cs typeface="Book Antiqua"/>
                        </a:rPr>
                        <a:t> </a:t>
                      </a:r>
                    </a:p>
                    <a:p>
                      <a:r>
                        <a:rPr lang="tr-TR" sz="1800" b="0" dirty="0" smtClean="0">
                          <a:latin typeface="Book Antiqua"/>
                          <a:cs typeface="Book Antiqua"/>
                        </a:rPr>
                        <a:t>( 2009)</a:t>
                      </a:r>
                      <a:endParaRPr lang="tr-TR" sz="1800" b="0" dirty="0">
                        <a:latin typeface="Book Antiqua"/>
                        <a:cs typeface="Book Antiqua"/>
                      </a:endParaRPr>
                    </a:p>
                  </a:txBody>
                  <a:tcPr/>
                </a:tc>
                <a:tc>
                  <a:txBody>
                    <a:bodyPr/>
                    <a:lstStyle/>
                    <a:p>
                      <a:pPr>
                        <a:buFont typeface="Arial" pitchFamily="34" charset="0"/>
                        <a:buChar char="•"/>
                      </a:pPr>
                      <a:endParaRPr lang="tr-TR" sz="1800" b="0" dirty="0" smtClean="0">
                        <a:latin typeface="Book Antiqua"/>
                        <a:cs typeface="Book Antiqua"/>
                      </a:endParaRPr>
                    </a:p>
                    <a:p>
                      <a:pPr>
                        <a:buFont typeface="Arial" pitchFamily="34" charset="0"/>
                        <a:buChar char="•"/>
                      </a:pPr>
                      <a:endParaRPr lang="tr-TR" sz="1800" b="0" dirty="0" smtClean="0">
                        <a:latin typeface="Book Antiqua"/>
                        <a:cs typeface="Book Antiqua"/>
                      </a:endParaRPr>
                    </a:p>
                    <a:p>
                      <a:pPr>
                        <a:buFont typeface="Arial" pitchFamily="34" charset="0"/>
                        <a:buNone/>
                      </a:pPr>
                      <a:r>
                        <a:rPr lang="tr-TR" sz="1800" b="0" dirty="0" err="1" smtClean="0">
                          <a:latin typeface="Book Antiqua"/>
                          <a:cs typeface="Book Antiqua"/>
                        </a:rPr>
                        <a:t>Descriptive</a:t>
                      </a:r>
                      <a:r>
                        <a:rPr lang="tr-TR" sz="1800" b="0" baseline="0" dirty="0" smtClean="0">
                          <a:latin typeface="Book Antiqua"/>
                          <a:cs typeface="Book Antiqua"/>
                        </a:rPr>
                        <a:t> </a:t>
                      </a:r>
                      <a:endParaRPr lang="tr-TR" sz="1800" b="0" dirty="0" smtClean="0">
                        <a:latin typeface="Book Antiqua"/>
                        <a:cs typeface="Book Antiqua"/>
                      </a:endParaRPr>
                    </a:p>
                    <a:p>
                      <a:pPr>
                        <a:buFont typeface="Arial" pitchFamily="34" charset="0"/>
                        <a:buChar char="•"/>
                      </a:pPr>
                      <a:r>
                        <a:rPr lang="tr-TR" sz="1800" b="0" dirty="0" smtClean="0">
                          <a:latin typeface="Book Antiqua"/>
                          <a:cs typeface="Book Antiqua"/>
                        </a:rPr>
                        <a:t>n:117</a:t>
                      </a:r>
                      <a:endParaRPr lang="tr-TR" sz="18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0" indent="0">
                        <a:buFont typeface="Arial"/>
                        <a:buNone/>
                      </a:pPr>
                      <a:r>
                        <a:rPr lang="en-US" sz="1800" b="0" kern="1200" dirty="0" smtClean="0">
                          <a:solidFill>
                            <a:schemeClr val="dk1"/>
                          </a:solidFill>
                          <a:latin typeface="Book Antiqua"/>
                          <a:ea typeface="+mn-ea"/>
                          <a:cs typeface="Book Antiqua"/>
                        </a:rPr>
                        <a:t>A questionnaire for the detection of elder abuse </a:t>
                      </a: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 4.5. </a:t>
                      </a:r>
                      <a:r>
                        <a:rPr lang="en-US" sz="1800" b="0" kern="1200" dirty="0" smtClean="0">
                          <a:solidFill>
                            <a:schemeClr val="dk1"/>
                          </a:solidFill>
                          <a:latin typeface="Book Antiqua"/>
                          <a:ea typeface="+mn-ea"/>
                          <a:cs typeface="Book Antiqua"/>
                        </a:rPr>
                        <a:t>% of the elderly in the family,  slap</a:t>
                      </a:r>
                    </a:p>
                    <a:p>
                      <a:pPr marL="285750" indent="-285750">
                        <a:buFont typeface="Arial"/>
                        <a:buChar char="•"/>
                      </a:pPr>
                      <a:r>
                        <a:rPr lang="en-US" sz="1800" b="0" kern="1200" dirty="0" smtClean="0">
                          <a:solidFill>
                            <a:schemeClr val="dk1"/>
                          </a:solidFill>
                          <a:latin typeface="Book Antiqua"/>
                          <a:ea typeface="+mn-ea"/>
                          <a:cs typeface="Book Antiqua"/>
                        </a:rPr>
                        <a:t>kicked 5.1 % </a:t>
                      </a:r>
                    </a:p>
                    <a:p>
                      <a:pPr marL="285750" indent="-285750">
                        <a:buFont typeface="Arial"/>
                        <a:buChar char="•"/>
                      </a:pPr>
                      <a:r>
                        <a:rPr lang="en-US" sz="1800" b="0" kern="1200" dirty="0" smtClean="0">
                          <a:solidFill>
                            <a:schemeClr val="dk1"/>
                          </a:solidFill>
                          <a:latin typeface="Book Antiqua"/>
                          <a:ea typeface="+mn-ea"/>
                          <a:cs typeface="Book Antiqua"/>
                        </a:rPr>
                        <a:t>4.3 % </a:t>
                      </a:r>
                      <a:r>
                        <a:rPr lang="da-DK" sz="1800" b="0" kern="1200" dirty="0" err="1" smtClean="0">
                          <a:solidFill>
                            <a:schemeClr val="dk1"/>
                          </a:solidFill>
                          <a:latin typeface="Book Antiqua"/>
                          <a:ea typeface="+mn-ea"/>
                          <a:cs typeface="Book Antiqua"/>
                        </a:rPr>
                        <a:t>fasted</a:t>
                      </a: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1.7% sharp instrument injury</a:t>
                      </a:r>
                    </a:p>
                    <a:p>
                      <a:pPr marL="0" indent="0">
                        <a:buFont typeface="Arial"/>
                        <a:buNone/>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10.3 %by children</a:t>
                      </a:r>
                    </a:p>
                    <a:p>
                      <a:pPr marL="285750" indent="-285750">
                        <a:buFont typeface="Arial"/>
                        <a:buChar char="•"/>
                      </a:pPr>
                      <a:r>
                        <a:rPr lang="en-US" sz="1800" b="0" kern="1200" dirty="0" smtClean="0">
                          <a:solidFill>
                            <a:schemeClr val="dk1"/>
                          </a:solidFill>
                          <a:latin typeface="Book Antiqua"/>
                          <a:ea typeface="+mn-ea"/>
                          <a:cs typeface="Book Antiqua"/>
                        </a:rPr>
                        <a:t>36.8 % by wives  </a:t>
                      </a:r>
                    </a:p>
                    <a:p>
                      <a:pPr marL="285750" indent="-285750">
                        <a:buFont typeface="Arial"/>
                        <a:buChar char="•"/>
                      </a:pPr>
                      <a:r>
                        <a:rPr lang="en-US" sz="1800" b="0" kern="1200" dirty="0" smtClean="0">
                          <a:solidFill>
                            <a:schemeClr val="dk1"/>
                          </a:solidFill>
                          <a:latin typeface="Book Antiqua"/>
                          <a:ea typeface="+mn-ea"/>
                          <a:cs typeface="Book Antiqua"/>
                        </a:rPr>
                        <a:t>7.7 %</a:t>
                      </a:r>
                      <a:r>
                        <a:rPr lang="en-US" sz="1800" b="0" kern="1200" baseline="0" dirty="0" smtClean="0">
                          <a:solidFill>
                            <a:schemeClr val="dk1"/>
                          </a:solidFill>
                          <a:latin typeface="Book Antiqua"/>
                          <a:ea typeface="+mn-ea"/>
                          <a:cs typeface="Book Antiqua"/>
                        </a:rPr>
                        <a:t> by </a:t>
                      </a:r>
                      <a:r>
                        <a:rPr lang="fr-FR" sz="1800" b="0" kern="1200" dirty="0" err="1" smtClean="0">
                          <a:solidFill>
                            <a:schemeClr val="dk1"/>
                          </a:solidFill>
                          <a:latin typeface="Book Antiqua"/>
                          <a:ea typeface="+mn-ea"/>
                          <a:cs typeface="Book Antiqua"/>
                        </a:rPr>
                        <a:t>grandson</a:t>
                      </a:r>
                      <a:endParaRPr lang="tr-TR" sz="1800" b="0" baseline="0" dirty="0" smtClean="0">
                        <a:latin typeface="Book Antiqua"/>
                        <a:cs typeface="Book Antiqua"/>
                      </a:endParaRPr>
                    </a:p>
                    <a:p>
                      <a:pPr marL="285750" indent="-285750">
                        <a:buFont typeface="Arial"/>
                        <a:buChar char="•"/>
                      </a:pPr>
                      <a:endParaRPr lang="tr-TR" sz="1800" b="0" baseline="0" dirty="0" smtClean="0">
                        <a:latin typeface="Book Antiqua"/>
                        <a:cs typeface="Book Antiqua"/>
                      </a:endParaRPr>
                    </a:p>
                    <a:p>
                      <a:endParaRPr lang="tr-TR" sz="1800" b="0" baseline="0" dirty="0" smtClean="0">
                        <a:latin typeface="Book Antiqua"/>
                        <a:cs typeface="Book Antiqua"/>
                      </a:endParaRPr>
                    </a:p>
                    <a:p>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707840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740631629"/>
              </p:ext>
            </p:extLst>
          </p:nvPr>
        </p:nvGraphicFramePr>
        <p:xfrm>
          <a:off x="0" y="107576"/>
          <a:ext cx="9127111" cy="6647410"/>
        </p:xfrm>
        <a:graphic>
          <a:graphicData uri="http://schemas.openxmlformats.org/drawingml/2006/table">
            <a:tbl>
              <a:tblPr firstRow="1" bandRow="1">
                <a:tableStyleId>{5C22544A-7EE6-4342-B048-85BDC9FD1C3A}</a:tableStyleId>
              </a:tblPr>
              <a:tblGrid>
                <a:gridCol w="1713704"/>
                <a:gridCol w="1702596"/>
                <a:gridCol w="2338572"/>
                <a:gridCol w="3372239"/>
              </a:tblGrid>
              <a:tr h="11885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RESEARCHER</a:t>
                      </a:r>
                      <a:endParaRPr lang="tr-TR" sz="1600" dirty="0" smtClean="0">
                        <a:latin typeface="Book Antiqua"/>
                        <a:cs typeface="Book Antiqua"/>
                      </a:endParaRPr>
                    </a:p>
                    <a:p>
                      <a:endParaRPr lang="tr-TR" dirty="0">
                        <a:latin typeface="Book Antiqua"/>
                        <a:cs typeface="Book Antiqua"/>
                      </a:endParaRPr>
                    </a:p>
                  </a:txBody>
                  <a:tcPr/>
                </a:tc>
                <a:tc>
                  <a:txBody>
                    <a:bodyPr/>
                    <a:lstStyle/>
                    <a:p>
                      <a:r>
                        <a:rPr lang="en-US" sz="1600" b="1" kern="1200" dirty="0" smtClean="0">
                          <a:solidFill>
                            <a:schemeClr val="lt1"/>
                          </a:solidFill>
                          <a:latin typeface="Book Antiqua"/>
                          <a:ea typeface="+mn-ea"/>
                          <a:cs typeface="Book Antiqua"/>
                        </a:rPr>
                        <a:t>TYPE OF RESEARCH</a:t>
                      </a:r>
                      <a:endParaRPr lang="tr-TR" sz="1600" baseline="0" dirty="0" smtClean="0">
                        <a:latin typeface="Book Antiqua"/>
                        <a:cs typeface="Book Antiqua"/>
                      </a:endParaRPr>
                    </a:p>
                    <a:p>
                      <a:r>
                        <a:rPr lang="tr-TR" sz="1600" baseline="0" dirty="0" smtClean="0">
                          <a:latin typeface="Book Antiqua"/>
                          <a:cs typeface="Book Antiqua"/>
                        </a:rPr>
                        <a:t>SAMPLE </a:t>
                      </a:r>
                      <a:endParaRPr lang="tr-TR" sz="1600" dirty="0" smtClean="0">
                        <a:latin typeface="Book Antiqua"/>
                        <a:cs typeface="Book Antiqua"/>
                      </a:endParaRPr>
                    </a:p>
                    <a:p>
                      <a:endParaRPr lang="tr-TR" sz="160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MEASURING TOOLS USED</a:t>
                      </a:r>
                      <a:endParaRPr lang="tr-TR" sz="1400" dirty="0" smtClean="0">
                        <a:latin typeface="Book Antiqua"/>
                        <a:cs typeface="Book Antiqua"/>
                      </a:endParaRPr>
                    </a:p>
                    <a:p>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latin typeface="Book Antiqua"/>
                          <a:cs typeface="Book Antiqua"/>
                        </a:rPr>
                        <a:t>    RESULTS</a:t>
                      </a:r>
                      <a:endParaRPr lang="tr-TR" sz="1600" dirty="0" smtClean="0">
                        <a:latin typeface="Book Antiqua"/>
                        <a:cs typeface="Book Antiqua"/>
                      </a:endParaRPr>
                    </a:p>
                    <a:p>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tcPr>
                </a:tc>
              </a:tr>
              <a:tr h="5458846">
                <a:tc>
                  <a:txBody>
                    <a:bodyPr/>
                    <a:lstStyle/>
                    <a:p>
                      <a:r>
                        <a:rPr lang="tr-TR" sz="1800" b="0" dirty="0" smtClean="0">
                          <a:latin typeface="Book Antiqua"/>
                          <a:cs typeface="Book Antiqua"/>
                        </a:rPr>
                        <a:t>   </a:t>
                      </a:r>
                    </a:p>
                    <a:p>
                      <a:endParaRPr lang="tr-TR" sz="1800" b="0" dirty="0" smtClean="0">
                        <a:latin typeface="Book Antiqua"/>
                        <a:cs typeface="Book Antiqua"/>
                      </a:endParaRPr>
                    </a:p>
                    <a:p>
                      <a:endParaRPr lang="tr-TR" sz="1800" b="0" dirty="0" smtClean="0">
                        <a:latin typeface="Book Antiqua"/>
                        <a:cs typeface="Book Antiqua"/>
                      </a:endParaRPr>
                    </a:p>
                    <a:p>
                      <a:r>
                        <a:rPr lang="tr-TR" sz="1800" b="0" baseline="0" dirty="0" smtClean="0">
                          <a:latin typeface="Book Antiqua"/>
                          <a:cs typeface="Book Antiqua"/>
                        </a:rPr>
                        <a:t>    </a:t>
                      </a:r>
                      <a:r>
                        <a:rPr lang="tr-TR" sz="1800" b="0" dirty="0" smtClean="0">
                          <a:latin typeface="Book Antiqua"/>
                          <a:cs typeface="Book Antiqua"/>
                        </a:rPr>
                        <a:t>Özden</a:t>
                      </a:r>
                      <a:r>
                        <a:rPr lang="tr-TR" sz="1800" b="0" baseline="0" dirty="0" smtClean="0">
                          <a:latin typeface="Book Antiqua"/>
                          <a:cs typeface="Book Antiqua"/>
                        </a:rPr>
                        <a:t> </a:t>
                      </a:r>
                    </a:p>
                    <a:p>
                      <a:r>
                        <a:rPr lang="tr-TR" sz="1800" b="0" dirty="0" smtClean="0">
                          <a:latin typeface="Book Antiqua"/>
                          <a:cs typeface="Book Antiqua"/>
                        </a:rPr>
                        <a:t>    (2010)</a:t>
                      </a:r>
                      <a:endParaRPr lang="tr-TR" sz="1800" b="0" dirty="0">
                        <a:latin typeface="Book Antiqua"/>
                        <a:cs typeface="Book Antiqua"/>
                      </a:endParaRPr>
                    </a:p>
                  </a:txBody>
                  <a:tcPr/>
                </a:tc>
                <a:tc>
                  <a:txBody>
                    <a:bodyPr/>
                    <a:lstStyle/>
                    <a:p>
                      <a:endParaRPr lang="en-US" sz="1800" b="0" dirty="0" smtClean="0">
                        <a:latin typeface="Book Antiqua"/>
                        <a:cs typeface="Book Antiqua"/>
                      </a:endParaRPr>
                    </a:p>
                    <a:p>
                      <a:endParaRPr lang="en-US" sz="1800" b="0" dirty="0" smtClean="0">
                        <a:latin typeface="Book Antiqua"/>
                        <a:cs typeface="Book Antiqua"/>
                      </a:endParaRPr>
                    </a:p>
                    <a:p>
                      <a:endParaRPr lang="en-US" sz="1800" b="0" dirty="0" smtClean="0">
                        <a:latin typeface="Book Antiqua"/>
                        <a:cs typeface="Book Antiqua"/>
                      </a:endParaRPr>
                    </a:p>
                    <a:p>
                      <a:pPr marL="0" indent="0">
                        <a:buFont typeface="Arial"/>
                        <a:buNone/>
                      </a:pPr>
                      <a:r>
                        <a:rPr lang="en-US" sz="1800" b="0" dirty="0" smtClean="0">
                          <a:latin typeface="Book Antiqua"/>
                          <a:cs typeface="Book Antiqua"/>
                        </a:rPr>
                        <a:t>D</a:t>
                      </a:r>
                      <a:r>
                        <a:rPr lang="tr-TR" sz="1800" b="0" dirty="0" err="1" smtClean="0">
                          <a:latin typeface="Book Antiqua"/>
                          <a:cs typeface="Book Antiqua"/>
                        </a:rPr>
                        <a:t>escriptive</a:t>
                      </a:r>
                      <a:r>
                        <a:rPr lang="tr-TR" sz="1800" b="0" dirty="0" smtClean="0">
                          <a:latin typeface="Book Antiqua"/>
                          <a:cs typeface="Book Antiqua"/>
                        </a:rPr>
                        <a:t> </a:t>
                      </a:r>
                      <a:endParaRPr lang="tr-TR" sz="1800" b="0" dirty="0" smtClean="0">
                        <a:latin typeface="Book Antiqua"/>
                        <a:cs typeface="Book Antiqua"/>
                      </a:endParaRPr>
                    </a:p>
                    <a:p>
                      <a:pPr marL="285750" indent="-285750">
                        <a:buFont typeface="Arial"/>
                        <a:buChar char="•"/>
                      </a:pPr>
                      <a:endParaRPr lang="tr-TR" sz="1800" b="0" dirty="0" smtClean="0">
                        <a:latin typeface="Book Antiqua"/>
                        <a:cs typeface="Book Antiqua"/>
                      </a:endParaRPr>
                    </a:p>
                    <a:p>
                      <a:pPr marL="285750" indent="-285750">
                        <a:buFont typeface="Arial"/>
                        <a:buChar char="•"/>
                      </a:pPr>
                      <a:r>
                        <a:rPr lang="tr-TR" sz="1800" b="0" dirty="0" smtClean="0">
                          <a:latin typeface="Book Antiqua"/>
                          <a:cs typeface="Book Antiqua"/>
                        </a:rPr>
                        <a:t>n:</a:t>
                      </a:r>
                      <a:r>
                        <a:rPr lang="tr-TR" sz="1800" b="0" baseline="0" dirty="0" smtClean="0">
                          <a:latin typeface="Book Antiqua"/>
                          <a:cs typeface="Book Antiqua"/>
                        </a:rPr>
                        <a:t> 306</a:t>
                      </a:r>
                      <a:endParaRPr lang="tr-TR" sz="18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285750" marR="0" indent="-285750" algn="l" defTabSz="914400" rtl="0" eaLnBrk="1" fontAlgn="auto" latinLnBrk="0" hangingPunct="1">
                        <a:lnSpc>
                          <a:spcPct val="100000"/>
                        </a:lnSpc>
                        <a:spcBef>
                          <a:spcPts val="0"/>
                        </a:spcBef>
                        <a:spcAft>
                          <a:spcPts val="0"/>
                        </a:spcAft>
                        <a:buClrTx/>
                        <a:buSzTx/>
                        <a:buFont typeface="Arial"/>
                        <a:buChar char="•"/>
                        <a:tabLst/>
                        <a:defRPr/>
                      </a:pPr>
                      <a:endParaRPr lang="en-US" sz="1800" b="0" kern="1200" dirty="0" smtClean="0">
                        <a:solidFill>
                          <a:schemeClr val="dk1"/>
                        </a:solidFill>
                        <a:latin typeface="Book Antiqua"/>
                        <a:ea typeface="+mn-ea"/>
                        <a:cs typeface="Book Antiqua"/>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800" b="0" kern="1200" dirty="0" smtClean="0">
                          <a:solidFill>
                            <a:schemeClr val="dk1"/>
                          </a:solidFill>
                          <a:latin typeface="Book Antiqua"/>
                          <a:ea typeface="+mn-ea"/>
                          <a:cs typeface="Book Antiqua"/>
                        </a:rPr>
                        <a:t>A </a:t>
                      </a:r>
                      <a:r>
                        <a:rPr lang="en-US" sz="1800" b="0" kern="1200" dirty="0" smtClean="0">
                          <a:solidFill>
                            <a:schemeClr val="dk1"/>
                          </a:solidFill>
                          <a:latin typeface="Book Antiqua"/>
                          <a:ea typeface="+mn-ea"/>
                          <a:cs typeface="Book Antiqua"/>
                        </a:rPr>
                        <a:t>questionnaire for the detection of elder abuse </a:t>
                      </a:r>
                      <a:endParaRPr lang="tr-TR" sz="1800" b="0" dirty="0" smtClean="0">
                        <a:latin typeface="Book Antiqua"/>
                        <a:cs typeface="Book Antiqu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0" dirty="0" smtClean="0">
                          <a:latin typeface="Book Antiqua"/>
                          <a:cs typeface="Book Antiqua"/>
                        </a:rPr>
                        <a:t> </a:t>
                      </a:r>
                    </a:p>
                    <a:p>
                      <a:endParaRPr lang="tr-TR" sz="1800" b="0" kern="1200" dirty="0" smtClean="0">
                        <a:solidFill>
                          <a:schemeClr val="dk1"/>
                        </a:solidFill>
                        <a:latin typeface="Book Antiqua"/>
                        <a:ea typeface="+mn-ea"/>
                        <a:cs typeface="Book Antiqua"/>
                      </a:endParaRPr>
                    </a:p>
                    <a:p>
                      <a:pPr marL="0" indent="0">
                        <a:buFont typeface="Arial"/>
                        <a:buNone/>
                      </a:pPr>
                      <a:endParaRPr lang="en-US" sz="1800" b="0" kern="1200" baseline="0" dirty="0" smtClean="0">
                        <a:solidFill>
                          <a:schemeClr val="dk1"/>
                        </a:solidFill>
                        <a:latin typeface="Book Antiqua"/>
                        <a:ea typeface="+mn-ea"/>
                        <a:cs typeface="Book Antiqua"/>
                      </a:endParaRPr>
                    </a:p>
                    <a:p>
                      <a:pPr marL="0" indent="0">
                        <a:buFont typeface="Arial"/>
                        <a:buNone/>
                      </a:pPr>
                      <a:r>
                        <a:rPr lang="en-US" sz="1800" b="0" kern="1200" baseline="0" dirty="0" smtClean="0">
                          <a:solidFill>
                            <a:schemeClr val="dk1"/>
                          </a:solidFill>
                          <a:latin typeface="Book Antiqua"/>
                          <a:ea typeface="+mn-ea"/>
                          <a:cs typeface="Book Antiqua"/>
                        </a:rPr>
                        <a:t> </a:t>
                      </a:r>
                      <a:r>
                        <a:rPr lang="en-US" sz="1800" b="0" kern="1200" dirty="0" smtClean="0">
                          <a:solidFill>
                            <a:schemeClr val="dk1"/>
                          </a:solidFill>
                          <a:latin typeface="Book Antiqua"/>
                          <a:ea typeface="+mn-ea"/>
                          <a:cs typeface="Book Antiqua"/>
                        </a:rPr>
                        <a:t>4.9 </a:t>
                      </a:r>
                      <a:r>
                        <a:rPr lang="en-US" sz="1800" b="0" kern="1200" dirty="0" smtClean="0">
                          <a:solidFill>
                            <a:schemeClr val="dk1"/>
                          </a:solidFill>
                          <a:latin typeface="Book Antiqua"/>
                          <a:ea typeface="+mn-ea"/>
                          <a:cs typeface="Book Antiqua"/>
                        </a:rPr>
                        <a:t>%  people 's physical violence</a:t>
                      </a:r>
                    </a:p>
                    <a:p>
                      <a:pPr marL="0" indent="0">
                        <a:buFont typeface="Arial"/>
                        <a:buNone/>
                      </a:pPr>
                      <a:r>
                        <a:rPr lang="en-US" sz="1800" b="0" kern="1200" dirty="0" smtClean="0">
                          <a:solidFill>
                            <a:schemeClr val="dk1"/>
                          </a:solidFill>
                          <a:latin typeface="Book Antiqua"/>
                          <a:ea typeface="+mn-ea"/>
                          <a:cs typeface="Book Antiqua"/>
                        </a:rPr>
                        <a:t>  </a:t>
                      </a:r>
                    </a:p>
                    <a:p>
                      <a:pPr marL="285750" indent="-285750">
                        <a:buFont typeface="Arial"/>
                        <a:buChar char="•"/>
                      </a:pPr>
                      <a:r>
                        <a:rPr lang="en-US" sz="1800" b="0" kern="1200" dirty="0" smtClean="0">
                          <a:solidFill>
                            <a:schemeClr val="dk1"/>
                          </a:solidFill>
                          <a:latin typeface="Book Antiqua"/>
                          <a:ea typeface="+mn-ea"/>
                          <a:cs typeface="Book Antiqua"/>
                        </a:rPr>
                        <a:t>5.9 % of psychological violence</a:t>
                      </a: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endParaRPr lang="en-US" sz="1800" b="0" kern="1200" dirty="0" smtClean="0">
                        <a:solidFill>
                          <a:schemeClr val="dk1"/>
                        </a:solidFill>
                        <a:latin typeface="Book Antiqua"/>
                        <a:ea typeface="+mn-ea"/>
                        <a:cs typeface="Book Antiqua"/>
                      </a:endParaRPr>
                    </a:p>
                    <a:p>
                      <a:pPr marL="285750" indent="-285750">
                        <a:buFont typeface="Arial"/>
                        <a:buChar char="•"/>
                      </a:pPr>
                      <a:r>
                        <a:rPr lang="en-US" sz="1800" b="0" kern="1200" dirty="0" smtClean="0">
                          <a:solidFill>
                            <a:schemeClr val="dk1"/>
                          </a:solidFill>
                          <a:latin typeface="Book Antiqua"/>
                          <a:ea typeface="+mn-ea"/>
                          <a:cs typeface="Book Antiqua"/>
                        </a:rPr>
                        <a:t>0.3 %  sexual violence</a:t>
                      </a:r>
                      <a:endParaRPr lang="tr-TR" sz="1800" b="0" dirty="0">
                        <a:latin typeface="Book Antiqua"/>
                        <a:cs typeface="Book Antiqua"/>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608030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877394008"/>
              </p:ext>
            </p:extLst>
          </p:nvPr>
        </p:nvGraphicFramePr>
        <p:xfrm>
          <a:off x="1" y="107576"/>
          <a:ext cx="9144000" cy="6633900"/>
        </p:xfrm>
        <a:graphic>
          <a:graphicData uri="http://schemas.openxmlformats.org/drawingml/2006/table">
            <a:tbl>
              <a:tblPr firstRow="1" bandRow="1">
                <a:tableStyleId>{5C22544A-7EE6-4342-B048-85BDC9FD1C3A}</a:tableStyleId>
              </a:tblPr>
              <a:tblGrid>
                <a:gridCol w="1742362"/>
                <a:gridCol w="1783199"/>
                <a:gridCol w="2613544"/>
                <a:gridCol w="3004895"/>
              </a:tblGrid>
              <a:tr h="11415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RESEARCHER</a:t>
                      </a:r>
                      <a:endParaRPr lang="tr-TR" sz="1400" dirty="0" smtClean="0">
                        <a:latin typeface="Arial Black" pitchFamily="34" charset="0"/>
                      </a:endParaRPr>
                    </a:p>
                    <a:p>
                      <a:endParaRPr lang="tr-TR" sz="1400" dirty="0"/>
                    </a:p>
                  </a:txBody>
                  <a:tcPr/>
                </a:tc>
                <a:tc>
                  <a:txBody>
                    <a:bodyPr/>
                    <a:lstStyle/>
                    <a:p>
                      <a:r>
                        <a:rPr lang="en-US" sz="1400" b="1" kern="1200" dirty="0" smtClean="0">
                          <a:solidFill>
                            <a:schemeClr val="lt1"/>
                          </a:solidFill>
                          <a:latin typeface="+mn-lt"/>
                          <a:ea typeface="+mn-ea"/>
                          <a:cs typeface="+mn-cs"/>
                        </a:rPr>
                        <a:t>TYPE OF RESEARCH</a:t>
                      </a:r>
                      <a:endParaRPr lang="tr-TR" sz="1400" baseline="0" dirty="0" smtClean="0"/>
                    </a:p>
                    <a:p>
                      <a:r>
                        <a:rPr lang="tr-TR" sz="1400" baseline="0" dirty="0" smtClean="0"/>
                        <a:t>SAMPLE </a:t>
                      </a:r>
                      <a:endParaRPr lang="tr-TR" sz="1400" dirty="0" smtClean="0"/>
                    </a:p>
                    <a:p>
                      <a:endParaRPr lang="tr-TR" sz="1400" dirty="0"/>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lt1"/>
                          </a:solidFill>
                          <a:latin typeface="+mn-lt"/>
                          <a:ea typeface="+mn-ea"/>
                          <a:cs typeface="+mn-cs"/>
                        </a:rPr>
                        <a:t>MEASURING TOOLS USED</a:t>
                      </a:r>
                      <a:endParaRPr lang="tr-TR" sz="1400" dirty="0" smtClean="0"/>
                    </a:p>
                    <a:p>
                      <a:endParaRPr lang="tr-T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aseline="0" dirty="0" smtClean="0"/>
                        <a:t>   RESULTS</a:t>
                      </a:r>
                      <a:endParaRPr lang="tr-TR" sz="1400" dirty="0" smtClean="0"/>
                    </a:p>
                    <a:p>
                      <a:endParaRPr lang="tr-TR" sz="1400" dirty="0"/>
                    </a:p>
                  </a:txBody>
                  <a:tcPr>
                    <a:lnL w="12700" cap="flat" cmpd="sng" algn="ctr">
                      <a:solidFill>
                        <a:schemeClr val="tx1"/>
                      </a:solidFill>
                      <a:prstDash val="solid"/>
                      <a:round/>
                      <a:headEnd type="none" w="med" len="med"/>
                      <a:tailEnd type="none" w="med" len="med"/>
                    </a:lnL>
                  </a:tcPr>
                </a:tc>
              </a:tr>
              <a:tr h="5492305">
                <a:tc>
                  <a:txBody>
                    <a:bodyPr/>
                    <a:lstStyle/>
                    <a:p>
                      <a:endParaRPr lang="tr-TR" sz="1800" b="0" dirty="0" smtClean="0">
                        <a:latin typeface="Book Antiqua" pitchFamily="18" charset="0"/>
                      </a:endParaRPr>
                    </a:p>
                    <a:p>
                      <a:r>
                        <a:rPr lang="tr-TR" sz="2000" b="0" dirty="0" smtClean="0">
                          <a:latin typeface="Book Antiqua" pitchFamily="18" charset="0"/>
                        </a:rPr>
                        <a:t>Tufan</a:t>
                      </a:r>
                      <a:r>
                        <a:rPr lang="tr-TR" sz="2000" b="0" baseline="0" dirty="0" smtClean="0">
                          <a:latin typeface="Book Antiqua" pitchFamily="18" charset="0"/>
                        </a:rPr>
                        <a:t> (2011)</a:t>
                      </a:r>
                      <a:endParaRPr lang="tr-TR" sz="2000" b="0" dirty="0">
                        <a:latin typeface="Book Antiqua" pitchFamily="18" charset="0"/>
                      </a:endParaRPr>
                    </a:p>
                  </a:txBody>
                  <a:tcPr/>
                </a:tc>
                <a:tc>
                  <a:txBody>
                    <a:bodyPr/>
                    <a:lstStyle/>
                    <a:p>
                      <a:endParaRPr lang="tr-TR" sz="1600" b="0" kern="1200" dirty="0" smtClean="0">
                        <a:solidFill>
                          <a:schemeClr val="dk1"/>
                        </a:solidFill>
                        <a:latin typeface="Book Antiqua"/>
                        <a:ea typeface="+mn-ea"/>
                        <a:cs typeface="Book Antiqua"/>
                      </a:endParaRPr>
                    </a:p>
                    <a:p>
                      <a:pPr>
                        <a:buFont typeface="Arial" pitchFamily="34" charset="0"/>
                        <a:buChar char="•"/>
                      </a:pPr>
                      <a:r>
                        <a:rPr lang="es-ES_tradnl" sz="1600" b="0" kern="1200" dirty="0" err="1" smtClean="0">
                          <a:solidFill>
                            <a:schemeClr val="dk1"/>
                          </a:solidFill>
                          <a:latin typeface="Book Antiqua"/>
                          <a:ea typeface="+mn-ea"/>
                          <a:cs typeface="Book Antiqua"/>
                        </a:rPr>
                        <a:t>Descriptive</a:t>
                      </a:r>
                      <a:endParaRPr lang="es-ES_tradnl" sz="1600" b="0" kern="1200" dirty="0" smtClean="0">
                        <a:solidFill>
                          <a:schemeClr val="dk1"/>
                        </a:solidFill>
                        <a:latin typeface="Book Antiqua"/>
                        <a:ea typeface="+mn-ea"/>
                        <a:cs typeface="Book Antiqua"/>
                      </a:endParaRPr>
                    </a:p>
                    <a:p>
                      <a:pPr>
                        <a:buFont typeface="Arial" pitchFamily="34" charset="0"/>
                        <a:buChar char="•"/>
                      </a:pPr>
                      <a:r>
                        <a:rPr lang="tr-TR" sz="1600" b="0" kern="1200" dirty="0" smtClean="0">
                          <a:solidFill>
                            <a:schemeClr val="dk1"/>
                          </a:solidFill>
                          <a:latin typeface="Book Antiqua"/>
                          <a:ea typeface="+mn-ea"/>
                          <a:cs typeface="Book Antiqua"/>
                        </a:rPr>
                        <a:t>n</a:t>
                      </a:r>
                      <a:r>
                        <a:rPr lang="en-US" sz="1600" b="0" kern="1200" dirty="0" smtClean="0">
                          <a:solidFill>
                            <a:schemeClr val="dk1"/>
                          </a:solidFill>
                          <a:latin typeface="Book Antiqua"/>
                          <a:ea typeface="+mn-ea"/>
                          <a:cs typeface="Book Antiqua"/>
                        </a:rPr>
                        <a:t>: 35 thousand 236</a:t>
                      </a:r>
                      <a:endParaRPr lang="tr-TR" sz="1600"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285750" indent="-285750">
                        <a:buFont typeface="Arial"/>
                        <a:buChar char="•"/>
                      </a:pPr>
                      <a:r>
                        <a:rPr lang="en-US" sz="1600" b="0" kern="1200" dirty="0" smtClean="0">
                          <a:solidFill>
                            <a:schemeClr val="dk1"/>
                          </a:solidFill>
                          <a:latin typeface="Book Antiqua"/>
                          <a:ea typeface="+mn-ea"/>
                          <a:cs typeface="Book Antiqua"/>
                        </a:rPr>
                        <a:t>Socio-demographic form</a:t>
                      </a:r>
                    </a:p>
                    <a:p>
                      <a:pPr marL="0" indent="0">
                        <a:buFont typeface="Arial"/>
                        <a:buNone/>
                      </a:pPr>
                      <a:endParaRPr lang="en-US" sz="1600" b="0" kern="1200" dirty="0" smtClean="0">
                        <a:solidFill>
                          <a:schemeClr val="dk1"/>
                        </a:solidFill>
                        <a:latin typeface="Book Antiqua"/>
                        <a:ea typeface="+mn-ea"/>
                        <a:cs typeface="Book Antiqua"/>
                      </a:endParaRPr>
                    </a:p>
                    <a:p>
                      <a:pPr marL="285750" indent="-285750">
                        <a:buFont typeface="Arial"/>
                        <a:buChar char="•"/>
                      </a:pPr>
                      <a:r>
                        <a:rPr lang="en-US" sz="1600" b="0" kern="1200" dirty="0" smtClean="0">
                          <a:solidFill>
                            <a:schemeClr val="dk1"/>
                          </a:solidFill>
                          <a:latin typeface="Book Antiqua"/>
                          <a:ea typeface="+mn-ea"/>
                          <a:cs typeface="Book Antiqua"/>
                        </a:rPr>
                        <a:t> Abuse and neglect evaluation form</a:t>
                      </a:r>
                    </a:p>
                    <a:p>
                      <a:pPr marL="0" indent="0">
                        <a:buFont typeface="Arial"/>
                        <a:buNone/>
                      </a:pPr>
                      <a:r>
                        <a:rPr lang="en-US" sz="1600" b="0" kern="1200" dirty="0" smtClean="0">
                          <a:solidFill>
                            <a:schemeClr val="dk1"/>
                          </a:solidFill>
                          <a:latin typeface="Book Antiqua"/>
                          <a:ea typeface="+mn-ea"/>
                          <a:cs typeface="Book Antiqua"/>
                        </a:rPr>
                        <a:t> </a:t>
                      </a:r>
                    </a:p>
                    <a:p>
                      <a:pPr marL="285750" indent="-285750">
                        <a:buFont typeface="Arial"/>
                        <a:buChar char="•"/>
                      </a:pPr>
                      <a:r>
                        <a:rPr lang="en-US" sz="1600" b="0" kern="1200" dirty="0" smtClean="0">
                          <a:solidFill>
                            <a:schemeClr val="dk1"/>
                          </a:solidFill>
                          <a:latin typeface="Book Antiqua"/>
                          <a:ea typeface="+mn-ea"/>
                          <a:cs typeface="Book Antiqua"/>
                        </a:rPr>
                        <a:t> Older expectations evaluation form</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285750" indent="-285750" algn="l">
                        <a:buFont typeface="Arial"/>
                        <a:buChar char="•"/>
                      </a:pPr>
                      <a:r>
                        <a:rPr lang="en-US" sz="1600" b="0" kern="1200" dirty="0" smtClean="0">
                          <a:solidFill>
                            <a:schemeClr val="dk1"/>
                          </a:solidFill>
                          <a:latin typeface="Book Antiqua"/>
                          <a:ea typeface="+mn-ea"/>
                          <a:cs typeface="Book Antiqua"/>
                        </a:rPr>
                        <a:t>A study conducted in Turkey in general have been exposed to violence in the 5% of the elderly population.</a:t>
                      </a:r>
                      <a:endParaRPr lang="tr-TR" sz="1600" b="0" dirty="0" smtClean="0">
                        <a:latin typeface="Book Antiqua"/>
                        <a:cs typeface="Book Antiqua"/>
                      </a:endParaRPr>
                    </a:p>
                    <a:p>
                      <a:pPr marL="114300" indent="0" algn="l">
                        <a:buFont typeface="Arial"/>
                        <a:buNone/>
                      </a:pPr>
                      <a:r>
                        <a:rPr lang="tr-TR" sz="1600" b="0" dirty="0" smtClean="0">
                          <a:latin typeface="Book Antiqua"/>
                          <a:cs typeface="Book Antiqua"/>
                        </a:rPr>
                        <a:t> </a:t>
                      </a:r>
                    </a:p>
                    <a:p>
                      <a:pPr marL="400050" indent="-285750" algn="l">
                        <a:buFont typeface="Arial"/>
                        <a:buChar char="•"/>
                      </a:pPr>
                      <a:r>
                        <a:rPr lang="en-US" sz="1600" b="0" kern="1200" dirty="0" smtClean="0">
                          <a:solidFill>
                            <a:schemeClr val="dk1"/>
                          </a:solidFill>
                          <a:latin typeface="Book Antiqua"/>
                          <a:ea typeface="+mn-ea"/>
                          <a:cs typeface="Book Antiqua"/>
                        </a:rPr>
                        <a:t>98 % of the elderly were exposed to insulting words and behavior</a:t>
                      </a:r>
                      <a:endParaRPr lang="tr-TR" sz="1600" b="0" dirty="0" smtClean="0">
                        <a:latin typeface="Book Antiqua"/>
                        <a:cs typeface="Book Antiqua"/>
                      </a:endParaRPr>
                    </a:p>
                    <a:p>
                      <a:pPr marL="400050" indent="-285750" algn="l">
                        <a:buFont typeface="Arial"/>
                        <a:buChar char="•"/>
                      </a:pPr>
                      <a:endParaRPr lang="tr-TR" sz="1600" b="0" dirty="0" smtClean="0">
                        <a:solidFill>
                          <a:srgbClr val="FF4040"/>
                        </a:solidFill>
                        <a:latin typeface="Book Antiqua"/>
                        <a:cs typeface="Book Antiqua"/>
                      </a:endParaRPr>
                    </a:p>
                    <a:p>
                      <a:pPr marL="400050" indent="-285750" algn="l">
                        <a:buFont typeface="Arial"/>
                        <a:buChar char="•"/>
                      </a:pPr>
                      <a:r>
                        <a:rPr lang="en-US" sz="1600" b="0" kern="1200" dirty="0" smtClean="0">
                          <a:solidFill>
                            <a:schemeClr val="dk1"/>
                          </a:solidFill>
                          <a:latin typeface="Book Antiqua"/>
                          <a:ea typeface="+mn-ea"/>
                          <a:cs typeface="Book Antiqua"/>
                        </a:rPr>
                        <a:t> Brute force elderly loved ones 63% experienced at least a week while 66% of emotional violence</a:t>
                      </a:r>
                      <a:r>
                        <a:rPr lang="tr-TR" sz="1600" b="0" dirty="0" smtClean="0">
                          <a:latin typeface="Book Antiqua"/>
                          <a:cs typeface="Book Antiqua"/>
                        </a:rPr>
                        <a:t> </a:t>
                      </a: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138080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459849377"/>
              </p:ext>
            </p:extLst>
          </p:nvPr>
        </p:nvGraphicFramePr>
        <p:xfrm>
          <a:off x="54321" y="161615"/>
          <a:ext cx="9089679" cy="6696385"/>
        </p:xfrm>
        <a:graphic>
          <a:graphicData uri="http://schemas.openxmlformats.org/drawingml/2006/table">
            <a:tbl>
              <a:tblPr firstRow="1" bandRow="1">
                <a:tableStyleId>{5C22544A-7EE6-4342-B048-85BDC9FD1C3A}</a:tableStyleId>
              </a:tblPr>
              <a:tblGrid>
                <a:gridCol w="1958913"/>
                <a:gridCol w="1688954"/>
                <a:gridCol w="2121327"/>
                <a:gridCol w="3320485"/>
              </a:tblGrid>
              <a:tr h="13418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Book Antiqua"/>
                          <a:ea typeface="+mn-ea"/>
                          <a:cs typeface="Book Antiqua"/>
                        </a:rPr>
                        <a:t>RESEARCHER</a:t>
                      </a:r>
                      <a:endParaRPr lang="tr-TR" sz="1800" dirty="0" smtClean="0">
                        <a:latin typeface="Book Antiqua"/>
                        <a:cs typeface="Book Antiqua"/>
                      </a:endParaRPr>
                    </a:p>
                    <a:p>
                      <a:endParaRPr lang="tr-TR" dirty="0">
                        <a:latin typeface="Book Antiqua"/>
                        <a:cs typeface="Book Antiqua"/>
                      </a:endParaRPr>
                    </a:p>
                  </a:txBody>
                  <a:tcPr/>
                </a:tc>
                <a:tc>
                  <a:txBody>
                    <a:bodyPr/>
                    <a:lstStyle/>
                    <a:p>
                      <a:r>
                        <a:rPr lang="en-US" sz="1600" b="1" kern="1200" dirty="0" smtClean="0">
                          <a:solidFill>
                            <a:schemeClr val="lt1"/>
                          </a:solidFill>
                          <a:latin typeface="Book Antiqua"/>
                          <a:ea typeface="+mn-ea"/>
                          <a:cs typeface="Book Antiqua"/>
                        </a:rPr>
                        <a:t>TYPE OF RESEARCH</a:t>
                      </a:r>
                      <a:endParaRPr lang="tr-TR" sz="1400" baseline="0" dirty="0" smtClean="0">
                        <a:latin typeface="Book Antiqua"/>
                        <a:cs typeface="Book Antiqua"/>
                      </a:endParaRPr>
                    </a:p>
                    <a:p>
                      <a:r>
                        <a:rPr lang="tr-TR" sz="1400" baseline="0" dirty="0" smtClean="0">
                          <a:latin typeface="Book Antiqua"/>
                          <a:cs typeface="Book Antiqua"/>
                        </a:rPr>
                        <a:t>SAMPLE </a:t>
                      </a:r>
                      <a:endParaRPr lang="tr-TR" sz="1400" dirty="0" smtClean="0">
                        <a:latin typeface="Book Antiqua"/>
                        <a:cs typeface="Book Antiqua"/>
                      </a:endParaRPr>
                    </a:p>
                    <a:p>
                      <a:endParaRPr lang="tr-TR" sz="1600" baseline="0" dirty="0" smtClean="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latin typeface="Book Antiqua"/>
                          <a:ea typeface="+mn-ea"/>
                          <a:cs typeface="Book Antiqua"/>
                        </a:rPr>
                        <a:t>MEASURING TOOLS USED</a:t>
                      </a:r>
                      <a:endParaRPr lang="tr-TR" sz="1400" dirty="0" smtClean="0">
                        <a:latin typeface="Book Antiqua"/>
                        <a:cs typeface="Book Antiqua"/>
                      </a:endParaRPr>
                    </a:p>
                    <a:p>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aseline="0" dirty="0" smtClean="0">
                          <a:latin typeface="Book Antiqua"/>
                          <a:cs typeface="Book Antiqua"/>
                        </a:rPr>
                        <a:t>   RESULTS</a:t>
                      </a:r>
                      <a:endParaRPr lang="tr-TR" sz="1600" dirty="0" smtClean="0">
                        <a:latin typeface="Book Antiqua"/>
                        <a:cs typeface="Book Antiqua"/>
                      </a:endParaRPr>
                    </a:p>
                    <a:p>
                      <a:endParaRPr lang="tr-TR" sz="1600" dirty="0">
                        <a:latin typeface="Book Antiqua"/>
                        <a:cs typeface="Book Antiqua"/>
                      </a:endParaRPr>
                    </a:p>
                  </a:txBody>
                  <a:tcPr>
                    <a:lnL w="12700" cap="flat" cmpd="sng" algn="ctr">
                      <a:solidFill>
                        <a:schemeClr val="tx1"/>
                      </a:solidFill>
                      <a:prstDash val="solid"/>
                      <a:round/>
                      <a:headEnd type="none" w="med" len="med"/>
                      <a:tailEnd type="none" w="med" len="med"/>
                    </a:lnL>
                  </a:tcPr>
                </a:tc>
              </a:tr>
              <a:tr h="5354574">
                <a:tc>
                  <a:txBody>
                    <a:bodyPr/>
                    <a:lstStyle/>
                    <a:p>
                      <a:endParaRPr lang="tr-TR" sz="1600" b="0" dirty="0" smtClean="0">
                        <a:latin typeface="Book Antiqua"/>
                        <a:cs typeface="Book Antiqua"/>
                      </a:endParaRPr>
                    </a:p>
                    <a:p>
                      <a:endParaRPr lang="tr-TR" sz="1600" b="0" dirty="0" smtClean="0">
                        <a:latin typeface="Book Antiqua"/>
                        <a:cs typeface="Book Antiqua"/>
                      </a:endParaRPr>
                    </a:p>
                    <a:p>
                      <a:r>
                        <a:rPr lang="tr-TR" sz="1600" b="0" dirty="0" smtClean="0">
                          <a:latin typeface="Book Antiqua"/>
                          <a:cs typeface="Book Antiqua"/>
                        </a:rPr>
                        <a:t>Ergin (2012)</a:t>
                      </a:r>
                      <a:endParaRPr lang="tr-TR" sz="1600" b="0" dirty="0">
                        <a:latin typeface="Book Antiqua"/>
                        <a:cs typeface="Book Antiqua"/>
                      </a:endParaRPr>
                    </a:p>
                  </a:txBody>
                  <a:tcPr/>
                </a:tc>
                <a:tc>
                  <a:txBody>
                    <a:bodyPr/>
                    <a:lstStyle/>
                    <a:p>
                      <a:pPr>
                        <a:buFont typeface="Arial" pitchFamily="34" charset="0"/>
                        <a:buChar char="•"/>
                      </a:pPr>
                      <a:endParaRPr lang="tr-TR" b="0" dirty="0" smtClean="0">
                        <a:latin typeface="Book Antiqua"/>
                        <a:cs typeface="Book Antiqua"/>
                      </a:endParaRPr>
                    </a:p>
                    <a:p>
                      <a:pPr>
                        <a:buFont typeface="Arial" pitchFamily="34" charset="0"/>
                        <a:buChar char="•"/>
                      </a:pPr>
                      <a:r>
                        <a:rPr lang="tr-TR" b="0" dirty="0" err="1" smtClean="0">
                          <a:latin typeface="Book Antiqua"/>
                          <a:cs typeface="Book Antiqua"/>
                        </a:rPr>
                        <a:t>Descriptive</a:t>
                      </a:r>
                      <a:endParaRPr lang="tr-TR" b="0" dirty="0" smtClean="0">
                        <a:latin typeface="Book Antiqua"/>
                        <a:cs typeface="Book Antiqua"/>
                      </a:endParaRPr>
                    </a:p>
                    <a:p>
                      <a:pPr>
                        <a:buFont typeface="Arial" pitchFamily="34" charset="0"/>
                        <a:buChar char="•"/>
                      </a:pPr>
                      <a:r>
                        <a:rPr lang="tr-TR" b="0" dirty="0" smtClean="0">
                          <a:latin typeface="Book Antiqua"/>
                          <a:cs typeface="Book Antiqua"/>
                        </a:rPr>
                        <a:t>n:756</a:t>
                      </a:r>
                      <a:endParaRPr lang="tr-TR" b="0" dirty="0">
                        <a:latin typeface="Book Antiqua"/>
                        <a:cs typeface="Book Antiqua"/>
                      </a:endParaRPr>
                    </a:p>
                  </a:txBody>
                  <a:tcPr>
                    <a:lnR w="12700" cap="flat" cmpd="sng" algn="ctr">
                      <a:solidFill>
                        <a:schemeClr val="tx1"/>
                      </a:solidFill>
                      <a:prstDash val="solid"/>
                      <a:round/>
                      <a:headEnd type="none" w="med" len="med"/>
                      <a:tailEnd type="none" w="med" len="med"/>
                    </a:lnR>
                  </a:tcPr>
                </a:tc>
                <a:tc>
                  <a:txBody>
                    <a:bodyPr/>
                    <a:lstStyle/>
                    <a:p>
                      <a:endParaRPr lang="tr-TR" sz="1600" b="0" dirty="0" smtClean="0">
                        <a:latin typeface="Book Antiqua"/>
                        <a:cs typeface="Book Antiqua"/>
                      </a:endParaRPr>
                    </a:p>
                    <a:p>
                      <a:pPr marL="285750" indent="-285750">
                        <a:buFont typeface="Arial"/>
                        <a:buChar char="•"/>
                      </a:pPr>
                      <a:r>
                        <a:rPr lang="en-US" sz="1600" b="0" kern="1200" dirty="0" smtClean="0">
                          <a:solidFill>
                            <a:schemeClr val="dk1"/>
                          </a:solidFill>
                          <a:latin typeface="Book Antiqua"/>
                          <a:ea typeface="+mn-ea"/>
                          <a:cs typeface="Book Antiqua"/>
                        </a:rPr>
                        <a:t>Socio- demographic form </a:t>
                      </a:r>
                    </a:p>
                    <a:p>
                      <a:pPr marL="285750" indent="-285750">
                        <a:buFont typeface="Arial"/>
                        <a:buChar char="•"/>
                      </a:pPr>
                      <a:r>
                        <a:rPr lang="en-US" sz="1600" b="0" kern="1200" dirty="0" smtClean="0">
                          <a:solidFill>
                            <a:schemeClr val="dk1"/>
                          </a:solidFill>
                          <a:latin typeface="Book Antiqua"/>
                          <a:ea typeface="+mn-ea"/>
                          <a:cs typeface="Book Antiqua"/>
                        </a:rPr>
                        <a:t> Abuse and neglect evaluation form</a:t>
                      </a:r>
                    </a:p>
                    <a:p>
                      <a:pPr marL="0" indent="0">
                        <a:buFont typeface="Arial"/>
                        <a:buNone/>
                      </a:pPr>
                      <a:r>
                        <a:rPr lang="en-US" sz="1600" b="0" kern="1200" dirty="0" smtClean="0">
                          <a:solidFill>
                            <a:schemeClr val="dk1"/>
                          </a:solidFill>
                          <a:latin typeface="Book Antiqua"/>
                          <a:ea typeface="+mn-ea"/>
                          <a:cs typeface="Book Antiqua"/>
                        </a:rPr>
                        <a:t> </a:t>
                      </a:r>
                    </a:p>
                    <a:p>
                      <a:pPr marL="285750" indent="-285750">
                        <a:buFont typeface="Arial"/>
                        <a:buChar char="•"/>
                      </a:pPr>
                      <a:r>
                        <a:rPr lang="en-US" sz="1600" b="0" kern="1200" dirty="0" smtClean="0">
                          <a:solidFill>
                            <a:schemeClr val="dk1"/>
                          </a:solidFill>
                          <a:latin typeface="Book Antiqua"/>
                          <a:ea typeface="+mn-ea"/>
                          <a:cs typeface="Book Antiqua"/>
                        </a:rPr>
                        <a:t> Older expectations evaluation form</a:t>
                      </a:r>
                      <a:endParaRPr lang="tr-TR" sz="1600" b="0" dirty="0">
                        <a:latin typeface="Book Antiqua"/>
                        <a:cs typeface="Book Antiqu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en-US" sz="1600" b="0" kern="1200" dirty="0" smtClean="0">
                        <a:solidFill>
                          <a:schemeClr val="dk1"/>
                        </a:solidFill>
                        <a:latin typeface="Book Antiqua"/>
                        <a:ea typeface="+mn-ea"/>
                        <a:cs typeface="Book Antiqua"/>
                      </a:endParaRPr>
                    </a:p>
                    <a:p>
                      <a:pPr marL="285750" indent="-285750">
                        <a:buFont typeface="Arial"/>
                        <a:buChar char="•"/>
                      </a:pPr>
                      <a:r>
                        <a:rPr lang="en-US" sz="1600" b="0" kern="1200" dirty="0" smtClean="0">
                          <a:solidFill>
                            <a:schemeClr val="dk1"/>
                          </a:solidFill>
                          <a:latin typeface="Book Antiqua"/>
                          <a:ea typeface="+mn-ea"/>
                          <a:cs typeface="Book Antiqua"/>
                        </a:rPr>
                        <a:t>14.2% of the elderly over 12 months have undergone any type of abuse and neglect</a:t>
                      </a:r>
                      <a:endParaRPr lang="tr-TR" sz="1600" b="0" dirty="0" smtClean="0">
                        <a:latin typeface="Book Antiqua"/>
                        <a:cs typeface="Book Antiqua"/>
                      </a:endParaRPr>
                    </a:p>
                    <a:p>
                      <a:pPr marL="285750" indent="-285750">
                        <a:buFont typeface="Arial"/>
                        <a:buChar char="•"/>
                      </a:pPr>
                      <a:endParaRPr lang="tr-TR" sz="1600" b="0" dirty="0" smtClean="0">
                        <a:latin typeface="Book Antiqua"/>
                        <a:cs typeface="Book Antiqua"/>
                      </a:endParaRPr>
                    </a:p>
                    <a:p>
                      <a:pPr marL="285750" indent="-285750">
                        <a:buFont typeface="Arial"/>
                        <a:buChar char="•"/>
                      </a:pPr>
                      <a:endParaRPr lang="en-US" sz="1600" b="0" kern="1200" dirty="0" smtClean="0">
                        <a:solidFill>
                          <a:schemeClr val="dk1"/>
                        </a:solidFill>
                        <a:latin typeface="Book Antiqua"/>
                        <a:ea typeface="+mn-ea"/>
                        <a:cs typeface="Book Antiqua"/>
                      </a:endParaRPr>
                    </a:p>
                    <a:p>
                      <a:pPr marL="285750" indent="-285750">
                        <a:buFont typeface="Arial"/>
                        <a:buChar char="•"/>
                      </a:pPr>
                      <a:r>
                        <a:rPr lang="en-US" sz="1600" b="0" kern="1200" dirty="0" smtClean="0">
                          <a:solidFill>
                            <a:schemeClr val="dk1"/>
                          </a:solidFill>
                          <a:latin typeface="Book Antiqua"/>
                          <a:ea typeface="+mn-ea"/>
                          <a:cs typeface="Book Antiqua"/>
                        </a:rPr>
                        <a:t>68.1% of showing the children of abusive behavior the wife and brother of 9.5 % and 12.9%</a:t>
                      </a:r>
                      <a:endParaRPr lang="tr-TR" sz="1600" b="0" dirty="0" smtClean="0">
                        <a:latin typeface="Book Antiqua"/>
                        <a:cs typeface="Book Antiqua"/>
                      </a:endParaRPr>
                    </a:p>
                  </a:txBody>
                  <a:tcPr>
                    <a:lnL w="12700" cap="flat" cmpd="sng" algn="ctr">
                      <a:solidFill>
                        <a:schemeClr val="tx1"/>
                      </a:solidFill>
                      <a:prstDash val="solid"/>
                      <a:round/>
                      <a:headEnd type="none" w="med" len="med"/>
                      <a:tailEnd type="none" w="med" len="med"/>
                    </a:lnL>
                  </a:tcPr>
                </a:tc>
              </a:tr>
            </a:tbl>
          </a:graphicData>
        </a:graphic>
      </p:graphicFrame>
      <p:graphicFrame>
        <p:nvGraphicFramePr>
          <p:cNvPr id="5" name="4 Tablo"/>
          <p:cNvGraphicFramePr>
            <a:graphicFrameLocks noGrp="1"/>
          </p:cNvGraphicFramePr>
          <p:nvPr/>
        </p:nvGraphicFramePr>
        <p:xfrm>
          <a:off x="-660400" y="2377440"/>
          <a:ext cx="208280" cy="365760"/>
        </p:xfrm>
        <a:graphic>
          <a:graphicData uri="http://schemas.openxmlformats.org/drawingml/2006/table">
            <a:tbl>
              <a:tblPr/>
              <a:tblGrid>
                <a:gridCol w="208280"/>
              </a:tblGrid>
              <a:tr h="0">
                <a:tc>
                  <a:txBody>
                    <a:bodyPr/>
                    <a:lstStyle/>
                    <a:p>
                      <a:endParaRPr lang="tr-T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2002245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dirty="0" smtClean="0">
                <a:latin typeface="Book Antiqua"/>
                <a:cs typeface="Book Antiqua"/>
              </a:rPr>
              <a:t>R</a:t>
            </a:r>
            <a:r>
              <a:rPr lang="tr-TR" b="1" dirty="0" err="1" smtClean="0">
                <a:latin typeface="Book Antiqua"/>
                <a:cs typeface="Book Antiqua"/>
              </a:rPr>
              <a:t>esults</a:t>
            </a:r>
            <a:r>
              <a:rPr lang="tr-TR" b="1" dirty="0" smtClean="0">
                <a:latin typeface="Book Antiqua"/>
                <a:cs typeface="Book Antiqua"/>
              </a:rPr>
              <a:t> :1</a:t>
            </a:r>
            <a:endParaRPr lang="tr-TR" b="1" dirty="0">
              <a:latin typeface="Book Antiqua"/>
              <a:cs typeface="Book Antiqua"/>
            </a:endParaRPr>
          </a:p>
        </p:txBody>
      </p:sp>
      <p:sp>
        <p:nvSpPr>
          <p:cNvPr id="3" name="2 İçerik Yer Tutucusu"/>
          <p:cNvSpPr>
            <a:spLocks noGrp="1"/>
          </p:cNvSpPr>
          <p:nvPr>
            <p:ph idx="1"/>
          </p:nvPr>
        </p:nvSpPr>
        <p:spPr/>
        <p:txBody>
          <a:bodyPr>
            <a:normAutofit/>
          </a:bodyPr>
          <a:lstStyle/>
          <a:p>
            <a:endParaRPr lang="tr-TR" dirty="0" smtClean="0"/>
          </a:p>
          <a:p>
            <a:endParaRPr lang="tr-TR" dirty="0"/>
          </a:p>
          <a:p>
            <a:endParaRPr lang="tr-TR" dirty="0" smtClean="0"/>
          </a:p>
          <a:p>
            <a:pPr>
              <a:buFont typeface="Arial"/>
              <a:buChar char="•"/>
            </a:pPr>
            <a:r>
              <a:rPr lang="en-US" dirty="0">
                <a:latin typeface="Book Antiqua"/>
                <a:cs typeface="Book Antiqua"/>
              </a:rPr>
              <a:t>4% to 10% of elderly </a:t>
            </a:r>
            <a:r>
              <a:rPr lang="en-US" dirty="0" smtClean="0">
                <a:latin typeface="Book Antiqua"/>
                <a:cs typeface="Book Antiqua"/>
              </a:rPr>
              <a:t>people </a:t>
            </a:r>
            <a:r>
              <a:rPr lang="en-US" dirty="0">
                <a:latin typeface="Book Antiqua"/>
                <a:cs typeface="Book Antiqua"/>
              </a:rPr>
              <a:t>are subject to abuse or neglect. </a:t>
            </a:r>
            <a:endParaRPr lang="tr-TR" dirty="0" smtClean="0">
              <a:latin typeface="Book Antiqua"/>
              <a:cs typeface="Book Antiqua"/>
            </a:endParaRPr>
          </a:p>
          <a:p>
            <a:endParaRPr lang="tr-TR" dirty="0" smtClean="0"/>
          </a:p>
          <a:p>
            <a:pPr algn="r"/>
            <a:r>
              <a:rPr lang="tr-TR" b="1" dirty="0" smtClean="0">
                <a:latin typeface="Book Antiqua"/>
                <a:cs typeface="Book Antiqua"/>
              </a:rPr>
              <a:t>(Akdemir   ,Görgülü,Çınar ,2008)</a:t>
            </a:r>
            <a:endParaRPr lang="tr-TR" b="1" dirty="0">
              <a:latin typeface="Book Antiqua"/>
              <a:cs typeface="Book Antiqua"/>
            </a:endParaRPr>
          </a:p>
        </p:txBody>
      </p:sp>
    </p:spTree>
    <p:extLst>
      <p:ext uri="{BB962C8B-B14F-4D97-AF65-F5344CB8AC3E}">
        <p14:creationId xmlns:p14="http://schemas.microsoft.com/office/powerpoint/2010/main" val="598778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err="1" smtClean="0">
                <a:latin typeface="Book Antiqua"/>
                <a:cs typeface="Book Antiqua"/>
              </a:rPr>
              <a:t>Results</a:t>
            </a:r>
            <a:r>
              <a:rPr lang="tr-TR" b="1" dirty="0" smtClean="0">
                <a:latin typeface="Book Antiqua"/>
                <a:cs typeface="Book Antiqua"/>
              </a:rPr>
              <a:t>  :2</a:t>
            </a:r>
            <a:endParaRPr lang="en-US" b="1" dirty="0">
              <a:latin typeface="Book Antiqua"/>
              <a:cs typeface="Book Antiqua"/>
            </a:endParaRPr>
          </a:p>
        </p:txBody>
      </p:sp>
      <p:sp>
        <p:nvSpPr>
          <p:cNvPr id="3" name="Content Placeholder 2"/>
          <p:cNvSpPr>
            <a:spLocks noGrp="1"/>
          </p:cNvSpPr>
          <p:nvPr>
            <p:ph idx="1"/>
          </p:nvPr>
        </p:nvSpPr>
        <p:spPr/>
        <p:txBody>
          <a:bodyPr/>
          <a:lstStyle/>
          <a:p>
            <a:endParaRPr lang="tr-TR" dirty="0" smtClean="0">
              <a:solidFill>
                <a:schemeClr val="tx1"/>
              </a:solidFill>
              <a:latin typeface="Book Antiqua"/>
              <a:cs typeface="Book Antiqua"/>
            </a:endParaRPr>
          </a:p>
          <a:p>
            <a:endParaRPr lang="tr-TR" dirty="0" smtClean="0">
              <a:solidFill>
                <a:schemeClr val="tx1"/>
              </a:solidFill>
              <a:latin typeface="Book Antiqua"/>
              <a:cs typeface="Book Antiqua"/>
            </a:endParaRPr>
          </a:p>
          <a:p>
            <a:pPr>
              <a:buNone/>
            </a:pPr>
            <a:endParaRPr lang="tr-TR" dirty="0" smtClean="0">
              <a:solidFill>
                <a:schemeClr val="tx1"/>
              </a:solidFill>
              <a:latin typeface="Book Antiqua"/>
              <a:cs typeface="Book Antiqua"/>
            </a:endParaRPr>
          </a:p>
          <a:p>
            <a:endParaRPr lang="tr-TR" dirty="0">
              <a:solidFill>
                <a:schemeClr val="tx1"/>
              </a:solidFill>
              <a:latin typeface="Book Antiqua"/>
              <a:cs typeface="Book Antiqua"/>
            </a:endParaRPr>
          </a:p>
          <a:p>
            <a:r>
              <a:rPr lang="en-US" dirty="0" smtClean="0"/>
              <a:t> </a:t>
            </a:r>
            <a:r>
              <a:rPr lang="en-US" dirty="0">
                <a:latin typeface="Book Antiqua"/>
                <a:cs typeface="Book Antiqua"/>
              </a:rPr>
              <a:t>As the population ages , the elderly has become an important factor in maintaining the quality of life</a:t>
            </a:r>
            <a:endParaRPr lang="en-US" dirty="0">
              <a:solidFill>
                <a:schemeClr val="tx1"/>
              </a:solidFill>
              <a:latin typeface="Book Antiqua"/>
              <a:cs typeface="Book Antiqua"/>
            </a:endParaRPr>
          </a:p>
        </p:txBody>
      </p:sp>
    </p:spTree>
    <p:extLst>
      <p:ext uri="{BB962C8B-B14F-4D97-AF65-F5344CB8AC3E}">
        <p14:creationId xmlns:p14="http://schemas.microsoft.com/office/powerpoint/2010/main" val="1905157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latin typeface="Book Antiqua" pitchFamily="18" charset="0"/>
              </a:rPr>
              <a:t>R</a:t>
            </a:r>
            <a:r>
              <a:rPr lang="tr-TR" dirty="0" err="1" smtClean="0">
                <a:latin typeface="Book Antiqua" pitchFamily="18" charset="0"/>
              </a:rPr>
              <a:t>esults</a:t>
            </a:r>
            <a:r>
              <a:rPr lang="tr-TR" dirty="0" smtClean="0">
                <a:latin typeface="Book Antiqua" pitchFamily="18" charset="0"/>
              </a:rPr>
              <a:t> :3 </a:t>
            </a:r>
            <a:endParaRPr lang="tr-TR" dirty="0">
              <a:latin typeface="Book Antiqua" pitchFamily="18" charset="0"/>
            </a:endParaRPr>
          </a:p>
        </p:txBody>
      </p:sp>
      <p:sp>
        <p:nvSpPr>
          <p:cNvPr id="3" name="2 İçerik Yer Tutucusu"/>
          <p:cNvSpPr>
            <a:spLocks noGrp="1"/>
          </p:cNvSpPr>
          <p:nvPr>
            <p:ph idx="1"/>
          </p:nvPr>
        </p:nvSpPr>
        <p:spPr/>
        <p:txBody>
          <a:bodyPr>
            <a:normAutofit/>
          </a:bodyPr>
          <a:lstStyle/>
          <a:p>
            <a:pPr marL="0" indent="0" algn="ctr">
              <a:buNone/>
            </a:pPr>
            <a:r>
              <a:rPr lang="tr-TR" dirty="0" smtClean="0"/>
              <a:t>  </a:t>
            </a:r>
          </a:p>
          <a:p>
            <a:pPr algn="ctr"/>
            <a:endParaRPr lang="en-US" dirty="0" smtClean="0">
              <a:latin typeface="Book Antiqua"/>
              <a:cs typeface="Book Antiqua"/>
            </a:endParaRPr>
          </a:p>
          <a:p>
            <a:pPr algn="ctr"/>
            <a:r>
              <a:rPr lang="en-US" dirty="0" smtClean="0">
                <a:latin typeface="Book Antiqua"/>
                <a:cs typeface="Book Antiqua"/>
              </a:rPr>
              <a:t>Elderly </a:t>
            </a:r>
            <a:r>
              <a:rPr lang="en-US" dirty="0">
                <a:latin typeface="Book Antiqua"/>
                <a:cs typeface="Book Antiqua"/>
              </a:rPr>
              <a:t>relatives </a:t>
            </a:r>
            <a:r>
              <a:rPr lang="en-US" dirty="0" smtClean="0">
                <a:latin typeface="Book Antiqua"/>
                <a:cs typeface="Book Antiqua"/>
              </a:rPr>
              <a:t>feels </a:t>
            </a:r>
            <a:r>
              <a:rPr lang="en-US" dirty="0">
                <a:latin typeface="Book Antiqua"/>
                <a:cs typeface="Book Antiqua"/>
              </a:rPr>
              <a:t>disturbed by the </a:t>
            </a:r>
            <a:r>
              <a:rPr lang="en-US" dirty="0" smtClean="0">
                <a:latin typeface="Book Antiqua"/>
                <a:cs typeface="Book Antiqua"/>
              </a:rPr>
              <a:t>elders</a:t>
            </a:r>
            <a:r>
              <a:rPr lang="en-US" dirty="0">
                <a:latin typeface="Book Antiqua"/>
                <a:cs typeface="Book Antiqua"/>
              </a:rPr>
              <a:t>. Despite the fact that elder abuse is known it can’t be </a:t>
            </a:r>
            <a:r>
              <a:rPr lang="en-US" dirty="0" smtClean="0">
                <a:latin typeface="Book Antiqua"/>
                <a:cs typeface="Book Antiqua"/>
              </a:rPr>
              <a:t>reported because it is a crime </a:t>
            </a:r>
            <a:r>
              <a:rPr lang="en-US" dirty="0">
                <a:latin typeface="Book Antiqua"/>
                <a:cs typeface="Book Antiqua"/>
              </a:rPr>
              <a:t>, fear of being ostracized by society and asked to be kept within the family problems </a:t>
            </a:r>
            <a:endParaRPr lang="tr-TR" dirty="0">
              <a:latin typeface="Book Antiqua"/>
              <a:cs typeface="Book Antiqua"/>
            </a:endParaRPr>
          </a:p>
        </p:txBody>
      </p:sp>
    </p:spTree>
    <p:extLst>
      <p:ext uri="{BB962C8B-B14F-4D97-AF65-F5344CB8AC3E}">
        <p14:creationId xmlns:p14="http://schemas.microsoft.com/office/powerpoint/2010/main" val="2830022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tr-TR" b="1" dirty="0" smtClean="0"/>
          </a:p>
          <a:p>
            <a:endParaRPr lang="tr-TR" b="1" dirty="0"/>
          </a:p>
          <a:p>
            <a:pPr>
              <a:buNone/>
            </a:pPr>
            <a:r>
              <a:rPr lang="tr-TR" b="1" dirty="0" smtClean="0"/>
              <a:t>      </a:t>
            </a:r>
            <a:endParaRPr lang="tr-TR" dirty="0"/>
          </a:p>
          <a:p>
            <a:r>
              <a:rPr lang="en-US" dirty="0">
                <a:latin typeface="Book Antiqua"/>
                <a:cs typeface="Book Antiqua"/>
              </a:rPr>
              <a:t>Ministry of Family Affairs What </a:t>
            </a:r>
            <a:r>
              <a:rPr lang="en-US" dirty="0" smtClean="0">
                <a:latin typeface="Book Antiqua"/>
                <a:cs typeface="Book Antiqua"/>
              </a:rPr>
              <a:t>they did </a:t>
            </a:r>
            <a:r>
              <a:rPr lang="en-US" dirty="0">
                <a:latin typeface="Book Antiqua"/>
                <a:cs typeface="Book Antiqua"/>
              </a:rPr>
              <a:t>/ what </a:t>
            </a:r>
            <a:r>
              <a:rPr lang="en-US" dirty="0" smtClean="0">
                <a:latin typeface="Book Antiqua"/>
                <a:cs typeface="Book Antiqua"/>
              </a:rPr>
              <a:t>are they </a:t>
            </a:r>
            <a:r>
              <a:rPr lang="en-US" dirty="0">
                <a:latin typeface="Book Antiqua"/>
                <a:cs typeface="Book Antiqua"/>
              </a:rPr>
              <a:t>doing?</a:t>
            </a:r>
          </a:p>
        </p:txBody>
      </p:sp>
    </p:spTree>
    <p:extLst>
      <p:ext uri="{BB962C8B-B14F-4D97-AF65-F5344CB8AC3E}">
        <p14:creationId xmlns:p14="http://schemas.microsoft.com/office/powerpoint/2010/main" val="631338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en-US" dirty="0"/>
              <a:t>The actions included in the National Ageing Action Plan of 2007 may be listed as The Elderly and Development; Increasing Health and Welfare in Old Age; </a:t>
            </a:r>
            <a:endParaRPr lang="en-US" dirty="0" smtClean="0"/>
          </a:p>
          <a:p>
            <a:r>
              <a:rPr lang="en-US" dirty="0" smtClean="0"/>
              <a:t>Providing </a:t>
            </a:r>
            <a:r>
              <a:rPr lang="en-US" dirty="0"/>
              <a:t>Supportive Environments with Possibilities in Old Age. Goals aimed at the mental health of the elderly are a part of actions for Increasing Health and Welfare in Old Age and Providing Supportive Environments with Possibilities in Old Age. Among these actions, the subject entitled Abuse, Neglect and Violence includes </a:t>
            </a:r>
            <a:endParaRPr lang="en-US" dirty="0" smtClean="0"/>
          </a:p>
          <a:p>
            <a:r>
              <a:rPr lang="en-US" dirty="0" smtClean="0"/>
              <a:t>Goal </a:t>
            </a:r>
            <a:r>
              <a:rPr lang="en-US" dirty="0"/>
              <a:t>1: "Elimination of All Sorts of Elder Neglect, Abuse and Violence, Regulation in four areas (legislative regulations, vocational education, taking measures through services (hotline to report abuse), community education</a:t>
            </a:r>
            <a:r>
              <a:rPr lang="en-US" dirty="0" smtClean="0"/>
              <a:t>)”  </a:t>
            </a:r>
          </a:p>
          <a:p>
            <a:r>
              <a:rPr lang="en-US" dirty="0" smtClean="0"/>
              <a:t>Goal </a:t>
            </a:r>
            <a:r>
              <a:rPr lang="en-US" dirty="0"/>
              <a:t>2: "Providing Services for the Prevention of Elder Abuse." </a:t>
            </a:r>
            <a:r>
              <a:rPr lang="en-US" dirty="0" smtClean="0"/>
              <a:t>-</a:t>
            </a:r>
            <a:endParaRPr lang="tr-TR" dirty="0" smtClean="0"/>
          </a:p>
        </p:txBody>
      </p:sp>
    </p:spTree>
    <p:extLst>
      <p:ext uri="{BB962C8B-B14F-4D97-AF65-F5344CB8AC3E}">
        <p14:creationId xmlns:p14="http://schemas.microsoft.com/office/powerpoint/2010/main" val="364798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400" b="1" dirty="0">
                <a:latin typeface="Book Antiqua"/>
                <a:cs typeface="Book Antiqua"/>
              </a:rPr>
              <a:t>INTRODUCTION</a:t>
            </a:r>
            <a:endParaRPr lang="en-US" sz="2400" dirty="0"/>
          </a:p>
        </p:txBody>
      </p:sp>
      <p:sp>
        <p:nvSpPr>
          <p:cNvPr id="3" name="Content Placeholder 2"/>
          <p:cNvSpPr>
            <a:spLocks noGrp="1"/>
          </p:cNvSpPr>
          <p:nvPr>
            <p:ph idx="1"/>
          </p:nvPr>
        </p:nvSpPr>
        <p:spPr/>
        <p:txBody>
          <a:bodyPr/>
          <a:lstStyle/>
          <a:p>
            <a:endParaRPr lang="en-US" dirty="0" smtClean="0"/>
          </a:p>
          <a:p>
            <a:pPr>
              <a:buNone/>
            </a:pPr>
            <a:endParaRPr lang="en-US" dirty="0"/>
          </a:p>
          <a:p>
            <a:r>
              <a:rPr lang="en-US" dirty="0" smtClean="0">
                <a:latin typeface="Book Antiqua"/>
                <a:cs typeface="Book Antiqua"/>
              </a:rPr>
              <a:t>Abuse </a:t>
            </a:r>
            <a:r>
              <a:rPr lang="en-US" dirty="0">
                <a:latin typeface="Book Antiqua"/>
                <a:cs typeface="Book Antiqua"/>
              </a:rPr>
              <a:t>and neglect has been considered as a critical and complex subject which affects the health of elderly people and their life quality</a:t>
            </a:r>
            <a:r>
              <a:rPr lang="en-US" dirty="0" smtClean="0">
                <a:latin typeface="Book Antiqua"/>
                <a:cs typeface="Book Antiqua"/>
              </a:rPr>
              <a:t>. </a:t>
            </a:r>
          </a:p>
          <a:p>
            <a:pPr marL="0" indent="0">
              <a:buNone/>
            </a:pPr>
            <a:r>
              <a:rPr lang="en-US" dirty="0">
                <a:latin typeface="Book Antiqua"/>
                <a:cs typeface="Book Antiqua"/>
              </a:rPr>
              <a:t> </a:t>
            </a:r>
            <a:r>
              <a:rPr lang="en-US" dirty="0" smtClean="0">
                <a:latin typeface="Book Antiqua"/>
                <a:cs typeface="Book Antiqua"/>
              </a:rPr>
              <a:t>                                                                      </a:t>
            </a:r>
            <a:r>
              <a:rPr lang="en-US" b="1" dirty="0" smtClean="0">
                <a:latin typeface="Book Antiqua"/>
                <a:cs typeface="Book Antiqua"/>
              </a:rPr>
              <a:t>( </a:t>
            </a:r>
            <a:r>
              <a:rPr lang="en-US" b="1" dirty="0" err="1" smtClean="0">
                <a:latin typeface="Book Antiqua"/>
                <a:cs typeface="Book Antiqua"/>
              </a:rPr>
              <a:t>Kıssal</a:t>
            </a:r>
            <a:r>
              <a:rPr lang="en-US" b="1" dirty="0" smtClean="0">
                <a:latin typeface="Book Antiqua"/>
                <a:cs typeface="Book Antiqua"/>
              </a:rPr>
              <a:t> ,2009)</a:t>
            </a:r>
            <a:endParaRPr lang="en-US" b="1" dirty="0">
              <a:latin typeface="Book Antiqua"/>
              <a:cs typeface="Book Antiqua"/>
            </a:endParaRPr>
          </a:p>
        </p:txBody>
      </p:sp>
    </p:spTree>
    <p:extLst>
      <p:ext uri="{BB962C8B-B14F-4D97-AF65-F5344CB8AC3E}">
        <p14:creationId xmlns:p14="http://schemas.microsoft.com/office/powerpoint/2010/main" val="3676797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endParaRPr lang="en-US" dirty="0"/>
          </a:p>
          <a:p>
            <a:pPr marL="0" indent="0" algn="ctr">
              <a:buNone/>
            </a:pPr>
            <a:r>
              <a:rPr lang="en-US" dirty="0" smtClean="0">
                <a:latin typeface="Book Antiqua" pitchFamily="18" charset="0"/>
              </a:rPr>
              <a:t>Family </a:t>
            </a:r>
            <a:r>
              <a:rPr lang="en-US" dirty="0">
                <a:latin typeface="Book Antiqua" pitchFamily="18" charset="0"/>
              </a:rPr>
              <a:t>and Social Policy Ministry , </a:t>
            </a:r>
            <a:r>
              <a:rPr lang="en-US" dirty="0" err="1" smtClean="0">
                <a:latin typeface="Book Antiqua" pitchFamily="18" charset="0"/>
              </a:rPr>
              <a:t>Alo</a:t>
            </a:r>
            <a:r>
              <a:rPr lang="en-US" dirty="0" smtClean="0">
                <a:latin typeface="Book Antiqua" pitchFamily="18" charset="0"/>
              </a:rPr>
              <a:t> 183(call line) </a:t>
            </a:r>
            <a:r>
              <a:rPr lang="en-US" dirty="0">
                <a:latin typeface="Book Antiqua" pitchFamily="18" charset="0"/>
              </a:rPr>
              <a:t>Family, Women , Children, Elderly and Handicapped </a:t>
            </a:r>
            <a:r>
              <a:rPr lang="en-US" dirty="0" smtClean="0">
                <a:latin typeface="Book Antiqua" pitchFamily="18" charset="0"/>
              </a:rPr>
              <a:t>Social support  </a:t>
            </a:r>
            <a:r>
              <a:rPr lang="en-US" dirty="0">
                <a:latin typeface="Book Antiqua" pitchFamily="18" charset="0"/>
              </a:rPr>
              <a:t>Hotline </a:t>
            </a:r>
            <a:r>
              <a:rPr lang="en-US" dirty="0" err="1" smtClean="0">
                <a:latin typeface="Book Antiqua" pitchFamily="18" charset="0"/>
              </a:rPr>
              <a:t>Alo</a:t>
            </a:r>
            <a:r>
              <a:rPr lang="en-US" dirty="0" smtClean="0">
                <a:latin typeface="Book Antiqua" pitchFamily="18" charset="0"/>
              </a:rPr>
              <a:t> </a:t>
            </a:r>
            <a:r>
              <a:rPr lang="en-US" dirty="0">
                <a:latin typeface="Book Antiqua" pitchFamily="18" charset="0"/>
              </a:rPr>
              <a:t>144 with the demands of citizens Social Hotline , can transmit free messages </a:t>
            </a:r>
            <a:r>
              <a:rPr lang="en-US" dirty="0" smtClean="0">
                <a:latin typeface="Book Antiqua" pitchFamily="18" charset="0"/>
              </a:rPr>
              <a:t>for </a:t>
            </a:r>
            <a:r>
              <a:rPr lang="en-US" dirty="0">
                <a:latin typeface="Book Antiqua" pitchFamily="18" charset="0"/>
              </a:rPr>
              <a:t>their complaints.</a:t>
            </a:r>
            <a:r>
              <a:rPr lang="tr-TR" dirty="0" smtClean="0">
                <a:latin typeface="Book Antiqua" pitchFamily="18" charset="0"/>
                <a:cs typeface="Book Antiqua"/>
              </a:rPr>
              <a:t> </a:t>
            </a:r>
            <a:endParaRPr lang="en-US" dirty="0">
              <a:latin typeface="Book Antiqua" pitchFamily="18" charset="0"/>
              <a:cs typeface="Book Antiqua"/>
            </a:endParaRPr>
          </a:p>
        </p:txBody>
      </p:sp>
    </p:spTree>
    <p:extLst>
      <p:ext uri="{BB962C8B-B14F-4D97-AF65-F5344CB8AC3E}">
        <p14:creationId xmlns:p14="http://schemas.microsoft.com/office/powerpoint/2010/main" val="3441107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ecommendations </a:t>
            </a:r>
            <a:endParaRPr lang="en-US" dirty="0"/>
          </a:p>
        </p:txBody>
      </p:sp>
      <p:sp>
        <p:nvSpPr>
          <p:cNvPr id="3" name="Content Placeholder 2"/>
          <p:cNvSpPr>
            <a:spLocks noGrp="1"/>
          </p:cNvSpPr>
          <p:nvPr>
            <p:ph idx="1"/>
          </p:nvPr>
        </p:nvSpPr>
        <p:spPr/>
        <p:txBody>
          <a:bodyPr>
            <a:normAutofit/>
          </a:bodyPr>
          <a:lstStyle/>
          <a:p>
            <a:pPr marL="0" indent="0">
              <a:buNone/>
            </a:pPr>
            <a:r>
              <a:rPr lang="tr-TR" dirty="0" smtClean="0"/>
              <a:t> </a:t>
            </a:r>
          </a:p>
          <a:p>
            <a:endParaRPr lang="tr-TR" dirty="0" smtClean="0"/>
          </a:p>
          <a:p>
            <a:pPr>
              <a:buFont typeface="Arial"/>
              <a:buChar char="•"/>
            </a:pPr>
            <a:r>
              <a:rPr lang="tr-TR" dirty="0" smtClean="0"/>
              <a:t> </a:t>
            </a:r>
            <a:r>
              <a:rPr lang="en-US" dirty="0" smtClean="0">
                <a:latin typeface="Book Antiqua"/>
                <a:cs typeface="Book Antiqua"/>
              </a:rPr>
              <a:t>Support for elder’s family financially,</a:t>
            </a:r>
            <a:endParaRPr lang="tr-TR" dirty="0" smtClean="0">
              <a:latin typeface="Book Antiqua"/>
              <a:cs typeface="Book Antiqua"/>
            </a:endParaRPr>
          </a:p>
          <a:p>
            <a:pPr>
              <a:buFont typeface="Arial"/>
              <a:buChar char="•"/>
            </a:pPr>
            <a:endParaRPr lang="en-US" dirty="0" smtClean="0">
              <a:latin typeface="Book Antiqua"/>
              <a:cs typeface="Book Antiqua"/>
            </a:endParaRPr>
          </a:p>
          <a:p>
            <a:pPr>
              <a:buFont typeface="Arial"/>
              <a:buChar char="•"/>
            </a:pPr>
            <a:r>
              <a:rPr lang="en-US" dirty="0" smtClean="0">
                <a:latin typeface="Book Antiqua"/>
                <a:cs typeface="Book Antiqua"/>
              </a:rPr>
              <a:t>Making more larger-</a:t>
            </a:r>
            <a:r>
              <a:rPr lang="en-US" dirty="0">
                <a:latin typeface="Book Antiqua"/>
                <a:cs typeface="Book Antiqua"/>
              </a:rPr>
              <a:t>scale </a:t>
            </a:r>
            <a:r>
              <a:rPr lang="en-US" dirty="0" smtClean="0">
                <a:latin typeface="Book Antiqua"/>
                <a:cs typeface="Book Antiqua"/>
              </a:rPr>
              <a:t>researches </a:t>
            </a:r>
            <a:r>
              <a:rPr lang="en-US" dirty="0">
                <a:latin typeface="Book Antiqua"/>
                <a:cs typeface="Book Antiqua"/>
              </a:rPr>
              <a:t>on the subjec</a:t>
            </a:r>
            <a:r>
              <a:rPr lang="en-US" sz="2800" dirty="0">
                <a:latin typeface="Book Antiqua"/>
                <a:cs typeface="Book Antiqua"/>
              </a:rPr>
              <a:t>t</a:t>
            </a:r>
            <a:endParaRPr lang="tr-TR" sz="2800" dirty="0" smtClean="0">
              <a:latin typeface="Book Antiqua"/>
              <a:cs typeface="Book Antiqua"/>
            </a:endParaRPr>
          </a:p>
        </p:txBody>
      </p:sp>
    </p:spTree>
    <p:extLst>
      <p:ext uri="{BB962C8B-B14F-4D97-AF65-F5344CB8AC3E}">
        <p14:creationId xmlns:p14="http://schemas.microsoft.com/office/powerpoint/2010/main" val="38798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en-US" dirty="0" smtClean="0">
                <a:latin typeface="Book Antiqua"/>
                <a:cs typeface="Book Antiqua"/>
              </a:rPr>
              <a:t>P</a:t>
            </a:r>
            <a:r>
              <a:rPr lang="tr-TR" dirty="0" err="1" smtClean="0">
                <a:latin typeface="Book Antiqua"/>
                <a:cs typeface="Book Antiqua"/>
              </a:rPr>
              <a:t>urpose</a:t>
            </a:r>
            <a:r>
              <a:rPr lang="tr-TR" dirty="0" smtClean="0">
                <a:latin typeface="Book Antiqua"/>
                <a:cs typeface="Book Antiqua"/>
              </a:rPr>
              <a:t>: </a:t>
            </a:r>
            <a:endParaRPr lang="tr-TR" dirty="0">
              <a:latin typeface="Book Antiqua"/>
              <a:cs typeface="Book Antiqua"/>
            </a:endParaRPr>
          </a:p>
        </p:txBody>
      </p:sp>
      <p:sp>
        <p:nvSpPr>
          <p:cNvPr id="3" name="2 İçerik Yer Tutucusu"/>
          <p:cNvSpPr>
            <a:spLocks noGrp="1"/>
          </p:cNvSpPr>
          <p:nvPr>
            <p:ph idx="1"/>
          </p:nvPr>
        </p:nvSpPr>
        <p:spPr/>
        <p:txBody>
          <a:bodyPr>
            <a:normAutofit/>
          </a:bodyPr>
          <a:lstStyle/>
          <a:p>
            <a:pPr marL="0" indent="0">
              <a:buNone/>
            </a:pPr>
            <a:endParaRPr lang="tr-TR" dirty="0" smtClean="0"/>
          </a:p>
          <a:p>
            <a:endParaRPr lang="tr-TR" dirty="0" smtClean="0"/>
          </a:p>
          <a:p>
            <a:r>
              <a:rPr lang="en-US" dirty="0" smtClean="0">
                <a:latin typeface="Book Antiqua"/>
                <a:cs typeface="Book Antiqua"/>
              </a:rPr>
              <a:t>T</a:t>
            </a:r>
            <a:r>
              <a:rPr lang="tr-TR" dirty="0" smtClean="0">
                <a:latin typeface="Book Antiqua"/>
                <a:cs typeface="Book Antiqua"/>
              </a:rPr>
              <a:t>he  main  </a:t>
            </a:r>
            <a:r>
              <a:rPr lang="tr-TR" dirty="0" err="1" smtClean="0">
                <a:latin typeface="Book Antiqua"/>
                <a:cs typeface="Book Antiqua"/>
              </a:rPr>
              <a:t>objective</a:t>
            </a:r>
            <a:r>
              <a:rPr lang="tr-TR" dirty="0" smtClean="0">
                <a:latin typeface="Book Antiqua"/>
                <a:cs typeface="Book Antiqua"/>
              </a:rPr>
              <a:t> of this </a:t>
            </a:r>
            <a:r>
              <a:rPr lang="en-US" dirty="0" smtClean="0">
                <a:latin typeface="Book Antiqua"/>
                <a:cs typeface="Book Antiqua"/>
              </a:rPr>
              <a:t>presentation is</a:t>
            </a:r>
            <a:r>
              <a:rPr lang="en-US" dirty="0">
                <a:latin typeface="Book Antiqua"/>
                <a:cs typeface="Book Antiqua"/>
              </a:rPr>
              <a:t> evaluating </a:t>
            </a:r>
            <a:r>
              <a:rPr lang="en-US" dirty="0" smtClean="0">
                <a:latin typeface="Book Antiqua"/>
                <a:cs typeface="Book Antiqua"/>
              </a:rPr>
              <a:t>the researches which studies neglect and abuse of elder in Turkey. </a:t>
            </a:r>
            <a:endParaRPr lang="tr-TR" dirty="0" smtClean="0">
              <a:latin typeface="Book Antiqua"/>
              <a:cs typeface="Book Antiqua"/>
            </a:endParaRPr>
          </a:p>
          <a:p>
            <a:endParaRPr lang="tr-TR" dirty="0" smtClean="0">
              <a:latin typeface="Book Antiqua" pitchFamily="18" charset="0"/>
            </a:endParaRP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440" y="142240"/>
            <a:ext cx="8246111" cy="1808480"/>
          </a:xfrm>
        </p:spPr>
        <p:txBody>
          <a:bodyPr/>
          <a:lstStyle/>
          <a:p>
            <a:r>
              <a:rPr lang="tr-TR" dirty="0" smtClean="0"/>
              <a:t/>
            </a:r>
            <a:br>
              <a:rPr lang="tr-TR" dirty="0" smtClean="0"/>
            </a:br>
            <a:endParaRPr lang="en-US" dirty="0"/>
          </a:p>
        </p:txBody>
      </p:sp>
      <p:sp>
        <p:nvSpPr>
          <p:cNvPr id="3" name="Content Placeholder 2"/>
          <p:cNvSpPr>
            <a:spLocks noGrp="1"/>
          </p:cNvSpPr>
          <p:nvPr>
            <p:ph idx="1"/>
          </p:nvPr>
        </p:nvSpPr>
        <p:spPr>
          <a:xfrm>
            <a:off x="223520" y="1960879"/>
            <a:ext cx="8686800" cy="3992881"/>
          </a:xfrm>
        </p:spPr>
        <p:txBody>
          <a:bodyPr>
            <a:normAutofit/>
          </a:bodyPr>
          <a:lstStyle/>
          <a:p>
            <a:pPr>
              <a:buNone/>
            </a:pPr>
            <a:endParaRPr lang="tr-TR" dirty="0" smtClean="0">
              <a:latin typeface="Book Antiqua"/>
              <a:cs typeface="Book Antiqua"/>
            </a:endParaRPr>
          </a:p>
          <a:p>
            <a:r>
              <a:rPr lang="en-US" dirty="0">
                <a:latin typeface="Book Antiqua"/>
                <a:cs typeface="Book Antiqua"/>
              </a:rPr>
              <a:t>N</a:t>
            </a:r>
            <a:r>
              <a:rPr lang="en-US" dirty="0" smtClean="0">
                <a:latin typeface="Book Antiqua"/>
                <a:cs typeface="Book Antiqua"/>
              </a:rPr>
              <a:t>eglect </a:t>
            </a:r>
            <a:r>
              <a:rPr lang="en-US" dirty="0">
                <a:latin typeface="Book Antiqua"/>
                <a:cs typeface="Book Antiqua"/>
              </a:rPr>
              <a:t>and </a:t>
            </a:r>
            <a:r>
              <a:rPr lang="en-US" dirty="0" smtClean="0">
                <a:latin typeface="Book Antiqua"/>
                <a:cs typeface="Book Antiqua"/>
              </a:rPr>
              <a:t>abuse of elderly </a:t>
            </a:r>
            <a:r>
              <a:rPr lang="en-US" dirty="0">
                <a:latin typeface="Book Antiqua"/>
                <a:cs typeface="Book Antiqua"/>
              </a:rPr>
              <a:t>is a social problem, as well as a public health </a:t>
            </a:r>
            <a:r>
              <a:rPr lang="en-US" dirty="0" smtClean="0">
                <a:latin typeface="Book Antiqua"/>
                <a:cs typeface="Book Antiqua"/>
              </a:rPr>
              <a:t>problem</a:t>
            </a:r>
            <a:endParaRPr lang="tr-TR" dirty="0">
              <a:latin typeface="Book Antiqua"/>
              <a:cs typeface="Book Antiqua"/>
            </a:endParaRPr>
          </a:p>
          <a:p>
            <a:endParaRPr lang="tr-TR" dirty="0" smtClean="0">
              <a:latin typeface="Book Antiqua"/>
              <a:cs typeface="Book Antiqua"/>
            </a:endParaRPr>
          </a:p>
          <a:p>
            <a:pPr algn="r">
              <a:buNone/>
            </a:pPr>
            <a:r>
              <a:rPr lang="tr-TR" dirty="0" smtClean="0">
                <a:latin typeface="Book Antiqua"/>
                <a:cs typeface="Book Antiqua"/>
              </a:rPr>
              <a:t> </a:t>
            </a:r>
            <a:r>
              <a:rPr lang="tr-TR" b="1" dirty="0" smtClean="0">
                <a:latin typeface="Book Antiqua"/>
                <a:cs typeface="Book Antiqua"/>
              </a:rPr>
              <a:t>(Gülen </a:t>
            </a:r>
            <a:r>
              <a:rPr lang="tr-TR" b="1" dirty="0">
                <a:latin typeface="Book Antiqua"/>
                <a:cs typeface="Book Antiqua"/>
              </a:rPr>
              <a:t>,</a:t>
            </a:r>
            <a:r>
              <a:rPr lang="tr-TR" b="1" dirty="0" smtClean="0">
                <a:latin typeface="Book Antiqua"/>
                <a:cs typeface="Book Antiqua"/>
              </a:rPr>
              <a:t>2013, Bennet,2014)</a:t>
            </a:r>
            <a:endParaRPr lang="tr-TR" dirty="0">
              <a:latin typeface="Book Antiqua"/>
              <a:cs typeface="Book Antiqua"/>
            </a:endParaRPr>
          </a:p>
          <a:p>
            <a:pPr algn="ctr">
              <a:buNone/>
            </a:pPr>
            <a:endParaRPr lang="en-US" dirty="0">
              <a:latin typeface="Book Antiqua"/>
              <a:cs typeface="Book Antiqua"/>
            </a:endParaRPr>
          </a:p>
        </p:txBody>
      </p:sp>
    </p:spTree>
    <p:extLst>
      <p:ext uri="{BB962C8B-B14F-4D97-AF65-F5344CB8AC3E}">
        <p14:creationId xmlns:p14="http://schemas.microsoft.com/office/powerpoint/2010/main" val="360240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tr-TR" dirty="0" smtClean="0"/>
              <a:t> </a:t>
            </a:r>
          </a:p>
          <a:p>
            <a:endParaRPr lang="tr-TR" dirty="0" smtClean="0"/>
          </a:p>
          <a:p>
            <a:r>
              <a:rPr lang="en-US" dirty="0" smtClean="0">
                <a:latin typeface="Book Antiqua"/>
                <a:cs typeface="Book Antiqua"/>
              </a:rPr>
              <a:t>Turkey </a:t>
            </a:r>
            <a:r>
              <a:rPr lang="en-US" dirty="0">
                <a:latin typeface="Book Antiqua"/>
                <a:cs typeface="Book Antiqua"/>
              </a:rPr>
              <a:t>also applied to the most common form of violence against the elderly is the neglect of the elderly</a:t>
            </a:r>
            <a:endParaRPr lang="tr-TR" dirty="0">
              <a:latin typeface="Book Antiqua"/>
              <a:cs typeface="Book Antiqua"/>
            </a:endParaRPr>
          </a:p>
          <a:p>
            <a:endParaRPr lang="tr-TR" dirty="0" smtClean="0">
              <a:latin typeface="Book Antiqua" pitchFamily="18" charset="0"/>
            </a:endParaRPr>
          </a:p>
          <a:p>
            <a:endParaRPr lang="tr-TR" dirty="0">
              <a:latin typeface="Book Antiqua" pitchFamily="18" charset="0"/>
            </a:endParaRPr>
          </a:p>
          <a:p>
            <a:pPr algn="r">
              <a:buNone/>
            </a:pPr>
            <a:r>
              <a:rPr lang="tr-TR" dirty="0" smtClean="0">
                <a:latin typeface="Book Antiqua" pitchFamily="18" charset="0"/>
              </a:rPr>
              <a:t>      </a:t>
            </a:r>
            <a:r>
              <a:rPr lang="tr-TR" b="1" dirty="0" smtClean="0">
                <a:solidFill>
                  <a:schemeClr val="tx1"/>
                </a:solidFill>
                <a:latin typeface="Book Antiqua" pitchFamily="18" charset="0"/>
              </a:rPr>
              <a:t>(Tufan ,2011</a:t>
            </a:r>
            <a:r>
              <a:rPr lang="tr-TR"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1045807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49275" y="1600201"/>
            <a:ext cx="8354178" cy="4343400"/>
          </a:xfrm>
        </p:spPr>
        <p:txBody>
          <a:bodyPr>
            <a:normAutofit/>
          </a:bodyPr>
          <a:lstStyle/>
          <a:p>
            <a:pPr marL="0" indent="0" algn="ctr">
              <a:buNone/>
            </a:pPr>
            <a:r>
              <a:rPr lang="tr-TR" dirty="0" smtClean="0">
                <a:latin typeface="Book Antiqua"/>
                <a:cs typeface="Book Antiqua"/>
              </a:rPr>
              <a:t>  </a:t>
            </a:r>
          </a:p>
          <a:p>
            <a:pPr algn="ctr"/>
            <a:r>
              <a:rPr lang="en-US" dirty="0" smtClean="0">
                <a:latin typeface="Book Antiqua"/>
                <a:cs typeface="Book Antiqua"/>
              </a:rPr>
              <a:t>Turkey </a:t>
            </a:r>
            <a:r>
              <a:rPr lang="en-US" dirty="0">
                <a:latin typeface="Book Antiqua"/>
                <a:cs typeface="Book Antiqua"/>
              </a:rPr>
              <a:t>, </a:t>
            </a:r>
            <a:r>
              <a:rPr lang="en-US" dirty="0" smtClean="0">
                <a:latin typeface="Book Antiqua"/>
                <a:cs typeface="Book Antiqua"/>
              </a:rPr>
              <a:t> has not enough </a:t>
            </a:r>
            <a:r>
              <a:rPr lang="en-US" dirty="0">
                <a:latin typeface="Book Antiqua"/>
                <a:cs typeface="Book Antiqua"/>
              </a:rPr>
              <a:t>adequate data on the notification of violence against the elderly within the family</a:t>
            </a:r>
            <a:endParaRPr lang="tr-TR" dirty="0" smtClean="0">
              <a:latin typeface="Book Antiqua"/>
              <a:cs typeface="Book Antiqua"/>
            </a:endParaRPr>
          </a:p>
          <a:p>
            <a:pPr marL="0" indent="0" algn="ctr">
              <a:buNone/>
            </a:pPr>
            <a:endParaRPr lang="tr-TR" dirty="0">
              <a:latin typeface="Book Antiqua"/>
              <a:cs typeface="Book Antiqua"/>
            </a:endParaRPr>
          </a:p>
          <a:p>
            <a:pPr marL="0" indent="0" algn="ctr">
              <a:buNone/>
            </a:pPr>
            <a:r>
              <a:rPr lang="tr-TR" dirty="0" smtClean="0">
                <a:latin typeface="Book Antiqua"/>
                <a:cs typeface="Book Antiqua"/>
              </a:rPr>
              <a:t>                              (</a:t>
            </a:r>
            <a:r>
              <a:rPr lang="tr-TR" b="1" dirty="0" smtClean="0">
                <a:latin typeface="Book Antiqua"/>
                <a:cs typeface="Book Antiqua"/>
              </a:rPr>
              <a:t>Tufan 2011,Tezcan ,2012,Gülen 2013) </a:t>
            </a:r>
            <a:endParaRPr lang="en-US" b="1" dirty="0">
              <a:latin typeface="Book Antiqua"/>
              <a:cs typeface="Book Antiqua"/>
            </a:endParaRPr>
          </a:p>
        </p:txBody>
      </p:sp>
    </p:spTree>
    <p:extLst>
      <p:ext uri="{BB962C8B-B14F-4D97-AF65-F5344CB8AC3E}">
        <p14:creationId xmlns:p14="http://schemas.microsoft.com/office/powerpoint/2010/main" val="155994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299" y="-121024"/>
            <a:ext cx="7334251" cy="1336956"/>
          </a:xfrm>
        </p:spPr>
        <p:txBody>
          <a:bodyPr/>
          <a:lstStyle/>
          <a:p>
            <a:r>
              <a:rPr lang="en-US" sz="2400" dirty="0">
                <a:latin typeface="Book Antiqua"/>
                <a:cs typeface="Book Antiqua"/>
              </a:rPr>
              <a:t>In Turkey, beginning in studies of factors affecting the neglect and abuse of elderly</a:t>
            </a:r>
          </a:p>
        </p:txBody>
      </p:sp>
      <p:sp>
        <p:nvSpPr>
          <p:cNvPr id="3" name="Content Placeholder 2"/>
          <p:cNvSpPr>
            <a:spLocks noGrp="1"/>
          </p:cNvSpPr>
          <p:nvPr>
            <p:ph idx="1"/>
          </p:nvPr>
        </p:nvSpPr>
        <p:spPr>
          <a:xfrm>
            <a:off x="0" y="1600201"/>
            <a:ext cx="9012261" cy="4938626"/>
          </a:xfrm>
        </p:spPr>
        <p:txBody>
          <a:bodyPr>
            <a:normAutofit/>
          </a:bodyPr>
          <a:lstStyle/>
          <a:p>
            <a:endParaRPr lang="en-US" dirty="0" smtClean="0"/>
          </a:p>
          <a:p>
            <a:r>
              <a:rPr lang="en-US" dirty="0" smtClean="0">
                <a:latin typeface="Book Antiqua"/>
                <a:cs typeface="Book Antiqua"/>
              </a:rPr>
              <a:t>increase </a:t>
            </a:r>
            <a:r>
              <a:rPr lang="en-US" dirty="0">
                <a:latin typeface="Book Antiqua"/>
                <a:cs typeface="Book Antiqua"/>
              </a:rPr>
              <a:t>in the population</a:t>
            </a:r>
          </a:p>
          <a:p>
            <a:r>
              <a:rPr lang="en-US" dirty="0">
                <a:latin typeface="Book Antiqua"/>
                <a:cs typeface="Book Antiqua"/>
              </a:rPr>
              <a:t>Economic reasons</a:t>
            </a:r>
          </a:p>
          <a:p>
            <a:r>
              <a:rPr lang="hr-HR" dirty="0">
                <a:latin typeface="Book Antiqua"/>
                <a:cs typeface="Book Antiqua"/>
              </a:rPr>
              <a:t>P</a:t>
            </a:r>
            <a:r>
              <a:rPr lang="hr-HR" dirty="0" smtClean="0">
                <a:latin typeface="Book Antiqua"/>
                <a:cs typeface="Book Antiqua"/>
              </a:rPr>
              <a:t>overty</a:t>
            </a:r>
            <a:endParaRPr lang="hr-HR" dirty="0">
              <a:latin typeface="Book Antiqua"/>
              <a:cs typeface="Book Antiqua"/>
            </a:endParaRPr>
          </a:p>
          <a:p>
            <a:r>
              <a:rPr lang="en-US" dirty="0">
                <a:latin typeface="Book Antiqua"/>
                <a:cs typeface="Book Antiqua"/>
              </a:rPr>
              <a:t>U</a:t>
            </a:r>
            <a:r>
              <a:rPr lang="en-US" dirty="0" smtClean="0">
                <a:latin typeface="Book Antiqua"/>
                <a:cs typeface="Book Antiqua"/>
              </a:rPr>
              <a:t>nemployment</a:t>
            </a:r>
            <a:endParaRPr lang="en-US" dirty="0">
              <a:latin typeface="Book Antiqua"/>
              <a:cs typeface="Book Antiqua"/>
            </a:endParaRPr>
          </a:p>
          <a:p>
            <a:r>
              <a:rPr lang="en-US" dirty="0">
                <a:latin typeface="Book Antiqua"/>
                <a:cs typeface="Book Antiqua"/>
              </a:rPr>
              <a:t>M</a:t>
            </a:r>
            <a:r>
              <a:rPr lang="en-US" dirty="0" smtClean="0">
                <a:latin typeface="Book Antiqua"/>
                <a:cs typeface="Book Antiqua"/>
              </a:rPr>
              <a:t>igration</a:t>
            </a:r>
            <a:endParaRPr lang="tr-TR" dirty="0" smtClean="0">
              <a:latin typeface="Book Antiqua"/>
              <a:cs typeface="Book Antiqua"/>
            </a:endParaRPr>
          </a:p>
          <a:p>
            <a:r>
              <a:rPr lang="tr-TR" b="1" dirty="0" err="1" smtClean="0">
                <a:latin typeface="Book Antiqua"/>
                <a:cs typeface="Book Antiqua"/>
              </a:rPr>
              <a:t>It</a:t>
            </a:r>
            <a:r>
              <a:rPr lang="en-US" dirty="0" smtClean="0">
                <a:latin typeface="Book Antiqua"/>
                <a:cs typeface="Book Antiqua"/>
              </a:rPr>
              <a:t> </a:t>
            </a:r>
            <a:r>
              <a:rPr lang="en-US" dirty="0">
                <a:latin typeface="Book Antiqua"/>
                <a:cs typeface="Book Antiqua"/>
              </a:rPr>
              <a:t>comes to factors such as excessive the number of people living at home.</a:t>
            </a:r>
            <a:r>
              <a:rPr lang="tr-TR" b="1" dirty="0" smtClean="0">
                <a:latin typeface="Book Antiqua"/>
                <a:cs typeface="Book Antiqua"/>
              </a:rPr>
              <a:t>                                         (Gülen  ,2013)               </a:t>
            </a:r>
            <a:endParaRPr lang="en-US" b="1" dirty="0">
              <a:latin typeface="Book Antiqua"/>
              <a:cs typeface="Book Antiqua"/>
            </a:endParaRPr>
          </a:p>
        </p:txBody>
      </p:sp>
    </p:spTree>
    <p:extLst>
      <p:ext uri="{BB962C8B-B14F-4D97-AF65-F5344CB8AC3E}">
        <p14:creationId xmlns:p14="http://schemas.microsoft.com/office/powerpoint/2010/main" val="158877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381917" cy="1336956"/>
          </a:xfrm>
        </p:spPr>
        <p:txBody>
          <a:bodyPr/>
          <a:lstStyle/>
          <a:p>
            <a:endParaRPr lang="en-US" dirty="0"/>
          </a:p>
        </p:txBody>
      </p:sp>
      <p:sp>
        <p:nvSpPr>
          <p:cNvPr id="3" name="Content Placeholder 2"/>
          <p:cNvSpPr>
            <a:spLocks noGrp="1"/>
          </p:cNvSpPr>
          <p:nvPr>
            <p:ph idx="1"/>
          </p:nvPr>
        </p:nvSpPr>
        <p:spPr>
          <a:xfrm>
            <a:off x="405349" y="1600201"/>
            <a:ext cx="8186202" cy="4343400"/>
          </a:xfrm>
        </p:spPr>
        <p:txBody>
          <a:bodyPr>
            <a:normAutofit/>
          </a:bodyPr>
          <a:lstStyle/>
          <a:p>
            <a:pPr marL="0" indent="0">
              <a:buNone/>
            </a:pPr>
            <a:endParaRPr lang="en-US" dirty="0"/>
          </a:p>
          <a:p>
            <a:pPr marL="0" indent="0">
              <a:buNone/>
            </a:pPr>
            <a:r>
              <a:rPr lang="en-US" dirty="0" smtClean="0"/>
              <a:t> </a:t>
            </a:r>
          </a:p>
          <a:p>
            <a:pPr marL="0" indent="0">
              <a:buNone/>
            </a:pPr>
            <a:r>
              <a:rPr lang="en-US" dirty="0" smtClean="0">
                <a:latin typeface="Book Antiqua"/>
                <a:cs typeface="Book Antiqua"/>
              </a:rPr>
              <a:t>The </a:t>
            </a:r>
            <a:r>
              <a:rPr lang="en-US" dirty="0">
                <a:latin typeface="Book Antiqua"/>
                <a:cs typeface="Book Antiqua"/>
              </a:rPr>
              <a:t>elderly are mostly abused by family members, caregivers or in residential homes</a:t>
            </a:r>
            <a:r>
              <a:rPr lang="en-US" dirty="0" smtClean="0">
                <a:latin typeface="Book Antiqua"/>
                <a:cs typeface="Book Antiqua"/>
              </a:rPr>
              <a:t>.</a:t>
            </a:r>
          </a:p>
          <a:p>
            <a:pPr marL="0" indent="0">
              <a:buNone/>
            </a:pPr>
            <a:r>
              <a:rPr lang="en-US" dirty="0" smtClean="0">
                <a:latin typeface="Book Antiqua"/>
                <a:cs typeface="Book Antiqua"/>
              </a:rPr>
              <a:t>                                                                            </a:t>
            </a:r>
            <a:r>
              <a:rPr lang="en-US" dirty="0" smtClean="0">
                <a:latin typeface="Book Antiqua" pitchFamily="18" charset="0"/>
              </a:rPr>
              <a:t>(</a:t>
            </a:r>
            <a:r>
              <a:rPr lang="en-US" b="1" dirty="0" err="1" smtClean="0">
                <a:latin typeface="Book Antiqua" pitchFamily="18" charset="0"/>
              </a:rPr>
              <a:t>Ergönen</a:t>
            </a:r>
            <a:r>
              <a:rPr lang="en-US" b="1" dirty="0" smtClean="0">
                <a:latin typeface="Book Antiqua" pitchFamily="18" charset="0"/>
              </a:rPr>
              <a:t> </a:t>
            </a:r>
            <a:r>
              <a:rPr lang="tr-TR" b="1" dirty="0" smtClean="0">
                <a:latin typeface="Book Antiqua" pitchFamily="18" charset="0"/>
              </a:rPr>
              <a:t>,</a:t>
            </a:r>
            <a:r>
              <a:rPr lang="en-US" b="1" dirty="0" smtClean="0">
                <a:latin typeface="Book Antiqua" pitchFamily="18" charset="0"/>
              </a:rPr>
              <a:t>2012)</a:t>
            </a:r>
            <a:endParaRPr lang="tr-TR" b="1" dirty="0" smtClean="0">
              <a:latin typeface="Book Antiqua" pitchFamily="18" charset="0"/>
            </a:endParaRPr>
          </a:p>
          <a:p>
            <a:pPr marL="0" indent="0">
              <a:buNone/>
            </a:pPr>
            <a:r>
              <a:rPr lang="tr-TR" dirty="0" smtClean="0">
                <a:latin typeface="Book Antiqua" pitchFamily="18" charset="0"/>
              </a:rPr>
              <a:t> </a:t>
            </a:r>
            <a:endParaRPr lang="en-US" dirty="0">
              <a:latin typeface="Book Antiqua" pitchFamily="18" charset="0"/>
            </a:endParaRPr>
          </a:p>
        </p:txBody>
      </p:sp>
    </p:spTree>
    <p:extLst>
      <p:ext uri="{BB962C8B-B14F-4D97-AF65-F5344CB8AC3E}">
        <p14:creationId xmlns:p14="http://schemas.microsoft.com/office/powerpoint/2010/main" val="1083943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4628</TotalTime>
  <Words>1290</Words>
  <Application>Microsoft Macintosh PowerPoint</Application>
  <PresentationFormat>On-screen Show (4:3)</PresentationFormat>
  <Paragraphs>313</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Breeze</vt:lpstr>
      <vt:lpstr>ELDERLY ABUSE AND NEGLECT IN TURKEY</vt:lpstr>
      <vt:lpstr>INTRODUCTION</vt:lpstr>
      <vt:lpstr>INTRODUCTION</vt:lpstr>
      <vt:lpstr>Purpose: </vt:lpstr>
      <vt:lpstr> </vt:lpstr>
      <vt:lpstr>PowerPoint Presentation</vt:lpstr>
      <vt:lpstr>PowerPoint Presentation</vt:lpstr>
      <vt:lpstr>In Turkey, beginning in studies of factors affecting the neglect and abuse of elderly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 :1</vt:lpstr>
      <vt:lpstr>Results  :2</vt:lpstr>
      <vt:lpstr>Results :3 </vt:lpstr>
      <vt:lpstr>PowerPoint Presentation</vt:lpstr>
      <vt:lpstr>PowerPoint Presentation</vt:lpstr>
      <vt:lpstr>PowerPoint Presentation</vt:lpstr>
      <vt:lpstr>Recommendations </vt:lpstr>
    </vt:vector>
  </TitlesOfParts>
  <Company>apple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Yaşlı  ihmal ve istismarı</dc:title>
  <dc:creator>can polat</dc:creator>
  <cp:lastModifiedBy>can polat</cp:lastModifiedBy>
  <cp:revision>269</cp:revision>
  <dcterms:created xsi:type="dcterms:W3CDTF">2014-09-28T17:11:29Z</dcterms:created>
  <dcterms:modified xsi:type="dcterms:W3CDTF">2015-07-25T21:52:55Z</dcterms:modified>
</cp:coreProperties>
</file>