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17"/>
  </p:notesMasterIdLst>
  <p:sldIdLst>
    <p:sldId id="256" r:id="rId2"/>
    <p:sldId id="257" r:id="rId3"/>
    <p:sldId id="258" r:id="rId4"/>
    <p:sldId id="284" r:id="rId5"/>
    <p:sldId id="277" r:id="rId6"/>
    <p:sldId id="279" r:id="rId7"/>
    <p:sldId id="280" r:id="rId8"/>
    <p:sldId id="281" r:id="rId9"/>
    <p:sldId id="282" r:id="rId10"/>
    <p:sldId id="285" r:id="rId11"/>
    <p:sldId id="270" r:id="rId12"/>
    <p:sldId id="286" r:id="rId13"/>
    <p:sldId id="283" r:id="rId14"/>
    <p:sldId id="274" r:id="rId15"/>
    <p:sldId id="276" r:id="rId16"/>
  </p:sldIdLst>
  <p:sldSz cx="13004800" cy="9753600"/>
  <p:notesSz cx="6797675" cy="9926638"/>
  <p:defaultTextStyle>
    <a:defPPr>
      <a:defRPr lang="th-TH"/>
    </a:defPPr>
    <a:lvl1pPr algn="l" defTabSz="584200" rtl="0" fontAlgn="base">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1pPr>
    <a:lvl2pPr marL="342900" indent="114300" algn="l" defTabSz="584200" rtl="0" fontAlgn="base">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2pPr>
    <a:lvl3pPr marL="685800" indent="228600" algn="l" defTabSz="584200" rtl="0" fontAlgn="base">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3pPr>
    <a:lvl4pPr marL="1028700" indent="342900" algn="l" defTabSz="584200" rtl="0" fontAlgn="base">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4pPr>
    <a:lvl5pPr marL="1371600" indent="457200" algn="l" defTabSz="584200" rtl="0" fontAlgn="base">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5pPr>
    <a:lvl6pPr marL="22860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6pPr>
    <a:lvl7pPr marL="27432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7pPr>
    <a:lvl8pPr marL="32004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8pPr>
    <a:lvl9pPr marL="36576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5117"/>
    <a:srgbClr val="000000"/>
    <a:srgbClr val="FF893F"/>
    <a:srgbClr val="F9FFF8"/>
    <a:srgbClr val="A6411D"/>
    <a:srgbClr val="F6FFF2"/>
    <a:srgbClr val="F4E965"/>
    <a:srgbClr val="FF482D"/>
  </p:clrMru>
</p:presentationPr>
</file>

<file path=ppt/tableStyles.xml><?xml version="1.0" encoding="utf-8"?>
<a:tblStyleLst xmlns:a="http://schemas.openxmlformats.org/drawingml/2006/main" def="{5C22544A-7EE6-4342-B048-85BDC9FD1C3A}">
  <a:tblStyle styleId="{5C22544A-7EE6-4342-B048-85BDC9FD1C3A}" styleName="ลักษณะ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709" autoAdjust="0"/>
  </p:normalViewPr>
  <p:slideViewPr>
    <p:cSldViewPr>
      <p:cViewPr>
        <p:scale>
          <a:sx n="50" d="100"/>
          <a:sy n="50" d="100"/>
        </p:scale>
        <p:origin x="-1338" y="-78"/>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3626;&#3617;&#3640;&#3604;&#3591;&#3634;&#3609;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h-TH"/>
  <c:style val="26"/>
  <c:chart>
    <c:plotArea>
      <c:layout/>
      <c:barChart>
        <c:barDir val="col"/>
        <c:grouping val="clustered"/>
        <c:ser>
          <c:idx val="0"/>
          <c:order val="0"/>
          <c:tx>
            <c:strRef>
              <c:f>Sheet1!$B$1</c:f>
              <c:strCache>
                <c:ptCount val="1"/>
                <c:pt idx="0">
                  <c:v>Numbers</c:v>
                </c:pt>
              </c:strCache>
            </c:strRef>
          </c:tx>
          <c:cat>
            <c:strRef>
              <c:f>Sheet1!$A$2:$A$4</c:f>
              <c:strCache>
                <c:ptCount val="3"/>
                <c:pt idx="0">
                  <c:v>Community hospitals</c:v>
                </c:pt>
                <c:pt idx="1">
                  <c:v>Provincial hospitals</c:v>
                </c:pt>
                <c:pt idx="2">
                  <c:v>Regional hospitals</c:v>
                </c:pt>
              </c:strCache>
            </c:strRef>
          </c:cat>
          <c:val>
            <c:numRef>
              <c:f>Sheet1!$B$2:$B$4</c:f>
              <c:numCache>
                <c:formatCode>General</c:formatCode>
                <c:ptCount val="3"/>
                <c:pt idx="0">
                  <c:v>460</c:v>
                </c:pt>
                <c:pt idx="1">
                  <c:v>40</c:v>
                </c:pt>
                <c:pt idx="2">
                  <c:v>18</c:v>
                </c:pt>
              </c:numCache>
            </c:numRef>
          </c:val>
        </c:ser>
        <c:ser>
          <c:idx val="1"/>
          <c:order val="1"/>
          <c:tx>
            <c:strRef>
              <c:f>Sheet1!$C$1</c:f>
              <c:strCache>
                <c:ptCount val="1"/>
                <c:pt idx="0">
                  <c:v>Percentage</c:v>
                </c:pt>
              </c:strCache>
            </c:strRef>
          </c:tx>
          <c:cat>
            <c:strRef>
              <c:f>Sheet1!$A$2:$A$4</c:f>
              <c:strCache>
                <c:ptCount val="3"/>
                <c:pt idx="0">
                  <c:v>Community hospitals</c:v>
                </c:pt>
                <c:pt idx="1">
                  <c:v>Provincial hospitals</c:v>
                </c:pt>
                <c:pt idx="2">
                  <c:v>Regional hospitals</c:v>
                </c:pt>
              </c:strCache>
            </c:strRef>
          </c:cat>
          <c:val>
            <c:numRef>
              <c:f>Sheet1!$C$2:$C$4</c:f>
              <c:numCache>
                <c:formatCode>0.00</c:formatCode>
                <c:ptCount val="3"/>
                <c:pt idx="0">
                  <c:v>88.803088803088713</c:v>
                </c:pt>
                <c:pt idx="1">
                  <c:v>7.7220077220077217</c:v>
                </c:pt>
                <c:pt idx="2">
                  <c:v>3.4749034749034737</c:v>
                </c:pt>
              </c:numCache>
            </c:numRef>
          </c:val>
        </c:ser>
        <c:axId val="73863552"/>
        <c:axId val="73865088"/>
      </c:barChart>
      <c:catAx>
        <c:axId val="73863552"/>
        <c:scaling>
          <c:orientation val="minMax"/>
        </c:scaling>
        <c:axPos val="b"/>
        <c:tickLblPos val="nextTo"/>
        <c:txPr>
          <a:bodyPr/>
          <a:lstStyle/>
          <a:p>
            <a:pPr>
              <a:defRPr sz="2000" b="1"/>
            </a:pPr>
            <a:endParaRPr lang="th-TH"/>
          </a:p>
        </c:txPr>
        <c:crossAx val="73865088"/>
        <c:crosses val="autoZero"/>
        <c:auto val="1"/>
        <c:lblAlgn val="ctr"/>
        <c:lblOffset val="100"/>
      </c:catAx>
      <c:valAx>
        <c:axId val="73865088"/>
        <c:scaling>
          <c:orientation val="minMax"/>
        </c:scaling>
        <c:axPos val="l"/>
        <c:majorGridlines/>
        <c:numFmt formatCode="General" sourceLinked="1"/>
        <c:tickLblPos val="nextTo"/>
        <c:txPr>
          <a:bodyPr/>
          <a:lstStyle/>
          <a:p>
            <a:pPr>
              <a:defRPr sz="2000"/>
            </a:pPr>
            <a:endParaRPr lang="th-TH"/>
          </a:p>
        </c:txPr>
        <c:crossAx val="73863552"/>
        <c:crosses val="autoZero"/>
        <c:crossBetween val="between"/>
      </c:valAx>
    </c:plotArea>
    <c:legend>
      <c:legendPos val="r"/>
      <c:layout/>
      <c:txPr>
        <a:bodyPr/>
        <a:lstStyle/>
        <a:p>
          <a:pPr>
            <a:defRPr sz="2400" b="1"/>
          </a:pPr>
          <a:endParaRPr lang="th-TH"/>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
          <p:cNvSpPr>
            <a:spLocks noGrp="1" noRot="1" noChangeAspect="1"/>
          </p:cNvSpPr>
          <p:nvPr>
            <p:ph type="sldImg" idx="2"/>
          </p:nvPr>
        </p:nvSpPr>
        <p:spPr bwMode="auto">
          <a:xfrm>
            <a:off x="917575" y="744538"/>
            <a:ext cx="4962525" cy="3722687"/>
          </a:xfrm>
          <a:prstGeom prst="rect">
            <a:avLst/>
          </a:prstGeom>
          <a:noFill/>
          <a:ln w="12700" cap="rnd">
            <a:noFill/>
            <a:round/>
            <a:headEnd/>
            <a:tailEnd/>
          </a:ln>
        </p:spPr>
      </p:sp>
      <p:sp>
        <p:nvSpPr>
          <p:cNvPr id="2050" name="Rectangle 2"/>
          <p:cNvSpPr>
            <a:spLocks noGrp="1"/>
          </p:cNvSpPr>
          <p:nvPr>
            <p:ph type="body" sz="quarter" idx="3"/>
          </p:nvPr>
        </p:nvSpPr>
        <p:spPr bwMode="auto">
          <a:xfrm>
            <a:off x="906357" y="4715153"/>
            <a:ext cx="4984962" cy="4466987"/>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th-TH" noProof="0" smtClean="0">
                <a:sym typeface="Noteworthy Bold" charset="0"/>
              </a:rPr>
              <a:t>Click to edit Master text styles</a:t>
            </a:r>
          </a:p>
          <a:p>
            <a:pPr lvl="1"/>
            <a:r>
              <a:rPr lang="th-TH" noProof="0" smtClean="0">
                <a:sym typeface="Noteworthy Bold" charset="0"/>
              </a:rPr>
              <a:t>Second level</a:t>
            </a:r>
          </a:p>
          <a:p>
            <a:pPr lvl="2"/>
            <a:r>
              <a:rPr lang="th-TH" noProof="0" smtClean="0">
                <a:sym typeface="Noteworthy Bold" charset="0"/>
              </a:rPr>
              <a:t>Third level</a:t>
            </a:r>
          </a:p>
          <a:p>
            <a:pPr lvl="3"/>
            <a:r>
              <a:rPr lang="th-TH" noProof="0" smtClean="0">
                <a:sym typeface="Noteworthy Bold" charset="0"/>
              </a:rPr>
              <a:t>Fourth level</a:t>
            </a:r>
          </a:p>
          <a:p>
            <a:pPr lvl="4"/>
            <a:r>
              <a:rPr lang="th-TH" noProof="0" smtClean="0">
                <a:sym typeface="Noteworthy Bold"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1pPr>
    <a:lvl2pPr marL="3429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6858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10287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13716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ตัวยึดรูปบนภาพนิ่ง 1"/>
          <p:cNvSpPr>
            <a:spLocks noGrp="1" noRot="1" noChangeAspect="1" noTextEdit="1"/>
          </p:cNvSpPr>
          <p:nvPr>
            <p:ph type="sldImg"/>
          </p:nvPr>
        </p:nvSpPr>
        <p:spPr/>
      </p:sp>
      <p:sp>
        <p:nvSpPr>
          <p:cNvPr id="22531" name="ตัวยึดบันทึกย่อ 2"/>
          <p:cNvSpPr>
            <a:spLocks noGrp="1"/>
          </p:cNvSpPr>
          <p:nvPr>
            <p:ph type="body" idx="1"/>
          </p:nvPr>
        </p:nvSpPr>
        <p:spPr>
          <a:noFill/>
          <a:ln w="9525"/>
        </p:spPr>
        <p:txBody>
          <a:bodyPr/>
          <a:lstStyle/>
          <a:p>
            <a:pPr eaLnBrk="1"/>
            <a:endParaRPr lang="th-TH"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ตัวยึดรูปบนภาพนิ่ง 1"/>
          <p:cNvSpPr>
            <a:spLocks noGrp="1" noRot="1" noChangeAspect="1" noTextEdit="1"/>
          </p:cNvSpPr>
          <p:nvPr>
            <p:ph type="sldImg"/>
          </p:nvPr>
        </p:nvSpPr>
        <p:spPr/>
      </p:sp>
      <p:sp>
        <p:nvSpPr>
          <p:cNvPr id="23555" name="ตัวยึดบันทึกย่อ 2"/>
          <p:cNvSpPr>
            <a:spLocks noGrp="1"/>
          </p:cNvSpPr>
          <p:nvPr>
            <p:ph type="body" idx="1"/>
          </p:nvPr>
        </p:nvSpPr>
        <p:spPr>
          <a:noFill/>
          <a:ln w="9525"/>
        </p:spPr>
        <p:txBody>
          <a:bodyPr/>
          <a:lstStyle/>
          <a:p>
            <a:pPr eaLnBrk="1"/>
            <a:endParaRPr lang="th-TH"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th-TH"/>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th-TH"/>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th-TH"/>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a:sym typeface="Helvetica Ligh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buChar char="•"/>
        <a:defRPr sz="3800">
          <a:solidFill>
            <a:srgbClr val="000000"/>
          </a:solidFill>
          <a:latin typeface="+mn-lt"/>
          <a:ea typeface="+mn-ea"/>
          <a:cs typeface="+mn-cs"/>
          <a:sym typeface="Helvetica Light" charset="0"/>
        </a:defRPr>
      </a:lvl1pPr>
      <a:lvl2pPr marL="342900" indent="114300" algn="l" defTabSz="584200" rtl="0" eaLnBrk="0" fontAlgn="base" hangingPunct="0">
        <a:spcBef>
          <a:spcPts val="4200"/>
        </a:spcBef>
        <a:spcAft>
          <a:spcPct val="0"/>
        </a:spcAft>
        <a:buChar char="–"/>
        <a:defRPr sz="3800">
          <a:solidFill>
            <a:srgbClr val="000000"/>
          </a:solidFill>
          <a:latin typeface="+mn-lt"/>
          <a:ea typeface="+mn-ea"/>
          <a:cs typeface="+mn-cs"/>
          <a:sym typeface="Helvetica Light" charset="0"/>
        </a:defRPr>
      </a:lvl2pPr>
      <a:lvl3pPr marL="685800" indent="228600" algn="l" defTabSz="584200" rtl="0" eaLnBrk="0" fontAlgn="base" hangingPunct="0">
        <a:spcBef>
          <a:spcPts val="4200"/>
        </a:spcBef>
        <a:spcAft>
          <a:spcPct val="0"/>
        </a:spcAft>
        <a:buChar char="•"/>
        <a:defRPr sz="3800">
          <a:solidFill>
            <a:srgbClr val="000000"/>
          </a:solidFill>
          <a:latin typeface="+mn-lt"/>
          <a:ea typeface="+mn-ea"/>
          <a:cs typeface="+mn-cs"/>
          <a:sym typeface="Helvetica Light" charset="0"/>
        </a:defRPr>
      </a:lvl3pPr>
      <a:lvl4pPr marL="1028700" indent="342900" algn="l" defTabSz="584200" rtl="0" eaLnBrk="0" fontAlgn="base" hangingPunct="0">
        <a:spcBef>
          <a:spcPts val="4200"/>
        </a:spcBef>
        <a:spcAft>
          <a:spcPct val="0"/>
        </a:spcAft>
        <a:buChar char="–"/>
        <a:defRPr sz="3800">
          <a:solidFill>
            <a:srgbClr val="000000"/>
          </a:solidFill>
          <a:latin typeface="+mn-lt"/>
          <a:ea typeface="+mn-ea"/>
          <a:cs typeface="+mn-cs"/>
          <a:sym typeface="Helvetica Light" charset="0"/>
        </a:defRPr>
      </a:lvl4pPr>
      <a:lvl5pPr marL="1371600" indent="457200" algn="l" defTabSz="584200" rtl="0" eaLnBrk="0" fontAlgn="base" hangingPunct="0">
        <a:spcBef>
          <a:spcPts val="4200"/>
        </a:spcBef>
        <a:spcAft>
          <a:spcPct val="0"/>
        </a:spcAft>
        <a:buChar char="»"/>
        <a:defRPr sz="3800">
          <a:solidFill>
            <a:srgbClr val="000000"/>
          </a:solidFill>
          <a:latin typeface="+mn-lt"/>
          <a:ea typeface="+mn-ea"/>
          <a:cs typeface="+mn-cs"/>
          <a:sym typeface="Helvetica Light" charset="0"/>
        </a:defRPr>
      </a:lvl5pPr>
      <a:lvl6pPr marL="1828800" algn="l" defTabSz="584200" rtl="0" fontAlgn="base" hangingPunct="0">
        <a:spcBef>
          <a:spcPts val="4200"/>
        </a:spcBef>
        <a:spcAft>
          <a:spcPct val="0"/>
        </a:spcAft>
        <a:defRPr sz="3800">
          <a:solidFill>
            <a:srgbClr val="000000"/>
          </a:solidFill>
          <a:latin typeface="+mn-lt"/>
          <a:ea typeface="+mn-ea"/>
          <a:cs typeface="+mn-cs"/>
          <a:sym typeface="Helvetica Light" charset="0"/>
        </a:defRPr>
      </a:lvl6pPr>
      <a:lvl7pPr marL="2286000" algn="l" defTabSz="584200" rtl="0" fontAlgn="base" hangingPunct="0">
        <a:spcBef>
          <a:spcPts val="4200"/>
        </a:spcBef>
        <a:spcAft>
          <a:spcPct val="0"/>
        </a:spcAft>
        <a:defRPr sz="3800">
          <a:solidFill>
            <a:srgbClr val="000000"/>
          </a:solidFill>
          <a:latin typeface="+mn-lt"/>
          <a:ea typeface="+mn-ea"/>
          <a:cs typeface="+mn-cs"/>
          <a:sym typeface="Helvetica Light" charset="0"/>
        </a:defRPr>
      </a:lvl7pPr>
      <a:lvl8pPr marL="2743200" algn="l" defTabSz="584200" rtl="0" fontAlgn="base" hangingPunct="0">
        <a:spcBef>
          <a:spcPts val="4200"/>
        </a:spcBef>
        <a:spcAft>
          <a:spcPct val="0"/>
        </a:spcAft>
        <a:defRPr sz="3800">
          <a:solidFill>
            <a:srgbClr val="000000"/>
          </a:solidFill>
          <a:latin typeface="+mn-lt"/>
          <a:ea typeface="+mn-ea"/>
          <a:cs typeface="+mn-cs"/>
          <a:sym typeface="Helvetica Light" charset="0"/>
        </a:defRPr>
      </a:lvl8pPr>
      <a:lvl9pPr marL="3200400" algn="l" defTabSz="584200" rtl="0" fontAlgn="base" hangingPunct="0">
        <a:spcBef>
          <a:spcPts val="4200"/>
        </a:spcBef>
        <a:spcAft>
          <a:spcPct val="0"/>
        </a:spcAft>
        <a:defRPr sz="3800">
          <a:solidFill>
            <a:srgbClr val="000000"/>
          </a:solidFill>
          <a:latin typeface="+mn-lt"/>
          <a:ea typeface="+mn-ea"/>
          <a:cs typeface="+mn-cs"/>
          <a:sym typeface="Helvetica Light" charset="0"/>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jpe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รูปภาพ 14" descr="Untitled-1.png"/>
          <p:cNvPicPr>
            <a:picLocks noChangeAspect="1"/>
          </p:cNvPicPr>
          <p:nvPr/>
        </p:nvPicPr>
        <p:blipFill>
          <a:blip r:embed="rId3"/>
          <a:srcRect l="59760" t="45537" b="17334"/>
          <a:stretch>
            <a:fillRect/>
          </a:stretch>
        </p:blipFill>
        <p:spPr bwMode="auto">
          <a:xfrm>
            <a:off x="0" y="5956300"/>
            <a:ext cx="3355975" cy="3097213"/>
          </a:xfrm>
          <a:prstGeom prst="rect">
            <a:avLst/>
          </a:prstGeom>
          <a:noFill/>
          <a:ln w="9525">
            <a:noFill/>
            <a:miter lim="800000"/>
            <a:headEnd/>
            <a:tailEnd/>
          </a:ln>
        </p:spPr>
      </p:pic>
      <p:grpSp>
        <p:nvGrpSpPr>
          <p:cNvPr id="2" name="กลุ่ม 30"/>
          <p:cNvGrpSpPr/>
          <p:nvPr/>
        </p:nvGrpSpPr>
        <p:grpSpPr>
          <a:xfrm>
            <a:off x="1461841" y="-19744"/>
            <a:ext cx="11542960" cy="2039024"/>
            <a:chOff x="2894013" y="-1240110"/>
            <a:chExt cx="9279639" cy="2876550"/>
          </a:xfrm>
          <a:gradFill flip="none" rotWithShape="1">
            <a:gsLst>
              <a:gs pos="100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3500000" scaled="1"/>
            <a:tileRect/>
          </a:gradFill>
        </p:grpSpPr>
        <p:sp>
          <p:nvSpPr>
            <p:cNvPr id="28" name="AutoShape 3"/>
            <p:cNvSpPr>
              <a:spLocks/>
            </p:cNvSpPr>
            <p:nvPr/>
          </p:nvSpPr>
          <p:spPr bwMode="auto">
            <a:xfrm flipV="1">
              <a:off x="2894013" y="-1240110"/>
              <a:ext cx="4579666"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41" y="0"/>
                  </a:moveTo>
                  <a:lnTo>
                    <a:pt x="0" y="21600"/>
                  </a:lnTo>
                  <a:lnTo>
                    <a:pt x="15959" y="21600"/>
                  </a:lnTo>
                  <a:lnTo>
                    <a:pt x="21600"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29" name="AutoShape 4"/>
            <p:cNvSpPr>
              <a:spLocks/>
            </p:cNvSpPr>
            <p:nvPr/>
          </p:nvSpPr>
          <p:spPr bwMode="auto">
            <a:xfrm rot="10800000" flipV="1">
              <a:off x="5998344" y="-1240110"/>
              <a:ext cx="4693841"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399" y="21600"/>
                  </a:lnTo>
                  <a:lnTo>
                    <a:pt x="16201" y="21600"/>
                  </a:lnTo>
                  <a:lnTo>
                    <a:pt x="21600" y="0"/>
                  </a:lnTo>
                  <a:lnTo>
                    <a:pt x="0"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30" name="AutoShape 5"/>
            <p:cNvSpPr>
              <a:spLocks/>
            </p:cNvSpPr>
            <p:nvPr/>
          </p:nvSpPr>
          <p:spPr bwMode="auto">
            <a:xfrm flipV="1">
              <a:off x="9382720" y="-1227438"/>
              <a:ext cx="2790932" cy="2863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853" y="21582"/>
                  </a:lnTo>
                  <a:lnTo>
                    <a:pt x="21600" y="21600"/>
                  </a:lnTo>
                  <a:lnTo>
                    <a:pt x="21548" y="17"/>
                  </a:lnTo>
                  <a:lnTo>
                    <a:pt x="0" y="0"/>
                  </a:lnTo>
                  <a:close/>
                </a:path>
              </a:pathLst>
            </a:custGeom>
            <a:grpFill/>
            <a:ln w="9525" cap="flat" cmpd="sng">
              <a:noFill/>
              <a:prstDash val="solid"/>
              <a:round/>
              <a:headEnd/>
              <a:tailEnd/>
            </a:ln>
            <a:effectLst/>
          </p:spPr>
          <p:txBody>
            <a:bodyPr lIns="72248" tIns="72248" rIns="72248" bIns="72248" anchor="ctr"/>
            <a:lstStyle/>
            <a:p>
              <a:pPr algn="ctr" hangingPunct="0">
                <a:defRPr/>
              </a:pPr>
              <a:endParaRPr lang="th-TH"/>
            </a:p>
          </p:txBody>
        </p:sp>
      </p:grpSp>
      <p:sp>
        <p:nvSpPr>
          <p:cNvPr id="1029" name="Rectangle 1"/>
          <p:cNvSpPr>
            <a:spLocks/>
          </p:cNvSpPr>
          <p:nvPr/>
        </p:nvSpPr>
        <p:spPr bwMode="auto">
          <a:xfrm>
            <a:off x="14288" y="6203950"/>
            <a:ext cx="13004800" cy="2855913"/>
          </a:xfrm>
          <a:prstGeom prst="rect">
            <a:avLst/>
          </a:prstGeom>
          <a:solidFill>
            <a:srgbClr val="969696">
              <a:alpha val="45882"/>
            </a:srgbClr>
          </a:solidFill>
          <a:ln w="12700">
            <a:noFill/>
            <a:miter lim="0"/>
            <a:headEnd/>
            <a:tailEnd/>
          </a:ln>
        </p:spPr>
        <p:txBody>
          <a:bodyPr lIns="72248" tIns="72248" rIns="72248" bIns="72248" anchor="ctr"/>
          <a:lstStyle/>
          <a:p>
            <a:pPr algn="ctr" hangingPunct="0"/>
            <a:endParaRPr lang="th-TH"/>
          </a:p>
        </p:txBody>
      </p:sp>
      <p:sp>
        <p:nvSpPr>
          <p:cNvPr id="3078" name="Rectangle 6"/>
          <p:cNvSpPr>
            <a:spLocks/>
          </p:cNvSpPr>
          <p:nvPr/>
        </p:nvSpPr>
        <p:spPr bwMode="auto">
          <a:xfrm>
            <a:off x="14288" y="6092853"/>
            <a:ext cx="12990512" cy="2855913"/>
          </a:xfrm>
          <a:prstGeom prst="rect">
            <a:avLst/>
          </a:prstGeom>
          <a:solidFill>
            <a:srgbClr val="D94C1F"/>
          </a:solidFill>
          <a:ln>
            <a:headEnd/>
            <a:tailEnd/>
          </a:ln>
        </p:spPr>
        <p:style>
          <a:lnRef idx="1">
            <a:schemeClr val="accent4"/>
          </a:lnRef>
          <a:fillRef idx="3">
            <a:schemeClr val="accent4"/>
          </a:fillRef>
          <a:effectRef idx="2">
            <a:schemeClr val="accent4"/>
          </a:effectRef>
          <a:fontRef idx="minor">
            <a:schemeClr val="lt1"/>
          </a:fontRef>
        </p:style>
        <p:txBody>
          <a:bodyPr lIns="72248" tIns="72248" rIns="72248" bIns="72248" anchor="ctr"/>
          <a:lstStyle/>
          <a:p>
            <a:pPr algn="ctr" hangingPunct="0">
              <a:defRPr/>
            </a:pPr>
            <a:r>
              <a:rPr lang="en-US" sz="3200" b="1" dirty="0" smtClean="0">
                <a:solidFill>
                  <a:schemeClr val="bg1"/>
                </a:solidFill>
                <a:latin typeface="Arial Unicode MS" pitchFamily="34" charset="-128"/>
                <a:ea typeface="Arial Unicode MS" pitchFamily="34" charset="-128"/>
                <a:cs typeface="Arial Unicode MS" pitchFamily="34" charset="-128"/>
              </a:rPr>
              <a:t> Marisa </a:t>
            </a:r>
            <a:r>
              <a:rPr lang="en-US" sz="3200" b="1" dirty="0" err="1" smtClean="0">
                <a:solidFill>
                  <a:schemeClr val="bg1"/>
                </a:solidFill>
                <a:latin typeface="Arial Unicode MS" pitchFamily="34" charset="-128"/>
                <a:ea typeface="Arial Unicode MS" pitchFamily="34" charset="-128"/>
                <a:cs typeface="Arial Unicode MS" pitchFamily="34" charset="-128"/>
              </a:rPr>
              <a:t>Krairiksh</a:t>
            </a:r>
            <a:r>
              <a:rPr lang="en-US" sz="3200" b="1" dirty="0" smtClean="0">
                <a:solidFill>
                  <a:schemeClr val="bg1"/>
                </a:solidFill>
                <a:latin typeface="Arial Unicode MS" pitchFamily="34" charset="-128"/>
                <a:ea typeface="Arial Unicode MS" pitchFamily="34" charset="-128"/>
                <a:cs typeface="Arial Unicode MS" pitchFamily="34" charset="-128"/>
              </a:rPr>
              <a:t>, PhD, RN  </a:t>
            </a:r>
            <a:r>
              <a:rPr lang="en-US" sz="3200" b="1" dirty="0" err="1" smtClean="0">
                <a:solidFill>
                  <a:schemeClr val="bg1"/>
                </a:solidFill>
                <a:latin typeface="Arial Unicode MS" pitchFamily="34" charset="-128"/>
                <a:ea typeface="Arial Unicode MS" pitchFamily="34" charset="-128"/>
                <a:cs typeface="Arial Unicode MS" pitchFamily="34" charset="-128"/>
              </a:rPr>
              <a:t>Lamduan</a:t>
            </a:r>
            <a:r>
              <a:rPr lang="en-US" sz="3200" b="1" dirty="0" smtClean="0">
                <a:solidFill>
                  <a:schemeClr val="bg1"/>
                </a:solidFill>
                <a:latin typeface="Arial Unicode MS" pitchFamily="34" charset="-128"/>
                <a:ea typeface="Arial Unicode MS" pitchFamily="34" charset="-128"/>
                <a:cs typeface="Arial Unicode MS" pitchFamily="34" charset="-128"/>
              </a:rPr>
              <a:t> </a:t>
            </a:r>
            <a:r>
              <a:rPr lang="en-US" sz="3200" b="1" dirty="0" err="1" smtClean="0">
                <a:solidFill>
                  <a:schemeClr val="bg1"/>
                </a:solidFill>
                <a:latin typeface="Arial Unicode MS" pitchFamily="34" charset="-128"/>
                <a:ea typeface="Arial Unicode MS" pitchFamily="34" charset="-128"/>
                <a:cs typeface="Arial Unicode MS" pitchFamily="34" charset="-128"/>
              </a:rPr>
              <a:t>Boontee</a:t>
            </a:r>
            <a:r>
              <a:rPr lang="en-US" sz="3200" b="1" dirty="0" smtClean="0">
                <a:solidFill>
                  <a:schemeClr val="bg1"/>
                </a:solidFill>
                <a:latin typeface="Arial Unicode MS" pitchFamily="34" charset="-128"/>
                <a:ea typeface="Arial Unicode MS" pitchFamily="34" charset="-128"/>
                <a:cs typeface="Arial Unicode MS" pitchFamily="34" charset="-128"/>
              </a:rPr>
              <a:t>, MSN, RN &amp;</a:t>
            </a:r>
          </a:p>
          <a:p>
            <a:pPr algn="ctr" hangingPunct="0">
              <a:defRPr/>
            </a:pPr>
            <a:r>
              <a:rPr lang="en-US" sz="3200" b="1" dirty="0" smtClean="0">
                <a:solidFill>
                  <a:schemeClr val="bg1"/>
                </a:solidFill>
                <a:latin typeface="Arial Unicode MS" pitchFamily="34" charset="-128"/>
                <a:ea typeface="Arial Unicode MS" pitchFamily="34" charset="-128"/>
                <a:cs typeface="Arial Unicode MS" pitchFamily="34" charset="-128"/>
              </a:rPr>
              <a:t> </a:t>
            </a:r>
            <a:r>
              <a:rPr lang="en-US" sz="3200" b="1" dirty="0" err="1" smtClean="0">
                <a:solidFill>
                  <a:schemeClr val="bg1"/>
                </a:solidFill>
                <a:latin typeface="Arial Unicode MS" pitchFamily="34" charset="-128"/>
                <a:ea typeface="Arial Unicode MS" pitchFamily="34" charset="-128"/>
                <a:cs typeface="Arial Unicode MS" pitchFamily="34" charset="-128"/>
              </a:rPr>
              <a:t>Jitpinan</a:t>
            </a:r>
            <a:r>
              <a:rPr lang="en-US" sz="3200" b="1" dirty="0" smtClean="0">
                <a:solidFill>
                  <a:schemeClr val="bg1"/>
                </a:solidFill>
                <a:latin typeface="Arial Unicode MS" pitchFamily="34" charset="-128"/>
                <a:ea typeface="Arial Unicode MS" pitchFamily="34" charset="-128"/>
                <a:cs typeface="Arial Unicode MS" pitchFamily="34" charset="-128"/>
              </a:rPr>
              <a:t> </a:t>
            </a:r>
            <a:r>
              <a:rPr lang="en-US" sz="3200" b="1" dirty="0" err="1" smtClean="0">
                <a:solidFill>
                  <a:schemeClr val="bg1"/>
                </a:solidFill>
                <a:latin typeface="Arial Unicode MS" pitchFamily="34" charset="-128"/>
                <a:ea typeface="Arial Unicode MS" pitchFamily="34" charset="-128"/>
                <a:cs typeface="Arial Unicode MS" pitchFamily="34" charset="-128"/>
              </a:rPr>
              <a:t>Srijakote</a:t>
            </a:r>
            <a:r>
              <a:rPr lang="en-US" sz="3200" b="1" dirty="0" smtClean="0">
                <a:solidFill>
                  <a:schemeClr val="bg1"/>
                </a:solidFill>
                <a:latin typeface="Arial Unicode MS" pitchFamily="34" charset="-128"/>
                <a:ea typeface="Arial Unicode MS" pitchFamily="34" charset="-128"/>
                <a:cs typeface="Arial Unicode MS" pitchFamily="34" charset="-128"/>
              </a:rPr>
              <a:t>, PhD, RN</a:t>
            </a:r>
          </a:p>
          <a:p>
            <a:pPr algn="ctr" hangingPunct="0">
              <a:defRPr/>
            </a:pPr>
            <a:r>
              <a:rPr lang="en-US" sz="2800" b="1" i="1" dirty="0" smtClean="0">
                <a:solidFill>
                  <a:schemeClr val="bg1"/>
                </a:solidFill>
                <a:latin typeface="Arial Unicode MS" pitchFamily="34" charset="-128"/>
                <a:ea typeface="Arial Unicode MS" pitchFamily="34" charset="-128"/>
                <a:cs typeface="Arial Unicode MS" pitchFamily="34" charset="-128"/>
              </a:rPr>
              <a:t> </a:t>
            </a:r>
            <a:r>
              <a:rPr lang="en-US" sz="2800" b="1" i="1" dirty="0" smtClean="0">
                <a:solidFill>
                  <a:schemeClr val="bg1"/>
                </a:solidFill>
                <a:latin typeface="Arial Narrow" pitchFamily="34" charset="0"/>
                <a:ea typeface="Arial Unicode MS" pitchFamily="34" charset="-128"/>
                <a:cs typeface="Arial Unicode MS" pitchFamily="34" charset="-128"/>
              </a:rPr>
              <a:t>Members of the Research and Training Center for 	Enhancing  Quality of  Life of   </a:t>
            </a:r>
          </a:p>
          <a:p>
            <a:pPr algn="ctr" hangingPunct="0">
              <a:defRPr/>
            </a:pPr>
            <a:r>
              <a:rPr lang="en-US" sz="2800" b="1" i="1" dirty="0" smtClean="0">
                <a:solidFill>
                  <a:schemeClr val="bg1"/>
                </a:solidFill>
                <a:latin typeface="Arial Narrow" pitchFamily="34" charset="0"/>
                <a:ea typeface="Arial Unicode MS" pitchFamily="34" charset="-128"/>
                <a:cs typeface="Arial Unicode MS" pitchFamily="34" charset="-128"/>
              </a:rPr>
              <a:t>Working-Age People , Faculty of Nursing, </a:t>
            </a:r>
            <a:r>
              <a:rPr lang="en-US" sz="2800" b="1" i="1" dirty="0" err="1" smtClean="0">
                <a:solidFill>
                  <a:schemeClr val="bg1"/>
                </a:solidFill>
                <a:latin typeface="Arial Narrow" pitchFamily="34" charset="0"/>
                <a:ea typeface="Arial Unicode MS" pitchFamily="34" charset="-128"/>
                <a:cs typeface="Arial Unicode MS" pitchFamily="34" charset="-128"/>
              </a:rPr>
              <a:t>Khon</a:t>
            </a:r>
            <a:r>
              <a:rPr lang="en-US" sz="2800" b="1" i="1" dirty="0" smtClean="0">
                <a:solidFill>
                  <a:schemeClr val="bg1"/>
                </a:solidFill>
                <a:latin typeface="Arial Narrow" pitchFamily="34" charset="0"/>
                <a:ea typeface="Arial Unicode MS" pitchFamily="34" charset="-128"/>
                <a:cs typeface="Arial Unicode MS" pitchFamily="34" charset="-128"/>
              </a:rPr>
              <a:t> </a:t>
            </a:r>
            <a:r>
              <a:rPr lang="en-US" sz="2800" b="1" i="1" dirty="0" err="1" smtClean="0">
                <a:solidFill>
                  <a:schemeClr val="bg1"/>
                </a:solidFill>
                <a:latin typeface="Arial Narrow" pitchFamily="34" charset="0"/>
                <a:ea typeface="Arial Unicode MS" pitchFamily="34" charset="-128"/>
                <a:cs typeface="Arial Unicode MS" pitchFamily="34" charset="-128"/>
              </a:rPr>
              <a:t>Kaen</a:t>
            </a:r>
            <a:r>
              <a:rPr lang="en-US" sz="2800" b="1" i="1" dirty="0" smtClean="0">
                <a:solidFill>
                  <a:schemeClr val="bg1"/>
                </a:solidFill>
                <a:latin typeface="Arial Narrow" pitchFamily="34" charset="0"/>
                <a:ea typeface="Arial Unicode MS" pitchFamily="34" charset="-128"/>
                <a:cs typeface="Arial Unicode MS" pitchFamily="34" charset="-128"/>
              </a:rPr>
              <a:t> University </a:t>
            </a:r>
            <a:r>
              <a:rPr lang="en-US" sz="2800" i="1" dirty="0" smtClean="0">
                <a:solidFill>
                  <a:schemeClr val="bg1"/>
                </a:solidFill>
                <a:latin typeface="Arial Narrow" pitchFamily="34" charset="0"/>
                <a:ea typeface="Arial Unicode MS" pitchFamily="34" charset="-128"/>
                <a:cs typeface="Arial Unicode MS" pitchFamily="34" charset="-128"/>
              </a:rPr>
              <a:t/>
            </a:r>
            <a:br>
              <a:rPr lang="en-US" sz="2800" i="1" dirty="0" smtClean="0">
                <a:solidFill>
                  <a:schemeClr val="bg1"/>
                </a:solidFill>
                <a:latin typeface="Arial Narrow" pitchFamily="34" charset="0"/>
                <a:ea typeface="Arial Unicode MS" pitchFamily="34" charset="-128"/>
                <a:cs typeface="Arial Unicode MS" pitchFamily="34" charset="-128"/>
              </a:rPr>
            </a:br>
            <a:r>
              <a:rPr lang="en-US" sz="2800" b="1" i="1" dirty="0" smtClean="0">
                <a:solidFill>
                  <a:schemeClr val="bg1"/>
                </a:solidFill>
                <a:latin typeface="Arial Narrow" pitchFamily="34" charset="0"/>
                <a:ea typeface="Arial Unicode MS" pitchFamily="34" charset="-128"/>
                <a:cs typeface="Arial Unicode MS" pitchFamily="34" charset="-128"/>
              </a:rPr>
              <a:t>THAILAND</a:t>
            </a:r>
            <a:endParaRPr lang="th-TH" sz="3200" i="1" dirty="0">
              <a:solidFill>
                <a:schemeClr val="bg1"/>
              </a:solidFill>
              <a:latin typeface="Arial Narrow" pitchFamily="34" charset="0"/>
            </a:endParaRPr>
          </a:p>
        </p:txBody>
      </p:sp>
      <p:sp>
        <p:nvSpPr>
          <p:cNvPr id="1032" name="Rectangle 10"/>
          <p:cNvSpPr>
            <a:spLocks noGrp="1"/>
          </p:cNvSpPr>
          <p:nvPr>
            <p:ph type="title" idx="4294967295"/>
          </p:nvPr>
        </p:nvSpPr>
        <p:spPr bwMode="auto">
          <a:xfrm>
            <a:off x="644484" y="1804966"/>
            <a:ext cx="11715750" cy="4500594"/>
          </a:xfrm>
          <a:prstGeom prst="rect">
            <a:avLst/>
          </a:prstGeom>
          <a:noFill/>
          <a:ln w="12700">
            <a:miter lim="0"/>
            <a:headEnd/>
            <a:tailEnd/>
          </a:ln>
        </p:spPr>
        <p:txBody>
          <a:bodyPr lIns="72248" tIns="72248" rIns="72248" bIns="72248" anchor="ctr"/>
          <a:lstStyle/>
          <a:p>
            <a:pPr algn="l"/>
            <a:r>
              <a:rPr lang="en-US" sz="4000" b="1" dirty="0" smtClean="0"/>
              <a:t>Implementation of Nursing Service Strategies Supporting ASEAN Economic Community in the Year 2015 of Nursing Organizations in Thailand</a:t>
            </a:r>
            <a:br>
              <a:rPr lang="en-US" sz="4000" b="1" dirty="0" smtClean="0"/>
            </a:br>
            <a:r>
              <a:rPr lang="en-US" sz="3600" dirty="0" smtClean="0"/>
              <a:t/>
            </a:r>
            <a:br>
              <a:rPr lang="en-US" sz="3600" dirty="0" smtClean="0"/>
            </a:br>
            <a:endParaRPr lang="th-TH" sz="2000" b="1" dirty="0" smtClean="0">
              <a:solidFill>
                <a:srgbClr val="002060"/>
              </a:solidFill>
              <a:latin typeface="Arial Unicode MS" pitchFamily="34" charset="-128"/>
              <a:ea typeface="Arial Unicode MS" pitchFamily="34" charset="-128"/>
              <a:cs typeface="Arial Unicode MS" pitchFamily="34" charset="-128"/>
            </a:endParaRPr>
          </a:p>
        </p:txBody>
      </p:sp>
      <p:cxnSp>
        <p:nvCxnSpPr>
          <p:cNvPr id="1034" name="Straight Connector 13"/>
          <p:cNvCxnSpPr>
            <a:cxnSpLocks noChangeShapeType="1"/>
          </p:cNvCxnSpPr>
          <p:nvPr/>
        </p:nvCxnSpPr>
        <p:spPr bwMode="auto">
          <a:xfrm>
            <a:off x="14288" y="8834438"/>
            <a:ext cx="13004800" cy="71437"/>
          </a:xfrm>
          <a:prstGeom prst="line">
            <a:avLst/>
          </a:prstGeom>
          <a:noFill/>
          <a:ln w="76200" algn="ctr">
            <a:solidFill>
              <a:schemeClr val="bg1"/>
            </a:solidFill>
            <a:miter lim="0"/>
            <a:headEnd/>
            <a:tailEnd/>
          </a:ln>
        </p:spPr>
      </p:cxnSp>
      <p:pic>
        <p:nvPicPr>
          <p:cNvPr id="1036" name="รูปภาพ 16" descr="logo_kku2.gif"/>
          <p:cNvPicPr>
            <a:picLocks noChangeAspect="1"/>
          </p:cNvPicPr>
          <p:nvPr/>
        </p:nvPicPr>
        <p:blipFill>
          <a:blip r:embed="rId4"/>
          <a:srcRect/>
          <a:stretch>
            <a:fillRect/>
          </a:stretch>
        </p:blipFill>
        <p:spPr bwMode="auto">
          <a:xfrm>
            <a:off x="430170" y="233330"/>
            <a:ext cx="1301717" cy="1931768"/>
          </a:xfrm>
          <a:prstGeom prst="rect">
            <a:avLst/>
          </a:prstGeom>
          <a:noFill/>
          <a:ln w="9525">
            <a:noFill/>
            <a:miter lim="800000"/>
            <a:headEnd/>
            <a:tailEnd/>
          </a:ln>
        </p:spPr>
      </p:pic>
      <p:cxnSp>
        <p:nvCxnSpPr>
          <p:cNvPr id="1038" name="ตัวเชื่อมต่อตรง 37"/>
          <p:cNvCxnSpPr>
            <a:cxnSpLocks noChangeShapeType="1"/>
          </p:cNvCxnSpPr>
          <p:nvPr/>
        </p:nvCxnSpPr>
        <p:spPr bwMode="auto">
          <a:xfrm>
            <a:off x="0" y="2162156"/>
            <a:ext cx="13004800" cy="0"/>
          </a:xfrm>
          <a:prstGeom prst="line">
            <a:avLst/>
          </a:prstGeom>
          <a:noFill/>
          <a:ln w="76200" algn="ctr">
            <a:solidFill>
              <a:srgbClr val="FF893F"/>
            </a:solidFill>
            <a:miter lim="0"/>
            <a:headEnd/>
            <a:tailEnd/>
          </a:ln>
        </p:spPr>
      </p:cxn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ตัวยึดเนื้อหา 21"/>
          <p:cNvGraphicFramePr>
            <a:graphicFrameLocks noGrp="1"/>
          </p:cNvGraphicFramePr>
          <p:nvPr>
            <p:ph idx="1"/>
          </p:nvPr>
        </p:nvGraphicFramePr>
        <p:xfrm>
          <a:off x="430170" y="2617496"/>
          <a:ext cx="12287336" cy="6102749"/>
        </p:xfrm>
        <a:graphic>
          <a:graphicData uri="http://schemas.openxmlformats.org/drawingml/2006/table">
            <a:tbl>
              <a:tblPr firstRow="1" bandRow="1">
                <a:tableStyleId>{5C22544A-7EE6-4342-B048-85BDC9FD1C3A}</a:tableStyleId>
              </a:tblPr>
              <a:tblGrid>
                <a:gridCol w="6068663"/>
                <a:gridCol w="1800111"/>
                <a:gridCol w="1489604"/>
                <a:gridCol w="1500198"/>
                <a:gridCol w="1428760"/>
              </a:tblGrid>
              <a:tr h="1563685">
                <a:tc>
                  <a:txBody>
                    <a:bodyPr/>
                    <a:lstStyle/>
                    <a:p>
                      <a:pPr algn="ctr"/>
                      <a:r>
                        <a:rPr lang="en-US" sz="3600" dirty="0" smtClean="0"/>
                        <a:t>Personal and hospital information</a:t>
                      </a:r>
                      <a:endParaRPr lang="th-TH"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Mean </a:t>
                      </a:r>
                      <a:endParaRPr lang="th-TH"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S.D.</a:t>
                      </a:r>
                      <a:endParaRPr lang="th-TH"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Yes </a:t>
                      </a:r>
                      <a:endParaRPr lang="th-TH"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No</a:t>
                      </a:r>
                      <a:endParaRPr lang="th-TH"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1606">
                <a:tc>
                  <a:txBody>
                    <a:bodyPr/>
                    <a:lstStyle/>
                    <a:p>
                      <a:r>
                        <a:rPr lang="en-US" dirty="0" smtClean="0"/>
                        <a:t>Age</a:t>
                      </a:r>
                      <a:r>
                        <a:rPr lang="en-US" baseline="0" dirty="0" smtClean="0"/>
                        <a:t> (N=514)</a:t>
                      </a:r>
                      <a:endParaRPr lang="th-T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51.57</a:t>
                      </a:r>
                      <a:endParaRPr lang="th-TH"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4.84</a:t>
                      </a:r>
                      <a:endParaRPr lang="th-TH"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h-TH"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th-TH"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42929">
                <a:tc>
                  <a:txBody>
                    <a:bodyPr/>
                    <a:lstStyle/>
                    <a:p>
                      <a:r>
                        <a:rPr lang="en-US" dirty="0" smtClean="0">
                          <a:solidFill>
                            <a:schemeClr val="tx1"/>
                          </a:solidFill>
                        </a:rPr>
                        <a:t>Years of </a:t>
                      </a:r>
                      <a:r>
                        <a:rPr lang="en-US" baseline="0" dirty="0" smtClean="0">
                          <a:solidFill>
                            <a:schemeClr val="tx1"/>
                          </a:solidFill>
                        </a:rPr>
                        <a:t>experience in nursing director position (N=507)</a:t>
                      </a:r>
                      <a:endParaRPr lang="th-TH"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13.74</a:t>
                      </a:r>
                      <a:endParaRPr lang="th-TH"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9.54</a:t>
                      </a:r>
                      <a:endParaRPr lang="th-TH"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h-TH"/>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th-T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42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Experience of  participation in a seminar  on the topic of AEC  (N=514)</a:t>
                      </a:r>
                      <a:endParaRPr lang="th-TH"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h-T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th-T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kern="1200" dirty="0" smtClean="0">
                          <a:solidFill>
                            <a:schemeClr val="dk1"/>
                          </a:solidFill>
                          <a:latin typeface="+mn-lt"/>
                          <a:ea typeface="+mn-ea"/>
                          <a:cs typeface="+mn-cs"/>
                        </a:rPr>
                        <a:t>64.40%</a:t>
                      </a:r>
                      <a:endParaRPr lang="th-TH"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35.60%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292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Hospitals provided health care services to foreigner clients (N=516)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h-TH"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th-TH"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91.86%</a:t>
                      </a:r>
                      <a:endParaRPr lang="th-TH"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8.14%</a:t>
                      </a:r>
                      <a:endParaRPr lang="th-TH"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077" name="Rectangle 1"/>
          <p:cNvSpPr>
            <a:spLocks/>
          </p:cNvSpPr>
          <p:nvPr/>
        </p:nvSpPr>
        <p:spPr bwMode="auto">
          <a:xfrm>
            <a:off x="0" y="1636713"/>
            <a:ext cx="13004800" cy="649287"/>
          </a:xfrm>
          <a:prstGeom prst="rect">
            <a:avLst/>
          </a:prstGeom>
          <a:solidFill>
            <a:srgbClr val="808080">
              <a:alpha val="25098"/>
            </a:srgbClr>
          </a:solidFill>
          <a:ln w="12700">
            <a:noFill/>
            <a:miter lim="0"/>
            <a:headEnd/>
            <a:tailEnd/>
          </a:ln>
        </p:spPr>
        <p:txBody>
          <a:bodyPr lIns="72248" tIns="72248" rIns="72248" bIns="72248" anchor="ctr"/>
          <a:lstStyle/>
          <a:p>
            <a:pPr algn="ctr" hangingPunct="0"/>
            <a:endParaRPr lang="th-TH"/>
          </a:p>
        </p:txBody>
      </p:sp>
      <p:grpSp>
        <p:nvGrpSpPr>
          <p:cNvPr id="2" name="Group 2"/>
          <p:cNvGrpSpPr>
            <a:grpSpLocks/>
          </p:cNvGrpSpPr>
          <p:nvPr/>
        </p:nvGrpSpPr>
        <p:grpSpPr bwMode="auto">
          <a:xfrm>
            <a:off x="8158163" y="915988"/>
            <a:ext cx="4897437" cy="1244600"/>
            <a:chOff x="0" y="0"/>
            <a:chExt cx="358" cy="98"/>
          </a:xfrm>
        </p:grpSpPr>
        <p:sp>
          <p:nvSpPr>
            <p:cNvPr id="3092" name="AutoShape 3"/>
            <p:cNvSpPr>
              <a:spLocks/>
            </p:cNvSpPr>
            <p:nvPr/>
          </p:nvSpPr>
          <p:spPr bwMode="auto">
            <a:xfrm>
              <a:off x="0" y="0"/>
              <a:ext cx="162"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5640" y="0"/>
                  </a:moveTo>
                  <a:lnTo>
                    <a:pt x="0" y="21600"/>
                  </a:lnTo>
                  <a:lnTo>
                    <a:pt x="15959" y="21600"/>
                  </a:lnTo>
                  <a:lnTo>
                    <a:pt x="2160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3093" name="AutoShape 4"/>
            <p:cNvSpPr>
              <a:spLocks/>
            </p:cNvSpPr>
            <p:nvPr/>
          </p:nvSpPr>
          <p:spPr bwMode="auto">
            <a:xfrm rot="10800000">
              <a:off x="128" y="0"/>
              <a:ext cx="166"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3094" name="AutoShape 5"/>
            <p:cNvSpPr>
              <a:spLocks/>
            </p:cNvSpPr>
            <p:nvPr/>
          </p:nvSpPr>
          <p:spPr bwMode="auto">
            <a:xfrm>
              <a:off x="259" y="0"/>
              <a:ext cx="99"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8853" y="21582"/>
                  </a:lnTo>
                  <a:lnTo>
                    <a:pt x="21600" y="21600"/>
                  </a:lnTo>
                  <a:lnTo>
                    <a:pt x="21548" y="17"/>
                  </a:lnTo>
                  <a:lnTo>
                    <a:pt x="0" y="0"/>
                  </a:lnTo>
                  <a:close/>
                </a:path>
              </a:pathLst>
            </a:custGeom>
            <a:solidFill>
              <a:srgbClr val="808080">
                <a:alpha val="25098"/>
              </a:srgbClr>
            </a:solidFill>
            <a:ln w="9525">
              <a:noFill/>
              <a:round/>
              <a:headEnd/>
              <a:tailEnd/>
            </a:ln>
          </p:spPr>
          <p:txBody>
            <a:bodyPr lIns="72248" tIns="72248" rIns="72248" bIns="72248" anchor="ctr"/>
            <a:lstStyle/>
            <a:p>
              <a:endParaRPr lang="th-TH"/>
            </a:p>
          </p:txBody>
        </p:sp>
      </p:grpSp>
      <p:cxnSp>
        <p:nvCxnSpPr>
          <p:cNvPr id="3079" name="Straight Connector 41"/>
          <p:cNvCxnSpPr>
            <a:cxnSpLocks noChangeShapeType="1"/>
          </p:cNvCxnSpPr>
          <p:nvPr/>
        </p:nvCxnSpPr>
        <p:spPr bwMode="auto">
          <a:xfrm>
            <a:off x="-1588" y="1590675"/>
            <a:ext cx="13004801" cy="71438"/>
          </a:xfrm>
          <a:prstGeom prst="line">
            <a:avLst/>
          </a:prstGeom>
          <a:noFill/>
          <a:ln w="76200" algn="ctr">
            <a:solidFill>
              <a:schemeClr val="bg1"/>
            </a:solidFill>
            <a:miter lim="0"/>
            <a:headEnd/>
            <a:tailEnd/>
          </a:ln>
        </p:spPr>
      </p:cxnSp>
      <p:sp>
        <p:nvSpPr>
          <p:cNvPr id="3080" name="Rectangle 6"/>
          <p:cNvSpPr>
            <a:spLocks/>
          </p:cNvSpPr>
          <p:nvPr/>
        </p:nvSpPr>
        <p:spPr bwMode="auto">
          <a:xfrm>
            <a:off x="0" y="1122363"/>
            <a:ext cx="13004800" cy="1066800"/>
          </a:xfrm>
          <a:prstGeom prst="rect">
            <a:avLst/>
          </a:prstGeom>
          <a:solidFill>
            <a:srgbClr val="D94C1F"/>
          </a:solidFill>
          <a:ln w="12700">
            <a:noFill/>
            <a:miter lim="0"/>
            <a:headEnd/>
            <a:tailEnd/>
          </a:ln>
        </p:spPr>
        <p:txBody>
          <a:bodyPr lIns="72248" tIns="72248" rIns="72248" bIns="72248" anchor="ctr"/>
          <a:lstStyle/>
          <a:p>
            <a:pPr algn="ctr" hangingPunct="0"/>
            <a:endParaRPr lang="th-TH"/>
          </a:p>
        </p:txBody>
      </p:sp>
      <p:pic>
        <p:nvPicPr>
          <p:cNvPr id="3081" name="รูปภาพ 38" descr="Untitled-1.png"/>
          <p:cNvPicPr>
            <a:picLocks noChangeAspect="1"/>
          </p:cNvPicPr>
          <p:nvPr/>
        </p:nvPicPr>
        <p:blipFill>
          <a:blip r:embed="rId2"/>
          <a:srcRect l="48795" t="25333" b="50667"/>
          <a:stretch>
            <a:fillRect/>
          </a:stretch>
        </p:blipFill>
        <p:spPr bwMode="auto">
          <a:xfrm>
            <a:off x="0" y="1131888"/>
            <a:ext cx="2765425" cy="1296987"/>
          </a:xfrm>
          <a:prstGeom prst="rect">
            <a:avLst/>
          </a:prstGeom>
          <a:noFill/>
          <a:ln w="9525">
            <a:noFill/>
            <a:miter lim="800000"/>
            <a:headEnd/>
            <a:tailEnd/>
          </a:ln>
        </p:spPr>
      </p:pic>
      <p:sp>
        <p:nvSpPr>
          <p:cNvPr id="40" name="Rectangle 26"/>
          <p:cNvSpPr txBox="1">
            <a:spLocks/>
          </p:cNvSpPr>
          <p:nvPr/>
        </p:nvSpPr>
        <p:spPr bwMode="auto">
          <a:xfrm>
            <a:off x="649288" y="860425"/>
            <a:ext cx="10353706" cy="1554163"/>
          </a:xfrm>
          <a:prstGeom prst="rect">
            <a:avLst/>
          </a:prstGeom>
          <a:noFill/>
          <a:ln w="12700" cap="flat">
            <a:miter lim="0"/>
            <a:headEnd/>
            <a:tailEnd/>
          </a:ln>
        </p:spPr>
        <p:txBody>
          <a:bodyPr lIns="72248" tIns="72248" rIns="72248" bIns="72248" anchor="ctr"/>
          <a:lstStyle/>
          <a:p>
            <a:r>
              <a:rPr lang="en-US" sz="54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Research Results</a:t>
            </a:r>
            <a:endParaRPr lang="en-US" sz="5400" b="1" dirty="0" smtClean="0">
              <a:solidFill>
                <a:schemeClr val="bg1"/>
              </a:solidFill>
            </a:endParaRPr>
          </a:p>
        </p:txBody>
      </p:sp>
      <p:cxnSp>
        <p:nvCxnSpPr>
          <p:cNvPr id="3083" name="ตัวเชื่อมต่อตรง 46"/>
          <p:cNvCxnSpPr>
            <a:cxnSpLocks noChangeShapeType="1"/>
          </p:cNvCxnSpPr>
          <p:nvPr/>
        </p:nvCxnSpPr>
        <p:spPr bwMode="auto">
          <a:xfrm>
            <a:off x="2901950" y="823913"/>
            <a:ext cx="10102850" cy="0"/>
          </a:xfrm>
          <a:prstGeom prst="line">
            <a:avLst/>
          </a:prstGeom>
          <a:noFill/>
          <a:ln w="76200" algn="ctr">
            <a:solidFill>
              <a:schemeClr val="bg1"/>
            </a:solidFill>
            <a:miter lim="0"/>
            <a:headEnd/>
            <a:tailEnd/>
          </a:ln>
        </p:spPr>
      </p:cxnSp>
      <p:cxnSp>
        <p:nvCxnSpPr>
          <p:cNvPr id="3084" name="ตัวเชื่อมต่อตรง 47"/>
          <p:cNvCxnSpPr>
            <a:cxnSpLocks noChangeShapeType="1"/>
          </p:cNvCxnSpPr>
          <p:nvPr/>
        </p:nvCxnSpPr>
        <p:spPr bwMode="auto">
          <a:xfrm>
            <a:off x="0" y="989013"/>
            <a:ext cx="13004800" cy="0"/>
          </a:xfrm>
          <a:prstGeom prst="line">
            <a:avLst/>
          </a:prstGeom>
          <a:noFill/>
          <a:ln w="57150" algn="ctr">
            <a:solidFill>
              <a:srgbClr val="FF893F"/>
            </a:solidFill>
            <a:miter lim="0"/>
            <a:headEnd/>
            <a:tailEnd/>
          </a:ln>
        </p:spPr>
      </p:cxnSp>
      <p:grpSp>
        <p:nvGrpSpPr>
          <p:cNvPr id="3" name="กลุ่ม 54"/>
          <p:cNvGrpSpPr/>
          <p:nvPr/>
        </p:nvGrpSpPr>
        <p:grpSpPr>
          <a:xfrm>
            <a:off x="1101800" y="0"/>
            <a:ext cx="11903000" cy="916360"/>
            <a:chOff x="3762242" y="-1240110"/>
            <a:chExt cx="8411410" cy="2876550"/>
          </a:xfrm>
          <a:gradFill flip="none" rotWithShape="1">
            <a:gsLst>
              <a:gs pos="100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3500000" scaled="1"/>
            <a:tileRect/>
          </a:gradFill>
        </p:grpSpPr>
        <p:sp>
          <p:nvSpPr>
            <p:cNvPr id="56" name="AutoShape 3"/>
            <p:cNvSpPr>
              <a:spLocks/>
            </p:cNvSpPr>
            <p:nvPr/>
          </p:nvSpPr>
          <p:spPr bwMode="auto">
            <a:xfrm flipV="1">
              <a:off x="3762242" y="-1240110"/>
              <a:ext cx="3711438"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 name="connsiteX0" fmla="*/ 1546 w 17505"/>
                <a:gd name="connsiteY0" fmla="*/ 0 h 21600"/>
                <a:gd name="connsiteX1" fmla="*/ 0 w 17505"/>
                <a:gd name="connsiteY1" fmla="*/ 21600 h 21600"/>
                <a:gd name="connsiteX2" fmla="*/ 11864 w 17505"/>
                <a:gd name="connsiteY2" fmla="*/ 21600 h 21600"/>
                <a:gd name="connsiteX3" fmla="*/ 17505 w 17505"/>
                <a:gd name="connsiteY3" fmla="*/ 0 h 21600"/>
                <a:gd name="connsiteX4" fmla="*/ 1546 w 17505"/>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5" h="21600">
                  <a:moveTo>
                    <a:pt x="1546" y="0"/>
                  </a:moveTo>
                  <a:lnTo>
                    <a:pt x="0" y="21600"/>
                  </a:lnTo>
                  <a:lnTo>
                    <a:pt x="11864" y="21600"/>
                  </a:lnTo>
                  <a:lnTo>
                    <a:pt x="17505" y="0"/>
                  </a:lnTo>
                  <a:lnTo>
                    <a:pt x="1546"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57" name="AutoShape 4"/>
            <p:cNvSpPr>
              <a:spLocks/>
            </p:cNvSpPr>
            <p:nvPr/>
          </p:nvSpPr>
          <p:spPr bwMode="auto">
            <a:xfrm rot="10800000" flipV="1">
              <a:off x="5998344" y="-1240110"/>
              <a:ext cx="4693841"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399" y="21600"/>
                  </a:lnTo>
                  <a:lnTo>
                    <a:pt x="16201" y="21600"/>
                  </a:lnTo>
                  <a:lnTo>
                    <a:pt x="21600" y="0"/>
                  </a:lnTo>
                  <a:lnTo>
                    <a:pt x="0"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58" name="AutoShape 5"/>
            <p:cNvSpPr>
              <a:spLocks/>
            </p:cNvSpPr>
            <p:nvPr/>
          </p:nvSpPr>
          <p:spPr bwMode="auto">
            <a:xfrm flipV="1">
              <a:off x="9382720" y="-1227438"/>
              <a:ext cx="2790932" cy="2863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853" y="21582"/>
                  </a:lnTo>
                  <a:lnTo>
                    <a:pt x="21600" y="21600"/>
                  </a:lnTo>
                  <a:lnTo>
                    <a:pt x="21548" y="17"/>
                  </a:lnTo>
                  <a:lnTo>
                    <a:pt x="0" y="0"/>
                  </a:lnTo>
                  <a:close/>
                </a:path>
              </a:pathLst>
            </a:custGeom>
            <a:grpFill/>
            <a:ln w="9525" cap="flat" cmpd="sng">
              <a:noFill/>
              <a:prstDash val="solid"/>
              <a:round/>
              <a:headEnd/>
              <a:tailEnd/>
            </a:ln>
            <a:effectLst/>
          </p:spPr>
          <p:txBody>
            <a:bodyPr lIns="72248" tIns="72248" rIns="72248" bIns="72248" anchor="ctr"/>
            <a:lstStyle/>
            <a:p>
              <a:pPr algn="ctr" hangingPunct="0">
                <a:defRPr/>
              </a:pPr>
              <a:endParaRPr lang="th-TH"/>
            </a:p>
          </p:txBody>
        </p:sp>
      </p:grpSp>
      <p:pic>
        <p:nvPicPr>
          <p:cNvPr id="3087" name="รูปภาพ 58" descr="logo_kku2.gif"/>
          <p:cNvPicPr>
            <a:picLocks noChangeAspect="1"/>
          </p:cNvPicPr>
          <p:nvPr/>
        </p:nvPicPr>
        <p:blipFill>
          <a:blip r:embed="rId3"/>
          <a:srcRect/>
          <a:stretch>
            <a:fillRect/>
          </a:stretch>
        </p:blipFill>
        <p:spPr bwMode="auto">
          <a:xfrm>
            <a:off x="454025" y="144463"/>
            <a:ext cx="393700" cy="700087"/>
          </a:xfrm>
          <a:prstGeom prst="rect">
            <a:avLst/>
          </a:prstGeom>
          <a:noFill/>
          <a:ln w="9525">
            <a:noFill/>
            <a:miter lim="800000"/>
            <a:headEnd/>
            <a:tailEnd/>
          </a:ln>
        </p:spPr>
      </p:pic>
      <p:cxnSp>
        <p:nvCxnSpPr>
          <p:cNvPr id="3088" name="ตัวเชื่อมต่อตรง 59"/>
          <p:cNvCxnSpPr>
            <a:cxnSpLocks noChangeShapeType="1"/>
          </p:cNvCxnSpPr>
          <p:nvPr/>
        </p:nvCxnSpPr>
        <p:spPr bwMode="auto">
          <a:xfrm>
            <a:off x="1317625" y="823913"/>
            <a:ext cx="11687175" cy="0"/>
          </a:xfrm>
          <a:prstGeom prst="line">
            <a:avLst/>
          </a:prstGeom>
          <a:noFill/>
          <a:ln w="76200" algn="ctr">
            <a:solidFill>
              <a:schemeClr val="bg1"/>
            </a:solidFill>
            <a:miter lim="0"/>
            <a:headEnd/>
            <a:tailEnd/>
          </a:ln>
        </p:spPr>
      </p:cxn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9" name="AutoShape 11"/>
          <p:cNvSpPr>
            <a:spLocks/>
          </p:cNvSpPr>
          <p:nvPr/>
        </p:nvSpPr>
        <p:spPr bwMode="auto">
          <a:xfrm>
            <a:off x="1624013" y="5676900"/>
            <a:ext cx="6205537" cy="180022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5">
              <a:lumMod val="20000"/>
              <a:lumOff val="80000"/>
              <a:alpha val="50195"/>
            </a:schemeClr>
          </a:solidFill>
          <a:ln w="9525" cap="flat" cmpd="sng">
            <a:noFill/>
            <a:prstDash val="solid"/>
            <a:round/>
            <a:headEnd/>
            <a:tailEnd/>
          </a:ln>
          <a:effectLst/>
        </p:spPr>
        <p:txBody>
          <a:bodyPr lIns="72248" tIns="72248" rIns="72248" bIns="72248" anchor="ctr"/>
          <a:lstStyle/>
          <a:p>
            <a:pPr algn="ctr" hangingPunct="0">
              <a:defRPr/>
            </a:pPr>
            <a:endParaRPr lang="th-TH"/>
          </a:p>
        </p:txBody>
      </p:sp>
      <p:sp>
        <p:nvSpPr>
          <p:cNvPr id="17420" name="AutoShape 12"/>
          <p:cNvSpPr>
            <a:spLocks/>
          </p:cNvSpPr>
          <p:nvPr/>
        </p:nvSpPr>
        <p:spPr bwMode="auto">
          <a:xfrm rot="16200000">
            <a:off x="3933032" y="2891631"/>
            <a:ext cx="2184400" cy="5770563"/>
          </a:xfrm>
          <a:custGeom>
            <a:avLst/>
            <a:gdLst>
              <a:gd name="T0" fmla="*/ 10800 w 21600"/>
              <a:gd name="T1" fmla="*/ 10799 h 21599"/>
              <a:gd name="T2" fmla="*/ 10800 w 21600"/>
              <a:gd name="T3" fmla="*/ 10799 h 21599"/>
              <a:gd name="T4" fmla="*/ 10800 w 21600"/>
              <a:gd name="T5" fmla="*/ 10799 h 21599"/>
              <a:gd name="T6" fmla="*/ 10800 w 21600"/>
              <a:gd name="T7" fmla="*/ 10799 h 21599"/>
            </a:gdLst>
            <a:ahLst/>
            <a:cxnLst>
              <a:cxn ang="0">
                <a:pos x="T0" y="T1"/>
              </a:cxn>
              <a:cxn ang="0">
                <a:pos x="T2" y="T3"/>
              </a:cxn>
              <a:cxn ang="0">
                <a:pos x="T4" y="T5"/>
              </a:cxn>
              <a:cxn ang="0">
                <a:pos x="T6" y="T7"/>
              </a:cxn>
            </a:cxnLst>
            <a:rect l="0" t="0" r="r" b="b"/>
            <a:pathLst>
              <a:path w="21600" h="21599">
                <a:moveTo>
                  <a:pt x="16690" y="19852"/>
                </a:moveTo>
                <a:cubicBezTo>
                  <a:pt x="14936" y="20992"/>
                  <a:pt x="12890" y="21599"/>
                  <a:pt x="10800" y="21599"/>
                </a:cubicBezTo>
                <a:cubicBezTo>
                  <a:pt x="4835" y="21600"/>
                  <a:pt x="0" y="16764"/>
                  <a:pt x="0" y="10800"/>
                </a:cubicBezTo>
                <a:cubicBezTo>
                  <a:pt x="0" y="4835"/>
                  <a:pt x="4835" y="0"/>
                  <a:pt x="10800" y="0"/>
                </a:cubicBezTo>
                <a:cubicBezTo>
                  <a:pt x="16764" y="0"/>
                  <a:pt x="21600" y="4835"/>
                  <a:pt x="21600" y="10800"/>
                </a:cubicBezTo>
                <a:cubicBezTo>
                  <a:pt x="21599" y="13260"/>
                  <a:pt x="20760" y="15646"/>
                  <a:pt x="19219" y="17564"/>
                </a:cubicBezTo>
                <a:lnTo>
                  <a:pt x="10800" y="10800"/>
                </a:lnTo>
                <a:lnTo>
                  <a:pt x="16690" y="19852"/>
                </a:lnTo>
                <a:close/>
              </a:path>
            </a:pathLst>
          </a:custGeom>
          <a:solidFill>
            <a:schemeClr val="accent5">
              <a:lumMod val="75000"/>
              <a:lumOff val="25000"/>
            </a:schemeClr>
          </a:solidFill>
          <a:ln w="38100" cap="flat" cmpd="sng">
            <a:noFill/>
            <a:prstDash val="solid"/>
            <a:round/>
            <a:headEnd/>
            <a:tailEnd/>
          </a:ln>
          <a:effectLst/>
        </p:spPr>
        <p:txBody>
          <a:bodyPr lIns="72248" tIns="72248" rIns="72248" bIns="72248" anchor="ctr"/>
          <a:lstStyle/>
          <a:p>
            <a:pPr algn="ctr" hangingPunct="0">
              <a:defRPr/>
            </a:pPr>
            <a:endParaRPr lang="th-TH"/>
          </a:p>
        </p:txBody>
      </p:sp>
      <p:sp>
        <p:nvSpPr>
          <p:cNvPr id="15364" name="AutoShape 13"/>
          <p:cNvSpPr>
            <a:spLocks/>
          </p:cNvSpPr>
          <p:nvPr/>
        </p:nvSpPr>
        <p:spPr bwMode="auto">
          <a:xfrm rot="-5400000">
            <a:off x="4126707" y="2747169"/>
            <a:ext cx="1962150" cy="55514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4345" y="21001"/>
                </a:moveTo>
                <a:cubicBezTo>
                  <a:pt x="13205" y="21397"/>
                  <a:pt x="12007" y="21599"/>
                  <a:pt x="10800" y="21599"/>
                </a:cubicBezTo>
                <a:cubicBezTo>
                  <a:pt x="4835" y="21600"/>
                  <a:pt x="0" y="16764"/>
                  <a:pt x="0" y="10800"/>
                </a:cubicBezTo>
                <a:cubicBezTo>
                  <a:pt x="0" y="4835"/>
                  <a:pt x="4835" y="0"/>
                  <a:pt x="10800" y="0"/>
                </a:cubicBezTo>
                <a:cubicBezTo>
                  <a:pt x="16764" y="0"/>
                  <a:pt x="21600" y="4835"/>
                  <a:pt x="21600" y="10800"/>
                </a:cubicBezTo>
                <a:cubicBezTo>
                  <a:pt x="21599" y="14843"/>
                  <a:pt x="19339" y="18549"/>
                  <a:pt x="15744" y="20401"/>
                </a:cubicBezTo>
                <a:lnTo>
                  <a:pt x="10800" y="10800"/>
                </a:lnTo>
                <a:lnTo>
                  <a:pt x="14345" y="21001"/>
                </a:lnTo>
                <a:close/>
              </a:path>
            </a:pathLst>
          </a:custGeom>
          <a:gradFill rotWithShape="0">
            <a:gsLst>
              <a:gs pos="0">
                <a:srgbClr val="7FAF45"/>
              </a:gs>
              <a:gs pos="100000">
                <a:srgbClr val="C9DDB0"/>
              </a:gs>
            </a:gsLst>
            <a:lin ang="2700000"/>
          </a:gradFill>
          <a:ln w="38100">
            <a:noFill/>
            <a:round/>
            <a:headEnd/>
            <a:tailEnd/>
          </a:ln>
        </p:spPr>
        <p:txBody>
          <a:bodyPr lIns="72248" tIns="72248" rIns="72248" bIns="72248" anchor="ctr"/>
          <a:lstStyle/>
          <a:p>
            <a:endParaRPr lang="th-TH"/>
          </a:p>
        </p:txBody>
      </p:sp>
      <p:sp>
        <p:nvSpPr>
          <p:cNvPr id="15365" name="AutoShape 14"/>
          <p:cNvSpPr>
            <a:spLocks/>
          </p:cNvSpPr>
          <p:nvPr/>
        </p:nvSpPr>
        <p:spPr bwMode="auto">
          <a:xfrm rot="-5400000">
            <a:off x="3973513" y="2954338"/>
            <a:ext cx="1962150" cy="53530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7513" y="21600"/>
                </a:moveTo>
                <a:cubicBezTo>
                  <a:pt x="3037" y="20135"/>
                  <a:pt x="0" y="15875"/>
                  <a:pt x="0" y="11062"/>
                </a:cubicBezTo>
                <a:cubicBezTo>
                  <a:pt x="0" y="4952"/>
                  <a:pt x="4835" y="0"/>
                  <a:pt x="10800" y="0"/>
                </a:cubicBezTo>
                <a:cubicBezTo>
                  <a:pt x="16764" y="0"/>
                  <a:pt x="21600" y="4952"/>
                  <a:pt x="21600" y="11062"/>
                </a:cubicBezTo>
                <a:cubicBezTo>
                  <a:pt x="21599" y="15204"/>
                  <a:pt x="19339" y="19000"/>
                  <a:pt x="15744" y="20896"/>
                </a:cubicBezTo>
                <a:lnTo>
                  <a:pt x="10800" y="11062"/>
                </a:lnTo>
                <a:lnTo>
                  <a:pt x="7513" y="21600"/>
                </a:lnTo>
                <a:close/>
              </a:path>
            </a:pathLst>
          </a:custGeom>
          <a:gradFill rotWithShape="0">
            <a:gsLst>
              <a:gs pos="0">
                <a:srgbClr val="FBC49B"/>
              </a:gs>
              <a:gs pos="100000">
                <a:srgbClr val="F78631"/>
              </a:gs>
            </a:gsLst>
            <a:lin ang="18900000"/>
          </a:gradFill>
          <a:ln w="38100">
            <a:noFill/>
            <a:round/>
            <a:headEnd/>
            <a:tailEnd/>
          </a:ln>
        </p:spPr>
        <p:txBody>
          <a:bodyPr lIns="72248" tIns="72248" rIns="72248" bIns="72248" anchor="ctr"/>
          <a:lstStyle/>
          <a:p>
            <a:endParaRPr lang="th-TH"/>
          </a:p>
        </p:txBody>
      </p:sp>
      <p:sp>
        <p:nvSpPr>
          <p:cNvPr id="15366" name="AutoShape 15"/>
          <p:cNvSpPr>
            <a:spLocks/>
          </p:cNvSpPr>
          <p:nvPr/>
        </p:nvSpPr>
        <p:spPr bwMode="auto">
          <a:xfrm rot="-5400000">
            <a:off x="3875088" y="3025775"/>
            <a:ext cx="2011362" cy="51704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3470" y="19833"/>
                </a:moveTo>
                <a:cubicBezTo>
                  <a:pt x="1257" y="17669"/>
                  <a:pt x="0" y="14624"/>
                  <a:pt x="0" y="11434"/>
                </a:cubicBezTo>
                <a:cubicBezTo>
                  <a:pt x="0" y="5119"/>
                  <a:pt x="4835" y="0"/>
                  <a:pt x="10800" y="0"/>
                </a:cubicBezTo>
                <a:cubicBezTo>
                  <a:pt x="16764" y="0"/>
                  <a:pt x="21600" y="5119"/>
                  <a:pt x="21600" y="11434"/>
                </a:cubicBezTo>
                <a:cubicBezTo>
                  <a:pt x="21599" y="15716"/>
                  <a:pt x="19340" y="19639"/>
                  <a:pt x="15744" y="21600"/>
                </a:cubicBezTo>
                <a:lnTo>
                  <a:pt x="10800" y="11434"/>
                </a:lnTo>
                <a:lnTo>
                  <a:pt x="3470" y="19833"/>
                </a:lnTo>
                <a:close/>
              </a:path>
            </a:pathLst>
          </a:custGeom>
          <a:gradFill rotWithShape="0">
            <a:gsLst>
              <a:gs pos="0">
                <a:srgbClr val="CDC529"/>
              </a:gs>
              <a:gs pos="100000">
                <a:srgbClr val="EBE8A9"/>
              </a:gs>
            </a:gsLst>
            <a:lin ang="0"/>
          </a:gradFill>
          <a:ln w="38100">
            <a:noFill/>
            <a:round/>
            <a:headEnd/>
            <a:tailEnd/>
          </a:ln>
        </p:spPr>
        <p:txBody>
          <a:bodyPr lIns="72248" tIns="72248" rIns="72248" bIns="72248" anchor="ctr"/>
          <a:lstStyle/>
          <a:p>
            <a:endParaRPr lang="th-TH"/>
          </a:p>
        </p:txBody>
      </p:sp>
      <p:sp>
        <p:nvSpPr>
          <p:cNvPr id="15367" name="Rectangle 16"/>
          <p:cNvSpPr>
            <a:spLocks/>
          </p:cNvSpPr>
          <p:nvPr/>
        </p:nvSpPr>
        <p:spPr bwMode="auto">
          <a:xfrm>
            <a:off x="6145210" y="5734056"/>
            <a:ext cx="1065215" cy="447669"/>
          </a:xfrm>
          <a:prstGeom prst="rect">
            <a:avLst/>
          </a:prstGeom>
          <a:noFill/>
          <a:ln w="12700">
            <a:noFill/>
            <a:miter lim="0"/>
            <a:headEnd/>
            <a:tailEnd/>
          </a:ln>
        </p:spPr>
        <p:txBody>
          <a:bodyPr lIns="72248" tIns="72248" rIns="72248" bIns="72248"/>
          <a:lstStyle/>
          <a:p>
            <a:pPr marL="39688" algn="ctr" defTabSz="1300163" hangingPunct="0">
              <a:spcBef>
                <a:spcPts val="800"/>
              </a:spcBef>
              <a:buClr>
                <a:srgbClr val="1C1C1C"/>
              </a:buClr>
              <a:buFont typeface="ArialMT" charset="0"/>
              <a:buNone/>
            </a:pPr>
            <a:r>
              <a:rPr lang="en-US" sz="1900" b="1" dirty="0" smtClean="0">
                <a:solidFill>
                  <a:srgbClr val="1C1C1C"/>
                </a:solidFill>
                <a:latin typeface="Arial" pitchFamily="34" charset="0"/>
                <a:cs typeface="Arial" pitchFamily="34" charset="0"/>
                <a:sym typeface="Arial" pitchFamily="34" charset="0"/>
              </a:rPr>
              <a:t>14.29</a:t>
            </a:r>
            <a:r>
              <a:rPr lang="th-TH" sz="1900" b="1" dirty="0" smtClean="0">
                <a:solidFill>
                  <a:srgbClr val="1C1C1C"/>
                </a:solidFill>
                <a:latin typeface="Arial" pitchFamily="34" charset="0"/>
                <a:cs typeface="Arial" pitchFamily="34" charset="0"/>
                <a:sym typeface="Arial" pitchFamily="34" charset="0"/>
              </a:rPr>
              <a:t>%</a:t>
            </a:r>
            <a:endParaRPr lang="th-TH" b="1" dirty="0"/>
          </a:p>
        </p:txBody>
      </p:sp>
      <p:sp>
        <p:nvSpPr>
          <p:cNvPr id="15368" name="Rectangle 17"/>
          <p:cNvSpPr>
            <a:spLocks/>
          </p:cNvSpPr>
          <p:nvPr/>
        </p:nvSpPr>
        <p:spPr bwMode="auto">
          <a:xfrm>
            <a:off x="6359524" y="5305428"/>
            <a:ext cx="1714512" cy="500066"/>
          </a:xfrm>
          <a:prstGeom prst="rect">
            <a:avLst/>
          </a:prstGeom>
          <a:noFill/>
          <a:ln w="12700">
            <a:noFill/>
            <a:miter lim="0"/>
            <a:headEnd/>
            <a:tailEnd/>
          </a:ln>
        </p:spPr>
        <p:txBody>
          <a:bodyPr lIns="72248" tIns="72248" rIns="72248" bIns="72248"/>
          <a:lstStyle/>
          <a:p>
            <a:pPr marL="39688" algn="ctr" defTabSz="1300163" hangingPunct="0">
              <a:spcBef>
                <a:spcPts val="800"/>
              </a:spcBef>
              <a:buClr>
                <a:srgbClr val="1C1C1C"/>
              </a:buClr>
              <a:buFont typeface="ArialMT" charset="0"/>
              <a:buNone/>
            </a:pPr>
            <a:r>
              <a:rPr lang="en-US" sz="2000" b="1" dirty="0" smtClean="0">
                <a:solidFill>
                  <a:srgbClr val="1C1C1C"/>
                </a:solidFill>
                <a:latin typeface="Arial" pitchFamily="34" charset="0"/>
                <a:cs typeface="Arial" pitchFamily="34" charset="0"/>
                <a:sym typeface="Arial" pitchFamily="34" charset="0"/>
              </a:rPr>
              <a:t>23.55%</a:t>
            </a:r>
            <a:endParaRPr lang="th-TH" sz="4000" b="1" dirty="0"/>
          </a:p>
        </p:txBody>
      </p:sp>
      <p:sp>
        <p:nvSpPr>
          <p:cNvPr id="15369" name="Line 18"/>
          <p:cNvSpPr>
            <a:spLocks noChangeShapeType="1"/>
          </p:cNvSpPr>
          <p:nvPr/>
        </p:nvSpPr>
        <p:spPr bwMode="auto">
          <a:xfrm>
            <a:off x="7626350" y="5935663"/>
            <a:ext cx="1588" cy="163512"/>
          </a:xfrm>
          <a:prstGeom prst="line">
            <a:avLst/>
          </a:prstGeom>
          <a:noFill/>
          <a:ln w="13546">
            <a:solidFill>
              <a:srgbClr val="1C1C1C">
                <a:alpha val="39999"/>
              </a:srgbClr>
            </a:solidFill>
            <a:round/>
            <a:headEnd/>
            <a:tailEnd/>
          </a:ln>
        </p:spPr>
        <p:txBody>
          <a:bodyPr/>
          <a:lstStyle/>
          <a:p>
            <a:endParaRPr lang="th-TH"/>
          </a:p>
        </p:txBody>
      </p:sp>
      <p:sp>
        <p:nvSpPr>
          <p:cNvPr id="15370" name="Line 19"/>
          <p:cNvSpPr>
            <a:spLocks noChangeShapeType="1"/>
          </p:cNvSpPr>
          <p:nvPr/>
        </p:nvSpPr>
        <p:spPr bwMode="auto">
          <a:xfrm flipH="1">
            <a:off x="7037388" y="6302375"/>
            <a:ext cx="1587" cy="100013"/>
          </a:xfrm>
          <a:prstGeom prst="line">
            <a:avLst/>
          </a:prstGeom>
          <a:noFill/>
          <a:ln w="13546">
            <a:solidFill>
              <a:srgbClr val="1C1C1C">
                <a:alpha val="39999"/>
              </a:srgbClr>
            </a:solidFill>
            <a:round/>
            <a:headEnd/>
            <a:tailEnd/>
          </a:ln>
        </p:spPr>
        <p:txBody>
          <a:bodyPr/>
          <a:lstStyle/>
          <a:p>
            <a:endParaRPr lang="th-TH"/>
          </a:p>
        </p:txBody>
      </p:sp>
      <p:sp>
        <p:nvSpPr>
          <p:cNvPr id="17429" name="AutoShape 21"/>
          <p:cNvSpPr>
            <a:spLocks/>
          </p:cNvSpPr>
          <p:nvPr/>
        </p:nvSpPr>
        <p:spPr bwMode="auto">
          <a:xfrm rot="16200000">
            <a:off x="3601233" y="2690012"/>
            <a:ext cx="2516187" cy="58579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6751"/>
                </a:moveTo>
                <a:cubicBezTo>
                  <a:pt x="1787" y="2652"/>
                  <a:pt x="5846" y="0"/>
                  <a:pt x="10333" y="0"/>
                </a:cubicBezTo>
                <a:cubicBezTo>
                  <a:pt x="16555" y="0"/>
                  <a:pt x="21600" y="5024"/>
                  <a:pt x="21600" y="11222"/>
                </a:cubicBezTo>
                <a:cubicBezTo>
                  <a:pt x="21600" y="15770"/>
                  <a:pt x="18844" y="19868"/>
                  <a:pt x="14622" y="21600"/>
                </a:cubicBezTo>
                <a:lnTo>
                  <a:pt x="10333" y="11222"/>
                </a:lnTo>
                <a:lnTo>
                  <a:pt x="0" y="6751"/>
                </a:lnTo>
                <a:close/>
              </a:path>
            </a:pathLst>
          </a:custGeom>
          <a:solidFill>
            <a:schemeClr val="accent6">
              <a:lumMod val="50000"/>
            </a:schemeClr>
          </a:solidFill>
          <a:ln w="38100" cap="flat" cmpd="sng">
            <a:noFill/>
            <a:prstDash val="solid"/>
            <a:round/>
            <a:headEnd/>
            <a:tailEnd/>
          </a:ln>
          <a:effectLst/>
        </p:spPr>
        <p:txBody>
          <a:bodyPr lIns="72248" tIns="72248" rIns="72248" bIns="72248" anchor="ctr"/>
          <a:lstStyle/>
          <a:p>
            <a:pPr algn="ctr" hangingPunct="0">
              <a:defRPr/>
            </a:pPr>
            <a:endParaRPr lang="th-TH"/>
          </a:p>
        </p:txBody>
      </p:sp>
      <p:sp>
        <p:nvSpPr>
          <p:cNvPr id="15374" name="AutoShape 23"/>
          <p:cNvSpPr>
            <a:spLocks/>
          </p:cNvSpPr>
          <p:nvPr/>
        </p:nvSpPr>
        <p:spPr bwMode="auto">
          <a:xfrm rot="-5400000">
            <a:off x="3654430" y="2447920"/>
            <a:ext cx="2500313" cy="591027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6433"/>
                </a:moveTo>
                <a:cubicBezTo>
                  <a:pt x="1873" y="2505"/>
                  <a:pt x="5868" y="0"/>
                  <a:pt x="10257" y="0"/>
                </a:cubicBezTo>
                <a:cubicBezTo>
                  <a:pt x="16521" y="0"/>
                  <a:pt x="21600" y="5024"/>
                  <a:pt x="21600" y="11222"/>
                </a:cubicBezTo>
                <a:cubicBezTo>
                  <a:pt x="21600" y="15770"/>
                  <a:pt x="18825" y="19868"/>
                  <a:pt x="14575" y="21600"/>
                </a:cubicBezTo>
                <a:lnTo>
                  <a:pt x="10257" y="11222"/>
                </a:lnTo>
                <a:lnTo>
                  <a:pt x="0" y="6433"/>
                </a:lnTo>
                <a:close/>
              </a:path>
            </a:pathLst>
          </a:custGeom>
          <a:solidFill>
            <a:srgbClr val="BF4D00"/>
          </a:solidFill>
          <a:ln w="19050">
            <a:noFill/>
            <a:round/>
            <a:headEnd/>
            <a:tailEnd/>
          </a:ln>
        </p:spPr>
        <p:txBody>
          <a:bodyPr lIns="72248" tIns="72248" rIns="72248" bIns="72248" anchor="ctr"/>
          <a:lstStyle/>
          <a:p>
            <a:endParaRPr lang="th-TH"/>
          </a:p>
        </p:txBody>
      </p:sp>
      <p:sp>
        <p:nvSpPr>
          <p:cNvPr id="15375" name="Rectangle 24"/>
          <p:cNvSpPr>
            <a:spLocks/>
          </p:cNvSpPr>
          <p:nvPr/>
        </p:nvSpPr>
        <p:spPr bwMode="auto">
          <a:xfrm>
            <a:off x="3930632" y="4376734"/>
            <a:ext cx="1668460" cy="563562"/>
          </a:xfrm>
          <a:prstGeom prst="rect">
            <a:avLst/>
          </a:prstGeom>
          <a:noFill/>
          <a:ln w="12700">
            <a:noFill/>
            <a:miter lim="0"/>
            <a:headEnd/>
            <a:tailEnd/>
          </a:ln>
        </p:spPr>
        <p:txBody>
          <a:bodyPr lIns="72248" tIns="72248" rIns="72248" bIns="72248"/>
          <a:lstStyle/>
          <a:p>
            <a:pPr marL="39688" algn="ctr" defTabSz="1300163" hangingPunct="0">
              <a:spcBef>
                <a:spcPts val="1100"/>
              </a:spcBef>
              <a:buClr>
                <a:srgbClr val="000066"/>
              </a:buClr>
              <a:buFont typeface="ArialMT" charset="0"/>
              <a:buNone/>
            </a:pPr>
            <a:r>
              <a:rPr lang="en-US" sz="2800" dirty="0" smtClean="0">
                <a:solidFill>
                  <a:schemeClr val="bg1"/>
                </a:solidFill>
                <a:latin typeface="Arial" pitchFamily="34" charset="0"/>
                <a:cs typeface="Arial" pitchFamily="34" charset="0"/>
                <a:sym typeface="Arial" pitchFamily="34" charset="0"/>
              </a:rPr>
              <a:t>36.68</a:t>
            </a:r>
            <a:r>
              <a:rPr lang="th-TH" sz="2800" dirty="0" smtClean="0">
                <a:solidFill>
                  <a:schemeClr val="bg1"/>
                </a:solidFill>
                <a:latin typeface="Arial" pitchFamily="34" charset="0"/>
                <a:cs typeface="Arial" pitchFamily="34" charset="0"/>
                <a:sym typeface="Arial" pitchFamily="34" charset="0"/>
              </a:rPr>
              <a:t>%</a:t>
            </a:r>
          </a:p>
        </p:txBody>
      </p:sp>
      <p:sp>
        <p:nvSpPr>
          <p:cNvPr id="15376" name="AutoShape 25"/>
          <p:cNvSpPr>
            <a:spLocks/>
          </p:cNvSpPr>
          <p:nvPr/>
        </p:nvSpPr>
        <p:spPr bwMode="auto">
          <a:xfrm flipH="1">
            <a:off x="5883275" y="3509963"/>
            <a:ext cx="3435350" cy="1257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10800" y="0"/>
                </a:lnTo>
                <a:lnTo>
                  <a:pt x="10800" y="21600"/>
                </a:lnTo>
                <a:lnTo>
                  <a:pt x="21600" y="21600"/>
                </a:lnTo>
              </a:path>
            </a:pathLst>
          </a:custGeom>
          <a:noFill/>
          <a:ln w="13546">
            <a:solidFill>
              <a:srgbClr val="000000"/>
            </a:solidFill>
            <a:round/>
            <a:headEnd/>
            <a:tailEnd type="triangle" w="med" len="med"/>
          </a:ln>
        </p:spPr>
        <p:txBody>
          <a:bodyPr lIns="72248" tIns="72248" rIns="72248" bIns="72248" anchor="ctr"/>
          <a:lstStyle/>
          <a:p>
            <a:endParaRPr lang="th-TH"/>
          </a:p>
        </p:txBody>
      </p:sp>
      <p:sp>
        <p:nvSpPr>
          <p:cNvPr id="15377" name="AutoShape 26"/>
          <p:cNvSpPr>
            <a:spLocks/>
          </p:cNvSpPr>
          <p:nvPr/>
        </p:nvSpPr>
        <p:spPr bwMode="auto">
          <a:xfrm rot="10800000">
            <a:off x="7793038" y="5526088"/>
            <a:ext cx="1743075" cy="260350"/>
          </a:xfrm>
          <a:custGeom>
            <a:avLst/>
            <a:gdLst>
              <a:gd name="T0" fmla="*/ 2147483647 w 21600"/>
              <a:gd name="T1" fmla="*/ 227949553 h 21600"/>
              <a:gd name="T2" fmla="*/ 2147483647 w 21600"/>
              <a:gd name="T3" fmla="*/ 227949553 h 21600"/>
              <a:gd name="T4" fmla="*/ 2147483647 w 21600"/>
              <a:gd name="T5" fmla="*/ 227949553 h 21600"/>
              <a:gd name="T6" fmla="*/ 2147483647 w 21600"/>
              <a:gd name="T7" fmla="*/ 22794955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10800" y="0"/>
                </a:lnTo>
                <a:lnTo>
                  <a:pt x="10800" y="21600"/>
                </a:lnTo>
                <a:lnTo>
                  <a:pt x="21600" y="21600"/>
                </a:lnTo>
              </a:path>
            </a:pathLst>
          </a:custGeom>
          <a:noFill/>
          <a:ln w="13546">
            <a:solidFill>
              <a:srgbClr val="000000"/>
            </a:solidFill>
            <a:round/>
            <a:headEnd/>
            <a:tailEnd type="triangle" w="med" len="med"/>
          </a:ln>
        </p:spPr>
        <p:txBody>
          <a:bodyPr lIns="0" tIns="0" rIns="0" bIns="0" anchor="ctr"/>
          <a:lstStyle/>
          <a:p>
            <a:endParaRPr lang="th-TH"/>
          </a:p>
        </p:txBody>
      </p:sp>
      <p:sp>
        <p:nvSpPr>
          <p:cNvPr id="15378" name="Rectangle 27"/>
          <p:cNvSpPr>
            <a:spLocks/>
          </p:cNvSpPr>
          <p:nvPr/>
        </p:nvSpPr>
        <p:spPr bwMode="auto">
          <a:xfrm>
            <a:off x="4716450" y="5907088"/>
            <a:ext cx="1223960" cy="469910"/>
          </a:xfrm>
          <a:prstGeom prst="rect">
            <a:avLst/>
          </a:prstGeom>
          <a:noFill/>
          <a:ln w="12700">
            <a:noFill/>
            <a:miter lim="0"/>
            <a:headEnd/>
            <a:tailEnd/>
          </a:ln>
        </p:spPr>
        <p:txBody>
          <a:bodyPr lIns="72248" tIns="72248" rIns="72248" bIns="72248"/>
          <a:lstStyle/>
          <a:p>
            <a:pPr marL="39688" algn="ctr" defTabSz="1300163" hangingPunct="0">
              <a:spcBef>
                <a:spcPts val="800"/>
              </a:spcBef>
              <a:buClr>
                <a:srgbClr val="1C1C1C"/>
              </a:buClr>
              <a:buFont typeface="ArialMT" charset="0"/>
              <a:buNone/>
            </a:pPr>
            <a:r>
              <a:rPr lang="en-US" sz="2400" b="1" dirty="0" smtClean="0">
                <a:solidFill>
                  <a:srgbClr val="1C1C1C"/>
                </a:solidFill>
                <a:latin typeface="Arial" pitchFamily="34" charset="0"/>
                <a:cs typeface="Arial" pitchFamily="34" charset="0"/>
                <a:sym typeface="Arial" pitchFamily="34" charset="0"/>
              </a:rPr>
              <a:t>25.48</a:t>
            </a:r>
            <a:r>
              <a:rPr lang="th-TH" sz="2400" b="1" dirty="0" smtClean="0">
                <a:solidFill>
                  <a:srgbClr val="1C1C1C"/>
                </a:solidFill>
                <a:latin typeface="Arial" pitchFamily="34" charset="0"/>
                <a:cs typeface="Arial" pitchFamily="34" charset="0"/>
                <a:sym typeface="Arial" pitchFamily="34" charset="0"/>
              </a:rPr>
              <a:t>%</a:t>
            </a:r>
          </a:p>
        </p:txBody>
      </p:sp>
      <p:sp>
        <p:nvSpPr>
          <p:cNvPr id="15379" name="Rectangle 28"/>
          <p:cNvSpPr>
            <a:spLocks/>
          </p:cNvSpPr>
          <p:nvPr/>
        </p:nvSpPr>
        <p:spPr bwMode="auto">
          <a:xfrm>
            <a:off x="1190625" y="2428875"/>
            <a:ext cx="8883675" cy="855663"/>
          </a:xfrm>
          <a:prstGeom prst="rect">
            <a:avLst/>
          </a:prstGeom>
          <a:noFill/>
          <a:ln w="12700">
            <a:noFill/>
            <a:miter lim="0"/>
            <a:headEnd/>
            <a:tailEnd/>
          </a:ln>
        </p:spPr>
        <p:txBody>
          <a:bodyPr lIns="72248" tIns="72248" rIns="72248" bIns="72248"/>
          <a:lstStyle/>
          <a:p>
            <a:pPr marL="39688" defTabSz="1300163" hangingPunct="0">
              <a:buClr>
                <a:srgbClr val="000066"/>
              </a:buClr>
              <a:buFont typeface="ArialMT" charset="0"/>
              <a:buNone/>
            </a:pPr>
            <a:r>
              <a:rPr lang="en-US" dirty="0" smtClean="0">
                <a:latin typeface="Arial" pitchFamily="34" charset="0"/>
                <a:cs typeface="Arial" pitchFamily="34" charset="0"/>
                <a:sym typeface="Arial" pitchFamily="34" charset="0"/>
              </a:rPr>
              <a:t>Hospital information: Locations</a:t>
            </a:r>
            <a:endParaRPr lang="th-TH" sz="4400" dirty="0"/>
          </a:p>
        </p:txBody>
      </p:sp>
      <p:grpSp>
        <p:nvGrpSpPr>
          <p:cNvPr id="2" name="Group 29"/>
          <p:cNvGrpSpPr>
            <a:grpSpLocks/>
          </p:cNvGrpSpPr>
          <p:nvPr/>
        </p:nvGrpSpPr>
        <p:grpSpPr bwMode="auto">
          <a:xfrm>
            <a:off x="9318625" y="2876536"/>
            <a:ext cx="2886075" cy="1060464"/>
            <a:chOff x="0" y="0"/>
            <a:chExt cx="228" cy="55"/>
          </a:xfrm>
          <a:solidFill>
            <a:srgbClr val="8F5201"/>
          </a:solidFill>
        </p:grpSpPr>
        <p:sp>
          <p:nvSpPr>
            <p:cNvPr id="17438" name="AutoShape 30"/>
            <p:cNvSpPr>
              <a:spLocks/>
            </p:cNvSpPr>
            <p:nvPr/>
          </p:nvSpPr>
          <p:spPr bwMode="auto">
            <a:xfrm>
              <a:off x="13" y="31"/>
              <a:ext cx="201" cy="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522" y="21428"/>
                  </a:lnTo>
                  <a:lnTo>
                    <a:pt x="21214" y="21085"/>
                  </a:lnTo>
                  <a:lnTo>
                    <a:pt x="20712" y="20571"/>
                  </a:lnTo>
                  <a:lnTo>
                    <a:pt x="20018" y="19885"/>
                  </a:lnTo>
                  <a:lnTo>
                    <a:pt x="19131" y="19028"/>
                  </a:lnTo>
                  <a:lnTo>
                    <a:pt x="18090" y="18171"/>
                  </a:lnTo>
                  <a:lnTo>
                    <a:pt x="16894" y="17485"/>
                  </a:lnTo>
                  <a:lnTo>
                    <a:pt x="15544" y="16800"/>
                  </a:lnTo>
                  <a:lnTo>
                    <a:pt x="14078" y="16285"/>
                  </a:lnTo>
                  <a:lnTo>
                    <a:pt x="12458" y="15771"/>
                  </a:lnTo>
                  <a:lnTo>
                    <a:pt x="10722" y="15771"/>
                  </a:lnTo>
                  <a:lnTo>
                    <a:pt x="8987" y="15771"/>
                  </a:lnTo>
                  <a:lnTo>
                    <a:pt x="7405" y="16285"/>
                  </a:lnTo>
                  <a:lnTo>
                    <a:pt x="5940" y="16800"/>
                  </a:lnTo>
                  <a:lnTo>
                    <a:pt x="4590" y="17485"/>
                  </a:lnTo>
                  <a:lnTo>
                    <a:pt x="3432" y="18171"/>
                  </a:lnTo>
                  <a:lnTo>
                    <a:pt x="2430" y="19028"/>
                  </a:lnTo>
                  <a:lnTo>
                    <a:pt x="1581" y="19885"/>
                  </a:lnTo>
                  <a:lnTo>
                    <a:pt x="887" y="20571"/>
                  </a:lnTo>
                  <a:lnTo>
                    <a:pt x="385" y="21085"/>
                  </a:lnTo>
                  <a:lnTo>
                    <a:pt x="115" y="21428"/>
                  </a:lnTo>
                  <a:lnTo>
                    <a:pt x="0" y="21600"/>
                  </a:lnTo>
                  <a:lnTo>
                    <a:pt x="0" y="5314"/>
                  </a:lnTo>
                  <a:lnTo>
                    <a:pt x="10800" y="0"/>
                  </a:lnTo>
                  <a:lnTo>
                    <a:pt x="21600" y="5314"/>
                  </a:lnTo>
                  <a:lnTo>
                    <a:pt x="21600" y="21600"/>
                  </a:lnTo>
                  <a:close/>
                </a:path>
              </a:pathLst>
            </a:custGeom>
            <a:solidFill>
              <a:srgbClr val="4A3522"/>
            </a:solidFill>
            <a:ln w="3175" cap="flat" cmpd="sng">
              <a:noFill/>
              <a:prstDash val="solid"/>
              <a:round/>
              <a:headEnd/>
              <a:tailEnd/>
            </a:ln>
            <a:effectLst/>
          </p:spPr>
          <p:txBody>
            <a:bodyPr lIns="72248" tIns="72248" rIns="72248" bIns="72248" anchor="ctr"/>
            <a:lstStyle/>
            <a:p>
              <a:pPr algn="ctr" hangingPunct="0">
                <a:defRPr/>
              </a:pPr>
              <a:endParaRPr lang="th-TH" sz="2800" b="1">
                <a:solidFill>
                  <a:schemeClr val="bg1"/>
                </a:solidFill>
              </a:endParaRPr>
            </a:p>
          </p:txBody>
        </p:sp>
        <p:grpSp>
          <p:nvGrpSpPr>
            <p:cNvPr id="3" name="Group 31"/>
            <p:cNvGrpSpPr>
              <a:grpSpLocks/>
            </p:cNvGrpSpPr>
            <p:nvPr/>
          </p:nvGrpSpPr>
          <p:grpSpPr bwMode="auto">
            <a:xfrm>
              <a:off x="0" y="0"/>
              <a:ext cx="228" cy="48"/>
              <a:chOff x="0" y="0"/>
              <a:chExt cx="228" cy="48"/>
            </a:xfrm>
            <a:grpFill/>
          </p:grpSpPr>
          <p:sp>
            <p:nvSpPr>
              <p:cNvPr id="17440" name="Rectangle 32"/>
              <p:cNvSpPr>
                <a:spLocks/>
              </p:cNvSpPr>
              <p:nvPr/>
            </p:nvSpPr>
            <p:spPr bwMode="auto">
              <a:xfrm>
                <a:off x="0" y="0"/>
                <a:ext cx="228" cy="48"/>
              </a:xfrm>
              <a:prstGeom prst="rect">
                <a:avLst/>
              </a:prstGeom>
              <a:grpFill/>
              <a:ln w="12700" cap="flat" cmpd="sng">
                <a:noFill/>
                <a:prstDash val="solid"/>
                <a:miter lim="0"/>
                <a:headEnd/>
                <a:tailEnd/>
              </a:ln>
              <a:effectLst/>
            </p:spPr>
            <p:txBody>
              <a:bodyPr lIns="72248" tIns="72248" rIns="72248" bIns="72248" anchor="ctr"/>
              <a:lstStyle/>
              <a:p>
                <a:pPr algn="ctr" hangingPunct="0">
                  <a:defRPr/>
                </a:pPr>
                <a:endParaRPr lang="th-TH" sz="2800" b="1">
                  <a:solidFill>
                    <a:schemeClr val="bg1"/>
                  </a:solidFill>
                </a:endParaRPr>
              </a:p>
            </p:txBody>
          </p:sp>
          <p:sp>
            <p:nvSpPr>
              <p:cNvPr id="17441" name="Rectangle 33"/>
              <p:cNvSpPr>
                <a:spLocks/>
              </p:cNvSpPr>
              <p:nvPr/>
            </p:nvSpPr>
            <p:spPr bwMode="auto">
              <a:xfrm>
                <a:off x="34" y="3"/>
                <a:ext cx="160" cy="42"/>
              </a:xfrm>
              <a:prstGeom prst="rect">
                <a:avLst/>
              </a:prstGeom>
              <a:grpFill/>
              <a:ln w="12700" cap="flat" cmpd="sng">
                <a:noFill/>
                <a:prstDash val="solid"/>
                <a:miter lim="0"/>
                <a:headEnd/>
                <a:tailEnd/>
              </a:ln>
              <a:effectLst/>
            </p:spPr>
            <p:txBody>
              <a:bodyPr lIns="72248" tIns="72248" rIns="72248" bIns="72248" anchor="ctr"/>
              <a:lstStyle/>
              <a:p>
                <a:pPr marL="39688" algn="ctr" defTabSz="1300163" hangingPunct="0">
                  <a:buClr>
                    <a:srgbClr val="FFFFFF"/>
                  </a:buClr>
                  <a:buFont typeface="ArialMT" charset="0"/>
                  <a:buNone/>
                  <a:defRPr/>
                </a:pPr>
                <a:r>
                  <a:rPr lang="en-US" sz="2800" b="1" dirty="0" smtClean="0">
                    <a:solidFill>
                      <a:schemeClr val="bg1"/>
                    </a:solidFill>
                  </a:rPr>
                  <a:t>Northeast</a:t>
                </a:r>
              </a:p>
              <a:p>
                <a:pPr marL="39688" algn="ctr" defTabSz="1300163" hangingPunct="0">
                  <a:buClr>
                    <a:srgbClr val="FFFFFF"/>
                  </a:buClr>
                  <a:buFont typeface="ArialMT" charset="0"/>
                  <a:buNone/>
                  <a:defRPr/>
                </a:pPr>
                <a:r>
                  <a:rPr lang="en-US" sz="2800" b="1" dirty="0" smtClean="0">
                    <a:solidFill>
                      <a:schemeClr val="bg1"/>
                    </a:solidFill>
                  </a:rPr>
                  <a:t>(N=190)</a:t>
                </a:r>
                <a:endParaRPr lang="th-TH" sz="2800" b="1" dirty="0">
                  <a:solidFill>
                    <a:schemeClr val="bg1"/>
                  </a:solidFill>
                </a:endParaRPr>
              </a:p>
            </p:txBody>
          </p:sp>
        </p:grpSp>
      </p:grpSp>
      <p:grpSp>
        <p:nvGrpSpPr>
          <p:cNvPr id="15381" name="Group 34"/>
          <p:cNvGrpSpPr>
            <a:grpSpLocks/>
          </p:cNvGrpSpPr>
          <p:nvPr/>
        </p:nvGrpSpPr>
        <p:grpSpPr bwMode="auto">
          <a:xfrm>
            <a:off x="9318625" y="5019676"/>
            <a:ext cx="2886075" cy="1127124"/>
            <a:chOff x="0" y="0"/>
            <a:chExt cx="228" cy="55"/>
          </a:xfrm>
        </p:grpSpPr>
        <p:sp>
          <p:nvSpPr>
            <p:cNvPr id="15415" name="AutoShape 35"/>
            <p:cNvSpPr>
              <a:spLocks/>
            </p:cNvSpPr>
            <p:nvPr/>
          </p:nvSpPr>
          <p:spPr bwMode="auto">
            <a:xfrm>
              <a:off x="13" y="31"/>
              <a:ext cx="201" cy="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21600"/>
                  </a:moveTo>
                  <a:lnTo>
                    <a:pt x="21522" y="21428"/>
                  </a:lnTo>
                  <a:lnTo>
                    <a:pt x="21214" y="21085"/>
                  </a:lnTo>
                  <a:lnTo>
                    <a:pt x="20712" y="20571"/>
                  </a:lnTo>
                  <a:lnTo>
                    <a:pt x="20018" y="19885"/>
                  </a:lnTo>
                  <a:lnTo>
                    <a:pt x="19131" y="19028"/>
                  </a:lnTo>
                  <a:lnTo>
                    <a:pt x="18090" y="18171"/>
                  </a:lnTo>
                  <a:lnTo>
                    <a:pt x="16894" y="17485"/>
                  </a:lnTo>
                  <a:lnTo>
                    <a:pt x="15544" y="16800"/>
                  </a:lnTo>
                  <a:lnTo>
                    <a:pt x="14078" y="16285"/>
                  </a:lnTo>
                  <a:lnTo>
                    <a:pt x="12458" y="15771"/>
                  </a:lnTo>
                  <a:lnTo>
                    <a:pt x="10722" y="15771"/>
                  </a:lnTo>
                  <a:lnTo>
                    <a:pt x="8987" y="15771"/>
                  </a:lnTo>
                  <a:lnTo>
                    <a:pt x="7405" y="16285"/>
                  </a:lnTo>
                  <a:lnTo>
                    <a:pt x="5940" y="16800"/>
                  </a:lnTo>
                  <a:lnTo>
                    <a:pt x="4590" y="17485"/>
                  </a:lnTo>
                  <a:lnTo>
                    <a:pt x="3432" y="18171"/>
                  </a:lnTo>
                  <a:lnTo>
                    <a:pt x="2430" y="19028"/>
                  </a:lnTo>
                  <a:lnTo>
                    <a:pt x="1581" y="19885"/>
                  </a:lnTo>
                  <a:lnTo>
                    <a:pt x="887" y="20571"/>
                  </a:lnTo>
                  <a:lnTo>
                    <a:pt x="385" y="21085"/>
                  </a:lnTo>
                  <a:lnTo>
                    <a:pt x="115" y="21428"/>
                  </a:lnTo>
                  <a:lnTo>
                    <a:pt x="0" y="21600"/>
                  </a:lnTo>
                  <a:lnTo>
                    <a:pt x="0" y="5314"/>
                  </a:lnTo>
                  <a:lnTo>
                    <a:pt x="10800" y="0"/>
                  </a:lnTo>
                  <a:lnTo>
                    <a:pt x="21600" y="5314"/>
                  </a:lnTo>
                  <a:lnTo>
                    <a:pt x="21600" y="21600"/>
                  </a:lnTo>
                  <a:close/>
                </a:path>
              </a:pathLst>
            </a:custGeom>
            <a:gradFill rotWithShape="0">
              <a:gsLst>
                <a:gs pos="0">
                  <a:srgbClr val="000000"/>
                </a:gs>
                <a:gs pos="100000">
                  <a:srgbClr val="000000"/>
                </a:gs>
              </a:gsLst>
              <a:lin ang="2700000"/>
            </a:gradFill>
            <a:ln w="3175">
              <a:noFill/>
              <a:round/>
              <a:headEnd/>
              <a:tailEnd/>
            </a:ln>
          </p:spPr>
          <p:txBody>
            <a:bodyPr lIns="72248" tIns="72248" rIns="72248" bIns="72248" anchor="ctr"/>
            <a:lstStyle/>
            <a:p>
              <a:endParaRPr lang="th-TH" sz="3200" b="1">
                <a:solidFill>
                  <a:schemeClr val="bg1"/>
                </a:solidFill>
              </a:endParaRPr>
            </a:p>
          </p:txBody>
        </p:sp>
        <p:grpSp>
          <p:nvGrpSpPr>
            <p:cNvPr id="15416" name="Group 36"/>
            <p:cNvGrpSpPr>
              <a:grpSpLocks/>
            </p:cNvGrpSpPr>
            <p:nvPr/>
          </p:nvGrpSpPr>
          <p:grpSpPr bwMode="auto">
            <a:xfrm>
              <a:off x="0" y="0"/>
              <a:ext cx="228" cy="48"/>
              <a:chOff x="0" y="0"/>
              <a:chExt cx="228" cy="48"/>
            </a:xfrm>
          </p:grpSpPr>
          <p:sp>
            <p:nvSpPr>
              <p:cNvPr id="15417" name="Rectangle 37"/>
              <p:cNvSpPr>
                <a:spLocks/>
              </p:cNvSpPr>
              <p:nvPr/>
            </p:nvSpPr>
            <p:spPr bwMode="auto">
              <a:xfrm>
                <a:off x="0" y="0"/>
                <a:ext cx="228" cy="48"/>
              </a:xfrm>
              <a:prstGeom prst="rect">
                <a:avLst/>
              </a:prstGeom>
              <a:gradFill rotWithShape="0">
                <a:gsLst>
                  <a:gs pos="0">
                    <a:srgbClr val="7FAF45"/>
                  </a:gs>
                  <a:gs pos="100000">
                    <a:srgbClr val="648A36"/>
                  </a:gs>
                </a:gsLst>
                <a:lin ang="2700000"/>
              </a:gradFill>
              <a:ln w="12700">
                <a:noFill/>
                <a:miter lim="0"/>
                <a:headEnd/>
                <a:tailEnd/>
              </a:ln>
            </p:spPr>
            <p:txBody>
              <a:bodyPr lIns="72248" tIns="72248" rIns="72248" bIns="72248" anchor="ctr"/>
              <a:lstStyle/>
              <a:p>
                <a:pPr algn="ctr" hangingPunct="0"/>
                <a:endParaRPr lang="th-TH" sz="3200" b="1">
                  <a:solidFill>
                    <a:schemeClr val="bg1"/>
                  </a:solidFill>
                </a:endParaRPr>
              </a:p>
            </p:txBody>
          </p:sp>
          <p:sp>
            <p:nvSpPr>
              <p:cNvPr id="15418" name="Rectangle 38"/>
              <p:cNvSpPr>
                <a:spLocks/>
              </p:cNvSpPr>
              <p:nvPr/>
            </p:nvSpPr>
            <p:spPr bwMode="auto">
              <a:xfrm>
                <a:off x="34" y="3"/>
                <a:ext cx="160" cy="42"/>
              </a:xfrm>
              <a:prstGeom prst="rect">
                <a:avLst/>
              </a:prstGeom>
              <a:noFill/>
              <a:ln w="12700">
                <a:noFill/>
                <a:miter lim="0"/>
                <a:headEnd/>
                <a:tailEnd/>
              </a:ln>
            </p:spPr>
            <p:txBody>
              <a:bodyPr lIns="72248" tIns="72248" rIns="72248" bIns="72248" anchor="ctr"/>
              <a:lstStyle/>
              <a:p>
                <a:pPr marL="39688" algn="ctr" defTabSz="1300163" hangingPunct="0">
                  <a:buClr>
                    <a:srgbClr val="FFFFFF"/>
                  </a:buClr>
                  <a:buFont typeface="ArialMT" charset="0"/>
                  <a:buNone/>
                </a:pPr>
                <a:r>
                  <a:rPr lang="en-US" sz="3200" b="1" dirty="0" smtClean="0">
                    <a:solidFill>
                      <a:schemeClr val="bg1"/>
                    </a:solidFill>
                  </a:rPr>
                  <a:t>Central</a:t>
                </a:r>
              </a:p>
              <a:p>
                <a:pPr marL="39688" algn="ctr" defTabSz="1300163" hangingPunct="0">
                  <a:buClr>
                    <a:srgbClr val="FFFFFF"/>
                  </a:buClr>
                  <a:buFont typeface="ArialMT" charset="0"/>
                  <a:buNone/>
                </a:pPr>
                <a:r>
                  <a:rPr lang="en-US" sz="3200" b="1" dirty="0" smtClean="0">
                    <a:solidFill>
                      <a:schemeClr val="bg1"/>
                    </a:solidFill>
                  </a:rPr>
                  <a:t>(N=122)</a:t>
                </a:r>
                <a:endParaRPr lang="th-TH" sz="3200" b="1" dirty="0">
                  <a:solidFill>
                    <a:schemeClr val="bg1"/>
                  </a:solidFill>
                </a:endParaRPr>
              </a:p>
            </p:txBody>
          </p:sp>
        </p:grpSp>
      </p:grpSp>
      <p:grpSp>
        <p:nvGrpSpPr>
          <p:cNvPr id="15382" name="Group 39"/>
          <p:cNvGrpSpPr>
            <a:grpSpLocks/>
          </p:cNvGrpSpPr>
          <p:nvPr/>
        </p:nvGrpSpPr>
        <p:grpSpPr bwMode="auto">
          <a:xfrm>
            <a:off x="9318625" y="7019940"/>
            <a:ext cx="2886075" cy="1077898"/>
            <a:chOff x="0" y="0"/>
            <a:chExt cx="228" cy="55"/>
          </a:xfrm>
        </p:grpSpPr>
        <p:sp>
          <p:nvSpPr>
            <p:cNvPr id="15411" name="AutoShape 40"/>
            <p:cNvSpPr>
              <a:spLocks/>
            </p:cNvSpPr>
            <p:nvPr/>
          </p:nvSpPr>
          <p:spPr bwMode="auto">
            <a:xfrm>
              <a:off x="13" y="31"/>
              <a:ext cx="201" cy="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21600"/>
                  </a:moveTo>
                  <a:lnTo>
                    <a:pt x="21522" y="21428"/>
                  </a:lnTo>
                  <a:lnTo>
                    <a:pt x="21214" y="21085"/>
                  </a:lnTo>
                  <a:lnTo>
                    <a:pt x="20712" y="20571"/>
                  </a:lnTo>
                  <a:lnTo>
                    <a:pt x="20018" y="19885"/>
                  </a:lnTo>
                  <a:lnTo>
                    <a:pt x="19131" y="19028"/>
                  </a:lnTo>
                  <a:lnTo>
                    <a:pt x="18090" y="18171"/>
                  </a:lnTo>
                  <a:lnTo>
                    <a:pt x="16894" y="17485"/>
                  </a:lnTo>
                  <a:lnTo>
                    <a:pt x="15544" y="16800"/>
                  </a:lnTo>
                  <a:lnTo>
                    <a:pt x="14078" y="16285"/>
                  </a:lnTo>
                  <a:lnTo>
                    <a:pt x="12458" y="15771"/>
                  </a:lnTo>
                  <a:lnTo>
                    <a:pt x="10722" y="15771"/>
                  </a:lnTo>
                  <a:lnTo>
                    <a:pt x="8987" y="15771"/>
                  </a:lnTo>
                  <a:lnTo>
                    <a:pt x="7405" y="16285"/>
                  </a:lnTo>
                  <a:lnTo>
                    <a:pt x="5940" y="16800"/>
                  </a:lnTo>
                  <a:lnTo>
                    <a:pt x="4590" y="17485"/>
                  </a:lnTo>
                  <a:lnTo>
                    <a:pt x="3432" y="18171"/>
                  </a:lnTo>
                  <a:lnTo>
                    <a:pt x="2430" y="19028"/>
                  </a:lnTo>
                  <a:lnTo>
                    <a:pt x="1581" y="19885"/>
                  </a:lnTo>
                  <a:lnTo>
                    <a:pt x="887" y="20571"/>
                  </a:lnTo>
                  <a:lnTo>
                    <a:pt x="385" y="21085"/>
                  </a:lnTo>
                  <a:lnTo>
                    <a:pt x="115" y="21428"/>
                  </a:lnTo>
                  <a:lnTo>
                    <a:pt x="0" y="21600"/>
                  </a:lnTo>
                  <a:lnTo>
                    <a:pt x="0" y="5314"/>
                  </a:lnTo>
                  <a:lnTo>
                    <a:pt x="10800" y="0"/>
                  </a:lnTo>
                  <a:lnTo>
                    <a:pt x="21600" y="5314"/>
                  </a:lnTo>
                  <a:lnTo>
                    <a:pt x="21600" y="21600"/>
                  </a:lnTo>
                  <a:close/>
                </a:path>
              </a:pathLst>
            </a:custGeom>
            <a:gradFill rotWithShape="0">
              <a:gsLst>
                <a:gs pos="0">
                  <a:srgbClr val="000000"/>
                </a:gs>
                <a:gs pos="100000">
                  <a:srgbClr val="000000"/>
                </a:gs>
              </a:gsLst>
              <a:lin ang="2700000"/>
            </a:gradFill>
            <a:ln w="3175">
              <a:noFill/>
              <a:round/>
              <a:headEnd/>
              <a:tailEnd/>
            </a:ln>
          </p:spPr>
          <p:txBody>
            <a:bodyPr lIns="72248" tIns="72248" rIns="72248" bIns="72248" anchor="ctr"/>
            <a:lstStyle/>
            <a:p>
              <a:endParaRPr lang="th-TH"/>
            </a:p>
          </p:txBody>
        </p:sp>
        <p:grpSp>
          <p:nvGrpSpPr>
            <p:cNvPr id="15412" name="Group 41"/>
            <p:cNvGrpSpPr>
              <a:grpSpLocks/>
            </p:cNvGrpSpPr>
            <p:nvPr/>
          </p:nvGrpSpPr>
          <p:grpSpPr bwMode="auto">
            <a:xfrm>
              <a:off x="0" y="0"/>
              <a:ext cx="228" cy="48"/>
              <a:chOff x="0" y="0"/>
              <a:chExt cx="228" cy="48"/>
            </a:xfrm>
          </p:grpSpPr>
          <p:sp>
            <p:nvSpPr>
              <p:cNvPr id="15413" name="Rectangle 42"/>
              <p:cNvSpPr>
                <a:spLocks/>
              </p:cNvSpPr>
              <p:nvPr/>
            </p:nvSpPr>
            <p:spPr bwMode="auto">
              <a:xfrm>
                <a:off x="0" y="0"/>
                <a:ext cx="228" cy="48"/>
              </a:xfrm>
              <a:prstGeom prst="rect">
                <a:avLst/>
              </a:prstGeom>
              <a:gradFill rotWithShape="0">
                <a:gsLst>
                  <a:gs pos="0">
                    <a:srgbClr val="F78631"/>
                  </a:gs>
                  <a:gs pos="100000">
                    <a:srgbClr val="C36A27"/>
                  </a:gs>
                </a:gsLst>
                <a:lin ang="2700000"/>
              </a:gradFill>
              <a:ln w="12700">
                <a:noFill/>
                <a:miter lim="0"/>
                <a:headEnd/>
                <a:tailEnd/>
              </a:ln>
            </p:spPr>
            <p:txBody>
              <a:bodyPr lIns="72248" tIns="72248" rIns="72248" bIns="72248" anchor="ctr"/>
              <a:lstStyle/>
              <a:p>
                <a:pPr algn="ctr" hangingPunct="0"/>
                <a:endParaRPr lang="th-TH"/>
              </a:p>
            </p:txBody>
          </p:sp>
          <p:sp>
            <p:nvSpPr>
              <p:cNvPr id="15414" name="Rectangle 43"/>
              <p:cNvSpPr>
                <a:spLocks/>
              </p:cNvSpPr>
              <p:nvPr/>
            </p:nvSpPr>
            <p:spPr bwMode="auto">
              <a:xfrm>
                <a:off x="34" y="3"/>
                <a:ext cx="160" cy="42"/>
              </a:xfrm>
              <a:prstGeom prst="rect">
                <a:avLst/>
              </a:prstGeom>
              <a:noFill/>
              <a:ln w="12700">
                <a:noFill/>
                <a:miter lim="0"/>
                <a:headEnd/>
                <a:tailEnd/>
              </a:ln>
            </p:spPr>
            <p:txBody>
              <a:bodyPr lIns="72248" tIns="72248" rIns="72248" bIns="72248" anchor="ctr"/>
              <a:lstStyle/>
              <a:p>
                <a:pPr marL="39688" algn="ctr" defTabSz="1300163" hangingPunct="0">
                  <a:buClr>
                    <a:srgbClr val="FFFFFF"/>
                  </a:buClr>
                  <a:buFont typeface="ArialMT" charset="0"/>
                  <a:buNone/>
                </a:pPr>
                <a:r>
                  <a:rPr lang="en-US" sz="2800" b="1" dirty="0" smtClean="0">
                    <a:solidFill>
                      <a:schemeClr val="bg1"/>
                    </a:solidFill>
                  </a:rPr>
                  <a:t>South</a:t>
                </a:r>
              </a:p>
              <a:p>
                <a:pPr marL="39688" algn="ctr" defTabSz="1300163" hangingPunct="0">
                  <a:buClr>
                    <a:srgbClr val="FFFFFF"/>
                  </a:buClr>
                  <a:buFont typeface="ArialMT" charset="0"/>
                  <a:buNone/>
                </a:pPr>
                <a:r>
                  <a:rPr lang="en-US" sz="2800" b="1" dirty="0" smtClean="0">
                    <a:solidFill>
                      <a:schemeClr val="bg1"/>
                    </a:solidFill>
                  </a:rPr>
                  <a:t>(N=74)</a:t>
                </a:r>
                <a:endParaRPr lang="th-TH" sz="2800" b="1" dirty="0">
                  <a:solidFill>
                    <a:schemeClr val="bg1"/>
                  </a:solidFill>
                </a:endParaRPr>
              </a:p>
            </p:txBody>
          </p:sp>
        </p:grpSp>
      </p:grpSp>
      <p:grpSp>
        <p:nvGrpSpPr>
          <p:cNvPr id="8" name="Group 44"/>
          <p:cNvGrpSpPr>
            <a:grpSpLocks/>
          </p:cNvGrpSpPr>
          <p:nvPr/>
        </p:nvGrpSpPr>
        <p:grpSpPr bwMode="auto">
          <a:xfrm>
            <a:off x="1949450" y="7735888"/>
            <a:ext cx="2886075" cy="1070002"/>
            <a:chOff x="0" y="0"/>
            <a:chExt cx="228" cy="55"/>
          </a:xfrm>
          <a:solidFill>
            <a:schemeClr val="bg1">
              <a:lumMod val="50000"/>
            </a:schemeClr>
          </a:solidFill>
        </p:grpSpPr>
        <p:sp>
          <p:nvSpPr>
            <p:cNvPr id="17453" name="AutoShape 45"/>
            <p:cNvSpPr>
              <a:spLocks/>
            </p:cNvSpPr>
            <p:nvPr/>
          </p:nvSpPr>
          <p:spPr bwMode="auto">
            <a:xfrm>
              <a:off x="13" y="31"/>
              <a:ext cx="201" cy="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522" y="21428"/>
                  </a:lnTo>
                  <a:lnTo>
                    <a:pt x="21214" y="21085"/>
                  </a:lnTo>
                  <a:lnTo>
                    <a:pt x="20712" y="20571"/>
                  </a:lnTo>
                  <a:lnTo>
                    <a:pt x="20018" y="19885"/>
                  </a:lnTo>
                  <a:lnTo>
                    <a:pt x="19131" y="19028"/>
                  </a:lnTo>
                  <a:lnTo>
                    <a:pt x="18090" y="18171"/>
                  </a:lnTo>
                  <a:lnTo>
                    <a:pt x="16894" y="17485"/>
                  </a:lnTo>
                  <a:lnTo>
                    <a:pt x="15544" y="16800"/>
                  </a:lnTo>
                  <a:lnTo>
                    <a:pt x="14078" y="16285"/>
                  </a:lnTo>
                  <a:lnTo>
                    <a:pt x="12458" y="15771"/>
                  </a:lnTo>
                  <a:lnTo>
                    <a:pt x="10722" y="15771"/>
                  </a:lnTo>
                  <a:lnTo>
                    <a:pt x="8987" y="15771"/>
                  </a:lnTo>
                  <a:lnTo>
                    <a:pt x="7405" y="16285"/>
                  </a:lnTo>
                  <a:lnTo>
                    <a:pt x="5940" y="16800"/>
                  </a:lnTo>
                  <a:lnTo>
                    <a:pt x="4590" y="17485"/>
                  </a:lnTo>
                  <a:lnTo>
                    <a:pt x="3432" y="18171"/>
                  </a:lnTo>
                  <a:lnTo>
                    <a:pt x="2430" y="19028"/>
                  </a:lnTo>
                  <a:lnTo>
                    <a:pt x="1581" y="19885"/>
                  </a:lnTo>
                  <a:lnTo>
                    <a:pt x="887" y="20571"/>
                  </a:lnTo>
                  <a:lnTo>
                    <a:pt x="385" y="21085"/>
                  </a:lnTo>
                  <a:lnTo>
                    <a:pt x="115" y="21428"/>
                  </a:lnTo>
                  <a:lnTo>
                    <a:pt x="0" y="21600"/>
                  </a:lnTo>
                  <a:lnTo>
                    <a:pt x="0" y="5314"/>
                  </a:lnTo>
                  <a:lnTo>
                    <a:pt x="10800" y="0"/>
                  </a:lnTo>
                  <a:lnTo>
                    <a:pt x="21600" y="5314"/>
                  </a:lnTo>
                  <a:lnTo>
                    <a:pt x="21600" y="21600"/>
                  </a:lnTo>
                  <a:close/>
                </a:path>
              </a:pathLst>
            </a:custGeom>
            <a:solidFill>
              <a:schemeClr val="tx1">
                <a:lumMod val="65000"/>
                <a:lumOff val="35000"/>
              </a:schemeClr>
            </a:solidFill>
            <a:ln w="3175" cap="flat" cmpd="sng">
              <a:noFill/>
              <a:prstDash val="solid"/>
              <a:round/>
              <a:headEnd/>
              <a:tailEnd/>
            </a:ln>
            <a:effectLst/>
          </p:spPr>
          <p:txBody>
            <a:bodyPr lIns="72248" tIns="72248" rIns="72248" bIns="72248" anchor="ctr"/>
            <a:lstStyle/>
            <a:p>
              <a:pPr algn="ctr" hangingPunct="0">
                <a:defRPr/>
              </a:pPr>
              <a:endParaRPr lang="th-TH" sz="3200" b="1">
                <a:solidFill>
                  <a:schemeClr val="bg1"/>
                </a:solidFill>
              </a:endParaRPr>
            </a:p>
          </p:txBody>
        </p:sp>
        <p:grpSp>
          <p:nvGrpSpPr>
            <p:cNvPr id="9" name="Group 46"/>
            <p:cNvGrpSpPr>
              <a:grpSpLocks/>
            </p:cNvGrpSpPr>
            <p:nvPr/>
          </p:nvGrpSpPr>
          <p:grpSpPr bwMode="auto">
            <a:xfrm>
              <a:off x="0" y="0"/>
              <a:ext cx="228" cy="48"/>
              <a:chOff x="0" y="0"/>
              <a:chExt cx="228" cy="48"/>
            </a:xfrm>
            <a:grpFill/>
          </p:grpSpPr>
          <p:sp>
            <p:nvSpPr>
              <p:cNvPr id="17455" name="Rectangle 47"/>
              <p:cNvSpPr>
                <a:spLocks/>
              </p:cNvSpPr>
              <p:nvPr/>
            </p:nvSpPr>
            <p:spPr bwMode="auto">
              <a:xfrm>
                <a:off x="0" y="0"/>
                <a:ext cx="228" cy="48"/>
              </a:xfrm>
              <a:prstGeom prst="rect">
                <a:avLst/>
              </a:prstGeom>
              <a:grpFill/>
              <a:ln w="12700" cap="flat" cmpd="sng">
                <a:noFill/>
                <a:prstDash val="solid"/>
                <a:miter lim="0"/>
                <a:headEnd/>
                <a:tailEnd/>
              </a:ln>
              <a:effectLst/>
            </p:spPr>
            <p:txBody>
              <a:bodyPr lIns="72248" tIns="72248" rIns="72248" bIns="72248" anchor="ctr"/>
              <a:lstStyle/>
              <a:p>
                <a:pPr algn="ctr" hangingPunct="0">
                  <a:defRPr/>
                </a:pPr>
                <a:endParaRPr lang="th-TH" sz="3200" b="1">
                  <a:solidFill>
                    <a:schemeClr val="bg1"/>
                  </a:solidFill>
                </a:endParaRPr>
              </a:p>
            </p:txBody>
          </p:sp>
          <p:sp>
            <p:nvSpPr>
              <p:cNvPr id="17456" name="Rectangle 48"/>
              <p:cNvSpPr>
                <a:spLocks/>
              </p:cNvSpPr>
              <p:nvPr/>
            </p:nvSpPr>
            <p:spPr bwMode="auto">
              <a:xfrm>
                <a:off x="34" y="3"/>
                <a:ext cx="160" cy="42"/>
              </a:xfrm>
              <a:prstGeom prst="rect">
                <a:avLst/>
              </a:prstGeom>
              <a:grpFill/>
              <a:ln w="12700" cap="flat" cmpd="sng">
                <a:noFill/>
                <a:prstDash val="solid"/>
                <a:miter lim="0"/>
                <a:headEnd/>
                <a:tailEnd/>
              </a:ln>
              <a:effectLst/>
            </p:spPr>
            <p:txBody>
              <a:bodyPr lIns="72248" tIns="72248" rIns="72248" bIns="72248" anchor="ctr"/>
              <a:lstStyle/>
              <a:p>
                <a:pPr marL="39688" algn="ctr" defTabSz="1300163" hangingPunct="0">
                  <a:buClr>
                    <a:srgbClr val="FFFFFF"/>
                  </a:buClr>
                  <a:buFont typeface="ArialMT" charset="0"/>
                  <a:buNone/>
                  <a:defRPr/>
                </a:pPr>
                <a:r>
                  <a:rPr lang="en-US" sz="3200" b="1" dirty="0" smtClean="0">
                    <a:solidFill>
                      <a:schemeClr val="bg1"/>
                    </a:solidFill>
                  </a:rPr>
                  <a:t>North</a:t>
                </a:r>
              </a:p>
              <a:p>
                <a:pPr marL="39688" algn="ctr" defTabSz="1300163" hangingPunct="0">
                  <a:buClr>
                    <a:srgbClr val="FFFFFF"/>
                  </a:buClr>
                  <a:buFont typeface="ArialMT" charset="0"/>
                  <a:buNone/>
                  <a:defRPr/>
                </a:pPr>
                <a:r>
                  <a:rPr lang="en-US" sz="3200" b="1" dirty="0" smtClean="0">
                    <a:solidFill>
                      <a:schemeClr val="bg1"/>
                    </a:solidFill>
                  </a:rPr>
                  <a:t>(N=132) </a:t>
                </a:r>
                <a:endParaRPr lang="th-TH" sz="3200" b="1" dirty="0">
                  <a:solidFill>
                    <a:schemeClr val="bg1"/>
                  </a:solidFill>
                </a:endParaRPr>
              </a:p>
            </p:txBody>
          </p:sp>
        </p:grpSp>
      </p:grpSp>
      <p:sp>
        <p:nvSpPr>
          <p:cNvPr id="15384" name="AutoShape 49"/>
          <p:cNvSpPr>
            <a:spLocks/>
          </p:cNvSpPr>
          <p:nvPr/>
        </p:nvSpPr>
        <p:spPr bwMode="auto">
          <a:xfrm rot="10800000">
            <a:off x="7151688" y="6002338"/>
            <a:ext cx="2166937" cy="17335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10800" y="0"/>
                </a:lnTo>
                <a:lnTo>
                  <a:pt x="10800" y="21600"/>
                </a:lnTo>
                <a:lnTo>
                  <a:pt x="21600" y="21600"/>
                </a:lnTo>
              </a:path>
            </a:pathLst>
          </a:custGeom>
          <a:noFill/>
          <a:ln w="13546">
            <a:solidFill>
              <a:srgbClr val="000000"/>
            </a:solidFill>
            <a:round/>
            <a:headEnd/>
            <a:tailEnd type="triangle" w="med" len="med"/>
          </a:ln>
        </p:spPr>
        <p:txBody>
          <a:bodyPr lIns="0" tIns="0" rIns="0" bIns="0" anchor="ctr"/>
          <a:lstStyle/>
          <a:p>
            <a:endParaRPr lang="th-TH"/>
          </a:p>
        </p:txBody>
      </p:sp>
      <p:sp>
        <p:nvSpPr>
          <p:cNvPr id="15385" name="AutoShape 50"/>
          <p:cNvSpPr>
            <a:spLocks/>
          </p:cNvSpPr>
          <p:nvPr/>
        </p:nvSpPr>
        <p:spPr bwMode="auto">
          <a:xfrm rot="-5400000">
            <a:off x="4302127" y="7124709"/>
            <a:ext cx="1447788" cy="380991"/>
          </a:xfrm>
          <a:custGeom>
            <a:avLst/>
            <a:gdLst>
              <a:gd name="T0" fmla="*/ 2147483647 w 21600"/>
              <a:gd name="T1" fmla="*/ 881811987 h 21600"/>
              <a:gd name="T2" fmla="*/ 2147483647 w 21600"/>
              <a:gd name="T3" fmla="*/ 881811987 h 21600"/>
              <a:gd name="T4" fmla="*/ 2147483647 w 21600"/>
              <a:gd name="T5" fmla="*/ 881811987 h 21600"/>
              <a:gd name="T6" fmla="*/ 2147483647 w 21600"/>
              <a:gd name="T7" fmla="*/ 88181198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10800" y="0"/>
                </a:lnTo>
                <a:lnTo>
                  <a:pt x="10800" y="21600"/>
                </a:lnTo>
                <a:lnTo>
                  <a:pt x="21600" y="21600"/>
                </a:lnTo>
              </a:path>
            </a:pathLst>
          </a:custGeom>
          <a:noFill/>
          <a:ln w="13546">
            <a:solidFill>
              <a:srgbClr val="000000"/>
            </a:solidFill>
            <a:round/>
            <a:headEnd/>
            <a:tailEnd type="triangle" w="med" len="med"/>
          </a:ln>
        </p:spPr>
        <p:txBody>
          <a:bodyPr lIns="0" tIns="0" rIns="0" bIns="0" anchor="ctr"/>
          <a:lstStyle/>
          <a:p>
            <a:endParaRPr lang="th-TH"/>
          </a:p>
        </p:txBody>
      </p:sp>
      <p:sp>
        <p:nvSpPr>
          <p:cNvPr id="15393" name="Rectangle 1"/>
          <p:cNvSpPr>
            <a:spLocks/>
          </p:cNvSpPr>
          <p:nvPr/>
        </p:nvSpPr>
        <p:spPr bwMode="auto">
          <a:xfrm>
            <a:off x="0" y="1636713"/>
            <a:ext cx="13004800" cy="649287"/>
          </a:xfrm>
          <a:prstGeom prst="rect">
            <a:avLst/>
          </a:prstGeom>
          <a:solidFill>
            <a:srgbClr val="808080">
              <a:alpha val="25098"/>
            </a:srgbClr>
          </a:solidFill>
          <a:ln w="12700">
            <a:noFill/>
            <a:miter lim="0"/>
            <a:headEnd/>
            <a:tailEnd/>
          </a:ln>
        </p:spPr>
        <p:txBody>
          <a:bodyPr lIns="72248" tIns="72248" rIns="72248" bIns="72248" anchor="ctr"/>
          <a:lstStyle/>
          <a:p>
            <a:pPr algn="ctr" hangingPunct="0"/>
            <a:endParaRPr lang="th-TH"/>
          </a:p>
        </p:txBody>
      </p:sp>
      <p:grpSp>
        <p:nvGrpSpPr>
          <p:cNvPr id="15394" name="Group 2"/>
          <p:cNvGrpSpPr>
            <a:grpSpLocks/>
          </p:cNvGrpSpPr>
          <p:nvPr/>
        </p:nvGrpSpPr>
        <p:grpSpPr bwMode="auto">
          <a:xfrm>
            <a:off x="8158163" y="915988"/>
            <a:ext cx="4897437" cy="1244600"/>
            <a:chOff x="0" y="0"/>
            <a:chExt cx="358" cy="98"/>
          </a:xfrm>
        </p:grpSpPr>
        <p:sp>
          <p:nvSpPr>
            <p:cNvPr id="15408" name="AutoShape 3"/>
            <p:cNvSpPr>
              <a:spLocks/>
            </p:cNvSpPr>
            <p:nvPr/>
          </p:nvSpPr>
          <p:spPr bwMode="auto">
            <a:xfrm>
              <a:off x="0" y="0"/>
              <a:ext cx="162"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5640" y="0"/>
                  </a:moveTo>
                  <a:lnTo>
                    <a:pt x="0" y="21600"/>
                  </a:lnTo>
                  <a:lnTo>
                    <a:pt x="15959" y="21600"/>
                  </a:lnTo>
                  <a:lnTo>
                    <a:pt x="2160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15409" name="AutoShape 4"/>
            <p:cNvSpPr>
              <a:spLocks/>
            </p:cNvSpPr>
            <p:nvPr/>
          </p:nvSpPr>
          <p:spPr bwMode="auto">
            <a:xfrm rot="10800000">
              <a:off x="128" y="0"/>
              <a:ext cx="166"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15410" name="AutoShape 5"/>
            <p:cNvSpPr>
              <a:spLocks/>
            </p:cNvSpPr>
            <p:nvPr/>
          </p:nvSpPr>
          <p:spPr bwMode="auto">
            <a:xfrm>
              <a:off x="259" y="0"/>
              <a:ext cx="99"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8853" y="21582"/>
                  </a:lnTo>
                  <a:lnTo>
                    <a:pt x="21600" y="21600"/>
                  </a:lnTo>
                  <a:lnTo>
                    <a:pt x="21548" y="17"/>
                  </a:lnTo>
                  <a:lnTo>
                    <a:pt x="0" y="0"/>
                  </a:lnTo>
                  <a:close/>
                </a:path>
              </a:pathLst>
            </a:custGeom>
            <a:solidFill>
              <a:srgbClr val="808080">
                <a:alpha val="25098"/>
              </a:srgbClr>
            </a:solidFill>
            <a:ln w="9525">
              <a:noFill/>
              <a:round/>
              <a:headEnd/>
              <a:tailEnd/>
            </a:ln>
          </p:spPr>
          <p:txBody>
            <a:bodyPr lIns="72248" tIns="72248" rIns="72248" bIns="72248" anchor="ctr"/>
            <a:lstStyle/>
            <a:p>
              <a:endParaRPr lang="th-TH"/>
            </a:p>
          </p:txBody>
        </p:sp>
      </p:grpSp>
      <p:cxnSp>
        <p:nvCxnSpPr>
          <p:cNvPr id="15395" name="Straight Connector 40"/>
          <p:cNvCxnSpPr>
            <a:cxnSpLocks noChangeShapeType="1"/>
          </p:cNvCxnSpPr>
          <p:nvPr/>
        </p:nvCxnSpPr>
        <p:spPr bwMode="auto">
          <a:xfrm>
            <a:off x="0" y="447675"/>
            <a:ext cx="13004800" cy="71438"/>
          </a:xfrm>
          <a:prstGeom prst="line">
            <a:avLst/>
          </a:prstGeom>
          <a:noFill/>
          <a:ln w="38100" algn="ctr">
            <a:solidFill>
              <a:schemeClr val="bg1"/>
            </a:solidFill>
            <a:miter lim="0"/>
            <a:headEnd/>
            <a:tailEnd/>
          </a:ln>
        </p:spPr>
      </p:cxnSp>
      <p:cxnSp>
        <p:nvCxnSpPr>
          <p:cNvPr id="15396" name="Straight Connector 41"/>
          <p:cNvCxnSpPr>
            <a:cxnSpLocks noChangeShapeType="1"/>
          </p:cNvCxnSpPr>
          <p:nvPr/>
        </p:nvCxnSpPr>
        <p:spPr bwMode="auto">
          <a:xfrm>
            <a:off x="-1588" y="1590675"/>
            <a:ext cx="13004801" cy="71438"/>
          </a:xfrm>
          <a:prstGeom prst="line">
            <a:avLst/>
          </a:prstGeom>
          <a:noFill/>
          <a:ln w="76200" algn="ctr">
            <a:solidFill>
              <a:schemeClr val="bg1"/>
            </a:solidFill>
            <a:miter lim="0"/>
            <a:headEnd/>
            <a:tailEnd/>
          </a:ln>
        </p:spPr>
      </p:cxnSp>
      <p:sp>
        <p:nvSpPr>
          <p:cNvPr id="15397" name="Rectangle 6"/>
          <p:cNvSpPr>
            <a:spLocks/>
          </p:cNvSpPr>
          <p:nvPr/>
        </p:nvSpPr>
        <p:spPr bwMode="auto">
          <a:xfrm>
            <a:off x="0" y="1122363"/>
            <a:ext cx="13004800" cy="1066800"/>
          </a:xfrm>
          <a:prstGeom prst="rect">
            <a:avLst/>
          </a:prstGeom>
          <a:solidFill>
            <a:srgbClr val="D94C1F"/>
          </a:solidFill>
          <a:ln w="12700">
            <a:noFill/>
            <a:miter lim="0"/>
            <a:headEnd/>
            <a:tailEnd/>
          </a:ln>
        </p:spPr>
        <p:txBody>
          <a:bodyPr lIns="72248" tIns="72248" rIns="72248" bIns="72248" anchor="ctr"/>
          <a:lstStyle/>
          <a:p>
            <a:r>
              <a:rPr lang="en-US"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   </a:t>
            </a:r>
            <a:r>
              <a:rPr lang="en-US" sz="48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Research Results</a:t>
            </a:r>
            <a:endParaRPr lang="en-US" b="1" dirty="0" smtClean="0">
              <a:solidFill>
                <a:schemeClr val="bg1"/>
              </a:solidFill>
            </a:endParaRPr>
          </a:p>
        </p:txBody>
      </p:sp>
      <p:sp>
        <p:nvSpPr>
          <p:cNvPr id="82" name="Rectangle 26"/>
          <p:cNvSpPr txBox="1">
            <a:spLocks/>
          </p:cNvSpPr>
          <p:nvPr/>
        </p:nvSpPr>
        <p:spPr bwMode="auto">
          <a:xfrm>
            <a:off x="649288" y="860425"/>
            <a:ext cx="3648075" cy="1554163"/>
          </a:xfrm>
          <a:prstGeom prst="rect">
            <a:avLst/>
          </a:prstGeom>
          <a:noFill/>
          <a:ln w="12700" cap="flat">
            <a:miter lim="0"/>
            <a:headEnd/>
            <a:tailEnd/>
          </a:ln>
        </p:spPr>
        <p:txBody>
          <a:bodyPr lIns="72248" tIns="72248" rIns="72248" bIns="72248" anchor="ctr"/>
          <a:lstStyle/>
          <a:p>
            <a:pPr marL="39688" defTabSz="1300163" hangingPunct="0">
              <a:buClr>
                <a:srgbClr val="FFFFFF"/>
              </a:buClr>
              <a:buFont typeface="ArialMT" charset="0"/>
              <a:buNone/>
              <a:defRPr/>
            </a:pPr>
            <a:endParaRPr lang="th-TH" sz="8000" kern="0" dirty="0">
              <a:latin typeface="+mj-lt"/>
              <a:ea typeface="+mj-ea"/>
              <a:cs typeface="+mj-cs"/>
            </a:endParaRPr>
          </a:p>
        </p:txBody>
      </p:sp>
      <p:cxnSp>
        <p:nvCxnSpPr>
          <p:cNvPr id="15400" name="ตัวเชื่อมต่อตรง 89"/>
          <p:cNvCxnSpPr>
            <a:cxnSpLocks noChangeShapeType="1"/>
          </p:cNvCxnSpPr>
          <p:nvPr/>
        </p:nvCxnSpPr>
        <p:spPr bwMode="auto">
          <a:xfrm>
            <a:off x="0" y="989013"/>
            <a:ext cx="13004800" cy="0"/>
          </a:xfrm>
          <a:prstGeom prst="line">
            <a:avLst/>
          </a:prstGeom>
          <a:noFill/>
          <a:ln w="57150" algn="ctr">
            <a:solidFill>
              <a:srgbClr val="FF893F"/>
            </a:solidFill>
            <a:miter lim="0"/>
            <a:headEnd/>
            <a:tailEnd/>
          </a:ln>
        </p:spPr>
      </p:cxnSp>
      <p:grpSp>
        <p:nvGrpSpPr>
          <p:cNvPr id="15401" name="กลุ่ม 90"/>
          <p:cNvGrpSpPr>
            <a:grpSpLocks/>
          </p:cNvGrpSpPr>
          <p:nvPr/>
        </p:nvGrpSpPr>
        <p:grpSpPr bwMode="auto">
          <a:xfrm>
            <a:off x="8788400" y="1133475"/>
            <a:ext cx="4216400" cy="1079500"/>
            <a:chOff x="8788416" y="519082"/>
            <a:chExt cx="4216384" cy="1078903"/>
          </a:xfrm>
        </p:grpSpPr>
        <p:pic>
          <p:nvPicPr>
            <p:cNvPr id="15405" name="รูปภาพ 91" descr="mini01101.png"/>
            <p:cNvPicPr>
              <a:picLocks noChangeAspect="1"/>
            </p:cNvPicPr>
            <p:nvPr/>
          </p:nvPicPr>
          <p:blipFill>
            <a:blip r:embed="rId2"/>
            <a:srcRect/>
            <a:stretch>
              <a:fillRect/>
            </a:stretch>
          </p:blipFill>
          <p:spPr bwMode="auto">
            <a:xfrm>
              <a:off x="8788416" y="519082"/>
              <a:ext cx="1633593" cy="1078903"/>
            </a:xfrm>
            <a:prstGeom prst="rect">
              <a:avLst/>
            </a:prstGeom>
            <a:noFill/>
            <a:ln w="9525">
              <a:noFill/>
              <a:miter lim="800000"/>
              <a:headEnd/>
              <a:tailEnd/>
            </a:ln>
          </p:spPr>
        </p:pic>
        <p:pic>
          <p:nvPicPr>
            <p:cNvPr id="15406" name="รูปภาพ 92" descr="mini0132.png"/>
            <p:cNvPicPr>
              <a:picLocks noChangeAspect="1"/>
            </p:cNvPicPr>
            <p:nvPr/>
          </p:nvPicPr>
          <p:blipFill>
            <a:blip r:embed="rId3"/>
            <a:srcRect/>
            <a:stretch>
              <a:fillRect/>
            </a:stretch>
          </p:blipFill>
          <p:spPr bwMode="auto">
            <a:xfrm>
              <a:off x="11578454" y="519082"/>
              <a:ext cx="1426346" cy="1078903"/>
            </a:xfrm>
            <a:prstGeom prst="rect">
              <a:avLst/>
            </a:prstGeom>
            <a:noFill/>
            <a:ln w="9525">
              <a:noFill/>
              <a:miter lim="800000"/>
              <a:headEnd/>
              <a:tailEnd/>
            </a:ln>
          </p:spPr>
        </p:pic>
        <p:pic>
          <p:nvPicPr>
            <p:cNvPr id="15407" name="รูปภาพ 93" descr="mini01612.png"/>
            <p:cNvPicPr>
              <a:picLocks noChangeAspect="1"/>
            </p:cNvPicPr>
            <p:nvPr/>
          </p:nvPicPr>
          <p:blipFill>
            <a:blip r:embed="rId4"/>
            <a:srcRect/>
            <a:stretch>
              <a:fillRect/>
            </a:stretch>
          </p:blipFill>
          <p:spPr bwMode="auto">
            <a:xfrm>
              <a:off x="10074300" y="519082"/>
              <a:ext cx="1895699" cy="1078903"/>
            </a:xfrm>
            <a:prstGeom prst="rect">
              <a:avLst/>
            </a:prstGeom>
            <a:noFill/>
            <a:ln w="9525">
              <a:noFill/>
              <a:miter lim="800000"/>
              <a:headEnd/>
              <a:tailEnd/>
            </a:ln>
          </p:spPr>
        </p:pic>
      </p:grpSp>
      <p:grpSp>
        <p:nvGrpSpPr>
          <p:cNvPr id="12" name="กลุ่ม 70"/>
          <p:cNvGrpSpPr/>
          <p:nvPr/>
        </p:nvGrpSpPr>
        <p:grpSpPr>
          <a:xfrm>
            <a:off x="1101800" y="0"/>
            <a:ext cx="11903000" cy="916360"/>
            <a:chOff x="3762242" y="-1240110"/>
            <a:chExt cx="8411410" cy="2876550"/>
          </a:xfrm>
          <a:gradFill flip="none" rotWithShape="1">
            <a:gsLst>
              <a:gs pos="100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3500000" scaled="1"/>
            <a:tileRect/>
          </a:gradFill>
        </p:grpSpPr>
        <p:sp>
          <p:nvSpPr>
            <p:cNvPr id="72" name="AutoShape 3"/>
            <p:cNvSpPr>
              <a:spLocks/>
            </p:cNvSpPr>
            <p:nvPr/>
          </p:nvSpPr>
          <p:spPr bwMode="auto">
            <a:xfrm flipV="1">
              <a:off x="3762242" y="-1240110"/>
              <a:ext cx="3711438"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 name="connsiteX0" fmla="*/ 1546 w 17505"/>
                <a:gd name="connsiteY0" fmla="*/ 0 h 21600"/>
                <a:gd name="connsiteX1" fmla="*/ 0 w 17505"/>
                <a:gd name="connsiteY1" fmla="*/ 21600 h 21600"/>
                <a:gd name="connsiteX2" fmla="*/ 11864 w 17505"/>
                <a:gd name="connsiteY2" fmla="*/ 21600 h 21600"/>
                <a:gd name="connsiteX3" fmla="*/ 17505 w 17505"/>
                <a:gd name="connsiteY3" fmla="*/ 0 h 21600"/>
                <a:gd name="connsiteX4" fmla="*/ 1546 w 17505"/>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5" h="21600">
                  <a:moveTo>
                    <a:pt x="1546" y="0"/>
                  </a:moveTo>
                  <a:lnTo>
                    <a:pt x="0" y="21600"/>
                  </a:lnTo>
                  <a:lnTo>
                    <a:pt x="11864" y="21600"/>
                  </a:lnTo>
                  <a:lnTo>
                    <a:pt x="17505" y="0"/>
                  </a:lnTo>
                  <a:lnTo>
                    <a:pt x="1546"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73" name="AutoShape 4"/>
            <p:cNvSpPr>
              <a:spLocks/>
            </p:cNvSpPr>
            <p:nvPr/>
          </p:nvSpPr>
          <p:spPr bwMode="auto">
            <a:xfrm rot="10800000" flipV="1">
              <a:off x="5998344" y="-1240110"/>
              <a:ext cx="4693841"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399" y="21600"/>
                  </a:lnTo>
                  <a:lnTo>
                    <a:pt x="16201" y="21600"/>
                  </a:lnTo>
                  <a:lnTo>
                    <a:pt x="21600" y="0"/>
                  </a:lnTo>
                  <a:lnTo>
                    <a:pt x="0"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74" name="AutoShape 5"/>
            <p:cNvSpPr>
              <a:spLocks/>
            </p:cNvSpPr>
            <p:nvPr/>
          </p:nvSpPr>
          <p:spPr bwMode="auto">
            <a:xfrm flipV="1">
              <a:off x="9382720" y="-1227438"/>
              <a:ext cx="2790932" cy="2863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853" y="21582"/>
                  </a:lnTo>
                  <a:lnTo>
                    <a:pt x="21600" y="21600"/>
                  </a:lnTo>
                  <a:lnTo>
                    <a:pt x="21548" y="17"/>
                  </a:lnTo>
                  <a:lnTo>
                    <a:pt x="0" y="0"/>
                  </a:lnTo>
                  <a:close/>
                </a:path>
              </a:pathLst>
            </a:custGeom>
            <a:grpFill/>
            <a:ln w="9525" cap="flat" cmpd="sng">
              <a:noFill/>
              <a:prstDash val="solid"/>
              <a:round/>
              <a:headEnd/>
              <a:tailEnd/>
            </a:ln>
            <a:effectLst/>
          </p:spPr>
          <p:txBody>
            <a:bodyPr lIns="72248" tIns="72248" rIns="72248" bIns="72248" anchor="ctr"/>
            <a:lstStyle/>
            <a:p>
              <a:pPr algn="ctr" hangingPunct="0">
                <a:defRPr/>
              </a:pPr>
              <a:endParaRPr lang="th-TH"/>
            </a:p>
          </p:txBody>
        </p:sp>
      </p:grpSp>
      <p:pic>
        <p:nvPicPr>
          <p:cNvPr id="15403" name="รูปภาพ 94" descr="logo_kku2.gif"/>
          <p:cNvPicPr>
            <a:picLocks noChangeAspect="1"/>
          </p:cNvPicPr>
          <p:nvPr/>
        </p:nvPicPr>
        <p:blipFill>
          <a:blip r:embed="rId5"/>
          <a:srcRect/>
          <a:stretch>
            <a:fillRect/>
          </a:stretch>
        </p:blipFill>
        <p:spPr bwMode="auto">
          <a:xfrm>
            <a:off x="454025" y="144463"/>
            <a:ext cx="393700" cy="700087"/>
          </a:xfrm>
          <a:prstGeom prst="rect">
            <a:avLst/>
          </a:prstGeom>
          <a:noFill/>
          <a:ln w="9525">
            <a:noFill/>
            <a:miter lim="800000"/>
            <a:headEnd/>
            <a:tailEnd/>
          </a:ln>
        </p:spPr>
      </p:pic>
      <p:cxnSp>
        <p:nvCxnSpPr>
          <p:cNvPr id="15404" name="ตัวเชื่อมต่อตรง 95"/>
          <p:cNvCxnSpPr>
            <a:cxnSpLocks noChangeShapeType="1"/>
          </p:cNvCxnSpPr>
          <p:nvPr/>
        </p:nvCxnSpPr>
        <p:spPr bwMode="auto">
          <a:xfrm>
            <a:off x="1317625" y="823913"/>
            <a:ext cx="11687175" cy="0"/>
          </a:xfrm>
          <a:prstGeom prst="line">
            <a:avLst/>
          </a:prstGeom>
          <a:noFill/>
          <a:ln w="76200" algn="ctr">
            <a:solidFill>
              <a:schemeClr val="bg1"/>
            </a:solidFill>
            <a:miter lim="0"/>
            <a:headEnd/>
            <a:tailEnd/>
          </a:ln>
        </p:spPr>
      </p:cxn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
          <p:cNvSpPr>
            <a:spLocks/>
          </p:cNvSpPr>
          <p:nvPr/>
        </p:nvSpPr>
        <p:spPr bwMode="auto">
          <a:xfrm>
            <a:off x="0" y="1636713"/>
            <a:ext cx="13004800" cy="649287"/>
          </a:xfrm>
          <a:prstGeom prst="rect">
            <a:avLst/>
          </a:prstGeom>
          <a:solidFill>
            <a:srgbClr val="808080">
              <a:alpha val="25098"/>
            </a:srgbClr>
          </a:solidFill>
          <a:ln w="12700">
            <a:noFill/>
            <a:miter lim="0"/>
            <a:headEnd/>
            <a:tailEnd/>
          </a:ln>
        </p:spPr>
        <p:txBody>
          <a:bodyPr lIns="72248" tIns="72248" rIns="72248" bIns="72248" anchor="ctr"/>
          <a:lstStyle/>
          <a:p>
            <a:pPr algn="ctr" hangingPunct="0"/>
            <a:endParaRPr lang="th-TH"/>
          </a:p>
        </p:txBody>
      </p:sp>
      <p:grpSp>
        <p:nvGrpSpPr>
          <p:cNvPr id="2" name="Group 2"/>
          <p:cNvGrpSpPr>
            <a:grpSpLocks/>
          </p:cNvGrpSpPr>
          <p:nvPr/>
        </p:nvGrpSpPr>
        <p:grpSpPr bwMode="auto">
          <a:xfrm>
            <a:off x="8158163" y="915988"/>
            <a:ext cx="4897437" cy="1244600"/>
            <a:chOff x="0" y="0"/>
            <a:chExt cx="358" cy="98"/>
          </a:xfrm>
        </p:grpSpPr>
        <p:sp>
          <p:nvSpPr>
            <p:cNvPr id="3092" name="AutoShape 3"/>
            <p:cNvSpPr>
              <a:spLocks/>
            </p:cNvSpPr>
            <p:nvPr/>
          </p:nvSpPr>
          <p:spPr bwMode="auto">
            <a:xfrm>
              <a:off x="0" y="0"/>
              <a:ext cx="162"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5640" y="0"/>
                  </a:moveTo>
                  <a:lnTo>
                    <a:pt x="0" y="21600"/>
                  </a:lnTo>
                  <a:lnTo>
                    <a:pt x="15959" y="21600"/>
                  </a:lnTo>
                  <a:lnTo>
                    <a:pt x="2160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3093" name="AutoShape 4"/>
            <p:cNvSpPr>
              <a:spLocks/>
            </p:cNvSpPr>
            <p:nvPr/>
          </p:nvSpPr>
          <p:spPr bwMode="auto">
            <a:xfrm rot="10800000">
              <a:off x="128" y="0"/>
              <a:ext cx="166"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3094" name="AutoShape 5"/>
            <p:cNvSpPr>
              <a:spLocks/>
            </p:cNvSpPr>
            <p:nvPr/>
          </p:nvSpPr>
          <p:spPr bwMode="auto">
            <a:xfrm>
              <a:off x="259" y="0"/>
              <a:ext cx="99"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8853" y="21582"/>
                  </a:lnTo>
                  <a:lnTo>
                    <a:pt x="21600" y="21600"/>
                  </a:lnTo>
                  <a:lnTo>
                    <a:pt x="21548" y="17"/>
                  </a:lnTo>
                  <a:lnTo>
                    <a:pt x="0" y="0"/>
                  </a:lnTo>
                  <a:close/>
                </a:path>
              </a:pathLst>
            </a:custGeom>
            <a:solidFill>
              <a:srgbClr val="808080">
                <a:alpha val="25098"/>
              </a:srgbClr>
            </a:solidFill>
            <a:ln w="9525">
              <a:noFill/>
              <a:round/>
              <a:headEnd/>
              <a:tailEnd/>
            </a:ln>
          </p:spPr>
          <p:txBody>
            <a:bodyPr lIns="72248" tIns="72248" rIns="72248" bIns="72248" anchor="ctr"/>
            <a:lstStyle/>
            <a:p>
              <a:endParaRPr lang="th-TH"/>
            </a:p>
          </p:txBody>
        </p:sp>
      </p:grpSp>
      <p:cxnSp>
        <p:nvCxnSpPr>
          <p:cNvPr id="3079" name="Straight Connector 41"/>
          <p:cNvCxnSpPr>
            <a:cxnSpLocks noChangeShapeType="1"/>
          </p:cNvCxnSpPr>
          <p:nvPr/>
        </p:nvCxnSpPr>
        <p:spPr bwMode="auto">
          <a:xfrm>
            <a:off x="-1588" y="1590675"/>
            <a:ext cx="13004801" cy="71438"/>
          </a:xfrm>
          <a:prstGeom prst="line">
            <a:avLst/>
          </a:prstGeom>
          <a:noFill/>
          <a:ln w="76200" algn="ctr">
            <a:solidFill>
              <a:schemeClr val="bg1"/>
            </a:solidFill>
            <a:miter lim="0"/>
            <a:headEnd/>
            <a:tailEnd/>
          </a:ln>
        </p:spPr>
      </p:cxnSp>
      <p:sp>
        <p:nvSpPr>
          <p:cNvPr id="3080" name="Rectangle 6"/>
          <p:cNvSpPr>
            <a:spLocks/>
          </p:cNvSpPr>
          <p:nvPr/>
        </p:nvSpPr>
        <p:spPr bwMode="auto">
          <a:xfrm>
            <a:off x="0" y="1122363"/>
            <a:ext cx="13004800" cy="1066800"/>
          </a:xfrm>
          <a:prstGeom prst="rect">
            <a:avLst/>
          </a:prstGeom>
          <a:solidFill>
            <a:srgbClr val="D94C1F"/>
          </a:solidFill>
          <a:ln w="12700">
            <a:noFill/>
            <a:miter lim="0"/>
            <a:headEnd/>
            <a:tailEnd/>
          </a:ln>
        </p:spPr>
        <p:txBody>
          <a:bodyPr lIns="72248" tIns="72248" rIns="72248" bIns="72248" anchor="ctr"/>
          <a:lstStyle/>
          <a:p>
            <a:pPr algn="ctr" hangingPunct="0"/>
            <a:endParaRPr lang="th-TH"/>
          </a:p>
        </p:txBody>
      </p:sp>
      <p:pic>
        <p:nvPicPr>
          <p:cNvPr id="3081" name="รูปภาพ 38" descr="Untitled-1.png"/>
          <p:cNvPicPr>
            <a:picLocks noChangeAspect="1"/>
          </p:cNvPicPr>
          <p:nvPr/>
        </p:nvPicPr>
        <p:blipFill>
          <a:blip r:embed="rId2"/>
          <a:srcRect l="48795" t="25333" b="50667"/>
          <a:stretch>
            <a:fillRect/>
          </a:stretch>
        </p:blipFill>
        <p:spPr bwMode="auto">
          <a:xfrm>
            <a:off x="0" y="1131888"/>
            <a:ext cx="2765425" cy="1296987"/>
          </a:xfrm>
          <a:prstGeom prst="rect">
            <a:avLst/>
          </a:prstGeom>
          <a:noFill/>
          <a:ln w="9525">
            <a:noFill/>
            <a:miter lim="800000"/>
            <a:headEnd/>
            <a:tailEnd/>
          </a:ln>
        </p:spPr>
      </p:pic>
      <p:sp>
        <p:nvSpPr>
          <p:cNvPr id="40" name="Rectangle 26"/>
          <p:cNvSpPr txBox="1">
            <a:spLocks/>
          </p:cNvSpPr>
          <p:nvPr/>
        </p:nvSpPr>
        <p:spPr bwMode="auto">
          <a:xfrm>
            <a:off x="649288" y="860425"/>
            <a:ext cx="10353706" cy="1554163"/>
          </a:xfrm>
          <a:prstGeom prst="rect">
            <a:avLst/>
          </a:prstGeom>
          <a:noFill/>
          <a:ln w="12700" cap="flat">
            <a:miter lim="0"/>
            <a:headEnd/>
            <a:tailEnd/>
          </a:ln>
        </p:spPr>
        <p:txBody>
          <a:bodyPr lIns="72248" tIns="72248" rIns="72248" bIns="72248" anchor="ctr"/>
          <a:lstStyle/>
          <a:p>
            <a:r>
              <a:rPr lang="en-US" sz="54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Research Results</a:t>
            </a:r>
            <a:endParaRPr lang="en-US" sz="5400" b="1" dirty="0" smtClean="0">
              <a:solidFill>
                <a:schemeClr val="bg1"/>
              </a:solidFill>
            </a:endParaRPr>
          </a:p>
        </p:txBody>
      </p:sp>
      <p:cxnSp>
        <p:nvCxnSpPr>
          <p:cNvPr id="3083" name="ตัวเชื่อมต่อตรง 46"/>
          <p:cNvCxnSpPr>
            <a:cxnSpLocks noChangeShapeType="1"/>
          </p:cNvCxnSpPr>
          <p:nvPr/>
        </p:nvCxnSpPr>
        <p:spPr bwMode="auto">
          <a:xfrm>
            <a:off x="2901950" y="823913"/>
            <a:ext cx="10102850" cy="0"/>
          </a:xfrm>
          <a:prstGeom prst="line">
            <a:avLst/>
          </a:prstGeom>
          <a:noFill/>
          <a:ln w="76200" algn="ctr">
            <a:solidFill>
              <a:schemeClr val="bg1"/>
            </a:solidFill>
            <a:miter lim="0"/>
            <a:headEnd/>
            <a:tailEnd/>
          </a:ln>
        </p:spPr>
      </p:cxnSp>
      <p:cxnSp>
        <p:nvCxnSpPr>
          <p:cNvPr id="3084" name="ตัวเชื่อมต่อตรง 47"/>
          <p:cNvCxnSpPr>
            <a:cxnSpLocks noChangeShapeType="1"/>
          </p:cNvCxnSpPr>
          <p:nvPr/>
        </p:nvCxnSpPr>
        <p:spPr bwMode="auto">
          <a:xfrm>
            <a:off x="0" y="989013"/>
            <a:ext cx="13004800" cy="0"/>
          </a:xfrm>
          <a:prstGeom prst="line">
            <a:avLst/>
          </a:prstGeom>
          <a:noFill/>
          <a:ln w="57150" algn="ctr">
            <a:solidFill>
              <a:srgbClr val="FF893F"/>
            </a:solidFill>
            <a:miter lim="0"/>
            <a:headEnd/>
            <a:tailEnd/>
          </a:ln>
        </p:spPr>
      </p:cxnSp>
      <p:grpSp>
        <p:nvGrpSpPr>
          <p:cNvPr id="3" name="กลุ่ม 54"/>
          <p:cNvGrpSpPr/>
          <p:nvPr/>
        </p:nvGrpSpPr>
        <p:grpSpPr>
          <a:xfrm>
            <a:off x="1101800" y="0"/>
            <a:ext cx="11903000" cy="916360"/>
            <a:chOff x="3762242" y="-1240110"/>
            <a:chExt cx="8411410" cy="2876550"/>
          </a:xfrm>
          <a:gradFill flip="none" rotWithShape="1">
            <a:gsLst>
              <a:gs pos="100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3500000" scaled="1"/>
            <a:tileRect/>
          </a:gradFill>
        </p:grpSpPr>
        <p:sp>
          <p:nvSpPr>
            <p:cNvPr id="56" name="AutoShape 3"/>
            <p:cNvSpPr>
              <a:spLocks/>
            </p:cNvSpPr>
            <p:nvPr/>
          </p:nvSpPr>
          <p:spPr bwMode="auto">
            <a:xfrm flipV="1">
              <a:off x="3762242" y="-1240110"/>
              <a:ext cx="3711438"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 name="connsiteX0" fmla="*/ 1546 w 17505"/>
                <a:gd name="connsiteY0" fmla="*/ 0 h 21600"/>
                <a:gd name="connsiteX1" fmla="*/ 0 w 17505"/>
                <a:gd name="connsiteY1" fmla="*/ 21600 h 21600"/>
                <a:gd name="connsiteX2" fmla="*/ 11864 w 17505"/>
                <a:gd name="connsiteY2" fmla="*/ 21600 h 21600"/>
                <a:gd name="connsiteX3" fmla="*/ 17505 w 17505"/>
                <a:gd name="connsiteY3" fmla="*/ 0 h 21600"/>
                <a:gd name="connsiteX4" fmla="*/ 1546 w 17505"/>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5" h="21600">
                  <a:moveTo>
                    <a:pt x="1546" y="0"/>
                  </a:moveTo>
                  <a:lnTo>
                    <a:pt x="0" y="21600"/>
                  </a:lnTo>
                  <a:lnTo>
                    <a:pt x="11864" y="21600"/>
                  </a:lnTo>
                  <a:lnTo>
                    <a:pt x="17505" y="0"/>
                  </a:lnTo>
                  <a:lnTo>
                    <a:pt x="1546"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57" name="AutoShape 4"/>
            <p:cNvSpPr>
              <a:spLocks/>
            </p:cNvSpPr>
            <p:nvPr/>
          </p:nvSpPr>
          <p:spPr bwMode="auto">
            <a:xfrm rot="10800000" flipV="1">
              <a:off x="5998344" y="-1240110"/>
              <a:ext cx="4693841"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399" y="21600"/>
                  </a:lnTo>
                  <a:lnTo>
                    <a:pt x="16201" y="21600"/>
                  </a:lnTo>
                  <a:lnTo>
                    <a:pt x="21600" y="0"/>
                  </a:lnTo>
                  <a:lnTo>
                    <a:pt x="0"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58" name="AutoShape 5"/>
            <p:cNvSpPr>
              <a:spLocks/>
            </p:cNvSpPr>
            <p:nvPr/>
          </p:nvSpPr>
          <p:spPr bwMode="auto">
            <a:xfrm flipV="1">
              <a:off x="9382720" y="-1227438"/>
              <a:ext cx="2790932" cy="2863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853" y="21582"/>
                  </a:lnTo>
                  <a:lnTo>
                    <a:pt x="21600" y="21600"/>
                  </a:lnTo>
                  <a:lnTo>
                    <a:pt x="21548" y="17"/>
                  </a:lnTo>
                  <a:lnTo>
                    <a:pt x="0" y="0"/>
                  </a:lnTo>
                  <a:close/>
                </a:path>
              </a:pathLst>
            </a:custGeom>
            <a:grpFill/>
            <a:ln w="9525" cap="flat" cmpd="sng">
              <a:noFill/>
              <a:prstDash val="solid"/>
              <a:round/>
              <a:headEnd/>
              <a:tailEnd/>
            </a:ln>
            <a:effectLst/>
          </p:spPr>
          <p:txBody>
            <a:bodyPr lIns="72248" tIns="72248" rIns="72248" bIns="72248" anchor="ctr"/>
            <a:lstStyle/>
            <a:p>
              <a:pPr algn="ctr" hangingPunct="0">
                <a:defRPr/>
              </a:pPr>
              <a:endParaRPr lang="th-TH"/>
            </a:p>
          </p:txBody>
        </p:sp>
      </p:grpSp>
      <p:pic>
        <p:nvPicPr>
          <p:cNvPr id="3087" name="รูปภาพ 58" descr="logo_kku2.gif"/>
          <p:cNvPicPr>
            <a:picLocks noChangeAspect="1"/>
          </p:cNvPicPr>
          <p:nvPr/>
        </p:nvPicPr>
        <p:blipFill>
          <a:blip r:embed="rId3"/>
          <a:srcRect/>
          <a:stretch>
            <a:fillRect/>
          </a:stretch>
        </p:blipFill>
        <p:spPr bwMode="auto">
          <a:xfrm>
            <a:off x="454025" y="144463"/>
            <a:ext cx="393700" cy="700087"/>
          </a:xfrm>
          <a:prstGeom prst="rect">
            <a:avLst/>
          </a:prstGeom>
          <a:noFill/>
          <a:ln w="9525">
            <a:noFill/>
            <a:miter lim="800000"/>
            <a:headEnd/>
            <a:tailEnd/>
          </a:ln>
        </p:spPr>
      </p:pic>
      <p:cxnSp>
        <p:nvCxnSpPr>
          <p:cNvPr id="3088" name="ตัวเชื่อมต่อตรง 59"/>
          <p:cNvCxnSpPr>
            <a:cxnSpLocks noChangeShapeType="1"/>
          </p:cNvCxnSpPr>
          <p:nvPr/>
        </p:nvCxnSpPr>
        <p:spPr bwMode="auto">
          <a:xfrm>
            <a:off x="1317625" y="823913"/>
            <a:ext cx="11687175" cy="0"/>
          </a:xfrm>
          <a:prstGeom prst="line">
            <a:avLst/>
          </a:prstGeom>
          <a:noFill/>
          <a:ln w="76200" algn="ctr">
            <a:solidFill>
              <a:schemeClr val="bg1"/>
            </a:solidFill>
            <a:miter lim="0"/>
            <a:headEnd/>
            <a:tailEnd/>
          </a:ln>
        </p:spPr>
      </p:cxnSp>
      <p:sp>
        <p:nvSpPr>
          <p:cNvPr id="27" name="TextBox 26"/>
          <p:cNvSpPr txBox="1"/>
          <p:nvPr/>
        </p:nvSpPr>
        <p:spPr>
          <a:xfrm>
            <a:off x="9002730" y="1804966"/>
            <a:ext cx="3698448" cy="1200329"/>
          </a:xfrm>
          <a:prstGeom prst="rect">
            <a:avLst/>
          </a:prstGeom>
          <a:noFill/>
        </p:spPr>
        <p:txBody>
          <a:bodyPr wrap="none" rtlCol="0">
            <a:spAutoFit/>
          </a:bodyPr>
          <a:lstStyle/>
          <a:p>
            <a:r>
              <a:rPr lang="en-US" b="1" dirty="0" smtClean="0"/>
              <a:t> </a:t>
            </a:r>
          </a:p>
          <a:p>
            <a:r>
              <a:rPr lang="en-US" b="1" dirty="0" smtClean="0"/>
              <a:t>Hospital Levels </a:t>
            </a:r>
            <a:endParaRPr lang="th-TH" b="1" dirty="0"/>
          </a:p>
        </p:txBody>
      </p:sp>
      <p:graphicFrame>
        <p:nvGraphicFramePr>
          <p:cNvPr id="28" name="แผนภูมิ 27"/>
          <p:cNvGraphicFramePr/>
          <p:nvPr/>
        </p:nvGraphicFramePr>
        <p:xfrm>
          <a:off x="930236" y="2447908"/>
          <a:ext cx="9787006" cy="650085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ตัวยึดเนื้อหา 21"/>
          <p:cNvGraphicFramePr>
            <a:graphicFrameLocks noGrp="1"/>
          </p:cNvGraphicFramePr>
          <p:nvPr>
            <p:ph idx="1"/>
          </p:nvPr>
        </p:nvGraphicFramePr>
        <p:xfrm>
          <a:off x="430170" y="2617496"/>
          <a:ext cx="12287336" cy="6339840"/>
        </p:xfrm>
        <a:graphic>
          <a:graphicData uri="http://schemas.openxmlformats.org/drawingml/2006/table">
            <a:tbl>
              <a:tblPr firstRow="1" bandRow="1">
                <a:tableStyleId>{5C22544A-7EE6-4342-B048-85BDC9FD1C3A}</a:tableStyleId>
              </a:tblPr>
              <a:tblGrid>
                <a:gridCol w="6068663"/>
                <a:gridCol w="1800111"/>
                <a:gridCol w="1489604"/>
                <a:gridCol w="1500198"/>
                <a:gridCol w="1428760"/>
              </a:tblGrid>
              <a:tr h="370840">
                <a:tc>
                  <a:txBody>
                    <a:bodyPr/>
                    <a:lstStyle/>
                    <a:p>
                      <a:pPr algn="ctr"/>
                      <a:r>
                        <a:rPr lang="en-US" sz="3600" dirty="0" smtClean="0"/>
                        <a:t>Strategies </a:t>
                      </a:r>
                      <a:endParaRPr lang="th-TH" sz="3600" dirty="0"/>
                    </a:p>
                  </a:txBody>
                  <a:tcPr anchor="ctr"/>
                </a:tc>
                <a:tc>
                  <a:txBody>
                    <a:bodyPr/>
                    <a:lstStyle/>
                    <a:p>
                      <a:pPr algn="ctr"/>
                      <a:r>
                        <a:rPr lang="en-US" sz="2400" dirty="0" smtClean="0"/>
                        <a:t>North part</a:t>
                      </a:r>
                    </a:p>
                    <a:p>
                      <a:pPr algn="ctr"/>
                      <a:r>
                        <a:rPr lang="en-US" sz="2400" dirty="0" smtClean="0"/>
                        <a:t>(N=132)</a:t>
                      </a:r>
                      <a:endParaRPr lang="th-TH" sz="2400" dirty="0"/>
                    </a:p>
                  </a:txBody>
                  <a:tcPr/>
                </a:tc>
                <a:tc>
                  <a:txBody>
                    <a:bodyPr/>
                    <a:lstStyle/>
                    <a:p>
                      <a:pPr algn="ctr"/>
                      <a:r>
                        <a:rPr lang="en-US" sz="2400" dirty="0" smtClean="0"/>
                        <a:t>Central part</a:t>
                      </a:r>
                    </a:p>
                    <a:p>
                      <a:pPr algn="ctr"/>
                      <a:r>
                        <a:rPr lang="en-US" sz="2400" dirty="0" smtClean="0"/>
                        <a:t>(N=122)</a:t>
                      </a:r>
                      <a:endParaRPr lang="th-TH" sz="2400" dirty="0"/>
                    </a:p>
                  </a:txBody>
                  <a:tcPr/>
                </a:tc>
                <a:tc>
                  <a:txBody>
                    <a:bodyPr/>
                    <a:lstStyle/>
                    <a:p>
                      <a:pPr algn="ctr"/>
                      <a:r>
                        <a:rPr lang="en-US" sz="2000" dirty="0" smtClean="0"/>
                        <a:t>Northeast part</a:t>
                      </a:r>
                    </a:p>
                    <a:p>
                      <a:pPr algn="ctr"/>
                      <a:r>
                        <a:rPr lang="en-US" sz="2000" dirty="0" smtClean="0"/>
                        <a:t>(N=190)</a:t>
                      </a:r>
                      <a:endParaRPr lang="th-TH" sz="2000" dirty="0"/>
                    </a:p>
                  </a:txBody>
                  <a:tcPr/>
                </a:tc>
                <a:tc>
                  <a:txBody>
                    <a:bodyPr/>
                    <a:lstStyle/>
                    <a:p>
                      <a:pPr algn="ctr"/>
                      <a:r>
                        <a:rPr lang="en-US" sz="2400" dirty="0" smtClean="0"/>
                        <a:t>South part</a:t>
                      </a:r>
                    </a:p>
                    <a:p>
                      <a:pPr algn="ctr"/>
                      <a:r>
                        <a:rPr lang="en-US" sz="2400" dirty="0" smtClean="0"/>
                        <a:t>(N=74)</a:t>
                      </a:r>
                      <a:endParaRPr lang="th-TH" sz="2400" dirty="0"/>
                    </a:p>
                  </a:txBody>
                  <a:tcPr/>
                </a:tc>
              </a:tr>
              <a:tr h="370840">
                <a:tc>
                  <a:txBody>
                    <a:bodyPr/>
                    <a:lstStyle/>
                    <a:p>
                      <a:r>
                        <a:rPr lang="en-US" dirty="0" smtClean="0"/>
                        <a:t>1. Establishment of AEC awareness</a:t>
                      </a:r>
                      <a:endParaRPr lang="th-TH" dirty="0"/>
                    </a:p>
                  </a:txBody>
                  <a:tcPr/>
                </a:tc>
                <a:tc>
                  <a:txBody>
                    <a:bodyPr/>
                    <a:lstStyle/>
                    <a:p>
                      <a:pPr algn="ctr"/>
                      <a:r>
                        <a:rPr lang="en-US" sz="2400" dirty="0" smtClean="0">
                          <a:solidFill>
                            <a:srgbClr val="FF5117"/>
                          </a:solidFill>
                        </a:rPr>
                        <a:t>1.71</a:t>
                      </a:r>
                      <a:r>
                        <a:rPr lang="en-US" sz="2400" dirty="0" smtClean="0"/>
                        <a:t> (.67)</a:t>
                      </a:r>
                      <a:endParaRPr lang="th-TH" sz="2400" dirty="0"/>
                    </a:p>
                  </a:txBody>
                  <a:tcPr/>
                </a:tc>
                <a:tc>
                  <a:txBody>
                    <a:bodyPr/>
                    <a:lstStyle/>
                    <a:p>
                      <a:pPr algn="ctr"/>
                      <a:r>
                        <a:rPr lang="en-US" sz="2400" dirty="0" smtClean="0">
                          <a:solidFill>
                            <a:srgbClr val="FF5117"/>
                          </a:solidFill>
                        </a:rPr>
                        <a:t>1.74</a:t>
                      </a:r>
                      <a:r>
                        <a:rPr lang="en-US" sz="2400" dirty="0" smtClean="0"/>
                        <a:t>(.62)</a:t>
                      </a:r>
                      <a:endParaRPr lang="th-TH" sz="2400" dirty="0"/>
                    </a:p>
                  </a:txBody>
                  <a:tcPr/>
                </a:tc>
                <a:tc>
                  <a:txBody>
                    <a:bodyPr/>
                    <a:lstStyle/>
                    <a:p>
                      <a:pPr algn="ctr"/>
                      <a:r>
                        <a:rPr lang="en-US" sz="2400" dirty="0" smtClean="0">
                          <a:solidFill>
                            <a:srgbClr val="FF5117"/>
                          </a:solidFill>
                        </a:rPr>
                        <a:t>1.71</a:t>
                      </a:r>
                      <a:r>
                        <a:rPr lang="en-US" sz="2400" dirty="0" smtClean="0"/>
                        <a:t>(.67)</a:t>
                      </a:r>
                      <a:endParaRPr lang="th-TH" sz="2400" dirty="0"/>
                    </a:p>
                  </a:txBody>
                  <a:tcPr/>
                </a:tc>
                <a:tc>
                  <a:txBody>
                    <a:bodyPr/>
                    <a:lstStyle/>
                    <a:p>
                      <a:pPr algn="ctr"/>
                      <a:r>
                        <a:rPr lang="en-US" sz="2400" dirty="0" smtClean="0">
                          <a:solidFill>
                            <a:srgbClr val="FF5117"/>
                          </a:solidFill>
                        </a:rPr>
                        <a:t>1.68</a:t>
                      </a:r>
                      <a:r>
                        <a:rPr lang="en-US" sz="2400" dirty="0" smtClean="0"/>
                        <a:t>(.65)</a:t>
                      </a:r>
                      <a:endParaRPr lang="th-TH" sz="2400" dirty="0"/>
                    </a:p>
                  </a:txBody>
                  <a:tcPr/>
                </a:tc>
              </a:tr>
              <a:tr h="370840">
                <a:tc>
                  <a:txBody>
                    <a:bodyPr/>
                    <a:lstStyle/>
                    <a:p>
                      <a:r>
                        <a:rPr lang="en-US" sz="2800" dirty="0" smtClean="0">
                          <a:solidFill>
                            <a:schemeClr val="tx1"/>
                          </a:solidFill>
                        </a:rPr>
                        <a:t>2. Nursing personnel competency</a:t>
                      </a:r>
                      <a:r>
                        <a:rPr lang="en-US" sz="2800" baseline="0" dirty="0" smtClean="0">
                          <a:solidFill>
                            <a:schemeClr val="tx1"/>
                          </a:solidFill>
                        </a:rPr>
                        <a:t> development</a:t>
                      </a:r>
                      <a:endParaRPr lang="th-TH" dirty="0">
                        <a:solidFill>
                          <a:schemeClr val="tx1"/>
                        </a:solidFill>
                      </a:endParaRPr>
                    </a:p>
                  </a:txBody>
                  <a:tcPr/>
                </a:tc>
                <a:tc>
                  <a:txBody>
                    <a:bodyPr/>
                    <a:lstStyle/>
                    <a:p>
                      <a:pPr algn="ctr"/>
                      <a:r>
                        <a:rPr lang="en-US" sz="2400" dirty="0" smtClean="0"/>
                        <a:t>2.34(.59)</a:t>
                      </a:r>
                      <a:endParaRPr lang="th-TH" sz="2400" dirty="0"/>
                    </a:p>
                  </a:txBody>
                  <a:tcPr/>
                </a:tc>
                <a:tc>
                  <a:txBody>
                    <a:bodyPr/>
                    <a:lstStyle/>
                    <a:p>
                      <a:pPr algn="ctr"/>
                      <a:r>
                        <a:rPr lang="en-US" sz="2400" dirty="0" smtClean="0"/>
                        <a:t>2.17(.61)</a:t>
                      </a:r>
                      <a:endParaRPr lang="th-TH" sz="2400" dirty="0"/>
                    </a:p>
                  </a:txBody>
                  <a:tcPr/>
                </a:tc>
                <a:tc>
                  <a:txBody>
                    <a:bodyPr/>
                    <a:lstStyle/>
                    <a:p>
                      <a:pPr algn="ctr"/>
                      <a:r>
                        <a:rPr lang="en-US" sz="2400" dirty="0" smtClean="0"/>
                        <a:t>2.27(.59)</a:t>
                      </a:r>
                      <a:endParaRPr lang="th-TH" sz="2400" dirty="0"/>
                    </a:p>
                  </a:txBody>
                  <a:tcPr/>
                </a:tc>
                <a:tc>
                  <a:txBody>
                    <a:bodyPr/>
                    <a:lstStyle/>
                    <a:p>
                      <a:pPr algn="ctr"/>
                      <a:r>
                        <a:rPr lang="en-US" sz="2400" dirty="0" smtClean="0"/>
                        <a:t>2.11(.57)</a:t>
                      </a:r>
                      <a:endParaRPr lang="th-TH" sz="2400" dirty="0"/>
                    </a:p>
                  </a:txBody>
                  <a:tcPr>
                    <a:solidFill>
                      <a:srgbClr val="66FFFF"/>
                    </a:solidFill>
                  </a:tcPr>
                </a:tc>
              </a:tr>
              <a:tr h="370840">
                <a:tc>
                  <a:txBody>
                    <a:bodyPr/>
                    <a:lstStyle/>
                    <a:p>
                      <a:r>
                        <a:rPr lang="en-US" sz="2800" dirty="0" smtClean="0">
                          <a:solidFill>
                            <a:schemeClr val="tx1"/>
                          </a:solidFill>
                        </a:rPr>
                        <a:t>3. Nursing manpower management system development</a:t>
                      </a:r>
                      <a:endParaRPr lang="th-TH" dirty="0">
                        <a:solidFill>
                          <a:schemeClr val="tx1"/>
                        </a:solidFill>
                      </a:endParaRPr>
                    </a:p>
                  </a:txBody>
                  <a:tcPr/>
                </a:tc>
                <a:tc>
                  <a:txBody>
                    <a:bodyPr/>
                    <a:lstStyle/>
                    <a:p>
                      <a:pPr algn="ctr"/>
                      <a:r>
                        <a:rPr lang="en-US" sz="2400" dirty="0" smtClean="0"/>
                        <a:t>2.82(.67)</a:t>
                      </a:r>
                      <a:endParaRPr lang="th-TH" sz="2400" dirty="0"/>
                    </a:p>
                  </a:txBody>
                  <a:tcPr>
                    <a:solidFill>
                      <a:srgbClr val="66FFFF"/>
                    </a:solidFill>
                  </a:tcPr>
                </a:tc>
                <a:tc>
                  <a:txBody>
                    <a:bodyPr/>
                    <a:lstStyle/>
                    <a:p>
                      <a:pPr algn="ctr"/>
                      <a:r>
                        <a:rPr lang="en-US" sz="2400" dirty="0" smtClean="0"/>
                        <a:t>2.69(.63)</a:t>
                      </a:r>
                      <a:endParaRPr lang="th-TH" sz="2400" dirty="0"/>
                    </a:p>
                  </a:txBody>
                  <a:tcPr/>
                </a:tc>
                <a:tc>
                  <a:txBody>
                    <a:bodyPr/>
                    <a:lstStyle/>
                    <a:p>
                      <a:pPr algn="ctr"/>
                      <a:r>
                        <a:rPr lang="en-US" sz="2400" dirty="0" smtClean="0"/>
                        <a:t>2.80(.74)</a:t>
                      </a:r>
                      <a:endParaRPr lang="th-TH" sz="2400" dirty="0"/>
                    </a:p>
                  </a:txBody>
                  <a:tcPr/>
                </a:tc>
                <a:tc>
                  <a:txBody>
                    <a:bodyPr/>
                    <a:lstStyle/>
                    <a:p>
                      <a:pPr algn="ctr"/>
                      <a:r>
                        <a:rPr lang="en-US" sz="2400" dirty="0" smtClean="0"/>
                        <a:t>2.61(.63)</a:t>
                      </a:r>
                      <a:endParaRPr lang="th-TH" sz="2400" dirty="0"/>
                    </a:p>
                  </a:txBody>
                  <a:tcPr/>
                </a:tc>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4. Development of the nursing service system of emergency medical services / disaster and emerging diseases / reemerging.</a:t>
                      </a:r>
                    </a:p>
                  </a:txBody>
                  <a:tcPr/>
                </a:tc>
                <a:tc>
                  <a:txBody>
                    <a:bodyPr/>
                    <a:lstStyle/>
                    <a:p>
                      <a:pPr algn="ctr"/>
                      <a:r>
                        <a:rPr lang="en-US" sz="2400" dirty="0" smtClean="0"/>
                        <a:t>2.52(.64)</a:t>
                      </a:r>
                      <a:endParaRPr lang="th-TH" sz="2400" dirty="0"/>
                    </a:p>
                  </a:txBody>
                  <a:tcPr/>
                </a:tc>
                <a:tc>
                  <a:txBody>
                    <a:bodyPr/>
                    <a:lstStyle/>
                    <a:p>
                      <a:pPr algn="ctr"/>
                      <a:r>
                        <a:rPr lang="en-US" sz="2400" dirty="0" smtClean="0"/>
                        <a:t>2.36(.62)</a:t>
                      </a:r>
                      <a:endParaRPr lang="th-TH" sz="2400" dirty="0"/>
                    </a:p>
                  </a:txBody>
                  <a:tcPr/>
                </a:tc>
                <a:tc>
                  <a:txBody>
                    <a:bodyPr/>
                    <a:lstStyle/>
                    <a:p>
                      <a:pPr algn="ctr"/>
                      <a:r>
                        <a:rPr lang="en-US" sz="2400" dirty="0" smtClean="0"/>
                        <a:t>2.44(.66)</a:t>
                      </a:r>
                      <a:endParaRPr lang="th-TH" sz="2400" dirty="0"/>
                    </a:p>
                  </a:txBody>
                  <a:tcPr/>
                </a:tc>
                <a:tc>
                  <a:txBody>
                    <a:bodyPr/>
                    <a:lstStyle/>
                    <a:p>
                      <a:pPr algn="ctr"/>
                      <a:r>
                        <a:rPr lang="en-US" sz="2400" dirty="0" smtClean="0"/>
                        <a:t>2.36(.65)</a:t>
                      </a:r>
                      <a:endParaRPr lang="th-TH" sz="2400" dirty="0"/>
                    </a:p>
                  </a:txBody>
                  <a:tcPr/>
                </a:tc>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5. Raising the quality of nursing service.</a:t>
                      </a:r>
                      <a:endParaRPr lang="th-TH" sz="2800" dirty="0" smtClean="0">
                        <a:solidFill>
                          <a:schemeClr val="tx1"/>
                        </a:solidFill>
                      </a:endParaRPr>
                    </a:p>
                  </a:txBody>
                  <a:tcPr/>
                </a:tc>
                <a:tc>
                  <a:txBody>
                    <a:bodyPr/>
                    <a:lstStyle/>
                    <a:p>
                      <a:pPr algn="ctr"/>
                      <a:r>
                        <a:rPr lang="en-US" sz="2400" dirty="0" smtClean="0"/>
                        <a:t>2.37(.61)</a:t>
                      </a:r>
                      <a:endParaRPr lang="th-TH" sz="2400" dirty="0"/>
                    </a:p>
                  </a:txBody>
                  <a:tcPr/>
                </a:tc>
                <a:tc>
                  <a:txBody>
                    <a:bodyPr/>
                    <a:lstStyle/>
                    <a:p>
                      <a:pPr algn="ctr"/>
                      <a:r>
                        <a:rPr lang="en-US" sz="2400" dirty="0" smtClean="0"/>
                        <a:t>2.19(.55)</a:t>
                      </a:r>
                      <a:endParaRPr lang="th-TH" sz="2400" dirty="0"/>
                    </a:p>
                  </a:txBody>
                  <a:tcPr/>
                </a:tc>
                <a:tc>
                  <a:txBody>
                    <a:bodyPr/>
                    <a:lstStyle/>
                    <a:p>
                      <a:pPr algn="ctr"/>
                      <a:r>
                        <a:rPr lang="en-US" sz="2400" dirty="0" smtClean="0"/>
                        <a:t>2.30(.65)</a:t>
                      </a:r>
                      <a:endParaRPr lang="th-TH" sz="2400" dirty="0"/>
                    </a:p>
                  </a:txBody>
                  <a:tcPr/>
                </a:tc>
                <a:tc>
                  <a:txBody>
                    <a:bodyPr/>
                    <a:lstStyle/>
                    <a:p>
                      <a:pPr algn="ctr"/>
                      <a:r>
                        <a:rPr lang="en-US" sz="2400" dirty="0" smtClean="0"/>
                        <a:t>2.19(.60)</a:t>
                      </a:r>
                      <a:endParaRPr lang="th-TH" sz="2400" dirty="0"/>
                    </a:p>
                  </a:txBody>
                  <a:tcPr/>
                </a:tc>
              </a:tr>
            </a:tbl>
          </a:graphicData>
        </a:graphic>
      </p:graphicFrame>
      <p:sp>
        <p:nvSpPr>
          <p:cNvPr id="3077" name="Rectangle 1"/>
          <p:cNvSpPr>
            <a:spLocks/>
          </p:cNvSpPr>
          <p:nvPr/>
        </p:nvSpPr>
        <p:spPr bwMode="auto">
          <a:xfrm>
            <a:off x="0" y="1636713"/>
            <a:ext cx="13004800" cy="649287"/>
          </a:xfrm>
          <a:prstGeom prst="rect">
            <a:avLst/>
          </a:prstGeom>
          <a:solidFill>
            <a:srgbClr val="808080">
              <a:alpha val="25098"/>
            </a:srgbClr>
          </a:solidFill>
          <a:ln w="12700">
            <a:noFill/>
            <a:miter lim="0"/>
            <a:headEnd/>
            <a:tailEnd/>
          </a:ln>
        </p:spPr>
        <p:txBody>
          <a:bodyPr lIns="72248" tIns="72248" rIns="72248" bIns="72248" anchor="ctr"/>
          <a:lstStyle/>
          <a:p>
            <a:pPr algn="ctr" hangingPunct="0"/>
            <a:endParaRPr lang="th-TH"/>
          </a:p>
        </p:txBody>
      </p:sp>
      <p:grpSp>
        <p:nvGrpSpPr>
          <p:cNvPr id="2" name="Group 2"/>
          <p:cNvGrpSpPr>
            <a:grpSpLocks/>
          </p:cNvGrpSpPr>
          <p:nvPr/>
        </p:nvGrpSpPr>
        <p:grpSpPr bwMode="auto">
          <a:xfrm>
            <a:off x="8158163" y="915988"/>
            <a:ext cx="4897437" cy="1244600"/>
            <a:chOff x="0" y="0"/>
            <a:chExt cx="358" cy="98"/>
          </a:xfrm>
        </p:grpSpPr>
        <p:sp>
          <p:nvSpPr>
            <p:cNvPr id="3092" name="AutoShape 3"/>
            <p:cNvSpPr>
              <a:spLocks/>
            </p:cNvSpPr>
            <p:nvPr/>
          </p:nvSpPr>
          <p:spPr bwMode="auto">
            <a:xfrm>
              <a:off x="0" y="0"/>
              <a:ext cx="162"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5640" y="0"/>
                  </a:moveTo>
                  <a:lnTo>
                    <a:pt x="0" y="21600"/>
                  </a:lnTo>
                  <a:lnTo>
                    <a:pt x="15959" y="21600"/>
                  </a:lnTo>
                  <a:lnTo>
                    <a:pt x="2160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3093" name="AutoShape 4"/>
            <p:cNvSpPr>
              <a:spLocks/>
            </p:cNvSpPr>
            <p:nvPr/>
          </p:nvSpPr>
          <p:spPr bwMode="auto">
            <a:xfrm rot="10800000">
              <a:off x="128" y="0"/>
              <a:ext cx="166"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3094" name="AutoShape 5"/>
            <p:cNvSpPr>
              <a:spLocks/>
            </p:cNvSpPr>
            <p:nvPr/>
          </p:nvSpPr>
          <p:spPr bwMode="auto">
            <a:xfrm>
              <a:off x="259" y="0"/>
              <a:ext cx="99"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8853" y="21582"/>
                  </a:lnTo>
                  <a:lnTo>
                    <a:pt x="21600" y="21600"/>
                  </a:lnTo>
                  <a:lnTo>
                    <a:pt x="21548" y="17"/>
                  </a:lnTo>
                  <a:lnTo>
                    <a:pt x="0" y="0"/>
                  </a:lnTo>
                  <a:close/>
                </a:path>
              </a:pathLst>
            </a:custGeom>
            <a:solidFill>
              <a:srgbClr val="808080">
                <a:alpha val="25098"/>
              </a:srgbClr>
            </a:solidFill>
            <a:ln w="9525">
              <a:noFill/>
              <a:round/>
              <a:headEnd/>
              <a:tailEnd/>
            </a:ln>
          </p:spPr>
          <p:txBody>
            <a:bodyPr lIns="72248" tIns="72248" rIns="72248" bIns="72248" anchor="ctr"/>
            <a:lstStyle/>
            <a:p>
              <a:endParaRPr lang="th-TH"/>
            </a:p>
          </p:txBody>
        </p:sp>
      </p:grpSp>
      <p:cxnSp>
        <p:nvCxnSpPr>
          <p:cNvPr id="3079" name="Straight Connector 41"/>
          <p:cNvCxnSpPr>
            <a:cxnSpLocks noChangeShapeType="1"/>
          </p:cNvCxnSpPr>
          <p:nvPr/>
        </p:nvCxnSpPr>
        <p:spPr bwMode="auto">
          <a:xfrm>
            <a:off x="-1588" y="1590675"/>
            <a:ext cx="13004801" cy="71438"/>
          </a:xfrm>
          <a:prstGeom prst="line">
            <a:avLst/>
          </a:prstGeom>
          <a:noFill/>
          <a:ln w="76200" algn="ctr">
            <a:solidFill>
              <a:schemeClr val="bg1"/>
            </a:solidFill>
            <a:miter lim="0"/>
            <a:headEnd/>
            <a:tailEnd/>
          </a:ln>
        </p:spPr>
      </p:cxnSp>
      <p:sp>
        <p:nvSpPr>
          <p:cNvPr id="3080" name="Rectangle 6"/>
          <p:cNvSpPr>
            <a:spLocks/>
          </p:cNvSpPr>
          <p:nvPr/>
        </p:nvSpPr>
        <p:spPr bwMode="auto">
          <a:xfrm>
            <a:off x="0" y="1122363"/>
            <a:ext cx="13004800" cy="1066800"/>
          </a:xfrm>
          <a:prstGeom prst="rect">
            <a:avLst/>
          </a:prstGeom>
          <a:solidFill>
            <a:srgbClr val="D94C1F"/>
          </a:solidFill>
          <a:ln w="12700">
            <a:noFill/>
            <a:miter lim="0"/>
            <a:headEnd/>
            <a:tailEnd/>
          </a:ln>
        </p:spPr>
        <p:txBody>
          <a:bodyPr lIns="72248" tIns="72248" rIns="72248" bIns="72248" anchor="ctr"/>
          <a:lstStyle/>
          <a:p>
            <a:pPr algn="ctr" hangingPunct="0"/>
            <a:endParaRPr lang="th-TH"/>
          </a:p>
        </p:txBody>
      </p:sp>
      <p:pic>
        <p:nvPicPr>
          <p:cNvPr id="3081" name="รูปภาพ 38" descr="Untitled-1.png"/>
          <p:cNvPicPr>
            <a:picLocks noChangeAspect="1"/>
          </p:cNvPicPr>
          <p:nvPr/>
        </p:nvPicPr>
        <p:blipFill>
          <a:blip r:embed="rId2"/>
          <a:srcRect l="48795" t="25333" b="50667"/>
          <a:stretch>
            <a:fillRect/>
          </a:stretch>
        </p:blipFill>
        <p:spPr bwMode="auto">
          <a:xfrm>
            <a:off x="0" y="1131888"/>
            <a:ext cx="2765425" cy="1296987"/>
          </a:xfrm>
          <a:prstGeom prst="rect">
            <a:avLst/>
          </a:prstGeom>
          <a:noFill/>
          <a:ln w="9525">
            <a:noFill/>
            <a:miter lim="800000"/>
            <a:headEnd/>
            <a:tailEnd/>
          </a:ln>
        </p:spPr>
      </p:pic>
      <p:sp>
        <p:nvSpPr>
          <p:cNvPr id="40" name="Rectangle 26"/>
          <p:cNvSpPr txBox="1">
            <a:spLocks/>
          </p:cNvSpPr>
          <p:nvPr/>
        </p:nvSpPr>
        <p:spPr bwMode="auto">
          <a:xfrm>
            <a:off x="649288" y="860425"/>
            <a:ext cx="10353706" cy="1554163"/>
          </a:xfrm>
          <a:prstGeom prst="rect">
            <a:avLst/>
          </a:prstGeom>
          <a:noFill/>
          <a:ln w="12700" cap="flat">
            <a:miter lim="0"/>
            <a:headEnd/>
            <a:tailEnd/>
          </a:ln>
        </p:spPr>
        <p:txBody>
          <a:bodyPr lIns="72248" tIns="72248" rIns="72248" bIns="72248" anchor="ctr"/>
          <a:lstStyle/>
          <a:p>
            <a:r>
              <a:rPr lang="en-US" sz="54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Research Results</a:t>
            </a:r>
            <a:endParaRPr lang="en-US" sz="5400" b="1" dirty="0" smtClean="0">
              <a:solidFill>
                <a:schemeClr val="bg1"/>
              </a:solidFill>
            </a:endParaRPr>
          </a:p>
        </p:txBody>
      </p:sp>
      <p:cxnSp>
        <p:nvCxnSpPr>
          <p:cNvPr id="3083" name="ตัวเชื่อมต่อตรง 46"/>
          <p:cNvCxnSpPr>
            <a:cxnSpLocks noChangeShapeType="1"/>
          </p:cNvCxnSpPr>
          <p:nvPr/>
        </p:nvCxnSpPr>
        <p:spPr bwMode="auto">
          <a:xfrm>
            <a:off x="2901950" y="823913"/>
            <a:ext cx="10102850" cy="0"/>
          </a:xfrm>
          <a:prstGeom prst="line">
            <a:avLst/>
          </a:prstGeom>
          <a:noFill/>
          <a:ln w="76200" algn="ctr">
            <a:solidFill>
              <a:schemeClr val="bg1"/>
            </a:solidFill>
            <a:miter lim="0"/>
            <a:headEnd/>
            <a:tailEnd/>
          </a:ln>
        </p:spPr>
      </p:cxnSp>
      <p:cxnSp>
        <p:nvCxnSpPr>
          <p:cNvPr id="3084" name="ตัวเชื่อมต่อตรง 47"/>
          <p:cNvCxnSpPr>
            <a:cxnSpLocks noChangeShapeType="1"/>
          </p:cNvCxnSpPr>
          <p:nvPr/>
        </p:nvCxnSpPr>
        <p:spPr bwMode="auto">
          <a:xfrm>
            <a:off x="0" y="989013"/>
            <a:ext cx="13004800" cy="0"/>
          </a:xfrm>
          <a:prstGeom prst="line">
            <a:avLst/>
          </a:prstGeom>
          <a:noFill/>
          <a:ln w="57150" algn="ctr">
            <a:solidFill>
              <a:srgbClr val="FF893F"/>
            </a:solidFill>
            <a:miter lim="0"/>
            <a:headEnd/>
            <a:tailEnd/>
          </a:ln>
        </p:spPr>
      </p:cxnSp>
      <p:grpSp>
        <p:nvGrpSpPr>
          <p:cNvPr id="3" name="กลุ่ม 54"/>
          <p:cNvGrpSpPr/>
          <p:nvPr/>
        </p:nvGrpSpPr>
        <p:grpSpPr>
          <a:xfrm>
            <a:off x="1101800" y="0"/>
            <a:ext cx="11903000" cy="916360"/>
            <a:chOff x="3762242" y="-1240110"/>
            <a:chExt cx="8411410" cy="2876550"/>
          </a:xfrm>
          <a:gradFill flip="none" rotWithShape="1">
            <a:gsLst>
              <a:gs pos="100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3500000" scaled="1"/>
            <a:tileRect/>
          </a:gradFill>
        </p:grpSpPr>
        <p:sp>
          <p:nvSpPr>
            <p:cNvPr id="56" name="AutoShape 3"/>
            <p:cNvSpPr>
              <a:spLocks/>
            </p:cNvSpPr>
            <p:nvPr/>
          </p:nvSpPr>
          <p:spPr bwMode="auto">
            <a:xfrm flipV="1">
              <a:off x="3762242" y="-1240110"/>
              <a:ext cx="3711438"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 name="connsiteX0" fmla="*/ 1546 w 17505"/>
                <a:gd name="connsiteY0" fmla="*/ 0 h 21600"/>
                <a:gd name="connsiteX1" fmla="*/ 0 w 17505"/>
                <a:gd name="connsiteY1" fmla="*/ 21600 h 21600"/>
                <a:gd name="connsiteX2" fmla="*/ 11864 w 17505"/>
                <a:gd name="connsiteY2" fmla="*/ 21600 h 21600"/>
                <a:gd name="connsiteX3" fmla="*/ 17505 w 17505"/>
                <a:gd name="connsiteY3" fmla="*/ 0 h 21600"/>
                <a:gd name="connsiteX4" fmla="*/ 1546 w 17505"/>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5" h="21600">
                  <a:moveTo>
                    <a:pt x="1546" y="0"/>
                  </a:moveTo>
                  <a:lnTo>
                    <a:pt x="0" y="21600"/>
                  </a:lnTo>
                  <a:lnTo>
                    <a:pt x="11864" y="21600"/>
                  </a:lnTo>
                  <a:lnTo>
                    <a:pt x="17505" y="0"/>
                  </a:lnTo>
                  <a:lnTo>
                    <a:pt x="1546"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57" name="AutoShape 4"/>
            <p:cNvSpPr>
              <a:spLocks/>
            </p:cNvSpPr>
            <p:nvPr/>
          </p:nvSpPr>
          <p:spPr bwMode="auto">
            <a:xfrm rot="10800000" flipV="1">
              <a:off x="5998344" y="-1240110"/>
              <a:ext cx="4693841"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399" y="21600"/>
                  </a:lnTo>
                  <a:lnTo>
                    <a:pt x="16201" y="21600"/>
                  </a:lnTo>
                  <a:lnTo>
                    <a:pt x="21600" y="0"/>
                  </a:lnTo>
                  <a:lnTo>
                    <a:pt x="0"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58" name="AutoShape 5"/>
            <p:cNvSpPr>
              <a:spLocks/>
            </p:cNvSpPr>
            <p:nvPr/>
          </p:nvSpPr>
          <p:spPr bwMode="auto">
            <a:xfrm flipV="1">
              <a:off x="9382720" y="-1227438"/>
              <a:ext cx="2790932" cy="2863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853" y="21582"/>
                  </a:lnTo>
                  <a:lnTo>
                    <a:pt x="21600" y="21600"/>
                  </a:lnTo>
                  <a:lnTo>
                    <a:pt x="21548" y="17"/>
                  </a:lnTo>
                  <a:lnTo>
                    <a:pt x="0" y="0"/>
                  </a:lnTo>
                  <a:close/>
                </a:path>
              </a:pathLst>
            </a:custGeom>
            <a:grpFill/>
            <a:ln w="9525" cap="flat" cmpd="sng">
              <a:noFill/>
              <a:prstDash val="solid"/>
              <a:round/>
              <a:headEnd/>
              <a:tailEnd/>
            </a:ln>
            <a:effectLst/>
          </p:spPr>
          <p:txBody>
            <a:bodyPr lIns="72248" tIns="72248" rIns="72248" bIns="72248" anchor="ctr"/>
            <a:lstStyle/>
            <a:p>
              <a:pPr algn="ctr" hangingPunct="0">
                <a:defRPr/>
              </a:pPr>
              <a:endParaRPr lang="th-TH"/>
            </a:p>
          </p:txBody>
        </p:sp>
      </p:grpSp>
      <p:pic>
        <p:nvPicPr>
          <p:cNvPr id="3087" name="รูปภาพ 58" descr="logo_kku2.gif"/>
          <p:cNvPicPr>
            <a:picLocks noChangeAspect="1"/>
          </p:cNvPicPr>
          <p:nvPr/>
        </p:nvPicPr>
        <p:blipFill>
          <a:blip r:embed="rId3"/>
          <a:srcRect/>
          <a:stretch>
            <a:fillRect/>
          </a:stretch>
        </p:blipFill>
        <p:spPr bwMode="auto">
          <a:xfrm>
            <a:off x="454025" y="144463"/>
            <a:ext cx="393700" cy="700087"/>
          </a:xfrm>
          <a:prstGeom prst="rect">
            <a:avLst/>
          </a:prstGeom>
          <a:noFill/>
          <a:ln w="9525">
            <a:noFill/>
            <a:miter lim="800000"/>
            <a:headEnd/>
            <a:tailEnd/>
          </a:ln>
        </p:spPr>
      </p:pic>
      <p:cxnSp>
        <p:nvCxnSpPr>
          <p:cNvPr id="3088" name="ตัวเชื่อมต่อตรง 59"/>
          <p:cNvCxnSpPr>
            <a:cxnSpLocks noChangeShapeType="1"/>
          </p:cNvCxnSpPr>
          <p:nvPr/>
        </p:nvCxnSpPr>
        <p:spPr bwMode="auto">
          <a:xfrm>
            <a:off x="1317625" y="823913"/>
            <a:ext cx="11687175" cy="0"/>
          </a:xfrm>
          <a:prstGeom prst="line">
            <a:avLst/>
          </a:prstGeom>
          <a:noFill/>
          <a:ln w="76200" algn="ctr">
            <a:solidFill>
              <a:schemeClr val="bg1"/>
            </a:solidFill>
            <a:miter lim="0"/>
            <a:headEnd/>
            <a:tailEnd/>
          </a:ln>
        </p:spPr>
      </p:cxn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 name="AutoShape 10"/>
          <p:cNvSpPr>
            <a:spLocks/>
          </p:cNvSpPr>
          <p:nvPr/>
        </p:nvSpPr>
        <p:spPr bwMode="auto">
          <a:xfrm>
            <a:off x="8215313" y="4375150"/>
            <a:ext cx="2795587" cy="3752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90" y="0"/>
                </a:moveTo>
                <a:lnTo>
                  <a:pt x="21600" y="21600"/>
                </a:lnTo>
                <a:lnTo>
                  <a:pt x="0" y="21600"/>
                </a:lnTo>
                <a:lnTo>
                  <a:pt x="69" y="5406"/>
                </a:lnTo>
              </a:path>
            </a:pathLst>
          </a:custGeom>
          <a:gradFill flip="none" rotWithShape="1">
            <a:gsLst>
              <a:gs pos="0">
                <a:schemeClr val="accent5">
                  <a:lumMod val="75000"/>
                </a:schemeClr>
              </a:gs>
              <a:gs pos="100000">
                <a:srgbClr val="FFFFFF"/>
              </a:gs>
            </a:gsLst>
            <a:lin ang="5160000" scaled="0"/>
            <a:tileRect/>
          </a:gradFill>
          <a:ln w="9525" cap="flat" cmpd="sng">
            <a:noFill/>
            <a:prstDash val="solid"/>
            <a:round/>
            <a:headEnd/>
            <a:tailEnd/>
          </a:ln>
          <a:effectLst/>
        </p:spPr>
        <p:txBody>
          <a:bodyPr lIns="72248" tIns="72248" rIns="72248" bIns="72248" anchor="ctr"/>
          <a:lstStyle/>
          <a:p>
            <a:pPr algn="ctr" hangingPunct="0">
              <a:defRPr/>
            </a:pPr>
            <a:endParaRPr lang="th-TH"/>
          </a:p>
        </p:txBody>
      </p:sp>
      <p:sp>
        <p:nvSpPr>
          <p:cNvPr id="19459" name="AutoShape 11"/>
          <p:cNvSpPr>
            <a:spLocks/>
          </p:cNvSpPr>
          <p:nvPr/>
        </p:nvSpPr>
        <p:spPr bwMode="auto">
          <a:xfrm>
            <a:off x="5221288" y="4738688"/>
            <a:ext cx="2817812" cy="37560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042" y="0"/>
                </a:moveTo>
                <a:lnTo>
                  <a:pt x="21600" y="3738"/>
                </a:lnTo>
                <a:lnTo>
                  <a:pt x="21600" y="21353"/>
                </a:lnTo>
                <a:lnTo>
                  <a:pt x="0" y="21600"/>
                </a:lnTo>
                <a:lnTo>
                  <a:pt x="0" y="5075"/>
                </a:lnTo>
              </a:path>
            </a:pathLst>
          </a:custGeom>
          <a:gradFill rotWithShape="1">
            <a:gsLst>
              <a:gs pos="0">
                <a:srgbClr val="BF4D00"/>
              </a:gs>
              <a:gs pos="100000">
                <a:srgbClr val="FFFFFF"/>
              </a:gs>
            </a:gsLst>
            <a:lin ang="5400000"/>
          </a:gradFill>
          <a:ln w="9525">
            <a:noFill/>
            <a:round/>
            <a:headEnd/>
            <a:tailEnd/>
          </a:ln>
        </p:spPr>
        <p:txBody>
          <a:bodyPr lIns="72248" tIns="72248" rIns="72248" bIns="72248" anchor="ctr"/>
          <a:lstStyle/>
          <a:p>
            <a:endParaRPr lang="th-TH"/>
          </a:p>
        </p:txBody>
      </p:sp>
      <p:sp>
        <p:nvSpPr>
          <p:cNvPr id="21516" name="AutoShape 12"/>
          <p:cNvSpPr>
            <a:spLocks/>
          </p:cNvSpPr>
          <p:nvPr/>
        </p:nvSpPr>
        <p:spPr bwMode="auto">
          <a:xfrm>
            <a:off x="2181225" y="4662487"/>
            <a:ext cx="2952750" cy="3886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42" y="0"/>
                </a:moveTo>
                <a:lnTo>
                  <a:pt x="21600" y="4880"/>
                </a:lnTo>
                <a:lnTo>
                  <a:pt x="21600" y="21600"/>
                </a:lnTo>
                <a:lnTo>
                  <a:pt x="0" y="21600"/>
                </a:lnTo>
                <a:lnTo>
                  <a:pt x="0" y="7682"/>
                </a:lnTo>
              </a:path>
            </a:pathLst>
          </a:custGeom>
          <a:gradFill flip="none" rotWithShape="1">
            <a:gsLst>
              <a:gs pos="0">
                <a:schemeClr val="accent4">
                  <a:lumMod val="60000"/>
                  <a:lumOff val="40000"/>
                </a:schemeClr>
              </a:gs>
              <a:gs pos="100000">
                <a:srgbClr val="FFFFFF"/>
              </a:gs>
            </a:gsLst>
            <a:lin ang="4920000" scaled="0"/>
            <a:tileRect/>
          </a:gradFill>
          <a:ln w="9525" cap="flat" cmpd="sng">
            <a:noFill/>
            <a:prstDash val="solid"/>
            <a:round/>
            <a:headEnd/>
            <a:tailEnd/>
          </a:ln>
          <a:effectLst/>
        </p:spPr>
        <p:txBody>
          <a:bodyPr lIns="72248" tIns="72248" rIns="72248" bIns="72248" anchor="ctr"/>
          <a:lstStyle/>
          <a:p>
            <a:pPr algn="ctr" hangingPunct="0">
              <a:defRPr/>
            </a:pPr>
            <a:endParaRPr lang="th-TH"/>
          </a:p>
        </p:txBody>
      </p:sp>
      <p:sp>
        <p:nvSpPr>
          <p:cNvPr id="19461" name="Line 14"/>
          <p:cNvSpPr>
            <a:spLocks noChangeShapeType="1"/>
          </p:cNvSpPr>
          <p:nvPr/>
        </p:nvSpPr>
        <p:spPr bwMode="auto">
          <a:xfrm>
            <a:off x="5124450" y="5008563"/>
            <a:ext cx="1588" cy="3552825"/>
          </a:xfrm>
          <a:prstGeom prst="line">
            <a:avLst/>
          </a:prstGeom>
          <a:noFill/>
          <a:ln w="13546">
            <a:solidFill>
              <a:srgbClr val="1C1C1C"/>
            </a:solidFill>
            <a:prstDash val="lgDash"/>
            <a:round/>
            <a:headEnd/>
            <a:tailEnd/>
          </a:ln>
        </p:spPr>
        <p:txBody>
          <a:bodyPr/>
          <a:lstStyle/>
          <a:p>
            <a:endParaRPr lang="th-TH"/>
          </a:p>
        </p:txBody>
      </p:sp>
      <p:sp>
        <p:nvSpPr>
          <p:cNvPr id="19462" name="Line 15"/>
          <p:cNvSpPr>
            <a:spLocks noChangeShapeType="1"/>
          </p:cNvSpPr>
          <p:nvPr/>
        </p:nvSpPr>
        <p:spPr bwMode="auto">
          <a:xfrm>
            <a:off x="8128000" y="5008563"/>
            <a:ext cx="1588" cy="3552825"/>
          </a:xfrm>
          <a:prstGeom prst="line">
            <a:avLst/>
          </a:prstGeom>
          <a:noFill/>
          <a:ln w="13546">
            <a:solidFill>
              <a:srgbClr val="1C1C1C"/>
            </a:solidFill>
            <a:prstDash val="lgDash"/>
            <a:round/>
            <a:headEnd/>
            <a:tailEnd/>
          </a:ln>
        </p:spPr>
        <p:txBody>
          <a:bodyPr/>
          <a:lstStyle/>
          <a:p>
            <a:endParaRPr lang="th-TH"/>
          </a:p>
        </p:txBody>
      </p:sp>
      <p:sp>
        <p:nvSpPr>
          <p:cNvPr id="19463" name="Line 16"/>
          <p:cNvSpPr>
            <a:spLocks noChangeShapeType="1"/>
          </p:cNvSpPr>
          <p:nvPr/>
        </p:nvSpPr>
        <p:spPr bwMode="auto">
          <a:xfrm>
            <a:off x="11091863" y="4573588"/>
            <a:ext cx="1587" cy="3987800"/>
          </a:xfrm>
          <a:prstGeom prst="line">
            <a:avLst/>
          </a:prstGeom>
          <a:noFill/>
          <a:ln w="13546">
            <a:solidFill>
              <a:srgbClr val="1C1C1C"/>
            </a:solidFill>
            <a:prstDash val="lgDash"/>
            <a:round/>
            <a:headEnd/>
            <a:tailEnd/>
          </a:ln>
        </p:spPr>
        <p:txBody>
          <a:bodyPr/>
          <a:lstStyle/>
          <a:p>
            <a:endParaRPr lang="th-TH"/>
          </a:p>
        </p:txBody>
      </p:sp>
      <p:sp>
        <p:nvSpPr>
          <p:cNvPr id="21521" name="AutoShape 17"/>
          <p:cNvSpPr>
            <a:spLocks/>
          </p:cNvSpPr>
          <p:nvPr/>
        </p:nvSpPr>
        <p:spPr bwMode="auto">
          <a:xfrm>
            <a:off x="2181225" y="2932113"/>
            <a:ext cx="9998075" cy="2593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121"/>
                </a:moveTo>
                <a:lnTo>
                  <a:pt x="7526" y="6342"/>
                </a:lnTo>
                <a:lnTo>
                  <a:pt x="7956" y="12502"/>
                </a:lnTo>
                <a:lnTo>
                  <a:pt x="13441" y="4923"/>
                </a:lnTo>
                <a:lnTo>
                  <a:pt x="13757" y="10901"/>
                </a:lnTo>
                <a:lnTo>
                  <a:pt x="19183" y="5389"/>
                </a:lnTo>
                <a:lnTo>
                  <a:pt x="18753" y="0"/>
                </a:lnTo>
                <a:lnTo>
                  <a:pt x="21600" y="5450"/>
                </a:lnTo>
                <a:lnTo>
                  <a:pt x="19573" y="16858"/>
                </a:lnTo>
                <a:lnTo>
                  <a:pt x="19331" y="10982"/>
                </a:lnTo>
                <a:lnTo>
                  <a:pt x="12818" y="18661"/>
                </a:lnTo>
                <a:lnTo>
                  <a:pt x="12398" y="12562"/>
                </a:lnTo>
                <a:lnTo>
                  <a:pt x="6641" y="19614"/>
                </a:lnTo>
                <a:lnTo>
                  <a:pt x="6325" y="13494"/>
                </a:lnTo>
                <a:lnTo>
                  <a:pt x="331" y="21600"/>
                </a:lnTo>
                <a:lnTo>
                  <a:pt x="0" y="17121"/>
                </a:lnTo>
                <a:close/>
              </a:path>
            </a:pathLst>
          </a:custGeom>
          <a:gradFill rotWithShape="0">
            <a:gsLst>
              <a:gs pos="0">
                <a:srgbClr val="990000"/>
              </a:gs>
              <a:gs pos="100000">
                <a:srgbClr val="FF9933"/>
              </a:gs>
            </a:gsLst>
            <a:lin ang="0"/>
          </a:gradFill>
          <a:ln w="9525" cap="flat" cmpd="sng">
            <a:noFill/>
            <a:prstDash val="solid"/>
            <a:round/>
            <a:headEnd/>
            <a:tailEnd/>
          </a:ln>
          <a:effectLst>
            <a:outerShdw dist="101600" dir="16559998" algn="ctr" rotWithShape="0">
              <a:srgbClr val="FFAC00"/>
            </a:outerShdw>
          </a:effectLst>
        </p:spPr>
        <p:txBody>
          <a:bodyPr lIns="72248" tIns="72248" rIns="72248" bIns="72248" anchor="ctr"/>
          <a:lstStyle/>
          <a:p>
            <a:pPr algn="ctr" hangingPunct="0">
              <a:defRPr/>
            </a:pPr>
            <a:endParaRPr lang="th-TH"/>
          </a:p>
        </p:txBody>
      </p:sp>
      <p:sp>
        <p:nvSpPr>
          <p:cNvPr id="19466" name="Rectangle 25"/>
          <p:cNvSpPr>
            <a:spLocks/>
          </p:cNvSpPr>
          <p:nvPr/>
        </p:nvSpPr>
        <p:spPr bwMode="auto">
          <a:xfrm>
            <a:off x="2573310" y="5734056"/>
            <a:ext cx="2690812" cy="1785932"/>
          </a:xfrm>
          <a:prstGeom prst="rect">
            <a:avLst/>
          </a:prstGeom>
          <a:noFill/>
          <a:ln w="12700">
            <a:noFill/>
            <a:miter lim="0"/>
            <a:headEnd/>
            <a:tailEnd/>
          </a:ln>
        </p:spPr>
        <p:txBody>
          <a:bodyPr lIns="72248" tIns="72248" rIns="72248" bIns="72248"/>
          <a:lstStyle/>
          <a:p>
            <a:pPr marL="153988" indent="-114300" defTabSz="1300163" hangingPunct="0">
              <a:spcBef>
                <a:spcPts val="800"/>
              </a:spcBef>
              <a:buClr>
                <a:srgbClr val="1F3F5F"/>
              </a:buClr>
              <a:buFont typeface="ArialMT" charset="0"/>
              <a:buNone/>
            </a:pPr>
            <a:r>
              <a:rPr lang="en-US" sz="2400" dirty="0" smtClean="0"/>
              <a:t>Establish  a guideline of implementation of the strategies</a:t>
            </a:r>
            <a:endParaRPr lang="th-TH" sz="2400" dirty="0"/>
          </a:p>
        </p:txBody>
      </p:sp>
      <p:sp>
        <p:nvSpPr>
          <p:cNvPr id="19467" name="Rectangle 26"/>
          <p:cNvSpPr>
            <a:spLocks/>
          </p:cNvSpPr>
          <p:nvPr/>
        </p:nvSpPr>
        <p:spPr bwMode="auto">
          <a:xfrm>
            <a:off x="2254250" y="2692400"/>
            <a:ext cx="7170738" cy="889000"/>
          </a:xfrm>
          <a:prstGeom prst="rect">
            <a:avLst/>
          </a:prstGeom>
          <a:noFill/>
          <a:ln w="12700">
            <a:noFill/>
            <a:miter lim="0"/>
            <a:headEnd/>
            <a:tailEnd/>
          </a:ln>
        </p:spPr>
        <p:txBody>
          <a:bodyPr lIns="72248" tIns="72248" rIns="72248" bIns="72248"/>
          <a:lstStyle/>
          <a:p>
            <a:pPr marL="39688" defTabSz="1300163" hangingPunct="0">
              <a:buClr>
                <a:srgbClr val="000000"/>
              </a:buClr>
              <a:buFont typeface="ArialMT" charset="0"/>
              <a:buNone/>
            </a:pPr>
            <a:endParaRPr lang="th-TH" dirty="0"/>
          </a:p>
        </p:txBody>
      </p:sp>
      <p:grpSp>
        <p:nvGrpSpPr>
          <p:cNvPr id="3" name="Group 27"/>
          <p:cNvGrpSpPr>
            <a:grpSpLocks/>
          </p:cNvGrpSpPr>
          <p:nvPr/>
        </p:nvGrpSpPr>
        <p:grpSpPr bwMode="auto">
          <a:xfrm>
            <a:off x="5142484" y="7874000"/>
            <a:ext cx="2926366" cy="1280849"/>
            <a:chOff x="-18" y="-18"/>
            <a:chExt cx="231" cy="103"/>
          </a:xfrm>
          <a:solidFill>
            <a:schemeClr val="accent3">
              <a:lumMod val="75000"/>
            </a:schemeClr>
          </a:solidFill>
        </p:grpSpPr>
        <p:sp>
          <p:nvSpPr>
            <p:cNvPr id="21532" name="Rectangle 28"/>
            <p:cNvSpPr>
              <a:spLocks/>
            </p:cNvSpPr>
            <p:nvPr/>
          </p:nvSpPr>
          <p:spPr bwMode="auto">
            <a:xfrm>
              <a:off x="0" y="0"/>
              <a:ext cx="200" cy="36"/>
            </a:xfrm>
            <a:prstGeom prst="rect">
              <a:avLst/>
            </a:pr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21533" name="AutoShape 29"/>
            <p:cNvSpPr>
              <a:spLocks/>
            </p:cNvSpPr>
            <p:nvPr/>
          </p:nvSpPr>
          <p:spPr bwMode="auto">
            <a:xfrm>
              <a:off x="0" y="0"/>
              <a:ext cx="200" cy="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26" y="21600"/>
                  </a:lnTo>
                  <a:lnTo>
                    <a:pt x="21373" y="21600"/>
                  </a:lnTo>
                  <a:lnTo>
                    <a:pt x="21600"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21534" name="AutoShape 30"/>
            <p:cNvSpPr>
              <a:spLocks/>
            </p:cNvSpPr>
            <p:nvPr/>
          </p:nvSpPr>
          <p:spPr bwMode="auto">
            <a:xfrm>
              <a:off x="0" y="0"/>
              <a:ext cx="3" cy="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1285"/>
                  </a:lnTo>
                  <a:lnTo>
                    <a:pt x="21600" y="20315"/>
                  </a:lnTo>
                  <a:lnTo>
                    <a:pt x="0" y="2160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21535" name="AutoShape 31"/>
            <p:cNvSpPr>
              <a:spLocks/>
            </p:cNvSpPr>
            <p:nvPr/>
          </p:nvSpPr>
          <p:spPr bwMode="auto">
            <a:xfrm>
              <a:off x="197" y="0"/>
              <a:ext cx="3" cy="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0" y="1285"/>
                  </a:lnTo>
                  <a:lnTo>
                    <a:pt x="0" y="20315"/>
                  </a:lnTo>
                  <a:lnTo>
                    <a:pt x="21600" y="2160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21536" name="AutoShape 32"/>
            <p:cNvSpPr>
              <a:spLocks/>
            </p:cNvSpPr>
            <p:nvPr/>
          </p:nvSpPr>
          <p:spPr bwMode="auto">
            <a:xfrm>
              <a:off x="0" y="33"/>
              <a:ext cx="200" cy="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373" y="0"/>
                  </a:lnTo>
                  <a:lnTo>
                    <a:pt x="226" y="0"/>
                  </a:lnTo>
                  <a:lnTo>
                    <a:pt x="0" y="2160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21537" name="Rectangle 33"/>
            <p:cNvSpPr>
              <a:spLocks/>
            </p:cNvSpPr>
            <p:nvPr/>
          </p:nvSpPr>
          <p:spPr bwMode="auto">
            <a:xfrm>
              <a:off x="-18" y="-18"/>
              <a:ext cx="231" cy="103"/>
            </a:xfrm>
            <a:prstGeom prst="rect">
              <a:avLst/>
            </a:prstGeom>
            <a:grpFill/>
            <a:ln w="12700" cap="flat" cmpd="sng">
              <a:noFill/>
              <a:prstDash val="solid"/>
              <a:miter lim="0"/>
              <a:headEnd/>
              <a:tailEnd/>
            </a:ln>
            <a:effectLst/>
          </p:spPr>
          <p:txBody>
            <a:bodyPr lIns="54186" tIns="54186" rIns="54186" bIns="54186" anchor="ctr"/>
            <a:lstStyle/>
            <a:p>
              <a:pPr marL="50800" algn="ctr" defTabSz="1300163" hangingPunct="0">
                <a:lnSpc>
                  <a:spcPts val="2400"/>
                </a:lnSpc>
                <a:buClr>
                  <a:srgbClr val="FFFFFF"/>
                </a:buClr>
                <a:buFont typeface="ArialMT" charset="0"/>
                <a:buNone/>
                <a:defRPr/>
              </a:pPr>
              <a:r>
                <a:rPr lang="en-US" sz="2400" dirty="0" smtClean="0">
                  <a:solidFill>
                    <a:schemeClr val="bg1"/>
                  </a:solidFill>
                </a:rPr>
                <a:t>Nursing organizations in hospitals</a:t>
              </a:r>
              <a:r>
                <a:rPr lang="en-US" dirty="0" smtClean="0"/>
                <a:t> </a:t>
              </a:r>
              <a:endParaRPr lang="th-TH" dirty="0"/>
            </a:p>
          </p:txBody>
        </p:sp>
      </p:grpSp>
      <p:grpSp>
        <p:nvGrpSpPr>
          <p:cNvPr id="4" name="Group 34"/>
          <p:cNvGrpSpPr>
            <a:grpSpLocks/>
          </p:cNvGrpSpPr>
          <p:nvPr/>
        </p:nvGrpSpPr>
        <p:grpSpPr bwMode="auto">
          <a:xfrm>
            <a:off x="2282888" y="7811823"/>
            <a:ext cx="2711006" cy="733690"/>
            <a:chOff x="-2" y="-23"/>
            <a:chExt cx="214" cy="59"/>
          </a:xfrm>
          <a:solidFill>
            <a:schemeClr val="accent3">
              <a:lumMod val="75000"/>
            </a:schemeClr>
          </a:solidFill>
        </p:grpSpPr>
        <p:sp>
          <p:nvSpPr>
            <p:cNvPr id="21539" name="Rectangle 35"/>
            <p:cNvSpPr>
              <a:spLocks/>
            </p:cNvSpPr>
            <p:nvPr/>
          </p:nvSpPr>
          <p:spPr bwMode="auto">
            <a:xfrm>
              <a:off x="0" y="0"/>
              <a:ext cx="200" cy="36"/>
            </a:xfrm>
            <a:prstGeom prst="rect">
              <a:avLst/>
            </a:pr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21540" name="AutoShape 36"/>
            <p:cNvSpPr>
              <a:spLocks/>
            </p:cNvSpPr>
            <p:nvPr/>
          </p:nvSpPr>
          <p:spPr bwMode="auto">
            <a:xfrm>
              <a:off x="0" y="0"/>
              <a:ext cx="200" cy="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26" y="21600"/>
                  </a:lnTo>
                  <a:lnTo>
                    <a:pt x="21373" y="21600"/>
                  </a:lnTo>
                  <a:lnTo>
                    <a:pt x="21600"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21541" name="AutoShape 37"/>
            <p:cNvSpPr>
              <a:spLocks/>
            </p:cNvSpPr>
            <p:nvPr/>
          </p:nvSpPr>
          <p:spPr bwMode="auto">
            <a:xfrm>
              <a:off x="0" y="0"/>
              <a:ext cx="3" cy="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1285"/>
                  </a:lnTo>
                  <a:lnTo>
                    <a:pt x="21600" y="20315"/>
                  </a:lnTo>
                  <a:lnTo>
                    <a:pt x="0" y="2160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21542" name="AutoShape 38"/>
            <p:cNvSpPr>
              <a:spLocks/>
            </p:cNvSpPr>
            <p:nvPr/>
          </p:nvSpPr>
          <p:spPr bwMode="auto">
            <a:xfrm>
              <a:off x="197" y="0"/>
              <a:ext cx="3" cy="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0" y="1285"/>
                  </a:lnTo>
                  <a:lnTo>
                    <a:pt x="0" y="20315"/>
                  </a:lnTo>
                  <a:lnTo>
                    <a:pt x="21600" y="2160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21543" name="AutoShape 39"/>
            <p:cNvSpPr>
              <a:spLocks/>
            </p:cNvSpPr>
            <p:nvPr/>
          </p:nvSpPr>
          <p:spPr bwMode="auto">
            <a:xfrm>
              <a:off x="0" y="33"/>
              <a:ext cx="200" cy="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373" y="0"/>
                  </a:lnTo>
                  <a:lnTo>
                    <a:pt x="226" y="0"/>
                  </a:lnTo>
                  <a:lnTo>
                    <a:pt x="0" y="2160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21544" name="Rectangle 40"/>
            <p:cNvSpPr>
              <a:spLocks/>
            </p:cNvSpPr>
            <p:nvPr/>
          </p:nvSpPr>
          <p:spPr bwMode="auto">
            <a:xfrm>
              <a:off x="-2" y="-23"/>
              <a:ext cx="214" cy="58"/>
            </a:xfrm>
            <a:prstGeom prst="rect">
              <a:avLst/>
            </a:prstGeom>
            <a:grpFill/>
            <a:ln w="12700" cap="flat" cmpd="sng">
              <a:noFill/>
              <a:prstDash val="solid"/>
              <a:miter lim="0"/>
              <a:headEnd/>
              <a:tailEnd/>
            </a:ln>
            <a:effectLst/>
          </p:spPr>
          <p:txBody>
            <a:bodyPr lIns="54186" tIns="54186" rIns="54186" bIns="54186" anchor="ctr"/>
            <a:lstStyle/>
            <a:p>
              <a:pPr marL="50800" algn="ctr" defTabSz="1300163" hangingPunct="0">
                <a:buClr>
                  <a:srgbClr val="FFFFFF"/>
                </a:buClr>
                <a:buFont typeface="ArialMT" charset="0"/>
                <a:buNone/>
                <a:defRPr/>
              </a:pPr>
              <a:r>
                <a:rPr lang="en-US" sz="2200" dirty="0" smtClean="0">
                  <a:solidFill>
                    <a:srgbClr val="FFFFFF"/>
                  </a:solidFill>
                  <a:latin typeface="Arial" pitchFamily="34" charset="0"/>
                  <a:cs typeface="Arial" pitchFamily="34" charset="0"/>
                  <a:sym typeface="Arial" pitchFamily="34" charset="0"/>
                </a:rPr>
                <a:t>National nursing organizations</a:t>
              </a:r>
              <a:endParaRPr lang="th-TH" dirty="0"/>
            </a:p>
          </p:txBody>
        </p:sp>
      </p:grpSp>
      <p:sp>
        <p:nvSpPr>
          <p:cNvPr id="19470" name="Rectangle 41"/>
          <p:cNvSpPr>
            <a:spLocks/>
          </p:cNvSpPr>
          <p:nvPr/>
        </p:nvSpPr>
        <p:spPr bwMode="auto">
          <a:xfrm>
            <a:off x="5194300" y="5519742"/>
            <a:ext cx="2808298" cy="2214578"/>
          </a:xfrm>
          <a:prstGeom prst="rect">
            <a:avLst/>
          </a:prstGeom>
          <a:noFill/>
          <a:ln w="12700">
            <a:noFill/>
            <a:miter lim="0"/>
            <a:headEnd/>
            <a:tailEnd/>
          </a:ln>
        </p:spPr>
        <p:txBody>
          <a:bodyPr lIns="72248" tIns="72248" rIns="72248" bIns="72248"/>
          <a:lstStyle/>
          <a:p>
            <a:pPr marL="153988" indent="-114300" defTabSz="1300163" hangingPunct="0">
              <a:spcBef>
                <a:spcPts val="800"/>
              </a:spcBef>
              <a:buClr>
                <a:srgbClr val="1F3F5F"/>
              </a:buClr>
              <a:buFont typeface="ArialMT" charset="0"/>
              <a:buNone/>
            </a:pPr>
            <a:r>
              <a:rPr lang="en-US" sz="2200" dirty="0" smtClean="0">
                <a:solidFill>
                  <a:srgbClr val="1C1C1C"/>
                </a:solidFill>
                <a:latin typeface="Arial" pitchFamily="34" charset="0"/>
                <a:cs typeface="Arial" pitchFamily="34" charset="0"/>
                <a:sym typeface="Arial" pitchFamily="34" charset="0"/>
              </a:rPr>
              <a:t>Increase awareness of AEC changes in nursing personnel and focus on the implementation of the strategy.</a:t>
            </a:r>
            <a:endParaRPr lang="th-TH" sz="2200" dirty="0"/>
          </a:p>
        </p:txBody>
      </p:sp>
      <p:sp>
        <p:nvSpPr>
          <p:cNvPr id="19471" name="Rectangle 42"/>
          <p:cNvSpPr>
            <a:spLocks/>
          </p:cNvSpPr>
          <p:nvPr/>
        </p:nvSpPr>
        <p:spPr bwMode="auto">
          <a:xfrm>
            <a:off x="8229600" y="5519742"/>
            <a:ext cx="2690813" cy="2714644"/>
          </a:xfrm>
          <a:prstGeom prst="rect">
            <a:avLst/>
          </a:prstGeom>
          <a:noFill/>
          <a:ln w="12700">
            <a:noFill/>
            <a:miter lim="0"/>
            <a:headEnd/>
            <a:tailEnd/>
          </a:ln>
        </p:spPr>
        <p:txBody>
          <a:bodyPr lIns="72248" tIns="72248" rIns="72248" bIns="72248"/>
          <a:lstStyle/>
          <a:p>
            <a:pPr marL="153988" indent="-114300" defTabSz="1300163" hangingPunct="0">
              <a:spcBef>
                <a:spcPts val="800"/>
              </a:spcBef>
              <a:buClr>
                <a:srgbClr val="1F3F5F"/>
              </a:buClr>
              <a:buFont typeface="ArialMT" charset="0"/>
              <a:buNone/>
            </a:pPr>
            <a:r>
              <a:rPr lang="en-US" sz="2400" dirty="0" smtClean="0"/>
              <a:t>Nursing profession of Thailand will  be able to support the changes that will occur in the AEC.</a:t>
            </a:r>
            <a:endParaRPr lang="th-TH" sz="2400" dirty="0"/>
          </a:p>
        </p:txBody>
      </p:sp>
      <p:sp>
        <p:nvSpPr>
          <p:cNvPr id="19472" name="Rectangle 1"/>
          <p:cNvSpPr>
            <a:spLocks/>
          </p:cNvSpPr>
          <p:nvPr/>
        </p:nvSpPr>
        <p:spPr bwMode="auto">
          <a:xfrm>
            <a:off x="0" y="1636713"/>
            <a:ext cx="13004800" cy="649287"/>
          </a:xfrm>
          <a:prstGeom prst="rect">
            <a:avLst/>
          </a:prstGeom>
          <a:solidFill>
            <a:srgbClr val="808080">
              <a:alpha val="25098"/>
            </a:srgbClr>
          </a:solidFill>
          <a:ln w="12700">
            <a:noFill/>
            <a:miter lim="0"/>
            <a:headEnd/>
            <a:tailEnd/>
          </a:ln>
        </p:spPr>
        <p:txBody>
          <a:bodyPr lIns="72248" tIns="72248" rIns="72248" bIns="72248" anchor="ctr"/>
          <a:lstStyle/>
          <a:p>
            <a:pPr algn="ctr" hangingPunct="0"/>
            <a:endParaRPr lang="th-TH"/>
          </a:p>
        </p:txBody>
      </p:sp>
      <p:grpSp>
        <p:nvGrpSpPr>
          <p:cNvPr id="19473" name="Group 2"/>
          <p:cNvGrpSpPr>
            <a:grpSpLocks/>
          </p:cNvGrpSpPr>
          <p:nvPr/>
        </p:nvGrpSpPr>
        <p:grpSpPr bwMode="auto">
          <a:xfrm>
            <a:off x="8158163" y="915988"/>
            <a:ext cx="4897437" cy="1244600"/>
            <a:chOff x="0" y="0"/>
            <a:chExt cx="358" cy="98"/>
          </a:xfrm>
        </p:grpSpPr>
        <p:sp>
          <p:nvSpPr>
            <p:cNvPr id="19487" name="AutoShape 3"/>
            <p:cNvSpPr>
              <a:spLocks/>
            </p:cNvSpPr>
            <p:nvPr/>
          </p:nvSpPr>
          <p:spPr bwMode="auto">
            <a:xfrm>
              <a:off x="0" y="0"/>
              <a:ext cx="162"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5640" y="0"/>
                  </a:moveTo>
                  <a:lnTo>
                    <a:pt x="0" y="21600"/>
                  </a:lnTo>
                  <a:lnTo>
                    <a:pt x="15959" y="21600"/>
                  </a:lnTo>
                  <a:lnTo>
                    <a:pt x="2160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19488" name="AutoShape 4"/>
            <p:cNvSpPr>
              <a:spLocks/>
            </p:cNvSpPr>
            <p:nvPr/>
          </p:nvSpPr>
          <p:spPr bwMode="auto">
            <a:xfrm rot="10800000">
              <a:off x="128" y="0"/>
              <a:ext cx="166"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19489" name="AutoShape 5"/>
            <p:cNvSpPr>
              <a:spLocks/>
            </p:cNvSpPr>
            <p:nvPr/>
          </p:nvSpPr>
          <p:spPr bwMode="auto">
            <a:xfrm>
              <a:off x="259" y="0"/>
              <a:ext cx="99"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8853" y="21582"/>
                  </a:lnTo>
                  <a:lnTo>
                    <a:pt x="21600" y="21600"/>
                  </a:lnTo>
                  <a:lnTo>
                    <a:pt x="21548" y="17"/>
                  </a:lnTo>
                  <a:lnTo>
                    <a:pt x="0" y="0"/>
                  </a:lnTo>
                  <a:close/>
                </a:path>
              </a:pathLst>
            </a:custGeom>
            <a:solidFill>
              <a:srgbClr val="808080">
                <a:alpha val="25098"/>
              </a:srgbClr>
            </a:solidFill>
            <a:ln w="9525">
              <a:noFill/>
              <a:round/>
              <a:headEnd/>
              <a:tailEnd/>
            </a:ln>
          </p:spPr>
          <p:txBody>
            <a:bodyPr lIns="72248" tIns="72248" rIns="72248" bIns="72248" anchor="ctr"/>
            <a:lstStyle/>
            <a:p>
              <a:endParaRPr lang="th-TH"/>
            </a:p>
          </p:txBody>
        </p:sp>
      </p:grpSp>
      <p:cxnSp>
        <p:nvCxnSpPr>
          <p:cNvPr id="19474" name="Straight Connector 40"/>
          <p:cNvCxnSpPr>
            <a:cxnSpLocks noChangeShapeType="1"/>
          </p:cNvCxnSpPr>
          <p:nvPr/>
        </p:nvCxnSpPr>
        <p:spPr bwMode="auto">
          <a:xfrm>
            <a:off x="0" y="447675"/>
            <a:ext cx="13004800" cy="71438"/>
          </a:xfrm>
          <a:prstGeom prst="line">
            <a:avLst/>
          </a:prstGeom>
          <a:noFill/>
          <a:ln w="38100" algn="ctr">
            <a:solidFill>
              <a:schemeClr val="bg1"/>
            </a:solidFill>
            <a:miter lim="0"/>
            <a:headEnd/>
            <a:tailEnd/>
          </a:ln>
        </p:spPr>
      </p:cxnSp>
      <p:cxnSp>
        <p:nvCxnSpPr>
          <p:cNvPr id="19475" name="Straight Connector 41"/>
          <p:cNvCxnSpPr>
            <a:cxnSpLocks noChangeShapeType="1"/>
          </p:cNvCxnSpPr>
          <p:nvPr/>
        </p:nvCxnSpPr>
        <p:spPr bwMode="auto">
          <a:xfrm>
            <a:off x="-1588" y="1590675"/>
            <a:ext cx="13004801" cy="71438"/>
          </a:xfrm>
          <a:prstGeom prst="line">
            <a:avLst/>
          </a:prstGeom>
          <a:noFill/>
          <a:ln w="76200" algn="ctr">
            <a:solidFill>
              <a:schemeClr val="bg1"/>
            </a:solidFill>
            <a:miter lim="0"/>
            <a:headEnd/>
            <a:tailEnd/>
          </a:ln>
        </p:spPr>
      </p:cxnSp>
      <p:sp>
        <p:nvSpPr>
          <p:cNvPr id="19476" name="Rectangle 6"/>
          <p:cNvSpPr>
            <a:spLocks/>
          </p:cNvSpPr>
          <p:nvPr/>
        </p:nvSpPr>
        <p:spPr bwMode="auto">
          <a:xfrm>
            <a:off x="0" y="1122363"/>
            <a:ext cx="13004800" cy="1066800"/>
          </a:xfrm>
          <a:prstGeom prst="rect">
            <a:avLst/>
          </a:prstGeom>
          <a:solidFill>
            <a:srgbClr val="D94C1F"/>
          </a:solidFill>
          <a:ln w="12700">
            <a:noFill/>
            <a:miter lim="0"/>
            <a:headEnd/>
            <a:tailEnd/>
          </a:ln>
        </p:spPr>
        <p:txBody>
          <a:bodyPr lIns="72248" tIns="72248" rIns="72248" bIns="72248" anchor="ctr"/>
          <a:lstStyle/>
          <a:p>
            <a:pPr algn="ctr" hangingPunct="0"/>
            <a:endParaRPr lang="th-TH"/>
          </a:p>
        </p:txBody>
      </p:sp>
      <p:pic>
        <p:nvPicPr>
          <p:cNvPr id="19477" name="รูปภาพ 65" descr="Untitled-1.png"/>
          <p:cNvPicPr>
            <a:picLocks noChangeAspect="1"/>
          </p:cNvPicPr>
          <p:nvPr/>
        </p:nvPicPr>
        <p:blipFill>
          <a:blip r:embed="rId2"/>
          <a:srcRect l="48795" t="25333" b="50667"/>
          <a:stretch>
            <a:fillRect/>
          </a:stretch>
        </p:blipFill>
        <p:spPr bwMode="auto">
          <a:xfrm>
            <a:off x="0" y="1131888"/>
            <a:ext cx="2765425" cy="1296987"/>
          </a:xfrm>
          <a:prstGeom prst="rect">
            <a:avLst/>
          </a:prstGeom>
          <a:noFill/>
          <a:ln w="9525">
            <a:noFill/>
            <a:miter lim="800000"/>
            <a:headEnd/>
            <a:tailEnd/>
          </a:ln>
        </p:spPr>
      </p:pic>
      <p:sp>
        <p:nvSpPr>
          <p:cNvPr id="67" name="Rectangle 26"/>
          <p:cNvSpPr txBox="1">
            <a:spLocks/>
          </p:cNvSpPr>
          <p:nvPr/>
        </p:nvSpPr>
        <p:spPr bwMode="auto">
          <a:xfrm>
            <a:off x="649288" y="860425"/>
            <a:ext cx="6424616" cy="1554163"/>
          </a:xfrm>
          <a:prstGeom prst="rect">
            <a:avLst/>
          </a:prstGeom>
          <a:noFill/>
          <a:ln w="12700" cap="flat">
            <a:miter lim="0"/>
            <a:headEnd/>
            <a:tailEnd/>
          </a:ln>
        </p:spPr>
        <p:txBody>
          <a:bodyPr lIns="72248" tIns="72248" rIns="72248" bIns="72248" anchor="ctr"/>
          <a:lstStyle/>
          <a:p>
            <a:pPr marL="39688" defTabSz="1300163" hangingPunct="0">
              <a:buClr>
                <a:srgbClr val="FFFFFF"/>
              </a:buClr>
              <a:buFont typeface="ArialMT" charset="0"/>
              <a:buNone/>
              <a:defRPr/>
            </a:pPr>
            <a:r>
              <a:rPr lang="en-US" sz="5100" kern="0" dirty="0" smtClean="0">
                <a:solidFill>
                  <a:srgbClr val="FFFFFF"/>
                </a:solidFill>
                <a:latin typeface="Arial" pitchFamily="34" charset="0"/>
                <a:ea typeface="+mj-ea"/>
                <a:cs typeface="Arial" pitchFamily="34" charset="0"/>
                <a:sym typeface="Arial" pitchFamily="34" charset="0"/>
              </a:rPr>
              <a:t>Recommendations </a:t>
            </a:r>
            <a:endParaRPr lang="th-TH" sz="8000" kern="0" dirty="0">
              <a:latin typeface="+mj-lt"/>
              <a:ea typeface="+mj-ea"/>
              <a:cs typeface="+mj-cs"/>
            </a:endParaRPr>
          </a:p>
        </p:txBody>
      </p:sp>
      <p:grpSp>
        <p:nvGrpSpPr>
          <p:cNvPr id="19479" name="กลุ่ม 74"/>
          <p:cNvGrpSpPr>
            <a:grpSpLocks/>
          </p:cNvGrpSpPr>
          <p:nvPr/>
        </p:nvGrpSpPr>
        <p:grpSpPr bwMode="auto">
          <a:xfrm>
            <a:off x="8788400" y="1131888"/>
            <a:ext cx="4216400" cy="1079500"/>
            <a:chOff x="8788416" y="519082"/>
            <a:chExt cx="4216384" cy="1078903"/>
          </a:xfrm>
        </p:grpSpPr>
        <p:pic>
          <p:nvPicPr>
            <p:cNvPr id="19484" name="รูปภาพ 75" descr="0100.png"/>
            <p:cNvPicPr>
              <a:picLocks noChangeAspect="1"/>
            </p:cNvPicPr>
            <p:nvPr/>
          </p:nvPicPr>
          <p:blipFill>
            <a:blip r:embed="rId3"/>
            <a:srcRect/>
            <a:stretch>
              <a:fillRect/>
            </a:stretch>
          </p:blipFill>
          <p:spPr bwMode="auto">
            <a:xfrm>
              <a:off x="10074300" y="519082"/>
              <a:ext cx="1895699" cy="1078903"/>
            </a:xfrm>
            <a:prstGeom prst="rect">
              <a:avLst/>
            </a:prstGeom>
            <a:noFill/>
            <a:ln w="9525">
              <a:noFill/>
              <a:miter lim="800000"/>
              <a:headEnd/>
              <a:tailEnd/>
            </a:ln>
          </p:spPr>
        </p:pic>
        <p:pic>
          <p:nvPicPr>
            <p:cNvPr id="19485" name="รูปภาพ 76" descr="mini01102.png"/>
            <p:cNvPicPr>
              <a:picLocks noChangeAspect="1"/>
            </p:cNvPicPr>
            <p:nvPr/>
          </p:nvPicPr>
          <p:blipFill>
            <a:blip r:embed="rId4"/>
            <a:srcRect/>
            <a:stretch>
              <a:fillRect/>
            </a:stretch>
          </p:blipFill>
          <p:spPr bwMode="auto">
            <a:xfrm>
              <a:off x="8788416" y="519082"/>
              <a:ext cx="1633593" cy="1078903"/>
            </a:xfrm>
            <a:prstGeom prst="rect">
              <a:avLst/>
            </a:prstGeom>
            <a:noFill/>
            <a:ln w="9525">
              <a:noFill/>
              <a:miter lim="800000"/>
              <a:headEnd/>
              <a:tailEnd/>
            </a:ln>
          </p:spPr>
        </p:pic>
        <p:pic>
          <p:nvPicPr>
            <p:cNvPr id="19486" name="รูปภาพ 77" descr="mini0135.png"/>
            <p:cNvPicPr>
              <a:picLocks noChangeAspect="1"/>
            </p:cNvPicPr>
            <p:nvPr/>
          </p:nvPicPr>
          <p:blipFill>
            <a:blip r:embed="rId5"/>
            <a:srcRect/>
            <a:stretch>
              <a:fillRect/>
            </a:stretch>
          </p:blipFill>
          <p:spPr bwMode="auto">
            <a:xfrm>
              <a:off x="11578454" y="519082"/>
              <a:ext cx="1426346" cy="1078903"/>
            </a:xfrm>
            <a:prstGeom prst="rect">
              <a:avLst/>
            </a:prstGeom>
            <a:noFill/>
            <a:ln w="9525">
              <a:noFill/>
              <a:miter lim="800000"/>
              <a:headEnd/>
              <a:tailEnd/>
            </a:ln>
          </p:spPr>
        </p:pic>
      </p:grpSp>
      <p:cxnSp>
        <p:nvCxnSpPr>
          <p:cNvPr id="19480" name="ตัวเชื่อมต่อตรง 78"/>
          <p:cNvCxnSpPr>
            <a:cxnSpLocks noChangeShapeType="1"/>
          </p:cNvCxnSpPr>
          <p:nvPr/>
        </p:nvCxnSpPr>
        <p:spPr bwMode="auto">
          <a:xfrm>
            <a:off x="0" y="989013"/>
            <a:ext cx="13004800" cy="0"/>
          </a:xfrm>
          <a:prstGeom prst="line">
            <a:avLst/>
          </a:prstGeom>
          <a:noFill/>
          <a:ln w="57150" algn="ctr">
            <a:solidFill>
              <a:srgbClr val="FF893F"/>
            </a:solidFill>
            <a:miter lim="0"/>
            <a:headEnd/>
            <a:tailEnd/>
          </a:ln>
        </p:spPr>
      </p:cxnSp>
      <p:grpSp>
        <p:nvGrpSpPr>
          <p:cNvPr id="7" name="กลุ่ม 55"/>
          <p:cNvGrpSpPr/>
          <p:nvPr/>
        </p:nvGrpSpPr>
        <p:grpSpPr>
          <a:xfrm>
            <a:off x="1101800" y="0"/>
            <a:ext cx="11903000" cy="916360"/>
            <a:chOff x="3762242" y="-1240110"/>
            <a:chExt cx="8411410" cy="2876550"/>
          </a:xfrm>
          <a:gradFill flip="none" rotWithShape="1">
            <a:gsLst>
              <a:gs pos="100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3500000" scaled="1"/>
            <a:tileRect/>
          </a:gradFill>
        </p:grpSpPr>
        <p:sp>
          <p:nvSpPr>
            <p:cNvPr id="57" name="AutoShape 3"/>
            <p:cNvSpPr>
              <a:spLocks/>
            </p:cNvSpPr>
            <p:nvPr/>
          </p:nvSpPr>
          <p:spPr bwMode="auto">
            <a:xfrm flipV="1">
              <a:off x="3762242" y="-1240110"/>
              <a:ext cx="3711438"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 name="connsiteX0" fmla="*/ 1546 w 17505"/>
                <a:gd name="connsiteY0" fmla="*/ 0 h 21600"/>
                <a:gd name="connsiteX1" fmla="*/ 0 w 17505"/>
                <a:gd name="connsiteY1" fmla="*/ 21600 h 21600"/>
                <a:gd name="connsiteX2" fmla="*/ 11864 w 17505"/>
                <a:gd name="connsiteY2" fmla="*/ 21600 h 21600"/>
                <a:gd name="connsiteX3" fmla="*/ 17505 w 17505"/>
                <a:gd name="connsiteY3" fmla="*/ 0 h 21600"/>
                <a:gd name="connsiteX4" fmla="*/ 1546 w 17505"/>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5" h="21600">
                  <a:moveTo>
                    <a:pt x="1546" y="0"/>
                  </a:moveTo>
                  <a:lnTo>
                    <a:pt x="0" y="21600"/>
                  </a:lnTo>
                  <a:lnTo>
                    <a:pt x="11864" y="21600"/>
                  </a:lnTo>
                  <a:lnTo>
                    <a:pt x="17505" y="0"/>
                  </a:lnTo>
                  <a:lnTo>
                    <a:pt x="1546"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58" name="AutoShape 4"/>
            <p:cNvSpPr>
              <a:spLocks/>
            </p:cNvSpPr>
            <p:nvPr/>
          </p:nvSpPr>
          <p:spPr bwMode="auto">
            <a:xfrm rot="10800000" flipV="1">
              <a:off x="5998344" y="-1240110"/>
              <a:ext cx="4693841"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399" y="21600"/>
                  </a:lnTo>
                  <a:lnTo>
                    <a:pt x="16201" y="21600"/>
                  </a:lnTo>
                  <a:lnTo>
                    <a:pt x="21600" y="0"/>
                  </a:lnTo>
                  <a:lnTo>
                    <a:pt x="0"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59" name="AutoShape 5"/>
            <p:cNvSpPr>
              <a:spLocks/>
            </p:cNvSpPr>
            <p:nvPr/>
          </p:nvSpPr>
          <p:spPr bwMode="auto">
            <a:xfrm flipV="1">
              <a:off x="9382720" y="-1227438"/>
              <a:ext cx="2790932" cy="2863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853" y="21582"/>
                  </a:lnTo>
                  <a:lnTo>
                    <a:pt x="21600" y="21600"/>
                  </a:lnTo>
                  <a:lnTo>
                    <a:pt x="21548" y="17"/>
                  </a:lnTo>
                  <a:lnTo>
                    <a:pt x="0" y="0"/>
                  </a:lnTo>
                  <a:close/>
                </a:path>
              </a:pathLst>
            </a:custGeom>
            <a:grpFill/>
            <a:ln w="9525" cap="flat" cmpd="sng">
              <a:noFill/>
              <a:prstDash val="solid"/>
              <a:round/>
              <a:headEnd/>
              <a:tailEnd/>
            </a:ln>
            <a:effectLst/>
          </p:spPr>
          <p:txBody>
            <a:bodyPr lIns="72248" tIns="72248" rIns="72248" bIns="72248" anchor="ctr"/>
            <a:lstStyle/>
            <a:p>
              <a:pPr algn="ctr" hangingPunct="0">
                <a:defRPr/>
              </a:pPr>
              <a:endParaRPr lang="th-TH"/>
            </a:p>
          </p:txBody>
        </p:sp>
      </p:grpSp>
      <p:pic>
        <p:nvPicPr>
          <p:cNvPr id="19482" name="รูปภาพ 79" descr="logo_kku2.gif"/>
          <p:cNvPicPr>
            <a:picLocks noChangeAspect="1"/>
          </p:cNvPicPr>
          <p:nvPr/>
        </p:nvPicPr>
        <p:blipFill>
          <a:blip r:embed="rId6"/>
          <a:srcRect/>
          <a:stretch>
            <a:fillRect/>
          </a:stretch>
        </p:blipFill>
        <p:spPr bwMode="auto">
          <a:xfrm>
            <a:off x="454025" y="144463"/>
            <a:ext cx="393700" cy="700087"/>
          </a:xfrm>
          <a:prstGeom prst="rect">
            <a:avLst/>
          </a:prstGeom>
          <a:noFill/>
          <a:ln w="9525">
            <a:noFill/>
            <a:miter lim="800000"/>
            <a:headEnd/>
            <a:tailEnd/>
          </a:ln>
        </p:spPr>
      </p:pic>
      <p:cxnSp>
        <p:nvCxnSpPr>
          <p:cNvPr id="19483" name="ตัวเชื่อมต่อตรง 80"/>
          <p:cNvCxnSpPr>
            <a:cxnSpLocks noChangeShapeType="1"/>
          </p:cNvCxnSpPr>
          <p:nvPr/>
        </p:nvCxnSpPr>
        <p:spPr bwMode="auto">
          <a:xfrm>
            <a:off x="1317625" y="823913"/>
            <a:ext cx="11687175" cy="0"/>
          </a:xfrm>
          <a:prstGeom prst="line">
            <a:avLst/>
          </a:prstGeom>
          <a:noFill/>
          <a:ln w="76200" algn="ctr">
            <a:solidFill>
              <a:schemeClr val="bg1"/>
            </a:solidFill>
            <a:miter lim="0"/>
            <a:headEnd/>
            <a:tailEnd/>
          </a:ln>
        </p:spPr>
      </p:cxn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รูปภาพ 23" descr="world-map-background.jpg"/>
          <p:cNvPicPr>
            <a:picLocks noChangeAspect="1"/>
          </p:cNvPicPr>
          <p:nvPr/>
        </p:nvPicPr>
        <p:blipFill>
          <a:blip r:embed="rId3">
            <a:grayscl/>
          </a:blip>
          <a:srcRect l="16229" t="22867" r="6021"/>
          <a:stretch>
            <a:fillRect/>
          </a:stretch>
        </p:blipFill>
        <p:spPr bwMode="auto">
          <a:xfrm>
            <a:off x="0" y="0"/>
            <a:ext cx="13027025" cy="8004175"/>
          </a:xfrm>
          <a:prstGeom prst="rect">
            <a:avLst/>
          </a:prstGeom>
          <a:solidFill>
            <a:schemeClr val="bg1"/>
          </a:solidFill>
          <a:ln w="9525">
            <a:noFill/>
            <a:miter lim="800000"/>
            <a:headEnd/>
            <a:tailEnd/>
          </a:ln>
        </p:spPr>
      </p:pic>
      <p:sp>
        <p:nvSpPr>
          <p:cNvPr id="20483" name="Rectangle 1"/>
          <p:cNvSpPr>
            <a:spLocks/>
          </p:cNvSpPr>
          <p:nvPr/>
        </p:nvSpPr>
        <p:spPr bwMode="auto">
          <a:xfrm>
            <a:off x="-12700" y="6916738"/>
            <a:ext cx="13004800" cy="2855912"/>
          </a:xfrm>
          <a:prstGeom prst="rect">
            <a:avLst/>
          </a:prstGeom>
          <a:solidFill>
            <a:srgbClr val="969696">
              <a:alpha val="45882"/>
            </a:srgbClr>
          </a:solidFill>
          <a:ln w="12700">
            <a:noFill/>
            <a:miter lim="0"/>
            <a:headEnd/>
            <a:tailEnd/>
          </a:ln>
        </p:spPr>
        <p:txBody>
          <a:bodyPr lIns="72248" tIns="72248" rIns="72248" bIns="72248" anchor="ctr"/>
          <a:lstStyle/>
          <a:p>
            <a:pPr algn="ctr" hangingPunct="0"/>
            <a:endParaRPr lang="th-TH"/>
          </a:p>
        </p:txBody>
      </p:sp>
      <p:grpSp>
        <p:nvGrpSpPr>
          <p:cNvPr id="2" name="Group 2"/>
          <p:cNvGrpSpPr>
            <a:grpSpLocks/>
          </p:cNvGrpSpPr>
          <p:nvPr/>
        </p:nvGrpSpPr>
        <p:grpSpPr bwMode="auto">
          <a:xfrm>
            <a:off x="2894013" y="6662750"/>
            <a:ext cx="10110787" cy="2530760"/>
            <a:chOff x="0" y="0"/>
            <a:chExt cx="797" cy="227"/>
          </a:xfrm>
          <a:solidFill>
            <a:srgbClr val="FFFFFF">
              <a:alpha val="32157"/>
            </a:srgbClr>
          </a:solidFill>
        </p:grpSpPr>
        <p:sp>
          <p:nvSpPr>
            <p:cNvPr id="5" name="AutoShape 3"/>
            <p:cNvSpPr>
              <a:spLocks/>
            </p:cNvSpPr>
            <p:nvPr/>
          </p:nvSpPr>
          <p:spPr bwMode="auto">
            <a:xfrm>
              <a:off x="0" y="0"/>
              <a:ext cx="361" cy="2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41" y="0"/>
                  </a:moveTo>
                  <a:lnTo>
                    <a:pt x="0" y="21600"/>
                  </a:lnTo>
                  <a:lnTo>
                    <a:pt x="15959" y="21600"/>
                  </a:lnTo>
                  <a:lnTo>
                    <a:pt x="21600"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6" name="AutoShape 4"/>
            <p:cNvSpPr>
              <a:spLocks/>
            </p:cNvSpPr>
            <p:nvPr/>
          </p:nvSpPr>
          <p:spPr bwMode="auto">
            <a:xfrm rot="10800000">
              <a:off x="284" y="0"/>
              <a:ext cx="370" cy="2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399" y="21600"/>
                  </a:lnTo>
                  <a:lnTo>
                    <a:pt x="16201" y="21600"/>
                  </a:lnTo>
                  <a:lnTo>
                    <a:pt x="21600" y="0"/>
                  </a:lnTo>
                  <a:lnTo>
                    <a:pt x="0"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7" name="AutoShape 5"/>
            <p:cNvSpPr>
              <a:spLocks/>
            </p:cNvSpPr>
            <p:nvPr/>
          </p:nvSpPr>
          <p:spPr bwMode="auto">
            <a:xfrm>
              <a:off x="577" y="0"/>
              <a:ext cx="220" cy="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853" y="21582"/>
                  </a:lnTo>
                  <a:lnTo>
                    <a:pt x="21600" y="21600"/>
                  </a:lnTo>
                  <a:lnTo>
                    <a:pt x="21548" y="17"/>
                  </a:lnTo>
                  <a:lnTo>
                    <a:pt x="0" y="0"/>
                  </a:lnTo>
                  <a:close/>
                </a:path>
              </a:pathLst>
            </a:custGeom>
            <a:grpFill/>
            <a:ln w="9525" cap="flat" cmpd="sng">
              <a:noFill/>
              <a:prstDash val="solid"/>
              <a:round/>
              <a:headEnd/>
              <a:tailEnd/>
            </a:ln>
            <a:effectLst/>
          </p:spPr>
          <p:txBody>
            <a:bodyPr lIns="72248" tIns="72248" rIns="72248" bIns="72248" anchor="ctr"/>
            <a:lstStyle/>
            <a:p>
              <a:pPr algn="ctr" hangingPunct="0">
                <a:defRPr/>
              </a:pPr>
              <a:endParaRPr lang="th-TH"/>
            </a:p>
          </p:txBody>
        </p:sp>
      </p:grpSp>
      <p:sp>
        <p:nvSpPr>
          <p:cNvPr id="20485" name="Rectangle 6"/>
          <p:cNvSpPr>
            <a:spLocks/>
          </p:cNvSpPr>
          <p:nvPr/>
        </p:nvSpPr>
        <p:spPr bwMode="auto">
          <a:xfrm>
            <a:off x="-12700" y="6764338"/>
            <a:ext cx="13004800" cy="2855912"/>
          </a:xfrm>
          <a:prstGeom prst="rect">
            <a:avLst/>
          </a:prstGeom>
          <a:solidFill>
            <a:srgbClr val="D94C1F"/>
          </a:solidFill>
          <a:ln w="12700">
            <a:noFill/>
            <a:miter lim="0"/>
            <a:headEnd/>
            <a:tailEnd/>
          </a:ln>
        </p:spPr>
        <p:txBody>
          <a:bodyPr lIns="72248" tIns="72248" rIns="72248" bIns="72248" anchor="ctr"/>
          <a:lstStyle/>
          <a:p>
            <a:pPr algn="ctr" hangingPunct="0"/>
            <a:endParaRPr lang="th-TH"/>
          </a:p>
        </p:txBody>
      </p:sp>
      <p:sp>
        <p:nvSpPr>
          <p:cNvPr id="14" name="คำบรรยายภาพแบบวงรี 8"/>
          <p:cNvSpPr/>
          <p:nvPr/>
        </p:nvSpPr>
        <p:spPr bwMode="auto">
          <a:xfrm rot="2885694">
            <a:off x="9473559" y="311588"/>
            <a:ext cx="1857388" cy="2286016"/>
          </a:xfrm>
          <a:prstGeom prst="wedgeEllipseCallout">
            <a:avLst>
              <a:gd name="adj1" fmla="val 43415"/>
              <a:gd name="adj2" fmla="val 76498"/>
            </a:avLst>
          </a:prstGeom>
          <a:solidFill>
            <a:srgbClr val="863C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defRPr/>
            </a:pPr>
            <a:endParaRPr lang="th-TH"/>
          </a:p>
        </p:txBody>
      </p:sp>
      <p:sp>
        <p:nvSpPr>
          <p:cNvPr id="16" name="ดาว 5 แฉก 16"/>
          <p:cNvSpPr/>
          <p:nvPr/>
        </p:nvSpPr>
        <p:spPr>
          <a:xfrm>
            <a:off x="9526588" y="3154363"/>
            <a:ext cx="144462" cy="144462"/>
          </a:xfrm>
          <a:prstGeom prst="star5">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defRPr/>
            </a:pPr>
            <a:endParaRPr lang="th-TH"/>
          </a:p>
        </p:txBody>
      </p:sp>
      <p:cxnSp>
        <p:nvCxnSpPr>
          <p:cNvPr id="20488" name="Straight Connector 17"/>
          <p:cNvCxnSpPr>
            <a:cxnSpLocks noChangeShapeType="1"/>
          </p:cNvCxnSpPr>
          <p:nvPr/>
        </p:nvCxnSpPr>
        <p:spPr bwMode="auto">
          <a:xfrm flipV="1">
            <a:off x="0" y="6691313"/>
            <a:ext cx="13004800" cy="71437"/>
          </a:xfrm>
          <a:prstGeom prst="line">
            <a:avLst/>
          </a:prstGeom>
          <a:noFill/>
          <a:ln w="76200" algn="ctr">
            <a:solidFill>
              <a:schemeClr val="bg1"/>
            </a:solidFill>
            <a:miter lim="0"/>
            <a:headEnd/>
            <a:tailEnd/>
          </a:ln>
        </p:spPr>
      </p:cxnSp>
      <p:sp>
        <p:nvSpPr>
          <p:cNvPr id="12" name="Rectangle 11"/>
          <p:cNvSpPr/>
          <p:nvPr/>
        </p:nvSpPr>
        <p:spPr>
          <a:xfrm>
            <a:off x="1430302" y="1376338"/>
            <a:ext cx="3878263" cy="923925"/>
          </a:xfrm>
          <a:prstGeom prst="rect">
            <a:avLst/>
          </a:prstGeom>
          <a:noFill/>
        </p:spPr>
        <p:txBody>
          <a:bodyPr wrap="none">
            <a:spAutoFit/>
          </a:bodyPr>
          <a:lstStyle/>
          <a:p>
            <a:pPr algn="ctr" hangingPunct="0">
              <a:defRPr/>
            </a:pPr>
            <a:r>
              <a:rPr lang="en-US" sz="5400" b="1" dirty="0">
                <a:ln w="12700">
                  <a:noFill/>
                  <a:prstDash val="solid"/>
                </a:ln>
                <a:solidFill>
                  <a:schemeClr val="tx1"/>
                </a:solidFill>
                <a:effectLst>
                  <a:outerShdw blurRad="41275" dist="20320" dir="1800000" algn="tl" rotWithShape="0">
                    <a:srgbClr val="000000">
                      <a:alpha val="40000"/>
                    </a:srgbClr>
                  </a:outerShdw>
                </a:effectLst>
              </a:rPr>
              <a:t>Thank you!</a:t>
            </a:r>
          </a:p>
        </p:txBody>
      </p:sp>
      <p:pic>
        <p:nvPicPr>
          <p:cNvPr id="20490" name="รูปภาพ 18" descr="kku01.png"/>
          <p:cNvPicPr>
            <a:picLocks noChangeAspect="1"/>
          </p:cNvPicPr>
          <p:nvPr/>
        </p:nvPicPr>
        <p:blipFill>
          <a:blip r:embed="rId4"/>
          <a:srcRect/>
          <a:stretch>
            <a:fillRect/>
          </a:stretch>
        </p:blipFill>
        <p:spPr bwMode="auto">
          <a:xfrm>
            <a:off x="6573872" y="6732588"/>
            <a:ext cx="4929188" cy="2959100"/>
          </a:xfrm>
          <a:prstGeom prst="rect">
            <a:avLst/>
          </a:prstGeom>
          <a:noFill/>
          <a:ln w="9525">
            <a:noFill/>
            <a:miter lim="800000"/>
            <a:headEnd/>
            <a:tailEnd/>
          </a:ln>
        </p:spPr>
      </p:pic>
      <p:pic>
        <p:nvPicPr>
          <p:cNvPr id="20491" name="รูปภาพ 19" descr="kku033.png"/>
          <p:cNvPicPr>
            <a:picLocks noChangeAspect="1"/>
          </p:cNvPicPr>
          <p:nvPr/>
        </p:nvPicPr>
        <p:blipFill>
          <a:blip r:embed="rId5"/>
          <a:srcRect/>
          <a:stretch>
            <a:fillRect/>
          </a:stretch>
        </p:blipFill>
        <p:spPr bwMode="auto">
          <a:xfrm>
            <a:off x="10145713" y="6762750"/>
            <a:ext cx="2859087" cy="2908300"/>
          </a:xfrm>
          <a:prstGeom prst="rect">
            <a:avLst/>
          </a:prstGeom>
          <a:noFill/>
          <a:ln w="9525">
            <a:noFill/>
            <a:miter lim="800000"/>
            <a:headEnd/>
            <a:tailEnd/>
          </a:ln>
        </p:spPr>
      </p:pic>
      <p:pic>
        <p:nvPicPr>
          <p:cNvPr id="20492" name="รูปภาพ 20" descr="kku024.png"/>
          <p:cNvPicPr>
            <a:picLocks noChangeAspect="1"/>
          </p:cNvPicPr>
          <p:nvPr/>
        </p:nvPicPr>
        <p:blipFill>
          <a:blip r:embed="rId6"/>
          <a:srcRect/>
          <a:stretch>
            <a:fillRect/>
          </a:stretch>
        </p:blipFill>
        <p:spPr bwMode="auto">
          <a:xfrm>
            <a:off x="3144847" y="6740525"/>
            <a:ext cx="4643437" cy="2879725"/>
          </a:xfrm>
          <a:prstGeom prst="rect">
            <a:avLst/>
          </a:prstGeom>
          <a:noFill/>
          <a:ln w="9525">
            <a:noFill/>
            <a:miter lim="800000"/>
            <a:headEnd/>
            <a:tailEnd/>
          </a:ln>
        </p:spPr>
      </p:pic>
      <p:pic>
        <p:nvPicPr>
          <p:cNvPr id="20493" name="รูปภาพ 21" descr="Untitled-1.png"/>
          <p:cNvPicPr>
            <a:picLocks noChangeAspect="1"/>
          </p:cNvPicPr>
          <p:nvPr/>
        </p:nvPicPr>
        <p:blipFill>
          <a:blip r:embed="rId7"/>
          <a:srcRect l="67271" t="46637" b="17334"/>
          <a:stretch>
            <a:fillRect/>
          </a:stretch>
        </p:blipFill>
        <p:spPr bwMode="auto">
          <a:xfrm>
            <a:off x="0" y="6748463"/>
            <a:ext cx="2728913" cy="3005137"/>
          </a:xfrm>
          <a:prstGeom prst="rect">
            <a:avLst/>
          </a:prstGeom>
          <a:noFill/>
          <a:ln w="9525">
            <a:noFill/>
            <a:miter lim="800000"/>
            <a:headEnd/>
            <a:tailEnd/>
          </a:ln>
        </p:spPr>
      </p:pic>
      <p:sp>
        <p:nvSpPr>
          <p:cNvPr id="20494" name="TextBox 1"/>
          <p:cNvSpPr txBox="1">
            <a:spLocks noChangeArrowheads="1"/>
          </p:cNvSpPr>
          <p:nvPr/>
        </p:nvSpPr>
        <p:spPr bwMode="auto">
          <a:xfrm>
            <a:off x="358732" y="7061446"/>
            <a:ext cx="4548177" cy="1815882"/>
          </a:xfrm>
          <a:prstGeom prst="rect">
            <a:avLst/>
          </a:prstGeom>
          <a:noFill/>
          <a:ln w="9525">
            <a:noFill/>
            <a:miter lim="800000"/>
            <a:headEnd/>
            <a:tailEnd/>
          </a:ln>
        </p:spPr>
        <p:txBody>
          <a:bodyPr wrap="square">
            <a:spAutoFit/>
          </a:bodyPr>
          <a:lstStyle/>
          <a:p>
            <a:pPr hangingPunct="0"/>
            <a:r>
              <a:rPr lang="en-US" sz="2800" dirty="0">
                <a:solidFill>
                  <a:srgbClr val="FFFFFF"/>
                </a:solidFill>
              </a:rPr>
              <a:t>Contact Address: </a:t>
            </a:r>
          </a:p>
          <a:p>
            <a:pPr hangingPunct="0"/>
            <a:r>
              <a:rPr lang="en-US" sz="2800" dirty="0" smtClean="0">
                <a:solidFill>
                  <a:srgbClr val="FFFFFF"/>
                </a:solidFill>
              </a:rPr>
              <a:t>Marisa </a:t>
            </a:r>
            <a:r>
              <a:rPr lang="en-US" sz="2800" dirty="0" err="1" smtClean="0">
                <a:solidFill>
                  <a:srgbClr val="FFFFFF"/>
                </a:solidFill>
              </a:rPr>
              <a:t>Krairiksh</a:t>
            </a:r>
            <a:r>
              <a:rPr lang="en-US" sz="2800" dirty="0" smtClean="0">
                <a:solidFill>
                  <a:srgbClr val="FFFFFF"/>
                </a:solidFill>
              </a:rPr>
              <a:t> </a:t>
            </a:r>
            <a:endParaRPr lang="en-US" sz="2800" dirty="0">
              <a:solidFill>
                <a:srgbClr val="FFFFFF"/>
              </a:solidFill>
            </a:endParaRPr>
          </a:p>
          <a:p>
            <a:pPr hangingPunct="0"/>
            <a:r>
              <a:rPr lang="en-US" sz="2800" dirty="0" smtClean="0">
                <a:solidFill>
                  <a:srgbClr val="FFFFFF"/>
                </a:solidFill>
              </a:rPr>
              <a:t>Email: kmaris@kku.ac.th </a:t>
            </a:r>
            <a:endParaRPr lang="en-US" sz="2800" dirty="0">
              <a:solidFill>
                <a:srgbClr val="FFFFFF"/>
              </a:solidFill>
            </a:endParaRPr>
          </a:p>
          <a:p>
            <a:pPr hangingPunct="0"/>
            <a:endParaRPr lang="en-US" sz="2800" dirty="0">
              <a:solidFill>
                <a:srgbClr val="FFFFFF"/>
              </a:solidFill>
            </a:endParaRPr>
          </a:p>
        </p:txBody>
      </p:sp>
      <p:pic>
        <p:nvPicPr>
          <p:cNvPr id="20496" name="รูปภาพ 29" descr="LOGO KKU [Converted].png"/>
          <p:cNvPicPr>
            <a:picLocks noChangeAspect="1"/>
          </p:cNvPicPr>
          <p:nvPr/>
        </p:nvPicPr>
        <p:blipFill>
          <a:blip r:embed="rId8"/>
          <a:srcRect/>
          <a:stretch>
            <a:fillRect/>
          </a:stretch>
        </p:blipFill>
        <p:spPr bwMode="auto">
          <a:xfrm>
            <a:off x="9931424" y="519082"/>
            <a:ext cx="1052537" cy="1871177"/>
          </a:xfrm>
          <a:prstGeom prst="rect">
            <a:avLst/>
          </a:prstGeom>
          <a:noFill/>
          <a:ln w="9525">
            <a:noFill/>
            <a:miter lim="800000"/>
            <a:headEnd/>
            <a:tailEnd/>
          </a:ln>
        </p:spPr>
      </p:pic>
      <p:sp>
        <p:nvSpPr>
          <p:cNvPr id="20" name="TextBox 19"/>
          <p:cNvSpPr txBox="1"/>
          <p:nvPr/>
        </p:nvSpPr>
        <p:spPr>
          <a:xfrm>
            <a:off x="1358865" y="2662222"/>
            <a:ext cx="9572692" cy="3416320"/>
          </a:xfrm>
          <a:prstGeom prst="rect">
            <a:avLst/>
          </a:prstGeom>
          <a:solidFill>
            <a:schemeClr val="accent4">
              <a:lumMod val="20000"/>
              <a:lumOff val="80000"/>
            </a:schemeClr>
          </a:solidFill>
        </p:spPr>
        <p:txBody>
          <a:bodyPr wrap="square" rtlCol="0">
            <a:spAutoFit/>
          </a:bodyPr>
          <a:lstStyle/>
          <a:p>
            <a:pPr>
              <a:buFont typeface="Wingdings" pitchFamily="2" charset="2"/>
              <a:buChar char="q"/>
            </a:pPr>
            <a:r>
              <a:rPr lang="en-US" b="1" dirty="0" smtClean="0">
                <a:solidFill>
                  <a:schemeClr val="tx1"/>
                </a:solidFill>
                <a:latin typeface="Arial Narrow" pitchFamily="34" charset="0"/>
              </a:rPr>
              <a:t> Faculty of Nursing, </a:t>
            </a:r>
            <a:r>
              <a:rPr lang="en-US" b="1" dirty="0" err="1" smtClean="0">
                <a:solidFill>
                  <a:schemeClr val="tx1"/>
                </a:solidFill>
                <a:latin typeface="Arial Narrow" pitchFamily="34" charset="0"/>
              </a:rPr>
              <a:t>Khon</a:t>
            </a:r>
            <a:r>
              <a:rPr lang="en-US" b="1" dirty="0" smtClean="0">
                <a:solidFill>
                  <a:schemeClr val="tx1"/>
                </a:solidFill>
                <a:latin typeface="Arial Narrow" pitchFamily="34" charset="0"/>
              </a:rPr>
              <a:t> </a:t>
            </a:r>
            <a:r>
              <a:rPr lang="en-US" b="1" dirty="0" err="1" smtClean="0">
                <a:solidFill>
                  <a:schemeClr val="tx1"/>
                </a:solidFill>
                <a:latin typeface="Arial Narrow" pitchFamily="34" charset="0"/>
              </a:rPr>
              <a:t>Kaen</a:t>
            </a:r>
            <a:r>
              <a:rPr lang="en-US" b="1" dirty="0" smtClean="0">
                <a:solidFill>
                  <a:schemeClr val="tx1"/>
                </a:solidFill>
                <a:latin typeface="Arial Narrow" pitchFamily="34" charset="0"/>
              </a:rPr>
              <a:t> University</a:t>
            </a:r>
          </a:p>
          <a:p>
            <a:pPr>
              <a:buFont typeface="Wingdings" pitchFamily="2" charset="2"/>
              <a:buChar char="q"/>
            </a:pPr>
            <a:r>
              <a:rPr lang="en-US" b="1" dirty="0" smtClean="0">
                <a:solidFill>
                  <a:schemeClr val="tx1"/>
                </a:solidFill>
                <a:latin typeface="Arial Narrow" pitchFamily="34" charset="0"/>
                <a:ea typeface="Arial Unicode MS" pitchFamily="34" charset="-128"/>
                <a:cs typeface="Arial Unicode MS" pitchFamily="34" charset="-128"/>
              </a:rPr>
              <a:t>  The Research and Training Center for Enhancing   	Quality of  Life of   Working-Age People , Faculty 	of Nursing, </a:t>
            </a:r>
            <a:r>
              <a:rPr lang="en-US" b="1" dirty="0" err="1" smtClean="0">
                <a:solidFill>
                  <a:schemeClr val="tx1"/>
                </a:solidFill>
                <a:latin typeface="Arial Narrow" pitchFamily="34" charset="0"/>
                <a:ea typeface="Arial Unicode MS" pitchFamily="34" charset="-128"/>
                <a:cs typeface="Arial Unicode MS" pitchFamily="34" charset="-128"/>
              </a:rPr>
              <a:t>Khon</a:t>
            </a:r>
            <a:r>
              <a:rPr lang="en-US" b="1" dirty="0" smtClean="0">
                <a:solidFill>
                  <a:schemeClr val="tx1"/>
                </a:solidFill>
                <a:latin typeface="Arial Narrow" pitchFamily="34" charset="0"/>
                <a:ea typeface="Arial Unicode MS" pitchFamily="34" charset="-128"/>
                <a:cs typeface="Arial Unicode MS" pitchFamily="34" charset="-128"/>
              </a:rPr>
              <a:t> </a:t>
            </a:r>
            <a:r>
              <a:rPr lang="en-US" b="1" dirty="0" err="1" smtClean="0">
                <a:solidFill>
                  <a:schemeClr val="tx1"/>
                </a:solidFill>
                <a:latin typeface="Arial Narrow" pitchFamily="34" charset="0"/>
                <a:ea typeface="Arial Unicode MS" pitchFamily="34" charset="-128"/>
                <a:cs typeface="Arial Unicode MS" pitchFamily="34" charset="-128"/>
              </a:rPr>
              <a:t>Kaen</a:t>
            </a:r>
            <a:r>
              <a:rPr lang="en-US" b="1" dirty="0" smtClean="0">
                <a:solidFill>
                  <a:schemeClr val="tx1"/>
                </a:solidFill>
                <a:latin typeface="Arial Narrow" pitchFamily="34" charset="0"/>
                <a:ea typeface="Arial Unicode MS" pitchFamily="34" charset="-128"/>
                <a:cs typeface="Arial Unicode MS" pitchFamily="34" charset="-128"/>
              </a:rPr>
              <a:t> University		</a:t>
            </a:r>
          </a:p>
          <a:p>
            <a:pPr>
              <a:buFont typeface="Wingdings" pitchFamily="2" charset="2"/>
              <a:buChar char="q"/>
            </a:pPr>
            <a:r>
              <a:rPr lang="en-US" b="1" dirty="0" smtClean="0">
                <a:solidFill>
                  <a:schemeClr val="tx1"/>
                </a:solidFill>
                <a:latin typeface="Arial Narrow" pitchFamily="34" charset="0"/>
              </a:rPr>
              <a:t>  </a:t>
            </a:r>
            <a:r>
              <a:rPr lang="en-US" b="1" dirty="0" err="1" smtClean="0">
                <a:solidFill>
                  <a:schemeClr val="tx1"/>
                </a:solidFill>
                <a:latin typeface="Arial Narrow" pitchFamily="34" charset="0"/>
              </a:rPr>
              <a:t>Khon</a:t>
            </a:r>
            <a:r>
              <a:rPr lang="en-US" b="1" dirty="0" smtClean="0">
                <a:solidFill>
                  <a:schemeClr val="tx1"/>
                </a:solidFill>
                <a:latin typeface="Arial Narrow" pitchFamily="34" charset="0"/>
              </a:rPr>
              <a:t> </a:t>
            </a:r>
            <a:r>
              <a:rPr lang="en-US" b="1" dirty="0" err="1" smtClean="0">
                <a:solidFill>
                  <a:schemeClr val="tx1"/>
                </a:solidFill>
                <a:latin typeface="Arial Narrow" pitchFamily="34" charset="0"/>
              </a:rPr>
              <a:t>Kaen</a:t>
            </a:r>
            <a:r>
              <a:rPr lang="en-US" b="1" dirty="0" smtClean="0">
                <a:solidFill>
                  <a:schemeClr val="tx1"/>
                </a:solidFill>
                <a:latin typeface="Arial Narrow" pitchFamily="34" charset="0"/>
              </a:rPr>
              <a:t> University</a:t>
            </a:r>
          </a:p>
          <a:p>
            <a:endParaRPr lang="th-TH" b="1" dirty="0">
              <a:solidFill>
                <a:schemeClr val="tx1"/>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16"/>
                                        </p:tgtEl>
                                        <p:attrNameLst>
                                          <p:attrName>style.color</p:attrName>
                                        </p:attrNameLst>
                                      </p:cBhvr>
                                      <p:to>
                                        <a:srgbClr val="FFFF99"/>
                                      </p:to>
                                    </p:animClr>
                                    <p:animClr clrSpc="rgb" dir="cw">
                                      <p:cBhvr>
                                        <p:cTn id="7" dur="250" autoRev="1" fill="hold"/>
                                        <p:tgtEl>
                                          <p:spTgt spid="16"/>
                                        </p:tgtEl>
                                        <p:attrNameLst>
                                          <p:attrName>fillcolor</p:attrName>
                                        </p:attrNameLst>
                                      </p:cBhvr>
                                      <p:to>
                                        <a:srgbClr val="FFFF99"/>
                                      </p:to>
                                    </p:animClr>
                                    <p:set>
                                      <p:cBhvr>
                                        <p:cTn id="8" dur="250" autoRev="1" fill="hold"/>
                                        <p:tgtEl>
                                          <p:spTgt spid="16"/>
                                        </p:tgtEl>
                                        <p:attrNameLst>
                                          <p:attrName>fill.type</p:attrName>
                                        </p:attrNameLst>
                                      </p:cBhvr>
                                      <p:to>
                                        <p:strVal val="solid"/>
                                      </p:to>
                                    </p:set>
                                    <p:set>
                                      <p:cBhvr>
                                        <p:cTn id="9" dur="250" autoRev="1"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กลุ่ม 87"/>
          <p:cNvGrpSpPr/>
          <p:nvPr/>
        </p:nvGrpSpPr>
        <p:grpSpPr>
          <a:xfrm>
            <a:off x="1101800" y="0"/>
            <a:ext cx="11903000" cy="916360"/>
            <a:chOff x="3762242" y="-1240110"/>
            <a:chExt cx="8411410" cy="2876550"/>
          </a:xfrm>
          <a:gradFill flip="none" rotWithShape="1">
            <a:gsLst>
              <a:gs pos="100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3500000" scaled="1"/>
            <a:tileRect/>
          </a:gradFill>
        </p:grpSpPr>
        <p:sp>
          <p:nvSpPr>
            <p:cNvPr id="89" name="AutoShape 3"/>
            <p:cNvSpPr>
              <a:spLocks/>
            </p:cNvSpPr>
            <p:nvPr/>
          </p:nvSpPr>
          <p:spPr bwMode="auto">
            <a:xfrm flipV="1">
              <a:off x="3762242" y="-1240110"/>
              <a:ext cx="3711438"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 name="connsiteX0" fmla="*/ 1546 w 17505"/>
                <a:gd name="connsiteY0" fmla="*/ 0 h 21600"/>
                <a:gd name="connsiteX1" fmla="*/ 0 w 17505"/>
                <a:gd name="connsiteY1" fmla="*/ 21600 h 21600"/>
                <a:gd name="connsiteX2" fmla="*/ 11864 w 17505"/>
                <a:gd name="connsiteY2" fmla="*/ 21600 h 21600"/>
                <a:gd name="connsiteX3" fmla="*/ 17505 w 17505"/>
                <a:gd name="connsiteY3" fmla="*/ 0 h 21600"/>
                <a:gd name="connsiteX4" fmla="*/ 1546 w 17505"/>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5" h="21600">
                  <a:moveTo>
                    <a:pt x="1546" y="0"/>
                  </a:moveTo>
                  <a:lnTo>
                    <a:pt x="0" y="21600"/>
                  </a:lnTo>
                  <a:lnTo>
                    <a:pt x="11864" y="21600"/>
                  </a:lnTo>
                  <a:lnTo>
                    <a:pt x="17505" y="0"/>
                  </a:lnTo>
                  <a:lnTo>
                    <a:pt x="1546"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90" name="AutoShape 4"/>
            <p:cNvSpPr>
              <a:spLocks/>
            </p:cNvSpPr>
            <p:nvPr/>
          </p:nvSpPr>
          <p:spPr bwMode="auto">
            <a:xfrm rot="10800000" flipV="1">
              <a:off x="5998344" y="-1240110"/>
              <a:ext cx="4693841"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399" y="21600"/>
                  </a:lnTo>
                  <a:lnTo>
                    <a:pt x="16201" y="21600"/>
                  </a:lnTo>
                  <a:lnTo>
                    <a:pt x="21600" y="0"/>
                  </a:lnTo>
                  <a:lnTo>
                    <a:pt x="0"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91" name="AutoShape 5"/>
            <p:cNvSpPr>
              <a:spLocks/>
            </p:cNvSpPr>
            <p:nvPr/>
          </p:nvSpPr>
          <p:spPr bwMode="auto">
            <a:xfrm flipV="1">
              <a:off x="9382720" y="-1227438"/>
              <a:ext cx="2790932" cy="2863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853" y="21582"/>
                  </a:lnTo>
                  <a:lnTo>
                    <a:pt x="21600" y="21600"/>
                  </a:lnTo>
                  <a:lnTo>
                    <a:pt x="21548" y="17"/>
                  </a:lnTo>
                  <a:lnTo>
                    <a:pt x="0" y="0"/>
                  </a:lnTo>
                  <a:close/>
                </a:path>
              </a:pathLst>
            </a:custGeom>
            <a:grpFill/>
            <a:ln w="9525" cap="flat" cmpd="sng">
              <a:noFill/>
              <a:prstDash val="solid"/>
              <a:round/>
              <a:headEnd/>
              <a:tailEnd/>
            </a:ln>
            <a:effectLst/>
          </p:spPr>
          <p:txBody>
            <a:bodyPr lIns="72248" tIns="72248" rIns="72248" bIns="72248" anchor="ctr"/>
            <a:lstStyle/>
            <a:p>
              <a:pPr algn="ctr" hangingPunct="0">
                <a:defRPr/>
              </a:pPr>
              <a:endParaRPr lang="th-TH"/>
            </a:p>
          </p:txBody>
        </p:sp>
      </p:grpSp>
      <p:sp>
        <p:nvSpPr>
          <p:cNvPr id="2051" name="Rectangle 1"/>
          <p:cNvSpPr>
            <a:spLocks/>
          </p:cNvSpPr>
          <p:nvPr/>
        </p:nvSpPr>
        <p:spPr bwMode="auto">
          <a:xfrm>
            <a:off x="0" y="1636713"/>
            <a:ext cx="13004800" cy="649287"/>
          </a:xfrm>
          <a:prstGeom prst="rect">
            <a:avLst/>
          </a:prstGeom>
          <a:solidFill>
            <a:srgbClr val="808080">
              <a:alpha val="25098"/>
            </a:srgbClr>
          </a:solidFill>
          <a:ln w="12700">
            <a:noFill/>
            <a:miter lim="0"/>
            <a:headEnd/>
            <a:tailEnd/>
          </a:ln>
        </p:spPr>
        <p:txBody>
          <a:bodyPr lIns="72248" tIns="72248" rIns="72248" bIns="72248" anchor="ctr"/>
          <a:lstStyle/>
          <a:p>
            <a:pPr algn="ctr" hangingPunct="0"/>
            <a:endParaRPr lang="th-TH"/>
          </a:p>
        </p:txBody>
      </p:sp>
      <p:grpSp>
        <p:nvGrpSpPr>
          <p:cNvPr id="2052" name="Group 2"/>
          <p:cNvGrpSpPr>
            <a:grpSpLocks/>
          </p:cNvGrpSpPr>
          <p:nvPr/>
        </p:nvGrpSpPr>
        <p:grpSpPr bwMode="auto">
          <a:xfrm>
            <a:off x="8158163" y="915988"/>
            <a:ext cx="4897437" cy="1244600"/>
            <a:chOff x="0" y="0"/>
            <a:chExt cx="358" cy="98"/>
          </a:xfrm>
        </p:grpSpPr>
        <p:sp>
          <p:nvSpPr>
            <p:cNvPr id="2064" name="AutoShape 3"/>
            <p:cNvSpPr>
              <a:spLocks/>
            </p:cNvSpPr>
            <p:nvPr/>
          </p:nvSpPr>
          <p:spPr bwMode="auto">
            <a:xfrm>
              <a:off x="0" y="0"/>
              <a:ext cx="162"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5640" y="0"/>
                  </a:moveTo>
                  <a:lnTo>
                    <a:pt x="0" y="21600"/>
                  </a:lnTo>
                  <a:lnTo>
                    <a:pt x="15959" y="21600"/>
                  </a:lnTo>
                  <a:lnTo>
                    <a:pt x="2160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2065" name="AutoShape 4"/>
            <p:cNvSpPr>
              <a:spLocks/>
            </p:cNvSpPr>
            <p:nvPr/>
          </p:nvSpPr>
          <p:spPr bwMode="auto">
            <a:xfrm rot="10800000">
              <a:off x="128" y="0"/>
              <a:ext cx="166"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2066" name="AutoShape 5"/>
            <p:cNvSpPr>
              <a:spLocks/>
            </p:cNvSpPr>
            <p:nvPr/>
          </p:nvSpPr>
          <p:spPr bwMode="auto">
            <a:xfrm>
              <a:off x="259" y="0"/>
              <a:ext cx="99"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8853" y="21582"/>
                  </a:lnTo>
                  <a:lnTo>
                    <a:pt x="21600" y="21600"/>
                  </a:lnTo>
                  <a:lnTo>
                    <a:pt x="21548" y="17"/>
                  </a:lnTo>
                  <a:lnTo>
                    <a:pt x="0" y="0"/>
                  </a:lnTo>
                  <a:close/>
                </a:path>
              </a:pathLst>
            </a:custGeom>
            <a:solidFill>
              <a:srgbClr val="808080">
                <a:alpha val="25098"/>
              </a:srgbClr>
            </a:solidFill>
            <a:ln w="9525">
              <a:noFill/>
              <a:round/>
              <a:headEnd/>
              <a:tailEnd/>
            </a:ln>
          </p:spPr>
          <p:txBody>
            <a:bodyPr lIns="72248" tIns="72248" rIns="72248" bIns="72248" anchor="ctr"/>
            <a:lstStyle/>
            <a:p>
              <a:endParaRPr lang="th-TH"/>
            </a:p>
          </p:txBody>
        </p:sp>
      </p:grpSp>
      <p:cxnSp>
        <p:nvCxnSpPr>
          <p:cNvPr id="2053" name="Straight Connector 41"/>
          <p:cNvCxnSpPr>
            <a:cxnSpLocks noChangeShapeType="1"/>
          </p:cNvCxnSpPr>
          <p:nvPr/>
        </p:nvCxnSpPr>
        <p:spPr bwMode="auto">
          <a:xfrm>
            <a:off x="-1588" y="1590675"/>
            <a:ext cx="13004801" cy="71438"/>
          </a:xfrm>
          <a:prstGeom prst="line">
            <a:avLst/>
          </a:prstGeom>
          <a:noFill/>
          <a:ln w="76200" algn="ctr">
            <a:solidFill>
              <a:schemeClr val="bg1"/>
            </a:solidFill>
            <a:miter lim="0"/>
            <a:headEnd/>
            <a:tailEnd/>
          </a:ln>
        </p:spPr>
      </p:cxnSp>
      <p:sp>
        <p:nvSpPr>
          <p:cNvPr id="2054" name="Rectangle 6"/>
          <p:cNvSpPr>
            <a:spLocks/>
          </p:cNvSpPr>
          <p:nvPr/>
        </p:nvSpPr>
        <p:spPr bwMode="auto">
          <a:xfrm>
            <a:off x="0" y="1122363"/>
            <a:ext cx="13004800" cy="1066800"/>
          </a:xfrm>
          <a:prstGeom prst="rect">
            <a:avLst/>
          </a:prstGeom>
          <a:solidFill>
            <a:srgbClr val="D94C1F"/>
          </a:solidFill>
          <a:ln w="12700">
            <a:noFill/>
            <a:miter lim="0"/>
            <a:headEnd/>
            <a:tailEnd/>
          </a:ln>
        </p:spPr>
        <p:txBody>
          <a:bodyPr lIns="72248" tIns="72248" rIns="72248" bIns="72248" anchor="ctr"/>
          <a:lstStyle/>
          <a:p>
            <a:pPr algn="ctr" hangingPunct="0"/>
            <a:endParaRPr lang="th-TH"/>
          </a:p>
        </p:txBody>
      </p:sp>
      <p:grpSp>
        <p:nvGrpSpPr>
          <p:cNvPr id="2055" name="กลุ่ม 55"/>
          <p:cNvGrpSpPr>
            <a:grpSpLocks/>
          </p:cNvGrpSpPr>
          <p:nvPr/>
        </p:nvGrpSpPr>
        <p:grpSpPr bwMode="auto">
          <a:xfrm>
            <a:off x="8734425" y="1095375"/>
            <a:ext cx="4276725" cy="1077913"/>
            <a:chOff x="8797897" y="519082"/>
            <a:chExt cx="4276799" cy="1078903"/>
          </a:xfrm>
        </p:grpSpPr>
        <p:pic>
          <p:nvPicPr>
            <p:cNvPr id="2061" name="รูปภาพ 51" descr="mini011.png"/>
            <p:cNvPicPr>
              <a:picLocks noChangeAspect="1"/>
            </p:cNvPicPr>
            <p:nvPr/>
          </p:nvPicPr>
          <p:blipFill>
            <a:blip r:embed="rId2"/>
            <a:srcRect/>
            <a:stretch>
              <a:fillRect/>
            </a:stretch>
          </p:blipFill>
          <p:spPr bwMode="auto">
            <a:xfrm>
              <a:off x="8797897" y="519082"/>
              <a:ext cx="1633593" cy="1078903"/>
            </a:xfrm>
            <a:prstGeom prst="rect">
              <a:avLst/>
            </a:prstGeom>
            <a:noFill/>
            <a:ln w="9525">
              <a:noFill/>
              <a:miter lim="800000"/>
              <a:headEnd/>
              <a:tailEnd/>
            </a:ln>
          </p:spPr>
        </p:pic>
        <p:pic>
          <p:nvPicPr>
            <p:cNvPr id="2062" name="รูปภาพ 53" descr="mini013.png"/>
            <p:cNvPicPr>
              <a:picLocks noChangeAspect="1"/>
            </p:cNvPicPr>
            <p:nvPr/>
          </p:nvPicPr>
          <p:blipFill>
            <a:blip r:embed="rId3"/>
            <a:srcRect/>
            <a:stretch>
              <a:fillRect/>
            </a:stretch>
          </p:blipFill>
          <p:spPr bwMode="auto">
            <a:xfrm>
              <a:off x="11648350" y="519082"/>
              <a:ext cx="1426346" cy="1078903"/>
            </a:xfrm>
            <a:prstGeom prst="rect">
              <a:avLst/>
            </a:prstGeom>
            <a:noFill/>
            <a:ln w="9525">
              <a:noFill/>
              <a:miter lim="800000"/>
              <a:headEnd/>
              <a:tailEnd/>
            </a:ln>
          </p:spPr>
        </p:pic>
        <p:pic>
          <p:nvPicPr>
            <p:cNvPr id="2063" name="รูปภาพ 54" descr="mini015.png"/>
            <p:cNvPicPr>
              <a:picLocks noChangeAspect="1"/>
            </p:cNvPicPr>
            <p:nvPr/>
          </p:nvPicPr>
          <p:blipFill>
            <a:blip r:embed="rId4"/>
            <a:srcRect/>
            <a:stretch>
              <a:fillRect/>
            </a:stretch>
          </p:blipFill>
          <p:spPr bwMode="auto">
            <a:xfrm>
              <a:off x="10107427" y="519082"/>
              <a:ext cx="1895699" cy="1078903"/>
            </a:xfrm>
            <a:prstGeom prst="rect">
              <a:avLst/>
            </a:prstGeom>
            <a:noFill/>
            <a:ln w="9525">
              <a:noFill/>
              <a:miter lim="800000"/>
              <a:headEnd/>
              <a:tailEnd/>
            </a:ln>
          </p:spPr>
        </p:pic>
      </p:grpSp>
      <p:pic>
        <p:nvPicPr>
          <p:cNvPr id="2056" name="รูปภาพ 43" descr="Untitled-1.png"/>
          <p:cNvPicPr>
            <a:picLocks noChangeAspect="1"/>
          </p:cNvPicPr>
          <p:nvPr/>
        </p:nvPicPr>
        <p:blipFill>
          <a:blip r:embed="rId5"/>
          <a:srcRect l="48795" t="25333" b="50667"/>
          <a:stretch>
            <a:fillRect/>
          </a:stretch>
        </p:blipFill>
        <p:spPr bwMode="auto">
          <a:xfrm>
            <a:off x="0" y="1131888"/>
            <a:ext cx="2765425" cy="1296987"/>
          </a:xfrm>
          <a:prstGeom prst="rect">
            <a:avLst/>
          </a:prstGeom>
          <a:noFill/>
          <a:ln w="9525">
            <a:noFill/>
            <a:miter lim="800000"/>
            <a:headEnd/>
            <a:tailEnd/>
          </a:ln>
        </p:spPr>
      </p:pic>
      <p:sp>
        <p:nvSpPr>
          <p:cNvPr id="2057" name="Rectangle 26"/>
          <p:cNvSpPr>
            <a:spLocks noGrp="1"/>
          </p:cNvSpPr>
          <p:nvPr>
            <p:ph type="title"/>
          </p:nvPr>
        </p:nvSpPr>
        <p:spPr bwMode="auto">
          <a:xfrm>
            <a:off x="644484" y="750870"/>
            <a:ext cx="11703050" cy="1625600"/>
          </a:xfrm>
          <a:prstGeom prst="rect">
            <a:avLst/>
          </a:prstGeom>
          <a:noFill/>
          <a:ln w="12700">
            <a:miter lim="0"/>
            <a:headEnd/>
            <a:tailEnd/>
          </a:ln>
        </p:spPr>
        <p:txBody>
          <a:bodyPr lIns="72248" tIns="72248" rIns="72248" bIns="72248" anchor="ctr"/>
          <a:lstStyle/>
          <a:p>
            <a:pPr marL="39688" algn="l" defTabSz="1300163" eaLnBrk="1">
              <a:buClr>
                <a:srgbClr val="FFFFFF"/>
              </a:buClr>
              <a:buFont typeface="ArialMT" charset="0"/>
              <a:buNone/>
            </a:pPr>
            <a:r>
              <a:rPr lang="en-US" sz="6000" dirty="0" smtClean="0">
                <a:solidFill>
                  <a:srgbClr val="FFFFFF"/>
                </a:solidFill>
                <a:effectLst>
                  <a:outerShdw blurRad="38100" dist="38100" dir="2700000" algn="tl">
                    <a:srgbClr val="000000">
                      <a:alpha val="43137"/>
                    </a:srgbClr>
                  </a:outerShdw>
                </a:effectLst>
                <a:latin typeface="Arial" pitchFamily="34" charset="0"/>
                <a:cs typeface="Arial" pitchFamily="34" charset="0"/>
                <a:sym typeface="Arial" pitchFamily="34" charset="0"/>
              </a:rPr>
              <a:t>Topics</a:t>
            </a:r>
            <a:endParaRPr lang="th-TH" sz="9600" dirty="0" smtClean="0">
              <a:effectLst>
                <a:outerShdw blurRad="38100" dist="38100" dir="2700000" algn="tl">
                  <a:srgbClr val="000000">
                    <a:alpha val="43137"/>
                  </a:srgbClr>
                </a:outerShdw>
              </a:effectLst>
            </a:endParaRPr>
          </a:p>
        </p:txBody>
      </p:sp>
      <p:sp>
        <p:nvSpPr>
          <p:cNvPr id="22" name="ตัวยึดเนื้อหา 21"/>
          <p:cNvSpPr>
            <a:spLocks noGrp="1"/>
          </p:cNvSpPr>
          <p:nvPr>
            <p:ph idx="1"/>
          </p:nvPr>
        </p:nvSpPr>
        <p:spPr>
          <a:xfrm>
            <a:off x="650875" y="2584479"/>
            <a:ext cx="9566301" cy="6435725"/>
          </a:xfrm>
        </p:spPr>
        <p:txBody>
          <a:bodyPr/>
          <a:lstStyle/>
          <a:p>
            <a:pPr>
              <a:lnSpc>
                <a:spcPts val="4000"/>
              </a:lnSpc>
              <a:spcBef>
                <a:spcPts val="2400"/>
              </a:spcBef>
            </a:pPr>
            <a:r>
              <a:rPr lang="en-US" sz="4000" dirty="0" smtClean="0"/>
              <a:t>Background and significance</a:t>
            </a:r>
          </a:p>
          <a:p>
            <a:pPr>
              <a:lnSpc>
                <a:spcPts val="4000"/>
              </a:lnSpc>
              <a:spcBef>
                <a:spcPts val="2400"/>
              </a:spcBef>
            </a:pPr>
            <a:r>
              <a:rPr lang="en-US" sz="4000" dirty="0" smtClean="0"/>
              <a:t>Aim of the study</a:t>
            </a:r>
          </a:p>
          <a:p>
            <a:pPr>
              <a:lnSpc>
                <a:spcPts val="4000"/>
              </a:lnSpc>
              <a:spcBef>
                <a:spcPts val="2400"/>
              </a:spcBef>
            </a:pPr>
            <a:r>
              <a:rPr lang="en-US" sz="4000" dirty="0" smtClean="0"/>
              <a:t>Research Framework</a:t>
            </a:r>
          </a:p>
          <a:p>
            <a:pPr>
              <a:lnSpc>
                <a:spcPts val="4000"/>
              </a:lnSpc>
              <a:spcBef>
                <a:spcPts val="2400"/>
              </a:spcBef>
            </a:pPr>
            <a:r>
              <a:rPr lang="en-US" sz="4000" dirty="0" smtClean="0"/>
              <a:t>Population</a:t>
            </a:r>
          </a:p>
          <a:p>
            <a:pPr>
              <a:lnSpc>
                <a:spcPts val="4000"/>
              </a:lnSpc>
              <a:spcBef>
                <a:spcPts val="2400"/>
              </a:spcBef>
            </a:pPr>
            <a:r>
              <a:rPr lang="en-US" sz="4000" dirty="0" smtClean="0"/>
              <a:t>Research  instrument</a:t>
            </a:r>
          </a:p>
          <a:p>
            <a:pPr>
              <a:lnSpc>
                <a:spcPts val="4000"/>
              </a:lnSpc>
              <a:spcBef>
                <a:spcPts val="2400"/>
              </a:spcBef>
            </a:pPr>
            <a:r>
              <a:rPr lang="en-US" sz="4000" dirty="0" smtClean="0"/>
              <a:t>Data collection</a:t>
            </a:r>
          </a:p>
          <a:p>
            <a:pPr>
              <a:lnSpc>
                <a:spcPts val="4000"/>
              </a:lnSpc>
              <a:spcBef>
                <a:spcPts val="2400"/>
              </a:spcBef>
            </a:pPr>
            <a:r>
              <a:rPr lang="en-US" sz="4000" dirty="0" smtClean="0"/>
              <a:t>Research results</a:t>
            </a:r>
          </a:p>
          <a:p>
            <a:pPr>
              <a:lnSpc>
                <a:spcPts val="4000"/>
              </a:lnSpc>
              <a:spcBef>
                <a:spcPts val="2400"/>
              </a:spcBef>
            </a:pPr>
            <a:r>
              <a:rPr lang="en-US" sz="4000" dirty="0" smtClean="0"/>
              <a:t>Recommendation </a:t>
            </a:r>
          </a:p>
          <a:p>
            <a:pPr>
              <a:lnSpc>
                <a:spcPts val="4000"/>
              </a:lnSpc>
              <a:spcBef>
                <a:spcPts val="2400"/>
              </a:spcBef>
            </a:pPr>
            <a:endParaRPr lang="th-TH" sz="4000" dirty="0"/>
          </a:p>
        </p:txBody>
      </p:sp>
      <p:pic>
        <p:nvPicPr>
          <p:cNvPr id="2058" name="รูปภาพ 69" descr="logo_kku2.gif"/>
          <p:cNvPicPr>
            <a:picLocks noChangeAspect="1"/>
          </p:cNvPicPr>
          <p:nvPr/>
        </p:nvPicPr>
        <p:blipFill>
          <a:blip r:embed="rId6"/>
          <a:srcRect/>
          <a:stretch>
            <a:fillRect/>
          </a:stretch>
        </p:blipFill>
        <p:spPr bwMode="auto">
          <a:xfrm>
            <a:off x="454024" y="90454"/>
            <a:ext cx="619088" cy="846810"/>
          </a:xfrm>
          <a:prstGeom prst="rect">
            <a:avLst/>
          </a:prstGeom>
          <a:noFill/>
          <a:ln w="9525">
            <a:noFill/>
            <a:miter lim="800000"/>
            <a:headEnd/>
            <a:tailEnd/>
          </a:ln>
        </p:spPr>
      </p:pic>
      <p:cxnSp>
        <p:nvCxnSpPr>
          <p:cNvPr id="2059" name="ตัวเชื่อมต่อตรง 74"/>
          <p:cNvCxnSpPr>
            <a:cxnSpLocks noChangeShapeType="1"/>
          </p:cNvCxnSpPr>
          <p:nvPr/>
        </p:nvCxnSpPr>
        <p:spPr bwMode="auto">
          <a:xfrm>
            <a:off x="1317625" y="823913"/>
            <a:ext cx="11687175" cy="0"/>
          </a:xfrm>
          <a:prstGeom prst="line">
            <a:avLst/>
          </a:prstGeom>
          <a:noFill/>
          <a:ln w="76200" algn="ctr">
            <a:solidFill>
              <a:schemeClr val="bg1"/>
            </a:solidFill>
            <a:miter lim="0"/>
            <a:headEnd/>
            <a:tailEnd/>
          </a:ln>
        </p:spPr>
      </p:cxnSp>
      <p:cxnSp>
        <p:nvCxnSpPr>
          <p:cNvPr id="2060" name="ตัวเชื่อมต่อตรง 75"/>
          <p:cNvCxnSpPr>
            <a:cxnSpLocks noChangeShapeType="1"/>
          </p:cNvCxnSpPr>
          <p:nvPr/>
        </p:nvCxnSpPr>
        <p:spPr bwMode="auto">
          <a:xfrm>
            <a:off x="0" y="989013"/>
            <a:ext cx="13004800" cy="0"/>
          </a:xfrm>
          <a:prstGeom prst="line">
            <a:avLst/>
          </a:prstGeom>
          <a:noFill/>
          <a:ln w="57150" algn="ctr">
            <a:solidFill>
              <a:srgbClr val="FF893F"/>
            </a:solidFill>
            <a:miter lim="0"/>
            <a:headEnd/>
            <a:tailEnd/>
          </a:ln>
        </p:spPr>
      </p:cxn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Grp="1"/>
          </p:cNvSpPr>
          <p:nvPr>
            <p:ph type="body" idx="4294967295"/>
          </p:nvPr>
        </p:nvSpPr>
        <p:spPr bwMode="auto">
          <a:xfrm>
            <a:off x="787360" y="2524157"/>
            <a:ext cx="7715304" cy="2209767"/>
          </a:xfrm>
          <a:prstGeom prst="rect">
            <a:avLst/>
          </a:prstGeom>
          <a:noFill/>
          <a:ln w="12700">
            <a:miter lim="0"/>
            <a:headEnd/>
            <a:tailEnd/>
          </a:ln>
        </p:spPr>
        <p:txBody>
          <a:bodyPr lIns="72248" tIns="72248" rIns="72248" bIns="72248"/>
          <a:lstStyle/>
          <a:p>
            <a:pPr>
              <a:lnSpc>
                <a:spcPts val="6000"/>
              </a:lnSpc>
            </a:pPr>
            <a:r>
              <a:rPr lang="en-US" sz="4000" dirty="0" smtClean="0"/>
              <a:t>AEC will come into effect on December  31,  2015. </a:t>
            </a:r>
          </a:p>
          <a:p>
            <a:pPr marL="527050" indent="-487363" defTabSz="1300163" eaLnBrk="1">
              <a:lnSpc>
                <a:spcPts val="4000"/>
              </a:lnSpc>
              <a:spcBef>
                <a:spcPts val="2400"/>
              </a:spcBef>
              <a:buClr>
                <a:srgbClr val="000000"/>
              </a:buClr>
              <a:buFont typeface="ArialMT" charset="0"/>
              <a:buChar char="•"/>
            </a:pPr>
            <a:endParaRPr lang="th-TH" sz="3600" dirty="0" smtClean="0">
              <a:solidFill>
                <a:srgbClr val="002060"/>
              </a:solidFill>
            </a:endParaRPr>
          </a:p>
        </p:txBody>
      </p:sp>
      <p:sp>
        <p:nvSpPr>
          <p:cNvPr id="3077" name="Rectangle 1"/>
          <p:cNvSpPr>
            <a:spLocks/>
          </p:cNvSpPr>
          <p:nvPr/>
        </p:nvSpPr>
        <p:spPr bwMode="auto">
          <a:xfrm>
            <a:off x="0" y="1636713"/>
            <a:ext cx="13004800" cy="649287"/>
          </a:xfrm>
          <a:prstGeom prst="rect">
            <a:avLst/>
          </a:prstGeom>
          <a:solidFill>
            <a:srgbClr val="808080">
              <a:alpha val="25098"/>
            </a:srgbClr>
          </a:solidFill>
          <a:ln w="12700">
            <a:noFill/>
            <a:miter lim="0"/>
            <a:headEnd/>
            <a:tailEnd/>
          </a:ln>
        </p:spPr>
        <p:txBody>
          <a:bodyPr lIns="72248" tIns="72248" rIns="72248" bIns="72248" anchor="ctr"/>
          <a:lstStyle/>
          <a:p>
            <a:pPr algn="ctr" hangingPunct="0"/>
            <a:endParaRPr lang="th-TH"/>
          </a:p>
        </p:txBody>
      </p:sp>
      <p:grpSp>
        <p:nvGrpSpPr>
          <p:cNvPr id="3078" name="Group 2"/>
          <p:cNvGrpSpPr>
            <a:grpSpLocks/>
          </p:cNvGrpSpPr>
          <p:nvPr/>
        </p:nvGrpSpPr>
        <p:grpSpPr bwMode="auto">
          <a:xfrm>
            <a:off x="8158163" y="915988"/>
            <a:ext cx="4897437" cy="1244600"/>
            <a:chOff x="0" y="0"/>
            <a:chExt cx="358" cy="98"/>
          </a:xfrm>
        </p:grpSpPr>
        <p:sp>
          <p:nvSpPr>
            <p:cNvPr id="3092" name="AutoShape 3"/>
            <p:cNvSpPr>
              <a:spLocks/>
            </p:cNvSpPr>
            <p:nvPr/>
          </p:nvSpPr>
          <p:spPr bwMode="auto">
            <a:xfrm>
              <a:off x="0" y="0"/>
              <a:ext cx="162"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5640" y="0"/>
                  </a:moveTo>
                  <a:lnTo>
                    <a:pt x="0" y="21600"/>
                  </a:lnTo>
                  <a:lnTo>
                    <a:pt x="15959" y="21600"/>
                  </a:lnTo>
                  <a:lnTo>
                    <a:pt x="2160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3093" name="AutoShape 4"/>
            <p:cNvSpPr>
              <a:spLocks/>
            </p:cNvSpPr>
            <p:nvPr/>
          </p:nvSpPr>
          <p:spPr bwMode="auto">
            <a:xfrm rot="10800000">
              <a:off x="128" y="0"/>
              <a:ext cx="166"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3094" name="AutoShape 5"/>
            <p:cNvSpPr>
              <a:spLocks/>
            </p:cNvSpPr>
            <p:nvPr/>
          </p:nvSpPr>
          <p:spPr bwMode="auto">
            <a:xfrm>
              <a:off x="259" y="0"/>
              <a:ext cx="99"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8853" y="21582"/>
                  </a:lnTo>
                  <a:lnTo>
                    <a:pt x="21600" y="21600"/>
                  </a:lnTo>
                  <a:lnTo>
                    <a:pt x="21548" y="17"/>
                  </a:lnTo>
                  <a:lnTo>
                    <a:pt x="0" y="0"/>
                  </a:lnTo>
                  <a:close/>
                </a:path>
              </a:pathLst>
            </a:custGeom>
            <a:solidFill>
              <a:srgbClr val="808080">
                <a:alpha val="25098"/>
              </a:srgbClr>
            </a:solidFill>
            <a:ln w="9525">
              <a:noFill/>
              <a:round/>
              <a:headEnd/>
              <a:tailEnd/>
            </a:ln>
          </p:spPr>
          <p:txBody>
            <a:bodyPr lIns="72248" tIns="72248" rIns="72248" bIns="72248" anchor="ctr"/>
            <a:lstStyle/>
            <a:p>
              <a:endParaRPr lang="th-TH"/>
            </a:p>
          </p:txBody>
        </p:sp>
      </p:grpSp>
      <p:cxnSp>
        <p:nvCxnSpPr>
          <p:cNvPr id="3079" name="Straight Connector 41"/>
          <p:cNvCxnSpPr>
            <a:cxnSpLocks noChangeShapeType="1"/>
          </p:cNvCxnSpPr>
          <p:nvPr/>
        </p:nvCxnSpPr>
        <p:spPr bwMode="auto">
          <a:xfrm>
            <a:off x="-1588" y="1590675"/>
            <a:ext cx="13004801" cy="71438"/>
          </a:xfrm>
          <a:prstGeom prst="line">
            <a:avLst/>
          </a:prstGeom>
          <a:noFill/>
          <a:ln w="76200" algn="ctr">
            <a:solidFill>
              <a:schemeClr val="bg1"/>
            </a:solidFill>
            <a:miter lim="0"/>
            <a:headEnd/>
            <a:tailEnd/>
          </a:ln>
        </p:spPr>
      </p:cxnSp>
      <p:sp>
        <p:nvSpPr>
          <p:cNvPr id="3080" name="Rectangle 6"/>
          <p:cNvSpPr>
            <a:spLocks/>
          </p:cNvSpPr>
          <p:nvPr/>
        </p:nvSpPr>
        <p:spPr bwMode="auto">
          <a:xfrm>
            <a:off x="0" y="1122363"/>
            <a:ext cx="13004800" cy="1066800"/>
          </a:xfrm>
          <a:prstGeom prst="rect">
            <a:avLst/>
          </a:prstGeom>
          <a:solidFill>
            <a:srgbClr val="D94C1F"/>
          </a:solidFill>
          <a:ln w="12700">
            <a:noFill/>
            <a:miter lim="0"/>
            <a:headEnd/>
            <a:tailEnd/>
          </a:ln>
        </p:spPr>
        <p:txBody>
          <a:bodyPr lIns="72248" tIns="72248" rIns="72248" bIns="72248" anchor="ctr"/>
          <a:lstStyle/>
          <a:p>
            <a:pPr algn="ctr" hangingPunct="0"/>
            <a:endParaRPr lang="th-TH"/>
          </a:p>
        </p:txBody>
      </p:sp>
      <p:pic>
        <p:nvPicPr>
          <p:cNvPr id="3081" name="รูปภาพ 38" descr="Untitled-1.png"/>
          <p:cNvPicPr>
            <a:picLocks noChangeAspect="1"/>
          </p:cNvPicPr>
          <p:nvPr/>
        </p:nvPicPr>
        <p:blipFill>
          <a:blip r:embed="rId2"/>
          <a:srcRect l="48795" t="25333" b="50667"/>
          <a:stretch>
            <a:fillRect/>
          </a:stretch>
        </p:blipFill>
        <p:spPr bwMode="auto">
          <a:xfrm>
            <a:off x="0" y="1131888"/>
            <a:ext cx="2765425" cy="1296987"/>
          </a:xfrm>
          <a:prstGeom prst="rect">
            <a:avLst/>
          </a:prstGeom>
          <a:noFill/>
          <a:ln w="9525">
            <a:noFill/>
            <a:miter lim="800000"/>
            <a:headEnd/>
            <a:tailEnd/>
          </a:ln>
        </p:spPr>
      </p:pic>
      <p:sp>
        <p:nvSpPr>
          <p:cNvPr id="40" name="Rectangle 26"/>
          <p:cNvSpPr txBox="1">
            <a:spLocks/>
          </p:cNvSpPr>
          <p:nvPr/>
        </p:nvSpPr>
        <p:spPr bwMode="auto">
          <a:xfrm>
            <a:off x="649288" y="860425"/>
            <a:ext cx="10353706" cy="1554163"/>
          </a:xfrm>
          <a:prstGeom prst="rect">
            <a:avLst/>
          </a:prstGeom>
          <a:noFill/>
          <a:ln w="12700" cap="flat">
            <a:miter lim="0"/>
            <a:headEnd/>
            <a:tailEnd/>
          </a:ln>
        </p:spPr>
        <p:txBody>
          <a:bodyPr lIns="72248" tIns="72248" rIns="72248" bIns="72248" anchor="ctr"/>
          <a:lstStyle/>
          <a:p>
            <a:pPr marL="39688" defTabSz="1300163" hangingPunct="0">
              <a:buClr>
                <a:srgbClr val="FFFFFF"/>
              </a:buClr>
              <a:buFont typeface="ArialMT" charset="0"/>
              <a:buNone/>
              <a:defRPr/>
            </a:pPr>
            <a:r>
              <a:rPr lang="en-US" sz="5400" b="1" kern="0" dirty="0" smtClean="0">
                <a:solidFill>
                  <a:schemeClr val="bg1"/>
                </a:solidFill>
                <a:latin typeface="+mj-lt"/>
                <a:ea typeface="+mj-ea"/>
                <a:cs typeface="+mj-cs"/>
              </a:rPr>
              <a:t>Background and significance</a:t>
            </a:r>
            <a:endParaRPr lang="th-TH" sz="5400" b="1" kern="0" dirty="0">
              <a:solidFill>
                <a:schemeClr val="bg1"/>
              </a:solidFill>
              <a:latin typeface="+mj-lt"/>
              <a:ea typeface="+mj-ea"/>
              <a:cs typeface="+mj-cs"/>
            </a:endParaRPr>
          </a:p>
        </p:txBody>
      </p:sp>
      <p:cxnSp>
        <p:nvCxnSpPr>
          <p:cNvPr id="3083" name="ตัวเชื่อมต่อตรง 46"/>
          <p:cNvCxnSpPr>
            <a:cxnSpLocks noChangeShapeType="1"/>
          </p:cNvCxnSpPr>
          <p:nvPr/>
        </p:nvCxnSpPr>
        <p:spPr bwMode="auto">
          <a:xfrm>
            <a:off x="2901950" y="823913"/>
            <a:ext cx="10102850" cy="0"/>
          </a:xfrm>
          <a:prstGeom prst="line">
            <a:avLst/>
          </a:prstGeom>
          <a:noFill/>
          <a:ln w="76200" algn="ctr">
            <a:solidFill>
              <a:schemeClr val="bg1"/>
            </a:solidFill>
            <a:miter lim="0"/>
            <a:headEnd/>
            <a:tailEnd/>
          </a:ln>
        </p:spPr>
      </p:cxnSp>
      <p:cxnSp>
        <p:nvCxnSpPr>
          <p:cNvPr id="3084" name="ตัวเชื่อมต่อตรง 47"/>
          <p:cNvCxnSpPr>
            <a:cxnSpLocks noChangeShapeType="1"/>
          </p:cNvCxnSpPr>
          <p:nvPr/>
        </p:nvCxnSpPr>
        <p:spPr bwMode="auto">
          <a:xfrm>
            <a:off x="0" y="989013"/>
            <a:ext cx="13004800" cy="0"/>
          </a:xfrm>
          <a:prstGeom prst="line">
            <a:avLst/>
          </a:prstGeom>
          <a:noFill/>
          <a:ln w="57150" algn="ctr">
            <a:solidFill>
              <a:srgbClr val="FF893F"/>
            </a:solidFill>
            <a:miter lim="0"/>
            <a:headEnd/>
            <a:tailEnd/>
          </a:ln>
        </p:spPr>
      </p:cxnSp>
      <p:grpSp>
        <p:nvGrpSpPr>
          <p:cNvPr id="4" name="กลุ่ม 54"/>
          <p:cNvGrpSpPr/>
          <p:nvPr/>
        </p:nvGrpSpPr>
        <p:grpSpPr>
          <a:xfrm>
            <a:off x="1101800" y="0"/>
            <a:ext cx="11903000" cy="916360"/>
            <a:chOff x="3762242" y="-1240110"/>
            <a:chExt cx="8411410" cy="2876550"/>
          </a:xfrm>
          <a:gradFill flip="none" rotWithShape="1">
            <a:gsLst>
              <a:gs pos="100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3500000" scaled="1"/>
            <a:tileRect/>
          </a:gradFill>
        </p:grpSpPr>
        <p:sp>
          <p:nvSpPr>
            <p:cNvPr id="56" name="AutoShape 3"/>
            <p:cNvSpPr>
              <a:spLocks/>
            </p:cNvSpPr>
            <p:nvPr/>
          </p:nvSpPr>
          <p:spPr bwMode="auto">
            <a:xfrm flipV="1">
              <a:off x="3762242" y="-1240110"/>
              <a:ext cx="3711438"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 name="connsiteX0" fmla="*/ 1546 w 17505"/>
                <a:gd name="connsiteY0" fmla="*/ 0 h 21600"/>
                <a:gd name="connsiteX1" fmla="*/ 0 w 17505"/>
                <a:gd name="connsiteY1" fmla="*/ 21600 h 21600"/>
                <a:gd name="connsiteX2" fmla="*/ 11864 w 17505"/>
                <a:gd name="connsiteY2" fmla="*/ 21600 h 21600"/>
                <a:gd name="connsiteX3" fmla="*/ 17505 w 17505"/>
                <a:gd name="connsiteY3" fmla="*/ 0 h 21600"/>
                <a:gd name="connsiteX4" fmla="*/ 1546 w 17505"/>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5" h="21600">
                  <a:moveTo>
                    <a:pt x="1546" y="0"/>
                  </a:moveTo>
                  <a:lnTo>
                    <a:pt x="0" y="21600"/>
                  </a:lnTo>
                  <a:lnTo>
                    <a:pt x="11864" y="21600"/>
                  </a:lnTo>
                  <a:lnTo>
                    <a:pt x="17505" y="0"/>
                  </a:lnTo>
                  <a:lnTo>
                    <a:pt x="1546"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57" name="AutoShape 4"/>
            <p:cNvSpPr>
              <a:spLocks/>
            </p:cNvSpPr>
            <p:nvPr/>
          </p:nvSpPr>
          <p:spPr bwMode="auto">
            <a:xfrm rot="10800000" flipV="1">
              <a:off x="5998344" y="-1240110"/>
              <a:ext cx="4693841"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399" y="21600"/>
                  </a:lnTo>
                  <a:lnTo>
                    <a:pt x="16201" y="21600"/>
                  </a:lnTo>
                  <a:lnTo>
                    <a:pt x="21600" y="0"/>
                  </a:lnTo>
                  <a:lnTo>
                    <a:pt x="0"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58" name="AutoShape 5"/>
            <p:cNvSpPr>
              <a:spLocks/>
            </p:cNvSpPr>
            <p:nvPr/>
          </p:nvSpPr>
          <p:spPr bwMode="auto">
            <a:xfrm flipV="1">
              <a:off x="9382720" y="-1227438"/>
              <a:ext cx="2790932" cy="2863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853" y="21582"/>
                  </a:lnTo>
                  <a:lnTo>
                    <a:pt x="21600" y="21600"/>
                  </a:lnTo>
                  <a:lnTo>
                    <a:pt x="21548" y="17"/>
                  </a:lnTo>
                  <a:lnTo>
                    <a:pt x="0" y="0"/>
                  </a:lnTo>
                  <a:close/>
                </a:path>
              </a:pathLst>
            </a:custGeom>
            <a:grpFill/>
            <a:ln w="9525" cap="flat" cmpd="sng">
              <a:noFill/>
              <a:prstDash val="solid"/>
              <a:round/>
              <a:headEnd/>
              <a:tailEnd/>
            </a:ln>
            <a:effectLst/>
          </p:spPr>
          <p:txBody>
            <a:bodyPr lIns="72248" tIns="72248" rIns="72248" bIns="72248" anchor="ctr"/>
            <a:lstStyle/>
            <a:p>
              <a:pPr algn="ctr" hangingPunct="0">
                <a:defRPr/>
              </a:pPr>
              <a:endParaRPr lang="th-TH"/>
            </a:p>
          </p:txBody>
        </p:sp>
      </p:grpSp>
      <p:pic>
        <p:nvPicPr>
          <p:cNvPr id="3087" name="รูปภาพ 58" descr="logo_kku2.gif"/>
          <p:cNvPicPr>
            <a:picLocks noChangeAspect="1"/>
          </p:cNvPicPr>
          <p:nvPr/>
        </p:nvPicPr>
        <p:blipFill>
          <a:blip r:embed="rId3"/>
          <a:srcRect/>
          <a:stretch>
            <a:fillRect/>
          </a:stretch>
        </p:blipFill>
        <p:spPr bwMode="auto">
          <a:xfrm>
            <a:off x="454025" y="144463"/>
            <a:ext cx="393700" cy="700087"/>
          </a:xfrm>
          <a:prstGeom prst="rect">
            <a:avLst/>
          </a:prstGeom>
          <a:noFill/>
          <a:ln w="9525">
            <a:noFill/>
            <a:miter lim="800000"/>
            <a:headEnd/>
            <a:tailEnd/>
          </a:ln>
        </p:spPr>
      </p:pic>
      <p:cxnSp>
        <p:nvCxnSpPr>
          <p:cNvPr id="3088" name="ตัวเชื่อมต่อตรง 59"/>
          <p:cNvCxnSpPr>
            <a:cxnSpLocks noChangeShapeType="1"/>
          </p:cNvCxnSpPr>
          <p:nvPr/>
        </p:nvCxnSpPr>
        <p:spPr bwMode="auto">
          <a:xfrm>
            <a:off x="1317625" y="823913"/>
            <a:ext cx="11687175" cy="0"/>
          </a:xfrm>
          <a:prstGeom prst="line">
            <a:avLst/>
          </a:prstGeom>
          <a:noFill/>
          <a:ln w="76200" algn="ctr">
            <a:solidFill>
              <a:schemeClr val="bg1"/>
            </a:solidFill>
            <a:miter lim="0"/>
            <a:headEnd/>
            <a:tailEnd/>
          </a:ln>
        </p:spPr>
      </p:cxnSp>
      <p:pic>
        <p:nvPicPr>
          <p:cNvPr id="11266" name="Picture 2" descr="http://thaipublica.org/wp-content/uploads/2014/12/1343992323.jpg"/>
          <p:cNvPicPr>
            <a:picLocks noChangeAspect="1" noChangeArrowheads="1"/>
          </p:cNvPicPr>
          <p:nvPr/>
        </p:nvPicPr>
        <p:blipFill>
          <a:blip r:embed="rId4"/>
          <a:srcRect/>
          <a:stretch>
            <a:fillRect/>
          </a:stretch>
        </p:blipFill>
        <p:spPr bwMode="auto">
          <a:xfrm>
            <a:off x="8359788" y="2447908"/>
            <a:ext cx="2714644" cy="2714645"/>
          </a:xfrm>
          <a:prstGeom prst="rect">
            <a:avLst/>
          </a:prstGeom>
          <a:noFill/>
        </p:spPr>
      </p:pic>
      <p:pic>
        <p:nvPicPr>
          <p:cNvPr id="11270" name="Picture 6" descr="http://p3.isanook.com/ca/0/ud/273/1369175/13696542341369654333l.jpg"/>
          <p:cNvPicPr>
            <a:picLocks noChangeAspect="1" noChangeArrowheads="1"/>
          </p:cNvPicPr>
          <p:nvPr/>
        </p:nvPicPr>
        <p:blipFill>
          <a:blip r:embed="rId5"/>
          <a:srcRect/>
          <a:stretch>
            <a:fillRect/>
          </a:stretch>
        </p:blipFill>
        <p:spPr bwMode="auto">
          <a:xfrm>
            <a:off x="215856" y="5805494"/>
            <a:ext cx="4865764" cy="2524115"/>
          </a:xfrm>
          <a:prstGeom prst="rect">
            <a:avLst/>
          </a:prstGeom>
          <a:noFill/>
        </p:spPr>
      </p:pic>
      <p:sp>
        <p:nvSpPr>
          <p:cNvPr id="23" name="TextBox 22"/>
          <p:cNvSpPr txBox="1"/>
          <p:nvPr/>
        </p:nvSpPr>
        <p:spPr>
          <a:xfrm>
            <a:off x="5145078" y="5591180"/>
            <a:ext cx="7572428" cy="3298339"/>
          </a:xfrm>
          <a:prstGeom prst="rect">
            <a:avLst/>
          </a:prstGeom>
          <a:noFill/>
        </p:spPr>
        <p:txBody>
          <a:bodyPr wrap="square" rtlCol="0">
            <a:spAutoFit/>
          </a:bodyPr>
          <a:lstStyle/>
          <a:p>
            <a:pPr>
              <a:lnSpc>
                <a:spcPts val="5000"/>
              </a:lnSpc>
              <a:spcBef>
                <a:spcPts val="2400"/>
              </a:spcBef>
            </a:pPr>
            <a:r>
              <a:rPr lang="en-US" dirty="0" smtClean="0"/>
              <a:t>Mutual Recognition Agreement (MRA) in the services sector is a relatively recent development in ASEAN cooperation in trade in services.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Grp="1"/>
          </p:cNvSpPr>
          <p:nvPr>
            <p:ph type="body" idx="4294967295"/>
          </p:nvPr>
        </p:nvSpPr>
        <p:spPr bwMode="auto">
          <a:xfrm>
            <a:off x="787360" y="2667033"/>
            <a:ext cx="8072494" cy="6924675"/>
          </a:xfrm>
          <a:prstGeom prst="rect">
            <a:avLst/>
          </a:prstGeom>
          <a:noFill/>
          <a:ln w="12700">
            <a:miter lim="0"/>
            <a:headEnd/>
            <a:tailEnd/>
          </a:ln>
        </p:spPr>
        <p:txBody>
          <a:bodyPr lIns="72248" tIns="72248" rIns="72248" bIns="72248"/>
          <a:lstStyle/>
          <a:p>
            <a:pPr>
              <a:spcBef>
                <a:spcPts val="2400"/>
              </a:spcBef>
            </a:pPr>
            <a:r>
              <a:rPr lang="en-US" sz="3600" dirty="0" smtClean="0"/>
              <a:t>This makes nursing organizations in ASEAN countries prepare for changes in 2015.</a:t>
            </a:r>
          </a:p>
          <a:p>
            <a:pPr>
              <a:spcBef>
                <a:spcPts val="2400"/>
              </a:spcBef>
            </a:pPr>
            <a:r>
              <a:rPr lang="en-US" sz="3600" dirty="0" smtClean="0"/>
              <a:t>Bureau of Nursing of Thailand announced Nursing service strategies to support nursing during changes in the ASEAN Economic Community (AEC) in 2015</a:t>
            </a:r>
            <a:endParaRPr lang="th-TH" sz="3600" dirty="0" smtClean="0"/>
          </a:p>
          <a:p>
            <a:pPr marL="527050" indent="-487363" defTabSz="1300163" eaLnBrk="1">
              <a:spcBef>
                <a:spcPts val="2400"/>
              </a:spcBef>
              <a:buClr>
                <a:srgbClr val="000000"/>
              </a:buClr>
              <a:buFont typeface="ArialMT" charset="0"/>
              <a:buChar char="•"/>
            </a:pPr>
            <a:endParaRPr lang="th-TH" sz="3600" dirty="0" smtClean="0">
              <a:solidFill>
                <a:srgbClr val="002060"/>
              </a:solidFill>
            </a:endParaRPr>
          </a:p>
        </p:txBody>
      </p:sp>
      <p:sp>
        <p:nvSpPr>
          <p:cNvPr id="3077" name="Rectangle 1"/>
          <p:cNvSpPr>
            <a:spLocks/>
          </p:cNvSpPr>
          <p:nvPr/>
        </p:nvSpPr>
        <p:spPr bwMode="auto">
          <a:xfrm>
            <a:off x="0" y="1636713"/>
            <a:ext cx="13004800" cy="649287"/>
          </a:xfrm>
          <a:prstGeom prst="rect">
            <a:avLst/>
          </a:prstGeom>
          <a:solidFill>
            <a:srgbClr val="808080">
              <a:alpha val="25098"/>
            </a:srgbClr>
          </a:solidFill>
          <a:ln w="12700">
            <a:noFill/>
            <a:miter lim="0"/>
            <a:headEnd/>
            <a:tailEnd/>
          </a:ln>
        </p:spPr>
        <p:txBody>
          <a:bodyPr lIns="72248" tIns="72248" rIns="72248" bIns="72248" anchor="ctr"/>
          <a:lstStyle/>
          <a:p>
            <a:pPr algn="ctr" hangingPunct="0"/>
            <a:endParaRPr lang="th-TH"/>
          </a:p>
        </p:txBody>
      </p:sp>
      <p:grpSp>
        <p:nvGrpSpPr>
          <p:cNvPr id="2" name="Group 2"/>
          <p:cNvGrpSpPr>
            <a:grpSpLocks/>
          </p:cNvGrpSpPr>
          <p:nvPr/>
        </p:nvGrpSpPr>
        <p:grpSpPr bwMode="auto">
          <a:xfrm>
            <a:off x="8158163" y="915988"/>
            <a:ext cx="4897437" cy="1244600"/>
            <a:chOff x="0" y="0"/>
            <a:chExt cx="358" cy="98"/>
          </a:xfrm>
        </p:grpSpPr>
        <p:sp>
          <p:nvSpPr>
            <p:cNvPr id="3092" name="AutoShape 3"/>
            <p:cNvSpPr>
              <a:spLocks/>
            </p:cNvSpPr>
            <p:nvPr/>
          </p:nvSpPr>
          <p:spPr bwMode="auto">
            <a:xfrm>
              <a:off x="0" y="0"/>
              <a:ext cx="162"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5640" y="0"/>
                  </a:moveTo>
                  <a:lnTo>
                    <a:pt x="0" y="21600"/>
                  </a:lnTo>
                  <a:lnTo>
                    <a:pt x="15959" y="21600"/>
                  </a:lnTo>
                  <a:lnTo>
                    <a:pt x="2160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3093" name="AutoShape 4"/>
            <p:cNvSpPr>
              <a:spLocks/>
            </p:cNvSpPr>
            <p:nvPr/>
          </p:nvSpPr>
          <p:spPr bwMode="auto">
            <a:xfrm rot="10800000">
              <a:off x="128" y="0"/>
              <a:ext cx="166"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3094" name="AutoShape 5"/>
            <p:cNvSpPr>
              <a:spLocks/>
            </p:cNvSpPr>
            <p:nvPr/>
          </p:nvSpPr>
          <p:spPr bwMode="auto">
            <a:xfrm>
              <a:off x="259" y="0"/>
              <a:ext cx="99"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8853" y="21582"/>
                  </a:lnTo>
                  <a:lnTo>
                    <a:pt x="21600" y="21600"/>
                  </a:lnTo>
                  <a:lnTo>
                    <a:pt x="21548" y="17"/>
                  </a:lnTo>
                  <a:lnTo>
                    <a:pt x="0" y="0"/>
                  </a:lnTo>
                  <a:close/>
                </a:path>
              </a:pathLst>
            </a:custGeom>
            <a:solidFill>
              <a:srgbClr val="808080">
                <a:alpha val="25098"/>
              </a:srgbClr>
            </a:solidFill>
            <a:ln w="9525">
              <a:noFill/>
              <a:round/>
              <a:headEnd/>
              <a:tailEnd/>
            </a:ln>
          </p:spPr>
          <p:txBody>
            <a:bodyPr lIns="72248" tIns="72248" rIns="72248" bIns="72248" anchor="ctr"/>
            <a:lstStyle/>
            <a:p>
              <a:endParaRPr lang="th-TH"/>
            </a:p>
          </p:txBody>
        </p:sp>
      </p:grpSp>
      <p:cxnSp>
        <p:nvCxnSpPr>
          <p:cNvPr id="3079" name="Straight Connector 41"/>
          <p:cNvCxnSpPr>
            <a:cxnSpLocks noChangeShapeType="1"/>
          </p:cNvCxnSpPr>
          <p:nvPr/>
        </p:nvCxnSpPr>
        <p:spPr bwMode="auto">
          <a:xfrm>
            <a:off x="-1588" y="1590675"/>
            <a:ext cx="13004801" cy="71438"/>
          </a:xfrm>
          <a:prstGeom prst="line">
            <a:avLst/>
          </a:prstGeom>
          <a:noFill/>
          <a:ln w="76200" algn="ctr">
            <a:solidFill>
              <a:schemeClr val="bg1"/>
            </a:solidFill>
            <a:miter lim="0"/>
            <a:headEnd/>
            <a:tailEnd/>
          </a:ln>
        </p:spPr>
      </p:cxnSp>
      <p:sp>
        <p:nvSpPr>
          <p:cNvPr id="3080" name="Rectangle 6"/>
          <p:cNvSpPr>
            <a:spLocks/>
          </p:cNvSpPr>
          <p:nvPr/>
        </p:nvSpPr>
        <p:spPr bwMode="auto">
          <a:xfrm>
            <a:off x="0" y="1122363"/>
            <a:ext cx="13004800" cy="1066800"/>
          </a:xfrm>
          <a:prstGeom prst="rect">
            <a:avLst/>
          </a:prstGeom>
          <a:solidFill>
            <a:srgbClr val="D94C1F"/>
          </a:solidFill>
          <a:ln w="12700">
            <a:noFill/>
            <a:miter lim="0"/>
            <a:headEnd/>
            <a:tailEnd/>
          </a:ln>
        </p:spPr>
        <p:txBody>
          <a:bodyPr lIns="72248" tIns="72248" rIns="72248" bIns="72248" anchor="ctr"/>
          <a:lstStyle/>
          <a:p>
            <a:pPr algn="ctr" hangingPunct="0"/>
            <a:endParaRPr lang="th-TH"/>
          </a:p>
        </p:txBody>
      </p:sp>
      <p:pic>
        <p:nvPicPr>
          <p:cNvPr id="3081" name="รูปภาพ 38" descr="Untitled-1.png"/>
          <p:cNvPicPr>
            <a:picLocks noChangeAspect="1"/>
          </p:cNvPicPr>
          <p:nvPr/>
        </p:nvPicPr>
        <p:blipFill>
          <a:blip r:embed="rId2"/>
          <a:srcRect l="48795" t="25333" b="50667"/>
          <a:stretch>
            <a:fillRect/>
          </a:stretch>
        </p:blipFill>
        <p:spPr bwMode="auto">
          <a:xfrm>
            <a:off x="0" y="1131888"/>
            <a:ext cx="2765425" cy="1296987"/>
          </a:xfrm>
          <a:prstGeom prst="rect">
            <a:avLst/>
          </a:prstGeom>
          <a:noFill/>
          <a:ln w="9525">
            <a:noFill/>
            <a:miter lim="800000"/>
            <a:headEnd/>
            <a:tailEnd/>
          </a:ln>
        </p:spPr>
      </p:pic>
      <p:sp>
        <p:nvSpPr>
          <p:cNvPr id="40" name="Rectangle 26"/>
          <p:cNvSpPr txBox="1">
            <a:spLocks/>
          </p:cNvSpPr>
          <p:nvPr/>
        </p:nvSpPr>
        <p:spPr bwMode="auto">
          <a:xfrm>
            <a:off x="649288" y="860425"/>
            <a:ext cx="10353706" cy="1554163"/>
          </a:xfrm>
          <a:prstGeom prst="rect">
            <a:avLst/>
          </a:prstGeom>
          <a:noFill/>
          <a:ln w="12700" cap="flat">
            <a:miter lim="0"/>
            <a:headEnd/>
            <a:tailEnd/>
          </a:ln>
        </p:spPr>
        <p:txBody>
          <a:bodyPr lIns="72248" tIns="72248" rIns="72248" bIns="72248" anchor="ctr"/>
          <a:lstStyle/>
          <a:p>
            <a:pPr marL="39688" defTabSz="1300163" hangingPunct="0">
              <a:buClr>
                <a:srgbClr val="FFFFFF"/>
              </a:buClr>
              <a:buFont typeface="ArialMT" charset="0"/>
              <a:buNone/>
              <a:defRPr/>
            </a:pPr>
            <a:r>
              <a:rPr lang="en-US" sz="5400" b="1" kern="0" dirty="0" smtClean="0">
                <a:solidFill>
                  <a:schemeClr val="bg1"/>
                </a:solidFill>
                <a:latin typeface="+mj-lt"/>
                <a:ea typeface="+mj-ea"/>
                <a:cs typeface="+mj-cs"/>
              </a:rPr>
              <a:t>Background and significance</a:t>
            </a:r>
            <a:endParaRPr lang="th-TH" sz="5400" b="1" kern="0" dirty="0">
              <a:solidFill>
                <a:schemeClr val="bg1"/>
              </a:solidFill>
              <a:latin typeface="+mj-lt"/>
              <a:ea typeface="+mj-ea"/>
              <a:cs typeface="+mj-cs"/>
            </a:endParaRPr>
          </a:p>
        </p:txBody>
      </p:sp>
      <p:cxnSp>
        <p:nvCxnSpPr>
          <p:cNvPr id="3083" name="ตัวเชื่อมต่อตรง 46"/>
          <p:cNvCxnSpPr>
            <a:cxnSpLocks noChangeShapeType="1"/>
          </p:cNvCxnSpPr>
          <p:nvPr/>
        </p:nvCxnSpPr>
        <p:spPr bwMode="auto">
          <a:xfrm>
            <a:off x="2901950" y="823913"/>
            <a:ext cx="10102850" cy="0"/>
          </a:xfrm>
          <a:prstGeom prst="line">
            <a:avLst/>
          </a:prstGeom>
          <a:noFill/>
          <a:ln w="76200" algn="ctr">
            <a:solidFill>
              <a:schemeClr val="bg1"/>
            </a:solidFill>
            <a:miter lim="0"/>
            <a:headEnd/>
            <a:tailEnd/>
          </a:ln>
        </p:spPr>
      </p:cxnSp>
      <p:cxnSp>
        <p:nvCxnSpPr>
          <p:cNvPr id="3084" name="ตัวเชื่อมต่อตรง 47"/>
          <p:cNvCxnSpPr>
            <a:cxnSpLocks noChangeShapeType="1"/>
          </p:cNvCxnSpPr>
          <p:nvPr/>
        </p:nvCxnSpPr>
        <p:spPr bwMode="auto">
          <a:xfrm>
            <a:off x="0" y="989013"/>
            <a:ext cx="13004800" cy="0"/>
          </a:xfrm>
          <a:prstGeom prst="line">
            <a:avLst/>
          </a:prstGeom>
          <a:noFill/>
          <a:ln w="57150" algn="ctr">
            <a:solidFill>
              <a:srgbClr val="FF893F"/>
            </a:solidFill>
            <a:miter lim="0"/>
            <a:headEnd/>
            <a:tailEnd/>
          </a:ln>
        </p:spPr>
      </p:cxnSp>
      <p:grpSp>
        <p:nvGrpSpPr>
          <p:cNvPr id="3" name="กลุ่ม 54"/>
          <p:cNvGrpSpPr/>
          <p:nvPr/>
        </p:nvGrpSpPr>
        <p:grpSpPr>
          <a:xfrm>
            <a:off x="1101800" y="0"/>
            <a:ext cx="11903000" cy="916360"/>
            <a:chOff x="3762242" y="-1240110"/>
            <a:chExt cx="8411410" cy="2876550"/>
          </a:xfrm>
          <a:gradFill flip="none" rotWithShape="1">
            <a:gsLst>
              <a:gs pos="100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3500000" scaled="1"/>
            <a:tileRect/>
          </a:gradFill>
        </p:grpSpPr>
        <p:sp>
          <p:nvSpPr>
            <p:cNvPr id="56" name="AutoShape 3"/>
            <p:cNvSpPr>
              <a:spLocks/>
            </p:cNvSpPr>
            <p:nvPr/>
          </p:nvSpPr>
          <p:spPr bwMode="auto">
            <a:xfrm flipV="1">
              <a:off x="3762242" y="-1240110"/>
              <a:ext cx="3711438"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 name="connsiteX0" fmla="*/ 1546 w 17505"/>
                <a:gd name="connsiteY0" fmla="*/ 0 h 21600"/>
                <a:gd name="connsiteX1" fmla="*/ 0 w 17505"/>
                <a:gd name="connsiteY1" fmla="*/ 21600 h 21600"/>
                <a:gd name="connsiteX2" fmla="*/ 11864 w 17505"/>
                <a:gd name="connsiteY2" fmla="*/ 21600 h 21600"/>
                <a:gd name="connsiteX3" fmla="*/ 17505 w 17505"/>
                <a:gd name="connsiteY3" fmla="*/ 0 h 21600"/>
                <a:gd name="connsiteX4" fmla="*/ 1546 w 17505"/>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5" h="21600">
                  <a:moveTo>
                    <a:pt x="1546" y="0"/>
                  </a:moveTo>
                  <a:lnTo>
                    <a:pt x="0" y="21600"/>
                  </a:lnTo>
                  <a:lnTo>
                    <a:pt x="11864" y="21600"/>
                  </a:lnTo>
                  <a:lnTo>
                    <a:pt x="17505" y="0"/>
                  </a:lnTo>
                  <a:lnTo>
                    <a:pt x="1546"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57" name="AutoShape 4"/>
            <p:cNvSpPr>
              <a:spLocks/>
            </p:cNvSpPr>
            <p:nvPr/>
          </p:nvSpPr>
          <p:spPr bwMode="auto">
            <a:xfrm rot="10800000" flipV="1">
              <a:off x="5998344" y="-1240110"/>
              <a:ext cx="4693841"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399" y="21600"/>
                  </a:lnTo>
                  <a:lnTo>
                    <a:pt x="16201" y="21600"/>
                  </a:lnTo>
                  <a:lnTo>
                    <a:pt x="21600" y="0"/>
                  </a:lnTo>
                  <a:lnTo>
                    <a:pt x="0"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58" name="AutoShape 5"/>
            <p:cNvSpPr>
              <a:spLocks/>
            </p:cNvSpPr>
            <p:nvPr/>
          </p:nvSpPr>
          <p:spPr bwMode="auto">
            <a:xfrm flipV="1">
              <a:off x="9382720" y="-1227438"/>
              <a:ext cx="2790932" cy="2863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853" y="21582"/>
                  </a:lnTo>
                  <a:lnTo>
                    <a:pt x="21600" y="21600"/>
                  </a:lnTo>
                  <a:lnTo>
                    <a:pt x="21548" y="17"/>
                  </a:lnTo>
                  <a:lnTo>
                    <a:pt x="0" y="0"/>
                  </a:lnTo>
                  <a:close/>
                </a:path>
              </a:pathLst>
            </a:custGeom>
            <a:grpFill/>
            <a:ln w="9525" cap="flat" cmpd="sng">
              <a:noFill/>
              <a:prstDash val="solid"/>
              <a:round/>
              <a:headEnd/>
              <a:tailEnd/>
            </a:ln>
            <a:effectLst/>
          </p:spPr>
          <p:txBody>
            <a:bodyPr lIns="72248" tIns="72248" rIns="72248" bIns="72248" anchor="ctr"/>
            <a:lstStyle/>
            <a:p>
              <a:pPr algn="ctr" hangingPunct="0">
                <a:defRPr/>
              </a:pPr>
              <a:endParaRPr lang="th-TH"/>
            </a:p>
          </p:txBody>
        </p:sp>
      </p:grpSp>
      <p:pic>
        <p:nvPicPr>
          <p:cNvPr id="3087" name="รูปภาพ 58" descr="logo_kku2.gif"/>
          <p:cNvPicPr>
            <a:picLocks noChangeAspect="1"/>
          </p:cNvPicPr>
          <p:nvPr/>
        </p:nvPicPr>
        <p:blipFill>
          <a:blip r:embed="rId3"/>
          <a:srcRect/>
          <a:stretch>
            <a:fillRect/>
          </a:stretch>
        </p:blipFill>
        <p:spPr bwMode="auto">
          <a:xfrm>
            <a:off x="454025" y="144463"/>
            <a:ext cx="393700" cy="700087"/>
          </a:xfrm>
          <a:prstGeom prst="rect">
            <a:avLst/>
          </a:prstGeom>
          <a:noFill/>
          <a:ln w="9525">
            <a:noFill/>
            <a:miter lim="800000"/>
            <a:headEnd/>
            <a:tailEnd/>
          </a:ln>
        </p:spPr>
      </p:pic>
      <p:cxnSp>
        <p:nvCxnSpPr>
          <p:cNvPr id="3088" name="ตัวเชื่อมต่อตรง 59"/>
          <p:cNvCxnSpPr>
            <a:cxnSpLocks noChangeShapeType="1"/>
          </p:cNvCxnSpPr>
          <p:nvPr/>
        </p:nvCxnSpPr>
        <p:spPr bwMode="auto">
          <a:xfrm>
            <a:off x="1317625" y="823913"/>
            <a:ext cx="11687175" cy="0"/>
          </a:xfrm>
          <a:prstGeom prst="line">
            <a:avLst/>
          </a:prstGeom>
          <a:noFill/>
          <a:ln w="76200" algn="ctr">
            <a:solidFill>
              <a:schemeClr val="bg1"/>
            </a:solidFill>
            <a:miter lim="0"/>
            <a:headEnd/>
            <a:tailEnd/>
          </a:ln>
        </p:spPr>
      </p:cxnSp>
      <p:pic>
        <p:nvPicPr>
          <p:cNvPr id="28674" name="Picture 2" descr="http://www.gj.mahidol.ac.th/tech/FileSponsor/Picture/Big/SP141127122541.jpg"/>
          <p:cNvPicPr>
            <a:picLocks noChangeAspect="1" noChangeArrowheads="1"/>
          </p:cNvPicPr>
          <p:nvPr/>
        </p:nvPicPr>
        <p:blipFill>
          <a:blip r:embed="rId4"/>
          <a:srcRect/>
          <a:stretch>
            <a:fillRect/>
          </a:stretch>
        </p:blipFill>
        <p:spPr bwMode="auto">
          <a:xfrm>
            <a:off x="8574102" y="3090850"/>
            <a:ext cx="3771900" cy="3810001"/>
          </a:xfrm>
          <a:prstGeom prst="rect">
            <a:avLst/>
          </a:prstGeom>
          <a:noFill/>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Grp="1"/>
          </p:cNvSpPr>
          <p:nvPr>
            <p:ph type="body" idx="4294967295"/>
          </p:nvPr>
        </p:nvSpPr>
        <p:spPr bwMode="auto">
          <a:xfrm>
            <a:off x="787360" y="2662222"/>
            <a:ext cx="11125200" cy="4214842"/>
          </a:xfrm>
          <a:prstGeom prst="rect">
            <a:avLst/>
          </a:prstGeom>
          <a:noFill/>
          <a:ln w="12700">
            <a:miter lim="0"/>
            <a:headEnd/>
            <a:tailEnd/>
          </a:ln>
        </p:spPr>
        <p:txBody>
          <a:bodyPr lIns="72248" tIns="72248" rIns="72248" bIns="72248"/>
          <a:lstStyle/>
          <a:p>
            <a:pPr marL="527050" indent="-487363" defTabSz="1300163" eaLnBrk="1">
              <a:lnSpc>
                <a:spcPts val="6000"/>
              </a:lnSpc>
              <a:spcBef>
                <a:spcPts val="700"/>
              </a:spcBef>
              <a:buClr>
                <a:srgbClr val="000000"/>
              </a:buClr>
              <a:buFont typeface="ArialMT" charset="0"/>
              <a:buChar char="•"/>
            </a:pPr>
            <a:r>
              <a:rPr lang="en-US" dirty="0" smtClean="0"/>
              <a:t>To study the implementation of nursing service strategies to support nursing during changes in the ASEAN Economic Community (AEC) in 2015 of nursing organizations in hospitals being under The Ministry of Public Health, Thailand</a:t>
            </a:r>
            <a:endParaRPr lang="th-TH" dirty="0" smtClean="0"/>
          </a:p>
        </p:txBody>
      </p:sp>
      <p:sp>
        <p:nvSpPr>
          <p:cNvPr id="3077" name="Rectangle 1"/>
          <p:cNvSpPr>
            <a:spLocks/>
          </p:cNvSpPr>
          <p:nvPr/>
        </p:nvSpPr>
        <p:spPr bwMode="auto">
          <a:xfrm>
            <a:off x="0" y="1636713"/>
            <a:ext cx="13004800" cy="649287"/>
          </a:xfrm>
          <a:prstGeom prst="rect">
            <a:avLst/>
          </a:prstGeom>
          <a:solidFill>
            <a:srgbClr val="808080">
              <a:alpha val="25098"/>
            </a:srgbClr>
          </a:solidFill>
          <a:ln w="12700">
            <a:noFill/>
            <a:miter lim="0"/>
            <a:headEnd/>
            <a:tailEnd/>
          </a:ln>
        </p:spPr>
        <p:txBody>
          <a:bodyPr lIns="72248" tIns="72248" rIns="72248" bIns="72248" anchor="ctr"/>
          <a:lstStyle/>
          <a:p>
            <a:pPr algn="ctr" hangingPunct="0"/>
            <a:endParaRPr lang="th-TH"/>
          </a:p>
        </p:txBody>
      </p:sp>
      <p:grpSp>
        <p:nvGrpSpPr>
          <p:cNvPr id="2" name="Group 2"/>
          <p:cNvGrpSpPr>
            <a:grpSpLocks/>
          </p:cNvGrpSpPr>
          <p:nvPr/>
        </p:nvGrpSpPr>
        <p:grpSpPr bwMode="auto">
          <a:xfrm>
            <a:off x="8158163" y="915988"/>
            <a:ext cx="4897437" cy="1244600"/>
            <a:chOff x="0" y="0"/>
            <a:chExt cx="358" cy="98"/>
          </a:xfrm>
        </p:grpSpPr>
        <p:sp>
          <p:nvSpPr>
            <p:cNvPr id="3092" name="AutoShape 3"/>
            <p:cNvSpPr>
              <a:spLocks/>
            </p:cNvSpPr>
            <p:nvPr/>
          </p:nvSpPr>
          <p:spPr bwMode="auto">
            <a:xfrm>
              <a:off x="0" y="0"/>
              <a:ext cx="162"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5640" y="0"/>
                  </a:moveTo>
                  <a:lnTo>
                    <a:pt x="0" y="21600"/>
                  </a:lnTo>
                  <a:lnTo>
                    <a:pt x="15959" y="21600"/>
                  </a:lnTo>
                  <a:lnTo>
                    <a:pt x="2160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3093" name="AutoShape 4"/>
            <p:cNvSpPr>
              <a:spLocks/>
            </p:cNvSpPr>
            <p:nvPr/>
          </p:nvSpPr>
          <p:spPr bwMode="auto">
            <a:xfrm rot="10800000">
              <a:off x="128" y="0"/>
              <a:ext cx="166"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3094" name="AutoShape 5"/>
            <p:cNvSpPr>
              <a:spLocks/>
            </p:cNvSpPr>
            <p:nvPr/>
          </p:nvSpPr>
          <p:spPr bwMode="auto">
            <a:xfrm>
              <a:off x="259" y="0"/>
              <a:ext cx="99"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8853" y="21582"/>
                  </a:lnTo>
                  <a:lnTo>
                    <a:pt x="21600" y="21600"/>
                  </a:lnTo>
                  <a:lnTo>
                    <a:pt x="21548" y="17"/>
                  </a:lnTo>
                  <a:lnTo>
                    <a:pt x="0" y="0"/>
                  </a:lnTo>
                  <a:close/>
                </a:path>
              </a:pathLst>
            </a:custGeom>
            <a:solidFill>
              <a:srgbClr val="808080">
                <a:alpha val="25098"/>
              </a:srgbClr>
            </a:solidFill>
            <a:ln w="9525">
              <a:noFill/>
              <a:round/>
              <a:headEnd/>
              <a:tailEnd/>
            </a:ln>
          </p:spPr>
          <p:txBody>
            <a:bodyPr lIns="72248" tIns="72248" rIns="72248" bIns="72248" anchor="ctr"/>
            <a:lstStyle/>
            <a:p>
              <a:endParaRPr lang="th-TH"/>
            </a:p>
          </p:txBody>
        </p:sp>
      </p:grpSp>
      <p:cxnSp>
        <p:nvCxnSpPr>
          <p:cNvPr id="3079" name="Straight Connector 41"/>
          <p:cNvCxnSpPr>
            <a:cxnSpLocks noChangeShapeType="1"/>
          </p:cNvCxnSpPr>
          <p:nvPr/>
        </p:nvCxnSpPr>
        <p:spPr bwMode="auto">
          <a:xfrm>
            <a:off x="-1588" y="1590675"/>
            <a:ext cx="13004801" cy="71438"/>
          </a:xfrm>
          <a:prstGeom prst="line">
            <a:avLst/>
          </a:prstGeom>
          <a:noFill/>
          <a:ln w="76200" algn="ctr">
            <a:solidFill>
              <a:schemeClr val="bg1"/>
            </a:solidFill>
            <a:miter lim="0"/>
            <a:headEnd/>
            <a:tailEnd/>
          </a:ln>
        </p:spPr>
      </p:cxnSp>
      <p:sp>
        <p:nvSpPr>
          <p:cNvPr id="3080" name="Rectangle 6"/>
          <p:cNvSpPr>
            <a:spLocks/>
          </p:cNvSpPr>
          <p:nvPr/>
        </p:nvSpPr>
        <p:spPr bwMode="auto">
          <a:xfrm>
            <a:off x="0" y="1122363"/>
            <a:ext cx="13004800" cy="1066800"/>
          </a:xfrm>
          <a:prstGeom prst="rect">
            <a:avLst/>
          </a:prstGeom>
          <a:solidFill>
            <a:srgbClr val="D94C1F"/>
          </a:solidFill>
          <a:ln w="12700">
            <a:noFill/>
            <a:miter lim="0"/>
            <a:headEnd/>
            <a:tailEnd/>
          </a:ln>
        </p:spPr>
        <p:txBody>
          <a:bodyPr lIns="72248" tIns="72248" rIns="72248" bIns="72248" anchor="ctr"/>
          <a:lstStyle/>
          <a:p>
            <a:pPr algn="ctr" hangingPunct="0"/>
            <a:endParaRPr lang="th-TH"/>
          </a:p>
        </p:txBody>
      </p:sp>
      <p:pic>
        <p:nvPicPr>
          <p:cNvPr id="3081" name="รูปภาพ 38" descr="Untitled-1.png"/>
          <p:cNvPicPr>
            <a:picLocks noChangeAspect="1"/>
          </p:cNvPicPr>
          <p:nvPr/>
        </p:nvPicPr>
        <p:blipFill>
          <a:blip r:embed="rId2"/>
          <a:srcRect l="48795" t="25333" b="50667"/>
          <a:stretch>
            <a:fillRect/>
          </a:stretch>
        </p:blipFill>
        <p:spPr bwMode="auto">
          <a:xfrm>
            <a:off x="0" y="1131888"/>
            <a:ext cx="2765425" cy="1296987"/>
          </a:xfrm>
          <a:prstGeom prst="rect">
            <a:avLst/>
          </a:prstGeom>
          <a:noFill/>
          <a:ln w="9525">
            <a:noFill/>
            <a:miter lim="800000"/>
            <a:headEnd/>
            <a:tailEnd/>
          </a:ln>
        </p:spPr>
      </p:pic>
      <p:sp>
        <p:nvSpPr>
          <p:cNvPr id="40" name="Rectangle 26"/>
          <p:cNvSpPr txBox="1">
            <a:spLocks/>
          </p:cNvSpPr>
          <p:nvPr/>
        </p:nvSpPr>
        <p:spPr bwMode="auto">
          <a:xfrm>
            <a:off x="649288" y="860425"/>
            <a:ext cx="10353706" cy="1554163"/>
          </a:xfrm>
          <a:prstGeom prst="rect">
            <a:avLst/>
          </a:prstGeom>
          <a:noFill/>
          <a:ln w="12700" cap="flat">
            <a:miter lim="0"/>
            <a:headEnd/>
            <a:tailEnd/>
          </a:ln>
        </p:spPr>
        <p:txBody>
          <a:bodyPr lIns="72248" tIns="72248" rIns="72248" bIns="72248" anchor="ctr"/>
          <a:lstStyle/>
          <a:p>
            <a:pPr marL="39688" defTabSz="1300163" hangingPunct="0">
              <a:buClr>
                <a:srgbClr val="FFFFFF"/>
              </a:buClr>
              <a:buFont typeface="ArialMT" charset="0"/>
              <a:buNone/>
              <a:defRPr/>
            </a:pPr>
            <a:r>
              <a:rPr lang="en-US" sz="5400" b="1" kern="0" dirty="0" smtClean="0">
                <a:solidFill>
                  <a:schemeClr val="bg1"/>
                </a:solidFill>
                <a:latin typeface="+mj-lt"/>
                <a:ea typeface="+mj-ea"/>
                <a:cs typeface="+mj-cs"/>
              </a:rPr>
              <a:t>Aim of the study</a:t>
            </a:r>
            <a:endParaRPr lang="th-TH" sz="5400" b="1" kern="0" dirty="0">
              <a:solidFill>
                <a:schemeClr val="bg1"/>
              </a:solidFill>
              <a:latin typeface="+mj-lt"/>
              <a:ea typeface="+mj-ea"/>
              <a:cs typeface="+mj-cs"/>
            </a:endParaRPr>
          </a:p>
        </p:txBody>
      </p:sp>
      <p:cxnSp>
        <p:nvCxnSpPr>
          <p:cNvPr id="3083" name="ตัวเชื่อมต่อตรง 46"/>
          <p:cNvCxnSpPr>
            <a:cxnSpLocks noChangeShapeType="1"/>
          </p:cNvCxnSpPr>
          <p:nvPr/>
        </p:nvCxnSpPr>
        <p:spPr bwMode="auto">
          <a:xfrm>
            <a:off x="2901950" y="823913"/>
            <a:ext cx="10102850" cy="0"/>
          </a:xfrm>
          <a:prstGeom prst="line">
            <a:avLst/>
          </a:prstGeom>
          <a:noFill/>
          <a:ln w="76200" algn="ctr">
            <a:solidFill>
              <a:schemeClr val="bg1"/>
            </a:solidFill>
            <a:miter lim="0"/>
            <a:headEnd/>
            <a:tailEnd/>
          </a:ln>
        </p:spPr>
      </p:cxnSp>
      <p:cxnSp>
        <p:nvCxnSpPr>
          <p:cNvPr id="3084" name="ตัวเชื่อมต่อตรง 47"/>
          <p:cNvCxnSpPr>
            <a:cxnSpLocks noChangeShapeType="1"/>
          </p:cNvCxnSpPr>
          <p:nvPr/>
        </p:nvCxnSpPr>
        <p:spPr bwMode="auto">
          <a:xfrm>
            <a:off x="0" y="989013"/>
            <a:ext cx="13004800" cy="0"/>
          </a:xfrm>
          <a:prstGeom prst="line">
            <a:avLst/>
          </a:prstGeom>
          <a:noFill/>
          <a:ln w="57150" algn="ctr">
            <a:solidFill>
              <a:srgbClr val="FF893F"/>
            </a:solidFill>
            <a:miter lim="0"/>
            <a:headEnd/>
            <a:tailEnd/>
          </a:ln>
        </p:spPr>
      </p:cxnSp>
      <p:grpSp>
        <p:nvGrpSpPr>
          <p:cNvPr id="3" name="กลุ่ม 54"/>
          <p:cNvGrpSpPr/>
          <p:nvPr/>
        </p:nvGrpSpPr>
        <p:grpSpPr>
          <a:xfrm>
            <a:off x="1101800" y="0"/>
            <a:ext cx="11903000" cy="916360"/>
            <a:chOff x="3762242" y="-1240110"/>
            <a:chExt cx="8411410" cy="2876550"/>
          </a:xfrm>
          <a:gradFill flip="none" rotWithShape="1">
            <a:gsLst>
              <a:gs pos="100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3500000" scaled="1"/>
            <a:tileRect/>
          </a:gradFill>
        </p:grpSpPr>
        <p:sp>
          <p:nvSpPr>
            <p:cNvPr id="56" name="AutoShape 3"/>
            <p:cNvSpPr>
              <a:spLocks/>
            </p:cNvSpPr>
            <p:nvPr/>
          </p:nvSpPr>
          <p:spPr bwMode="auto">
            <a:xfrm flipV="1">
              <a:off x="3762242" y="-1240110"/>
              <a:ext cx="3711438"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 name="connsiteX0" fmla="*/ 1546 w 17505"/>
                <a:gd name="connsiteY0" fmla="*/ 0 h 21600"/>
                <a:gd name="connsiteX1" fmla="*/ 0 w 17505"/>
                <a:gd name="connsiteY1" fmla="*/ 21600 h 21600"/>
                <a:gd name="connsiteX2" fmla="*/ 11864 w 17505"/>
                <a:gd name="connsiteY2" fmla="*/ 21600 h 21600"/>
                <a:gd name="connsiteX3" fmla="*/ 17505 w 17505"/>
                <a:gd name="connsiteY3" fmla="*/ 0 h 21600"/>
                <a:gd name="connsiteX4" fmla="*/ 1546 w 17505"/>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5" h="21600">
                  <a:moveTo>
                    <a:pt x="1546" y="0"/>
                  </a:moveTo>
                  <a:lnTo>
                    <a:pt x="0" y="21600"/>
                  </a:lnTo>
                  <a:lnTo>
                    <a:pt x="11864" y="21600"/>
                  </a:lnTo>
                  <a:lnTo>
                    <a:pt x="17505" y="0"/>
                  </a:lnTo>
                  <a:lnTo>
                    <a:pt x="1546"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57" name="AutoShape 4"/>
            <p:cNvSpPr>
              <a:spLocks/>
            </p:cNvSpPr>
            <p:nvPr/>
          </p:nvSpPr>
          <p:spPr bwMode="auto">
            <a:xfrm rot="10800000" flipV="1">
              <a:off x="5998344" y="-1240110"/>
              <a:ext cx="4693841"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399" y="21600"/>
                  </a:lnTo>
                  <a:lnTo>
                    <a:pt x="16201" y="21600"/>
                  </a:lnTo>
                  <a:lnTo>
                    <a:pt x="21600" y="0"/>
                  </a:lnTo>
                  <a:lnTo>
                    <a:pt x="0"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58" name="AutoShape 5"/>
            <p:cNvSpPr>
              <a:spLocks/>
            </p:cNvSpPr>
            <p:nvPr/>
          </p:nvSpPr>
          <p:spPr bwMode="auto">
            <a:xfrm flipV="1">
              <a:off x="9382720" y="-1227438"/>
              <a:ext cx="2790932" cy="2863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853" y="21582"/>
                  </a:lnTo>
                  <a:lnTo>
                    <a:pt x="21600" y="21600"/>
                  </a:lnTo>
                  <a:lnTo>
                    <a:pt x="21548" y="17"/>
                  </a:lnTo>
                  <a:lnTo>
                    <a:pt x="0" y="0"/>
                  </a:lnTo>
                  <a:close/>
                </a:path>
              </a:pathLst>
            </a:custGeom>
            <a:grpFill/>
            <a:ln w="9525" cap="flat" cmpd="sng">
              <a:noFill/>
              <a:prstDash val="solid"/>
              <a:round/>
              <a:headEnd/>
              <a:tailEnd/>
            </a:ln>
            <a:effectLst/>
          </p:spPr>
          <p:txBody>
            <a:bodyPr lIns="72248" tIns="72248" rIns="72248" bIns="72248" anchor="ctr"/>
            <a:lstStyle/>
            <a:p>
              <a:pPr algn="ctr" hangingPunct="0">
                <a:defRPr/>
              </a:pPr>
              <a:endParaRPr lang="th-TH"/>
            </a:p>
          </p:txBody>
        </p:sp>
      </p:grpSp>
      <p:pic>
        <p:nvPicPr>
          <p:cNvPr id="3087" name="รูปภาพ 58" descr="logo_kku2.gif"/>
          <p:cNvPicPr>
            <a:picLocks noChangeAspect="1"/>
          </p:cNvPicPr>
          <p:nvPr/>
        </p:nvPicPr>
        <p:blipFill>
          <a:blip r:embed="rId3"/>
          <a:srcRect/>
          <a:stretch>
            <a:fillRect/>
          </a:stretch>
        </p:blipFill>
        <p:spPr bwMode="auto">
          <a:xfrm>
            <a:off x="454025" y="144463"/>
            <a:ext cx="393700" cy="700087"/>
          </a:xfrm>
          <a:prstGeom prst="rect">
            <a:avLst/>
          </a:prstGeom>
          <a:noFill/>
          <a:ln w="9525">
            <a:noFill/>
            <a:miter lim="800000"/>
            <a:headEnd/>
            <a:tailEnd/>
          </a:ln>
        </p:spPr>
      </p:pic>
      <p:cxnSp>
        <p:nvCxnSpPr>
          <p:cNvPr id="3088" name="ตัวเชื่อมต่อตรง 59"/>
          <p:cNvCxnSpPr>
            <a:cxnSpLocks noChangeShapeType="1"/>
          </p:cNvCxnSpPr>
          <p:nvPr/>
        </p:nvCxnSpPr>
        <p:spPr bwMode="auto">
          <a:xfrm>
            <a:off x="1317625" y="823913"/>
            <a:ext cx="11687175" cy="0"/>
          </a:xfrm>
          <a:prstGeom prst="line">
            <a:avLst/>
          </a:prstGeom>
          <a:noFill/>
          <a:ln w="76200" algn="ctr">
            <a:solidFill>
              <a:schemeClr val="bg1"/>
            </a:solidFill>
            <a:miter lim="0"/>
            <a:headEnd/>
            <a:tailEnd/>
          </a:ln>
        </p:spPr>
      </p:cxn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Grp="1"/>
          </p:cNvSpPr>
          <p:nvPr>
            <p:ph type="body" idx="4294967295"/>
          </p:nvPr>
        </p:nvSpPr>
        <p:spPr bwMode="auto">
          <a:xfrm>
            <a:off x="787360" y="2233594"/>
            <a:ext cx="11125200" cy="6924675"/>
          </a:xfrm>
          <a:prstGeom prst="rect">
            <a:avLst/>
          </a:prstGeom>
          <a:noFill/>
          <a:ln w="12700">
            <a:miter lim="0"/>
            <a:headEnd/>
            <a:tailEnd/>
          </a:ln>
        </p:spPr>
        <p:txBody>
          <a:bodyPr lIns="72248" tIns="72248" rIns="72248" bIns="72248"/>
          <a:lstStyle/>
          <a:p>
            <a:pPr marL="527050" indent="-487363" defTabSz="1300163" eaLnBrk="1">
              <a:spcBef>
                <a:spcPts val="700"/>
              </a:spcBef>
              <a:buClr>
                <a:srgbClr val="000000"/>
              </a:buClr>
              <a:buFont typeface="ArialMT" charset="0"/>
              <a:buChar char="•"/>
            </a:pPr>
            <a:r>
              <a:rPr lang="en-US" dirty="0" smtClean="0"/>
              <a:t>Nursing service strategies (nursing organization level) to support nursing during changes in the ASEAN Economic Community (AEC) in 2015</a:t>
            </a:r>
          </a:p>
          <a:p>
            <a:pPr marL="1125537" lvl="2" indent="-742950" defTabSz="1300163" eaLnBrk="1">
              <a:spcBef>
                <a:spcPts val="700"/>
              </a:spcBef>
              <a:buClr>
                <a:srgbClr val="000000"/>
              </a:buClr>
              <a:buFont typeface="+mj-lt"/>
              <a:buAutoNum type="arabicPeriod"/>
            </a:pPr>
            <a:r>
              <a:rPr lang="en-US" sz="3000" dirty="0" smtClean="0">
                <a:solidFill>
                  <a:srgbClr val="002060"/>
                </a:solidFill>
              </a:rPr>
              <a:t>Raising awareness and understanding of nursing personnel about AEC.</a:t>
            </a:r>
          </a:p>
          <a:p>
            <a:pPr marL="1125537" lvl="2" indent="-742950" defTabSz="1300163" eaLnBrk="1">
              <a:spcBef>
                <a:spcPts val="700"/>
              </a:spcBef>
              <a:buClr>
                <a:srgbClr val="000000"/>
              </a:buClr>
              <a:buFont typeface="+mj-lt"/>
              <a:buAutoNum type="arabicPeriod"/>
            </a:pPr>
            <a:r>
              <a:rPr lang="en-US" sz="3000" dirty="0" smtClean="0">
                <a:solidFill>
                  <a:srgbClr val="002060"/>
                </a:solidFill>
              </a:rPr>
              <a:t>Development of nursing personnel competencies to handle the changes.</a:t>
            </a:r>
          </a:p>
          <a:p>
            <a:pPr marL="1125537" lvl="2" indent="-742950" defTabSz="1300163" eaLnBrk="1">
              <a:spcBef>
                <a:spcPts val="700"/>
              </a:spcBef>
              <a:buClr>
                <a:srgbClr val="000000"/>
              </a:buClr>
              <a:buFont typeface="+mj-lt"/>
              <a:buAutoNum type="arabicPeriod"/>
            </a:pPr>
            <a:r>
              <a:rPr lang="en-US" sz="3000" dirty="0" smtClean="0">
                <a:solidFill>
                  <a:srgbClr val="002060"/>
                </a:solidFill>
              </a:rPr>
              <a:t>Development of nursing manpower management system.</a:t>
            </a:r>
          </a:p>
          <a:p>
            <a:pPr marL="1125537" lvl="2" indent="-742950" defTabSz="1300163" eaLnBrk="1">
              <a:spcBef>
                <a:spcPts val="700"/>
              </a:spcBef>
              <a:buClr>
                <a:srgbClr val="000000"/>
              </a:buClr>
              <a:buFont typeface="+mj-lt"/>
              <a:buAutoNum type="arabicPeriod"/>
            </a:pPr>
            <a:r>
              <a:rPr lang="en-US" sz="3000" dirty="0" smtClean="0">
                <a:solidFill>
                  <a:srgbClr val="002060"/>
                </a:solidFill>
              </a:rPr>
              <a:t>Development of the nursing service system of emergency medical services / disaster and emerging diseases / reemerging.</a:t>
            </a:r>
          </a:p>
          <a:p>
            <a:pPr marL="1125537" lvl="2" indent="-742950" defTabSz="1300163" eaLnBrk="1">
              <a:spcBef>
                <a:spcPts val="700"/>
              </a:spcBef>
              <a:buClr>
                <a:srgbClr val="000000"/>
              </a:buClr>
              <a:buFont typeface="+mj-lt"/>
              <a:buAutoNum type="arabicPeriod"/>
            </a:pPr>
            <a:r>
              <a:rPr lang="en-US" sz="3000" dirty="0" smtClean="0">
                <a:solidFill>
                  <a:srgbClr val="002060"/>
                </a:solidFill>
              </a:rPr>
              <a:t>Raising the quality of nursing service.</a:t>
            </a:r>
            <a:endParaRPr lang="th-TH" sz="3000" dirty="0" smtClean="0">
              <a:solidFill>
                <a:srgbClr val="002060"/>
              </a:solidFill>
            </a:endParaRPr>
          </a:p>
        </p:txBody>
      </p:sp>
      <p:sp>
        <p:nvSpPr>
          <p:cNvPr id="3077" name="Rectangle 1"/>
          <p:cNvSpPr>
            <a:spLocks/>
          </p:cNvSpPr>
          <p:nvPr/>
        </p:nvSpPr>
        <p:spPr bwMode="auto">
          <a:xfrm>
            <a:off x="0" y="1636713"/>
            <a:ext cx="13004800" cy="649287"/>
          </a:xfrm>
          <a:prstGeom prst="rect">
            <a:avLst/>
          </a:prstGeom>
          <a:solidFill>
            <a:srgbClr val="808080">
              <a:alpha val="25098"/>
            </a:srgbClr>
          </a:solidFill>
          <a:ln w="12700">
            <a:noFill/>
            <a:miter lim="0"/>
            <a:headEnd/>
            <a:tailEnd/>
          </a:ln>
        </p:spPr>
        <p:txBody>
          <a:bodyPr lIns="72248" tIns="72248" rIns="72248" bIns="72248" anchor="ctr"/>
          <a:lstStyle/>
          <a:p>
            <a:pPr algn="ctr" hangingPunct="0"/>
            <a:endParaRPr lang="th-TH"/>
          </a:p>
        </p:txBody>
      </p:sp>
      <p:grpSp>
        <p:nvGrpSpPr>
          <p:cNvPr id="2" name="Group 2"/>
          <p:cNvGrpSpPr>
            <a:grpSpLocks/>
          </p:cNvGrpSpPr>
          <p:nvPr/>
        </p:nvGrpSpPr>
        <p:grpSpPr bwMode="auto">
          <a:xfrm>
            <a:off x="8158163" y="915988"/>
            <a:ext cx="4897437" cy="1244600"/>
            <a:chOff x="0" y="0"/>
            <a:chExt cx="358" cy="98"/>
          </a:xfrm>
        </p:grpSpPr>
        <p:sp>
          <p:nvSpPr>
            <p:cNvPr id="3092" name="AutoShape 3"/>
            <p:cNvSpPr>
              <a:spLocks/>
            </p:cNvSpPr>
            <p:nvPr/>
          </p:nvSpPr>
          <p:spPr bwMode="auto">
            <a:xfrm>
              <a:off x="0" y="0"/>
              <a:ext cx="162"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5640" y="0"/>
                  </a:moveTo>
                  <a:lnTo>
                    <a:pt x="0" y="21600"/>
                  </a:lnTo>
                  <a:lnTo>
                    <a:pt x="15959" y="21600"/>
                  </a:lnTo>
                  <a:lnTo>
                    <a:pt x="2160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3093" name="AutoShape 4"/>
            <p:cNvSpPr>
              <a:spLocks/>
            </p:cNvSpPr>
            <p:nvPr/>
          </p:nvSpPr>
          <p:spPr bwMode="auto">
            <a:xfrm rot="10800000">
              <a:off x="128" y="0"/>
              <a:ext cx="166"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3094" name="AutoShape 5"/>
            <p:cNvSpPr>
              <a:spLocks/>
            </p:cNvSpPr>
            <p:nvPr/>
          </p:nvSpPr>
          <p:spPr bwMode="auto">
            <a:xfrm>
              <a:off x="259" y="0"/>
              <a:ext cx="99"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8853" y="21582"/>
                  </a:lnTo>
                  <a:lnTo>
                    <a:pt x="21600" y="21600"/>
                  </a:lnTo>
                  <a:lnTo>
                    <a:pt x="21548" y="17"/>
                  </a:lnTo>
                  <a:lnTo>
                    <a:pt x="0" y="0"/>
                  </a:lnTo>
                  <a:close/>
                </a:path>
              </a:pathLst>
            </a:custGeom>
            <a:solidFill>
              <a:srgbClr val="808080">
                <a:alpha val="25098"/>
              </a:srgbClr>
            </a:solidFill>
            <a:ln w="9525">
              <a:noFill/>
              <a:round/>
              <a:headEnd/>
              <a:tailEnd/>
            </a:ln>
          </p:spPr>
          <p:txBody>
            <a:bodyPr lIns="72248" tIns="72248" rIns="72248" bIns="72248" anchor="ctr"/>
            <a:lstStyle/>
            <a:p>
              <a:endParaRPr lang="th-TH"/>
            </a:p>
          </p:txBody>
        </p:sp>
      </p:grpSp>
      <p:cxnSp>
        <p:nvCxnSpPr>
          <p:cNvPr id="3079" name="Straight Connector 41"/>
          <p:cNvCxnSpPr>
            <a:cxnSpLocks noChangeShapeType="1"/>
          </p:cNvCxnSpPr>
          <p:nvPr/>
        </p:nvCxnSpPr>
        <p:spPr bwMode="auto">
          <a:xfrm>
            <a:off x="-1588" y="1590675"/>
            <a:ext cx="13004801" cy="71438"/>
          </a:xfrm>
          <a:prstGeom prst="line">
            <a:avLst/>
          </a:prstGeom>
          <a:noFill/>
          <a:ln w="76200" algn="ctr">
            <a:solidFill>
              <a:schemeClr val="bg1"/>
            </a:solidFill>
            <a:miter lim="0"/>
            <a:headEnd/>
            <a:tailEnd/>
          </a:ln>
        </p:spPr>
      </p:cxnSp>
      <p:sp>
        <p:nvSpPr>
          <p:cNvPr id="3080" name="Rectangle 6"/>
          <p:cNvSpPr>
            <a:spLocks/>
          </p:cNvSpPr>
          <p:nvPr/>
        </p:nvSpPr>
        <p:spPr bwMode="auto">
          <a:xfrm>
            <a:off x="0" y="1122363"/>
            <a:ext cx="13004800" cy="1066800"/>
          </a:xfrm>
          <a:prstGeom prst="rect">
            <a:avLst/>
          </a:prstGeom>
          <a:solidFill>
            <a:srgbClr val="D94C1F"/>
          </a:solidFill>
          <a:ln w="12700">
            <a:noFill/>
            <a:miter lim="0"/>
            <a:headEnd/>
            <a:tailEnd/>
          </a:ln>
        </p:spPr>
        <p:txBody>
          <a:bodyPr lIns="72248" tIns="72248" rIns="72248" bIns="72248" anchor="ctr"/>
          <a:lstStyle/>
          <a:p>
            <a:pPr algn="ctr" hangingPunct="0"/>
            <a:endParaRPr lang="th-TH"/>
          </a:p>
        </p:txBody>
      </p:sp>
      <p:pic>
        <p:nvPicPr>
          <p:cNvPr id="3081" name="รูปภาพ 38" descr="Untitled-1.png"/>
          <p:cNvPicPr>
            <a:picLocks noChangeAspect="1"/>
          </p:cNvPicPr>
          <p:nvPr/>
        </p:nvPicPr>
        <p:blipFill>
          <a:blip r:embed="rId2"/>
          <a:srcRect l="48795" t="25333" b="50667"/>
          <a:stretch>
            <a:fillRect/>
          </a:stretch>
        </p:blipFill>
        <p:spPr bwMode="auto">
          <a:xfrm>
            <a:off x="0" y="1131888"/>
            <a:ext cx="2765425" cy="1296987"/>
          </a:xfrm>
          <a:prstGeom prst="rect">
            <a:avLst/>
          </a:prstGeom>
          <a:noFill/>
          <a:ln w="9525">
            <a:noFill/>
            <a:miter lim="800000"/>
            <a:headEnd/>
            <a:tailEnd/>
          </a:ln>
        </p:spPr>
      </p:pic>
      <p:sp>
        <p:nvSpPr>
          <p:cNvPr id="40" name="Rectangle 26"/>
          <p:cNvSpPr txBox="1">
            <a:spLocks/>
          </p:cNvSpPr>
          <p:nvPr/>
        </p:nvSpPr>
        <p:spPr bwMode="auto">
          <a:xfrm>
            <a:off x="649288" y="860425"/>
            <a:ext cx="10353706" cy="1554163"/>
          </a:xfrm>
          <a:prstGeom prst="rect">
            <a:avLst/>
          </a:prstGeom>
          <a:noFill/>
          <a:ln w="12700" cap="flat">
            <a:miter lim="0"/>
            <a:headEnd/>
            <a:tailEnd/>
          </a:ln>
        </p:spPr>
        <p:txBody>
          <a:bodyPr lIns="72248" tIns="72248" rIns="72248" bIns="72248" anchor="ctr"/>
          <a:lstStyle/>
          <a:p>
            <a:pPr marL="39688" defTabSz="1300163" hangingPunct="0">
              <a:buClr>
                <a:srgbClr val="FFFFFF"/>
              </a:buClr>
              <a:buFont typeface="ArialMT" charset="0"/>
              <a:buNone/>
              <a:defRPr/>
            </a:pPr>
            <a:r>
              <a:rPr lang="en-US" sz="5400" b="1" kern="0" dirty="0" smtClean="0">
                <a:solidFill>
                  <a:schemeClr val="bg1"/>
                </a:solidFill>
                <a:latin typeface="+mj-lt"/>
                <a:ea typeface="+mj-ea"/>
                <a:cs typeface="+mj-cs"/>
              </a:rPr>
              <a:t>Research Framework</a:t>
            </a:r>
            <a:endParaRPr lang="th-TH" sz="5400" b="1" kern="0" dirty="0">
              <a:solidFill>
                <a:schemeClr val="bg1"/>
              </a:solidFill>
              <a:latin typeface="+mj-lt"/>
              <a:ea typeface="+mj-ea"/>
              <a:cs typeface="+mj-cs"/>
            </a:endParaRPr>
          </a:p>
        </p:txBody>
      </p:sp>
      <p:cxnSp>
        <p:nvCxnSpPr>
          <p:cNvPr id="3083" name="ตัวเชื่อมต่อตรง 46"/>
          <p:cNvCxnSpPr>
            <a:cxnSpLocks noChangeShapeType="1"/>
          </p:cNvCxnSpPr>
          <p:nvPr/>
        </p:nvCxnSpPr>
        <p:spPr bwMode="auto">
          <a:xfrm>
            <a:off x="2901950" y="823913"/>
            <a:ext cx="10102850" cy="0"/>
          </a:xfrm>
          <a:prstGeom prst="line">
            <a:avLst/>
          </a:prstGeom>
          <a:noFill/>
          <a:ln w="76200" algn="ctr">
            <a:solidFill>
              <a:schemeClr val="bg1"/>
            </a:solidFill>
            <a:miter lim="0"/>
            <a:headEnd/>
            <a:tailEnd/>
          </a:ln>
        </p:spPr>
      </p:cxnSp>
      <p:cxnSp>
        <p:nvCxnSpPr>
          <p:cNvPr id="3084" name="ตัวเชื่อมต่อตรง 47"/>
          <p:cNvCxnSpPr>
            <a:cxnSpLocks noChangeShapeType="1"/>
          </p:cNvCxnSpPr>
          <p:nvPr/>
        </p:nvCxnSpPr>
        <p:spPr bwMode="auto">
          <a:xfrm>
            <a:off x="0" y="989013"/>
            <a:ext cx="13004800" cy="0"/>
          </a:xfrm>
          <a:prstGeom prst="line">
            <a:avLst/>
          </a:prstGeom>
          <a:noFill/>
          <a:ln w="57150" algn="ctr">
            <a:solidFill>
              <a:srgbClr val="FF893F"/>
            </a:solidFill>
            <a:miter lim="0"/>
            <a:headEnd/>
            <a:tailEnd/>
          </a:ln>
        </p:spPr>
      </p:cxnSp>
      <p:grpSp>
        <p:nvGrpSpPr>
          <p:cNvPr id="3" name="กลุ่ม 54"/>
          <p:cNvGrpSpPr/>
          <p:nvPr/>
        </p:nvGrpSpPr>
        <p:grpSpPr>
          <a:xfrm>
            <a:off x="1101800" y="0"/>
            <a:ext cx="11903000" cy="916360"/>
            <a:chOff x="3762242" y="-1240110"/>
            <a:chExt cx="8411410" cy="2876550"/>
          </a:xfrm>
          <a:gradFill flip="none" rotWithShape="1">
            <a:gsLst>
              <a:gs pos="100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3500000" scaled="1"/>
            <a:tileRect/>
          </a:gradFill>
        </p:grpSpPr>
        <p:sp>
          <p:nvSpPr>
            <p:cNvPr id="56" name="AutoShape 3"/>
            <p:cNvSpPr>
              <a:spLocks/>
            </p:cNvSpPr>
            <p:nvPr/>
          </p:nvSpPr>
          <p:spPr bwMode="auto">
            <a:xfrm flipV="1">
              <a:off x="3762242" y="-1240110"/>
              <a:ext cx="3711438"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 name="connsiteX0" fmla="*/ 1546 w 17505"/>
                <a:gd name="connsiteY0" fmla="*/ 0 h 21600"/>
                <a:gd name="connsiteX1" fmla="*/ 0 w 17505"/>
                <a:gd name="connsiteY1" fmla="*/ 21600 h 21600"/>
                <a:gd name="connsiteX2" fmla="*/ 11864 w 17505"/>
                <a:gd name="connsiteY2" fmla="*/ 21600 h 21600"/>
                <a:gd name="connsiteX3" fmla="*/ 17505 w 17505"/>
                <a:gd name="connsiteY3" fmla="*/ 0 h 21600"/>
                <a:gd name="connsiteX4" fmla="*/ 1546 w 17505"/>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5" h="21600">
                  <a:moveTo>
                    <a:pt x="1546" y="0"/>
                  </a:moveTo>
                  <a:lnTo>
                    <a:pt x="0" y="21600"/>
                  </a:lnTo>
                  <a:lnTo>
                    <a:pt x="11864" y="21600"/>
                  </a:lnTo>
                  <a:lnTo>
                    <a:pt x="17505" y="0"/>
                  </a:lnTo>
                  <a:lnTo>
                    <a:pt x="1546"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57" name="AutoShape 4"/>
            <p:cNvSpPr>
              <a:spLocks/>
            </p:cNvSpPr>
            <p:nvPr/>
          </p:nvSpPr>
          <p:spPr bwMode="auto">
            <a:xfrm rot="10800000" flipV="1">
              <a:off x="5998344" y="-1240110"/>
              <a:ext cx="4693841"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399" y="21600"/>
                  </a:lnTo>
                  <a:lnTo>
                    <a:pt x="16201" y="21600"/>
                  </a:lnTo>
                  <a:lnTo>
                    <a:pt x="21600" y="0"/>
                  </a:lnTo>
                  <a:lnTo>
                    <a:pt x="0"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58" name="AutoShape 5"/>
            <p:cNvSpPr>
              <a:spLocks/>
            </p:cNvSpPr>
            <p:nvPr/>
          </p:nvSpPr>
          <p:spPr bwMode="auto">
            <a:xfrm flipV="1">
              <a:off x="9382720" y="-1227438"/>
              <a:ext cx="2790932" cy="2863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853" y="21582"/>
                  </a:lnTo>
                  <a:lnTo>
                    <a:pt x="21600" y="21600"/>
                  </a:lnTo>
                  <a:lnTo>
                    <a:pt x="21548" y="17"/>
                  </a:lnTo>
                  <a:lnTo>
                    <a:pt x="0" y="0"/>
                  </a:lnTo>
                  <a:close/>
                </a:path>
              </a:pathLst>
            </a:custGeom>
            <a:grpFill/>
            <a:ln w="9525" cap="flat" cmpd="sng">
              <a:noFill/>
              <a:prstDash val="solid"/>
              <a:round/>
              <a:headEnd/>
              <a:tailEnd/>
            </a:ln>
            <a:effectLst/>
          </p:spPr>
          <p:txBody>
            <a:bodyPr lIns="72248" tIns="72248" rIns="72248" bIns="72248" anchor="ctr"/>
            <a:lstStyle/>
            <a:p>
              <a:pPr algn="ctr" hangingPunct="0">
                <a:defRPr/>
              </a:pPr>
              <a:endParaRPr lang="th-TH"/>
            </a:p>
          </p:txBody>
        </p:sp>
      </p:grpSp>
      <p:pic>
        <p:nvPicPr>
          <p:cNvPr id="3087" name="รูปภาพ 58" descr="logo_kku2.gif"/>
          <p:cNvPicPr>
            <a:picLocks noChangeAspect="1"/>
          </p:cNvPicPr>
          <p:nvPr/>
        </p:nvPicPr>
        <p:blipFill>
          <a:blip r:embed="rId3"/>
          <a:srcRect/>
          <a:stretch>
            <a:fillRect/>
          </a:stretch>
        </p:blipFill>
        <p:spPr bwMode="auto">
          <a:xfrm>
            <a:off x="454025" y="144463"/>
            <a:ext cx="393700" cy="700087"/>
          </a:xfrm>
          <a:prstGeom prst="rect">
            <a:avLst/>
          </a:prstGeom>
          <a:noFill/>
          <a:ln w="9525">
            <a:noFill/>
            <a:miter lim="800000"/>
            <a:headEnd/>
            <a:tailEnd/>
          </a:ln>
        </p:spPr>
      </p:pic>
      <p:cxnSp>
        <p:nvCxnSpPr>
          <p:cNvPr id="3088" name="ตัวเชื่อมต่อตรง 59"/>
          <p:cNvCxnSpPr>
            <a:cxnSpLocks noChangeShapeType="1"/>
          </p:cNvCxnSpPr>
          <p:nvPr/>
        </p:nvCxnSpPr>
        <p:spPr bwMode="auto">
          <a:xfrm>
            <a:off x="1317625" y="823913"/>
            <a:ext cx="11687175" cy="0"/>
          </a:xfrm>
          <a:prstGeom prst="line">
            <a:avLst/>
          </a:prstGeom>
          <a:noFill/>
          <a:ln w="76200" algn="ctr">
            <a:solidFill>
              <a:schemeClr val="bg1"/>
            </a:solidFill>
            <a:miter lim="0"/>
            <a:headEnd/>
            <a:tailEnd/>
          </a:ln>
        </p:spPr>
      </p:cxn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Grp="1"/>
          </p:cNvSpPr>
          <p:nvPr>
            <p:ph type="body" idx="4294967295"/>
          </p:nvPr>
        </p:nvSpPr>
        <p:spPr bwMode="auto">
          <a:xfrm>
            <a:off x="715922" y="2519346"/>
            <a:ext cx="11125200" cy="5072098"/>
          </a:xfrm>
          <a:prstGeom prst="rect">
            <a:avLst/>
          </a:prstGeom>
          <a:noFill/>
          <a:ln w="12700">
            <a:miter lim="0"/>
            <a:headEnd/>
            <a:tailEnd/>
          </a:ln>
        </p:spPr>
        <p:txBody>
          <a:bodyPr lIns="72248" tIns="72248" rIns="72248" bIns="72248"/>
          <a:lstStyle/>
          <a:p>
            <a:pPr marL="527050" indent="-487363" defTabSz="1300163" eaLnBrk="1">
              <a:spcBef>
                <a:spcPts val="700"/>
              </a:spcBef>
              <a:buClr>
                <a:srgbClr val="000000"/>
              </a:buClr>
              <a:buFont typeface="ArialMT" charset="0"/>
              <a:buChar char="•"/>
            </a:pPr>
            <a:r>
              <a:rPr lang="en-US" sz="4000" dirty="0" smtClean="0"/>
              <a:t>Nursing directors, who were working in public hospitals located in all parts of Thailand and being under the Ministry of Public Health of Thailand </a:t>
            </a:r>
          </a:p>
          <a:p>
            <a:pPr marL="527050" indent="-487363" defTabSz="1300163" eaLnBrk="1">
              <a:spcBef>
                <a:spcPts val="700"/>
              </a:spcBef>
              <a:buClr>
                <a:srgbClr val="000000"/>
              </a:buClr>
              <a:buFont typeface="ArialMT" charset="0"/>
              <a:buChar char="•"/>
            </a:pPr>
            <a:r>
              <a:rPr lang="en-US" sz="4000" dirty="0" smtClean="0"/>
              <a:t>This study collected data from all nursing directors.</a:t>
            </a:r>
          </a:p>
        </p:txBody>
      </p:sp>
      <p:sp>
        <p:nvSpPr>
          <p:cNvPr id="3077" name="Rectangle 1"/>
          <p:cNvSpPr>
            <a:spLocks/>
          </p:cNvSpPr>
          <p:nvPr/>
        </p:nvSpPr>
        <p:spPr bwMode="auto">
          <a:xfrm>
            <a:off x="0" y="1636713"/>
            <a:ext cx="13004800" cy="649287"/>
          </a:xfrm>
          <a:prstGeom prst="rect">
            <a:avLst/>
          </a:prstGeom>
          <a:solidFill>
            <a:srgbClr val="808080">
              <a:alpha val="25098"/>
            </a:srgbClr>
          </a:solidFill>
          <a:ln w="12700">
            <a:noFill/>
            <a:miter lim="0"/>
            <a:headEnd/>
            <a:tailEnd/>
          </a:ln>
        </p:spPr>
        <p:txBody>
          <a:bodyPr lIns="72248" tIns="72248" rIns="72248" bIns="72248" anchor="ctr"/>
          <a:lstStyle/>
          <a:p>
            <a:pPr algn="ctr" hangingPunct="0"/>
            <a:endParaRPr lang="th-TH"/>
          </a:p>
        </p:txBody>
      </p:sp>
      <p:grpSp>
        <p:nvGrpSpPr>
          <p:cNvPr id="2" name="Group 2"/>
          <p:cNvGrpSpPr>
            <a:grpSpLocks/>
          </p:cNvGrpSpPr>
          <p:nvPr/>
        </p:nvGrpSpPr>
        <p:grpSpPr bwMode="auto">
          <a:xfrm>
            <a:off x="8158163" y="915988"/>
            <a:ext cx="4897437" cy="1244600"/>
            <a:chOff x="0" y="0"/>
            <a:chExt cx="358" cy="98"/>
          </a:xfrm>
        </p:grpSpPr>
        <p:sp>
          <p:nvSpPr>
            <p:cNvPr id="3092" name="AutoShape 3"/>
            <p:cNvSpPr>
              <a:spLocks/>
            </p:cNvSpPr>
            <p:nvPr/>
          </p:nvSpPr>
          <p:spPr bwMode="auto">
            <a:xfrm>
              <a:off x="0" y="0"/>
              <a:ext cx="162"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5640" y="0"/>
                  </a:moveTo>
                  <a:lnTo>
                    <a:pt x="0" y="21600"/>
                  </a:lnTo>
                  <a:lnTo>
                    <a:pt x="15959" y="21600"/>
                  </a:lnTo>
                  <a:lnTo>
                    <a:pt x="2160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3093" name="AutoShape 4"/>
            <p:cNvSpPr>
              <a:spLocks/>
            </p:cNvSpPr>
            <p:nvPr/>
          </p:nvSpPr>
          <p:spPr bwMode="auto">
            <a:xfrm rot="10800000">
              <a:off x="128" y="0"/>
              <a:ext cx="166"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3094" name="AutoShape 5"/>
            <p:cNvSpPr>
              <a:spLocks/>
            </p:cNvSpPr>
            <p:nvPr/>
          </p:nvSpPr>
          <p:spPr bwMode="auto">
            <a:xfrm>
              <a:off x="259" y="0"/>
              <a:ext cx="99"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8853" y="21582"/>
                  </a:lnTo>
                  <a:lnTo>
                    <a:pt x="21600" y="21600"/>
                  </a:lnTo>
                  <a:lnTo>
                    <a:pt x="21548" y="17"/>
                  </a:lnTo>
                  <a:lnTo>
                    <a:pt x="0" y="0"/>
                  </a:lnTo>
                  <a:close/>
                </a:path>
              </a:pathLst>
            </a:custGeom>
            <a:solidFill>
              <a:srgbClr val="808080">
                <a:alpha val="25098"/>
              </a:srgbClr>
            </a:solidFill>
            <a:ln w="9525">
              <a:noFill/>
              <a:round/>
              <a:headEnd/>
              <a:tailEnd/>
            </a:ln>
          </p:spPr>
          <p:txBody>
            <a:bodyPr lIns="72248" tIns="72248" rIns="72248" bIns="72248" anchor="ctr"/>
            <a:lstStyle/>
            <a:p>
              <a:endParaRPr lang="th-TH"/>
            </a:p>
          </p:txBody>
        </p:sp>
      </p:grpSp>
      <p:cxnSp>
        <p:nvCxnSpPr>
          <p:cNvPr id="3079" name="Straight Connector 41"/>
          <p:cNvCxnSpPr>
            <a:cxnSpLocks noChangeShapeType="1"/>
          </p:cNvCxnSpPr>
          <p:nvPr/>
        </p:nvCxnSpPr>
        <p:spPr bwMode="auto">
          <a:xfrm>
            <a:off x="-1588" y="1590675"/>
            <a:ext cx="13004801" cy="71438"/>
          </a:xfrm>
          <a:prstGeom prst="line">
            <a:avLst/>
          </a:prstGeom>
          <a:noFill/>
          <a:ln w="76200" algn="ctr">
            <a:solidFill>
              <a:schemeClr val="bg1"/>
            </a:solidFill>
            <a:miter lim="0"/>
            <a:headEnd/>
            <a:tailEnd/>
          </a:ln>
        </p:spPr>
      </p:cxnSp>
      <p:sp>
        <p:nvSpPr>
          <p:cNvPr id="3080" name="Rectangle 6"/>
          <p:cNvSpPr>
            <a:spLocks/>
          </p:cNvSpPr>
          <p:nvPr/>
        </p:nvSpPr>
        <p:spPr bwMode="auto">
          <a:xfrm>
            <a:off x="0" y="1122363"/>
            <a:ext cx="13004800" cy="1066800"/>
          </a:xfrm>
          <a:prstGeom prst="rect">
            <a:avLst/>
          </a:prstGeom>
          <a:solidFill>
            <a:srgbClr val="D94C1F"/>
          </a:solidFill>
          <a:ln w="12700">
            <a:noFill/>
            <a:miter lim="0"/>
            <a:headEnd/>
            <a:tailEnd/>
          </a:ln>
        </p:spPr>
        <p:txBody>
          <a:bodyPr lIns="72248" tIns="72248" rIns="72248" bIns="72248" anchor="ctr"/>
          <a:lstStyle/>
          <a:p>
            <a:pPr algn="ctr" hangingPunct="0"/>
            <a:endParaRPr lang="th-TH"/>
          </a:p>
        </p:txBody>
      </p:sp>
      <p:pic>
        <p:nvPicPr>
          <p:cNvPr id="3081" name="รูปภาพ 38" descr="Untitled-1.png"/>
          <p:cNvPicPr>
            <a:picLocks noChangeAspect="1"/>
          </p:cNvPicPr>
          <p:nvPr/>
        </p:nvPicPr>
        <p:blipFill>
          <a:blip r:embed="rId2"/>
          <a:srcRect l="48795" t="25333" b="50667"/>
          <a:stretch>
            <a:fillRect/>
          </a:stretch>
        </p:blipFill>
        <p:spPr bwMode="auto">
          <a:xfrm>
            <a:off x="0" y="1131888"/>
            <a:ext cx="2765425" cy="1296987"/>
          </a:xfrm>
          <a:prstGeom prst="rect">
            <a:avLst/>
          </a:prstGeom>
          <a:noFill/>
          <a:ln w="9525">
            <a:noFill/>
            <a:miter lim="800000"/>
            <a:headEnd/>
            <a:tailEnd/>
          </a:ln>
        </p:spPr>
      </p:pic>
      <p:sp>
        <p:nvSpPr>
          <p:cNvPr id="40" name="Rectangle 26"/>
          <p:cNvSpPr txBox="1">
            <a:spLocks/>
          </p:cNvSpPr>
          <p:nvPr/>
        </p:nvSpPr>
        <p:spPr bwMode="auto">
          <a:xfrm>
            <a:off x="649288" y="860425"/>
            <a:ext cx="10353706" cy="1554163"/>
          </a:xfrm>
          <a:prstGeom prst="rect">
            <a:avLst/>
          </a:prstGeom>
          <a:noFill/>
          <a:ln w="12700" cap="flat">
            <a:miter lim="0"/>
            <a:headEnd/>
            <a:tailEnd/>
          </a:ln>
        </p:spPr>
        <p:txBody>
          <a:bodyPr lIns="72248" tIns="72248" rIns="72248" bIns="72248" anchor="ctr"/>
          <a:lstStyle/>
          <a:p>
            <a:pPr marL="39688" defTabSz="1300163" hangingPunct="0">
              <a:buClr>
                <a:srgbClr val="FFFFFF"/>
              </a:buClr>
              <a:defRPr/>
            </a:pPr>
            <a:r>
              <a:rPr lang="en-US" sz="5400" b="1" dirty="0" smtClean="0">
                <a:solidFill>
                  <a:schemeClr val="bg1"/>
                </a:solidFill>
              </a:rPr>
              <a:t>Population</a:t>
            </a:r>
            <a:endParaRPr lang="en-US" sz="5400" b="1" dirty="0">
              <a:solidFill>
                <a:schemeClr val="bg1"/>
              </a:solidFill>
            </a:endParaRPr>
          </a:p>
        </p:txBody>
      </p:sp>
      <p:cxnSp>
        <p:nvCxnSpPr>
          <p:cNvPr id="3083" name="ตัวเชื่อมต่อตรง 46"/>
          <p:cNvCxnSpPr>
            <a:cxnSpLocks noChangeShapeType="1"/>
          </p:cNvCxnSpPr>
          <p:nvPr/>
        </p:nvCxnSpPr>
        <p:spPr bwMode="auto">
          <a:xfrm>
            <a:off x="2901950" y="823913"/>
            <a:ext cx="10102850" cy="0"/>
          </a:xfrm>
          <a:prstGeom prst="line">
            <a:avLst/>
          </a:prstGeom>
          <a:noFill/>
          <a:ln w="76200" algn="ctr">
            <a:solidFill>
              <a:schemeClr val="bg1"/>
            </a:solidFill>
            <a:miter lim="0"/>
            <a:headEnd/>
            <a:tailEnd/>
          </a:ln>
        </p:spPr>
      </p:cxnSp>
      <p:cxnSp>
        <p:nvCxnSpPr>
          <p:cNvPr id="3084" name="ตัวเชื่อมต่อตรง 47"/>
          <p:cNvCxnSpPr>
            <a:cxnSpLocks noChangeShapeType="1"/>
          </p:cNvCxnSpPr>
          <p:nvPr/>
        </p:nvCxnSpPr>
        <p:spPr bwMode="auto">
          <a:xfrm>
            <a:off x="0" y="989013"/>
            <a:ext cx="13004800" cy="0"/>
          </a:xfrm>
          <a:prstGeom prst="line">
            <a:avLst/>
          </a:prstGeom>
          <a:noFill/>
          <a:ln w="57150" algn="ctr">
            <a:solidFill>
              <a:srgbClr val="FF893F"/>
            </a:solidFill>
            <a:miter lim="0"/>
            <a:headEnd/>
            <a:tailEnd/>
          </a:ln>
        </p:spPr>
      </p:cxnSp>
      <p:grpSp>
        <p:nvGrpSpPr>
          <p:cNvPr id="3" name="กลุ่ม 54"/>
          <p:cNvGrpSpPr/>
          <p:nvPr/>
        </p:nvGrpSpPr>
        <p:grpSpPr>
          <a:xfrm>
            <a:off x="1101800" y="0"/>
            <a:ext cx="11903000" cy="916360"/>
            <a:chOff x="3762242" y="-1240110"/>
            <a:chExt cx="8411410" cy="2876550"/>
          </a:xfrm>
          <a:gradFill flip="none" rotWithShape="1">
            <a:gsLst>
              <a:gs pos="100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3500000" scaled="1"/>
            <a:tileRect/>
          </a:gradFill>
        </p:grpSpPr>
        <p:sp>
          <p:nvSpPr>
            <p:cNvPr id="56" name="AutoShape 3"/>
            <p:cNvSpPr>
              <a:spLocks/>
            </p:cNvSpPr>
            <p:nvPr/>
          </p:nvSpPr>
          <p:spPr bwMode="auto">
            <a:xfrm flipV="1">
              <a:off x="3762242" y="-1240110"/>
              <a:ext cx="3711438"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 name="connsiteX0" fmla="*/ 1546 w 17505"/>
                <a:gd name="connsiteY0" fmla="*/ 0 h 21600"/>
                <a:gd name="connsiteX1" fmla="*/ 0 w 17505"/>
                <a:gd name="connsiteY1" fmla="*/ 21600 h 21600"/>
                <a:gd name="connsiteX2" fmla="*/ 11864 w 17505"/>
                <a:gd name="connsiteY2" fmla="*/ 21600 h 21600"/>
                <a:gd name="connsiteX3" fmla="*/ 17505 w 17505"/>
                <a:gd name="connsiteY3" fmla="*/ 0 h 21600"/>
                <a:gd name="connsiteX4" fmla="*/ 1546 w 17505"/>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5" h="21600">
                  <a:moveTo>
                    <a:pt x="1546" y="0"/>
                  </a:moveTo>
                  <a:lnTo>
                    <a:pt x="0" y="21600"/>
                  </a:lnTo>
                  <a:lnTo>
                    <a:pt x="11864" y="21600"/>
                  </a:lnTo>
                  <a:lnTo>
                    <a:pt x="17505" y="0"/>
                  </a:lnTo>
                  <a:lnTo>
                    <a:pt x="1546"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57" name="AutoShape 4"/>
            <p:cNvSpPr>
              <a:spLocks/>
            </p:cNvSpPr>
            <p:nvPr/>
          </p:nvSpPr>
          <p:spPr bwMode="auto">
            <a:xfrm rot="10800000" flipV="1">
              <a:off x="5998344" y="-1240110"/>
              <a:ext cx="4693841"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399" y="21600"/>
                  </a:lnTo>
                  <a:lnTo>
                    <a:pt x="16201" y="21600"/>
                  </a:lnTo>
                  <a:lnTo>
                    <a:pt x="21600" y="0"/>
                  </a:lnTo>
                  <a:lnTo>
                    <a:pt x="0"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58" name="AutoShape 5"/>
            <p:cNvSpPr>
              <a:spLocks/>
            </p:cNvSpPr>
            <p:nvPr/>
          </p:nvSpPr>
          <p:spPr bwMode="auto">
            <a:xfrm flipV="1">
              <a:off x="9382720" y="-1227438"/>
              <a:ext cx="2790932" cy="2863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853" y="21582"/>
                  </a:lnTo>
                  <a:lnTo>
                    <a:pt x="21600" y="21600"/>
                  </a:lnTo>
                  <a:lnTo>
                    <a:pt x="21548" y="17"/>
                  </a:lnTo>
                  <a:lnTo>
                    <a:pt x="0" y="0"/>
                  </a:lnTo>
                  <a:close/>
                </a:path>
              </a:pathLst>
            </a:custGeom>
            <a:grpFill/>
            <a:ln w="9525" cap="flat" cmpd="sng">
              <a:noFill/>
              <a:prstDash val="solid"/>
              <a:round/>
              <a:headEnd/>
              <a:tailEnd/>
            </a:ln>
            <a:effectLst/>
          </p:spPr>
          <p:txBody>
            <a:bodyPr lIns="72248" tIns="72248" rIns="72248" bIns="72248" anchor="ctr"/>
            <a:lstStyle/>
            <a:p>
              <a:pPr algn="ctr" hangingPunct="0">
                <a:defRPr/>
              </a:pPr>
              <a:endParaRPr lang="th-TH"/>
            </a:p>
          </p:txBody>
        </p:sp>
      </p:grpSp>
      <p:pic>
        <p:nvPicPr>
          <p:cNvPr id="3087" name="รูปภาพ 58" descr="logo_kku2.gif"/>
          <p:cNvPicPr>
            <a:picLocks noChangeAspect="1"/>
          </p:cNvPicPr>
          <p:nvPr/>
        </p:nvPicPr>
        <p:blipFill>
          <a:blip r:embed="rId3"/>
          <a:srcRect/>
          <a:stretch>
            <a:fillRect/>
          </a:stretch>
        </p:blipFill>
        <p:spPr bwMode="auto">
          <a:xfrm>
            <a:off x="454025" y="144463"/>
            <a:ext cx="393700" cy="700087"/>
          </a:xfrm>
          <a:prstGeom prst="rect">
            <a:avLst/>
          </a:prstGeom>
          <a:noFill/>
          <a:ln w="9525">
            <a:noFill/>
            <a:miter lim="800000"/>
            <a:headEnd/>
            <a:tailEnd/>
          </a:ln>
        </p:spPr>
      </p:pic>
      <p:cxnSp>
        <p:nvCxnSpPr>
          <p:cNvPr id="3088" name="ตัวเชื่อมต่อตรง 59"/>
          <p:cNvCxnSpPr>
            <a:cxnSpLocks noChangeShapeType="1"/>
          </p:cNvCxnSpPr>
          <p:nvPr/>
        </p:nvCxnSpPr>
        <p:spPr bwMode="auto">
          <a:xfrm>
            <a:off x="1317625" y="823913"/>
            <a:ext cx="11687175" cy="0"/>
          </a:xfrm>
          <a:prstGeom prst="line">
            <a:avLst/>
          </a:prstGeom>
          <a:noFill/>
          <a:ln w="76200" algn="ctr">
            <a:solidFill>
              <a:schemeClr val="bg1"/>
            </a:solidFill>
            <a:miter lim="0"/>
            <a:headEnd/>
            <a:tailEnd/>
          </a:ln>
        </p:spPr>
      </p:cxn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Grp="1"/>
          </p:cNvSpPr>
          <p:nvPr>
            <p:ph type="body" idx="4294967295"/>
          </p:nvPr>
        </p:nvSpPr>
        <p:spPr bwMode="auto">
          <a:xfrm>
            <a:off x="715922" y="2447908"/>
            <a:ext cx="11125200" cy="6286543"/>
          </a:xfrm>
          <a:prstGeom prst="rect">
            <a:avLst/>
          </a:prstGeom>
          <a:noFill/>
          <a:ln w="12700">
            <a:miter lim="0"/>
            <a:headEnd/>
            <a:tailEnd/>
          </a:ln>
        </p:spPr>
        <p:txBody>
          <a:bodyPr lIns="72248" tIns="72248" rIns="72248" bIns="72248"/>
          <a:lstStyle/>
          <a:p>
            <a:pPr marL="527050" indent="-487363" defTabSz="1300163" eaLnBrk="1">
              <a:spcBef>
                <a:spcPts val="700"/>
              </a:spcBef>
              <a:buClr>
                <a:srgbClr val="000000"/>
              </a:buClr>
              <a:buFont typeface="ArialMT" charset="0"/>
              <a:buChar char="•"/>
            </a:pPr>
            <a:r>
              <a:rPr lang="en-US" sz="3600" dirty="0" smtClean="0"/>
              <a:t>A questionnaire developed by the researchers. </a:t>
            </a:r>
          </a:p>
          <a:p>
            <a:pPr marL="527050" indent="-487363" defTabSz="1300163" eaLnBrk="1">
              <a:spcBef>
                <a:spcPts val="700"/>
              </a:spcBef>
              <a:buClr>
                <a:srgbClr val="000000"/>
              </a:buClr>
              <a:buFont typeface="ArialMT" charset="0"/>
              <a:buChar char="•"/>
            </a:pPr>
            <a:r>
              <a:rPr lang="en-US" sz="3600" dirty="0" smtClean="0"/>
              <a:t>The questionnaire was comprised of five dimensions and 50 items based on the Nursing Service Strategies Supporting the ASEAN Economic Community (AEC) Year 2013-2015.</a:t>
            </a:r>
          </a:p>
          <a:p>
            <a:pPr marL="527050" indent="-487363" defTabSz="1300163" eaLnBrk="1">
              <a:lnSpc>
                <a:spcPts val="3900"/>
              </a:lnSpc>
              <a:spcBef>
                <a:spcPts val="700"/>
              </a:spcBef>
              <a:buClr>
                <a:srgbClr val="000000"/>
              </a:buClr>
              <a:buFont typeface="ArialMT" charset="0"/>
              <a:buChar char="•"/>
            </a:pPr>
            <a:r>
              <a:rPr lang="en-US" sz="3600" dirty="0" smtClean="0"/>
              <a:t>Four scales rating from 1 “not having policies and actions” to 4 “having policies and already implemented.” </a:t>
            </a:r>
          </a:p>
          <a:p>
            <a:pPr marL="527050" indent="-487363" defTabSz="1300163" eaLnBrk="1">
              <a:lnSpc>
                <a:spcPts val="3900"/>
              </a:lnSpc>
              <a:spcBef>
                <a:spcPts val="700"/>
              </a:spcBef>
              <a:buClr>
                <a:srgbClr val="000000"/>
              </a:buClr>
              <a:buFont typeface="ArialMT" charset="0"/>
              <a:buChar char="•"/>
            </a:pPr>
            <a:r>
              <a:rPr lang="en-US" sz="3600" dirty="0" smtClean="0"/>
              <a:t>Content validated by 5 experts</a:t>
            </a:r>
          </a:p>
          <a:p>
            <a:pPr marL="527050" indent="-487363" defTabSz="1300163" eaLnBrk="1">
              <a:lnSpc>
                <a:spcPts val="3900"/>
              </a:lnSpc>
              <a:spcBef>
                <a:spcPts val="700"/>
              </a:spcBef>
              <a:buClr>
                <a:srgbClr val="000000"/>
              </a:buClr>
              <a:buFont typeface="ArialMT" charset="0"/>
              <a:buChar char="•"/>
            </a:pPr>
            <a:r>
              <a:rPr lang="en-US" sz="3600" dirty="0" smtClean="0"/>
              <a:t>Reliability tested by </a:t>
            </a:r>
            <a:r>
              <a:rPr lang="en-US" sz="3600" dirty="0" err="1" smtClean="0"/>
              <a:t>Cronbach’s</a:t>
            </a:r>
            <a:r>
              <a:rPr lang="en-US" sz="3600" dirty="0" smtClean="0"/>
              <a:t> Alpha = .97</a:t>
            </a:r>
          </a:p>
          <a:p>
            <a:pPr marL="527050" indent="-487363" defTabSz="1300163" eaLnBrk="1">
              <a:spcBef>
                <a:spcPts val="700"/>
              </a:spcBef>
              <a:buClr>
                <a:srgbClr val="000000"/>
              </a:buClr>
              <a:buFont typeface="ArialMT" charset="0"/>
              <a:buChar char="•"/>
            </a:pPr>
            <a:endParaRPr lang="th-TH" sz="3600" dirty="0" smtClean="0">
              <a:solidFill>
                <a:srgbClr val="002060"/>
              </a:solidFill>
            </a:endParaRPr>
          </a:p>
        </p:txBody>
      </p:sp>
      <p:sp>
        <p:nvSpPr>
          <p:cNvPr id="3077" name="Rectangle 1"/>
          <p:cNvSpPr>
            <a:spLocks/>
          </p:cNvSpPr>
          <p:nvPr/>
        </p:nvSpPr>
        <p:spPr bwMode="auto">
          <a:xfrm>
            <a:off x="0" y="1636713"/>
            <a:ext cx="13004800" cy="649287"/>
          </a:xfrm>
          <a:prstGeom prst="rect">
            <a:avLst/>
          </a:prstGeom>
          <a:solidFill>
            <a:srgbClr val="808080">
              <a:alpha val="25098"/>
            </a:srgbClr>
          </a:solidFill>
          <a:ln w="12700">
            <a:noFill/>
            <a:miter lim="0"/>
            <a:headEnd/>
            <a:tailEnd/>
          </a:ln>
        </p:spPr>
        <p:txBody>
          <a:bodyPr lIns="72248" tIns="72248" rIns="72248" bIns="72248" anchor="ctr"/>
          <a:lstStyle/>
          <a:p>
            <a:pPr algn="ctr" hangingPunct="0"/>
            <a:endParaRPr lang="th-TH"/>
          </a:p>
        </p:txBody>
      </p:sp>
      <p:grpSp>
        <p:nvGrpSpPr>
          <p:cNvPr id="2" name="Group 2"/>
          <p:cNvGrpSpPr>
            <a:grpSpLocks/>
          </p:cNvGrpSpPr>
          <p:nvPr/>
        </p:nvGrpSpPr>
        <p:grpSpPr bwMode="auto">
          <a:xfrm>
            <a:off x="8158163" y="915988"/>
            <a:ext cx="4897437" cy="1244600"/>
            <a:chOff x="0" y="0"/>
            <a:chExt cx="358" cy="98"/>
          </a:xfrm>
        </p:grpSpPr>
        <p:sp>
          <p:nvSpPr>
            <p:cNvPr id="3092" name="AutoShape 3"/>
            <p:cNvSpPr>
              <a:spLocks/>
            </p:cNvSpPr>
            <p:nvPr/>
          </p:nvSpPr>
          <p:spPr bwMode="auto">
            <a:xfrm>
              <a:off x="0" y="0"/>
              <a:ext cx="162"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5640" y="0"/>
                  </a:moveTo>
                  <a:lnTo>
                    <a:pt x="0" y="21600"/>
                  </a:lnTo>
                  <a:lnTo>
                    <a:pt x="15959" y="21600"/>
                  </a:lnTo>
                  <a:lnTo>
                    <a:pt x="2160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3093" name="AutoShape 4"/>
            <p:cNvSpPr>
              <a:spLocks/>
            </p:cNvSpPr>
            <p:nvPr/>
          </p:nvSpPr>
          <p:spPr bwMode="auto">
            <a:xfrm rot="10800000">
              <a:off x="128" y="0"/>
              <a:ext cx="166"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3094" name="AutoShape 5"/>
            <p:cNvSpPr>
              <a:spLocks/>
            </p:cNvSpPr>
            <p:nvPr/>
          </p:nvSpPr>
          <p:spPr bwMode="auto">
            <a:xfrm>
              <a:off x="259" y="0"/>
              <a:ext cx="99"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8853" y="21582"/>
                  </a:lnTo>
                  <a:lnTo>
                    <a:pt x="21600" y="21600"/>
                  </a:lnTo>
                  <a:lnTo>
                    <a:pt x="21548" y="17"/>
                  </a:lnTo>
                  <a:lnTo>
                    <a:pt x="0" y="0"/>
                  </a:lnTo>
                  <a:close/>
                </a:path>
              </a:pathLst>
            </a:custGeom>
            <a:solidFill>
              <a:srgbClr val="808080">
                <a:alpha val="25098"/>
              </a:srgbClr>
            </a:solidFill>
            <a:ln w="9525">
              <a:noFill/>
              <a:round/>
              <a:headEnd/>
              <a:tailEnd/>
            </a:ln>
          </p:spPr>
          <p:txBody>
            <a:bodyPr lIns="72248" tIns="72248" rIns="72248" bIns="72248" anchor="ctr"/>
            <a:lstStyle/>
            <a:p>
              <a:endParaRPr lang="th-TH"/>
            </a:p>
          </p:txBody>
        </p:sp>
      </p:grpSp>
      <p:cxnSp>
        <p:nvCxnSpPr>
          <p:cNvPr id="3079" name="Straight Connector 41"/>
          <p:cNvCxnSpPr>
            <a:cxnSpLocks noChangeShapeType="1"/>
          </p:cNvCxnSpPr>
          <p:nvPr/>
        </p:nvCxnSpPr>
        <p:spPr bwMode="auto">
          <a:xfrm>
            <a:off x="-1588" y="1590675"/>
            <a:ext cx="13004801" cy="71438"/>
          </a:xfrm>
          <a:prstGeom prst="line">
            <a:avLst/>
          </a:prstGeom>
          <a:noFill/>
          <a:ln w="76200" algn="ctr">
            <a:solidFill>
              <a:schemeClr val="bg1"/>
            </a:solidFill>
            <a:miter lim="0"/>
            <a:headEnd/>
            <a:tailEnd/>
          </a:ln>
        </p:spPr>
      </p:cxnSp>
      <p:sp>
        <p:nvSpPr>
          <p:cNvPr id="3080" name="Rectangle 6"/>
          <p:cNvSpPr>
            <a:spLocks/>
          </p:cNvSpPr>
          <p:nvPr/>
        </p:nvSpPr>
        <p:spPr bwMode="auto">
          <a:xfrm>
            <a:off x="0" y="1122363"/>
            <a:ext cx="13004800" cy="1066800"/>
          </a:xfrm>
          <a:prstGeom prst="rect">
            <a:avLst/>
          </a:prstGeom>
          <a:solidFill>
            <a:srgbClr val="D94C1F"/>
          </a:solidFill>
          <a:ln w="12700">
            <a:noFill/>
            <a:miter lim="0"/>
            <a:headEnd/>
            <a:tailEnd/>
          </a:ln>
        </p:spPr>
        <p:txBody>
          <a:bodyPr lIns="72248" tIns="72248" rIns="72248" bIns="72248" anchor="ctr"/>
          <a:lstStyle/>
          <a:p>
            <a:pPr algn="ctr" hangingPunct="0"/>
            <a:endParaRPr lang="th-TH"/>
          </a:p>
        </p:txBody>
      </p:sp>
      <p:pic>
        <p:nvPicPr>
          <p:cNvPr id="3081" name="รูปภาพ 38" descr="Untitled-1.png"/>
          <p:cNvPicPr>
            <a:picLocks noChangeAspect="1"/>
          </p:cNvPicPr>
          <p:nvPr/>
        </p:nvPicPr>
        <p:blipFill>
          <a:blip r:embed="rId2"/>
          <a:srcRect l="48795" t="25333" b="50667"/>
          <a:stretch>
            <a:fillRect/>
          </a:stretch>
        </p:blipFill>
        <p:spPr bwMode="auto">
          <a:xfrm>
            <a:off x="0" y="1131888"/>
            <a:ext cx="2765425" cy="1296987"/>
          </a:xfrm>
          <a:prstGeom prst="rect">
            <a:avLst/>
          </a:prstGeom>
          <a:noFill/>
          <a:ln w="9525">
            <a:noFill/>
            <a:miter lim="800000"/>
            <a:headEnd/>
            <a:tailEnd/>
          </a:ln>
        </p:spPr>
      </p:pic>
      <p:sp>
        <p:nvSpPr>
          <p:cNvPr id="40" name="Rectangle 26"/>
          <p:cNvSpPr txBox="1">
            <a:spLocks/>
          </p:cNvSpPr>
          <p:nvPr/>
        </p:nvSpPr>
        <p:spPr bwMode="auto">
          <a:xfrm>
            <a:off x="649288" y="860425"/>
            <a:ext cx="10353706" cy="1554163"/>
          </a:xfrm>
          <a:prstGeom prst="rect">
            <a:avLst/>
          </a:prstGeom>
          <a:noFill/>
          <a:ln w="12700" cap="flat">
            <a:miter lim="0"/>
            <a:headEnd/>
            <a:tailEnd/>
          </a:ln>
        </p:spPr>
        <p:txBody>
          <a:bodyPr lIns="72248" tIns="72248" rIns="72248" bIns="72248" anchor="ctr"/>
          <a:lstStyle/>
          <a:p>
            <a:r>
              <a:rPr lang="en-US" sz="5400" b="1" dirty="0" smtClean="0">
                <a:solidFill>
                  <a:schemeClr val="bg1"/>
                </a:solidFill>
              </a:rPr>
              <a:t>Research Instrument</a:t>
            </a:r>
          </a:p>
        </p:txBody>
      </p:sp>
      <p:cxnSp>
        <p:nvCxnSpPr>
          <p:cNvPr id="3083" name="ตัวเชื่อมต่อตรง 46"/>
          <p:cNvCxnSpPr>
            <a:cxnSpLocks noChangeShapeType="1"/>
          </p:cNvCxnSpPr>
          <p:nvPr/>
        </p:nvCxnSpPr>
        <p:spPr bwMode="auto">
          <a:xfrm>
            <a:off x="2901950" y="823913"/>
            <a:ext cx="10102850" cy="0"/>
          </a:xfrm>
          <a:prstGeom prst="line">
            <a:avLst/>
          </a:prstGeom>
          <a:noFill/>
          <a:ln w="76200" algn="ctr">
            <a:solidFill>
              <a:schemeClr val="bg1"/>
            </a:solidFill>
            <a:miter lim="0"/>
            <a:headEnd/>
            <a:tailEnd/>
          </a:ln>
        </p:spPr>
      </p:cxnSp>
      <p:cxnSp>
        <p:nvCxnSpPr>
          <p:cNvPr id="3084" name="ตัวเชื่อมต่อตรง 47"/>
          <p:cNvCxnSpPr>
            <a:cxnSpLocks noChangeShapeType="1"/>
          </p:cNvCxnSpPr>
          <p:nvPr/>
        </p:nvCxnSpPr>
        <p:spPr bwMode="auto">
          <a:xfrm>
            <a:off x="0" y="989013"/>
            <a:ext cx="13004800" cy="0"/>
          </a:xfrm>
          <a:prstGeom prst="line">
            <a:avLst/>
          </a:prstGeom>
          <a:noFill/>
          <a:ln w="57150" algn="ctr">
            <a:solidFill>
              <a:srgbClr val="FF893F"/>
            </a:solidFill>
            <a:miter lim="0"/>
            <a:headEnd/>
            <a:tailEnd/>
          </a:ln>
        </p:spPr>
      </p:cxnSp>
      <p:grpSp>
        <p:nvGrpSpPr>
          <p:cNvPr id="3" name="กลุ่ม 54"/>
          <p:cNvGrpSpPr/>
          <p:nvPr/>
        </p:nvGrpSpPr>
        <p:grpSpPr>
          <a:xfrm>
            <a:off x="1101800" y="0"/>
            <a:ext cx="11903000" cy="916360"/>
            <a:chOff x="3762242" y="-1240110"/>
            <a:chExt cx="8411410" cy="2876550"/>
          </a:xfrm>
          <a:gradFill flip="none" rotWithShape="1">
            <a:gsLst>
              <a:gs pos="100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3500000" scaled="1"/>
            <a:tileRect/>
          </a:gradFill>
        </p:grpSpPr>
        <p:sp>
          <p:nvSpPr>
            <p:cNvPr id="56" name="AutoShape 3"/>
            <p:cNvSpPr>
              <a:spLocks/>
            </p:cNvSpPr>
            <p:nvPr/>
          </p:nvSpPr>
          <p:spPr bwMode="auto">
            <a:xfrm flipV="1">
              <a:off x="3762242" y="-1240110"/>
              <a:ext cx="3711438"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 name="connsiteX0" fmla="*/ 1546 w 17505"/>
                <a:gd name="connsiteY0" fmla="*/ 0 h 21600"/>
                <a:gd name="connsiteX1" fmla="*/ 0 w 17505"/>
                <a:gd name="connsiteY1" fmla="*/ 21600 h 21600"/>
                <a:gd name="connsiteX2" fmla="*/ 11864 w 17505"/>
                <a:gd name="connsiteY2" fmla="*/ 21600 h 21600"/>
                <a:gd name="connsiteX3" fmla="*/ 17505 w 17505"/>
                <a:gd name="connsiteY3" fmla="*/ 0 h 21600"/>
                <a:gd name="connsiteX4" fmla="*/ 1546 w 17505"/>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5" h="21600">
                  <a:moveTo>
                    <a:pt x="1546" y="0"/>
                  </a:moveTo>
                  <a:lnTo>
                    <a:pt x="0" y="21600"/>
                  </a:lnTo>
                  <a:lnTo>
                    <a:pt x="11864" y="21600"/>
                  </a:lnTo>
                  <a:lnTo>
                    <a:pt x="17505" y="0"/>
                  </a:lnTo>
                  <a:lnTo>
                    <a:pt x="1546"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57" name="AutoShape 4"/>
            <p:cNvSpPr>
              <a:spLocks/>
            </p:cNvSpPr>
            <p:nvPr/>
          </p:nvSpPr>
          <p:spPr bwMode="auto">
            <a:xfrm rot="10800000" flipV="1">
              <a:off x="5998344" y="-1240110"/>
              <a:ext cx="4693841"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399" y="21600"/>
                  </a:lnTo>
                  <a:lnTo>
                    <a:pt x="16201" y="21600"/>
                  </a:lnTo>
                  <a:lnTo>
                    <a:pt x="21600" y="0"/>
                  </a:lnTo>
                  <a:lnTo>
                    <a:pt x="0"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58" name="AutoShape 5"/>
            <p:cNvSpPr>
              <a:spLocks/>
            </p:cNvSpPr>
            <p:nvPr/>
          </p:nvSpPr>
          <p:spPr bwMode="auto">
            <a:xfrm flipV="1">
              <a:off x="9382720" y="-1227438"/>
              <a:ext cx="2790932" cy="2863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853" y="21582"/>
                  </a:lnTo>
                  <a:lnTo>
                    <a:pt x="21600" y="21600"/>
                  </a:lnTo>
                  <a:lnTo>
                    <a:pt x="21548" y="17"/>
                  </a:lnTo>
                  <a:lnTo>
                    <a:pt x="0" y="0"/>
                  </a:lnTo>
                  <a:close/>
                </a:path>
              </a:pathLst>
            </a:custGeom>
            <a:grpFill/>
            <a:ln w="9525" cap="flat" cmpd="sng">
              <a:noFill/>
              <a:prstDash val="solid"/>
              <a:round/>
              <a:headEnd/>
              <a:tailEnd/>
            </a:ln>
            <a:effectLst/>
          </p:spPr>
          <p:txBody>
            <a:bodyPr lIns="72248" tIns="72248" rIns="72248" bIns="72248" anchor="ctr"/>
            <a:lstStyle/>
            <a:p>
              <a:pPr algn="ctr" hangingPunct="0">
                <a:defRPr/>
              </a:pPr>
              <a:endParaRPr lang="th-TH"/>
            </a:p>
          </p:txBody>
        </p:sp>
      </p:grpSp>
      <p:pic>
        <p:nvPicPr>
          <p:cNvPr id="3087" name="รูปภาพ 58" descr="logo_kku2.gif"/>
          <p:cNvPicPr>
            <a:picLocks noChangeAspect="1"/>
          </p:cNvPicPr>
          <p:nvPr/>
        </p:nvPicPr>
        <p:blipFill>
          <a:blip r:embed="rId3"/>
          <a:srcRect/>
          <a:stretch>
            <a:fillRect/>
          </a:stretch>
        </p:blipFill>
        <p:spPr bwMode="auto">
          <a:xfrm>
            <a:off x="454025" y="144463"/>
            <a:ext cx="393700" cy="700087"/>
          </a:xfrm>
          <a:prstGeom prst="rect">
            <a:avLst/>
          </a:prstGeom>
          <a:noFill/>
          <a:ln w="9525">
            <a:noFill/>
            <a:miter lim="800000"/>
            <a:headEnd/>
            <a:tailEnd/>
          </a:ln>
        </p:spPr>
      </p:pic>
      <p:cxnSp>
        <p:nvCxnSpPr>
          <p:cNvPr id="3088" name="ตัวเชื่อมต่อตรง 59"/>
          <p:cNvCxnSpPr>
            <a:cxnSpLocks noChangeShapeType="1"/>
          </p:cNvCxnSpPr>
          <p:nvPr/>
        </p:nvCxnSpPr>
        <p:spPr bwMode="auto">
          <a:xfrm>
            <a:off x="1317625" y="823913"/>
            <a:ext cx="11687175" cy="0"/>
          </a:xfrm>
          <a:prstGeom prst="line">
            <a:avLst/>
          </a:prstGeom>
          <a:noFill/>
          <a:ln w="76200" algn="ctr">
            <a:solidFill>
              <a:schemeClr val="bg1"/>
            </a:solidFill>
            <a:miter lim="0"/>
            <a:headEnd/>
            <a:tailEnd/>
          </a:ln>
        </p:spPr>
      </p:cxn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Grp="1"/>
          </p:cNvSpPr>
          <p:nvPr>
            <p:ph type="body" idx="4294967295"/>
          </p:nvPr>
        </p:nvSpPr>
        <p:spPr bwMode="auto">
          <a:xfrm>
            <a:off x="715922" y="2447908"/>
            <a:ext cx="11125200" cy="6286543"/>
          </a:xfrm>
          <a:prstGeom prst="rect">
            <a:avLst/>
          </a:prstGeom>
          <a:noFill/>
          <a:ln w="12700">
            <a:miter lim="0"/>
            <a:headEnd/>
            <a:tailEnd/>
          </a:ln>
        </p:spPr>
        <p:txBody>
          <a:bodyPr lIns="72248" tIns="72248" rIns="72248" bIns="72248"/>
          <a:lstStyle/>
          <a:p>
            <a:r>
              <a:rPr lang="en-US" sz="3600" dirty="0" smtClean="0"/>
              <a:t>Research Ethics was approved by The </a:t>
            </a:r>
            <a:r>
              <a:rPr lang="en-US" sz="3600" dirty="0" err="1" smtClean="0"/>
              <a:t>Khon</a:t>
            </a:r>
            <a:r>
              <a:rPr lang="en-US" sz="3600" dirty="0" smtClean="0"/>
              <a:t> </a:t>
            </a:r>
            <a:r>
              <a:rPr lang="en-US" sz="3600" dirty="0" err="1" smtClean="0"/>
              <a:t>Kaen</a:t>
            </a:r>
            <a:r>
              <a:rPr lang="en-US" sz="3600" dirty="0" smtClean="0"/>
              <a:t> University Ethics Committee in Human Research</a:t>
            </a:r>
          </a:p>
          <a:p>
            <a:r>
              <a:rPr lang="en-US" sz="3600" dirty="0" smtClean="0"/>
              <a:t>The 838 questionnaires were distributed to nursing directors by mail with a stamped envelop to return the questionnaire back to the researcher. The 518 questionnaires were returned.</a:t>
            </a:r>
          </a:p>
          <a:p>
            <a:r>
              <a:rPr lang="en-US" sz="3600" dirty="0" smtClean="0"/>
              <a:t>61.81  % response rate.</a:t>
            </a:r>
            <a:endParaRPr lang="th-TH" sz="3600" dirty="0" smtClean="0"/>
          </a:p>
          <a:p>
            <a:pPr marL="527050" indent="-487363" defTabSz="1300163" eaLnBrk="1">
              <a:spcBef>
                <a:spcPts val="700"/>
              </a:spcBef>
              <a:buClr>
                <a:srgbClr val="000000"/>
              </a:buClr>
              <a:buFont typeface="ArialMT" charset="0"/>
              <a:buChar char="•"/>
            </a:pPr>
            <a:endParaRPr lang="th-TH" sz="3600" dirty="0" smtClean="0">
              <a:solidFill>
                <a:srgbClr val="002060"/>
              </a:solidFill>
            </a:endParaRPr>
          </a:p>
        </p:txBody>
      </p:sp>
      <p:sp>
        <p:nvSpPr>
          <p:cNvPr id="3077" name="Rectangle 1"/>
          <p:cNvSpPr>
            <a:spLocks/>
          </p:cNvSpPr>
          <p:nvPr/>
        </p:nvSpPr>
        <p:spPr bwMode="auto">
          <a:xfrm>
            <a:off x="0" y="1636713"/>
            <a:ext cx="13004800" cy="649287"/>
          </a:xfrm>
          <a:prstGeom prst="rect">
            <a:avLst/>
          </a:prstGeom>
          <a:solidFill>
            <a:srgbClr val="808080">
              <a:alpha val="25098"/>
            </a:srgbClr>
          </a:solidFill>
          <a:ln w="12700">
            <a:noFill/>
            <a:miter lim="0"/>
            <a:headEnd/>
            <a:tailEnd/>
          </a:ln>
        </p:spPr>
        <p:txBody>
          <a:bodyPr lIns="72248" tIns="72248" rIns="72248" bIns="72248" anchor="ctr"/>
          <a:lstStyle/>
          <a:p>
            <a:pPr algn="ctr" hangingPunct="0"/>
            <a:endParaRPr lang="th-TH"/>
          </a:p>
        </p:txBody>
      </p:sp>
      <p:grpSp>
        <p:nvGrpSpPr>
          <p:cNvPr id="2" name="Group 2"/>
          <p:cNvGrpSpPr>
            <a:grpSpLocks/>
          </p:cNvGrpSpPr>
          <p:nvPr/>
        </p:nvGrpSpPr>
        <p:grpSpPr bwMode="auto">
          <a:xfrm>
            <a:off x="8158163" y="915988"/>
            <a:ext cx="4897437" cy="1244600"/>
            <a:chOff x="0" y="0"/>
            <a:chExt cx="358" cy="98"/>
          </a:xfrm>
        </p:grpSpPr>
        <p:sp>
          <p:nvSpPr>
            <p:cNvPr id="3092" name="AutoShape 3"/>
            <p:cNvSpPr>
              <a:spLocks/>
            </p:cNvSpPr>
            <p:nvPr/>
          </p:nvSpPr>
          <p:spPr bwMode="auto">
            <a:xfrm>
              <a:off x="0" y="0"/>
              <a:ext cx="162"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5640" y="0"/>
                  </a:moveTo>
                  <a:lnTo>
                    <a:pt x="0" y="21600"/>
                  </a:lnTo>
                  <a:lnTo>
                    <a:pt x="15959" y="21600"/>
                  </a:lnTo>
                  <a:lnTo>
                    <a:pt x="2160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3093" name="AutoShape 4"/>
            <p:cNvSpPr>
              <a:spLocks/>
            </p:cNvSpPr>
            <p:nvPr/>
          </p:nvSpPr>
          <p:spPr bwMode="auto">
            <a:xfrm rot="10800000">
              <a:off x="128" y="0"/>
              <a:ext cx="166"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808080">
                <a:alpha val="25098"/>
              </a:srgbClr>
            </a:solidFill>
            <a:ln w="12700">
              <a:noFill/>
              <a:miter lim="0"/>
              <a:headEnd/>
              <a:tailEnd/>
            </a:ln>
          </p:spPr>
          <p:txBody>
            <a:bodyPr lIns="72248" tIns="72248" rIns="72248" bIns="72248" anchor="ctr"/>
            <a:lstStyle/>
            <a:p>
              <a:endParaRPr lang="th-TH"/>
            </a:p>
          </p:txBody>
        </p:sp>
        <p:sp>
          <p:nvSpPr>
            <p:cNvPr id="3094" name="AutoShape 5"/>
            <p:cNvSpPr>
              <a:spLocks/>
            </p:cNvSpPr>
            <p:nvPr/>
          </p:nvSpPr>
          <p:spPr bwMode="auto">
            <a:xfrm>
              <a:off x="259" y="0"/>
              <a:ext cx="99" cy="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8853" y="21582"/>
                  </a:lnTo>
                  <a:lnTo>
                    <a:pt x="21600" y="21600"/>
                  </a:lnTo>
                  <a:lnTo>
                    <a:pt x="21548" y="17"/>
                  </a:lnTo>
                  <a:lnTo>
                    <a:pt x="0" y="0"/>
                  </a:lnTo>
                  <a:close/>
                </a:path>
              </a:pathLst>
            </a:custGeom>
            <a:solidFill>
              <a:srgbClr val="808080">
                <a:alpha val="25098"/>
              </a:srgbClr>
            </a:solidFill>
            <a:ln w="9525">
              <a:noFill/>
              <a:round/>
              <a:headEnd/>
              <a:tailEnd/>
            </a:ln>
          </p:spPr>
          <p:txBody>
            <a:bodyPr lIns="72248" tIns="72248" rIns="72248" bIns="72248" anchor="ctr"/>
            <a:lstStyle/>
            <a:p>
              <a:endParaRPr lang="th-TH"/>
            </a:p>
          </p:txBody>
        </p:sp>
      </p:grpSp>
      <p:cxnSp>
        <p:nvCxnSpPr>
          <p:cNvPr id="3079" name="Straight Connector 41"/>
          <p:cNvCxnSpPr>
            <a:cxnSpLocks noChangeShapeType="1"/>
          </p:cNvCxnSpPr>
          <p:nvPr/>
        </p:nvCxnSpPr>
        <p:spPr bwMode="auto">
          <a:xfrm>
            <a:off x="-1588" y="1590675"/>
            <a:ext cx="13004801" cy="71438"/>
          </a:xfrm>
          <a:prstGeom prst="line">
            <a:avLst/>
          </a:prstGeom>
          <a:noFill/>
          <a:ln w="76200" algn="ctr">
            <a:solidFill>
              <a:schemeClr val="bg1"/>
            </a:solidFill>
            <a:miter lim="0"/>
            <a:headEnd/>
            <a:tailEnd/>
          </a:ln>
        </p:spPr>
      </p:cxnSp>
      <p:sp>
        <p:nvSpPr>
          <p:cNvPr id="3080" name="Rectangle 6"/>
          <p:cNvSpPr>
            <a:spLocks/>
          </p:cNvSpPr>
          <p:nvPr/>
        </p:nvSpPr>
        <p:spPr bwMode="auto">
          <a:xfrm>
            <a:off x="0" y="1122363"/>
            <a:ext cx="13004800" cy="1066800"/>
          </a:xfrm>
          <a:prstGeom prst="rect">
            <a:avLst/>
          </a:prstGeom>
          <a:solidFill>
            <a:srgbClr val="D94C1F"/>
          </a:solidFill>
          <a:ln w="12700">
            <a:noFill/>
            <a:miter lim="0"/>
            <a:headEnd/>
            <a:tailEnd/>
          </a:ln>
        </p:spPr>
        <p:txBody>
          <a:bodyPr lIns="72248" tIns="72248" rIns="72248" bIns="72248" anchor="ctr"/>
          <a:lstStyle/>
          <a:p>
            <a:pPr algn="ctr" hangingPunct="0"/>
            <a:endParaRPr lang="th-TH"/>
          </a:p>
        </p:txBody>
      </p:sp>
      <p:pic>
        <p:nvPicPr>
          <p:cNvPr id="3081" name="รูปภาพ 38" descr="Untitled-1.png"/>
          <p:cNvPicPr>
            <a:picLocks noChangeAspect="1"/>
          </p:cNvPicPr>
          <p:nvPr/>
        </p:nvPicPr>
        <p:blipFill>
          <a:blip r:embed="rId2"/>
          <a:srcRect l="48795" t="25333" b="50667"/>
          <a:stretch>
            <a:fillRect/>
          </a:stretch>
        </p:blipFill>
        <p:spPr bwMode="auto">
          <a:xfrm>
            <a:off x="0" y="1131888"/>
            <a:ext cx="2765425" cy="1296987"/>
          </a:xfrm>
          <a:prstGeom prst="rect">
            <a:avLst/>
          </a:prstGeom>
          <a:noFill/>
          <a:ln w="9525">
            <a:noFill/>
            <a:miter lim="800000"/>
            <a:headEnd/>
            <a:tailEnd/>
          </a:ln>
        </p:spPr>
      </p:pic>
      <p:sp>
        <p:nvSpPr>
          <p:cNvPr id="40" name="Rectangle 26"/>
          <p:cNvSpPr txBox="1">
            <a:spLocks/>
          </p:cNvSpPr>
          <p:nvPr/>
        </p:nvSpPr>
        <p:spPr bwMode="auto">
          <a:xfrm>
            <a:off x="649288" y="860425"/>
            <a:ext cx="10353706" cy="1554163"/>
          </a:xfrm>
          <a:prstGeom prst="rect">
            <a:avLst/>
          </a:prstGeom>
          <a:noFill/>
          <a:ln w="12700" cap="flat">
            <a:miter lim="0"/>
            <a:headEnd/>
            <a:tailEnd/>
          </a:ln>
        </p:spPr>
        <p:txBody>
          <a:bodyPr lIns="72248" tIns="72248" rIns="72248" bIns="72248" anchor="ctr"/>
          <a:lstStyle/>
          <a:p>
            <a:r>
              <a:rPr lang="en-US" sz="5400" b="1" dirty="0" smtClean="0">
                <a:solidFill>
                  <a:schemeClr val="bg1"/>
                </a:solidFill>
              </a:rPr>
              <a:t>Data Collection</a:t>
            </a:r>
          </a:p>
        </p:txBody>
      </p:sp>
      <p:cxnSp>
        <p:nvCxnSpPr>
          <p:cNvPr id="3083" name="ตัวเชื่อมต่อตรง 46"/>
          <p:cNvCxnSpPr>
            <a:cxnSpLocks noChangeShapeType="1"/>
          </p:cNvCxnSpPr>
          <p:nvPr/>
        </p:nvCxnSpPr>
        <p:spPr bwMode="auto">
          <a:xfrm>
            <a:off x="2901950" y="823913"/>
            <a:ext cx="10102850" cy="0"/>
          </a:xfrm>
          <a:prstGeom prst="line">
            <a:avLst/>
          </a:prstGeom>
          <a:noFill/>
          <a:ln w="76200" algn="ctr">
            <a:solidFill>
              <a:schemeClr val="bg1"/>
            </a:solidFill>
            <a:miter lim="0"/>
            <a:headEnd/>
            <a:tailEnd/>
          </a:ln>
        </p:spPr>
      </p:cxnSp>
      <p:cxnSp>
        <p:nvCxnSpPr>
          <p:cNvPr id="3084" name="ตัวเชื่อมต่อตรง 47"/>
          <p:cNvCxnSpPr>
            <a:cxnSpLocks noChangeShapeType="1"/>
          </p:cNvCxnSpPr>
          <p:nvPr/>
        </p:nvCxnSpPr>
        <p:spPr bwMode="auto">
          <a:xfrm>
            <a:off x="0" y="989013"/>
            <a:ext cx="13004800" cy="0"/>
          </a:xfrm>
          <a:prstGeom prst="line">
            <a:avLst/>
          </a:prstGeom>
          <a:noFill/>
          <a:ln w="57150" algn="ctr">
            <a:solidFill>
              <a:srgbClr val="FF893F"/>
            </a:solidFill>
            <a:miter lim="0"/>
            <a:headEnd/>
            <a:tailEnd/>
          </a:ln>
        </p:spPr>
      </p:cxnSp>
      <p:grpSp>
        <p:nvGrpSpPr>
          <p:cNvPr id="3" name="กลุ่ม 54"/>
          <p:cNvGrpSpPr/>
          <p:nvPr/>
        </p:nvGrpSpPr>
        <p:grpSpPr>
          <a:xfrm>
            <a:off x="1101800" y="0"/>
            <a:ext cx="11903000" cy="916360"/>
            <a:chOff x="3762242" y="-1240110"/>
            <a:chExt cx="8411410" cy="2876550"/>
          </a:xfrm>
          <a:gradFill flip="none" rotWithShape="1">
            <a:gsLst>
              <a:gs pos="100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3500000" scaled="1"/>
            <a:tileRect/>
          </a:gradFill>
        </p:grpSpPr>
        <p:sp>
          <p:nvSpPr>
            <p:cNvPr id="56" name="AutoShape 3"/>
            <p:cNvSpPr>
              <a:spLocks/>
            </p:cNvSpPr>
            <p:nvPr/>
          </p:nvSpPr>
          <p:spPr bwMode="auto">
            <a:xfrm flipV="1">
              <a:off x="3762242" y="-1240110"/>
              <a:ext cx="3711438"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 name="connsiteX0" fmla="*/ 1546 w 17505"/>
                <a:gd name="connsiteY0" fmla="*/ 0 h 21600"/>
                <a:gd name="connsiteX1" fmla="*/ 0 w 17505"/>
                <a:gd name="connsiteY1" fmla="*/ 21600 h 21600"/>
                <a:gd name="connsiteX2" fmla="*/ 11864 w 17505"/>
                <a:gd name="connsiteY2" fmla="*/ 21600 h 21600"/>
                <a:gd name="connsiteX3" fmla="*/ 17505 w 17505"/>
                <a:gd name="connsiteY3" fmla="*/ 0 h 21600"/>
                <a:gd name="connsiteX4" fmla="*/ 1546 w 17505"/>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5" h="21600">
                  <a:moveTo>
                    <a:pt x="1546" y="0"/>
                  </a:moveTo>
                  <a:lnTo>
                    <a:pt x="0" y="21600"/>
                  </a:lnTo>
                  <a:lnTo>
                    <a:pt x="11864" y="21600"/>
                  </a:lnTo>
                  <a:lnTo>
                    <a:pt x="17505" y="0"/>
                  </a:lnTo>
                  <a:lnTo>
                    <a:pt x="1546"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57" name="AutoShape 4"/>
            <p:cNvSpPr>
              <a:spLocks/>
            </p:cNvSpPr>
            <p:nvPr/>
          </p:nvSpPr>
          <p:spPr bwMode="auto">
            <a:xfrm rot="10800000" flipV="1">
              <a:off x="5998344" y="-1240110"/>
              <a:ext cx="4693841" cy="2876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399" y="21600"/>
                  </a:lnTo>
                  <a:lnTo>
                    <a:pt x="16201" y="21600"/>
                  </a:lnTo>
                  <a:lnTo>
                    <a:pt x="21600" y="0"/>
                  </a:lnTo>
                  <a:lnTo>
                    <a:pt x="0" y="0"/>
                  </a:lnTo>
                  <a:close/>
                </a:path>
              </a:pathLst>
            </a:custGeom>
            <a:grpFill/>
            <a:ln w="12700" cap="flat" cmpd="sng">
              <a:noFill/>
              <a:prstDash val="solid"/>
              <a:miter lim="0"/>
              <a:headEnd/>
              <a:tailEnd/>
            </a:ln>
            <a:effectLst/>
          </p:spPr>
          <p:txBody>
            <a:bodyPr lIns="72248" tIns="72248" rIns="72248" bIns="72248" anchor="ctr"/>
            <a:lstStyle/>
            <a:p>
              <a:pPr algn="ctr" hangingPunct="0">
                <a:defRPr/>
              </a:pPr>
              <a:endParaRPr lang="th-TH"/>
            </a:p>
          </p:txBody>
        </p:sp>
        <p:sp>
          <p:nvSpPr>
            <p:cNvPr id="58" name="AutoShape 5"/>
            <p:cNvSpPr>
              <a:spLocks/>
            </p:cNvSpPr>
            <p:nvPr/>
          </p:nvSpPr>
          <p:spPr bwMode="auto">
            <a:xfrm flipV="1">
              <a:off x="9382720" y="-1227438"/>
              <a:ext cx="2790932" cy="2863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853" y="21582"/>
                  </a:lnTo>
                  <a:lnTo>
                    <a:pt x="21600" y="21600"/>
                  </a:lnTo>
                  <a:lnTo>
                    <a:pt x="21548" y="17"/>
                  </a:lnTo>
                  <a:lnTo>
                    <a:pt x="0" y="0"/>
                  </a:lnTo>
                  <a:close/>
                </a:path>
              </a:pathLst>
            </a:custGeom>
            <a:grpFill/>
            <a:ln w="9525" cap="flat" cmpd="sng">
              <a:noFill/>
              <a:prstDash val="solid"/>
              <a:round/>
              <a:headEnd/>
              <a:tailEnd/>
            </a:ln>
            <a:effectLst/>
          </p:spPr>
          <p:txBody>
            <a:bodyPr lIns="72248" tIns="72248" rIns="72248" bIns="72248" anchor="ctr"/>
            <a:lstStyle/>
            <a:p>
              <a:pPr algn="ctr" hangingPunct="0">
                <a:defRPr/>
              </a:pPr>
              <a:endParaRPr lang="th-TH"/>
            </a:p>
          </p:txBody>
        </p:sp>
      </p:grpSp>
      <p:pic>
        <p:nvPicPr>
          <p:cNvPr id="3087" name="รูปภาพ 58" descr="logo_kku2.gif"/>
          <p:cNvPicPr>
            <a:picLocks noChangeAspect="1"/>
          </p:cNvPicPr>
          <p:nvPr/>
        </p:nvPicPr>
        <p:blipFill>
          <a:blip r:embed="rId3"/>
          <a:srcRect/>
          <a:stretch>
            <a:fillRect/>
          </a:stretch>
        </p:blipFill>
        <p:spPr bwMode="auto">
          <a:xfrm>
            <a:off x="454025" y="144463"/>
            <a:ext cx="393700" cy="700087"/>
          </a:xfrm>
          <a:prstGeom prst="rect">
            <a:avLst/>
          </a:prstGeom>
          <a:noFill/>
          <a:ln w="9525">
            <a:noFill/>
            <a:miter lim="800000"/>
            <a:headEnd/>
            <a:tailEnd/>
          </a:ln>
        </p:spPr>
      </p:pic>
      <p:cxnSp>
        <p:nvCxnSpPr>
          <p:cNvPr id="3088" name="ตัวเชื่อมต่อตรง 59"/>
          <p:cNvCxnSpPr>
            <a:cxnSpLocks noChangeShapeType="1"/>
          </p:cNvCxnSpPr>
          <p:nvPr/>
        </p:nvCxnSpPr>
        <p:spPr bwMode="auto">
          <a:xfrm>
            <a:off x="1317625" y="823913"/>
            <a:ext cx="11687175" cy="0"/>
          </a:xfrm>
          <a:prstGeom prst="line">
            <a:avLst/>
          </a:prstGeom>
          <a:noFill/>
          <a:ln w="76200" algn="ctr">
            <a:solidFill>
              <a:schemeClr val="bg1"/>
            </a:solidFill>
            <a:miter lim="0"/>
            <a:headEnd/>
            <a:tailEnd/>
          </a:ln>
        </p:spPr>
      </p:cxn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th-TH"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th-TH"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1184</TotalTime>
  <Words>693</Words>
  <Application>Microsoft Office PowerPoint</Application>
  <PresentationFormat>กำหนดเอง</PresentationFormat>
  <Paragraphs>125</Paragraphs>
  <Slides>15</Slides>
  <Notes>2</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15</vt:i4>
      </vt:variant>
    </vt:vector>
  </HeadingPairs>
  <TitlesOfParts>
    <vt:vector size="16" baseType="lpstr">
      <vt:lpstr>Office Theme</vt:lpstr>
      <vt:lpstr>Implementation of Nursing Service Strategies Supporting ASEAN Economic Community in the Year 2015 of Nursing Organizations in Thailand  </vt:lpstr>
      <vt:lpstr>Topics</vt:lpstr>
      <vt:lpstr>ภาพนิ่ง 3</vt:lpstr>
      <vt:lpstr>ภาพนิ่ง 4</vt:lpstr>
      <vt:lpstr>ภาพนิ่ง 5</vt:lpstr>
      <vt:lpstr>ภาพนิ่ง 6</vt:lpstr>
      <vt:lpstr>ภาพนิ่ง 7</vt:lpstr>
      <vt:lpstr>ภาพนิ่ง 8</vt:lpstr>
      <vt:lpstr>ภาพนิ่ง 9</vt:lpstr>
      <vt:lpstr>ภาพนิ่ง 10</vt:lpstr>
      <vt:lpstr>ภาพนิ่ง 11</vt:lpstr>
      <vt:lpstr>ภาพนิ่ง 12</vt:lpstr>
      <vt:lpstr>ภาพนิ่ง 13</vt:lpstr>
      <vt:lpstr>ภาพนิ่ง 14</vt:lpstr>
      <vt:lpstr>ภาพนิ่ง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TOB</dc:creator>
  <cp:lastModifiedBy>HP430</cp:lastModifiedBy>
  <cp:revision>93</cp:revision>
  <dcterms:modified xsi:type="dcterms:W3CDTF">2015-07-26T13:49:10Z</dcterms:modified>
</cp:coreProperties>
</file>