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7" r:id="rId3"/>
    <p:sldId id="319" r:id="rId4"/>
    <p:sldId id="320" r:id="rId5"/>
    <p:sldId id="321" r:id="rId6"/>
    <p:sldId id="322" r:id="rId7"/>
    <p:sldId id="324" r:id="rId8"/>
    <p:sldId id="309" r:id="rId9"/>
    <p:sldId id="329" r:id="rId10"/>
    <p:sldId id="294" r:id="rId11"/>
    <p:sldId id="295" r:id="rId12"/>
    <p:sldId id="293" r:id="rId13"/>
    <p:sldId id="290" r:id="rId14"/>
    <p:sldId id="296" r:id="rId15"/>
    <p:sldId id="291" r:id="rId16"/>
    <p:sldId id="299" r:id="rId17"/>
    <p:sldId id="297" r:id="rId18"/>
    <p:sldId id="298" r:id="rId19"/>
    <p:sldId id="281" r:id="rId20"/>
    <p:sldId id="316" r:id="rId21"/>
    <p:sldId id="278" r:id="rId22"/>
    <p:sldId id="310" r:id="rId23"/>
    <p:sldId id="311" r:id="rId24"/>
    <p:sldId id="312" r:id="rId25"/>
    <p:sldId id="313" r:id="rId26"/>
    <p:sldId id="314" r:id="rId27"/>
    <p:sldId id="276" r:id="rId28"/>
    <p:sldId id="282" r:id="rId29"/>
    <p:sldId id="275" r:id="rId30"/>
    <p:sldId id="279" r:id="rId31"/>
    <p:sldId id="330" r:id="rId32"/>
    <p:sldId id="317" r:id="rId33"/>
    <p:sldId id="318" r:id="rId34"/>
    <p:sldId id="331" r:id="rId35"/>
    <p:sldId id="326" r:id="rId36"/>
    <p:sldId id="325" r:id="rId37"/>
    <p:sldId id="304" r:id="rId38"/>
    <p:sldId id="305" r:id="rId39"/>
    <p:sldId id="306" r:id="rId40"/>
    <p:sldId id="328" r:id="rId41"/>
    <p:sldId id="288" r:id="rId42"/>
  </p:sldIdLst>
  <p:sldSz cx="9144000" cy="5715000" type="screen16x10"/>
  <p:notesSz cx="6810375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8" autoAdjust="0"/>
    <p:restoredTop sz="94660"/>
  </p:normalViewPr>
  <p:slideViewPr>
    <p:cSldViewPr>
      <p:cViewPr varScale="1">
        <p:scale>
          <a:sx n="83" d="100"/>
          <a:sy n="83" d="100"/>
        </p:scale>
        <p:origin x="-1116" y="-78"/>
      </p:cViewPr>
      <p:guideLst>
        <p:guide orient="horz" pos="180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C712B-FBFC-41A7-A5AA-D0D7BAC5C023}" type="datetimeFigureOut">
              <a:rPr lang="da-DK" smtClean="0"/>
              <a:t>25-07-2015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9D91C-C0EB-432B-9D01-8190C305E3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20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25-07-2015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46125"/>
            <a:ext cx="59626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69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69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7"/>
            <a:ext cx="9136136" cy="57100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775356"/>
            <a:ext cx="7772400" cy="1225021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4F2D-3E4C-4B5D-BE90-617E350CBCB0}" type="datetime1">
              <a:rPr lang="en-US" smtClean="0"/>
              <a:t>7/25/2015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10256" y="3361556"/>
            <a:ext cx="7920880" cy="1123112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433564"/>
            <a:ext cx="7776864" cy="984109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801716"/>
            <a:ext cx="1224137" cy="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721596"/>
            <a:ext cx="5486400" cy="472283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510646"/>
            <a:ext cx="5486400" cy="3066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316764"/>
            <a:ext cx="5486400" cy="42494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76-57C1-4E57-B3D5-811D4A7749BD}" type="datetime1">
              <a:rPr lang="en-US" smtClean="0"/>
              <a:t>7/25/2015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A2E2-4A97-4510-BCDE-7B7FE2925400}" type="datetime1">
              <a:rPr lang="en-US" smtClean="0"/>
              <a:t>7/25/2015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001516"/>
            <a:ext cx="7632848" cy="1728191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71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001516"/>
            <a:ext cx="7488832" cy="1728191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127FB-E98B-4846-B79F-E8A32E28DB0F}" type="datetime1">
              <a:rPr lang="en-US" smtClean="0"/>
              <a:t>7/25/2015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4917"/>
            <a:ext cx="9136136" cy="571008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077413"/>
            <a:ext cx="7920880" cy="13201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5396"/>
            <a:ext cx="7772400" cy="1225021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5749-9A07-4D32-9BA1-70B5CAE1178C}" type="datetime1">
              <a:rPr lang="en-US" smtClean="0"/>
              <a:t>7/25/2015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801716"/>
            <a:ext cx="1224137" cy="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E53-6C39-4C63-9F8D-3493893D403B}" type="datetime1">
              <a:rPr lang="en-US" smtClean="0"/>
              <a:t>7/25/2015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333503"/>
            <a:ext cx="8229600" cy="339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5C8BB-F69C-41F0-97E2-212D172D3B53}" type="datetime1">
              <a:rPr lang="en-US" smtClean="0"/>
              <a:t>7/25/2015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333503"/>
            <a:ext cx="8229600" cy="3468213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487479"/>
            <a:ext cx="7772400" cy="1135063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237321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62B0-E7E2-4CF5-913E-3C1EE37363B7}" type="datetime1">
              <a:rPr lang="en-US" smtClean="0"/>
              <a:t>7/25/2015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FD1-DFEE-478F-8764-EA4A12E6E420}" type="datetime1">
              <a:rPr lang="en-US" smtClean="0"/>
              <a:t>7/25/2015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297329"/>
            <a:ext cx="3970784" cy="343238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297329"/>
            <a:ext cx="3970784" cy="3432380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279261"/>
            <a:ext cx="4040188" cy="53313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0" y="1279261"/>
            <a:ext cx="4041775" cy="533136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3CBE-7DAD-4AD6-A447-AE25CEF4DF49}" type="datetime1">
              <a:rPr lang="en-US" smtClean="0"/>
              <a:t>7/25/2015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1837387"/>
            <a:ext cx="4032448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1837387"/>
            <a:ext cx="4042792" cy="2892321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2A6F4-40AE-463F-85E5-665BB46F1CBB}" type="datetime1">
              <a:rPr lang="en-US" smtClean="0"/>
              <a:t>7/25/2015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AC8-7F67-46F6-B557-46F7F820EB38}" type="datetime1">
              <a:rPr lang="en-US" smtClean="0"/>
              <a:t>7/25/2015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2" y="227541"/>
            <a:ext cx="3008313" cy="968376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195918"/>
            <a:ext cx="3008313" cy="346178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A86D9-E5D1-499F-92A5-9D5B7169092D}" type="datetime1">
              <a:rPr lang="en-US" smtClean="0"/>
              <a:t>7/25/2015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17207"/>
            <a:ext cx="4824536" cy="4440493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346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A355CBA8-7D2E-46F8-A8E5-BD7BACFEDE84}" type="datetime1">
              <a:rPr lang="en-US" smtClean="0"/>
              <a:t>7/25/2015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4801716"/>
            <a:ext cx="1224137" cy="86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architectural space be healing?</a:t>
            </a:r>
            <a:br>
              <a:rPr lang="en-US" dirty="0" smtClean="0"/>
            </a:br>
            <a:r>
              <a:rPr lang="en-US" dirty="0" smtClean="0"/>
              <a:t>A virtual stress experiment</a:t>
            </a:r>
            <a:endParaRPr lang="en-US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400" dirty="0" smtClean="0"/>
              <a:t>LARS Brorson Fich</a:t>
            </a:r>
          </a:p>
          <a:p>
            <a:r>
              <a:rPr lang="da-DK" sz="1100" dirty="0" smtClean="0"/>
              <a:t>Cand. Arch. MAA. </a:t>
            </a:r>
            <a:r>
              <a:rPr lang="da-DK" sz="1100" dirty="0" err="1" smtClean="0"/>
              <a:t>Ph.D.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697887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716016" y="120131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who had undergone gall bladder surgery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6905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4716016" y="120131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who had undergone gall bladder surgery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Ellipse 2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5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who had undergone gall bladder surgery</a:t>
            </a:r>
          </a:p>
          <a:p>
            <a:endParaRPr lang="en-US" dirty="0"/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37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Patients who had undergone gall bladder surgery</a:t>
            </a:r>
          </a:p>
          <a:p>
            <a:endParaRPr lang="en-US" dirty="0"/>
          </a:p>
          <a:p>
            <a:r>
              <a:rPr lang="en-US" dirty="0" smtClean="0"/>
              <a:t>Tree-group vs. wall-group:</a:t>
            </a:r>
          </a:p>
          <a:p>
            <a:endParaRPr lang="en-US" dirty="0"/>
          </a:p>
          <a:p>
            <a:r>
              <a:rPr lang="en-US" dirty="0" smtClean="0"/>
              <a:t>Hospitalized 7.96 vs. 8.70 days</a:t>
            </a:r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95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patient rooms are identical, no data about the architecture itself is produced.</a:t>
            </a:r>
          </a:p>
          <a:p>
            <a:endParaRPr lang="en-US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57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the patient rooms are identical, no data about the architecture itself is produced.</a:t>
            </a:r>
          </a:p>
          <a:p>
            <a:endParaRPr lang="en-US" dirty="0"/>
          </a:p>
          <a:p>
            <a:r>
              <a:rPr lang="en-US" dirty="0" smtClean="0"/>
              <a:t>Although the effect is assumed to be connected to stress and anxiety, there is no physiological measure.</a:t>
            </a:r>
            <a:endParaRPr lang="en-US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2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the architecture itself influence the healing process by way of the stress system?</a:t>
            </a:r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99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the architecture itself influence the healing process by way of the stress system?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rchitecture must be the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5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Background: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13"/>
          <a:stretch/>
        </p:blipFill>
        <p:spPr>
          <a:xfrm>
            <a:off x="786163" y="1201316"/>
            <a:ext cx="3209773" cy="3096344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107504" y="452471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Ulrich, 1984</a:t>
            </a:r>
            <a:endParaRPr lang="da-DK" sz="1200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1763688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>
            <a:off x="2771800" y="24254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4716016" y="120131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the architecture itself influence the healing process by way of the stress system?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rchitecture must be the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 must be physiological.</a:t>
            </a:r>
            <a:endParaRPr lang="da-DK" dirty="0"/>
          </a:p>
          <a:p>
            <a:endParaRPr lang="da-DK" dirty="0"/>
          </a:p>
        </p:txBody>
      </p:sp>
      <p:sp>
        <p:nvSpPr>
          <p:cNvPr id="11" name="Ellipse 10"/>
          <p:cNvSpPr/>
          <p:nvPr/>
        </p:nvSpPr>
        <p:spPr>
          <a:xfrm>
            <a:off x="1079612" y="1777380"/>
            <a:ext cx="2772308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boks 12"/>
          <p:cNvSpPr txBox="1"/>
          <p:nvPr/>
        </p:nvSpPr>
        <p:spPr>
          <a:xfrm>
            <a:off x="786163" y="1201316"/>
            <a:ext cx="320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Identical patient rooms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44008" y="14173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Psychosocial stress</a:t>
            </a:r>
          </a:p>
          <a:p>
            <a:endParaRPr lang="en-US" b="1" dirty="0"/>
          </a:p>
        </p:txBody>
      </p:sp>
      <p:sp>
        <p:nvSpPr>
          <p:cNvPr id="2" name="Tekstboks 1"/>
          <p:cNvSpPr txBox="1"/>
          <p:nvPr/>
        </p:nvSpPr>
        <p:spPr>
          <a:xfrm>
            <a:off x="107504" y="45136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8412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2289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4644008" y="141734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Psychosocial stress</a:t>
            </a:r>
          </a:p>
          <a:p>
            <a:endParaRPr lang="en-US" b="1" dirty="0"/>
          </a:p>
          <a:p>
            <a:r>
              <a:rPr lang="en-US" b="1" dirty="0" smtClean="0"/>
              <a:t>Lab set-up: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Preparation room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 room (committee)</a:t>
            </a:r>
            <a:endParaRPr lang="en-US" dirty="0"/>
          </a:p>
        </p:txBody>
      </p:sp>
      <p:sp>
        <p:nvSpPr>
          <p:cNvPr id="2" name="Tekstboks 1"/>
          <p:cNvSpPr txBox="1"/>
          <p:nvPr/>
        </p:nvSpPr>
        <p:spPr>
          <a:xfrm>
            <a:off x="107504" y="45136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7006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4644008" y="105730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</p:txBody>
      </p:sp>
      <p:sp>
        <p:nvSpPr>
          <p:cNvPr id="13" name="Rektangel 12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2498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4644008" y="105730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assignments by the committee</a:t>
            </a:r>
          </a:p>
        </p:txBody>
      </p:sp>
      <p:sp>
        <p:nvSpPr>
          <p:cNvPr id="13" name="Rektangel 12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55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4644008" y="105730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assignments by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preparation of an oral presentation</a:t>
            </a:r>
          </a:p>
        </p:txBody>
      </p:sp>
      <p:sp>
        <p:nvSpPr>
          <p:cNvPr id="13" name="Rektangel 12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55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4644008" y="105730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assignments by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preparation of an oral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oral presentation in front of the committee</a:t>
            </a:r>
          </a:p>
        </p:txBody>
      </p:sp>
      <p:sp>
        <p:nvSpPr>
          <p:cNvPr id="13" name="Rektangel 12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55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4644008" y="1057300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assignments by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preparation of an oral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oral presentation in front of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second assignment: counting backwards from 1687 in steps of 13</a:t>
            </a:r>
          </a:p>
        </p:txBody>
      </p:sp>
      <p:sp>
        <p:nvSpPr>
          <p:cNvPr id="13" name="Rektangel 12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55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</p:spPr>
        <p:txBody>
          <a:bodyPr/>
          <a:lstStyle/>
          <a:p>
            <a:r>
              <a:rPr lang="da-DK" dirty="0" smtClean="0"/>
              <a:t>The Trier Social Stress Test (TSST)</a:t>
            </a:r>
            <a:endParaRPr lang="da-DK" dirty="0"/>
          </a:p>
        </p:txBody>
      </p:sp>
      <p:pic>
        <p:nvPicPr>
          <p:cNvPr id="10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334"/>
          <a:stretch/>
        </p:blipFill>
        <p:spPr>
          <a:xfrm>
            <a:off x="179512" y="1489348"/>
            <a:ext cx="4206956" cy="2304255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4644008" y="105730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assignments by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preparation of an oral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oral presentation in front of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second assignment: counting backwards from 1687 in steps of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 min. relaxation in the preparation room </a:t>
            </a:r>
            <a:endParaRPr lang="en-US" dirty="0"/>
          </a:p>
        </p:txBody>
      </p:sp>
      <p:sp>
        <p:nvSpPr>
          <p:cNvPr id="13" name="Rektangel 12"/>
          <p:cNvSpPr/>
          <p:nvPr/>
        </p:nvSpPr>
        <p:spPr>
          <a:xfrm>
            <a:off x="0" y="4513684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</a:t>
            </a:r>
            <a:r>
              <a:rPr lang="da-DK" sz="1200" dirty="0" smtClean="0">
                <a:solidFill>
                  <a:schemeClr val="bg1"/>
                </a:solidFill>
              </a:rPr>
              <a:t>et al.,1993</a:t>
            </a:r>
            <a:r>
              <a:rPr lang="da-DK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0552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9348"/>
            <a:ext cx="3977229" cy="19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644008" y="105730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Protocol: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baseline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Presentation of the assignments by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preparation of an oral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oral presentation in front of the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 min. second assignment: counting backwards from 1687 in steps of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 min. relaxation in the preparation room </a:t>
            </a:r>
            <a:endParaRPr lang="en-US" dirty="0"/>
          </a:p>
        </p:txBody>
      </p:sp>
      <p:sp>
        <p:nvSpPr>
          <p:cNvPr id="11" name="Rektangel 10"/>
          <p:cNvSpPr/>
          <p:nvPr/>
        </p:nvSpPr>
        <p:spPr>
          <a:xfrm>
            <a:off x="-9252" y="45221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Jönsson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et al., 2010 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251520" y="35775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Architecture must be the variable</a:t>
            </a:r>
          </a:p>
          <a:p>
            <a:pPr lvl="0"/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23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9348"/>
            <a:ext cx="3977229" cy="19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644008" y="1057300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 rate variability as a measure of sympathetic (SNS)- and parasympathetic (PNS) nervous system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Saliva samples as a measure of cortisol release by the HPA-axis.</a:t>
            </a:r>
          </a:p>
        </p:txBody>
      </p:sp>
      <p:sp>
        <p:nvSpPr>
          <p:cNvPr id="7" name="Rektangel 6"/>
          <p:cNvSpPr/>
          <p:nvPr/>
        </p:nvSpPr>
        <p:spPr>
          <a:xfrm>
            <a:off x="-9252" y="452210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Jönsson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et al., 2010 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2" name="Tekstboks 11"/>
          <p:cNvSpPr txBox="1"/>
          <p:nvPr/>
        </p:nvSpPr>
        <p:spPr>
          <a:xfrm>
            <a:off x="251520" y="357758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Architecture must be the variable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must be physiological.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69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0" y="1057300"/>
            <a:ext cx="9144000" cy="37444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0" y="4009628"/>
            <a:ext cx="9144000" cy="7920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1" y="1201316"/>
            <a:ext cx="4104457" cy="273630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01316"/>
            <a:ext cx="4104455" cy="2736304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179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Fich et al. 2014</a:t>
            </a:r>
            <a:endParaRPr lang="da-DK" sz="1200" dirty="0"/>
          </a:p>
        </p:txBody>
      </p:sp>
      <p:sp>
        <p:nvSpPr>
          <p:cNvPr id="8" name="Tekstboks 7"/>
          <p:cNvSpPr txBox="1"/>
          <p:nvPr/>
        </p:nvSpPr>
        <p:spPr>
          <a:xfrm>
            <a:off x="179512" y="400962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Enclosure.</a:t>
            </a:r>
            <a:endParaRPr lang="en-US" dirty="0"/>
          </a:p>
        </p:txBody>
      </p:sp>
      <p:sp>
        <p:nvSpPr>
          <p:cNvPr id="9" name="Tekstboks 8"/>
          <p:cNvSpPr txBox="1"/>
          <p:nvPr/>
        </p:nvSpPr>
        <p:spPr>
          <a:xfrm>
            <a:off x="4788023" y="4000336"/>
            <a:ext cx="41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with openings, potentially allowing for escape.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16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4788024" y="1108397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 Graduated as an architect</a:t>
            </a:r>
          </a:p>
          <a:p>
            <a:endParaRPr lang="en-US" dirty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47224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>
          <a:xfrm>
            <a:off x="189856" y="1445479"/>
            <a:ext cx="4092271" cy="3068205"/>
          </a:xfrm>
          <a:prstGeom prst="rect">
            <a:avLst/>
          </a:prstGeom>
        </p:spPr>
      </p:pic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30122" y="145782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 curve = closed room</a:t>
            </a:r>
          </a:p>
          <a:p>
            <a:endParaRPr lang="en-US" dirty="0"/>
          </a:p>
          <a:p>
            <a:r>
              <a:rPr lang="en-US" dirty="0" smtClean="0"/>
              <a:t>Dotted curve = open room</a:t>
            </a: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98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 rate variability as a measure of sympathetic (SNS)- and parasympathetic (PNS) nervous system activity.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03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 rate variability as a measure of sympathetic (SNS)- and parasympathetic (PNS) nervous system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3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 rate variability as a measure of sympathetic (SNS)- and parasympathetic (PNS) nervous system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35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4841776" y="1345332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 rate variability as a measure of sympathetic (SNS)- and parasympathetic (PNS) nervous system activity.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Saliva samples as a measure of cortisol release by the HPA-axis</a:t>
            </a:r>
          </a:p>
        </p:txBody>
      </p:sp>
    </p:spTree>
    <p:extLst>
      <p:ext uri="{BB962C8B-B14F-4D97-AF65-F5344CB8AC3E}">
        <p14:creationId xmlns:p14="http://schemas.microsoft.com/office/powerpoint/2010/main" val="1140735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part of the autonomous nervous system was sensitive to the spatial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part of the autonomous nervous system was sensitive to the spatial 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reaction of the HPA-axis did react with a less pronounced stress reaction in the room with openings as predicted. 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6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part of the autonomous nervous system was sensitive to the spatial context.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fight-or-flight reaction can therefor not be responsible for the effect.</a:t>
            </a:r>
            <a:endParaRPr lang="en-US" dirty="0"/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1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38346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Discussion:</a:t>
            </a:r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We hypothesize, that the effect is due the role of the hippocampus as: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hippocampus is part of the HPA feed-back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hippocampus is mapping space boundaries.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7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3834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Discussion:</a:t>
            </a:r>
          </a:p>
          <a:p>
            <a:endParaRPr lang="en-US" b="1" dirty="0" smtClean="0"/>
          </a:p>
          <a:p>
            <a:r>
              <a:rPr lang="en-US" dirty="0" smtClean="0"/>
              <a:t>The difference in cortisol is most pronounced after the TSST, when the SNS reaction is terminated. </a:t>
            </a:r>
          </a:p>
          <a:p>
            <a:endParaRPr lang="en-US" dirty="0"/>
          </a:p>
          <a:p>
            <a:r>
              <a:rPr lang="en-US" dirty="0" smtClean="0"/>
              <a:t>It could be, that the SNS ‘counterbalances’ the reaction of the HPA-axis.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1043608" y="2929508"/>
            <a:ext cx="0" cy="15551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1115616" y="1374363"/>
            <a:ext cx="0" cy="15551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80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7340"/>
            <a:ext cx="3780713" cy="295232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4788024" y="1108397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 Graduated as an architect</a:t>
            </a:r>
          </a:p>
          <a:p>
            <a:endParaRPr lang="en-US" dirty="0"/>
          </a:p>
          <a:p>
            <a:r>
              <a:rPr lang="en-US" dirty="0" smtClean="0"/>
              <a:t>1984 – 2008</a:t>
            </a:r>
          </a:p>
          <a:p>
            <a:r>
              <a:rPr lang="en-US" dirty="0" smtClean="0"/>
              <a:t>Worked at an architectural office 1998– 2008 as a partner.</a:t>
            </a:r>
          </a:p>
          <a:p>
            <a:endParaRPr lang="en-US" dirty="0"/>
          </a:p>
          <a:p>
            <a:r>
              <a:rPr lang="en-US" dirty="0" smtClean="0"/>
              <a:t>.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70276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Virtual Trier Social Stress Test (VR-TSST)</a:t>
            </a:r>
            <a:endParaRPr lang="da-DK" dirty="0"/>
          </a:p>
        </p:txBody>
      </p:sp>
      <p:grpSp>
        <p:nvGrpSpPr>
          <p:cNvPr id="5" name="Group 20"/>
          <p:cNvGrpSpPr/>
          <p:nvPr/>
        </p:nvGrpSpPr>
        <p:grpSpPr>
          <a:xfrm>
            <a:off x="189856" y="1445479"/>
            <a:ext cx="4092271" cy="3068205"/>
            <a:chOff x="1423368" y="2523402"/>
            <a:chExt cx="5762031" cy="4316125"/>
          </a:xfrm>
        </p:grpSpPr>
        <p:pic>
          <p:nvPicPr>
            <p:cNvPr id="7" name="Picture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7"/>
            <a:stretch/>
          </p:blipFill>
          <p:spPr>
            <a:xfrm>
              <a:off x="1423368" y="2523402"/>
              <a:ext cx="5762031" cy="4316125"/>
            </a:xfrm>
            <a:prstGeom prst="rect">
              <a:avLst/>
            </a:prstGeom>
          </p:spPr>
        </p:pic>
        <p:sp>
          <p:nvSpPr>
            <p:cNvPr id="8" name="TextBox 23"/>
            <p:cNvSpPr txBox="1"/>
            <p:nvPr/>
          </p:nvSpPr>
          <p:spPr>
            <a:xfrm>
              <a:off x="1907704" y="371703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cortisol</a:t>
              </a: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1907704" y="5877272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SNS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4788023" y="5847654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  <a:cs typeface="Times New Roman" panose="02020603050405020304" pitchFamily="18" charset="0"/>
                </a:rPr>
                <a:t>PNS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1" name="TextBox 26"/>
            <p:cNvSpPr txBox="1"/>
            <p:nvPr/>
          </p:nvSpPr>
          <p:spPr>
            <a:xfrm>
              <a:off x="4867357" y="3717029"/>
              <a:ext cx="2016224" cy="56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Heart rate</a:t>
              </a:r>
              <a:endParaRPr lang="en-US" sz="20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kstboks 12"/>
          <p:cNvSpPr txBox="1"/>
          <p:nvPr/>
        </p:nvSpPr>
        <p:spPr>
          <a:xfrm>
            <a:off x="-36512" y="452471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 et al. 2014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16" name="Tekstboks 15"/>
          <p:cNvSpPr txBox="1"/>
          <p:nvPr/>
        </p:nvSpPr>
        <p:spPr>
          <a:xfrm>
            <a:off x="4841776" y="1345332"/>
            <a:ext cx="3834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Discussion:</a:t>
            </a:r>
          </a:p>
          <a:p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Treatment or examination in a space with potential possibilities for “escape” might result in a lower cortisol level </a:t>
            </a:r>
            <a:r>
              <a:rPr lang="en-US" i="1" dirty="0" smtClean="0"/>
              <a:t>after </a:t>
            </a:r>
            <a:r>
              <a:rPr lang="en-US" dirty="0" smtClean="0"/>
              <a:t>treatment.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89856" y="1057300"/>
            <a:ext cx="20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Results</a:t>
            </a:r>
            <a:r>
              <a:rPr lang="da-DK" dirty="0" smtClean="0">
                <a:solidFill>
                  <a:schemeClr val="bg1"/>
                </a:solidFill>
              </a:rPr>
              <a:t>:</a:t>
            </a:r>
            <a:endParaRPr lang="da-DK" dirty="0">
              <a:solidFill>
                <a:schemeClr val="bg1"/>
              </a:solidFill>
            </a:endParaRPr>
          </a:p>
        </p:txBody>
      </p:sp>
      <p:cxnSp>
        <p:nvCxnSpPr>
          <p:cNvPr id="4" name="Lige forbindelse 3"/>
          <p:cNvCxnSpPr/>
          <p:nvPr/>
        </p:nvCxnSpPr>
        <p:spPr>
          <a:xfrm>
            <a:off x="1043608" y="2929508"/>
            <a:ext cx="0" cy="15551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/>
        </p:nvCxnSpPr>
        <p:spPr>
          <a:xfrm>
            <a:off x="1115616" y="1374363"/>
            <a:ext cx="0" cy="155514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05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1057301"/>
            <a:ext cx="9144000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0" y="2641476"/>
            <a:ext cx="9144000" cy="21343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339004" y="398001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err="1">
                <a:solidFill>
                  <a:schemeClr val="bg1"/>
                </a:solidFill>
              </a:rPr>
              <a:t>Kirschbaum</a:t>
            </a:r>
            <a:r>
              <a:rPr lang="da-DK" sz="1200" dirty="0">
                <a:solidFill>
                  <a:schemeClr val="bg1"/>
                </a:solidFill>
              </a:rPr>
              <a:t>, C., Pirke, K-M., Hellhammer, D.H., 1993. </a:t>
            </a:r>
            <a:r>
              <a:rPr lang="en-US" sz="1200" dirty="0">
                <a:solidFill>
                  <a:schemeClr val="bg1"/>
                </a:solidFill>
              </a:rPr>
              <a:t>The ’Trier Social Stress Test’: A Tool for Investigating Psychobiological Stress Responses in a Laboratory Setting. </a:t>
            </a:r>
            <a:r>
              <a:rPr lang="en-US" sz="1200" i="1" dirty="0" err="1">
                <a:solidFill>
                  <a:schemeClr val="bg1"/>
                </a:solidFill>
              </a:rPr>
              <a:t>Neuropsychobiology</a:t>
            </a:r>
            <a:r>
              <a:rPr lang="en-US" sz="1200" dirty="0">
                <a:solidFill>
                  <a:schemeClr val="bg1"/>
                </a:solidFill>
              </a:rPr>
              <a:t>, 28, </a:t>
            </a:r>
            <a:r>
              <a:rPr lang="en-US" sz="1200" dirty="0" smtClean="0">
                <a:solidFill>
                  <a:schemeClr val="bg1"/>
                </a:solidFill>
              </a:rPr>
              <a:t>pp. 76-88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323528" y="329128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Jönsson</a:t>
            </a:r>
            <a:r>
              <a:rPr lang="en-US" sz="1200" dirty="0">
                <a:solidFill>
                  <a:schemeClr val="bg1"/>
                </a:solidFill>
              </a:rPr>
              <a:t>, P., </a:t>
            </a:r>
            <a:r>
              <a:rPr lang="en-US" sz="1200" dirty="0" err="1">
                <a:solidFill>
                  <a:schemeClr val="bg1"/>
                </a:solidFill>
              </a:rPr>
              <a:t>Wallergård</a:t>
            </a:r>
            <a:r>
              <a:rPr lang="en-US" sz="1200" dirty="0">
                <a:solidFill>
                  <a:schemeClr val="bg1"/>
                </a:solidFill>
              </a:rPr>
              <a:t>, M., </a:t>
            </a:r>
            <a:r>
              <a:rPr lang="en-US" sz="1200" dirty="0" err="1">
                <a:solidFill>
                  <a:schemeClr val="bg1"/>
                </a:solidFill>
              </a:rPr>
              <a:t>Österberg</a:t>
            </a:r>
            <a:r>
              <a:rPr lang="en-US" sz="1200" dirty="0">
                <a:solidFill>
                  <a:schemeClr val="bg1"/>
                </a:solidFill>
              </a:rPr>
              <a:t>, K., Hansen, Å.M., Johansson, G., </a:t>
            </a:r>
            <a:r>
              <a:rPr lang="en-US" sz="1200" dirty="0" err="1">
                <a:solidFill>
                  <a:schemeClr val="bg1"/>
                </a:solidFill>
              </a:rPr>
              <a:t>Karlson</a:t>
            </a:r>
            <a:r>
              <a:rPr lang="en-US" sz="1200" dirty="0">
                <a:solidFill>
                  <a:schemeClr val="bg1"/>
                </a:solidFill>
              </a:rPr>
              <a:t>, B., 2010. Cardiovascular and cortisol reactivity and habituation to a virtual reality version of the Trier Social Stress Test: A pilot study. </a:t>
            </a:r>
            <a:r>
              <a:rPr lang="en-US" sz="1200" i="1" dirty="0" err="1">
                <a:solidFill>
                  <a:schemeClr val="bg1"/>
                </a:solidFill>
              </a:rPr>
              <a:t>Psychoneuroendocrinology</a:t>
            </a:r>
            <a:r>
              <a:rPr lang="en-US" sz="1200" dirty="0">
                <a:solidFill>
                  <a:schemeClr val="bg1"/>
                </a:solidFill>
              </a:rPr>
              <a:t>, 35, </a:t>
            </a:r>
            <a:r>
              <a:rPr lang="en-US" sz="1200" dirty="0" smtClean="0">
                <a:solidFill>
                  <a:schemeClr val="bg1"/>
                </a:solidFill>
              </a:rPr>
              <a:t>1397-1403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323528" y="2827883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>
                <a:solidFill>
                  <a:schemeClr val="bg1"/>
                </a:solidFill>
              </a:rPr>
              <a:t>Fich, L.B., Jönsson, P., </a:t>
            </a:r>
            <a:r>
              <a:rPr lang="da-DK" sz="1200" dirty="0" err="1" smtClean="0">
                <a:solidFill>
                  <a:schemeClr val="bg1"/>
                </a:solidFill>
              </a:rPr>
              <a:t>Kirtkegaard</a:t>
            </a:r>
            <a:r>
              <a:rPr lang="da-DK" sz="1200" dirty="0" smtClean="0">
                <a:solidFill>
                  <a:schemeClr val="bg1"/>
                </a:solidFill>
              </a:rPr>
              <a:t>, P.H., </a:t>
            </a:r>
            <a:r>
              <a:rPr lang="da-DK" sz="1200" dirty="0" err="1" smtClean="0">
                <a:solidFill>
                  <a:schemeClr val="bg1"/>
                </a:solidFill>
              </a:rPr>
              <a:t>Wallergård</a:t>
            </a:r>
            <a:r>
              <a:rPr lang="da-DK" sz="1200" dirty="0" smtClean="0">
                <a:solidFill>
                  <a:schemeClr val="bg1"/>
                </a:solidFill>
              </a:rPr>
              <a:t>, M., Garde, A.H., Hansen, Å., 2014. Can </a:t>
            </a:r>
            <a:r>
              <a:rPr lang="da-DK" sz="1200" dirty="0" err="1" smtClean="0">
                <a:solidFill>
                  <a:schemeClr val="bg1"/>
                </a:solidFill>
              </a:rPr>
              <a:t>architectural</a:t>
            </a:r>
            <a:r>
              <a:rPr lang="da-DK" sz="1200" dirty="0" smtClean="0">
                <a:solidFill>
                  <a:schemeClr val="bg1"/>
                </a:solidFill>
              </a:rPr>
              <a:t> design alter the </a:t>
            </a:r>
            <a:r>
              <a:rPr lang="da-DK" sz="1200" dirty="0" err="1" smtClean="0">
                <a:solidFill>
                  <a:schemeClr val="bg1"/>
                </a:solidFill>
              </a:rPr>
              <a:t>physiological</a:t>
            </a:r>
            <a:r>
              <a:rPr lang="da-DK" sz="1200" dirty="0" smtClean="0">
                <a:solidFill>
                  <a:schemeClr val="bg1"/>
                </a:solidFill>
              </a:rPr>
              <a:t> </a:t>
            </a:r>
            <a:r>
              <a:rPr lang="da-DK" sz="1200" dirty="0" err="1" smtClean="0">
                <a:solidFill>
                  <a:schemeClr val="bg1"/>
                </a:solidFill>
              </a:rPr>
              <a:t>reaction</a:t>
            </a:r>
            <a:r>
              <a:rPr lang="da-DK" sz="1200" dirty="0" smtClean="0">
                <a:solidFill>
                  <a:schemeClr val="bg1"/>
                </a:solidFill>
              </a:rPr>
              <a:t> to </a:t>
            </a:r>
            <a:r>
              <a:rPr lang="da-DK" sz="1200" dirty="0" err="1" smtClean="0">
                <a:solidFill>
                  <a:schemeClr val="bg1"/>
                </a:solidFill>
              </a:rPr>
              <a:t>psychosocial</a:t>
            </a:r>
            <a:r>
              <a:rPr lang="da-DK" sz="1200" dirty="0" smtClean="0">
                <a:solidFill>
                  <a:schemeClr val="bg1"/>
                </a:solidFill>
              </a:rPr>
              <a:t> stress? A virtual TSST </a:t>
            </a:r>
            <a:r>
              <a:rPr lang="da-DK" sz="1200" dirty="0" err="1" smtClean="0">
                <a:solidFill>
                  <a:schemeClr val="bg1"/>
                </a:solidFill>
              </a:rPr>
              <a:t>experiment</a:t>
            </a:r>
            <a:r>
              <a:rPr lang="da-DK" sz="1200" dirty="0" smtClean="0">
                <a:solidFill>
                  <a:schemeClr val="bg1"/>
                </a:solidFill>
              </a:rPr>
              <a:t>. </a:t>
            </a:r>
            <a:r>
              <a:rPr lang="da-DK" sz="1200" i="1" dirty="0" err="1" smtClean="0">
                <a:solidFill>
                  <a:schemeClr val="bg1"/>
                </a:solidFill>
              </a:rPr>
              <a:t>Physiology</a:t>
            </a:r>
            <a:r>
              <a:rPr lang="da-DK" sz="1200" i="1" dirty="0" smtClean="0">
                <a:solidFill>
                  <a:schemeClr val="bg1"/>
                </a:solidFill>
              </a:rPr>
              <a:t> &amp; </a:t>
            </a:r>
            <a:r>
              <a:rPr lang="da-DK" sz="1200" i="1" dirty="0" err="1" smtClean="0">
                <a:solidFill>
                  <a:schemeClr val="bg1"/>
                </a:solidFill>
              </a:rPr>
              <a:t>Behavior</a:t>
            </a:r>
            <a:r>
              <a:rPr lang="da-DK" sz="1200" i="1" dirty="0" smtClean="0">
                <a:solidFill>
                  <a:schemeClr val="bg1"/>
                </a:solidFill>
              </a:rPr>
              <a:t> </a:t>
            </a:r>
            <a:r>
              <a:rPr lang="da-DK" sz="1200" dirty="0" smtClean="0">
                <a:solidFill>
                  <a:schemeClr val="bg1"/>
                </a:solidFill>
              </a:rPr>
              <a:t>135, </a:t>
            </a:r>
            <a:r>
              <a:rPr lang="da-DK" sz="1200" dirty="0" err="1" smtClean="0">
                <a:solidFill>
                  <a:schemeClr val="bg1"/>
                </a:solidFill>
              </a:rPr>
              <a:t>pp</a:t>
            </a:r>
            <a:r>
              <a:rPr lang="da-DK" sz="1200" dirty="0" smtClean="0">
                <a:solidFill>
                  <a:schemeClr val="bg1"/>
                </a:solidFill>
              </a:rPr>
              <a:t>. 91-97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339004" y="4498846"/>
            <a:ext cx="83529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Ulrich, R., 1984. View through a Window May Influence Recovery from Surgery. </a:t>
            </a:r>
            <a:r>
              <a:rPr lang="en-US" sz="1200" i="1" dirty="0">
                <a:solidFill>
                  <a:schemeClr val="bg1"/>
                </a:solidFill>
              </a:rPr>
              <a:t>Science</a:t>
            </a:r>
            <a:r>
              <a:rPr lang="en-US" sz="1200" dirty="0">
                <a:solidFill>
                  <a:schemeClr val="bg1"/>
                </a:solidFill>
              </a:rPr>
              <a:t> 224(4647) pp. 420-421</a:t>
            </a:r>
            <a:r>
              <a:rPr lang="en-US" sz="1200" dirty="0" smtClean="0"/>
              <a:t>.</a:t>
            </a:r>
            <a:endParaRPr lang="da-DK" sz="1200" dirty="0"/>
          </a:p>
        </p:txBody>
      </p:sp>
      <p:sp>
        <p:nvSpPr>
          <p:cNvPr id="9" name="Tekstboks 8"/>
          <p:cNvSpPr txBox="1"/>
          <p:nvPr/>
        </p:nvSpPr>
        <p:spPr>
          <a:xfrm>
            <a:off x="0" y="14173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 smtClean="0"/>
              <a:t>THANK  YOU  FOR  YOUR  ATTENTION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9775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7340"/>
            <a:ext cx="3780713" cy="295232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4788024" y="1108397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 Graduated as an architect</a:t>
            </a:r>
          </a:p>
          <a:p>
            <a:endParaRPr lang="en-US" dirty="0"/>
          </a:p>
          <a:p>
            <a:r>
              <a:rPr lang="en-US" dirty="0" smtClean="0"/>
              <a:t>1984 – 2008</a:t>
            </a:r>
          </a:p>
          <a:p>
            <a:r>
              <a:rPr lang="en-US" dirty="0" smtClean="0"/>
              <a:t>Worked at an architectural office 1998– 2008 as a partner.</a:t>
            </a:r>
          </a:p>
          <a:p>
            <a:endParaRPr lang="en-US" dirty="0"/>
          </a:p>
          <a:p>
            <a:r>
              <a:rPr lang="en-US" dirty="0" smtClean="0"/>
              <a:t>2007 – 2008  Project manager; ICU</a:t>
            </a:r>
          </a:p>
          <a:p>
            <a:endParaRPr lang="en-US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70276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7340"/>
            <a:ext cx="3780713" cy="295232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4788024" y="1108397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 Graduated as an architect</a:t>
            </a:r>
          </a:p>
          <a:p>
            <a:endParaRPr lang="en-US" dirty="0"/>
          </a:p>
          <a:p>
            <a:r>
              <a:rPr lang="en-US" dirty="0" smtClean="0"/>
              <a:t>1984 – 2008</a:t>
            </a:r>
          </a:p>
          <a:p>
            <a:r>
              <a:rPr lang="en-US" dirty="0" smtClean="0"/>
              <a:t>Worked at an architectural office 1998– 2008 as a partner.</a:t>
            </a:r>
          </a:p>
          <a:p>
            <a:endParaRPr lang="en-US" dirty="0"/>
          </a:p>
          <a:p>
            <a:r>
              <a:rPr lang="en-US" dirty="0" smtClean="0"/>
              <a:t>2007 – 2008  Project manager; ICU</a:t>
            </a:r>
          </a:p>
          <a:p>
            <a:endParaRPr lang="en-US" dirty="0" smtClean="0"/>
          </a:p>
          <a:p>
            <a:r>
              <a:rPr lang="en-US" dirty="0" smtClean="0"/>
              <a:t>2008 –</a:t>
            </a:r>
          </a:p>
          <a:p>
            <a:r>
              <a:rPr lang="en-US" dirty="0" smtClean="0"/>
              <a:t>Aalborg University</a:t>
            </a:r>
          </a:p>
          <a:p>
            <a:endParaRPr lang="en-US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70276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7340"/>
            <a:ext cx="3780713" cy="295232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4788024" y="1108397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1984 Graduated as an architect</a:t>
            </a:r>
          </a:p>
          <a:p>
            <a:endParaRPr lang="en-US" dirty="0"/>
          </a:p>
          <a:p>
            <a:r>
              <a:rPr lang="en-US" dirty="0" smtClean="0"/>
              <a:t>1984 – 2008</a:t>
            </a:r>
          </a:p>
          <a:p>
            <a:r>
              <a:rPr lang="en-US" dirty="0" smtClean="0"/>
              <a:t>Worked at an architectural office 1998– 2008 as a partner.</a:t>
            </a:r>
          </a:p>
          <a:p>
            <a:endParaRPr lang="en-US" dirty="0"/>
          </a:p>
          <a:p>
            <a:r>
              <a:rPr lang="en-US" dirty="0" smtClean="0"/>
              <a:t>2007 – 2008  Project manager; ICU</a:t>
            </a:r>
          </a:p>
          <a:p>
            <a:endParaRPr lang="en-US" dirty="0" smtClean="0"/>
          </a:p>
          <a:p>
            <a:r>
              <a:rPr lang="en-US" dirty="0" smtClean="0"/>
              <a:t>2008 –</a:t>
            </a:r>
          </a:p>
          <a:p>
            <a:r>
              <a:rPr lang="en-US" dirty="0" smtClean="0"/>
              <a:t>Aalborg University</a:t>
            </a:r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964591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4788024" y="1108397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2007 – 2008  Project manager; ICU</a:t>
            </a:r>
          </a:p>
          <a:p>
            <a:endParaRPr lang="en-US" dirty="0"/>
          </a:p>
          <a:p>
            <a:r>
              <a:rPr lang="en-US" dirty="0" smtClean="0"/>
              <a:t>2008 – 2009</a:t>
            </a:r>
          </a:p>
          <a:p>
            <a:r>
              <a:rPr lang="en-US" dirty="0" smtClean="0"/>
              <a:t>The “</a:t>
            </a:r>
            <a:r>
              <a:rPr lang="en-US" dirty="0" err="1" smtClean="0"/>
              <a:t>Helende</a:t>
            </a:r>
            <a:r>
              <a:rPr lang="en-US" dirty="0" smtClean="0"/>
              <a:t> </a:t>
            </a:r>
            <a:r>
              <a:rPr lang="en-US" dirty="0" err="1" smtClean="0"/>
              <a:t>Arkitektur</a:t>
            </a:r>
            <a:r>
              <a:rPr lang="en-US" dirty="0" smtClean="0"/>
              <a:t>” (“Healing Architecture”) Project in cooperation with Aalborg University.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da-DK" dirty="0" smtClean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3324"/>
            <a:ext cx="3672408" cy="33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7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4572000" y="1057300"/>
            <a:ext cx="4572000" cy="37444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/>
          <p:cNvSpPr/>
          <p:nvPr/>
        </p:nvSpPr>
        <p:spPr>
          <a:xfrm>
            <a:off x="0" y="1057300"/>
            <a:ext cx="4572000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Background: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4788024" y="1108397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2007 – 2008  Project manager; ICU</a:t>
            </a:r>
          </a:p>
          <a:p>
            <a:endParaRPr lang="en-US" dirty="0"/>
          </a:p>
          <a:p>
            <a:r>
              <a:rPr lang="en-US" dirty="0" smtClean="0"/>
              <a:t>2008 – 2009</a:t>
            </a:r>
          </a:p>
          <a:p>
            <a:r>
              <a:rPr lang="en-US" dirty="0" smtClean="0"/>
              <a:t>The “</a:t>
            </a:r>
            <a:r>
              <a:rPr lang="en-US" dirty="0" err="1" smtClean="0"/>
              <a:t>Helende</a:t>
            </a:r>
            <a:r>
              <a:rPr lang="en-US" dirty="0" smtClean="0"/>
              <a:t> </a:t>
            </a:r>
            <a:r>
              <a:rPr lang="en-US" dirty="0" err="1" smtClean="0"/>
              <a:t>Arkitektur</a:t>
            </a:r>
            <a:r>
              <a:rPr lang="en-US" dirty="0" smtClean="0"/>
              <a:t>” (“Healing Architecture”) Project in cooperation with Aalborg University.</a:t>
            </a:r>
          </a:p>
          <a:p>
            <a:endParaRPr lang="en-US" dirty="0"/>
          </a:p>
          <a:p>
            <a:r>
              <a:rPr lang="en-US" dirty="0" smtClean="0"/>
              <a:t>A review report of approx.. 200 articles how hospital design might influences treatment, patient and staff safety, way-finding in hospitals  etc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3324"/>
            <a:ext cx="3672408" cy="335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49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_EN_16_10_waves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AAU_EN_16_10_waves</Template>
  <TotalTime>2654</TotalTime>
  <Words>1586</Words>
  <Application>Microsoft Office PowerPoint</Application>
  <PresentationFormat>Skærmshow (16:10)</PresentationFormat>
  <Paragraphs>304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41</vt:i4>
      </vt:variant>
    </vt:vector>
  </HeadingPairs>
  <TitlesOfParts>
    <vt:vector size="42" baseType="lpstr">
      <vt:lpstr>AAU_EN_16_10_waves</vt:lpstr>
      <vt:lpstr>Can architectural space be healing? A virtual stress experiment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Background:</vt:lpstr>
      <vt:lpstr>The Trier Social Stress Test (TSST)</vt:lpstr>
      <vt:lpstr>The Trier Social Stress Test (TSST)</vt:lpstr>
      <vt:lpstr>The Trier Social Stress Test (TSST)</vt:lpstr>
      <vt:lpstr>The Trier Social Stress Test (TSST)</vt:lpstr>
      <vt:lpstr>The Trier Social Stress Test (TSST)</vt:lpstr>
      <vt:lpstr>The Trier Social Stress Test (TSST)</vt:lpstr>
      <vt:lpstr>The Trier Social Stress Test (TSST)</vt:lpstr>
      <vt:lpstr>The Trier Social Stress Test (TSST)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The Virtual Trier Social Stress Test (VR-TSST)</vt:lpstr>
      <vt:lpstr>PowerPoint-præsentation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architectural space be heali</dc:title>
  <dc:creator>Lars Brorson Fich</dc:creator>
  <cp:lastModifiedBy>Lars Brorson Fich</cp:lastModifiedBy>
  <cp:revision>56</cp:revision>
  <cp:lastPrinted>2015-07-22T12:01:57Z</cp:lastPrinted>
  <dcterms:created xsi:type="dcterms:W3CDTF">2015-07-07T13:30:17Z</dcterms:created>
  <dcterms:modified xsi:type="dcterms:W3CDTF">2015-07-25T16:27:16Z</dcterms:modified>
</cp:coreProperties>
</file>