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xlsx" ContentType="application/vnd.openxmlformats-officedocument.spreadsheetml.sheet"/>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9.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10.xml" ContentType="application/vnd.openxmlformats-officedocument.presentationml.notesSl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7"/>
  </p:notesMasterIdLst>
  <p:handoutMasterIdLst>
    <p:handoutMasterId r:id="rId18"/>
  </p:handoutMasterIdLst>
  <p:sldIdLst>
    <p:sldId id="302" r:id="rId2"/>
    <p:sldId id="347" r:id="rId3"/>
    <p:sldId id="393" r:id="rId4"/>
    <p:sldId id="348" r:id="rId5"/>
    <p:sldId id="343" r:id="rId6"/>
    <p:sldId id="396" r:id="rId7"/>
    <p:sldId id="350" r:id="rId8"/>
    <p:sldId id="385" r:id="rId9"/>
    <p:sldId id="379" r:id="rId10"/>
    <p:sldId id="387" r:id="rId11"/>
    <p:sldId id="395" r:id="rId12"/>
    <p:sldId id="353" r:id="rId13"/>
    <p:sldId id="390" r:id="rId14"/>
    <p:sldId id="394" r:id="rId15"/>
    <p:sldId id="35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CAB8"/>
    <a:srgbClr val="D65501"/>
    <a:srgbClr val="5F9A5C"/>
    <a:srgbClr val="076826"/>
    <a:srgbClr val="3A6A37"/>
    <a:srgbClr val="366434"/>
    <a:srgbClr val="38673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5" autoAdjust="0"/>
    <p:restoredTop sz="72115" autoAdjust="0"/>
  </p:normalViewPr>
  <p:slideViewPr>
    <p:cSldViewPr>
      <p:cViewPr>
        <p:scale>
          <a:sx n="103" d="100"/>
          <a:sy n="103" d="100"/>
        </p:scale>
        <p:origin x="-1840" y="-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08"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themeOverride" Target="../theme/themeOverride4.xml"/><Relationship Id="rId2"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0557693663330109"/>
          <c:y val="0.0568306010928962"/>
          <c:w val="0.904977946813442"/>
          <c:h val="0.847477303042038"/>
        </c:manualLayout>
      </c:layout>
      <c:lineChart>
        <c:grouping val="standard"/>
        <c:varyColors val="0"/>
        <c:ser>
          <c:idx val="0"/>
          <c:order val="0"/>
          <c:tx>
            <c:strRef>
              <c:f>Sheet1!$B$1</c:f>
              <c:strCache>
                <c:ptCount val="1"/>
                <c:pt idx="0">
                  <c:v>NMEs Using 1+ Expedited Programs</c:v>
                </c:pt>
              </c:strCache>
            </c:strRef>
          </c:tx>
          <c:marker>
            <c:symbol val="none"/>
          </c:marker>
          <c:dLbls>
            <c:dLbl>
              <c:idx val="0"/>
              <c:layout>
                <c:manualLayout>
                  <c:x val="-0.0301943745027289"/>
                  <c:y val="-0.0519125683060109"/>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numRef>
              <c:f>Sheet1!$A$2:$A$7</c:f>
              <c:numCache>
                <c:formatCode>General</c:formatCode>
                <c:ptCount val="6"/>
                <c:pt idx="0">
                  <c:v>2009.0</c:v>
                </c:pt>
                <c:pt idx="1">
                  <c:v>2010.0</c:v>
                </c:pt>
                <c:pt idx="2">
                  <c:v>2011.0</c:v>
                </c:pt>
                <c:pt idx="3">
                  <c:v>2012.0</c:v>
                </c:pt>
                <c:pt idx="4">
                  <c:v>2013.0</c:v>
                </c:pt>
                <c:pt idx="5">
                  <c:v>2014.0</c:v>
                </c:pt>
              </c:numCache>
            </c:numRef>
          </c:cat>
          <c:val>
            <c:numRef>
              <c:f>Sheet1!$B$2:$B$7</c:f>
              <c:numCache>
                <c:formatCode>General</c:formatCode>
                <c:ptCount val="6"/>
                <c:pt idx="0">
                  <c:v>8.8</c:v>
                </c:pt>
                <c:pt idx="1">
                  <c:v>10.13</c:v>
                </c:pt>
                <c:pt idx="2">
                  <c:v>10.187</c:v>
                </c:pt>
                <c:pt idx="3">
                  <c:v>8.729999999999998</c:v>
                </c:pt>
                <c:pt idx="4">
                  <c:v>6.55</c:v>
                </c:pt>
                <c:pt idx="5">
                  <c:v>8.65</c:v>
                </c:pt>
              </c:numCache>
            </c:numRef>
          </c:val>
          <c:smooth val="0"/>
        </c:ser>
        <c:ser>
          <c:idx val="1"/>
          <c:order val="1"/>
          <c:tx>
            <c:strRef>
              <c:f>Sheet1!$C$1</c:f>
              <c:strCache>
                <c:ptCount val="1"/>
                <c:pt idx="0">
                  <c:v>NMEs Not Using Expedited Programs</c:v>
                </c:pt>
              </c:strCache>
            </c:strRef>
          </c:tx>
          <c:marker>
            <c:symbol val="none"/>
          </c:marker>
          <c:dLbls>
            <c:dLbl>
              <c:idx val="0"/>
              <c:layout>
                <c:manualLayout>
                  <c:x val="-0.0211360621519103"/>
                  <c:y val="0.046448087431694"/>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numRef>
              <c:f>Sheet1!$A$2:$A$7</c:f>
              <c:numCache>
                <c:formatCode>General</c:formatCode>
                <c:ptCount val="6"/>
                <c:pt idx="0">
                  <c:v>2009.0</c:v>
                </c:pt>
                <c:pt idx="1">
                  <c:v>2010.0</c:v>
                </c:pt>
                <c:pt idx="2">
                  <c:v>2011.0</c:v>
                </c:pt>
                <c:pt idx="3">
                  <c:v>2012.0</c:v>
                </c:pt>
                <c:pt idx="4">
                  <c:v>2013.0</c:v>
                </c:pt>
                <c:pt idx="5">
                  <c:v>2014.0</c:v>
                </c:pt>
              </c:numCache>
            </c:numRef>
          </c:cat>
          <c:val>
            <c:numRef>
              <c:f>Sheet1!$C$2:$C$7</c:f>
              <c:numCache>
                <c:formatCode>General</c:formatCode>
                <c:ptCount val="6"/>
                <c:pt idx="0">
                  <c:v>8.99</c:v>
                </c:pt>
                <c:pt idx="1">
                  <c:v>8.56</c:v>
                </c:pt>
                <c:pt idx="2">
                  <c:v>8.91</c:v>
                </c:pt>
                <c:pt idx="3">
                  <c:v>9.16</c:v>
                </c:pt>
                <c:pt idx="4">
                  <c:v>7.52</c:v>
                </c:pt>
                <c:pt idx="5">
                  <c:v>5.6</c:v>
                </c:pt>
              </c:numCache>
            </c:numRef>
          </c:val>
          <c:smooth val="0"/>
        </c:ser>
        <c:dLbls>
          <c:showLegendKey val="0"/>
          <c:showVal val="0"/>
          <c:showCatName val="0"/>
          <c:showSerName val="0"/>
          <c:showPercent val="0"/>
          <c:showBubbleSize val="0"/>
        </c:dLbls>
        <c:marker val="1"/>
        <c:smooth val="0"/>
        <c:axId val="2109461992"/>
        <c:axId val="2109212056"/>
      </c:lineChart>
      <c:catAx>
        <c:axId val="2109461992"/>
        <c:scaling>
          <c:orientation val="minMax"/>
        </c:scaling>
        <c:delete val="0"/>
        <c:axPos val="b"/>
        <c:numFmt formatCode="General" sourceLinked="1"/>
        <c:majorTickMark val="out"/>
        <c:minorTickMark val="none"/>
        <c:tickLblPos val="nextTo"/>
        <c:crossAx val="2109212056"/>
        <c:crosses val="autoZero"/>
        <c:auto val="1"/>
        <c:lblAlgn val="ctr"/>
        <c:lblOffset val="100"/>
        <c:noMultiLvlLbl val="0"/>
      </c:catAx>
      <c:valAx>
        <c:axId val="2109212056"/>
        <c:scaling>
          <c:orientation val="minMax"/>
        </c:scaling>
        <c:delete val="0"/>
        <c:axPos val="l"/>
        <c:numFmt formatCode="General" sourceLinked="1"/>
        <c:majorTickMark val="out"/>
        <c:minorTickMark val="none"/>
        <c:tickLblPos val="nextTo"/>
        <c:crossAx val="2109461992"/>
        <c:crosses val="autoZero"/>
        <c:crossBetween val="between"/>
      </c:valAx>
      <c:spPr>
        <a:noFill/>
        <a:ln w="25400">
          <a:noFill/>
        </a:ln>
      </c:spPr>
    </c:plotArea>
    <c:legend>
      <c:legendPos val="r"/>
      <c:layout>
        <c:manualLayout>
          <c:xMode val="edge"/>
          <c:yMode val="edge"/>
          <c:x val="0.0824306423924501"/>
          <c:y val="0.719248096037176"/>
          <c:w val="0.478241208592843"/>
          <c:h val="0.151667742351878"/>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51163912143306"/>
          <c:y val="0.0431693989071038"/>
          <c:w val="0.782798343831816"/>
          <c:h val="0.758406264790672"/>
        </c:manualLayout>
      </c:layout>
      <c:lineChart>
        <c:grouping val="standard"/>
        <c:varyColors val="0"/>
        <c:ser>
          <c:idx val="0"/>
          <c:order val="0"/>
          <c:tx>
            <c:strRef>
              <c:f>Sheet1!$B$1</c:f>
              <c:strCache>
                <c:ptCount val="1"/>
                <c:pt idx="0">
                  <c:v>Expedited programs</c:v>
                </c:pt>
              </c:strCache>
            </c:strRef>
          </c:tx>
          <c:marker>
            <c:symbol val="none"/>
          </c:marker>
          <c:dLbls>
            <c:dLblPos val="b"/>
            <c:showLegendKey val="0"/>
            <c:showVal val="1"/>
            <c:showCatName val="0"/>
            <c:showSerName val="0"/>
            <c:showPercent val="0"/>
            <c:showBubbleSize val="0"/>
            <c:showLeaderLines val="0"/>
          </c:dLbls>
          <c:cat>
            <c:numRef>
              <c:f>Sheet1!$A$2:$A$7</c:f>
              <c:numCache>
                <c:formatCode>General</c:formatCode>
                <c:ptCount val="6"/>
                <c:pt idx="0">
                  <c:v>2009.0</c:v>
                </c:pt>
                <c:pt idx="1">
                  <c:v>2010.0</c:v>
                </c:pt>
                <c:pt idx="2">
                  <c:v>2011.0</c:v>
                </c:pt>
                <c:pt idx="3">
                  <c:v>2012.0</c:v>
                </c:pt>
                <c:pt idx="4">
                  <c:v>2013.0</c:v>
                </c:pt>
                <c:pt idx="5">
                  <c:v>2014.0</c:v>
                </c:pt>
              </c:numCache>
            </c:numRef>
          </c:cat>
          <c:val>
            <c:numRef>
              <c:f>Sheet1!$B$2:$B$7</c:f>
              <c:numCache>
                <c:formatCode>0.0</c:formatCode>
                <c:ptCount val="6"/>
                <c:pt idx="0">
                  <c:v>3.62</c:v>
                </c:pt>
                <c:pt idx="1">
                  <c:v>4.0</c:v>
                </c:pt>
                <c:pt idx="2">
                  <c:v>4.88</c:v>
                </c:pt>
                <c:pt idx="3">
                  <c:v>5.02</c:v>
                </c:pt>
                <c:pt idx="4">
                  <c:v>3.64</c:v>
                </c:pt>
                <c:pt idx="5">
                  <c:v>4.689999999999999</c:v>
                </c:pt>
              </c:numCache>
            </c:numRef>
          </c:val>
          <c:smooth val="0"/>
        </c:ser>
        <c:ser>
          <c:idx val="1"/>
          <c:order val="1"/>
          <c:tx>
            <c:strRef>
              <c:f>Sheet1!$C$1</c:f>
              <c:strCache>
                <c:ptCount val="1"/>
                <c:pt idx="0">
                  <c:v>Non expedited programs</c:v>
                </c:pt>
              </c:strCache>
            </c:strRef>
          </c:tx>
          <c:marker>
            <c:symbol val="none"/>
          </c:marker>
          <c:dLbls>
            <c:dLblPos val="t"/>
            <c:showLegendKey val="0"/>
            <c:showVal val="1"/>
            <c:showCatName val="0"/>
            <c:showSerName val="0"/>
            <c:showPercent val="0"/>
            <c:showBubbleSize val="0"/>
            <c:showLeaderLines val="0"/>
          </c:dLbls>
          <c:cat>
            <c:numRef>
              <c:f>Sheet1!$A$2:$A$7</c:f>
              <c:numCache>
                <c:formatCode>General</c:formatCode>
                <c:ptCount val="6"/>
                <c:pt idx="0">
                  <c:v>2009.0</c:v>
                </c:pt>
                <c:pt idx="1">
                  <c:v>2010.0</c:v>
                </c:pt>
                <c:pt idx="2">
                  <c:v>2011.0</c:v>
                </c:pt>
                <c:pt idx="3">
                  <c:v>2012.0</c:v>
                </c:pt>
                <c:pt idx="4">
                  <c:v>2013.0</c:v>
                </c:pt>
                <c:pt idx="5">
                  <c:v>2014.0</c:v>
                </c:pt>
              </c:numCache>
            </c:numRef>
          </c:cat>
          <c:val>
            <c:numRef>
              <c:f>Sheet1!$C$2:$C$7</c:f>
              <c:numCache>
                <c:formatCode>0.0</c:formatCode>
                <c:ptCount val="6"/>
                <c:pt idx="0">
                  <c:v>5.31</c:v>
                </c:pt>
                <c:pt idx="1">
                  <c:v>6.26</c:v>
                </c:pt>
                <c:pt idx="2">
                  <c:v>5.2</c:v>
                </c:pt>
                <c:pt idx="3">
                  <c:v>5.76</c:v>
                </c:pt>
                <c:pt idx="4">
                  <c:v>5.73</c:v>
                </c:pt>
                <c:pt idx="5">
                  <c:v>4.97</c:v>
                </c:pt>
              </c:numCache>
            </c:numRef>
          </c:val>
          <c:smooth val="0"/>
        </c:ser>
        <c:dLbls>
          <c:showLegendKey val="0"/>
          <c:showVal val="0"/>
          <c:showCatName val="0"/>
          <c:showSerName val="0"/>
          <c:showPercent val="0"/>
          <c:showBubbleSize val="0"/>
        </c:dLbls>
        <c:marker val="1"/>
        <c:smooth val="0"/>
        <c:axId val="2109113400"/>
        <c:axId val="2109119256"/>
      </c:lineChart>
      <c:catAx>
        <c:axId val="2109113400"/>
        <c:scaling>
          <c:orientation val="minMax"/>
        </c:scaling>
        <c:delete val="0"/>
        <c:axPos val="b"/>
        <c:title>
          <c:tx>
            <c:rich>
              <a:bodyPr/>
              <a:lstStyle/>
              <a:p>
                <a:pPr>
                  <a:defRPr/>
                </a:pPr>
                <a:r>
                  <a:rPr lang="en-US" sz="1800" b="0" i="0" u="none" strike="noStrike" baseline="0" dirty="0" smtClean="0">
                    <a:effectLst/>
                  </a:rPr>
                  <a:t>Year of NDA/BLA approval</a:t>
                </a:r>
                <a:r>
                  <a:rPr lang="en-US" sz="1800" b="0" i="0" u="none" strike="noStrike" baseline="0" dirty="0" smtClean="0"/>
                  <a:t> </a:t>
                </a:r>
                <a:endParaRPr lang="en-US" b="0" dirty="0"/>
              </a:p>
            </c:rich>
          </c:tx>
          <c:layout/>
          <c:overlay val="0"/>
        </c:title>
        <c:numFmt formatCode="General" sourceLinked="1"/>
        <c:majorTickMark val="out"/>
        <c:minorTickMark val="none"/>
        <c:tickLblPos val="nextTo"/>
        <c:crossAx val="2109119256"/>
        <c:crosses val="autoZero"/>
        <c:auto val="1"/>
        <c:lblAlgn val="ctr"/>
        <c:lblOffset val="100"/>
        <c:noMultiLvlLbl val="0"/>
      </c:catAx>
      <c:valAx>
        <c:axId val="2109119256"/>
        <c:scaling>
          <c:orientation val="minMax"/>
        </c:scaling>
        <c:delete val="0"/>
        <c:axPos val="l"/>
        <c:title>
          <c:tx>
            <c:rich>
              <a:bodyPr rot="-5400000" vert="horz"/>
              <a:lstStyle/>
              <a:p>
                <a:pPr>
                  <a:defRPr/>
                </a:pPr>
                <a:r>
                  <a:rPr lang="en-US" sz="1800" b="0" i="0" u="none" strike="noStrike" baseline="0" dirty="0" smtClean="0">
                    <a:effectLst/>
                  </a:rPr>
                  <a:t># of years from EOP2 meeting/Start of Pivotal trial to NDA/BLA</a:t>
                </a:r>
                <a:r>
                  <a:rPr lang="en-US" sz="1800" b="1" i="0" u="none" strike="noStrike" baseline="0" dirty="0" smtClean="0">
                    <a:effectLst/>
                  </a:rPr>
                  <a:t> </a:t>
                </a:r>
                <a:r>
                  <a:rPr lang="en-US" sz="1800" b="0" i="0" u="none" strike="noStrike" baseline="0" dirty="0" smtClean="0">
                    <a:effectLst/>
                  </a:rPr>
                  <a:t>Approval(average)</a:t>
                </a:r>
                <a:endParaRPr lang="en-US" b="0" dirty="0"/>
              </a:p>
            </c:rich>
          </c:tx>
          <c:layout/>
          <c:overlay val="0"/>
        </c:title>
        <c:numFmt formatCode="0.0" sourceLinked="1"/>
        <c:majorTickMark val="out"/>
        <c:minorTickMark val="none"/>
        <c:tickLblPos val="nextTo"/>
        <c:crossAx val="2109113400"/>
        <c:crosses val="autoZero"/>
        <c:crossBetween val="between"/>
      </c:valAx>
    </c:plotArea>
    <c:legend>
      <c:legendPos val="r"/>
      <c:layout>
        <c:manualLayout>
          <c:xMode val="edge"/>
          <c:yMode val="edge"/>
          <c:x val="0.261747543408277"/>
          <c:y val="0.656433458112818"/>
          <c:w val="0.3230798071792"/>
          <c:h val="0.162542919839938"/>
        </c:manualLayout>
      </c:layout>
      <c:overlay val="0"/>
    </c:legend>
    <c:plotVisOnly val="1"/>
    <c:dispBlanksAs val="gap"/>
    <c:showDLblsOverMax val="0"/>
  </c:chart>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962185587702"/>
          <c:y val="0.0906607412709775"/>
          <c:w val="0.704109038305606"/>
          <c:h val="0.811083472520481"/>
        </c:manualLayout>
      </c:layout>
      <c:barChart>
        <c:barDir val="bar"/>
        <c:grouping val="clustered"/>
        <c:varyColors val="0"/>
        <c:ser>
          <c:idx val="0"/>
          <c:order val="0"/>
          <c:tx>
            <c:strRef>
              <c:f>Sheet1!$G$1</c:f>
              <c:strCache>
                <c:ptCount val="1"/>
                <c:pt idx="0">
                  <c:v>2014</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Sheet1!$G$2:$G$6</c:f>
              <c:numCache>
                <c:formatCode>General</c:formatCode>
                <c:ptCount val="5"/>
                <c:pt idx="0">
                  <c:v>3.61</c:v>
                </c:pt>
                <c:pt idx="1">
                  <c:v>4.09</c:v>
                </c:pt>
                <c:pt idx="2">
                  <c:v>8.729999999999998</c:v>
                </c:pt>
                <c:pt idx="3">
                  <c:v>6.79</c:v>
                </c:pt>
                <c:pt idx="4">
                  <c:v>7.41</c:v>
                </c:pt>
              </c:numCache>
            </c:numRef>
          </c:val>
        </c:ser>
        <c:ser>
          <c:idx val="1"/>
          <c:order val="1"/>
          <c:tx>
            <c:strRef>
              <c:f>Sheet1!$F$1</c:f>
              <c:strCache>
                <c:ptCount val="1"/>
                <c:pt idx="0">
                  <c:v>2013</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Sheet1!$F$2:$F$6</c:f>
              <c:numCache>
                <c:formatCode>General</c:formatCode>
                <c:ptCount val="5"/>
                <c:pt idx="0">
                  <c:v>4.73</c:v>
                </c:pt>
                <c:pt idx="1">
                  <c:v>6.3</c:v>
                </c:pt>
                <c:pt idx="2">
                  <c:v>6.56</c:v>
                </c:pt>
                <c:pt idx="3">
                  <c:v>7.819999999999999</c:v>
                </c:pt>
                <c:pt idx="4">
                  <c:v>6.55</c:v>
                </c:pt>
              </c:numCache>
            </c:numRef>
          </c:val>
        </c:ser>
        <c:ser>
          <c:idx val="2"/>
          <c:order val="2"/>
          <c:tx>
            <c:strRef>
              <c:f>Sheet1!$E$1</c:f>
              <c:strCache>
                <c:ptCount val="1"/>
                <c:pt idx="0">
                  <c:v>2012</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Sheet1!$E$2:$E$6</c:f>
              <c:numCache>
                <c:formatCode>General</c:formatCode>
                <c:ptCount val="5"/>
                <c:pt idx="1">
                  <c:v>9.639999999999998</c:v>
                </c:pt>
                <c:pt idx="2">
                  <c:v>8.33</c:v>
                </c:pt>
                <c:pt idx="3">
                  <c:v>7.89</c:v>
                </c:pt>
                <c:pt idx="4">
                  <c:v>9.01</c:v>
                </c:pt>
              </c:numCache>
            </c:numRef>
          </c:val>
        </c:ser>
        <c:ser>
          <c:idx val="3"/>
          <c:order val="3"/>
          <c:tx>
            <c:strRef>
              <c:f>Sheet1!$D$1</c:f>
              <c:strCache>
                <c:ptCount val="1"/>
                <c:pt idx="0">
                  <c:v>2011</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Sheet1!$D$2:$D$6</c:f>
              <c:numCache>
                <c:formatCode>General</c:formatCode>
                <c:ptCount val="5"/>
                <c:pt idx="1">
                  <c:v>10.25</c:v>
                </c:pt>
                <c:pt idx="2">
                  <c:v>10.38</c:v>
                </c:pt>
                <c:pt idx="3">
                  <c:v>9.5</c:v>
                </c:pt>
                <c:pt idx="4">
                  <c:v>10.18</c:v>
                </c:pt>
              </c:numCache>
            </c:numRef>
          </c:val>
        </c:ser>
        <c:ser>
          <c:idx val="4"/>
          <c:order val="4"/>
          <c:tx>
            <c:strRef>
              <c:f>Sheet1!$C$1</c:f>
              <c:strCache>
                <c:ptCount val="1"/>
                <c:pt idx="0">
                  <c:v>2010</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Sheet1!$C$2:$C$6</c:f>
              <c:numCache>
                <c:formatCode>General</c:formatCode>
                <c:ptCount val="5"/>
                <c:pt idx="2">
                  <c:v>9.630000000000001</c:v>
                </c:pt>
                <c:pt idx="3">
                  <c:v>6.119999999999999</c:v>
                </c:pt>
                <c:pt idx="4">
                  <c:v>8.85</c:v>
                </c:pt>
              </c:numCache>
            </c:numRef>
          </c:val>
        </c:ser>
        <c:ser>
          <c:idx val="5"/>
          <c:order val="5"/>
          <c:tx>
            <c:strRef>
              <c:f>Sheet1!$B$1</c:f>
              <c:strCache>
                <c:ptCount val="1"/>
                <c:pt idx="0">
                  <c:v>2009</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Sheet1!$B$2:$B$6</c:f>
              <c:numCache>
                <c:formatCode>General</c:formatCode>
                <c:ptCount val="5"/>
                <c:pt idx="1">
                  <c:v>5.51</c:v>
                </c:pt>
                <c:pt idx="2">
                  <c:v>9.55</c:v>
                </c:pt>
                <c:pt idx="3">
                  <c:v>8.43</c:v>
                </c:pt>
                <c:pt idx="4">
                  <c:v>8.88</c:v>
                </c:pt>
              </c:numCache>
            </c:numRef>
          </c:val>
        </c:ser>
        <c:dLbls>
          <c:showLegendKey val="0"/>
          <c:showVal val="0"/>
          <c:showCatName val="0"/>
          <c:showSerName val="0"/>
          <c:showPercent val="0"/>
          <c:showBubbleSize val="0"/>
        </c:dLbls>
        <c:gapWidth val="150"/>
        <c:axId val="2107733064"/>
        <c:axId val="2107731960"/>
      </c:barChart>
      <c:catAx>
        <c:axId val="2107733064"/>
        <c:scaling>
          <c:orientation val="minMax"/>
        </c:scaling>
        <c:delete val="0"/>
        <c:axPos val="l"/>
        <c:numFmt formatCode="General" sourceLinked="1"/>
        <c:majorTickMark val="out"/>
        <c:minorTickMark val="none"/>
        <c:tickLblPos val="nextTo"/>
        <c:txPr>
          <a:bodyPr/>
          <a:lstStyle/>
          <a:p>
            <a:pPr>
              <a:defRPr sz="1600"/>
            </a:pPr>
            <a:endParaRPr lang="en-US"/>
          </a:p>
        </c:txPr>
        <c:crossAx val="2107731960"/>
        <c:crosses val="autoZero"/>
        <c:auto val="1"/>
        <c:lblAlgn val="ctr"/>
        <c:lblOffset val="100"/>
        <c:noMultiLvlLbl val="0"/>
      </c:catAx>
      <c:valAx>
        <c:axId val="2107731960"/>
        <c:scaling>
          <c:orientation val="minMax"/>
        </c:scaling>
        <c:delete val="0"/>
        <c:axPos val="b"/>
        <c:numFmt formatCode="General" sourceLinked="1"/>
        <c:majorTickMark val="out"/>
        <c:minorTickMark val="none"/>
        <c:tickLblPos val="nextTo"/>
        <c:crossAx val="2107733064"/>
        <c:crosses val="autoZero"/>
        <c:crossBetween val="between"/>
      </c:valAx>
    </c:plotArea>
    <c:legend>
      <c:legendPos val="r"/>
      <c:layout>
        <c:manualLayout>
          <c:xMode val="edge"/>
          <c:yMode val="edge"/>
          <c:x val="0.306620187935018"/>
          <c:y val="0.00200658319349425"/>
          <c:w val="0.64355909413548"/>
          <c:h val="0.103993080410403"/>
        </c:manualLayout>
      </c:layout>
      <c:overlay val="0"/>
    </c:legend>
    <c:plotVisOnly val="1"/>
    <c:dispBlanksAs val="gap"/>
    <c:showDLblsOverMax val="0"/>
  </c:chart>
  <c:txPr>
    <a:bodyPr/>
    <a:lstStyle/>
    <a:p>
      <a:pPr>
        <a:defRPr sz="1800"/>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6962185587702"/>
          <c:y val="0.0906607412709775"/>
          <c:w val="0.704109038305606"/>
          <c:h val="0.811083472520481"/>
        </c:manualLayout>
      </c:layout>
      <c:barChart>
        <c:barDir val="bar"/>
        <c:grouping val="clustered"/>
        <c:varyColors val="0"/>
        <c:ser>
          <c:idx val="0"/>
          <c:order val="0"/>
          <c:tx>
            <c:strRef>
              <c:f>Sheet1!$G$1</c:f>
              <c:strCache>
                <c:ptCount val="1"/>
                <c:pt idx="0">
                  <c:v>2014</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Sheet1!$G$2:$G$6</c:f>
              <c:numCache>
                <c:formatCode>General</c:formatCode>
                <c:ptCount val="5"/>
                <c:pt idx="0">
                  <c:v>2.07</c:v>
                </c:pt>
                <c:pt idx="1">
                  <c:v>3.6</c:v>
                </c:pt>
                <c:pt idx="2">
                  <c:v>4.72</c:v>
                </c:pt>
                <c:pt idx="3">
                  <c:v>4.37</c:v>
                </c:pt>
                <c:pt idx="4">
                  <c:v>4.689999999999999</c:v>
                </c:pt>
              </c:numCache>
            </c:numRef>
          </c:val>
        </c:ser>
        <c:ser>
          <c:idx val="1"/>
          <c:order val="1"/>
          <c:tx>
            <c:strRef>
              <c:f>Sheet1!$F$1</c:f>
              <c:strCache>
                <c:ptCount val="1"/>
                <c:pt idx="0">
                  <c:v>2013</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Sheet1!$F$2:$F$6</c:f>
              <c:numCache>
                <c:formatCode>General</c:formatCode>
                <c:ptCount val="5"/>
                <c:pt idx="0">
                  <c:v>2.81</c:v>
                </c:pt>
                <c:pt idx="1">
                  <c:v>3.42</c:v>
                </c:pt>
                <c:pt idx="2">
                  <c:v>3.85</c:v>
                </c:pt>
                <c:pt idx="3">
                  <c:v>2.32</c:v>
                </c:pt>
                <c:pt idx="4">
                  <c:v>3.64</c:v>
                </c:pt>
              </c:numCache>
            </c:numRef>
          </c:val>
        </c:ser>
        <c:ser>
          <c:idx val="2"/>
          <c:order val="2"/>
          <c:tx>
            <c:strRef>
              <c:f>Sheet1!$E$1</c:f>
              <c:strCache>
                <c:ptCount val="1"/>
                <c:pt idx="0">
                  <c:v>2012</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Sheet1!$E$2:$E$6</c:f>
              <c:numCache>
                <c:formatCode>General</c:formatCode>
                <c:ptCount val="5"/>
                <c:pt idx="1">
                  <c:v>5.29</c:v>
                </c:pt>
                <c:pt idx="2">
                  <c:v>4.34</c:v>
                </c:pt>
                <c:pt idx="3">
                  <c:v>4.23</c:v>
                </c:pt>
                <c:pt idx="4">
                  <c:v>5.02</c:v>
                </c:pt>
              </c:numCache>
            </c:numRef>
          </c:val>
        </c:ser>
        <c:ser>
          <c:idx val="3"/>
          <c:order val="3"/>
          <c:tx>
            <c:strRef>
              <c:f>Sheet1!$D$1</c:f>
              <c:strCache>
                <c:ptCount val="1"/>
                <c:pt idx="0">
                  <c:v>2011</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Sheet1!$D$2:$D$6</c:f>
              <c:numCache>
                <c:formatCode>General</c:formatCode>
                <c:ptCount val="5"/>
                <c:pt idx="1">
                  <c:v>5.119999999999999</c:v>
                </c:pt>
                <c:pt idx="2">
                  <c:v>4.92</c:v>
                </c:pt>
                <c:pt idx="3">
                  <c:v>5.159999999999999</c:v>
                </c:pt>
                <c:pt idx="4">
                  <c:v>4.88</c:v>
                </c:pt>
              </c:numCache>
            </c:numRef>
          </c:val>
        </c:ser>
        <c:ser>
          <c:idx val="4"/>
          <c:order val="4"/>
          <c:tx>
            <c:strRef>
              <c:f>Sheet1!$C$1</c:f>
              <c:strCache>
                <c:ptCount val="1"/>
                <c:pt idx="0">
                  <c:v>2010</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Sheet1!$C$2:$C$6</c:f>
              <c:numCache>
                <c:formatCode>General</c:formatCode>
                <c:ptCount val="5"/>
                <c:pt idx="2">
                  <c:v>4.619999999999999</c:v>
                </c:pt>
                <c:pt idx="3">
                  <c:v>4.13</c:v>
                </c:pt>
                <c:pt idx="4">
                  <c:v>3.78</c:v>
                </c:pt>
              </c:numCache>
            </c:numRef>
          </c:val>
        </c:ser>
        <c:ser>
          <c:idx val="5"/>
          <c:order val="5"/>
          <c:tx>
            <c:strRef>
              <c:f>Sheet1!$B$1</c:f>
              <c:strCache>
                <c:ptCount val="1"/>
                <c:pt idx="0">
                  <c:v>2009</c:v>
                </c:pt>
              </c:strCache>
            </c:strRef>
          </c:tx>
          <c:invertIfNegative val="0"/>
          <c:cat>
            <c:strRef>
              <c:f>Sheet1!$A$2:$A$6</c:f>
              <c:strCache>
                <c:ptCount val="5"/>
                <c:pt idx="0">
                  <c:v>Breakthrough therapy</c:v>
                </c:pt>
                <c:pt idx="1">
                  <c:v>Fast track</c:v>
                </c:pt>
                <c:pt idx="2">
                  <c:v>Priority review</c:v>
                </c:pt>
                <c:pt idx="3">
                  <c:v>Accelerated approval</c:v>
                </c:pt>
                <c:pt idx="4">
                  <c:v>Any program</c:v>
                </c:pt>
              </c:strCache>
            </c:strRef>
          </c:cat>
          <c:val>
            <c:numRef>
              <c:f>Sheet1!$B$2:$B$6</c:f>
              <c:numCache>
                <c:formatCode>General</c:formatCode>
                <c:ptCount val="5"/>
                <c:pt idx="1">
                  <c:v>3.96</c:v>
                </c:pt>
                <c:pt idx="2">
                  <c:v>3.66</c:v>
                </c:pt>
                <c:pt idx="3">
                  <c:v>3.66</c:v>
                </c:pt>
                <c:pt idx="4">
                  <c:v>3.71</c:v>
                </c:pt>
              </c:numCache>
            </c:numRef>
          </c:val>
        </c:ser>
        <c:dLbls>
          <c:showLegendKey val="0"/>
          <c:showVal val="0"/>
          <c:showCatName val="0"/>
          <c:showSerName val="0"/>
          <c:showPercent val="0"/>
          <c:showBubbleSize val="0"/>
        </c:dLbls>
        <c:gapWidth val="150"/>
        <c:axId val="2107668760"/>
        <c:axId val="2107671928"/>
      </c:barChart>
      <c:catAx>
        <c:axId val="2107668760"/>
        <c:scaling>
          <c:orientation val="minMax"/>
        </c:scaling>
        <c:delete val="0"/>
        <c:axPos val="l"/>
        <c:numFmt formatCode="General" sourceLinked="1"/>
        <c:majorTickMark val="out"/>
        <c:minorTickMark val="none"/>
        <c:tickLblPos val="nextTo"/>
        <c:txPr>
          <a:bodyPr/>
          <a:lstStyle/>
          <a:p>
            <a:pPr>
              <a:defRPr sz="1600"/>
            </a:pPr>
            <a:endParaRPr lang="en-US"/>
          </a:p>
        </c:txPr>
        <c:crossAx val="2107671928"/>
        <c:crosses val="autoZero"/>
        <c:auto val="1"/>
        <c:lblAlgn val="ctr"/>
        <c:lblOffset val="100"/>
        <c:noMultiLvlLbl val="0"/>
      </c:catAx>
      <c:valAx>
        <c:axId val="2107671928"/>
        <c:scaling>
          <c:orientation val="minMax"/>
        </c:scaling>
        <c:delete val="0"/>
        <c:axPos val="b"/>
        <c:numFmt formatCode="General" sourceLinked="1"/>
        <c:majorTickMark val="out"/>
        <c:minorTickMark val="none"/>
        <c:tickLblPos val="nextTo"/>
        <c:crossAx val="2107668760"/>
        <c:crosses val="autoZero"/>
        <c:crossBetween val="between"/>
      </c:valAx>
    </c:plotArea>
    <c:legend>
      <c:legendPos val="r"/>
      <c:layout>
        <c:manualLayout>
          <c:xMode val="edge"/>
          <c:yMode val="edge"/>
          <c:x val="0.306620187935018"/>
          <c:y val="0.00200658319349425"/>
          <c:w val="0.64355909413548"/>
          <c:h val="0.103993080410403"/>
        </c:manualLayout>
      </c:layout>
      <c:overlay val="0"/>
    </c:legend>
    <c:plotVisOnly val="1"/>
    <c:dispBlanksAs val="gap"/>
    <c:showDLblsOverMax val="0"/>
  </c:chart>
  <c:txPr>
    <a:bodyPr/>
    <a:lstStyle/>
    <a:p>
      <a:pPr>
        <a:defRPr sz="1800"/>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9703360099789"/>
          <c:y val="0.0329268292682927"/>
          <c:w val="0.827555157090512"/>
          <c:h val="0.829806990589591"/>
        </c:manualLayout>
      </c:layout>
      <c:barChart>
        <c:barDir val="col"/>
        <c:grouping val="clustered"/>
        <c:varyColors val="0"/>
        <c:ser>
          <c:idx val="0"/>
          <c:order val="0"/>
          <c:tx>
            <c:strRef>
              <c:f>Sheet1!$B$1</c:f>
              <c:strCache>
                <c:ptCount val="1"/>
                <c:pt idx="0">
                  <c:v>Used 1+ Expedited Program</c:v>
                </c:pt>
              </c:strCache>
            </c:strRef>
          </c:tx>
          <c:invertIfNegative val="0"/>
          <c:dLbls>
            <c:numFmt formatCode="#,##0.0" sourceLinked="0"/>
            <c:txPr>
              <a:bodyPr/>
              <a:lstStyle/>
              <a:p>
                <a:pPr>
                  <a:defRPr sz="1400"/>
                </a:pPr>
                <a:endParaRPr lang="en-US"/>
              </a:p>
            </c:txPr>
            <c:dLblPos val="outEnd"/>
            <c:showLegendKey val="0"/>
            <c:showVal val="1"/>
            <c:showCatName val="0"/>
            <c:showSerName val="0"/>
            <c:showPercent val="0"/>
            <c:showBubbleSize val="0"/>
            <c:showLeaderLines val="0"/>
          </c:dLbls>
          <c:cat>
            <c:strRef>
              <c:f>Sheet1!$A$2:$A$9</c:f>
              <c:strCache>
                <c:ptCount val="8"/>
                <c:pt idx="0">
                  <c:v>Autoimmune</c:v>
                </c:pt>
                <c:pt idx="1">
                  <c:v>Cardiovascular</c:v>
                </c:pt>
                <c:pt idx="2">
                  <c:v>CNS</c:v>
                </c:pt>
                <c:pt idx="3">
                  <c:v>Diagnostics</c:v>
                </c:pt>
                <c:pt idx="4">
                  <c:v>Infectious diseases</c:v>
                </c:pt>
                <c:pt idx="5">
                  <c:v>Oncology</c:v>
                </c:pt>
                <c:pt idx="6">
                  <c:v>Rare diseases</c:v>
                </c:pt>
                <c:pt idx="7">
                  <c:v>Supportive care</c:v>
                </c:pt>
              </c:strCache>
            </c:strRef>
          </c:cat>
          <c:val>
            <c:numRef>
              <c:f>Sheet1!$B$2:$B$9</c:f>
              <c:numCache>
                <c:formatCode>General</c:formatCode>
                <c:ptCount val="8"/>
                <c:pt idx="0">
                  <c:v>11.45</c:v>
                </c:pt>
                <c:pt idx="1">
                  <c:v>8.19</c:v>
                </c:pt>
                <c:pt idx="2">
                  <c:v>9.89</c:v>
                </c:pt>
                <c:pt idx="3">
                  <c:v>8.6</c:v>
                </c:pt>
                <c:pt idx="4">
                  <c:v>7.0</c:v>
                </c:pt>
                <c:pt idx="5">
                  <c:v>8.630000000000001</c:v>
                </c:pt>
                <c:pt idx="6">
                  <c:v>6.118999999999998</c:v>
                </c:pt>
                <c:pt idx="7">
                  <c:v>15.0</c:v>
                </c:pt>
              </c:numCache>
            </c:numRef>
          </c:val>
        </c:ser>
        <c:ser>
          <c:idx val="1"/>
          <c:order val="1"/>
          <c:tx>
            <c:strRef>
              <c:f>Sheet1!$C$1</c:f>
              <c:strCache>
                <c:ptCount val="1"/>
                <c:pt idx="0">
                  <c:v>No Expedited Programs Utilized</c:v>
                </c:pt>
              </c:strCache>
            </c:strRef>
          </c:tx>
          <c:invertIfNegative val="0"/>
          <c:dLbls>
            <c:numFmt formatCode="#,##0.0" sourceLinked="0"/>
            <c:txPr>
              <a:bodyPr/>
              <a:lstStyle/>
              <a:p>
                <a:pPr>
                  <a:defRPr sz="1400"/>
                </a:pPr>
                <a:endParaRPr lang="en-US"/>
              </a:p>
            </c:txPr>
            <c:dLblPos val="outEnd"/>
            <c:showLegendKey val="0"/>
            <c:showVal val="1"/>
            <c:showCatName val="0"/>
            <c:showSerName val="0"/>
            <c:showPercent val="0"/>
            <c:showBubbleSize val="0"/>
            <c:showLeaderLines val="0"/>
          </c:dLbls>
          <c:cat>
            <c:strRef>
              <c:f>Sheet1!$A$2:$A$9</c:f>
              <c:strCache>
                <c:ptCount val="8"/>
                <c:pt idx="0">
                  <c:v>Autoimmune</c:v>
                </c:pt>
                <c:pt idx="1">
                  <c:v>Cardiovascular</c:v>
                </c:pt>
                <c:pt idx="2">
                  <c:v>CNS</c:v>
                </c:pt>
                <c:pt idx="3">
                  <c:v>Diagnostics</c:v>
                </c:pt>
                <c:pt idx="4">
                  <c:v>Infectious diseases</c:v>
                </c:pt>
                <c:pt idx="5">
                  <c:v>Oncology</c:v>
                </c:pt>
                <c:pt idx="6">
                  <c:v>Rare diseases</c:v>
                </c:pt>
                <c:pt idx="7">
                  <c:v>Supportive care</c:v>
                </c:pt>
              </c:strCache>
            </c:strRef>
          </c:cat>
          <c:val>
            <c:numRef>
              <c:f>Sheet1!$C$2:$C$9</c:f>
              <c:numCache>
                <c:formatCode>General</c:formatCode>
                <c:ptCount val="8"/>
                <c:pt idx="0">
                  <c:v>7.95</c:v>
                </c:pt>
                <c:pt idx="1">
                  <c:v>10.0</c:v>
                </c:pt>
                <c:pt idx="2">
                  <c:v>11.61</c:v>
                </c:pt>
                <c:pt idx="3">
                  <c:v>7.9</c:v>
                </c:pt>
                <c:pt idx="4">
                  <c:v>6.53</c:v>
                </c:pt>
                <c:pt idx="5">
                  <c:v>7.76</c:v>
                </c:pt>
                <c:pt idx="6">
                  <c:v>7.77</c:v>
                </c:pt>
                <c:pt idx="7">
                  <c:v>12.85</c:v>
                </c:pt>
              </c:numCache>
            </c:numRef>
          </c:val>
        </c:ser>
        <c:dLbls>
          <c:showLegendKey val="0"/>
          <c:showVal val="0"/>
          <c:showCatName val="0"/>
          <c:showSerName val="0"/>
          <c:showPercent val="0"/>
          <c:showBubbleSize val="0"/>
        </c:dLbls>
        <c:gapWidth val="150"/>
        <c:axId val="2109005208"/>
        <c:axId val="2109001112"/>
      </c:barChart>
      <c:catAx>
        <c:axId val="2109005208"/>
        <c:scaling>
          <c:orientation val="minMax"/>
        </c:scaling>
        <c:delete val="0"/>
        <c:axPos val="b"/>
        <c:numFmt formatCode="General" sourceLinked="1"/>
        <c:majorTickMark val="out"/>
        <c:minorTickMark val="none"/>
        <c:tickLblPos val="nextTo"/>
        <c:txPr>
          <a:bodyPr/>
          <a:lstStyle/>
          <a:p>
            <a:pPr>
              <a:defRPr sz="1050"/>
            </a:pPr>
            <a:endParaRPr lang="en-US"/>
          </a:p>
        </c:txPr>
        <c:crossAx val="2109001112"/>
        <c:crosses val="autoZero"/>
        <c:auto val="1"/>
        <c:lblAlgn val="ctr"/>
        <c:lblOffset val="100"/>
        <c:noMultiLvlLbl val="0"/>
      </c:catAx>
      <c:valAx>
        <c:axId val="2109001112"/>
        <c:scaling>
          <c:orientation val="minMax"/>
        </c:scaling>
        <c:delete val="0"/>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prstClr val="black"/>
                    </a:solidFill>
                    <a:latin typeface="+mn-lt"/>
                    <a:ea typeface="+mn-ea"/>
                    <a:cs typeface="+mn-cs"/>
                  </a:defRPr>
                </a:pPr>
                <a:r>
                  <a:rPr lang="en-US" sz="1050" b="0" dirty="0" smtClean="0"/>
                  <a:t># of years  </a:t>
                </a:r>
                <a:r>
                  <a:rPr lang="en-US" sz="1050" b="0" dirty="0" smtClean="0">
                    <a:effectLst/>
                  </a:rPr>
                  <a:t>from IND to NDA/BLA Approval</a:t>
                </a:r>
              </a:p>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prstClr val="black"/>
                    </a:solidFill>
                    <a:latin typeface="+mn-lt"/>
                    <a:ea typeface="+mn-ea"/>
                    <a:cs typeface="+mn-cs"/>
                  </a:defRPr>
                </a:pPr>
                <a:r>
                  <a:rPr lang="en-US" sz="1050" b="0" dirty="0" smtClean="0"/>
                  <a:t>(average)</a:t>
                </a:r>
                <a:endParaRPr lang="en-US" sz="1050" b="0" dirty="0"/>
              </a:p>
            </c:rich>
          </c:tx>
          <c:layout/>
          <c:overlay val="0"/>
        </c:title>
        <c:numFmt formatCode="General" sourceLinked="1"/>
        <c:majorTickMark val="out"/>
        <c:minorTickMark val="none"/>
        <c:tickLblPos val="nextTo"/>
        <c:crossAx val="2109005208"/>
        <c:crosses val="autoZero"/>
        <c:crossBetween val="between"/>
      </c:valAx>
    </c:plotArea>
    <c:legend>
      <c:legendPos val="r"/>
      <c:layout>
        <c:manualLayout>
          <c:xMode val="edge"/>
          <c:yMode val="edge"/>
          <c:x val="0.239195577038019"/>
          <c:y val="0.0"/>
          <c:w val="0.612289571476833"/>
          <c:h val="0.0671365469560208"/>
        </c:manualLayout>
      </c:layout>
      <c:overlay val="1"/>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19703360099789"/>
          <c:y val="0.0329268292682927"/>
          <c:w val="0.827555157090512"/>
          <c:h val="0.829806990589592"/>
        </c:manualLayout>
      </c:layout>
      <c:barChart>
        <c:barDir val="col"/>
        <c:grouping val="clustered"/>
        <c:varyColors val="0"/>
        <c:ser>
          <c:idx val="0"/>
          <c:order val="0"/>
          <c:tx>
            <c:strRef>
              <c:f>Sheet1!$B$1</c:f>
              <c:strCache>
                <c:ptCount val="1"/>
                <c:pt idx="0">
                  <c:v>Used 1+ Expedited Program</c:v>
                </c:pt>
              </c:strCache>
            </c:strRef>
          </c:tx>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Sheet1!$A$2:$A$9</c:f>
              <c:strCache>
                <c:ptCount val="8"/>
                <c:pt idx="0">
                  <c:v>Autoimmune</c:v>
                </c:pt>
                <c:pt idx="1">
                  <c:v>Cardiovascular</c:v>
                </c:pt>
                <c:pt idx="2">
                  <c:v>CNS</c:v>
                </c:pt>
                <c:pt idx="3">
                  <c:v>Diagnostics</c:v>
                </c:pt>
                <c:pt idx="4">
                  <c:v>Infectious diseases</c:v>
                </c:pt>
                <c:pt idx="5">
                  <c:v>Oncology</c:v>
                </c:pt>
                <c:pt idx="6">
                  <c:v>Rare diseases</c:v>
                </c:pt>
                <c:pt idx="7">
                  <c:v>Supportive care</c:v>
                </c:pt>
              </c:strCache>
            </c:strRef>
          </c:cat>
          <c:val>
            <c:numRef>
              <c:f>Sheet1!$B$2:$B$9</c:f>
              <c:numCache>
                <c:formatCode>General</c:formatCode>
                <c:ptCount val="8"/>
                <c:pt idx="0">
                  <c:v>4.649999999999998</c:v>
                </c:pt>
                <c:pt idx="1">
                  <c:v>5.24</c:v>
                </c:pt>
                <c:pt idx="2">
                  <c:v>6.0</c:v>
                </c:pt>
                <c:pt idx="3">
                  <c:v>2.73</c:v>
                </c:pt>
                <c:pt idx="4">
                  <c:v>3.72</c:v>
                </c:pt>
                <c:pt idx="5">
                  <c:v>4.25</c:v>
                </c:pt>
                <c:pt idx="6">
                  <c:v>4.189999999999999</c:v>
                </c:pt>
                <c:pt idx="7">
                  <c:v>7.189999999999999</c:v>
                </c:pt>
              </c:numCache>
            </c:numRef>
          </c:val>
        </c:ser>
        <c:ser>
          <c:idx val="1"/>
          <c:order val="1"/>
          <c:tx>
            <c:strRef>
              <c:f>Sheet1!$C$1</c:f>
              <c:strCache>
                <c:ptCount val="1"/>
                <c:pt idx="0">
                  <c:v>No Expedited Programs Utilized</c:v>
                </c:pt>
              </c:strCache>
            </c:strRef>
          </c:tx>
          <c:invertIfNegative val="0"/>
          <c:dLbls>
            <c:txPr>
              <a:bodyPr/>
              <a:lstStyle/>
              <a:p>
                <a:pPr>
                  <a:defRPr sz="1400"/>
                </a:pPr>
                <a:endParaRPr lang="en-US"/>
              </a:p>
            </c:txPr>
            <c:dLblPos val="outEnd"/>
            <c:showLegendKey val="0"/>
            <c:showVal val="1"/>
            <c:showCatName val="0"/>
            <c:showSerName val="0"/>
            <c:showPercent val="0"/>
            <c:showBubbleSize val="0"/>
            <c:showLeaderLines val="0"/>
          </c:dLbls>
          <c:cat>
            <c:strRef>
              <c:f>Sheet1!$A$2:$A$9</c:f>
              <c:strCache>
                <c:ptCount val="8"/>
                <c:pt idx="0">
                  <c:v>Autoimmune</c:v>
                </c:pt>
                <c:pt idx="1">
                  <c:v>Cardiovascular</c:v>
                </c:pt>
                <c:pt idx="2">
                  <c:v>CNS</c:v>
                </c:pt>
                <c:pt idx="3">
                  <c:v>Diagnostics</c:v>
                </c:pt>
                <c:pt idx="4">
                  <c:v>Infectious diseases</c:v>
                </c:pt>
                <c:pt idx="5">
                  <c:v>Oncology</c:v>
                </c:pt>
                <c:pt idx="6">
                  <c:v>Rare diseases</c:v>
                </c:pt>
                <c:pt idx="7">
                  <c:v>Supportive care</c:v>
                </c:pt>
              </c:strCache>
            </c:strRef>
          </c:cat>
          <c:val>
            <c:numRef>
              <c:f>Sheet1!$C$2:$C$9</c:f>
              <c:numCache>
                <c:formatCode>General</c:formatCode>
                <c:ptCount val="8"/>
                <c:pt idx="0">
                  <c:v>5.06</c:v>
                </c:pt>
                <c:pt idx="1">
                  <c:v>6.56</c:v>
                </c:pt>
                <c:pt idx="2">
                  <c:v>6.88</c:v>
                </c:pt>
                <c:pt idx="3">
                  <c:v>4.659999999999998</c:v>
                </c:pt>
                <c:pt idx="4">
                  <c:v>4.52</c:v>
                </c:pt>
                <c:pt idx="5">
                  <c:v>4.5</c:v>
                </c:pt>
                <c:pt idx="6">
                  <c:v>3.29</c:v>
                </c:pt>
                <c:pt idx="7">
                  <c:v>3.59</c:v>
                </c:pt>
              </c:numCache>
            </c:numRef>
          </c:val>
        </c:ser>
        <c:dLbls>
          <c:showLegendKey val="0"/>
          <c:showVal val="0"/>
          <c:showCatName val="0"/>
          <c:showSerName val="0"/>
          <c:showPercent val="0"/>
          <c:showBubbleSize val="0"/>
        </c:dLbls>
        <c:gapWidth val="150"/>
        <c:axId val="2107797976"/>
        <c:axId val="2107780344"/>
      </c:barChart>
      <c:catAx>
        <c:axId val="2107797976"/>
        <c:scaling>
          <c:orientation val="minMax"/>
        </c:scaling>
        <c:delete val="0"/>
        <c:axPos val="b"/>
        <c:numFmt formatCode="General" sourceLinked="1"/>
        <c:majorTickMark val="out"/>
        <c:minorTickMark val="none"/>
        <c:tickLblPos val="nextTo"/>
        <c:txPr>
          <a:bodyPr/>
          <a:lstStyle/>
          <a:p>
            <a:pPr>
              <a:defRPr sz="1050"/>
            </a:pPr>
            <a:endParaRPr lang="en-US"/>
          </a:p>
        </c:txPr>
        <c:crossAx val="2107780344"/>
        <c:crosses val="autoZero"/>
        <c:auto val="1"/>
        <c:lblAlgn val="ctr"/>
        <c:lblOffset val="100"/>
        <c:noMultiLvlLbl val="0"/>
      </c:catAx>
      <c:valAx>
        <c:axId val="2107780344"/>
        <c:scaling>
          <c:orientation val="minMax"/>
        </c:scaling>
        <c:delete val="0"/>
        <c:axPos val="l"/>
        <c:title>
          <c:tx>
            <c:rich>
              <a:bodyPr rot="-5400000" vert="horz"/>
              <a:lstStyle/>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prstClr val="black"/>
                    </a:solidFill>
                    <a:latin typeface="+mn-lt"/>
                    <a:ea typeface="+mn-ea"/>
                    <a:cs typeface="+mn-cs"/>
                  </a:defRPr>
                </a:pPr>
                <a:r>
                  <a:rPr lang="en-US" sz="1050" b="0" dirty="0" smtClean="0"/>
                  <a:t># of years </a:t>
                </a:r>
                <a:r>
                  <a:rPr lang="en-US" sz="1050" b="0" dirty="0" smtClean="0">
                    <a:effectLst/>
                  </a:rPr>
                  <a:t>years from End of Phase 2 meeting/Start of Pivotal trial to NDA/BLA Approval</a:t>
                </a:r>
                <a:r>
                  <a:rPr lang="en-US" sz="1050" b="0" baseline="0" dirty="0" smtClean="0">
                    <a:effectLst/>
                  </a:rPr>
                  <a:t>(</a:t>
                </a:r>
                <a:r>
                  <a:rPr lang="en-US" sz="1050" b="0" dirty="0" smtClean="0">
                    <a:effectLst/>
                  </a:rPr>
                  <a:t>average)</a:t>
                </a:r>
              </a:p>
              <a:p>
                <a:pPr marL="0" marR="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prstClr val="black"/>
                    </a:solidFill>
                    <a:latin typeface="+mn-lt"/>
                    <a:ea typeface="+mn-ea"/>
                    <a:cs typeface="+mn-cs"/>
                  </a:defRPr>
                </a:pPr>
                <a:endParaRPr lang="en-US" sz="1050" b="0" dirty="0"/>
              </a:p>
            </c:rich>
          </c:tx>
          <c:layout/>
          <c:overlay val="0"/>
        </c:title>
        <c:numFmt formatCode="General" sourceLinked="1"/>
        <c:majorTickMark val="out"/>
        <c:minorTickMark val="none"/>
        <c:tickLblPos val="nextTo"/>
        <c:crossAx val="2107797976"/>
        <c:crosses val="autoZero"/>
        <c:crossBetween val="between"/>
      </c:valAx>
    </c:plotArea>
    <c:legend>
      <c:legendPos val="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01BE526-AD83-47BD-8FD3-70B1F965EB89}" type="datetimeFigureOut">
              <a:rPr lang="en-US" smtClean="0"/>
              <a:pPr/>
              <a:t>9/7/14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DF2D303-8210-4840-BF6D-1B882F39A514}" type="slidenum">
              <a:rPr lang="en-US" smtClean="0"/>
              <a:pPr/>
              <a:t>‹#›</a:t>
            </a:fld>
            <a:endParaRPr lang="en-US"/>
          </a:p>
        </p:txBody>
      </p:sp>
    </p:spTree>
    <p:extLst>
      <p:ext uri="{BB962C8B-B14F-4D97-AF65-F5344CB8AC3E}">
        <p14:creationId xmlns:p14="http://schemas.microsoft.com/office/powerpoint/2010/main" val="3024737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240BF77-4841-4F1A-AC51-2E9B91528250}" type="datetimeFigureOut">
              <a:rPr lang="en-US" smtClean="0"/>
              <a:pPr/>
              <a:t>9/7/14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C6F022A-E711-4C20-B705-EFB64AD0C3C9}" type="slidenum">
              <a:rPr lang="en-US" smtClean="0"/>
              <a:pPr/>
              <a:t>‹#›</a:t>
            </a:fld>
            <a:endParaRPr lang="en-US"/>
          </a:p>
        </p:txBody>
      </p:sp>
    </p:spTree>
    <p:extLst>
      <p:ext uri="{BB962C8B-B14F-4D97-AF65-F5344CB8AC3E}">
        <p14:creationId xmlns:p14="http://schemas.microsoft.com/office/powerpoint/2010/main" val="19450278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a:t>
            </a:r>
            <a:r>
              <a:rPr lang="en-GB" baseline="0" dirty="0" smtClean="0"/>
              <a:t> this will </a:t>
            </a:r>
            <a:r>
              <a:rPr lang="en-GB" baseline="0" dirty="0" err="1" smtClean="0"/>
              <a:t>hel</a:t>
            </a:r>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1</a:t>
            </a:fld>
            <a:endParaRPr lang="en-US"/>
          </a:p>
        </p:txBody>
      </p:sp>
    </p:spTree>
    <p:extLst>
      <p:ext uri="{BB962C8B-B14F-4D97-AF65-F5344CB8AC3E}">
        <p14:creationId xmlns:p14="http://schemas.microsoft.com/office/powerpoint/2010/main" val="42903426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If any</a:t>
            </a:r>
            <a:r>
              <a:rPr lang="en-GB" baseline="0" dirty="0" smtClean="0"/>
              <a:t> program program is better than the other</a:t>
            </a:r>
          </a:p>
          <a:p>
            <a:r>
              <a:rPr lang="en-GB" baseline="0" dirty="0" smtClean="0"/>
              <a:t>From our analysis usually takes 8 t0 10 yeas from </a:t>
            </a:r>
            <a:r>
              <a:rPr lang="en-GB" baseline="0" dirty="0" err="1" smtClean="0"/>
              <a:t>ind</a:t>
            </a:r>
            <a:r>
              <a:rPr lang="en-GB" baseline="0" dirty="0" smtClean="0"/>
              <a:t> to nda</a:t>
            </a:r>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10</a:t>
            </a:fld>
            <a:endParaRPr lang="en-US"/>
          </a:p>
        </p:txBody>
      </p:sp>
    </p:spTree>
    <p:extLst>
      <p:ext uri="{BB962C8B-B14F-4D97-AF65-F5344CB8AC3E}">
        <p14:creationId xmlns:p14="http://schemas.microsoft.com/office/powerpoint/2010/main" val="6329195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r>
              <a:rPr lang="en-US" baseline="0" dirty="0" smtClean="0"/>
              <a:t>Other the one that are not expedited program, all programs represent efforts to address an unmet medical need in the treatment of a serious condition, </a:t>
            </a:r>
          </a:p>
          <a:p>
            <a:pPr marL="228600" indent="-228600">
              <a:buAutoNum type="arabicPeriod"/>
            </a:pPr>
            <a:r>
              <a:rPr lang="en-US" baseline="0" dirty="0" smtClean="0"/>
              <a:t>Fast track: A drug that is intended to treat a serious condition AND nonclinical or clinical data demonstrate the potential to address unmet medical need or A drug that has been designated as a qualified infectious disease product</a:t>
            </a:r>
          </a:p>
          <a:p>
            <a:pPr marL="0" indent="0">
              <a:buNone/>
            </a:pPr>
            <a:r>
              <a:rPr lang="en-US" baseline="0" dirty="0" smtClean="0"/>
              <a:t>2. Accelerated:  drug that treats a serious condition AND generally provides a meaningful advantage over available therapies AND demonstrates an effect on a surrogate endpoint that is reasonably likely to predict </a:t>
            </a:r>
          </a:p>
          <a:p>
            <a:pPr marL="0" indent="0">
              <a:buNone/>
            </a:pPr>
            <a:r>
              <a:rPr lang="en-US" baseline="0" dirty="0" smtClean="0"/>
              <a:t>clinical benefit or on a clinical endpoint that can be measured earlier than irreversible morbidity or mortality (IMM) that is reasonably likely to predict an effect on IMM or other clinical benefit (i.e., an intermediate clinical </a:t>
            </a:r>
          </a:p>
          <a:p>
            <a:pPr marL="0" indent="0">
              <a:buNone/>
            </a:pPr>
            <a:r>
              <a:rPr lang="en-US" baseline="0" dirty="0" smtClean="0"/>
              <a:t>Endpoints</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3. Breakthrough: A  drug that is intended to treat a serious condition AND preliminary clinical evidence indicates that the drug may demonstrate substantial improvement on a clinically significant endpoint(s) over available therapies</a:t>
            </a:r>
          </a:p>
          <a:p>
            <a:pPr marL="0" indent="0">
              <a:buNone/>
            </a:pPr>
            <a:r>
              <a:rPr lang="en-US" baseline="0" dirty="0" smtClean="0"/>
              <a:t>4. Priority review: An application for a drug that treats a serious condition AND, if approved, would provide a significant improvement in safety or effectiveness OR Any supplement that proposes a labeling change </a:t>
            </a:r>
          </a:p>
          <a:p>
            <a:pPr marL="0" indent="0">
              <a:buNone/>
            </a:pPr>
            <a:r>
              <a:rPr lang="en-US" baseline="0" dirty="0" smtClean="0"/>
              <a:t>pursuant to a report on a pediatric study under 505Ab OR An application for a drug that has been designated as a qualified infectious disease product  OR Any application or supplement for a drug submitted with a priority </a:t>
            </a:r>
          </a:p>
          <a:p>
            <a:pPr marL="0" indent="0">
              <a:buNone/>
            </a:pPr>
            <a:r>
              <a:rPr lang="en-US" baseline="0" dirty="0" smtClean="0"/>
              <a:t>review voucher</a:t>
            </a: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ヒラギノ角ゴ Pro W3" charset="0"/>
                <a:cs typeface="ヒラギノ角ゴ Pro W3" charset="0"/>
              </a:defRPr>
            </a:lvl1pPr>
            <a:lvl2pPr marL="730726" indent="-281048" eaLnBrk="0" hangingPunct="0">
              <a:defRPr sz="2400">
                <a:solidFill>
                  <a:schemeClr val="tx1"/>
                </a:solidFill>
                <a:latin typeface="Arial" charset="0"/>
                <a:ea typeface="ヒラギノ角ゴ Pro W3" charset="0"/>
                <a:cs typeface="ヒラギノ角ゴ Pro W3" charset="0"/>
              </a:defRPr>
            </a:lvl2pPr>
            <a:lvl3pPr marL="1124193" indent="-224838" eaLnBrk="0" hangingPunct="0">
              <a:defRPr sz="2400">
                <a:solidFill>
                  <a:schemeClr val="tx1"/>
                </a:solidFill>
                <a:latin typeface="Arial" charset="0"/>
                <a:ea typeface="ヒラギノ角ゴ Pro W3" charset="0"/>
                <a:cs typeface="ヒラギノ角ゴ Pro W3" charset="0"/>
              </a:defRPr>
            </a:lvl3pPr>
            <a:lvl4pPr marL="1573870" indent="-224838" eaLnBrk="0" hangingPunct="0">
              <a:defRPr sz="2400">
                <a:solidFill>
                  <a:schemeClr val="tx1"/>
                </a:solidFill>
                <a:latin typeface="Arial" charset="0"/>
                <a:ea typeface="ヒラギノ角ゴ Pro W3" charset="0"/>
                <a:cs typeface="ヒラギノ角ゴ Pro W3" charset="0"/>
              </a:defRPr>
            </a:lvl4pPr>
            <a:lvl5pPr marL="2023548" indent="-224838" eaLnBrk="0" hangingPunct="0">
              <a:defRPr sz="2400">
                <a:solidFill>
                  <a:schemeClr val="tx1"/>
                </a:solidFill>
                <a:latin typeface="Arial" charset="0"/>
                <a:ea typeface="ヒラギノ角ゴ Pro W3" charset="0"/>
                <a:cs typeface="ヒラギノ角ゴ Pro W3" charset="0"/>
              </a:defRPr>
            </a:lvl5pPr>
            <a:lvl6pPr marL="2473224"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22900"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372578"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22255"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eaLnBrk="1" hangingPunct="1"/>
            <a:fld id="{869CB15E-5E6D-2644-A995-9C1D6E226EF2}" type="slidenum">
              <a:rPr lang="en-GB" sz="1200">
                <a:solidFill>
                  <a:srgbClr val="000000"/>
                </a:solidFill>
                <a:latin typeface="Gill Sans MT" charset="0"/>
                <a:ea typeface="MS PGothic" charset="0"/>
                <a:cs typeface="MS PGothic" charset="0"/>
              </a:rPr>
              <a:pPr eaLnBrk="1" hangingPunct="1"/>
              <a:t>2</a:t>
            </a:fld>
            <a:endParaRPr lang="en-GB" sz="1200">
              <a:solidFill>
                <a:srgbClr val="000000"/>
              </a:solidFill>
              <a:latin typeface="Gill Sans MT" charset="0"/>
              <a:ea typeface="MS PGothic" charset="0"/>
              <a:cs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r>
              <a:rPr lang="en-GB" baseline="0" dirty="0" smtClean="0">
                <a:latin typeface="Arial" charset="0"/>
                <a:ea typeface="MS PGothic" charset="0"/>
              </a:rPr>
              <a:t>2014 excluded, documents not published yet</a:t>
            </a:r>
          </a:p>
          <a:p>
            <a:r>
              <a:rPr lang="en-GB" baseline="0" dirty="0" smtClean="0">
                <a:latin typeface="Arial" charset="0"/>
                <a:ea typeface="MS PGothic" charset="0"/>
              </a:rPr>
              <a:t>Lumizyme and Corifact, no data for </a:t>
            </a:r>
          </a:p>
        </p:txBody>
      </p:sp>
      <p:sp>
        <p:nvSpPr>
          <p:cNvPr id="2765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ヒラギノ角ゴ Pro W3" charset="0"/>
                <a:cs typeface="ヒラギノ角ゴ Pro W3" charset="0"/>
              </a:defRPr>
            </a:lvl1pPr>
            <a:lvl2pPr marL="730726" indent="-281048" eaLnBrk="0" hangingPunct="0">
              <a:defRPr sz="2400">
                <a:solidFill>
                  <a:schemeClr val="tx1"/>
                </a:solidFill>
                <a:latin typeface="Arial" charset="0"/>
                <a:ea typeface="ヒラギノ角ゴ Pro W3" charset="0"/>
                <a:cs typeface="ヒラギノ角ゴ Pro W3" charset="0"/>
              </a:defRPr>
            </a:lvl2pPr>
            <a:lvl3pPr marL="1124193" indent="-224838" eaLnBrk="0" hangingPunct="0">
              <a:defRPr sz="2400">
                <a:solidFill>
                  <a:schemeClr val="tx1"/>
                </a:solidFill>
                <a:latin typeface="Arial" charset="0"/>
                <a:ea typeface="ヒラギノ角ゴ Pro W3" charset="0"/>
                <a:cs typeface="ヒラギノ角ゴ Pro W3" charset="0"/>
              </a:defRPr>
            </a:lvl3pPr>
            <a:lvl4pPr marL="1573870" indent="-224838" eaLnBrk="0" hangingPunct="0">
              <a:defRPr sz="2400">
                <a:solidFill>
                  <a:schemeClr val="tx1"/>
                </a:solidFill>
                <a:latin typeface="Arial" charset="0"/>
                <a:ea typeface="ヒラギノ角ゴ Pro W3" charset="0"/>
                <a:cs typeface="ヒラギノ角ゴ Pro W3" charset="0"/>
              </a:defRPr>
            </a:lvl4pPr>
            <a:lvl5pPr marL="2023548" indent="-224838" eaLnBrk="0" hangingPunct="0">
              <a:defRPr sz="2400">
                <a:solidFill>
                  <a:schemeClr val="tx1"/>
                </a:solidFill>
                <a:latin typeface="Arial" charset="0"/>
                <a:ea typeface="ヒラギノ角ゴ Pro W3" charset="0"/>
                <a:cs typeface="ヒラギノ角ゴ Pro W3" charset="0"/>
              </a:defRPr>
            </a:lvl5pPr>
            <a:lvl6pPr marL="2473224"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6pPr>
            <a:lvl7pPr marL="2922900"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7pPr>
            <a:lvl8pPr marL="3372578"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8pPr>
            <a:lvl9pPr marL="3822255" indent="-224838" eaLnBrk="0" fontAlgn="base" hangingPunct="0">
              <a:spcBef>
                <a:spcPct val="0"/>
              </a:spcBef>
              <a:spcAft>
                <a:spcPct val="0"/>
              </a:spcAft>
              <a:defRPr sz="2400">
                <a:solidFill>
                  <a:schemeClr val="tx1"/>
                </a:solidFill>
                <a:latin typeface="Arial" charset="0"/>
                <a:ea typeface="ヒラギノ角ゴ Pro W3" charset="0"/>
                <a:cs typeface="ヒラギノ角ゴ Pro W3" charset="0"/>
              </a:defRPr>
            </a:lvl9pPr>
          </a:lstStyle>
          <a:p>
            <a:pPr eaLnBrk="1" hangingPunct="1"/>
            <a:fld id="{869CB15E-5E6D-2644-A995-9C1D6E226EF2}" type="slidenum">
              <a:rPr lang="en-GB" sz="1200">
                <a:solidFill>
                  <a:srgbClr val="000000"/>
                </a:solidFill>
                <a:latin typeface="Gill Sans MT" charset="0"/>
                <a:ea typeface="MS PGothic" charset="0"/>
                <a:cs typeface="MS PGothic" charset="0"/>
              </a:rPr>
              <a:pPr eaLnBrk="1" hangingPunct="1"/>
              <a:t>3</a:t>
            </a:fld>
            <a:endParaRPr lang="en-GB" sz="1200">
              <a:solidFill>
                <a:srgbClr val="000000"/>
              </a:solidFill>
              <a:latin typeface="Gill Sans MT" charset="0"/>
              <a:ea typeface="MS PGothic" charset="0"/>
              <a:cs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Oncology drugs ,more approved in the last 6 years,  </a:t>
            </a:r>
          </a:p>
          <a:p>
            <a:r>
              <a:rPr lang="en-GB" dirty="0" smtClean="0"/>
              <a:t>Infectious </a:t>
            </a:r>
          </a:p>
          <a:p>
            <a:r>
              <a:rPr lang="en-GB" dirty="0" smtClean="0"/>
              <a:t>As a pharmacist I visual memory  so I remember the boxes</a:t>
            </a:r>
            <a:r>
              <a:rPr lang="en-GB" baseline="0" dirty="0" smtClean="0"/>
              <a:t> and the pill shapes</a:t>
            </a:r>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4</a:t>
            </a:fld>
            <a:endParaRPr lang="en-US"/>
          </a:p>
        </p:txBody>
      </p:sp>
    </p:spTree>
    <p:extLst>
      <p:ext uri="{BB962C8B-B14F-4D97-AF65-F5344CB8AC3E}">
        <p14:creationId xmlns:p14="http://schemas.microsoft.com/office/powerpoint/2010/main" val="2654514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More companies</a:t>
            </a:r>
            <a:r>
              <a:rPr lang="en-GB" baseline="0" dirty="0" smtClean="0"/>
              <a:t> are using expedited program.  About half of the NMEs are approved using expedited program</a:t>
            </a:r>
          </a:p>
          <a:p>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5</a:t>
            </a:fld>
            <a:endParaRPr lang="en-US"/>
          </a:p>
        </p:txBody>
      </p:sp>
    </p:spTree>
    <p:extLst>
      <p:ext uri="{BB962C8B-B14F-4D97-AF65-F5344CB8AC3E}">
        <p14:creationId xmlns:p14="http://schemas.microsoft.com/office/powerpoint/2010/main" val="2562308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We did</a:t>
            </a:r>
            <a:r>
              <a:rPr lang="en-GB" baseline="0" dirty="0" smtClean="0"/>
              <a:t> </a:t>
            </a:r>
            <a:r>
              <a:rPr lang="en-GB" baseline="0" dirty="0" err="1" smtClean="0"/>
              <a:t>subanalysis</a:t>
            </a:r>
            <a:r>
              <a:rPr lang="en-GB" baseline="0" dirty="0" smtClean="0"/>
              <a:t> , </a:t>
            </a:r>
            <a:r>
              <a:rPr lang="en-GB" baseline="0" dirty="0" err="1" smtClean="0"/>
              <a:t>ssame</a:t>
            </a:r>
            <a:r>
              <a:rPr lang="en-GB" baseline="0" dirty="0" smtClean="0"/>
              <a:t> info as the previous slide but we categorized by </a:t>
            </a:r>
            <a:r>
              <a:rPr lang="en-GB" baseline="0" dirty="0" err="1" smtClean="0"/>
              <a:t>therapeutical</a:t>
            </a:r>
            <a:endParaRPr lang="en-GB" baseline="0" dirty="0" smtClean="0"/>
          </a:p>
          <a:p>
            <a:r>
              <a:rPr lang="en-GB" dirty="0" smtClean="0"/>
              <a:t>Look at by the therapeutic</a:t>
            </a:r>
            <a:r>
              <a:rPr lang="en-GB" baseline="0" dirty="0" smtClean="0"/>
              <a:t> area in 6 years how the expedited programs are utilized.</a:t>
            </a:r>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6</a:t>
            </a:fld>
            <a:endParaRPr lang="en-US"/>
          </a:p>
        </p:txBody>
      </p:sp>
    </p:spTree>
    <p:extLst>
      <p:ext uri="{BB962C8B-B14F-4D97-AF65-F5344CB8AC3E}">
        <p14:creationId xmlns:p14="http://schemas.microsoft.com/office/powerpoint/2010/main" val="3127451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We did</a:t>
            </a:r>
            <a:r>
              <a:rPr lang="en-GB" baseline="0" dirty="0" smtClean="0"/>
              <a:t> </a:t>
            </a:r>
            <a:r>
              <a:rPr lang="en-GB" baseline="0" dirty="0" err="1" smtClean="0"/>
              <a:t>subanalysis</a:t>
            </a:r>
            <a:r>
              <a:rPr lang="en-GB" baseline="0" dirty="0" smtClean="0"/>
              <a:t> , same info as the previous slide but we categorized by </a:t>
            </a:r>
            <a:r>
              <a:rPr lang="en-GB" baseline="0" dirty="0" err="1" smtClean="0"/>
              <a:t>therapeutical</a:t>
            </a:r>
            <a:endParaRPr lang="en-GB" baseline="0" dirty="0" smtClean="0"/>
          </a:p>
          <a:p>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7</a:t>
            </a:fld>
            <a:endParaRPr lang="en-US"/>
          </a:p>
        </p:txBody>
      </p:sp>
    </p:spTree>
    <p:extLst>
      <p:ext uri="{BB962C8B-B14F-4D97-AF65-F5344CB8AC3E}">
        <p14:creationId xmlns:p14="http://schemas.microsoft.com/office/powerpoint/2010/main" val="1071631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8</a:t>
            </a:fld>
            <a:endParaRPr lang="en-US"/>
          </a:p>
        </p:txBody>
      </p:sp>
    </p:spTree>
    <p:extLst>
      <p:ext uri="{BB962C8B-B14F-4D97-AF65-F5344CB8AC3E}">
        <p14:creationId xmlns:p14="http://schemas.microsoft.com/office/powerpoint/2010/main" val="12719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C6F022A-E711-4C20-B705-EFB64AD0C3C9}" type="slidenum">
              <a:rPr lang="en-US" smtClean="0"/>
              <a:pPr/>
              <a:t>9</a:t>
            </a:fld>
            <a:endParaRPr lang="en-US"/>
          </a:p>
        </p:txBody>
      </p:sp>
    </p:spTree>
    <p:extLst>
      <p:ext uri="{BB962C8B-B14F-4D97-AF65-F5344CB8AC3E}">
        <p14:creationId xmlns:p14="http://schemas.microsoft.com/office/powerpoint/2010/main" val="39159901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6" name="Picture 8" descr="LOGO - Artisan 81 Green for Screen.png"/>
          <p:cNvPicPr>
            <a:picLocks noChangeAspect="1"/>
          </p:cNvPicPr>
          <p:nvPr/>
        </p:nvPicPr>
        <p:blipFill>
          <a:blip r:embed="rId2" cstate="print"/>
          <a:srcRect/>
          <a:stretch>
            <a:fillRect/>
          </a:stretch>
        </p:blipFill>
        <p:spPr bwMode="auto">
          <a:xfrm>
            <a:off x="2139288" y="1246496"/>
            <a:ext cx="2778456" cy="926152"/>
          </a:xfrm>
          <a:prstGeom prst="rect">
            <a:avLst/>
          </a:prstGeom>
          <a:noFill/>
          <a:ln w="9525">
            <a:noFill/>
            <a:miter lim="800000"/>
            <a:headEnd/>
            <a:tailEnd/>
          </a:ln>
        </p:spPr>
      </p:pic>
      <p:sp>
        <p:nvSpPr>
          <p:cNvPr id="2" name="Title 1"/>
          <p:cNvSpPr>
            <a:spLocks noGrp="1"/>
          </p:cNvSpPr>
          <p:nvPr>
            <p:ph type="ctrTitle"/>
          </p:nvPr>
        </p:nvSpPr>
        <p:spPr>
          <a:xfrm>
            <a:off x="2743200" y="3103913"/>
            <a:ext cx="6096000" cy="553686"/>
          </a:xfrm>
        </p:spPr>
        <p:txBody>
          <a:bodyPr/>
          <a:lstStyle>
            <a:lvl1pPr algn="l">
              <a:defRPr sz="2800" b="0" baseline="0">
                <a:effectLst/>
                <a:latin typeface="Calibri" pitchFamily="34" charset="0"/>
                <a:cs typeface="Calibri" pitchFamily="34" charset="0"/>
              </a:defRPr>
            </a:lvl1pPr>
          </a:lstStyle>
          <a:p>
            <a:r>
              <a:rPr lang="en-US" smtClean="0"/>
              <a:t>Click to edit Master title style</a:t>
            </a:r>
            <a:endParaRPr lang="en-US" dirty="0"/>
          </a:p>
        </p:txBody>
      </p:sp>
      <p:sp>
        <p:nvSpPr>
          <p:cNvPr id="10" name="Text Placeholder 8"/>
          <p:cNvSpPr>
            <a:spLocks noGrp="1"/>
          </p:cNvSpPr>
          <p:nvPr>
            <p:ph type="body" sz="quarter" idx="15"/>
          </p:nvPr>
        </p:nvSpPr>
        <p:spPr>
          <a:xfrm>
            <a:off x="2743200" y="3671248"/>
            <a:ext cx="6096000" cy="443552"/>
          </a:xfrm>
        </p:spPr>
        <p:txBody>
          <a:bodyPr anchor="ctr"/>
          <a:lstStyle>
            <a:lvl1pPr marL="0" indent="0">
              <a:buNone/>
              <a:defRPr sz="2000">
                <a:solidFill>
                  <a:schemeClr val="tx1"/>
                </a:solidFill>
                <a:latin typeface="Calibri" pitchFamily="34" charset="0"/>
                <a:cs typeface="Calibri" pitchFamily="34" charset="0"/>
              </a:defRPr>
            </a:lvl1pPr>
            <a:lvl2pPr>
              <a:buNone/>
              <a:defRPr sz="1600">
                <a:latin typeface="Trebuchet MS" pitchFamily="34" charset="0"/>
              </a:defRPr>
            </a:lvl2pPr>
            <a:lvl3pPr>
              <a:buNone/>
              <a:defRPr sz="1400">
                <a:latin typeface="Trebuchet MS" pitchFamily="34" charset="0"/>
              </a:defRPr>
            </a:lvl3pPr>
            <a:lvl4pPr>
              <a:buNone/>
              <a:defRPr sz="1200">
                <a:latin typeface="Trebuchet MS" pitchFamily="34" charset="0"/>
              </a:defRPr>
            </a:lvl4pPr>
            <a:lvl5pPr>
              <a:buNone/>
              <a:defRPr sz="1200">
                <a:latin typeface="Trebuchet MS" pitchFamily="34" charset="0"/>
              </a:defRPr>
            </a:lvl5pPr>
          </a:lstStyle>
          <a:p>
            <a:pPr lvl="0"/>
            <a:r>
              <a:rPr lang="en-US" smtClean="0"/>
              <a:t>Click to edit Master text styles</a:t>
            </a:r>
          </a:p>
        </p:txBody>
      </p:sp>
      <p:pic>
        <p:nvPicPr>
          <p:cNvPr id="1027" name="Picture 3"/>
          <p:cNvPicPr>
            <a:picLocks noChangeAspect="1" noChangeArrowheads="1"/>
          </p:cNvPicPr>
          <p:nvPr userDrawn="1"/>
        </p:nvPicPr>
        <p:blipFill>
          <a:blip r:embed="rId3" cstate="print"/>
          <a:srcRect/>
          <a:stretch>
            <a:fillRect/>
          </a:stretch>
        </p:blipFill>
        <p:spPr bwMode="auto">
          <a:xfrm>
            <a:off x="380999" y="0"/>
            <a:ext cx="1378000" cy="6876288"/>
          </a:xfrm>
          <a:prstGeom prst="rect">
            <a:avLst/>
          </a:prstGeom>
          <a:noFill/>
          <a:ln w="9525">
            <a:noFill/>
            <a:miter lim="800000"/>
            <a:headEnd/>
            <a:tailEnd/>
          </a:ln>
        </p:spPr>
      </p:pic>
      <p:cxnSp>
        <p:nvCxnSpPr>
          <p:cNvPr id="18" name="Straight Connector 17"/>
          <p:cNvCxnSpPr/>
          <p:nvPr userDrawn="1"/>
        </p:nvCxnSpPr>
        <p:spPr>
          <a:xfrm rot="10800000">
            <a:off x="3200400" y="2348552"/>
            <a:ext cx="5943600" cy="0"/>
          </a:xfrm>
          <a:prstGeom prst="line">
            <a:avLst/>
          </a:prstGeom>
          <a:ln w="28575"/>
        </p:spPr>
        <p:style>
          <a:lnRef idx="1">
            <a:schemeClr val="dk1"/>
          </a:lnRef>
          <a:fillRef idx="0">
            <a:schemeClr val="dk1"/>
          </a:fillRef>
          <a:effectRef idx="0">
            <a:schemeClr val="dk1"/>
          </a:effectRef>
          <a:fontRef idx="minor">
            <a:schemeClr val="tx1"/>
          </a:fontRef>
        </p:style>
      </p:cxnSp>
      <p:sp>
        <p:nvSpPr>
          <p:cNvPr id="20" name="Slide Number Placeholder 5"/>
          <p:cNvSpPr>
            <a:spLocks noGrp="1"/>
          </p:cNvSpPr>
          <p:nvPr>
            <p:ph type="sldNum" sz="quarter" idx="11"/>
          </p:nvPr>
        </p:nvSpPr>
        <p:spPr>
          <a:xfrm>
            <a:off x="8534400" y="6420290"/>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sp>
        <p:nvSpPr>
          <p:cNvPr id="13" name="Rectangle 12"/>
          <p:cNvSpPr/>
          <p:nvPr userDrawn="1"/>
        </p:nvSpPr>
        <p:spPr>
          <a:xfrm>
            <a:off x="6172200" y="5298898"/>
            <a:ext cx="2743200" cy="954107"/>
          </a:xfrm>
          <a:prstGeom prst="rect">
            <a:avLst/>
          </a:prstGeom>
        </p:spPr>
        <p:txBody>
          <a:bodyPr wrap="square">
            <a:spAutoFit/>
          </a:bodyPr>
          <a:lstStyle/>
          <a:p>
            <a:r>
              <a:rPr lang="en-US" sz="1400" dirty="0" smtClean="0">
                <a:latin typeface="Calibri" pitchFamily="34" charset="0"/>
                <a:cs typeface="Calibri" pitchFamily="34" charset="0"/>
              </a:rPr>
              <a:t>Artisan Healthcare Consulting</a:t>
            </a:r>
          </a:p>
          <a:p>
            <a:r>
              <a:rPr lang="en-US" sz="1400" dirty="0" smtClean="0">
                <a:latin typeface="Calibri" pitchFamily="34" charset="0"/>
                <a:cs typeface="Calibri" pitchFamily="34" charset="0"/>
              </a:rPr>
              <a:t>20 Burlington Mall Road, Suite</a:t>
            </a:r>
            <a:r>
              <a:rPr lang="en-US" sz="1400" baseline="0" dirty="0" smtClean="0">
                <a:latin typeface="Calibri" pitchFamily="34" charset="0"/>
                <a:cs typeface="Calibri" pitchFamily="34" charset="0"/>
              </a:rPr>
              <a:t> 450</a:t>
            </a:r>
          </a:p>
          <a:p>
            <a:r>
              <a:rPr lang="en-US" sz="1400" baseline="0" dirty="0" smtClean="0">
                <a:latin typeface="Calibri" pitchFamily="34" charset="0"/>
                <a:cs typeface="Calibri" pitchFamily="34" charset="0"/>
              </a:rPr>
              <a:t>Burlington, MA  01803</a:t>
            </a:r>
            <a:endParaRPr lang="en-US" sz="1400" dirty="0" smtClean="0">
              <a:latin typeface="Calibri" pitchFamily="34" charset="0"/>
              <a:cs typeface="Calibri" pitchFamily="34" charset="0"/>
            </a:endParaRPr>
          </a:p>
          <a:p>
            <a:r>
              <a:rPr lang="en-US" sz="1400" dirty="0" smtClean="0">
                <a:latin typeface="Calibri" pitchFamily="34" charset="0"/>
                <a:cs typeface="Calibri" pitchFamily="34" charset="0"/>
              </a:rPr>
              <a:t>www.artisan-consulting.com</a:t>
            </a:r>
            <a:endParaRPr lang="en-US" sz="1400" dirty="0">
              <a:latin typeface="Calibri" pitchFamily="34" charset="0"/>
              <a:cs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cSld name="3_Title Slide">
    <p:spTree>
      <p:nvGrpSpPr>
        <p:cNvPr id="1" name=""/>
        <p:cNvGrpSpPr/>
        <p:nvPr/>
      </p:nvGrpSpPr>
      <p:grpSpPr>
        <a:xfrm>
          <a:off x="0" y="0"/>
          <a:ext cx="0" cy="0"/>
          <a:chOff x="0" y="0"/>
          <a:chExt cx="0" cy="0"/>
        </a:xfrm>
      </p:grpSpPr>
      <p:pic>
        <p:nvPicPr>
          <p:cNvPr id="6" name="Picture 8" descr="LOGO - Artisan 81 Green for Screen.png"/>
          <p:cNvPicPr>
            <a:picLocks noChangeAspect="1"/>
          </p:cNvPicPr>
          <p:nvPr/>
        </p:nvPicPr>
        <p:blipFill>
          <a:blip r:embed="rId2" cstate="print"/>
          <a:srcRect/>
          <a:stretch>
            <a:fillRect/>
          </a:stretch>
        </p:blipFill>
        <p:spPr bwMode="auto">
          <a:xfrm>
            <a:off x="2139288" y="1246496"/>
            <a:ext cx="2778456" cy="926152"/>
          </a:xfrm>
          <a:prstGeom prst="rect">
            <a:avLst/>
          </a:prstGeom>
          <a:noFill/>
          <a:ln w="9525">
            <a:noFill/>
            <a:miter lim="800000"/>
            <a:headEnd/>
            <a:tailEnd/>
          </a:ln>
        </p:spPr>
      </p:pic>
      <p:sp>
        <p:nvSpPr>
          <p:cNvPr id="2" name="Title 1"/>
          <p:cNvSpPr>
            <a:spLocks noGrp="1"/>
          </p:cNvSpPr>
          <p:nvPr>
            <p:ph type="ctrTitle"/>
          </p:nvPr>
        </p:nvSpPr>
        <p:spPr>
          <a:xfrm>
            <a:off x="2743200" y="3103913"/>
            <a:ext cx="6096000" cy="553686"/>
          </a:xfrm>
        </p:spPr>
        <p:txBody>
          <a:bodyPr/>
          <a:lstStyle>
            <a:lvl1pPr algn="l">
              <a:defRPr sz="3200" b="1" baseline="0">
                <a:effectLst/>
                <a:latin typeface="Calibri" pitchFamily="34" charset="0"/>
                <a:cs typeface="Calibri" pitchFamily="34" charset="0"/>
              </a:defRPr>
            </a:lvl1pPr>
          </a:lstStyle>
          <a:p>
            <a:r>
              <a:rPr lang="en-US" smtClean="0"/>
              <a:t>Click to edit Master title style</a:t>
            </a:r>
            <a:endParaRPr lang="en-US" dirty="0"/>
          </a:p>
        </p:txBody>
      </p:sp>
      <p:sp>
        <p:nvSpPr>
          <p:cNvPr id="10" name="Text Placeholder 8"/>
          <p:cNvSpPr>
            <a:spLocks noGrp="1"/>
          </p:cNvSpPr>
          <p:nvPr>
            <p:ph type="body" sz="quarter" idx="15"/>
          </p:nvPr>
        </p:nvSpPr>
        <p:spPr>
          <a:xfrm>
            <a:off x="2743200" y="3671248"/>
            <a:ext cx="6096000" cy="443552"/>
          </a:xfrm>
        </p:spPr>
        <p:txBody>
          <a:bodyPr anchor="ctr"/>
          <a:lstStyle>
            <a:lvl1pPr marL="0" indent="0">
              <a:buNone/>
              <a:defRPr sz="2000">
                <a:solidFill>
                  <a:schemeClr val="tx1"/>
                </a:solidFill>
                <a:latin typeface="Calibri" pitchFamily="34" charset="0"/>
                <a:cs typeface="Calibri" pitchFamily="34" charset="0"/>
              </a:defRPr>
            </a:lvl1pPr>
            <a:lvl2pPr>
              <a:buNone/>
              <a:defRPr sz="1600">
                <a:latin typeface="Trebuchet MS" pitchFamily="34" charset="0"/>
              </a:defRPr>
            </a:lvl2pPr>
            <a:lvl3pPr>
              <a:buNone/>
              <a:defRPr sz="1400">
                <a:latin typeface="Trebuchet MS" pitchFamily="34" charset="0"/>
              </a:defRPr>
            </a:lvl3pPr>
            <a:lvl4pPr>
              <a:buNone/>
              <a:defRPr sz="1200">
                <a:latin typeface="Trebuchet MS" pitchFamily="34" charset="0"/>
              </a:defRPr>
            </a:lvl4pPr>
            <a:lvl5pPr>
              <a:buNone/>
              <a:defRPr sz="1200">
                <a:latin typeface="Trebuchet MS" pitchFamily="34" charset="0"/>
              </a:defRPr>
            </a:lvl5pPr>
          </a:lstStyle>
          <a:p>
            <a:pPr lvl="0"/>
            <a:r>
              <a:rPr lang="en-US" smtClean="0"/>
              <a:t>Click to edit Master text styles</a:t>
            </a:r>
          </a:p>
        </p:txBody>
      </p:sp>
      <p:sp>
        <p:nvSpPr>
          <p:cNvPr id="12" name="Text Placeholder 8"/>
          <p:cNvSpPr>
            <a:spLocks noGrp="1"/>
          </p:cNvSpPr>
          <p:nvPr>
            <p:ph type="body" sz="quarter" idx="16" hasCustomPrompt="1"/>
          </p:nvPr>
        </p:nvSpPr>
        <p:spPr>
          <a:xfrm>
            <a:off x="6705600" y="152400"/>
            <a:ext cx="2286000" cy="381000"/>
          </a:xfrm>
        </p:spPr>
        <p:txBody>
          <a:bodyPr/>
          <a:lstStyle>
            <a:lvl1pPr marL="0" indent="0" algn="r">
              <a:buNone/>
              <a:defRPr sz="1800">
                <a:solidFill>
                  <a:schemeClr val="tx1">
                    <a:lumMod val="50000"/>
                    <a:lumOff val="50000"/>
                  </a:schemeClr>
                </a:solidFill>
                <a:latin typeface="Calibri" pitchFamily="34" charset="0"/>
                <a:cs typeface="Calibri" pitchFamily="34" charset="0"/>
              </a:defRPr>
            </a:lvl1pPr>
            <a:lvl2pPr>
              <a:buNone/>
              <a:defRPr sz="1600">
                <a:latin typeface="Trebuchet MS" pitchFamily="34" charset="0"/>
              </a:defRPr>
            </a:lvl2pPr>
            <a:lvl3pPr>
              <a:buNone/>
              <a:defRPr sz="1400">
                <a:latin typeface="Trebuchet MS" pitchFamily="34" charset="0"/>
              </a:defRPr>
            </a:lvl3pPr>
            <a:lvl4pPr>
              <a:buNone/>
              <a:defRPr sz="1200">
                <a:latin typeface="Trebuchet MS" pitchFamily="34" charset="0"/>
              </a:defRPr>
            </a:lvl4pPr>
            <a:lvl5pPr>
              <a:buNone/>
              <a:defRPr sz="1200">
                <a:latin typeface="Trebuchet MS" pitchFamily="34" charset="0"/>
              </a:defRPr>
            </a:lvl5pPr>
          </a:lstStyle>
          <a:p>
            <a:pPr lvl="0"/>
            <a:r>
              <a:rPr lang="en-US" dirty="0" smtClean="0"/>
              <a:t>Month Day, Year</a:t>
            </a:r>
          </a:p>
        </p:txBody>
      </p:sp>
      <p:pic>
        <p:nvPicPr>
          <p:cNvPr id="1027" name="Picture 3"/>
          <p:cNvPicPr>
            <a:picLocks noChangeAspect="1" noChangeArrowheads="1"/>
          </p:cNvPicPr>
          <p:nvPr/>
        </p:nvPicPr>
        <p:blipFill>
          <a:blip r:embed="rId3" cstate="print"/>
          <a:srcRect/>
          <a:stretch>
            <a:fillRect/>
          </a:stretch>
        </p:blipFill>
        <p:spPr bwMode="auto">
          <a:xfrm>
            <a:off x="380999" y="0"/>
            <a:ext cx="1378000" cy="6876288"/>
          </a:xfrm>
          <a:prstGeom prst="rect">
            <a:avLst/>
          </a:prstGeom>
          <a:noFill/>
          <a:ln w="9525">
            <a:noFill/>
            <a:miter lim="800000"/>
            <a:headEnd/>
            <a:tailEnd/>
          </a:ln>
        </p:spPr>
      </p:pic>
      <p:cxnSp>
        <p:nvCxnSpPr>
          <p:cNvPr id="18" name="Straight Connector 17"/>
          <p:cNvCxnSpPr/>
          <p:nvPr/>
        </p:nvCxnSpPr>
        <p:spPr>
          <a:xfrm rot="10800000">
            <a:off x="3200400" y="2348552"/>
            <a:ext cx="5943600" cy="0"/>
          </a:xfrm>
          <a:prstGeom prst="line">
            <a:avLst/>
          </a:prstGeom>
          <a:ln w="28575"/>
        </p:spPr>
        <p:style>
          <a:lnRef idx="1">
            <a:schemeClr val="dk1"/>
          </a:lnRef>
          <a:fillRef idx="0">
            <a:schemeClr val="dk1"/>
          </a:fillRef>
          <a:effectRef idx="0">
            <a:schemeClr val="dk1"/>
          </a:effectRef>
          <a:fontRef idx="minor">
            <a:schemeClr val="tx1"/>
          </a:fontRef>
        </p:style>
      </p:cxnSp>
      <p:sp>
        <p:nvSpPr>
          <p:cNvPr id="20"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pic>
        <p:nvPicPr>
          <p:cNvPr id="11" name="Picture 3"/>
          <p:cNvPicPr>
            <a:picLocks noChangeAspect="1" noChangeArrowheads="1"/>
          </p:cNvPicPr>
          <p:nvPr userDrawn="1"/>
        </p:nvPicPr>
        <p:blipFill>
          <a:blip r:embed="rId3" cstate="print"/>
          <a:srcRect/>
          <a:stretch>
            <a:fillRect/>
          </a:stretch>
        </p:blipFill>
        <p:spPr bwMode="auto">
          <a:xfrm>
            <a:off x="380999" y="0"/>
            <a:ext cx="1378000" cy="6876288"/>
          </a:xfrm>
          <a:prstGeom prst="rect">
            <a:avLst/>
          </a:prstGeom>
          <a:noFill/>
          <a:ln w="9525">
            <a:noFill/>
            <a:miter lim="800000"/>
            <a:headEnd/>
            <a:tailEnd/>
          </a:ln>
        </p:spPr>
      </p:pic>
      <p:cxnSp>
        <p:nvCxnSpPr>
          <p:cNvPr id="13" name="Straight Connector 12"/>
          <p:cNvCxnSpPr/>
          <p:nvPr userDrawn="1"/>
        </p:nvCxnSpPr>
        <p:spPr>
          <a:xfrm rot="10800000">
            <a:off x="3200400" y="2348552"/>
            <a:ext cx="5943600" cy="0"/>
          </a:xfrm>
          <a:prstGeom prst="line">
            <a:avLst/>
          </a:prstGeom>
          <a:ln w="28575"/>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108117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CF59DE9C-00F1-4C05-91CF-458458BADEA4}" type="slidenum">
              <a:rPr lang="es-ES"/>
              <a:pPr/>
              <a:t>‹#›</a:t>
            </a:fld>
            <a:endParaRPr lang="es-ES"/>
          </a:p>
        </p:txBody>
      </p:sp>
    </p:spTree>
    <p:extLst>
      <p:ext uri="{BB962C8B-B14F-4D97-AF65-F5344CB8AC3E}">
        <p14:creationId xmlns:p14="http://schemas.microsoft.com/office/powerpoint/2010/main" val="88353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2722914"/>
            <a:ext cx="6096000" cy="553686"/>
          </a:xfrm>
        </p:spPr>
        <p:txBody>
          <a:bodyPr/>
          <a:lstStyle>
            <a:lvl1pPr algn="l">
              <a:defRPr sz="2800" b="0" i="0" baseline="0">
                <a:effectLst/>
                <a:latin typeface="Calibri" pitchFamily="34" charset="0"/>
                <a:cs typeface="Calibri" pitchFamily="34" charset="0"/>
              </a:defRPr>
            </a:lvl1pPr>
          </a:lstStyle>
          <a:p>
            <a:r>
              <a:rPr lang="en-US" smtClean="0"/>
              <a:t>Click to edit Master title style</a:t>
            </a:r>
            <a:endParaRPr lang="en-US" dirty="0"/>
          </a:p>
        </p:txBody>
      </p:sp>
      <p:pic>
        <p:nvPicPr>
          <p:cNvPr id="1027" name="Picture 3"/>
          <p:cNvPicPr>
            <a:picLocks noChangeAspect="1" noChangeArrowheads="1"/>
          </p:cNvPicPr>
          <p:nvPr userDrawn="1"/>
        </p:nvPicPr>
        <p:blipFill>
          <a:blip r:embed="rId2" cstate="print"/>
          <a:srcRect/>
          <a:stretch>
            <a:fillRect/>
          </a:stretch>
        </p:blipFill>
        <p:spPr bwMode="auto">
          <a:xfrm>
            <a:off x="380999" y="0"/>
            <a:ext cx="1378000" cy="6876288"/>
          </a:xfrm>
          <a:prstGeom prst="rect">
            <a:avLst/>
          </a:prstGeom>
          <a:noFill/>
          <a:ln w="9525">
            <a:noFill/>
            <a:miter lim="800000"/>
            <a:headEnd/>
            <a:tailEnd/>
          </a:ln>
        </p:spPr>
      </p:pic>
      <p:pic>
        <p:nvPicPr>
          <p:cNvPr id="13" name="Picture 7" descr="LOGO - Artisan 81 Green for Screen.png"/>
          <p:cNvPicPr>
            <a:picLocks noChangeAspect="1"/>
          </p:cNvPicPr>
          <p:nvPr userDrawn="1"/>
        </p:nvPicPr>
        <p:blipFill>
          <a:blip r:embed="rId3" cstate="print"/>
          <a:srcRect/>
          <a:stretch>
            <a:fillRect/>
          </a:stretch>
        </p:blipFill>
        <p:spPr bwMode="auto">
          <a:xfrm>
            <a:off x="6858000" y="6211248"/>
            <a:ext cx="1600200" cy="533400"/>
          </a:xfrm>
          <a:prstGeom prst="rect">
            <a:avLst/>
          </a:prstGeom>
          <a:noFill/>
          <a:ln w="9525">
            <a:noFill/>
            <a:miter lim="800000"/>
            <a:headEnd/>
            <a:tailEnd/>
          </a:ln>
        </p:spPr>
      </p:pic>
      <p:sp>
        <p:nvSpPr>
          <p:cNvPr id="14"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6" name="Picture 3"/>
          <p:cNvPicPr>
            <a:picLocks noChangeAspect="1" noChangeArrowheads="1"/>
          </p:cNvPicPr>
          <p:nvPr userDrawn="1"/>
        </p:nvPicPr>
        <p:blipFill>
          <a:blip r:embed="rId2" cstate="print"/>
          <a:srcRect/>
          <a:stretch>
            <a:fillRect/>
          </a:stretch>
        </p:blipFill>
        <p:spPr bwMode="auto">
          <a:xfrm>
            <a:off x="380999" y="0"/>
            <a:ext cx="1378000" cy="6876288"/>
          </a:xfrm>
          <a:prstGeom prst="rect">
            <a:avLst/>
          </a:prstGeom>
          <a:noFill/>
          <a:ln w="9525">
            <a:noFill/>
            <a:miter lim="800000"/>
            <a:headEnd/>
            <a:tailEnd/>
          </a:ln>
        </p:spPr>
      </p:pic>
      <p:pic>
        <p:nvPicPr>
          <p:cNvPr id="7" name="Picture 7" descr="LOGO - Artisan 81 Green for Screen.png"/>
          <p:cNvPicPr>
            <a:picLocks noChangeAspect="1"/>
          </p:cNvPicPr>
          <p:nvPr userDrawn="1"/>
        </p:nvPicPr>
        <p:blipFill>
          <a:blip r:embed="rId3" cstate="print"/>
          <a:srcRect/>
          <a:stretch>
            <a:fillRect/>
          </a:stretch>
        </p:blipFill>
        <p:spPr bwMode="auto">
          <a:xfrm>
            <a:off x="6858000" y="6211248"/>
            <a:ext cx="1600200" cy="533400"/>
          </a:xfrm>
          <a:prstGeom prst="rect">
            <a:avLst/>
          </a:prstGeom>
          <a:noFill/>
          <a:ln w="9525">
            <a:noFill/>
            <a:miter lim="800000"/>
            <a:headEnd/>
            <a:tailEnd/>
          </a:ln>
        </p:spPr>
      </p:pic>
      <p:sp>
        <p:nvSpPr>
          <p:cNvPr id="17" name="TextBox 16"/>
          <p:cNvSpPr txBox="1"/>
          <p:nvPr userDrawn="1"/>
        </p:nvSpPr>
        <p:spPr>
          <a:xfrm>
            <a:off x="3200400" y="685800"/>
            <a:ext cx="4038600" cy="461665"/>
          </a:xfrm>
          <a:prstGeom prst="rect">
            <a:avLst/>
          </a:prstGeom>
          <a:noFill/>
        </p:spPr>
        <p:txBody>
          <a:bodyPr wrap="square" rtlCol="0">
            <a:spAutoFit/>
          </a:bodyPr>
          <a:lstStyle/>
          <a:p>
            <a:pPr algn="ctr"/>
            <a:r>
              <a:rPr lang="en-US" sz="2400" dirty="0" smtClean="0"/>
              <a:t>Contact</a:t>
            </a:r>
            <a:r>
              <a:rPr lang="en-US" sz="2400" baseline="0" dirty="0" smtClean="0"/>
              <a:t> Information</a:t>
            </a:r>
            <a:endParaRPr lang="en-US" sz="2400" dirty="0"/>
          </a:p>
        </p:txBody>
      </p:sp>
      <p:sp>
        <p:nvSpPr>
          <p:cNvPr id="20" name="Text Placeholder 8"/>
          <p:cNvSpPr>
            <a:spLocks noGrp="1"/>
          </p:cNvSpPr>
          <p:nvPr>
            <p:ph type="body" sz="quarter" idx="20" hasCustomPrompt="1"/>
          </p:nvPr>
        </p:nvSpPr>
        <p:spPr>
          <a:xfrm>
            <a:off x="1981200" y="1752600"/>
            <a:ext cx="3276600" cy="1066800"/>
          </a:xfrm>
        </p:spPr>
        <p:txBody>
          <a:bodyPr/>
          <a:lstStyle>
            <a:lvl1pPr marL="0" indent="0">
              <a:buNone/>
              <a:defRPr sz="1400">
                <a:latin typeface="Calibri" pitchFamily="34" charset="0"/>
                <a:cs typeface="Calibri" pitchFamily="34" charset="0"/>
              </a:defRPr>
            </a:lvl1pPr>
            <a:lvl2pPr>
              <a:buNone/>
              <a:defRPr sz="1400">
                <a:latin typeface="Trebuchet MS" pitchFamily="34" charset="0"/>
              </a:defRPr>
            </a:lvl2pPr>
            <a:lvl3pPr>
              <a:buNone/>
              <a:defRPr sz="1400">
                <a:latin typeface="Trebuchet MS" pitchFamily="34" charset="0"/>
              </a:defRPr>
            </a:lvl3pPr>
            <a:lvl4pPr>
              <a:buNone/>
              <a:defRPr sz="1400">
                <a:latin typeface="Trebuchet MS" pitchFamily="34" charset="0"/>
              </a:defRPr>
            </a:lvl4pPr>
            <a:lvl5pPr>
              <a:buNone/>
              <a:defRPr sz="1400">
                <a:latin typeface="Trebuchet MS" pitchFamily="34" charset="0"/>
              </a:defRPr>
            </a:lvl5pPr>
          </a:lstStyle>
          <a:p>
            <a:pPr lvl="0"/>
            <a:r>
              <a:rPr lang="en-US" dirty="0" smtClean="0"/>
              <a:t>Name, title,  phone, email</a:t>
            </a:r>
          </a:p>
        </p:txBody>
      </p:sp>
      <p:sp>
        <p:nvSpPr>
          <p:cNvPr id="21" name="Text Placeholder 8"/>
          <p:cNvSpPr>
            <a:spLocks noGrp="1"/>
          </p:cNvSpPr>
          <p:nvPr>
            <p:ph type="body" sz="quarter" idx="21" hasCustomPrompt="1"/>
          </p:nvPr>
        </p:nvSpPr>
        <p:spPr>
          <a:xfrm>
            <a:off x="5486400" y="1752600"/>
            <a:ext cx="3276600" cy="1066800"/>
          </a:xfrm>
        </p:spPr>
        <p:txBody>
          <a:bodyPr/>
          <a:lstStyle>
            <a:lvl1pPr marL="0" indent="0">
              <a:buNone/>
              <a:defRPr sz="1400">
                <a:latin typeface="Calibri" pitchFamily="34" charset="0"/>
                <a:cs typeface="Calibri" pitchFamily="34" charset="0"/>
              </a:defRPr>
            </a:lvl1pPr>
            <a:lvl2pPr>
              <a:buNone/>
              <a:defRPr sz="1400">
                <a:latin typeface="Trebuchet MS" pitchFamily="34" charset="0"/>
              </a:defRPr>
            </a:lvl2pPr>
            <a:lvl3pPr>
              <a:buNone/>
              <a:defRPr sz="1400">
                <a:latin typeface="Trebuchet MS" pitchFamily="34" charset="0"/>
              </a:defRPr>
            </a:lvl3pPr>
            <a:lvl4pPr>
              <a:buNone/>
              <a:defRPr sz="1400">
                <a:latin typeface="Trebuchet MS" pitchFamily="34" charset="0"/>
              </a:defRPr>
            </a:lvl4pPr>
            <a:lvl5pPr>
              <a:buNone/>
              <a:defRPr sz="1400">
                <a:latin typeface="Trebuchet MS" pitchFamily="34" charset="0"/>
              </a:defRPr>
            </a:lvl5pPr>
          </a:lstStyle>
          <a:p>
            <a:pPr lvl="0"/>
            <a:r>
              <a:rPr lang="en-US" dirty="0" smtClean="0"/>
              <a:t>Name, title, phone, email</a:t>
            </a:r>
          </a:p>
        </p:txBody>
      </p:sp>
      <p:sp>
        <p:nvSpPr>
          <p:cNvPr id="22" name="Text Placeholder 8"/>
          <p:cNvSpPr>
            <a:spLocks noGrp="1"/>
          </p:cNvSpPr>
          <p:nvPr>
            <p:ph type="body" sz="quarter" idx="22" hasCustomPrompt="1"/>
          </p:nvPr>
        </p:nvSpPr>
        <p:spPr>
          <a:xfrm>
            <a:off x="1981200" y="3124200"/>
            <a:ext cx="3276600" cy="1066800"/>
          </a:xfrm>
        </p:spPr>
        <p:txBody>
          <a:bodyPr/>
          <a:lstStyle>
            <a:lvl1pPr marL="0" indent="0">
              <a:buNone/>
              <a:defRPr sz="1400">
                <a:latin typeface="Calibri" pitchFamily="34" charset="0"/>
                <a:cs typeface="Calibri" pitchFamily="34" charset="0"/>
              </a:defRPr>
            </a:lvl1pPr>
            <a:lvl2pPr>
              <a:buNone/>
              <a:defRPr sz="1400">
                <a:latin typeface="Trebuchet MS" pitchFamily="34" charset="0"/>
              </a:defRPr>
            </a:lvl2pPr>
            <a:lvl3pPr>
              <a:buNone/>
              <a:defRPr sz="1400">
                <a:latin typeface="Trebuchet MS" pitchFamily="34" charset="0"/>
              </a:defRPr>
            </a:lvl3pPr>
            <a:lvl4pPr>
              <a:buNone/>
              <a:defRPr sz="1400">
                <a:latin typeface="Trebuchet MS" pitchFamily="34" charset="0"/>
              </a:defRPr>
            </a:lvl4pPr>
            <a:lvl5pPr>
              <a:buNone/>
              <a:defRPr sz="1400">
                <a:latin typeface="Trebuchet MS" pitchFamily="34" charset="0"/>
              </a:defRPr>
            </a:lvl5pPr>
          </a:lstStyle>
          <a:p>
            <a:pPr lvl="0"/>
            <a:r>
              <a:rPr lang="en-US" dirty="0" smtClean="0"/>
              <a:t>Name, title, phone, email</a:t>
            </a:r>
          </a:p>
        </p:txBody>
      </p:sp>
      <p:sp>
        <p:nvSpPr>
          <p:cNvPr id="23" name="Text Placeholder 8"/>
          <p:cNvSpPr>
            <a:spLocks noGrp="1"/>
          </p:cNvSpPr>
          <p:nvPr>
            <p:ph type="body" sz="quarter" idx="23" hasCustomPrompt="1"/>
          </p:nvPr>
        </p:nvSpPr>
        <p:spPr>
          <a:xfrm>
            <a:off x="5486400" y="3124200"/>
            <a:ext cx="3276600" cy="1066800"/>
          </a:xfrm>
        </p:spPr>
        <p:txBody>
          <a:bodyPr/>
          <a:lstStyle>
            <a:lvl1pPr marL="0" indent="0">
              <a:buNone/>
              <a:defRPr sz="1400">
                <a:latin typeface="Calibri" pitchFamily="34" charset="0"/>
                <a:cs typeface="Calibri" pitchFamily="34" charset="0"/>
              </a:defRPr>
            </a:lvl1pPr>
            <a:lvl2pPr>
              <a:buNone/>
              <a:defRPr sz="1400">
                <a:latin typeface="Trebuchet MS" pitchFamily="34" charset="0"/>
              </a:defRPr>
            </a:lvl2pPr>
            <a:lvl3pPr>
              <a:buNone/>
              <a:defRPr sz="1400">
                <a:latin typeface="Trebuchet MS" pitchFamily="34" charset="0"/>
              </a:defRPr>
            </a:lvl3pPr>
            <a:lvl4pPr>
              <a:buNone/>
              <a:defRPr sz="1400">
                <a:latin typeface="Trebuchet MS" pitchFamily="34" charset="0"/>
              </a:defRPr>
            </a:lvl4pPr>
            <a:lvl5pPr>
              <a:buNone/>
              <a:defRPr sz="1400">
                <a:latin typeface="Trebuchet MS" pitchFamily="34" charset="0"/>
              </a:defRPr>
            </a:lvl5pPr>
          </a:lstStyle>
          <a:p>
            <a:pPr lvl="0"/>
            <a:r>
              <a:rPr lang="en-US" dirty="0" smtClean="0"/>
              <a:t>Name, title, phone, email</a:t>
            </a:r>
          </a:p>
        </p:txBody>
      </p:sp>
      <p:sp>
        <p:nvSpPr>
          <p:cNvPr id="24" name="Text Placeholder 8"/>
          <p:cNvSpPr>
            <a:spLocks noGrp="1"/>
          </p:cNvSpPr>
          <p:nvPr>
            <p:ph type="body" sz="quarter" idx="24" hasCustomPrompt="1"/>
          </p:nvPr>
        </p:nvSpPr>
        <p:spPr>
          <a:xfrm>
            <a:off x="1981200" y="4495800"/>
            <a:ext cx="3276600" cy="1066800"/>
          </a:xfrm>
        </p:spPr>
        <p:txBody>
          <a:bodyPr/>
          <a:lstStyle>
            <a:lvl1pPr marL="0" indent="0">
              <a:buNone/>
              <a:defRPr sz="1400">
                <a:latin typeface="Calibri" pitchFamily="34" charset="0"/>
                <a:cs typeface="Calibri" pitchFamily="34" charset="0"/>
              </a:defRPr>
            </a:lvl1pPr>
            <a:lvl2pPr>
              <a:buNone/>
              <a:defRPr sz="1400">
                <a:latin typeface="Trebuchet MS" pitchFamily="34" charset="0"/>
              </a:defRPr>
            </a:lvl2pPr>
            <a:lvl3pPr>
              <a:buNone/>
              <a:defRPr sz="1400">
                <a:latin typeface="Trebuchet MS" pitchFamily="34" charset="0"/>
              </a:defRPr>
            </a:lvl3pPr>
            <a:lvl4pPr>
              <a:buNone/>
              <a:defRPr sz="1400">
                <a:latin typeface="Trebuchet MS" pitchFamily="34" charset="0"/>
              </a:defRPr>
            </a:lvl4pPr>
            <a:lvl5pPr>
              <a:buNone/>
              <a:defRPr sz="1400">
                <a:latin typeface="Trebuchet MS" pitchFamily="34" charset="0"/>
              </a:defRPr>
            </a:lvl5pPr>
          </a:lstStyle>
          <a:p>
            <a:pPr lvl="0"/>
            <a:r>
              <a:rPr lang="en-US" dirty="0" smtClean="0"/>
              <a:t>Name, title, phone, email</a:t>
            </a:r>
          </a:p>
        </p:txBody>
      </p:sp>
      <p:sp>
        <p:nvSpPr>
          <p:cNvPr id="25" name="Text Placeholder 8"/>
          <p:cNvSpPr>
            <a:spLocks noGrp="1"/>
          </p:cNvSpPr>
          <p:nvPr>
            <p:ph type="body" sz="quarter" idx="25" hasCustomPrompt="1"/>
          </p:nvPr>
        </p:nvSpPr>
        <p:spPr>
          <a:xfrm>
            <a:off x="5486400" y="4495800"/>
            <a:ext cx="3276600" cy="1066800"/>
          </a:xfrm>
        </p:spPr>
        <p:txBody>
          <a:bodyPr/>
          <a:lstStyle>
            <a:lvl1pPr marL="0" indent="0">
              <a:buNone/>
              <a:defRPr sz="1400">
                <a:latin typeface="Calibri" pitchFamily="34" charset="0"/>
                <a:cs typeface="Calibri" pitchFamily="34" charset="0"/>
              </a:defRPr>
            </a:lvl1pPr>
            <a:lvl2pPr>
              <a:buNone/>
              <a:defRPr sz="1400">
                <a:latin typeface="Trebuchet MS" pitchFamily="34" charset="0"/>
              </a:defRPr>
            </a:lvl2pPr>
            <a:lvl3pPr>
              <a:buNone/>
              <a:defRPr sz="1400">
                <a:latin typeface="Trebuchet MS" pitchFamily="34" charset="0"/>
              </a:defRPr>
            </a:lvl3pPr>
            <a:lvl4pPr>
              <a:buNone/>
              <a:defRPr sz="1400">
                <a:latin typeface="Trebuchet MS" pitchFamily="34" charset="0"/>
              </a:defRPr>
            </a:lvl4pPr>
            <a:lvl5pPr>
              <a:buNone/>
              <a:defRPr sz="1400">
                <a:latin typeface="Trebuchet MS" pitchFamily="34" charset="0"/>
              </a:defRPr>
            </a:lvl5pPr>
          </a:lstStyle>
          <a:p>
            <a:pPr lvl="0"/>
            <a:r>
              <a:rPr lang="en-US" dirty="0" smtClean="0"/>
              <a:t>Name, title, phone, email</a:t>
            </a:r>
          </a:p>
        </p:txBody>
      </p:sp>
      <p:sp>
        <p:nvSpPr>
          <p:cNvPr id="11"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Text (no subtitle)">
    <p:spTree>
      <p:nvGrpSpPr>
        <p:cNvPr id="1" name=""/>
        <p:cNvGrpSpPr/>
        <p:nvPr/>
      </p:nvGrpSpPr>
      <p:grpSpPr>
        <a:xfrm>
          <a:off x="0" y="0"/>
          <a:ext cx="0" cy="0"/>
          <a:chOff x="0" y="0"/>
          <a:chExt cx="0" cy="0"/>
        </a:xfrm>
      </p:grpSpPr>
      <p:cxnSp>
        <p:nvCxnSpPr>
          <p:cNvPr id="4" name="Straight Connector 3"/>
          <p:cNvCxnSpPr/>
          <p:nvPr/>
        </p:nvCxnSpPr>
        <p:spPr>
          <a:xfrm>
            <a:off x="381000" y="812800"/>
            <a:ext cx="8412480" cy="1588"/>
          </a:xfrm>
          <a:prstGeom prst="line">
            <a:avLst/>
          </a:prstGeom>
          <a:ln w="3810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pic>
        <p:nvPicPr>
          <p:cNvPr id="5" name="Picture 7" descr="LOGO - Artisan 81 Green for Screen.png"/>
          <p:cNvPicPr>
            <a:picLocks noChangeAspect="1"/>
          </p:cNvPicPr>
          <p:nvPr/>
        </p:nvPicPr>
        <p:blipFill>
          <a:blip r:embed="rId2" cstate="print"/>
          <a:srcRect/>
          <a:stretch>
            <a:fillRect/>
          </a:stretch>
        </p:blipFill>
        <p:spPr bwMode="auto">
          <a:xfrm>
            <a:off x="6858000" y="6211248"/>
            <a:ext cx="1600200" cy="533400"/>
          </a:xfrm>
          <a:prstGeom prst="rect">
            <a:avLst/>
          </a:prstGeom>
          <a:noFill/>
          <a:ln w="9525">
            <a:noFill/>
            <a:miter lim="800000"/>
            <a:headEnd/>
            <a:tailEnd/>
          </a:ln>
        </p:spPr>
      </p:pic>
      <p:sp>
        <p:nvSpPr>
          <p:cNvPr id="2" name="Title 1"/>
          <p:cNvSpPr>
            <a:spLocks noGrp="1"/>
          </p:cNvSpPr>
          <p:nvPr>
            <p:ph type="title"/>
          </p:nvPr>
        </p:nvSpPr>
        <p:spPr>
          <a:xfrm>
            <a:off x="381000" y="304800"/>
            <a:ext cx="8412480" cy="411162"/>
          </a:xfrm>
        </p:spPr>
        <p:txBody>
          <a:bodyPr>
            <a:noAutofit/>
          </a:bodyPr>
          <a:lstStyle>
            <a:lvl1pPr algn="l">
              <a:defRPr sz="2400" b="0">
                <a:solidFill>
                  <a:schemeClr val="tx1"/>
                </a:solidFill>
                <a:latin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990600"/>
            <a:ext cx="8412480" cy="5029201"/>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a:xfrm>
            <a:off x="7696200" y="0"/>
            <a:ext cx="1447800" cy="365125"/>
          </a:xfrm>
        </p:spPr>
        <p:txBody>
          <a:bodyPr/>
          <a:lstStyle>
            <a:lvl1pPr>
              <a:defRPr>
                <a:latin typeface="Calibri" pitchFamily="34" charset="0"/>
                <a:cs typeface="Calibri" pitchFamily="34" charset="0"/>
              </a:defRPr>
            </a:lvl1pPr>
          </a:lstStyle>
          <a:p>
            <a:endParaRPr lang="en-US"/>
          </a:p>
        </p:txBody>
      </p:sp>
      <p:sp>
        <p:nvSpPr>
          <p:cNvPr id="7"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sp>
        <p:nvSpPr>
          <p:cNvPr id="9" name="Text Placeholder 8"/>
          <p:cNvSpPr>
            <a:spLocks noGrp="1"/>
          </p:cNvSpPr>
          <p:nvPr>
            <p:ph type="body" sz="quarter" idx="12"/>
          </p:nvPr>
        </p:nvSpPr>
        <p:spPr>
          <a:xfrm>
            <a:off x="381000" y="6346372"/>
            <a:ext cx="6400800" cy="381000"/>
          </a:xfrm>
        </p:spPr>
        <p:txBody>
          <a:bodyPr anchor="ctr"/>
          <a:lstStyle>
            <a:lvl1pPr marL="0" indent="0">
              <a:spcBef>
                <a:spcPts val="0"/>
              </a:spcBef>
              <a:buNone/>
              <a:defRPr sz="1050">
                <a:latin typeface="Calibri" pitchFamily="34" charset="0"/>
                <a:cs typeface="Calibri" pitchFamily="34" charset="0"/>
              </a:defRPr>
            </a:lvl1pPr>
            <a:lvl2pPr>
              <a:defRPr sz="1200">
                <a:latin typeface="Trebuchet MS" pitchFamily="34" charset="0"/>
              </a:defRPr>
            </a:lvl2pPr>
            <a:lvl3pPr>
              <a:defRPr sz="1200">
                <a:latin typeface="Trebuchet MS" pitchFamily="34" charset="0"/>
              </a:defRPr>
            </a:lvl3pPr>
            <a:lvl4pPr>
              <a:defRPr sz="1200">
                <a:latin typeface="Trebuchet MS" pitchFamily="34" charset="0"/>
              </a:defRPr>
            </a:lvl4pPr>
            <a:lvl5pPr>
              <a:defRPr sz="1200">
                <a:latin typeface="Trebuchet MS" pitchFamily="34" charset="0"/>
              </a:defRPr>
            </a:lvl5pPr>
          </a:lstStyle>
          <a:p>
            <a:pPr lvl="0"/>
            <a:r>
              <a:rPr lang="en-US" smtClean="0"/>
              <a:t>Click to edit Master text styles</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Text (subtitle)">
    <p:spTree>
      <p:nvGrpSpPr>
        <p:cNvPr id="1" name=""/>
        <p:cNvGrpSpPr/>
        <p:nvPr/>
      </p:nvGrpSpPr>
      <p:grpSpPr>
        <a:xfrm>
          <a:off x="0" y="0"/>
          <a:ext cx="0" cy="0"/>
          <a:chOff x="0" y="0"/>
          <a:chExt cx="0" cy="0"/>
        </a:xfrm>
      </p:grpSpPr>
      <p:cxnSp>
        <p:nvCxnSpPr>
          <p:cNvPr id="4" name="Straight Connector 3"/>
          <p:cNvCxnSpPr/>
          <p:nvPr/>
        </p:nvCxnSpPr>
        <p:spPr>
          <a:xfrm>
            <a:off x="381000" y="812800"/>
            <a:ext cx="8412480" cy="1588"/>
          </a:xfrm>
          <a:prstGeom prst="line">
            <a:avLst/>
          </a:prstGeom>
          <a:ln w="3810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304800"/>
            <a:ext cx="8412480" cy="411162"/>
          </a:xfrm>
        </p:spPr>
        <p:txBody>
          <a:bodyPr>
            <a:noAutofit/>
          </a:bodyPr>
          <a:lstStyle>
            <a:lvl1pPr algn="l">
              <a:defRPr sz="2400" b="0">
                <a:solidFill>
                  <a:schemeClr val="tx1"/>
                </a:solidFill>
                <a:latin typeface="Calibri" pitchFamily="34" charset="0"/>
                <a:cs typeface="Calibri"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381000" y="1371600"/>
            <a:ext cx="8412480" cy="4648201"/>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4"/>
          <p:cNvSpPr>
            <a:spLocks noGrp="1"/>
          </p:cNvSpPr>
          <p:nvPr>
            <p:ph type="ftr" sz="quarter" idx="10"/>
          </p:nvPr>
        </p:nvSpPr>
        <p:spPr>
          <a:xfrm>
            <a:off x="7696200" y="0"/>
            <a:ext cx="1447800" cy="365125"/>
          </a:xfrm>
        </p:spPr>
        <p:txBody>
          <a:bodyPr/>
          <a:lstStyle>
            <a:lvl1pPr>
              <a:defRPr>
                <a:latin typeface="Calibri" pitchFamily="34" charset="0"/>
                <a:cs typeface="Calibri" pitchFamily="34" charset="0"/>
              </a:defRPr>
            </a:lvl1pPr>
          </a:lstStyle>
          <a:p>
            <a:endParaRPr lang="en-US"/>
          </a:p>
        </p:txBody>
      </p:sp>
      <p:sp>
        <p:nvSpPr>
          <p:cNvPr id="12" name="Text Placeholder 11"/>
          <p:cNvSpPr>
            <a:spLocks noGrp="1"/>
          </p:cNvSpPr>
          <p:nvPr>
            <p:ph type="body" sz="quarter" idx="13" hasCustomPrompt="1"/>
          </p:nvPr>
        </p:nvSpPr>
        <p:spPr>
          <a:xfrm>
            <a:off x="381000" y="865496"/>
            <a:ext cx="8382000" cy="457200"/>
          </a:xfrm>
        </p:spPr>
        <p:txBody>
          <a:bodyPr/>
          <a:lstStyle>
            <a:lvl1pPr marL="0" indent="0">
              <a:buNone/>
              <a:defRPr sz="2000">
                <a:solidFill>
                  <a:schemeClr val="tx1">
                    <a:lumMod val="65000"/>
                    <a:lumOff val="35000"/>
                  </a:schemeClr>
                </a:solidFill>
                <a:latin typeface="Calibri" pitchFamily="34" charset="0"/>
                <a:cs typeface="Calibri" pitchFamily="34" charset="0"/>
              </a:defRPr>
            </a:lvl1pPr>
            <a:lvl2pPr>
              <a:defRPr sz="2000"/>
            </a:lvl2pPr>
            <a:lvl3pPr>
              <a:defRPr sz="2000"/>
            </a:lvl3pPr>
            <a:lvl4pPr>
              <a:defRPr sz="2000"/>
            </a:lvl4pPr>
            <a:lvl5pPr>
              <a:defRPr sz="2000"/>
            </a:lvl5pPr>
          </a:lstStyle>
          <a:p>
            <a:pPr lvl="0"/>
            <a:r>
              <a:rPr lang="en-US" dirty="0" smtClean="0"/>
              <a:t>Click to edit Master subtitle styles</a:t>
            </a:r>
            <a:endParaRPr lang="en-US" dirty="0"/>
          </a:p>
        </p:txBody>
      </p:sp>
      <p:sp>
        <p:nvSpPr>
          <p:cNvPr id="15" name="Text Placeholder 8"/>
          <p:cNvSpPr>
            <a:spLocks noGrp="1"/>
          </p:cNvSpPr>
          <p:nvPr>
            <p:ph type="body" sz="quarter" idx="12"/>
          </p:nvPr>
        </p:nvSpPr>
        <p:spPr>
          <a:xfrm>
            <a:off x="381000" y="6346372"/>
            <a:ext cx="6400800" cy="381000"/>
          </a:xfrm>
        </p:spPr>
        <p:txBody>
          <a:bodyPr anchor="ctr"/>
          <a:lstStyle>
            <a:lvl1pPr marL="0" indent="0">
              <a:spcBef>
                <a:spcPts val="0"/>
              </a:spcBef>
              <a:buNone/>
              <a:defRPr sz="1050">
                <a:latin typeface="Calibri" pitchFamily="34" charset="0"/>
                <a:cs typeface="Calibri" pitchFamily="34" charset="0"/>
              </a:defRPr>
            </a:lvl1pPr>
            <a:lvl2pPr>
              <a:defRPr sz="1200">
                <a:latin typeface="Trebuchet MS" pitchFamily="34" charset="0"/>
              </a:defRPr>
            </a:lvl2pPr>
            <a:lvl3pPr>
              <a:defRPr sz="1200">
                <a:latin typeface="Trebuchet MS" pitchFamily="34" charset="0"/>
              </a:defRPr>
            </a:lvl3pPr>
            <a:lvl4pPr>
              <a:defRPr sz="1200">
                <a:latin typeface="Trebuchet MS" pitchFamily="34" charset="0"/>
              </a:defRPr>
            </a:lvl4pPr>
            <a:lvl5pPr>
              <a:defRPr sz="1200">
                <a:latin typeface="Trebuchet MS" pitchFamily="34" charset="0"/>
              </a:defRPr>
            </a:lvl5pPr>
          </a:lstStyle>
          <a:p>
            <a:pPr lvl="0"/>
            <a:r>
              <a:rPr lang="en-US" smtClean="0"/>
              <a:t>Click to edit Master text styles</a:t>
            </a:r>
          </a:p>
        </p:txBody>
      </p:sp>
      <p:pic>
        <p:nvPicPr>
          <p:cNvPr id="10" name="Picture 7" descr="LOGO - Artisan 81 Green for Screen.png"/>
          <p:cNvPicPr>
            <a:picLocks noChangeAspect="1"/>
          </p:cNvPicPr>
          <p:nvPr userDrawn="1"/>
        </p:nvPicPr>
        <p:blipFill>
          <a:blip r:embed="rId2" cstate="print"/>
          <a:srcRect/>
          <a:stretch>
            <a:fillRect/>
          </a:stretch>
        </p:blipFill>
        <p:spPr bwMode="auto">
          <a:xfrm>
            <a:off x="6858000" y="6211248"/>
            <a:ext cx="1600200" cy="533400"/>
          </a:xfrm>
          <a:prstGeom prst="rect">
            <a:avLst/>
          </a:prstGeom>
          <a:noFill/>
          <a:ln w="9525">
            <a:noFill/>
            <a:miter lim="800000"/>
            <a:headEnd/>
            <a:tailEnd/>
          </a:ln>
        </p:spPr>
      </p:pic>
      <p:sp>
        <p:nvSpPr>
          <p:cNvPr id="13"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wo Contents - Blue">
    <p:spTree>
      <p:nvGrpSpPr>
        <p:cNvPr id="1" name=""/>
        <p:cNvGrpSpPr/>
        <p:nvPr/>
      </p:nvGrpSpPr>
      <p:grpSpPr>
        <a:xfrm>
          <a:off x="0" y="0"/>
          <a:ext cx="0" cy="0"/>
          <a:chOff x="0" y="0"/>
          <a:chExt cx="0" cy="0"/>
        </a:xfrm>
      </p:grpSpPr>
      <p:sp>
        <p:nvSpPr>
          <p:cNvPr id="11" name="Text Placeholder 2"/>
          <p:cNvSpPr>
            <a:spLocks noGrp="1"/>
          </p:cNvSpPr>
          <p:nvPr>
            <p:ph type="body" idx="1"/>
          </p:nvPr>
        </p:nvSpPr>
        <p:spPr>
          <a:xfrm>
            <a:off x="378847" y="1368732"/>
            <a:ext cx="4115006"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half" idx="2"/>
          </p:nvPr>
        </p:nvSpPr>
        <p:spPr>
          <a:xfrm>
            <a:off x="378847" y="1839912"/>
            <a:ext cx="4115006" cy="4256088"/>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3"/>
          </p:nvPr>
        </p:nvSpPr>
        <p:spPr>
          <a:xfrm>
            <a:off x="4648545" y="1368732"/>
            <a:ext cx="4116623"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Content Placeholder 5"/>
          <p:cNvSpPr>
            <a:spLocks noGrp="1"/>
          </p:cNvSpPr>
          <p:nvPr>
            <p:ph sz="quarter" idx="4"/>
          </p:nvPr>
        </p:nvSpPr>
        <p:spPr>
          <a:xfrm>
            <a:off x="4648545" y="1839912"/>
            <a:ext cx="4116623" cy="4256088"/>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a:spLocks noGrp="1"/>
          </p:cNvSpPr>
          <p:nvPr>
            <p:ph type="ftr" sz="quarter" idx="10"/>
          </p:nvPr>
        </p:nvSpPr>
        <p:spPr>
          <a:xfrm>
            <a:off x="7696200" y="0"/>
            <a:ext cx="1447800" cy="365125"/>
          </a:xfrm>
        </p:spPr>
        <p:txBody>
          <a:bodyPr/>
          <a:lstStyle>
            <a:lvl1pPr>
              <a:defRPr>
                <a:latin typeface="Calibri" pitchFamily="34" charset="0"/>
                <a:cs typeface="Calibri" pitchFamily="34" charset="0"/>
              </a:defRPr>
            </a:lvl1pPr>
          </a:lstStyle>
          <a:p>
            <a:endParaRPr lang="en-US"/>
          </a:p>
        </p:txBody>
      </p:sp>
      <p:sp>
        <p:nvSpPr>
          <p:cNvPr id="15" name="Content Placeholder 3"/>
          <p:cNvSpPr>
            <a:spLocks noGrp="1"/>
          </p:cNvSpPr>
          <p:nvPr>
            <p:ph sz="half" idx="13"/>
          </p:nvPr>
        </p:nvSpPr>
        <p:spPr>
          <a:xfrm>
            <a:off x="381000" y="914400"/>
            <a:ext cx="8382000" cy="381000"/>
          </a:xfrm>
        </p:spPr>
        <p:txBody>
          <a:bodyPr>
            <a:noAutofit/>
          </a:bodyPr>
          <a:lstStyle>
            <a:lvl1pPr marL="0" indent="0">
              <a:buNone/>
              <a:defRPr sz="2000">
                <a:solidFill>
                  <a:schemeClr val="tx1">
                    <a:lumMod val="75000"/>
                    <a:lumOff val="25000"/>
                  </a:schemeClr>
                </a:solidFill>
                <a:latin typeface="Calibri" pitchFamily="34" charset="0"/>
                <a:cs typeface="Calibri" pitchFamily="34" charset="0"/>
              </a:defRPr>
            </a:lvl1pPr>
            <a:lvl2pPr>
              <a:defRPr sz="1600">
                <a:solidFill>
                  <a:schemeClr val="tx1">
                    <a:lumMod val="75000"/>
                    <a:lumOff val="25000"/>
                  </a:schemeClr>
                </a:solidFill>
                <a:latin typeface="Trebuchet MS" pitchFamily="34" charset="0"/>
              </a:defRPr>
            </a:lvl2pPr>
            <a:lvl3pPr>
              <a:defRPr sz="1400">
                <a:solidFill>
                  <a:schemeClr val="tx1">
                    <a:lumMod val="75000"/>
                    <a:lumOff val="25000"/>
                  </a:schemeClr>
                </a:solidFill>
                <a:latin typeface="Trebuchet MS" pitchFamily="34" charset="0"/>
              </a:defRPr>
            </a:lvl3pPr>
            <a:lvl4pPr>
              <a:defRPr sz="1200">
                <a:solidFill>
                  <a:schemeClr val="tx1">
                    <a:lumMod val="75000"/>
                    <a:lumOff val="25000"/>
                  </a:schemeClr>
                </a:solidFill>
                <a:latin typeface="Trebuchet MS" pitchFamily="34" charset="0"/>
              </a:defRPr>
            </a:lvl4pPr>
            <a:lvl5pPr>
              <a:defRPr sz="1200">
                <a:solidFill>
                  <a:schemeClr val="tx1">
                    <a:lumMod val="75000"/>
                    <a:lumOff val="25000"/>
                  </a:schemeClr>
                </a:solidFill>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p:txBody>
      </p:sp>
      <p:cxnSp>
        <p:nvCxnSpPr>
          <p:cNvPr id="20" name="Straight Connector 19"/>
          <p:cNvCxnSpPr/>
          <p:nvPr userDrawn="1"/>
        </p:nvCxnSpPr>
        <p:spPr>
          <a:xfrm>
            <a:off x="381000" y="812800"/>
            <a:ext cx="8412480" cy="1588"/>
          </a:xfrm>
          <a:prstGeom prst="line">
            <a:avLst/>
          </a:prstGeom>
          <a:ln w="3810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Title 1"/>
          <p:cNvSpPr>
            <a:spLocks noGrp="1"/>
          </p:cNvSpPr>
          <p:nvPr>
            <p:ph type="title"/>
          </p:nvPr>
        </p:nvSpPr>
        <p:spPr>
          <a:xfrm>
            <a:off x="381000" y="381000"/>
            <a:ext cx="8412480" cy="411162"/>
          </a:xfrm>
        </p:spPr>
        <p:txBody>
          <a:bodyPr>
            <a:noAutofit/>
          </a:bodyPr>
          <a:lstStyle>
            <a:lvl1pPr algn="l">
              <a:defRPr sz="2400" b="0">
                <a:solidFill>
                  <a:schemeClr val="tx1"/>
                </a:solidFill>
                <a:latin typeface="Calibri" pitchFamily="34" charset="0"/>
                <a:cs typeface="Calibri" pitchFamily="34" charset="0"/>
              </a:defRPr>
            </a:lvl1pPr>
          </a:lstStyle>
          <a:p>
            <a:r>
              <a:rPr lang="en-US" smtClean="0"/>
              <a:t>Click to edit Master title style</a:t>
            </a:r>
            <a:endParaRPr lang="en-US" dirty="0"/>
          </a:p>
        </p:txBody>
      </p:sp>
      <p:sp>
        <p:nvSpPr>
          <p:cNvPr id="24" name="Text Placeholder 8"/>
          <p:cNvSpPr>
            <a:spLocks noGrp="1"/>
          </p:cNvSpPr>
          <p:nvPr>
            <p:ph type="body" sz="quarter" idx="12"/>
          </p:nvPr>
        </p:nvSpPr>
        <p:spPr>
          <a:xfrm>
            <a:off x="381000" y="6346372"/>
            <a:ext cx="6400800" cy="381000"/>
          </a:xfrm>
        </p:spPr>
        <p:txBody>
          <a:bodyPr anchor="ctr"/>
          <a:lstStyle>
            <a:lvl1pPr marL="0" indent="0">
              <a:spcBef>
                <a:spcPts val="0"/>
              </a:spcBef>
              <a:buNone/>
              <a:defRPr sz="1050">
                <a:latin typeface="Calibri" pitchFamily="34" charset="0"/>
                <a:cs typeface="Calibri" pitchFamily="34" charset="0"/>
              </a:defRPr>
            </a:lvl1pPr>
            <a:lvl2pPr>
              <a:defRPr sz="1200">
                <a:latin typeface="Trebuchet MS" pitchFamily="34" charset="0"/>
              </a:defRPr>
            </a:lvl2pPr>
            <a:lvl3pPr>
              <a:defRPr sz="1200">
                <a:latin typeface="Trebuchet MS" pitchFamily="34" charset="0"/>
              </a:defRPr>
            </a:lvl3pPr>
            <a:lvl4pPr>
              <a:defRPr sz="1200">
                <a:latin typeface="Trebuchet MS" pitchFamily="34" charset="0"/>
              </a:defRPr>
            </a:lvl4pPr>
            <a:lvl5pPr>
              <a:defRPr sz="1200">
                <a:latin typeface="Trebuchet MS" pitchFamily="34" charset="0"/>
              </a:defRPr>
            </a:lvl5pPr>
          </a:lstStyle>
          <a:p>
            <a:pPr lvl="0"/>
            <a:r>
              <a:rPr lang="en-US" smtClean="0"/>
              <a:t>Click to edit Master text styles</a:t>
            </a:r>
          </a:p>
        </p:txBody>
      </p:sp>
      <p:pic>
        <p:nvPicPr>
          <p:cNvPr id="16" name="Picture 7" descr="LOGO - Artisan 81 Green for Screen.png"/>
          <p:cNvPicPr>
            <a:picLocks noChangeAspect="1"/>
          </p:cNvPicPr>
          <p:nvPr userDrawn="1"/>
        </p:nvPicPr>
        <p:blipFill>
          <a:blip r:embed="rId2" cstate="print"/>
          <a:srcRect/>
          <a:stretch>
            <a:fillRect/>
          </a:stretch>
        </p:blipFill>
        <p:spPr bwMode="auto">
          <a:xfrm>
            <a:off x="6858000" y="6211248"/>
            <a:ext cx="1600200" cy="533400"/>
          </a:xfrm>
          <a:prstGeom prst="rect">
            <a:avLst/>
          </a:prstGeom>
          <a:noFill/>
          <a:ln w="9525">
            <a:noFill/>
            <a:miter lim="800000"/>
            <a:headEnd/>
            <a:tailEnd/>
          </a:ln>
        </p:spPr>
      </p:pic>
      <p:sp>
        <p:nvSpPr>
          <p:cNvPr id="18"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Two Contents - Blue">
    <p:spTree>
      <p:nvGrpSpPr>
        <p:cNvPr id="1" name=""/>
        <p:cNvGrpSpPr/>
        <p:nvPr/>
      </p:nvGrpSpPr>
      <p:grpSpPr>
        <a:xfrm>
          <a:off x="0" y="0"/>
          <a:ext cx="0" cy="0"/>
          <a:chOff x="0" y="0"/>
          <a:chExt cx="0" cy="0"/>
        </a:xfrm>
      </p:grpSpPr>
      <p:sp>
        <p:nvSpPr>
          <p:cNvPr id="11" name="Text Placeholder 2"/>
          <p:cNvSpPr>
            <a:spLocks noGrp="1"/>
          </p:cNvSpPr>
          <p:nvPr>
            <p:ph type="body" idx="1"/>
          </p:nvPr>
        </p:nvSpPr>
        <p:spPr>
          <a:xfrm>
            <a:off x="381000" y="1461117"/>
            <a:ext cx="2667000"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half" idx="2"/>
          </p:nvPr>
        </p:nvSpPr>
        <p:spPr>
          <a:xfrm>
            <a:off x="381000" y="1905000"/>
            <a:ext cx="2667000" cy="4191000"/>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3"/>
          </p:nvPr>
        </p:nvSpPr>
        <p:spPr>
          <a:xfrm>
            <a:off x="3235626" y="1461117"/>
            <a:ext cx="2668047"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Content Placeholder 5"/>
          <p:cNvSpPr>
            <a:spLocks noGrp="1"/>
          </p:cNvSpPr>
          <p:nvPr>
            <p:ph sz="quarter" idx="4"/>
          </p:nvPr>
        </p:nvSpPr>
        <p:spPr>
          <a:xfrm>
            <a:off x="3235626" y="1905000"/>
            <a:ext cx="2668047" cy="4191000"/>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Footer Placeholder 4"/>
          <p:cNvSpPr>
            <a:spLocks noGrp="1"/>
          </p:cNvSpPr>
          <p:nvPr>
            <p:ph type="ftr" sz="quarter" idx="10"/>
          </p:nvPr>
        </p:nvSpPr>
        <p:spPr>
          <a:xfrm>
            <a:off x="7696200" y="0"/>
            <a:ext cx="1447800" cy="365125"/>
          </a:xfrm>
        </p:spPr>
        <p:txBody>
          <a:bodyPr/>
          <a:lstStyle>
            <a:lvl1pPr>
              <a:defRPr>
                <a:latin typeface="Calibri" pitchFamily="34" charset="0"/>
                <a:cs typeface="Calibri" pitchFamily="34" charset="0"/>
              </a:defRPr>
            </a:lvl1pPr>
          </a:lstStyle>
          <a:p>
            <a:endParaRPr lang="en-US"/>
          </a:p>
        </p:txBody>
      </p:sp>
      <p:sp>
        <p:nvSpPr>
          <p:cNvPr id="15" name="Text Placeholder 4"/>
          <p:cNvSpPr>
            <a:spLocks noGrp="1"/>
          </p:cNvSpPr>
          <p:nvPr>
            <p:ph type="body" sz="quarter" idx="13"/>
          </p:nvPr>
        </p:nvSpPr>
        <p:spPr>
          <a:xfrm>
            <a:off x="6095970" y="1439840"/>
            <a:ext cx="2668047"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5"/>
          <p:cNvSpPr>
            <a:spLocks noGrp="1"/>
          </p:cNvSpPr>
          <p:nvPr>
            <p:ph sz="quarter" idx="14"/>
          </p:nvPr>
        </p:nvSpPr>
        <p:spPr>
          <a:xfrm>
            <a:off x="6095970" y="1904999"/>
            <a:ext cx="2668047" cy="4192933"/>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21" name="Straight Connector 20"/>
          <p:cNvCxnSpPr/>
          <p:nvPr userDrawn="1"/>
        </p:nvCxnSpPr>
        <p:spPr>
          <a:xfrm>
            <a:off x="381000" y="812800"/>
            <a:ext cx="8412480" cy="1588"/>
          </a:xfrm>
          <a:prstGeom prst="line">
            <a:avLst/>
          </a:prstGeom>
          <a:ln w="3810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Title 1"/>
          <p:cNvSpPr>
            <a:spLocks noGrp="1"/>
          </p:cNvSpPr>
          <p:nvPr>
            <p:ph type="title"/>
          </p:nvPr>
        </p:nvSpPr>
        <p:spPr>
          <a:xfrm>
            <a:off x="381000" y="381000"/>
            <a:ext cx="8412480" cy="411162"/>
          </a:xfrm>
        </p:spPr>
        <p:txBody>
          <a:bodyPr>
            <a:noAutofit/>
          </a:bodyPr>
          <a:lstStyle>
            <a:lvl1pPr algn="l">
              <a:defRPr sz="2400" b="0">
                <a:solidFill>
                  <a:schemeClr val="tx1"/>
                </a:solidFill>
                <a:latin typeface="Calibri" pitchFamily="34" charset="0"/>
                <a:cs typeface="Calibri" pitchFamily="34" charset="0"/>
              </a:defRPr>
            </a:lvl1pPr>
          </a:lstStyle>
          <a:p>
            <a:r>
              <a:rPr lang="en-US" smtClean="0"/>
              <a:t>Click to edit Master title style</a:t>
            </a:r>
            <a:endParaRPr lang="en-US" dirty="0"/>
          </a:p>
        </p:txBody>
      </p:sp>
      <p:sp>
        <p:nvSpPr>
          <p:cNvPr id="25" name="Text Placeholder 8"/>
          <p:cNvSpPr>
            <a:spLocks noGrp="1"/>
          </p:cNvSpPr>
          <p:nvPr>
            <p:ph type="body" sz="quarter" idx="12"/>
          </p:nvPr>
        </p:nvSpPr>
        <p:spPr>
          <a:xfrm>
            <a:off x="381000" y="6346372"/>
            <a:ext cx="6400800" cy="381000"/>
          </a:xfrm>
        </p:spPr>
        <p:txBody>
          <a:bodyPr anchor="ctr"/>
          <a:lstStyle>
            <a:lvl1pPr marL="0" indent="0">
              <a:spcBef>
                <a:spcPts val="0"/>
              </a:spcBef>
              <a:buNone/>
              <a:defRPr sz="1050">
                <a:latin typeface="Calibri" pitchFamily="34" charset="0"/>
                <a:cs typeface="Calibri" pitchFamily="34" charset="0"/>
              </a:defRPr>
            </a:lvl1pPr>
            <a:lvl2pPr>
              <a:defRPr sz="1200">
                <a:latin typeface="Trebuchet MS" pitchFamily="34" charset="0"/>
              </a:defRPr>
            </a:lvl2pPr>
            <a:lvl3pPr>
              <a:defRPr sz="1200">
                <a:latin typeface="Trebuchet MS" pitchFamily="34" charset="0"/>
              </a:defRPr>
            </a:lvl3pPr>
            <a:lvl4pPr>
              <a:defRPr sz="1200">
                <a:latin typeface="Trebuchet MS" pitchFamily="34" charset="0"/>
              </a:defRPr>
            </a:lvl4pPr>
            <a:lvl5pPr>
              <a:defRPr sz="1200">
                <a:latin typeface="Trebuchet MS" pitchFamily="34" charset="0"/>
              </a:defRPr>
            </a:lvl5pPr>
          </a:lstStyle>
          <a:p>
            <a:pPr lvl="0"/>
            <a:r>
              <a:rPr lang="en-US" smtClean="0"/>
              <a:t>Click to edit Master text styles</a:t>
            </a:r>
          </a:p>
        </p:txBody>
      </p:sp>
      <p:pic>
        <p:nvPicPr>
          <p:cNvPr id="16" name="Picture 7" descr="LOGO - Artisan 81 Green for Screen.png"/>
          <p:cNvPicPr>
            <a:picLocks noChangeAspect="1"/>
          </p:cNvPicPr>
          <p:nvPr userDrawn="1"/>
        </p:nvPicPr>
        <p:blipFill>
          <a:blip r:embed="rId2" cstate="print"/>
          <a:srcRect/>
          <a:stretch>
            <a:fillRect/>
          </a:stretch>
        </p:blipFill>
        <p:spPr bwMode="auto">
          <a:xfrm>
            <a:off x="6858000" y="6211248"/>
            <a:ext cx="1600200" cy="533400"/>
          </a:xfrm>
          <a:prstGeom prst="rect">
            <a:avLst/>
          </a:prstGeom>
          <a:noFill/>
          <a:ln w="9525">
            <a:noFill/>
            <a:miter lim="800000"/>
            <a:headEnd/>
            <a:tailEnd/>
          </a:ln>
        </p:spPr>
      </p:pic>
      <p:sp>
        <p:nvSpPr>
          <p:cNvPr id="19"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sp>
        <p:nvSpPr>
          <p:cNvPr id="18" name="Content Placeholder 3"/>
          <p:cNvSpPr>
            <a:spLocks noGrp="1"/>
          </p:cNvSpPr>
          <p:nvPr>
            <p:ph sz="half" idx="15"/>
          </p:nvPr>
        </p:nvSpPr>
        <p:spPr>
          <a:xfrm>
            <a:off x="381000" y="914400"/>
            <a:ext cx="8382000" cy="381000"/>
          </a:xfrm>
        </p:spPr>
        <p:txBody>
          <a:bodyPr>
            <a:noAutofit/>
          </a:bodyPr>
          <a:lstStyle>
            <a:lvl1pPr marL="0" indent="0">
              <a:buNone/>
              <a:defRPr sz="2000">
                <a:solidFill>
                  <a:schemeClr val="tx1">
                    <a:lumMod val="75000"/>
                    <a:lumOff val="25000"/>
                  </a:schemeClr>
                </a:solidFill>
                <a:latin typeface="Calibri" pitchFamily="34" charset="0"/>
                <a:cs typeface="Calibri" pitchFamily="34" charset="0"/>
              </a:defRPr>
            </a:lvl1pPr>
            <a:lvl2pPr>
              <a:defRPr sz="1600">
                <a:solidFill>
                  <a:schemeClr val="tx1">
                    <a:lumMod val="75000"/>
                    <a:lumOff val="25000"/>
                  </a:schemeClr>
                </a:solidFill>
                <a:latin typeface="Trebuchet MS" pitchFamily="34" charset="0"/>
              </a:defRPr>
            </a:lvl2pPr>
            <a:lvl3pPr>
              <a:defRPr sz="1400">
                <a:solidFill>
                  <a:schemeClr val="tx1">
                    <a:lumMod val="75000"/>
                    <a:lumOff val="25000"/>
                  </a:schemeClr>
                </a:solidFill>
                <a:latin typeface="Trebuchet MS" pitchFamily="34" charset="0"/>
              </a:defRPr>
            </a:lvl3pPr>
            <a:lvl4pPr>
              <a:defRPr sz="1200">
                <a:solidFill>
                  <a:schemeClr val="tx1">
                    <a:lumMod val="75000"/>
                    <a:lumOff val="25000"/>
                  </a:schemeClr>
                </a:solidFill>
                <a:latin typeface="Trebuchet MS" pitchFamily="34" charset="0"/>
              </a:defRPr>
            </a:lvl4pPr>
            <a:lvl5pPr>
              <a:defRPr sz="1200">
                <a:solidFill>
                  <a:schemeClr val="tx1">
                    <a:lumMod val="75000"/>
                    <a:lumOff val="25000"/>
                  </a:schemeClr>
                </a:solidFill>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Two Contents - Blue">
    <p:spTree>
      <p:nvGrpSpPr>
        <p:cNvPr id="1" name=""/>
        <p:cNvGrpSpPr/>
        <p:nvPr/>
      </p:nvGrpSpPr>
      <p:grpSpPr>
        <a:xfrm>
          <a:off x="0" y="0"/>
          <a:ext cx="0" cy="0"/>
          <a:chOff x="0" y="0"/>
          <a:chExt cx="0" cy="0"/>
        </a:xfrm>
      </p:grpSpPr>
      <p:sp>
        <p:nvSpPr>
          <p:cNvPr id="11" name="Text Placeholder 2"/>
          <p:cNvSpPr>
            <a:spLocks noGrp="1"/>
          </p:cNvSpPr>
          <p:nvPr>
            <p:ph type="body" idx="1"/>
          </p:nvPr>
        </p:nvSpPr>
        <p:spPr>
          <a:xfrm>
            <a:off x="394648" y="1417901"/>
            <a:ext cx="1981200" cy="422275"/>
          </a:xfrm>
        </p:spPr>
        <p:style>
          <a:lnRef idx="1">
            <a:schemeClr val="accent3"/>
          </a:lnRef>
          <a:fillRef idx="3">
            <a:schemeClr val="accent3"/>
          </a:fillRef>
          <a:effectRef idx="2">
            <a:schemeClr val="accent3"/>
          </a:effectRef>
          <a:fontRef idx="none"/>
        </p:style>
        <p:txBody>
          <a:bodyPr anchor="ctr"/>
          <a:lstStyle>
            <a:lvl1pPr marL="0" indent="0" algn="ctr">
              <a:buNone/>
              <a:defRPr sz="16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half" idx="2"/>
          </p:nvPr>
        </p:nvSpPr>
        <p:spPr>
          <a:xfrm>
            <a:off x="394648" y="1828800"/>
            <a:ext cx="1981200" cy="4267200"/>
          </a:xfrm>
        </p:spPr>
        <p:style>
          <a:lnRef idx="1">
            <a:schemeClr val="accent3"/>
          </a:lnRef>
          <a:fillRef idx="2">
            <a:schemeClr val="accent3"/>
          </a:fillRef>
          <a:effectRef idx="1">
            <a:schemeClr val="accent3"/>
          </a:effectRef>
          <a:fontRef idx="none"/>
        </p:style>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defRPr sz="1400">
                <a:latin typeface="Trebuchet MS" pitchFamily="34" charset="0"/>
              </a:defRPr>
            </a:lvl3pPr>
            <a:lvl4pPr>
              <a:defRPr sz="1200">
                <a:latin typeface="Trebuchet MS" pitchFamily="34" charset="0"/>
              </a:defRPr>
            </a:lvl4pPr>
            <a:lvl5pPr>
              <a:defRPr sz="1200">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p:txBody>
      </p:sp>
      <p:sp>
        <p:nvSpPr>
          <p:cNvPr id="13" name="Text Placeholder 4"/>
          <p:cNvSpPr>
            <a:spLocks noGrp="1"/>
          </p:cNvSpPr>
          <p:nvPr>
            <p:ph type="body" sz="quarter" idx="3"/>
          </p:nvPr>
        </p:nvSpPr>
        <p:spPr>
          <a:xfrm>
            <a:off x="2527500" y="1417901"/>
            <a:ext cx="1981978" cy="422275"/>
          </a:xfrm>
        </p:spPr>
        <p:style>
          <a:lnRef idx="1">
            <a:schemeClr val="accent3"/>
          </a:lnRef>
          <a:fillRef idx="3">
            <a:schemeClr val="accent3"/>
          </a:fillRef>
          <a:effectRef idx="2">
            <a:schemeClr val="accent3"/>
          </a:effectRef>
          <a:fontRef idx="none"/>
        </p:style>
        <p:txBody>
          <a:bodyPr anchor="ctr"/>
          <a:lstStyle>
            <a:lvl1pPr marL="0" indent="0" algn="ctr">
              <a:buNone/>
              <a:defRPr sz="16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Content Placeholder 5"/>
          <p:cNvSpPr>
            <a:spLocks noGrp="1"/>
          </p:cNvSpPr>
          <p:nvPr>
            <p:ph sz="quarter" idx="4"/>
          </p:nvPr>
        </p:nvSpPr>
        <p:spPr>
          <a:xfrm>
            <a:off x="2527500" y="1828800"/>
            <a:ext cx="1981978" cy="4267200"/>
          </a:xfrm>
        </p:spPr>
        <p:style>
          <a:lnRef idx="1">
            <a:schemeClr val="accent3"/>
          </a:lnRef>
          <a:fillRef idx="2">
            <a:schemeClr val="accent3"/>
          </a:fillRef>
          <a:effectRef idx="1">
            <a:schemeClr val="accent3"/>
          </a:effectRef>
          <a:fontRef idx="none"/>
        </p:style>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defRPr sz="1400">
                <a:latin typeface="Trebuchet MS" pitchFamily="34" charset="0"/>
              </a:defRPr>
            </a:lvl3pPr>
            <a:lvl4pPr>
              <a:defRPr sz="1200">
                <a:latin typeface="Trebuchet MS" pitchFamily="34" charset="0"/>
              </a:defRPr>
            </a:lvl4pPr>
            <a:lvl5pPr>
              <a:defRPr sz="1200">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p:txBody>
      </p:sp>
      <p:sp>
        <p:nvSpPr>
          <p:cNvPr id="9" name="Footer Placeholder 4"/>
          <p:cNvSpPr>
            <a:spLocks noGrp="1"/>
          </p:cNvSpPr>
          <p:nvPr>
            <p:ph type="ftr" sz="quarter" idx="10"/>
          </p:nvPr>
        </p:nvSpPr>
        <p:spPr>
          <a:xfrm>
            <a:off x="7696200" y="0"/>
            <a:ext cx="1447800" cy="365125"/>
          </a:xfrm>
        </p:spPr>
        <p:txBody>
          <a:bodyPr/>
          <a:lstStyle>
            <a:lvl1pPr>
              <a:defRPr>
                <a:latin typeface="Calibri" pitchFamily="34" charset="0"/>
                <a:cs typeface="Calibri" pitchFamily="34" charset="0"/>
              </a:defRPr>
            </a:lvl1pPr>
          </a:lstStyle>
          <a:p>
            <a:endParaRPr lang="en-US"/>
          </a:p>
        </p:txBody>
      </p:sp>
      <p:sp>
        <p:nvSpPr>
          <p:cNvPr id="15" name="Text Placeholder 4"/>
          <p:cNvSpPr>
            <a:spLocks noGrp="1"/>
          </p:cNvSpPr>
          <p:nvPr>
            <p:ph type="body" sz="quarter" idx="13"/>
          </p:nvPr>
        </p:nvSpPr>
        <p:spPr>
          <a:xfrm>
            <a:off x="4661100" y="1396624"/>
            <a:ext cx="1981978" cy="422275"/>
          </a:xfrm>
        </p:spPr>
        <p:style>
          <a:lnRef idx="1">
            <a:schemeClr val="accent3"/>
          </a:lnRef>
          <a:fillRef idx="3">
            <a:schemeClr val="accent3"/>
          </a:fillRef>
          <a:effectRef idx="2">
            <a:schemeClr val="accent3"/>
          </a:effectRef>
          <a:fontRef idx="none"/>
        </p:style>
        <p:txBody>
          <a:bodyPr anchor="ctr"/>
          <a:lstStyle>
            <a:lvl1pPr marL="0" indent="0" algn="ctr">
              <a:buNone/>
              <a:defRPr sz="16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7" name="Content Placeholder 5"/>
          <p:cNvSpPr>
            <a:spLocks noGrp="1"/>
          </p:cNvSpPr>
          <p:nvPr>
            <p:ph sz="quarter" idx="14"/>
          </p:nvPr>
        </p:nvSpPr>
        <p:spPr>
          <a:xfrm>
            <a:off x="4661100" y="1809069"/>
            <a:ext cx="1981978" cy="4288863"/>
          </a:xfrm>
        </p:spPr>
        <p:style>
          <a:lnRef idx="1">
            <a:schemeClr val="accent3"/>
          </a:lnRef>
          <a:fillRef idx="2">
            <a:schemeClr val="accent3"/>
          </a:fillRef>
          <a:effectRef idx="1">
            <a:schemeClr val="accent3"/>
          </a:effectRef>
          <a:fontRef idx="none"/>
        </p:style>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defRPr sz="1400">
                <a:latin typeface="Trebuchet MS" pitchFamily="34" charset="0"/>
              </a:defRPr>
            </a:lvl3pPr>
            <a:lvl4pPr>
              <a:defRPr sz="1200">
                <a:latin typeface="Trebuchet MS" pitchFamily="34" charset="0"/>
              </a:defRPr>
            </a:lvl4pPr>
            <a:lvl5pPr>
              <a:defRPr sz="1200">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p:txBody>
      </p:sp>
      <p:sp>
        <p:nvSpPr>
          <p:cNvPr id="18" name="Text Placeholder 4"/>
          <p:cNvSpPr>
            <a:spLocks noGrp="1"/>
          </p:cNvSpPr>
          <p:nvPr>
            <p:ph type="body" sz="quarter" idx="15"/>
          </p:nvPr>
        </p:nvSpPr>
        <p:spPr>
          <a:xfrm>
            <a:off x="6794700" y="1396624"/>
            <a:ext cx="1981978" cy="422275"/>
          </a:xfrm>
        </p:spPr>
        <p:style>
          <a:lnRef idx="1">
            <a:schemeClr val="accent3"/>
          </a:lnRef>
          <a:fillRef idx="3">
            <a:schemeClr val="accent3"/>
          </a:fillRef>
          <a:effectRef idx="2">
            <a:schemeClr val="accent3"/>
          </a:effectRef>
          <a:fontRef idx="none"/>
        </p:style>
        <p:txBody>
          <a:bodyPr anchor="ctr"/>
          <a:lstStyle>
            <a:lvl1pPr marL="0" indent="0" algn="ctr">
              <a:buNone/>
              <a:defRPr sz="16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Content Placeholder 5"/>
          <p:cNvSpPr>
            <a:spLocks noGrp="1"/>
          </p:cNvSpPr>
          <p:nvPr>
            <p:ph sz="quarter" idx="16"/>
          </p:nvPr>
        </p:nvSpPr>
        <p:spPr>
          <a:xfrm>
            <a:off x="6794700" y="1809069"/>
            <a:ext cx="1981978" cy="4288863"/>
          </a:xfrm>
        </p:spPr>
        <p:style>
          <a:lnRef idx="1">
            <a:schemeClr val="accent3"/>
          </a:lnRef>
          <a:fillRef idx="2">
            <a:schemeClr val="accent3"/>
          </a:fillRef>
          <a:effectRef idx="1">
            <a:schemeClr val="accent3"/>
          </a:effectRef>
          <a:fontRef idx="none"/>
        </p:style>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defRPr sz="1400">
                <a:latin typeface="Trebuchet MS" pitchFamily="34" charset="0"/>
              </a:defRPr>
            </a:lvl3pPr>
            <a:lvl4pPr>
              <a:defRPr sz="1200">
                <a:latin typeface="Trebuchet MS" pitchFamily="34" charset="0"/>
              </a:defRPr>
            </a:lvl4pPr>
            <a:lvl5pPr>
              <a:defRPr sz="1200">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p:txBody>
      </p:sp>
      <p:sp>
        <p:nvSpPr>
          <p:cNvPr id="24" name="Title 1"/>
          <p:cNvSpPr>
            <a:spLocks noGrp="1"/>
          </p:cNvSpPr>
          <p:nvPr>
            <p:ph type="title"/>
          </p:nvPr>
        </p:nvSpPr>
        <p:spPr>
          <a:xfrm>
            <a:off x="381000" y="381000"/>
            <a:ext cx="8412480" cy="411162"/>
          </a:xfrm>
        </p:spPr>
        <p:txBody>
          <a:bodyPr>
            <a:noAutofit/>
          </a:bodyPr>
          <a:lstStyle>
            <a:lvl1pPr algn="l">
              <a:defRPr sz="2400" b="0">
                <a:solidFill>
                  <a:schemeClr val="tx1"/>
                </a:solidFill>
                <a:latin typeface="Calibri" pitchFamily="34" charset="0"/>
                <a:cs typeface="Calibri" pitchFamily="34" charset="0"/>
              </a:defRPr>
            </a:lvl1pPr>
          </a:lstStyle>
          <a:p>
            <a:r>
              <a:rPr lang="en-US" smtClean="0"/>
              <a:t>Click to edit Master title style</a:t>
            </a:r>
            <a:endParaRPr lang="en-US" dirty="0"/>
          </a:p>
        </p:txBody>
      </p:sp>
      <p:sp>
        <p:nvSpPr>
          <p:cNvPr id="27" name="Text Placeholder 8"/>
          <p:cNvSpPr>
            <a:spLocks noGrp="1"/>
          </p:cNvSpPr>
          <p:nvPr>
            <p:ph type="body" sz="quarter" idx="12"/>
          </p:nvPr>
        </p:nvSpPr>
        <p:spPr>
          <a:xfrm>
            <a:off x="381000" y="6346372"/>
            <a:ext cx="6400800" cy="381000"/>
          </a:xfrm>
        </p:spPr>
        <p:txBody>
          <a:bodyPr anchor="ctr"/>
          <a:lstStyle>
            <a:lvl1pPr marL="0" indent="0">
              <a:spcBef>
                <a:spcPts val="0"/>
              </a:spcBef>
              <a:buNone/>
              <a:defRPr sz="1050">
                <a:latin typeface="Calibri" pitchFamily="34" charset="0"/>
                <a:cs typeface="Calibri" pitchFamily="34" charset="0"/>
              </a:defRPr>
            </a:lvl1pPr>
            <a:lvl2pPr>
              <a:defRPr sz="1200">
                <a:latin typeface="Trebuchet MS" pitchFamily="34" charset="0"/>
              </a:defRPr>
            </a:lvl2pPr>
            <a:lvl3pPr>
              <a:defRPr sz="1200">
                <a:latin typeface="Trebuchet MS" pitchFamily="34" charset="0"/>
              </a:defRPr>
            </a:lvl3pPr>
            <a:lvl4pPr>
              <a:defRPr sz="1200">
                <a:latin typeface="Trebuchet MS" pitchFamily="34" charset="0"/>
              </a:defRPr>
            </a:lvl4pPr>
            <a:lvl5pPr>
              <a:defRPr sz="1200">
                <a:latin typeface="Trebuchet MS" pitchFamily="34" charset="0"/>
              </a:defRPr>
            </a:lvl5pPr>
          </a:lstStyle>
          <a:p>
            <a:pPr lvl="0"/>
            <a:r>
              <a:rPr lang="en-US" smtClean="0"/>
              <a:t>Click to edit Master text styles</a:t>
            </a:r>
          </a:p>
        </p:txBody>
      </p:sp>
      <p:pic>
        <p:nvPicPr>
          <p:cNvPr id="16" name="Picture 7" descr="LOGO - Artisan 81 Green for Screen.png"/>
          <p:cNvPicPr>
            <a:picLocks noChangeAspect="1"/>
          </p:cNvPicPr>
          <p:nvPr userDrawn="1"/>
        </p:nvPicPr>
        <p:blipFill>
          <a:blip r:embed="rId2" cstate="print"/>
          <a:srcRect/>
          <a:stretch>
            <a:fillRect/>
          </a:stretch>
        </p:blipFill>
        <p:spPr bwMode="auto">
          <a:xfrm>
            <a:off x="6858000" y="6211248"/>
            <a:ext cx="1600200" cy="533400"/>
          </a:xfrm>
          <a:prstGeom prst="rect">
            <a:avLst/>
          </a:prstGeom>
          <a:noFill/>
          <a:ln w="9525">
            <a:noFill/>
            <a:miter lim="800000"/>
            <a:headEnd/>
            <a:tailEnd/>
          </a:ln>
        </p:spPr>
      </p:pic>
      <p:sp>
        <p:nvSpPr>
          <p:cNvPr id="21"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cxnSp>
        <p:nvCxnSpPr>
          <p:cNvPr id="20" name="Straight Connector 19"/>
          <p:cNvCxnSpPr/>
          <p:nvPr userDrawn="1"/>
        </p:nvCxnSpPr>
        <p:spPr>
          <a:xfrm>
            <a:off x="381000" y="812800"/>
            <a:ext cx="8412480" cy="1588"/>
          </a:xfrm>
          <a:prstGeom prst="line">
            <a:avLst/>
          </a:prstGeom>
          <a:ln w="3810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Content Placeholder 3"/>
          <p:cNvSpPr>
            <a:spLocks noGrp="1"/>
          </p:cNvSpPr>
          <p:nvPr>
            <p:ph sz="half" idx="17"/>
          </p:nvPr>
        </p:nvSpPr>
        <p:spPr>
          <a:xfrm>
            <a:off x="381000" y="914400"/>
            <a:ext cx="8382000" cy="381000"/>
          </a:xfrm>
        </p:spPr>
        <p:txBody>
          <a:bodyPr>
            <a:noAutofit/>
          </a:bodyPr>
          <a:lstStyle>
            <a:lvl1pPr marL="0" indent="0">
              <a:buNone/>
              <a:defRPr sz="2000">
                <a:solidFill>
                  <a:schemeClr val="tx1">
                    <a:lumMod val="75000"/>
                    <a:lumOff val="25000"/>
                  </a:schemeClr>
                </a:solidFill>
                <a:latin typeface="Calibri" pitchFamily="34" charset="0"/>
                <a:cs typeface="Calibri" pitchFamily="34" charset="0"/>
              </a:defRPr>
            </a:lvl1pPr>
            <a:lvl2pPr>
              <a:defRPr sz="1600">
                <a:solidFill>
                  <a:schemeClr val="tx1">
                    <a:lumMod val="75000"/>
                    <a:lumOff val="25000"/>
                  </a:schemeClr>
                </a:solidFill>
                <a:latin typeface="Trebuchet MS" pitchFamily="34" charset="0"/>
              </a:defRPr>
            </a:lvl2pPr>
            <a:lvl3pPr>
              <a:defRPr sz="1400">
                <a:solidFill>
                  <a:schemeClr val="tx1">
                    <a:lumMod val="75000"/>
                    <a:lumOff val="25000"/>
                  </a:schemeClr>
                </a:solidFill>
                <a:latin typeface="Trebuchet MS" pitchFamily="34" charset="0"/>
              </a:defRPr>
            </a:lvl3pPr>
            <a:lvl4pPr>
              <a:defRPr sz="1200">
                <a:solidFill>
                  <a:schemeClr val="tx1">
                    <a:lumMod val="75000"/>
                    <a:lumOff val="25000"/>
                  </a:schemeClr>
                </a:solidFill>
                <a:latin typeface="Trebuchet MS" pitchFamily="34" charset="0"/>
              </a:defRPr>
            </a:lvl4pPr>
            <a:lvl5pPr>
              <a:defRPr sz="1200">
                <a:solidFill>
                  <a:schemeClr val="tx1">
                    <a:lumMod val="75000"/>
                    <a:lumOff val="25000"/>
                  </a:schemeClr>
                </a:solidFill>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s">
    <p:spTree>
      <p:nvGrpSpPr>
        <p:cNvPr id="1" name=""/>
        <p:cNvGrpSpPr/>
        <p:nvPr/>
      </p:nvGrpSpPr>
      <p:grpSpPr>
        <a:xfrm>
          <a:off x="0" y="0"/>
          <a:ext cx="0" cy="0"/>
          <a:chOff x="0" y="0"/>
          <a:chExt cx="0" cy="0"/>
        </a:xfrm>
      </p:grpSpPr>
      <p:sp>
        <p:nvSpPr>
          <p:cNvPr id="11" name="Text Placeholder 2"/>
          <p:cNvSpPr>
            <a:spLocks noGrp="1"/>
          </p:cNvSpPr>
          <p:nvPr>
            <p:ph type="body" idx="1"/>
          </p:nvPr>
        </p:nvSpPr>
        <p:spPr>
          <a:xfrm>
            <a:off x="381000" y="1406525"/>
            <a:ext cx="4116388"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Content Placeholder 3"/>
          <p:cNvSpPr>
            <a:spLocks noGrp="1"/>
          </p:cNvSpPr>
          <p:nvPr>
            <p:ph sz="half" idx="2"/>
          </p:nvPr>
        </p:nvSpPr>
        <p:spPr>
          <a:xfrm>
            <a:off x="381000" y="1877704"/>
            <a:ext cx="4116388" cy="1779896"/>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3"/>
          </p:nvPr>
        </p:nvSpPr>
        <p:spPr>
          <a:xfrm>
            <a:off x="4664331" y="1406525"/>
            <a:ext cx="4118005"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4" name="Content Placeholder 5"/>
          <p:cNvSpPr>
            <a:spLocks noGrp="1"/>
          </p:cNvSpPr>
          <p:nvPr>
            <p:ph sz="quarter" idx="4"/>
          </p:nvPr>
        </p:nvSpPr>
        <p:spPr>
          <a:xfrm>
            <a:off x="4664331" y="1877704"/>
            <a:ext cx="4118005" cy="1779896"/>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Text Placeholder 2"/>
          <p:cNvSpPr>
            <a:spLocks noGrp="1"/>
          </p:cNvSpPr>
          <p:nvPr>
            <p:ph type="body" idx="13"/>
          </p:nvPr>
        </p:nvSpPr>
        <p:spPr>
          <a:xfrm>
            <a:off x="381000" y="3856491"/>
            <a:ext cx="4116388"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Content Placeholder 3"/>
          <p:cNvSpPr>
            <a:spLocks noGrp="1"/>
          </p:cNvSpPr>
          <p:nvPr>
            <p:ph sz="half" idx="14"/>
          </p:nvPr>
        </p:nvSpPr>
        <p:spPr>
          <a:xfrm>
            <a:off x="381000" y="4335299"/>
            <a:ext cx="4116388" cy="1828941"/>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4"/>
          <p:cNvSpPr>
            <a:spLocks noGrp="1"/>
          </p:cNvSpPr>
          <p:nvPr>
            <p:ph type="body" sz="quarter" idx="15"/>
          </p:nvPr>
        </p:nvSpPr>
        <p:spPr>
          <a:xfrm>
            <a:off x="4664331" y="3845711"/>
            <a:ext cx="4118005" cy="422275"/>
          </a:xfrm>
        </p:spPr>
        <p:style>
          <a:lnRef idx="1">
            <a:schemeClr val="accent3"/>
          </a:lnRef>
          <a:fillRef idx="3">
            <a:schemeClr val="accent3"/>
          </a:fillRef>
          <a:effectRef idx="2">
            <a:schemeClr val="accent3"/>
          </a:effectRef>
          <a:fontRef idx="none"/>
        </p:style>
        <p:txBody>
          <a:bodyPr anchor="ctr"/>
          <a:lstStyle>
            <a:lvl1pPr marL="0" indent="0" algn="ctr">
              <a:buNone/>
              <a:defRPr sz="1800" b="1">
                <a:solidFill>
                  <a:schemeClr val="bg1"/>
                </a:solidFill>
                <a:latin typeface="Calibri" pitchFamily="34" charset="0"/>
                <a:cs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8" name="Content Placeholder 5"/>
          <p:cNvSpPr>
            <a:spLocks noGrp="1"/>
          </p:cNvSpPr>
          <p:nvPr>
            <p:ph sz="quarter" idx="16"/>
          </p:nvPr>
        </p:nvSpPr>
        <p:spPr>
          <a:xfrm>
            <a:off x="4664331" y="4335299"/>
            <a:ext cx="4118005" cy="1828941"/>
          </a:xfrm>
        </p:spPr>
        <p:txBody>
          <a:bodyPr>
            <a:normAutofit/>
          </a:bodyPr>
          <a:lstStyle>
            <a:lvl1pPr>
              <a:spcBef>
                <a:spcPts val="0"/>
              </a:spcBef>
              <a:defRPr sz="1800">
                <a:latin typeface="Calibri" pitchFamily="34" charset="0"/>
                <a:cs typeface="Calibri" pitchFamily="34" charset="0"/>
              </a:defRPr>
            </a:lvl1pPr>
            <a:lvl2pPr>
              <a:spcBef>
                <a:spcPts val="0"/>
              </a:spcBef>
              <a:defRPr sz="1600">
                <a:latin typeface="Calibri" pitchFamily="34" charset="0"/>
                <a:cs typeface="Calibri" pitchFamily="34" charset="0"/>
              </a:defRPr>
            </a:lvl2pPr>
            <a:lvl3pPr>
              <a:spcBef>
                <a:spcPts val="0"/>
              </a:spcBef>
              <a:defRPr sz="1400">
                <a:latin typeface="Calibri" pitchFamily="34" charset="0"/>
                <a:cs typeface="Calibri" pitchFamily="34" charset="0"/>
              </a:defRPr>
            </a:lvl3pPr>
            <a:lvl4pPr>
              <a:spcBef>
                <a:spcPts val="0"/>
              </a:spcBef>
              <a:defRPr sz="1200">
                <a:latin typeface="Calibri" pitchFamily="34" charset="0"/>
                <a:cs typeface="Calibri" pitchFamily="34" charset="0"/>
              </a:defRPr>
            </a:lvl4pPr>
            <a:lvl5pPr>
              <a:spcBef>
                <a:spcPts val="0"/>
              </a:spcBef>
              <a:defRPr sz="1200">
                <a:latin typeface="Calibri" pitchFamily="34" charset="0"/>
                <a:cs typeface="Calibri"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7" name="Title 1"/>
          <p:cNvSpPr>
            <a:spLocks noGrp="1"/>
          </p:cNvSpPr>
          <p:nvPr>
            <p:ph type="title"/>
          </p:nvPr>
        </p:nvSpPr>
        <p:spPr>
          <a:xfrm>
            <a:off x="381000" y="381000"/>
            <a:ext cx="8412480" cy="411162"/>
          </a:xfrm>
        </p:spPr>
        <p:txBody>
          <a:bodyPr>
            <a:noAutofit/>
          </a:bodyPr>
          <a:lstStyle>
            <a:lvl1pPr algn="l">
              <a:defRPr sz="2400" b="0">
                <a:solidFill>
                  <a:schemeClr val="tx1"/>
                </a:solidFill>
                <a:latin typeface="Calibri" pitchFamily="34" charset="0"/>
                <a:cs typeface="Calibri" pitchFamily="34" charset="0"/>
              </a:defRPr>
            </a:lvl1pPr>
          </a:lstStyle>
          <a:p>
            <a:r>
              <a:rPr lang="en-US" smtClean="0"/>
              <a:t>Click to edit Master title style</a:t>
            </a:r>
            <a:endParaRPr lang="en-US" dirty="0"/>
          </a:p>
        </p:txBody>
      </p:sp>
      <p:sp>
        <p:nvSpPr>
          <p:cNvPr id="30" name="Text Placeholder 8"/>
          <p:cNvSpPr>
            <a:spLocks noGrp="1"/>
          </p:cNvSpPr>
          <p:nvPr>
            <p:ph type="body" sz="quarter" idx="12"/>
          </p:nvPr>
        </p:nvSpPr>
        <p:spPr>
          <a:xfrm>
            <a:off x="381000" y="6346372"/>
            <a:ext cx="6400800" cy="381000"/>
          </a:xfrm>
        </p:spPr>
        <p:txBody>
          <a:bodyPr anchor="ctr"/>
          <a:lstStyle>
            <a:lvl1pPr marL="0" indent="0">
              <a:buNone/>
              <a:defRPr sz="1050">
                <a:latin typeface="Calibri" pitchFamily="34" charset="0"/>
                <a:cs typeface="Calibri" pitchFamily="34" charset="0"/>
              </a:defRPr>
            </a:lvl1pPr>
            <a:lvl2pPr>
              <a:defRPr sz="1200">
                <a:latin typeface="Trebuchet MS" pitchFamily="34" charset="0"/>
              </a:defRPr>
            </a:lvl2pPr>
            <a:lvl3pPr>
              <a:defRPr sz="1200">
                <a:latin typeface="Trebuchet MS" pitchFamily="34" charset="0"/>
              </a:defRPr>
            </a:lvl3pPr>
            <a:lvl4pPr>
              <a:defRPr sz="1200">
                <a:latin typeface="Trebuchet MS" pitchFamily="34" charset="0"/>
              </a:defRPr>
            </a:lvl4pPr>
            <a:lvl5pPr>
              <a:defRPr sz="1200">
                <a:latin typeface="Trebuchet MS" pitchFamily="34" charset="0"/>
              </a:defRPr>
            </a:lvl5pPr>
          </a:lstStyle>
          <a:p>
            <a:pPr lvl="0"/>
            <a:r>
              <a:rPr lang="en-US" smtClean="0"/>
              <a:t>Click to edit Master text styles</a:t>
            </a:r>
          </a:p>
        </p:txBody>
      </p:sp>
      <p:pic>
        <p:nvPicPr>
          <p:cNvPr id="19" name="Picture 7" descr="LOGO - Artisan 81 Green for Screen.png"/>
          <p:cNvPicPr>
            <a:picLocks noChangeAspect="1"/>
          </p:cNvPicPr>
          <p:nvPr userDrawn="1"/>
        </p:nvPicPr>
        <p:blipFill>
          <a:blip r:embed="rId2" cstate="print"/>
          <a:srcRect/>
          <a:stretch>
            <a:fillRect/>
          </a:stretch>
        </p:blipFill>
        <p:spPr bwMode="auto">
          <a:xfrm>
            <a:off x="6858000" y="6211248"/>
            <a:ext cx="1600200" cy="533400"/>
          </a:xfrm>
          <a:prstGeom prst="rect">
            <a:avLst/>
          </a:prstGeom>
          <a:noFill/>
          <a:ln w="9525">
            <a:noFill/>
            <a:miter lim="800000"/>
            <a:headEnd/>
            <a:tailEnd/>
          </a:ln>
        </p:spPr>
      </p:pic>
      <p:sp>
        <p:nvSpPr>
          <p:cNvPr id="21" name="Slide Number Placeholder 5"/>
          <p:cNvSpPr>
            <a:spLocks noGrp="1"/>
          </p:cNvSpPr>
          <p:nvPr>
            <p:ph type="sldNum" sz="quarter" idx="11"/>
          </p:nvPr>
        </p:nvSpPr>
        <p:spPr>
          <a:xfrm>
            <a:off x="8534400" y="6379192"/>
            <a:ext cx="381000" cy="365125"/>
          </a:xfrm>
        </p:spPr>
        <p:txBody>
          <a:bodyPr/>
          <a:lstStyle>
            <a:lvl1pPr>
              <a:defRPr>
                <a:latin typeface="Calibri" pitchFamily="34" charset="0"/>
                <a:cs typeface="Calibri" pitchFamily="34" charset="0"/>
              </a:defRPr>
            </a:lvl1pPr>
          </a:lstStyle>
          <a:p>
            <a:fld id="{AD21E76C-CE51-483A-A436-548FDDF08156}" type="slidenum">
              <a:rPr lang="en-US" smtClean="0"/>
              <a:pPr/>
              <a:t>‹#›</a:t>
            </a:fld>
            <a:endParaRPr lang="en-US"/>
          </a:p>
        </p:txBody>
      </p:sp>
      <p:cxnSp>
        <p:nvCxnSpPr>
          <p:cNvPr id="20" name="Straight Connector 19"/>
          <p:cNvCxnSpPr/>
          <p:nvPr userDrawn="1"/>
        </p:nvCxnSpPr>
        <p:spPr>
          <a:xfrm>
            <a:off x="381000" y="812800"/>
            <a:ext cx="8412480" cy="1588"/>
          </a:xfrm>
          <a:prstGeom prst="line">
            <a:avLst/>
          </a:prstGeom>
          <a:ln w="38100"/>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Content Placeholder 3"/>
          <p:cNvSpPr>
            <a:spLocks noGrp="1"/>
          </p:cNvSpPr>
          <p:nvPr>
            <p:ph sz="half" idx="17"/>
          </p:nvPr>
        </p:nvSpPr>
        <p:spPr>
          <a:xfrm>
            <a:off x="381000" y="914400"/>
            <a:ext cx="8382000" cy="381000"/>
          </a:xfrm>
        </p:spPr>
        <p:txBody>
          <a:bodyPr>
            <a:noAutofit/>
          </a:bodyPr>
          <a:lstStyle>
            <a:lvl1pPr marL="0" indent="0">
              <a:buNone/>
              <a:defRPr sz="2000">
                <a:solidFill>
                  <a:schemeClr val="tx1">
                    <a:lumMod val="75000"/>
                    <a:lumOff val="25000"/>
                  </a:schemeClr>
                </a:solidFill>
                <a:latin typeface="Calibri" pitchFamily="34" charset="0"/>
                <a:cs typeface="Calibri" pitchFamily="34" charset="0"/>
              </a:defRPr>
            </a:lvl1pPr>
            <a:lvl2pPr>
              <a:defRPr sz="1600">
                <a:solidFill>
                  <a:schemeClr val="tx1">
                    <a:lumMod val="75000"/>
                    <a:lumOff val="25000"/>
                  </a:schemeClr>
                </a:solidFill>
                <a:latin typeface="Trebuchet MS" pitchFamily="34" charset="0"/>
              </a:defRPr>
            </a:lvl2pPr>
            <a:lvl3pPr>
              <a:defRPr sz="1400">
                <a:solidFill>
                  <a:schemeClr val="tx1">
                    <a:lumMod val="75000"/>
                    <a:lumOff val="25000"/>
                  </a:schemeClr>
                </a:solidFill>
                <a:latin typeface="Trebuchet MS" pitchFamily="34" charset="0"/>
              </a:defRPr>
            </a:lvl3pPr>
            <a:lvl4pPr>
              <a:defRPr sz="1200">
                <a:solidFill>
                  <a:schemeClr val="tx1">
                    <a:lumMod val="75000"/>
                    <a:lumOff val="25000"/>
                  </a:schemeClr>
                </a:solidFill>
                <a:latin typeface="Trebuchet MS" pitchFamily="34" charset="0"/>
              </a:defRPr>
            </a:lvl4pPr>
            <a:lvl5pPr>
              <a:defRPr sz="1200">
                <a:solidFill>
                  <a:schemeClr val="tx1">
                    <a:lumMod val="75000"/>
                    <a:lumOff val="25000"/>
                  </a:schemeClr>
                </a:solidFill>
                <a:latin typeface="Trebuchet MS" pitchFamily="34" charset="0"/>
              </a:defRPr>
            </a:lvl5pPr>
            <a:lvl6pPr>
              <a:defRPr sz="1600"/>
            </a:lvl6pPr>
            <a:lvl7pPr>
              <a:defRPr sz="1600"/>
            </a:lvl7pPr>
            <a:lvl8pPr>
              <a:defRPr sz="1600"/>
            </a:lvl8pPr>
            <a:lvl9pPr>
              <a:defRPr sz="1600"/>
            </a:lvl9pPr>
          </a:lstStyle>
          <a:p>
            <a:pPr lvl="0"/>
            <a:r>
              <a:rPr lang="en-US" smtClean="0"/>
              <a:t>Click to edit Master text styles</a:t>
            </a:r>
          </a:p>
        </p:txBody>
      </p:sp>
      <p:sp>
        <p:nvSpPr>
          <p:cNvPr id="23" name="Footer Placeholder 4"/>
          <p:cNvSpPr>
            <a:spLocks noGrp="1"/>
          </p:cNvSpPr>
          <p:nvPr>
            <p:ph type="ftr" sz="quarter" idx="10"/>
          </p:nvPr>
        </p:nvSpPr>
        <p:spPr>
          <a:xfrm>
            <a:off x="7696200" y="0"/>
            <a:ext cx="1447800" cy="365125"/>
          </a:xfrm>
        </p:spPr>
        <p:txBody>
          <a:bodyPr/>
          <a:lstStyle>
            <a:lvl1pPr>
              <a:defRPr>
                <a:latin typeface="Calibri" pitchFamily="34" charset="0"/>
                <a:cs typeface="Calibri" pitchFamily="34" charset="0"/>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alibri" pitchFamily="34" charset="0"/>
                <a:cs typeface="Calibri" pitchFamily="34" charset="0"/>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alibri" pitchFamily="34" charset="0"/>
                <a:cs typeface="Calibri" pitchFamily="34" charset="0"/>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alibri" pitchFamily="34" charset="0"/>
                <a:cs typeface="Calibri" pitchFamily="34" charset="0"/>
              </a:defRPr>
            </a:lvl1pPr>
          </a:lstStyle>
          <a:p>
            <a:fld id="{AD21E76C-CE51-483A-A436-548FDDF0815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1" r:id="rId2"/>
    <p:sldLayoutId id="2147483672" r:id="rId3"/>
    <p:sldLayoutId id="2147483666" r:id="rId4"/>
    <p:sldLayoutId id="2147483670" r:id="rId5"/>
    <p:sldLayoutId id="2147483664" r:id="rId6"/>
    <p:sldLayoutId id="2147483668" r:id="rId7"/>
    <p:sldLayoutId id="2147483669" r:id="rId8"/>
    <p:sldLayoutId id="2147483665" r:id="rId9"/>
    <p:sldLayoutId id="2147483675" r:id="rId10"/>
    <p:sldLayoutId id="2147483677" r:id="rId11"/>
  </p:sldLayoutIdLst>
  <p:hf hdr="0" ftr="0" dt="0"/>
  <p:txStyles>
    <p:titleStyle>
      <a:lvl1pPr algn="ctr" rtl="0" eaLnBrk="1" fontAlgn="base" hangingPunct="1">
        <a:spcBef>
          <a:spcPct val="0"/>
        </a:spcBef>
        <a:spcAft>
          <a:spcPct val="0"/>
        </a:spcAft>
        <a:defRPr sz="4400" kern="1200">
          <a:solidFill>
            <a:schemeClr val="tx1"/>
          </a:solidFill>
          <a:latin typeface="Calibri" pitchFamily="34" charset="0"/>
          <a:ea typeface="+mj-ea"/>
          <a:cs typeface="Calibri"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ts val="0"/>
        </a:spcBef>
        <a:spcAft>
          <a:spcPct val="0"/>
        </a:spcAft>
        <a:buFont typeface="Arial" charset="0"/>
        <a:buChar char="•"/>
        <a:defRPr sz="3200" kern="1200">
          <a:solidFill>
            <a:schemeClr val="tx1"/>
          </a:solidFill>
          <a:latin typeface="Calibri" pitchFamily="34" charset="0"/>
          <a:ea typeface="+mn-ea"/>
          <a:cs typeface="Calibri" pitchFamily="34" charset="0"/>
        </a:defRPr>
      </a:lvl1pPr>
      <a:lvl2pPr marL="742950" indent="-285750" algn="l" rtl="0" eaLnBrk="1" fontAlgn="base" hangingPunct="1">
        <a:spcBef>
          <a:spcPts val="0"/>
        </a:spcBef>
        <a:spcAft>
          <a:spcPct val="0"/>
        </a:spcAft>
        <a:buFont typeface="Arial" charset="0"/>
        <a:buChar char="–"/>
        <a:defRPr sz="2800" kern="1200">
          <a:solidFill>
            <a:schemeClr val="tx1"/>
          </a:solidFill>
          <a:latin typeface="Calibri" pitchFamily="34" charset="0"/>
          <a:ea typeface="+mn-ea"/>
          <a:cs typeface="Calibri" pitchFamily="34" charset="0"/>
        </a:defRPr>
      </a:lvl2pPr>
      <a:lvl3pPr marL="1143000" indent="-228600" algn="l" rtl="0" eaLnBrk="1" fontAlgn="base" hangingPunct="1">
        <a:spcBef>
          <a:spcPts val="0"/>
        </a:spcBef>
        <a:spcAft>
          <a:spcPct val="0"/>
        </a:spcAft>
        <a:buFont typeface="Arial" charset="0"/>
        <a:buChar char="•"/>
        <a:defRPr sz="2400" kern="1200">
          <a:solidFill>
            <a:schemeClr val="tx1"/>
          </a:solidFill>
          <a:latin typeface="Calibri" pitchFamily="34" charset="0"/>
          <a:ea typeface="+mn-ea"/>
          <a:cs typeface="Calibri" pitchFamily="34" charset="0"/>
        </a:defRPr>
      </a:lvl3pPr>
      <a:lvl4pPr marL="1600200" indent="-228600" algn="l" rtl="0" eaLnBrk="1" fontAlgn="base" hangingPunct="1">
        <a:spcBef>
          <a:spcPts val="0"/>
        </a:spcBef>
        <a:spcAft>
          <a:spcPct val="0"/>
        </a:spcAft>
        <a:buFont typeface="Arial" charset="0"/>
        <a:buChar char="–"/>
        <a:defRPr sz="2000" kern="1200">
          <a:solidFill>
            <a:schemeClr val="tx1"/>
          </a:solidFill>
          <a:latin typeface="Calibri" pitchFamily="34" charset="0"/>
          <a:ea typeface="+mn-ea"/>
          <a:cs typeface="Calibri" pitchFamily="34" charset="0"/>
        </a:defRPr>
      </a:lvl4pPr>
      <a:lvl5pPr marL="2057400" indent="-228600" algn="l" rtl="0" eaLnBrk="1" fontAlgn="base" hangingPunct="1">
        <a:spcBef>
          <a:spcPts val="0"/>
        </a:spcBef>
        <a:spcAft>
          <a:spcPct val="0"/>
        </a:spcAft>
        <a:buFont typeface="Arial" charset="0"/>
        <a:buChar char="»"/>
        <a:defRPr sz="2000" kern="1200">
          <a:solidFill>
            <a:schemeClr val="tx1"/>
          </a:solidFill>
          <a:latin typeface="Calibri" pitchFamily="34" charset="0"/>
          <a:ea typeface="+mn-ea"/>
          <a:cs typeface="Calibr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 Id="rId3" Type="http://schemas.openxmlformats.org/officeDocument/2006/relationships/chart" Target="../charts/char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chart" Target="../charts/char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hyperlink" Target="http://www.clinicaltrials.gov" TargetMode="External"/></Relationships>
</file>

<file path=ppt/slides/_rels/slide4.xml.rels><?xml version="1.0" encoding="UTF-8" standalone="yes"?>
<Relationships xmlns="http://schemas.openxmlformats.org/package/2006/relationships"><Relationship Id="rId13" Type="http://schemas.openxmlformats.org/officeDocument/2006/relationships/image" Target="../media/image13.png"/><Relationship Id="rId14" Type="http://schemas.openxmlformats.org/officeDocument/2006/relationships/image" Target="../media/image14.png"/><Relationship Id="rId15" Type="http://schemas.openxmlformats.org/officeDocument/2006/relationships/image" Target="../media/image15.png"/><Relationship Id="rId16" Type="http://schemas.openxmlformats.org/officeDocument/2006/relationships/image" Target="../media/image16.png"/><Relationship Id="rId17" Type="http://schemas.openxmlformats.org/officeDocument/2006/relationships/image" Target="../media/image17.png"/><Relationship Id="rId18" Type="http://schemas.openxmlformats.org/officeDocument/2006/relationships/image" Target="../media/image18.png"/><Relationship Id="rId19" Type="http://schemas.openxmlformats.org/officeDocument/2006/relationships/image" Target="../media/image19.png"/><Relationship Id="rId63" Type="http://schemas.openxmlformats.org/officeDocument/2006/relationships/image" Target="../media/image63.png"/><Relationship Id="rId64" Type="http://schemas.openxmlformats.org/officeDocument/2006/relationships/image" Target="../media/image64.png"/><Relationship Id="rId65" Type="http://schemas.openxmlformats.org/officeDocument/2006/relationships/image" Target="../media/image65.png"/><Relationship Id="rId66" Type="http://schemas.openxmlformats.org/officeDocument/2006/relationships/image" Target="../media/image66.png"/><Relationship Id="rId67" Type="http://schemas.openxmlformats.org/officeDocument/2006/relationships/image" Target="../media/image67.png"/><Relationship Id="rId68" Type="http://schemas.openxmlformats.org/officeDocument/2006/relationships/image" Target="../media/image68.png"/><Relationship Id="rId69" Type="http://schemas.openxmlformats.org/officeDocument/2006/relationships/image" Target="../media/image69.png"/><Relationship Id="rId50" Type="http://schemas.openxmlformats.org/officeDocument/2006/relationships/image" Target="../media/image50.png"/><Relationship Id="rId51" Type="http://schemas.openxmlformats.org/officeDocument/2006/relationships/image" Target="../media/image51.png"/><Relationship Id="rId52" Type="http://schemas.openxmlformats.org/officeDocument/2006/relationships/image" Target="../media/image52.png"/><Relationship Id="rId53" Type="http://schemas.openxmlformats.org/officeDocument/2006/relationships/image" Target="../media/image53.png"/><Relationship Id="rId54" Type="http://schemas.openxmlformats.org/officeDocument/2006/relationships/image" Target="../media/image54.png"/><Relationship Id="rId55" Type="http://schemas.openxmlformats.org/officeDocument/2006/relationships/image" Target="../media/image55.png"/><Relationship Id="rId56" Type="http://schemas.openxmlformats.org/officeDocument/2006/relationships/image" Target="../media/image56.png"/><Relationship Id="rId57" Type="http://schemas.openxmlformats.org/officeDocument/2006/relationships/image" Target="../media/image57.png"/><Relationship Id="rId58" Type="http://schemas.openxmlformats.org/officeDocument/2006/relationships/image" Target="../media/image58.png"/><Relationship Id="rId59" Type="http://schemas.openxmlformats.org/officeDocument/2006/relationships/image" Target="../media/image59.png"/><Relationship Id="rId40" Type="http://schemas.openxmlformats.org/officeDocument/2006/relationships/image" Target="../media/image40.png"/><Relationship Id="rId41" Type="http://schemas.openxmlformats.org/officeDocument/2006/relationships/image" Target="../media/image41.png"/><Relationship Id="rId42" Type="http://schemas.openxmlformats.org/officeDocument/2006/relationships/image" Target="../media/image42.png"/><Relationship Id="rId43" Type="http://schemas.openxmlformats.org/officeDocument/2006/relationships/image" Target="../media/image43.png"/><Relationship Id="rId44" Type="http://schemas.openxmlformats.org/officeDocument/2006/relationships/image" Target="../media/image44.png"/><Relationship Id="rId45" Type="http://schemas.openxmlformats.org/officeDocument/2006/relationships/image" Target="../media/image45.png"/><Relationship Id="rId46" Type="http://schemas.openxmlformats.org/officeDocument/2006/relationships/image" Target="../media/image46.png"/><Relationship Id="rId47" Type="http://schemas.openxmlformats.org/officeDocument/2006/relationships/image" Target="../media/image47.png"/><Relationship Id="rId48" Type="http://schemas.openxmlformats.org/officeDocument/2006/relationships/image" Target="../media/image48.png"/><Relationship Id="rId49" Type="http://schemas.openxmlformats.org/officeDocument/2006/relationships/image" Target="../media/image49.png"/><Relationship Id="rId1" Type="http://schemas.openxmlformats.org/officeDocument/2006/relationships/slideLayout" Target="../slideLayouts/slideLayout5.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5.png"/><Relationship Id="rId6" Type="http://schemas.openxmlformats.org/officeDocument/2006/relationships/image" Target="../media/image6.png"/><Relationship Id="rId7" Type="http://schemas.openxmlformats.org/officeDocument/2006/relationships/image" Target="../media/image7.png"/><Relationship Id="rId8" Type="http://schemas.openxmlformats.org/officeDocument/2006/relationships/image" Target="../media/image8.png"/><Relationship Id="rId9" Type="http://schemas.openxmlformats.org/officeDocument/2006/relationships/image" Target="../media/image9.png"/><Relationship Id="rId30" Type="http://schemas.openxmlformats.org/officeDocument/2006/relationships/image" Target="../media/image30.png"/><Relationship Id="rId31" Type="http://schemas.openxmlformats.org/officeDocument/2006/relationships/image" Target="../media/image31.png"/><Relationship Id="rId32" Type="http://schemas.openxmlformats.org/officeDocument/2006/relationships/image" Target="../media/image32.png"/><Relationship Id="rId33" Type="http://schemas.openxmlformats.org/officeDocument/2006/relationships/image" Target="../media/image33.png"/><Relationship Id="rId34" Type="http://schemas.openxmlformats.org/officeDocument/2006/relationships/image" Target="../media/image34.png"/><Relationship Id="rId35" Type="http://schemas.openxmlformats.org/officeDocument/2006/relationships/image" Target="../media/image35.png"/><Relationship Id="rId36" Type="http://schemas.openxmlformats.org/officeDocument/2006/relationships/image" Target="../media/image36.png"/><Relationship Id="rId37" Type="http://schemas.openxmlformats.org/officeDocument/2006/relationships/image" Target="../media/image37.png"/><Relationship Id="rId38" Type="http://schemas.openxmlformats.org/officeDocument/2006/relationships/image" Target="../media/image38.png"/><Relationship Id="rId39" Type="http://schemas.openxmlformats.org/officeDocument/2006/relationships/image" Target="../media/image39.png"/><Relationship Id="rId80" Type="http://schemas.openxmlformats.org/officeDocument/2006/relationships/image" Target="../media/image80.png"/><Relationship Id="rId81" Type="http://schemas.openxmlformats.org/officeDocument/2006/relationships/image" Target="../media/image81.png"/><Relationship Id="rId82" Type="http://schemas.openxmlformats.org/officeDocument/2006/relationships/image" Target="../media/image82.png"/><Relationship Id="rId70" Type="http://schemas.openxmlformats.org/officeDocument/2006/relationships/image" Target="../media/image70.png"/><Relationship Id="rId71" Type="http://schemas.openxmlformats.org/officeDocument/2006/relationships/image" Target="../media/image71.png"/><Relationship Id="rId72" Type="http://schemas.openxmlformats.org/officeDocument/2006/relationships/image" Target="../media/image72.png"/><Relationship Id="rId20" Type="http://schemas.openxmlformats.org/officeDocument/2006/relationships/image" Target="../media/image20.png"/><Relationship Id="rId21" Type="http://schemas.openxmlformats.org/officeDocument/2006/relationships/image" Target="../media/image21.png"/><Relationship Id="rId22" Type="http://schemas.openxmlformats.org/officeDocument/2006/relationships/image" Target="../media/image22.png"/><Relationship Id="rId23" Type="http://schemas.openxmlformats.org/officeDocument/2006/relationships/image" Target="../media/image23.png"/><Relationship Id="rId24" Type="http://schemas.openxmlformats.org/officeDocument/2006/relationships/image" Target="../media/image24.png"/><Relationship Id="rId25" Type="http://schemas.openxmlformats.org/officeDocument/2006/relationships/image" Target="../media/image25.png"/><Relationship Id="rId26" Type="http://schemas.openxmlformats.org/officeDocument/2006/relationships/image" Target="../media/image26.png"/><Relationship Id="rId27" Type="http://schemas.openxmlformats.org/officeDocument/2006/relationships/image" Target="../media/image27.png"/><Relationship Id="rId28" Type="http://schemas.openxmlformats.org/officeDocument/2006/relationships/image" Target="../media/image28.png"/><Relationship Id="rId29" Type="http://schemas.openxmlformats.org/officeDocument/2006/relationships/image" Target="../media/image29.png"/><Relationship Id="rId73" Type="http://schemas.openxmlformats.org/officeDocument/2006/relationships/image" Target="../media/image73.png"/><Relationship Id="rId74" Type="http://schemas.openxmlformats.org/officeDocument/2006/relationships/image" Target="../media/image74.png"/><Relationship Id="rId75" Type="http://schemas.openxmlformats.org/officeDocument/2006/relationships/image" Target="../media/image75.png"/><Relationship Id="rId76" Type="http://schemas.openxmlformats.org/officeDocument/2006/relationships/image" Target="../media/image76.png"/><Relationship Id="rId77" Type="http://schemas.openxmlformats.org/officeDocument/2006/relationships/image" Target="../media/image77.png"/><Relationship Id="rId78" Type="http://schemas.openxmlformats.org/officeDocument/2006/relationships/image" Target="../media/image78.png"/><Relationship Id="rId79" Type="http://schemas.openxmlformats.org/officeDocument/2006/relationships/image" Target="../media/image79.png"/><Relationship Id="rId60" Type="http://schemas.openxmlformats.org/officeDocument/2006/relationships/image" Target="../media/image60.png"/><Relationship Id="rId61" Type="http://schemas.openxmlformats.org/officeDocument/2006/relationships/image" Target="../media/image61.png"/><Relationship Id="rId62" Type="http://schemas.openxmlformats.org/officeDocument/2006/relationships/image" Target="../media/image62.png"/><Relationship Id="rId10" Type="http://schemas.openxmlformats.org/officeDocument/2006/relationships/image" Target="../media/image10.png"/><Relationship Id="rId11" Type="http://schemas.openxmlformats.org/officeDocument/2006/relationships/image" Target="../media/image11.png"/><Relationship Id="rId12" Type="http://schemas.openxmlformats.org/officeDocument/2006/relationships/image" Target="../media/image1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3505200"/>
            <a:ext cx="6400800" cy="457200"/>
          </a:xfrm>
        </p:spPr>
        <p:txBody>
          <a:bodyPr/>
          <a:lstStyle/>
          <a:p>
            <a:r>
              <a:rPr lang="en-US" sz="2800" dirty="0" smtClean="0">
                <a:latin typeface="+mj-lt"/>
                <a:cs typeface="Arial"/>
              </a:rPr>
              <a:t>Have FDA </a:t>
            </a:r>
            <a:r>
              <a:rPr lang="en-US" sz="2800" dirty="0">
                <a:latin typeface="+mj-lt"/>
                <a:cs typeface="Arial"/>
              </a:rPr>
              <a:t>E</a:t>
            </a:r>
            <a:r>
              <a:rPr lang="en-US" sz="2800" dirty="0" smtClean="0">
                <a:latin typeface="+mj-lt"/>
                <a:cs typeface="Arial"/>
              </a:rPr>
              <a:t>xpedited </a:t>
            </a:r>
            <a:r>
              <a:rPr lang="en-US" sz="2800" dirty="0">
                <a:latin typeface="+mj-lt"/>
                <a:cs typeface="Arial"/>
              </a:rPr>
              <a:t>P</a:t>
            </a:r>
            <a:r>
              <a:rPr lang="en-US" sz="2800" dirty="0" smtClean="0">
                <a:latin typeface="+mj-lt"/>
                <a:cs typeface="Arial"/>
              </a:rPr>
              <a:t>rograms </a:t>
            </a:r>
            <a:r>
              <a:rPr lang="en-US" sz="2800" dirty="0">
                <a:latin typeface="+mj-lt"/>
                <a:cs typeface="Arial"/>
              </a:rPr>
              <a:t>S</a:t>
            </a:r>
            <a:r>
              <a:rPr lang="en-US" sz="2800" dirty="0" smtClean="0">
                <a:latin typeface="+mj-lt"/>
                <a:cs typeface="Arial"/>
              </a:rPr>
              <a:t>hortened </a:t>
            </a:r>
            <a:r>
              <a:rPr lang="en-US" sz="2800" dirty="0">
                <a:latin typeface="+mj-lt"/>
                <a:cs typeface="Arial"/>
              </a:rPr>
              <a:t>D</a:t>
            </a:r>
            <a:r>
              <a:rPr lang="en-US" sz="2800" dirty="0" smtClean="0">
                <a:latin typeface="+mj-lt"/>
                <a:cs typeface="Arial"/>
              </a:rPr>
              <a:t>rug </a:t>
            </a:r>
            <a:r>
              <a:rPr lang="en-US" sz="2800" dirty="0">
                <a:latin typeface="+mj-lt"/>
                <a:cs typeface="Arial"/>
              </a:rPr>
              <a:t>D</a:t>
            </a:r>
            <a:r>
              <a:rPr lang="en-US" sz="2800" dirty="0" smtClean="0">
                <a:latin typeface="+mj-lt"/>
                <a:cs typeface="Arial"/>
              </a:rPr>
              <a:t>evelopment </a:t>
            </a:r>
            <a:r>
              <a:rPr lang="en-US" sz="2800" dirty="0">
                <a:latin typeface="+mj-lt"/>
                <a:cs typeface="Arial"/>
              </a:rPr>
              <a:t>T</a:t>
            </a:r>
            <a:r>
              <a:rPr lang="en-US" sz="2800" dirty="0" smtClean="0">
                <a:latin typeface="+mj-lt"/>
                <a:cs typeface="Arial"/>
              </a:rPr>
              <a:t>imelines?</a:t>
            </a:r>
            <a:br>
              <a:rPr lang="en-US" sz="2800" dirty="0" smtClean="0">
                <a:latin typeface="+mj-lt"/>
                <a:cs typeface="Arial"/>
              </a:rPr>
            </a:br>
            <a:r>
              <a:rPr lang="en-US" sz="2800" dirty="0" smtClean="0">
                <a:latin typeface="+mj-lt"/>
                <a:cs typeface="Arial"/>
              </a:rPr>
              <a:t/>
            </a:r>
            <a:br>
              <a:rPr lang="en-US" sz="2800" dirty="0" smtClean="0">
                <a:latin typeface="+mj-lt"/>
                <a:cs typeface="Arial"/>
              </a:rPr>
            </a:br>
            <a:r>
              <a:rPr lang="en-US" sz="2400" dirty="0" smtClean="0">
                <a:latin typeface="+mj-lt"/>
                <a:cs typeface="Arial"/>
              </a:rPr>
              <a:t>An analysis of newly approved therapies and how FDA expedited programs impacted drug development timelines</a:t>
            </a:r>
            <a:endParaRPr lang="en-US" sz="2400" dirty="0">
              <a:latin typeface="+mj-lt"/>
              <a:cs typeface="Arial"/>
            </a:endParaRPr>
          </a:p>
        </p:txBody>
      </p:sp>
      <p:sp>
        <p:nvSpPr>
          <p:cNvPr id="5" name="Text Placeholder 4"/>
          <p:cNvSpPr>
            <a:spLocks noGrp="1"/>
          </p:cNvSpPr>
          <p:nvPr>
            <p:ph type="body" sz="quarter" idx="16"/>
          </p:nvPr>
        </p:nvSpPr>
        <p:spPr/>
        <p:txBody>
          <a:bodyPr/>
          <a:lstStyle/>
          <a:p>
            <a:r>
              <a:rPr lang="en-US" dirty="0" smtClean="0">
                <a:latin typeface="Calibri"/>
                <a:cs typeface="Calibri"/>
              </a:rPr>
              <a:t>September 8, 2014</a:t>
            </a:r>
            <a:endParaRPr lang="en-US" dirty="0">
              <a:latin typeface="Calibri"/>
              <a:cs typeface="Calibri"/>
            </a:endParaRPr>
          </a:p>
        </p:txBody>
      </p:sp>
      <p:sp>
        <p:nvSpPr>
          <p:cNvPr id="6" name="TextBox 3"/>
          <p:cNvSpPr txBox="1">
            <a:spLocks noChangeArrowheads="1"/>
          </p:cNvSpPr>
          <p:nvPr/>
        </p:nvSpPr>
        <p:spPr bwMode="auto">
          <a:xfrm>
            <a:off x="5791200" y="5415915"/>
            <a:ext cx="3200400" cy="984885"/>
          </a:xfrm>
          <a:prstGeom prst="rect">
            <a:avLst/>
          </a:prstGeom>
          <a:noFill/>
          <a:ln w="9525">
            <a:noFill/>
            <a:miter lim="800000"/>
            <a:headEnd/>
            <a:tailEnd/>
          </a:ln>
        </p:spPr>
        <p:txBody>
          <a:bodyPr>
            <a:spAutoFit/>
          </a:bodyPr>
          <a:lstStyle/>
          <a:p>
            <a:r>
              <a:rPr lang="en-US" sz="1600" dirty="0">
                <a:latin typeface="Calibri"/>
                <a:cs typeface="Calibri"/>
              </a:rPr>
              <a:t>Artisan Healthcare </a:t>
            </a:r>
            <a:r>
              <a:rPr lang="en-US" sz="1600" dirty="0" smtClean="0">
                <a:latin typeface="Calibri"/>
                <a:cs typeface="Calibri"/>
              </a:rPr>
              <a:t>Consulting, Inc.</a:t>
            </a:r>
            <a:endParaRPr lang="en-US" sz="1400" dirty="0">
              <a:latin typeface="Calibri"/>
              <a:cs typeface="Calibri"/>
            </a:endParaRPr>
          </a:p>
          <a:p>
            <a:r>
              <a:rPr lang="en-US" sz="1400" dirty="0">
                <a:latin typeface="Calibri"/>
                <a:cs typeface="Calibri"/>
              </a:rPr>
              <a:t>+1 </a:t>
            </a:r>
            <a:r>
              <a:rPr lang="en-US" sz="1400" dirty="0" smtClean="0">
                <a:latin typeface="Calibri"/>
                <a:cs typeface="Calibri"/>
              </a:rPr>
              <a:t>781-221-5656 phone</a:t>
            </a:r>
          </a:p>
          <a:p>
            <a:r>
              <a:rPr lang="en-US" sz="1400" dirty="0" smtClean="0">
                <a:latin typeface="Calibri"/>
                <a:cs typeface="Calibri"/>
              </a:rPr>
              <a:t>info@artisan-consulting.com</a:t>
            </a:r>
            <a:endParaRPr lang="en-US" sz="1400" dirty="0">
              <a:latin typeface="Calibri"/>
              <a:cs typeface="Calibri"/>
            </a:endParaRPr>
          </a:p>
          <a:p>
            <a:r>
              <a:rPr lang="en-US" sz="1400" dirty="0" smtClean="0">
                <a:latin typeface="Calibri"/>
                <a:cs typeface="Calibri"/>
              </a:rPr>
              <a:t>www.artisan-consulting.com</a:t>
            </a:r>
          </a:p>
        </p:txBody>
      </p:sp>
    </p:spTree>
    <p:extLst>
      <p:ext uri="{BB962C8B-B14F-4D97-AF65-F5344CB8AC3E}">
        <p14:creationId xmlns:p14="http://schemas.microsoft.com/office/powerpoint/2010/main" val="24714094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Expedited Programs Shortened the Time from </a:t>
            </a:r>
            <a:r>
              <a:rPr lang="en-US" dirty="0" smtClean="0"/>
              <a:t>IND to NDA/ BLA </a:t>
            </a:r>
            <a:r>
              <a:rPr lang="en-US" dirty="0"/>
              <a:t>Approval?</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44960560"/>
              </p:ext>
            </p:extLst>
          </p:nvPr>
        </p:nvGraphicFramePr>
        <p:xfrm>
          <a:off x="381001" y="990600"/>
          <a:ext cx="8382000"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1"/>
          </p:nvPr>
        </p:nvSpPr>
        <p:spPr/>
        <p:txBody>
          <a:bodyPr/>
          <a:lstStyle/>
          <a:p>
            <a:fld id="{AD21E76C-CE51-483A-A436-548FDDF08156}" type="slidenum">
              <a:rPr lang="en-US" smtClean="0"/>
              <a:pPr/>
              <a:t>10</a:t>
            </a:fld>
            <a:endParaRPr lang="en-US"/>
          </a:p>
        </p:txBody>
      </p:sp>
      <p:sp>
        <p:nvSpPr>
          <p:cNvPr id="9" name="TextBox 8"/>
          <p:cNvSpPr txBox="1"/>
          <p:nvPr/>
        </p:nvSpPr>
        <p:spPr>
          <a:xfrm>
            <a:off x="6781800" y="2438400"/>
            <a:ext cx="2146742" cy="338554"/>
          </a:xfrm>
          <a:prstGeom prst="rect">
            <a:avLst/>
          </a:prstGeom>
          <a:noFill/>
        </p:spPr>
        <p:txBody>
          <a:bodyPr wrap="none" rtlCol="0">
            <a:spAutoFit/>
          </a:bodyPr>
          <a:lstStyle/>
          <a:p>
            <a:r>
              <a:rPr lang="en-US" sz="1600" dirty="0" smtClean="0"/>
              <a:t>Average time: 7.4 years</a:t>
            </a:r>
            <a:endParaRPr lang="en-US" sz="1600" dirty="0"/>
          </a:p>
        </p:txBody>
      </p:sp>
      <p:sp>
        <p:nvSpPr>
          <p:cNvPr id="10" name="TextBox 9"/>
          <p:cNvSpPr txBox="1"/>
          <p:nvPr/>
        </p:nvSpPr>
        <p:spPr>
          <a:xfrm>
            <a:off x="5244658" y="5147846"/>
            <a:ext cx="2146742" cy="338554"/>
          </a:xfrm>
          <a:prstGeom prst="rect">
            <a:avLst/>
          </a:prstGeom>
          <a:noFill/>
        </p:spPr>
        <p:txBody>
          <a:bodyPr wrap="none" rtlCol="0">
            <a:spAutoFit/>
          </a:bodyPr>
          <a:lstStyle/>
          <a:p>
            <a:r>
              <a:rPr lang="en-US" sz="1600" dirty="0" smtClean="0"/>
              <a:t>Average time: 4.5 years</a:t>
            </a:r>
            <a:endParaRPr lang="en-US" sz="1600" dirty="0"/>
          </a:p>
        </p:txBody>
      </p:sp>
      <p:sp>
        <p:nvSpPr>
          <p:cNvPr id="11" name="TextBox 10"/>
          <p:cNvSpPr txBox="1"/>
          <p:nvPr/>
        </p:nvSpPr>
        <p:spPr>
          <a:xfrm>
            <a:off x="6768658" y="1905000"/>
            <a:ext cx="2146742" cy="338554"/>
          </a:xfrm>
          <a:prstGeom prst="rect">
            <a:avLst/>
          </a:prstGeom>
          <a:noFill/>
        </p:spPr>
        <p:txBody>
          <a:bodyPr wrap="none" rtlCol="0">
            <a:spAutoFit/>
          </a:bodyPr>
          <a:lstStyle/>
          <a:p>
            <a:r>
              <a:rPr lang="en-US" sz="1600" dirty="0" smtClean="0"/>
              <a:t>Average time: 8.6 years</a:t>
            </a:r>
            <a:endParaRPr lang="en-US" sz="1600" dirty="0"/>
          </a:p>
        </p:txBody>
      </p:sp>
      <p:sp>
        <p:nvSpPr>
          <p:cNvPr id="3" name="TextBox 2"/>
          <p:cNvSpPr txBox="1"/>
          <p:nvPr/>
        </p:nvSpPr>
        <p:spPr>
          <a:xfrm>
            <a:off x="457200" y="6172200"/>
            <a:ext cx="8305800" cy="338554"/>
          </a:xfrm>
          <a:prstGeom prst="rect">
            <a:avLst/>
          </a:prstGeom>
          <a:noFill/>
        </p:spPr>
        <p:txBody>
          <a:bodyPr wrap="square" rtlCol="0">
            <a:spAutoFit/>
          </a:bodyPr>
          <a:lstStyle/>
          <a:p>
            <a:pPr algn="ctr"/>
            <a:r>
              <a:rPr lang="en-US" sz="1600" dirty="0"/>
              <a:t># of years from IND to NDA/BLA </a:t>
            </a:r>
            <a:r>
              <a:rPr lang="en-US" sz="1600" dirty="0" smtClean="0"/>
              <a:t>Approval (average)</a:t>
            </a:r>
            <a:endParaRPr lang="en-GB" sz="1600" dirty="0"/>
          </a:p>
        </p:txBody>
      </p:sp>
      <p:sp>
        <p:nvSpPr>
          <p:cNvPr id="12" name="TextBox 11"/>
          <p:cNvSpPr txBox="1"/>
          <p:nvPr/>
        </p:nvSpPr>
        <p:spPr>
          <a:xfrm>
            <a:off x="6768658" y="3505200"/>
            <a:ext cx="2146742" cy="338554"/>
          </a:xfrm>
          <a:prstGeom prst="rect">
            <a:avLst/>
          </a:prstGeom>
          <a:noFill/>
        </p:spPr>
        <p:txBody>
          <a:bodyPr wrap="none" rtlCol="0">
            <a:spAutoFit/>
          </a:bodyPr>
          <a:lstStyle/>
          <a:p>
            <a:r>
              <a:rPr lang="en-GB" sz="1600" dirty="0" smtClean="0"/>
              <a:t>Average time: 9.0 years</a:t>
            </a:r>
            <a:endParaRPr lang="en-GB" sz="1600" dirty="0"/>
          </a:p>
        </p:txBody>
      </p:sp>
      <p:sp>
        <p:nvSpPr>
          <p:cNvPr id="13" name="TextBox 12"/>
          <p:cNvSpPr txBox="1"/>
          <p:nvPr/>
        </p:nvSpPr>
        <p:spPr>
          <a:xfrm>
            <a:off x="6768658" y="4495800"/>
            <a:ext cx="2146742" cy="338554"/>
          </a:xfrm>
          <a:prstGeom prst="rect">
            <a:avLst/>
          </a:prstGeom>
          <a:noFill/>
        </p:spPr>
        <p:txBody>
          <a:bodyPr wrap="none" rtlCol="0">
            <a:spAutoFit/>
          </a:bodyPr>
          <a:lstStyle/>
          <a:p>
            <a:r>
              <a:rPr lang="en-GB" sz="1600" dirty="0" smtClean="0"/>
              <a:t>Average time: 8.8 years</a:t>
            </a:r>
            <a:endParaRPr lang="en-GB" sz="1600" dirty="0"/>
          </a:p>
        </p:txBody>
      </p:sp>
      <p:sp>
        <p:nvSpPr>
          <p:cNvPr id="14" name="Rectangular Callout 13"/>
          <p:cNvSpPr/>
          <p:nvPr/>
        </p:nvSpPr>
        <p:spPr>
          <a:xfrm>
            <a:off x="3738506" y="3048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Breakthrough Therapy Has the Greatest Impact on Time to Approval of All Accelerated Programs; Accelerated Approval Also Provides Benefit. </a:t>
            </a:r>
          </a:p>
        </p:txBody>
      </p:sp>
    </p:spTree>
    <p:extLst>
      <p:ext uri="{BB962C8B-B14F-4D97-AF65-F5344CB8AC3E}">
        <p14:creationId xmlns:p14="http://schemas.microsoft.com/office/powerpoint/2010/main" val="16727652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Expedited Programs Shortened the Time from </a:t>
            </a:r>
            <a:r>
              <a:rPr lang="en-US" dirty="0" smtClean="0"/>
              <a:t>EOP2 meeting to NDA/ BLA </a:t>
            </a:r>
            <a:r>
              <a:rPr lang="en-US" dirty="0"/>
              <a:t>Approval?</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28074829"/>
              </p:ext>
            </p:extLst>
          </p:nvPr>
        </p:nvGraphicFramePr>
        <p:xfrm>
          <a:off x="381001" y="990600"/>
          <a:ext cx="8382000"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1"/>
          </p:nvPr>
        </p:nvSpPr>
        <p:spPr/>
        <p:txBody>
          <a:bodyPr/>
          <a:lstStyle/>
          <a:p>
            <a:fld id="{AD21E76C-CE51-483A-A436-548FDDF08156}" type="slidenum">
              <a:rPr lang="en-US" smtClean="0"/>
              <a:pPr/>
              <a:t>11</a:t>
            </a:fld>
            <a:endParaRPr lang="en-US"/>
          </a:p>
        </p:txBody>
      </p:sp>
      <p:sp>
        <p:nvSpPr>
          <p:cNvPr id="9" name="TextBox 8"/>
          <p:cNvSpPr txBox="1"/>
          <p:nvPr/>
        </p:nvSpPr>
        <p:spPr>
          <a:xfrm>
            <a:off x="6781800" y="2209800"/>
            <a:ext cx="2146742" cy="338554"/>
          </a:xfrm>
          <a:prstGeom prst="rect">
            <a:avLst/>
          </a:prstGeom>
          <a:noFill/>
        </p:spPr>
        <p:txBody>
          <a:bodyPr wrap="none" rtlCol="0">
            <a:spAutoFit/>
          </a:bodyPr>
          <a:lstStyle/>
          <a:p>
            <a:r>
              <a:rPr lang="en-US" sz="1600" dirty="0" smtClean="0"/>
              <a:t>Average time: 4.7 years</a:t>
            </a:r>
            <a:endParaRPr lang="en-US" sz="1600" dirty="0"/>
          </a:p>
        </p:txBody>
      </p:sp>
      <p:sp>
        <p:nvSpPr>
          <p:cNvPr id="10" name="TextBox 9"/>
          <p:cNvSpPr txBox="1"/>
          <p:nvPr/>
        </p:nvSpPr>
        <p:spPr>
          <a:xfrm>
            <a:off x="6705600" y="5071646"/>
            <a:ext cx="2146742" cy="338554"/>
          </a:xfrm>
          <a:prstGeom prst="rect">
            <a:avLst/>
          </a:prstGeom>
          <a:noFill/>
        </p:spPr>
        <p:txBody>
          <a:bodyPr wrap="none" rtlCol="0">
            <a:spAutoFit/>
          </a:bodyPr>
          <a:lstStyle/>
          <a:p>
            <a:r>
              <a:rPr lang="en-US" sz="1600" dirty="0" smtClean="0"/>
              <a:t>Average time: </a:t>
            </a:r>
            <a:r>
              <a:rPr lang="en-US" sz="1600" dirty="0"/>
              <a:t>2</a:t>
            </a:r>
            <a:r>
              <a:rPr lang="en-US" sz="1600" dirty="0" smtClean="0"/>
              <a:t>.5 years</a:t>
            </a:r>
            <a:endParaRPr lang="en-US" sz="1600" dirty="0"/>
          </a:p>
        </p:txBody>
      </p:sp>
      <p:sp>
        <p:nvSpPr>
          <p:cNvPr id="11" name="TextBox 10"/>
          <p:cNvSpPr txBox="1"/>
          <p:nvPr/>
        </p:nvSpPr>
        <p:spPr>
          <a:xfrm>
            <a:off x="6781800" y="1447800"/>
            <a:ext cx="2146742" cy="338554"/>
          </a:xfrm>
          <a:prstGeom prst="rect">
            <a:avLst/>
          </a:prstGeom>
          <a:noFill/>
        </p:spPr>
        <p:txBody>
          <a:bodyPr wrap="none" rtlCol="0">
            <a:spAutoFit/>
          </a:bodyPr>
          <a:lstStyle/>
          <a:p>
            <a:r>
              <a:rPr lang="en-US" sz="1600" dirty="0" smtClean="0"/>
              <a:t>Average time: 4.5 years</a:t>
            </a:r>
            <a:endParaRPr lang="en-US" sz="1600" dirty="0"/>
          </a:p>
        </p:txBody>
      </p:sp>
      <p:sp>
        <p:nvSpPr>
          <p:cNvPr id="3" name="TextBox 2"/>
          <p:cNvSpPr txBox="1"/>
          <p:nvPr/>
        </p:nvSpPr>
        <p:spPr>
          <a:xfrm>
            <a:off x="457200" y="6172200"/>
            <a:ext cx="8305800" cy="338554"/>
          </a:xfrm>
          <a:prstGeom prst="rect">
            <a:avLst/>
          </a:prstGeom>
          <a:noFill/>
        </p:spPr>
        <p:txBody>
          <a:bodyPr wrap="square" rtlCol="0">
            <a:spAutoFit/>
          </a:bodyPr>
          <a:lstStyle/>
          <a:p>
            <a:pPr algn="ctr"/>
            <a:r>
              <a:rPr lang="en-US" sz="1600" dirty="0"/>
              <a:t># of years from IND to NDA/BLA </a:t>
            </a:r>
            <a:r>
              <a:rPr lang="en-US" sz="1600" dirty="0" smtClean="0"/>
              <a:t>Approval (average)</a:t>
            </a:r>
            <a:endParaRPr lang="en-GB" sz="1600" dirty="0"/>
          </a:p>
        </p:txBody>
      </p:sp>
      <p:sp>
        <p:nvSpPr>
          <p:cNvPr id="12" name="TextBox 11"/>
          <p:cNvSpPr txBox="1"/>
          <p:nvPr/>
        </p:nvSpPr>
        <p:spPr>
          <a:xfrm>
            <a:off x="6781800" y="2971800"/>
            <a:ext cx="2146742" cy="338554"/>
          </a:xfrm>
          <a:prstGeom prst="rect">
            <a:avLst/>
          </a:prstGeom>
          <a:noFill/>
        </p:spPr>
        <p:txBody>
          <a:bodyPr wrap="none" rtlCol="0">
            <a:spAutoFit/>
          </a:bodyPr>
          <a:lstStyle/>
          <a:p>
            <a:r>
              <a:rPr lang="en-GB" sz="1600" dirty="0" smtClean="0"/>
              <a:t>Average time: 4.4 years</a:t>
            </a:r>
            <a:endParaRPr lang="en-GB" sz="1600" dirty="0"/>
          </a:p>
        </p:txBody>
      </p:sp>
      <p:sp>
        <p:nvSpPr>
          <p:cNvPr id="13" name="TextBox 12"/>
          <p:cNvSpPr txBox="1"/>
          <p:nvPr/>
        </p:nvSpPr>
        <p:spPr>
          <a:xfrm>
            <a:off x="6781800" y="3886200"/>
            <a:ext cx="2146742" cy="338554"/>
          </a:xfrm>
          <a:prstGeom prst="rect">
            <a:avLst/>
          </a:prstGeom>
          <a:noFill/>
        </p:spPr>
        <p:txBody>
          <a:bodyPr wrap="none" rtlCol="0">
            <a:spAutoFit/>
          </a:bodyPr>
          <a:lstStyle/>
          <a:p>
            <a:r>
              <a:rPr lang="en-GB" sz="1600" dirty="0" smtClean="0"/>
              <a:t>Average time: 4.7 years</a:t>
            </a:r>
            <a:endParaRPr lang="en-GB" sz="1600" dirty="0"/>
          </a:p>
        </p:txBody>
      </p:sp>
      <p:sp>
        <p:nvSpPr>
          <p:cNvPr id="15" name="Rectangular Callout 14"/>
          <p:cNvSpPr/>
          <p:nvPr/>
        </p:nvSpPr>
        <p:spPr>
          <a:xfrm>
            <a:off x="2133600" y="609600"/>
            <a:ext cx="6172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When Considering Time from EOP2 Meeting to NDA/BLA Approval, Only Breakthrough Therapy Significantly Improves Time to Approval Compared to Other Expedited Programs. </a:t>
            </a:r>
          </a:p>
        </p:txBody>
      </p:sp>
    </p:spTree>
    <p:extLst>
      <p:ext uri="{BB962C8B-B14F-4D97-AF65-F5344CB8AC3E}">
        <p14:creationId xmlns:p14="http://schemas.microsoft.com/office/powerpoint/2010/main" val="236063499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12480" cy="411162"/>
          </a:xfrm>
        </p:spPr>
        <p:txBody>
          <a:bodyPr/>
          <a:lstStyle/>
          <a:p>
            <a:r>
              <a:rPr lang="en-US" dirty="0" smtClean="0"/>
              <a:t>In Which Therapeutic Areas Have the Expedited Programs Shortened the Time from IND to NDA/BLA </a:t>
            </a:r>
            <a:r>
              <a:rPr lang="en-US" dirty="0"/>
              <a:t>A</a:t>
            </a:r>
            <a:r>
              <a:rPr lang="en-US" dirty="0" smtClean="0"/>
              <a:t>pproval?</a:t>
            </a:r>
            <a:endParaRPr lang="en-US" dirty="0"/>
          </a:p>
        </p:txBody>
      </p:sp>
      <p:sp>
        <p:nvSpPr>
          <p:cNvPr id="6" name="Slide Number Placeholder 5"/>
          <p:cNvSpPr>
            <a:spLocks noGrp="1"/>
          </p:cNvSpPr>
          <p:nvPr>
            <p:ph type="sldNum" sz="quarter" idx="11"/>
          </p:nvPr>
        </p:nvSpPr>
        <p:spPr/>
        <p:txBody>
          <a:bodyPr/>
          <a:lstStyle/>
          <a:p>
            <a:fld id="{AD21E76C-CE51-483A-A436-548FDDF08156}" type="slidenum">
              <a:rPr lang="en-US" smtClean="0"/>
              <a:pPr/>
              <a:t>12</a:t>
            </a:fld>
            <a:endParaRPr lang="en-US"/>
          </a:p>
        </p:txBody>
      </p:sp>
      <p:graphicFrame>
        <p:nvGraphicFramePr>
          <p:cNvPr id="3" name="Chart 2"/>
          <p:cNvGraphicFramePr/>
          <p:nvPr>
            <p:extLst>
              <p:ext uri="{D42A27DB-BD31-4B8C-83A1-F6EECF244321}">
                <p14:modId xmlns:p14="http://schemas.microsoft.com/office/powerpoint/2010/main" val="2402456235"/>
              </p:ext>
            </p:extLst>
          </p:nvPr>
        </p:nvGraphicFramePr>
        <p:xfrm>
          <a:off x="228600" y="1397000"/>
          <a:ext cx="8610600" cy="47752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ular Callout 6"/>
          <p:cNvSpPr/>
          <p:nvPr/>
        </p:nvSpPr>
        <p:spPr>
          <a:xfrm>
            <a:off x="3725425" y="9906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Reduction in Time From IND Submission to NDA/BLA Approval Is not Consistent Across Therapeutic Areas. </a:t>
            </a:r>
          </a:p>
        </p:txBody>
      </p:sp>
    </p:spTree>
    <p:extLst>
      <p:ext uri="{BB962C8B-B14F-4D97-AF65-F5344CB8AC3E}">
        <p14:creationId xmlns:p14="http://schemas.microsoft.com/office/powerpoint/2010/main" val="2375573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915400" cy="411162"/>
          </a:xfrm>
        </p:spPr>
        <p:txBody>
          <a:bodyPr/>
          <a:lstStyle/>
          <a:p>
            <a:r>
              <a:rPr lang="en-US" dirty="0"/>
              <a:t>In Which Therapeutic Areas Have the Expedited Programs Shortened the Time from  </a:t>
            </a:r>
            <a:r>
              <a:rPr lang="en-US" dirty="0" smtClean="0"/>
              <a:t>Time from EOP2 meting to NDA/BLA approval?</a:t>
            </a:r>
            <a:endParaRPr lang="en-US" dirty="0"/>
          </a:p>
        </p:txBody>
      </p:sp>
      <p:sp>
        <p:nvSpPr>
          <p:cNvPr id="6" name="Slide Number Placeholder 5"/>
          <p:cNvSpPr>
            <a:spLocks noGrp="1"/>
          </p:cNvSpPr>
          <p:nvPr>
            <p:ph type="sldNum" sz="quarter" idx="11"/>
          </p:nvPr>
        </p:nvSpPr>
        <p:spPr/>
        <p:txBody>
          <a:bodyPr/>
          <a:lstStyle/>
          <a:p>
            <a:fld id="{AD21E76C-CE51-483A-A436-548FDDF08156}" type="slidenum">
              <a:rPr lang="en-US" smtClean="0"/>
              <a:pPr/>
              <a:t>13</a:t>
            </a:fld>
            <a:endParaRPr lang="en-US"/>
          </a:p>
        </p:txBody>
      </p:sp>
      <p:graphicFrame>
        <p:nvGraphicFramePr>
          <p:cNvPr id="3" name="Chart 2"/>
          <p:cNvGraphicFramePr/>
          <p:nvPr>
            <p:extLst>
              <p:ext uri="{D42A27DB-BD31-4B8C-83A1-F6EECF244321}">
                <p14:modId xmlns:p14="http://schemas.microsoft.com/office/powerpoint/2010/main" val="1907095837"/>
              </p:ext>
            </p:extLst>
          </p:nvPr>
        </p:nvGraphicFramePr>
        <p:xfrm>
          <a:off x="228600" y="1371600"/>
          <a:ext cx="8686800" cy="4775200"/>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ular Callout 6"/>
          <p:cNvSpPr/>
          <p:nvPr/>
        </p:nvSpPr>
        <p:spPr>
          <a:xfrm>
            <a:off x="3276600" y="5334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For Most of the Therapeutic Areas Using Expedited Program Has Shorten the Time from EOP2 to NDA /BLA Approval. </a:t>
            </a:r>
          </a:p>
        </p:txBody>
      </p:sp>
    </p:spTree>
    <p:extLst>
      <p:ext uri="{BB962C8B-B14F-4D97-AF65-F5344CB8AC3E}">
        <p14:creationId xmlns:p14="http://schemas.microsoft.com/office/powerpoint/2010/main" val="23755731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6" name="Slide Number Placeholder 5"/>
          <p:cNvSpPr>
            <a:spLocks noGrp="1"/>
          </p:cNvSpPr>
          <p:nvPr>
            <p:ph type="sldNum" sz="quarter" idx="11"/>
          </p:nvPr>
        </p:nvSpPr>
        <p:spPr/>
        <p:txBody>
          <a:bodyPr/>
          <a:lstStyle/>
          <a:p>
            <a:fld id="{AD21E76C-CE51-483A-A436-548FDDF08156}" type="slidenum">
              <a:rPr lang="en-US" smtClean="0"/>
              <a:pPr/>
              <a:t>14</a:t>
            </a:fld>
            <a:endParaRPr lang="en-US"/>
          </a:p>
        </p:txBody>
      </p:sp>
      <p:sp>
        <p:nvSpPr>
          <p:cNvPr id="13" name="Rounded Rectangle 12"/>
          <p:cNvSpPr/>
          <p:nvPr/>
        </p:nvSpPr>
        <p:spPr>
          <a:xfrm>
            <a:off x="1524000" y="1219200"/>
            <a:ext cx="7010400" cy="1066800"/>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600" dirty="0">
                <a:solidFill>
                  <a:schemeClr val="tx1"/>
                </a:solidFill>
              </a:rPr>
              <a:t>Since 2011, ~50% Of All Approved Therapies Have Benefitted From An Expedited Pathway, With Priority Review and Fast Track Being the Most Heavily </a:t>
            </a:r>
            <a:r>
              <a:rPr lang="en-US" sz="1600" dirty="0" smtClean="0">
                <a:solidFill>
                  <a:schemeClr val="tx1"/>
                </a:solidFill>
              </a:rPr>
              <a:t>Utilized.</a:t>
            </a:r>
            <a:endParaRPr lang="en-GB" sz="1600" dirty="0">
              <a:solidFill>
                <a:schemeClr val="tx1"/>
              </a:solidFill>
            </a:endParaRPr>
          </a:p>
        </p:txBody>
      </p:sp>
      <p:sp>
        <p:nvSpPr>
          <p:cNvPr id="18" name="TextBox 17"/>
          <p:cNvSpPr txBox="1"/>
          <p:nvPr/>
        </p:nvSpPr>
        <p:spPr>
          <a:xfrm>
            <a:off x="533400" y="1219200"/>
            <a:ext cx="1142999" cy="584776"/>
          </a:xfrm>
          <a:prstGeom prst="rect">
            <a:avLst/>
          </a:prstGeom>
          <a:noFill/>
        </p:spPr>
        <p:txBody>
          <a:bodyPr wrap="square" rtlCol="0">
            <a:spAutoFit/>
          </a:bodyPr>
          <a:lstStyle/>
          <a:p>
            <a:r>
              <a:rPr lang="en-GB" sz="3200" dirty="0" smtClean="0">
                <a:latin typeface="Zapf Dingbats"/>
                <a:ea typeface="Zapf Dingbats"/>
                <a:cs typeface="Zapf Dingbats"/>
                <a:sym typeface="Zapf Dingbats"/>
              </a:rPr>
              <a:t>✔</a:t>
            </a:r>
            <a:endParaRPr lang="en-GB" sz="3200" dirty="0"/>
          </a:p>
        </p:txBody>
      </p:sp>
      <p:sp>
        <p:nvSpPr>
          <p:cNvPr id="19" name="Rounded Rectangle 18"/>
          <p:cNvSpPr/>
          <p:nvPr/>
        </p:nvSpPr>
        <p:spPr>
          <a:xfrm>
            <a:off x="1524000" y="2514600"/>
            <a:ext cx="7010400" cy="1066800"/>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600" dirty="0">
                <a:solidFill>
                  <a:schemeClr val="tx1"/>
                </a:solidFill>
              </a:rPr>
              <a:t>When Considering Time from EOP2 meeting to NDA </a:t>
            </a:r>
            <a:r>
              <a:rPr lang="en-US" sz="1600" dirty="0" smtClean="0">
                <a:solidFill>
                  <a:schemeClr val="tx1"/>
                </a:solidFill>
              </a:rPr>
              <a:t>Approval FDA Expedited </a:t>
            </a:r>
            <a:r>
              <a:rPr lang="en-US" sz="1600" dirty="0">
                <a:solidFill>
                  <a:schemeClr val="tx1"/>
                </a:solidFill>
              </a:rPr>
              <a:t>P</a:t>
            </a:r>
            <a:r>
              <a:rPr lang="en-US" sz="1600" dirty="0" smtClean="0">
                <a:solidFill>
                  <a:schemeClr val="tx1"/>
                </a:solidFill>
              </a:rPr>
              <a:t>rograms </a:t>
            </a:r>
            <a:r>
              <a:rPr lang="en-US" sz="1600" dirty="0">
                <a:solidFill>
                  <a:schemeClr val="tx1"/>
                </a:solidFill>
              </a:rPr>
              <a:t>Reduced the Time from EOP2 to Approval by 1.2 Years</a:t>
            </a:r>
            <a:r>
              <a:rPr lang="en-US" sz="1600" dirty="0" smtClean="0">
                <a:solidFill>
                  <a:schemeClr val="tx1"/>
                </a:solidFill>
              </a:rPr>
              <a:t>. The Expedited Programs Do not Shorten the Time from IND Submission to NDA/BLA Approval.</a:t>
            </a:r>
            <a:endParaRPr lang="en-GB" sz="1600" dirty="0">
              <a:solidFill>
                <a:schemeClr val="tx1"/>
              </a:solidFill>
            </a:endParaRPr>
          </a:p>
        </p:txBody>
      </p:sp>
      <p:sp>
        <p:nvSpPr>
          <p:cNvPr id="20" name="TextBox 19"/>
          <p:cNvSpPr txBox="1"/>
          <p:nvPr/>
        </p:nvSpPr>
        <p:spPr>
          <a:xfrm>
            <a:off x="533400" y="2522875"/>
            <a:ext cx="1142999" cy="584776"/>
          </a:xfrm>
          <a:prstGeom prst="rect">
            <a:avLst/>
          </a:prstGeom>
          <a:noFill/>
        </p:spPr>
        <p:txBody>
          <a:bodyPr wrap="square" rtlCol="0">
            <a:spAutoFit/>
          </a:bodyPr>
          <a:lstStyle/>
          <a:p>
            <a:r>
              <a:rPr lang="en-GB" sz="3200" dirty="0" smtClean="0">
                <a:latin typeface="Zapf Dingbats"/>
                <a:ea typeface="Zapf Dingbats"/>
                <a:cs typeface="Zapf Dingbats"/>
                <a:sym typeface="Zapf Dingbats"/>
              </a:rPr>
              <a:t>✔</a:t>
            </a:r>
            <a:endParaRPr lang="en-GB" sz="3200" dirty="0"/>
          </a:p>
        </p:txBody>
      </p:sp>
      <p:sp>
        <p:nvSpPr>
          <p:cNvPr id="21" name="TextBox 20"/>
          <p:cNvSpPr txBox="1"/>
          <p:nvPr/>
        </p:nvSpPr>
        <p:spPr>
          <a:xfrm>
            <a:off x="533400" y="3826550"/>
            <a:ext cx="1142999" cy="584776"/>
          </a:xfrm>
          <a:prstGeom prst="rect">
            <a:avLst/>
          </a:prstGeom>
          <a:noFill/>
        </p:spPr>
        <p:txBody>
          <a:bodyPr wrap="square" rtlCol="0">
            <a:spAutoFit/>
          </a:bodyPr>
          <a:lstStyle/>
          <a:p>
            <a:r>
              <a:rPr lang="en-GB" sz="3200" dirty="0" smtClean="0">
                <a:latin typeface="Zapf Dingbats"/>
                <a:ea typeface="Zapf Dingbats"/>
                <a:cs typeface="Zapf Dingbats"/>
                <a:sym typeface="Zapf Dingbats"/>
              </a:rPr>
              <a:t>✔</a:t>
            </a:r>
            <a:endParaRPr lang="en-GB" sz="3200" dirty="0"/>
          </a:p>
        </p:txBody>
      </p:sp>
      <p:sp>
        <p:nvSpPr>
          <p:cNvPr id="22" name="Rounded Rectangle 21"/>
          <p:cNvSpPr/>
          <p:nvPr/>
        </p:nvSpPr>
        <p:spPr>
          <a:xfrm>
            <a:off x="1524000" y="3810000"/>
            <a:ext cx="7010400" cy="1066800"/>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600" dirty="0" smtClean="0">
                <a:solidFill>
                  <a:schemeClr val="tx1"/>
                </a:solidFill>
              </a:rPr>
              <a:t>Breakthrough Therapy Was introduced the Latest but Seems to Have the Biggest Impact on Approval Time </a:t>
            </a:r>
            <a:r>
              <a:rPr lang="en-US" sz="1600" dirty="0">
                <a:solidFill>
                  <a:schemeClr val="tx1"/>
                </a:solidFill>
              </a:rPr>
              <a:t>Compared to Other Expedited Programs</a:t>
            </a:r>
            <a:r>
              <a:rPr lang="en-US" sz="1600" dirty="0" smtClean="0">
                <a:solidFill>
                  <a:schemeClr val="tx1"/>
                </a:solidFill>
              </a:rPr>
              <a:t>.</a:t>
            </a:r>
            <a:endParaRPr lang="en-GB" sz="1600" dirty="0">
              <a:solidFill>
                <a:schemeClr val="tx1"/>
              </a:solidFill>
            </a:endParaRPr>
          </a:p>
        </p:txBody>
      </p:sp>
      <p:sp>
        <p:nvSpPr>
          <p:cNvPr id="23" name="Rounded Rectangle 22"/>
          <p:cNvSpPr/>
          <p:nvPr/>
        </p:nvSpPr>
        <p:spPr>
          <a:xfrm>
            <a:off x="1524000" y="5105400"/>
            <a:ext cx="7010400" cy="1066800"/>
          </a:xfrm>
          <a:prstGeom prst="roundRec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sz="1600" dirty="0">
                <a:solidFill>
                  <a:schemeClr val="tx1"/>
                </a:solidFill>
              </a:rPr>
              <a:t>In Oncology, Rare Diseases and Supportive Care over 75% of Approved Therapies Utilized an Expedited Program. In Oncology, Infectious Diseases and Supportive Care, over 35% of NMEs Use Multiple Expedited Programs. </a:t>
            </a:r>
          </a:p>
        </p:txBody>
      </p:sp>
      <p:sp>
        <p:nvSpPr>
          <p:cNvPr id="24" name="TextBox 23"/>
          <p:cNvSpPr txBox="1"/>
          <p:nvPr/>
        </p:nvSpPr>
        <p:spPr>
          <a:xfrm>
            <a:off x="533400" y="5130224"/>
            <a:ext cx="1142999" cy="584776"/>
          </a:xfrm>
          <a:prstGeom prst="rect">
            <a:avLst/>
          </a:prstGeom>
          <a:noFill/>
        </p:spPr>
        <p:txBody>
          <a:bodyPr wrap="square" rtlCol="0">
            <a:spAutoFit/>
          </a:bodyPr>
          <a:lstStyle/>
          <a:p>
            <a:r>
              <a:rPr lang="en-GB" sz="3200" dirty="0" smtClean="0">
                <a:latin typeface="Zapf Dingbats"/>
                <a:ea typeface="Zapf Dingbats"/>
                <a:cs typeface="Zapf Dingbats"/>
                <a:sym typeface="Zapf Dingbats"/>
              </a:rPr>
              <a:t>✔</a:t>
            </a:r>
            <a:endParaRPr lang="en-GB" sz="3200" dirty="0"/>
          </a:p>
        </p:txBody>
      </p:sp>
    </p:spTree>
    <p:extLst>
      <p:ext uri="{BB962C8B-B14F-4D97-AF65-F5344CB8AC3E}">
        <p14:creationId xmlns:p14="http://schemas.microsoft.com/office/powerpoint/2010/main" val="205380672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a:cs typeface="Calibri"/>
              </a:rPr>
              <a:t>Brad Payne - Bio</a:t>
            </a:r>
            <a:endParaRPr lang="en-US" dirty="0">
              <a:latin typeface="Calibri"/>
              <a:cs typeface="Calibri"/>
            </a:endParaRPr>
          </a:p>
        </p:txBody>
      </p:sp>
      <p:sp>
        <p:nvSpPr>
          <p:cNvPr id="8" name="TextBox 7"/>
          <p:cNvSpPr txBox="1">
            <a:spLocks noChangeArrowheads="1"/>
          </p:cNvSpPr>
          <p:nvPr/>
        </p:nvSpPr>
        <p:spPr bwMode="auto">
          <a:xfrm>
            <a:off x="381000" y="914400"/>
            <a:ext cx="8153400" cy="3603835"/>
          </a:xfrm>
          <a:prstGeom prst="rect">
            <a:avLst/>
          </a:prstGeom>
          <a:noFill/>
          <a:ln>
            <a:noFill/>
          </a:ln>
          <a:extLst/>
        </p:spPr>
        <p:txBody>
          <a:bodyPr wrap="square" lIns="101882" tIns="50941" rIns="101882" bIns="50941">
            <a:spAutoFit/>
          </a:bodyPr>
          <a:lstStyle/>
          <a:p>
            <a:pPr>
              <a:spcAft>
                <a:spcPts val="300"/>
              </a:spcAft>
            </a:pPr>
            <a:r>
              <a:rPr lang="en-US" sz="1500" dirty="0" smtClean="0">
                <a:solidFill>
                  <a:srgbClr val="000000"/>
                </a:solidFill>
                <a:latin typeface="Calibri"/>
                <a:cs typeface="Calibri"/>
              </a:rPr>
              <a:t>Brad </a:t>
            </a:r>
            <a:r>
              <a:rPr lang="en-US" sz="1500" dirty="0">
                <a:solidFill>
                  <a:srgbClr val="000000"/>
                </a:solidFill>
                <a:latin typeface="Calibri"/>
                <a:cs typeface="Calibri"/>
              </a:rPr>
              <a:t>Payne is a Team Leader for Artisan Healthcare Consulting.  He has over 5 years experience in the healthcare consulting space, with expertise in domestic and international reimbursement and market access.  </a:t>
            </a:r>
            <a:endParaRPr lang="en-US" sz="1500" dirty="0" smtClean="0">
              <a:solidFill>
                <a:srgbClr val="000000"/>
              </a:solidFill>
              <a:latin typeface="Calibri"/>
              <a:cs typeface="Calibri"/>
            </a:endParaRPr>
          </a:p>
          <a:p>
            <a:pPr marL="171450" indent="-171450">
              <a:spcAft>
                <a:spcPts val="300"/>
              </a:spcAft>
              <a:buFontTx/>
              <a:buChar char="•"/>
            </a:pPr>
            <a:r>
              <a:rPr lang="en-US" sz="1500" dirty="0" smtClean="0">
                <a:solidFill>
                  <a:srgbClr val="000000"/>
                </a:solidFill>
                <a:latin typeface="Calibri"/>
                <a:cs typeface="Calibri"/>
              </a:rPr>
              <a:t>Lead </a:t>
            </a:r>
            <a:r>
              <a:rPr lang="en-US" sz="1500" dirty="0">
                <a:solidFill>
                  <a:srgbClr val="000000"/>
                </a:solidFill>
                <a:latin typeface="Calibri"/>
                <a:cs typeface="Calibri"/>
              </a:rPr>
              <a:t>of the global market access practice</a:t>
            </a:r>
          </a:p>
          <a:p>
            <a:pPr marL="171450" indent="-171450">
              <a:spcAft>
                <a:spcPts val="300"/>
              </a:spcAft>
              <a:buFontTx/>
              <a:buChar char="•"/>
            </a:pPr>
            <a:r>
              <a:rPr lang="en-US" sz="1500" dirty="0" smtClean="0">
                <a:solidFill>
                  <a:srgbClr val="000000"/>
                </a:solidFill>
                <a:latin typeface="Calibri"/>
                <a:cs typeface="Calibri"/>
              </a:rPr>
              <a:t>Extensive </a:t>
            </a:r>
            <a:r>
              <a:rPr lang="en-US" sz="1500" dirty="0">
                <a:solidFill>
                  <a:srgbClr val="000000"/>
                </a:solidFill>
                <a:latin typeface="Calibri"/>
                <a:cs typeface="Calibri"/>
              </a:rPr>
              <a:t>knowledge of national and regional payers in Europe, Canada, Latin America, and Asia/Pacific</a:t>
            </a:r>
          </a:p>
          <a:p>
            <a:pPr marL="171450" indent="-171450">
              <a:spcAft>
                <a:spcPts val="300"/>
              </a:spcAft>
              <a:buFontTx/>
              <a:buChar char="•"/>
            </a:pPr>
            <a:r>
              <a:rPr lang="en-US" sz="1500" dirty="0" smtClean="0">
                <a:solidFill>
                  <a:srgbClr val="000000"/>
                </a:solidFill>
                <a:latin typeface="Calibri"/>
                <a:cs typeface="Calibri"/>
              </a:rPr>
              <a:t>Advanced </a:t>
            </a:r>
            <a:r>
              <a:rPr lang="en-US" sz="1500" dirty="0">
                <a:solidFill>
                  <a:srgbClr val="000000"/>
                </a:solidFill>
                <a:latin typeface="Calibri"/>
                <a:cs typeface="Calibri"/>
              </a:rPr>
              <a:t>understanding of U.S. market access, with a proven track record of developing strategy that influenced national and regional payer coverage and payment </a:t>
            </a:r>
            <a:r>
              <a:rPr lang="en-US" sz="1500" dirty="0" smtClean="0">
                <a:solidFill>
                  <a:srgbClr val="000000"/>
                </a:solidFill>
                <a:latin typeface="Calibri"/>
                <a:cs typeface="Calibri"/>
              </a:rPr>
              <a:t>decisions</a:t>
            </a:r>
          </a:p>
          <a:p>
            <a:pPr marL="171450" indent="-171450">
              <a:spcAft>
                <a:spcPts val="300"/>
              </a:spcAft>
              <a:buFontTx/>
              <a:buChar char="•"/>
            </a:pPr>
            <a:r>
              <a:rPr lang="en-US" sz="1500" dirty="0" smtClean="0">
                <a:solidFill>
                  <a:srgbClr val="000000"/>
                </a:solidFill>
                <a:latin typeface="Calibri"/>
                <a:cs typeface="Calibri"/>
              </a:rPr>
              <a:t>Proven </a:t>
            </a:r>
            <a:r>
              <a:rPr lang="en-US" sz="1500" dirty="0">
                <a:solidFill>
                  <a:srgbClr val="000000"/>
                </a:solidFill>
                <a:latin typeface="Calibri"/>
                <a:cs typeface="Calibri"/>
              </a:rPr>
              <a:t>ability to develop market access strategies utilizing experience across a number of therapeutic areas including oncology, immunology, infectious diseases, rare diseases, and </a:t>
            </a:r>
            <a:r>
              <a:rPr lang="en-US" sz="1500" dirty="0" smtClean="0">
                <a:solidFill>
                  <a:srgbClr val="000000"/>
                </a:solidFill>
                <a:latin typeface="Calibri"/>
                <a:cs typeface="Calibri"/>
              </a:rPr>
              <a:t>devices</a:t>
            </a:r>
          </a:p>
          <a:p>
            <a:pPr marL="171450" indent="-171450">
              <a:spcAft>
                <a:spcPts val="300"/>
              </a:spcAft>
              <a:buFontTx/>
              <a:buChar char="•"/>
            </a:pPr>
            <a:r>
              <a:rPr lang="en-US" sz="1500" dirty="0">
                <a:solidFill>
                  <a:srgbClr val="000000"/>
                </a:solidFill>
                <a:latin typeface="Calibri"/>
                <a:cs typeface="Calibri"/>
              </a:rPr>
              <a:t>Understanding of health economics, with extensive expertise in Health Technology Assessment (HTA) analyses</a:t>
            </a:r>
          </a:p>
          <a:p>
            <a:pPr marL="171450" indent="-171450">
              <a:spcAft>
                <a:spcPts val="300"/>
              </a:spcAft>
              <a:buFontTx/>
              <a:buChar char="•"/>
            </a:pPr>
            <a:endParaRPr lang="en-US" sz="1500" dirty="0">
              <a:solidFill>
                <a:srgbClr val="000000"/>
              </a:solidFill>
              <a:latin typeface="Calibri"/>
              <a:cs typeface="Calibri"/>
            </a:endParaRPr>
          </a:p>
          <a:p>
            <a:pPr>
              <a:spcAft>
                <a:spcPts val="300"/>
              </a:spcAft>
            </a:pPr>
            <a:endParaRPr lang="en-US" sz="1500" dirty="0">
              <a:solidFill>
                <a:srgbClr val="000000"/>
              </a:solidFill>
              <a:latin typeface="Calibri"/>
              <a:cs typeface="Calibri"/>
            </a:endParaRPr>
          </a:p>
        </p:txBody>
      </p:sp>
      <p:sp>
        <p:nvSpPr>
          <p:cNvPr id="9" name="TextBox 8"/>
          <p:cNvSpPr txBox="1">
            <a:spLocks noChangeArrowheads="1"/>
          </p:cNvSpPr>
          <p:nvPr/>
        </p:nvSpPr>
        <p:spPr bwMode="auto">
          <a:xfrm>
            <a:off x="381000" y="4194926"/>
            <a:ext cx="5410200" cy="2205874"/>
          </a:xfrm>
          <a:prstGeom prst="rect">
            <a:avLst/>
          </a:prstGeom>
          <a:noFill/>
          <a:ln>
            <a:noFill/>
          </a:ln>
          <a:extLst/>
        </p:spPr>
        <p:txBody>
          <a:bodyPr wrap="square" lIns="101882" tIns="0" rIns="101882" bIns="50941">
            <a:spAutoFit/>
          </a:bodyPr>
          <a:lstStyle/>
          <a:p>
            <a:pPr>
              <a:spcAft>
                <a:spcPts val="300"/>
              </a:spcAft>
            </a:pPr>
            <a:r>
              <a:rPr lang="en-US" sz="1500" dirty="0" smtClean="0">
                <a:solidFill>
                  <a:srgbClr val="000000"/>
                </a:solidFill>
                <a:latin typeface="Calibri"/>
                <a:cs typeface="Calibri"/>
              </a:rPr>
              <a:t>Prior to joining Artisan, </a:t>
            </a:r>
            <a:r>
              <a:rPr lang="en-US" sz="1500" dirty="0">
                <a:solidFill>
                  <a:srgbClr val="000000"/>
                </a:solidFill>
                <a:latin typeface="Calibri"/>
                <a:cs typeface="Calibri"/>
              </a:rPr>
              <a:t>Brad was a consultant at Trinity Partners, a pharmaceutical and biotech consulting firm, where he provided insight on forecasting projects, licensing and acquisition opportunities, and provided recommendations for managed care contracting strategies.  </a:t>
            </a:r>
            <a:endParaRPr lang="en-US" sz="1500" dirty="0" smtClean="0">
              <a:solidFill>
                <a:srgbClr val="000000"/>
              </a:solidFill>
              <a:latin typeface="Calibri"/>
              <a:cs typeface="Calibri"/>
            </a:endParaRPr>
          </a:p>
          <a:p>
            <a:pPr>
              <a:spcAft>
                <a:spcPts val="300"/>
              </a:spcAft>
            </a:pPr>
            <a:endParaRPr lang="en-US" sz="1500" dirty="0">
              <a:solidFill>
                <a:srgbClr val="000000"/>
              </a:solidFill>
              <a:latin typeface="Calibri"/>
              <a:cs typeface="Calibri"/>
            </a:endParaRPr>
          </a:p>
          <a:p>
            <a:pPr>
              <a:spcAft>
                <a:spcPts val="300"/>
              </a:spcAft>
            </a:pPr>
            <a:r>
              <a:rPr lang="en-US" sz="1500" dirty="0">
                <a:solidFill>
                  <a:srgbClr val="000000"/>
                </a:solidFill>
                <a:latin typeface="Calibri"/>
                <a:cs typeface="Calibri"/>
              </a:rPr>
              <a:t>Brad graduated with a degree in economics Cum Laude from Harvard University and received an MBA from the W.P. Carey School of Business at Arizona State University</a:t>
            </a:r>
            <a:r>
              <a:rPr lang="en-US" sz="1500" dirty="0" smtClean="0">
                <a:solidFill>
                  <a:srgbClr val="000000"/>
                </a:solidFill>
                <a:latin typeface="Calibri"/>
                <a:cs typeface="Calibri"/>
              </a:rPr>
              <a:t>.</a:t>
            </a:r>
          </a:p>
        </p:txBody>
      </p:sp>
      <p:sp>
        <p:nvSpPr>
          <p:cNvPr id="6" name="Slide Number Placeholder 5"/>
          <p:cNvSpPr>
            <a:spLocks noGrp="1"/>
          </p:cNvSpPr>
          <p:nvPr>
            <p:ph type="sldNum" sz="quarter" idx="4294967295"/>
          </p:nvPr>
        </p:nvSpPr>
        <p:spPr>
          <a:xfrm>
            <a:off x="8534400" y="6379194"/>
            <a:ext cx="381000" cy="365125"/>
          </a:xfrm>
          <a:prstGeom prst="rect">
            <a:avLst/>
          </a:prstGeom>
        </p:spPr>
        <p:txBody>
          <a:bodyPr/>
          <a:lstStyle/>
          <a:p>
            <a:fld id="{AD21E76C-CE51-483A-A436-548FDDF08156}" type="slidenum">
              <a:rPr lang="en-US" smtClean="0"/>
              <a:pPr/>
              <a:t>15</a:t>
            </a:fld>
            <a:endParaRPr lang="en-US" dirty="0"/>
          </a:p>
        </p:txBody>
      </p:sp>
      <p:grpSp>
        <p:nvGrpSpPr>
          <p:cNvPr id="11" name="Group 10"/>
          <p:cNvGrpSpPr/>
          <p:nvPr/>
        </p:nvGrpSpPr>
        <p:grpSpPr>
          <a:xfrm>
            <a:off x="5867400" y="3962400"/>
            <a:ext cx="2667000" cy="1752600"/>
            <a:chOff x="838200" y="1447800"/>
            <a:chExt cx="2667000" cy="1752600"/>
          </a:xfrm>
        </p:grpSpPr>
        <p:sp>
          <p:nvSpPr>
            <p:cNvPr id="12" name="Rectangle 11"/>
            <p:cNvSpPr/>
            <p:nvPr/>
          </p:nvSpPr>
          <p:spPr>
            <a:xfrm>
              <a:off x="838200" y="1447800"/>
              <a:ext cx="2667000" cy="1752600"/>
            </a:xfrm>
            <a:prstGeom prst="rect">
              <a:avLst/>
            </a:prstGeom>
            <a:solidFill>
              <a:schemeClr val="bg1"/>
            </a:solidFill>
            <a:ln w="12700"/>
            <a:effectLst>
              <a:outerShdw blurRad="50800" dist="762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marL="114300"/>
              <a:r>
                <a:rPr lang="en-US" sz="1050" dirty="0" smtClean="0">
                  <a:solidFill>
                    <a:schemeClr val="tx1"/>
                  </a:solidFill>
                  <a:latin typeface="Calibri"/>
                  <a:cs typeface="Calibri"/>
                </a:rPr>
                <a:t>Brad Payne</a:t>
              </a:r>
            </a:p>
            <a:p>
              <a:pPr marL="114300"/>
              <a:r>
                <a:rPr lang="en-US" sz="800" dirty="0" smtClean="0">
                  <a:solidFill>
                    <a:schemeClr val="tx1"/>
                  </a:solidFill>
                  <a:latin typeface="Calibri"/>
                  <a:cs typeface="Calibri"/>
                </a:rPr>
                <a:t>Team Leader</a:t>
              </a:r>
            </a:p>
            <a:p>
              <a:pPr marL="114300"/>
              <a:endParaRPr lang="en-US" sz="800" dirty="0" smtClean="0">
                <a:solidFill>
                  <a:schemeClr val="tx1"/>
                </a:solidFill>
                <a:latin typeface="Calibri"/>
                <a:cs typeface="Calibri"/>
              </a:endParaRPr>
            </a:p>
            <a:p>
              <a:pPr marL="114300"/>
              <a:endParaRPr lang="en-US" sz="800" dirty="0" smtClean="0">
                <a:solidFill>
                  <a:schemeClr val="tx1"/>
                </a:solidFill>
                <a:latin typeface="Calibri"/>
                <a:cs typeface="Calibri"/>
              </a:endParaRPr>
            </a:p>
            <a:p>
              <a:pPr marL="114300" algn="r">
                <a:tabLst>
                  <a:tab pos="1200150" algn="l"/>
                </a:tabLst>
              </a:pPr>
              <a:r>
                <a:rPr lang="en-US" sz="800" dirty="0" smtClean="0">
                  <a:solidFill>
                    <a:schemeClr val="tx1"/>
                  </a:solidFill>
                  <a:latin typeface="Calibri"/>
                  <a:cs typeface="Calibri"/>
                </a:rPr>
                <a:t>	+1 781.996.7338 office</a:t>
              </a:r>
            </a:p>
            <a:p>
              <a:pPr marL="114300" algn="r">
                <a:tabLst>
                  <a:tab pos="1200150" algn="l"/>
                </a:tabLst>
              </a:pPr>
              <a:r>
                <a:rPr lang="en-US" sz="800" dirty="0" smtClean="0">
                  <a:solidFill>
                    <a:schemeClr val="tx1"/>
                  </a:solidFill>
                  <a:latin typeface="Calibri"/>
                  <a:cs typeface="Calibri"/>
                </a:rPr>
                <a:t>+1 702.250.3136 cell</a:t>
              </a:r>
            </a:p>
            <a:p>
              <a:pPr marL="114300" algn="r">
                <a:tabLst>
                  <a:tab pos="1200150" algn="l"/>
                </a:tabLst>
              </a:pPr>
              <a:r>
                <a:rPr lang="en-US" sz="800" dirty="0" err="1" smtClean="0">
                  <a:solidFill>
                    <a:schemeClr val="tx1"/>
                  </a:solidFill>
                  <a:latin typeface="Calibri"/>
                  <a:cs typeface="Calibri"/>
                </a:rPr>
                <a:t>bpayne@artisan-consulting.com</a:t>
              </a:r>
              <a:endParaRPr lang="en-US" sz="800" dirty="0">
                <a:solidFill>
                  <a:schemeClr val="tx1"/>
                </a:solidFill>
                <a:latin typeface="Calibri"/>
                <a:cs typeface="Calibri"/>
              </a:endParaRPr>
            </a:p>
          </p:txBody>
        </p:sp>
        <p:pic>
          <p:nvPicPr>
            <p:cNvPr id="13" name="Picture 12" descr="LOGO - Artisan 81 Green for Screen.png"/>
            <p:cNvPicPr>
              <a:picLocks noChangeAspect="1"/>
            </p:cNvPicPr>
            <p:nvPr/>
          </p:nvPicPr>
          <p:blipFill>
            <a:blip r:embed="rId2" cstate="print"/>
            <a:srcRect/>
            <a:stretch>
              <a:fillRect/>
            </a:stretch>
          </p:blipFill>
          <p:spPr bwMode="auto">
            <a:xfrm>
              <a:off x="914400" y="1498600"/>
              <a:ext cx="1447800" cy="482600"/>
            </a:xfrm>
            <a:prstGeom prst="rect">
              <a:avLst/>
            </a:prstGeom>
            <a:noFill/>
            <a:ln w="9525">
              <a:noFill/>
              <a:miter lim="800000"/>
              <a:headEnd/>
              <a:tailEnd/>
            </a:ln>
          </p:spPr>
        </p:pic>
      </p:grpSp>
    </p:spTree>
    <p:extLst>
      <p:ext uri="{BB962C8B-B14F-4D97-AF65-F5344CB8AC3E}">
        <p14:creationId xmlns:p14="http://schemas.microsoft.com/office/powerpoint/2010/main" val="6758393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own Arrow 19"/>
          <p:cNvSpPr/>
          <p:nvPr/>
        </p:nvSpPr>
        <p:spPr>
          <a:xfrm>
            <a:off x="4038600" y="5486400"/>
            <a:ext cx="838200" cy="381000"/>
          </a:xfrm>
          <a:prstGeom prst="downArrow">
            <a:avLst/>
          </a:prstGeom>
          <a:solidFill>
            <a:schemeClr val="bg1"/>
          </a:solidFill>
        </p:spPr>
        <p:style>
          <a:lnRef idx="1">
            <a:schemeClr val="accent1"/>
          </a:lnRef>
          <a:fillRef idx="3">
            <a:schemeClr val="accent1"/>
          </a:fillRef>
          <a:effectRef idx="2">
            <a:schemeClr val="accent1"/>
          </a:effectRef>
          <a:fontRef idx="minor">
            <a:schemeClr val="lt1"/>
          </a:fontRef>
        </p:style>
        <p:txBody>
          <a:bodyPr lIns="91432" tIns="45716" rIns="91432" bIns="45716" rtlCol="0" anchor="ctr"/>
          <a:lstStyle/>
          <a:p>
            <a:pPr algn="ctr"/>
            <a:endParaRPr lang="en-US">
              <a:solidFill>
                <a:schemeClr val="tx1"/>
              </a:solidFill>
            </a:endParaRPr>
          </a:p>
        </p:txBody>
      </p:sp>
      <p:sp>
        <p:nvSpPr>
          <p:cNvPr id="6" name="Rounded Rectangle 5"/>
          <p:cNvSpPr/>
          <p:nvPr/>
        </p:nvSpPr>
        <p:spPr>
          <a:xfrm>
            <a:off x="692675" y="1524000"/>
            <a:ext cx="3538597" cy="4267200"/>
          </a:xfrm>
          <a:prstGeom prst="roundRect">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lIns="91432" tIns="45716" rIns="91432" bIns="45716" rtlCol="0" anchor="t"/>
          <a:lstStyle/>
          <a:p>
            <a:endParaRPr lang="en-US" sz="1200" b="1" dirty="0" smtClean="0">
              <a:latin typeface="Arial"/>
              <a:cs typeface="Arial"/>
            </a:endParaRPr>
          </a:p>
          <a:p>
            <a:pPr marL="171450" indent="-171450">
              <a:buFont typeface="Wingdings" charset="2"/>
              <a:buChar char="ü"/>
            </a:pPr>
            <a:r>
              <a:rPr lang="en-US" sz="1200" b="1" dirty="0" smtClean="0">
                <a:latin typeface="+mj-lt"/>
                <a:cs typeface="Arial"/>
              </a:rPr>
              <a:t>We collected</a:t>
            </a:r>
            <a:r>
              <a:rPr lang="en-US" sz="1200" dirty="0" smtClean="0">
                <a:latin typeface="+mj-lt"/>
                <a:cs typeface="Arial"/>
              </a:rPr>
              <a:t> the</a:t>
            </a:r>
            <a:r>
              <a:rPr lang="en-US" sz="1200" b="1" dirty="0" smtClean="0">
                <a:latin typeface="+mj-lt"/>
                <a:cs typeface="Arial"/>
              </a:rPr>
              <a:t> </a:t>
            </a:r>
            <a:r>
              <a:rPr lang="en-US" sz="1200" dirty="0" smtClean="0">
                <a:latin typeface="+mj-lt"/>
                <a:cs typeface="Arial"/>
              </a:rPr>
              <a:t>following dates for each NME approved from 2009 to 2014:</a:t>
            </a:r>
          </a:p>
          <a:p>
            <a:pPr marL="628650" lvl="1" indent="-171450">
              <a:buFont typeface="Wingdings" charset="2"/>
              <a:buChar char="ü"/>
            </a:pPr>
            <a:r>
              <a:rPr lang="en-US" sz="1200" dirty="0" smtClean="0">
                <a:latin typeface="+mj-lt"/>
                <a:cs typeface="Arial"/>
              </a:rPr>
              <a:t>IND(investigational new drug) submission date of the first approved indication</a:t>
            </a:r>
          </a:p>
          <a:p>
            <a:pPr marL="628650" lvl="1" indent="-171450">
              <a:buFont typeface="Wingdings" charset="2"/>
              <a:buChar char="ü"/>
            </a:pPr>
            <a:r>
              <a:rPr lang="en-US" sz="1200" dirty="0" smtClean="0">
                <a:latin typeface="+mj-lt"/>
                <a:cs typeface="Arial"/>
              </a:rPr>
              <a:t>Date of the FDA end of phase 2 (EOP2) meeting where available or the start date for the pivotal trials</a:t>
            </a:r>
          </a:p>
          <a:p>
            <a:pPr marL="628650" lvl="1" indent="-171450">
              <a:buFont typeface="Wingdings" charset="2"/>
              <a:buChar char="ü"/>
            </a:pPr>
            <a:r>
              <a:rPr lang="en-US" sz="1200" dirty="0" smtClean="0">
                <a:latin typeface="+mj-lt"/>
                <a:cs typeface="Arial"/>
              </a:rPr>
              <a:t>NDA (new drug application)/BLA (Biologics License Application) filing dates</a:t>
            </a:r>
          </a:p>
          <a:p>
            <a:pPr marL="628650" lvl="1" indent="-171450">
              <a:buFont typeface="Wingdings" charset="2"/>
              <a:buChar char="ü"/>
            </a:pPr>
            <a:r>
              <a:rPr lang="en-US" sz="1200" dirty="0" smtClean="0">
                <a:latin typeface="+mj-lt"/>
                <a:cs typeface="Arial"/>
              </a:rPr>
              <a:t>NDA/BLA approval dates</a:t>
            </a:r>
          </a:p>
          <a:p>
            <a:pPr marL="171435" indent="-171435">
              <a:buFont typeface="Wingdings" charset="2"/>
              <a:buChar char="ü"/>
            </a:pPr>
            <a:r>
              <a:rPr lang="en-US" sz="1200" b="1" dirty="0" smtClean="0">
                <a:latin typeface="+mj-lt"/>
                <a:cs typeface="Arial"/>
              </a:rPr>
              <a:t>We stratified </a:t>
            </a:r>
            <a:r>
              <a:rPr lang="en-US" sz="1200" dirty="0" smtClean="0">
                <a:latin typeface="+mj-lt"/>
                <a:cs typeface="Arial"/>
              </a:rPr>
              <a:t>the NMEs by year of approval, and type of FDA expedited program used.</a:t>
            </a:r>
          </a:p>
          <a:p>
            <a:pPr marL="171450" indent="-171450">
              <a:buFont typeface="Wingdings" charset="2"/>
              <a:buChar char="ü"/>
            </a:pPr>
            <a:r>
              <a:rPr lang="en-US" sz="1200" b="1" dirty="0" smtClean="0">
                <a:latin typeface="+mj-lt"/>
                <a:cs typeface="Arial"/>
              </a:rPr>
              <a:t>We categorized each NME by therapeutic area: </a:t>
            </a:r>
            <a:r>
              <a:rPr lang="en-US" sz="1100" dirty="0" smtClean="0">
                <a:latin typeface="+mj-lt"/>
                <a:cs typeface="Arial"/>
              </a:rPr>
              <a:t>Allergy, Autoimmune, Cardiovascular, Central Nervous System (CNS), Diabetes/ Metabolism, Diagnostic, Infectious disease, Musculoskeletal, Oncology, Ophthalmology, Rare diseases, Respiratory system, Sexual Dysfunction, Skin, Supportive care, and Women’s Health.</a:t>
            </a:r>
            <a:endParaRPr lang="en-US" sz="1200" dirty="0">
              <a:latin typeface="+mj-lt"/>
              <a:cs typeface="Arial"/>
            </a:endParaRPr>
          </a:p>
          <a:p>
            <a:pPr marL="171435" indent="-171435">
              <a:buFont typeface="Wingdings" charset="2"/>
              <a:buChar char="ü"/>
            </a:pPr>
            <a:endParaRPr lang="en-US" sz="1200" b="1" dirty="0">
              <a:latin typeface="Arial"/>
              <a:cs typeface="Arial"/>
            </a:endParaRPr>
          </a:p>
        </p:txBody>
      </p:sp>
      <p:sp>
        <p:nvSpPr>
          <p:cNvPr id="2" name="Rectangle 1"/>
          <p:cNvSpPr/>
          <p:nvPr/>
        </p:nvSpPr>
        <p:spPr>
          <a:xfrm>
            <a:off x="569754" y="914400"/>
            <a:ext cx="377364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91432" tIns="45716" rIns="91432" bIns="45716" rtlCol="0" anchor="ctr"/>
          <a:lstStyle/>
          <a:p>
            <a:pPr algn="ctr"/>
            <a:r>
              <a:rPr lang="en-US" sz="1600" dirty="0">
                <a:latin typeface="Arial"/>
                <a:cs typeface="Arial"/>
              </a:rPr>
              <a:t>1. </a:t>
            </a:r>
            <a:r>
              <a:rPr lang="en-US" sz="1400" dirty="0" smtClean="0">
                <a:latin typeface="+mj-lt"/>
                <a:cs typeface="Arial"/>
              </a:rPr>
              <a:t>We collected key dates for new molecular  entities (NME) and biologics approved over the past 6 years</a:t>
            </a:r>
            <a:r>
              <a:rPr lang="en-US" sz="1400" dirty="0" smtClean="0">
                <a:latin typeface="Arial"/>
                <a:cs typeface="Arial"/>
              </a:rPr>
              <a:t>.</a:t>
            </a:r>
            <a:endParaRPr lang="en-US" sz="1400" dirty="0">
              <a:latin typeface="Arial"/>
              <a:cs typeface="Arial"/>
            </a:endParaRPr>
          </a:p>
        </p:txBody>
      </p:sp>
      <p:sp>
        <p:nvSpPr>
          <p:cNvPr id="116" name="Rectangle 115"/>
          <p:cNvSpPr/>
          <p:nvPr/>
        </p:nvSpPr>
        <p:spPr>
          <a:xfrm>
            <a:off x="457200" y="304800"/>
            <a:ext cx="8077199" cy="456519"/>
          </a:xfrm>
          <a:prstGeom prst="rect">
            <a:avLst/>
          </a:prstGeom>
        </p:spPr>
        <p:txBody>
          <a:bodyPr wrap="square" lIns="86343" tIns="43172" rIns="86343" bIns="43172">
            <a:spAutoFit/>
          </a:bodyPr>
          <a:lstStyle/>
          <a:p>
            <a:pPr defTabSz="456902"/>
            <a:r>
              <a:rPr lang="en-US" sz="2400" dirty="0" smtClean="0">
                <a:latin typeface="+mj-lt"/>
                <a:cs typeface="Arial"/>
              </a:rPr>
              <a:t>Methodology (1 of 2)</a:t>
            </a:r>
            <a:endParaRPr lang="en-US" sz="2400" dirty="0">
              <a:latin typeface="+mj-lt"/>
              <a:cs typeface="Arial"/>
            </a:endParaRPr>
          </a:p>
        </p:txBody>
      </p:sp>
      <p:sp>
        <p:nvSpPr>
          <p:cNvPr id="118" name="Rectangle 117"/>
          <p:cNvSpPr/>
          <p:nvPr/>
        </p:nvSpPr>
        <p:spPr>
          <a:xfrm>
            <a:off x="609600" y="5967846"/>
            <a:ext cx="7848600" cy="661554"/>
          </a:xfrm>
          <a:prstGeom prst="rect">
            <a:avLst/>
          </a:prstGeom>
          <a:solidFill>
            <a:schemeClr val="bg1">
              <a:lumMod val="75000"/>
            </a:schemeClr>
          </a:solidFill>
        </p:spPr>
        <p:style>
          <a:lnRef idx="1">
            <a:schemeClr val="accent1"/>
          </a:lnRef>
          <a:fillRef idx="3">
            <a:schemeClr val="accent1"/>
          </a:fillRef>
          <a:effectRef idx="2">
            <a:schemeClr val="accent1"/>
          </a:effectRef>
          <a:fontRef idx="minor">
            <a:schemeClr val="lt1"/>
          </a:fontRef>
        </p:style>
        <p:txBody>
          <a:bodyPr lIns="91432" tIns="45716" rIns="91432" bIns="45716" rtlCol="0" anchor="t"/>
          <a:lstStyle/>
          <a:p>
            <a:pPr algn="ctr"/>
            <a:r>
              <a:rPr lang="en-US" dirty="0" smtClean="0">
                <a:solidFill>
                  <a:schemeClr val="tx1"/>
                </a:solidFill>
              </a:rPr>
              <a:t>3</a:t>
            </a:r>
            <a:r>
              <a:rPr lang="en-US" sz="1600" dirty="0" smtClean="0">
                <a:solidFill>
                  <a:schemeClr val="tx1"/>
                </a:solidFill>
              </a:rPr>
              <a:t>. </a:t>
            </a:r>
            <a:r>
              <a:rPr lang="en-US" sz="1600" dirty="0" smtClean="0">
                <a:solidFill>
                  <a:schemeClr val="tx1"/>
                </a:solidFill>
                <a:latin typeface="+mj-lt"/>
                <a:cs typeface="Arial"/>
              </a:rPr>
              <a:t>We compiled and analyzed the findings to determine the effect of FDA expedited programs on drug development timelines.</a:t>
            </a:r>
          </a:p>
        </p:txBody>
      </p:sp>
      <p:sp>
        <p:nvSpPr>
          <p:cNvPr id="11" name="Rounded Rectangle 10"/>
          <p:cNvSpPr/>
          <p:nvPr/>
        </p:nvSpPr>
        <p:spPr>
          <a:xfrm>
            <a:off x="4876801" y="1524000"/>
            <a:ext cx="3538597" cy="4267200"/>
          </a:xfrm>
          <a:prstGeom prst="roundRect">
            <a:avLst/>
          </a:prstGeom>
          <a:solidFill>
            <a:srgbClr val="D0E6CE"/>
          </a:solidFill>
        </p:spPr>
        <p:style>
          <a:lnRef idx="1">
            <a:schemeClr val="accent1"/>
          </a:lnRef>
          <a:fillRef idx="2">
            <a:schemeClr val="accent1"/>
          </a:fillRef>
          <a:effectRef idx="1">
            <a:schemeClr val="accent1"/>
          </a:effectRef>
          <a:fontRef idx="minor">
            <a:schemeClr val="dk1"/>
          </a:fontRef>
        </p:style>
        <p:txBody>
          <a:bodyPr lIns="91432" tIns="45716" rIns="91432" bIns="45716" rtlCol="0" anchor="t"/>
          <a:lstStyle/>
          <a:p>
            <a:endParaRPr lang="en-US" sz="1200" b="1" dirty="0"/>
          </a:p>
          <a:p>
            <a:pPr marL="171450" indent="-171450">
              <a:buFont typeface="Wingdings" charset="2"/>
              <a:buChar char="ü"/>
            </a:pPr>
            <a:r>
              <a:rPr lang="en-US" sz="1200" b="1" dirty="0" smtClean="0">
                <a:cs typeface="Arial"/>
              </a:rPr>
              <a:t>Fast </a:t>
            </a:r>
            <a:r>
              <a:rPr lang="en-US" sz="1200" b="1" dirty="0">
                <a:cs typeface="Arial"/>
              </a:rPr>
              <a:t>Track </a:t>
            </a:r>
            <a:r>
              <a:rPr lang="en-US" sz="1200" dirty="0" smtClean="0">
                <a:cs typeface="Arial"/>
              </a:rPr>
              <a:t>is </a:t>
            </a:r>
            <a:r>
              <a:rPr lang="en-US" sz="1200" dirty="0">
                <a:cs typeface="Arial"/>
              </a:rPr>
              <a:t>introduced to accelerate the approval </a:t>
            </a:r>
            <a:r>
              <a:rPr lang="en-US" sz="1200" dirty="0" smtClean="0">
                <a:cs typeface="Arial"/>
              </a:rPr>
              <a:t>for </a:t>
            </a:r>
            <a:r>
              <a:rPr lang="en-US" sz="1200" dirty="0">
                <a:cs typeface="Arial"/>
              </a:rPr>
              <a:t>medications </a:t>
            </a:r>
            <a:r>
              <a:rPr lang="en-US" sz="1200" dirty="0" smtClean="0">
                <a:cs typeface="Arial"/>
              </a:rPr>
              <a:t>treating serious </a:t>
            </a:r>
            <a:r>
              <a:rPr lang="en-US" sz="1200" dirty="0">
                <a:cs typeface="Arial"/>
              </a:rPr>
              <a:t>conditions </a:t>
            </a:r>
            <a:r>
              <a:rPr lang="en-US" sz="1200" dirty="0" smtClean="0">
                <a:cs typeface="Arial"/>
              </a:rPr>
              <a:t>with unmet </a:t>
            </a:r>
            <a:r>
              <a:rPr lang="en-US" sz="1200" dirty="0">
                <a:cs typeface="Arial"/>
              </a:rPr>
              <a:t>medical </a:t>
            </a:r>
            <a:r>
              <a:rPr lang="en-US" sz="1200" dirty="0" smtClean="0">
                <a:cs typeface="Arial"/>
              </a:rPr>
              <a:t>needs or </a:t>
            </a:r>
            <a:r>
              <a:rPr lang="en-US" sz="1200" dirty="0" smtClean="0"/>
              <a:t>a drug </a:t>
            </a:r>
            <a:r>
              <a:rPr lang="en-US" sz="1200" dirty="0"/>
              <a:t>that has been designated as a qualified infectious disease </a:t>
            </a:r>
            <a:r>
              <a:rPr lang="en-US" sz="1200" dirty="0" smtClean="0"/>
              <a:t>product.</a:t>
            </a:r>
            <a:r>
              <a:rPr lang="en-US" sz="1200" dirty="0" smtClean="0">
                <a:cs typeface="Arial"/>
              </a:rPr>
              <a:t> </a:t>
            </a:r>
          </a:p>
          <a:p>
            <a:pPr marL="171435" indent="-171435">
              <a:buFont typeface="Wingdings" charset="2"/>
              <a:buChar char="ü"/>
            </a:pPr>
            <a:r>
              <a:rPr lang="en-US" sz="1200" b="1" dirty="0" smtClean="0">
                <a:cs typeface="Arial"/>
              </a:rPr>
              <a:t>Accelerated </a:t>
            </a:r>
            <a:r>
              <a:rPr lang="en-US" sz="1200" b="1" dirty="0">
                <a:cs typeface="Arial"/>
              </a:rPr>
              <a:t>Approval </a:t>
            </a:r>
            <a:r>
              <a:rPr lang="en-US" sz="1200" dirty="0" smtClean="0">
                <a:cs typeface="Arial"/>
              </a:rPr>
              <a:t>allows for approval of medication treating serious conditions based on surrogate endpoints.</a:t>
            </a:r>
          </a:p>
          <a:p>
            <a:pPr marL="171435" indent="-171435">
              <a:buFont typeface="Wingdings" charset="2"/>
              <a:buChar char="ü"/>
            </a:pPr>
            <a:r>
              <a:rPr lang="en-US" sz="1200" b="1" dirty="0" smtClean="0">
                <a:cs typeface="Arial"/>
              </a:rPr>
              <a:t>Priority </a:t>
            </a:r>
            <a:r>
              <a:rPr lang="en-US" sz="1200" b="1" dirty="0">
                <a:cs typeface="Arial"/>
              </a:rPr>
              <a:t>Review </a:t>
            </a:r>
            <a:r>
              <a:rPr lang="en-US" sz="1200" dirty="0">
                <a:cs typeface="Arial"/>
              </a:rPr>
              <a:t>is </a:t>
            </a:r>
            <a:r>
              <a:rPr lang="en-US" sz="1200" dirty="0" smtClean="0">
                <a:cs typeface="Arial"/>
              </a:rPr>
              <a:t>for </a:t>
            </a:r>
            <a:r>
              <a:rPr lang="en-US" sz="1200" dirty="0">
                <a:cs typeface="Arial"/>
              </a:rPr>
              <a:t>medications that </a:t>
            </a:r>
            <a:r>
              <a:rPr lang="en-US" sz="1200" dirty="0" smtClean="0">
                <a:cs typeface="Arial"/>
              </a:rPr>
              <a:t>offer significant </a:t>
            </a:r>
            <a:r>
              <a:rPr lang="en-US" sz="1200" dirty="0">
                <a:cs typeface="Arial"/>
              </a:rPr>
              <a:t>improvements in the safety or effectiveness of the treatment, diagnosis, or prevention of serious conditions when compared to standard </a:t>
            </a:r>
            <a:r>
              <a:rPr lang="en-US" sz="1200" dirty="0" smtClean="0">
                <a:cs typeface="Arial"/>
              </a:rPr>
              <a:t>applications.</a:t>
            </a:r>
          </a:p>
          <a:p>
            <a:pPr marL="171435" indent="-171435">
              <a:buFont typeface="Wingdings" charset="2"/>
              <a:buChar char="ü"/>
            </a:pPr>
            <a:r>
              <a:rPr lang="en-US" sz="1200" b="1" dirty="0">
                <a:cs typeface="Arial"/>
              </a:rPr>
              <a:t>Breakthrough therapy designation </a:t>
            </a:r>
            <a:r>
              <a:rPr lang="en-US" sz="1200" dirty="0">
                <a:cs typeface="Arial"/>
              </a:rPr>
              <a:t>is </a:t>
            </a:r>
            <a:r>
              <a:rPr lang="en-US" sz="1200" dirty="0" smtClean="0">
                <a:cs typeface="Arial"/>
              </a:rPr>
              <a:t>for medications that treat </a:t>
            </a:r>
            <a:r>
              <a:rPr lang="en-US" sz="1200" dirty="0">
                <a:cs typeface="Arial"/>
              </a:rPr>
              <a:t>serious or life threatening </a:t>
            </a:r>
            <a:r>
              <a:rPr lang="en-US" sz="1200" dirty="0" smtClean="0">
                <a:cs typeface="Arial"/>
              </a:rPr>
              <a:t>disease and </a:t>
            </a:r>
            <a:r>
              <a:rPr lang="en-US" sz="1200" dirty="0" smtClean="0"/>
              <a:t>the medications</a:t>
            </a:r>
            <a:r>
              <a:rPr lang="en-US" sz="1200" dirty="0" smtClean="0"/>
              <a:t> </a:t>
            </a:r>
            <a:r>
              <a:rPr lang="en-US" sz="1200" dirty="0"/>
              <a:t>may demonstrate substantial improvement on a clinically significant endpoint(s) over </a:t>
            </a:r>
            <a:r>
              <a:rPr lang="en-US" sz="1200"/>
              <a:t>available </a:t>
            </a:r>
            <a:r>
              <a:rPr lang="en-US" sz="1200" smtClean="0"/>
              <a:t>therapies.</a:t>
            </a:r>
            <a:endParaRPr lang="en-US" sz="1200"/>
          </a:p>
          <a:p>
            <a:r>
              <a:rPr lang="en-US" sz="1200" dirty="0" smtClean="0">
                <a:cs typeface="Arial"/>
              </a:rPr>
              <a:t>. </a:t>
            </a:r>
            <a:endParaRPr lang="en-US" sz="1200" dirty="0">
              <a:cs typeface="Arial"/>
            </a:endParaRPr>
          </a:p>
          <a:p>
            <a:pPr marL="171435" indent="-171435">
              <a:buFont typeface="Wingdings" charset="2"/>
              <a:buChar char="ü"/>
            </a:pPr>
            <a:endParaRPr lang="en-US" sz="1200" b="1" dirty="0"/>
          </a:p>
        </p:txBody>
      </p:sp>
      <p:sp>
        <p:nvSpPr>
          <p:cNvPr id="111" name="Rectangle 110"/>
          <p:cNvSpPr/>
          <p:nvPr/>
        </p:nvSpPr>
        <p:spPr>
          <a:xfrm>
            <a:off x="4724400" y="935736"/>
            <a:ext cx="3773646" cy="893064"/>
          </a:xfrm>
          <a:prstGeom prst="rect">
            <a:avLst/>
          </a:prstGeom>
          <a:solidFill>
            <a:schemeClr val="accent1"/>
          </a:solidFill>
        </p:spPr>
        <p:style>
          <a:lnRef idx="0">
            <a:schemeClr val="accent5"/>
          </a:lnRef>
          <a:fillRef idx="3">
            <a:schemeClr val="accent5"/>
          </a:fillRef>
          <a:effectRef idx="3">
            <a:schemeClr val="accent5"/>
          </a:effectRef>
          <a:fontRef idx="minor">
            <a:schemeClr val="lt1"/>
          </a:fontRef>
        </p:style>
        <p:txBody>
          <a:bodyPr lIns="91432" tIns="45716" rIns="91432" bIns="45716" rtlCol="0" anchor="ctr"/>
          <a:lstStyle/>
          <a:p>
            <a:pPr algn="ctr"/>
            <a:endParaRPr lang="en-US" sz="1400" dirty="0" smtClean="0"/>
          </a:p>
          <a:p>
            <a:pPr algn="ctr"/>
            <a:r>
              <a:rPr lang="en-US" sz="1400" dirty="0" smtClean="0">
                <a:latin typeface="Arial"/>
                <a:cs typeface="Arial"/>
              </a:rPr>
              <a:t>2</a:t>
            </a:r>
            <a:r>
              <a:rPr lang="en-US" sz="1400" dirty="0">
                <a:latin typeface="+mj-lt"/>
                <a:cs typeface="Arial"/>
              </a:rPr>
              <a:t>. We </a:t>
            </a:r>
            <a:r>
              <a:rPr lang="en-US" sz="1400" dirty="0" smtClean="0">
                <a:latin typeface="+mj-lt"/>
                <a:cs typeface="Arial"/>
              </a:rPr>
              <a:t>looked at the 4 major FDA programs used to expedite clinical development to understand impact on time to market</a:t>
            </a:r>
          </a:p>
        </p:txBody>
      </p:sp>
    </p:spTree>
    <p:extLst>
      <p:ext uri="{BB962C8B-B14F-4D97-AF65-F5344CB8AC3E}">
        <p14:creationId xmlns:p14="http://schemas.microsoft.com/office/powerpoint/2010/main" val="3950386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Rectangle 115"/>
          <p:cNvSpPr/>
          <p:nvPr/>
        </p:nvSpPr>
        <p:spPr>
          <a:xfrm>
            <a:off x="457200" y="304800"/>
            <a:ext cx="8077199" cy="456519"/>
          </a:xfrm>
          <a:prstGeom prst="rect">
            <a:avLst/>
          </a:prstGeom>
        </p:spPr>
        <p:txBody>
          <a:bodyPr wrap="square" lIns="86343" tIns="43172" rIns="86343" bIns="43172">
            <a:spAutoFit/>
          </a:bodyPr>
          <a:lstStyle/>
          <a:p>
            <a:pPr defTabSz="456902"/>
            <a:r>
              <a:rPr lang="en-US" sz="2400" dirty="0" smtClean="0">
                <a:latin typeface="+mj-lt"/>
                <a:cs typeface="Arial"/>
              </a:rPr>
              <a:t>Methodology (2 of 2)</a:t>
            </a:r>
            <a:endParaRPr lang="en-US" sz="2400" dirty="0">
              <a:latin typeface="+mj-lt"/>
              <a:cs typeface="Arial"/>
            </a:endParaRPr>
          </a:p>
        </p:txBody>
      </p:sp>
      <p:sp>
        <p:nvSpPr>
          <p:cNvPr id="3" name="TextBox 2"/>
          <p:cNvSpPr txBox="1"/>
          <p:nvPr/>
        </p:nvSpPr>
        <p:spPr>
          <a:xfrm>
            <a:off x="152400" y="6324600"/>
            <a:ext cx="6705600" cy="246221"/>
          </a:xfrm>
          <a:prstGeom prst="rect">
            <a:avLst/>
          </a:prstGeom>
          <a:noFill/>
        </p:spPr>
        <p:txBody>
          <a:bodyPr wrap="square" rtlCol="0">
            <a:spAutoFit/>
          </a:bodyPr>
          <a:lstStyle/>
          <a:p>
            <a:r>
              <a:rPr lang="en-GB" sz="1000" dirty="0" smtClean="0"/>
              <a:t>*Sources: </a:t>
            </a:r>
            <a:r>
              <a:rPr lang="en-GB" sz="900" dirty="0" smtClean="0"/>
              <a:t>“</a:t>
            </a:r>
            <a:r>
              <a:rPr lang="en-GB" sz="900" dirty="0"/>
              <a:t>Approved drugs 2013”, “2011 Novel New Drugs”, “2012 Novel New Drugs Summary” </a:t>
            </a:r>
            <a:endParaRPr lang="en-GB" sz="900" dirty="0" smtClean="0"/>
          </a:p>
        </p:txBody>
      </p:sp>
      <p:sp>
        <p:nvSpPr>
          <p:cNvPr id="5" name="TextBox 4"/>
          <p:cNvSpPr txBox="1"/>
          <p:nvPr/>
        </p:nvSpPr>
        <p:spPr>
          <a:xfrm>
            <a:off x="2667000" y="3189744"/>
            <a:ext cx="5410200" cy="2246769"/>
          </a:xfrm>
          <a:prstGeom prst="rect">
            <a:avLst/>
          </a:prstGeom>
          <a:noFill/>
        </p:spPr>
        <p:txBody>
          <a:bodyPr wrap="square" rtlCol="0">
            <a:spAutoFit/>
          </a:bodyPr>
          <a:lstStyle/>
          <a:p>
            <a:pPr marL="285750" indent="-285750">
              <a:buFont typeface="Wingdings" charset="2"/>
              <a:buChar char="u"/>
            </a:pPr>
            <a:r>
              <a:rPr lang="en-GB" sz="1400" dirty="0" smtClean="0"/>
              <a:t>IND filing: As reported in FDA filings - where information not available dates extracted from the Federal Register</a:t>
            </a:r>
          </a:p>
          <a:p>
            <a:endParaRPr lang="en-GB" sz="1400" dirty="0" smtClean="0"/>
          </a:p>
          <a:p>
            <a:pPr marL="285750" indent="-285750">
              <a:buFont typeface="Wingdings" charset="2"/>
              <a:buChar char="u"/>
            </a:pPr>
            <a:r>
              <a:rPr lang="en-GB" sz="1400" dirty="0" smtClean="0"/>
              <a:t>End of Phase 2 meeting/beginning of pivotal trial -As reported in FDA filings – where the information was not available start dates of the pivotal trial extracted from </a:t>
            </a:r>
            <a:r>
              <a:rPr lang="en-GB" sz="1400" dirty="0" smtClean="0">
                <a:hlinkClick r:id="rId3"/>
              </a:rPr>
              <a:t>www.clinicaltrials.gov</a:t>
            </a:r>
            <a:endParaRPr lang="en-GB" sz="1400" dirty="0" smtClean="0"/>
          </a:p>
          <a:p>
            <a:endParaRPr lang="en-GB" sz="1400" dirty="0" smtClean="0"/>
          </a:p>
          <a:p>
            <a:pPr marL="285750" indent="-285750">
              <a:buFont typeface="Wingdings" charset="2"/>
              <a:buChar char="u"/>
            </a:pPr>
            <a:r>
              <a:rPr lang="en-GB" sz="1400" dirty="0" smtClean="0"/>
              <a:t>NDA/BLA filing: As reported in FDA filings</a:t>
            </a:r>
          </a:p>
          <a:p>
            <a:endParaRPr lang="en-GB" sz="1400" dirty="0" smtClean="0"/>
          </a:p>
          <a:p>
            <a:pPr marL="285750" indent="-285750">
              <a:buFont typeface="Wingdings" charset="2"/>
              <a:buChar char="u"/>
            </a:pPr>
            <a:r>
              <a:rPr lang="en-GB" sz="1400" dirty="0" smtClean="0"/>
              <a:t>NDA/BLA approval: As reported in FDA filings</a:t>
            </a:r>
          </a:p>
        </p:txBody>
      </p:sp>
      <p:sp>
        <p:nvSpPr>
          <p:cNvPr id="8" name="Chevron 7"/>
          <p:cNvSpPr/>
          <p:nvPr/>
        </p:nvSpPr>
        <p:spPr>
          <a:xfrm>
            <a:off x="152400" y="1191768"/>
            <a:ext cx="2286000" cy="713232"/>
          </a:xfrm>
          <a:prstGeom prst="chevron">
            <a:avLst/>
          </a:prstGeom>
          <a:solidFill>
            <a:schemeClr val="accent1"/>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r>
              <a:rPr lang="en-GB" sz="1400" dirty="0" smtClean="0">
                <a:solidFill>
                  <a:srgbClr val="FFFFFF"/>
                </a:solidFill>
              </a:rPr>
              <a:t>Excluded NMEs from the analysis</a:t>
            </a:r>
            <a:endParaRPr lang="en-GB" sz="1400" dirty="0">
              <a:solidFill>
                <a:srgbClr val="FFFFFF"/>
              </a:solidFill>
            </a:endParaRPr>
          </a:p>
        </p:txBody>
      </p:sp>
      <p:sp>
        <p:nvSpPr>
          <p:cNvPr id="10" name="TextBox 9"/>
          <p:cNvSpPr txBox="1"/>
          <p:nvPr/>
        </p:nvSpPr>
        <p:spPr>
          <a:xfrm>
            <a:off x="2667000" y="1191768"/>
            <a:ext cx="5181599" cy="1600438"/>
          </a:xfrm>
          <a:prstGeom prst="rect">
            <a:avLst/>
          </a:prstGeom>
          <a:noFill/>
        </p:spPr>
        <p:txBody>
          <a:bodyPr wrap="square" rtlCol="0">
            <a:spAutoFit/>
          </a:bodyPr>
          <a:lstStyle/>
          <a:p>
            <a:pPr marL="285750" indent="-285750">
              <a:buFont typeface="Wingdings" charset="2"/>
              <a:buChar char="u"/>
            </a:pPr>
            <a:r>
              <a:rPr lang="en-GB" sz="1400" dirty="0"/>
              <a:t>Lumizyme and </a:t>
            </a:r>
            <a:r>
              <a:rPr lang="en-GB" sz="1400" dirty="0" smtClean="0"/>
              <a:t>Corifact: Excluded </a:t>
            </a:r>
            <a:r>
              <a:rPr lang="en-GB" sz="1400" dirty="0"/>
              <a:t>entirely from the </a:t>
            </a:r>
            <a:r>
              <a:rPr lang="en-GB" sz="1400" dirty="0" smtClean="0"/>
              <a:t>analysis as   IND filings and EOP2 meeting data are not available</a:t>
            </a:r>
          </a:p>
          <a:p>
            <a:endParaRPr lang="en-GB" sz="1400" dirty="0" smtClean="0"/>
          </a:p>
          <a:p>
            <a:pPr marL="285750" indent="-285750">
              <a:buFont typeface="Wingdings" charset="2"/>
              <a:buChar char="u"/>
            </a:pPr>
            <a:r>
              <a:rPr lang="en-GB" sz="1400" dirty="0" smtClean="0"/>
              <a:t> </a:t>
            </a:r>
            <a:r>
              <a:rPr lang="en-GB" sz="1400" dirty="0"/>
              <a:t>2014 </a:t>
            </a:r>
            <a:r>
              <a:rPr lang="en-GB" sz="1400" dirty="0" smtClean="0"/>
              <a:t>approved </a:t>
            </a:r>
            <a:r>
              <a:rPr lang="en-GB" sz="1400" dirty="0"/>
              <a:t>NMEs  </a:t>
            </a:r>
            <a:r>
              <a:rPr lang="en-GB" sz="1400" dirty="0" err="1" smtClean="0"/>
              <a:t>Belsomra</a:t>
            </a:r>
            <a:r>
              <a:rPr lang="en-GB" sz="1400" dirty="0" smtClean="0"/>
              <a:t>, </a:t>
            </a:r>
            <a:r>
              <a:rPr lang="en-GB" sz="1400" dirty="0" err="1"/>
              <a:t>Cerdelga</a:t>
            </a:r>
            <a:r>
              <a:rPr lang="en-GB" sz="1400" dirty="0"/>
              <a:t>, </a:t>
            </a:r>
            <a:r>
              <a:rPr lang="en-GB" sz="1400" dirty="0" smtClean="0"/>
              <a:t>Jardiance,</a:t>
            </a:r>
            <a:r>
              <a:rPr lang="en-GB" sz="1400" dirty="0"/>
              <a:t> </a:t>
            </a:r>
            <a:r>
              <a:rPr lang="en-GB" sz="1400" dirty="0" smtClean="0"/>
              <a:t>Jublia, </a:t>
            </a:r>
            <a:r>
              <a:rPr lang="en-GB" sz="1400" dirty="0" err="1" smtClean="0"/>
              <a:t>Orbativ</a:t>
            </a:r>
            <a:r>
              <a:rPr lang="en-GB" sz="1400" dirty="0" smtClean="0"/>
              <a:t>, Otezla, </a:t>
            </a:r>
            <a:r>
              <a:rPr lang="en-GB" sz="1400" dirty="0" err="1" smtClean="0"/>
              <a:t>Pledridy</a:t>
            </a:r>
            <a:r>
              <a:rPr lang="en-GB" sz="1400" dirty="0" smtClean="0"/>
              <a:t>,</a:t>
            </a:r>
            <a:r>
              <a:rPr lang="en-GB" sz="1400" dirty="0"/>
              <a:t> </a:t>
            </a:r>
            <a:r>
              <a:rPr lang="en-GB" sz="1400" dirty="0" smtClean="0"/>
              <a:t>Sivextro, Striverdi Respimat, </a:t>
            </a:r>
            <a:r>
              <a:rPr lang="en-GB" sz="1400" dirty="0"/>
              <a:t>Tanzeum</a:t>
            </a:r>
            <a:r>
              <a:rPr lang="en-GB" sz="1400" dirty="0" smtClean="0"/>
              <a:t>, Zydelig and Zykadia: Excluded as full FDA documentation is not published</a:t>
            </a:r>
            <a:endParaRPr lang="en-GB" sz="1400" dirty="0"/>
          </a:p>
        </p:txBody>
      </p:sp>
      <p:sp>
        <p:nvSpPr>
          <p:cNvPr id="17" name="Chevron 16"/>
          <p:cNvSpPr/>
          <p:nvPr/>
        </p:nvSpPr>
        <p:spPr>
          <a:xfrm>
            <a:off x="152400" y="3189744"/>
            <a:ext cx="2286000" cy="713232"/>
          </a:xfrm>
          <a:prstGeom prst="chevron">
            <a:avLst/>
          </a:prstGeom>
          <a:solidFill>
            <a:srgbClr val="325B2F"/>
          </a:solidFill>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r>
              <a:rPr lang="en-GB" sz="1400" dirty="0" smtClean="0">
                <a:solidFill>
                  <a:srgbClr val="FFFFFF"/>
                </a:solidFill>
              </a:rPr>
              <a:t>Sources used</a:t>
            </a:r>
            <a:endParaRPr lang="en-GB" sz="1400" dirty="0">
              <a:solidFill>
                <a:srgbClr val="FFFFFF"/>
              </a:solidFill>
            </a:endParaRPr>
          </a:p>
        </p:txBody>
      </p:sp>
    </p:spTree>
    <p:extLst>
      <p:ext uri="{BB962C8B-B14F-4D97-AF65-F5344CB8AC3E}">
        <p14:creationId xmlns:p14="http://schemas.microsoft.com/office/powerpoint/2010/main" val="9749591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NMEs That Used Any of the FDA Expedited Programs</a:t>
            </a:r>
            <a:endParaRPr lang="en-US" dirty="0"/>
          </a:p>
        </p:txBody>
      </p:sp>
      <p:sp>
        <p:nvSpPr>
          <p:cNvPr id="6" name="Slide Number Placeholder 5"/>
          <p:cNvSpPr>
            <a:spLocks noGrp="1"/>
          </p:cNvSpPr>
          <p:nvPr>
            <p:ph type="sldNum" sz="quarter" idx="11"/>
          </p:nvPr>
        </p:nvSpPr>
        <p:spPr/>
        <p:txBody>
          <a:bodyPr/>
          <a:lstStyle/>
          <a:p>
            <a:fld id="{AD21E76C-CE51-483A-A436-548FDDF08156}" type="slidenum">
              <a:rPr lang="en-US" smtClean="0"/>
              <a:pPr/>
              <a:t>4</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524757830"/>
              </p:ext>
            </p:extLst>
          </p:nvPr>
        </p:nvGraphicFramePr>
        <p:xfrm>
          <a:off x="304800" y="1072347"/>
          <a:ext cx="1828800" cy="5633252"/>
        </p:xfrm>
        <a:graphic>
          <a:graphicData uri="http://schemas.openxmlformats.org/drawingml/2006/table">
            <a:tbl>
              <a:tblPr firstRow="1" bandRow="1">
                <a:tableStyleId>{F5AB1C69-6EDB-4FF4-983F-18BD219EF322}</a:tableStyleId>
              </a:tblPr>
              <a:tblGrid>
                <a:gridCol w="1828800"/>
              </a:tblGrid>
              <a:tr h="454238">
                <a:tc>
                  <a:txBody>
                    <a:bodyPr/>
                    <a:lstStyle/>
                    <a:p>
                      <a:r>
                        <a:rPr lang="en-GB" sz="1400" dirty="0" smtClean="0"/>
                        <a:t>Therapeutic area</a:t>
                      </a:r>
                      <a:endParaRPr lang="en-GB" sz="1400" dirty="0"/>
                    </a:p>
                  </a:txBody>
                  <a:tcPr>
                    <a:solidFill>
                      <a:schemeClr val="accent1"/>
                    </a:solidFill>
                  </a:tcPr>
                </a:tc>
              </a:tr>
              <a:tr h="567799">
                <a:tc>
                  <a:txBody>
                    <a:bodyPr/>
                    <a:lstStyle/>
                    <a:p>
                      <a:r>
                        <a:rPr lang="en-US" sz="1200" b="1" dirty="0" smtClean="0"/>
                        <a:t>Autoimmune</a:t>
                      </a:r>
                    </a:p>
                    <a:p>
                      <a:endParaRPr lang="en-GB" sz="1200" b="1" dirty="0"/>
                    </a:p>
                  </a:txBody>
                  <a:tcPr>
                    <a:solidFill>
                      <a:schemeClr val="accent1">
                        <a:lumMod val="20000"/>
                        <a:lumOff val="80000"/>
                      </a:schemeClr>
                    </a:solidFill>
                  </a:tcPr>
                </a:tc>
              </a:tr>
              <a:tr h="567799">
                <a:tc>
                  <a:txBody>
                    <a:bodyPr/>
                    <a:lstStyle/>
                    <a:p>
                      <a:r>
                        <a:rPr lang="en-US" sz="1200" b="1" dirty="0" smtClean="0"/>
                        <a:t>Cardiovascular</a:t>
                      </a:r>
                    </a:p>
                    <a:p>
                      <a:endParaRPr lang="en-GB" sz="1200" b="1" dirty="0"/>
                    </a:p>
                  </a:txBody>
                  <a:tcPr>
                    <a:solidFill>
                      <a:schemeClr val="accent1">
                        <a:lumMod val="20000"/>
                        <a:lumOff val="80000"/>
                      </a:schemeClr>
                    </a:solidFill>
                  </a:tcPr>
                </a:tc>
              </a:tr>
              <a:tr h="340680">
                <a:tc>
                  <a:txBody>
                    <a:bodyPr/>
                    <a:lstStyle/>
                    <a:p>
                      <a:r>
                        <a:rPr lang="en-GB" sz="1200" b="1" dirty="0" smtClean="0"/>
                        <a:t>CNS</a:t>
                      </a:r>
                      <a:endParaRPr lang="en-GB" sz="1200" b="1" dirty="0"/>
                    </a:p>
                  </a:txBody>
                  <a:tcPr>
                    <a:solidFill>
                      <a:schemeClr val="accent1">
                        <a:lumMod val="20000"/>
                        <a:lumOff val="80000"/>
                      </a:schemeClr>
                    </a:solidFill>
                  </a:tcPr>
                </a:tc>
              </a:tr>
              <a:tr h="359607">
                <a:tc>
                  <a:txBody>
                    <a:bodyPr/>
                    <a:lstStyle/>
                    <a:p>
                      <a:r>
                        <a:rPr lang="en-GB" sz="1200" b="1" dirty="0" smtClean="0"/>
                        <a:t>Diabetes/Metabolism</a:t>
                      </a:r>
                      <a:endParaRPr lang="en-GB" sz="1200" b="1" dirty="0"/>
                    </a:p>
                  </a:txBody>
                  <a:tcPr>
                    <a:solidFill>
                      <a:schemeClr val="accent1">
                        <a:lumMod val="20000"/>
                        <a:lumOff val="80000"/>
                      </a:schemeClr>
                    </a:solidFill>
                  </a:tcPr>
                </a:tc>
              </a:tr>
              <a:tr h="473167">
                <a:tc>
                  <a:txBody>
                    <a:bodyPr/>
                    <a:lstStyle/>
                    <a:p>
                      <a:r>
                        <a:rPr lang="en-GB" sz="1200" b="1" dirty="0" smtClean="0"/>
                        <a:t>Diagnostics</a:t>
                      </a:r>
                    </a:p>
                  </a:txBody>
                  <a:tcPr>
                    <a:solidFill>
                      <a:schemeClr val="accent1">
                        <a:lumMod val="20000"/>
                        <a:lumOff val="80000"/>
                      </a:schemeClr>
                    </a:solidFill>
                  </a:tcPr>
                </a:tc>
              </a:tr>
              <a:tr h="485202">
                <a:tc>
                  <a:txBody>
                    <a:bodyPr/>
                    <a:lstStyle/>
                    <a:p>
                      <a:r>
                        <a:rPr lang="en-GB" sz="1200" b="1" dirty="0" smtClean="0"/>
                        <a:t>Infectious diseases</a:t>
                      </a:r>
                      <a:endParaRPr lang="en-GB" sz="1200" b="1" dirty="0"/>
                    </a:p>
                  </a:txBody>
                  <a:tcPr>
                    <a:solidFill>
                      <a:schemeClr val="accent1">
                        <a:lumMod val="20000"/>
                        <a:lumOff val="80000"/>
                      </a:schemeClr>
                    </a:solidFill>
                  </a:tcPr>
                </a:tc>
              </a:tr>
              <a:tr h="1022040">
                <a:tc>
                  <a:txBody>
                    <a:bodyPr/>
                    <a:lstStyle/>
                    <a:p>
                      <a:r>
                        <a:rPr lang="en-GB" sz="1200" b="1" dirty="0" smtClean="0"/>
                        <a:t>Oncology</a:t>
                      </a:r>
                    </a:p>
                    <a:p>
                      <a:endParaRPr lang="en-GB" sz="1200" b="1" dirty="0" smtClean="0"/>
                    </a:p>
                    <a:p>
                      <a:endParaRPr lang="en-GB" sz="1200" b="1" dirty="0" smtClean="0"/>
                    </a:p>
                    <a:p>
                      <a:endParaRPr lang="en-GB" sz="1200" b="1" dirty="0" smtClean="0"/>
                    </a:p>
                  </a:txBody>
                  <a:tcPr>
                    <a:solidFill>
                      <a:schemeClr val="accent1">
                        <a:lumMod val="20000"/>
                        <a:lumOff val="80000"/>
                      </a:schemeClr>
                    </a:solidFill>
                  </a:tcPr>
                </a:tc>
              </a:tr>
              <a:tr h="340680">
                <a:tc>
                  <a:txBody>
                    <a:bodyPr/>
                    <a:lstStyle/>
                    <a:p>
                      <a:r>
                        <a:rPr lang="en-GB" sz="1200" b="1" dirty="0" smtClean="0"/>
                        <a:t>Rare diseases</a:t>
                      </a:r>
                      <a:endParaRPr lang="en-GB" sz="1200" b="1" dirty="0"/>
                    </a:p>
                  </a:txBody>
                  <a:tcPr>
                    <a:solidFill>
                      <a:schemeClr val="accent1">
                        <a:lumMod val="20000"/>
                        <a:lumOff val="80000"/>
                      </a:schemeClr>
                    </a:solidFill>
                  </a:tcPr>
                </a:tc>
              </a:tr>
              <a:tr h="340680">
                <a:tc>
                  <a:txBody>
                    <a:bodyPr/>
                    <a:lstStyle/>
                    <a:p>
                      <a:r>
                        <a:rPr lang="en-GB" sz="1200" b="1" dirty="0" smtClean="0"/>
                        <a:t>Respiratory system</a:t>
                      </a:r>
                      <a:endParaRPr lang="en-GB" sz="1200" b="1" dirty="0"/>
                    </a:p>
                  </a:txBody>
                  <a:tcPr>
                    <a:solidFill>
                      <a:schemeClr val="accent1">
                        <a:lumMod val="20000"/>
                        <a:lumOff val="80000"/>
                      </a:schemeClr>
                    </a:solidFill>
                  </a:tcPr>
                </a:tc>
              </a:tr>
              <a:tr h="340680">
                <a:tc>
                  <a:txBody>
                    <a:bodyPr/>
                    <a:lstStyle/>
                    <a:p>
                      <a:r>
                        <a:rPr lang="en-GB" sz="1200" b="1" dirty="0" smtClean="0"/>
                        <a:t>Supportive care</a:t>
                      </a:r>
                      <a:endParaRPr lang="en-GB" sz="1200" b="1" dirty="0"/>
                    </a:p>
                  </a:txBody>
                  <a:tcPr>
                    <a:solidFill>
                      <a:schemeClr val="accent1">
                        <a:lumMod val="20000"/>
                        <a:lumOff val="80000"/>
                      </a:schemeClr>
                    </a:solidFill>
                  </a:tcPr>
                </a:tc>
              </a:tr>
              <a:tr h="340680">
                <a:tc>
                  <a:txBody>
                    <a:bodyPr/>
                    <a:lstStyle/>
                    <a:p>
                      <a:r>
                        <a:rPr lang="en-GB" sz="1200" b="1" dirty="0" smtClean="0"/>
                        <a:t>Ophthalmology</a:t>
                      </a:r>
                      <a:endParaRPr lang="en-GB" sz="1200" b="1" dirty="0"/>
                    </a:p>
                  </a:txBody>
                  <a:tcPr>
                    <a:solidFill>
                      <a:schemeClr val="accent1">
                        <a:lumMod val="20000"/>
                        <a:lumOff val="80000"/>
                      </a:schemeClr>
                    </a:solidFill>
                  </a:tcPr>
                </a:tc>
              </a:tr>
            </a:tbl>
          </a:graphicData>
        </a:graphic>
      </p:graphicFrame>
      <p:pic>
        <p:nvPicPr>
          <p:cNvPr id="35" name="Picture 34"/>
          <p:cNvPicPr>
            <a:picLocks noChangeAspect="1"/>
          </p:cNvPicPr>
          <p:nvPr/>
        </p:nvPicPr>
        <p:blipFill>
          <a:blip r:embed="rId3" cstate="print"/>
          <a:stretch>
            <a:fillRect/>
          </a:stretch>
        </p:blipFill>
        <p:spPr>
          <a:xfrm>
            <a:off x="3581400" y="1524000"/>
            <a:ext cx="918745" cy="243292"/>
          </a:xfrm>
          <a:prstGeom prst="rect">
            <a:avLst/>
          </a:prstGeom>
        </p:spPr>
      </p:pic>
      <p:pic>
        <p:nvPicPr>
          <p:cNvPr id="37" name="Picture 36"/>
          <p:cNvPicPr>
            <a:picLocks noChangeAspect="1"/>
          </p:cNvPicPr>
          <p:nvPr/>
        </p:nvPicPr>
        <p:blipFill>
          <a:blip r:embed="rId4" cstate="print"/>
          <a:stretch>
            <a:fillRect/>
          </a:stretch>
        </p:blipFill>
        <p:spPr>
          <a:xfrm>
            <a:off x="3556000" y="1725766"/>
            <a:ext cx="711200" cy="179234"/>
          </a:xfrm>
          <a:prstGeom prst="rect">
            <a:avLst/>
          </a:prstGeom>
        </p:spPr>
      </p:pic>
      <p:pic>
        <p:nvPicPr>
          <p:cNvPr id="39" name="Picture 38"/>
          <p:cNvPicPr>
            <a:picLocks noChangeAspect="1"/>
          </p:cNvPicPr>
          <p:nvPr/>
        </p:nvPicPr>
        <p:blipFill>
          <a:blip r:embed="rId5" cstate="print"/>
          <a:stretch>
            <a:fillRect/>
          </a:stretch>
        </p:blipFill>
        <p:spPr>
          <a:xfrm>
            <a:off x="2514600" y="2203150"/>
            <a:ext cx="660400" cy="183969"/>
          </a:xfrm>
          <a:prstGeom prst="rect">
            <a:avLst/>
          </a:prstGeom>
        </p:spPr>
      </p:pic>
      <p:pic>
        <p:nvPicPr>
          <p:cNvPr id="40" name="Picture 39"/>
          <p:cNvPicPr>
            <a:picLocks noChangeAspect="1"/>
          </p:cNvPicPr>
          <p:nvPr/>
        </p:nvPicPr>
        <p:blipFill>
          <a:blip r:embed="rId6" cstate="print"/>
          <a:stretch>
            <a:fillRect/>
          </a:stretch>
        </p:blipFill>
        <p:spPr>
          <a:xfrm>
            <a:off x="2514600" y="2421953"/>
            <a:ext cx="698500" cy="149678"/>
          </a:xfrm>
          <a:prstGeom prst="rect">
            <a:avLst/>
          </a:prstGeom>
        </p:spPr>
      </p:pic>
      <p:pic>
        <p:nvPicPr>
          <p:cNvPr id="41" name="Picture 40"/>
          <p:cNvPicPr>
            <a:picLocks noChangeAspect="1"/>
          </p:cNvPicPr>
          <p:nvPr/>
        </p:nvPicPr>
        <p:blipFill>
          <a:blip r:embed="rId7" cstate="print"/>
          <a:stretch>
            <a:fillRect/>
          </a:stretch>
        </p:blipFill>
        <p:spPr>
          <a:xfrm>
            <a:off x="2514600" y="2780665"/>
            <a:ext cx="711200" cy="191135"/>
          </a:xfrm>
          <a:prstGeom prst="rect">
            <a:avLst/>
          </a:prstGeom>
        </p:spPr>
      </p:pic>
      <p:pic>
        <p:nvPicPr>
          <p:cNvPr id="42" name="Picture 41"/>
          <p:cNvPicPr>
            <a:picLocks noChangeAspect="1"/>
          </p:cNvPicPr>
          <p:nvPr/>
        </p:nvPicPr>
        <p:blipFill>
          <a:blip r:embed="rId8" cstate="print"/>
          <a:stretch>
            <a:fillRect/>
          </a:stretch>
        </p:blipFill>
        <p:spPr>
          <a:xfrm>
            <a:off x="2590800" y="3921690"/>
            <a:ext cx="469900" cy="193110"/>
          </a:xfrm>
          <a:prstGeom prst="rect">
            <a:avLst/>
          </a:prstGeom>
        </p:spPr>
      </p:pic>
      <p:pic>
        <p:nvPicPr>
          <p:cNvPr id="43" name="Picture 42"/>
          <p:cNvPicPr>
            <a:picLocks noChangeAspect="1"/>
          </p:cNvPicPr>
          <p:nvPr/>
        </p:nvPicPr>
        <p:blipFill>
          <a:blip r:embed="rId9" cstate="print"/>
          <a:stretch>
            <a:fillRect/>
          </a:stretch>
        </p:blipFill>
        <p:spPr>
          <a:xfrm>
            <a:off x="3581400" y="3947256"/>
            <a:ext cx="622300" cy="167543"/>
          </a:xfrm>
          <a:prstGeom prst="rect">
            <a:avLst/>
          </a:prstGeom>
        </p:spPr>
      </p:pic>
      <p:pic>
        <p:nvPicPr>
          <p:cNvPr id="44" name="Picture 43"/>
          <p:cNvPicPr>
            <a:picLocks noChangeAspect="1"/>
          </p:cNvPicPr>
          <p:nvPr/>
        </p:nvPicPr>
        <p:blipFill>
          <a:blip r:embed="rId10" cstate="print"/>
          <a:stretch>
            <a:fillRect/>
          </a:stretch>
        </p:blipFill>
        <p:spPr>
          <a:xfrm>
            <a:off x="3718584" y="2286000"/>
            <a:ext cx="612116" cy="140863"/>
          </a:xfrm>
          <a:prstGeom prst="rect">
            <a:avLst/>
          </a:prstGeom>
        </p:spPr>
      </p:pic>
      <p:pic>
        <p:nvPicPr>
          <p:cNvPr id="46" name="Picture 45"/>
          <p:cNvPicPr>
            <a:picLocks noChangeAspect="1"/>
          </p:cNvPicPr>
          <p:nvPr/>
        </p:nvPicPr>
        <p:blipFill>
          <a:blip r:embed="rId11" cstate="print"/>
          <a:stretch>
            <a:fillRect/>
          </a:stretch>
        </p:blipFill>
        <p:spPr>
          <a:xfrm>
            <a:off x="3733800" y="2438400"/>
            <a:ext cx="554138" cy="158040"/>
          </a:xfrm>
          <a:prstGeom prst="rect">
            <a:avLst/>
          </a:prstGeom>
        </p:spPr>
      </p:pic>
      <p:pic>
        <p:nvPicPr>
          <p:cNvPr id="47" name="Picture 46"/>
          <p:cNvPicPr>
            <a:picLocks noChangeAspect="1"/>
          </p:cNvPicPr>
          <p:nvPr/>
        </p:nvPicPr>
        <p:blipFill>
          <a:blip r:embed="rId12" cstate="print"/>
          <a:stretch>
            <a:fillRect/>
          </a:stretch>
        </p:blipFill>
        <p:spPr>
          <a:xfrm>
            <a:off x="4724400" y="3949230"/>
            <a:ext cx="698500" cy="165570"/>
          </a:xfrm>
          <a:prstGeom prst="rect">
            <a:avLst/>
          </a:prstGeom>
        </p:spPr>
      </p:pic>
      <p:pic>
        <p:nvPicPr>
          <p:cNvPr id="48" name="Picture 47"/>
          <p:cNvPicPr>
            <a:picLocks noChangeAspect="1"/>
          </p:cNvPicPr>
          <p:nvPr/>
        </p:nvPicPr>
        <p:blipFill>
          <a:blip r:embed="rId13" cstate="print"/>
          <a:stretch>
            <a:fillRect/>
          </a:stretch>
        </p:blipFill>
        <p:spPr>
          <a:xfrm>
            <a:off x="4572000" y="4114800"/>
            <a:ext cx="793750" cy="152400"/>
          </a:xfrm>
          <a:prstGeom prst="rect">
            <a:avLst/>
          </a:prstGeom>
        </p:spPr>
      </p:pic>
      <p:pic>
        <p:nvPicPr>
          <p:cNvPr id="49" name="Picture 48"/>
          <p:cNvPicPr>
            <a:picLocks noChangeAspect="1"/>
          </p:cNvPicPr>
          <p:nvPr/>
        </p:nvPicPr>
        <p:blipFill>
          <a:blip r:embed="rId14" cstate="print"/>
          <a:stretch>
            <a:fillRect/>
          </a:stretch>
        </p:blipFill>
        <p:spPr>
          <a:xfrm>
            <a:off x="4660900" y="3495127"/>
            <a:ext cx="673100" cy="162473"/>
          </a:xfrm>
          <a:prstGeom prst="rect">
            <a:avLst/>
          </a:prstGeom>
        </p:spPr>
      </p:pic>
      <p:pic>
        <p:nvPicPr>
          <p:cNvPr id="50" name="Picture 49"/>
          <p:cNvPicPr>
            <a:picLocks noChangeAspect="1"/>
          </p:cNvPicPr>
          <p:nvPr/>
        </p:nvPicPr>
        <p:blipFill>
          <a:blip r:embed="rId15" cstate="print"/>
          <a:stretch>
            <a:fillRect/>
          </a:stretch>
        </p:blipFill>
        <p:spPr>
          <a:xfrm>
            <a:off x="4724400" y="2743200"/>
            <a:ext cx="520700" cy="203640"/>
          </a:xfrm>
          <a:prstGeom prst="rect">
            <a:avLst/>
          </a:prstGeom>
        </p:spPr>
      </p:pic>
      <p:pic>
        <p:nvPicPr>
          <p:cNvPr id="51" name="Picture 50"/>
          <p:cNvPicPr>
            <a:picLocks noChangeAspect="1"/>
          </p:cNvPicPr>
          <p:nvPr/>
        </p:nvPicPr>
        <p:blipFill>
          <a:blip r:embed="rId16" cstate="print"/>
          <a:stretch>
            <a:fillRect/>
          </a:stretch>
        </p:blipFill>
        <p:spPr>
          <a:xfrm>
            <a:off x="4648200" y="2279337"/>
            <a:ext cx="723900" cy="159063"/>
          </a:xfrm>
          <a:prstGeom prst="rect">
            <a:avLst/>
          </a:prstGeom>
        </p:spPr>
      </p:pic>
      <p:pic>
        <p:nvPicPr>
          <p:cNvPr id="52" name="Picture 51"/>
          <p:cNvPicPr>
            <a:picLocks noChangeAspect="1"/>
          </p:cNvPicPr>
          <p:nvPr/>
        </p:nvPicPr>
        <p:blipFill>
          <a:blip r:embed="rId17" cstate="print"/>
          <a:stretch>
            <a:fillRect/>
          </a:stretch>
        </p:blipFill>
        <p:spPr>
          <a:xfrm>
            <a:off x="4724400" y="1676400"/>
            <a:ext cx="622300" cy="143965"/>
          </a:xfrm>
          <a:prstGeom prst="rect">
            <a:avLst/>
          </a:prstGeom>
        </p:spPr>
      </p:pic>
      <p:pic>
        <p:nvPicPr>
          <p:cNvPr id="53" name="Picture 52"/>
          <p:cNvPicPr>
            <a:picLocks noChangeAspect="1"/>
          </p:cNvPicPr>
          <p:nvPr/>
        </p:nvPicPr>
        <p:blipFill>
          <a:blip r:embed="rId18" cstate="print"/>
          <a:stretch>
            <a:fillRect/>
          </a:stretch>
        </p:blipFill>
        <p:spPr>
          <a:xfrm>
            <a:off x="4724400" y="1524000"/>
            <a:ext cx="609600" cy="153919"/>
          </a:xfrm>
          <a:prstGeom prst="rect">
            <a:avLst/>
          </a:prstGeom>
        </p:spPr>
      </p:pic>
      <p:pic>
        <p:nvPicPr>
          <p:cNvPr id="58" name="Picture 57"/>
          <p:cNvPicPr>
            <a:picLocks noChangeAspect="1"/>
          </p:cNvPicPr>
          <p:nvPr/>
        </p:nvPicPr>
        <p:blipFill>
          <a:blip r:embed="rId19" cstate="print"/>
          <a:stretch>
            <a:fillRect/>
          </a:stretch>
        </p:blipFill>
        <p:spPr>
          <a:xfrm>
            <a:off x="5638800" y="2266212"/>
            <a:ext cx="685800" cy="135182"/>
          </a:xfrm>
          <a:prstGeom prst="rect">
            <a:avLst/>
          </a:prstGeom>
        </p:spPr>
      </p:pic>
      <p:pic>
        <p:nvPicPr>
          <p:cNvPr id="59" name="Picture 58"/>
          <p:cNvPicPr>
            <a:picLocks noChangeAspect="1"/>
          </p:cNvPicPr>
          <p:nvPr/>
        </p:nvPicPr>
        <p:blipFill>
          <a:blip r:embed="rId20" cstate="print"/>
          <a:stretch>
            <a:fillRect/>
          </a:stretch>
        </p:blipFill>
        <p:spPr>
          <a:xfrm>
            <a:off x="5638800" y="2418612"/>
            <a:ext cx="558800" cy="172188"/>
          </a:xfrm>
          <a:prstGeom prst="rect">
            <a:avLst/>
          </a:prstGeom>
        </p:spPr>
      </p:pic>
      <p:pic>
        <p:nvPicPr>
          <p:cNvPr id="60" name="Picture 59"/>
          <p:cNvPicPr>
            <a:picLocks noChangeAspect="1"/>
          </p:cNvPicPr>
          <p:nvPr/>
        </p:nvPicPr>
        <p:blipFill>
          <a:blip r:embed="rId21" cstate="print"/>
          <a:stretch>
            <a:fillRect/>
          </a:stretch>
        </p:blipFill>
        <p:spPr>
          <a:xfrm>
            <a:off x="5638800" y="3143654"/>
            <a:ext cx="546100" cy="132946"/>
          </a:xfrm>
          <a:prstGeom prst="rect">
            <a:avLst/>
          </a:prstGeom>
        </p:spPr>
      </p:pic>
      <p:pic>
        <p:nvPicPr>
          <p:cNvPr id="61" name="Picture 60"/>
          <p:cNvPicPr>
            <a:picLocks noChangeAspect="1"/>
          </p:cNvPicPr>
          <p:nvPr/>
        </p:nvPicPr>
        <p:blipFill>
          <a:blip r:embed="rId22" cstate="print"/>
          <a:stretch>
            <a:fillRect/>
          </a:stretch>
        </p:blipFill>
        <p:spPr>
          <a:xfrm>
            <a:off x="5715000" y="3470275"/>
            <a:ext cx="457200" cy="111125"/>
          </a:xfrm>
          <a:prstGeom prst="rect">
            <a:avLst/>
          </a:prstGeom>
        </p:spPr>
      </p:pic>
      <p:pic>
        <p:nvPicPr>
          <p:cNvPr id="62" name="Picture 61"/>
          <p:cNvPicPr>
            <a:picLocks noChangeAspect="1"/>
          </p:cNvPicPr>
          <p:nvPr/>
        </p:nvPicPr>
        <p:blipFill>
          <a:blip r:embed="rId23" cstate="print"/>
          <a:stretch>
            <a:fillRect/>
          </a:stretch>
        </p:blipFill>
        <p:spPr>
          <a:xfrm>
            <a:off x="5626100" y="3594100"/>
            <a:ext cx="698500" cy="139700"/>
          </a:xfrm>
          <a:prstGeom prst="rect">
            <a:avLst/>
          </a:prstGeom>
        </p:spPr>
      </p:pic>
      <p:pic>
        <p:nvPicPr>
          <p:cNvPr id="63" name="Picture 62"/>
          <p:cNvPicPr>
            <a:picLocks noChangeAspect="1"/>
          </p:cNvPicPr>
          <p:nvPr/>
        </p:nvPicPr>
        <p:blipFill>
          <a:blip r:embed="rId24" cstate="print"/>
          <a:stretch>
            <a:fillRect/>
          </a:stretch>
        </p:blipFill>
        <p:spPr>
          <a:xfrm>
            <a:off x="5537200" y="3886200"/>
            <a:ext cx="863600" cy="104866"/>
          </a:xfrm>
          <a:prstGeom prst="rect">
            <a:avLst/>
          </a:prstGeom>
        </p:spPr>
      </p:pic>
      <p:pic>
        <p:nvPicPr>
          <p:cNvPr id="64" name="Picture 63"/>
          <p:cNvPicPr>
            <a:picLocks noChangeAspect="1"/>
          </p:cNvPicPr>
          <p:nvPr/>
        </p:nvPicPr>
        <p:blipFill>
          <a:blip r:embed="rId25" cstate="print"/>
          <a:stretch>
            <a:fillRect/>
          </a:stretch>
        </p:blipFill>
        <p:spPr>
          <a:xfrm>
            <a:off x="5562600" y="3977764"/>
            <a:ext cx="546100" cy="137036"/>
          </a:xfrm>
          <a:prstGeom prst="rect">
            <a:avLst/>
          </a:prstGeom>
        </p:spPr>
      </p:pic>
      <p:pic>
        <p:nvPicPr>
          <p:cNvPr id="65" name="Picture 64"/>
          <p:cNvPicPr>
            <a:picLocks noChangeAspect="1"/>
          </p:cNvPicPr>
          <p:nvPr/>
        </p:nvPicPr>
        <p:blipFill>
          <a:blip r:embed="rId26" cstate="print"/>
          <a:stretch>
            <a:fillRect/>
          </a:stretch>
        </p:blipFill>
        <p:spPr>
          <a:xfrm>
            <a:off x="5562600" y="4114800"/>
            <a:ext cx="702526" cy="152400"/>
          </a:xfrm>
          <a:prstGeom prst="rect">
            <a:avLst/>
          </a:prstGeom>
        </p:spPr>
      </p:pic>
      <p:pic>
        <p:nvPicPr>
          <p:cNvPr id="66" name="Picture 65"/>
          <p:cNvPicPr>
            <a:picLocks noChangeAspect="1"/>
          </p:cNvPicPr>
          <p:nvPr/>
        </p:nvPicPr>
        <p:blipFill>
          <a:blip r:embed="rId27" cstate="print"/>
          <a:stretch>
            <a:fillRect/>
          </a:stretch>
        </p:blipFill>
        <p:spPr>
          <a:xfrm>
            <a:off x="7620000" y="1600200"/>
            <a:ext cx="533400" cy="156014"/>
          </a:xfrm>
          <a:prstGeom prst="rect">
            <a:avLst/>
          </a:prstGeom>
        </p:spPr>
      </p:pic>
      <p:pic>
        <p:nvPicPr>
          <p:cNvPr id="67" name="Picture 66"/>
          <p:cNvPicPr>
            <a:picLocks noChangeAspect="1"/>
          </p:cNvPicPr>
          <p:nvPr/>
        </p:nvPicPr>
        <p:blipFill>
          <a:blip r:embed="rId28" cstate="print"/>
          <a:stretch>
            <a:fillRect/>
          </a:stretch>
        </p:blipFill>
        <p:spPr>
          <a:xfrm>
            <a:off x="7696200" y="2698619"/>
            <a:ext cx="609600" cy="166638"/>
          </a:xfrm>
          <a:prstGeom prst="rect">
            <a:avLst/>
          </a:prstGeom>
        </p:spPr>
      </p:pic>
      <p:pic>
        <p:nvPicPr>
          <p:cNvPr id="68" name="Picture 67"/>
          <p:cNvPicPr>
            <a:picLocks noChangeAspect="1"/>
          </p:cNvPicPr>
          <p:nvPr/>
        </p:nvPicPr>
        <p:blipFill>
          <a:blip r:embed="rId29" cstate="print"/>
          <a:stretch>
            <a:fillRect/>
          </a:stretch>
        </p:blipFill>
        <p:spPr>
          <a:xfrm>
            <a:off x="7696200" y="2865257"/>
            <a:ext cx="609600" cy="106543"/>
          </a:xfrm>
          <a:prstGeom prst="rect">
            <a:avLst/>
          </a:prstGeom>
        </p:spPr>
      </p:pic>
      <p:pic>
        <p:nvPicPr>
          <p:cNvPr id="71" name="Picture 70"/>
          <p:cNvPicPr>
            <a:picLocks noChangeAspect="1"/>
          </p:cNvPicPr>
          <p:nvPr/>
        </p:nvPicPr>
        <p:blipFill>
          <a:blip r:embed="rId30" cstate="print"/>
          <a:stretch>
            <a:fillRect/>
          </a:stretch>
        </p:blipFill>
        <p:spPr>
          <a:xfrm>
            <a:off x="6629400" y="3478859"/>
            <a:ext cx="609600" cy="142993"/>
          </a:xfrm>
          <a:prstGeom prst="rect">
            <a:avLst/>
          </a:prstGeom>
        </p:spPr>
      </p:pic>
      <p:pic>
        <p:nvPicPr>
          <p:cNvPr id="74" name="Picture 73"/>
          <p:cNvPicPr>
            <a:picLocks noChangeAspect="1"/>
          </p:cNvPicPr>
          <p:nvPr/>
        </p:nvPicPr>
        <p:blipFill>
          <a:blip r:embed="rId31" cstate="print"/>
          <a:stretch>
            <a:fillRect/>
          </a:stretch>
        </p:blipFill>
        <p:spPr>
          <a:xfrm>
            <a:off x="6553200" y="3850916"/>
            <a:ext cx="558800" cy="138344"/>
          </a:xfrm>
          <a:prstGeom prst="rect">
            <a:avLst/>
          </a:prstGeom>
        </p:spPr>
      </p:pic>
      <p:pic>
        <p:nvPicPr>
          <p:cNvPr id="76" name="Picture 75"/>
          <p:cNvPicPr>
            <a:picLocks noChangeAspect="1"/>
          </p:cNvPicPr>
          <p:nvPr/>
        </p:nvPicPr>
        <p:blipFill>
          <a:blip r:embed="rId32" cstate="print"/>
          <a:stretch>
            <a:fillRect/>
          </a:stretch>
        </p:blipFill>
        <p:spPr>
          <a:xfrm>
            <a:off x="6553200" y="4003317"/>
            <a:ext cx="533400" cy="123524"/>
          </a:xfrm>
          <a:prstGeom prst="rect">
            <a:avLst/>
          </a:prstGeom>
        </p:spPr>
      </p:pic>
      <p:pic>
        <p:nvPicPr>
          <p:cNvPr id="77" name="Picture 76"/>
          <p:cNvPicPr>
            <a:picLocks noChangeAspect="1"/>
          </p:cNvPicPr>
          <p:nvPr/>
        </p:nvPicPr>
        <p:blipFill>
          <a:blip r:embed="rId33" cstate="print"/>
          <a:stretch>
            <a:fillRect/>
          </a:stretch>
        </p:blipFill>
        <p:spPr>
          <a:xfrm>
            <a:off x="6553200" y="4155716"/>
            <a:ext cx="685799" cy="90488"/>
          </a:xfrm>
          <a:prstGeom prst="rect">
            <a:avLst/>
          </a:prstGeom>
        </p:spPr>
      </p:pic>
      <p:pic>
        <p:nvPicPr>
          <p:cNvPr id="78" name="Picture 77"/>
          <p:cNvPicPr>
            <a:picLocks noChangeAspect="1"/>
          </p:cNvPicPr>
          <p:nvPr/>
        </p:nvPicPr>
        <p:blipFill>
          <a:blip r:embed="rId34" cstate="print"/>
          <a:stretch>
            <a:fillRect/>
          </a:stretch>
        </p:blipFill>
        <p:spPr>
          <a:xfrm>
            <a:off x="7620000" y="3820919"/>
            <a:ext cx="876300" cy="120735"/>
          </a:xfrm>
          <a:prstGeom prst="rect">
            <a:avLst/>
          </a:prstGeom>
        </p:spPr>
      </p:pic>
      <p:pic>
        <p:nvPicPr>
          <p:cNvPr id="79" name="Picture 78"/>
          <p:cNvPicPr>
            <a:picLocks noChangeAspect="1"/>
          </p:cNvPicPr>
          <p:nvPr/>
        </p:nvPicPr>
        <p:blipFill>
          <a:blip r:embed="rId35" cstate="print"/>
          <a:stretch>
            <a:fillRect/>
          </a:stretch>
        </p:blipFill>
        <p:spPr>
          <a:xfrm>
            <a:off x="7620000" y="3952323"/>
            <a:ext cx="838200" cy="132347"/>
          </a:xfrm>
          <a:prstGeom prst="rect">
            <a:avLst/>
          </a:prstGeom>
        </p:spPr>
      </p:pic>
      <p:pic>
        <p:nvPicPr>
          <p:cNvPr id="80" name="Picture 79"/>
          <p:cNvPicPr>
            <a:picLocks noChangeAspect="1"/>
          </p:cNvPicPr>
          <p:nvPr/>
        </p:nvPicPr>
        <p:blipFill>
          <a:blip r:embed="rId36" cstate="print"/>
          <a:stretch>
            <a:fillRect/>
          </a:stretch>
        </p:blipFill>
        <p:spPr>
          <a:xfrm>
            <a:off x="7670800" y="4104723"/>
            <a:ext cx="635000" cy="86277"/>
          </a:xfrm>
          <a:prstGeom prst="rect">
            <a:avLst/>
          </a:prstGeom>
        </p:spPr>
      </p:pic>
      <p:pic>
        <p:nvPicPr>
          <p:cNvPr id="81" name="Picture 80"/>
          <p:cNvPicPr>
            <a:picLocks noChangeAspect="1"/>
          </p:cNvPicPr>
          <p:nvPr/>
        </p:nvPicPr>
        <p:blipFill>
          <a:blip r:embed="rId37" cstate="print"/>
          <a:stretch>
            <a:fillRect/>
          </a:stretch>
        </p:blipFill>
        <p:spPr>
          <a:xfrm>
            <a:off x="2517276" y="4449026"/>
            <a:ext cx="530724" cy="122973"/>
          </a:xfrm>
          <a:prstGeom prst="rect">
            <a:avLst/>
          </a:prstGeom>
        </p:spPr>
      </p:pic>
      <p:pic>
        <p:nvPicPr>
          <p:cNvPr id="82" name="Picture 81"/>
          <p:cNvPicPr>
            <a:picLocks noChangeAspect="1"/>
          </p:cNvPicPr>
          <p:nvPr/>
        </p:nvPicPr>
        <p:blipFill>
          <a:blip r:embed="rId38" cstate="print"/>
          <a:stretch>
            <a:fillRect/>
          </a:stretch>
        </p:blipFill>
        <p:spPr>
          <a:xfrm>
            <a:off x="2514600" y="4572000"/>
            <a:ext cx="679449" cy="152400"/>
          </a:xfrm>
          <a:prstGeom prst="rect">
            <a:avLst/>
          </a:prstGeom>
        </p:spPr>
      </p:pic>
      <p:pic>
        <p:nvPicPr>
          <p:cNvPr id="83" name="Picture 82"/>
          <p:cNvPicPr>
            <a:picLocks noChangeAspect="1"/>
          </p:cNvPicPr>
          <p:nvPr/>
        </p:nvPicPr>
        <p:blipFill>
          <a:blip r:embed="rId39" cstate="print"/>
          <a:stretch>
            <a:fillRect/>
          </a:stretch>
        </p:blipFill>
        <p:spPr>
          <a:xfrm>
            <a:off x="2514600" y="4724401"/>
            <a:ext cx="533400" cy="92276"/>
          </a:xfrm>
          <a:prstGeom prst="rect">
            <a:avLst/>
          </a:prstGeom>
        </p:spPr>
      </p:pic>
      <p:pic>
        <p:nvPicPr>
          <p:cNvPr id="84" name="Picture 83"/>
          <p:cNvPicPr>
            <a:picLocks noChangeAspect="1"/>
          </p:cNvPicPr>
          <p:nvPr/>
        </p:nvPicPr>
        <p:blipFill>
          <a:blip r:embed="rId40" cstate="print"/>
          <a:stretch>
            <a:fillRect/>
          </a:stretch>
        </p:blipFill>
        <p:spPr>
          <a:xfrm>
            <a:off x="3581400" y="4460206"/>
            <a:ext cx="596900" cy="111794"/>
          </a:xfrm>
          <a:prstGeom prst="rect">
            <a:avLst/>
          </a:prstGeom>
        </p:spPr>
      </p:pic>
      <p:pic>
        <p:nvPicPr>
          <p:cNvPr id="85" name="Picture 84"/>
          <p:cNvPicPr>
            <a:picLocks noChangeAspect="1"/>
          </p:cNvPicPr>
          <p:nvPr/>
        </p:nvPicPr>
        <p:blipFill>
          <a:blip r:embed="rId41" cstate="print"/>
          <a:stretch>
            <a:fillRect/>
          </a:stretch>
        </p:blipFill>
        <p:spPr>
          <a:xfrm>
            <a:off x="3526480" y="4572000"/>
            <a:ext cx="613719" cy="152400"/>
          </a:xfrm>
          <a:prstGeom prst="rect">
            <a:avLst/>
          </a:prstGeom>
        </p:spPr>
      </p:pic>
      <p:pic>
        <p:nvPicPr>
          <p:cNvPr id="86" name="Picture 85"/>
          <p:cNvPicPr>
            <a:picLocks noChangeAspect="1"/>
          </p:cNvPicPr>
          <p:nvPr/>
        </p:nvPicPr>
        <p:blipFill>
          <a:blip r:embed="rId42" cstate="print"/>
          <a:stretch>
            <a:fillRect/>
          </a:stretch>
        </p:blipFill>
        <p:spPr>
          <a:xfrm>
            <a:off x="4775200" y="4419600"/>
            <a:ext cx="482600" cy="105876"/>
          </a:xfrm>
          <a:prstGeom prst="rect">
            <a:avLst/>
          </a:prstGeom>
        </p:spPr>
      </p:pic>
      <p:pic>
        <p:nvPicPr>
          <p:cNvPr id="87" name="Picture 86"/>
          <p:cNvPicPr>
            <a:picLocks noChangeAspect="1"/>
          </p:cNvPicPr>
          <p:nvPr/>
        </p:nvPicPr>
        <p:blipFill>
          <a:blip r:embed="rId43" cstate="print"/>
          <a:stretch>
            <a:fillRect/>
          </a:stretch>
        </p:blipFill>
        <p:spPr>
          <a:xfrm>
            <a:off x="4775200" y="4525476"/>
            <a:ext cx="482600" cy="124542"/>
          </a:xfrm>
          <a:prstGeom prst="rect">
            <a:avLst/>
          </a:prstGeom>
        </p:spPr>
      </p:pic>
      <p:pic>
        <p:nvPicPr>
          <p:cNvPr id="88" name="Picture 87"/>
          <p:cNvPicPr>
            <a:picLocks noChangeAspect="1"/>
          </p:cNvPicPr>
          <p:nvPr/>
        </p:nvPicPr>
        <p:blipFill>
          <a:blip r:embed="rId44" cstate="print"/>
          <a:stretch>
            <a:fillRect/>
          </a:stretch>
        </p:blipFill>
        <p:spPr>
          <a:xfrm>
            <a:off x="4724400" y="4641960"/>
            <a:ext cx="533400" cy="112116"/>
          </a:xfrm>
          <a:prstGeom prst="rect">
            <a:avLst/>
          </a:prstGeom>
        </p:spPr>
      </p:pic>
      <p:pic>
        <p:nvPicPr>
          <p:cNvPr id="90" name="Picture 89"/>
          <p:cNvPicPr>
            <a:picLocks noChangeAspect="1"/>
          </p:cNvPicPr>
          <p:nvPr/>
        </p:nvPicPr>
        <p:blipFill>
          <a:blip r:embed="rId45" cstate="print"/>
          <a:stretch>
            <a:fillRect/>
          </a:stretch>
        </p:blipFill>
        <p:spPr>
          <a:xfrm>
            <a:off x="4749800" y="4754076"/>
            <a:ext cx="584200" cy="99017"/>
          </a:xfrm>
          <a:prstGeom prst="rect">
            <a:avLst/>
          </a:prstGeom>
        </p:spPr>
      </p:pic>
      <p:pic>
        <p:nvPicPr>
          <p:cNvPr id="91" name="Picture 90"/>
          <p:cNvPicPr>
            <a:picLocks noChangeAspect="1"/>
          </p:cNvPicPr>
          <p:nvPr/>
        </p:nvPicPr>
        <p:blipFill>
          <a:blip r:embed="rId46" cstate="print"/>
          <a:stretch>
            <a:fillRect/>
          </a:stretch>
        </p:blipFill>
        <p:spPr>
          <a:xfrm>
            <a:off x="4737101" y="4859650"/>
            <a:ext cx="596899" cy="123025"/>
          </a:xfrm>
          <a:prstGeom prst="rect">
            <a:avLst/>
          </a:prstGeom>
        </p:spPr>
      </p:pic>
      <p:pic>
        <p:nvPicPr>
          <p:cNvPr id="92" name="Picture 91"/>
          <p:cNvPicPr>
            <a:picLocks noChangeAspect="1"/>
          </p:cNvPicPr>
          <p:nvPr/>
        </p:nvPicPr>
        <p:blipFill>
          <a:blip r:embed="rId47" cstate="print"/>
          <a:stretch>
            <a:fillRect/>
          </a:stretch>
        </p:blipFill>
        <p:spPr>
          <a:xfrm>
            <a:off x="4813300" y="5014061"/>
            <a:ext cx="444500" cy="121015"/>
          </a:xfrm>
          <a:prstGeom prst="rect">
            <a:avLst/>
          </a:prstGeom>
        </p:spPr>
      </p:pic>
      <p:pic>
        <p:nvPicPr>
          <p:cNvPr id="93" name="Picture 92"/>
          <p:cNvPicPr>
            <a:picLocks noChangeAspect="1"/>
          </p:cNvPicPr>
          <p:nvPr/>
        </p:nvPicPr>
        <p:blipFill>
          <a:blip r:embed="rId48" cstate="print"/>
          <a:stretch>
            <a:fillRect/>
          </a:stretch>
        </p:blipFill>
        <p:spPr>
          <a:xfrm>
            <a:off x="4807857" y="5135076"/>
            <a:ext cx="449943" cy="113841"/>
          </a:xfrm>
          <a:prstGeom prst="rect">
            <a:avLst/>
          </a:prstGeom>
        </p:spPr>
      </p:pic>
      <p:pic>
        <p:nvPicPr>
          <p:cNvPr id="94" name="Picture 93"/>
          <p:cNvPicPr>
            <a:picLocks noChangeAspect="1"/>
          </p:cNvPicPr>
          <p:nvPr/>
        </p:nvPicPr>
        <p:blipFill>
          <a:blip r:embed="rId49" cstate="print"/>
          <a:stretch>
            <a:fillRect/>
          </a:stretch>
        </p:blipFill>
        <p:spPr>
          <a:xfrm>
            <a:off x="5638800" y="4343400"/>
            <a:ext cx="419100" cy="129169"/>
          </a:xfrm>
          <a:prstGeom prst="rect">
            <a:avLst/>
          </a:prstGeom>
        </p:spPr>
      </p:pic>
      <p:pic>
        <p:nvPicPr>
          <p:cNvPr id="95" name="Picture 94"/>
          <p:cNvPicPr>
            <a:picLocks noChangeAspect="1"/>
          </p:cNvPicPr>
          <p:nvPr/>
        </p:nvPicPr>
        <p:blipFill>
          <a:blip r:embed="rId50" cstate="print"/>
          <a:stretch>
            <a:fillRect/>
          </a:stretch>
        </p:blipFill>
        <p:spPr>
          <a:xfrm>
            <a:off x="5626100" y="4463710"/>
            <a:ext cx="469900" cy="108290"/>
          </a:xfrm>
          <a:prstGeom prst="rect">
            <a:avLst/>
          </a:prstGeom>
        </p:spPr>
      </p:pic>
      <p:pic>
        <p:nvPicPr>
          <p:cNvPr id="96" name="Picture 95"/>
          <p:cNvPicPr>
            <a:picLocks noChangeAspect="1"/>
          </p:cNvPicPr>
          <p:nvPr/>
        </p:nvPicPr>
        <p:blipFill>
          <a:blip r:embed="rId51" cstate="print"/>
          <a:stretch>
            <a:fillRect/>
          </a:stretch>
        </p:blipFill>
        <p:spPr>
          <a:xfrm>
            <a:off x="5638800" y="4572000"/>
            <a:ext cx="457200" cy="143106"/>
          </a:xfrm>
          <a:prstGeom prst="rect">
            <a:avLst/>
          </a:prstGeom>
        </p:spPr>
      </p:pic>
      <p:pic>
        <p:nvPicPr>
          <p:cNvPr id="97" name="Picture 96"/>
          <p:cNvPicPr>
            <a:picLocks noChangeAspect="1"/>
          </p:cNvPicPr>
          <p:nvPr/>
        </p:nvPicPr>
        <p:blipFill>
          <a:blip r:embed="rId52" cstate="print"/>
          <a:stretch>
            <a:fillRect/>
          </a:stretch>
        </p:blipFill>
        <p:spPr>
          <a:xfrm>
            <a:off x="5651500" y="4709558"/>
            <a:ext cx="444500" cy="91042"/>
          </a:xfrm>
          <a:prstGeom prst="rect">
            <a:avLst/>
          </a:prstGeom>
        </p:spPr>
      </p:pic>
      <p:pic>
        <p:nvPicPr>
          <p:cNvPr id="98" name="Picture 97"/>
          <p:cNvPicPr>
            <a:picLocks noChangeAspect="1"/>
          </p:cNvPicPr>
          <p:nvPr/>
        </p:nvPicPr>
        <p:blipFill>
          <a:blip r:embed="rId53" cstate="print"/>
          <a:stretch>
            <a:fillRect/>
          </a:stretch>
        </p:blipFill>
        <p:spPr>
          <a:xfrm>
            <a:off x="5672663" y="4800600"/>
            <a:ext cx="575737" cy="76200"/>
          </a:xfrm>
          <a:prstGeom prst="rect">
            <a:avLst/>
          </a:prstGeom>
        </p:spPr>
      </p:pic>
      <p:pic>
        <p:nvPicPr>
          <p:cNvPr id="99" name="Picture 98"/>
          <p:cNvPicPr>
            <a:picLocks noChangeAspect="1"/>
          </p:cNvPicPr>
          <p:nvPr/>
        </p:nvPicPr>
        <p:blipFill>
          <a:blip r:embed="rId54" cstate="print"/>
          <a:stretch>
            <a:fillRect/>
          </a:stretch>
        </p:blipFill>
        <p:spPr>
          <a:xfrm>
            <a:off x="5676900" y="4876800"/>
            <a:ext cx="495300" cy="90665"/>
          </a:xfrm>
          <a:prstGeom prst="rect">
            <a:avLst/>
          </a:prstGeom>
        </p:spPr>
      </p:pic>
      <p:pic>
        <p:nvPicPr>
          <p:cNvPr id="100" name="Picture 99"/>
          <p:cNvPicPr>
            <a:picLocks noChangeAspect="1"/>
          </p:cNvPicPr>
          <p:nvPr/>
        </p:nvPicPr>
        <p:blipFill>
          <a:blip r:embed="rId55" cstate="print"/>
          <a:stretch>
            <a:fillRect/>
          </a:stretch>
        </p:blipFill>
        <p:spPr>
          <a:xfrm>
            <a:off x="5638801" y="4996962"/>
            <a:ext cx="457199" cy="108438"/>
          </a:xfrm>
          <a:prstGeom prst="rect">
            <a:avLst/>
          </a:prstGeom>
        </p:spPr>
      </p:pic>
      <p:pic>
        <p:nvPicPr>
          <p:cNvPr id="101" name="Picture 100"/>
          <p:cNvPicPr>
            <a:picLocks noChangeAspect="1"/>
          </p:cNvPicPr>
          <p:nvPr/>
        </p:nvPicPr>
        <p:blipFill>
          <a:blip r:embed="rId56" cstate="print"/>
          <a:stretch>
            <a:fillRect/>
          </a:stretch>
        </p:blipFill>
        <p:spPr>
          <a:xfrm>
            <a:off x="5638800" y="5105400"/>
            <a:ext cx="381000" cy="96078"/>
          </a:xfrm>
          <a:prstGeom prst="rect">
            <a:avLst/>
          </a:prstGeom>
        </p:spPr>
      </p:pic>
      <p:pic>
        <p:nvPicPr>
          <p:cNvPr id="102" name="Picture 101"/>
          <p:cNvPicPr>
            <a:picLocks noChangeAspect="1"/>
          </p:cNvPicPr>
          <p:nvPr/>
        </p:nvPicPr>
        <p:blipFill>
          <a:blip r:embed="rId57" cstate="print"/>
          <a:stretch>
            <a:fillRect/>
          </a:stretch>
        </p:blipFill>
        <p:spPr>
          <a:xfrm>
            <a:off x="5654711" y="5181600"/>
            <a:ext cx="365089" cy="107518"/>
          </a:xfrm>
          <a:prstGeom prst="rect">
            <a:avLst/>
          </a:prstGeom>
        </p:spPr>
      </p:pic>
      <p:pic>
        <p:nvPicPr>
          <p:cNvPr id="103" name="Picture 102"/>
          <p:cNvPicPr>
            <a:picLocks noChangeAspect="1"/>
          </p:cNvPicPr>
          <p:nvPr/>
        </p:nvPicPr>
        <p:blipFill>
          <a:blip r:embed="rId58" cstate="print"/>
          <a:stretch>
            <a:fillRect/>
          </a:stretch>
        </p:blipFill>
        <p:spPr>
          <a:xfrm>
            <a:off x="6553200" y="4419600"/>
            <a:ext cx="609600" cy="113678"/>
          </a:xfrm>
          <a:prstGeom prst="rect">
            <a:avLst/>
          </a:prstGeom>
        </p:spPr>
      </p:pic>
      <p:pic>
        <p:nvPicPr>
          <p:cNvPr id="104" name="Picture 103"/>
          <p:cNvPicPr>
            <a:picLocks noChangeAspect="1"/>
          </p:cNvPicPr>
          <p:nvPr/>
        </p:nvPicPr>
        <p:blipFill>
          <a:blip r:embed="rId59" cstate="print"/>
          <a:stretch>
            <a:fillRect/>
          </a:stretch>
        </p:blipFill>
        <p:spPr>
          <a:xfrm>
            <a:off x="6553200" y="4648200"/>
            <a:ext cx="346364" cy="127000"/>
          </a:xfrm>
          <a:prstGeom prst="rect">
            <a:avLst/>
          </a:prstGeom>
        </p:spPr>
      </p:pic>
      <p:pic>
        <p:nvPicPr>
          <p:cNvPr id="106" name="Picture 105"/>
          <p:cNvPicPr>
            <a:picLocks noChangeAspect="1"/>
          </p:cNvPicPr>
          <p:nvPr/>
        </p:nvPicPr>
        <p:blipFill>
          <a:blip r:embed="rId60" cstate="print"/>
          <a:stretch>
            <a:fillRect/>
          </a:stretch>
        </p:blipFill>
        <p:spPr>
          <a:xfrm>
            <a:off x="6553200" y="4511634"/>
            <a:ext cx="457200" cy="136566"/>
          </a:xfrm>
          <a:prstGeom prst="rect">
            <a:avLst/>
          </a:prstGeom>
        </p:spPr>
      </p:pic>
      <p:pic>
        <p:nvPicPr>
          <p:cNvPr id="108" name="Picture 107"/>
          <p:cNvPicPr>
            <a:picLocks noChangeAspect="1"/>
          </p:cNvPicPr>
          <p:nvPr/>
        </p:nvPicPr>
        <p:blipFill>
          <a:blip r:embed="rId61" cstate="print"/>
          <a:stretch>
            <a:fillRect/>
          </a:stretch>
        </p:blipFill>
        <p:spPr>
          <a:xfrm>
            <a:off x="6553200" y="4855972"/>
            <a:ext cx="381000" cy="96520"/>
          </a:xfrm>
          <a:prstGeom prst="rect">
            <a:avLst/>
          </a:prstGeom>
        </p:spPr>
      </p:pic>
      <p:pic>
        <p:nvPicPr>
          <p:cNvPr id="109" name="Picture 108"/>
          <p:cNvPicPr>
            <a:picLocks noChangeAspect="1"/>
          </p:cNvPicPr>
          <p:nvPr/>
        </p:nvPicPr>
        <p:blipFill>
          <a:blip r:embed="rId62" cstate="print"/>
          <a:stretch>
            <a:fillRect/>
          </a:stretch>
        </p:blipFill>
        <p:spPr>
          <a:xfrm>
            <a:off x="6553200" y="4744020"/>
            <a:ext cx="457200" cy="104078"/>
          </a:xfrm>
          <a:prstGeom prst="rect">
            <a:avLst/>
          </a:prstGeom>
        </p:spPr>
      </p:pic>
      <p:pic>
        <p:nvPicPr>
          <p:cNvPr id="110" name="Picture 109"/>
          <p:cNvPicPr>
            <a:picLocks noChangeAspect="1"/>
          </p:cNvPicPr>
          <p:nvPr/>
        </p:nvPicPr>
        <p:blipFill>
          <a:blip r:embed="rId63" cstate="print"/>
          <a:stretch>
            <a:fillRect/>
          </a:stretch>
        </p:blipFill>
        <p:spPr>
          <a:xfrm>
            <a:off x="6553200" y="4924298"/>
            <a:ext cx="457200" cy="98440"/>
          </a:xfrm>
          <a:prstGeom prst="rect">
            <a:avLst/>
          </a:prstGeom>
        </p:spPr>
      </p:pic>
      <p:pic>
        <p:nvPicPr>
          <p:cNvPr id="111" name="Picture 110"/>
          <p:cNvPicPr>
            <a:picLocks noChangeAspect="1"/>
          </p:cNvPicPr>
          <p:nvPr/>
        </p:nvPicPr>
        <p:blipFill>
          <a:blip r:embed="rId64" cstate="print"/>
          <a:stretch>
            <a:fillRect/>
          </a:stretch>
        </p:blipFill>
        <p:spPr>
          <a:xfrm>
            <a:off x="6553200" y="5038000"/>
            <a:ext cx="457200" cy="114898"/>
          </a:xfrm>
          <a:prstGeom prst="rect">
            <a:avLst/>
          </a:prstGeom>
        </p:spPr>
      </p:pic>
      <p:pic>
        <p:nvPicPr>
          <p:cNvPr id="112" name="Picture 111"/>
          <p:cNvPicPr>
            <a:picLocks noChangeAspect="1"/>
          </p:cNvPicPr>
          <p:nvPr/>
        </p:nvPicPr>
        <p:blipFill>
          <a:blip r:embed="rId65" cstate="print"/>
          <a:stretch>
            <a:fillRect/>
          </a:stretch>
        </p:blipFill>
        <p:spPr>
          <a:xfrm>
            <a:off x="6553200" y="5152898"/>
            <a:ext cx="533400" cy="104902"/>
          </a:xfrm>
          <a:prstGeom prst="rect">
            <a:avLst/>
          </a:prstGeom>
        </p:spPr>
      </p:pic>
      <p:pic>
        <p:nvPicPr>
          <p:cNvPr id="113" name="Picture 112"/>
          <p:cNvPicPr>
            <a:picLocks noChangeAspect="1"/>
          </p:cNvPicPr>
          <p:nvPr/>
        </p:nvPicPr>
        <p:blipFill>
          <a:blip r:embed="rId66" cstate="print"/>
          <a:stretch>
            <a:fillRect/>
          </a:stretch>
        </p:blipFill>
        <p:spPr>
          <a:xfrm>
            <a:off x="7772400" y="4476880"/>
            <a:ext cx="457200" cy="81758"/>
          </a:xfrm>
          <a:prstGeom prst="rect">
            <a:avLst/>
          </a:prstGeom>
        </p:spPr>
      </p:pic>
      <p:pic>
        <p:nvPicPr>
          <p:cNvPr id="114" name="Picture 113"/>
          <p:cNvPicPr>
            <a:picLocks noChangeAspect="1"/>
          </p:cNvPicPr>
          <p:nvPr/>
        </p:nvPicPr>
        <p:blipFill>
          <a:blip r:embed="rId67" cstate="print"/>
          <a:stretch>
            <a:fillRect/>
          </a:stretch>
        </p:blipFill>
        <p:spPr>
          <a:xfrm>
            <a:off x="7772400" y="4585636"/>
            <a:ext cx="533400" cy="125402"/>
          </a:xfrm>
          <a:prstGeom prst="rect">
            <a:avLst/>
          </a:prstGeom>
        </p:spPr>
      </p:pic>
      <p:pic>
        <p:nvPicPr>
          <p:cNvPr id="115" name="Picture 114"/>
          <p:cNvPicPr>
            <a:picLocks noChangeAspect="1"/>
          </p:cNvPicPr>
          <p:nvPr/>
        </p:nvPicPr>
        <p:blipFill>
          <a:blip r:embed="rId68" cstate="print"/>
          <a:stretch>
            <a:fillRect/>
          </a:stretch>
        </p:blipFill>
        <p:spPr>
          <a:xfrm>
            <a:off x="7772400" y="4739479"/>
            <a:ext cx="457200" cy="123959"/>
          </a:xfrm>
          <a:prstGeom prst="rect">
            <a:avLst/>
          </a:prstGeom>
        </p:spPr>
      </p:pic>
      <p:pic>
        <p:nvPicPr>
          <p:cNvPr id="116" name="Picture 115"/>
          <p:cNvPicPr>
            <a:picLocks noChangeAspect="1"/>
          </p:cNvPicPr>
          <p:nvPr/>
        </p:nvPicPr>
        <p:blipFill>
          <a:blip r:embed="rId69" cstate="print"/>
          <a:stretch>
            <a:fillRect/>
          </a:stretch>
        </p:blipFill>
        <p:spPr>
          <a:xfrm>
            <a:off x="7772400" y="4863438"/>
            <a:ext cx="609600" cy="89562"/>
          </a:xfrm>
          <a:prstGeom prst="rect">
            <a:avLst/>
          </a:prstGeom>
        </p:spPr>
      </p:pic>
      <p:pic>
        <p:nvPicPr>
          <p:cNvPr id="117" name="Picture 116"/>
          <p:cNvPicPr>
            <a:picLocks noChangeAspect="1"/>
          </p:cNvPicPr>
          <p:nvPr/>
        </p:nvPicPr>
        <p:blipFill>
          <a:blip r:embed="rId70" cstate="print"/>
          <a:stretch>
            <a:fillRect/>
          </a:stretch>
        </p:blipFill>
        <p:spPr>
          <a:xfrm>
            <a:off x="3581400" y="5486400"/>
            <a:ext cx="457200" cy="115841"/>
          </a:xfrm>
          <a:prstGeom prst="rect">
            <a:avLst/>
          </a:prstGeom>
        </p:spPr>
      </p:pic>
      <p:pic>
        <p:nvPicPr>
          <p:cNvPr id="118" name="Picture 117"/>
          <p:cNvPicPr>
            <a:picLocks noChangeAspect="1"/>
          </p:cNvPicPr>
          <p:nvPr/>
        </p:nvPicPr>
        <p:blipFill>
          <a:blip r:embed="rId71" cstate="print"/>
          <a:stretch>
            <a:fillRect/>
          </a:stretch>
        </p:blipFill>
        <p:spPr>
          <a:xfrm>
            <a:off x="5638800" y="5455917"/>
            <a:ext cx="457200" cy="178552"/>
          </a:xfrm>
          <a:prstGeom prst="rect">
            <a:avLst/>
          </a:prstGeom>
        </p:spPr>
      </p:pic>
      <p:pic>
        <p:nvPicPr>
          <p:cNvPr id="119" name="Picture 118"/>
          <p:cNvPicPr>
            <a:picLocks noChangeAspect="1"/>
          </p:cNvPicPr>
          <p:nvPr/>
        </p:nvPicPr>
        <p:blipFill>
          <a:blip r:embed="rId72" cstate="print"/>
          <a:stretch>
            <a:fillRect/>
          </a:stretch>
        </p:blipFill>
        <p:spPr>
          <a:xfrm>
            <a:off x="5638800" y="5604710"/>
            <a:ext cx="457200" cy="110290"/>
          </a:xfrm>
          <a:prstGeom prst="rect">
            <a:avLst/>
          </a:prstGeom>
        </p:spPr>
      </p:pic>
      <p:pic>
        <p:nvPicPr>
          <p:cNvPr id="120" name="Picture 119"/>
          <p:cNvPicPr>
            <a:picLocks noChangeAspect="1"/>
          </p:cNvPicPr>
          <p:nvPr/>
        </p:nvPicPr>
        <p:blipFill>
          <a:blip r:embed="rId73" cstate="print"/>
          <a:stretch>
            <a:fillRect/>
          </a:stretch>
        </p:blipFill>
        <p:spPr>
          <a:xfrm>
            <a:off x="7848600" y="5486400"/>
            <a:ext cx="445477" cy="90488"/>
          </a:xfrm>
          <a:prstGeom prst="rect">
            <a:avLst/>
          </a:prstGeom>
        </p:spPr>
      </p:pic>
      <p:pic>
        <p:nvPicPr>
          <p:cNvPr id="121" name="Picture 120"/>
          <p:cNvPicPr>
            <a:picLocks noChangeAspect="1"/>
          </p:cNvPicPr>
          <p:nvPr/>
        </p:nvPicPr>
        <p:blipFill>
          <a:blip r:embed="rId74" cstate="print"/>
          <a:stretch>
            <a:fillRect/>
          </a:stretch>
        </p:blipFill>
        <p:spPr>
          <a:xfrm>
            <a:off x="7848600" y="5576888"/>
            <a:ext cx="457200" cy="165652"/>
          </a:xfrm>
          <a:prstGeom prst="rect">
            <a:avLst/>
          </a:prstGeom>
        </p:spPr>
      </p:pic>
      <p:pic>
        <p:nvPicPr>
          <p:cNvPr id="122" name="Picture 121"/>
          <p:cNvPicPr>
            <a:picLocks noChangeAspect="1"/>
          </p:cNvPicPr>
          <p:nvPr/>
        </p:nvPicPr>
        <p:blipFill>
          <a:blip r:embed="rId75" cstate="print"/>
          <a:stretch>
            <a:fillRect/>
          </a:stretch>
        </p:blipFill>
        <p:spPr>
          <a:xfrm>
            <a:off x="5539317" y="5867400"/>
            <a:ext cx="632883" cy="152400"/>
          </a:xfrm>
          <a:prstGeom prst="rect">
            <a:avLst/>
          </a:prstGeom>
        </p:spPr>
      </p:pic>
      <p:sp>
        <p:nvSpPr>
          <p:cNvPr id="123" name="Right Arrow 122"/>
          <p:cNvSpPr/>
          <p:nvPr/>
        </p:nvSpPr>
        <p:spPr>
          <a:xfrm>
            <a:off x="2209800" y="762000"/>
            <a:ext cx="6705600" cy="762000"/>
          </a:xfrm>
          <a:prstGeom prst="rightArrow">
            <a:avLst/>
          </a:prstGeom>
          <a:solidFill>
            <a:schemeClr val="accent1">
              <a:lumMod val="75000"/>
            </a:schemeClr>
          </a:solidFill>
          <a:ln>
            <a:solidFill>
              <a:schemeClr val="accent1">
                <a:lumMod val="75000"/>
              </a:schemeClr>
            </a:solidFill>
          </a:ln>
          <a:effectLst>
            <a:outerShdw blurRad="76200" dir="18900000" sy="23000" kx="-1200000" algn="bl" rotWithShape="0">
              <a:prstClr val="black">
                <a:alpha val="20000"/>
              </a:prstClr>
            </a:outerShdw>
          </a:effectLst>
          <a:scene3d>
            <a:camera prst="perspectiveRelaxedModerately"/>
            <a:lightRig rig="threePt" dir="t"/>
          </a:scene3d>
          <a:sp3d extrusionH="127000" contourW="6350"/>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000" dirty="0" smtClean="0">
                <a:latin typeface="+mj-lt"/>
              </a:rPr>
              <a:t>2009         2010        2011       2012         2013       2014*         </a:t>
            </a:r>
            <a:endParaRPr lang="en-US" sz="2000" dirty="0">
              <a:latin typeface="+mj-lt"/>
            </a:endParaRPr>
          </a:p>
        </p:txBody>
      </p:sp>
      <p:pic>
        <p:nvPicPr>
          <p:cNvPr id="124" name="Picture 123"/>
          <p:cNvPicPr>
            <a:picLocks noChangeAspect="1"/>
          </p:cNvPicPr>
          <p:nvPr/>
        </p:nvPicPr>
        <p:blipFill>
          <a:blip r:embed="rId76" cstate="print"/>
          <a:stretch>
            <a:fillRect/>
          </a:stretch>
        </p:blipFill>
        <p:spPr>
          <a:xfrm>
            <a:off x="5486400" y="6172200"/>
            <a:ext cx="685799" cy="121934"/>
          </a:xfrm>
          <a:prstGeom prst="rect">
            <a:avLst/>
          </a:prstGeom>
        </p:spPr>
      </p:pic>
      <p:pic>
        <p:nvPicPr>
          <p:cNvPr id="125" name="Picture 124"/>
          <p:cNvPicPr>
            <a:picLocks noChangeAspect="1"/>
          </p:cNvPicPr>
          <p:nvPr/>
        </p:nvPicPr>
        <p:blipFill>
          <a:blip r:embed="rId77" cstate="print"/>
          <a:stretch>
            <a:fillRect/>
          </a:stretch>
        </p:blipFill>
        <p:spPr>
          <a:xfrm>
            <a:off x="4775203" y="6172200"/>
            <a:ext cx="482597" cy="137885"/>
          </a:xfrm>
          <a:prstGeom prst="rect">
            <a:avLst/>
          </a:prstGeom>
        </p:spPr>
      </p:pic>
      <p:pic>
        <p:nvPicPr>
          <p:cNvPr id="126" name="Picture 125"/>
          <p:cNvPicPr>
            <a:picLocks noChangeAspect="1"/>
          </p:cNvPicPr>
          <p:nvPr/>
        </p:nvPicPr>
        <p:blipFill>
          <a:blip r:embed="rId78" cstate="print"/>
          <a:stretch>
            <a:fillRect/>
          </a:stretch>
        </p:blipFill>
        <p:spPr>
          <a:xfrm>
            <a:off x="4724400" y="6276772"/>
            <a:ext cx="647700" cy="124028"/>
          </a:xfrm>
          <a:prstGeom prst="rect">
            <a:avLst/>
          </a:prstGeom>
        </p:spPr>
      </p:pic>
      <p:sp>
        <p:nvSpPr>
          <p:cNvPr id="127" name="Rectangle 126"/>
          <p:cNvSpPr/>
          <p:nvPr/>
        </p:nvSpPr>
        <p:spPr>
          <a:xfrm>
            <a:off x="304800" y="6629400"/>
            <a:ext cx="2121093" cy="246221"/>
          </a:xfrm>
          <a:prstGeom prst="rect">
            <a:avLst/>
          </a:prstGeom>
        </p:spPr>
        <p:txBody>
          <a:bodyPr wrap="none">
            <a:spAutoFit/>
          </a:bodyPr>
          <a:lstStyle/>
          <a:p>
            <a:r>
              <a:rPr lang="en-GB" sz="1000" dirty="0"/>
              <a:t>*2014 FDA approvals by August 2014</a:t>
            </a:r>
          </a:p>
        </p:txBody>
      </p:sp>
      <p:pic>
        <p:nvPicPr>
          <p:cNvPr id="105" name="Picture 104"/>
          <p:cNvPicPr>
            <a:picLocks noChangeAspect="1"/>
          </p:cNvPicPr>
          <p:nvPr/>
        </p:nvPicPr>
        <p:blipFill>
          <a:blip r:embed="rId79" cstate="print"/>
          <a:stretch>
            <a:fillRect/>
          </a:stretch>
        </p:blipFill>
        <p:spPr>
          <a:xfrm>
            <a:off x="5638800" y="5275943"/>
            <a:ext cx="533400" cy="134257"/>
          </a:xfrm>
          <a:prstGeom prst="rect">
            <a:avLst/>
          </a:prstGeom>
        </p:spPr>
      </p:pic>
      <p:pic>
        <p:nvPicPr>
          <p:cNvPr id="107" name="Picture 106"/>
          <p:cNvPicPr>
            <a:picLocks noChangeAspect="1"/>
          </p:cNvPicPr>
          <p:nvPr/>
        </p:nvPicPr>
        <p:blipFill>
          <a:blip r:embed="rId80" cstate="print"/>
          <a:stretch>
            <a:fillRect/>
          </a:stretch>
        </p:blipFill>
        <p:spPr>
          <a:xfrm>
            <a:off x="4572000" y="1851761"/>
            <a:ext cx="723900" cy="129439"/>
          </a:xfrm>
          <a:prstGeom prst="rect">
            <a:avLst/>
          </a:prstGeom>
        </p:spPr>
      </p:pic>
      <p:pic>
        <p:nvPicPr>
          <p:cNvPr id="5" name="Picture 4"/>
          <p:cNvPicPr>
            <a:picLocks noChangeAspect="1"/>
          </p:cNvPicPr>
          <p:nvPr/>
        </p:nvPicPr>
        <p:blipFill>
          <a:blip r:embed="rId81" cstate="print"/>
          <a:stretch>
            <a:fillRect/>
          </a:stretch>
        </p:blipFill>
        <p:spPr>
          <a:xfrm>
            <a:off x="5524500" y="6565809"/>
            <a:ext cx="647700" cy="139791"/>
          </a:xfrm>
          <a:prstGeom prst="rect">
            <a:avLst/>
          </a:prstGeom>
        </p:spPr>
      </p:pic>
      <p:pic>
        <p:nvPicPr>
          <p:cNvPr id="9" name="Picture 8"/>
          <p:cNvPicPr>
            <a:picLocks noChangeAspect="1"/>
          </p:cNvPicPr>
          <p:nvPr/>
        </p:nvPicPr>
        <p:blipFill>
          <a:blip r:embed="rId82" cstate="print"/>
          <a:stretch>
            <a:fillRect/>
          </a:stretch>
        </p:blipFill>
        <p:spPr>
          <a:xfrm>
            <a:off x="3733802" y="2590800"/>
            <a:ext cx="457198" cy="100394"/>
          </a:xfrm>
          <a:prstGeom prst="rect">
            <a:avLst/>
          </a:prstGeom>
        </p:spPr>
      </p:pic>
      <p:sp>
        <p:nvSpPr>
          <p:cNvPr id="3" name="Oval 2"/>
          <p:cNvSpPr/>
          <p:nvPr/>
        </p:nvSpPr>
        <p:spPr>
          <a:xfrm>
            <a:off x="2209800" y="4038600"/>
            <a:ext cx="6781800" cy="1447800"/>
          </a:xfrm>
          <a:prstGeom prst="ellipse">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306857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Programs </a:t>
            </a:r>
            <a:r>
              <a:rPr lang="en-US" dirty="0"/>
              <a:t>A</a:t>
            </a:r>
            <a:r>
              <a:rPr lang="en-US" dirty="0" smtClean="0"/>
              <a:t>re </a:t>
            </a:r>
            <a:r>
              <a:rPr lang="en-US" dirty="0"/>
              <a:t>U</a:t>
            </a:r>
            <a:r>
              <a:rPr lang="en-US" dirty="0" smtClean="0"/>
              <a:t>sed the Most?</a:t>
            </a:r>
            <a:br>
              <a:rPr lang="en-US" dirty="0" smtClean="0"/>
            </a:br>
            <a:endParaRPr lang="en-US" sz="1600" dirty="0"/>
          </a:p>
        </p:txBody>
      </p:sp>
      <p:sp>
        <p:nvSpPr>
          <p:cNvPr id="6" name="Slide Number Placeholder 5"/>
          <p:cNvSpPr>
            <a:spLocks noGrp="1"/>
          </p:cNvSpPr>
          <p:nvPr>
            <p:ph type="sldNum" sz="quarter" idx="11"/>
          </p:nvPr>
        </p:nvSpPr>
        <p:spPr/>
        <p:txBody>
          <a:bodyPr/>
          <a:lstStyle/>
          <a:p>
            <a:fld id="{AD21E76C-CE51-483A-A436-548FDDF08156}" type="slidenum">
              <a:rPr lang="en-US" smtClean="0"/>
              <a:pPr/>
              <a:t>5</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809565895"/>
              </p:ext>
            </p:extLst>
          </p:nvPr>
        </p:nvGraphicFramePr>
        <p:xfrm>
          <a:off x="152400" y="1066800"/>
          <a:ext cx="1828800" cy="5105400"/>
        </p:xfrm>
        <a:graphic>
          <a:graphicData uri="http://schemas.openxmlformats.org/drawingml/2006/table">
            <a:tbl>
              <a:tblPr firstRow="1" bandRow="1">
                <a:tableStyleId>{5C22544A-7EE6-4342-B048-85BDC9FD1C3A}</a:tableStyleId>
              </a:tblPr>
              <a:tblGrid>
                <a:gridCol w="1828800"/>
              </a:tblGrid>
              <a:tr h="466934">
                <a:tc>
                  <a:txBody>
                    <a:bodyPr/>
                    <a:lstStyle/>
                    <a:p>
                      <a:r>
                        <a:rPr lang="en-GB" sz="1400" dirty="0" smtClean="0"/>
                        <a:t>Accelerated programs</a:t>
                      </a:r>
                      <a:endParaRPr lang="en-GB" sz="1400" dirty="0"/>
                    </a:p>
                  </a:txBody>
                  <a:tcPr>
                    <a:solidFill>
                      <a:schemeClr val="accent1"/>
                    </a:solidFill>
                  </a:tcPr>
                </a:tc>
              </a:tr>
              <a:tr h="822334">
                <a:tc>
                  <a:txBody>
                    <a:bodyPr/>
                    <a:lstStyle/>
                    <a:p>
                      <a:r>
                        <a:rPr lang="en-GB" sz="1400" b="1" dirty="0" smtClean="0"/>
                        <a:t>Fast track</a:t>
                      </a:r>
                      <a:endParaRPr lang="en-GB" sz="1400" b="1" dirty="0"/>
                    </a:p>
                  </a:txBody>
                  <a:tcPr>
                    <a:solidFill>
                      <a:schemeClr val="accent1">
                        <a:lumMod val="20000"/>
                        <a:lumOff val="80000"/>
                      </a:schemeClr>
                    </a:solidFill>
                  </a:tcPr>
                </a:tc>
              </a:tr>
              <a:tr h="955338">
                <a:tc>
                  <a:txBody>
                    <a:bodyPr/>
                    <a:lstStyle/>
                    <a:p>
                      <a:r>
                        <a:rPr lang="en-GB" sz="1400" b="1" dirty="0" smtClean="0"/>
                        <a:t>Accelerated approval</a:t>
                      </a:r>
                      <a:endParaRPr lang="en-GB" sz="1400" b="1" dirty="0"/>
                    </a:p>
                  </a:txBody>
                  <a:tcPr>
                    <a:solidFill>
                      <a:schemeClr val="accent1">
                        <a:lumMod val="20000"/>
                        <a:lumOff val="80000"/>
                      </a:schemeClr>
                    </a:solidFill>
                  </a:tcPr>
                </a:tc>
              </a:tr>
              <a:tr h="1018256">
                <a:tc>
                  <a:txBody>
                    <a:bodyPr/>
                    <a:lstStyle/>
                    <a:p>
                      <a:r>
                        <a:rPr lang="en-GB" sz="1400" b="1" dirty="0" smtClean="0"/>
                        <a:t>Breakthrough therapy</a:t>
                      </a:r>
                      <a:endParaRPr lang="en-GB" sz="1400" b="1" dirty="0"/>
                    </a:p>
                  </a:txBody>
                  <a:tcPr>
                    <a:solidFill>
                      <a:schemeClr val="accent1">
                        <a:lumMod val="20000"/>
                        <a:lumOff val="80000"/>
                      </a:schemeClr>
                    </a:solidFill>
                  </a:tcPr>
                </a:tc>
              </a:tr>
              <a:tr h="986797">
                <a:tc>
                  <a:txBody>
                    <a:bodyPr/>
                    <a:lstStyle/>
                    <a:p>
                      <a:r>
                        <a:rPr lang="en-GB" sz="1400" b="1" dirty="0" smtClean="0"/>
                        <a:t>Priority</a:t>
                      </a:r>
                      <a:r>
                        <a:rPr lang="en-GB" sz="1400" b="1" baseline="0" dirty="0" smtClean="0"/>
                        <a:t> review</a:t>
                      </a:r>
                      <a:endParaRPr lang="en-GB" sz="1400" b="1" dirty="0"/>
                    </a:p>
                  </a:txBody>
                  <a:tcPr>
                    <a:solidFill>
                      <a:schemeClr val="accent1">
                        <a:lumMod val="20000"/>
                        <a:lumOff val="80000"/>
                      </a:schemeClr>
                    </a:solidFill>
                  </a:tcPr>
                </a:tc>
              </a:tr>
              <a:tr h="855741">
                <a:tc>
                  <a:txBody>
                    <a:bodyPr/>
                    <a:lstStyle/>
                    <a:p>
                      <a:r>
                        <a:rPr lang="en-GB" sz="1400" b="1" dirty="0" smtClean="0"/>
                        <a:t>Any program</a:t>
                      </a:r>
                      <a:endParaRPr lang="en-GB" sz="1400" b="1" dirty="0"/>
                    </a:p>
                  </a:txBody>
                  <a:tcPr>
                    <a:solidFill>
                      <a:schemeClr val="accent1">
                        <a:lumMod val="20000"/>
                        <a:lumOff val="80000"/>
                      </a:schemeClr>
                    </a:solidFill>
                  </a:tcPr>
                </a:tc>
              </a:tr>
            </a:tbl>
          </a:graphicData>
        </a:graphic>
      </p:graphicFrame>
      <p:sp>
        <p:nvSpPr>
          <p:cNvPr id="8" name="Right Arrow 7"/>
          <p:cNvSpPr/>
          <p:nvPr/>
        </p:nvSpPr>
        <p:spPr>
          <a:xfrm>
            <a:off x="2209800" y="762000"/>
            <a:ext cx="6705600" cy="762000"/>
          </a:xfrm>
          <a:prstGeom prst="rightArrow">
            <a:avLst/>
          </a:prstGeom>
          <a:solidFill>
            <a:schemeClr val="accent1">
              <a:lumMod val="75000"/>
            </a:schemeClr>
          </a:solidFill>
          <a:ln>
            <a:solidFill>
              <a:schemeClr val="accent1">
                <a:lumMod val="75000"/>
              </a:schemeClr>
            </a:solidFill>
          </a:ln>
          <a:effectLst>
            <a:outerShdw blurRad="76200" dir="18900000" sy="23000" kx="-1200000" algn="bl" rotWithShape="0">
              <a:prstClr val="black">
                <a:alpha val="20000"/>
              </a:prstClr>
            </a:outerShdw>
          </a:effectLst>
          <a:scene3d>
            <a:camera prst="perspectiveRelaxedModerately"/>
            <a:lightRig rig="threePt" dir="t"/>
          </a:scene3d>
          <a:sp3d extrusionH="127000" contourW="6350"/>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000" dirty="0" smtClean="0">
                <a:latin typeface="+mj-lt"/>
              </a:rPr>
              <a:t>2009         2010        2011       2012         2013       2014*         </a:t>
            </a:r>
            <a:endParaRPr lang="en-US" sz="2000" dirty="0">
              <a:latin typeface="+mj-lt"/>
            </a:endParaRPr>
          </a:p>
        </p:txBody>
      </p:sp>
      <p:graphicFrame>
        <p:nvGraphicFramePr>
          <p:cNvPr id="21" name="Table 20"/>
          <p:cNvGraphicFramePr>
            <a:graphicFrameLocks noGrp="1"/>
          </p:cNvGraphicFramePr>
          <p:nvPr>
            <p:extLst>
              <p:ext uri="{D42A27DB-BD31-4B8C-83A1-F6EECF244321}">
                <p14:modId xmlns:p14="http://schemas.microsoft.com/office/powerpoint/2010/main" val="2123927244"/>
              </p:ext>
            </p:extLst>
          </p:nvPr>
        </p:nvGraphicFramePr>
        <p:xfrm>
          <a:off x="2286000" y="1600200"/>
          <a:ext cx="6248400" cy="4495800"/>
        </p:xfrm>
        <a:graphic>
          <a:graphicData uri="http://schemas.openxmlformats.org/drawingml/2006/table">
            <a:tbl>
              <a:tblPr firstRow="1" bandRow="1">
                <a:tableStyleId>{5C22544A-7EE6-4342-B048-85BDC9FD1C3A}</a:tableStyleId>
              </a:tblPr>
              <a:tblGrid>
                <a:gridCol w="1041400"/>
                <a:gridCol w="1041400"/>
                <a:gridCol w="1041400"/>
                <a:gridCol w="1041400"/>
                <a:gridCol w="1041400"/>
                <a:gridCol w="1041400"/>
              </a:tblGrid>
              <a:tr h="899160">
                <a:tc>
                  <a:txBody>
                    <a:bodyPr/>
                    <a:lstStyle/>
                    <a:p>
                      <a:pPr algn="ctr"/>
                      <a:r>
                        <a:rPr lang="en-GB" sz="1400" b="0" dirty="0" smtClean="0">
                          <a:solidFill>
                            <a:srgbClr val="000000"/>
                          </a:solidFill>
                        </a:rPr>
                        <a:t>1 of 25 (4%)</a:t>
                      </a:r>
                      <a:endParaRPr lang="en-GB" sz="1400" b="0" dirty="0">
                        <a:solidFill>
                          <a:srgbClr val="000000"/>
                        </a:solidFill>
                      </a:endParaRPr>
                    </a:p>
                  </a:txBody>
                  <a:tcPr anchor="ctr">
                    <a:solidFill>
                      <a:srgbClr val="FFFFFF"/>
                    </a:solidFill>
                  </a:tcPr>
                </a:tc>
                <a:tc>
                  <a:txBody>
                    <a:bodyPr/>
                    <a:lstStyle/>
                    <a:p>
                      <a:pPr algn="ctr"/>
                      <a:r>
                        <a:rPr lang="en-GB" sz="1400" b="0" dirty="0" smtClean="0">
                          <a:solidFill>
                            <a:srgbClr val="000000"/>
                          </a:solidFill>
                        </a:rPr>
                        <a:t>0</a:t>
                      </a:r>
                      <a:r>
                        <a:rPr lang="en-GB" sz="1400" b="0" baseline="0" dirty="0" smtClean="0">
                          <a:solidFill>
                            <a:srgbClr val="000000"/>
                          </a:solidFill>
                        </a:rPr>
                        <a:t> of 20 (0%)</a:t>
                      </a:r>
                      <a:endParaRPr lang="en-GB" sz="1400" b="0" dirty="0">
                        <a:solidFill>
                          <a:srgbClr val="000000"/>
                        </a:solidFill>
                      </a:endParaRPr>
                    </a:p>
                  </a:txBody>
                  <a:tcPr anchor="ctr">
                    <a:solidFill>
                      <a:srgbClr val="FFFFFF"/>
                    </a:solidFill>
                  </a:tcPr>
                </a:tc>
                <a:tc>
                  <a:txBody>
                    <a:bodyPr/>
                    <a:lstStyle/>
                    <a:p>
                      <a:pPr algn="ctr"/>
                      <a:r>
                        <a:rPr lang="en-GB" sz="1400" b="0" dirty="0" smtClean="0">
                          <a:solidFill>
                            <a:srgbClr val="000000"/>
                          </a:solidFill>
                        </a:rPr>
                        <a:t>15 of 30 (50%)</a:t>
                      </a:r>
                      <a:endParaRPr lang="en-GB" sz="1400" b="0" dirty="0">
                        <a:solidFill>
                          <a:srgbClr val="000000"/>
                        </a:solidFill>
                      </a:endParaRPr>
                    </a:p>
                  </a:txBody>
                  <a:tcPr anchor="ctr">
                    <a:solidFill>
                      <a:srgbClr val="FFFFFF"/>
                    </a:solidFill>
                  </a:tcPr>
                </a:tc>
                <a:tc>
                  <a:txBody>
                    <a:bodyPr/>
                    <a:lstStyle/>
                    <a:p>
                      <a:pPr algn="ctr"/>
                      <a:r>
                        <a:rPr lang="en-GB" sz="1400" b="0" dirty="0" smtClean="0">
                          <a:solidFill>
                            <a:srgbClr val="000000"/>
                          </a:solidFill>
                        </a:rPr>
                        <a:t>14 of 39 (36%)</a:t>
                      </a:r>
                      <a:endParaRPr lang="en-GB" sz="1400" b="0" dirty="0">
                        <a:solidFill>
                          <a:srgbClr val="000000"/>
                        </a:solidFill>
                      </a:endParaRPr>
                    </a:p>
                  </a:txBody>
                  <a:tcPr anchor="ctr">
                    <a:solidFill>
                      <a:srgbClr val="FFFFFF"/>
                    </a:solidFill>
                  </a:tcPr>
                </a:tc>
                <a:tc>
                  <a:txBody>
                    <a:bodyPr/>
                    <a:lstStyle/>
                    <a:p>
                      <a:pPr algn="ctr"/>
                      <a:r>
                        <a:rPr lang="en-GB" sz="1400" b="0" dirty="0" smtClean="0">
                          <a:solidFill>
                            <a:srgbClr val="000000"/>
                          </a:solidFill>
                        </a:rPr>
                        <a:t>10 of 27 (37%)</a:t>
                      </a:r>
                      <a:endParaRPr lang="en-GB" sz="1400" b="0" dirty="0">
                        <a:solidFill>
                          <a:srgbClr val="000000"/>
                        </a:solidFill>
                      </a:endParaRPr>
                    </a:p>
                  </a:txBody>
                  <a:tcPr anchor="ctr">
                    <a:solidFill>
                      <a:srgbClr val="FFFFFF"/>
                    </a:solidFill>
                  </a:tcPr>
                </a:tc>
                <a:tc>
                  <a:txBody>
                    <a:bodyPr/>
                    <a:lstStyle/>
                    <a:p>
                      <a:pPr algn="ctr"/>
                      <a:r>
                        <a:rPr lang="en-GB" sz="1400" b="0" dirty="0" smtClean="0">
                          <a:solidFill>
                            <a:srgbClr val="000000"/>
                          </a:solidFill>
                        </a:rPr>
                        <a:t>1 of 26  (45%)</a:t>
                      </a:r>
                      <a:endParaRPr lang="en-GB" sz="1400" b="0" dirty="0">
                        <a:solidFill>
                          <a:srgbClr val="000000"/>
                        </a:solidFill>
                      </a:endParaRPr>
                    </a:p>
                  </a:txBody>
                  <a:tcPr anchor="ctr">
                    <a:solidFill>
                      <a:srgbClr val="FFFFFF"/>
                    </a:solidFill>
                  </a:tcPr>
                </a:tc>
              </a:tr>
              <a:tr h="899160">
                <a:tc>
                  <a:txBody>
                    <a:bodyPr/>
                    <a:lstStyle/>
                    <a:p>
                      <a:pPr algn="ctr"/>
                      <a:r>
                        <a:rPr lang="en-GB" sz="1400" dirty="0" smtClean="0"/>
                        <a:t>2 of 25 (8%)</a:t>
                      </a:r>
                      <a:endParaRPr lang="en-GB" sz="1400" dirty="0"/>
                    </a:p>
                  </a:txBody>
                  <a:tcPr anchor="ctr">
                    <a:solidFill>
                      <a:srgbClr val="FFFFFF"/>
                    </a:solidFill>
                  </a:tcPr>
                </a:tc>
                <a:tc>
                  <a:txBody>
                    <a:bodyPr/>
                    <a:lstStyle/>
                    <a:p>
                      <a:pPr algn="ctr"/>
                      <a:r>
                        <a:rPr lang="en-GB" sz="1400" dirty="0" smtClean="0"/>
                        <a:t>2 of 20 (10%)</a:t>
                      </a:r>
                      <a:endParaRPr lang="en-GB" sz="1400" dirty="0"/>
                    </a:p>
                  </a:txBody>
                  <a:tcPr anchor="ctr">
                    <a:solidFill>
                      <a:srgbClr val="FFFFFF"/>
                    </a:solidFill>
                  </a:tcPr>
                </a:tc>
                <a:tc>
                  <a:txBody>
                    <a:bodyPr/>
                    <a:lstStyle/>
                    <a:p>
                      <a:pPr algn="ctr"/>
                      <a:r>
                        <a:rPr lang="en-GB" sz="1400" dirty="0" smtClean="0"/>
                        <a:t>3 of</a:t>
                      </a:r>
                      <a:r>
                        <a:rPr lang="en-GB" sz="1400" baseline="0" dirty="0" smtClean="0"/>
                        <a:t> 30 (10%)</a:t>
                      </a:r>
                      <a:endParaRPr lang="en-GB" sz="1400" dirty="0"/>
                    </a:p>
                  </a:txBody>
                  <a:tcPr anchor="ctr">
                    <a:solidFill>
                      <a:srgbClr val="FFFFFF"/>
                    </a:solidFill>
                  </a:tcPr>
                </a:tc>
                <a:tc>
                  <a:txBody>
                    <a:bodyPr/>
                    <a:lstStyle/>
                    <a:p>
                      <a:pPr algn="ctr"/>
                      <a:r>
                        <a:rPr lang="en-GB" sz="1400" dirty="0" smtClean="0"/>
                        <a:t>4 of 39 (10%)</a:t>
                      </a:r>
                      <a:endParaRPr lang="en-GB" sz="1400" dirty="0"/>
                    </a:p>
                  </a:txBody>
                  <a:tcPr anchor="ctr">
                    <a:solidFill>
                      <a:srgbClr val="FFFFFF"/>
                    </a:solidFill>
                  </a:tcPr>
                </a:tc>
                <a:tc>
                  <a:txBody>
                    <a:bodyPr/>
                    <a:lstStyle/>
                    <a:p>
                      <a:pPr algn="ctr"/>
                      <a:r>
                        <a:rPr lang="en-GB" sz="1400" dirty="0" smtClean="0"/>
                        <a:t>2 of 27 (7%)</a:t>
                      </a:r>
                      <a:endParaRPr lang="en-GB" sz="1400" dirty="0"/>
                    </a:p>
                  </a:txBody>
                  <a:tcPr anchor="ctr">
                    <a:solidFill>
                      <a:srgbClr val="FFFFFF"/>
                    </a:solidFill>
                  </a:tcPr>
                </a:tc>
                <a:tc>
                  <a:txBody>
                    <a:bodyPr/>
                    <a:lstStyle/>
                    <a:p>
                      <a:pPr algn="ctr"/>
                      <a:r>
                        <a:rPr lang="en-GB" sz="1400" dirty="0" smtClean="0"/>
                        <a:t>4 of 26 (15%)</a:t>
                      </a:r>
                      <a:endParaRPr lang="en-GB" sz="1400" dirty="0"/>
                    </a:p>
                  </a:txBody>
                  <a:tcPr anchor="ctr">
                    <a:solidFill>
                      <a:srgbClr val="FFFFFF"/>
                    </a:solidFill>
                  </a:tcPr>
                </a:tc>
              </a:tr>
              <a:tr h="899160">
                <a:tc>
                  <a:txBody>
                    <a:bodyPr/>
                    <a:lstStyle/>
                    <a:p>
                      <a:pPr algn="ctr"/>
                      <a:r>
                        <a:rPr lang="en-GB" sz="1400" dirty="0" smtClean="0"/>
                        <a:t>--</a:t>
                      </a:r>
                      <a:endParaRPr lang="en-GB" sz="1400" dirty="0"/>
                    </a:p>
                  </a:txBody>
                  <a:tcPr anchor="ctr">
                    <a:solidFill>
                      <a:srgbClr val="FFFFFF"/>
                    </a:solidFill>
                  </a:tcPr>
                </a:tc>
                <a:tc>
                  <a:txBody>
                    <a:bodyPr/>
                    <a:lstStyle/>
                    <a:p>
                      <a:pPr algn="ctr"/>
                      <a:r>
                        <a:rPr lang="en-GB" sz="1400" dirty="0" smtClean="0"/>
                        <a:t>--</a:t>
                      </a:r>
                      <a:endParaRPr lang="en-GB" sz="1400" dirty="0"/>
                    </a:p>
                  </a:txBody>
                  <a:tcPr anchor="ctr">
                    <a:solidFill>
                      <a:srgbClr val="FFFFFF"/>
                    </a:solidFill>
                  </a:tcPr>
                </a:tc>
                <a:tc>
                  <a:txBody>
                    <a:bodyPr/>
                    <a:lstStyle/>
                    <a:p>
                      <a:pPr algn="ctr"/>
                      <a:r>
                        <a:rPr lang="en-GB" sz="1400" dirty="0" smtClean="0"/>
                        <a:t>--</a:t>
                      </a:r>
                      <a:endParaRPr lang="en-GB" sz="1400" dirty="0"/>
                    </a:p>
                  </a:txBody>
                  <a:tcPr anchor="ctr">
                    <a:solidFill>
                      <a:srgbClr val="FFFFFF"/>
                    </a:solidFill>
                  </a:tcPr>
                </a:tc>
                <a:tc>
                  <a:txBody>
                    <a:bodyPr/>
                    <a:lstStyle/>
                    <a:p>
                      <a:pPr algn="ctr"/>
                      <a:r>
                        <a:rPr lang="en-GB" sz="1400" dirty="0" smtClean="0"/>
                        <a:t>--</a:t>
                      </a:r>
                      <a:endParaRPr lang="en-GB" sz="1400" dirty="0"/>
                    </a:p>
                  </a:txBody>
                  <a:tcPr anchor="ctr">
                    <a:solidFill>
                      <a:srgbClr val="FFFFFF"/>
                    </a:solidFill>
                  </a:tcPr>
                </a:tc>
                <a:tc>
                  <a:txBody>
                    <a:bodyPr/>
                    <a:lstStyle/>
                    <a:p>
                      <a:pPr algn="ctr"/>
                      <a:r>
                        <a:rPr lang="en-GB" sz="1400" dirty="0" smtClean="0"/>
                        <a:t>3 of 27 (11%)</a:t>
                      </a:r>
                      <a:endParaRPr lang="en-GB" sz="1400" dirty="0"/>
                    </a:p>
                  </a:txBody>
                  <a:tcPr anchor="ctr">
                    <a:solidFill>
                      <a:srgbClr val="FFFFFF"/>
                    </a:solidFill>
                  </a:tcPr>
                </a:tc>
                <a:tc>
                  <a:txBody>
                    <a:bodyPr/>
                    <a:lstStyle/>
                    <a:p>
                      <a:pPr algn="ctr"/>
                      <a:r>
                        <a:rPr lang="en-GB" sz="1400" dirty="0" smtClean="0"/>
                        <a:t>2 of 26 (8%)</a:t>
                      </a:r>
                      <a:endParaRPr lang="en-GB" sz="1400" dirty="0"/>
                    </a:p>
                  </a:txBody>
                  <a:tcPr anchor="ctr">
                    <a:solidFill>
                      <a:srgbClr val="FFFFFF"/>
                    </a:solidFill>
                  </a:tcPr>
                </a:tc>
              </a:tr>
              <a:tr h="899160">
                <a:tc>
                  <a:txBody>
                    <a:bodyPr/>
                    <a:lstStyle/>
                    <a:p>
                      <a:pPr algn="ctr"/>
                      <a:r>
                        <a:rPr lang="en-GB" sz="1400" dirty="0" smtClean="0"/>
                        <a:t>6 of 25 (24%)</a:t>
                      </a:r>
                      <a:endParaRPr lang="en-GB" sz="1400" dirty="0"/>
                    </a:p>
                  </a:txBody>
                  <a:tcPr anchor="ctr">
                    <a:solidFill>
                      <a:srgbClr val="FFFFFF"/>
                    </a:solidFill>
                  </a:tcPr>
                </a:tc>
                <a:tc>
                  <a:txBody>
                    <a:bodyPr/>
                    <a:lstStyle/>
                    <a:p>
                      <a:pPr algn="ctr"/>
                      <a:r>
                        <a:rPr lang="en-GB" sz="1400" dirty="0" smtClean="0"/>
                        <a:t>6 of 20 (30%)</a:t>
                      </a:r>
                      <a:endParaRPr lang="en-GB" sz="1400" dirty="0"/>
                    </a:p>
                  </a:txBody>
                  <a:tcPr anchor="ctr">
                    <a:solidFill>
                      <a:srgbClr val="FFFFFF"/>
                    </a:solidFill>
                  </a:tcPr>
                </a:tc>
                <a:tc>
                  <a:txBody>
                    <a:bodyPr/>
                    <a:lstStyle/>
                    <a:p>
                      <a:pPr algn="ctr"/>
                      <a:r>
                        <a:rPr lang="en-GB" sz="1400" dirty="0" smtClean="0"/>
                        <a:t>15 of 30 (50%)</a:t>
                      </a:r>
                      <a:endParaRPr lang="en-GB" sz="1400" dirty="0"/>
                    </a:p>
                  </a:txBody>
                  <a:tcPr anchor="ctr">
                    <a:solidFill>
                      <a:srgbClr val="FFFFFF"/>
                    </a:solidFill>
                  </a:tcPr>
                </a:tc>
                <a:tc>
                  <a:txBody>
                    <a:bodyPr/>
                    <a:lstStyle/>
                    <a:p>
                      <a:pPr algn="ctr"/>
                      <a:r>
                        <a:rPr lang="en-GB" sz="1400" dirty="0" smtClean="0">
                          <a:solidFill>
                            <a:schemeClr val="tx1"/>
                          </a:solidFill>
                        </a:rPr>
                        <a:t>16</a:t>
                      </a:r>
                      <a:r>
                        <a:rPr lang="en-GB" sz="1400" dirty="0" smtClean="0"/>
                        <a:t> of 39 (41%)</a:t>
                      </a:r>
                      <a:endParaRPr lang="en-GB" sz="1400" dirty="0"/>
                    </a:p>
                  </a:txBody>
                  <a:tcPr anchor="ctr">
                    <a:solidFill>
                      <a:srgbClr val="FFFFFF"/>
                    </a:solidFill>
                  </a:tcPr>
                </a:tc>
                <a:tc>
                  <a:txBody>
                    <a:bodyPr/>
                    <a:lstStyle/>
                    <a:p>
                      <a:pPr algn="ctr"/>
                      <a:r>
                        <a:rPr lang="en-GB" sz="1400" dirty="0" smtClean="0"/>
                        <a:t>10 of 27 (37%)</a:t>
                      </a:r>
                      <a:endParaRPr lang="en-GB" sz="1400" dirty="0"/>
                    </a:p>
                  </a:txBody>
                  <a:tcPr anchor="ctr">
                    <a:solidFill>
                      <a:srgbClr val="FFFFFF"/>
                    </a:solidFill>
                  </a:tcPr>
                </a:tc>
                <a:tc>
                  <a:txBody>
                    <a:bodyPr/>
                    <a:lstStyle/>
                    <a:p>
                      <a:pPr algn="ctr"/>
                      <a:r>
                        <a:rPr lang="en-GB" sz="1400" dirty="0" smtClean="0"/>
                        <a:t>8 of 26 (31%)</a:t>
                      </a:r>
                      <a:endParaRPr lang="en-GB" sz="1400" dirty="0"/>
                    </a:p>
                  </a:txBody>
                  <a:tcPr anchor="ctr">
                    <a:solidFill>
                      <a:srgbClr val="FFFFFF"/>
                    </a:solidFill>
                  </a:tcPr>
                </a:tc>
              </a:tr>
              <a:tr h="899160">
                <a:tc>
                  <a:txBody>
                    <a:bodyPr/>
                    <a:lstStyle/>
                    <a:p>
                      <a:pPr algn="ctr"/>
                      <a:r>
                        <a:rPr lang="en-GB" sz="1400" b="1" dirty="0" smtClean="0"/>
                        <a:t>7 of 25 **(28%)</a:t>
                      </a:r>
                      <a:endParaRPr lang="en-GB" sz="1400" b="1" dirty="0"/>
                    </a:p>
                  </a:txBody>
                  <a:tcPr anchor="ctr">
                    <a:solidFill>
                      <a:srgbClr val="FFFFFF"/>
                    </a:solidFill>
                  </a:tcPr>
                </a:tc>
                <a:tc>
                  <a:txBody>
                    <a:bodyPr/>
                    <a:lstStyle/>
                    <a:p>
                      <a:pPr algn="ctr"/>
                      <a:r>
                        <a:rPr lang="en-GB" sz="1400" b="1" dirty="0" smtClean="0"/>
                        <a:t>8 of 20** (40%)</a:t>
                      </a:r>
                      <a:endParaRPr lang="en-GB" sz="1400" b="1" dirty="0"/>
                    </a:p>
                  </a:txBody>
                  <a:tcPr anchor="ctr">
                    <a:solidFill>
                      <a:srgbClr val="FFFFFF"/>
                    </a:solidFill>
                  </a:tcPr>
                </a:tc>
                <a:tc>
                  <a:txBody>
                    <a:bodyPr/>
                    <a:lstStyle/>
                    <a:p>
                      <a:pPr algn="ctr"/>
                      <a:r>
                        <a:rPr lang="en-GB" sz="1400" b="1" dirty="0" smtClean="0"/>
                        <a:t>17 of 30**(57%)</a:t>
                      </a:r>
                      <a:endParaRPr lang="en-GB" sz="1400" b="1" dirty="0"/>
                    </a:p>
                  </a:txBody>
                  <a:tcPr anchor="ctr">
                    <a:solidFill>
                      <a:srgbClr val="FFFFFF"/>
                    </a:solidFill>
                  </a:tcPr>
                </a:tc>
                <a:tc>
                  <a:txBody>
                    <a:bodyPr/>
                    <a:lstStyle/>
                    <a:p>
                      <a:pPr algn="ctr"/>
                      <a:r>
                        <a:rPr lang="en-GB" sz="1400" b="1" dirty="0" smtClean="0"/>
                        <a:t>22 of 39 **(56%)</a:t>
                      </a:r>
                      <a:endParaRPr lang="en-GB" sz="1400" b="1" dirty="0"/>
                    </a:p>
                  </a:txBody>
                  <a:tcPr anchor="ctr">
                    <a:solidFill>
                      <a:srgbClr val="FFFFFF"/>
                    </a:solidFill>
                  </a:tcPr>
                </a:tc>
                <a:tc>
                  <a:txBody>
                    <a:bodyPr/>
                    <a:lstStyle/>
                    <a:p>
                      <a:pPr algn="ctr"/>
                      <a:r>
                        <a:rPr lang="en-GB" sz="1400" b="1" dirty="0" smtClean="0"/>
                        <a:t>13 of 27 **(48%)</a:t>
                      </a:r>
                      <a:endParaRPr lang="en-GB" sz="1400" b="1" dirty="0"/>
                    </a:p>
                  </a:txBody>
                  <a:tcPr anchor="ctr">
                    <a:solidFill>
                      <a:srgbClr val="FFFFFF"/>
                    </a:solidFill>
                  </a:tcPr>
                </a:tc>
                <a:tc>
                  <a:txBody>
                    <a:bodyPr/>
                    <a:lstStyle/>
                    <a:p>
                      <a:pPr algn="ctr"/>
                      <a:r>
                        <a:rPr lang="en-GB" sz="1400" b="1" dirty="0" smtClean="0"/>
                        <a:t>12 of 26** (46%)</a:t>
                      </a:r>
                      <a:endParaRPr lang="en-GB" sz="1400" b="1" dirty="0"/>
                    </a:p>
                  </a:txBody>
                  <a:tcPr anchor="ctr">
                    <a:solidFill>
                      <a:srgbClr val="FFFFFF"/>
                    </a:solidFill>
                  </a:tcPr>
                </a:tc>
              </a:tr>
            </a:tbl>
          </a:graphicData>
        </a:graphic>
      </p:graphicFrame>
      <p:sp>
        <p:nvSpPr>
          <p:cNvPr id="22" name="TextBox 21"/>
          <p:cNvSpPr txBox="1"/>
          <p:nvPr/>
        </p:nvSpPr>
        <p:spPr>
          <a:xfrm>
            <a:off x="228600" y="6587953"/>
            <a:ext cx="2121093" cy="246221"/>
          </a:xfrm>
          <a:prstGeom prst="rect">
            <a:avLst/>
          </a:prstGeom>
          <a:noFill/>
        </p:spPr>
        <p:txBody>
          <a:bodyPr wrap="none" rtlCol="0">
            <a:spAutoFit/>
          </a:bodyPr>
          <a:lstStyle/>
          <a:p>
            <a:r>
              <a:rPr lang="en-GB" sz="1000" dirty="0" smtClean="0"/>
              <a:t>*2014 FDA approvals by August 2014</a:t>
            </a:r>
            <a:endParaRPr lang="en-GB" sz="1000" dirty="0"/>
          </a:p>
        </p:txBody>
      </p:sp>
      <p:sp>
        <p:nvSpPr>
          <p:cNvPr id="23" name="Oval 22"/>
          <p:cNvSpPr/>
          <p:nvPr/>
        </p:nvSpPr>
        <p:spPr>
          <a:xfrm>
            <a:off x="6553200" y="5410200"/>
            <a:ext cx="914400" cy="533400"/>
          </a:xfrm>
          <a:prstGeom prst="ellipse">
            <a:avLst/>
          </a:prstGeom>
          <a:noFill/>
          <a:ln>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7" name="Oval 26"/>
          <p:cNvSpPr/>
          <p:nvPr/>
        </p:nvSpPr>
        <p:spPr>
          <a:xfrm>
            <a:off x="7543800" y="5410200"/>
            <a:ext cx="914400" cy="533400"/>
          </a:xfrm>
          <a:prstGeom prst="ellipse">
            <a:avLst/>
          </a:prstGeom>
          <a:noFill/>
          <a:ln>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8" name="Oval 27"/>
          <p:cNvSpPr/>
          <p:nvPr/>
        </p:nvSpPr>
        <p:spPr>
          <a:xfrm>
            <a:off x="5486400" y="5410200"/>
            <a:ext cx="914400" cy="533400"/>
          </a:xfrm>
          <a:prstGeom prst="ellipse">
            <a:avLst/>
          </a:prstGeom>
          <a:noFill/>
          <a:ln>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29" name="Oval 28"/>
          <p:cNvSpPr/>
          <p:nvPr/>
        </p:nvSpPr>
        <p:spPr>
          <a:xfrm>
            <a:off x="4419600" y="5410200"/>
            <a:ext cx="914400" cy="533400"/>
          </a:xfrm>
          <a:prstGeom prst="ellipse">
            <a:avLst/>
          </a:prstGeom>
          <a:noFill/>
          <a:ln>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5" name="Rectangular Callout 4"/>
          <p:cNvSpPr/>
          <p:nvPr/>
        </p:nvSpPr>
        <p:spPr>
          <a:xfrm>
            <a:off x="3581400" y="4572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a:solidFill>
                  <a:schemeClr val="tx1"/>
                </a:solidFill>
              </a:rPr>
              <a:t>Since 2011, ~50% Of All Approved Therapies Have Benefitted From An Expedited Pathway, With Priority </a:t>
            </a:r>
            <a:r>
              <a:rPr lang="en-US" dirty="0" smtClean="0">
                <a:solidFill>
                  <a:schemeClr val="tx1"/>
                </a:solidFill>
              </a:rPr>
              <a:t>Review and Fast Track </a:t>
            </a:r>
            <a:r>
              <a:rPr lang="en-US" dirty="0">
                <a:solidFill>
                  <a:schemeClr val="tx1"/>
                </a:solidFill>
              </a:rPr>
              <a:t>B</a:t>
            </a:r>
            <a:r>
              <a:rPr lang="en-US" dirty="0" smtClean="0">
                <a:solidFill>
                  <a:schemeClr val="tx1"/>
                </a:solidFill>
              </a:rPr>
              <a:t>eing the </a:t>
            </a:r>
            <a:r>
              <a:rPr lang="en-US" dirty="0">
                <a:solidFill>
                  <a:schemeClr val="tx1"/>
                </a:solidFill>
              </a:rPr>
              <a:t>Most Heavily </a:t>
            </a:r>
            <a:r>
              <a:rPr lang="en-US" dirty="0" smtClean="0">
                <a:solidFill>
                  <a:schemeClr val="tx1"/>
                </a:solidFill>
              </a:rPr>
              <a:t>Utilized.</a:t>
            </a:r>
          </a:p>
        </p:txBody>
      </p:sp>
      <p:sp>
        <p:nvSpPr>
          <p:cNvPr id="7" name="TextBox 6"/>
          <p:cNvSpPr txBox="1"/>
          <p:nvPr/>
        </p:nvSpPr>
        <p:spPr>
          <a:xfrm>
            <a:off x="3657600" y="6096000"/>
            <a:ext cx="3554693" cy="276999"/>
          </a:xfrm>
          <a:prstGeom prst="rect">
            <a:avLst/>
          </a:prstGeom>
          <a:noFill/>
        </p:spPr>
        <p:txBody>
          <a:bodyPr wrap="square" rtlCol="0">
            <a:spAutoFit/>
          </a:bodyPr>
          <a:lstStyle/>
          <a:p>
            <a:r>
              <a:rPr lang="en-GB" sz="1200" dirty="0" smtClean="0"/>
              <a:t>**Number of drugs approved in  particular year</a:t>
            </a:r>
            <a:endParaRPr lang="en-GB" sz="1200" dirty="0"/>
          </a:p>
        </p:txBody>
      </p:sp>
    </p:spTree>
    <p:extLst>
      <p:ext uri="{BB962C8B-B14F-4D97-AF65-F5344CB8AC3E}">
        <p14:creationId xmlns:p14="http://schemas.microsoft.com/office/powerpoint/2010/main" val="11794688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animBg="1"/>
      <p:bldP spid="28" grpId="0" animBg="1"/>
      <p:bldP spid="29" grpId="0" animBg="1"/>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Therapeutic </a:t>
            </a:r>
            <a:r>
              <a:rPr lang="en-US" dirty="0"/>
              <a:t>A</a:t>
            </a:r>
            <a:r>
              <a:rPr lang="en-US" dirty="0" smtClean="0"/>
              <a:t>reas </a:t>
            </a:r>
            <a:r>
              <a:rPr lang="en-US" dirty="0"/>
              <a:t>U</a:t>
            </a:r>
            <a:r>
              <a:rPr lang="en-US" dirty="0" smtClean="0"/>
              <a:t>se the Expedited </a:t>
            </a:r>
            <a:r>
              <a:rPr lang="en-US" dirty="0"/>
              <a:t>P</a:t>
            </a:r>
            <a:r>
              <a:rPr lang="en-US" dirty="0" smtClean="0"/>
              <a:t>rograms the Most?</a:t>
            </a:r>
            <a:endParaRPr lang="en-US" dirty="0"/>
          </a:p>
        </p:txBody>
      </p:sp>
      <p:sp>
        <p:nvSpPr>
          <p:cNvPr id="6" name="Slide Number Placeholder 5"/>
          <p:cNvSpPr>
            <a:spLocks noGrp="1"/>
          </p:cNvSpPr>
          <p:nvPr>
            <p:ph type="sldNum" sz="quarter" idx="11"/>
          </p:nvPr>
        </p:nvSpPr>
        <p:spPr/>
        <p:txBody>
          <a:bodyPr/>
          <a:lstStyle/>
          <a:p>
            <a:fld id="{AD21E76C-CE51-483A-A436-548FDDF08156}" type="slidenum">
              <a:rPr lang="en-US" smtClean="0"/>
              <a:pPr/>
              <a:t>6</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2180034621"/>
              </p:ext>
            </p:extLst>
          </p:nvPr>
        </p:nvGraphicFramePr>
        <p:xfrm>
          <a:off x="152400" y="914397"/>
          <a:ext cx="1828800" cy="5639788"/>
        </p:xfrm>
        <a:graphic>
          <a:graphicData uri="http://schemas.openxmlformats.org/drawingml/2006/table">
            <a:tbl>
              <a:tblPr firstRow="1" bandRow="1">
                <a:tableStyleId>{F5AB1C69-6EDB-4FF4-983F-18BD219EF322}</a:tableStyleId>
              </a:tblPr>
              <a:tblGrid>
                <a:gridCol w="1828800"/>
              </a:tblGrid>
              <a:tr h="549302">
                <a:tc>
                  <a:txBody>
                    <a:bodyPr/>
                    <a:lstStyle/>
                    <a:p>
                      <a:r>
                        <a:rPr lang="en-GB" sz="1400" dirty="0" smtClean="0"/>
                        <a:t>Therapeutic area</a:t>
                      </a:r>
                      <a:r>
                        <a:rPr lang="en-GB" sz="1400" dirty="0" smtClean="0">
                          <a:solidFill>
                            <a:schemeClr val="bg1"/>
                          </a:solidFill>
                        </a:rPr>
                        <a:t>/ All programs</a:t>
                      </a:r>
                      <a:endParaRPr lang="en-GB" sz="1400" dirty="0">
                        <a:solidFill>
                          <a:schemeClr val="bg1"/>
                        </a:solidFill>
                      </a:endParaRPr>
                    </a:p>
                  </a:txBody>
                  <a:tcPr>
                    <a:solidFill>
                      <a:schemeClr val="accent1"/>
                    </a:solidFill>
                  </a:tcPr>
                </a:tc>
              </a:tr>
              <a:tr h="331354">
                <a:tc>
                  <a:txBody>
                    <a:bodyPr/>
                    <a:lstStyle/>
                    <a:p>
                      <a:r>
                        <a:rPr lang="en-GB" sz="1200" b="1" dirty="0" smtClean="0"/>
                        <a:t>Oncology</a:t>
                      </a:r>
                    </a:p>
                  </a:txBody>
                  <a:tcPr>
                    <a:solidFill>
                      <a:schemeClr val="accent1">
                        <a:lumMod val="20000"/>
                        <a:lumOff val="80000"/>
                      </a:schemeClr>
                    </a:solidFill>
                  </a:tcPr>
                </a:tc>
              </a:tr>
              <a:tr h="484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Rare diseases</a:t>
                      </a:r>
                    </a:p>
                    <a:p>
                      <a:endParaRPr lang="en-US" sz="1200" b="1" dirty="0" smtClean="0"/>
                    </a:p>
                  </a:txBody>
                  <a:tcPr>
                    <a:solidFill>
                      <a:schemeClr val="accent1">
                        <a:lumMod val="20000"/>
                        <a:lumOff val="80000"/>
                      </a:schemeClr>
                    </a:solidFill>
                  </a:tcPr>
                </a:tc>
              </a:tr>
              <a:tr h="484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Supportive care</a:t>
                      </a:r>
                    </a:p>
                    <a:p>
                      <a:endParaRPr lang="en-US" sz="1200" b="1" dirty="0" smtClean="0"/>
                    </a:p>
                  </a:txBody>
                  <a:tcPr>
                    <a:solidFill>
                      <a:schemeClr val="accent1">
                        <a:lumMod val="20000"/>
                        <a:lumOff val="80000"/>
                      </a:schemeClr>
                    </a:solidFill>
                  </a:tcPr>
                </a:tc>
              </a:tr>
              <a:tr h="484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Diagnostics</a:t>
                      </a:r>
                    </a:p>
                    <a:p>
                      <a:endParaRPr lang="en-US" sz="1200" b="1" dirty="0" smtClean="0"/>
                    </a:p>
                  </a:txBody>
                  <a:tcPr>
                    <a:solidFill>
                      <a:schemeClr val="accent1">
                        <a:lumMod val="20000"/>
                        <a:lumOff val="80000"/>
                      </a:schemeClr>
                    </a:solidFill>
                  </a:tcPr>
                </a:tc>
              </a:tr>
              <a:tr h="48467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Infectious diseases</a:t>
                      </a:r>
                    </a:p>
                    <a:p>
                      <a:endParaRPr lang="en-US" sz="1200" b="1" dirty="0" smtClean="0"/>
                    </a:p>
                  </a:txBody>
                  <a:tcPr>
                    <a:solidFill>
                      <a:schemeClr val="accent1">
                        <a:lumMod val="20000"/>
                        <a:lumOff val="80000"/>
                      </a:schemeClr>
                    </a:solidFill>
                  </a:tcPr>
                </a:tc>
              </a:tr>
              <a:tr h="3310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Diabetes/Metabolism</a:t>
                      </a:r>
                    </a:p>
                  </a:txBody>
                  <a:tcPr>
                    <a:solidFill>
                      <a:schemeClr val="accent1">
                        <a:lumMod val="20000"/>
                        <a:lumOff val="80000"/>
                      </a:schemeClr>
                    </a:solidFill>
                  </a:tcPr>
                </a:tc>
              </a:tr>
              <a:tr h="4118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dirty="0" smtClean="0"/>
                        <a:t>Cardiovascular</a:t>
                      </a:r>
                    </a:p>
                  </a:txBody>
                  <a:tcPr>
                    <a:solidFill>
                      <a:schemeClr val="accent1">
                        <a:lumMod val="20000"/>
                        <a:lumOff val="80000"/>
                      </a:schemeClr>
                    </a:solidFill>
                  </a:tcPr>
                </a:tc>
              </a:tr>
              <a:tr h="331354">
                <a:tc>
                  <a:txBody>
                    <a:bodyPr/>
                    <a:lstStyle/>
                    <a:p>
                      <a:r>
                        <a:rPr lang="en-US" sz="1200" b="1" dirty="0" smtClean="0"/>
                        <a:t>Autoimmune</a:t>
                      </a:r>
                    </a:p>
                  </a:txBody>
                  <a:tcPr>
                    <a:solidFill>
                      <a:schemeClr val="accent1">
                        <a:lumMod val="20000"/>
                        <a:lumOff val="80000"/>
                      </a:schemeClr>
                    </a:solidFill>
                  </a:tcPr>
                </a:tc>
              </a:tr>
              <a:tr h="3313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Ophthalmology</a:t>
                      </a:r>
                    </a:p>
                  </a:txBody>
                  <a:tcPr>
                    <a:solidFill>
                      <a:schemeClr val="accent1">
                        <a:lumMod val="20000"/>
                        <a:lumOff val="80000"/>
                      </a:schemeClr>
                    </a:solidFill>
                  </a:tcPr>
                </a:tc>
              </a:tr>
              <a:tr h="331354">
                <a:tc>
                  <a:txBody>
                    <a:bodyPr/>
                    <a:lstStyle/>
                    <a:p>
                      <a:r>
                        <a:rPr lang="en-GB" sz="1200" b="1" dirty="0" smtClean="0"/>
                        <a:t>CNS</a:t>
                      </a:r>
                      <a:endParaRPr lang="en-GB" sz="1200" b="1" dirty="0"/>
                    </a:p>
                  </a:txBody>
                  <a:tcPr>
                    <a:solidFill>
                      <a:schemeClr val="accent1">
                        <a:lumMod val="20000"/>
                        <a:lumOff val="80000"/>
                      </a:schemeClr>
                    </a:solidFill>
                  </a:tcPr>
                </a:tc>
              </a:tr>
              <a:tr h="396703">
                <a:tc>
                  <a:txBody>
                    <a:bodyPr/>
                    <a:lstStyle/>
                    <a:p>
                      <a:r>
                        <a:rPr lang="en-GB" sz="1200" b="1" dirty="0" smtClean="0"/>
                        <a:t>Respiratory system</a:t>
                      </a:r>
                      <a:endParaRPr lang="en-GB" sz="1200" b="1" dirty="0"/>
                    </a:p>
                  </a:txBody>
                  <a:tcPr>
                    <a:solidFill>
                      <a:schemeClr val="accent1">
                        <a:lumMod val="20000"/>
                        <a:lumOff val="80000"/>
                      </a:schemeClr>
                    </a:solidFill>
                  </a:tcPr>
                </a:tc>
              </a:tr>
              <a:tr h="331354">
                <a:tc>
                  <a:txBody>
                    <a:bodyPr/>
                    <a:lstStyle/>
                    <a:p>
                      <a:r>
                        <a:rPr lang="en-GB" sz="1200" b="1" dirty="0" smtClean="0"/>
                        <a:t>Other</a:t>
                      </a:r>
                      <a:endParaRPr lang="en-GB" sz="1200" b="1" dirty="0"/>
                    </a:p>
                  </a:txBody>
                  <a:tcPr>
                    <a:solidFill>
                      <a:schemeClr val="accent1">
                        <a:lumMod val="20000"/>
                        <a:lumOff val="80000"/>
                      </a:schemeClr>
                    </a:solidFill>
                  </a:tcPr>
                </a:tc>
              </a:tr>
              <a:tr h="355431">
                <a:tc>
                  <a:txBody>
                    <a:bodyPr/>
                    <a:lstStyle/>
                    <a:p>
                      <a:r>
                        <a:rPr lang="en-GB" sz="1600" b="1" dirty="0" smtClean="0"/>
                        <a:t>Total</a:t>
                      </a:r>
                      <a:endParaRPr lang="en-GB" sz="1200" b="1" dirty="0"/>
                    </a:p>
                  </a:txBody>
                  <a:tcPr>
                    <a:solidFill>
                      <a:schemeClr val="accent1">
                        <a:lumMod val="20000"/>
                        <a:lumOff val="80000"/>
                      </a:schemeClr>
                    </a:solidFill>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611663833"/>
              </p:ext>
            </p:extLst>
          </p:nvPr>
        </p:nvGraphicFramePr>
        <p:xfrm>
          <a:off x="2209800" y="1540112"/>
          <a:ext cx="6553197" cy="5235912"/>
        </p:xfrm>
        <a:graphic>
          <a:graphicData uri="http://schemas.openxmlformats.org/drawingml/2006/table">
            <a:tbl>
              <a:tblPr firstRow="1" bandRow="1">
                <a:tableStyleId>{5C22544A-7EE6-4342-B048-85BDC9FD1C3A}</a:tableStyleId>
              </a:tblPr>
              <a:tblGrid>
                <a:gridCol w="936171"/>
                <a:gridCol w="936171"/>
                <a:gridCol w="936171"/>
                <a:gridCol w="936171"/>
                <a:gridCol w="936171"/>
                <a:gridCol w="729345"/>
                <a:gridCol w="1142997"/>
              </a:tblGrid>
              <a:tr h="388957">
                <a:tc>
                  <a:txBody>
                    <a:bodyPr/>
                    <a:lstStyle/>
                    <a:p>
                      <a:pPr algn="ctr"/>
                      <a:r>
                        <a:rPr lang="en-GB" sz="1200" b="0" dirty="0" smtClean="0">
                          <a:solidFill>
                            <a:srgbClr val="000000"/>
                          </a:solidFill>
                        </a:rPr>
                        <a:t>3 </a:t>
                      </a:r>
                      <a:r>
                        <a:rPr lang="en-GB" sz="1200" b="0" baseline="0" dirty="0" smtClean="0">
                          <a:solidFill>
                            <a:srgbClr val="000000"/>
                          </a:solidFill>
                        </a:rPr>
                        <a:t> of 5</a:t>
                      </a:r>
                      <a:endParaRPr lang="en-GB" sz="1200" b="0" dirty="0">
                        <a:solidFill>
                          <a:srgbClr val="000000"/>
                        </a:solidFill>
                      </a:endParaRPr>
                    </a:p>
                  </a:txBody>
                  <a:tcPr>
                    <a:solidFill>
                      <a:srgbClr val="FFFFFF"/>
                    </a:solidFill>
                  </a:tcPr>
                </a:tc>
                <a:tc>
                  <a:txBody>
                    <a:bodyPr/>
                    <a:lstStyle/>
                    <a:p>
                      <a:pPr algn="ctr"/>
                      <a:r>
                        <a:rPr lang="en-GB" sz="1200" b="0" dirty="0" smtClean="0">
                          <a:solidFill>
                            <a:srgbClr val="000000"/>
                          </a:solidFill>
                        </a:rPr>
                        <a:t>2 of</a:t>
                      </a:r>
                      <a:r>
                        <a:rPr lang="en-GB" sz="1200" b="0" baseline="0" dirty="0" smtClean="0">
                          <a:solidFill>
                            <a:srgbClr val="000000"/>
                          </a:solidFill>
                        </a:rPr>
                        <a:t> 2</a:t>
                      </a:r>
                      <a:endParaRPr lang="en-GB" sz="1200" b="0" dirty="0">
                        <a:solidFill>
                          <a:srgbClr val="000000"/>
                        </a:solidFill>
                      </a:endParaRPr>
                    </a:p>
                  </a:txBody>
                  <a:tcPr>
                    <a:solidFill>
                      <a:srgbClr val="FFFFFF"/>
                    </a:solidFill>
                  </a:tcPr>
                </a:tc>
                <a:tc>
                  <a:txBody>
                    <a:bodyPr/>
                    <a:lstStyle/>
                    <a:p>
                      <a:pPr algn="ctr"/>
                      <a:r>
                        <a:rPr lang="en-GB" sz="1200" b="0" dirty="0" smtClean="0">
                          <a:solidFill>
                            <a:srgbClr val="000000"/>
                          </a:solidFill>
                        </a:rPr>
                        <a:t>7 of</a:t>
                      </a:r>
                      <a:r>
                        <a:rPr lang="en-GB" sz="1200" b="0" baseline="0" dirty="0" smtClean="0">
                          <a:solidFill>
                            <a:srgbClr val="000000"/>
                          </a:solidFill>
                        </a:rPr>
                        <a:t> 7</a:t>
                      </a:r>
                      <a:endParaRPr lang="en-GB" sz="1200" b="0" dirty="0">
                        <a:solidFill>
                          <a:srgbClr val="000000"/>
                        </a:solidFill>
                      </a:endParaRPr>
                    </a:p>
                  </a:txBody>
                  <a:tcPr>
                    <a:solidFill>
                      <a:srgbClr val="FFFFFF"/>
                    </a:solidFill>
                  </a:tcPr>
                </a:tc>
                <a:tc>
                  <a:txBody>
                    <a:bodyPr/>
                    <a:lstStyle/>
                    <a:p>
                      <a:pPr algn="ctr"/>
                      <a:r>
                        <a:rPr lang="en-GB" sz="1200" b="0" dirty="0" smtClean="0">
                          <a:solidFill>
                            <a:srgbClr val="000000"/>
                          </a:solidFill>
                        </a:rPr>
                        <a:t>10 of</a:t>
                      </a:r>
                      <a:r>
                        <a:rPr lang="en-GB" sz="1200" b="0" baseline="0" dirty="0" smtClean="0">
                          <a:solidFill>
                            <a:srgbClr val="000000"/>
                          </a:solidFill>
                        </a:rPr>
                        <a:t> 11</a:t>
                      </a:r>
                      <a:endParaRPr lang="en-GB" sz="1200" b="0" dirty="0">
                        <a:solidFill>
                          <a:srgbClr val="000000"/>
                        </a:solidFill>
                      </a:endParaRPr>
                    </a:p>
                  </a:txBody>
                  <a:tcPr>
                    <a:solidFill>
                      <a:srgbClr val="FFFFFF"/>
                    </a:solidFill>
                  </a:tcPr>
                </a:tc>
                <a:tc>
                  <a:txBody>
                    <a:bodyPr/>
                    <a:lstStyle/>
                    <a:p>
                      <a:pPr algn="ctr"/>
                      <a:r>
                        <a:rPr lang="en-GB" sz="1200" b="0" dirty="0" smtClean="0">
                          <a:solidFill>
                            <a:srgbClr val="000000"/>
                          </a:solidFill>
                        </a:rPr>
                        <a:t>8 of</a:t>
                      </a:r>
                      <a:r>
                        <a:rPr lang="en-GB" sz="1200" b="0" baseline="0" dirty="0" smtClean="0">
                          <a:solidFill>
                            <a:srgbClr val="000000"/>
                          </a:solidFill>
                        </a:rPr>
                        <a:t> 8</a:t>
                      </a:r>
                      <a:endParaRPr lang="en-GB" sz="1200" b="0" dirty="0">
                        <a:solidFill>
                          <a:srgbClr val="000000"/>
                        </a:solidFill>
                      </a:endParaRPr>
                    </a:p>
                  </a:txBody>
                  <a:tcPr>
                    <a:solidFill>
                      <a:srgbClr val="FFFFFF"/>
                    </a:solidFill>
                  </a:tcPr>
                </a:tc>
                <a:tc>
                  <a:txBody>
                    <a:bodyPr/>
                    <a:lstStyle/>
                    <a:p>
                      <a:pPr algn="ctr"/>
                      <a:r>
                        <a:rPr lang="en-GB" sz="1200" b="0" dirty="0" smtClean="0">
                          <a:solidFill>
                            <a:srgbClr val="000000"/>
                          </a:solidFill>
                        </a:rPr>
                        <a:t>4 of</a:t>
                      </a:r>
                      <a:r>
                        <a:rPr lang="en-GB" sz="1200" b="0" baseline="0" dirty="0" smtClean="0">
                          <a:solidFill>
                            <a:srgbClr val="000000"/>
                          </a:solidFill>
                        </a:rPr>
                        <a:t> 4</a:t>
                      </a:r>
                      <a:endParaRPr lang="en-GB" sz="1200" b="0" dirty="0">
                        <a:solidFill>
                          <a:srgbClr val="000000"/>
                        </a:solidFill>
                      </a:endParaRPr>
                    </a:p>
                  </a:txBody>
                  <a:tcPr>
                    <a:solidFill>
                      <a:srgbClr val="FFFFFF"/>
                    </a:solidFill>
                  </a:tcPr>
                </a:tc>
                <a:tc>
                  <a:txBody>
                    <a:bodyPr/>
                    <a:lstStyle/>
                    <a:p>
                      <a:pPr algn="ctr"/>
                      <a:r>
                        <a:rPr lang="en-GB" sz="1200" b="1" dirty="0" smtClean="0">
                          <a:solidFill>
                            <a:srgbClr val="000000"/>
                          </a:solidFill>
                        </a:rPr>
                        <a:t>34</a:t>
                      </a:r>
                      <a:r>
                        <a:rPr lang="en-GB" sz="1200" b="1" baseline="0" dirty="0" smtClean="0">
                          <a:solidFill>
                            <a:srgbClr val="000000"/>
                          </a:solidFill>
                        </a:rPr>
                        <a:t> of 37 (92%)</a:t>
                      </a:r>
                      <a:endParaRPr lang="en-GB" sz="1200" b="1" dirty="0">
                        <a:solidFill>
                          <a:srgbClr val="000000"/>
                        </a:solidFill>
                      </a:endParaRPr>
                    </a:p>
                  </a:txBody>
                  <a:tcPr>
                    <a:solidFill>
                      <a:schemeClr val="accent1">
                        <a:lumMod val="20000"/>
                        <a:lumOff val="80000"/>
                      </a:schemeClr>
                    </a:solidFill>
                  </a:tcPr>
                </a:tc>
              </a:tr>
              <a:tr h="388957">
                <a:tc>
                  <a:txBody>
                    <a:bodyPr/>
                    <a:lstStyle/>
                    <a:p>
                      <a:pPr algn="ctr"/>
                      <a:r>
                        <a:rPr lang="en-GB" sz="1200" dirty="0" smtClean="0"/>
                        <a:t>0</a:t>
                      </a:r>
                      <a:r>
                        <a:rPr lang="en-GB" sz="1200" baseline="0" dirty="0" smtClean="0"/>
                        <a:t> of 1</a:t>
                      </a:r>
                      <a:endParaRPr lang="en-GB" sz="1200" dirty="0"/>
                    </a:p>
                  </a:txBody>
                  <a:tcPr>
                    <a:solidFill>
                      <a:srgbClr val="FFFFFF"/>
                    </a:solidFill>
                  </a:tcPr>
                </a:tc>
                <a:tc>
                  <a:txBody>
                    <a:bodyPr/>
                    <a:lstStyle/>
                    <a:p>
                      <a:pPr algn="ctr"/>
                      <a:r>
                        <a:rPr lang="en-GB" sz="1200" dirty="0" smtClean="0"/>
                        <a:t>1 of</a:t>
                      </a:r>
                      <a:r>
                        <a:rPr lang="en-GB" sz="1200" baseline="0" dirty="0" smtClean="0"/>
                        <a:t> 1</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2 of</a:t>
                      </a:r>
                      <a:r>
                        <a:rPr lang="en-GB" sz="1200" baseline="0" dirty="0" smtClean="0"/>
                        <a:t> 2</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2 of</a:t>
                      </a:r>
                      <a:r>
                        <a:rPr lang="en-GB" sz="1200" baseline="0" dirty="0" smtClean="0"/>
                        <a:t> 2</a:t>
                      </a:r>
                      <a:endParaRPr lang="en-GB" sz="1200" dirty="0"/>
                    </a:p>
                  </a:txBody>
                  <a:tcPr>
                    <a:solidFill>
                      <a:srgbClr val="FFFFFF"/>
                    </a:solidFill>
                  </a:tcPr>
                </a:tc>
                <a:tc>
                  <a:txBody>
                    <a:bodyPr/>
                    <a:lstStyle/>
                    <a:p>
                      <a:pPr algn="ctr"/>
                      <a:r>
                        <a:rPr lang="en-GB" sz="1200" b="1" dirty="0" smtClean="0"/>
                        <a:t>5 of 6 (84%)</a:t>
                      </a:r>
                      <a:endParaRPr lang="en-GB" sz="1200" b="1" dirty="0"/>
                    </a:p>
                  </a:txBody>
                  <a:tcPr>
                    <a:solidFill>
                      <a:schemeClr val="accent1">
                        <a:lumMod val="20000"/>
                        <a:lumOff val="80000"/>
                      </a:schemeClr>
                    </a:solidFill>
                  </a:tcPr>
                </a:tc>
              </a:tr>
              <a:tr h="388957">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2 of</a:t>
                      </a:r>
                      <a:r>
                        <a:rPr lang="en-GB" sz="1200" baseline="0" dirty="0" smtClean="0"/>
                        <a:t> 3</a:t>
                      </a:r>
                      <a:endParaRPr lang="en-GB" sz="1200" dirty="0"/>
                    </a:p>
                  </a:txBody>
                  <a:tcPr>
                    <a:solidFill>
                      <a:srgbClr val="FFFFFF"/>
                    </a:solidFill>
                  </a:tcPr>
                </a:tc>
                <a:tc>
                  <a:txBody>
                    <a:bodyPr/>
                    <a:lstStyle/>
                    <a:p>
                      <a:pPr algn="ctr"/>
                      <a:r>
                        <a:rPr lang="en-GB" sz="1200" dirty="0" smtClean="0"/>
                        <a:t>1 </a:t>
                      </a:r>
                      <a:r>
                        <a:rPr lang="en-GB" sz="1200" baseline="0" dirty="0" smtClean="0"/>
                        <a:t> Of 1</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smtClean="0"/>
                        <a:t>3 of 4 (75%)</a:t>
                      </a:r>
                    </a:p>
                  </a:txBody>
                  <a:tcPr>
                    <a:solidFill>
                      <a:schemeClr val="accent1">
                        <a:lumMod val="20000"/>
                        <a:lumOff val="80000"/>
                      </a:schemeClr>
                    </a:solidFill>
                  </a:tcPr>
                </a:tc>
              </a:tr>
              <a:tr h="388957">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1 of</a:t>
                      </a:r>
                      <a:r>
                        <a:rPr lang="en-GB" sz="1200" baseline="0" dirty="0" smtClean="0"/>
                        <a:t> 1</a:t>
                      </a:r>
                      <a:endParaRPr lang="en-GB" sz="1200" dirty="0"/>
                    </a:p>
                  </a:txBody>
                  <a:tcPr>
                    <a:solidFill>
                      <a:srgbClr val="FFFFFF"/>
                    </a:solidFill>
                  </a:tcPr>
                </a:tc>
                <a:tc>
                  <a:txBody>
                    <a:bodyPr/>
                    <a:lstStyle/>
                    <a:p>
                      <a:pPr algn="ctr"/>
                      <a:r>
                        <a:rPr lang="en-GB" sz="1200" dirty="0" smtClean="0"/>
                        <a:t>2 of</a:t>
                      </a:r>
                      <a:r>
                        <a:rPr lang="en-GB" sz="1200" baseline="0" dirty="0" smtClean="0"/>
                        <a:t> 2</a:t>
                      </a:r>
                      <a:endParaRPr lang="en-GB" sz="1200" dirty="0"/>
                    </a:p>
                  </a:txBody>
                  <a:tcPr>
                    <a:solidFill>
                      <a:srgbClr val="FFFFFF"/>
                    </a:solidFill>
                  </a:tcPr>
                </a:tc>
                <a:tc>
                  <a:txBody>
                    <a:bodyPr/>
                    <a:lstStyle/>
                    <a:p>
                      <a:pPr algn="ctr"/>
                      <a:r>
                        <a:rPr lang="en-GB" sz="1200" dirty="0" smtClean="0"/>
                        <a:t>1 of</a:t>
                      </a:r>
                      <a:r>
                        <a:rPr lang="en-GB" sz="1200" baseline="0" dirty="0" smtClean="0"/>
                        <a:t> 3</a:t>
                      </a:r>
                      <a:endParaRPr lang="en-GB" sz="1200" dirty="0"/>
                    </a:p>
                  </a:txBody>
                  <a:tcPr>
                    <a:solidFill>
                      <a:srgbClr val="FFFFFF"/>
                    </a:solidFill>
                  </a:tcPr>
                </a:tc>
                <a:tc>
                  <a:txBody>
                    <a:bodyPr/>
                    <a:lstStyle/>
                    <a:p>
                      <a:pPr algn="ctr"/>
                      <a:r>
                        <a:rPr lang="en-GB" sz="1200" dirty="0" smtClean="0"/>
                        <a:t>0</a:t>
                      </a:r>
                      <a:r>
                        <a:rPr lang="en-GB" sz="1200" baseline="0" dirty="0" smtClean="0"/>
                        <a:t> of 1</a:t>
                      </a:r>
                      <a:endParaRPr lang="en-GB" sz="1200" dirty="0"/>
                    </a:p>
                  </a:txBody>
                  <a:tcPr>
                    <a:solidFill>
                      <a:srgbClr val="FFFFFF"/>
                    </a:solidFill>
                  </a:tcPr>
                </a:tc>
                <a:tc>
                  <a:txBody>
                    <a:bodyPr/>
                    <a:lstStyle/>
                    <a:p>
                      <a:pPr algn="ctr"/>
                      <a:r>
                        <a:rPr lang="en-GB" sz="1200" b="1" dirty="0" smtClean="0"/>
                        <a:t>4 of 7 (60%)</a:t>
                      </a:r>
                      <a:endParaRPr lang="en-GB" sz="1200" b="1" dirty="0"/>
                    </a:p>
                  </a:txBody>
                  <a:tcPr>
                    <a:solidFill>
                      <a:schemeClr val="accent1">
                        <a:lumMod val="20000"/>
                        <a:lumOff val="80000"/>
                      </a:schemeClr>
                    </a:solidFill>
                  </a:tcPr>
                </a:tc>
              </a:tr>
              <a:tr h="388957">
                <a:tc>
                  <a:txBody>
                    <a:bodyPr/>
                    <a:lstStyle/>
                    <a:p>
                      <a:pPr algn="ctr"/>
                      <a:r>
                        <a:rPr lang="en-GB" sz="1200" dirty="0" smtClean="0"/>
                        <a:t>1 of</a:t>
                      </a:r>
                      <a:r>
                        <a:rPr lang="en-GB" sz="1200" baseline="0" dirty="0" smtClean="0"/>
                        <a:t> 4</a:t>
                      </a:r>
                      <a:endParaRPr lang="en-GB" sz="1200" dirty="0"/>
                    </a:p>
                  </a:txBody>
                  <a:tcPr>
                    <a:solidFill>
                      <a:srgbClr val="FFFFFF"/>
                    </a:solidFill>
                  </a:tcPr>
                </a:tc>
                <a:tc>
                  <a:txBody>
                    <a:bodyPr/>
                    <a:lstStyle/>
                    <a:p>
                      <a:pPr algn="ctr"/>
                      <a:r>
                        <a:rPr lang="en-GB" sz="1200" dirty="0" smtClean="0"/>
                        <a:t>1 </a:t>
                      </a:r>
                      <a:r>
                        <a:rPr lang="en-GB" sz="1200" baseline="0" dirty="0" smtClean="0"/>
                        <a:t> Of 1</a:t>
                      </a:r>
                      <a:endParaRPr lang="en-GB" sz="1200" dirty="0"/>
                    </a:p>
                  </a:txBody>
                  <a:tcPr>
                    <a:solidFill>
                      <a:srgbClr val="FFFFFF"/>
                    </a:solidFill>
                  </a:tcPr>
                </a:tc>
                <a:tc>
                  <a:txBody>
                    <a:bodyPr/>
                    <a:lstStyle/>
                    <a:p>
                      <a:pPr algn="ctr"/>
                      <a:r>
                        <a:rPr lang="en-GB" sz="1200" dirty="0" smtClean="0"/>
                        <a:t>2 of</a:t>
                      </a:r>
                      <a:r>
                        <a:rPr lang="en-GB" sz="1200" baseline="0" dirty="0" smtClean="0"/>
                        <a:t> 4</a:t>
                      </a:r>
                      <a:endParaRPr lang="en-GB" sz="1200" dirty="0"/>
                    </a:p>
                  </a:txBody>
                  <a:tcPr>
                    <a:solidFill>
                      <a:srgbClr val="FFFFFF"/>
                    </a:solidFill>
                  </a:tcPr>
                </a:tc>
                <a:tc>
                  <a:txBody>
                    <a:bodyPr/>
                    <a:lstStyle/>
                    <a:p>
                      <a:pPr algn="ctr"/>
                      <a:r>
                        <a:rPr lang="en-GB" sz="1200" dirty="0" smtClean="0"/>
                        <a:t>3 of</a:t>
                      </a:r>
                      <a:r>
                        <a:rPr lang="en-GB" sz="1200" baseline="0" dirty="0" smtClean="0"/>
                        <a:t> 3</a:t>
                      </a:r>
                      <a:endParaRPr lang="en-GB" sz="1200" dirty="0"/>
                    </a:p>
                  </a:txBody>
                  <a:tcPr>
                    <a:solidFill>
                      <a:srgbClr val="FFFFFF"/>
                    </a:solidFill>
                  </a:tcPr>
                </a:tc>
                <a:tc>
                  <a:txBody>
                    <a:bodyPr/>
                    <a:lstStyle/>
                    <a:p>
                      <a:pPr algn="ctr"/>
                      <a:r>
                        <a:rPr lang="en-GB" sz="1200" dirty="0" smtClean="0"/>
                        <a:t>3 of</a:t>
                      </a:r>
                      <a:r>
                        <a:rPr lang="en-GB" sz="1200" baseline="0" dirty="0" smtClean="0"/>
                        <a:t> 4</a:t>
                      </a:r>
                      <a:endParaRPr lang="en-GB" sz="1200" dirty="0"/>
                    </a:p>
                  </a:txBody>
                  <a:tcPr>
                    <a:solidFill>
                      <a:srgbClr val="FFFFFF"/>
                    </a:solidFill>
                  </a:tcPr>
                </a:tc>
                <a:tc>
                  <a:txBody>
                    <a:bodyPr/>
                    <a:lstStyle/>
                    <a:p>
                      <a:pPr algn="ctr"/>
                      <a:r>
                        <a:rPr lang="en-GB" sz="1200" dirty="0" smtClean="0"/>
                        <a:t>3 of</a:t>
                      </a:r>
                      <a:r>
                        <a:rPr lang="en-GB" sz="1200" baseline="0" dirty="0" smtClean="0"/>
                        <a:t> 6</a:t>
                      </a:r>
                      <a:endParaRPr lang="en-GB" sz="1200" dirty="0"/>
                    </a:p>
                  </a:txBody>
                  <a:tcPr>
                    <a:solidFill>
                      <a:srgbClr val="FFFFFF"/>
                    </a:solidFill>
                  </a:tcPr>
                </a:tc>
                <a:tc>
                  <a:txBody>
                    <a:bodyPr/>
                    <a:lstStyle/>
                    <a:p>
                      <a:pPr algn="ctr"/>
                      <a:r>
                        <a:rPr lang="en-GB" sz="1200" b="1" dirty="0" smtClean="0"/>
                        <a:t>13 of 22 (60%)</a:t>
                      </a:r>
                      <a:endParaRPr lang="en-GB" sz="1200" b="1" dirty="0"/>
                    </a:p>
                  </a:txBody>
                  <a:tcPr>
                    <a:solidFill>
                      <a:schemeClr val="accent1">
                        <a:lumMod val="20000"/>
                        <a:lumOff val="80000"/>
                      </a:schemeClr>
                    </a:solidFill>
                  </a:tcPr>
                </a:tc>
              </a:tr>
              <a:tr h="388957">
                <a:tc>
                  <a:txBody>
                    <a:bodyPr/>
                    <a:lstStyle/>
                    <a:p>
                      <a:pPr algn="ctr"/>
                      <a:r>
                        <a:rPr lang="en-GB" sz="1200" dirty="0" smtClean="0"/>
                        <a:t>0 of 1</a:t>
                      </a:r>
                      <a:endParaRPr lang="en-GB" sz="1200" dirty="0"/>
                    </a:p>
                  </a:txBody>
                  <a:tcPr>
                    <a:solidFill>
                      <a:srgbClr val="FFFFFF"/>
                    </a:solidFill>
                  </a:tcPr>
                </a:tc>
                <a:tc>
                  <a:txBody>
                    <a:bodyPr/>
                    <a:lstStyle/>
                    <a:p>
                      <a:pPr algn="ctr"/>
                      <a:r>
                        <a:rPr lang="en-GB" sz="1200" dirty="0" smtClean="0"/>
                        <a:t>0</a:t>
                      </a:r>
                      <a:r>
                        <a:rPr lang="en-GB" sz="1200" baseline="0" dirty="0" smtClean="0"/>
                        <a:t> of 2</a:t>
                      </a:r>
                      <a:endParaRPr lang="en-GB" sz="1200" dirty="0"/>
                    </a:p>
                  </a:txBody>
                  <a:tcPr>
                    <a:solidFill>
                      <a:srgbClr val="FFFFFF"/>
                    </a:solidFill>
                  </a:tcPr>
                </a:tc>
                <a:tc>
                  <a:txBody>
                    <a:bodyPr/>
                    <a:lstStyle/>
                    <a:p>
                      <a:pPr algn="ctr"/>
                      <a:r>
                        <a:rPr lang="en-GB" sz="1200" dirty="0" smtClean="0"/>
                        <a:t>0</a:t>
                      </a:r>
                      <a:r>
                        <a:rPr lang="en-GB" sz="1200" baseline="0" dirty="0" smtClean="0"/>
                        <a:t> of 1</a:t>
                      </a:r>
                      <a:endParaRPr lang="en-GB" sz="1200" dirty="0"/>
                    </a:p>
                  </a:txBody>
                  <a:tcPr>
                    <a:solidFill>
                      <a:srgbClr val="FFFFFF"/>
                    </a:solidFill>
                  </a:tcPr>
                </a:tc>
                <a:tc>
                  <a:txBody>
                    <a:bodyPr/>
                    <a:lstStyle/>
                    <a:p>
                      <a:pPr algn="ctr"/>
                      <a:r>
                        <a:rPr lang="en-GB" sz="1200" dirty="0" smtClean="0"/>
                        <a:t>1 of 7</a:t>
                      </a:r>
                      <a:endParaRPr lang="en-GB" sz="1200" dirty="0"/>
                    </a:p>
                  </a:txBody>
                  <a:tcPr>
                    <a:solidFill>
                      <a:srgbClr val="FFFFFF"/>
                    </a:solidFill>
                  </a:tcPr>
                </a:tc>
                <a:tc>
                  <a:txBody>
                    <a:bodyPr/>
                    <a:lstStyle/>
                    <a:p>
                      <a:pPr algn="ctr"/>
                      <a:r>
                        <a:rPr lang="en-GB" sz="1200" dirty="0" smtClean="0"/>
                        <a:t>0</a:t>
                      </a:r>
                      <a:r>
                        <a:rPr lang="en-GB" sz="1200" baseline="0" dirty="0" smtClean="0"/>
                        <a:t> of 2</a:t>
                      </a:r>
                      <a:endParaRPr lang="en-GB" sz="1200" dirty="0"/>
                    </a:p>
                  </a:txBody>
                  <a:tcPr>
                    <a:solidFill>
                      <a:srgbClr val="FFFFFF"/>
                    </a:solidFill>
                  </a:tcPr>
                </a:tc>
                <a:tc>
                  <a:txBody>
                    <a:bodyPr/>
                    <a:lstStyle/>
                    <a:p>
                      <a:pPr algn="ctr"/>
                      <a:r>
                        <a:rPr lang="en-GB" sz="1200" dirty="0" smtClean="0"/>
                        <a:t>0</a:t>
                      </a:r>
                      <a:r>
                        <a:rPr lang="en-GB" sz="1200" baseline="0" dirty="0" smtClean="0"/>
                        <a:t> of 4</a:t>
                      </a:r>
                      <a:endParaRPr lang="en-GB" sz="1200" dirty="0"/>
                    </a:p>
                  </a:txBody>
                  <a:tcPr>
                    <a:solidFill>
                      <a:srgbClr val="FFFFFF"/>
                    </a:solidFill>
                  </a:tcPr>
                </a:tc>
                <a:tc>
                  <a:txBody>
                    <a:bodyPr/>
                    <a:lstStyle/>
                    <a:p>
                      <a:pPr algn="ctr"/>
                      <a:r>
                        <a:rPr lang="en-GB" sz="1200" b="1" dirty="0" smtClean="0"/>
                        <a:t>1 of 17 (59%)</a:t>
                      </a:r>
                      <a:endParaRPr lang="en-GB" sz="1200" b="1" dirty="0"/>
                    </a:p>
                  </a:txBody>
                  <a:tcPr>
                    <a:solidFill>
                      <a:schemeClr val="accent1">
                        <a:lumMod val="20000"/>
                        <a:lumOff val="80000"/>
                      </a:schemeClr>
                    </a:solidFill>
                  </a:tcPr>
                </a:tc>
              </a:tr>
              <a:tr h="388957">
                <a:tc>
                  <a:txBody>
                    <a:bodyPr/>
                    <a:lstStyle/>
                    <a:p>
                      <a:pPr algn="ctr"/>
                      <a:r>
                        <a:rPr lang="en-GB" sz="1200" dirty="0" smtClean="0"/>
                        <a:t>2 of 5</a:t>
                      </a:r>
                      <a:endParaRPr lang="en-GB" sz="1200" dirty="0"/>
                    </a:p>
                  </a:txBody>
                  <a:tcPr>
                    <a:solidFill>
                      <a:srgbClr val="FFFFFF"/>
                    </a:solidFill>
                  </a:tcPr>
                </a:tc>
                <a:tc>
                  <a:txBody>
                    <a:bodyPr/>
                    <a:lstStyle/>
                    <a:p>
                      <a:pPr algn="ctr"/>
                      <a:r>
                        <a:rPr lang="en-GB" sz="1200" dirty="0" smtClean="0"/>
                        <a:t>2</a:t>
                      </a:r>
                      <a:r>
                        <a:rPr lang="en-GB" sz="1200" baseline="0" dirty="0" smtClean="0"/>
                        <a:t> of 3</a:t>
                      </a:r>
                      <a:endParaRPr lang="en-GB" sz="1200" dirty="0"/>
                    </a:p>
                  </a:txBody>
                  <a:tcPr>
                    <a:solidFill>
                      <a:srgbClr val="FFFFFF"/>
                    </a:solidFill>
                  </a:tcPr>
                </a:tc>
                <a:tc>
                  <a:txBody>
                    <a:bodyPr/>
                    <a:lstStyle/>
                    <a:p>
                      <a:pPr algn="ctr"/>
                      <a:r>
                        <a:rPr lang="en-GB" sz="1200" dirty="0" smtClean="0"/>
                        <a:t>1</a:t>
                      </a:r>
                      <a:r>
                        <a:rPr lang="en-GB" sz="1200" baseline="0" dirty="0" smtClean="0"/>
                        <a:t>  of 4</a:t>
                      </a:r>
                      <a:endParaRPr lang="en-GB" sz="1200" dirty="0"/>
                    </a:p>
                  </a:txBody>
                  <a:tcPr>
                    <a:solidFill>
                      <a:srgbClr val="FFFFFF"/>
                    </a:solidFill>
                  </a:tcPr>
                </a:tc>
                <a:tc>
                  <a:txBody>
                    <a:bodyPr/>
                    <a:lstStyle/>
                    <a:p>
                      <a:pPr algn="ctr"/>
                      <a:r>
                        <a:rPr lang="en-GB" sz="1200" dirty="0" smtClean="0"/>
                        <a:t>1 of</a:t>
                      </a:r>
                      <a:r>
                        <a:rPr lang="en-GB" sz="1200" baseline="0" dirty="0" smtClean="0"/>
                        <a:t> 3</a:t>
                      </a:r>
                      <a:endParaRPr lang="en-GB" sz="1200" dirty="0"/>
                    </a:p>
                  </a:txBody>
                  <a:tcPr>
                    <a:solidFill>
                      <a:srgbClr val="FFFFFF"/>
                    </a:solidFill>
                  </a:tcPr>
                </a:tc>
                <a:tc>
                  <a:txBody>
                    <a:bodyPr/>
                    <a:lstStyle/>
                    <a:p>
                      <a:pPr algn="ctr"/>
                      <a:r>
                        <a:rPr lang="en-GB" sz="1200" dirty="0" smtClean="0"/>
                        <a:t>1 of 3</a:t>
                      </a:r>
                      <a:endParaRPr lang="en-GB" sz="1200" dirty="0"/>
                    </a:p>
                  </a:txBody>
                  <a:tcPr>
                    <a:solidFill>
                      <a:srgbClr val="FFFFFF"/>
                    </a:solidFill>
                  </a:tcPr>
                </a:tc>
                <a:tc>
                  <a:txBody>
                    <a:bodyPr/>
                    <a:lstStyle/>
                    <a:p>
                      <a:pPr algn="ctr"/>
                      <a:r>
                        <a:rPr lang="en-GB" sz="1200" baseline="0" dirty="0" smtClean="0"/>
                        <a:t>0 of1</a:t>
                      </a:r>
                      <a:endParaRPr lang="en-GB" sz="1200" dirty="0"/>
                    </a:p>
                  </a:txBody>
                  <a:tcPr>
                    <a:solidFill>
                      <a:srgbClr val="FFFFFF"/>
                    </a:solidFill>
                  </a:tcPr>
                </a:tc>
                <a:tc>
                  <a:txBody>
                    <a:bodyPr/>
                    <a:lstStyle/>
                    <a:p>
                      <a:pPr algn="ctr"/>
                      <a:r>
                        <a:rPr lang="en-GB" sz="1200" b="1" dirty="0" smtClean="0"/>
                        <a:t>7 of 19 (37%)</a:t>
                      </a:r>
                      <a:endParaRPr lang="en-GB" sz="1200" b="1" dirty="0"/>
                    </a:p>
                  </a:txBody>
                  <a:tcPr>
                    <a:solidFill>
                      <a:schemeClr val="accent1">
                        <a:lumMod val="20000"/>
                        <a:lumOff val="80000"/>
                      </a:schemeClr>
                    </a:solidFill>
                  </a:tcPr>
                </a:tc>
              </a:tr>
              <a:tr h="388957">
                <a:tc>
                  <a:txBody>
                    <a:bodyPr/>
                    <a:lstStyle/>
                    <a:p>
                      <a:pPr algn="ctr"/>
                      <a:r>
                        <a:rPr lang="en-GB" sz="1200" b="0" dirty="0" smtClean="0">
                          <a:solidFill>
                            <a:srgbClr val="182343"/>
                          </a:solidFill>
                        </a:rPr>
                        <a:t>0 of 3</a:t>
                      </a:r>
                      <a:endParaRPr lang="en-GB" sz="1200" b="0" dirty="0">
                        <a:solidFill>
                          <a:srgbClr val="182343"/>
                        </a:solidFill>
                      </a:endParaRPr>
                    </a:p>
                  </a:txBody>
                  <a:tcPr>
                    <a:solidFill>
                      <a:srgbClr val="FFFFFF"/>
                    </a:solidFill>
                  </a:tcPr>
                </a:tc>
                <a:tc>
                  <a:txBody>
                    <a:bodyPr/>
                    <a:lstStyle/>
                    <a:p>
                      <a:pPr algn="ctr"/>
                      <a:r>
                        <a:rPr lang="en-GB" sz="1200" b="0" dirty="0" smtClean="0">
                          <a:solidFill>
                            <a:srgbClr val="182343"/>
                          </a:solidFill>
                        </a:rPr>
                        <a:t>2 of</a:t>
                      </a:r>
                      <a:r>
                        <a:rPr lang="en-GB" sz="1200" b="0" baseline="0" dirty="0" smtClean="0">
                          <a:solidFill>
                            <a:srgbClr val="182343"/>
                          </a:solidFill>
                        </a:rPr>
                        <a:t> 4</a:t>
                      </a:r>
                      <a:endParaRPr lang="en-GB" sz="1200" b="0" dirty="0">
                        <a:solidFill>
                          <a:srgbClr val="182343"/>
                        </a:solidFill>
                      </a:endParaRPr>
                    </a:p>
                  </a:txBody>
                  <a:tcPr>
                    <a:solidFill>
                      <a:srgbClr val="FFFFFF"/>
                    </a:solidFill>
                  </a:tcPr>
                </a:tc>
                <a:tc>
                  <a:txBody>
                    <a:bodyPr/>
                    <a:lstStyle/>
                    <a:p>
                      <a:pPr algn="ctr"/>
                      <a:r>
                        <a:rPr lang="en-GB" sz="1200" b="0" dirty="0" smtClean="0">
                          <a:solidFill>
                            <a:srgbClr val="182343"/>
                          </a:solidFill>
                        </a:rPr>
                        <a:t>3 of 3</a:t>
                      </a:r>
                      <a:endParaRPr lang="en-GB" sz="1200" b="0" dirty="0">
                        <a:solidFill>
                          <a:srgbClr val="182343"/>
                        </a:solidFill>
                      </a:endParaRPr>
                    </a:p>
                  </a:txBody>
                  <a:tcPr>
                    <a:solidFill>
                      <a:srgbClr val="FFFFFF"/>
                    </a:solidFill>
                  </a:tcPr>
                </a:tc>
                <a:tc>
                  <a:txBody>
                    <a:bodyPr/>
                    <a:lstStyle/>
                    <a:p>
                      <a:pPr algn="ctr"/>
                      <a:r>
                        <a:rPr lang="en-GB" sz="1200" b="0" dirty="0" smtClean="0">
                          <a:solidFill>
                            <a:srgbClr val="182343"/>
                          </a:solidFill>
                        </a:rPr>
                        <a:t>0</a:t>
                      </a:r>
                      <a:r>
                        <a:rPr lang="en-GB" sz="1200" b="0" baseline="0" dirty="0" smtClean="0">
                          <a:solidFill>
                            <a:srgbClr val="182343"/>
                          </a:solidFill>
                        </a:rPr>
                        <a:t> of 3</a:t>
                      </a:r>
                      <a:endParaRPr lang="en-GB" sz="1200" b="0" dirty="0">
                        <a:solidFill>
                          <a:srgbClr val="182343"/>
                        </a:solidFill>
                      </a:endParaRPr>
                    </a:p>
                  </a:txBody>
                  <a:tcPr>
                    <a:solidFill>
                      <a:srgbClr val="FFFFFF"/>
                    </a:solidFill>
                  </a:tcPr>
                </a:tc>
                <a:tc>
                  <a:txBody>
                    <a:bodyPr/>
                    <a:lstStyle/>
                    <a:p>
                      <a:pPr algn="ctr"/>
                      <a:r>
                        <a:rPr lang="en-GB" sz="1200" b="0" dirty="0" smtClean="0">
                          <a:solidFill>
                            <a:srgbClr val="182343"/>
                          </a:solidFill>
                        </a:rPr>
                        <a:t>0</a:t>
                      </a:r>
                      <a:endParaRPr lang="en-GB" sz="1200" b="0" dirty="0">
                        <a:solidFill>
                          <a:srgbClr val="182343"/>
                        </a:solidFill>
                      </a:endParaRPr>
                    </a:p>
                  </a:txBody>
                  <a:tcPr>
                    <a:solidFill>
                      <a:srgbClr val="FFFFFF"/>
                    </a:solidFill>
                  </a:tcPr>
                </a:tc>
                <a:tc>
                  <a:txBody>
                    <a:bodyPr/>
                    <a:lstStyle/>
                    <a:p>
                      <a:pPr algn="ctr"/>
                      <a:r>
                        <a:rPr lang="en-GB" sz="1200" b="0" dirty="0" smtClean="0">
                          <a:solidFill>
                            <a:srgbClr val="182343"/>
                          </a:solidFill>
                        </a:rPr>
                        <a:t>1 of</a:t>
                      </a:r>
                      <a:r>
                        <a:rPr lang="en-GB" sz="1200" b="0" baseline="0" dirty="0" smtClean="0">
                          <a:solidFill>
                            <a:srgbClr val="182343"/>
                          </a:solidFill>
                        </a:rPr>
                        <a:t> 4</a:t>
                      </a:r>
                      <a:endParaRPr lang="en-GB" sz="1200" b="0" dirty="0">
                        <a:solidFill>
                          <a:srgbClr val="182343"/>
                        </a:solidFill>
                      </a:endParaRPr>
                    </a:p>
                  </a:txBody>
                  <a:tcPr>
                    <a:solidFill>
                      <a:srgbClr val="FFFFFF"/>
                    </a:solidFill>
                  </a:tcPr>
                </a:tc>
                <a:tc>
                  <a:txBody>
                    <a:bodyPr/>
                    <a:lstStyle/>
                    <a:p>
                      <a:pPr algn="ctr"/>
                      <a:r>
                        <a:rPr lang="en-GB" sz="1200" b="1" dirty="0" smtClean="0">
                          <a:solidFill>
                            <a:srgbClr val="182343"/>
                          </a:solidFill>
                        </a:rPr>
                        <a:t>6 of 17</a:t>
                      </a:r>
                      <a:r>
                        <a:rPr lang="en-GB" sz="1200" b="1" baseline="0" dirty="0" smtClean="0">
                          <a:solidFill>
                            <a:srgbClr val="182343"/>
                          </a:solidFill>
                        </a:rPr>
                        <a:t> (35%)</a:t>
                      </a:r>
                      <a:endParaRPr lang="en-GB" sz="1200" b="1" dirty="0">
                        <a:solidFill>
                          <a:srgbClr val="182343"/>
                        </a:solidFill>
                      </a:endParaRPr>
                    </a:p>
                  </a:txBody>
                  <a:tcPr>
                    <a:solidFill>
                      <a:schemeClr val="accent1">
                        <a:lumMod val="20000"/>
                        <a:lumOff val="80000"/>
                      </a:schemeClr>
                    </a:solidFill>
                  </a:tcPr>
                </a:tc>
              </a:tr>
              <a:tr h="388957">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1 of</a:t>
                      </a:r>
                      <a:r>
                        <a:rPr lang="en-GB" sz="1200" baseline="0" dirty="0" smtClean="0"/>
                        <a:t> 3</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smtClean="0"/>
                        <a:t>1 of 3 (33%)</a:t>
                      </a:r>
                    </a:p>
                    <a:p>
                      <a:pPr algn="ctr"/>
                      <a:endParaRPr lang="en-GB" sz="1200" b="1" dirty="0">
                        <a:solidFill>
                          <a:srgbClr val="182343"/>
                        </a:solidFill>
                      </a:endParaRPr>
                    </a:p>
                  </a:txBody>
                  <a:tcPr>
                    <a:solidFill>
                      <a:schemeClr val="accent1">
                        <a:lumMod val="20000"/>
                        <a:lumOff val="80000"/>
                      </a:schemeClr>
                    </a:solidFill>
                  </a:tcPr>
                </a:tc>
              </a:tr>
              <a:tr h="388957">
                <a:tc>
                  <a:txBody>
                    <a:bodyPr/>
                    <a:lstStyle/>
                    <a:p>
                      <a:pPr algn="ctr"/>
                      <a:r>
                        <a:rPr lang="en-GB" sz="1200" dirty="0" smtClean="0"/>
                        <a:t>1 of</a:t>
                      </a:r>
                      <a:r>
                        <a:rPr lang="en-GB" sz="1200" baseline="0" dirty="0" smtClean="0"/>
                        <a:t> 4</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1 of 4</a:t>
                      </a:r>
                      <a:endParaRPr lang="en-GB" sz="1200" dirty="0"/>
                    </a:p>
                  </a:txBody>
                  <a:tcPr>
                    <a:solidFill>
                      <a:srgbClr val="FFFFFF"/>
                    </a:solidFill>
                  </a:tcPr>
                </a:tc>
                <a:tc>
                  <a:txBody>
                    <a:bodyPr/>
                    <a:lstStyle/>
                    <a:p>
                      <a:pPr algn="ctr"/>
                      <a:r>
                        <a:rPr lang="en-GB" sz="1200" dirty="0" smtClean="0"/>
                        <a:t>0 of 1</a:t>
                      </a:r>
                      <a:endParaRPr lang="en-GB" sz="1200" dirty="0"/>
                    </a:p>
                  </a:txBody>
                  <a:tcPr>
                    <a:solidFill>
                      <a:srgbClr val="FFFFFF"/>
                    </a:solidFill>
                  </a:tcPr>
                </a:tc>
                <a:tc>
                  <a:txBody>
                    <a:bodyPr/>
                    <a:lstStyle/>
                    <a:p>
                      <a:pPr algn="ctr"/>
                      <a:r>
                        <a:rPr lang="en-GB" sz="1200" dirty="0" smtClean="0"/>
                        <a:t>0 of 3</a:t>
                      </a:r>
                      <a:endParaRPr lang="en-GB" sz="1200" dirty="0"/>
                    </a:p>
                  </a:txBody>
                  <a:tcPr>
                    <a:solidFill>
                      <a:srgbClr val="FFFFFF"/>
                    </a:solidFill>
                  </a:tcPr>
                </a:tc>
                <a:tc>
                  <a:txBody>
                    <a:bodyPr/>
                    <a:lstStyle/>
                    <a:p>
                      <a:pPr algn="ctr"/>
                      <a:r>
                        <a:rPr lang="en-GB" sz="1200" dirty="0" smtClean="0"/>
                        <a:t>2 of 3</a:t>
                      </a:r>
                      <a:endParaRPr lang="en-GB" sz="1200" dirty="0"/>
                    </a:p>
                  </a:txBody>
                  <a:tcPr>
                    <a:solidFill>
                      <a:srgbClr val="FFFFFF"/>
                    </a:solidFill>
                  </a:tcPr>
                </a:tc>
                <a:tc>
                  <a:txBody>
                    <a:bodyPr/>
                    <a:lstStyle/>
                    <a:p>
                      <a:pPr algn="ctr"/>
                      <a:r>
                        <a:rPr lang="en-GB" sz="1200" b="1" dirty="0" smtClean="0"/>
                        <a:t>4 of 16 (25%)</a:t>
                      </a:r>
                      <a:endParaRPr lang="en-GB" sz="1200" b="1" dirty="0"/>
                    </a:p>
                  </a:txBody>
                  <a:tcPr>
                    <a:solidFill>
                      <a:schemeClr val="accent1">
                        <a:lumMod val="20000"/>
                        <a:lumOff val="80000"/>
                      </a:schemeClr>
                    </a:solidFill>
                  </a:tcPr>
                </a:tc>
              </a:tr>
              <a:tr h="388957">
                <a:tc>
                  <a:txBody>
                    <a:bodyPr/>
                    <a:lstStyle/>
                    <a:p>
                      <a:pPr algn="ctr"/>
                      <a:r>
                        <a:rPr lang="en-GB" sz="1200" dirty="0" smtClean="0"/>
                        <a:t>0</a:t>
                      </a:r>
                      <a:r>
                        <a:rPr lang="en-GB" sz="1200" baseline="0" dirty="0" smtClean="0"/>
                        <a:t> </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r>
                        <a:rPr lang="en-GB" sz="1200" baseline="0" dirty="0" smtClean="0"/>
                        <a:t> of 2</a:t>
                      </a:r>
                      <a:endParaRPr lang="en-GB" sz="1200" dirty="0"/>
                    </a:p>
                  </a:txBody>
                  <a:tcPr>
                    <a:solidFill>
                      <a:srgbClr val="FFFFFF"/>
                    </a:solidFill>
                  </a:tcPr>
                </a:tc>
                <a:tc>
                  <a:txBody>
                    <a:bodyPr/>
                    <a:lstStyle/>
                    <a:p>
                      <a:pPr algn="ctr"/>
                      <a:r>
                        <a:rPr lang="en-GB" sz="1200" dirty="0" smtClean="0"/>
                        <a:t>1 of</a:t>
                      </a:r>
                      <a:r>
                        <a:rPr lang="en-GB" sz="1200" baseline="0" dirty="0" smtClean="0"/>
                        <a:t> 2</a:t>
                      </a:r>
                      <a:endParaRPr lang="en-GB" sz="1200" dirty="0"/>
                    </a:p>
                  </a:txBody>
                  <a:tcPr>
                    <a:solidFill>
                      <a:srgbClr val="FFFFFF"/>
                    </a:solidFill>
                  </a:tcPr>
                </a:tc>
                <a:tc>
                  <a:txBody>
                    <a:bodyPr/>
                    <a:lstStyle/>
                    <a:p>
                      <a:pPr algn="ctr"/>
                      <a:r>
                        <a:rPr lang="en-GB" sz="1200" dirty="0" smtClean="0"/>
                        <a:t>0</a:t>
                      </a:r>
                      <a:r>
                        <a:rPr lang="en-GB" sz="1200" baseline="0" dirty="0" smtClean="0"/>
                        <a:t> of 2</a:t>
                      </a:r>
                      <a:endParaRPr lang="en-GB" sz="1200" dirty="0"/>
                    </a:p>
                  </a:txBody>
                  <a:tcPr>
                    <a:solidFill>
                      <a:srgbClr val="FFFFFF"/>
                    </a:solidFill>
                  </a:tcPr>
                </a:tc>
                <a:tc>
                  <a:txBody>
                    <a:bodyPr/>
                    <a:lstStyle/>
                    <a:p>
                      <a:pPr algn="ctr"/>
                      <a:r>
                        <a:rPr lang="en-GB" sz="1200" dirty="0" smtClean="0"/>
                        <a:t>0</a:t>
                      </a:r>
                      <a:r>
                        <a:rPr lang="en-GB" sz="1200" baseline="0" dirty="0" smtClean="0"/>
                        <a:t> of  1</a:t>
                      </a:r>
                      <a:endParaRPr lang="en-GB" sz="1200" dirty="0"/>
                    </a:p>
                  </a:txBody>
                  <a:tcPr>
                    <a:solidFill>
                      <a:srgbClr val="FFFFFF"/>
                    </a:solidFill>
                  </a:tcPr>
                </a:tc>
                <a:tc>
                  <a:txBody>
                    <a:bodyPr/>
                    <a:lstStyle/>
                    <a:p>
                      <a:pPr algn="ctr"/>
                      <a:r>
                        <a:rPr lang="en-GB" sz="1200" b="1" dirty="0" smtClean="0"/>
                        <a:t>1 of 7 (14%)</a:t>
                      </a:r>
                      <a:endParaRPr lang="en-GB" sz="1200" b="1" dirty="0"/>
                    </a:p>
                  </a:txBody>
                  <a:tcPr>
                    <a:solidFill>
                      <a:schemeClr val="accent1">
                        <a:lumMod val="20000"/>
                        <a:lumOff val="80000"/>
                      </a:schemeClr>
                    </a:solidFill>
                  </a:tcPr>
                </a:tc>
              </a:tr>
              <a:tr h="386775">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dirty="0" smtClean="0"/>
                        <a:t>0</a:t>
                      </a:r>
                      <a:endParaRPr lang="en-GB" sz="1200" dirty="0"/>
                    </a:p>
                  </a:txBody>
                  <a:tcPr>
                    <a:solidFill>
                      <a:srgbClr val="FFFFFF"/>
                    </a:solidFill>
                  </a:tcPr>
                </a:tc>
                <a:tc>
                  <a:txBody>
                    <a:bodyPr/>
                    <a:lstStyle/>
                    <a:p>
                      <a:pPr algn="ctr"/>
                      <a:r>
                        <a:rPr lang="en-GB" sz="1200" b="1" dirty="0" smtClean="0"/>
                        <a:t>0 of 8</a:t>
                      </a:r>
                      <a:r>
                        <a:rPr lang="en-GB" sz="1200" b="1" baseline="0" dirty="0" smtClean="0"/>
                        <a:t> (0%)</a:t>
                      </a:r>
                      <a:endParaRPr lang="en-GB" sz="1200" b="1" dirty="0"/>
                    </a:p>
                  </a:txBody>
                  <a:tcPr>
                    <a:solidFill>
                      <a:schemeClr val="accent1">
                        <a:lumMod val="20000"/>
                        <a:lumOff val="80000"/>
                      </a:schemeClr>
                    </a:solidFill>
                  </a:tcPr>
                </a:tc>
              </a:tr>
              <a:tr h="502367">
                <a:tc>
                  <a:txBody>
                    <a:bodyPr/>
                    <a:lstStyle/>
                    <a:p>
                      <a:pPr algn="ctr"/>
                      <a:r>
                        <a:rPr lang="en-GB" sz="1200" b="1" dirty="0" smtClean="0"/>
                        <a:t>7 of 25 (28%)</a:t>
                      </a:r>
                      <a:endParaRPr lang="en-GB" sz="1200" b="1" dirty="0"/>
                    </a:p>
                  </a:txBody>
                  <a:tcPr>
                    <a:solidFill>
                      <a:schemeClr val="accent1">
                        <a:lumMod val="20000"/>
                        <a:lumOff val="80000"/>
                      </a:schemeClr>
                    </a:solidFill>
                  </a:tcPr>
                </a:tc>
                <a:tc>
                  <a:txBody>
                    <a:bodyPr/>
                    <a:lstStyle/>
                    <a:p>
                      <a:pPr algn="ctr"/>
                      <a:r>
                        <a:rPr lang="en-GB" sz="1200" b="1" dirty="0" smtClean="0"/>
                        <a:t>8 of 20 (40%) </a:t>
                      </a:r>
                      <a:endParaRPr lang="en-GB" sz="1200" b="1" dirty="0"/>
                    </a:p>
                  </a:txBody>
                  <a:tcPr>
                    <a:solidFill>
                      <a:schemeClr val="accent1">
                        <a:lumMod val="20000"/>
                        <a:lumOff val="80000"/>
                      </a:schemeClr>
                    </a:solidFill>
                  </a:tcPr>
                </a:tc>
                <a:tc>
                  <a:txBody>
                    <a:bodyPr/>
                    <a:lstStyle/>
                    <a:p>
                      <a:pPr algn="ctr"/>
                      <a:r>
                        <a:rPr lang="en-GB" sz="1200" b="1" dirty="0" smtClean="0"/>
                        <a:t>17 of 30 (57%)</a:t>
                      </a:r>
                      <a:endParaRPr lang="en-GB" sz="1200" b="1" dirty="0"/>
                    </a:p>
                  </a:txBody>
                  <a:tcPr>
                    <a:solidFill>
                      <a:schemeClr val="accent1">
                        <a:lumMod val="20000"/>
                        <a:lumOff val="80000"/>
                      </a:schemeClr>
                    </a:solidFill>
                  </a:tcPr>
                </a:tc>
                <a:tc>
                  <a:txBody>
                    <a:bodyPr/>
                    <a:lstStyle/>
                    <a:p>
                      <a:pPr algn="ctr"/>
                      <a:r>
                        <a:rPr lang="en-GB" sz="1200" b="1" dirty="0" smtClean="0"/>
                        <a:t>22 of</a:t>
                      </a:r>
                      <a:r>
                        <a:rPr lang="en-GB" sz="1200" b="1" baseline="0" dirty="0" smtClean="0"/>
                        <a:t> 39 (56%)</a:t>
                      </a:r>
                      <a:endParaRPr lang="en-GB" sz="1200" b="1" dirty="0"/>
                    </a:p>
                  </a:txBody>
                  <a:tcPr>
                    <a:solidFill>
                      <a:schemeClr val="accent1">
                        <a:lumMod val="20000"/>
                        <a:lumOff val="80000"/>
                      </a:schemeClr>
                    </a:solidFill>
                  </a:tcPr>
                </a:tc>
                <a:tc>
                  <a:txBody>
                    <a:bodyPr/>
                    <a:lstStyle/>
                    <a:p>
                      <a:pPr algn="ctr"/>
                      <a:r>
                        <a:rPr lang="en-GB" sz="1200" b="1" dirty="0" smtClean="0"/>
                        <a:t>13 of 27 (48%)</a:t>
                      </a:r>
                      <a:endParaRPr lang="en-GB" sz="1200" b="1" dirty="0"/>
                    </a:p>
                  </a:txBody>
                  <a:tcPr>
                    <a:solidFill>
                      <a:schemeClr val="accent1">
                        <a:lumMod val="20000"/>
                        <a:lumOff val="80000"/>
                      </a:schemeClr>
                    </a:solidFill>
                  </a:tcPr>
                </a:tc>
                <a:tc>
                  <a:txBody>
                    <a:bodyPr/>
                    <a:lstStyle/>
                    <a:p>
                      <a:pPr algn="ctr"/>
                      <a:r>
                        <a:rPr lang="en-GB" sz="1200" b="1" dirty="0" smtClean="0"/>
                        <a:t>12 of 26 (46%)</a:t>
                      </a:r>
                      <a:endParaRPr lang="en-GB" sz="1200" b="1" dirty="0"/>
                    </a:p>
                  </a:txBody>
                  <a:tcPr>
                    <a:solidFill>
                      <a:schemeClr val="accent1">
                        <a:lumMod val="20000"/>
                        <a:lumOff val="80000"/>
                      </a:schemeClr>
                    </a:solidFill>
                  </a:tcPr>
                </a:tc>
                <a:tc>
                  <a:txBody>
                    <a:bodyPr/>
                    <a:lstStyle/>
                    <a:p>
                      <a:pPr algn="ctr"/>
                      <a:r>
                        <a:rPr lang="en-GB" sz="1200" b="1" dirty="0" smtClean="0"/>
                        <a:t>79 of</a:t>
                      </a:r>
                      <a:r>
                        <a:rPr lang="en-GB" sz="1200" b="1" baseline="0" dirty="0" smtClean="0"/>
                        <a:t> </a:t>
                      </a:r>
                      <a:r>
                        <a:rPr lang="en-GB" sz="1200" b="1" dirty="0" smtClean="0"/>
                        <a:t>167 (47%)</a:t>
                      </a:r>
                      <a:endParaRPr lang="en-GB" sz="1200" b="1" dirty="0"/>
                    </a:p>
                  </a:txBody>
                  <a:tcPr>
                    <a:solidFill>
                      <a:srgbClr val="D0E6CE"/>
                    </a:solidFill>
                  </a:tcPr>
                </a:tc>
              </a:tr>
            </a:tbl>
          </a:graphicData>
        </a:graphic>
      </p:graphicFrame>
      <p:sp>
        <p:nvSpPr>
          <p:cNvPr id="10" name="Right Arrow 9"/>
          <p:cNvSpPr/>
          <p:nvPr/>
        </p:nvSpPr>
        <p:spPr>
          <a:xfrm>
            <a:off x="2209800" y="762000"/>
            <a:ext cx="6705600" cy="762000"/>
          </a:xfrm>
          <a:prstGeom prst="rightArrow">
            <a:avLst/>
          </a:prstGeom>
          <a:solidFill>
            <a:schemeClr val="accent1">
              <a:lumMod val="75000"/>
            </a:schemeClr>
          </a:solidFill>
          <a:ln>
            <a:solidFill>
              <a:schemeClr val="accent1">
                <a:lumMod val="75000"/>
              </a:schemeClr>
            </a:solidFill>
          </a:ln>
          <a:effectLst>
            <a:outerShdw blurRad="76200" dir="18900000" sy="23000" kx="-1200000" algn="bl" rotWithShape="0">
              <a:prstClr val="black">
                <a:alpha val="20000"/>
              </a:prstClr>
            </a:outerShdw>
          </a:effectLst>
          <a:scene3d>
            <a:camera prst="perspectiveRelaxedModerately"/>
            <a:lightRig rig="threePt" dir="t"/>
          </a:scene3d>
          <a:sp3d extrusionH="127000" contourW="6350"/>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US" sz="2000" dirty="0" smtClean="0">
                <a:latin typeface="+mj-lt"/>
              </a:rPr>
              <a:t>2009         2010        2011       2012         2013       2014     Total          </a:t>
            </a:r>
            <a:endParaRPr lang="en-US" sz="2000" dirty="0">
              <a:latin typeface="+mj-lt"/>
            </a:endParaRPr>
          </a:p>
        </p:txBody>
      </p:sp>
      <p:sp>
        <p:nvSpPr>
          <p:cNvPr id="13" name="Rectangular Callout 12"/>
          <p:cNvSpPr/>
          <p:nvPr/>
        </p:nvSpPr>
        <p:spPr>
          <a:xfrm>
            <a:off x="2667000" y="4572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In Oncology, Rare Diseases and Supportive Care over 75% of Approved Therapies Utilized an Expedited Program. </a:t>
            </a:r>
          </a:p>
        </p:txBody>
      </p:sp>
      <p:sp>
        <p:nvSpPr>
          <p:cNvPr id="12" name="Rounded Rectangle 11"/>
          <p:cNvSpPr/>
          <p:nvPr/>
        </p:nvSpPr>
        <p:spPr>
          <a:xfrm>
            <a:off x="2133600" y="1828800"/>
            <a:ext cx="6629400" cy="381000"/>
          </a:xfrm>
          <a:prstGeom prst="roundRect">
            <a:avLst/>
          </a:prstGeom>
          <a:noFill/>
          <a:ln w="28575" cmpd="sng">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4" name="Rounded Rectangle 13"/>
          <p:cNvSpPr/>
          <p:nvPr/>
        </p:nvSpPr>
        <p:spPr>
          <a:xfrm>
            <a:off x="2133600" y="2209800"/>
            <a:ext cx="6629400" cy="381000"/>
          </a:xfrm>
          <a:prstGeom prst="roundRect">
            <a:avLst/>
          </a:prstGeom>
          <a:noFill/>
          <a:ln w="28575" cmpd="sng">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5" name="Rounded Rectangle 14"/>
          <p:cNvSpPr/>
          <p:nvPr/>
        </p:nvSpPr>
        <p:spPr>
          <a:xfrm>
            <a:off x="2133600" y="1447800"/>
            <a:ext cx="6629400" cy="381000"/>
          </a:xfrm>
          <a:prstGeom prst="roundRect">
            <a:avLst/>
          </a:prstGeom>
          <a:noFill/>
          <a:ln w="28575" cmpd="sng">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29977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2"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Expedited </a:t>
            </a:r>
            <a:r>
              <a:rPr lang="en-US" dirty="0"/>
              <a:t>P</a:t>
            </a:r>
            <a:r>
              <a:rPr lang="en-US" dirty="0" smtClean="0"/>
              <a:t>rograms </a:t>
            </a:r>
            <a:r>
              <a:rPr lang="en-US" dirty="0"/>
              <a:t>A</a:t>
            </a:r>
            <a:r>
              <a:rPr lang="en-US" dirty="0" smtClean="0"/>
              <a:t>re </a:t>
            </a:r>
            <a:r>
              <a:rPr lang="en-US" dirty="0"/>
              <a:t>U</a:t>
            </a:r>
            <a:r>
              <a:rPr lang="en-US" dirty="0" smtClean="0"/>
              <a:t>sed the Most by Individual </a:t>
            </a:r>
            <a:r>
              <a:rPr lang="en-US" dirty="0"/>
              <a:t>T</a:t>
            </a:r>
            <a:r>
              <a:rPr lang="en-US" dirty="0" smtClean="0"/>
              <a:t>herapeutic </a:t>
            </a:r>
            <a:r>
              <a:rPr lang="en-US" dirty="0"/>
              <a:t>A</a:t>
            </a:r>
            <a:r>
              <a:rPr lang="en-US" dirty="0" smtClean="0"/>
              <a:t>reas? 2009-2014</a:t>
            </a:r>
            <a:endParaRPr lang="en-US" dirty="0"/>
          </a:p>
        </p:txBody>
      </p:sp>
      <p:sp>
        <p:nvSpPr>
          <p:cNvPr id="6" name="Slide Number Placeholder 5"/>
          <p:cNvSpPr>
            <a:spLocks noGrp="1"/>
          </p:cNvSpPr>
          <p:nvPr>
            <p:ph type="sldNum" sz="quarter" idx="11"/>
          </p:nvPr>
        </p:nvSpPr>
        <p:spPr/>
        <p:txBody>
          <a:bodyPr/>
          <a:lstStyle/>
          <a:p>
            <a:fld id="{AD21E76C-CE51-483A-A436-548FDDF08156}" type="slidenum">
              <a:rPr lang="en-US" smtClean="0"/>
              <a:pPr/>
              <a:t>7</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2934111911"/>
              </p:ext>
            </p:extLst>
          </p:nvPr>
        </p:nvGraphicFramePr>
        <p:xfrm>
          <a:off x="76200" y="990599"/>
          <a:ext cx="8915402" cy="5867403"/>
        </p:xfrm>
        <a:graphic>
          <a:graphicData uri="http://schemas.openxmlformats.org/drawingml/2006/table">
            <a:tbl>
              <a:tblPr firstRow="1" bandRow="1">
                <a:tableStyleId>{B301B821-A1FF-4177-AEE7-76D212191A09}</a:tableStyleId>
              </a:tblPr>
              <a:tblGrid>
                <a:gridCol w="1219200"/>
                <a:gridCol w="838200"/>
                <a:gridCol w="762000"/>
                <a:gridCol w="1066800"/>
                <a:gridCol w="1219200"/>
                <a:gridCol w="990600"/>
                <a:gridCol w="990600"/>
                <a:gridCol w="914400"/>
                <a:gridCol w="914402"/>
              </a:tblGrid>
              <a:tr h="518883">
                <a:tc>
                  <a:txBody>
                    <a:bodyPr/>
                    <a:lstStyle/>
                    <a:p>
                      <a:endParaRPr lang="en-US" sz="1000" dirty="0"/>
                    </a:p>
                  </a:txBody>
                  <a:tcPr/>
                </a:tc>
                <a:tc>
                  <a:txBody>
                    <a:bodyPr/>
                    <a:lstStyle/>
                    <a:p>
                      <a:pPr algn="ctr"/>
                      <a:r>
                        <a:rPr lang="en-US" sz="1200" dirty="0" smtClean="0"/>
                        <a:t>Fast track</a:t>
                      </a:r>
                      <a:endParaRPr lang="en-US" sz="1200" dirty="0"/>
                    </a:p>
                  </a:txBody>
                  <a:tcPr anchor="ctr"/>
                </a:tc>
                <a:tc>
                  <a:txBody>
                    <a:bodyPr/>
                    <a:lstStyle/>
                    <a:p>
                      <a:pPr algn="ctr"/>
                      <a:r>
                        <a:rPr lang="en-US" sz="1200" dirty="0" smtClean="0"/>
                        <a:t>Priority review</a:t>
                      </a:r>
                      <a:endParaRPr lang="en-US" sz="1200" dirty="0"/>
                    </a:p>
                  </a:txBody>
                  <a:tcPr anchor="ctr"/>
                </a:tc>
                <a:tc>
                  <a:txBody>
                    <a:bodyPr/>
                    <a:lstStyle/>
                    <a:p>
                      <a:pPr algn="ctr"/>
                      <a:r>
                        <a:rPr lang="en-US" sz="1200" dirty="0" smtClean="0"/>
                        <a:t>Accelerated approval</a:t>
                      </a:r>
                      <a:endParaRPr lang="en-US" sz="1200" dirty="0"/>
                    </a:p>
                  </a:txBody>
                  <a:tcPr anchor="ctr"/>
                </a:tc>
                <a:tc>
                  <a:txBody>
                    <a:bodyPr/>
                    <a:lstStyle/>
                    <a:p>
                      <a:pPr algn="ctr"/>
                      <a:r>
                        <a:rPr lang="en-US" sz="1200" dirty="0" smtClean="0"/>
                        <a:t>Breakthrough therapy</a:t>
                      </a:r>
                      <a:endParaRPr lang="en-US" sz="1200" dirty="0"/>
                    </a:p>
                  </a:txBody>
                  <a:tcPr anchor="ctr"/>
                </a:tc>
                <a:tc>
                  <a:txBody>
                    <a:bodyPr/>
                    <a:lstStyle/>
                    <a:p>
                      <a:pPr algn="ctr"/>
                      <a:r>
                        <a:rPr lang="en-US" sz="1200" dirty="0" smtClean="0"/>
                        <a:t>Any single Program</a:t>
                      </a:r>
                      <a:endParaRPr lang="en-US" sz="1200" dirty="0"/>
                    </a:p>
                  </a:txBody>
                  <a:tcPr anchor="ctr"/>
                </a:tc>
                <a:tc>
                  <a:txBody>
                    <a:bodyPr/>
                    <a:lstStyle/>
                    <a:p>
                      <a:pPr algn="ctr"/>
                      <a:r>
                        <a:rPr lang="en-US" sz="1200" dirty="0" smtClean="0"/>
                        <a:t>2 programs</a:t>
                      </a:r>
                      <a:endParaRPr lang="en-US" sz="1200" dirty="0"/>
                    </a:p>
                  </a:txBody>
                  <a:tcPr anchor="ctr"/>
                </a:tc>
                <a:tc>
                  <a:txBody>
                    <a:bodyPr/>
                    <a:lstStyle/>
                    <a:p>
                      <a:pPr algn="ctr"/>
                      <a:r>
                        <a:rPr lang="en-US" sz="1200" dirty="0" smtClean="0"/>
                        <a:t>3 </a:t>
                      </a:r>
                      <a:r>
                        <a:rPr lang="en-US" sz="1200" baseline="0" dirty="0" smtClean="0"/>
                        <a:t> programs</a:t>
                      </a:r>
                      <a:endParaRPr lang="en-US" sz="1200" dirty="0"/>
                    </a:p>
                  </a:txBody>
                  <a:tcPr anchor="ctr"/>
                </a:tc>
                <a:tc>
                  <a:txBody>
                    <a:bodyPr/>
                    <a:lstStyle/>
                    <a:p>
                      <a:pPr algn="ctr"/>
                      <a:r>
                        <a:rPr lang="en-US" sz="1200" dirty="0" smtClean="0"/>
                        <a:t>All 4 programs</a:t>
                      </a:r>
                      <a:endParaRPr lang="en-US" sz="1200" dirty="0"/>
                    </a:p>
                  </a:txBody>
                  <a:tcPr anchor="ctr"/>
                </a:tc>
              </a:tr>
              <a:tr h="346894">
                <a:tc>
                  <a:txBody>
                    <a:bodyPr/>
                    <a:lstStyle/>
                    <a:p>
                      <a:r>
                        <a:rPr lang="en-US" sz="1200" b="1" dirty="0" smtClean="0"/>
                        <a:t>Autoimmune</a:t>
                      </a:r>
                    </a:p>
                  </a:txBody>
                  <a:tcPr/>
                </a:tc>
                <a:tc>
                  <a:txBody>
                    <a:bodyPr/>
                    <a:lstStyle/>
                    <a:p>
                      <a:pPr algn="ctr"/>
                      <a:r>
                        <a:rPr lang="en-US" sz="1100" b="0" baseline="0" dirty="0" smtClean="0"/>
                        <a:t>3  of 17</a:t>
                      </a:r>
                      <a:endParaRPr lang="en-US" sz="1100" b="0" dirty="0"/>
                    </a:p>
                  </a:txBody>
                  <a:tcPr anchor="ctr"/>
                </a:tc>
                <a:tc>
                  <a:txBody>
                    <a:bodyPr/>
                    <a:lstStyle/>
                    <a:p>
                      <a:pPr algn="ctr"/>
                      <a:r>
                        <a:rPr lang="en-US" sz="1100" dirty="0" smtClean="0"/>
                        <a:t>5 of</a:t>
                      </a:r>
                      <a:r>
                        <a:rPr lang="en-US" sz="1100" baseline="0" dirty="0" smtClean="0"/>
                        <a:t> 17</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b="1" dirty="0" smtClean="0"/>
                        <a:t>6 of</a:t>
                      </a:r>
                      <a:r>
                        <a:rPr lang="en-US" sz="1100" b="1" baseline="0" dirty="0" smtClean="0"/>
                        <a:t> 17</a:t>
                      </a:r>
                      <a:endParaRPr lang="en-US" sz="1100" b="1" dirty="0"/>
                    </a:p>
                  </a:txBody>
                  <a:tcPr anchor="ctr"/>
                </a:tc>
                <a:tc>
                  <a:txBody>
                    <a:bodyPr/>
                    <a:lstStyle/>
                    <a:p>
                      <a:pPr algn="ctr"/>
                      <a:r>
                        <a:rPr lang="en-US" sz="1100" dirty="0" smtClean="0"/>
                        <a:t>2 </a:t>
                      </a:r>
                      <a:r>
                        <a:rPr lang="en-US" sz="1100" baseline="0" dirty="0" smtClean="0"/>
                        <a:t> of 17</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r>
              <a:tr h="346894">
                <a:tc>
                  <a:txBody>
                    <a:bodyPr/>
                    <a:lstStyle/>
                    <a:p>
                      <a:r>
                        <a:rPr lang="en-US" sz="1200" b="1" dirty="0" smtClean="0"/>
                        <a:t>Cardiovascular</a:t>
                      </a:r>
                    </a:p>
                  </a:txBody>
                  <a:tcPr/>
                </a:tc>
                <a:tc>
                  <a:txBody>
                    <a:bodyPr/>
                    <a:lstStyle/>
                    <a:p>
                      <a:pPr algn="ctr"/>
                      <a:r>
                        <a:rPr lang="en-US" sz="1100" dirty="0" smtClean="0"/>
                        <a:t>1 of</a:t>
                      </a:r>
                      <a:r>
                        <a:rPr lang="en-US" sz="1100" baseline="0" dirty="0" smtClean="0"/>
                        <a:t> 19</a:t>
                      </a:r>
                      <a:endParaRPr lang="en-US" sz="1100" b="0" dirty="0"/>
                    </a:p>
                  </a:txBody>
                  <a:tcPr anchor="ctr"/>
                </a:tc>
                <a:tc>
                  <a:txBody>
                    <a:bodyPr/>
                    <a:lstStyle/>
                    <a:p>
                      <a:pPr algn="ctr"/>
                      <a:r>
                        <a:rPr lang="en-US" sz="1100" b="0" dirty="0" smtClean="0"/>
                        <a:t>7</a:t>
                      </a:r>
                      <a:r>
                        <a:rPr lang="en-US" sz="1100" b="0" baseline="0" dirty="0" smtClean="0"/>
                        <a:t> of 19</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b="1" dirty="0" smtClean="0"/>
                        <a:t>7 of</a:t>
                      </a:r>
                      <a:r>
                        <a:rPr lang="en-US" sz="1100" b="1" baseline="0" dirty="0" smtClean="0"/>
                        <a:t> 19</a:t>
                      </a:r>
                      <a:endParaRPr lang="en-US" sz="1100" b="1" dirty="0"/>
                    </a:p>
                  </a:txBody>
                  <a:tcPr anchor="ctr"/>
                </a:tc>
                <a:tc>
                  <a:txBody>
                    <a:bodyPr/>
                    <a:lstStyle/>
                    <a:p>
                      <a:pPr algn="ctr"/>
                      <a:r>
                        <a:rPr lang="en-US" sz="1100" dirty="0" smtClean="0"/>
                        <a:t>1 of</a:t>
                      </a:r>
                      <a:r>
                        <a:rPr lang="en-US" sz="1100" baseline="0" dirty="0" smtClean="0"/>
                        <a:t> 19</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r>
              <a:tr h="346894">
                <a:tc>
                  <a:txBody>
                    <a:bodyPr/>
                    <a:lstStyle/>
                    <a:p>
                      <a:r>
                        <a:rPr lang="en-GB" sz="1200" b="1" dirty="0" smtClean="0"/>
                        <a:t>CNS</a:t>
                      </a:r>
                      <a:endParaRPr lang="en-GB" sz="1200" b="1" dirty="0"/>
                    </a:p>
                  </a:txBody>
                  <a:tcPr/>
                </a:tc>
                <a:tc>
                  <a:txBody>
                    <a:bodyPr/>
                    <a:lstStyle/>
                    <a:p>
                      <a:pPr algn="ctr"/>
                      <a:r>
                        <a:rPr lang="en-US" sz="1100" dirty="0" smtClean="0"/>
                        <a:t>1 of</a:t>
                      </a:r>
                      <a:r>
                        <a:rPr lang="en-US" sz="1100" baseline="0" dirty="0" smtClean="0"/>
                        <a:t> 16</a:t>
                      </a:r>
                      <a:endParaRPr lang="en-US" sz="1100" b="0" dirty="0"/>
                    </a:p>
                  </a:txBody>
                  <a:tcPr anchor="ctr"/>
                </a:tc>
                <a:tc>
                  <a:txBody>
                    <a:bodyPr/>
                    <a:lstStyle/>
                    <a:p>
                      <a:pPr algn="ctr"/>
                      <a:r>
                        <a:rPr lang="en-US" sz="1100" dirty="0" smtClean="0"/>
                        <a:t>2 of 16</a:t>
                      </a:r>
                      <a:endParaRPr lang="en-US" sz="1100" b="0" dirty="0"/>
                    </a:p>
                  </a:txBody>
                  <a:tcPr anchor="ctr"/>
                </a:tc>
                <a:tc>
                  <a:txBody>
                    <a:bodyPr/>
                    <a:lstStyle/>
                    <a:p>
                      <a:pPr algn="ctr"/>
                      <a:r>
                        <a:rPr lang="en-US" sz="1100" dirty="0" smtClean="0"/>
                        <a:t>1 of 16</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b="1" dirty="0" smtClean="0"/>
                        <a:t>4 of</a:t>
                      </a:r>
                      <a:r>
                        <a:rPr lang="en-US" sz="1100" b="1" baseline="0" dirty="0" smtClean="0"/>
                        <a:t> 16</a:t>
                      </a:r>
                      <a:endParaRPr lang="en-US" sz="1100" b="1"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r>
              <a:tr h="518883">
                <a:tc>
                  <a:txBody>
                    <a:bodyPr/>
                    <a:lstStyle/>
                    <a:p>
                      <a:r>
                        <a:rPr lang="en-GB" sz="1200" b="1" dirty="0" smtClean="0"/>
                        <a:t>Diabetes/Metabolism</a:t>
                      </a:r>
                      <a:endParaRPr lang="en-GB" sz="1200" b="1" dirty="0"/>
                    </a:p>
                  </a:txBody>
                  <a:tcPr/>
                </a:tc>
                <a:tc>
                  <a:txBody>
                    <a:bodyPr/>
                    <a:lstStyle/>
                    <a:p>
                      <a:pPr algn="ctr"/>
                      <a:r>
                        <a:rPr lang="en-US" sz="1100" dirty="0" smtClean="0"/>
                        <a:t>0</a:t>
                      </a:r>
                      <a:endParaRPr lang="en-US" sz="1100" b="0" dirty="0"/>
                    </a:p>
                  </a:txBody>
                  <a:tcPr anchor="ctr"/>
                </a:tc>
                <a:tc>
                  <a:txBody>
                    <a:bodyPr/>
                    <a:lstStyle/>
                    <a:p>
                      <a:pPr algn="ctr"/>
                      <a:r>
                        <a:rPr lang="en-US" sz="1100" dirty="0" smtClean="0"/>
                        <a:t>1 of</a:t>
                      </a:r>
                      <a:r>
                        <a:rPr lang="en-US" sz="1100" baseline="0" dirty="0" smtClean="0"/>
                        <a:t> 17</a:t>
                      </a:r>
                      <a:endParaRPr lang="en-US" sz="1100" b="0" dirty="0"/>
                    </a:p>
                  </a:txBody>
                  <a:tcPr anchor="ctr"/>
                </a:tc>
                <a:tc>
                  <a:txBody>
                    <a:bodyPr/>
                    <a:lstStyle/>
                    <a:p>
                      <a:pPr algn="ctr"/>
                      <a:r>
                        <a:rPr lang="en-US" sz="1100" dirty="0" smtClean="0"/>
                        <a:t>1 of</a:t>
                      </a:r>
                      <a:r>
                        <a:rPr lang="en-US" sz="1100" baseline="0" dirty="0" smtClean="0"/>
                        <a:t> 17</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b="1" dirty="0" smtClean="0"/>
                        <a:t>1</a:t>
                      </a:r>
                      <a:r>
                        <a:rPr lang="en-US" sz="1100" b="1" baseline="0" dirty="0" smtClean="0"/>
                        <a:t> of 17</a:t>
                      </a:r>
                      <a:endParaRPr lang="en-US" sz="1100" b="1" dirty="0"/>
                    </a:p>
                  </a:txBody>
                  <a:tcPr anchor="ctr"/>
                </a:tc>
                <a:tc>
                  <a:txBody>
                    <a:bodyPr/>
                    <a:lstStyle/>
                    <a:p>
                      <a:pPr algn="ctr"/>
                      <a:r>
                        <a:rPr lang="en-US" sz="1100" dirty="0" smtClean="0"/>
                        <a:t>1 of</a:t>
                      </a:r>
                      <a:r>
                        <a:rPr lang="en-US" sz="1100" baseline="0" dirty="0" smtClean="0"/>
                        <a:t> 17</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r>
              <a:tr h="346894">
                <a:tc>
                  <a:txBody>
                    <a:bodyPr/>
                    <a:lstStyle/>
                    <a:p>
                      <a:r>
                        <a:rPr lang="en-GB" sz="1200" b="1" dirty="0" smtClean="0"/>
                        <a:t>Diagnostics</a:t>
                      </a:r>
                    </a:p>
                  </a:txBody>
                  <a:tcPr/>
                </a:tc>
                <a:tc>
                  <a:txBody>
                    <a:bodyPr/>
                    <a:lstStyle/>
                    <a:p>
                      <a:pPr algn="ctr"/>
                      <a:r>
                        <a:rPr lang="en-US" sz="1100" dirty="0" smtClean="0"/>
                        <a:t>0</a:t>
                      </a:r>
                      <a:endParaRPr lang="en-US" sz="1100" b="0" dirty="0"/>
                    </a:p>
                  </a:txBody>
                  <a:tcPr anchor="ctr"/>
                </a:tc>
                <a:tc>
                  <a:txBody>
                    <a:bodyPr/>
                    <a:lstStyle/>
                    <a:p>
                      <a:pPr algn="ctr"/>
                      <a:r>
                        <a:rPr lang="en-US" sz="1100" dirty="0" smtClean="0"/>
                        <a:t>4 of</a:t>
                      </a:r>
                      <a:r>
                        <a:rPr lang="en-US" sz="1100" baseline="0" dirty="0" smtClean="0"/>
                        <a:t> 7</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b="1" dirty="0" smtClean="0"/>
                        <a:t>4 of</a:t>
                      </a:r>
                      <a:r>
                        <a:rPr lang="en-US" sz="1100" b="1" baseline="0" dirty="0" smtClean="0"/>
                        <a:t> 7</a:t>
                      </a:r>
                      <a:endParaRPr lang="en-US" sz="1100" b="1"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c>
                  <a:txBody>
                    <a:bodyPr/>
                    <a:lstStyle/>
                    <a:p>
                      <a:pPr algn="ctr"/>
                      <a:r>
                        <a:rPr lang="en-US" sz="1100" dirty="0" smtClean="0"/>
                        <a:t>0</a:t>
                      </a:r>
                      <a:endParaRPr lang="en-US" sz="1100" b="0" dirty="0"/>
                    </a:p>
                  </a:txBody>
                  <a:tcPr anchor="ctr"/>
                </a:tc>
              </a:tr>
              <a:tr h="518883">
                <a:tc>
                  <a:txBody>
                    <a:bodyPr/>
                    <a:lstStyle/>
                    <a:p>
                      <a:r>
                        <a:rPr lang="en-GB" sz="1200" b="1" dirty="0" smtClean="0"/>
                        <a:t>Infectious diseases</a:t>
                      </a:r>
                      <a:endParaRPr lang="en-GB" sz="1200" b="1" dirty="0"/>
                    </a:p>
                  </a:txBody>
                  <a:tcPr/>
                </a:tc>
                <a:tc>
                  <a:txBody>
                    <a:bodyPr/>
                    <a:lstStyle/>
                    <a:p>
                      <a:pPr algn="ctr"/>
                      <a:r>
                        <a:rPr lang="en-US" sz="1100" b="0" dirty="0" smtClean="0"/>
                        <a:t>9 of</a:t>
                      </a:r>
                      <a:r>
                        <a:rPr lang="en-US" sz="1100" b="0" baseline="0" dirty="0" smtClean="0"/>
                        <a:t> 22</a:t>
                      </a:r>
                      <a:endParaRPr lang="en-US" sz="1100" b="0" dirty="0"/>
                    </a:p>
                  </a:txBody>
                  <a:tcPr anchor="ctr"/>
                </a:tc>
                <a:tc>
                  <a:txBody>
                    <a:bodyPr/>
                    <a:lstStyle/>
                    <a:p>
                      <a:pPr algn="ctr"/>
                      <a:r>
                        <a:rPr lang="en-US" sz="1100" b="0" dirty="0" smtClean="0"/>
                        <a:t>11 of</a:t>
                      </a:r>
                      <a:r>
                        <a:rPr lang="en-US" sz="1100" b="0" baseline="0" dirty="0" smtClean="0"/>
                        <a:t> 22</a:t>
                      </a:r>
                      <a:endParaRPr lang="en-US" sz="1100" b="0" dirty="0"/>
                    </a:p>
                  </a:txBody>
                  <a:tcPr anchor="ctr"/>
                </a:tc>
                <a:tc>
                  <a:txBody>
                    <a:bodyPr/>
                    <a:lstStyle/>
                    <a:p>
                      <a:pPr algn="ctr"/>
                      <a:r>
                        <a:rPr lang="en-US" sz="1100" b="0" dirty="0" smtClean="0"/>
                        <a:t>2 of</a:t>
                      </a:r>
                      <a:r>
                        <a:rPr lang="en-US" sz="1100" b="0" baseline="0" dirty="0" smtClean="0"/>
                        <a:t> 22</a:t>
                      </a:r>
                      <a:endParaRPr lang="en-US" sz="1100" b="0" dirty="0"/>
                    </a:p>
                  </a:txBody>
                  <a:tcPr anchor="ctr"/>
                </a:tc>
                <a:tc>
                  <a:txBody>
                    <a:bodyPr/>
                    <a:lstStyle/>
                    <a:p>
                      <a:pPr algn="ctr"/>
                      <a:r>
                        <a:rPr lang="en-US" sz="1100" b="0" dirty="0" smtClean="0"/>
                        <a:t>1 of</a:t>
                      </a:r>
                      <a:r>
                        <a:rPr lang="en-US" sz="1100" b="0" baseline="0" dirty="0" smtClean="0"/>
                        <a:t> 22</a:t>
                      </a:r>
                      <a:endParaRPr lang="en-US" sz="1100" b="0" dirty="0"/>
                    </a:p>
                  </a:txBody>
                  <a:tcPr anchor="ctr"/>
                </a:tc>
                <a:tc>
                  <a:txBody>
                    <a:bodyPr/>
                    <a:lstStyle/>
                    <a:p>
                      <a:pPr algn="ctr"/>
                      <a:r>
                        <a:rPr lang="en-US" sz="1100" b="1" dirty="0" smtClean="0"/>
                        <a:t>13 of</a:t>
                      </a:r>
                      <a:r>
                        <a:rPr lang="en-US" sz="1100" b="1" baseline="0" dirty="0" smtClean="0"/>
                        <a:t> 22</a:t>
                      </a:r>
                      <a:endParaRPr lang="en-US" sz="1100" b="1" dirty="0"/>
                    </a:p>
                  </a:txBody>
                  <a:tcPr anchor="ctr"/>
                </a:tc>
                <a:tc>
                  <a:txBody>
                    <a:bodyPr/>
                    <a:lstStyle/>
                    <a:p>
                      <a:pPr algn="ctr"/>
                      <a:r>
                        <a:rPr lang="en-US" sz="1100" b="0" dirty="0" smtClean="0"/>
                        <a:t>8</a:t>
                      </a:r>
                      <a:r>
                        <a:rPr lang="en-US" sz="1100" b="0" baseline="0" dirty="0" smtClean="0"/>
                        <a:t> of 22</a:t>
                      </a:r>
                      <a:endParaRPr lang="en-US" sz="1100" b="0" dirty="0"/>
                    </a:p>
                  </a:txBody>
                  <a:tcPr anchor="ctr"/>
                </a:tc>
                <a:tc>
                  <a:txBody>
                    <a:bodyPr/>
                    <a:lstStyle/>
                    <a:p>
                      <a:pPr algn="ctr"/>
                      <a:r>
                        <a:rPr lang="en-US" sz="1100" b="0" dirty="0" smtClean="0"/>
                        <a:t>1 of</a:t>
                      </a:r>
                      <a:r>
                        <a:rPr lang="en-US" sz="1100" b="0" baseline="0" dirty="0" smtClean="0"/>
                        <a:t> 22</a:t>
                      </a:r>
                      <a:endParaRPr lang="en-US" sz="1100" b="0" dirty="0"/>
                    </a:p>
                  </a:txBody>
                  <a:tcPr anchor="ctr"/>
                </a:tc>
                <a:tc>
                  <a:txBody>
                    <a:bodyPr/>
                    <a:lstStyle/>
                    <a:p>
                      <a:pPr algn="ctr"/>
                      <a:r>
                        <a:rPr lang="en-US" sz="1100" b="0" dirty="0" smtClean="0"/>
                        <a:t>0</a:t>
                      </a:r>
                      <a:endParaRPr lang="en-US" sz="1100" b="0" dirty="0"/>
                    </a:p>
                  </a:txBody>
                  <a:tcPr anchor="ctr"/>
                </a:tc>
              </a:tr>
              <a:tr h="347208">
                <a:tc>
                  <a:txBody>
                    <a:bodyPr/>
                    <a:lstStyle/>
                    <a:p>
                      <a:r>
                        <a:rPr lang="en-GB" sz="1200" b="1" dirty="0" smtClean="0"/>
                        <a:t>Oncology</a:t>
                      </a:r>
                    </a:p>
                  </a:txBody>
                  <a:tcPr>
                    <a:lnL w="12700" cap="flat" cmpd="sng" algn="ctr">
                      <a:solidFill>
                        <a:srgbClr val="800000"/>
                      </a:solidFill>
                      <a:prstDash val="solid"/>
                      <a:round/>
                      <a:headEnd type="none" w="med" len="med"/>
                      <a:tailEnd type="none" w="med" len="med"/>
                    </a:lnL>
                  </a:tcPr>
                </a:tc>
                <a:tc>
                  <a:txBody>
                    <a:bodyPr/>
                    <a:lstStyle/>
                    <a:p>
                      <a:pPr algn="ctr"/>
                      <a:r>
                        <a:rPr lang="en-US" sz="1100" dirty="0" smtClean="0"/>
                        <a:t>20 of</a:t>
                      </a:r>
                      <a:r>
                        <a:rPr lang="en-US" sz="1100" baseline="0" dirty="0" smtClean="0"/>
                        <a:t> 37</a:t>
                      </a:r>
                      <a:endParaRPr lang="en-US" sz="11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24 of</a:t>
                      </a:r>
                      <a:r>
                        <a:rPr lang="en-US" sz="1100" baseline="0" dirty="0" smtClean="0"/>
                        <a:t> 37</a:t>
                      </a:r>
                      <a:endParaRPr lang="en-US" sz="1100" b="0" dirty="0" smtClean="0"/>
                    </a:p>
                  </a:txBody>
                  <a:tcPr anchor="ctr"/>
                </a:tc>
                <a:tc>
                  <a:txBody>
                    <a:bodyPr/>
                    <a:lstStyle/>
                    <a:p>
                      <a:pPr algn="ctr"/>
                      <a:r>
                        <a:rPr lang="en-US" sz="1100" dirty="0" smtClean="0"/>
                        <a:t>12 of</a:t>
                      </a:r>
                      <a:r>
                        <a:rPr lang="en-US" sz="1100" baseline="0" dirty="0" smtClean="0"/>
                        <a:t> 37</a:t>
                      </a:r>
                      <a:endParaRPr lang="en-US" sz="1100" b="0" dirty="0"/>
                    </a:p>
                  </a:txBody>
                  <a:tcPr anchor="ctr"/>
                </a:tc>
                <a:tc>
                  <a:txBody>
                    <a:bodyPr/>
                    <a:lstStyle/>
                    <a:p>
                      <a:pPr algn="ctr"/>
                      <a:r>
                        <a:rPr lang="en-US" sz="1100" dirty="0" smtClean="0"/>
                        <a:t>4 of</a:t>
                      </a:r>
                      <a:r>
                        <a:rPr lang="en-US" sz="1100" baseline="0" dirty="0" smtClean="0"/>
                        <a:t> 37</a:t>
                      </a:r>
                      <a:endParaRPr lang="en-US" sz="1100" b="0" dirty="0"/>
                    </a:p>
                  </a:txBody>
                  <a:tcPr anchor="ctr"/>
                </a:tc>
                <a:tc>
                  <a:txBody>
                    <a:bodyPr/>
                    <a:lstStyle/>
                    <a:p>
                      <a:pPr algn="ctr"/>
                      <a:r>
                        <a:rPr lang="en-US" sz="1100" b="1" dirty="0" smtClean="0"/>
                        <a:t>34 of</a:t>
                      </a:r>
                      <a:r>
                        <a:rPr lang="en-US" sz="1100" b="1" baseline="0" dirty="0" smtClean="0"/>
                        <a:t> 37</a:t>
                      </a:r>
                      <a:endParaRPr lang="en-US" sz="1100" b="1" dirty="0"/>
                    </a:p>
                  </a:txBody>
                  <a:tcPr anchor="ctr"/>
                </a:tc>
                <a:tc>
                  <a:txBody>
                    <a:bodyPr/>
                    <a:lstStyle/>
                    <a:p>
                      <a:pPr algn="ctr"/>
                      <a:r>
                        <a:rPr lang="en-US" sz="1100" dirty="0" smtClean="0"/>
                        <a:t>16 of</a:t>
                      </a:r>
                      <a:r>
                        <a:rPr lang="en-US" sz="1100" baseline="0" dirty="0" smtClean="0"/>
                        <a:t> 37</a:t>
                      </a:r>
                      <a:endParaRPr lang="en-US" sz="1100" b="0" dirty="0"/>
                    </a:p>
                  </a:txBody>
                  <a:tcPr anchor="ctr"/>
                </a:tc>
                <a:tc>
                  <a:txBody>
                    <a:bodyPr/>
                    <a:lstStyle/>
                    <a:p>
                      <a:pPr algn="ctr"/>
                      <a:r>
                        <a:rPr lang="en-US" sz="1100" dirty="0" smtClean="0"/>
                        <a:t>2 of</a:t>
                      </a:r>
                      <a:r>
                        <a:rPr lang="en-US" sz="1100" baseline="0" dirty="0" smtClean="0"/>
                        <a:t> 37</a:t>
                      </a:r>
                      <a:endParaRPr lang="en-US" sz="1100" b="0" dirty="0"/>
                    </a:p>
                  </a:txBody>
                  <a:tcPr anchor="ctr"/>
                </a:tc>
                <a:tc>
                  <a:txBody>
                    <a:bodyPr/>
                    <a:lstStyle/>
                    <a:p>
                      <a:pPr algn="ctr"/>
                      <a:r>
                        <a:rPr lang="en-US" sz="1100" dirty="0" smtClean="0"/>
                        <a:t>1 of</a:t>
                      </a:r>
                      <a:r>
                        <a:rPr lang="en-US" sz="1100" baseline="0" dirty="0" smtClean="0"/>
                        <a:t> 37</a:t>
                      </a:r>
                      <a:endParaRPr lang="en-US" sz="1100" b="0" dirty="0"/>
                    </a:p>
                  </a:txBody>
                  <a:tcPr anchor="ctr"/>
                </a:tc>
              </a:tr>
              <a:tr h="346894">
                <a:tc>
                  <a:txBody>
                    <a:bodyPr/>
                    <a:lstStyle/>
                    <a:p>
                      <a:r>
                        <a:rPr lang="en-GB" sz="1200" b="1" dirty="0" smtClean="0"/>
                        <a:t>Rare diseases</a:t>
                      </a:r>
                      <a:endParaRPr lang="en-GB" sz="1200" b="1" dirty="0"/>
                    </a:p>
                  </a:txBody>
                  <a:tcPr>
                    <a:lnL w="12700" cap="flat" cmpd="sng" algn="ctr">
                      <a:solidFill>
                        <a:srgbClr val="800000"/>
                      </a:solidFill>
                      <a:prstDash val="solid"/>
                      <a:round/>
                      <a:headEnd type="none" w="med" len="med"/>
                      <a:tailEnd type="none" w="med" len="med"/>
                    </a:lnL>
                  </a:tcPr>
                </a:tc>
                <a:tc>
                  <a:txBody>
                    <a:bodyPr/>
                    <a:lstStyle/>
                    <a:p>
                      <a:pPr algn="ctr"/>
                      <a:r>
                        <a:rPr lang="en-US" sz="1100" b="0" dirty="0" smtClean="0"/>
                        <a:t>2 of</a:t>
                      </a:r>
                      <a:r>
                        <a:rPr lang="en-US" sz="1100" b="0" baseline="0" dirty="0" smtClean="0"/>
                        <a:t> 6</a:t>
                      </a:r>
                      <a:endParaRPr lang="en-US" sz="1100" b="0" dirty="0"/>
                    </a:p>
                  </a:txBody>
                  <a:tcPr anchor="ctr"/>
                </a:tc>
                <a:tc>
                  <a:txBody>
                    <a:bodyPr/>
                    <a:lstStyle/>
                    <a:p>
                      <a:pPr algn="ctr"/>
                      <a:r>
                        <a:rPr lang="en-US" sz="1100" b="0" dirty="0" smtClean="0"/>
                        <a:t>3 of</a:t>
                      </a:r>
                      <a:r>
                        <a:rPr lang="en-US" sz="1100" b="0" baseline="0" dirty="0" smtClean="0"/>
                        <a:t> 6</a:t>
                      </a:r>
                      <a:endParaRPr lang="en-US" sz="1100" b="0" dirty="0"/>
                    </a:p>
                  </a:txBody>
                  <a:tcPr anchor="ctr"/>
                </a:tc>
                <a:tc>
                  <a:txBody>
                    <a:bodyPr/>
                    <a:lstStyle/>
                    <a:p>
                      <a:pPr algn="ctr"/>
                      <a:r>
                        <a:rPr lang="en-US" sz="1100" b="0" dirty="0" smtClean="0"/>
                        <a:t>1 of</a:t>
                      </a:r>
                      <a:r>
                        <a:rPr lang="en-US" sz="1100" b="0" baseline="0" dirty="0" smtClean="0"/>
                        <a:t> 6</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1" dirty="0" smtClean="0"/>
                        <a:t>5 of</a:t>
                      </a:r>
                      <a:r>
                        <a:rPr lang="en-US" sz="1100" b="1" baseline="0" dirty="0" smtClean="0"/>
                        <a:t> 6</a:t>
                      </a:r>
                      <a:endParaRPr lang="en-US" sz="1100" b="1" dirty="0"/>
                    </a:p>
                  </a:txBody>
                  <a:tcPr anchor="ctr"/>
                </a:tc>
                <a:tc>
                  <a:txBody>
                    <a:bodyPr/>
                    <a:lstStyle/>
                    <a:p>
                      <a:pPr algn="ctr"/>
                      <a:r>
                        <a:rPr lang="en-US" sz="1100" b="0" dirty="0" smtClean="0"/>
                        <a:t>1</a:t>
                      </a:r>
                      <a:r>
                        <a:rPr lang="en-US" sz="1100" b="0" baseline="0" dirty="0" smtClean="0"/>
                        <a:t> of 6</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r>
              <a:tr h="518883">
                <a:tc>
                  <a:txBody>
                    <a:bodyPr/>
                    <a:lstStyle/>
                    <a:p>
                      <a:r>
                        <a:rPr lang="en-GB" sz="1200" b="1" dirty="0" smtClean="0"/>
                        <a:t>Respiratory system</a:t>
                      </a:r>
                      <a:endParaRPr lang="en-GB" sz="1200" b="1" dirty="0"/>
                    </a:p>
                  </a:txBody>
                  <a:tcPr/>
                </a:tc>
                <a:tc>
                  <a:txBody>
                    <a:bodyPr/>
                    <a:lstStyle/>
                    <a:p>
                      <a:pPr algn="ctr"/>
                      <a:r>
                        <a:rPr lang="en-US" sz="1100" b="0" dirty="0" smtClean="0"/>
                        <a:t>1 of</a:t>
                      </a:r>
                      <a:r>
                        <a:rPr lang="en-US" sz="1100" b="0" baseline="0" dirty="0" smtClean="0"/>
                        <a:t> 7</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1" dirty="0" smtClean="0"/>
                        <a:t>1 of 7</a:t>
                      </a:r>
                      <a:endParaRPr lang="en-US" sz="1100" b="1"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r>
              <a:tr h="393502">
                <a:tc>
                  <a:txBody>
                    <a:bodyPr/>
                    <a:lstStyle/>
                    <a:p>
                      <a:r>
                        <a:rPr lang="en-GB" sz="1200" b="1" dirty="0" smtClean="0"/>
                        <a:t>Supportive care</a:t>
                      </a:r>
                      <a:endParaRPr lang="en-GB" sz="1200" b="1" dirty="0"/>
                    </a:p>
                  </a:txBody>
                  <a:tcPr/>
                </a:tc>
                <a:tc>
                  <a:txBody>
                    <a:bodyPr/>
                    <a:lstStyle/>
                    <a:p>
                      <a:pPr algn="ctr"/>
                      <a:r>
                        <a:rPr lang="en-US" sz="1100" b="0" dirty="0" smtClean="0"/>
                        <a:t>3 </a:t>
                      </a:r>
                      <a:r>
                        <a:rPr lang="en-US" sz="1100" b="0" baseline="0" dirty="0" smtClean="0"/>
                        <a:t>of 4 </a:t>
                      </a:r>
                      <a:endParaRPr lang="en-US" sz="1100" b="0" dirty="0"/>
                    </a:p>
                  </a:txBody>
                  <a:tcPr anchor="ctr"/>
                </a:tc>
                <a:tc>
                  <a:txBody>
                    <a:bodyPr/>
                    <a:lstStyle/>
                    <a:p>
                      <a:pPr algn="ctr"/>
                      <a:r>
                        <a:rPr lang="en-US" sz="1100" b="0" dirty="0" smtClean="0"/>
                        <a:t>3 of</a:t>
                      </a:r>
                      <a:r>
                        <a:rPr lang="en-US" sz="1100" b="0" baseline="0" dirty="0" smtClean="0"/>
                        <a:t> 4</a:t>
                      </a:r>
                      <a:endParaRPr lang="en-US" sz="1100" b="0" dirty="0"/>
                    </a:p>
                  </a:txBody>
                  <a:tcPr anchor="ctr"/>
                </a:tc>
                <a:tc>
                  <a:txBody>
                    <a:bodyPr/>
                    <a:lstStyle/>
                    <a:p>
                      <a:pPr algn="ctr"/>
                      <a:r>
                        <a:rPr lang="en-US" sz="1100" b="0" dirty="0" smtClean="0"/>
                        <a:t>1 of</a:t>
                      </a:r>
                      <a:r>
                        <a:rPr lang="en-US" sz="1100" b="0" baseline="0" dirty="0" smtClean="0"/>
                        <a:t> 4</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1" dirty="0" smtClean="0"/>
                        <a:t>3 of</a:t>
                      </a:r>
                      <a:r>
                        <a:rPr lang="en-US" sz="1100" b="1" baseline="0" dirty="0" smtClean="0"/>
                        <a:t> 4</a:t>
                      </a:r>
                      <a:endParaRPr lang="en-US" sz="1100" b="1" dirty="0"/>
                    </a:p>
                  </a:txBody>
                  <a:tcPr anchor="ctr"/>
                </a:tc>
                <a:tc>
                  <a:txBody>
                    <a:bodyPr/>
                    <a:lstStyle/>
                    <a:p>
                      <a:pPr algn="ctr"/>
                      <a:r>
                        <a:rPr lang="en-US" sz="1100" b="0" dirty="0" smtClean="0"/>
                        <a:t>2 of</a:t>
                      </a:r>
                      <a:r>
                        <a:rPr lang="en-US" sz="1100" b="0" baseline="0" dirty="0" smtClean="0"/>
                        <a:t> 4</a:t>
                      </a:r>
                      <a:endParaRPr lang="en-US" sz="1100" b="0" dirty="0"/>
                    </a:p>
                  </a:txBody>
                  <a:tcPr anchor="ctr"/>
                </a:tc>
                <a:tc>
                  <a:txBody>
                    <a:bodyPr/>
                    <a:lstStyle/>
                    <a:p>
                      <a:pPr algn="ctr"/>
                      <a:r>
                        <a:rPr lang="en-US" sz="1100" b="0" dirty="0" smtClean="0"/>
                        <a:t>1 of</a:t>
                      </a:r>
                      <a:r>
                        <a:rPr lang="en-US" sz="1100" b="0" baseline="0" dirty="0" smtClean="0"/>
                        <a:t> 4</a:t>
                      </a:r>
                      <a:endParaRPr lang="en-US" sz="1100" b="0" dirty="0"/>
                    </a:p>
                  </a:txBody>
                  <a:tcPr anchor="ctr"/>
                </a:tc>
                <a:tc>
                  <a:txBody>
                    <a:bodyPr/>
                    <a:lstStyle/>
                    <a:p>
                      <a:pPr algn="ctr"/>
                      <a:r>
                        <a:rPr lang="en-US" sz="1100" b="0" dirty="0" smtClean="0"/>
                        <a:t>0</a:t>
                      </a:r>
                      <a:endParaRPr lang="en-US" sz="1100" b="0" dirty="0"/>
                    </a:p>
                  </a:txBody>
                  <a:tcPr anchor="ctr"/>
                </a:tc>
              </a:tr>
              <a:tr h="346894">
                <a:tc>
                  <a:txBody>
                    <a:bodyPr/>
                    <a:lstStyle/>
                    <a:p>
                      <a:r>
                        <a:rPr lang="en-GB" sz="1200" b="1" dirty="0" smtClean="0"/>
                        <a:t>Ophthalmology</a:t>
                      </a:r>
                      <a:endParaRPr lang="en-GB" sz="1200" b="1" dirty="0"/>
                    </a:p>
                  </a:txBody>
                  <a:tcPr/>
                </a:tc>
                <a:tc>
                  <a:txBody>
                    <a:bodyPr/>
                    <a:lstStyle/>
                    <a:p>
                      <a:pPr algn="ctr"/>
                      <a:r>
                        <a:rPr lang="en-US" sz="1100" b="0" dirty="0" smtClean="0"/>
                        <a:t>0</a:t>
                      </a:r>
                      <a:endParaRPr lang="en-US" sz="1100" b="0" dirty="0"/>
                    </a:p>
                  </a:txBody>
                  <a:tcPr anchor="ctr"/>
                </a:tc>
                <a:tc>
                  <a:txBody>
                    <a:bodyPr/>
                    <a:lstStyle/>
                    <a:p>
                      <a:pPr algn="ctr"/>
                      <a:r>
                        <a:rPr lang="en-US" sz="1100" b="0" dirty="0" smtClean="0"/>
                        <a:t>1</a:t>
                      </a:r>
                      <a:r>
                        <a:rPr lang="en-US" sz="1100" b="0" baseline="0" dirty="0" smtClean="0"/>
                        <a:t> of 3</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1" dirty="0" smtClean="0"/>
                        <a:t>1</a:t>
                      </a:r>
                      <a:r>
                        <a:rPr lang="en-US" sz="1100" b="1" baseline="0" dirty="0" smtClean="0"/>
                        <a:t> of 3</a:t>
                      </a:r>
                      <a:endParaRPr lang="en-US" sz="1100" b="1"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r>
              <a:tr h="346894">
                <a:tc>
                  <a:txBody>
                    <a:bodyPr/>
                    <a:lstStyle/>
                    <a:p>
                      <a:r>
                        <a:rPr lang="en-GB" sz="1200" b="1" dirty="0" smtClean="0"/>
                        <a:t>Other</a:t>
                      </a:r>
                      <a:endParaRPr lang="en-GB" sz="1200" b="1" dirty="0"/>
                    </a:p>
                  </a:txBody>
                  <a:tcP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1" dirty="0" smtClean="0"/>
                        <a:t>0</a:t>
                      </a:r>
                      <a:endParaRPr lang="en-US" sz="1100" b="1"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c>
                  <a:txBody>
                    <a:bodyPr/>
                    <a:lstStyle/>
                    <a:p>
                      <a:pPr algn="ctr"/>
                      <a:r>
                        <a:rPr lang="en-US" sz="1100" b="0" dirty="0" smtClean="0"/>
                        <a:t>0</a:t>
                      </a:r>
                      <a:endParaRPr lang="en-US" sz="1100" b="0" dirty="0"/>
                    </a:p>
                  </a:txBody>
                  <a:tcPr anchor="ctr"/>
                </a:tc>
              </a:tr>
              <a:tr h="622903">
                <a:tc>
                  <a:txBody>
                    <a:bodyPr/>
                    <a:lstStyle/>
                    <a:p>
                      <a:r>
                        <a:rPr lang="en-GB" sz="1200" b="1" dirty="0" smtClean="0"/>
                        <a:t>Total</a:t>
                      </a:r>
                      <a:endParaRPr lang="en-GB" sz="1200" b="1" dirty="0"/>
                    </a:p>
                  </a:txBody>
                  <a:tcPr/>
                </a:tc>
                <a:tc>
                  <a:txBody>
                    <a:bodyPr/>
                    <a:lstStyle/>
                    <a:p>
                      <a:pPr algn="ctr"/>
                      <a:r>
                        <a:rPr lang="en-US" sz="1100" b="1" dirty="0" smtClean="0"/>
                        <a:t>40 of 167 (23%)</a:t>
                      </a:r>
                      <a:endParaRPr lang="en-US" sz="1100" b="1" dirty="0"/>
                    </a:p>
                  </a:txBody>
                  <a:tcPr anchor="ctr"/>
                </a:tc>
                <a:tc>
                  <a:txBody>
                    <a:bodyPr/>
                    <a:lstStyle/>
                    <a:p>
                      <a:pPr algn="ctr"/>
                      <a:r>
                        <a:rPr lang="en-US" sz="1100" b="1" dirty="0" smtClean="0"/>
                        <a:t>61 of 167 (37%)</a:t>
                      </a:r>
                      <a:endParaRPr lang="en-US" sz="1100" b="1" dirty="0"/>
                    </a:p>
                  </a:txBody>
                  <a:tcPr anchor="ctr"/>
                </a:tc>
                <a:tc>
                  <a:txBody>
                    <a:bodyPr/>
                    <a:lstStyle/>
                    <a:p>
                      <a:pPr algn="ctr"/>
                      <a:r>
                        <a:rPr lang="en-US" sz="1100" b="1" dirty="0" smtClean="0"/>
                        <a:t>20 of 167 (12%)</a:t>
                      </a:r>
                      <a:endParaRPr lang="en-US" sz="1100" b="1" dirty="0"/>
                    </a:p>
                  </a:txBody>
                  <a:tcPr anchor="ctr"/>
                </a:tc>
                <a:tc>
                  <a:txBody>
                    <a:bodyPr/>
                    <a:lstStyle/>
                    <a:p>
                      <a:pPr algn="ctr"/>
                      <a:r>
                        <a:rPr lang="en-US" sz="1100" b="1" dirty="0" smtClean="0"/>
                        <a:t>3 of 167 (18%)</a:t>
                      </a:r>
                      <a:endParaRPr lang="en-US" sz="1100" b="1" dirty="0"/>
                    </a:p>
                  </a:txBody>
                  <a:tcPr anchor="ctr"/>
                </a:tc>
                <a:tc>
                  <a:txBody>
                    <a:bodyPr/>
                    <a:lstStyle/>
                    <a:p>
                      <a:pPr algn="ctr"/>
                      <a:r>
                        <a:rPr lang="en-US" sz="1100" b="1" dirty="0" smtClean="0"/>
                        <a:t>79 of 167 (47%)</a:t>
                      </a:r>
                      <a:endParaRPr lang="en-US" sz="1100" b="1" dirty="0"/>
                    </a:p>
                  </a:txBody>
                  <a:tcPr anchor="ctr"/>
                </a:tc>
                <a:tc>
                  <a:txBody>
                    <a:bodyPr/>
                    <a:lstStyle/>
                    <a:p>
                      <a:pPr algn="ctr"/>
                      <a:r>
                        <a:rPr lang="en-US" sz="1100" b="1" dirty="0" smtClean="0"/>
                        <a:t>31 of 167 (19%)</a:t>
                      </a:r>
                      <a:endParaRPr lang="en-US" sz="1100" b="1" dirty="0"/>
                    </a:p>
                  </a:txBody>
                  <a:tcPr anchor="ctr"/>
                </a:tc>
                <a:tc>
                  <a:txBody>
                    <a:bodyPr/>
                    <a:lstStyle/>
                    <a:p>
                      <a:pPr algn="ctr"/>
                      <a:r>
                        <a:rPr lang="en-US" sz="1100" b="1" dirty="0" smtClean="0"/>
                        <a:t>3 of 167(18%)</a:t>
                      </a:r>
                      <a:endParaRPr lang="en-US" sz="1100" b="1" dirty="0"/>
                    </a:p>
                  </a:txBody>
                  <a:tcPr anchor="ctr"/>
                </a:tc>
                <a:tc>
                  <a:txBody>
                    <a:bodyPr/>
                    <a:lstStyle/>
                    <a:p>
                      <a:pPr algn="ctr"/>
                      <a:r>
                        <a:rPr lang="en-US" sz="1100" b="1" dirty="0" smtClean="0"/>
                        <a:t>1</a:t>
                      </a:r>
                      <a:r>
                        <a:rPr lang="en-US" sz="1100" b="1" baseline="0" dirty="0" smtClean="0"/>
                        <a:t> of 167 (1%) </a:t>
                      </a:r>
                      <a:endParaRPr lang="en-US" sz="1100" b="1" dirty="0"/>
                    </a:p>
                  </a:txBody>
                  <a:tcPr anchor="ctr"/>
                </a:tc>
              </a:tr>
            </a:tbl>
          </a:graphicData>
        </a:graphic>
      </p:graphicFrame>
      <p:sp>
        <p:nvSpPr>
          <p:cNvPr id="8" name="Rounded Rectangle 7"/>
          <p:cNvSpPr/>
          <p:nvPr/>
        </p:nvSpPr>
        <p:spPr>
          <a:xfrm>
            <a:off x="1295400" y="6324600"/>
            <a:ext cx="7696200" cy="457200"/>
          </a:xfrm>
          <a:prstGeom prst="roundRect">
            <a:avLst/>
          </a:prstGeom>
          <a:noFill/>
          <a:ln w="28575" cmpd="sng">
            <a:solidFill>
              <a:srgbClr val="A7212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1" name="Rectangular Callout 10"/>
          <p:cNvSpPr/>
          <p:nvPr/>
        </p:nvSpPr>
        <p:spPr>
          <a:xfrm>
            <a:off x="3736466" y="3810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In Oncology, Infectious Diseases and Supportive Care, over 35% of NMEs Use Multiple Expedited Programs. </a:t>
            </a:r>
          </a:p>
        </p:txBody>
      </p:sp>
    </p:spTree>
    <p:extLst>
      <p:ext uri="{BB962C8B-B14F-4D97-AF65-F5344CB8AC3E}">
        <p14:creationId xmlns:p14="http://schemas.microsoft.com/office/powerpoint/2010/main" val="9805082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Expedited Programs Shortened the Time from IND to NDA/BLA Approval?</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96251673"/>
              </p:ext>
            </p:extLst>
          </p:nvPr>
        </p:nvGraphicFramePr>
        <p:xfrm>
          <a:off x="914400" y="1371600"/>
          <a:ext cx="8031163" cy="46482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1"/>
          </p:nvPr>
        </p:nvSpPr>
        <p:spPr/>
        <p:txBody>
          <a:bodyPr/>
          <a:lstStyle/>
          <a:p>
            <a:fld id="{AD21E76C-CE51-483A-A436-548FDDF08156}" type="slidenum">
              <a:rPr lang="en-US" smtClean="0"/>
              <a:pPr/>
              <a:t>8</a:t>
            </a:fld>
            <a:endParaRPr lang="en-US"/>
          </a:p>
        </p:txBody>
      </p:sp>
      <p:sp>
        <p:nvSpPr>
          <p:cNvPr id="3" name="TextBox 2"/>
          <p:cNvSpPr txBox="1"/>
          <p:nvPr/>
        </p:nvSpPr>
        <p:spPr>
          <a:xfrm rot="16200000">
            <a:off x="-1207163" y="3278466"/>
            <a:ext cx="3393262" cy="646331"/>
          </a:xfrm>
          <a:prstGeom prst="rect">
            <a:avLst/>
          </a:prstGeom>
          <a:noFill/>
        </p:spPr>
        <p:txBody>
          <a:bodyPr wrap="square" rtlCol="0">
            <a:spAutoFit/>
          </a:bodyPr>
          <a:lstStyle/>
          <a:p>
            <a:pPr algn="ctr"/>
            <a:r>
              <a:rPr lang="en-US" dirty="0"/>
              <a:t># of years from IND to NDA/BLA </a:t>
            </a:r>
            <a:r>
              <a:rPr lang="en-US" dirty="0" smtClean="0"/>
              <a:t>Approval (average)</a:t>
            </a:r>
            <a:endParaRPr lang="en-GB" dirty="0"/>
          </a:p>
        </p:txBody>
      </p:sp>
      <p:sp>
        <p:nvSpPr>
          <p:cNvPr id="4" name="TextBox 3"/>
          <p:cNvSpPr txBox="1"/>
          <p:nvPr/>
        </p:nvSpPr>
        <p:spPr>
          <a:xfrm>
            <a:off x="3679788" y="6096000"/>
            <a:ext cx="2644812" cy="369332"/>
          </a:xfrm>
          <a:prstGeom prst="rect">
            <a:avLst/>
          </a:prstGeom>
          <a:noFill/>
        </p:spPr>
        <p:txBody>
          <a:bodyPr wrap="none" rtlCol="0">
            <a:spAutoFit/>
          </a:bodyPr>
          <a:lstStyle/>
          <a:p>
            <a:r>
              <a:rPr lang="en-US" dirty="0"/>
              <a:t>Year of NDA/BLA approval</a:t>
            </a:r>
            <a:endParaRPr lang="en-GB" dirty="0"/>
          </a:p>
        </p:txBody>
      </p:sp>
      <p:sp>
        <p:nvSpPr>
          <p:cNvPr id="9" name="Rectangular Callout 8"/>
          <p:cNvSpPr/>
          <p:nvPr/>
        </p:nvSpPr>
        <p:spPr>
          <a:xfrm>
            <a:off x="3581400" y="9144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When Considering the Time from IND to NDA Approval, Expedited Programs Do not Appear to Reduce Time to NDA/BLA Approval.</a:t>
            </a:r>
          </a:p>
        </p:txBody>
      </p:sp>
    </p:spTree>
    <p:extLst>
      <p:ext uri="{BB962C8B-B14F-4D97-AF65-F5344CB8AC3E}">
        <p14:creationId xmlns:p14="http://schemas.microsoft.com/office/powerpoint/2010/main" val="308546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Have Expedited Programs Shortened the Time from </a:t>
            </a:r>
            <a:r>
              <a:rPr lang="en-US" dirty="0" smtClean="0"/>
              <a:t>the EOP2 Meeting to NDA/BLA </a:t>
            </a:r>
            <a:r>
              <a:rPr lang="en-US" dirty="0"/>
              <a:t>Approval?</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24195500"/>
              </p:ext>
            </p:extLst>
          </p:nvPr>
        </p:nvGraphicFramePr>
        <p:xfrm>
          <a:off x="381000" y="1371600"/>
          <a:ext cx="8458200" cy="51816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1"/>
          </p:nvPr>
        </p:nvSpPr>
        <p:spPr/>
        <p:txBody>
          <a:bodyPr/>
          <a:lstStyle/>
          <a:p>
            <a:fld id="{AD21E76C-CE51-483A-A436-548FDDF08156}" type="slidenum">
              <a:rPr lang="en-US" smtClean="0"/>
              <a:pPr/>
              <a:t>9</a:t>
            </a:fld>
            <a:endParaRPr lang="en-US"/>
          </a:p>
        </p:txBody>
      </p:sp>
      <p:sp>
        <p:nvSpPr>
          <p:cNvPr id="8" name="Rectangular Callout 7"/>
          <p:cNvSpPr/>
          <p:nvPr/>
        </p:nvSpPr>
        <p:spPr>
          <a:xfrm>
            <a:off x="3429000" y="609600"/>
            <a:ext cx="5410200" cy="1066800"/>
          </a:xfrm>
          <a:prstGeom prst="wedgeRect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solidFill>
                  <a:schemeClr val="tx1"/>
                </a:solidFill>
              </a:rPr>
              <a:t>On Average, NMEs Using Expedited Programs Reduced the Time from EOP2 to NDA/BLA Approval by 1.2 Years.</a:t>
            </a:r>
          </a:p>
        </p:txBody>
      </p:sp>
    </p:spTree>
    <p:extLst>
      <p:ext uri="{BB962C8B-B14F-4D97-AF65-F5344CB8AC3E}">
        <p14:creationId xmlns:p14="http://schemas.microsoft.com/office/powerpoint/2010/main" val="41302239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theme/theme1.xml><?xml version="1.0" encoding="utf-8"?>
<a:theme xmlns:a="http://schemas.openxmlformats.org/drawingml/2006/main" name="Artisan PPT 2012">
  <a:themeElements>
    <a:clrScheme name="Custom 5">
      <a:dk1>
        <a:sysClr val="windowText" lastClr="000000"/>
      </a:dk1>
      <a:lt1>
        <a:srgbClr val="FFFFFF"/>
      </a:lt1>
      <a:dk2>
        <a:srgbClr val="696464"/>
      </a:dk2>
      <a:lt2>
        <a:srgbClr val="E9E5DC"/>
      </a:lt2>
      <a:accent1>
        <a:srgbClr val="325B2F"/>
      </a:accent1>
      <a:accent2>
        <a:srgbClr val="B79D6C"/>
      </a:accent2>
      <a:accent3>
        <a:srgbClr val="314587"/>
      </a:accent3>
      <a:accent4>
        <a:srgbClr val="A72121"/>
      </a:accent4>
      <a:accent5>
        <a:srgbClr val="EA7500"/>
      </a:accent5>
      <a:accent6>
        <a:srgbClr val="FCBB04"/>
      </a:accent6>
      <a:hlink>
        <a:srgbClr val="235725"/>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5">
    <a:dk1>
      <a:sysClr val="windowText" lastClr="000000"/>
    </a:dk1>
    <a:lt1>
      <a:srgbClr val="FFFFFF"/>
    </a:lt1>
    <a:dk2>
      <a:srgbClr val="696464"/>
    </a:dk2>
    <a:lt2>
      <a:srgbClr val="E9E5DC"/>
    </a:lt2>
    <a:accent1>
      <a:srgbClr val="325B2F"/>
    </a:accent1>
    <a:accent2>
      <a:srgbClr val="B79D6C"/>
    </a:accent2>
    <a:accent3>
      <a:srgbClr val="314587"/>
    </a:accent3>
    <a:accent4>
      <a:srgbClr val="A72121"/>
    </a:accent4>
    <a:accent5>
      <a:srgbClr val="EA7500"/>
    </a:accent5>
    <a:accent6>
      <a:srgbClr val="FCBB04"/>
    </a:accent6>
    <a:hlink>
      <a:srgbClr val="235725"/>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Custom 5">
    <a:dk1>
      <a:sysClr val="windowText" lastClr="000000"/>
    </a:dk1>
    <a:lt1>
      <a:srgbClr val="FFFFFF"/>
    </a:lt1>
    <a:dk2>
      <a:srgbClr val="696464"/>
    </a:dk2>
    <a:lt2>
      <a:srgbClr val="E9E5DC"/>
    </a:lt2>
    <a:accent1>
      <a:srgbClr val="325B2F"/>
    </a:accent1>
    <a:accent2>
      <a:srgbClr val="B79D6C"/>
    </a:accent2>
    <a:accent3>
      <a:srgbClr val="314587"/>
    </a:accent3>
    <a:accent4>
      <a:srgbClr val="A72121"/>
    </a:accent4>
    <a:accent5>
      <a:srgbClr val="EA7500"/>
    </a:accent5>
    <a:accent6>
      <a:srgbClr val="FCBB04"/>
    </a:accent6>
    <a:hlink>
      <a:srgbClr val="235725"/>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5">
    <a:dk1>
      <a:sysClr val="windowText" lastClr="000000"/>
    </a:dk1>
    <a:lt1>
      <a:srgbClr val="FFFFFF"/>
    </a:lt1>
    <a:dk2>
      <a:srgbClr val="696464"/>
    </a:dk2>
    <a:lt2>
      <a:srgbClr val="E9E5DC"/>
    </a:lt2>
    <a:accent1>
      <a:srgbClr val="325B2F"/>
    </a:accent1>
    <a:accent2>
      <a:srgbClr val="B79D6C"/>
    </a:accent2>
    <a:accent3>
      <a:srgbClr val="314587"/>
    </a:accent3>
    <a:accent4>
      <a:srgbClr val="A72121"/>
    </a:accent4>
    <a:accent5>
      <a:srgbClr val="EA7500"/>
    </a:accent5>
    <a:accent6>
      <a:srgbClr val="FCBB04"/>
    </a:accent6>
    <a:hlink>
      <a:srgbClr val="235725"/>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Custom 5">
    <a:dk1>
      <a:sysClr val="windowText" lastClr="000000"/>
    </a:dk1>
    <a:lt1>
      <a:srgbClr val="FFFFFF"/>
    </a:lt1>
    <a:dk2>
      <a:srgbClr val="696464"/>
    </a:dk2>
    <a:lt2>
      <a:srgbClr val="E9E5DC"/>
    </a:lt2>
    <a:accent1>
      <a:srgbClr val="325B2F"/>
    </a:accent1>
    <a:accent2>
      <a:srgbClr val="B79D6C"/>
    </a:accent2>
    <a:accent3>
      <a:srgbClr val="314587"/>
    </a:accent3>
    <a:accent4>
      <a:srgbClr val="A72121"/>
    </a:accent4>
    <a:accent5>
      <a:srgbClr val="EA7500"/>
    </a:accent5>
    <a:accent6>
      <a:srgbClr val="FCBB04"/>
    </a:accent6>
    <a:hlink>
      <a:srgbClr val="235725"/>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Artisan PPT 2012.potx</Template>
  <TotalTime>18995</TotalTime>
  <Words>2654</Words>
  <Application>Microsoft Macintosh PowerPoint</Application>
  <PresentationFormat>On-screen Show (4:3)</PresentationFormat>
  <Paragraphs>433</Paragraphs>
  <Slides>15</Slides>
  <Notes>10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Artisan PPT 2012</vt:lpstr>
      <vt:lpstr>Have FDA Expedited Programs Shortened Drug Development Timelines?  An analysis of newly approved therapies and how FDA expedited programs impacted drug development timelines</vt:lpstr>
      <vt:lpstr>PowerPoint Presentation</vt:lpstr>
      <vt:lpstr>PowerPoint Presentation</vt:lpstr>
      <vt:lpstr>NMEs That Used Any of the FDA Expedited Programs</vt:lpstr>
      <vt:lpstr>Which Programs Are Used the Most? </vt:lpstr>
      <vt:lpstr>Which Therapeutic Areas Use the Expedited Programs the Most?</vt:lpstr>
      <vt:lpstr>Which Expedited Programs Are Used the Most by Individual Therapeutic Areas? 2009-2014</vt:lpstr>
      <vt:lpstr>Have Expedited Programs Shortened the Time from IND to NDA/BLA Approval?</vt:lpstr>
      <vt:lpstr>Have Expedited Programs Shortened the Time from the EOP2 Meeting to NDA/BLA Approval?</vt:lpstr>
      <vt:lpstr>Have Expedited Programs Shortened the Time from IND to NDA/ BLA Approval?</vt:lpstr>
      <vt:lpstr>Have Expedited Programs Shortened the Time from EOP2 meeting to NDA/ BLA Approval?</vt:lpstr>
      <vt:lpstr>In Which Therapeutic Areas Have the Expedited Programs Shortened the Time from IND to NDA/BLA Approval?</vt:lpstr>
      <vt:lpstr>In Which Therapeutic Areas Have the Expedited Programs Shortened the Time from  Time from EOP2 meting to NDA/BLA approval?</vt:lpstr>
      <vt:lpstr>Conclusions</vt:lpstr>
      <vt:lpstr>Brad Payne - Bio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Gliadel</dc:title>
  <dc:creator>nbeattie</dc:creator>
  <cp:lastModifiedBy>IT Administrator</cp:lastModifiedBy>
  <cp:revision>634</cp:revision>
  <cp:lastPrinted>2012-04-15T22:14:57Z</cp:lastPrinted>
  <dcterms:created xsi:type="dcterms:W3CDTF">2010-09-07T17:57:39Z</dcterms:created>
  <dcterms:modified xsi:type="dcterms:W3CDTF">2014-09-08T03:54:55Z</dcterms:modified>
</cp:coreProperties>
</file>