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85" r:id="rId13"/>
    <p:sldId id="284" r:id="rId14"/>
    <p:sldId id="268" r:id="rId15"/>
    <p:sldId id="269" r:id="rId16"/>
    <p:sldId id="270" r:id="rId17"/>
    <p:sldId id="271" r:id="rId18"/>
    <p:sldId id="272" r:id="rId19"/>
    <p:sldId id="273" r:id="rId20"/>
    <p:sldId id="275" r:id="rId21"/>
    <p:sldId id="274" r:id="rId22"/>
    <p:sldId id="276" r:id="rId23"/>
    <p:sldId id="278" r:id="rId24"/>
    <p:sldId id="277" r:id="rId25"/>
    <p:sldId id="279" r:id="rId26"/>
    <p:sldId id="280" r:id="rId27"/>
    <p:sldId id="281" r:id="rId28"/>
    <p:sldId id="282" r:id="rId29"/>
    <p:sldId id="283"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E6DF26-DCE6-449C-84AE-350D7DFFE78F}" type="datetimeFigureOut">
              <a:rPr lang="en-US" smtClean="0"/>
              <a:pPr/>
              <a:t>09-Jul-14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E6DF26-DCE6-449C-84AE-350D7DFFE78F}" type="datetimeFigureOut">
              <a:rPr lang="en-US" smtClean="0"/>
              <a:pPr/>
              <a:t>09-Jul-14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E6DF26-DCE6-449C-84AE-350D7DFFE78F}" type="datetimeFigureOut">
              <a:rPr lang="en-US" smtClean="0"/>
              <a:pPr/>
              <a:t>09-Jul-14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E6DF26-DCE6-449C-84AE-350D7DFFE78F}" type="datetimeFigureOut">
              <a:rPr lang="en-US" smtClean="0"/>
              <a:pPr/>
              <a:t>09-Jul-14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E6DF26-DCE6-449C-84AE-350D7DFFE78F}" type="datetimeFigureOut">
              <a:rPr lang="en-US" smtClean="0"/>
              <a:pPr/>
              <a:t>09-Jul-14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E6DF26-DCE6-449C-84AE-350D7DFFE78F}" type="datetimeFigureOut">
              <a:rPr lang="en-US" smtClean="0"/>
              <a:pPr/>
              <a:t>09-Jul-14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E6DF26-DCE6-449C-84AE-350D7DFFE78F}" type="datetimeFigureOut">
              <a:rPr lang="en-US" smtClean="0"/>
              <a:pPr/>
              <a:t>09-Jul-14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E6DF26-DCE6-449C-84AE-350D7DFFE78F}" type="datetimeFigureOut">
              <a:rPr lang="en-US" smtClean="0"/>
              <a:pPr/>
              <a:t>09-Jul-14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6DF26-DCE6-449C-84AE-350D7DFFE78F}" type="datetimeFigureOut">
              <a:rPr lang="en-US" smtClean="0"/>
              <a:pPr/>
              <a:t>09-Jul-14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6DF26-DCE6-449C-84AE-350D7DFFE78F}" type="datetimeFigureOut">
              <a:rPr lang="en-US" smtClean="0"/>
              <a:pPr/>
              <a:t>09-Jul-14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6DF26-DCE6-449C-84AE-350D7DFFE78F}" type="datetimeFigureOut">
              <a:rPr lang="en-US" smtClean="0"/>
              <a:pPr/>
              <a:t>09-Jul-14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594A5-D71E-4AE7-ABCD-75C437B9F1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6DF26-DCE6-449C-84AE-350D7DFFE78F}" type="datetimeFigureOut">
              <a:rPr lang="en-US" smtClean="0"/>
              <a:pPr/>
              <a:t>09-Jul-14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594A5-D71E-4AE7-ABCD-75C437B9F1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lco-cdo.org/ccel-presentations/1A%20-%20Magnus%20Eze.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nigeriavillagesquare.com/quest-articles/old-age-the-nigerian-curse.%20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696200" cy="3295651"/>
          </a:xfrm>
        </p:spPr>
        <p:txBody>
          <a:bodyPr>
            <a:normAutofit fontScale="90000"/>
          </a:bodyPr>
          <a:lstStyle/>
          <a:p>
            <a:r>
              <a:rPr lang="en-US" sz="4200" b="1" dirty="0"/>
              <a:t>AN EVALUATION OF THE GOVERNMENT FREE </a:t>
            </a:r>
            <a:r>
              <a:rPr lang="en-US" sz="4200" b="1" dirty="0" smtClean="0"/>
              <a:t>MEDICAL  </a:t>
            </a:r>
            <a:r>
              <a:rPr lang="en-US" sz="4200" b="1" dirty="0" smtClean="0"/>
              <a:t>PROGRAMME FOR </a:t>
            </a:r>
            <a:r>
              <a:rPr lang="en-US" sz="4200" b="1" dirty="0"/>
              <a:t>THE ELDERLY IN NIGERIA:  IMPLICATIONS FOR GERIATIC CARE</a:t>
            </a:r>
            <a:r>
              <a:rPr lang="en-US" dirty="0"/>
              <a:t/>
            </a:r>
            <a:br>
              <a:rPr lang="en-US" dirty="0"/>
            </a:b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solidFill>
                  <a:schemeClr val="tx1"/>
                </a:solidFill>
              </a:rPr>
              <a:t>BY</a:t>
            </a:r>
          </a:p>
          <a:p>
            <a:r>
              <a:rPr lang="en-US" sz="3300" b="1" dirty="0" smtClean="0">
                <a:solidFill>
                  <a:schemeClr val="tx1"/>
                </a:solidFill>
              </a:rPr>
              <a:t>J.B.KINANEE, PH.D</a:t>
            </a:r>
          </a:p>
          <a:p>
            <a:r>
              <a:rPr lang="en-US" sz="3300" b="1" dirty="0" smtClean="0">
                <a:solidFill>
                  <a:schemeClr val="tx1"/>
                </a:solidFill>
              </a:rPr>
              <a:t>&amp;</a:t>
            </a:r>
          </a:p>
          <a:p>
            <a:r>
              <a:rPr lang="en-US" sz="3300" b="1" dirty="0" smtClean="0">
                <a:solidFill>
                  <a:schemeClr val="tx1"/>
                </a:solidFill>
              </a:rPr>
              <a:t>J.O. UDECHUKWU, PH.D</a:t>
            </a:r>
            <a:endParaRPr lang="en-US" sz="33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With “the </a:t>
            </a:r>
            <a:r>
              <a:rPr lang="en-US" dirty="0"/>
              <a:t>lack of quality medical care, an inexistent care system and welfare for the aged, …irregular pension payment for the retired workers of government, lack of tolerance from the young ones, and some other factors, the aged persons in Nigeria are facing severe, intractable and endemic hardship.”</a:t>
            </a:r>
          </a:p>
          <a:p>
            <a:r>
              <a:rPr lang="en-US" dirty="0" err="1"/>
              <a:t>Olumba</a:t>
            </a:r>
            <a:r>
              <a:rPr lang="en-US" dirty="0"/>
              <a:t> (2011) concludes with this challenging question:  “who will not be afraid to age in a country where kidnappers do not want to see aged persons</a:t>
            </a:r>
            <a:r>
              <a:rPr lang="en-US" dirty="0" smtClean="0"/>
              <a:t>?” Rape cases involving elderly victims are currently on the increase.</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Free Medical Services </a:t>
            </a:r>
            <a:r>
              <a:rPr lang="en-US" b="1" dirty="0" err="1" smtClean="0"/>
              <a:t>Programme</a:t>
            </a:r>
            <a:endParaRPr lang="en-US" b="1"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    The </a:t>
            </a:r>
            <a:r>
              <a:rPr lang="en-US" dirty="0" smtClean="0"/>
              <a:t>launch of the Free Medical </a:t>
            </a:r>
            <a:r>
              <a:rPr lang="en-US" dirty="0" smtClean="0"/>
              <a:t>Care</a:t>
            </a:r>
            <a:r>
              <a:rPr lang="en-US" dirty="0" smtClean="0"/>
              <a:t> </a:t>
            </a:r>
            <a:r>
              <a:rPr lang="en-US" dirty="0" err="1" smtClean="0"/>
              <a:t>programme</a:t>
            </a:r>
            <a:r>
              <a:rPr lang="en-US" dirty="0" smtClean="0"/>
              <a:t>  for children (0-</a:t>
            </a:r>
            <a:r>
              <a:rPr lang="en-US" dirty="0" err="1" smtClean="0"/>
              <a:t>6years</a:t>
            </a:r>
            <a:r>
              <a:rPr lang="en-US" dirty="0" smtClean="0"/>
              <a:t>) and the elderly in Rivers State of Nigeria on May </a:t>
            </a:r>
            <a:r>
              <a:rPr lang="en-US" dirty="0"/>
              <a:t>5, </a:t>
            </a:r>
            <a:r>
              <a:rPr lang="en-US" dirty="0" smtClean="0"/>
              <a:t>2000, was seen as a lofty achievement of government</a:t>
            </a:r>
            <a:r>
              <a:rPr lang="en-US" dirty="0" smtClean="0"/>
              <a:t>.  </a:t>
            </a:r>
            <a:endParaRPr lang="en-US" dirty="0" smtClean="0"/>
          </a:p>
          <a:p>
            <a:pPr>
              <a:buNone/>
            </a:pPr>
            <a:r>
              <a:rPr lang="en-US" b="1" dirty="0" smtClean="0"/>
              <a:t>     </a:t>
            </a:r>
            <a:r>
              <a:rPr lang="en-US" b="1" dirty="0" err="1" smtClean="0"/>
              <a:t>Programme</a:t>
            </a:r>
            <a:r>
              <a:rPr lang="en-US" b="1" dirty="0" smtClean="0"/>
              <a:t> </a:t>
            </a:r>
            <a:r>
              <a:rPr lang="en-US" b="1" dirty="0" smtClean="0"/>
              <a:t>Vision</a:t>
            </a:r>
          </a:p>
          <a:p>
            <a:r>
              <a:rPr lang="en-US" dirty="0" smtClean="0"/>
              <a:t>The vision of the Free Medical </a:t>
            </a:r>
            <a:r>
              <a:rPr lang="en-US" dirty="0" smtClean="0"/>
              <a:t>Care </a:t>
            </a:r>
            <a:r>
              <a:rPr lang="en-US" dirty="0" smtClean="0"/>
              <a:t>(FMC)</a:t>
            </a:r>
            <a:r>
              <a:rPr lang="en-US" dirty="0" smtClean="0"/>
              <a:t> </a:t>
            </a:r>
            <a:r>
              <a:rPr lang="en-US" dirty="0" err="1" smtClean="0"/>
              <a:t>Programme</a:t>
            </a:r>
            <a:r>
              <a:rPr lang="en-US" dirty="0" smtClean="0"/>
              <a:t>  </a:t>
            </a:r>
            <a:r>
              <a:rPr lang="en-US" dirty="0" smtClean="0"/>
              <a:t>was </a:t>
            </a:r>
            <a:r>
              <a:rPr lang="en-US" dirty="0" smtClean="0"/>
              <a:t>to reduce morbidity and mortality rates in Rivers State, by improving the health status of its residents.</a:t>
            </a:r>
          </a:p>
          <a:p>
            <a:pPr>
              <a:buNone/>
            </a:pPr>
            <a:r>
              <a:rPr lang="en-US" b="1" dirty="0" smtClean="0"/>
              <a:t>     </a:t>
            </a:r>
            <a:r>
              <a:rPr lang="en-US" b="1" dirty="0" err="1" smtClean="0"/>
              <a:t>Programme</a:t>
            </a:r>
            <a:r>
              <a:rPr lang="en-US" b="1" dirty="0" smtClean="0"/>
              <a:t> </a:t>
            </a:r>
            <a:r>
              <a:rPr lang="en-US" b="1" dirty="0" smtClean="0"/>
              <a:t>Mission</a:t>
            </a:r>
          </a:p>
          <a:p>
            <a:r>
              <a:rPr lang="en-US" dirty="0" smtClean="0"/>
              <a:t>The Free Medical Care </a:t>
            </a:r>
            <a:r>
              <a:rPr lang="en-US" dirty="0" err="1" smtClean="0"/>
              <a:t>Programme's</a:t>
            </a:r>
            <a:r>
              <a:rPr lang="en-US" dirty="0" smtClean="0"/>
              <a:t> mission </a:t>
            </a:r>
            <a:r>
              <a:rPr lang="en-US" dirty="0" smtClean="0"/>
              <a:t>was </a:t>
            </a:r>
            <a:r>
              <a:rPr lang="en-US" dirty="0" smtClean="0"/>
              <a:t>to reduce the health/economic burden of the residents of Rivers State by providing adequate and efficient health care services for all.</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Programme</a:t>
            </a:r>
            <a:r>
              <a:rPr lang="en-US" b="1" dirty="0" smtClean="0"/>
              <a:t> Objectives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Provide </a:t>
            </a:r>
            <a:r>
              <a:rPr lang="en-US" dirty="0" smtClean="0"/>
              <a:t>quality medical care for all residents of Rivers </a:t>
            </a:r>
            <a:r>
              <a:rPr lang="en-US" dirty="0" smtClean="0"/>
              <a:t>State of Nigeria </a:t>
            </a:r>
            <a:r>
              <a:rPr lang="en-US" dirty="0" smtClean="0"/>
              <a:t>that fulfill the registration </a:t>
            </a:r>
            <a:r>
              <a:rPr lang="en-US" dirty="0" smtClean="0"/>
              <a:t>requirements.</a:t>
            </a:r>
          </a:p>
          <a:p>
            <a:pPr>
              <a:buFont typeface="Wingdings" pitchFamily="2" charset="2"/>
              <a:buChar char="Ø"/>
            </a:pPr>
            <a:r>
              <a:rPr lang="en-US" dirty="0" smtClean="0"/>
              <a:t>Create </a:t>
            </a:r>
            <a:r>
              <a:rPr lang="en-US" dirty="0" smtClean="0"/>
              <a:t>awareness and interest about the </a:t>
            </a:r>
            <a:r>
              <a:rPr lang="en-US" dirty="0" err="1" smtClean="0"/>
              <a:t>programme</a:t>
            </a:r>
            <a:r>
              <a:rPr lang="en-US" dirty="0" smtClean="0"/>
              <a:t> with recipients to ascertain the usefulness of the </a:t>
            </a:r>
            <a:r>
              <a:rPr lang="en-US" dirty="0" err="1" smtClean="0"/>
              <a:t>programme</a:t>
            </a:r>
            <a:r>
              <a:rPr lang="en-US" dirty="0" smtClean="0"/>
              <a:t>.</a:t>
            </a:r>
          </a:p>
          <a:p>
            <a:pPr>
              <a:buFont typeface="Wingdings" pitchFamily="2" charset="2"/>
              <a:buChar char="Ø"/>
            </a:pPr>
            <a:r>
              <a:rPr lang="en-US" dirty="0" smtClean="0"/>
              <a:t>Provide </a:t>
            </a:r>
            <a:r>
              <a:rPr lang="en-US" dirty="0" smtClean="0"/>
              <a:t>a forum to meet with all </a:t>
            </a:r>
            <a:r>
              <a:rPr lang="en-US" dirty="0" err="1" smtClean="0"/>
              <a:t>programme</a:t>
            </a:r>
            <a:r>
              <a:rPr lang="en-US" dirty="0" smtClean="0"/>
              <a:t> stakeholders to appraise the </a:t>
            </a:r>
            <a:r>
              <a:rPr lang="en-US" dirty="0" err="1" smtClean="0"/>
              <a:t>programme</a:t>
            </a:r>
            <a:r>
              <a:rPr lang="en-US" dirty="0" smtClean="0"/>
              <a:t> </a:t>
            </a:r>
            <a:r>
              <a:rPr lang="en-US" dirty="0" smtClean="0"/>
              <a:t>regularly.</a:t>
            </a:r>
          </a:p>
          <a:p>
            <a:pPr>
              <a:buFont typeface="Wingdings" pitchFamily="2" charset="2"/>
              <a:buChar char="Ø"/>
            </a:pPr>
            <a:r>
              <a:rPr lang="en-US" dirty="0" smtClean="0"/>
              <a:t>Monitor </a:t>
            </a:r>
            <a:r>
              <a:rPr lang="en-US" dirty="0" smtClean="0"/>
              <a:t>and evaluate the </a:t>
            </a:r>
            <a:r>
              <a:rPr lang="en-US" dirty="0" err="1" smtClean="0"/>
              <a:t>programme</a:t>
            </a:r>
            <a:r>
              <a:rPr lang="en-US" dirty="0" smtClean="0"/>
              <a:t> on a regular basis.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Arising</a:t>
            </a:r>
            <a:endParaRPr lang="en-US" b="1"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dirty="0" smtClean="0"/>
              <a:t>Questions </a:t>
            </a:r>
            <a:r>
              <a:rPr lang="en-US" dirty="0" smtClean="0"/>
              <a:t>in the minds of researchers were</a:t>
            </a:r>
            <a:r>
              <a:rPr lang="en-US" dirty="0" smtClean="0"/>
              <a:t>:</a:t>
            </a:r>
          </a:p>
          <a:p>
            <a:pPr algn="just">
              <a:buFont typeface="Wingdings" pitchFamily="2" charset="2"/>
              <a:buChar char="v"/>
            </a:pPr>
            <a:r>
              <a:rPr lang="en-US" dirty="0" smtClean="0"/>
              <a:t> </a:t>
            </a:r>
            <a:r>
              <a:rPr lang="en-US" dirty="0" smtClean="0"/>
              <a:t>Is the </a:t>
            </a:r>
            <a:r>
              <a:rPr lang="en-US" dirty="0" err="1" smtClean="0"/>
              <a:t>programme</a:t>
            </a:r>
            <a:r>
              <a:rPr lang="en-US" dirty="0" smtClean="0"/>
              <a:t> </a:t>
            </a:r>
            <a:r>
              <a:rPr lang="en-US" dirty="0" smtClean="0"/>
              <a:t>serving the target groups, especially the elderly as it was intended?</a:t>
            </a:r>
            <a:endParaRPr lang="en-US" dirty="0" smtClean="0"/>
          </a:p>
          <a:p>
            <a:pPr algn="just">
              <a:buFont typeface="Wingdings" pitchFamily="2" charset="2"/>
              <a:buChar char="v"/>
            </a:pPr>
            <a:r>
              <a:rPr lang="en-US" dirty="0" smtClean="0"/>
              <a:t>What </a:t>
            </a:r>
            <a:r>
              <a:rPr lang="en-US" dirty="0" smtClean="0"/>
              <a:t>are the major achievements and challenges?  </a:t>
            </a:r>
            <a:endParaRPr lang="en-US" dirty="0" smtClean="0"/>
          </a:p>
          <a:p>
            <a:pPr algn="just">
              <a:buFont typeface="Wingdings" pitchFamily="2" charset="2"/>
              <a:buChar char="v"/>
            </a:pPr>
            <a:r>
              <a:rPr lang="en-US" dirty="0" smtClean="0"/>
              <a:t>What </a:t>
            </a:r>
            <a:r>
              <a:rPr lang="en-US" dirty="0" smtClean="0"/>
              <a:t>is the way forward? </a:t>
            </a:r>
            <a:endParaRPr lang="en-US" dirty="0" smtClean="0"/>
          </a:p>
          <a:p>
            <a:pPr algn="just">
              <a:buFont typeface="Wingdings" pitchFamily="2" charset="2"/>
              <a:buChar char="Ø"/>
            </a:pPr>
            <a:r>
              <a:rPr lang="en-US" dirty="0" smtClean="0"/>
              <a:t>This </a:t>
            </a:r>
            <a:r>
              <a:rPr lang="en-US" dirty="0" smtClean="0"/>
              <a:t>study was </a:t>
            </a:r>
            <a:r>
              <a:rPr lang="en-US" dirty="0" smtClean="0"/>
              <a:t>therefore to find answers to those questions.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Study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a:t>
            </a:r>
            <a:r>
              <a:rPr lang="en-US" dirty="0"/>
              <a:t>objectives of this study were to:</a:t>
            </a:r>
          </a:p>
          <a:p>
            <a:pPr lvl="0" algn="just"/>
            <a:r>
              <a:rPr lang="en-US" dirty="0"/>
              <a:t>Examine the modus operandi of the Government Free Medical </a:t>
            </a:r>
            <a:r>
              <a:rPr lang="en-US" dirty="0" smtClean="0"/>
              <a:t>Care </a:t>
            </a:r>
            <a:r>
              <a:rPr lang="en-US" dirty="0" err="1"/>
              <a:t>programme</a:t>
            </a:r>
            <a:r>
              <a:rPr lang="en-US" dirty="0"/>
              <a:t> for the Elderly.</a:t>
            </a:r>
          </a:p>
          <a:p>
            <a:pPr lvl="0" algn="just"/>
            <a:r>
              <a:rPr lang="en-US" dirty="0"/>
              <a:t>Find out possible achievements of the </a:t>
            </a:r>
            <a:r>
              <a:rPr lang="en-US" dirty="0" err="1"/>
              <a:t>programme</a:t>
            </a:r>
            <a:r>
              <a:rPr lang="en-US" dirty="0"/>
              <a:t>.</a:t>
            </a:r>
          </a:p>
          <a:p>
            <a:pPr lvl="0" algn="just"/>
            <a:r>
              <a:rPr lang="en-US" dirty="0"/>
              <a:t>Investigate the challenges being faced by the Scheme.</a:t>
            </a:r>
          </a:p>
          <a:p>
            <a:pPr lvl="0" algn="just"/>
            <a:r>
              <a:rPr lang="en-US" dirty="0"/>
              <a:t>Propose the way forward.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a:p>
          <a:p>
            <a:r>
              <a:rPr lang="en-US" dirty="0"/>
              <a:t>The following research questions guided the study:</a:t>
            </a:r>
          </a:p>
          <a:p>
            <a:pPr lvl="0"/>
            <a:r>
              <a:rPr lang="en-US" dirty="0"/>
              <a:t>How free is the Government Free Medical </a:t>
            </a:r>
            <a:r>
              <a:rPr lang="en-US" dirty="0" smtClean="0"/>
              <a:t>Care</a:t>
            </a:r>
            <a:r>
              <a:rPr lang="en-US" dirty="0" smtClean="0"/>
              <a:t> </a:t>
            </a:r>
            <a:r>
              <a:rPr lang="en-US" dirty="0"/>
              <a:t>(</a:t>
            </a:r>
            <a:r>
              <a:rPr lang="en-US" dirty="0" smtClean="0"/>
              <a:t>FMC) </a:t>
            </a:r>
            <a:r>
              <a:rPr lang="en-US" dirty="0" err="1"/>
              <a:t>programme</a:t>
            </a:r>
            <a:r>
              <a:rPr lang="en-US" dirty="0"/>
              <a:t> for the Elderly?</a:t>
            </a:r>
          </a:p>
          <a:p>
            <a:pPr lvl="0"/>
            <a:r>
              <a:rPr lang="en-US" dirty="0"/>
              <a:t>Are there significant achievements of the </a:t>
            </a:r>
            <a:r>
              <a:rPr lang="en-US" dirty="0" smtClean="0"/>
              <a:t>FMC </a:t>
            </a:r>
            <a:r>
              <a:rPr lang="en-US" dirty="0" err="1"/>
              <a:t>programme</a:t>
            </a:r>
            <a:r>
              <a:rPr lang="en-US" dirty="0"/>
              <a:t> since its inception? </a:t>
            </a:r>
          </a:p>
          <a:p>
            <a:pPr lvl="0"/>
            <a:r>
              <a:rPr lang="en-US" dirty="0"/>
              <a:t>What challenges are being faced by the </a:t>
            </a:r>
            <a:r>
              <a:rPr lang="en-US" dirty="0" smtClean="0"/>
              <a:t>FMC </a:t>
            </a:r>
            <a:r>
              <a:rPr lang="en-US" dirty="0" err="1"/>
              <a:t>programme</a:t>
            </a:r>
            <a:r>
              <a:rPr lang="en-US" dirty="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
            </a:pPr>
            <a:r>
              <a:rPr lang="en-US" b="1" dirty="0" smtClean="0"/>
              <a:t>   Instrument</a:t>
            </a:r>
            <a:r>
              <a:rPr lang="en-US" b="1" dirty="0"/>
              <a:t>:  </a:t>
            </a:r>
            <a:endParaRPr lang="en-US" dirty="0"/>
          </a:p>
          <a:p>
            <a:pPr algn="just">
              <a:buFont typeface="Wingdings" pitchFamily="2" charset="2"/>
              <a:buChar char="Ø"/>
            </a:pPr>
            <a:r>
              <a:rPr lang="en-US" dirty="0" smtClean="0"/>
              <a:t> Interview </a:t>
            </a:r>
            <a:r>
              <a:rPr lang="en-US" dirty="0"/>
              <a:t>questions </a:t>
            </a:r>
            <a:r>
              <a:rPr lang="en-US" dirty="0" smtClean="0"/>
              <a:t>were </a:t>
            </a:r>
            <a:r>
              <a:rPr lang="en-US" dirty="0" smtClean="0"/>
              <a:t>drawn </a:t>
            </a:r>
            <a:r>
              <a:rPr lang="en-US" dirty="0" smtClean="0"/>
              <a:t>up for </a:t>
            </a:r>
            <a:r>
              <a:rPr lang="en-US" dirty="0" smtClean="0"/>
              <a:t>the two categories of respondents in the scheme: the </a:t>
            </a:r>
            <a:r>
              <a:rPr lang="en-US" dirty="0" smtClean="0"/>
              <a:t>medical </a:t>
            </a:r>
            <a:r>
              <a:rPr lang="en-US" dirty="0" smtClean="0"/>
              <a:t>doctors, and the volunteer elderly </a:t>
            </a:r>
            <a:r>
              <a:rPr lang="en-US" dirty="0" smtClean="0"/>
              <a:t>patients.</a:t>
            </a:r>
          </a:p>
          <a:p>
            <a:pPr algn="just">
              <a:buFont typeface="Wingdings" pitchFamily="2" charset="2"/>
              <a:buChar char="§"/>
            </a:pPr>
            <a:r>
              <a:rPr lang="en-US" b="1" dirty="0" smtClean="0"/>
              <a:t>   Sample</a:t>
            </a:r>
            <a:endParaRPr lang="en-US" dirty="0"/>
          </a:p>
          <a:p>
            <a:pPr algn="just">
              <a:buFont typeface="Wingdings" pitchFamily="2" charset="2"/>
              <a:buChar char="Ø"/>
            </a:pPr>
            <a:r>
              <a:rPr lang="en-US" dirty="0" smtClean="0"/>
              <a:t>Sample comprised </a:t>
            </a:r>
            <a:r>
              <a:rPr lang="en-US" dirty="0"/>
              <a:t>3 medical doctors (including the Director in charge of the </a:t>
            </a:r>
            <a:r>
              <a:rPr lang="en-US" dirty="0" err="1"/>
              <a:t>programme</a:t>
            </a:r>
            <a:r>
              <a:rPr lang="en-US" dirty="0"/>
              <a:t>) and 50 </a:t>
            </a:r>
            <a:r>
              <a:rPr lang="en-US" dirty="0" smtClean="0"/>
              <a:t>volunteer elderly </a:t>
            </a:r>
            <a:r>
              <a:rPr lang="en-US" dirty="0"/>
              <a:t>patients receiving treatment in </a:t>
            </a:r>
            <a:r>
              <a:rPr lang="en-US" dirty="0" smtClean="0"/>
              <a:t>a hospital under the </a:t>
            </a:r>
            <a:r>
              <a:rPr lang="en-US" dirty="0"/>
              <a:t>FMS </a:t>
            </a:r>
            <a:r>
              <a:rPr lang="en-US" dirty="0" err="1" smtClean="0"/>
              <a:t>programme</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b="1" dirty="0" smtClean="0"/>
              <a:t>Research Question One</a:t>
            </a:r>
          </a:p>
          <a:p>
            <a:pPr lvl="0" algn="just">
              <a:buNone/>
            </a:pPr>
            <a:r>
              <a:rPr lang="en-US" dirty="0" smtClean="0"/>
              <a:t>    How </a:t>
            </a:r>
            <a:r>
              <a:rPr lang="en-US" dirty="0"/>
              <a:t>free is the Government Free Medical Services (FMS) </a:t>
            </a:r>
            <a:r>
              <a:rPr lang="en-US" dirty="0" err="1"/>
              <a:t>programme</a:t>
            </a:r>
            <a:r>
              <a:rPr lang="en-US" dirty="0"/>
              <a:t> for the Elderly?</a:t>
            </a:r>
          </a:p>
          <a:p>
            <a:pPr algn="just">
              <a:buFont typeface="Wingdings" pitchFamily="2" charset="2"/>
              <a:buChar char="Ø"/>
            </a:pPr>
            <a:r>
              <a:rPr lang="en-US" b="1" dirty="0" smtClean="0"/>
              <a:t> </a:t>
            </a:r>
            <a:r>
              <a:rPr lang="en-US" dirty="0" smtClean="0"/>
              <a:t>The </a:t>
            </a:r>
            <a:r>
              <a:rPr lang="en-US" dirty="0" err="1" smtClean="0"/>
              <a:t>programme</a:t>
            </a:r>
            <a:r>
              <a:rPr lang="en-US" dirty="0" smtClean="0"/>
              <a:t> was </a:t>
            </a:r>
            <a:r>
              <a:rPr lang="en-US" dirty="0" smtClean="0"/>
              <a:t>seen </a:t>
            </a:r>
            <a:r>
              <a:rPr lang="en-US" dirty="0" smtClean="0"/>
              <a:t>to be anything but free; 100% of the respondents- doctors and patients alike- said so. </a:t>
            </a:r>
          </a:p>
          <a:p>
            <a:pPr algn="just">
              <a:buFont typeface="Wingdings" pitchFamily="2" charset="2"/>
              <a:buChar char="v"/>
            </a:pPr>
            <a:r>
              <a:rPr lang="en-US" dirty="0"/>
              <a:t> </a:t>
            </a:r>
            <a:r>
              <a:rPr lang="en-US" dirty="0" smtClean="0"/>
              <a:t>Patients </a:t>
            </a:r>
            <a:r>
              <a:rPr lang="en-US" dirty="0"/>
              <a:t>are expected to show their tax receipts (house/shop </a:t>
            </a:r>
            <a:r>
              <a:rPr lang="en-US" dirty="0" err="1"/>
              <a:t>rentage</a:t>
            </a:r>
            <a:r>
              <a:rPr lang="en-US" dirty="0"/>
              <a:t> receipts), utility bills, </a:t>
            </a:r>
            <a:r>
              <a:rPr lang="en-US" dirty="0" smtClean="0"/>
              <a:t>among </a:t>
            </a:r>
            <a:r>
              <a:rPr lang="en-US" dirty="0"/>
              <a:t>others. </a:t>
            </a:r>
          </a:p>
          <a:p>
            <a:pPr algn="just">
              <a:buFont typeface="Wingdings" pitchFamily="2" charset="2"/>
              <a:buChar char="v"/>
            </a:pPr>
            <a:r>
              <a:rPr lang="en-US" dirty="0" smtClean="0"/>
              <a:t>They equally paid a registration fee, as well as make  other payments for registration card, laboratory tests, drugs, etc.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a:t>
            </a:r>
            <a:r>
              <a:rPr lang="en-US" b="1" dirty="0" err="1" smtClean="0"/>
              <a:t>Question2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Are </a:t>
            </a:r>
            <a:r>
              <a:rPr lang="en-US" dirty="0"/>
              <a:t>there significant achievements of the FMS </a:t>
            </a:r>
            <a:r>
              <a:rPr lang="en-US" dirty="0" err="1"/>
              <a:t>programme</a:t>
            </a:r>
            <a:r>
              <a:rPr lang="en-US" dirty="0"/>
              <a:t> since its inception?</a:t>
            </a:r>
          </a:p>
          <a:p>
            <a:pPr>
              <a:buFont typeface="Wingdings" pitchFamily="2" charset="2"/>
              <a:buChar char="Ø"/>
            </a:pPr>
            <a:r>
              <a:rPr lang="en-US" dirty="0"/>
              <a:t> </a:t>
            </a:r>
            <a:r>
              <a:rPr lang="en-US" dirty="0" smtClean="0"/>
              <a:t>It </a:t>
            </a:r>
            <a:r>
              <a:rPr lang="en-US" dirty="0"/>
              <a:t>has brought some relief to beneficiaries as </a:t>
            </a:r>
            <a:r>
              <a:rPr lang="en-US" dirty="0" smtClean="0"/>
              <a:t>  not </a:t>
            </a:r>
            <a:r>
              <a:rPr lang="en-US" dirty="0"/>
              <a:t>every service or drug is paid </a:t>
            </a:r>
            <a:r>
              <a:rPr lang="en-US" dirty="0" smtClean="0"/>
              <a:t>for.</a:t>
            </a:r>
          </a:p>
          <a:p>
            <a:pPr>
              <a:buFont typeface="Wingdings" pitchFamily="2" charset="2"/>
              <a:buChar char="Ø"/>
            </a:pPr>
            <a:r>
              <a:rPr lang="en-US" dirty="0"/>
              <a:t> </a:t>
            </a:r>
            <a:r>
              <a:rPr lang="en-US" dirty="0" smtClean="0"/>
              <a:t>Some older adults have benefitted from the </a:t>
            </a:r>
            <a:r>
              <a:rPr lang="en-US" dirty="0" err="1" smtClean="0"/>
              <a:t>programme</a:t>
            </a:r>
            <a:r>
              <a:rPr lang="en-US" dirty="0" smtClean="0"/>
              <a:t>, especially those at inception.</a:t>
            </a:r>
          </a:p>
          <a:p>
            <a:pPr>
              <a:buFont typeface="Wingdings" pitchFamily="2" charset="2"/>
              <a:buChar char="Ø"/>
            </a:pPr>
            <a:r>
              <a:rPr lang="en-US" dirty="0" smtClean="0"/>
              <a:t>The coverage of beneficiaries has been extended to other groups.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Question Three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What </a:t>
            </a:r>
            <a:r>
              <a:rPr lang="en-US" dirty="0"/>
              <a:t>challenges are being faced by the FMS </a:t>
            </a:r>
            <a:r>
              <a:rPr lang="en-US" dirty="0" err="1"/>
              <a:t>programme</a:t>
            </a:r>
            <a:r>
              <a:rPr lang="en-US" dirty="0" smtClean="0"/>
              <a:t>?</a:t>
            </a:r>
          </a:p>
          <a:p>
            <a:pPr>
              <a:buNone/>
            </a:pPr>
            <a:r>
              <a:rPr lang="en-US" dirty="0" smtClean="0"/>
              <a:t> The challenges are numerous:</a:t>
            </a:r>
          </a:p>
          <a:p>
            <a:pPr>
              <a:buFont typeface="Wingdings" pitchFamily="2" charset="2"/>
              <a:buChar char="Ø"/>
            </a:pPr>
            <a:r>
              <a:rPr lang="en-US" dirty="0" smtClean="0"/>
              <a:t>Inadequate funding</a:t>
            </a:r>
          </a:p>
          <a:p>
            <a:pPr>
              <a:buFont typeface="Wingdings" pitchFamily="2" charset="2"/>
              <a:buChar char="Ø"/>
            </a:pPr>
            <a:r>
              <a:rPr lang="en-US" dirty="0" smtClean="0"/>
              <a:t>Logistics problems: Lack of operational vehicles, etc</a:t>
            </a:r>
          </a:p>
          <a:p>
            <a:pPr>
              <a:buFont typeface="Wingdings" pitchFamily="2" charset="2"/>
              <a:buChar char="Ø"/>
            </a:pPr>
            <a:r>
              <a:rPr lang="en-US" dirty="0" smtClean="0"/>
              <a:t>The scheme is getting too costly for the elderly</a:t>
            </a:r>
          </a:p>
          <a:p>
            <a:pPr>
              <a:buFont typeface="Wingdings" pitchFamily="2" charset="2"/>
              <a:buChar char="Ø"/>
            </a:pPr>
            <a:r>
              <a:rPr lang="en-US" dirty="0" smtClean="0"/>
              <a:t>Ignorance of, and lack of confidence, in the </a:t>
            </a:r>
            <a:r>
              <a:rPr lang="en-US" dirty="0" err="1" smtClean="0"/>
              <a:t>programme</a:t>
            </a:r>
            <a:r>
              <a:rPr lang="en-US" dirty="0" smtClean="0"/>
              <a:t> by some elderly folks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Abstract</a:t>
            </a:r>
            <a:endParaRPr lang="en-US" b="1" dirty="0"/>
          </a:p>
        </p:txBody>
      </p:sp>
      <p:sp>
        <p:nvSpPr>
          <p:cNvPr id="3" name="Content Placeholder 2"/>
          <p:cNvSpPr>
            <a:spLocks noGrp="1"/>
          </p:cNvSpPr>
          <p:nvPr>
            <p:ph idx="1"/>
          </p:nvPr>
        </p:nvSpPr>
        <p:spPr/>
        <p:txBody>
          <a:bodyPr>
            <a:normAutofit fontScale="25000" lnSpcReduction="20000"/>
          </a:bodyPr>
          <a:lstStyle/>
          <a:p>
            <a:endParaRPr lang="en-US" b="1" dirty="0"/>
          </a:p>
          <a:p>
            <a:pPr>
              <a:lnSpc>
                <a:spcPct val="170000"/>
              </a:lnSpc>
              <a:buNone/>
            </a:pPr>
            <a:r>
              <a:rPr lang="en-US" i="1" dirty="0" smtClean="0"/>
              <a:t>       </a:t>
            </a:r>
            <a:r>
              <a:rPr lang="en-US" sz="3800" i="1" dirty="0" smtClean="0"/>
              <a:t>The </a:t>
            </a:r>
            <a:r>
              <a:rPr lang="en-US" sz="3800" i="1" dirty="0"/>
              <a:t>welfare of the elderly in Nigeria has been a source of concern to many researchers, and </a:t>
            </a:r>
            <a:r>
              <a:rPr lang="en-US" sz="3800" i="1" dirty="0" smtClean="0"/>
              <a:t>human rights </a:t>
            </a:r>
            <a:r>
              <a:rPr lang="en-US" sz="3800" i="1" dirty="0"/>
              <a:t>activists. Apart from the high level of poverty among this group, their well-being is already considered a public health concern.  Government at the federal and state levels seem to have no visibly concrete policies for the elderly in terms of social security, provision of other social services, as well as health care.  </a:t>
            </a:r>
            <a:r>
              <a:rPr lang="en-US" sz="4900" i="1" dirty="0"/>
              <a:t>Over a decade ago, a State government (Rivers State) in Nigeria embarked on the Free Medical </a:t>
            </a:r>
            <a:r>
              <a:rPr lang="en-US" sz="4900" i="1" dirty="0" smtClean="0"/>
              <a:t>Care </a:t>
            </a:r>
            <a:r>
              <a:rPr lang="en-US" sz="4900" i="1" dirty="0"/>
              <a:t>(</a:t>
            </a:r>
            <a:r>
              <a:rPr lang="en-US" sz="4900" i="1" dirty="0" smtClean="0"/>
              <a:t>FMC) </a:t>
            </a:r>
            <a:r>
              <a:rPr lang="en-US" sz="4900" i="1" dirty="0" err="1"/>
              <a:t>programme</a:t>
            </a:r>
            <a:r>
              <a:rPr lang="en-US" sz="4900" i="1" dirty="0"/>
              <a:t> for the elderly population, as well as for children 0 – 6 years old. This paper investigated that FMS </a:t>
            </a:r>
            <a:r>
              <a:rPr lang="en-US" sz="4900" i="1" dirty="0" err="1"/>
              <a:t>programme</a:t>
            </a:r>
            <a:r>
              <a:rPr lang="en-US" sz="4900" i="1" dirty="0"/>
              <a:t> from its inception to date in relation to services rendered to the ageing population, with a view to identifying its successes and challenges</a:t>
            </a:r>
            <a:r>
              <a:rPr lang="en-US" sz="3800" i="1" dirty="0"/>
              <a:t>. The study was guided by three research questions; while interview questions were used to elicit responses from 3 medical doctors and 50 elderly patients who were beneficiaries of the </a:t>
            </a:r>
            <a:r>
              <a:rPr lang="en-US" sz="3800" i="1" dirty="0" err="1"/>
              <a:t>programme</a:t>
            </a:r>
            <a:r>
              <a:rPr lang="en-US" sz="3800" i="1" dirty="0"/>
              <a:t>. After the analysis of data gathered, it was found, among other things, that the attitude of government was still very poor with regard to caring for the elderly, as shown in the following ways:-1)The percentage of beneficiaries in the ageing population was not only low, but declining; 2)the preconditions for registering and benefitting from the </a:t>
            </a:r>
            <a:r>
              <a:rPr lang="en-US" sz="3800" i="1" dirty="0" err="1"/>
              <a:t>programme</a:t>
            </a:r>
            <a:r>
              <a:rPr lang="en-US" sz="3800" i="1" dirty="0"/>
              <a:t> were almost making it inaccessible to the elderly; 3)the </a:t>
            </a:r>
            <a:r>
              <a:rPr lang="en-US" sz="3800" i="1" dirty="0" err="1"/>
              <a:t>programme</a:t>
            </a:r>
            <a:r>
              <a:rPr lang="en-US" sz="3800" i="1" dirty="0"/>
              <a:t> is not as free as it was being claimed by politicians who use same to score cheap political points, as drugs were still being purchased, and other payments demanded compulsorily; 4)Only the urban elderly population has so far been served, leaving out their vast rural majority counterparts.  The paper was concluded with some recommendations/implications for geriatric care. </a:t>
            </a:r>
            <a:endParaRPr lang="en-US" sz="3800" dirty="0"/>
          </a:p>
          <a:p>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Question Three </a:t>
            </a:r>
            <a:r>
              <a:rPr lang="en-US" i="1" dirty="0" smtClean="0"/>
              <a:t>cont’d</a:t>
            </a:r>
            <a:endParaRPr lang="en-US" i="1"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 Corruption on the part of some staff</a:t>
            </a:r>
          </a:p>
          <a:p>
            <a:pPr>
              <a:buFont typeface="Wingdings" pitchFamily="2" charset="2"/>
              <a:buChar char="Ø"/>
            </a:pPr>
            <a:r>
              <a:rPr lang="en-US" dirty="0" smtClean="0"/>
              <a:t>Lack of effective monitoring and evaluation</a:t>
            </a:r>
          </a:p>
          <a:p>
            <a:pPr>
              <a:buFont typeface="Wingdings" pitchFamily="2" charset="2"/>
              <a:buChar char="Ø"/>
            </a:pPr>
            <a:r>
              <a:rPr lang="en-US" dirty="0" smtClean="0"/>
              <a:t>Inadequate staffing</a:t>
            </a:r>
          </a:p>
          <a:p>
            <a:pPr>
              <a:buFont typeface="Wingdings" pitchFamily="2" charset="2"/>
              <a:buChar char="Ø"/>
            </a:pPr>
            <a:r>
              <a:rPr lang="en-US" dirty="0" smtClean="0"/>
              <a:t>The </a:t>
            </a:r>
            <a:r>
              <a:rPr lang="en-US" dirty="0" err="1" smtClean="0"/>
              <a:t>programme</a:t>
            </a:r>
            <a:r>
              <a:rPr lang="en-US" dirty="0" smtClean="0"/>
              <a:t> is not a 24-hour service, so emergencies are not provided for</a:t>
            </a:r>
          </a:p>
          <a:p>
            <a:pPr>
              <a:buFont typeface="Wingdings" pitchFamily="2" charset="2"/>
              <a:buChar char="Ø"/>
            </a:pPr>
            <a:r>
              <a:rPr lang="en-US" dirty="0" smtClean="0"/>
              <a:t>The rural elderly are almost left out of the scheme</a:t>
            </a:r>
          </a:p>
          <a:p>
            <a:pPr>
              <a:buFont typeface="Wingdings" pitchFamily="2" charset="2"/>
              <a:buChar char="Ø"/>
            </a:pPr>
            <a:r>
              <a:rPr lang="en-US" dirty="0" smtClean="0"/>
              <a:t>The inclusion of new categories of beneficiaries is stretching the facilities/personnel beyond limits</a:t>
            </a:r>
          </a:p>
          <a:p>
            <a:pPr>
              <a:buFont typeface="Wingdings" pitchFamily="2" charset="2"/>
              <a:buChar char="Ø"/>
            </a:pPr>
            <a:r>
              <a:rPr lang="en-US" dirty="0" smtClean="0"/>
              <a:t>Political factors</a:t>
            </a:r>
          </a:p>
          <a:p>
            <a:pPr>
              <a:buFont typeface="Wingdings" pitchFamily="2" charset="2"/>
              <a:buChar char="Ø"/>
            </a:pPr>
            <a:endParaRPr lang="en-US" dirty="0" smtClean="0"/>
          </a:p>
          <a:p>
            <a:pPr>
              <a:buNone/>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Discussion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arenR"/>
            </a:pPr>
            <a:r>
              <a:rPr lang="en-US" dirty="0"/>
              <a:t>T</a:t>
            </a:r>
            <a:r>
              <a:rPr lang="en-US" dirty="0" smtClean="0"/>
              <a:t>he </a:t>
            </a:r>
            <a:r>
              <a:rPr lang="en-US" i="1" dirty="0"/>
              <a:t>Free </a:t>
            </a:r>
            <a:r>
              <a:rPr lang="en-US" dirty="0"/>
              <a:t>Medical Scheme for the Elderly is not really free; </a:t>
            </a:r>
            <a:endParaRPr lang="en-US" dirty="0" smtClean="0"/>
          </a:p>
          <a:p>
            <a:pPr marL="514350" indent="-514350">
              <a:buAutoNum type="arabicParenR"/>
            </a:pPr>
            <a:r>
              <a:rPr lang="en-US" dirty="0" smtClean="0"/>
              <a:t>There </a:t>
            </a:r>
            <a:r>
              <a:rPr lang="en-US" dirty="0"/>
              <a:t>appears to be some achievements of the scheme which cannot be considered very significant, in the light of the quality and the cost of services rendered</a:t>
            </a:r>
            <a:r>
              <a:rPr lang="en-US" dirty="0" smtClean="0"/>
              <a:t>;</a:t>
            </a:r>
          </a:p>
          <a:p>
            <a:pPr marL="514350" indent="-514350">
              <a:buAutoNum type="arabicParenR"/>
            </a:pPr>
            <a:r>
              <a:rPr lang="en-US" dirty="0" smtClean="0"/>
              <a:t> The </a:t>
            </a:r>
            <a:r>
              <a:rPr lang="en-US" dirty="0"/>
              <a:t>challenges are simply overwhelming, ranging from financial, personnel, logistics, to administrative and attitude problems.</a:t>
            </a:r>
          </a:p>
          <a:p>
            <a:pPr>
              <a:buNone/>
            </a:pPr>
            <a:r>
              <a:rPr lang="en-US" dirty="0"/>
              <a:t>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a:t>
            </a:r>
            <a:r>
              <a:rPr lang="en-US" dirty="0" smtClean="0"/>
              <a:t> </a:t>
            </a:r>
            <a:r>
              <a:rPr lang="en-US" i="1" dirty="0" smtClean="0"/>
              <a:t>cont’d</a:t>
            </a:r>
            <a:endParaRPr lang="en-US" i="1" dirty="0"/>
          </a:p>
        </p:txBody>
      </p:sp>
      <p:sp>
        <p:nvSpPr>
          <p:cNvPr id="3" name="Content Placeholder 2"/>
          <p:cNvSpPr>
            <a:spLocks noGrp="1"/>
          </p:cNvSpPr>
          <p:nvPr>
            <p:ph idx="1"/>
          </p:nvPr>
        </p:nvSpPr>
        <p:spPr/>
        <p:txBody>
          <a:bodyPr>
            <a:normAutofit fontScale="92500"/>
          </a:bodyPr>
          <a:lstStyle/>
          <a:p>
            <a:pPr algn="just"/>
            <a:r>
              <a:rPr lang="en-US" dirty="0"/>
              <a:t>On the whole, these </a:t>
            </a:r>
            <a:r>
              <a:rPr lang="en-US" dirty="0" smtClean="0"/>
              <a:t>challenges emanate </a:t>
            </a:r>
            <a:r>
              <a:rPr lang="en-US" dirty="0"/>
              <a:t>from </a:t>
            </a:r>
            <a:r>
              <a:rPr lang="en-US" dirty="0" smtClean="0"/>
              <a:t>the poor </a:t>
            </a:r>
            <a:r>
              <a:rPr lang="en-US" dirty="0"/>
              <a:t>attitude </a:t>
            </a:r>
            <a:r>
              <a:rPr lang="en-US" dirty="0" smtClean="0"/>
              <a:t>of government toward </a:t>
            </a:r>
            <a:r>
              <a:rPr lang="en-US" dirty="0"/>
              <a:t>the welfare of the elderly. </a:t>
            </a:r>
            <a:endParaRPr lang="en-US" dirty="0" smtClean="0"/>
          </a:p>
          <a:p>
            <a:pPr algn="just"/>
            <a:r>
              <a:rPr lang="en-US" dirty="0"/>
              <a:t>T</a:t>
            </a:r>
            <a:r>
              <a:rPr lang="en-US" dirty="0" smtClean="0"/>
              <a:t>hat </a:t>
            </a:r>
            <a:r>
              <a:rPr lang="en-US" dirty="0"/>
              <a:t>has weakened the </a:t>
            </a:r>
            <a:r>
              <a:rPr lang="en-US" dirty="0" err="1"/>
              <a:t>programme</a:t>
            </a:r>
            <a:r>
              <a:rPr lang="en-US" dirty="0"/>
              <a:t>, making it not only to lose focus, but making the aged population to have no confidence in the </a:t>
            </a:r>
            <a:r>
              <a:rPr lang="en-US" dirty="0" smtClean="0"/>
              <a:t>scheme.</a:t>
            </a:r>
          </a:p>
          <a:p>
            <a:pPr algn="just"/>
            <a:r>
              <a:rPr lang="en-US" dirty="0" smtClean="0"/>
              <a:t> </a:t>
            </a:r>
            <a:r>
              <a:rPr lang="en-US" dirty="0"/>
              <a:t>This agrees with </a:t>
            </a:r>
            <a:r>
              <a:rPr lang="en-US" dirty="0" err="1"/>
              <a:t>Eze’s</a:t>
            </a:r>
            <a:r>
              <a:rPr lang="en-US" dirty="0"/>
              <a:t> (2013) assertion that there is really no government </a:t>
            </a:r>
            <a:r>
              <a:rPr lang="en-US" dirty="0" smtClean="0"/>
              <a:t>policy/</a:t>
            </a:r>
            <a:r>
              <a:rPr lang="en-US" dirty="0" err="1" smtClean="0"/>
              <a:t>programme</a:t>
            </a:r>
            <a:r>
              <a:rPr lang="en-US" dirty="0" smtClean="0"/>
              <a:t> </a:t>
            </a:r>
            <a:r>
              <a:rPr lang="en-US" dirty="0"/>
              <a:t>that concretely provides for the </a:t>
            </a:r>
            <a:r>
              <a:rPr lang="en-US" dirty="0" smtClean="0"/>
              <a:t>aged in Nigeria. </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a:t>
            </a:r>
            <a:r>
              <a:rPr lang="en-US" dirty="0" smtClean="0"/>
              <a:t> </a:t>
            </a:r>
            <a:r>
              <a:rPr lang="en-US" i="1" dirty="0" smtClean="0"/>
              <a:t>cont’d</a:t>
            </a:r>
            <a:endParaRPr lang="en-US" i="1" dirty="0"/>
          </a:p>
        </p:txBody>
      </p:sp>
      <p:sp>
        <p:nvSpPr>
          <p:cNvPr id="3" name="Content Placeholder 2"/>
          <p:cNvSpPr>
            <a:spLocks noGrp="1"/>
          </p:cNvSpPr>
          <p:nvPr>
            <p:ph idx="1"/>
          </p:nvPr>
        </p:nvSpPr>
        <p:spPr/>
        <p:txBody>
          <a:bodyPr/>
          <a:lstStyle/>
          <a:p>
            <a:pPr>
              <a:buFont typeface="Wingdings" pitchFamily="2" charset="2"/>
              <a:buChar char="Ø"/>
            </a:pPr>
            <a:r>
              <a:rPr lang="en-US" dirty="0" smtClean="0"/>
              <a:t>  </a:t>
            </a:r>
            <a:r>
              <a:rPr lang="en-US" dirty="0" err="1" smtClean="0"/>
              <a:t>Olumba’s</a:t>
            </a:r>
            <a:r>
              <a:rPr lang="en-US" dirty="0" smtClean="0"/>
              <a:t> </a:t>
            </a:r>
            <a:r>
              <a:rPr lang="en-US" dirty="0"/>
              <a:t>(2011) observation that there is lack of quality medical care for the elderly as well as irregular pension payment for government retirees, among other problems faced by the older citizens.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Many </a:t>
            </a:r>
            <a:r>
              <a:rPr lang="en-US" dirty="0"/>
              <a:t>respondents </a:t>
            </a:r>
            <a:r>
              <a:rPr lang="en-US" dirty="0" smtClean="0"/>
              <a:t>are </a:t>
            </a:r>
            <a:r>
              <a:rPr lang="en-US" dirty="0"/>
              <a:t>of the opinion that the FMS </a:t>
            </a:r>
            <a:r>
              <a:rPr lang="en-US" dirty="0" err="1"/>
              <a:t>programme</a:t>
            </a:r>
            <a:r>
              <a:rPr lang="en-US" dirty="0"/>
              <a:t> is more of a political </a:t>
            </a:r>
            <a:r>
              <a:rPr lang="en-US" dirty="0" err="1"/>
              <a:t>programme</a:t>
            </a:r>
            <a:r>
              <a:rPr lang="en-US" dirty="0"/>
              <a:t> </a:t>
            </a:r>
            <a:r>
              <a:rPr lang="en-US" dirty="0" smtClean="0"/>
              <a:t> than one </a:t>
            </a:r>
            <a:r>
              <a:rPr lang="en-US" dirty="0"/>
              <a:t>designed to bring real improvements in the health-care of the elderly. </a:t>
            </a:r>
            <a:endParaRPr lang="en-US" dirty="0" smtClean="0"/>
          </a:p>
          <a:p>
            <a:pPr algn="just"/>
            <a:r>
              <a:rPr lang="en-US" dirty="0" smtClean="0"/>
              <a:t>A change in attitude toward the elderly and their issues would greatly bring about good policies and </a:t>
            </a:r>
            <a:r>
              <a:rPr lang="en-US" dirty="0" err="1" smtClean="0"/>
              <a:t>programmes</a:t>
            </a:r>
            <a:r>
              <a:rPr lang="en-US" dirty="0" smtClean="0"/>
              <a:t> that will be considered efficient and effective.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Implications for Geriatric Care</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The </a:t>
            </a:r>
            <a:r>
              <a:rPr lang="en-US" dirty="0"/>
              <a:t>following suggestions are therefore </a:t>
            </a:r>
            <a:r>
              <a:rPr lang="en-US" dirty="0" smtClean="0"/>
              <a:t>made </a:t>
            </a:r>
            <a:r>
              <a:rPr lang="en-US" dirty="0"/>
              <a:t>for improved geriatric care:</a:t>
            </a:r>
          </a:p>
          <a:p>
            <a:pPr lvl="0" algn="just">
              <a:buFont typeface="Wingdings" pitchFamily="2" charset="2"/>
              <a:buChar char="v"/>
            </a:pPr>
            <a:r>
              <a:rPr lang="en-US" dirty="0"/>
              <a:t>Government needs to design a health-care </a:t>
            </a:r>
            <a:r>
              <a:rPr lang="en-US" dirty="0" err="1"/>
              <a:t>programme</a:t>
            </a:r>
            <a:r>
              <a:rPr lang="en-US" dirty="0"/>
              <a:t> specifically meant for the elderly population, and it should be entirely free or heavily subsidized.  </a:t>
            </a:r>
            <a:endParaRPr lang="en-US" dirty="0" smtClean="0"/>
          </a:p>
          <a:p>
            <a:pPr lvl="0" algn="just">
              <a:buFont typeface="Wingdings" pitchFamily="2" charset="2"/>
              <a:buChar char="v"/>
            </a:pPr>
            <a:r>
              <a:rPr lang="en-US" dirty="0" smtClean="0"/>
              <a:t>Proper </a:t>
            </a:r>
            <a:r>
              <a:rPr lang="en-US" dirty="0"/>
              <a:t>monitoring and evaluation of the entire </a:t>
            </a:r>
            <a:r>
              <a:rPr lang="en-US" dirty="0" err="1"/>
              <a:t>programme</a:t>
            </a:r>
            <a:r>
              <a:rPr lang="en-US" dirty="0"/>
              <a:t> to ensure that desired objectives are realized. </a:t>
            </a:r>
            <a:endParaRPr lang="en-US" dirty="0" smtClean="0"/>
          </a:p>
          <a:p>
            <a:pPr lvl="0" algn="just">
              <a:buFont typeface="Wingdings" pitchFamily="2" charset="2"/>
              <a:buChar char="v"/>
            </a:pPr>
            <a:r>
              <a:rPr lang="en-US" dirty="0" smtClean="0"/>
              <a:t>There </a:t>
            </a:r>
            <a:r>
              <a:rPr lang="en-US" dirty="0"/>
              <a:t>is the need to strengthen the staffing of the </a:t>
            </a:r>
            <a:r>
              <a:rPr lang="en-US" dirty="0" err="1"/>
              <a:t>programme</a:t>
            </a:r>
            <a:r>
              <a:rPr lang="en-US" dirty="0"/>
              <a:t> by employing more and diverse professionals for the relevant units. </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Implications for Geriatric care </a:t>
            </a:r>
            <a:r>
              <a:rPr lang="en-US" i="1" dirty="0" smtClean="0"/>
              <a:t>cont’d</a:t>
            </a:r>
            <a:endParaRPr lang="en-US" i="1" dirty="0"/>
          </a:p>
        </p:txBody>
      </p:sp>
      <p:sp>
        <p:nvSpPr>
          <p:cNvPr id="3" name="Content Placeholder 2"/>
          <p:cNvSpPr>
            <a:spLocks noGrp="1"/>
          </p:cNvSpPr>
          <p:nvPr>
            <p:ph idx="1"/>
          </p:nvPr>
        </p:nvSpPr>
        <p:spPr/>
        <p:txBody>
          <a:bodyPr>
            <a:normAutofit fontScale="77500" lnSpcReduction="20000"/>
          </a:bodyPr>
          <a:lstStyle/>
          <a:p>
            <a:pPr lvl="0"/>
            <a:r>
              <a:rPr lang="en-US" dirty="0"/>
              <a:t>More operational vehicles should be bought, while existing ones should be properly maintained.</a:t>
            </a:r>
          </a:p>
          <a:p>
            <a:pPr lvl="0"/>
            <a:r>
              <a:rPr lang="en-US" dirty="0"/>
              <a:t>Rural health </a:t>
            </a:r>
            <a:r>
              <a:rPr lang="en-US" dirty="0" err="1"/>
              <a:t>centres</a:t>
            </a:r>
            <a:r>
              <a:rPr lang="en-US" dirty="0"/>
              <a:t> should be adequately equipped to take care of the medical needs of the elderly population. This would save them the stress of travelling long distances to hospitals at the State capital for any and every health challenge.</a:t>
            </a:r>
          </a:p>
          <a:p>
            <a:pPr lvl="0"/>
            <a:r>
              <a:rPr lang="en-US" dirty="0"/>
              <a:t>Special allowances/provisions should be made available to health workers serving in the rural areas as an incentive, as is obtainable in other sectors.</a:t>
            </a:r>
          </a:p>
          <a:p>
            <a:pPr lvl="0"/>
            <a:r>
              <a:rPr lang="en-US" dirty="0"/>
              <a:t>There needs to be effective and efficient public enlightenment to sensitize the State residents about the existence of the FMS </a:t>
            </a:r>
            <a:r>
              <a:rPr lang="en-US" dirty="0" err="1"/>
              <a:t>programme</a:t>
            </a:r>
            <a:r>
              <a:rPr lang="en-US" dirty="0"/>
              <a:t> for the Elderly.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en-US" dirty="0"/>
              <a:t>Erring staff, especially the corrupt and irregular ones in the </a:t>
            </a:r>
            <a:r>
              <a:rPr lang="en-US" dirty="0" err="1"/>
              <a:t>programme</a:t>
            </a:r>
            <a:r>
              <a:rPr lang="en-US" dirty="0"/>
              <a:t> should be sanctioned to serve as a deterrent to others. </a:t>
            </a:r>
          </a:p>
          <a:p>
            <a:pPr lvl="0"/>
            <a:r>
              <a:rPr lang="en-US" dirty="0"/>
              <a:t>Government should not play politics with health-care generally, not to talk of medical services for the elderly. </a:t>
            </a:r>
          </a:p>
          <a:p>
            <a:pPr lvl="0"/>
            <a:r>
              <a:rPr lang="en-US" dirty="0"/>
              <a:t> Health-care is a financially demanding sector and should not be left in the hands of only government. Therefore, the private sector, religious bodies and public-spirited individuals should partner with government to provide health-care and other forms of welfare to the elderly population.</a:t>
            </a:r>
          </a:p>
          <a:p>
            <a:pPr lvl="0"/>
            <a:r>
              <a:rPr lang="en-US" dirty="0"/>
              <a:t> Professional groups in gerontology and geriatrics like psychologists, </a:t>
            </a:r>
            <a:r>
              <a:rPr lang="en-US" dirty="0" err="1"/>
              <a:t>counsellors</a:t>
            </a:r>
            <a:r>
              <a:rPr lang="en-US" dirty="0"/>
              <a:t>, social workers, geriatric nurses and doctors should also provide advocacy and professional support from time to time to the elderly in the area of study. With the high rate of kidnapping of the aged in Nigeria, psychological, medical and legal services are in great demand among these folks.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a:t>Aboderin</a:t>
            </a:r>
            <a:r>
              <a:rPr lang="en-US" dirty="0"/>
              <a:t>, I. (2005).  Intergenerational support and old age in Africa. </a:t>
            </a:r>
          </a:p>
          <a:p>
            <a:r>
              <a:rPr lang="en-US" dirty="0" err="1"/>
              <a:t>Ajomale</a:t>
            </a:r>
            <a:r>
              <a:rPr lang="en-US" dirty="0"/>
              <a:t>, O. (2007).  Country report:  Ageing in Nigeria- Current state, social and economic implications.  </a:t>
            </a:r>
            <a:r>
              <a:rPr lang="en-US" i="1" dirty="0"/>
              <a:t>Sociology of Aging,</a:t>
            </a:r>
            <a:r>
              <a:rPr lang="en-US" dirty="0"/>
              <a:t> ISA RC 11. Summer.</a:t>
            </a:r>
          </a:p>
          <a:p>
            <a:r>
              <a:rPr lang="en-US" dirty="0"/>
              <a:t>Daily Sun Newspapers (2013, Jan. 30).  A Miscarriage of justice. </a:t>
            </a:r>
          </a:p>
          <a:p>
            <a:r>
              <a:rPr lang="en-US" dirty="0" err="1"/>
              <a:t>Eze</a:t>
            </a:r>
            <a:r>
              <a:rPr lang="en-US" dirty="0"/>
              <a:t>, M. (2013).  Old age legislation in Nigeria.  Retrieved June 20, 2014 from </a:t>
            </a:r>
            <a:r>
              <a:rPr lang="en-US" u="sng" dirty="0">
                <a:hlinkClick r:id="rId2"/>
              </a:rPr>
              <a:t>http://www.lco-cdo.org/ccel-presentations/1A%20-%20Magnus%20Eze.pdf</a:t>
            </a:r>
            <a:r>
              <a:rPr lang="en-US" dirty="0"/>
              <a:t>  </a:t>
            </a:r>
          </a:p>
          <a:p>
            <a:r>
              <a:rPr lang="en-US" dirty="0"/>
              <a:t>Federal Republic of Nigeria (1999).  Constitution of the Federal Republic of Nigeria.  Lagos.  Federal Government Printers.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 </a:t>
            </a:r>
            <a:r>
              <a:rPr lang="en-US" i="1" dirty="0" smtClean="0"/>
              <a:t>cont’d</a:t>
            </a:r>
            <a:endParaRPr lang="en-US" i="1" dirty="0"/>
          </a:p>
        </p:txBody>
      </p:sp>
      <p:sp>
        <p:nvSpPr>
          <p:cNvPr id="3" name="Content Placeholder 2"/>
          <p:cNvSpPr>
            <a:spLocks noGrp="1"/>
          </p:cNvSpPr>
          <p:nvPr>
            <p:ph idx="1"/>
          </p:nvPr>
        </p:nvSpPr>
        <p:spPr/>
        <p:txBody>
          <a:bodyPr>
            <a:normAutofit fontScale="70000" lnSpcReduction="20000"/>
          </a:bodyPr>
          <a:lstStyle/>
          <a:p>
            <a:r>
              <a:rPr lang="en-US" dirty="0" err="1"/>
              <a:t>Gachuchi</a:t>
            </a:r>
            <a:r>
              <a:rPr lang="en-US" dirty="0"/>
              <a:t>, J. M. &amp; </a:t>
            </a:r>
            <a:r>
              <a:rPr lang="en-US" dirty="0" err="1"/>
              <a:t>Kiemo</a:t>
            </a:r>
            <a:r>
              <a:rPr lang="en-US" dirty="0"/>
              <a:t>, K. (2005).  Research capacity on ageing in Africa:  Limitations and ways forward.  </a:t>
            </a:r>
            <a:r>
              <a:rPr lang="en-US" i="1" dirty="0"/>
              <a:t>Generations Review, 15</a:t>
            </a:r>
            <a:r>
              <a:rPr lang="en-US" dirty="0"/>
              <a:t>(2), 36 - 38.</a:t>
            </a:r>
          </a:p>
          <a:p>
            <a:r>
              <a:rPr lang="en-US" dirty="0" err="1"/>
              <a:t>Kinanee</a:t>
            </a:r>
            <a:r>
              <a:rPr lang="en-US" dirty="0"/>
              <a:t>, J. B. (2013). Lecture notes on ‘Management and </a:t>
            </a:r>
            <a:r>
              <a:rPr lang="en-US" dirty="0" err="1"/>
              <a:t>Counselling</a:t>
            </a:r>
            <a:r>
              <a:rPr lang="en-US" dirty="0"/>
              <a:t> of the Aged’. Unpublished manuscript.</a:t>
            </a:r>
          </a:p>
          <a:p>
            <a:r>
              <a:rPr lang="en-US" dirty="0" err="1"/>
              <a:t>Mudiare</a:t>
            </a:r>
            <a:r>
              <a:rPr lang="en-US" dirty="0"/>
              <a:t>, P. E. U. (2013). Abuse of the aged in Nigeria: Elders also </a:t>
            </a:r>
            <a:r>
              <a:rPr lang="en-US" dirty="0" err="1"/>
              <a:t>cry.american</a:t>
            </a:r>
            <a:r>
              <a:rPr lang="en-US" dirty="0"/>
              <a:t> </a:t>
            </a:r>
            <a:r>
              <a:rPr lang="en-US" i="1" dirty="0"/>
              <a:t>International Journal of Contemporary Research, 3</a:t>
            </a:r>
            <a:r>
              <a:rPr lang="en-US" dirty="0"/>
              <a:t> (9), 72-87.</a:t>
            </a:r>
          </a:p>
          <a:p>
            <a:r>
              <a:rPr lang="en-US" dirty="0" err="1"/>
              <a:t>Olumba</a:t>
            </a:r>
            <a:r>
              <a:rPr lang="en-US" dirty="0"/>
              <a:t>, E. (2011).  Old age:  The Nigerian curse.  Retrieved June 18, 2014 from </a:t>
            </a:r>
            <a:r>
              <a:rPr lang="en-US" u="sng" dirty="0">
                <a:hlinkClick r:id="rId2"/>
              </a:rPr>
              <a:t>http://www.nigeriavillagesquare.com/quest-articles/old-age-the-nigerian-curse. html</a:t>
            </a:r>
            <a:r>
              <a:rPr lang="en-US" dirty="0"/>
              <a:t>.</a:t>
            </a:r>
          </a:p>
          <a:p>
            <a:r>
              <a:rPr lang="en-US" dirty="0"/>
              <a:t>United Nations (2002).  Report of the Second World Assembly on Ageing. N.Y.: Author. </a:t>
            </a:r>
          </a:p>
          <a:p>
            <a:r>
              <a:rPr lang="en-US" dirty="0" err="1"/>
              <a:t>Uwerunonye</a:t>
            </a:r>
            <a:r>
              <a:rPr lang="en-US" dirty="0"/>
              <a:t>, N. (2013, March 4).  The facts and farce of a scam.  </a:t>
            </a:r>
            <a:r>
              <a:rPr lang="en-US" i="1" dirty="0"/>
              <a:t>Tell Magazine, </a:t>
            </a:r>
            <a:r>
              <a:rPr lang="en-US" dirty="0"/>
              <a:t>No. 9 pp. 18-28.</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r>
              <a:rPr lang="en-US" dirty="0"/>
              <a:t>A United Nations Report has revealed that enhancing older people’s capacity needs to be seen as an integral part of efforts to promote overall societal development (UN, 2002).  While developed economies have made, and keep making conducive socio-economic environment for the elderly in terms of their welfare, the reverse is the case in many developing countries.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THANK YOU </a:t>
            </a:r>
            <a:endParaRPr lang="en-US" b="1" dirty="0"/>
          </a:p>
        </p:txBody>
      </p:sp>
      <p:sp>
        <p:nvSpPr>
          <p:cNvPr id="3" name="Subtitle 2"/>
          <p:cNvSpPr>
            <a:spLocks noGrp="1"/>
          </p:cNvSpPr>
          <p:nvPr>
            <p:ph type="subTitle" idx="1"/>
          </p:nvPr>
        </p:nvSpPr>
        <p:spPr/>
        <p:txBody>
          <a:bodyPr/>
          <a:lstStyle/>
          <a:p>
            <a:r>
              <a:rPr lang="en-US" b="1" dirty="0" smtClean="0"/>
              <a:t>FOR YOUR PATIENCE</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i="1" dirty="0"/>
          </a:p>
        </p:txBody>
      </p:sp>
      <p:sp>
        <p:nvSpPr>
          <p:cNvPr id="3" name="Content Placeholder 2"/>
          <p:cNvSpPr>
            <a:spLocks noGrp="1"/>
          </p:cNvSpPr>
          <p:nvPr>
            <p:ph idx="1"/>
          </p:nvPr>
        </p:nvSpPr>
        <p:spPr/>
        <p:txBody>
          <a:bodyPr>
            <a:normAutofit fontScale="92500" lnSpcReduction="20000"/>
          </a:bodyPr>
          <a:lstStyle/>
          <a:p>
            <a:r>
              <a:rPr lang="en-US" dirty="0"/>
              <a:t>In Nigeria, the case is a very pathetic one</a:t>
            </a:r>
            <a:r>
              <a:rPr lang="en-US" dirty="0" smtClean="0"/>
              <a:t>.</a:t>
            </a:r>
          </a:p>
          <a:p>
            <a:pPr algn="just"/>
            <a:r>
              <a:rPr lang="en-US" dirty="0" smtClean="0"/>
              <a:t>The </a:t>
            </a:r>
            <a:r>
              <a:rPr lang="en-US" dirty="0"/>
              <a:t>1999 Constitution of the Federal Republic of Nigeria [Section 14 (</a:t>
            </a:r>
            <a:r>
              <a:rPr lang="en-US" dirty="0" err="1"/>
              <a:t>20b</a:t>
            </a:r>
            <a:r>
              <a:rPr lang="en-US" dirty="0"/>
              <a:t>)] indicates that “the security and welfare of the people (including the elderly) shall be the primary purpose of the </a:t>
            </a:r>
            <a:r>
              <a:rPr lang="en-US" dirty="0" smtClean="0"/>
              <a:t>government.”</a:t>
            </a:r>
          </a:p>
          <a:p>
            <a:pPr algn="just"/>
            <a:r>
              <a:rPr lang="en-US" dirty="0"/>
              <a:t>Section 16(2) (d) </a:t>
            </a:r>
            <a:r>
              <a:rPr lang="en-US" dirty="0" smtClean="0"/>
              <a:t>also stipulates </a:t>
            </a:r>
            <a:r>
              <a:rPr lang="en-US" dirty="0"/>
              <a:t>that “suitable and adequate shelter and food, reasonable minimum living wage, </a:t>
            </a:r>
            <a:r>
              <a:rPr lang="en-US" i="1" dirty="0"/>
              <a:t>old age care</a:t>
            </a:r>
            <a:r>
              <a:rPr lang="en-US" dirty="0"/>
              <a:t> </a:t>
            </a:r>
            <a:r>
              <a:rPr lang="en-US" i="1" dirty="0"/>
              <a:t>and pensions</a:t>
            </a:r>
            <a:r>
              <a:rPr lang="en-US" dirty="0"/>
              <a:t> and unemployment, sick benefits and welfare of the disabled are provided for all </a:t>
            </a:r>
            <a:r>
              <a:rPr lang="en-US" dirty="0" smtClean="0"/>
              <a:t>citizens.” </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Some studies </a:t>
            </a:r>
            <a:r>
              <a:rPr lang="en-US" dirty="0"/>
              <a:t>dealing with the aged </a:t>
            </a:r>
            <a:r>
              <a:rPr lang="en-US" dirty="0" smtClean="0"/>
              <a:t>in </a:t>
            </a:r>
            <a:r>
              <a:rPr lang="en-US" dirty="0"/>
              <a:t>Nigeria </a:t>
            </a:r>
            <a:r>
              <a:rPr lang="en-US" dirty="0" smtClean="0"/>
              <a:t>(</a:t>
            </a:r>
            <a:r>
              <a:rPr lang="en-US" dirty="0" err="1" smtClean="0"/>
              <a:t>Eze</a:t>
            </a:r>
            <a:r>
              <a:rPr lang="en-US" dirty="0"/>
              <a:t>, 2013; </a:t>
            </a:r>
            <a:r>
              <a:rPr lang="en-US" dirty="0" err="1"/>
              <a:t>Ajomale</a:t>
            </a:r>
            <a:r>
              <a:rPr lang="en-US" dirty="0"/>
              <a:t>, 2007; </a:t>
            </a:r>
            <a:r>
              <a:rPr lang="en-US" dirty="0" err="1"/>
              <a:t>Mudiare</a:t>
            </a:r>
            <a:r>
              <a:rPr lang="en-US" dirty="0"/>
              <a:t>, 2013</a:t>
            </a:r>
            <a:r>
              <a:rPr lang="en-US" dirty="0" smtClean="0"/>
              <a:t>) have </a:t>
            </a:r>
            <a:r>
              <a:rPr lang="en-US" dirty="0"/>
              <a:t>revealed that government attitude towards the elderly population </a:t>
            </a:r>
            <a:r>
              <a:rPr lang="en-US" dirty="0" smtClean="0"/>
              <a:t>was and is still very negative.</a:t>
            </a:r>
          </a:p>
          <a:p>
            <a:r>
              <a:rPr lang="en-US" dirty="0" smtClean="0"/>
              <a:t>The attitude of persons and organizations towards the aged is equally not too different.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err="1"/>
              <a:t>Eze</a:t>
            </a:r>
            <a:r>
              <a:rPr lang="en-US" dirty="0"/>
              <a:t> (2013) observed that there is no government policy or legislation that concretely provides for the aged in Nigeria.  </a:t>
            </a:r>
            <a:endParaRPr lang="en-US" dirty="0" smtClean="0"/>
          </a:p>
          <a:p>
            <a:pPr algn="just"/>
            <a:r>
              <a:rPr lang="en-US" dirty="0" smtClean="0"/>
              <a:t>However</a:t>
            </a:r>
            <a:r>
              <a:rPr lang="en-US" dirty="0"/>
              <a:t>, a Bill seeking to establish a National Centre for Elderly Persons for the general purpose of providing welfare and recreational facilities for the elderly in </a:t>
            </a:r>
            <a:r>
              <a:rPr lang="en-US" dirty="0" smtClean="0"/>
              <a:t>Nigeria </a:t>
            </a:r>
            <a:r>
              <a:rPr lang="en-US" dirty="0"/>
              <a:t>was passed into law on July 14, 2009.  </a:t>
            </a:r>
            <a:endParaRPr lang="en-US" dirty="0" smtClean="0"/>
          </a:p>
          <a:p>
            <a:pPr algn="just"/>
            <a:r>
              <a:rPr lang="en-US" dirty="0" smtClean="0"/>
              <a:t>Not </a:t>
            </a:r>
            <a:r>
              <a:rPr lang="en-US" dirty="0"/>
              <a:t>much seems to have resulted from that law in terms of implementation.</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There are no </a:t>
            </a:r>
            <a:r>
              <a:rPr lang="en-US" dirty="0"/>
              <a:t>social security policies for the </a:t>
            </a:r>
            <a:r>
              <a:rPr lang="en-US" dirty="0" smtClean="0"/>
              <a:t>elderly at present in Nigeria(</a:t>
            </a:r>
            <a:r>
              <a:rPr lang="en-US" dirty="0" err="1" smtClean="0"/>
              <a:t>Aboderin</a:t>
            </a:r>
            <a:r>
              <a:rPr lang="en-US" dirty="0"/>
              <a:t>, 2006; </a:t>
            </a:r>
            <a:r>
              <a:rPr lang="en-US" dirty="0" err="1"/>
              <a:t>Ajomale</a:t>
            </a:r>
            <a:r>
              <a:rPr lang="en-US" dirty="0"/>
              <a:t>, 2007).  </a:t>
            </a:r>
            <a:endParaRPr lang="en-US" dirty="0" smtClean="0"/>
          </a:p>
          <a:p>
            <a:r>
              <a:rPr lang="en-US" dirty="0" smtClean="0"/>
              <a:t>With </a:t>
            </a:r>
            <a:r>
              <a:rPr lang="en-US" dirty="0"/>
              <a:t>all the reforms in the pension scheme (especially the Contributory Pension Scheme), the </a:t>
            </a:r>
            <a:r>
              <a:rPr lang="en-US" dirty="0" err="1"/>
              <a:t>elderly’s</a:t>
            </a:r>
            <a:r>
              <a:rPr lang="en-US" dirty="0"/>
              <a:t> lives have not been touched </a:t>
            </a:r>
            <a:r>
              <a:rPr lang="en-US" dirty="0" smtClean="0"/>
              <a:t>significantly.</a:t>
            </a:r>
          </a:p>
          <a:p>
            <a:r>
              <a:rPr lang="en-US" dirty="0" smtClean="0"/>
              <a:t>Corruption and other forms of malpractice have made the pension scheme not to achieve desired objectives.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Two recent cases can be reported </a:t>
            </a:r>
            <a:r>
              <a:rPr lang="en-US" dirty="0" smtClean="0"/>
              <a:t>here:-</a:t>
            </a:r>
            <a:endParaRPr lang="en-US" dirty="0" smtClean="0"/>
          </a:p>
          <a:p>
            <a:r>
              <a:rPr lang="en-US" dirty="0" smtClean="0"/>
              <a:t>One, the case of a </a:t>
            </a:r>
            <a:r>
              <a:rPr lang="en-US" dirty="0"/>
              <a:t>Director in the Federal Pension office </a:t>
            </a:r>
            <a:r>
              <a:rPr lang="en-US" dirty="0" smtClean="0"/>
              <a:t>who pleaded </a:t>
            </a:r>
            <a:r>
              <a:rPr lang="en-US" dirty="0"/>
              <a:t>guilty to a 3-count charge of stealing </a:t>
            </a:r>
            <a:r>
              <a:rPr lang="en-US" strike="dblStrike" dirty="0"/>
              <a:t>N</a:t>
            </a:r>
            <a:r>
              <a:rPr lang="en-US" dirty="0"/>
              <a:t>23.3 billion (about </a:t>
            </a:r>
            <a:r>
              <a:rPr lang="en-US" dirty="0" err="1"/>
              <a:t>US$143.2m</a:t>
            </a:r>
            <a:r>
              <a:rPr lang="en-US" dirty="0"/>
              <a:t> </a:t>
            </a:r>
            <a:r>
              <a:rPr lang="en-US" dirty="0" smtClean="0"/>
              <a:t>) pension </a:t>
            </a:r>
            <a:r>
              <a:rPr lang="en-US" dirty="0"/>
              <a:t>fund, </a:t>
            </a:r>
            <a:r>
              <a:rPr lang="en-US" dirty="0" smtClean="0"/>
              <a:t>and was </a:t>
            </a:r>
            <a:r>
              <a:rPr lang="en-US" dirty="0"/>
              <a:t>given an option to pay </a:t>
            </a:r>
            <a:r>
              <a:rPr lang="en-US" strike="dblStrike" dirty="0"/>
              <a:t>N</a:t>
            </a:r>
            <a:r>
              <a:rPr lang="en-US" dirty="0"/>
              <a:t>750,000  (about US$4,600) fine or two years imprisonment (</a:t>
            </a:r>
            <a:r>
              <a:rPr lang="en-US" dirty="0" err="1"/>
              <a:t>Mudiare</a:t>
            </a:r>
            <a:r>
              <a:rPr lang="en-US" dirty="0"/>
              <a:t>, 2013</a:t>
            </a:r>
            <a:r>
              <a:rPr lang="en-US" dirty="0" smtClean="0"/>
              <a:t>).</a:t>
            </a:r>
          </a:p>
          <a:p>
            <a:r>
              <a:rPr lang="en-US" dirty="0" smtClean="0"/>
              <a:t>Two, </a:t>
            </a:r>
            <a:r>
              <a:rPr lang="en-US" dirty="0"/>
              <a:t>the </a:t>
            </a:r>
            <a:r>
              <a:rPr lang="en-US" dirty="0" smtClean="0"/>
              <a:t>Head </a:t>
            </a:r>
            <a:r>
              <a:rPr lang="en-US" dirty="0"/>
              <a:t>of the Pension Reform Task Force team, which was set up to bring sanity into the pension scheme, was indicted of embezzlement of pension funds (Daily Sun Newspapers, 2013; </a:t>
            </a:r>
            <a:r>
              <a:rPr lang="en-US" dirty="0" err="1"/>
              <a:t>Uwerunonye</a:t>
            </a:r>
            <a:r>
              <a:rPr lang="en-US" dirty="0"/>
              <a:t>, 2013). </a:t>
            </a:r>
            <a:r>
              <a:rPr lang="en-US" dirty="0" smtClean="0"/>
              <a:t> Commensurate sanctions are yet to be seen.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There is also the </a:t>
            </a:r>
            <a:r>
              <a:rPr lang="en-US" dirty="0"/>
              <a:t>inadequate provision of housing facilities for </a:t>
            </a:r>
            <a:r>
              <a:rPr lang="en-US" dirty="0" smtClean="0"/>
              <a:t>them. The situation in major cities like Lagos and Port Harcourt are cases in point.</a:t>
            </a:r>
          </a:p>
          <a:p>
            <a:r>
              <a:rPr lang="en-US" dirty="0" err="1"/>
              <a:t>Ajomale</a:t>
            </a:r>
            <a:r>
              <a:rPr lang="en-US" dirty="0"/>
              <a:t> (2007</a:t>
            </a:r>
            <a:r>
              <a:rPr lang="en-US" dirty="0" smtClean="0"/>
              <a:t>) describes how </a:t>
            </a:r>
            <a:r>
              <a:rPr lang="en-US" dirty="0"/>
              <a:t>many older persons cannot afford quality medical </a:t>
            </a:r>
            <a:r>
              <a:rPr lang="en-US" dirty="0" smtClean="0"/>
              <a:t>care; as well as </a:t>
            </a:r>
            <a:r>
              <a:rPr lang="en-US" dirty="0"/>
              <a:t>the difficulty in accessing such services from the rural areas where the majority of them reside. </a:t>
            </a:r>
            <a:endParaRPr lang="en-US" dirty="0" smtClean="0"/>
          </a:p>
          <a:p>
            <a:r>
              <a:rPr lang="en-US" dirty="0" smtClean="0"/>
              <a:t>Thus, many </a:t>
            </a:r>
            <a:r>
              <a:rPr lang="en-US" dirty="0"/>
              <a:t>of them are forced to patronize the services of herbalists and other local practitioners. </a:t>
            </a:r>
            <a:endParaRPr lang="en-US" dirty="0" smtClean="0"/>
          </a:p>
          <a:p>
            <a:r>
              <a:rPr lang="en-US" dirty="0" err="1" smtClean="0"/>
              <a:t>Olumba</a:t>
            </a:r>
            <a:r>
              <a:rPr lang="en-US" dirty="0" smtClean="0"/>
              <a:t> (2013) </a:t>
            </a:r>
            <a:r>
              <a:rPr lang="en-US" dirty="0" err="1" smtClean="0"/>
              <a:t>summarises</a:t>
            </a:r>
            <a:r>
              <a:rPr lang="en-US" dirty="0" smtClean="0"/>
              <a:t> the problems of the elderly thus:-</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2998</TotalTime>
  <Words>2488</Words>
  <Application>Microsoft Office PowerPoint</Application>
  <PresentationFormat>On-screen Show (4:3)</PresentationFormat>
  <Paragraphs>134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AN EVALUATION OF THE GOVERNMENT FREE MEDICAL  PROGRAMME FOR THE ELDERLY IN NIGERIA:  IMPLICATIONS FOR GERIATIC CARE </vt:lpstr>
      <vt:lpstr>Abstract</vt:lpstr>
      <vt:lpstr>Introduction</vt:lpstr>
      <vt:lpstr>Slide 4</vt:lpstr>
      <vt:lpstr>Slide 5</vt:lpstr>
      <vt:lpstr>Slide 6</vt:lpstr>
      <vt:lpstr>Slide 7</vt:lpstr>
      <vt:lpstr>Slide 8</vt:lpstr>
      <vt:lpstr>Slide 9</vt:lpstr>
      <vt:lpstr>Slide 10</vt:lpstr>
      <vt:lpstr>The Free Medical Services Programme</vt:lpstr>
      <vt:lpstr>Programme Objectives </vt:lpstr>
      <vt:lpstr>Questions Arising</vt:lpstr>
      <vt:lpstr>Objectives of the Study</vt:lpstr>
      <vt:lpstr>Research Questions</vt:lpstr>
      <vt:lpstr>Methods</vt:lpstr>
      <vt:lpstr>Results</vt:lpstr>
      <vt:lpstr>Research Question2 </vt:lpstr>
      <vt:lpstr>Research Question Three </vt:lpstr>
      <vt:lpstr>Research Question Three cont’d</vt:lpstr>
      <vt:lpstr>Discussion </vt:lpstr>
      <vt:lpstr>Discussion cont’d</vt:lpstr>
      <vt:lpstr>Discussion cont’d</vt:lpstr>
      <vt:lpstr>Conclusion</vt:lpstr>
      <vt:lpstr>Implications for Geriatric Care</vt:lpstr>
      <vt:lpstr>Implications for Geriatric care cont’d</vt:lpstr>
      <vt:lpstr>Slide 27</vt:lpstr>
      <vt:lpstr>Slide 28</vt:lpstr>
      <vt:lpstr>References cont’d</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EVALUATION OF THE GOVERNMENT FREE MEDICAL SERVICES  PROGRAMME FOR THE ELDERLY IN NIGERIA:  IMPLICATIONS FOR GERIATIC CARE</dc:title>
  <dc:creator>Prof. J. B. Kinanee</dc:creator>
  <cp:lastModifiedBy>Prof. J. B. Kinanee</cp:lastModifiedBy>
  <cp:revision>35</cp:revision>
  <dcterms:created xsi:type="dcterms:W3CDTF">2014-07-06T16:42:58Z</dcterms:created>
  <dcterms:modified xsi:type="dcterms:W3CDTF">2014-07-09T17:50:07Z</dcterms:modified>
</cp:coreProperties>
</file>