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256" r:id="rId2"/>
    <p:sldId id="277" r:id="rId3"/>
    <p:sldId id="269" r:id="rId4"/>
    <p:sldId id="273" r:id="rId5"/>
    <p:sldId id="270" r:id="rId6"/>
    <p:sldId id="259" r:id="rId7"/>
    <p:sldId id="261" r:id="rId8"/>
    <p:sldId id="267" r:id="rId9"/>
    <p:sldId id="274" r:id="rId10"/>
    <p:sldId id="266" r:id="rId11"/>
    <p:sldId id="265" r:id="rId12"/>
    <p:sldId id="263" r:id="rId13"/>
    <p:sldId id="257" r:id="rId14"/>
    <p:sldId id="264" r:id="rId15"/>
    <p:sldId id="262" r:id="rId16"/>
    <p:sldId id="258" r:id="rId17"/>
    <p:sldId id="275" r:id="rId18"/>
    <p:sldId id="268" r:id="rId19"/>
    <p:sldId id="271" r:id="rId20"/>
    <p:sldId id="276" r:id="rId21"/>
    <p:sldId id="272" r:id="rId22"/>
  </p:sldIdLst>
  <p:sldSz cx="6858000" cy="9144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4660"/>
  </p:normalViewPr>
  <p:slideViewPr>
    <p:cSldViewPr>
      <p:cViewPr varScale="1">
        <p:scale>
          <a:sx n="51" d="100"/>
          <a:sy n="51" d="100"/>
        </p:scale>
        <p:origin x="-231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30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54A90D-98C7-4507-A2BF-48CCA29A1BA5}" type="datetimeFigureOut">
              <a:rPr lang="en-GB" smtClean="0"/>
              <a:pPr/>
              <a:t>29/07/2015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3C3E81-D8CD-4C43-84FD-F84DA42D3D1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1847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73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cbi.nlm.nih.gov/pubmed?term=%22Ruggiero%20GM%22%5bAuthor%5d" TargetMode="External"/><Relationship Id="rId3" Type="http://schemas.openxmlformats.org/officeDocument/2006/relationships/hyperlink" Target="http://www.ncbi.nlm.nih.gov/pubmed?term=%22Bak%20NH%22%5bAuthor%5d" TargetMode="External"/><Relationship Id="rId7" Type="http://schemas.openxmlformats.org/officeDocument/2006/relationships/hyperlink" Target="http://www.eric.ed.gov/ERICWebPortal/search/detailmini.jsp?_nfpb=true&amp;_&amp;ERICExtSearch_SearchValue_0=ED480488&amp;ERICExtSearch_Sear" TargetMode="External"/><Relationship Id="rId2" Type="http://schemas.openxmlformats.org/officeDocument/2006/relationships/hyperlink" Target="http://www.ncbi.nlm.nih.gov/pubmed?term=%22Dissing%20AS%22%5bAuthor%5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cbi.nlm.nih.gov/pubmed/21205562" TargetMode="External"/><Relationship Id="rId5" Type="http://schemas.openxmlformats.org/officeDocument/2006/relationships/hyperlink" Target="http://www.ncbi.nlm.nih.gov/pubmed?term=%22Petersson%20BH%22%5bAuthor%5d" TargetMode="External"/><Relationship Id="rId4" Type="http://schemas.openxmlformats.org/officeDocument/2006/relationships/hyperlink" Target="http://www.ncbi.nlm.nih.gov/pubmed?term=%22Pedersen%20LE%22%5bAuthor%5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2079585\Desktop\My Documents\My Pictures\Family\SL38016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harpenSoften amount="-34000"/>
                    </a14:imgEffect>
                    <a14:imgEffect>
                      <a14:brightnessContrast bright="31000" contrast="4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19200"/>
            <a:ext cx="5105400" cy="5105400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201"/>
            <a:ext cx="6553200" cy="1524000"/>
          </a:xfrm>
        </p:spPr>
        <p:txBody>
          <a:bodyPr>
            <a:normAutofit/>
          </a:bodyPr>
          <a:lstStyle/>
          <a:p>
            <a:r>
              <a:rPr lang="en-GB" sz="2800" b="1" dirty="0"/>
              <a:t>Disordered eating in first-year undergraduate students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6324600"/>
            <a:ext cx="5867400" cy="2057400"/>
          </a:xfrm>
        </p:spPr>
        <p:txBody>
          <a:bodyPr>
            <a:normAutofit fontScale="70000" lnSpcReduction="20000"/>
          </a:bodyPr>
          <a:lstStyle/>
          <a:p>
            <a:r>
              <a:rPr lang="en-GB" b="1" dirty="0">
                <a:solidFill>
                  <a:schemeClr val="tx1"/>
                </a:solidFill>
              </a:rPr>
              <a:t>Developing support mechanisms and health promoting </a:t>
            </a:r>
            <a:r>
              <a:rPr lang="en-GB" b="1" dirty="0" smtClean="0">
                <a:solidFill>
                  <a:schemeClr val="tx1"/>
                </a:solidFill>
              </a:rPr>
              <a:t>outreach</a:t>
            </a:r>
            <a:endParaRPr lang="en-GB" b="1" dirty="0">
              <a:solidFill>
                <a:schemeClr val="tx1"/>
              </a:solidFill>
            </a:endParaRPr>
          </a:p>
          <a:p>
            <a:r>
              <a:rPr lang="en-GB" b="1" dirty="0" smtClean="0">
                <a:solidFill>
                  <a:srgbClr val="0000CC"/>
                </a:solidFill>
              </a:rPr>
              <a:t>Dr John J Power </a:t>
            </a:r>
          </a:p>
          <a:p>
            <a:r>
              <a:rPr lang="en-GB" b="1" dirty="0" smtClean="0">
                <a:solidFill>
                  <a:srgbClr val="0000CC"/>
                </a:solidFill>
              </a:rPr>
              <a:t>The School of Nursing &amp; Midwifery </a:t>
            </a:r>
          </a:p>
          <a:p>
            <a:r>
              <a:rPr lang="en-GB" b="1" dirty="0" smtClean="0">
                <a:solidFill>
                  <a:srgbClr val="0000CC"/>
                </a:solidFill>
              </a:rPr>
              <a:t>Queen’s University</a:t>
            </a:r>
          </a:p>
          <a:p>
            <a:r>
              <a:rPr lang="en-GB" b="1" dirty="0" smtClean="0">
                <a:solidFill>
                  <a:srgbClr val="0000CC"/>
                </a:solidFill>
              </a:rPr>
              <a:t>Belfast</a:t>
            </a:r>
            <a:endParaRPr lang="en-GB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736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776816"/>
          </a:xfrm>
        </p:spPr>
        <p:txBody>
          <a:bodyPr/>
          <a:lstStyle/>
          <a:p>
            <a:r>
              <a:rPr lang="en-GB" b="1" dirty="0" smtClean="0">
                <a:solidFill>
                  <a:srgbClr val="0000CC"/>
                </a:solidFill>
              </a:rPr>
              <a:t>A Sense of Coherence</a:t>
            </a:r>
            <a:endParaRPr lang="en-GB" b="1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371601"/>
            <a:ext cx="6172200" cy="6796618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endParaRPr lang="en-GB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dirty="0" err="1" smtClean="0"/>
              <a:t>Salutogenesis</a:t>
            </a:r>
            <a:r>
              <a:rPr lang="en-GB" dirty="0" smtClean="0"/>
              <a:t> </a:t>
            </a:r>
            <a:r>
              <a:rPr lang="en-GB" dirty="0"/>
              <a:t>in developing and sustaining a SOC uses social, psychological and cultural resources to promote health and to resist illness; which </a:t>
            </a:r>
            <a:r>
              <a:rPr lang="en-GB" dirty="0" err="1"/>
              <a:t>Antonovsky</a:t>
            </a:r>
            <a:r>
              <a:rPr lang="en-GB" dirty="0"/>
              <a:t> (1979) </a:t>
            </a:r>
            <a:endParaRPr lang="en-GB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= Generalised Resistance Resources </a:t>
            </a:r>
            <a:r>
              <a:rPr lang="en-GB" dirty="0"/>
              <a:t>(GRRs). </a:t>
            </a:r>
            <a:endParaRPr lang="en-GB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The </a:t>
            </a:r>
            <a:r>
              <a:rPr lang="en-GB" dirty="0"/>
              <a:t>extent of an individual's sense of coherence is substantially reflected in their </a:t>
            </a:r>
            <a:r>
              <a:rPr lang="en-GB" dirty="0" smtClean="0"/>
              <a:t>GRR’s </a:t>
            </a:r>
            <a:r>
              <a:rPr lang="en-GB" dirty="0" err="1" smtClean="0"/>
              <a:t>Antonovsky</a:t>
            </a:r>
            <a:r>
              <a:rPr lang="en-GB" dirty="0" smtClean="0"/>
              <a:t> </a:t>
            </a:r>
            <a:r>
              <a:rPr lang="en-GB" dirty="0"/>
              <a:t>(1979) </a:t>
            </a:r>
            <a:r>
              <a:rPr lang="en-GB" dirty="0" smtClean="0"/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Include </a:t>
            </a:r>
            <a:r>
              <a:rPr lang="en-GB" dirty="0"/>
              <a:t>material resources, cognitive, emotional and interpersonal resources (including knowledge and understanding and their sense of self (their ego identity) and their inter-social and inter-relational attachments and support. </a:t>
            </a:r>
            <a:endParaRPr lang="en-GB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The </a:t>
            </a:r>
            <a:r>
              <a:rPr lang="en-GB" dirty="0"/>
              <a:t>development of a strong SOC reflects the growth of GRR’s within the individual (</a:t>
            </a:r>
            <a:r>
              <a:rPr lang="en-GB" dirty="0" err="1"/>
              <a:t>Antonovsky</a:t>
            </a:r>
            <a:r>
              <a:rPr lang="en-GB" dirty="0"/>
              <a:t> </a:t>
            </a:r>
            <a:r>
              <a:rPr lang="en-GB" dirty="0" smtClean="0"/>
              <a:t>1979;1993</a:t>
            </a:r>
            <a:r>
              <a:rPr lang="en-GB" dirty="0"/>
              <a:t>). </a:t>
            </a:r>
          </a:p>
        </p:txBody>
      </p:sp>
    </p:spTree>
    <p:extLst>
      <p:ext uri="{BB962C8B-B14F-4D97-AF65-F5344CB8AC3E}">
        <p14:creationId xmlns="" xmlns:p14="http://schemas.microsoft.com/office/powerpoint/2010/main" val="375265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853016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0000CC"/>
                </a:solidFill>
              </a:rPr>
              <a:t>Comprehensibility</a:t>
            </a:r>
            <a:r>
              <a:rPr lang="en-GB" dirty="0">
                <a:solidFill>
                  <a:srgbClr val="0000CC"/>
                </a:solidFill>
              </a:rPr>
              <a:t/>
            </a:r>
            <a:br>
              <a:rPr lang="en-GB" dirty="0">
                <a:solidFill>
                  <a:srgbClr val="0000CC"/>
                </a:solidFill>
              </a:rPr>
            </a:br>
            <a:endParaRPr lang="en-GB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914401"/>
            <a:ext cx="6172200" cy="725381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Comprehensibility reflects </a:t>
            </a:r>
            <a:r>
              <a:rPr lang="en-GB" dirty="0"/>
              <a:t>an individual’s sense of comprehension and understanding of significant issues in health 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and</a:t>
            </a:r>
            <a:endParaRPr lang="en-GB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Their </a:t>
            </a:r>
            <a:r>
              <a:rPr lang="en-GB" dirty="0"/>
              <a:t>lived experience,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together </a:t>
            </a:r>
            <a:r>
              <a:rPr lang="en-GB" dirty="0"/>
              <a:t>with </a:t>
            </a:r>
            <a:endParaRPr lang="en-GB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An </a:t>
            </a:r>
            <a:r>
              <a:rPr lang="en-GB" dirty="0"/>
              <a:t>internalized assurance</a:t>
            </a:r>
            <a:r>
              <a:rPr lang="en-GB" dirty="0" smtClean="0"/>
              <a:t>/ reassurance </a:t>
            </a:r>
            <a:r>
              <a:rPr lang="en-GB" dirty="0"/>
              <a:t>of a sense of existing order and social balance (</a:t>
            </a:r>
            <a:r>
              <a:rPr lang="en-GB" dirty="0" err="1"/>
              <a:t>Antonovsky</a:t>
            </a:r>
            <a:r>
              <a:rPr lang="en-GB" dirty="0"/>
              <a:t> </a:t>
            </a:r>
            <a:r>
              <a:rPr lang="en-GB" dirty="0" smtClean="0"/>
              <a:t>1996</a:t>
            </a:r>
            <a:r>
              <a:rPr lang="en-GB" dirty="0"/>
              <a:t>; Johnson 2004; Darling et al. 2007; </a:t>
            </a:r>
            <a:r>
              <a:rPr lang="en-GB" dirty="0" err="1"/>
              <a:t>Sanftner</a:t>
            </a:r>
            <a:r>
              <a:rPr lang="en-GB" dirty="0"/>
              <a:t> 2011).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19835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6172200" cy="700616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>
                <a:solidFill>
                  <a:srgbClr val="0000CC"/>
                </a:solidFill>
              </a:rPr>
              <a:t>M</a:t>
            </a:r>
            <a:r>
              <a:rPr lang="en-GB" b="1" dirty="0" smtClean="0">
                <a:solidFill>
                  <a:srgbClr val="0000CC"/>
                </a:solidFill>
              </a:rPr>
              <a:t>anageability</a:t>
            </a:r>
            <a:r>
              <a:rPr lang="en-GB" dirty="0">
                <a:solidFill>
                  <a:srgbClr val="0000CC"/>
                </a:solidFill>
              </a:rPr>
              <a:t/>
            </a:r>
            <a:br>
              <a:rPr lang="en-GB" dirty="0">
                <a:solidFill>
                  <a:srgbClr val="0000CC"/>
                </a:solidFill>
              </a:rPr>
            </a:br>
            <a:endParaRPr lang="en-GB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838200"/>
            <a:ext cx="6172200" cy="7330019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endParaRPr lang="en-GB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Manageability reflects </a:t>
            </a:r>
            <a:r>
              <a:rPr lang="en-GB" dirty="0"/>
              <a:t>a particular focus upon the individual’s perception, understanding and sense of control. </a:t>
            </a:r>
            <a:endParaRPr lang="en-GB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Manageability </a:t>
            </a:r>
            <a:r>
              <a:rPr lang="en-GB" dirty="0"/>
              <a:t>also reflects an individual’s response to stressors and an individual's access to and choice of coping skills and coping support. </a:t>
            </a:r>
            <a:endParaRPr lang="en-GB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Coping </a:t>
            </a:r>
            <a:r>
              <a:rPr lang="en-GB" dirty="0"/>
              <a:t>support is significantly reflective of prior experience and perceptions of the supportive matrix in which an individual might find themselves at a particularly stressful period (</a:t>
            </a:r>
            <a:r>
              <a:rPr lang="en-GB" dirty="0" err="1"/>
              <a:t>Antonovsky</a:t>
            </a:r>
            <a:r>
              <a:rPr lang="en-GB" dirty="0"/>
              <a:t> 1987; 1996</a:t>
            </a:r>
            <a:r>
              <a:rPr lang="en-GB" dirty="0" smtClean="0"/>
              <a:t>; </a:t>
            </a:r>
            <a:r>
              <a:rPr lang="en-GB" dirty="0" err="1"/>
              <a:t>Cilliers</a:t>
            </a:r>
            <a:r>
              <a:rPr lang="en-GB" dirty="0"/>
              <a:t> and </a:t>
            </a:r>
            <a:r>
              <a:rPr lang="en-GB" dirty="0" err="1"/>
              <a:t>Kossuth</a:t>
            </a:r>
            <a:r>
              <a:rPr lang="en-GB" dirty="0"/>
              <a:t> 2002).</a:t>
            </a:r>
          </a:p>
          <a:p>
            <a:pPr>
              <a:buFont typeface="Wingdings" panose="05000000000000000000" pitchFamily="2" charset="2"/>
              <a:buChar char="q"/>
            </a:pP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00467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GB" sz="4000" b="1" dirty="0">
                <a:solidFill>
                  <a:srgbClr val="0000CC"/>
                </a:solidFill>
                <a:latin typeface="Calibri" panose="020F0502020204030204" pitchFamily="34" charset="0"/>
              </a:rPr>
              <a:t>Meaningfulness</a:t>
            </a:r>
            <a:r>
              <a:rPr lang="en-GB" sz="4000" dirty="0">
                <a:latin typeface="Calibri" panose="020F0502020204030204" pitchFamily="34" charset="0"/>
              </a:rPr>
              <a:t/>
            </a:r>
            <a:br>
              <a:rPr lang="en-GB" sz="4000" dirty="0">
                <a:latin typeface="Calibri" panose="020F0502020204030204" pitchFamily="34" charset="0"/>
              </a:rPr>
            </a:br>
            <a:endParaRPr lang="en-GB" sz="40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524001"/>
            <a:ext cx="6172200" cy="664421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GB" dirty="0"/>
              <a:t>Meaningfulness </a:t>
            </a:r>
            <a:r>
              <a:rPr lang="en-GB" dirty="0" smtClean="0"/>
              <a:t>reflects </a:t>
            </a:r>
            <a:r>
              <a:rPr lang="en-GB" dirty="0"/>
              <a:t>life as having a sense of purpose that it is understandable, </a:t>
            </a:r>
            <a:endParaRPr lang="en-GB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That </a:t>
            </a:r>
            <a:r>
              <a:rPr lang="en-GB" dirty="0"/>
              <a:t>the individual has value and primacy </a:t>
            </a:r>
            <a:endParaRPr lang="en-GB" dirty="0" smtClean="0"/>
          </a:p>
          <a:p>
            <a:pPr marL="0" indent="0">
              <a:buNone/>
            </a:pPr>
            <a:r>
              <a:rPr lang="en-GB" b="1" i="1" dirty="0" smtClean="0"/>
              <a:t>and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There </a:t>
            </a:r>
            <a:r>
              <a:rPr lang="en-GB" dirty="0"/>
              <a:t>is real worth in the individual investing time and resources into significant challenges (</a:t>
            </a:r>
            <a:r>
              <a:rPr lang="en-GB" dirty="0" err="1"/>
              <a:t>Antonovsky</a:t>
            </a:r>
            <a:r>
              <a:rPr lang="en-GB" dirty="0"/>
              <a:t> 1979; 1987; 1996).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57700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34631663"/>
              </p:ext>
            </p:extLst>
          </p:nvPr>
        </p:nvGraphicFramePr>
        <p:xfrm>
          <a:off x="228597" y="228600"/>
          <a:ext cx="6400802" cy="82402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3003"/>
                <a:gridCol w="2156925"/>
                <a:gridCol w="1649964"/>
                <a:gridCol w="1450910"/>
              </a:tblGrid>
              <a:tr h="4572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u="sng" cap="all" dirty="0" err="1">
                          <a:effectLst/>
                        </a:rPr>
                        <a:t>StAge</a:t>
                      </a:r>
                      <a:r>
                        <a:rPr lang="en-GB" sz="800" u="sng" cap="all" dirty="0">
                          <a:effectLst/>
                        </a:rPr>
                        <a:t> 1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u="sng" cap="all" dirty="0" err="1">
                          <a:effectLst/>
                        </a:rPr>
                        <a:t>StAge</a:t>
                      </a:r>
                      <a:r>
                        <a:rPr lang="en-GB" sz="800" u="sng" cap="all" dirty="0">
                          <a:effectLst/>
                        </a:rPr>
                        <a:t> 2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u="sng" cap="all">
                          <a:effectLst/>
                        </a:rPr>
                        <a:t>Stage 3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u="sng" cap="all">
                          <a:effectLst/>
                        </a:rPr>
                        <a:t>StAge 4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8351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u="sng" cap="all" dirty="0">
                          <a:effectLst/>
                        </a:rPr>
                        <a:t>Theory </a:t>
                      </a:r>
                      <a:endParaRPr lang="en-GB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cap="all" dirty="0">
                          <a:effectLst/>
                        </a:rPr>
                        <a:t>Conceptual Framework  </a:t>
                      </a:r>
                      <a:endParaRPr lang="en-GB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u="sng" cap="all">
                          <a:effectLst/>
                        </a:rPr>
                        <a:t>Emergent themes</a:t>
                      </a:r>
                      <a:endParaRPr lang="en-GB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u="sng" cap="all" dirty="0">
                          <a:effectLst/>
                        </a:rPr>
                        <a:t>Emergent sub themes and  categories </a:t>
                      </a:r>
                      <a:endParaRPr lang="en-GB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5218">
                <a:tc rowSpan="20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 err="1">
                          <a:effectLst/>
                        </a:rPr>
                        <a:t>Salutogenesis</a:t>
                      </a:r>
                      <a:r>
                        <a:rPr lang="en-GB" sz="1050" dirty="0">
                          <a:effectLst/>
                        </a:rPr>
                        <a:t> and a Sense of Coherence </a:t>
                      </a:r>
                      <a:endParaRPr lang="en-GB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rowSpan="7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Comprehensibility</a:t>
                      </a:r>
                      <a:endParaRPr lang="en-GB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Comprehension and insight</a:t>
                      </a:r>
                      <a:endParaRPr lang="en-GB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The experience </a:t>
                      </a:r>
                      <a:endParaRPr lang="en-GB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587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Understanding</a:t>
                      </a:r>
                      <a:endParaRPr lang="en-GB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587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Pre-existing pattern</a:t>
                      </a:r>
                      <a:endParaRPr lang="en-GB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659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Comprehensibility-social imbalance or pathology</a:t>
                      </a:r>
                      <a:endParaRPr lang="en-GB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Disengagement</a:t>
                      </a:r>
                      <a:endParaRPr lang="en-GB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659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Imbalance</a:t>
                      </a:r>
                      <a:endParaRPr lang="en-GB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587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Pathology</a:t>
                      </a:r>
                      <a:endParaRPr lang="en-GB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587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Body Image</a:t>
                      </a:r>
                      <a:endParaRPr lang="en-GB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587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1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Manageability</a:t>
                      </a:r>
                      <a:endParaRPr lang="en-GB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Manageability and control</a:t>
                      </a:r>
                      <a:endParaRPr lang="en-GB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Control</a:t>
                      </a:r>
                      <a:endParaRPr lang="en-GB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2660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Stress and coping </a:t>
                      </a:r>
                      <a:endParaRPr lang="en-GB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676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Manageability-the prior context, supporting or driving</a:t>
                      </a:r>
                      <a:endParaRPr lang="en-GB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The family</a:t>
                      </a:r>
                      <a:endParaRPr lang="en-GB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1438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The public perception</a:t>
                      </a:r>
                      <a:endParaRPr lang="en-GB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587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Manageability-disclosure and impact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 </a:t>
                      </a:r>
                      <a:endParaRPr lang="en-GB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The prior experience</a:t>
                      </a:r>
                      <a:endParaRPr lang="en-GB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587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Disclosure</a:t>
                      </a:r>
                      <a:endParaRPr lang="en-GB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587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Labelling</a:t>
                      </a:r>
                      <a:endParaRPr lang="en-GB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4845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Academically and professionally</a:t>
                      </a:r>
                      <a:endParaRPr lang="en-GB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587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Manageability - and support</a:t>
                      </a:r>
                      <a:endParaRPr lang="en-GB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Emotional support</a:t>
                      </a:r>
                      <a:endParaRPr lang="en-GB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587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Supporting environment</a:t>
                      </a:r>
                      <a:endParaRPr lang="en-GB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587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Supporting outreach</a:t>
                      </a:r>
                      <a:endParaRPr lang="en-GB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4845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Meaningfulness</a:t>
                      </a:r>
                      <a:endParaRPr lang="en-GB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Meaningfulness- towards a more salutogenic response</a:t>
                      </a:r>
                      <a:endParaRPr lang="en-GB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Positive challenge</a:t>
                      </a:r>
                      <a:endParaRPr lang="en-GB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4845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Meaningfulness- supporting the context</a:t>
                      </a:r>
                      <a:endParaRPr lang="en-GB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Positive experience </a:t>
                      </a:r>
                      <a:endParaRPr lang="en-GB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62000" y="8458200"/>
            <a:ext cx="499046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The Conceptual Framework-Undergraduate Students and Disordered</a:t>
            </a:r>
            <a:r>
              <a:rPr kumimoji="0" lang="en-GB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Eating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128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157816"/>
          </a:xfrm>
        </p:spPr>
        <p:txBody>
          <a:bodyPr/>
          <a:lstStyle/>
          <a:p>
            <a:r>
              <a:rPr lang="en-GB" b="1" dirty="0" smtClean="0">
                <a:solidFill>
                  <a:srgbClr val="0000CC"/>
                </a:solidFill>
              </a:rPr>
              <a:t>Psychiatry or psychology</a:t>
            </a:r>
            <a:endParaRPr lang="en-GB" b="1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524001"/>
            <a:ext cx="6172200" cy="664421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The 1st year and significant stress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/>
              <a:t>Pre-existing drivers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/>
              <a:t>Mad or </a:t>
            </a:r>
            <a:r>
              <a:rPr lang="en-GB" dirty="0" smtClean="0"/>
              <a:t>troubled/struggling </a:t>
            </a:r>
            <a:endParaRPr lang="en-GB" dirty="0"/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Control, </a:t>
            </a:r>
            <a:r>
              <a:rPr lang="en-GB" dirty="0"/>
              <a:t>Chronic </a:t>
            </a:r>
            <a:r>
              <a:rPr lang="en-GB" dirty="0" smtClean="0"/>
              <a:t>Stress</a:t>
            </a:r>
          </a:p>
          <a:p>
            <a:pPr marL="0" indent="0">
              <a:buNone/>
            </a:pPr>
            <a:r>
              <a:rPr lang="en-GB" b="1" i="1" dirty="0" smtClean="0"/>
              <a:t>and</a:t>
            </a:r>
            <a:r>
              <a:rPr lang="en-GB" dirty="0" smtClean="0"/>
              <a:t> </a:t>
            </a:r>
            <a:endParaRPr lang="en-GB" dirty="0"/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Disordered Eating (NICE 2004:BEAT 2014)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Early outreach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A sense of wellbeing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Positive psychology (Seligman </a:t>
            </a:r>
            <a:r>
              <a:rPr lang="en-GB" dirty="0"/>
              <a:t>and </a:t>
            </a:r>
            <a:r>
              <a:rPr lang="en-GB" dirty="0" err="1"/>
              <a:t>Csikszentmihalyi</a:t>
            </a:r>
            <a:r>
              <a:rPr lang="en-GB" dirty="0"/>
              <a:t> </a:t>
            </a:r>
            <a:r>
              <a:rPr lang="en-GB" dirty="0" smtClean="0"/>
              <a:t>2000)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University the 1</a:t>
            </a:r>
            <a:r>
              <a:rPr lang="en-GB" baseline="30000" dirty="0" smtClean="0"/>
              <a:t>st</a:t>
            </a:r>
            <a:r>
              <a:rPr lang="en-GB" dirty="0" smtClean="0"/>
              <a:t> year and a </a:t>
            </a:r>
            <a:r>
              <a:rPr lang="en-GB" b="1" i="1" dirty="0" smtClean="0">
                <a:solidFill>
                  <a:srgbClr val="0000CC"/>
                </a:solidFill>
              </a:rPr>
              <a:t>Liminal Opportunity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75361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6184"/>
            <a:ext cx="5829300" cy="853016"/>
          </a:xfrm>
        </p:spPr>
        <p:txBody>
          <a:bodyPr/>
          <a:lstStyle/>
          <a:p>
            <a:r>
              <a:rPr lang="en-GB" b="1" dirty="0">
                <a:solidFill>
                  <a:srgbClr val="0000CC"/>
                </a:solidFill>
              </a:rPr>
              <a:t>Key issues emerging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371600"/>
            <a:ext cx="6172200" cy="7467599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Lack </a:t>
            </a:r>
            <a:r>
              <a:rPr lang="en-GB" dirty="0"/>
              <a:t>of understanding to the nature/risks associated with disordered eating </a:t>
            </a:r>
            <a:endParaRPr lang="en-GB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b="1" dirty="0" smtClean="0">
                <a:solidFill>
                  <a:srgbClr val="FF0000"/>
                </a:solidFill>
              </a:rPr>
              <a:t>The </a:t>
            </a:r>
            <a:r>
              <a:rPr lang="en-GB" b="1" dirty="0">
                <a:solidFill>
                  <a:srgbClr val="FF0000"/>
                </a:solidFill>
              </a:rPr>
              <a:t>use of disordered eating as a stress coping </a:t>
            </a:r>
            <a:r>
              <a:rPr lang="en-GB" b="1" dirty="0" smtClean="0">
                <a:solidFill>
                  <a:srgbClr val="FF0000"/>
                </a:solidFill>
              </a:rPr>
              <a:t>mechanism </a:t>
            </a:r>
            <a:endParaRPr lang="en-GB" b="1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Stress &amp; Isolation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b="1" dirty="0" smtClean="0">
                <a:solidFill>
                  <a:srgbClr val="FF0000"/>
                </a:solidFill>
              </a:rPr>
              <a:t>Disordered </a:t>
            </a:r>
            <a:r>
              <a:rPr lang="en-GB" b="1" dirty="0">
                <a:solidFill>
                  <a:srgbClr val="FF0000"/>
                </a:solidFill>
              </a:rPr>
              <a:t>eating perceived negatively as a mental health issue carried stigma and reticence to acknowledge </a:t>
            </a:r>
            <a:r>
              <a:rPr lang="en-GB" b="1" dirty="0" smtClean="0">
                <a:solidFill>
                  <a:srgbClr val="FF0000"/>
                </a:solidFill>
              </a:rPr>
              <a:t>= being </a:t>
            </a:r>
            <a:r>
              <a:rPr lang="en-GB" b="1" dirty="0">
                <a:solidFill>
                  <a:srgbClr val="FF0000"/>
                </a:solidFill>
              </a:rPr>
              <a:t>wary of the academic/ professional consequences</a:t>
            </a:r>
            <a:r>
              <a:rPr lang="en-GB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Possibly </a:t>
            </a:r>
            <a:r>
              <a:rPr lang="en-GB" dirty="0"/>
              <a:t>reflected in a sometimes concealed /sub-clinical experience. </a:t>
            </a:r>
            <a:endParaRPr lang="en-GB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b="1" dirty="0" smtClean="0">
                <a:solidFill>
                  <a:srgbClr val="FF0000"/>
                </a:solidFill>
              </a:rPr>
              <a:t>Students wary </a:t>
            </a:r>
            <a:r>
              <a:rPr lang="en-GB" b="1" dirty="0">
                <a:solidFill>
                  <a:srgbClr val="FF0000"/>
                </a:solidFill>
              </a:rPr>
              <a:t>of eating in more public refectories</a:t>
            </a:r>
            <a:r>
              <a:rPr lang="en-GB" b="1" dirty="0" smtClean="0">
                <a:solidFill>
                  <a:srgbClr val="FF000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Students </a:t>
            </a:r>
            <a:r>
              <a:rPr lang="en-GB" dirty="0"/>
              <a:t>felt very positive about their arrival at university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and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b="1" dirty="0" smtClean="0">
                <a:solidFill>
                  <a:srgbClr val="FF0000"/>
                </a:solidFill>
              </a:rPr>
              <a:t>That </a:t>
            </a:r>
            <a:r>
              <a:rPr lang="en-GB" b="1" dirty="0">
                <a:solidFill>
                  <a:srgbClr val="FF0000"/>
                </a:solidFill>
              </a:rPr>
              <a:t>their experience with disordered eating could potentially add to their repertoire as future health care professionals.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6558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2079585\Desktop\My Documents\My Pictures\Family\SL38016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harpenSoften amount="-34000"/>
                    </a14:imgEffect>
                    <a14:imgEffect>
                      <a14:brightnessContrast bright="31000" contrast="4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04800"/>
            <a:ext cx="3124200" cy="2895600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4381500" cy="1524000"/>
          </a:xfrm>
        </p:spPr>
        <p:txBody>
          <a:bodyPr/>
          <a:lstStyle/>
          <a:p>
            <a:r>
              <a:rPr lang="en-GB" b="1" dirty="0" smtClean="0">
                <a:solidFill>
                  <a:srgbClr val="0000CC"/>
                </a:solidFill>
              </a:rPr>
              <a:t>Impact !</a:t>
            </a:r>
            <a:endParaRPr lang="en-GB" b="1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GB" sz="3600" b="1" dirty="0" smtClean="0"/>
              <a:t>On self</a:t>
            </a:r>
          </a:p>
          <a:p>
            <a:pPr>
              <a:buFont typeface="Wingdings" pitchFamily="2" charset="2"/>
              <a:buChar char="q"/>
            </a:pPr>
            <a:r>
              <a:rPr lang="en-GB" sz="3600" b="1" dirty="0" smtClean="0"/>
              <a:t>On first and later years of study</a:t>
            </a:r>
          </a:p>
          <a:p>
            <a:pPr>
              <a:buFont typeface="Wingdings" pitchFamily="2" charset="2"/>
              <a:buChar char="q"/>
            </a:pPr>
            <a:r>
              <a:rPr lang="en-GB" sz="3600" b="1" dirty="0" smtClean="0"/>
              <a:t>Unstable self image/self efficacy</a:t>
            </a:r>
          </a:p>
          <a:p>
            <a:pPr>
              <a:buFont typeface="Wingdings" pitchFamily="2" charset="2"/>
              <a:buChar char="q"/>
            </a:pPr>
            <a:r>
              <a:rPr lang="en-GB" sz="3600" b="1" dirty="0" smtClean="0"/>
              <a:t>Waste of resources</a:t>
            </a:r>
          </a:p>
          <a:p>
            <a:pPr>
              <a:buFont typeface="Wingdings" pitchFamily="2" charset="2"/>
              <a:buChar char="q"/>
            </a:pPr>
            <a:r>
              <a:rPr lang="en-GB" sz="3600" b="1" dirty="0" smtClean="0"/>
              <a:t>↓Scholarly focus</a:t>
            </a:r>
          </a:p>
          <a:p>
            <a:pPr>
              <a:buFont typeface="Wingdings" pitchFamily="2" charset="2"/>
              <a:buChar char="q"/>
            </a:pPr>
            <a:r>
              <a:rPr lang="en-GB" sz="3600" b="1" dirty="0" smtClean="0"/>
              <a:t>↑ Acute /chronic stress</a:t>
            </a:r>
          </a:p>
          <a:p>
            <a:pPr>
              <a:buFont typeface="Wingdings" pitchFamily="2" charset="2"/>
              <a:buChar char="q"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446"/>
            <a:ext cx="6172200" cy="92921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b="1" i="1" dirty="0" smtClean="0">
                <a:solidFill>
                  <a:srgbClr val="0000CC"/>
                </a:solidFill>
              </a:rPr>
              <a:t>The </a:t>
            </a:r>
            <a:r>
              <a:rPr lang="en-GB" b="1" i="1" dirty="0">
                <a:solidFill>
                  <a:srgbClr val="0000CC"/>
                </a:solidFill>
              </a:rPr>
              <a:t>University </a:t>
            </a:r>
            <a:r>
              <a:rPr lang="en-GB" b="1" i="1" dirty="0" smtClean="0">
                <a:solidFill>
                  <a:srgbClr val="0000CC"/>
                </a:solidFill>
              </a:rPr>
              <a:t>could </a:t>
            </a:r>
            <a:r>
              <a:rPr lang="en-GB" b="1" i="1" dirty="0">
                <a:solidFill>
                  <a:srgbClr val="0000CC"/>
                </a:solidFill>
              </a:rPr>
              <a:t/>
            </a:r>
            <a:br>
              <a:rPr lang="en-GB" b="1" i="1" dirty="0">
                <a:solidFill>
                  <a:srgbClr val="0000CC"/>
                </a:solidFill>
              </a:rPr>
            </a:br>
            <a:endParaRPr lang="en-GB" b="1" i="1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762000"/>
            <a:ext cx="6172200" cy="8000999"/>
          </a:xfrm>
        </p:spPr>
        <p:txBody>
          <a:bodyPr>
            <a:normAutofit fontScale="55000" lnSpcReduction="20000"/>
          </a:bodyPr>
          <a:lstStyle/>
          <a:p>
            <a:endParaRPr lang="en-GB" sz="3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4400" dirty="0" smtClean="0"/>
              <a:t>Further </a:t>
            </a:r>
            <a:r>
              <a:rPr lang="en-GB" sz="4400" dirty="0"/>
              <a:t>develop its outreach to new students with a more consistently supportive program including stress training and more support via student </a:t>
            </a:r>
            <a:r>
              <a:rPr lang="en-GB" sz="4400" dirty="0" smtClean="0"/>
              <a:t>buddying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4400" dirty="0" smtClean="0"/>
              <a:t>Enhance </a:t>
            </a:r>
            <a:r>
              <a:rPr lang="en-GB" sz="4400" dirty="0"/>
              <a:t>education/awareness of student support facilities particularly in terms of mental health </a:t>
            </a:r>
            <a:r>
              <a:rPr lang="en-GB" sz="4400" dirty="0" smtClean="0"/>
              <a:t>stressors/resilience  </a:t>
            </a:r>
            <a:r>
              <a:rPr lang="en-GB" sz="4400" dirty="0"/>
              <a:t>and the assurance of confidentiality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4400" b="1" dirty="0" smtClean="0">
                <a:solidFill>
                  <a:srgbClr val="FF0000"/>
                </a:solidFill>
              </a:rPr>
              <a:t>Extend </a:t>
            </a:r>
            <a:r>
              <a:rPr lang="en-GB" sz="4400" b="1" dirty="0">
                <a:solidFill>
                  <a:srgbClr val="FF0000"/>
                </a:solidFill>
              </a:rPr>
              <a:t>its program on positive mental health to reduce a sense of stigma within the student </a:t>
            </a:r>
            <a:r>
              <a:rPr lang="en-GB" sz="4400" b="1" dirty="0" smtClean="0">
                <a:solidFill>
                  <a:srgbClr val="FF0000"/>
                </a:solidFill>
              </a:rPr>
              <a:t>population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4400" dirty="0" smtClean="0"/>
              <a:t>Consistent more training </a:t>
            </a:r>
            <a:r>
              <a:rPr lang="en-GB" sz="4400" dirty="0"/>
              <a:t>in the understanding and person- </a:t>
            </a:r>
            <a:r>
              <a:rPr lang="en-GB" sz="4400" dirty="0" err="1"/>
              <a:t>centered</a:t>
            </a:r>
            <a:r>
              <a:rPr lang="en-GB" sz="4400" dirty="0"/>
              <a:t> approach to students experiencing disordered eating, particularly the sub-clinical </a:t>
            </a:r>
            <a:r>
              <a:rPr lang="en-GB" sz="4400" dirty="0" smtClean="0"/>
              <a:t>group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4400" b="1" dirty="0" smtClean="0">
                <a:solidFill>
                  <a:srgbClr val="FF0000"/>
                </a:solidFill>
              </a:rPr>
              <a:t>Consider </a:t>
            </a:r>
            <a:r>
              <a:rPr lang="en-GB" sz="4400" b="1" dirty="0">
                <a:solidFill>
                  <a:srgbClr val="FF0000"/>
                </a:solidFill>
              </a:rPr>
              <a:t>some small changes and adaptations to the refectory eating areas to better facilitate </a:t>
            </a:r>
            <a:r>
              <a:rPr lang="en-GB" sz="4400" b="1" dirty="0" smtClean="0">
                <a:solidFill>
                  <a:srgbClr val="FF0000"/>
                </a:solidFill>
              </a:rPr>
              <a:t>at-risk </a:t>
            </a:r>
            <a:r>
              <a:rPr lang="en-GB" sz="4400" b="1" dirty="0">
                <a:solidFill>
                  <a:srgbClr val="FF0000"/>
                </a:solidFill>
              </a:rPr>
              <a:t>students. </a:t>
            </a:r>
            <a:endParaRPr lang="en-GB" sz="4400" b="1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GB" sz="4400" dirty="0" smtClean="0"/>
              <a:t>Finally </a:t>
            </a:r>
            <a:r>
              <a:rPr lang="en-GB" sz="4400" dirty="0"/>
              <a:t>the University could perhaps better use the first few months of student's arrival at university to help embed a program to develop a stronger sense of coherence and wellbeing.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4400" dirty="0"/>
          </a:p>
        </p:txBody>
      </p:sp>
    </p:spTree>
    <p:extLst>
      <p:ext uri="{BB962C8B-B14F-4D97-AF65-F5344CB8AC3E}">
        <p14:creationId xmlns="" xmlns:p14="http://schemas.microsoft.com/office/powerpoint/2010/main" val="300178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6172200" cy="381000"/>
          </a:xfrm>
        </p:spPr>
        <p:txBody>
          <a:bodyPr>
            <a:normAutofit fontScale="90000"/>
          </a:bodyPr>
          <a:lstStyle/>
          <a:p>
            <a:r>
              <a:rPr lang="en-GB" sz="2400" dirty="0" smtClean="0"/>
              <a:t>Reference List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381000"/>
            <a:ext cx="6172200" cy="8458200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sz="2500" dirty="0" err="1"/>
              <a:t>Antonovsky</a:t>
            </a:r>
            <a:r>
              <a:rPr lang="en-GB" sz="2500" dirty="0"/>
              <a:t>, A. (1979) </a:t>
            </a:r>
            <a:r>
              <a:rPr lang="en-GB" sz="2500" i="1" dirty="0"/>
              <a:t>Health, stress and coping.</a:t>
            </a:r>
            <a:r>
              <a:rPr lang="en-GB" sz="2500" dirty="0"/>
              <a:t> San Francisco: </a:t>
            </a:r>
            <a:r>
              <a:rPr lang="en-GB" sz="2500" dirty="0" err="1"/>
              <a:t>Jossey</a:t>
            </a:r>
            <a:r>
              <a:rPr lang="en-GB" sz="2500" dirty="0"/>
              <a:t>-Bass.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2500" dirty="0" err="1" smtClean="0"/>
              <a:t>Antonovsky</a:t>
            </a:r>
            <a:r>
              <a:rPr lang="en-GB" sz="2500" dirty="0"/>
              <a:t>, A. (1984b) The sense of coherence as a determinant of health. In </a:t>
            </a:r>
            <a:r>
              <a:rPr lang="en-GB" sz="2500" dirty="0" err="1"/>
              <a:t>Matarazzo</a:t>
            </a:r>
            <a:r>
              <a:rPr lang="en-GB" sz="2500" dirty="0"/>
              <a:t>, J.D. Weiss, S.M. Herd, J.A. Miller, M.E. and Weiss S.M (Eds.), </a:t>
            </a:r>
            <a:r>
              <a:rPr lang="en-GB" sz="2500" i="1" dirty="0"/>
              <a:t>Behavioural Health: a handbook of health enhancement and disease prevention</a:t>
            </a:r>
            <a:r>
              <a:rPr lang="en-GB" sz="2500" dirty="0"/>
              <a:t> (pp. 114-129). New York: Wiley </a:t>
            </a:r>
            <a:r>
              <a:rPr lang="en-GB" sz="2500" dirty="0" err="1"/>
              <a:t>Interscience</a:t>
            </a:r>
            <a:r>
              <a:rPr lang="en-GB" sz="2500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2500" dirty="0" err="1" smtClean="0"/>
              <a:t>Antonovsky</a:t>
            </a:r>
            <a:r>
              <a:rPr lang="en-GB" sz="2500" dirty="0"/>
              <a:t>, A. (1987) </a:t>
            </a:r>
            <a:r>
              <a:rPr lang="en-GB" sz="2500" i="1" dirty="0"/>
              <a:t>Unravelling the mystery of health: how people manage stress and  stay well</a:t>
            </a:r>
            <a:r>
              <a:rPr lang="en-GB" sz="2500" dirty="0"/>
              <a:t>. San </a:t>
            </a:r>
            <a:r>
              <a:rPr lang="en-GB" sz="2500" dirty="0" err="1"/>
              <a:t>Fransisco</a:t>
            </a:r>
            <a:r>
              <a:rPr lang="en-GB" sz="2500" dirty="0"/>
              <a:t>: Josey-Bass.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2500" dirty="0" err="1" smtClean="0"/>
              <a:t>Antonovsky</a:t>
            </a:r>
            <a:r>
              <a:rPr lang="en-GB" sz="2500" dirty="0"/>
              <a:t>, A. (1993) The structure and properties of the sense of coherence scale. </a:t>
            </a:r>
            <a:r>
              <a:rPr lang="en-GB" sz="2500" i="1" dirty="0"/>
              <a:t>Social Science and Medicine</a:t>
            </a:r>
            <a:r>
              <a:rPr lang="en-GB" sz="2500" dirty="0"/>
              <a:t>, 36, 725-733. 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2500" dirty="0" err="1"/>
              <a:t>Antonovsky</a:t>
            </a:r>
            <a:r>
              <a:rPr lang="en-GB" sz="2500" dirty="0"/>
              <a:t>, A. (1996) The </a:t>
            </a:r>
            <a:r>
              <a:rPr lang="en-GB" sz="2500" dirty="0" err="1"/>
              <a:t>salutogenic</a:t>
            </a:r>
            <a:r>
              <a:rPr lang="en-GB" sz="2500" dirty="0"/>
              <a:t> model as a theory to guide health promotion. </a:t>
            </a:r>
            <a:r>
              <a:rPr lang="en-GB" sz="2500" i="1" dirty="0"/>
              <a:t>Health Promotion International</a:t>
            </a:r>
            <a:r>
              <a:rPr lang="en-GB" sz="2500" dirty="0"/>
              <a:t>, 11: 11-18.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2500" dirty="0" smtClean="0"/>
              <a:t>Boyd</a:t>
            </a:r>
            <a:r>
              <a:rPr lang="en-GB" sz="2500" dirty="0"/>
              <a:t>, C. (2006) "Coping and Emotional Intelligence in Women with a History of Eating Disordered Behaviour," </a:t>
            </a:r>
            <a:r>
              <a:rPr lang="en-GB" sz="2500" i="1" dirty="0"/>
              <a:t>McNair  Scholars Journal</a:t>
            </a:r>
            <a:r>
              <a:rPr lang="en-GB" sz="2500" dirty="0"/>
              <a:t>: 10 (1): 4-12.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2500" dirty="0" err="1"/>
              <a:t>Cilliers</a:t>
            </a:r>
            <a:r>
              <a:rPr lang="en-GB" sz="2500" dirty="0"/>
              <a:t>, F. and </a:t>
            </a:r>
            <a:r>
              <a:rPr lang="en-GB" sz="2500" dirty="0" err="1"/>
              <a:t>Kossuth</a:t>
            </a:r>
            <a:r>
              <a:rPr lang="en-GB" sz="2500" dirty="0"/>
              <a:t>, S. (2002) The relationship between organisational climate and </a:t>
            </a:r>
            <a:r>
              <a:rPr lang="en-GB" sz="2500" dirty="0" err="1"/>
              <a:t>salutogenic</a:t>
            </a:r>
            <a:r>
              <a:rPr lang="en-GB" sz="2500" dirty="0"/>
              <a:t> functioning. </a:t>
            </a:r>
            <a:r>
              <a:rPr lang="en-GB" sz="2500" i="1" dirty="0"/>
              <a:t>South African Journal of Industrial Psychology</a:t>
            </a:r>
            <a:r>
              <a:rPr lang="en-GB" sz="2500" dirty="0"/>
              <a:t>, 28: 8-13.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2500" dirty="0"/>
              <a:t>Darling C.A. </a:t>
            </a:r>
            <a:r>
              <a:rPr lang="en-GB" sz="2500" dirty="0" err="1"/>
              <a:t>McWey</a:t>
            </a:r>
            <a:r>
              <a:rPr lang="en-GB" sz="2500" dirty="0"/>
              <a:t> L.M. Howard S.N. and Olmstead S.B. (2007) College student stress: the influence of interpersonal relationships on sense of coherence, </a:t>
            </a:r>
            <a:r>
              <a:rPr lang="en-GB" sz="2500" i="1" dirty="0"/>
              <a:t>Stress and Health</a:t>
            </a:r>
            <a:r>
              <a:rPr lang="en-GB" sz="2500" dirty="0"/>
              <a:t> 23: 215-229.      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2500" dirty="0">
                <a:hlinkClick r:id="rId2"/>
              </a:rPr>
              <a:t>Dissing A.S</a:t>
            </a:r>
            <a:r>
              <a:rPr lang="en-GB" sz="2500" dirty="0"/>
              <a:t>., </a:t>
            </a:r>
            <a:r>
              <a:rPr lang="en-GB" sz="2500" dirty="0" err="1">
                <a:hlinkClick r:id="rId3"/>
              </a:rPr>
              <a:t>Bak</a:t>
            </a:r>
            <a:r>
              <a:rPr lang="en-GB" sz="2500" dirty="0">
                <a:hlinkClick r:id="rId3"/>
              </a:rPr>
              <a:t> N.H</a:t>
            </a:r>
            <a:r>
              <a:rPr lang="en-GB" sz="2500" dirty="0"/>
              <a:t>., </a:t>
            </a:r>
            <a:r>
              <a:rPr lang="en-GB" sz="2500" dirty="0">
                <a:hlinkClick r:id="rId4"/>
              </a:rPr>
              <a:t>Pedersen L.E</a:t>
            </a:r>
            <a:r>
              <a:rPr lang="en-GB" sz="2500" dirty="0"/>
              <a:t>. and </a:t>
            </a:r>
            <a:r>
              <a:rPr lang="en-GB" sz="2500" u="sng" dirty="0" err="1">
                <a:hlinkClick r:id="rId5"/>
              </a:rPr>
              <a:t>Petersson</a:t>
            </a:r>
            <a:r>
              <a:rPr lang="en-GB" sz="2500" u="sng" dirty="0">
                <a:hlinkClick r:id="rId5"/>
              </a:rPr>
              <a:t> B.H</a:t>
            </a:r>
            <a:r>
              <a:rPr lang="en-GB" sz="2500" dirty="0"/>
              <a:t>.(2011) </a:t>
            </a:r>
            <a:r>
              <a:rPr lang="en-GB" sz="2500" dirty="0" err="1" smtClean="0"/>
              <a:t>Femalmedical</a:t>
            </a:r>
            <a:r>
              <a:rPr lang="en-GB" sz="2500" dirty="0" smtClean="0"/>
              <a:t> </a:t>
            </a:r>
            <a:r>
              <a:rPr lang="en-GB" sz="2500" dirty="0"/>
              <a:t>students are estimated to have a higher risk for developing eating disorders than male medical students. </a:t>
            </a:r>
            <a:r>
              <a:rPr lang="en-GB" sz="2500" i="1" u="sng" dirty="0">
                <a:hlinkClick r:id="rId6" tooltip="Danish medical bulletin."/>
              </a:rPr>
              <a:t>Danish Medical Bulletin</a:t>
            </a:r>
            <a:r>
              <a:rPr lang="en-GB" sz="2500" i="1" dirty="0"/>
              <a:t>, </a:t>
            </a:r>
            <a:r>
              <a:rPr lang="en-GB" sz="2500" dirty="0"/>
              <a:t>58(1):207</a:t>
            </a:r>
            <a:r>
              <a:rPr lang="en-GB" sz="2500" dirty="0" smtClean="0"/>
              <a:t>.</a:t>
            </a:r>
            <a:endParaRPr lang="en-US" sz="25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500" dirty="0" smtClean="0"/>
              <a:t>Eisenberg </a:t>
            </a:r>
            <a:r>
              <a:rPr lang="en-US" sz="2500" dirty="0"/>
              <a:t>D. </a:t>
            </a:r>
            <a:r>
              <a:rPr lang="en-US" sz="2500" dirty="0" err="1"/>
              <a:t>Nicklett</a:t>
            </a:r>
            <a:r>
              <a:rPr lang="en-US" sz="2500" dirty="0"/>
              <a:t> E.J., Roeder K.M. and </a:t>
            </a:r>
            <a:r>
              <a:rPr lang="en-US" sz="2500" dirty="0" err="1"/>
              <a:t>Kirz</a:t>
            </a:r>
            <a:r>
              <a:rPr lang="en-US" sz="2500" dirty="0"/>
              <a:t>, N. (2011) Eating Disorder Symptoms among College Students: Prevalence, Persistence, Correlates, and Treatment-seeking. </a:t>
            </a:r>
            <a:r>
              <a:rPr lang="en-US" sz="2500" i="1" dirty="0"/>
              <a:t>Journal of American College Health</a:t>
            </a:r>
            <a:r>
              <a:rPr lang="en-US" sz="2500" dirty="0"/>
              <a:t> 59(8): 700-7.</a:t>
            </a:r>
            <a:endParaRPr lang="en-GB" sz="2500" dirty="0"/>
          </a:p>
          <a:p>
            <a:pPr>
              <a:buFont typeface="Wingdings" panose="05000000000000000000" pitchFamily="2" charset="2"/>
              <a:buChar char="q"/>
            </a:pPr>
            <a:r>
              <a:rPr lang="en-GB" sz="2500" dirty="0"/>
              <a:t>Johnson M.  (2004) Approaching the </a:t>
            </a:r>
            <a:r>
              <a:rPr lang="en-GB" sz="2500" dirty="0" err="1"/>
              <a:t>Salutogenesis</a:t>
            </a:r>
            <a:r>
              <a:rPr lang="en-GB" sz="2500" dirty="0"/>
              <a:t> of sense of coherence: The role of active self-esteem and coping, </a:t>
            </a:r>
            <a:r>
              <a:rPr lang="en-GB" sz="2500" i="1" dirty="0"/>
              <a:t>British Journal of Health Psychology</a:t>
            </a:r>
            <a:r>
              <a:rPr lang="en-GB" sz="2500" dirty="0"/>
              <a:t>, 9: 419-432.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2500" dirty="0"/>
              <a:t>Petrie T.A. Greenleaf C. Reel J. and Carter J (2008) Prevalence of Eating Disorders and Disordered Eating Behaviours Among Male Collegiate Athletes.  </a:t>
            </a:r>
            <a:r>
              <a:rPr lang="en-GB" sz="2500" i="1" dirty="0"/>
              <a:t>Psychology of Men and Masculinity</a:t>
            </a:r>
            <a:r>
              <a:rPr lang="en-GB" sz="2500" dirty="0"/>
              <a:t>, 9(4): 267-277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2500" dirty="0"/>
              <a:t>Quick V.M. and Byrd-</a:t>
            </a:r>
            <a:r>
              <a:rPr lang="en-GB" sz="2500" dirty="0" err="1"/>
              <a:t>Bredbenner</a:t>
            </a:r>
            <a:r>
              <a:rPr lang="en-GB" sz="2500" dirty="0"/>
              <a:t> C. (2013) Disturbed eating behaviours and associated psychographic characteristics of college students. </a:t>
            </a:r>
            <a:r>
              <a:rPr lang="en-GB" sz="2500" i="1" dirty="0"/>
              <a:t>Journal of Human Nutrition and Dietetics </a:t>
            </a:r>
            <a:r>
              <a:rPr lang="en-GB" sz="2500" dirty="0"/>
              <a:t>26(1): </a:t>
            </a:r>
            <a:r>
              <a:rPr lang="en-GB" sz="2500" dirty="0" smtClean="0"/>
              <a:t>53-63</a:t>
            </a:r>
            <a:endParaRPr lang="en-GB" sz="2500" dirty="0"/>
          </a:p>
          <a:p>
            <a:pPr>
              <a:buFont typeface="Wingdings" panose="05000000000000000000" pitchFamily="2" charset="2"/>
              <a:buChar char="q"/>
            </a:pPr>
            <a:r>
              <a:rPr lang="en-GB" sz="2500" dirty="0" err="1"/>
              <a:t>Sanlier</a:t>
            </a:r>
            <a:r>
              <a:rPr lang="en-GB" sz="2500" dirty="0"/>
              <a:t>, N., </a:t>
            </a:r>
            <a:r>
              <a:rPr lang="en-GB" sz="2500" dirty="0" err="1"/>
              <a:t>Yabanci</a:t>
            </a:r>
            <a:r>
              <a:rPr lang="en-GB" sz="2500" dirty="0"/>
              <a:t>, N., and  </a:t>
            </a:r>
            <a:r>
              <a:rPr lang="en-GB" sz="2500" dirty="0" err="1"/>
              <a:t>Alyakut</a:t>
            </a:r>
            <a:r>
              <a:rPr lang="en-GB" sz="2500" dirty="0"/>
              <a:t>, O. (2008) An evaluation of eating disorders among a group of Turkish university students. </a:t>
            </a:r>
            <a:r>
              <a:rPr lang="en-GB" sz="2500" i="1" dirty="0"/>
              <a:t>Appetite</a:t>
            </a:r>
            <a:r>
              <a:rPr lang="en-GB" sz="2500" dirty="0"/>
              <a:t> 51(3): 641-645.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2500" dirty="0"/>
              <a:t>Simon-Boyd G. </a:t>
            </a:r>
            <a:r>
              <a:rPr lang="en-GB" sz="2500" dirty="0" err="1"/>
              <a:t>Bieschke</a:t>
            </a:r>
            <a:r>
              <a:rPr lang="en-GB" sz="2500" dirty="0"/>
              <a:t>. J.K. (2003) predicting eating disorder continuum groups: hardness and college adjustment, Poster Presentation Annual Conference of the American Psychological Association. Available @ </a:t>
            </a:r>
            <a:r>
              <a:rPr lang="en-GB" sz="2500" u="sng" dirty="0">
                <a:hlinkClick r:id="rId7"/>
              </a:rPr>
              <a:t>http://www.eric.ed.gov/ERICWebPortal/search/detailmini.jsp?_nfpb=true&amp;_&amp;ERICExtSearch_SearchValue_0=ED480488&amp;ERICExtSearch_SearchType_0=no&amp;accno=ED480488</a:t>
            </a:r>
            <a:r>
              <a:rPr lang="en-GB" sz="2500" u="sng" dirty="0">
                <a:hlinkClick r:id="rId8"/>
              </a:rPr>
              <a:t>Ruggiero GM</a:t>
            </a:r>
            <a:r>
              <a:rPr lang="en-GB" sz="2500" dirty="0"/>
              <a:t>, (accessed 2 4 2013</a:t>
            </a:r>
            <a:r>
              <a:rPr lang="en-GB" sz="2500" dirty="0" smtClean="0"/>
              <a:t>).</a:t>
            </a:r>
            <a:r>
              <a:rPr lang="en-GB" sz="2500" dirty="0"/>
              <a:t> 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48258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2079585\Desktop\My Documents\My Pictures\Family\SL380162.JPG"/>
          <p:cNvPicPr>
            <a:picLocks noChangeAspect="1" noChangeArrowheads="1"/>
          </p:cNvPicPr>
          <p:nvPr/>
        </p:nvPicPr>
        <p:blipFill>
          <a:blip r:embed="rId2" cstate="print">
            <a:lum bright="46000" contrast="-47000"/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harpenSoften amount="-34000"/>
                    </a14:imgEffect>
                    <a14:imgEffect>
                      <a14:brightnessContrast bright="31000" contrast="4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733800"/>
            <a:ext cx="5105400" cy="5105400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00CC"/>
                </a:solidFill>
              </a:rPr>
              <a:t>Theoretical Basis </a:t>
            </a:r>
            <a:endParaRPr lang="en-GB" b="1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GB" sz="4400" b="1" dirty="0" smtClean="0"/>
              <a:t>Positive	Psychology</a:t>
            </a:r>
          </a:p>
          <a:p>
            <a:pPr>
              <a:buFont typeface="Wingdings" pitchFamily="2" charset="2"/>
              <a:buChar char="q"/>
            </a:pPr>
            <a:r>
              <a:rPr lang="en-GB" sz="4400" b="1" dirty="0" smtClean="0"/>
              <a:t>Spectrum theory</a:t>
            </a:r>
          </a:p>
          <a:p>
            <a:pPr>
              <a:buFont typeface="Wingdings" pitchFamily="2" charset="2"/>
              <a:buChar char="q"/>
            </a:pPr>
            <a:r>
              <a:rPr lang="en-GB" sz="4400" b="1" smtClean="0"/>
              <a:t>Liminality</a:t>
            </a:r>
            <a:endParaRPr lang="en-GB" sz="4400" b="1" dirty="0" smtClean="0"/>
          </a:p>
          <a:p>
            <a:pPr>
              <a:buFont typeface="Wingdings" pitchFamily="2" charset="2"/>
              <a:buChar char="q"/>
            </a:pPr>
            <a:r>
              <a:rPr lang="en-GB" sz="4400" b="1" dirty="0" err="1" smtClean="0"/>
              <a:t>Salutogenesis</a:t>
            </a:r>
            <a:endParaRPr lang="en-GB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7200800" cy="6629400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477000"/>
            <a:ext cx="6553200" cy="1816100"/>
          </a:xfrm>
        </p:spPr>
        <p:txBody>
          <a:bodyPr/>
          <a:lstStyle/>
          <a:p>
            <a:r>
              <a:rPr lang="en-GB" i="1" dirty="0" smtClean="0">
                <a:solidFill>
                  <a:srgbClr val="0000CC"/>
                </a:solidFill>
              </a:rPr>
              <a:t>Thank you &amp;  Our</a:t>
            </a:r>
            <a:br>
              <a:rPr lang="en-GB" i="1" dirty="0" smtClean="0">
                <a:solidFill>
                  <a:srgbClr val="0000CC"/>
                </a:solidFill>
              </a:rPr>
            </a:br>
            <a:r>
              <a:rPr lang="en-GB" i="1" dirty="0" smtClean="0">
                <a:solidFill>
                  <a:srgbClr val="0000CC"/>
                </a:solidFill>
              </a:rPr>
              <a:t>			Best Wishes !</a:t>
            </a:r>
            <a:endParaRPr lang="en-GB" i="1" dirty="0">
              <a:solidFill>
                <a:srgbClr val="0000CC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"/>
            <a:ext cx="5829300" cy="1371600"/>
          </a:xfrm>
        </p:spPr>
        <p:txBody>
          <a:bodyPr>
            <a:normAutofit lnSpcReduction="10000"/>
          </a:bodyPr>
          <a:lstStyle/>
          <a:p>
            <a:endParaRPr lang="en-GB" sz="4000" b="1" dirty="0" smtClean="0">
              <a:solidFill>
                <a:schemeClr val="tx1"/>
              </a:solidFill>
            </a:endParaRPr>
          </a:p>
          <a:p>
            <a:r>
              <a:rPr lang="en-GB" sz="4000" b="1" dirty="0" smtClean="0">
                <a:solidFill>
                  <a:schemeClr val="tx1"/>
                </a:solidFill>
              </a:rPr>
              <a:t>Queen’s University Belfast</a:t>
            </a:r>
            <a:endParaRPr lang="en-GB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smtClean="0">
                <a:solidFill>
                  <a:srgbClr val="0000CC"/>
                </a:solidFill>
              </a:rPr>
              <a:t>Issues</a:t>
            </a:r>
            <a:endParaRPr lang="en-GB" b="1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q"/>
            </a:pPr>
            <a:endParaRPr lang="en-GB" b="1" dirty="0" smtClean="0"/>
          </a:p>
          <a:p>
            <a:pPr marL="0" lvl="0" indent="0">
              <a:buNone/>
            </a:pPr>
            <a:endParaRPr lang="en-GB" b="1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en-GB" b="1" dirty="0" smtClean="0"/>
              <a:t>How </a:t>
            </a:r>
            <a:r>
              <a:rPr lang="en-GB" b="1" dirty="0"/>
              <a:t>to relabel mental distress rather than mental illness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GB" b="1" dirty="0" smtClean="0"/>
              <a:t>Addressing </a:t>
            </a:r>
            <a:r>
              <a:rPr lang="en-GB" b="1" dirty="0"/>
              <a:t>stigma and the student population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GB" b="1" dirty="0" smtClean="0"/>
              <a:t>Building </a:t>
            </a:r>
            <a:r>
              <a:rPr lang="en-GB" b="1" dirty="0"/>
              <a:t>an early stage resilience in the young undergraduate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GB" b="1" dirty="0" smtClean="0"/>
              <a:t>The </a:t>
            </a:r>
            <a:r>
              <a:rPr lang="en-GB" b="1" dirty="0"/>
              <a:t>public health outreach to young </a:t>
            </a:r>
            <a:r>
              <a:rPr lang="en-GB" b="1" dirty="0" smtClean="0"/>
              <a:t>students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1371600"/>
            <a:ext cx="3657600" cy="2133600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="" xmlns:p14="http://schemas.microsoft.com/office/powerpoint/2010/main" val="400664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9600" y="76200"/>
            <a:ext cx="2286000" cy="700616"/>
          </a:xfrm>
        </p:spPr>
        <p:txBody>
          <a:bodyPr>
            <a:normAutofit fontScale="90000"/>
          </a:bodyPr>
          <a:lstStyle/>
          <a:p>
            <a:r>
              <a:rPr lang="en-GB" b="1" i="1" dirty="0" smtClean="0">
                <a:solidFill>
                  <a:srgbClr val="0000CC"/>
                </a:solidFill>
              </a:rPr>
              <a:t>Context</a:t>
            </a:r>
            <a:endParaRPr lang="en-GB" b="1" i="1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609600"/>
            <a:ext cx="6172200" cy="8382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dirty="0"/>
              <a:t>Disordered eating </a:t>
            </a:r>
            <a:r>
              <a:rPr lang="en-GB" dirty="0" smtClean="0"/>
              <a:t>represents an over </a:t>
            </a:r>
            <a:r>
              <a:rPr lang="en-GB" dirty="0"/>
              <a:t>focus on body shape and </a:t>
            </a:r>
            <a:r>
              <a:rPr lang="en-GB" dirty="0" smtClean="0"/>
              <a:t>weight with abnormal </a:t>
            </a:r>
            <a:r>
              <a:rPr lang="en-GB" dirty="0"/>
              <a:t>and disrupted attitudes to food patterns and </a:t>
            </a:r>
            <a:r>
              <a:rPr lang="en-GB" dirty="0" smtClean="0"/>
              <a:t>eating(Quick </a:t>
            </a:r>
            <a:r>
              <a:rPr lang="en-GB" dirty="0"/>
              <a:t>and Byrd-</a:t>
            </a:r>
            <a:r>
              <a:rPr lang="en-GB" dirty="0" err="1"/>
              <a:t>Bredbenner</a:t>
            </a:r>
            <a:r>
              <a:rPr lang="en-GB" dirty="0"/>
              <a:t> </a:t>
            </a:r>
            <a:r>
              <a:rPr lang="en-GB" dirty="0" smtClean="0"/>
              <a:t>2013)</a:t>
            </a:r>
            <a:endParaRPr lang="en-GB" dirty="0"/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Can </a:t>
            </a:r>
            <a:r>
              <a:rPr lang="en-GB" dirty="0"/>
              <a:t>form part of the </a:t>
            </a:r>
            <a:r>
              <a:rPr lang="en-GB" b="1" i="1" u="sng" dirty="0">
                <a:solidFill>
                  <a:srgbClr val="0000CC"/>
                </a:solidFill>
              </a:rPr>
              <a:t>spectrum of disturbed eating patterns </a:t>
            </a:r>
            <a:r>
              <a:rPr lang="en-GB" dirty="0"/>
              <a:t>and behaviours with evidence of significant disability (clinical anorexia nervosa, </a:t>
            </a:r>
            <a:r>
              <a:rPr lang="en-GB" dirty="0" smtClean="0"/>
              <a:t>Bulimia etc.)</a:t>
            </a:r>
            <a:r>
              <a:rPr lang="en-GB" dirty="0"/>
              <a:t> </a:t>
            </a:r>
            <a:r>
              <a:rPr lang="en-GB" dirty="0" smtClean="0"/>
              <a:t>(</a:t>
            </a:r>
            <a:r>
              <a:rPr lang="en-GB" dirty="0" err="1" smtClean="0"/>
              <a:t>Sanlier</a:t>
            </a:r>
            <a:r>
              <a:rPr lang="en-GB" dirty="0" smtClean="0"/>
              <a:t> </a:t>
            </a:r>
            <a:r>
              <a:rPr lang="en-GB" dirty="0"/>
              <a:t>et al. 2008; Dissing et al.2011).</a:t>
            </a:r>
            <a:endParaRPr lang="en-GB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dirty="0"/>
              <a:t>Or as </a:t>
            </a:r>
            <a:r>
              <a:rPr lang="en-GB" b="1" i="1" dirty="0">
                <a:solidFill>
                  <a:srgbClr val="0000CC"/>
                </a:solidFill>
              </a:rPr>
              <a:t>subclinical</a:t>
            </a:r>
            <a:r>
              <a:rPr lang="en-GB" b="1" i="1" dirty="0"/>
              <a:t> </a:t>
            </a:r>
            <a:r>
              <a:rPr lang="en-GB" b="1" i="1" dirty="0" smtClean="0"/>
              <a:t> </a:t>
            </a:r>
            <a:r>
              <a:rPr lang="en-GB" i="1" dirty="0" smtClean="0"/>
              <a:t>and possibly </a:t>
            </a:r>
            <a:r>
              <a:rPr lang="en-GB" b="1" i="1" dirty="0" smtClean="0">
                <a:solidFill>
                  <a:srgbClr val="0000CC"/>
                </a:solidFill>
              </a:rPr>
              <a:t>concealed</a:t>
            </a:r>
            <a:r>
              <a:rPr lang="en-GB" dirty="0" smtClean="0"/>
              <a:t> but </a:t>
            </a:r>
            <a:r>
              <a:rPr lang="en-GB" dirty="0"/>
              <a:t>with significant psychological social and physiological </a:t>
            </a:r>
            <a:r>
              <a:rPr lang="en-GB" dirty="0" smtClean="0"/>
              <a:t>risk (</a:t>
            </a:r>
            <a:r>
              <a:rPr lang="en-GB" dirty="0"/>
              <a:t>Boyd </a:t>
            </a:r>
            <a:r>
              <a:rPr lang="en-GB" dirty="0" smtClean="0"/>
              <a:t>2006; </a:t>
            </a:r>
            <a:r>
              <a:rPr lang="en-GB" dirty="0" err="1" smtClean="0"/>
              <a:t>Sanlier</a:t>
            </a:r>
            <a:r>
              <a:rPr lang="en-GB" dirty="0" smtClean="0"/>
              <a:t> </a:t>
            </a:r>
            <a:r>
              <a:rPr lang="en-GB" dirty="0"/>
              <a:t>et al. 2008; Dissing et </a:t>
            </a:r>
            <a:r>
              <a:rPr lang="en-GB" dirty="0" smtClean="0"/>
              <a:t>al.2011)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91855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00CC"/>
                </a:solidFill>
              </a:rPr>
              <a:t>Stigma &amp; Concealment</a:t>
            </a:r>
            <a:endParaRPr lang="en-GB" b="1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Font typeface="Wingdings" pitchFamily="2" charset="2"/>
              <a:buChar char="q"/>
            </a:pPr>
            <a:r>
              <a:rPr lang="en-GB" b="1" dirty="0" smtClean="0"/>
              <a:t>Disordered  Eating like classic eating disorders caries a stigma =</a:t>
            </a:r>
          </a:p>
          <a:p>
            <a:pPr>
              <a:buFont typeface="Wingdings" pitchFamily="2" charset="2"/>
              <a:buChar char="q"/>
            </a:pPr>
            <a:r>
              <a:rPr lang="en-GB" b="1" dirty="0" smtClean="0"/>
              <a:t>Concealment= </a:t>
            </a:r>
          </a:p>
          <a:p>
            <a:pPr>
              <a:buFont typeface="Wingdings" pitchFamily="2" charset="2"/>
              <a:buChar char="q"/>
            </a:pPr>
            <a:r>
              <a:rPr lang="en-GB" b="1" dirty="0" smtClean="0"/>
              <a:t>Non-disclosure (Eisenberg  et al. 2011) 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6172200" cy="1143000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0000CC"/>
                </a:solidFill>
              </a:rPr>
              <a:t>Figures</a:t>
            </a:r>
            <a:endParaRPr lang="en-GB" b="1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609600"/>
            <a:ext cx="6172200" cy="7924800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Perhaps </a:t>
            </a:r>
            <a:r>
              <a:rPr lang="en-GB" dirty="0"/>
              <a:t>90% of disordered eating occurs in individuals up to </a:t>
            </a:r>
            <a:r>
              <a:rPr lang="en-GB" dirty="0" smtClean="0"/>
              <a:t>25yrs (</a:t>
            </a:r>
            <a:r>
              <a:rPr lang="en-GB" dirty="0" err="1" smtClean="0"/>
              <a:t>Sanlier</a:t>
            </a:r>
            <a:r>
              <a:rPr lang="en-GB" dirty="0" smtClean="0"/>
              <a:t> </a:t>
            </a:r>
            <a:r>
              <a:rPr lang="en-GB" dirty="0"/>
              <a:t>et al. </a:t>
            </a:r>
            <a:r>
              <a:rPr lang="en-GB" dirty="0" smtClean="0"/>
              <a:t>2008)</a:t>
            </a:r>
          </a:p>
          <a:p>
            <a:pPr marL="0" indent="0">
              <a:buNone/>
            </a:pPr>
            <a:r>
              <a:rPr lang="en-GB" b="1" i="1" dirty="0"/>
              <a:t>Studies suggest variation </a:t>
            </a:r>
            <a:endParaRPr lang="en-GB" b="1" i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Simon- </a:t>
            </a:r>
            <a:r>
              <a:rPr lang="en-GB" dirty="0"/>
              <a:t>Boyd and </a:t>
            </a:r>
            <a:r>
              <a:rPr lang="en-GB" dirty="0" err="1"/>
              <a:t>Bieschke</a:t>
            </a:r>
            <a:r>
              <a:rPr lang="en-GB" dirty="0"/>
              <a:t> (2003</a:t>
            </a:r>
            <a:r>
              <a:rPr lang="en-GB" dirty="0" smtClean="0"/>
              <a:t>), suggest possibly </a:t>
            </a:r>
            <a:r>
              <a:rPr lang="en-GB" dirty="0"/>
              <a:t>36.6% </a:t>
            </a:r>
            <a:r>
              <a:rPr lang="en-GB" dirty="0" smtClean="0"/>
              <a:t>of </a:t>
            </a:r>
            <a:r>
              <a:rPr lang="en-GB" dirty="0"/>
              <a:t>sample reflected evidence of disordered eating  </a:t>
            </a:r>
            <a:endParaRPr lang="en-GB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Eisenberg </a:t>
            </a:r>
            <a:r>
              <a:rPr lang="en-GB" dirty="0"/>
              <a:t>et al. (2011) </a:t>
            </a:r>
            <a:r>
              <a:rPr lang="en-GB" dirty="0" smtClean="0"/>
              <a:t>possibly </a:t>
            </a:r>
            <a:r>
              <a:rPr lang="en-GB" dirty="0"/>
              <a:t>13.5% </a:t>
            </a:r>
            <a:r>
              <a:rPr lang="en-GB" dirty="0" smtClean="0"/>
              <a:t>(F) 3.6%(M) </a:t>
            </a:r>
            <a:r>
              <a:rPr lang="en-GB" dirty="0"/>
              <a:t>college students reflected eating disorder symptoms</a:t>
            </a:r>
            <a:r>
              <a:rPr lang="en-GB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Petrie </a:t>
            </a:r>
            <a:r>
              <a:rPr lang="en-GB" dirty="0"/>
              <a:t>et al. (2008) </a:t>
            </a:r>
            <a:r>
              <a:rPr lang="en-GB" dirty="0" smtClean="0"/>
              <a:t>suggested </a:t>
            </a:r>
            <a:r>
              <a:rPr lang="en-GB" dirty="0"/>
              <a:t>evidence of disrupted eating patterns/disordered eating amongst almost 20% of the undergraduate male student population</a:t>
            </a:r>
          </a:p>
        </p:txBody>
      </p:sp>
    </p:spTree>
    <p:extLst>
      <p:ext uri="{BB962C8B-B14F-4D97-AF65-F5344CB8AC3E}">
        <p14:creationId xmlns="" xmlns:p14="http://schemas.microsoft.com/office/powerpoint/2010/main" val="229893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853016"/>
          </a:xfrm>
        </p:spPr>
        <p:txBody>
          <a:bodyPr/>
          <a:lstStyle/>
          <a:p>
            <a:r>
              <a:rPr lang="en-GB" b="1" dirty="0" smtClean="0">
                <a:solidFill>
                  <a:srgbClr val="0000CC"/>
                </a:solidFill>
              </a:rPr>
              <a:t>The Study</a:t>
            </a:r>
            <a:endParaRPr lang="en-GB" b="1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143001"/>
            <a:ext cx="6172200" cy="702521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en-GB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A </a:t>
            </a:r>
            <a:r>
              <a:rPr lang="en-GB" dirty="0"/>
              <a:t>qualitative study exploring disordered eating in a small group of first-year undergraduate students studying for professional health care related </a:t>
            </a:r>
            <a:r>
              <a:rPr lang="en-GB" dirty="0" smtClean="0"/>
              <a:t>degrees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Nursing , midwifery and medical students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(</a:t>
            </a:r>
            <a:r>
              <a:rPr lang="en-GB" dirty="0"/>
              <a:t>n=12) </a:t>
            </a:r>
            <a:endParaRPr lang="en-GB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Illustrating </a:t>
            </a:r>
            <a:r>
              <a:rPr lang="en-GB" dirty="0"/>
              <a:t>what support mechanisms and services are required for those 1st year students experiencing or at risk.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22113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929216"/>
          </a:xfrm>
        </p:spPr>
        <p:txBody>
          <a:bodyPr/>
          <a:lstStyle/>
          <a:p>
            <a:r>
              <a:rPr lang="en-GB" b="1" dirty="0" smtClean="0">
                <a:solidFill>
                  <a:srgbClr val="0000CC"/>
                </a:solidFill>
              </a:rPr>
              <a:t>Methodology</a:t>
            </a:r>
            <a:endParaRPr lang="en-GB" b="1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676401"/>
            <a:ext cx="6172200" cy="649181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In-depth Interviews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Thematic analysis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Narrative analysis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Conceptual Framework drawn from theory of </a:t>
            </a:r>
            <a:r>
              <a:rPr lang="en-GB" dirty="0" err="1" smtClean="0"/>
              <a:t>Salutogenesis</a:t>
            </a:r>
            <a:r>
              <a:rPr lang="en-GB" dirty="0" smtClean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A sense of Coherence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dirty="0" smtClean="0"/>
              <a:t>Comprehensibility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dirty="0" smtClean="0"/>
              <a:t>Manageability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dirty="0" smtClean="0"/>
              <a:t>Meaningfulness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98983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3619500" cy="1005416"/>
          </a:xfrm>
        </p:spPr>
        <p:txBody>
          <a:bodyPr/>
          <a:lstStyle/>
          <a:p>
            <a:r>
              <a:rPr lang="en-GB" b="1" dirty="0" err="1" smtClean="0">
                <a:solidFill>
                  <a:srgbClr val="0000CC"/>
                </a:solidFill>
              </a:rPr>
              <a:t>Salutogenesis</a:t>
            </a:r>
            <a:endParaRPr lang="en-GB" b="1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6172200" cy="70866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endParaRPr lang="en-GB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dirty="0" err="1" smtClean="0"/>
              <a:t>Salutogenesis</a:t>
            </a:r>
            <a:r>
              <a:rPr lang="en-GB" dirty="0" smtClean="0"/>
              <a:t>  addressees our </a:t>
            </a:r>
          </a:p>
          <a:p>
            <a:pPr marL="0" indent="0">
              <a:buNone/>
            </a:pPr>
            <a:r>
              <a:rPr lang="en-GB" dirty="0" smtClean="0"/>
              <a:t>understanding of </a:t>
            </a:r>
            <a:r>
              <a:rPr lang="en-GB" dirty="0"/>
              <a:t>health </a:t>
            </a:r>
            <a:r>
              <a:rPr lang="en-GB" dirty="0" smtClean="0"/>
              <a:t>, health outreach </a:t>
            </a:r>
            <a:r>
              <a:rPr lang="en-GB" dirty="0"/>
              <a:t>and health </a:t>
            </a:r>
            <a:r>
              <a:rPr lang="en-GB" dirty="0" smtClean="0"/>
              <a:t>promotion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Focuses </a:t>
            </a:r>
            <a:r>
              <a:rPr lang="en-GB" dirty="0"/>
              <a:t>within the positive promotion of health (including mental health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r>
              <a:rPr lang="en-GB" b="1" i="1" dirty="0" smtClean="0"/>
              <a:t>and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b="1" i="1" dirty="0" smtClean="0">
                <a:solidFill>
                  <a:srgbClr val="0000CC"/>
                </a:solidFill>
              </a:rPr>
              <a:t>Building Resilience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With </a:t>
            </a:r>
            <a:r>
              <a:rPr lang="en-GB" dirty="0"/>
              <a:t>emphasis less on pathogenesis and more on the social matrix which sustains, supports or helps to restore a sense of health and wellbeing (Antonovsky1984;1996</a:t>
            </a:r>
            <a:r>
              <a:rPr lang="en-GB" dirty="0" smtClean="0"/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Equipping for </a:t>
            </a:r>
            <a:r>
              <a:rPr lang="en-GB" b="1" i="1" dirty="0" smtClean="0">
                <a:solidFill>
                  <a:srgbClr val="0000CC"/>
                </a:solidFill>
              </a:rPr>
              <a:t>`The River of Life’</a:t>
            </a:r>
            <a:endParaRPr lang="en-GB" b="1" i="1" dirty="0">
              <a:solidFill>
                <a:srgbClr val="0000CC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70338"/>
            <a:ext cx="3124200" cy="2215662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="" xmlns:p14="http://schemas.microsoft.com/office/powerpoint/2010/main" val="185273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iver rapid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295400"/>
            <a:ext cx="3276600" cy="3124200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3" name="Picture 2" descr="River Waterf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19400" y="4267200"/>
            <a:ext cx="3429000" cy="373380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1218</Words>
  <Application>Microsoft Office PowerPoint</Application>
  <PresentationFormat>On-screen Show (4:3)</PresentationFormat>
  <Paragraphs>189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Disordered eating in first-year undergraduate students</vt:lpstr>
      <vt:lpstr>Theoretical Basis </vt:lpstr>
      <vt:lpstr>Context</vt:lpstr>
      <vt:lpstr>Stigma &amp; Concealment</vt:lpstr>
      <vt:lpstr>Figures</vt:lpstr>
      <vt:lpstr>The Study</vt:lpstr>
      <vt:lpstr>Methodology</vt:lpstr>
      <vt:lpstr>Salutogenesis</vt:lpstr>
      <vt:lpstr>Slide 9</vt:lpstr>
      <vt:lpstr>A Sense of Coherence</vt:lpstr>
      <vt:lpstr>Comprehensibility </vt:lpstr>
      <vt:lpstr> Manageability </vt:lpstr>
      <vt:lpstr>Meaningfulness </vt:lpstr>
      <vt:lpstr>Slide 14</vt:lpstr>
      <vt:lpstr>Psychiatry or psychology</vt:lpstr>
      <vt:lpstr>Key issues emerging </vt:lpstr>
      <vt:lpstr>Impact !</vt:lpstr>
      <vt:lpstr> The University could  </vt:lpstr>
      <vt:lpstr>Reference List</vt:lpstr>
      <vt:lpstr>Thank you &amp;  Our    Best Wishes !</vt:lpstr>
      <vt:lpstr>Issues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James Power</dc:creator>
  <cp:lastModifiedBy>John Power</cp:lastModifiedBy>
  <cp:revision>30</cp:revision>
  <cp:lastPrinted>2015-06-11T07:16:15Z</cp:lastPrinted>
  <dcterms:created xsi:type="dcterms:W3CDTF">2006-08-16T00:00:00Z</dcterms:created>
  <dcterms:modified xsi:type="dcterms:W3CDTF">2015-07-29T06:39:15Z</dcterms:modified>
</cp:coreProperties>
</file>