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embeddings/Microsoft_Excel_Worksheet2.xlsx" ContentType="application/vnd.openxmlformats-officedocument.spreadsheetml.shee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4" r:id="rId4"/>
    <p:sldId id="257" r:id="rId5"/>
    <p:sldId id="267" r:id="rId6"/>
    <p:sldId id="266" r:id="rId7"/>
    <p:sldId id="261" r:id="rId8"/>
    <p:sldId id="265" r:id="rId9"/>
    <p:sldId id="260" r:id="rId10"/>
    <p:sldId id="258" r:id="rId11"/>
    <p:sldId id="268" r:id="rId12"/>
    <p:sldId id="262" r:id="rId13"/>
    <p:sldId id="269" r:id="rId14"/>
    <p:sldId id="270" r:id="rId15"/>
    <p:sldId id="275" r:id="rId16"/>
    <p:sldId id="274" r:id="rId17"/>
    <p:sldId id="273" r:id="rId18"/>
    <p:sldId id="278" r:id="rId19"/>
    <p:sldId id="280" r:id="rId20"/>
    <p:sldId id="277" r:id="rId21"/>
    <p:sldId id="276" r:id="rId22"/>
    <p:sldId id="282" r:id="rId23"/>
    <p:sldId id="263" r:id="rId24"/>
    <p:sldId id="283" r:id="rId25"/>
  </p:sldIdLst>
  <p:sldSz cx="9144000" cy="6858000" type="screen4x3"/>
  <p:notesSz cx="6788150" cy="992346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82B"/>
    <a:srgbClr val="F3F743"/>
    <a:srgbClr val="004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68" autoAdjust="0"/>
  </p:normalViewPr>
  <p:slideViewPr>
    <p:cSldViewPr>
      <p:cViewPr>
        <p:scale>
          <a:sx n="66" d="100"/>
          <a:sy n="66"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111111111111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15477933142897146"/>
          <c:y val="6.8190451956951018E-2"/>
          <c:w val="0.83531095305402192"/>
          <c:h val="0.76335921825679498"/>
        </c:manualLayout>
      </c:layout>
      <c:lineChart>
        <c:grouping val="standard"/>
        <c:varyColors val="0"/>
        <c:ser>
          <c:idx val="0"/>
          <c:order val="0"/>
          <c:tx>
            <c:strRef>
              <c:f>Sheet1!$B$1</c:f>
              <c:strCache>
                <c:ptCount val="1"/>
                <c:pt idx="0">
                  <c:v>Prevalence</c:v>
                </c:pt>
              </c:strCache>
            </c:strRef>
          </c:tx>
          <c:marker>
            <c:symbol val="none"/>
          </c:marker>
          <c:cat>
            <c:numRef>
              <c:f>Sheet1!$A$2:$A$4</c:f>
              <c:numCache>
                <c:formatCode>General</c:formatCode>
                <c:ptCount val="3"/>
                <c:pt idx="0">
                  <c:v>1998</c:v>
                </c:pt>
                <c:pt idx="1">
                  <c:v>2002</c:v>
                </c:pt>
                <c:pt idx="2">
                  <c:v>2008</c:v>
                </c:pt>
              </c:numCache>
            </c:numRef>
          </c:cat>
          <c:val>
            <c:numRef>
              <c:f>Sheet1!$B$2:$B$4</c:f>
              <c:numCache>
                <c:formatCode>0.00%</c:formatCode>
                <c:ptCount val="3"/>
                <c:pt idx="0">
                  <c:v>3.5000000000000027E-3</c:v>
                </c:pt>
                <c:pt idx="1">
                  <c:v>1.3500000000000009E-2</c:v>
                </c:pt>
                <c:pt idx="2">
                  <c:v>6.1700000000000026E-2</c:v>
                </c:pt>
              </c:numCache>
            </c:numRef>
          </c:val>
          <c:smooth val="0"/>
        </c:ser>
        <c:dLbls>
          <c:showLegendKey val="0"/>
          <c:showVal val="0"/>
          <c:showCatName val="0"/>
          <c:showSerName val="0"/>
          <c:showPercent val="0"/>
          <c:showBubbleSize val="0"/>
        </c:dLbls>
        <c:marker val="1"/>
        <c:smooth val="0"/>
        <c:axId val="44095744"/>
        <c:axId val="51548160"/>
      </c:lineChart>
      <c:catAx>
        <c:axId val="44095744"/>
        <c:scaling>
          <c:orientation val="minMax"/>
        </c:scaling>
        <c:delete val="0"/>
        <c:axPos val="b"/>
        <c:numFmt formatCode="General" sourceLinked="1"/>
        <c:majorTickMark val="out"/>
        <c:minorTickMark val="none"/>
        <c:tickLblPos val="nextTo"/>
        <c:crossAx val="51548160"/>
        <c:crosses val="autoZero"/>
        <c:auto val="1"/>
        <c:lblAlgn val="ctr"/>
        <c:lblOffset val="100"/>
        <c:noMultiLvlLbl val="0"/>
      </c:catAx>
      <c:valAx>
        <c:axId val="51548160"/>
        <c:scaling>
          <c:orientation val="minMax"/>
        </c:scaling>
        <c:delete val="0"/>
        <c:axPos val="l"/>
        <c:majorGridlines/>
        <c:numFmt formatCode="0%" sourceLinked="0"/>
        <c:majorTickMark val="out"/>
        <c:minorTickMark val="none"/>
        <c:tickLblPos val="nextTo"/>
        <c:crossAx val="44095744"/>
        <c:crosses val="autoZero"/>
        <c:crossBetween val="between"/>
      </c:valAx>
      <c:spPr>
        <a:solidFill>
          <a:schemeClr val="accent1">
            <a:lumMod val="20000"/>
            <a:lumOff val="80000"/>
          </a:schemeClr>
        </a:solidFill>
      </c:spPr>
    </c:plotArea>
    <c:plotVisOnly val="1"/>
    <c:dispBlanksAs val="gap"/>
    <c:showDLblsOverMax val="0"/>
  </c:chart>
  <c:spPr>
    <a:noFill/>
  </c:spPr>
  <c:txPr>
    <a:bodyPr/>
    <a:lstStyle/>
    <a:p>
      <a:pPr>
        <a:defRPr sz="14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doughnutChart>
        <c:varyColors val="1"/>
        <c:ser>
          <c:idx val="0"/>
          <c:order val="0"/>
          <c:tx>
            <c:strRef>
              <c:f>Sheet1!$B$1</c:f>
              <c:strCache>
                <c:ptCount val="1"/>
                <c:pt idx="0">
                  <c:v>열1</c:v>
                </c:pt>
              </c:strCache>
            </c:strRef>
          </c:tx>
          <c:explosion val="9"/>
          <c:cat>
            <c:strRef>
              <c:f>Sheet1!$A$2:$A$6</c:f>
              <c:strCache>
                <c:ptCount val="5"/>
                <c:pt idx="0">
                  <c:v>Function/Activity</c:v>
                </c:pt>
                <c:pt idx="1">
                  <c:v>Pain</c:v>
                </c:pt>
                <c:pt idx="2">
                  <c:v>Image/Appearance</c:v>
                </c:pt>
                <c:pt idx="3">
                  <c:v>Mental Health</c:v>
                </c:pt>
                <c:pt idx="4">
                  <c:v>Satisfaction with management</c:v>
                </c:pt>
              </c:strCache>
            </c:strRef>
          </c:cat>
          <c:val>
            <c:numRef>
              <c:f>Sheet1!$B$2:$B$6</c:f>
              <c:numCache>
                <c:formatCode>General</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3EF3B-E0FA-48BA-8C65-E776DCAB65F1}" type="doc">
      <dgm:prSet loTypeId="urn:microsoft.com/office/officeart/2005/8/layout/vList5" loCatId="list" qsTypeId="urn:microsoft.com/office/officeart/2005/8/quickstyle/simple5" qsCatId="simple" csTypeId="urn:microsoft.com/office/officeart/2005/8/colors/colorful4" csCatId="colorful" phldr="1"/>
      <dgm:spPr/>
      <dgm:t>
        <a:bodyPr/>
        <a:lstStyle/>
        <a:p>
          <a:pPr latinLnBrk="1"/>
          <a:endParaRPr lang="ko-KR" altLang="en-US"/>
        </a:p>
      </dgm:t>
    </dgm:pt>
    <dgm:pt modelId="{69034C8E-C6A4-49A6-8034-13EEB6C5CBD3}">
      <dgm:prSet phldrT="[텍스트]" custT="1"/>
      <dgm:spPr/>
      <dgm:t>
        <a:bodyPr/>
        <a:lstStyle/>
        <a:p>
          <a:pPr algn="ctr" latinLnBrk="1"/>
          <a:r>
            <a:rPr lang="en-US" altLang="ko-KR" sz="2000" b="1" dirty="0" smtClean="0">
              <a:latin typeface="Ebrima" panose="02000000000000000000" pitchFamily="2" charset="0"/>
              <a:ea typeface="Ebrima" panose="02000000000000000000" pitchFamily="2" charset="0"/>
              <a:cs typeface="Ebrima" panose="02000000000000000000" pitchFamily="2" charset="0"/>
            </a:rPr>
            <a:t>Physical</a:t>
          </a:r>
          <a:endParaRPr lang="ko-KR" altLang="en-US" sz="2000" b="1" dirty="0">
            <a:latin typeface="Ebrima" panose="02000000000000000000" pitchFamily="2" charset="0"/>
            <a:cs typeface="Ebrima" panose="02000000000000000000" pitchFamily="2" charset="0"/>
          </a:endParaRPr>
        </a:p>
      </dgm:t>
    </dgm:pt>
    <dgm:pt modelId="{34BC0EB6-F29A-4860-986A-13519C887389}" type="parTrans" cxnId="{ACF7F12E-FBA5-4B77-B22D-26EA3C9D8A6A}">
      <dgm:prSet/>
      <dgm:spPr/>
      <dgm:t>
        <a:bodyPr/>
        <a:lstStyle/>
        <a:p>
          <a:pPr latinLnBrk="1"/>
          <a:endParaRPr lang="ko-KR" altLang="en-US"/>
        </a:p>
      </dgm:t>
    </dgm:pt>
    <dgm:pt modelId="{D9D37557-5DBA-4648-8DC6-54A31D8AD302}" type="sibTrans" cxnId="{ACF7F12E-FBA5-4B77-B22D-26EA3C9D8A6A}">
      <dgm:prSet/>
      <dgm:spPr/>
      <dgm:t>
        <a:bodyPr/>
        <a:lstStyle/>
        <a:p>
          <a:pPr latinLnBrk="1"/>
          <a:endParaRPr lang="ko-KR" altLang="en-US"/>
        </a:p>
      </dgm:t>
    </dgm:pt>
    <dgm:pt modelId="{FE843D16-9ADD-4323-9726-A0B2A4B26BD0}">
      <dgm:prSet phldrT="[텍스트]" custT="1"/>
      <dgm:spPr/>
      <dgm:t>
        <a:bodyPr anchor="t"/>
        <a:lstStyle/>
        <a:p>
          <a:pPr algn="l" latinLnBrk="1">
            <a:lnSpc>
              <a:spcPct val="150000"/>
            </a:lnSpc>
          </a:pPr>
          <a:r>
            <a:rPr lang="en-US" altLang="ko-KR" sz="1400" dirty="0" smtClean="0">
              <a:latin typeface="Ebrima" panose="02000000000000000000" pitchFamily="2" charset="0"/>
              <a:ea typeface="Ebrima" panose="02000000000000000000" pitchFamily="2" charset="0"/>
              <a:cs typeface="Ebrima" panose="02000000000000000000" pitchFamily="2" charset="0"/>
            </a:rPr>
            <a:t>Limited physical activity cause of asymmetry of shoulder height, scapular, flank shape, hip height, &amp; etc.</a:t>
          </a:r>
          <a:endParaRPr lang="ko-KR" altLang="en-US" sz="1400" dirty="0">
            <a:latin typeface="Ebrima" panose="02000000000000000000" pitchFamily="2" charset="0"/>
            <a:cs typeface="Ebrima" panose="02000000000000000000" pitchFamily="2" charset="0"/>
          </a:endParaRPr>
        </a:p>
      </dgm:t>
    </dgm:pt>
    <dgm:pt modelId="{37789211-AF08-4ED1-ACDF-4007F665AD16}" type="parTrans" cxnId="{DAB05C92-D397-4D0A-938C-67FBDBF48E5C}">
      <dgm:prSet/>
      <dgm:spPr/>
      <dgm:t>
        <a:bodyPr/>
        <a:lstStyle/>
        <a:p>
          <a:pPr latinLnBrk="1"/>
          <a:endParaRPr lang="ko-KR" altLang="en-US"/>
        </a:p>
      </dgm:t>
    </dgm:pt>
    <dgm:pt modelId="{90DC3F18-D069-43D0-B774-3926A9F7EDAC}" type="sibTrans" cxnId="{DAB05C92-D397-4D0A-938C-67FBDBF48E5C}">
      <dgm:prSet/>
      <dgm:spPr/>
      <dgm:t>
        <a:bodyPr/>
        <a:lstStyle/>
        <a:p>
          <a:pPr latinLnBrk="1"/>
          <a:endParaRPr lang="ko-KR" altLang="en-US"/>
        </a:p>
      </dgm:t>
    </dgm:pt>
    <dgm:pt modelId="{261D8E85-E3F3-45D9-A31B-4936A79D9563}">
      <dgm:prSet phldrT="[텍스트]" custT="1"/>
      <dgm:spPr/>
      <dgm:t>
        <a:bodyPr anchor="t"/>
        <a:lstStyle/>
        <a:p>
          <a:pPr algn="l" latinLnBrk="1">
            <a:lnSpc>
              <a:spcPct val="150000"/>
            </a:lnSpc>
          </a:pPr>
          <a:r>
            <a:rPr lang="en-US" altLang="ko-KR" sz="1400" dirty="0" smtClean="0">
              <a:latin typeface="Ebrima" panose="02000000000000000000" pitchFamily="2" charset="0"/>
              <a:ea typeface="Ebrima" panose="02000000000000000000" pitchFamily="2" charset="0"/>
              <a:cs typeface="Ebrima" panose="02000000000000000000" pitchFamily="2" charset="0"/>
            </a:rPr>
            <a:t>Decreased body function, Muscular-skeletal pain</a:t>
          </a:r>
          <a:endParaRPr lang="ko-KR" altLang="en-US" sz="1400" dirty="0">
            <a:latin typeface="Ebrima" panose="02000000000000000000" pitchFamily="2" charset="0"/>
            <a:cs typeface="Ebrima" panose="02000000000000000000" pitchFamily="2" charset="0"/>
          </a:endParaRPr>
        </a:p>
      </dgm:t>
    </dgm:pt>
    <dgm:pt modelId="{C0329536-E1EC-4E93-90F0-264F095FDD26}" type="parTrans" cxnId="{8F15F529-6B73-408E-8057-5902CF563AC4}">
      <dgm:prSet/>
      <dgm:spPr/>
      <dgm:t>
        <a:bodyPr/>
        <a:lstStyle/>
        <a:p>
          <a:pPr latinLnBrk="1"/>
          <a:endParaRPr lang="ko-KR" altLang="en-US"/>
        </a:p>
      </dgm:t>
    </dgm:pt>
    <dgm:pt modelId="{01F130C4-86A9-4990-A831-1268E6110818}" type="sibTrans" cxnId="{8F15F529-6B73-408E-8057-5902CF563AC4}">
      <dgm:prSet/>
      <dgm:spPr/>
      <dgm:t>
        <a:bodyPr/>
        <a:lstStyle/>
        <a:p>
          <a:pPr latinLnBrk="1"/>
          <a:endParaRPr lang="ko-KR" altLang="en-US"/>
        </a:p>
      </dgm:t>
    </dgm:pt>
    <dgm:pt modelId="{91D5A392-6330-44D6-8FE7-28D87AE8343B}">
      <dgm:prSet phldrT="[텍스트]" custT="1"/>
      <dgm:spPr/>
      <dgm:t>
        <a:bodyPr/>
        <a:lstStyle/>
        <a:p>
          <a:pPr algn="ctr" latinLnBrk="1"/>
          <a:r>
            <a:rPr lang="en-US" altLang="ko-KR" sz="2000" b="1" dirty="0" smtClean="0">
              <a:latin typeface="Ebrima" panose="02000000000000000000" pitchFamily="2" charset="0"/>
              <a:ea typeface="Ebrima" panose="02000000000000000000" pitchFamily="2" charset="0"/>
              <a:cs typeface="Ebrima" panose="02000000000000000000" pitchFamily="2" charset="0"/>
            </a:rPr>
            <a:t>Psychological</a:t>
          </a:r>
          <a:endParaRPr lang="ko-KR" altLang="en-US" sz="2000" b="1" dirty="0">
            <a:latin typeface="Ebrima" panose="02000000000000000000" pitchFamily="2" charset="0"/>
            <a:cs typeface="Ebrima" panose="02000000000000000000" pitchFamily="2" charset="0"/>
          </a:endParaRPr>
        </a:p>
      </dgm:t>
    </dgm:pt>
    <dgm:pt modelId="{C1A13BEA-9266-4D09-B211-2B06CC360AF3}" type="parTrans" cxnId="{8415F296-3AA3-4195-8C06-ACC1221B66CC}">
      <dgm:prSet/>
      <dgm:spPr/>
      <dgm:t>
        <a:bodyPr/>
        <a:lstStyle/>
        <a:p>
          <a:pPr latinLnBrk="1"/>
          <a:endParaRPr lang="ko-KR" altLang="en-US"/>
        </a:p>
      </dgm:t>
    </dgm:pt>
    <dgm:pt modelId="{88B35874-33CC-4A06-AF87-ABF869062F0B}" type="sibTrans" cxnId="{8415F296-3AA3-4195-8C06-ACC1221B66CC}">
      <dgm:prSet/>
      <dgm:spPr/>
      <dgm:t>
        <a:bodyPr/>
        <a:lstStyle/>
        <a:p>
          <a:pPr latinLnBrk="1"/>
          <a:endParaRPr lang="ko-KR" altLang="en-US"/>
        </a:p>
      </dgm:t>
    </dgm:pt>
    <dgm:pt modelId="{A46E3D4F-04AA-43EB-A1A9-20F932E80E6A}">
      <dgm:prSet phldrT="[텍스트]" custT="1"/>
      <dgm:spPr/>
      <dgm:t>
        <a:bodyPr/>
        <a:lstStyle/>
        <a:p>
          <a:pPr latinLnBrk="1">
            <a:lnSpc>
              <a:spcPct val="150000"/>
            </a:lnSpc>
          </a:pPr>
          <a:r>
            <a:rPr lang="en-US" altLang="ko-KR" sz="1400" dirty="0" smtClean="0">
              <a:latin typeface="Ebrima" panose="02000000000000000000" pitchFamily="2" charset="0"/>
              <a:ea typeface="Ebrima" panose="02000000000000000000" pitchFamily="2" charset="0"/>
              <a:cs typeface="Ebrima" panose="02000000000000000000" pitchFamily="2" charset="0"/>
            </a:rPr>
            <a:t>Decreased body-image</a:t>
          </a:r>
          <a:endParaRPr lang="ko-KR" altLang="en-US" sz="1400" dirty="0">
            <a:latin typeface="Ebrima" panose="02000000000000000000" pitchFamily="2" charset="0"/>
            <a:cs typeface="Ebrima" panose="02000000000000000000" pitchFamily="2" charset="0"/>
          </a:endParaRPr>
        </a:p>
      </dgm:t>
    </dgm:pt>
    <dgm:pt modelId="{EBC7173E-641B-48DF-A1EB-D6C4A80B8ADB}" type="parTrans" cxnId="{F7FF8092-F02C-4935-9636-2BE1562D69FE}">
      <dgm:prSet/>
      <dgm:spPr/>
      <dgm:t>
        <a:bodyPr/>
        <a:lstStyle/>
        <a:p>
          <a:pPr latinLnBrk="1"/>
          <a:endParaRPr lang="ko-KR" altLang="en-US"/>
        </a:p>
      </dgm:t>
    </dgm:pt>
    <dgm:pt modelId="{85EA260A-D2A3-4E6C-9B0F-FB22AD86ED04}" type="sibTrans" cxnId="{F7FF8092-F02C-4935-9636-2BE1562D69FE}">
      <dgm:prSet/>
      <dgm:spPr/>
      <dgm:t>
        <a:bodyPr/>
        <a:lstStyle/>
        <a:p>
          <a:pPr latinLnBrk="1"/>
          <a:endParaRPr lang="ko-KR" altLang="en-US"/>
        </a:p>
      </dgm:t>
    </dgm:pt>
    <dgm:pt modelId="{A846748F-02C5-49FB-BD68-EAF2382D598E}">
      <dgm:prSet phldrT="[텍스트]" custT="1"/>
      <dgm:spPr/>
      <dgm:t>
        <a:bodyPr/>
        <a:lstStyle/>
        <a:p>
          <a:pPr algn="ctr" latinLnBrk="1"/>
          <a:r>
            <a:rPr lang="en-US" altLang="ko-KR" sz="2000" b="1" dirty="0" smtClean="0">
              <a:latin typeface="Ebrima" panose="02000000000000000000" pitchFamily="2" charset="0"/>
              <a:ea typeface="Ebrima" panose="02000000000000000000" pitchFamily="2" charset="0"/>
              <a:cs typeface="Ebrima" panose="02000000000000000000" pitchFamily="2" charset="0"/>
            </a:rPr>
            <a:t>Social</a:t>
          </a:r>
          <a:endParaRPr lang="ko-KR" altLang="en-US" sz="2000" b="1" dirty="0">
            <a:latin typeface="Ebrima" panose="02000000000000000000" pitchFamily="2" charset="0"/>
            <a:cs typeface="Ebrima" panose="02000000000000000000" pitchFamily="2" charset="0"/>
          </a:endParaRPr>
        </a:p>
      </dgm:t>
    </dgm:pt>
    <dgm:pt modelId="{B3C5BB6D-3CF5-4C99-94A2-B40DE1B5F8F7}" type="parTrans" cxnId="{19E8C03A-3E56-4BC2-85B7-207710BC2729}">
      <dgm:prSet/>
      <dgm:spPr/>
      <dgm:t>
        <a:bodyPr/>
        <a:lstStyle/>
        <a:p>
          <a:pPr latinLnBrk="1"/>
          <a:endParaRPr lang="ko-KR" altLang="en-US"/>
        </a:p>
      </dgm:t>
    </dgm:pt>
    <dgm:pt modelId="{DDA3F483-F692-4616-AACE-694249138D5E}" type="sibTrans" cxnId="{19E8C03A-3E56-4BC2-85B7-207710BC2729}">
      <dgm:prSet/>
      <dgm:spPr/>
      <dgm:t>
        <a:bodyPr/>
        <a:lstStyle/>
        <a:p>
          <a:pPr latinLnBrk="1"/>
          <a:endParaRPr lang="ko-KR" altLang="en-US"/>
        </a:p>
      </dgm:t>
    </dgm:pt>
    <dgm:pt modelId="{DCE40EBD-EF87-4B68-B2A8-551E2EA59728}">
      <dgm:prSet phldrT="[텍스트]" custT="1"/>
      <dgm:spPr/>
      <dgm:t>
        <a:bodyPr/>
        <a:lstStyle/>
        <a:p>
          <a:pPr latinLnBrk="1">
            <a:lnSpc>
              <a:spcPct val="150000"/>
            </a:lnSpc>
          </a:pPr>
          <a:r>
            <a:rPr lang="en-US" altLang="ko-KR" sz="1400" dirty="0" smtClean="0">
              <a:latin typeface="Ebrima" panose="02000000000000000000" pitchFamily="2" charset="0"/>
              <a:ea typeface="Ebrima" panose="02000000000000000000" pitchFamily="2" charset="0"/>
              <a:cs typeface="Ebrima" panose="02000000000000000000" pitchFamily="2" charset="0"/>
            </a:rPr>
            <a:t>Impairment of interpersonal relationship, especially with peer</a:t>
          </a:r>
          <a:endParaRPr lang="ko-KR" altLang="en-US" sz="1400" dirty="0">
            <a:latin typeface="Ebrima" panose="02000000000000000000" pitchFamily="2" charset="0"/>
            <a:cs typeface="Ebrima" panose="02000000000000000000" pitchFamily="2" charset="0"/>
          </a:endParaRPr>
        </a:p>
      </dgm:t>
    </dgm:pt>
    <dgm:pt modelId="{351763F6-7611-419E-B9DD-A739B5500EA1}" type="parTrans" cxnId="{83A9FF90-B0AE-4CC9-A8D9-C619F7FF3C47}">
      <dgm:prSet/>
      <dgm:spPr/>
      <dgm:t>
        <a:bodyPr/>
        <a:lstStyle/>
        <a:p>
          <a:pPr latinLnBrk="1"/>
          <a:endParaRPr lang="ko-KR" altLang="en-US"/>
        </a:p>
      </dgm:t>
    </dgm:pt>
    <dgm:pt modelId="{204653BC-A70C-4A5D-8F74-84391A9396F4}" type="sibTrans" cxnId="{83A9FF90-B0AE-4CC9-A8D9-C619F7FF3C47}">
      <dgm:prSet/>
      <dgm:spPr/>
      <dgm:t>
        <a:bodyPr/>
        <a:lstStyle/>
        <a:p>
          <a:pPr latinLnBrk="1"/>
          <a:endParaRPr lang="ko-KR" altLang="en-US"/>
        </a:p>
      </dgm:t>
    </dgm:pt>
    <dgm:pt modelId="{5230A2AC-D0EA-44AA-91AB-19AC79341505}">
      <dgm:prSet phldrT="[텍스트]" custT="1"/>
      <dgm:spPr/>
      <dgm:t>
        <a:bodyPr/>
        <a:lstStyle/>
        <a:p>
          <a:pPr latinLnBrk="1">
            <a:lnSpc>
              <a:spcPct val="150000"/>
            </a:lnSpc>
          </a:pPr>
          <a:r>
            <a:rPr lang="en-US" altLang="ko-KR" sz="1400" dirty="0" smtClean="0">
              <a:latin typeface="Ebrima" panose="02000000000000000000" pitchFamily="2" charset="0"/>
              <a:ea typeface="Ebrima" panose="02000000000000000000" pitchFamily="2" charset="0"/>
              <a:cs typeface="Ebrima" panose="02000000000000000000" pitchFamily="2" charset="0"/>
            </a:rPr>
            <a:t>Maladjustment at school </a:t>
          </a:r>
          <a:endParaRPr lang="ko-KR" altLang="en-US" sz="1400" dirty="0">
            <a:latin typeface="Ebrima" panose="02000000000000000000" pitchFamily="2" charset="0"/>
            <a:cs typeface="Ebrima" panose="02000000000000000000" pitchFamily="2" charset="0"/>
          </a:endParaRPr>
        </a:p>
      </dgm:t>
    </dgm:pt>
    <dgm:pt modelId="{B5B1233C-5A21-4D21-8B0A-7CA7D6FF6FC7}" type="parTrans" cxnId="{B11FCA40-3D01-4586-8ECF-D3FFA4849FBF}">
      <dgm:prSet/>
      <dgm:spPr/>
      <dgm:t>
        <a:bodyPr/>
        <a:lstStyle/>
        <a:p>
          <a:pPr latinLnBrk="1"/>
          <a:endParaRPr lang="ko-KR" altLang="en-US"/>
        </a:p>
      </dgm:t>
    </dgm:pt>
    <dgm:pt modelId="{6E8B3E74-4C80-4950-A99E-8E7980ED4157}" type="sibTrans" cxnId="{B11FCA40-3D01-4586-8ECF-D3FFA4849FBF}">
      <dgm:prSet/>
      <dgm:spPr/>
      <dgm:t>
        <a:bodyPr/>
        <a:lstStyle/>
        <a:p>
          <a:pPr latinLnBrk="1"/>
          <a:endParaRPr lang="ko-KR" altLang="en-US"/>
        </a:p>
      </dgm:t>
    </dgm:pt>
    <dgm:pt modelId="{C1DB2C18-5D9E-4490-895D-A6315B34249D}">
      <dgm:prSet phldrT="[텍스트]" custT="1"/>
      <dgm:spPr/>
      <dgm:t>
        <a:bodyPr/>
        <a:lstStyle/>
        <a:p>
          <a:pPr latinLnBrk="1">
            <a:lnSpc>
              <a:spcPct val="150000"/>
            </a:lnSpc>
          </a:pPr>
          <a:r>
            <a:rPr lang="en-US" altLang="ko-KR" sz="1400" dirty="0" smtClean="0">
              <a:latin typeface="Ebrima" panose="02000000000000000000" pitchFamily="2" charset="0"/>
              <a:ea typeface="Ebrima" panose="02000000000000000000" pitchFamily="2" charset="0"/>
              <a:cs typeface="Ebrima" panose="02000000000000000000" pitchFamily="2" charset="0"/>
            </a:rPr>
            <a:t>Self-abasement, Depression</a:t>
          </a:r>
          <a:endParaRPr lang="ko-KR" altLang="en-US" sz="1400" dirty="0">
            <a:latin typeface="Ebrima" panose="02000000000000000000" pitchFamily="2" charset="0"/>
            <a:cs typeface="Ebrima" panose="02000000000000000000" pitchFamily="2" charset="0"/>
          </a:endParaRPr>
        </a:p>
      </dgm:t>
    </dgm:pt>
    <dgm:pt modelId="{2DE5A49B-CCB9-4957-94AF-85C83AE62F58}" type="parTrans" cxnId="{FB24B088-9A7C-4605-9510-EE3397116876}">
      <dgm:prSet/>
      <dgm:spPr/>
      <dgm:t>
        <a:bodyPr/>
        <a:lstStyle/>
        <a:p>
          <a:pPr latinLnBrk="1"/>
          <a:endParaRPr lang="ko-KR" altLang="en-US"/>
        </a:p>
      </dgm:t>
    </dgm:pt>
    <dgm:pt modelId="{CF8F3B7E-EB78-44F4-BABB-FF29F1B7AE64}" type="sibTrans" cxnId="{FB24B088-9A7C-4605-9510-EE3397116876}">
      <dgm:prSet/>
      <dgm:spPr/>
      <dgm:t>
        <a:bodyPr/>
        <a:lstStyle/>
        <a:p>
          <a:pPr latinLnBrk="1"/>
          <a:endParaRPr lang="ko-KR" altLang="en-US"/>
        </a:p>
      </dgm:t>
    </dgm:pt>
    <dgm:pt modelId="{231E700D-9C30-4B78-B391-F9D91D270898}">
      <dgm:prSet phldrT="[텍스트]" custT="1"/>
      <dgm:spPr/>
      <dgm:t>
        <a:bodyPr/>
        <a:lstStyle/>
        <a:p>
          <a:pPr latinLnBrk="1">
            <a:lnSpc>
              <a:spcPct val="150000"/>
            </a:lnSpc>
          </a:pPr>
          <a:r>
            <a:rPr lang="en-US" altLang="ko-KR" sz="1400" b="1" dirty="0" smtClean="0">
              <a:solidFill>
                <a:srgbClr val="FF0000"/>
              </a:solidFill>
              <a:latin typeface="Ebrima" panose="02000000000000000000" pitchFamily="2" charset="0"/>
              <a:ea typeface="Ebrima" panose="02000000000000000000" pitchFamily="2" charset="0"/>
              <a:cs typeface="Ebrima" panose="02000000000000000000" pitchFamily="2" charset="0"/>
            </a:rPr>
            <a:t>Decreased </a:t>
          </a:r>
          <a:r>
            <a:rPr lang="en-US" altLang="ko-KR" sz="1400" b="1" dirty="0" err="1" smtClean="0">
              <a:solidFill>
                <a:srgbClr val="FF0000"/>
              </a:solidFill>
              <a:latin typeface="Ebrima" panose="02000000000000000000" pitchFamily="2" charset="0"/>
              <a:ea typeface="Ebrima" panose="02000000000000000000" pitchFamily="2" charset="0"/>
              <a:cs typeface="Ebrima" panose="02000000000000000000" pitchFamily="2" charset="0"/>
            </a:rPr>
            <a:t>QoL</a:t>
          </a:r>
          <a:r>
            <a:rPr lang="en-US" altLang="ko-KR" sz="1400" b="1" dirty="0" smtClean="0">
              <a:solidFill>
                <a:srgbClr val="FF0000"/>
              </a:solidFill>
              <a:latin typeface="Ebrima" panose="02000000000000000000" pitchFamily="2" charset="0"/>
              <a:ea typeface="Ebrima" panose="02000000000000000000" pitchFamily="2" charset="0"/>
              <a:cs typeface="Ebrima" panose="02000000000000000000" pitchFamily="2" charset="0"/>
            </a:rPr>
            <a:t> </a:t>
          </a:r>
          <a:endParaRPr lang="ko-KR" altLang="en-US" sz="1400" b="1" dirty="0">
            <a:solidFill>
              <a:srgbClr val="FF0000"/>
            </a:solidFill>
            <a:latin typeface="Ebrima" panose="02000000000000000000" pitchFamily="2" charset="0"/>
            <a:cs typeface="Ebrima" panose="02000000000000000000" pitchFamily="2" charset="0"/>
          </a:endParaRPr>
        </a:p>
      </dgm:t>
    </dgm:pt>
    <dgm:pt modelId="{2AFBE456-B9FC-49F6-B2E4-D813EDAD896C}" type="parTrans" cxnId="{428515B8-DE26-4E11-BCEE-A353AAB21DAB}">
      <dgm:prSet/>
      <dgm:spPr/>
      <dgm:t>
        <a:bodyPr/>
        <a:lstStyle/>
        <a:p>
          <a:pPr latinLnBrk="1"/>
          <a:endParaRPr lang="ko-KR" altLang="en-US"/>
        </a:p>
      </dgm:t>
    </dgm:pt>
    <dgm:pt modelId="{93D886A1-9311-4C16-9A0E-A86624AB0D6B}" type="sibTrans" cxnId="{428515B8-DE26-4E11-BCEE-A353AAB21DAB}">
      <dgm:prSet/>
      <dgm:spPr/>
      <dgm:t>
        <a:bodyPr/>
        <a:lstStyle/>
        <a:p>
          <a:pPr latinLnBrk="1"/>
          <a:endParaRPr lang="ko-KR" altLang="en-US"/>
        </a:p>
      </dgm:t>
    </dgm:pt>
    <dgm:pt modelId="{6C646607-3A99-4AFD-8189-6ED020D5D5C7}" type="pres">
      <dgm:prSet presAssocID="{E273EF3B-E0FA-48BA-8C65-E776DCAB65F1}" presName="Name0" presStyleCnt="0">
        <dgm:presLayoutVars>
          <dgm:dir/>
          <dgm:animLvl val="lvl"/>
          <dgm:resizeHandles val="exact"/>
        </dgm:presLayoutVars>
      </dgm:prSet>
      <dgm:spPr/>
      <dgm:t>
        <a:bodyPr/>
        <a:lstStyle/>
        <a:p>
          <a:pPr latinLnBrk="1"/>
          <a:endParaRPr lang="ko-KR" altLang="en-US"/>
        </a:p>
      </dgm:t>
    </dgm:pt>
    <dgm:pt modelId="{CDA2FEDA-B921-4E4A-BEF1-D6BF96E4FED3}" type="pres">
      <dgm:prSet presAssocID="{69034C8E-C6A4-49A6-8034-13EEB6C5CBD3}" presName="linNode" presStyleCnt="0"/>
      <dgm:spPr/>
      <dgm:t>
        <a:bodyPr/>
        <a:lstStyle/>
        <a:p>
          <a:pPr latinLnBrk="1"/>
          <a:endParaRPr lang="ko-KR" altLang="en-US"/>
        </a:p>
      </dgm:t>
    </dgm:pt>
    <dgm:pt modelId="{EAAB9838-8720-4264-A8BD-1E93C1AED745}" type="pres">
      <dgm:prSet presAssocID="{69034C8E-C6A4-49A6-8034-13EEB6C5CBD3}" presName="parentText" presStyleLbl="node1" presStyleIdx="0" presStyleCnt="3" custScaleX="74150" custScaleY="155346" custLinFactNeighborY="-151">
        <dgm:presLayoutVars>
          <dgm:chMax val="1"/>
          <dgm:bulletEnabled val="1"/>
        </dgm:presLayoutVars>
      </dgm:prSet>
      <dgm:spPr/>
      <dgm:t>
        <a:bodyPr/>
        <a:lstStyle/>
        <a:p>
          <a:pPr latinLnBrk="1"/>
          <a:endParaRPr lang="ko-KR" altLang="en-US"/>
        </a:p>
      </dgm:t>
    </dgm:pt>
    <dgm:pt modelId="{8D863AC1-2C29-42B8-9FDD-1AE7FB8BE61C}" type="pres">
      <dgm:prSet presAssocID="{69034C8E-C6A4-49A6-8034-13EEB6C5CBD3}" presName="descendantText" presStyleLbl="alignAccFollowNode1" presStyleIdx="0" presStyleCnt="3" custScaleX="129396" custScaleY="185374" custLinFactNeighborX="523" custLinFactNeighborY="-360">
        <dgm:presLayoutVars>
          <dgm:bulletEnabled val="1"/>
        </dgm:presLayoutVars>
      </dgm:prSet>
      <dgm:spPr/>
      <dgm:t>
        <a:bodyPr/>
        <a:lstStyle/>
        <a:p>
          <a:pPr latinLnBrk="1"/>
          <a:endParaRPr lang="ko-KR" altLang="en-US"/>
        </a:p>
      </dgm:t>
    </dgm:pt>
    <dgm:pt modelId="{A13DCC74-C4D0-4261-BFDD-29403BDE6622}" type="pres">
      <dgm:prSet presAssocID="{D9D37557-5DBA-4648-8DC6-54A31D8AD302}" presName="sp" presStyleCnt="0"/>
      <dgm:spPr/>
      <dgm:t>
        <a:bodyPr/>
        <a:lstStyle/>
        <a:p>
          <a:pPr latinLnBrk="1"/>
          <a:endParaRPr lang="ko-KR" altLang="en-US"/>
        </a:p>
      </dgm:t>
    </dgm:pt>
    <dgm:pt modelId="{5ADD1F53-57F0-4232-8786-D9115C928E7D}" type="pres">
      <dgm:prSet presAssocID="{91D5A392-6330-44D6-8FE7-28D87AE8343B}" presName="linNode" presStyleCnt="0"/>
      <dgm:spPr/>
      <dgm:t>
        <a:bodyPr/>
        <a:lstStyle/>
        <a:p>
          <a:pPr latinLnBrk="1"/>
          <a:endParaRPr lang="ko-KR" altLang="en-US"/>
        </a:p>
      </dgm:t>
    </dgm:pt>
    <dgm:pt modelId="{BE4E20EF-18B5-4528-9FCD-F9CE3254DCBC}" type="pres">
      <dgm:prSet presAssocID="{91D5A392-6330-44D6-8FE7-28D87AE8343B}" presName="parentText" presStyleLbl="node1" presStyleIdx="1" presStyleCnt="3" custScaleX="71293" custScaleY="123513">
        <dgm:presLayoutVars>
          <dgm:chMax val="1"/>
          <dgm:bulletEnabled val="1"/>
        </dgm:presLayoutVars>
      </dgm:prSet>
      <dgm:spPr/>
      <dgm:t>
        <a:bodyPr/>
        <a:lstStyle/>
        <a:p>
          <a:pPr latinLnBrk="1"/>
          <a:endParaRPr lang="ko-KR" altLang="en-US"/>
        </a:p>
      </dgm:t>
    </dgm:pt>
    <dgm:pt modelId="{D3FE9351-1F7B-4859-BBFB-52E9ECCFEC16}" type="pres">
      <dgm:prSet presAssocID="{91D5A392-6330-44D6-8FE7-28D87AE8343B}" presName="descendantText" presStyleLbl="alignAccFollowNode1" presStyleIdx="1" presStyleCnt="3" custScaleX="128080" custScaleY="127268" custLinFactNeighborX="1787" custLinFactNeighborY="-3302">
        <dgm:presLayoutVars>
          <dgm:bulletEnabled val="1"/>
        </dgm:presLayoutVars>
      </dgm:prSet>
      <dgm:spPr/>
      <dgm:t>
        <a:bodyPr/>
        <a:lstStyle/>
        <a:p>
          <a:pPr latinLnBrk="1"/>
          <a:endParaRPr lang="ko-KR" altLang="en-US"/>
        </a:p>
      </dgm:t>
    </dgm:pt>
    <dgm:pt modelId="{1D42BE80-A0FF-49F1-986D-B06FACBC57F8}" type="pres">
      <dgm:prSet presAssocID="{88B35874-33CC-4A06-AF87-ABF869062F0B}" presName="sp" presStyleCnt="0"/>
      <dgm:spPr/>
      <dgm:t>
        <a:bodyPr/>
        <a:lstStyle/>
        <a:p>
          <a:pPr latinLnBrk="1"/>
          <a:endParaRPr lang="ko-KR" altLang="en-US"/>
        </a:p>
      </dgm:t>
    </dgm:pt>
    <dgm:pt modelId="{073B6613-52C6-4E2C-8D95-1EAEC913F5AC}" type="pres">
      <dgm:prSet presAssocID="{A846748F-02C5-49FB-BD68-EAF2382D598E}" presName="linNode" presStyleCnt="0"/>
      <dgm:spPr/>
      <dgm:t>
        <a:bodyPr/>
        <a:lstStyle/>
        <a:p>
          <a:pPr latinLnBrk="1"/>
          <a:endParaRPr lang="ko-KR" altLang="en-US"/>
        </a:p>
      </dgm:t>
    </dgm:pt>
    <dgm:pt modelId="{E6961DE2-4FC2-464D-84F2-7C5D45F4E58C}" type="pres">
      <dgm:prSet presAssocID="{A846748F-02C5-49FB-BD68-EAF2382D598E}" presName="parentText" presStyleLbl="node1" presStyleIdx="2" presStyleCnt="3" custScaleX="69651">
        <dgm:presLayoutVars>
          <dgm:chMax val="1"/>
          <dgm:bulletEnabled val="1"/>
        </dgm:presLayoutVars>
      </dgm:prSet>
      <dgm:spPr/>
      <dgm:t>
        <a:bodyPr/>
        <a:lstStyle/>
        <a:p>
          <a:pPr latinLnBrk="1"/>
          <a:endParaRPr lang="ko-KR" altLang="en-US"/>
        </a:p>
      </dgm:t>
    </dgm:pt>
    <dgm:pt modelId="{FF6D1D90-6D49-49AC-85D9-D2B28FD4E7C2}" type="pres">
      <dgm:prSet presAssocID="{A846748F-02C5-49FB-BD68-EAF2382D598E}" presName="descendantText" presStyleLbl="alignAccFollowNode1" presStyleIdx="2" presStyleCnt="3" custScaleX="123011">
        <dgm:presLayoutVars>
          <dgm:bulletEnabled val="1"/>
        </dgm:presLayoutVars>
      </dgm:prSet>
      <dgm:spPr/>
      <dgm:t>
        <a:bodyPr/>
        <a:lstStyle/>
        <a:p>
          <a:pPr latinLnBrk="1"/>
          <a:endParaRPr lang="ko-KR" altLang="en-US"/>
        </a:p>
      </dgm:t>
    </dgm:pt>
  </dgm:ptLst>
  <dgm:cxnLst>
    <dgm:cxn modelId="{F435D78D-849E-49BB-8AEC-E4F6D7B0EDD5}" type="presOf" srcId="{69034C8E-C6A4-49A6-8034-13EEB6C5CBD3}" destId="{EAAB9838-8720-4264-A8BD-1E93C1AED745}" srcOrd="0" destOrd="0" presId="urn:microsoft.com/office/officeart/2005/8/layout/vList5"/>
    <dgm:cxn modelId="{1D862FA4-9454-4440-B5D6-1B1421A2CDD0}" type="presOf" srcId="{DCE40EBD-EF87-4B68-B2A8-551E2EA59728}" destId="{FF6D1D90-6D49-49AC-85D9-D2B28FD4E7C2}" srcOrd="0" destOrd="0" presId="urn:microsoft.com/office/officeart/2005/8/layout/vList5"/>
    <dgm:cxn modelId="{57CBC426-4234-47DD-8019-CC339AA37842}" type="presOf" srcId="{231E700D-9C30-4B78-B391-F9D91D270898}" destId="{D3FE9351-1F7B-4859-BBFB-52E9ECCFEC16}" srcOrd="0" destOrd="2" presId="urn:microsoft.com/office/officeart/2005/8/layout/vList5"/>
    <dgm:cxn modelId="{6BBA1FFF-1B5D-4F7E-990B-C845181BDF38}" type="presOf" srcId="{FE843D16-9ADD-4323-9726-A0B2A4B26BD0}" destId="{8D863AC1-2C29-42B8-9FDD-1AE7FB8BE61C}" srcOrd="0" destOrd="0" presId="urn:microsoft.com/office/officeart/2005/8/layout/vList5"/>
    <dgm:cxn modelId="{50D8B361-A6FE-4A8A-9410-B66161E1788B}" type="presOf" srcId="{E273EF3B-E0FA-48BA-8C65-E776DCAB65F1}" destId="{6C646607-3A99-4AFD-8189-6ED020D5D5C7}" srcOrd="0" destOrd="0" presId="urn:microsoft.com/office/officeart/2005/8/layout/vList5"/>
    <dgm:cxn modelId="{19E8C03A-3E56-4BC2-85B7-207710BC2729}" srcId="{E273EF3B-E0FA-48BA-8C65-E776DCAB65F1}" destId="{A846748F-02C5-49FB-BD68-EAF2382D598E}" srcOrd="2" destOrd="0" parTransId="{B3C5BB6D-3CF5-4C99-94A2-B40DE1B5F8F7}" sibTransId="{DDA3F483-F692-4616-AACE-694249138D5E}"/>
    <dgm:cxn modelId="{8415F296-3AA3-4195-8C06-ACC1221B66CC}" srcId="{E273EF3B-E0FA-48BA-8C65-E776DCAB65F1}" destId="{91D5A392-6330-44D6-8FE7-28D87AE8343B}" srcOrd="1" destOrd="0" parTransId="{C1A13BEA-9266-4D09-B211-2B06CC360AF3}" sibTransId="{88B35874-33CC-4A06-AF87-ABF869062F0B}"/>
    <dgm:cxn modelId="{FB24B088-9A7C-4605-9510-EE3397116876}" srcId="{91D5A392-6330-44D6-8FE7-28D87AE8343B}" destId="{C1DB2C18-5D9E-4490-895D-A6315B34249D}" srcOrd="1" destOrd="0" parTransId="{2DE5A49B-CCB9-4957-94AF-85C83AE62F58}" sibTransId="{CF8F3B7E-EB78-44F4-BABB-FF29F1B7AE64}"/>
    <dgm:cxn modelId="{F7FF8092-F02C-4935-9636-2BE1562D69FE}" srcId="{91D5A392-6330-44D6-8FE7-28D87AE8343B}" destId="{A46E3D4F-04AA-43EB-A1A9-20F932E80E6A}" srcOrd="0" destOrd="0" parTransId="{EBC7173E-641B-48DF-A1EB-D6C4A80B8ADB}" sibTransId="{85EA260A-D2A3-4E6C-9B0F-FB22AD86ED04}"/>
    <dgm:cxn modelId="{8F15F529-6B73-408E-8057-5902CF563AC4}" srcId="{69034C8E-C6A4-49A6-8034-13EEB6C5CBD3}" destId="{261D8E85-E3F3-45D9-A31B-4936A79D9563}" srcOrd="1" destOrd="0" parTransId="{C0329536-E1EC-4E93-90F0-264F095FDD26}" sibTransId="{01F130C4-86A9-4990-A831-1268E6110818}"/>
    <dgm:cxn modelId="{428515B8-DE26-4E11-BCEE-A353AAB21DAB}" srcId="{91D5A392-6330-44D6-8FE7-28D87AE8343B}" destId="{231E700D-9C30-4B78-B391-F9D91D270898}" srcOrd="2" destOrd="0" parTransId="{2AFBE456-B9FC-49F6-B2E4-D813EDAD896C}" sibTransId="{93D886A1-9311-4C16-9A0E-A86624AB0D6B}"/>
    <dgm:cxn modelId="{B0C69E4E-B3D9-4004-B9DF-AAFE07A4F7CD}" type="presOf" srcId="{A46E3D4F-04AA-43EB-A1A9-20F932E80E6A}" destId="{D3FE9351-1F7B-4859-BBFB-52E9ECCFEC16}" srcOrd="0" destOrd="0" presId="urn:microsoft.com/office/officeart/2005/8/layout/vList5"/>
    <dgm:cxn modelId="{DAB05C92-D397-4D0A-938C-67FBDBF48E5C}" srcId="{69034C8E-C6A4-49A6-8034-13EEB6C5CBD3}" destId="{FE843D16-9ADD-4323-9726-A0B2A4B26BD0}" srcOrd="0" destOrd="0" parTransId="{37789211-AF08-4ED1-ACDF-4007F665AD16}" sibTransId="{90DC3F18-D069-43D0-B774-3926A9F7EDAC}"/>
    <dgm:cxn modelId="{ACF7F12E-FBA5-4B77-B22D-26EA3C9D8A6A}" srcId="{E273EF3B-E0FA-48BA-8C65-E776DCAB65F1}" destId="{69034C8E-C6A4-49A6-8034-13EEB6C5CBD3}" srcOrd="0" destOrd="0" parTransId="{34BC0EB6-F29A-4860-986A-13519C887389}" sibTransId="{D9D37557-5DBA-4648-8DC6-54A31D8AD302}"/>
    <dgm:cxn modelId="{5A976881-1C46-4323-ABB3-E86C0D921905}" type="presOf" srcId="{A846748F-02C5-49FB-BD68-EAF2382D598E}" destId="{E6961DE2-4FC2-464D-84F2-7C5D45F4E58C}" srcOrd="0" destOrd="0" presId="urn:microsoft.com/office/officeart/2005/8/layout/vList5"/>
    <dgm:cxn modelId="{35778E30-ADB9-478F-A8E1-39B423642619}" type="presOf" srcId="{261D8E85-E3F3-45D9-A31B-4936A79D9563}" destId="{8D863AC1-2C29-42B8-9FDD-1AE7FB8BE61C}" srcOrd="0" destOrd="1" presId="urn:microsoft.com/office/officeart/2005/8/layout/vList5"/>
    <dgm:cxn modelId="{B11FCA40-3D01-4586-8ECF-D3FFA4849FBF}" srcId="{A846748F-02C5-49FB-BD68-EAF2382D598E}" destId="{5230A2AC-D0EA-44AA-91AB-19AC79341505}" srcOrd="1" destOrd="0" parTransId="{B5B1233C-5A21-4D21-8B0A-7CA7D6FF6FC7}" sibTransId="{6E8B3E74-4C80-4950-A99E-8E7980ED4157}"/>
    <dgm:cxn modelId="{C14AE5DD-B156-490D-A26D-9F988FD36B73}" type="presOf" srcId="{C1DB2C18-5D9E-4490-895D-A6315B34249D}" destId="{D3FE9351-1F7B-4859-BBFB-52E9ECCFEC16}" srcOrd="0" destOrd="1" presId="urn:microsoft.com/office/officeart/2005/8/layout/vList5"/>
    <dgm:cxn modelId="{83A9FF90-B0AE-4CC9-A8D9-C619F7FF3C47}" srcId="{A846748F-02C5-49FB-BD68-EAF2382D598E}" destId="{DCE40EBD-EF87-4B68-B2A8-551E2EA59728}" srcOrd="0" destOrd="0" parTransId="{351763F6-7611-419E-B9DD-A739B5500EA1}" sibTransId="{204653BC-A70C-4A5D-8F74-84391A9396F4}"/>
    <dgm:cxn modelId="{0843BD55-F361-4E0A-A498-CC20892D8C37}" type="presOf" srcId="{5230A2AC-D0EA-44AA-91AB-19AC79341505}" destId="{FF6D1D90-6D49-49AC-85D9-D2B28FD4E7C2}" srcOrd="0" destOrd="1" presId="urn:microsoft.com/office/officeart/2005/8/layout/vList5"/>
    <dgm:cxn modelId="{632F0E0A-DC83-4CD2-AAEC-30DB7849BD70}" type="presOf" srcId="{91D5A392-6330-44D6-8FE7-28D87AE8343B}" destId="{BE4E20EF-18B5-4528-9FCD-F9CE3254DCBC}" srcOrd="0" destOrd="0" presId="urn:microsoft.com/office/officeart/2005/8/layout/vList5"/>
    <dgm:cxn modelId="{8F8867B0-4E9D-45A9-A977-2D5652B2E607}" type="presParOf" srcId="{6C646607-3A99-4AFD-8189-6ED020D5D5C7}" destId="{CDA2FEDA-B921-4E4A-BEF1-D6BF96E4FED3}" srcOrd="0" destOrd="0" presId="urn:microsoft.com/office/officeart/2005/8/layout/vList5"/>
    <dgm:cxn modelId="{F0F93A2F-F8BE-42CB-A178-4B2AC9F8CFBB}" type="presParOf" srcId="{CDA2FEDA-B921-4E4A-BEF1-D6BF96E4FED3}" destId="{EAAB9838-8720-4264-A8BD-1E93C1AED745}" srcOrd="0" destOrd="0" presId="urn:microsoft.com/office/officeart/2005/8/layout/vList5"/>
    <dgm:cxn modelId="{3AF5740A-ACDD-4AD9-B20C-5F5D8D20609C}" type="presParOf" srcId="{CDA2FEDA-B921-4E4A-BEF1-D6BF96E4FED3}" destId="{8D863AC1-2C29-42B8-9FDD-1AE7FB8BE61C}" srcOrd="1" destOrd="0" presId="urn:microsoft.com/office/officeart/2005/8/layout/vList5"/>
    <dgm:cxn modelId="{16F49968-E979-46D7-8530-40C0CAA2AE4D}" type="presParOf" srcId="{6C646607-3A99-4AFD-8189-6ED020D5D5C7}" destId="{A13DCC74-C4D0-4261-BFDD-29403BDE6622}" srcOrd="1" destOrd="0" presId="urn:microsoft.com/office/officeart/2005/8/layout/vList5"/>
    <dgm:cxn modelId="{CE009E9C-63D9-4556-AF4E-202CF557A88D}" type="presParOf" srcId="{6C646607-3A99-4AFD-8189-6ED020D5D5C7}" destId="{5ADD1F53-57F0-4232-8786-D9115C928E7D}" srcOrd="2" destOrd="0" presId="urn:microsoft.com/office/officeart/2005/8/layout/vList5"/>
    <dgm:cxn modelId="{0FDAD220-06D4-42CD-AB50-098F304E71F6}" type="presParOf" srcId="{5ADD1F53-57F0-4232-8786-D9115C928E7D}" destId="{BE4E20EF-18B5-4528-9FCD-F9CE3254DCBC}" srcOrd="0" destOrd="0" presId="urn:microsoft.com/office/officeart/2005/8/layout/vList5"/>
    <dgm:cxn modelId="{7ECB9D77-D4C4-47C4-9EF0-CB8F707B088D}" type="presParOf" srcId="{5ADD1F53-57F0-4232-8786-D9115C928E7D}" destId="{D3FE9351-1F7B-4859-BBFB-52E9ECCFEC16}" srcOrd="1" destOrd="0" presId="urn:microsoft.com/office/officeart/2005/8/layout/vList5"/>
    <dgm:cxn modelId="{0DE43FFA-6DDE-4CDE-BE79-61C9E99D32FD}" type="presParOf" srcId="{6C646607-3A99-4AFD-8189-6ED020D5D5C7}" destId="{1D42BE80-A0FF-49F1-986D-B06FACBC57F8}" srcOrd="3" destOrd="0" presId="urn:microsoft.com/office/officeart/2005/8/layout/vList5"/>
    <dgm:cxn modelId="{7758FEDE-6C8C-4641-BA75-FBC9D22972DA}" type="presParOf" srcId="{6C646607-3A99-4AFD-8189-6ED020D5D5C7}" destId="{073B6613-52C6-4E2C-8D95-1EAEC913F5AC}" srcOrd="4" destOrd="0" presId="urn:microsoft.com/office/officeart/2005/8/layout/vList5"/>
    <dgm:cxn modelId="{E5CB743A-0492-4E82-AD14-C66630DD232D}" type="presParOf" srcId="{073B6613-52C6-4E2C-8D95-1EAEC913F5AC}" destId="{E6961DE2-4FC2-464D-84F2-7C5D45F4E58C}" srcOrd="0" destOrd="0" presId="urn:microsoft.com/office/officeart/2005/8/layout/vList5"/>
    <dgm:cxn modelId="{B922B7BB-FC76-4A94-A057-347513E50E7E}" type="presParOf" srcId="{073B6613-52C6-4E2C-8D95-1EAEC913F5AC}" destId="{FF6D1D90-6D49-49AC-85D9-D2B28FD4E7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63AC1-2C29-42B8-9FDD-1AE7FB8BE61C}">
      <dsp:nvSpPr>
        <dsp:cNvPr id="0" name=""/>
        <dsp:cNvSpPr/>
      </dsp:nvSpPr>
      <dsp:spPr>
        <a:xfrm rot="5400000">
          <a:off x="4347420" y="-2287659"/>
          <a:ext cx="1618181" cy="626950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114300" lvl="1" indent="-114300" algn="l" defTabSz="622300" latinLnBrk="1">
            <a:lnSpc>
              <a:spcPct val="150000"/>
            </a:lnSpc>
            <a:spcBef>
              <a:spcPct val="0"/>
            </a:spcBef>
            <a:spcAft>
              <a:spcPct val="15000"/>
            </a:spcAft>
            <a:buChar char="••"/>
          </a:pPr>
          <a:r>
            <a:rPr lang="en-US" altLang="ko-KR" sz="1400" kern="1200" dirty="0" smtClean="0">
              <a:latin typeface="Ebrima" panose="02000000000000000000" pitchFamily="2" charset="0"/>
              <a:ea typeface="Ebrima" panose="02000000000000000000" pitchFamily="2" charset="0"/>
              <a:cs typeface="Ebrima" panose="02000000000000000000" pitchFamily="2" charset="0"/>
            </a:rPr>
            <a:t>Limited physical activity cause of asymmetry of shoulder height, scapular, flank shape, hip height, &amp; etc.</a:t>
          </a:r>
          <a:endParaRPr lang="ko-KR" altLang="en-US" sz="1400" kern="1200" dirty="0">
            <a:latin typeface="Ebrima" panose="02000000000000000000" pitchFamily="2" charset="0"/>
            <a:cs typeface="Ebrima" panose="02000000000000000000" pitchFamily="2" charset="0"/>
          </a:endParaRPr>
        </a:p>
        <a:p>
          <a:pPr marL="114300" lvl="1" indent="-114300" algn="l" defTabSz="622300" latinLnBrk="1">
            <a:lnSpc>
              <a:spcPct val="150000"/>
            </a:lnSpc>
            <a:spcBef>
              <a:spcPct val="0"/>
            </a:spcBef>
            <a:spcAft>
              <a:spcPct val="15000"/>
            </a:spcAft>
            <a:buChar char="••"/>
          </a:pPr>
          <a:r>
            <a:rPr lang="en-US" altLang="ko-KR" sz="1400" kern="1200" dirty="0" smtClean="0">
              <a:latin typeface="Ebrima" panose="02000000000000000000" pitchFamily="2" charset="0"/>
              <a:ea typeface="Ebrima" panose="02000000000000000000" pitchFamily="2" charset="0"/>
              <a:cs typeface="Ebrima" panose="02000000000000000000" pitchFamily="2" charset="0"/>
            </a:rPr>
            <a:t>Decreased body function, Muscular-skeletal pain</a:t>
          </a:r>
          <a:endParaRPr lang="ko-KR" altLang="en-US" sz="1400" kern="1200" dirty="0">
            <a:latin typeface="Ebrima" panose="02000000000000000000" pitchFamily="2" charset="0"/>
            <a:cs typeface="Ebrima" panose="02000000000000000000" pitchFamily="2" charset="0"/>
          </a:endParaRPr>
        </a:p>
      </dsp:txBody>
      <dsp:txXfrm rot="-5400000">
        <a:off x="2021759" y="116995"/>
        <a:ext cx="6190511" cy="1460195"/>
      </dsp:txXfrm>
    </dsp:sp>
    <dsp:sp modelId="{EAAB9838-8720-4264-A8BD-1E93C1AED745}">
      <dsp:nvSpPr>
        <dsp:cNvPr id="0" name=""/>
        <dsp:cNvSpPr/>
      </dsp:nvSpPr>
      <dsp:spPr>
        <a:xfrm>
          <a:off x="426" y="1050"/>
          <a:ext cx="2020905" cy="169507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latin typeface="Ebrima" panose="02000000000000000000" pitchFamily="2" charset="0"/>
              <a:ea typeface="Ebrima" panose="02000000000000000000" pitchFamily="2" charset="0"/>
              <a:cs typeface="Ebrima" panose="02000000000000000000" pitchFamily="2" charset="0"/>
            </a:rPr>
            <a:t>Physical</a:t>
          </a:r>
          <a:endParaRPr lang="ko-KR" altLang="en-US" sz="2000" b="1" kern="1200" dirty="0">
            <a:latin typeface="Ebrima" panose="02000000000000000000" pitchFamily="2" charset="0"/>
            <a:cs typeface="Ebrima" panose="02000000000000000000" pitchFamily="2" charset="0"/>
          </a:endParaRPr>
        </a:p>
      </dsp:txBody>
      <dsp:txXfrm>
        <a:off x="83173" y="83797"/>
        <a:ext cx="1855411" cy="1529579"/>
      </dsp:txXfrm>
    </dsp:sp>
    <dsp:sp modelId="{D3FE9351-1F7B-4859-BBFB-52E9ECCFEC16}">
      <dsp:nvSpPr>
        <dsp:cNvPr id="0" name=""/>
        <dsp:cNvSpPr/>
      </dsp:nvSpPr>
      <dsp:spPr>
        <a:xfrm rot="5400000">
          <a:off x="4579816" y="-758599"/>
          <a:ext cx="1110958" cy="6311936"/>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latinLnBrk="1">
            <a:lnSpc>
              <a:spcPct val="150000"/>
            </a:lnSpc>
            <a:spcBef>
              <a:spcPct val="0"/>
            </a:spcBef>
            <a:spcAft>
              <a:spcPct val="15000"/>
            </a:spcAft>
            <a:buChar char="••"/>
          </a:pPr>
          <a:r>
            <a:rPr lang="en-US" altLang="ko-KR" sz="1400" kern="1200" dirty="0" smtClean="0">
              <a:latin typeface="Ebrima" panose="02000000000000000000" pitchFamily="2" charset="0"/>
              <a:ea typeface="Ebrima" panose="02000000000000000000" pitchFamily="2" charset="0"/>
              <a:cs typeface="Ebrima" panose="02000000000000000000" pitchFamily="2" charset="0"/>
            </a:rPr>
            <a:t>Decreased body-image</a:t>
          </a:r>
          <a:endParaRPr lang="ko-KR" altLang="en-US" sz="1400" kern="1200" dirty="0">
            <a:latin typeface="Ebrima" panose="02000000000000000000" pitchFamily="2" charset="0"/>
            <a:cs typeface="Ebrima" panose="02000000000000000000" pitchFamily="2" charset="0"/>
          </a:endParaRPr>
        </a:p>
        <a:p>
          <a:pPr marL="114300" lvl="1" indent="-114300" algn="l" defTabSz="622300" latinLnBrk="1">
            <a:lnSpc>
              <a:spcPct val="150000"/>
            </a:lnSpc>
            <a:spcBef>
              <a:spcPct val="0"/>
            </a:spcBef>
            <a:spcAft>
              <a:spcPct val="15000"/>
            </a:spcAft>
            <a:buChar char="••"/>
          </a:pPr>
          <a:r>
            <a:rPr lang="en-US" altLang="ko-KR" sz="1400" kern="1200" dirty="0" smtClean="0">
              <a:latin typeface="Ebrima" panose="02000000000000000000" pitchFamily="2" charset="0"/>
              <a:ea typeface="Ebrima" panose="02000000000000000000" pitchFamily="2" charset="0"/>
              <a:cs typeface="Ebrima" panose="02000000000000000000" pitchFamily="2" charset="0"/>
            </a:rPr>
            <a:t>Self-abasement, Depression</a:t>
          </a:r>
          <a:endParaRPr lang="ko-KR" altLang="en-US" sz="1400" kern="1200" dirty="0">
            <a:latin typeface="Ebrima" panose="02000000000000000000" pitchFamily="2" charset="0"/>
            <a:cs typeface="Ebrima" panose="02000000000000000000" pitchFamily="2" charset="0"/>
          </a:endParaRPr>
        </a:p>
        <a:p>
          <a:pPr marL="114300" lvl="1" indent="-114300" algn="l" defTabSz="622300" latinLnBrk="1">
            <a:lnSpc>
              <a:spcPct val="150000"/>
            </a:lnSpc>
            <a:spcBef>
              <a:spcPct val="0"/>
            </a:spcBef>
            <a:spcAft>
              <a:spcPct val="15000"/>
            </a:spcAft>
            <a:buChar char="••"/>
          </a:pPr>
          <a:r>
            <a:rPr lang="en-US" altLang="ko-KR" sz="1400" b="1" kern="1200" dirty="0" smtClean="0">
              <a:solidFill>
                <a:srgbClr val="FF0000"/>
              </a:solidFill>
              <a:latin typeface="Ebrima" panose="02000000000000000000" pitchFamily="2" charset="0"/>
              <a:ea typeface="Ebrima" panose="02000000000000000000" pitchFamily="2" charset="0"/>
              <a:cs typeface="Ebrima" panose="02000000000000000000" pitchFamily="2" charset="0"/>
            </a:rPr>
            <a:t>Decreased </a:t>
          </a:r>
          <a:r>
            <a:rPr lang="en-US" altLang="ko-KR" sz="1400" b="1" kern="1200" dirty="0" err="1" smtClean="0">
              <a:solidFill>
                <a:srgbClr val="FF0000"/>
              </a:solidFill>
              <a:latin typeface="Ebrima" panose="02000000000000000000" pitchFamily="2" charset="0"/>
              <a:ea typeface="Ebrima" panose="02000000000000000000" pitchFamily="2" charset="0"/>
              <a:cs typeface="Ebrima" panose="02000000000000000000" pitchFamily="2" charset="0"/>
            </a:rPr>
            <a:t>QoL</a:t>
          </a:r>
          <a:r>
            <a:rPr lang="en-US" altLang="ko-KR" sz="1400" b="1" kern="1200" dirty="0" smtClean="0">
              <a:solidFill>
                <a:srgbClr val="FF0000"/>
              </a:solidFill>
              <a:latin typeface="Ebrima" panose="02000000000000000000" pitchFamily="2" charset="0"/>
              <a:ea typeface="Ebrima" panose="02000000000000000000" pitchFamily="2" charset="0"/>
              <a:cs typeface="Ebrima" panose="02000000000000000000" pitchFamily="2" charset="0"/>
            </a:rPr>
            <a:t> </a:t>
          </a:r>
          <a:endParaRPr lang="ko-KR" altLang="en-US" sz="1400" b="1" kern="1200" dirty="0">
            <a:solidFill>
              <a:srgbClr val="FF0000"/>
            </a:solidFill>
            <a:latin typeface="Ebrima" panose="02000000000000000000" pitchFamily="2" charset="0"/>
            <a:cs typeface="Ebrima" panose="02000000000000000000" pitchFamily="2" charset="0"/>
          </a:endParaRPr>
        </a:p>
      </dsp:txBody>
      <dsp:txXfrm rot="-5400000">
        <a:off x="1979327" y="1896122"/>
        <a:ext cx="6257704" cy="1002494"/>
      </dsp:txXfrm>
    </dsp:sp>
    <dsp:sp modelId="{BE4E20EF-18B5-4528-9FCD-F9CE3254DCBC}">
      <dsp:nvSpPr>
        <dsp:cNvPr id="0" name=""/>
        <dsp:cNvSpPr/>
      </dsp:nvSpPr>
      <dsp:spPr>
        <a:xfrm>
          <a:off x="426" y="1752330"/>
          <a:ext cx="1976290" cy="1347724"/>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latin typeface="Ebrima" panose="02000000000000000000" pitchFamily="2" charset="0"/>
              <a:ea typeface="Ebrima" panose="02000000000000000000" pitchFamily="2" charset="0"/>
              <a:cs typeface="Ebrima" panose="02000000000000000000" pitchFamily="2" charset="0"/>
            </a:rPr>
            <a:t>Psychological</a:t>
          </a:r>
          <a:endParaRPr lang="ko-KR" altLang="en-US" sz="2000" b="1" kern="1200" dirty="0">
            <a:latin typeface="Ebrima" panose="02000000000000000000" pitchFamily="2" charset="0"/>
            <a:cs typeface="Ebrima" panose="02000000000000000000" pitchFamily="2" charset="0"/>
          </a:endParaRPr>
        </a:p>
      </dsp:txBody>
      <dsp:txXfrm>
        <a:off x="66216" y="1818120"/>
        <a:ext cx="1844710" cy="1216144"/>
      </dsp:txXfrm>
    </dsp:sp>
    <dsp:sp modelId="{FF6D1D90-6D49-49AC-85D9-D2B28FD4E7C2}">
      <dsp:nvSpPr>
        <dsp:cNvPr id="0" name=""/>
        <dsp:cNvSpPr/>
      </dsp:nvSpPr>
      <dsp:spPr>
        <a:xfrm rot="5400000">
          <a:off x="4708412" y="557575"/>
          <a:ext cx="872928" cy="6285236"/>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latinLnBrk="1">
            <a:lnSpc>
              <a:spcPct val="150000"/>
            </a:lnSpc>
            <a:spcBef>
              <a:spcPct val="0"/>
            </a:spcBef>
            <a:spcAft>
              <a:spcPct val="15000"/>
            </a:spcAft>
            <a:buChar char="••"/>
          </a:pPr>
          <a:r>
            <a:rPr lang="en-US" altLang="ko-KR" sz="1400" kern="1200" dirty="0" smtClean="0">
              <a:latin typeface="Ebrima" panose="02000000000000000000" pitchFamily="2" charset="0"/>
              <a:ea typeface="Ebrima" panose="02000000000000000000" pitchFamily="2" charset="0"/>
              <a:cs typeface="Ebrima" panose="02000000000000000000" pitchFamily="2" charset="0"/>
            </a:rPr>
            <a:t>Impairment of interpersonal relationship, especially with peer</a:t>
          </a:r>
          <a:endParaRPr lang="ko-KR" altLang="en-US" sz="1400" kern="1200" dirty="0">
            <a:latin typeface="Ebrima" panose="02000000000000000000" pitchFamily="2" charset="0"/>
            <a:cs typeface="Ebrima" panose="02000000000000000000" pitchFamily="2" charset="0"/>
          </a:endParaRPr>
        </a:p>
        <a:p>
          <a:pPr marL="114300" lvl="1" indent="-114300" algn="l" defTabSz="622300" latinLnBrk="1">
            <a:lnSpc>
              <a:spcPct val="150000"/>
            </a:lnSpc>
            <a:spcBef>
              <a:spcPct val="0"/>
            </a:spcBef>
            <a:spcAft>
              <a:spcPct val="15000"/>
            </a:spcAft>
            <a:buChar char="••"/>
          </a:pPr>
          <a:r>
            <a:rPr lang="en-US" altLang="ko-KR" sz="1400" kern="1200" dirty="0" smtClean="0">
              <a:latin typeface="Ebrima" panose="02000000000000000000" pitchFamily="2" charset="0"/>
              <a:ea typeface="Ebrima" panose="02000000000000000000" pitchFamily="2" charset="0"/>
              <a:cs typeface="Ebrima" panose="02000000000000000000" pitchFamily="2" charset="0"/>
            </a:rPr>
            <a:t>Maladjustment at school </a:t>
          </a:r>
          <a:endParaRPr lang="ko-KR" altLang="en-US" sz="1400" kern="1200" dirty="0">
            <a:latin typeface="Ebrima" panose="02000000000000000000" pitchFamily="2" charset="0"/>
            <a:cs typeface="Ebrima" panose="02000000000000000000" pitchFamily="2" charset="0"/>
          </a:endParaRPr>
        </a:p>
      </dsp:txBody>
      <dsp:txXfrm rot="-5400000">
        <a:off x="2002259" y="3306342"/>
        <a:ext cx="6242623" cy="787702"/>
      </dsp:txXfrm>
    </dsp:sp>
    <dsp:sp modelId="{E6961DE2-4FC2-464D-84F2-7C5D45F4E58C}">
      <dsp:nvSpPr>
        <dsp:cNvPr id="0" name=""/>
        <dsp:cNvSpPr/>
      </dsp:nvSpPr>
      <dsp:spPr>
        <a:xfrm>
          <a:off x="426" y="3154613"/>
          <a:ext cx="2001831" cy="109116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latin typeface="Ebrima" panose="02000000000000000000" pitchFamily="2" charset="0"/>
              <a:ea typeface="Ebrima" panose="02000000000000000000" pitchFamily="2" charset="0"/>
              <a:cs typeface="Ebrima" panose="02000000000000000000" pitchFamily="2" charset="0"/>
            </a:rPr>
            <a:t>Social</a:t>
          </a:r>
          <a:endParaRPr lang="ko-KR" altLang="en-US" sz="2000" b="1" kern="1200" dirty="0">
            <a:latin typeface="Ebrima" panose="02000000000000000000" pitchFamily="2" charset="0"/>
            <a:cs typeface="Ebrima" panose="02000000000000000000" pitchFamily="2" charset="0"/>
          </a:endParaRPr>
        </a:p>
      </dsp:txBody>
      <dsp:txXfrm>
        <a:off x="53692" y="3207879"/>
        <a:ext cx="1895299" cy="9846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2544A302-8B1D-488A-82AE-486615DB7FE0}" type="datetimeFigureOut">
              <a:rPr lang="ko-KR" altLang="en-US" smtClean="0"/>
              <a:t>2015-07-20</a:t>
            </a:fld>
            <a:endParaRPr lang="ko-KR" altLang="en-US"/>
          </a:p>
        </p:txBody>
      </p:sp>
      <p:sp>
        <p:nvSpPr>
          <p:cNvPr id="4" name="슬라이드 이미지 개체 틀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71CAAB14-746B-41D8-A516-F690D5CFD8AE}" type="slidenum">
              <a:rPr lang="ko-KR" altLang="en-US" smtClean="0"/>
              <a:t>‹#›</a:t>
            </a:fld>
            <a:endParaRPr lang="ko-KR" altLang="en-US"/>
          </a:p>
        </p:txBody>
      </p:sp>
    </p:spTree>
    <p:extLst>
      <p:ext uri="{BB962C8B-B14F-4D97-AF65-F5344CB8AC3E}">
        <p14:creationId xmlns:p14="http://schemas.microsoft.com/office/powerpoint/2010/main" val="226182548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_ENREF_15"/><Relationship Id="rId5" Type="http://schemas.openxmlformats.org/officeDocument/2006/relationships/hyperlink" Target="#_ENREF_9"/><Relationship Id="rId4" Type="http://schemas.openxmlformats.org/officeDocument/2006/relationships/hyperlink" Target="#_ENREF_8"/></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_ENREF_5"/><Relationship Id="rId4" Type="http://schemas.openxmlformats.org/officeDocument/2006/relationships/hyperlink" Target="#_ENREF_4"/></Relationships>
</file>

<file path=ppt/notesSlides/_rels/notesSlide5.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_ENREF_8"/><Relationship Id="rId4" Type="http://schemas.openxmlformats.org/officeDocument/2006/relationships/hyperlink" Target="#_ENREF_7"/></Relationships>
</file>

<file path=ppt/notesSlides/_rels/notesSlide7.xml.rels><?xml version="1.0" encoding="UTF-8" standalone="yes"?>
<Relationships xmlns="http://schemas.openxmlformats.org/package/2006/relationships"><Relationship Id="rId3" Type="http://schemas.openxmlformats.org/officeDocument/2006/relationships/hyperlink" Target="#_ENREF_9"/><Relationship Id="rId7" Type="http://schemas.openxmlformats.org/officeDocument/2006/relationships/hyperlink" Target="#_ENREF_13"/><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_ENREF_12"/><Relationship Id="rId5" Type="http://schemas.openxmlformats.org/officeDocument/2006/relationships/hyperlink" Target="#_ENREF_11"/><Relationship Id="rId4" Type="http://schemas.openxmlformats.org/officeDocument/2006/relationships/hyperlink" Target="#_ENREF_10"/></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a:t>
            </a:fld>
            <a:endParaRPr lang="ko-KR" altLang="en-US"/>
          </a:p>
        </p:txBody>
      </p:sp>
    </p:spTree>
    <p:extLst>
      <p:ext uri="{BB962C8B-B14F-4D97-AF65-F5344CB8AC3E}">
        <p14:creationId xmlns:p14="http://schemas.microsoft.com/office/powerpoint/2010/main" val="380439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This was a descriptive study designed to identify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according to severity of idiopathic scoliosis in Korean adolescents. </a:t>
            </a:r>
          </a:p>
          <a:p>
            <a:r>
              <a:rPr lang="en-US" altLang="ko-KR" sz="1200" kern="1200" dirty="0" smtClean="0">
                <a:solidFill>
                  <a:schemeClr val="tx1"/>
                </a:solidFill>
                <a:effectLst/>
                <a:latin typeface="+mn-lt"/>
                <a:ea typeface="+mn-ea"/>
                <a:cs typeface="+mn-cs"/>
              </a:rPr>
              <a:t>One hundred and ten adolescents with idiopathic scoliosis participated. </a:t>
            </a:r>
          </a:p>
          <a:p>
            <a:r>
              <a:rPr lang="en-US" altLang="ko-KR" sz="1200" kern="1200" dirty="0" smtClean="0">
                <a:solidFill>
                  <a:schemeClr val="tx1"/>
                </a:solidFill>
                <a:effectLst/>
                <a:latin typeface="+mn-lt"/>
                <a:ea typeface="+mn-ea"/>
                <a:cs typeface="+mn-cs"/>
              </a:rPr>
              <a:t>Participants were recruited from an outpatient orthopedic clinic and a rehabilitation clinic in two tertiary hospitals located in Seoul, Korea. </a:t>
            </a:r>
          </a:p>
          <a:p>
            <a:endParaRPr lang="en-US" altLang="ko-KR" sz="1200" kern="1200" dirty="0" smtClean="0">
              <a:solidFill>
                <a:schemeClr val="tx1"/>
              </a:solidFill>
              <a:effectLst/>
              <a:latin typeface="+mn-lt"/>
              <a:ea typeface="+mn-ea"/>
              <a:cs typeface="+mn-cs"/>
            </a:endParaRPr>
          </a:p>
          <a:p>
            <a:r>
              <a:rPr lang="en-US" altLang="ko-KR" sz="1200" kern="1200" dirty="0" smtClean="0">
                <a:solidFill>
                  <a:schemeClr val="tx1"/>
                </a:solidFill>
                <a:effectLst/>
                <a:latin typeface="+mn-lt"/>
                <a:ea typeface="+mn-ea"/>
                <a:cs typeface="+mn-cs"/>
              </a:rPr>
              <a:t>Data were collected for one year from November 2010 to August 2012. </a:t>
            </a:r>
          </a:p>
          <a:p>
            <a:endParaRPr lang="en-US" altLang="ko-KR" sz="1200" kern="1200" dirty="0" smtClean="0">
              <a:solidFill>
                <a:schemeClr val="tx1"/>
              </a:solidFill>
              <a:effectLst/>
              <a:latin typeface="+mn-lt"/>
              <a:ea typeface="+mn-ea"/>
              <a:cs typeface="+mn-cs"/>
            </a:endParaRPr>
          </a:p>
          <a:p>
            <a:r>
              <a:rPr lang="en-US" altLang="ko-KR" sz="1200" kern="1200" dirty="0" smtClean="0">
                <a:solidFill>
                  <a:schemeClr val="tx1"/>
                </a:solidFill>
                <a:effectLst/>
                <a:latin typeface="+mn-lt"/>
                <a:ea typeface="+mn-ea"/>
                <a:cs typeface="+mn-cs"/>
              </a:rPr>
              <a:t>To recruit study participants, research assistants explained the purpose and intention of this study and asked for agreement to participate from adolescents and their legal guardians. </a:t>
            </a:r>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10</a:t>
            </a:fld>
            <a:endParaRPr lang="ko-KR" altLang="en-US"/>
          </a:p>
        </p:txBody>
      </p:sp>
    </p:spTree>
    <p:extLst>
      <p:ext uri="{BB962C8B-B14F-4D97-AF65-F5344CB8AC3E}">
        <p14:creationId xmlns:p14="http://schemas.microsoft.com/office/powerpoint/2010/main" val="57588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The inclusion criteria for study participants were that adolescents had to have a primary diagnosis of AIS determined by expert clinicians, Cobb’s angle over 10°, and age of 10-19 years old, In addition, the participants and their legal guardians agreed to participate. </a:t>
            </a:r>
          </a:p>
          <a:p>
            <a:endParaRPr lang="en-US" altLang="ko-KR" sz="1200" kern="1200" dirty="0" smtClean="0">
              <a:solidFill>
                <a:schemeClr val="tx1"/>
              </a:solidFill>
              <a:effectLst/>
              <a:latin typeface="+mn-lt"/>
              <a:ea typeface="+mn-ea"/>
              <a:cs typeface="+mn-cs"/>
            </a:endParaRPr>
          </a:p>
          <a:p>
            <a:r>
              <a:rPr lang="en-US" altLang="ko-KR" sz="1200" kern="1200" dirty="0" smtClean="0">
                <a:solidFill>
                  <a:schemeClr val="tx1"/>
                </a:solidFill>
                <a:effectLst/>
                <a:latin typeface="+mn-lt"/>
                <a:ea typeface="+mn-ea"/>
                <a:cs typeface="+mn-cs"/>
              </a:rPr>
              <a:t>The exclusion criteria were any diagnosable musculoskeletal disease except scoliosis and cognitive impairment causing inability to read and understand the questionnaires. </a:t>
            </a:r>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11</a:t>
            </a:fld>
            <a:endParaRPr lang="ko-KR" altLang="en-US"/>
          </a:p>
        </p:txBody>
      </p:sp>
    </p:spTree>
    <p:extLst>
      <p:ext uri="{BB962C8B-B14F-4D97-AF65-F5344CB8AC3E}">
        <p14:creationId xmlns:p14="http://schemas.microsoft.com/office/powerpoint/2010/main" val="54345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Cobb’s angle and type of treatment were collected from the medical records with the permission of participants and their legal guardians.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From previous studies, personal characteristic study variables that are significantly related to the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of adolescents with idiopathic scoliosis were selected: gender, age, and type of treatment (</a:t>
            </a:r>
            <a:r>
              <a:rPr lang="en-US" altLang="ko-KR" sz="1200" u="sng" kern="1200" dirty="0" smtClean="0">
                <a:solidFill>
                  <a:schemeClr val="tx1"/>
                </a:solidFill>
                <a:effectLst/>
                <a:latin typeface="+mn-lt"/>
                <a:ea typeface="+mn-ea"/>
                <a:cs typeface="+mn-cs"/>
                <a:hlinkClick r:id="rId3" action="ppaction://hlinkfile" tooltip="Macculloch, 2009 #24"/>
              </a:rPr>
              <a:t>7</a:t>
            </a:r>
            <a:r>
              <a:rPr lang="en-US" altLang="ko-KR" sz="1200" kern="1200" dirty="0" smtClean="0">
                <a:solidFill>
                  <a:schemeClr val="tx1"/>
                </a:solidFill>
                <a:effectLst/>
                <a:latin typeface="+mn-lt"/>
                <a:ea typeface="+mn-ea"/>
                <a:cs typeface="+mn-cs"/>
              </a:rPr>
              <a:t>, </a:t>
            </a:r>
            <a:r>
              <a:rPr lang="en-US" altLang="ko-KR" sz="1200" u="sng" kern="1200" dirty="0" smtClean="0">
                <a:solidFill>
                  <a:schemeClr val="tx1"/>
                </a:solidFill>
                <a:effectLst/>
                <a:latin typeface="+mn-lt"/>
                <a:ea typeface="+mn-ea"/>
                <a:cs typeface="+mn-cs"/>
                <a:hlinkClick r:id="rId4" action="ppaction://hlinkfile" tooltip="Rivett, 2009 #23"/>
              </a:rPr>
              <a:t>8</a:t>
            </a:r>
            <a:r>
              <a:rPr lang="en-US" altLang="ko-K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was assessed using the revised Scoliosis Research Society-22r (SRS-22r) (</a:t>
            </a:r>
            <a:r>
              <a:rPr lang="en-US" altLang="ko-KR" sz="1200" u="sng" kern="1200" dirty="0" smtClean="0">
                <a:solidFill>
                  <a:schemeClr val="tx1"/>
                </a:solidFill>
                <a:effectLst/>
                <a:latin typeface="+mn-lt"/>
                <a:ea typeface="+mn-ea"/>
                <a:cs typeface="+mn-cs"/>
                <a:hlinkClick r:id="rId5" action="ppaction://hlinkfile" tooltip="Asher, 2006 #4"/>
              </a:rPr>
              <a:t>9</a:t>
            </a:r>
            <a:r>
              <a:rPr lang="en-US" altLang="ko-KR" sz="1200" kern="1200" dirty="0" smtClean="0">
                <a:solidFill>
                  <a:schemeClr val="tx1"/>
                </a:solidFill>
                <a:effectLst/>
                <a:latin typeface="+mn-lt"/>
                <a:ea typeface="+mn-ea"/>
                <a:cs typeface="+mn-cs"/>
              </a:rPr>
              <a:t>). Authors carried out translation and adaptation processes following published guidelines for the cross-cultural adaptation of self-report measures (</a:t>
            </a:r>
            <a:r>
              <a:rPr lang="en-US" altLang="ko-KR" sz="1200" u="sng" kern="1200" dirty="0" smtClean="0">
                <a:solidFill>
                  <a:schemeClr val="tx1"/>
                </a:solidFill>
                <a:effectLst/>
                <a:latin typeface="+mn-lt"/>
                <a:ea typeface="+mn-ea"/>
                <a:cs typeface="+mn-cs"/>
                <a:hlinkClick r:id="rId6" action="ppaction://hlinkfile" tooltip="Beaton, 2000 #139"/>
              </a:rPr>
              <a:t>15</a:t>
            </a:r>
            <a:r>
              <a:rPr lang="en-US" altLang="ko-K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SRS-22r includes five domains of function/activity, pain, self-image/appearance, mental health, and satisfaction with management. It consists of 22 questions: function/activity (5 items), pain (5 items), self-image/appearance (5 items), mental health (5 items), and satisfaction with management (2 items). Each item allowed 5 response levels from worst to best (scored 1-5).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smtClean="0">
                <a:solidFill>
                  <a:schemeClr val="tx1"/>
                </a:solidFill>
                <a:effectLst/>
                <a:latin typeface="+mn-lt"/>
                <a:ea typeface="+mn-ea"/>
                <a:cs typeface="+mn-cs"/>
              </a:rPr>
              <a:t>Results </a:t>
            </a:r>
            <a:r>
              <a:rPr lang="en-US" altLang="ko-KR" sz="1200" kern="1200" dirty="0" smtClean="0">
                <a:solidFill>
                  <a:schemeClr val="tx1"/>
                </a:solidFill>
                <a:effectLst/>
                <a:latin typeface="+mn-lt"/>
                <a:ea typeface="+mn-ea"/>
                <a:cs typeface="+mn-cs"/>
              </a:rPr>
              <a:t>are expressed as the mean score of each domain or a total mean score of the measurement. Higher mean score indicates higher quality of life. </a:t>
            </a:r>
            <a:r>
              <a:rPr lang="en-US" altLang="ko-KR" sz="1200" kern="1200" dirty="0" err="1" smtClean="0">
                <a:solidFill>
                  <a:schemeClr val="tx1"/>
                </a:solidFill>
                <a:effectLst/>
                <a:latin typeface="+mn-lt"/>
                <a:ea typeface="+mn-ea"/>
                <a:cs typeface="+mn-cs"/>
              </a:rPr>
              <a:t>Cronbach’s</a:t>
            </a:r>
            <a:r>
              <a:rPr lang="en-US" altLang="ko-KR" sz="1200" kern="1200" dirty="0" smtClean="0">
                <a:solidFill>
                  <a:schemeClr val="tx1"/>
                </a:solidFill>
                <a:effectLst/>
                <a:latin typeface="+mn-lt"/>
                <a:ea typeface="+mn-ea"/>
                <a:cs typeface="+mn-cs"/>
              </a:rPr>
              <a:t> α of the measurement was 0.84 in this study. </a:t>
            </a:r>
            <a:endParaRPr lang="ko-KR" altLang="ko-KR" sz="1200" kern="1200" dirty="0" smtClean="0">
              <a:solidFill>
                <a:schemeClr val="tx1"/>
              </a:solidFill>
              <a:effectLst/>
              <a:latin typeface="+mn-lt"/>
              <a:ea typeface="+mn-ea"/>
              <a:cs typeface="+mn-cs"/>
            </a:endParaRPr>
          </a:p>
          <a:p>
            <a:pPr latinLnBrk="0"/>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12</a:t>
            </a:fld>
            <a:endParaRPr lang="ko-KR" altLang="en-US"/>
          </a:p>
        </p:txBody>
      </p:sp>
    </p:spTree>
    <p:extLst>
      <p:ext uri="{BB962C8B-B14F-4D97-AF65-F5344CB8AC3E}">
        <p14:creationId xmlns:p14="http://schemas.microsoft.com/office/powerpoint/2010/main" val="382919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Collected data were analyzed using descriptive statistics, </a:t>
            </a:r>
            <a:r>
              <a:rPr lang="en-US" altLang="ko-KR" sz="1200" kern="1200" dirty="0" err="1" smtClean="0">
                <a:solidFill>
                  <a:schemeClr val="tx1"/>
                </a:solidFill>
                <a:effectLst/>
                <a:latin typeface="+mn-lt"/>
                <a:ea typeface="+mn-ea"/>
                <a:cs typeface="+mn-cs"/>
              </a:rPr>
              <a:t>Kruskal</a:t>
            </a:r>
            <a:r>
              <a:rPr lang="en-US" altLang="ko-KR" sz="1200" kern="1200" dirty="0" smtClean="0">
                <a:solidFill>
                  <a:schemeClr val="tx1"/>
                </a:solidFill>
                <a:effectLst/>
                <a:latin typeface="+mn-lt"/>
                <a:ea typeface="+mn-ea"/>
                <a:cs typeface="+mn-cs"/>
              </a:rPr>
              <a:t>-Wallis tests, Mann-Whitney U tests, and ANOVA to assess differences in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(SRS-22r) according to severity of AIS using PASW Window version 20.0 (PASW, Chicago, IL, USA). </a:t>
            </a:r>
            <a:r>
              <a:rPr lang="en-US" altLang="ko-KR" sz="1200" i="1" kern="1200" dirty="0" smtClean="0">
                <a:solidFill>
                  <a:schemeClr val="tx1"/>
                </a:solidFill>
                <a:effectLst/>
                <a:latin typeface="+mn-lt"/>
                <a:ea typeface="+mn-ea"/>
                <a:cs typeface="+mn-cs"/>
              </a:rPr>
              <a:t>P</a:t>
            </a:r>
            <a:r>
              <a:rPr lang="en-US" altLang="ko-KR" sz="1200" kern="1200" dirty="0" smtClean="0">
                <a:solidFill>
                  <a:schemeClr val="tx1"/>
                </a:solidFill>
                <a:effectLst/>
                <a:latin typeface="+mn-lt"/>
                <a:ea typeface="+mn-ea"/>
                <a:cs typeface="+mn-cs"/>
              </a:rPr>
              <a:t> values &lt; 0.05 were considered statistically significant.  </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13</a:t>
            </a:fld>
            <a:endParaRPr lang="ko-KR" altLang="en-US"/>
          </a:p>
        </p:txBody>
      </p:sp>
    </p:spTree>
    <p:extLst>
      <p:ext uri="{BB962C8B-B14F-4D97-AF65-F5344CB8AC3E}">
        <p14:creationId xmlns:p14="http://schemas.microsoft.com/office/powerpoint/2010/main" val="270789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Among 110 participants, 52 adolescents (47.3%) were categorized as having mild AIS with 10° &lt; Cobb’s angle </a:t>
            </a:r>
            <a:r>
              <a:rPr lang="ko-KR" altLang="ko-KR" sz="1200" kern="1200" dirty="0" smtClean="0">
                <a:solidFill>
                  <a:schemeClr val="tx1"/>
                </a:solidFill>
                <a:effectLst/>
                <a:latin typeface="+mn-lt"/>
                <a:ea typeface="+mn-ea"/>
                <a:cs typeface="+mn-cs"/>
              </a:rPr>
              <a:t>≤</a:t>
            </a:r>
            <a:r>
              <a:rPr lang="en-US" altLang="ko-KR" sz="1200" kern="1200" dirty="0" smtClean="0">
                <a:solidFill>
                  <a:schemeClr val="tx1"/>
                </a:solidFill>
                <a:effectLst/>
                <a:latin typeface="+mn-lt"/>
                <a:ea typeface="+mn-ea"/>
                <a:cs typeface="+mn-cs"/>
              </a:rPr>
              <a:t> 25°, 46 adolescents (41.8%) were categorized as having moderate AIS with 25° &lt; Cobb’s angle </a:t>
            </a:r>
            <a:r>
              <a:rPr lang="ko-KR" altLang="ko-KR" sz="1200" kern="120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40°, and 12 adolescents (10.9%) were categorized as having severe AIS with Cobb’s angle &gt; 40°. The mean age of participants was 14.2 years (SD 2.17), and mean age of AIS diagnosis was 12.5 years (SD 1.82).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Table 1 summarizes the personal characteristics of study participants. Among participants, female adolescents were the majority (80.9%). However, the three severity levels of IS groups do not show significant differences by gender. Most adolescents were diagnosed with IS during their late elementary school age (48.2%) and junior high school age (44.5%). However, there were no significant differences among the severity groups by diagnosed age. All participants were treated conservatively with observation, braces, and physiotherapy. Observation of spinal curvature changes was performed in 61.8% of cases, with 78.8% of the mild IS group and 58.8% of the moderate IS group. Treatment with braces and physiotherapy were mainly provided for the severe IS group. </a:t>
            </a:r>
            <a:endParaRPr lang="ko-KR"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14</a:t>
            </a:fld>
            <a:endParaRPr lang="ko-KR" altLang="en-US"/>
          </a:p>
        </p:txBody>
      </p:sp>
    </p:spTree>
    <p:extLst>
      <p:ext uri="{BB962C8B-B14F-4D97-AF65-F5344CB8AC3E}">
        <p14:creationId xmlns:p14="http://schemas.microsoft.com/office/powerpoint/2010/main" val="231011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Differences in SRS-22r according to general characteristics are summarized in Table 2.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total mean score of SRS-22r was not significantly different by gender.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However, adolescents diagnosed with AIS in late elementary school age showed a significantly higher SRS-22r score compared to adolescents diagnosed with AIS in junior high school age (</a:t>
            </a:r>
            <a:r>
              <a:rPr lang="en-US" altLang="ko-KR" sz="1200" i="1" kern="1200" dirty="0" smtClean="0">
                <a:solidFill>
                  <a:schemeClr val="tx1"/>
                </a:solidFill>
                <a:effectLst/>
                <a:latin typeface="+mn-lt"/>
                <a:ea typeface="+mn-ea"/>
                <a:cs typeface="+mn-cs"/>
              </a:rPr>
              <a:t>p</a:t>
            </a:r>
            <a:r>
              <a:rPr lang="en-US" altLang="ko-KR" sz="1200" kern="1200" dirty="0" smtClean="0">
                <a:solidFill>
                  <a:schemeClr val="tx1"/>
                </a:solidFill>
                <a:effectLst/>
                <a:latin typeface="+mn-lt"/>
                <a:ea typeface="+mn-ea"/>
                <a:cs typeface="+mn-cs"/>
              </a:rPr>
              <a:t> = 0.033). Also, SRS-22r significantly differed with type of treatment (</a:t>
            </a:r>
            <a:r>
              <a:rPr lang="en-US" altLang="ko-KR" sz="1200" i="1" kern="1200" dirty="0" smtClean="0">
                <a:solidFill>
                  <a:schemeClr val="tx1"/>
                </a:solidFill>
                <a:effectLst/>
                <a:latin typeface="+mn-lt"/>
                <a:ea typeface="+mn-ea"/>
                <a:cs typeface="+mn-cs"/>
              </a:rPr>
              <a:t>p</a:t>
            </a:r>
            <a:r>
              <a:rPr lang="en-US" altLang="ko-KR" sz="1200" kern="1200" dirty="0" smtClean="0">
                <a:solidFill>
                  <a:schemeClr val="tx1"/>
                </a:solidFill>
                <a:effectLst/>
                <a:latin typeface="+mn-lt"/>
                <a:ea typeface="+mn-ea"/>
                <a:cs typeface="+mn-cs"/>
              </a:rPr>
              <a:t> = 0.025). The lowest SRS-22r score occurred in the physiotherapy only group. </a:t>
            </a:r>
            <a:endParaRPr lang="ko-KR"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15</a:t>
            </a:fld>
            <a:endParaRPr lang="ko-KR" altLang="en-US"/>
          </a:p>
        </p:txBody>
      </p:sp>
    </p:spTree>
    <p:extLst>
      <p:ext uri="{BB962C8B-B14F-4D97-AF65-F5344CB8AC3E}">
        <p14:creationId xmlns:p14="http://schemas.microsoft.com/office/powerpoint/2010/main" val="99142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Table 3 shows the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of study participants using SRS-22r scores. The total mean SRS-22r score was 4.21 out of 5.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Among sub-domains, the self-image/appearance domain had the lowest score among all participants.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median SRS-22r score of the mild IS group was 4.30, that of the moderate IS group was 4.20, and that of the severe IS group was 4.07. Median SRS-22r scores did not significantly differ by severity (</a:t>
            </a:r>
            <a:r>
              <a:rPr lang="en-US" altLang="ko-KR" sz="1200" i="1" kern="1200" dirty="0" smtClean="0">
                <a:solidFill>
                  <a:schemeClr val="tx1"/>
                </a:solidFill>
                <a:effectLst/>
                <a:latin typeface="+mn-lt"/>
                <a:ea typeface="+mn-ea"/>
                <a:cs typeface="+mn-cs"/>
              </a:rPr>
              <a:t>p</a:t>
            </a:r>
            <a:r>
              <a:rPr lang="en-US" altLang="ko-KR" sz="1200" kern="1200" dirty="0" smtClean="0">
                <a:solidFill>
                  <a:schemeClr val="tx1"/>
                </a:solidFill>
                <a:effectLst/>
                <a:latin typeface="+mn-lt"/>
                <a:ea typeface="+mn-ea"/>
                <a:cs typeface="+mn-cs"/>
              </a:rPr>
              <a:t> = 0.137).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However, the median score of the self-image/appearance sub-domain significantly differed with IS severity (</a:t>
            </a:r>
            <a:r>
              <a:rPr lang="en-US" altLang="ko-KR" sz="1200" i="1" kern="1200" dirty="0" smtClean="0">
                <a:solidFill>
                  <a:schemeClr val="tx1"/>
                </a:solidFill>
                <a:effectLst/>
                <a:latin typeface="+mn-lt"/>
                <a:ea typeface="+mn-ea"/>
                <a:cs typeface="+mn-cs"/>
              </a:rPr>
              <a:t>p</a:t>
            </a:r>
            <a:r>
              <a:rPr lang="en-US" altLang="ko-KR" sz="1200" kern="1200" dirty="0" smtClean="0">
                <a:solidFill>
                  <a:schemeClr val="tx1"/>
                </a:solidFill>
                <a:effectLst/>
                <a:latin typeface="+mn-lt"/>
                <a:ea typeface="+mn-ea"/>
                <a:cs typeface="+mn-cs"/>
              </a:rPr>
              <a:t> = 0.031).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score of the severe group was lower than the scores of the mild and moderate groups. </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16</a:t>
            </a:fld>
            <a:endParaRPr lang="ko-KR" altLang="en-US"/>
          </a:p>
        </p:txBody>
      </p:sp>
    </p:spTree>
    <p:extLst>
      <p:ext uri="{BB962C8B-B14F-4D97-AF65-F5344CB8AC3E}">
        <p14:creationId xmlns:p14="http://schemas.microsoft.com/office/powerpoint/2010/main" val="192333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17</a:t>
            </a:fld>
            <a:endParaRPr lang="ko-KR" altLang="en-US"/>
          </a:p>
        </p:txBody>
      </p:sp>
    </p:spTree>
    <p:extLst>
      <p:ext uri="{BB962C8B-B14F-4D97-AF65-F5344CB8AC3E}">
        <p14:creationId xmlns:p14="http://schemas.microsoft.com/office/powerpoint/2010/main" val="116090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18</a:t>
            </a:fld>
            <a:endParaRPr lang="ko-KR" altLang="en-US"/>
          </a:p>
        </p:txBody>
      </p:sp>
    </p:spTree>
    <p:extLst>
      <p:ext uri="{BB962C8B-B14F-4D97-AF65-F5344CB8AC3E}">
        <p14:creationId xmlns:p14="http://schemas.microsoft.com/office/powerpoint/2010/main" val="142068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19</a:t>
            </a:fld>
            <a:endParaRPr lang="ko-KR" altLang="en-US"/>
          </a:p>
        </p:txBody>
      </p:sp>
    </p:spTree>
    <p:extLst>
      <p:ext uri="{BB962C8B-B14F-4D97-AF65-F5344CB8AC3E}">
        <p14:creationId xmlns:p14="http://schemas.microsoft.com/office/powerpoint/2010/main" val="34706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2</a:t>
            </a:fld>
            <a:endParaRPr lang="ko-KR" altLang="en-US"/>
          </a:p>
        </p:txBody>
      </p:sp>
    </p:spTree>
    <p:extLst>
      <p:ext uri="{BB962C8B-B14F-4D97-AF65-F5344CB8AC3E}">
        <p14:creationId xmlns:p14="http://schemas.microsoft.com/office/powerpoint/2010/main" val="252063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20</a:t>
            </a:fld>
            <a:endParaRPr lang="ko-KR" altLang="en-US"/>
          </a:p>
        </p:txBody>
      </p:sp>
    </p:spTree>
    <p:extLst>
      <p:ext uri="{BB962C8B-B14F-4D97-AF65-F5344CB8AC3E}">
        <p14:creationId xmlns:p14="http://schemas.microsoft.com/office/powerpoint/2010/main" val="174029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21</a:t>
            </a:fld>
            <a:endParaRPr lang="ko-KR" altLang="en-US"/>
          </a:p>
        </p:txBody>
      </p:sp>
    </p:spTree>
    <p:extLst>
      <p:ext uri="{BB962C8B-B14F-4D97-AF65-F5344CB8AC3E}">
        <p14:creationId xmlns:p14="http://schemas.microsoft.com/office/powerpoint/2010/main" val="2245803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22</a:t>
            </a:fld>
            <a:endParaRPr lang="ko-KR" altLang="en-US"/>
          </a:p>
        </p:txBody>
      </p:sp>
    </p:spTree>
    <p:extLst>
      <p:ext uri="{BB962C8B-B14F-4D97-AF65-F5344CB8AC3E}">
        <p14:creationId xmlns:p14="http://schemas.microsoft.com/office/powerpoint/2010/main" val="874798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23</a:t>
            </a:fld>
            <a:endParaRPr lang="ko-KR" altLang="en-US"/>
          </a:p>
        </p:txBody>
      </p:sp>
    </p:spTree>
    <p:extLst>
      <p:ext uri="{BB962C8B-B14F-4D97-AF65-F5344CB8AC3E}">
        <p14:creationId xmlns:p14="http://schemas.microsoft.com/office/powerpoint/2010/main" val="2723997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24</a:t>
            </a:fld>
            <a:endParaRPr lang="ko-KR" altLang="en-US"/>
          </a:p>
        </p:txBody>
      </p:sp>
    </p:spTree>
    <p:extLst>
      <p:ext uri="{BB962C8B-B14F-4D97-AF65-F5344CB8AC3E}">
        <p14:creationId xmlns:p14="http://schemas.microsoft.com/office/powerpoint/2010/main" val="108052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3</a:t>
            </a:fld>
            <a:endParaRPr lang="ko-KR" altLang="en-US"/>
          </a:p>
        </p:txBody>
      </p:sp>
    </p:spTree>
    <p:extLst>
      <p:ext uri="{BB962C8B-B14F-4D97-AF65-F5344CB8AC3E}">
        <p14:creationId xmlns:p14="http://schemas.microsoft.com/office/powerpoint/2010/main" val="41927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In Korea, the prevalence rate of AIS from 10 to 16 years old has rapidly increased about 4.5 times in just 6 years from 1.3% in 2002 to 6.2% in 2008 (</a:t>
            </a:r>
            <a:r>
              <a:rPr lang="en-US" altLang="ko-KR" sz="1200" u="sng" kern="1200" dirty="0" smtClean="0">
                <a:solidFill>
                  <a:schemeClr val="tx1"/>
                </a:solidFill>
                <a:effectLst/>
                <a:latin typeface="+mn-lt"/>
                <a:ea typeface="+mn-ea"/>
                <a:cs typeface="+mn-cs"/>
                <a:hlinkClick r:id="rId3" action="ppaction://hlinkfile" tooltip="Suh, 2011 #7"/>
              </a:rPr>
              <a:t>3</a:t>
            </a:r>
            <a:r>
              <a:rPr lang="en-US" altLang="ko-KR" sz="1200" kern="1200" dirty="0" smtClean="0">
                <a:solidFill>
                  <a:schemeClr val="tx1"/>
                </a:solidFill>
                <a:effectLst/>
                <a:latin typeface="+mn-lt"/>
                <a:ea typeface="+mn-ea"/>
                <a:cs typeface="+mn-cs"/>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Korea has a high prevalence rate compared to other countries such as 2-4% in the United States and 0.87% in Japan (</a:t>
            </a:r>
            <a:r>
              <a:rPr lang="en-US" altLang="ko-KR" sz="1200" u="sng" kern="1200" dirty="0" smtClean="0">
                <a:solidFill>
                  <a:schemeClr val="tx1"/>
                </a:solidFill>
                <a:effectLst/>
                <a:latin typeface="+mn-lt"/>
                <a:ea typeface="+mn-ea"/>
                <a:cs typeface="+mn-cs"/>
                <a:hlinkClick r:id="rId4" action="ppaction://hlinkfile" tooltip="Ueno, 2011 #9"/>
              </a:rPr>
              <a:t>4</a:t>
            </a:r>
            <a:r>
              <a:rPr lang="en-US" altLang="ko-KR" sz="1200" kern="1200" dirty="0" smtClean="0">
                <a:solidFill>
                  <a:schemeClr val="tx1"/>
                </a:solidFill>
                <a:effectLst/>
                <a:latin typeface="+mn-lt"/>
                <a:ea typeface="+mn-ea"/>
                <a:cs typeface="+mn-cs"/>
              </a:rPr>
              <a:t>, </a:t>
            </a:r>
            <a:r>
              <a:rPr lang="en-US" altLang="ko-KR" sz="1200" u="sng" kern="1200" dirty="0" smtClean="0">
                <a:solidFill>
                  <a:schemeClr val="tx1"/>
                </a:solidFill>
                <a:effectLst/>
                <a:latin typeface="+mn-lt"/>
                <a:ea typeface="+mn-ea"/>
                <a:cs typeface="+mn-cs"/>
                <a:hlinkClick r:id="rId5" action="ppaction://hlinkfile" tooltip="National Scoliosis Foundation and DePuy Spine, 2009 #22"/>
              </a:rPr>
              <a:t>5</a:t>
            </a:r>
            <a:r>
              <a:rPr lang="en-US" altLang="ko-KR" sz="1200" kern="1200" dirty="0" smtClean="0">
                <a:solidFill>
                  <a:schemeClr val="tx1"/>
                </a:solidFill>
                <a:effectLst/>
                <a:latin typeface="+mn-lt"/>
                <a:ea typeface="+mn-ea"/>
                <a:cs typeface="+mn-cs"/>
              </a:rPr>
              <a:t>). </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4</a:t>
            </a:fld>
            <a:endParaRPr lang="ko-KR" altLang="en-US"/>
          </a:p>
        </p:txBody>
      </p:sp>
    </p:spTree>
    <p:extLst>
      <p:ext uri="{BB962C8B-B14F-4D97-AF65-F5344CB8AC3E}">
        <p14:creationId xmlns:p14="http://schemas.microsoft.com/office/powerpoint/2010/main" val="388498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Treatment of mild scoliosis (Cobb’s angle less than 25°) should be followed up in periodic outpatient visits (every 4 to 6 months) for evaluation of spinal curvature progression, or physiotherapy can be started for mild scoliosis. </a:t>
            </a:r>
          </a:p>
          <a:p>
            <a:r>
              <a:rPr lang="en-US" altLang="ko-KR" sz="1200" kern="1200" dirty="0" smtClean="0">
                <a:solidFill>
                  <a:schemeClr val="tx1"/>
                </a:solidFill>
                <a:effectLst/>
                <a:latin typeface="+mn-lt"/>
                <a:ea typeface="+mn-ea"/>
                <a:cs typeface="+mn-cs"/>
              </a:rPr>
              <a:t>Brace treatment is recommended for moderate scoliosis (Cobb’s angle more than 25° and less than 40°) before termination of bone growth and for Cobb’s angle progression more than 5° in 6 months. </a:t>
            </a:r>
          </a:p>
          <a:p>
            <a:r>
              <a:rPr lang="en-US" altLang="ko-KR" sz="1200" kern="1200" dirty="0" smtClean="0">
                <a:solidFill>
                  <a:schemeClr val="tx1"/>
                </a:solidFill>
                <a:effectLst/>
                <a:latin typeface="+mn-lt"/>
                <a:ea typeface="+mn-ea"/>
                <a:cs typeface="+mn-cs"/>
              </a:rPr>
              <a:t>Surgical correction and spine stabilization is considered for severe scoliosis (Cobb’s angle exceeding 45°), especially when the Cobb’s angle or symptoms of scoliosis are expected to worsen (</a:t>
            </a:r>
            <a:r>
              <a:rPr lang="en-US" altLang="ko-KR" sz="1200" u="sng" kern="1200" dirty="0" smtClean="0">
                <a:solidFill>
                  <a:schemeClr val="tx1"/>
                </a:solidFill>
                <a:effectLst/>
                <a:latin typeface="+mn-lt"/>
                <a:ea typeface="+mn-ea"/>
                <a:cs typeface="+mn-cs"/>
                <a:hlinkClick r:id="rId3" action="ppaction://hlinkfile" tooltip="Trobisch, 2010 #1"/>
              </a:rPr>
              <a:t>1</a:t>
            </a:r>
            <a:r>
              <a:rPr lang="en-US" altLang="ko-KR" sz="1200" kern="1200" dirty="0" smtClean="0">
                <a:solidFill>
                  <a:schemeClr val="tx1"/>
                </a:solidFill>
                <a:effectLst/>
                <a:latin typeface="+mn-lt"/>
                <a:ea typeface="+mn-ea"/>
                <a:cs typeface="+mn-cs"/>
              </a:rPr>
              <a:t>).</a:t>
            </a:r>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5</a:t>
            </a:fld>
            <a:endParaRPr lang="ko-KR" altLang="en-US"/>
          </a:p>
        </p:txBody>
      </p:sp>
    </p:spTree>
    <p:extLst>
      <p:ext uri="{BB962C8B-B14F-4D97-AF65-F5344CB8AC3E}">
        <p14:creationId xmlns:p14="http://schemas.microsoft.com/office/powerpoint/2010/main" val="165536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00" dirty="0" smtClean="0">
                <a:effectLst/>
                <a:latin typeface="Times New Roman"/>
                <a:ea typeface="HY신명조"/>
                <a:cs typeface="Times New Roman"/>
              </a:rPr>
              <a:t>Without adequate treatment, AIS can lead to increasing physical, psychological, and social problems, including limited physical activities, musculoskeletal pain, low body image, self-depreciation, maladjustment at school, and difficulty in peer relationships (</a:t>
            </a:r>
            <a:r>
              <a:rPr lang="en-US" altLang="ko-KR" sz="1200" u="sng" kern="100" dirty="0" smtClean="0">
                <a:solidFill>
                  <a:srgbClr val="0000FF"/>
                </a:solidFill>
                <a:effectLst/>
                <a:latin typeface="Times New Roman"/>
                <a:ea typeface="HY신명조"/>
                <a:cs typeface="Times New Roman"/>
                <a:hlinkClick r:id="rId3" action="ppaction://hlinkfile" tooltip="Choi, 2011 #17"/>
              </a:rPr>
              <a:t>6</a:t>
            </a:r>
            <a:r>
              <a:rPr lang="en-US" altLang="ko-KR" sz="1200" kern="100" dirty="0" smtClean="0">
                <a:effectLst/>
                <a:latin typeface="Times New Roman"/>
                <a:ea typeface="HY신명조"/>
                <a:cs typeface="Times New Roman"/>
              </a:rPr>
              <a:t>, </a:t>
            </a:r>
            <a:r>
              <a:rPr lang="en-US" altLang="ko-KR" sz="1200" u="sng" kern="100" dirty="0" smtClean="0">
                <a:solidFill>
                  <a:srgbClr val="0000FF"/>
                </a:solidFill>
                <a:effectLst/>
                <a:latin typeface="Times New Roman"/>
                <a:ea typeface="HY신명조"/>
                <a:cs typeface="Times New Roman"/>
                <a:hlinkClick r:id="rId4" action="ppaction://hlinkfile" tooltip="Macculloch, 2009 #24"/>
              </a:rPr>
              <a:t>7</a:t>
            </a:r>
            <a:r>
              <a:rPr lang="en-US" altLang="ko-KR" sz="1200" kern="100" dirty="0" smtClean="0">
                <a:effectLst/>
                <a:latin typeface="Times New Roman"/>
                <a:ea typeface="HY신명조"/>
                <a:cs typeface="Times New Roman"/>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00" dirty="0" smtClean="0">
                <a:effectLst/>
                <a:latin typeface="Times New Roman"/>
                <a:ea typeface="HY신명조"/>
                <a:cs typeface="Times New Roman"/>
              </a:rPr>
              <a:t>All of these factors can affect the quality of life of adolescents with idiopathic scoliosis (</a:t>
            </a:r>
            <a:r>
              <a:rPr lang="en-US" altLang="ko-KR" sz="1200" u="sng" kern="100" dirty="0" smtClean="0">
                <a:solidFill>
                  <a:srgbClr val="0000FF"/>
                </a:solidFill>
                <a:effectLst/>
                <a:latin typeface="Times New Roman"/>
                <a:ea typeface="HY신명조"/>
                <a:cs typeface="Times New Roman"/>
                <a:hlinkClick r:id="rId5" action="ppaction://hlinkfile" tooltip="Rivett, 2009 #23"/>
              </a:rPr>
              <a:t>8</a:t>
            </a:r>
            <a:r>
              <a:rPr lang="en-US" altLang="ko-KR" sz="1200" kern="100" dirty="0" smtClean="0">
                <a:effectLst/>
                <a:latin typeface="Times New Roman"/>
                <a:ea typeface="HY신명조"/>
                <a:cs typeface="Times New Roman"/>
              </a:rPr>
              <a:t>).</a:t>
            </a:r>
            <a:endParaRPr lang="ko-KR" altLang="ko-KR" sz="1200" kern="100" dirty="0" smtClean="0">
              <a:effectLst/>
              <a:latin typeface="+mn-lt"/>
              <a:ea typeface="+mn-ea"/>
              <a:cs typeface="Times New Roman"/>
            </a:endParaRPr>
          </a:p>
          <a:p>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6</a:t>
            </a:fld>
            <a:endParaRPr lang="ko-KR" altLang="en-US"/>
          </a:p>
        </p:txBody>
      </p:sp>
    </p:spTree>
    <p:extLst>
      <p:ext uri="{BB962C8B-B14F-4D97-AF65-F5344CB8AC3E}">
        <p14:creationId xmlns:p14="http://schemas.microsoft.com/office/powerpoint/2010/main" val="358815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Interest in quality of life (</a:t>
            </a:r>
            <a:r>
              <a:rPr lang="en-US" altLang="ko-KR" sz="1200" kern="1200" dirty="0" err="1" smtClean="0">
                <a:solidFill>
                  <a:schemeClr val="tx1"/>
                </a:solidFill>
                <a:effectLst/>
                <a:latin typeface="+mn-lt"/>
                <a:ea typeface="+mn-ea"/>
                <a:cs typeface="+mn-cs"/>
              </a:rPr>
              <a:t>QoL</a:t>
            </a:r>
            <a:r>
              <a:rPr lang="en-US" altLang="ko-KR" sz="1200" kern="1200" dirty="0" smtClean="0">
                <a:solidFill>
                  <a:schemeClr val="tx1"/>
                </a:solidFill>
                <a:effectLst/>
                <a:latin typeface="+mn-lt"/>
                <a:ea typeface="+mn-ea"/>
                <a:cs typeface="+mn-cs"/>
              </a:rPr>
              <a:t>) in adolescents with idiopathic scoliosis has increased recently. </a:t>
            </a:r>
          </a:p>
          <a:p>
            <a:r>
              <a:rPr lang="en-US" altLang="ko-KR" sz="1200" kern="1200" dirty="0" smtClean="0">
                <a:solidFill>
                  <a:schemeClr val="tx1"/>
                </a:solidFill>
                <a:effectLst/>
                <a:latin typeface="+mn-lt"/>
                <a:ea typeface="+mn-ea"/>
                <a:cs typeface="+mn-cs"/>
              </a:rPr>
              <a:t>Assessments of health related quality of life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have focused more on physicians and researchers because this allows assessment of a patient’s perception of their condition and medical treatment effects (</a:t>
            </a:r>
            <a:r>
              <a:rPr lang="en-US" altLang="ko-KR" sz="1200" u="sng" kern="1200" dirty="0" smtClean="0">
                <a:solidFill>
                  <a:schemeClr val="tx1"/>
                </a:solidFill>
                <a:effectLst/>
                <a:latin typeface="+mn-lt"/>
                <a:ea typeface="+mn-ea"/>
                <a:cs typeface="+mn-cs"/>
                <a:hlinkClick r:id="rId3" action="ppaction://hlinkfile" tooltip="Asher, 2006 #4"/>
              </a:rPr>
              <a:t>9</a:t>
            </a:r>
            <a:r>
              <a:rPr lang="en-US" altLang="ko-KR" sz="1200" kern="1200" dirty="0" smtClean="0">
                <a:solidFill>
                  <a:schemeClr val="tx1"/>
                </a:solidFill>
                <a:effectLst/>
                <a:latin typeface="+mn-lt"/>
                <a:ea typeface="+mn-ea"/>
                <a:cs typeface="+mn-cs"/>
              </a:rPr>
              <a:t>, </a:t>
            </a:r>
            <a:r>
              <a:rPr lang="en-US" altLang="ko-KR" sz="1200" u="sng" kern="1200" dirty="0" smtClean="0">
                <a:solidFill>
                  <a:schemeClr val="tx1"/>
                </a:solidFill>
                <a:effectLst/>
                <a:latin typeface="+mn-lt"/>
                <a:ea typeface="+mn-ea"/>
                <a:cs typeface="+mn-cs"/>
                <a:hlinkClick r:id="rId4" action="ppaction://hlinkfile" tooltip="Danielsson, 2001 #157"/>
              </a:rPr>
              <a:t>10</a:t>
            </a:r>
            <a:r>
              <a:rPr lang="en-US" altLang="ko-KR" sz="1200" kern="1200" dirty="0" smtClean="0">
                <a:solidFill>
                  <a:schemeClr val="tx1"/>
                </a:solidFill>
                <a:effectLst/>
                <a:latin typeface="+mn-lt"/>
                <a:ea typeface="+mn-ea"/>
                <a:cs typeface="+mn-cs"/>
              </a:rPr>
              <a:t>). </a:t>
            </a:r>
          </a:p>
          <a:p>
            <a:r>
              <a:rPr lang="en-US" altLang="ko-KR" sz="1200" kern="1200" dirty="0" err="1" smtClean="0">
                <a:solidFill>
                  <a:schemeClr val="tx1"/>
                </a:solidFill>
                <a:effectLst/>
                <a:latin typeface="+mn-lt"/>
                <a:ea typeface="+mn-ea"/>
                <a:cs typeface="+mn-cs"/>
              </a:rPr>
              <a:t>Haher</a:t>
            </a:r>
            <a:r>
              <a:rPr lang="en-US" altLang="ko-KR" sz="1200" kern="1200" dirty="0" smtClean="0">
                <a:solidFill>
                  <a:schemeClr val="tx1"/>
                </a:solidFill>
                <a:effectLst/>
                <a:latin typeface="+mn-lt"/>
                <a:ea typeface="+mn-ea"/>
                <a:cs typeface="+mn-cs"/>
              </a:rPr>
              <a:t> et al. developed a simple and practical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questionnaire to assess the </a:t>
            </a:r>
            <a:r>
              <a:rPr lang="en-US" altLang="ko-KR" sz="1200" kern="1200" dirty="0" err="1" smtClean="0">
                <a:solidFill>
                  <a:schemeClr val="tx1"/>
                </a:solidFill>
                <a:effectLst/>
                <a:latin typeface="+mn-lt"/>
                <a:ea typeface="+mn-ea"/>
                <a:cs typeface="+mn-cs"/>
              </a:rPr>
              <a:t>QoL</a:t>
            </a:r>
            <a:r>
              <a:rPr lang="en-US" altLang="ko-KR" sz="1200" kern="1200" dirty="0" smtClean="0">
                <a:solidFill>
                  <a:schemeClr val="tx1"/>
                </a:solidFill>
                <a:effectLst/>
                <a:latin typeface="+mn-lt"/>
                <a:ea typeface="+mn-ea"/>
                <a:cs typeface="+mn-cs"/>
              </a:rPr>
              <a:t> of patients with scoliosis as a disease specific outcome measurement (</a:t>
            </a:r>
            <a:r>
              <a:rPr lang="en-US" altLang="ko-KR" sz="1200" u="sng" kern="1200" dirty="0" smtClean="0">
                <a:solidFill>
                  <a:schemeClr val="tx1"/>
                </a:solidFill>
                <a:effectLst/>
                <a:latin typeface="+mn-lt"/>
                <a:ea typeface="+mn-ea"/>
                <a:cs typeface="+mn-cs"/>
                <a:hlinkClick r:id="rId5" action="ppaction://hlinkfile" tooltip="Haher, 1999 #5"/>
              </a:rPr>
              <a:t>11</a:t>
            </a:r>
            <a:r>
              <a:rPr lang="en-US" altLang="ko-KR" sz="1200" kern="1200" dirty="0" smtClean="0">
                <a:solidFill>
                  <a:schemeClr val="tx1"/>
                </a:solidFill>
                <a:effectLst/>
                <a:latin typeface="+mn-lt"/>
                <a:ea typeface="+mn-ea"/>
                <a:cs typeface="+mn-cs"/>
              </a:rPr>
              <a:t>). </a:t>
            </a:r>
          </a:p>
          <a:p>
            <a:r>
              <a:rPr lang="en-US" altLang="ko-KR" sz="1200" kern="1200" dirty="0" smtClean="0">
                <a:solidFill>
                  <a:schemeClr val="tx1"/>
                </a:solidFill>
                <a:effectLst/>
                <a:latin typeface="+mn-lt"/>
                <a:ea typeface="+mn-ea"/>
                <a:cs typeface="+mn-cs"/>
              </a:rPr>
              <a:t>The SRS-22r (Scoliosis Research Society 22 revision) is widely used in English-speaking countries and has been recently translated and cross-culturally adapted for various languages including Korean (</a:t>
            </a:r>
            <a:r>
              <a:rPr lang="en-US" altLang="ko-KR" sz="1200" u="sng" kern="1200" dirty="0" smtClean="0">
                <a:solidFill>
                  <a:schemeClr val="tx1"/>
                </a:solidFill>
                <a:effectLst/>
                <a:latin typeface="+mn-lt"/>
                <a:ea typeface="+mn-ea"/>
                <a:cs typeface="+mn-cs"/>
                <a:hlinkClick r:id="rId6" action="ppaction://hlinkfile" tooltip="Asher, 2003 #3"/>
              </a:rPr>
              <a:t>12</a:t>
            </a:r>
            <a:r>
              <a:rPr lang="en-US" altLang="ko-KR" sz="1200" kern="1200" dirty="0" smtClean="0">
                <a:solidFill>
                  <a:schemeClr val="tx1"/>
                </a:solidFill>
                <a:effectLst/>
                <a:latin typeface="+mn-lt"/>
                <a:ea typeface="+mn-ea"/>
                <a:cs typeface="+mn-cs"/>
              </a:rPr>
              <a:t>, </a:t>
            </a:r>
            <a:r>
              <a:rPr lang="en-US" altLang="ko-KR" sz="1200" u="sng" kern="1200" dirty="0" smtClean="0">
                <a:solidFill>
                  <a:schemeClr val="tx1"/>
                </a:solidFill>
                <a:effectLst/>
                <a:latin typeface="+mn-lt"/>
                <a:ea typeface="+mn-ea"/>
                <a:cs typeface="+mn-cs"/>
                <a:hlinkClick r:id="rId7" action="ppaction://hlinkfile" tooltip="Lee, 2011 #6"/>
              </a:rPr>
              <a:t>13</a:t>
            </a:r>
            <a:r>
              <a:rPr lang="en-US" altLang="ko-KR" sz="1200" kern="1200" dirty="0" smtClean="0">
                <a:solidFill>
                  <a:schemeClr val="tx1"/>
                </a:solidFill>
                <a:effectLst/>
                <a:latin typeface="+mn-lt"/>
                <a:ea typeface="+mn-ea"/>
                <a:cs typeface="+mn-cs"/>
              </a:rPr>
              <a:t>). </a:t>
            </a:r>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7</a:t>
            </a:fld>
            <a:endParaRPr lang="ko-KR" altLang="en-US"/>
          </a:p>
        </p:txBody>
      </p:sp>
    </p:spTree>
    <p:extLst>
      <p:ext uri="{BB962C8B-B14F-4D97-AF65-F5344CB8AC3E}">
        <p14:creationId xmlns:p14="http://schemas.microsoft.com/office/powerpoint/2010/main" val="23415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A better understanding of the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of idiopathic scoliosis adolescents is needed to identify patient perceptions of their condition and treatment effects, which will contribute to improved care. </a:t>
            </a:r>
          </a:p>
          <a:p>
            <a:r>
              <a:rPr lang="en-US" altLang="ko-KR" sz="1200" kern="1200" dirty="0" smtClean="0">
                <a:solidFill>
                  <a:schemeClr val="tx1"/>
                </a:solidFill>
                <a:effectLst/>
                <a:latin typeface="+mn-lt"/>
                <a:ea typeface="+mn-ea"/>
                <a:cs typeface="+mn-cs"/>
              </a:rPr>
              <a:t>However, there are no studies that identify differences in the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by AIS severity in Korea. </a:t>
            </a:r>
            <a:endParaRPr lang="ko-KR" altLang="en-US"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8</a:t>
            </a:fld>
            <a:endParaRPr lang="ko-KR" altLang="en-US"/>
          </a:p>
        </p:txBody>
      </p:sp>
    </p:spTree>
    <p:extLst>
      <p:ext uri="{BB962C8B-B14F-4D97-AF65-F5344CB8AC3E}">
        <p14:creationId xmlns:p14="http://schemas.microsoft.com/office/powerpoint/2010/main" val="338705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Thus, authors</a:t>
            </a:r>
            <a:r>
              <a:rPr lang="en-US" altLang="ko-KR" sz="1200" kern="1200" baseline="0" dirty="0" smtClean="0">
                <a:solidFill>
                  <a:schemeClr val="tx1"/>
                </a:solidFill>
                <a:effectLst/>
                <a:latin typeface="+mn-lt"/>
                <a:ea typeface="+mn-ea"/>
                <a:cs typeface="+mn-cs"/>
              </a:rPr>
              <a:t> had some research questions on the adolescents’ </a:t>
            </a:r>
            <a:r>
              <a:rPr lang="en-US" altLang="ko-KR" sz="1200" kern="1200" dirty="0" err="1" smtClean="0">
                <a:solidFill>
                  <a:schemeClr val="tx1"/>
                </a:solidFill>
                <a:effectLst/>
                <a:latin typeface="+mn-lt"/>
                <a:ea typeface="+mn-ea"/>
                <a:cs typeface="+mn-cs"/>
              </a:rPr>
              <a:t>HRQoL</a:t>
            </a:r>
            <a:r>
              <a:rPr lang="en-US" altLang="ko-KR" sz="1200" kern="1200" dirty="0" smtClean="0">
                <a:solidFill>
                  <a:schemeClr val="tx1"/>
                </a:solidFill>
                <a:effectLst/>
                <a:latin typeface="+mn-lt"/>
                <a:ea typeface="+mn-ea"/>
                <a:cs typeface="+mn-cs"/>
              </a:rPr>
              <a:t> by severity of idiopathic scoliosis. </a:t>
            </a:r>
          </a:p>
          <a:p>
            <a:endParaRPr lang="en-US" altLang="ko-KR" sz="1200" kern="1200" dirty="0" smtClean="0">
              <a:solidFill>
                <a:schemeClr val="tx1"/>
              </a:solidFill>
              <a:effectLst/>
              <a:latin typeface="+mn-lt"/>
              <a:ea typeface="+mn-ea"/>
              <a:cs typeface="+mn-cs"/>
            </a:endParaRPr>
          </a:p>
          <a:p>
            <a:r>
              <a:rPr lang="en-US" altLang="ko-KR" sz="1200" kern="1200" dirty="0" smtClean="0">
                <a:solidFill>
                  <a:schemeClr val="tx1"/>
                </a:solidFill>
                <a:effectLst/>
                <a:latin typeface="+mn-lt"/>
                <a:ea typeface="+mn-ea"/>
                <a:cs typeface="+mn-cs"/>
              </a:rPr>
              <a:t>There are two research purposes </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first, </a:t>
            </a:r>
            <a:r>
              <a:rPr lang="en-US" altLang="ko-KR" sz="1200" dirty="0" smtClean="0">
                <a:latin typeface="Ebrima" panose="02000000000000000000" pitchFamily="2" charset="0"/>
                <a:ea typeface="Ebrima" panose="02000000000000000000" pitchFamily="2" charset="0"/>
                <a:cs typeface="Ebrima" panose="02000000000000000000" pitchFamily="2" charset="0"/>
              </a:rPr>
              <a:t>To characterize disease severity in adolescents with idiopathic scoliosis (AIS) in Korea.  </a:t>
            </a:r>
            <a:endParaRPr lang="ko-KR" altLang="en-US" sz="1200" dirty="0" smtClean="0">
              <a:latin typeface="Ebrima" panose="02000000000000000000" pitchFamily="2" charset="0"/>
              <a:cs typeface="Ebrima" panose="02000000000000000000" pitchFamily="2"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a:t>
            </a:r>
            <a:r>
              <a:rPr lang="en-US" altLang="ko-KR" sz="1200" kern="1200" dirty="0" err="1" smtClean="0">
                <a:solidFill>
                  <a:schemeClr val="tx1"/>
                </a:solidFill>
                <a:effectLst/>
                <a:latin typeface="+mn-lt"/>
                <a:ea typeface="+mn-ea"/>
                <a:cs typeface="+mn-cs"/>
              </a:rPr>
              <a:t>second,</a:t>
            </a:r>
            <a:r>
              <a:rPr lang="en-US" altLang="ko-KR" sz="1200" dirty="0" err="1" smtClean="0">
                <a:latin typeface="Ebrima" panose="02000000000000000000" pitchFamily="2" charset="0"/>
                <a:ea typeface="Ebrima" panose="02000000000000000000" pitchFamily="2" charset="0"/>
                <a:cs typeface="Ebrima" panose="02000000000000000000" pitchFamily="2" charset="0"/>
              </a:rPr>
              <a:t>To</a:t>
            </a:r>
            <a:r>
              <a:rPr lang="en-US" altLang="ko-KR" sz="1200" dirty="0" smtClean="0">
                <a:latin typeface="Ebrima" panose="02000000000000000000" pitchFamily="2" charset="0"/>
                <a:ea typeface="Ebrima" panose="02000000000000000000" pitchFamily="2" charset="0"/>
                <a:cs typeface="Ebrima" panose="02000000000000000000" pitchFamily="2" charset="0"/>
              </a:rPr>
              <a:t> characterize health related quality of life (</a:t>
            </a:r>
            <a:r>
              <a:rPr lang="en-US" altLang="ko-KR" sz="1200" dirty="0" err="1" smtClean="0">
                <a:latin typeface="Ebrima" panose="02000000000000000000" pitchFamily="2" charset="0"/>
                <a:ea typeface="Ebrima" panose="02000000000000000000" pitchFamily="2" charset="0"/>
                <a:cs typeface="Ebrima" panose="02000000000000000000" pitchFamily="2" charset="0"/>
              </a:rPr>
              <a:t>HRQoL</a:t>
            </a:r>
            <a:r>
              <a:rPr lang="en-US" altLang="ko-KR" sz="1200" dirty="0" smtClean="0">
                <a:latin typeface="Ebrima" panose="02000000000000000000" pitchFamily="2" charset="0"/>
                <a:ea typeface="Ebrima" panose="02000000000000000000" pitchFamily="2" charset="0"/>
                <a:cs typeface="Ebrima" panose="02000000000000000000" pitchFamily="2" charset="0"/>
              </a:rPr>
              <a:t>) by disease severity in adolescents with idiopathic scoliosis (AIS) in Korea.</a:t>
            </a:r>
            <a:endParaRPr lang="ko-KR" altLang="en-US" sz="1200" dirty="0" smtClean="0">
              <a:latin typeface="Ebrima" panose="02000000000000000000" pitchFamily="2" charset="0"/>
              <a:cs typeface="Ebrima" panose="02000000000000000000" pitchFamily="2" charset="0"/>
            </a:endParaRPr>
          </a:p>
          <a:p>
            <a:endParaRPr lang="en-US" altLang="ko-KR" sz="1200" kern="1200" dirty="0" smtClean="0">
              <a:solidFill>
                <a:schemeClr val="tx1"/>
              </a:solidFill>
              <a:effectLst/>
              <a:latin typeface="+mn-lt"/>
              <a:ea typeface="+mn-ea"/>
              <a:cs typeface="+mn-cs"/>
            </a:endParaRPr>
          </a:p>
          <a:p>
            <a:endParaRPr lang="en-US" altLang="ko-KR" sz="1200" kern="1200" dirty="0" smtClean="0">
              <a:solidFill>
                <a:schemeClr val="tx1"/>
              </a:solidFill>
              <a:effectLst/>
              <a:latin typeface="+mn-lt"/>
              <a:ea typeface="+mn-ea"/>
              <a:cs typeface="+mn-cs"/>
            </a:endParaRPr>
          </a:p>
          <a:p>
            <a:endParaRPr lang="ko-KR" altLang="en-US" sz="1200" dirty="0"/>
          </a:p>
        </p:txBody>
      </p:sp>
      <p:sp>
        <p:nvSpPr>
          <p:cNvPr id="4" name="슬라이드 번호 개체 틀 3"/>
          <p:cNvSpPr>
            <a:spLocks noGrp="1"/>
          </p:cNvSpPr>
          <p:nvPr>
            <p:ph type="sldNum" sz="quarter" idx="10"/>
          </p:nvPr>
        </p:nvSpPr>
        <p:spPr/>
        <p:txBody>
          <a:bodyPr/>
          <a:lstStyle/>
          <a:p>
            <a:fld id="{71CAAB14-746B-41D8-A516-F690D5CFD8AE}" type="slidenum">
              <a:rPr lang="ko-KR" altLang="en-US" smtClean="0"/>
              <a:t>9</a:t>
            </a:fld>
            <a:endParaRPr lang="ko-KR" altLang="en-US"/>
          </a:p>
        </p:txBody>
      </p:sp>
    </p:spTree>
    <p:extLst>
      <p:ext uri="{BB962C8B-B14F-4D97-AF65-F5344CB8AC3E}">
        <p14:creationId xmlns:p14="http://schemas.microsoft.com/office/powerpoint/2010/main" val="349863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467E912F-3B24-4F08-98A3-836749711E45}" type="datetime1">
              <a:rPr lang="ko-KR" altLang="en-US" smtClean="0"/>
              <a:t>2015-07-20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83644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A9C459-D764-4984-A7E5-FB593F7418BA}" type="datetime1">
              <a:rPr lang="ko-KR" altLang="en-US" smtClean="0"/>
              <a:t>2015-07-20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420946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DD112BD-9B85-46B1-9FB1-829407CD6377}" type="datetime1">
              <a:rPr lang="ko-KR" altLang="en-US" smtClean="0"/>
              <a:t>2015-07-20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156765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36FB7F4-DEBD-4D47-B4D2-76289E7485D7}" type="datetime1">
              <a:rPr lang="ko-KR" altLang="en-US" smtClean="0"/>
              <a:t>2015-07-20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417759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B992998-830A-47E6-8B17-F1FE8BE8B2E7}" type="datetime1">
              <a:rPr lang="ko-KR" altLang="en-US" smtClean="0"/>
              <a:t>2015-07-20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81957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3A36A95-3768-4E1B-8BD9-9B3CE627F3AE}" type="datetime1">
              <a:rPr lang="ko-KR" altLang="en-US" smtClean="0"/>
              <a:t>2015-07-20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211209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9E166AC-F6F6-485B-B812-8BBFD232C7B3}" type="datetime1">
              <a:rPr lang="ko-KR" altLang="en-US" smtClean="0"/>
              <a:t>2015-07-20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83573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F92CD26-2915-4AC0-BE5C-276E2647A2CC}" type="datetime1">
              <a:rPr lang="ko-KR" altLang="en-US" smtClean="0"/>
              <a:t>2015-07-20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160865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E80C665-A6F1-4BEF-B299-A48A5B263F08}" type="datetime1">
              <a:rPr lang="ko-KR" altLang="en-US" smtClean="0"/>
              <a:t>2015-07-20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41162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1721F85-34BE-4F34-9DB2-E3435587B42D}" type="datetime1">
              <a:rPr lang="ko-KR" altLang="en-US" smtClean="0"/>
              <a:t>2015-07-20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291852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A815C5D-D17A-441C-AE1D-79EB317B0889}" type="datetime1">
              <a:rPr lang="ko-KR" altLang="en-US" smtClean="0"/>
              <a:t>2015-07-20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28036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8DA4C-A9D6-4255-8535-9C44D6134FA1}" type="datetime1">
              <a:rPr lang="ko-KR" altLang="en-US" smtClean="0"/>
              <a:t>2015-07-20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973C6-7BEE-4F67-9C05-077542A0F6D6}" type="slidenum">
              <a:rPr lang="ko-KR" altLang="en-US" smtClean="0"/>
              <a:t>‹#›</a:t>
            </a:fld>
            <a:endParaRPr lang="ko-KR" altLang="en-US"/>
          </a:p>
        </p:txBody>
      </p:sp>
    </p:spTree>
    <p:extLst>
      <p:ext uri="{BB962C8B-B14F-4D97-AF65-F5344CB8AC3E}">
        <p14:creationId xmlns:p14="http://schemas.microsoft.com/office/powerpoint/2010/main" val="299531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rs.org/professionals/advocacy_and_public_policy/scolimediaguid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5516" y="908720"/>
            <a:ext cx="8712968" cy="1944216"/>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nSpc>
                <a:spcPct val="150000"/>
              </a:lnSpc>
            </a:pPr>
            <a:r>
              <a:rPr lang="en-US" altLang="ko-KR" sz="2400" b="1" dirty="0">
                <a:solidFill>
                  <a:schemeClr val="bg1"/>
                </a:solidFill>
              </a:rPr>
              <a:t>Health-related Quality of Life (SRS-22r) </a:t>
            </a:r>
            <a:r>
              <a:rPr lang="ko-KR" altLang="ko-KR" sz="2400" dirty="0">
                <a:solidFill>
                  <a:schemeClr val="bg1"/>
                </a:solidFill>
              </a:rPr>
              <a:t/>
            </a:r>
            <a:br>
              <a:rPr lang="ko-KR" altLang="ko-KR" sz="2400" dirty="0">
                <a:solidFill>
                  <a:schemeClr val="bg1"/>
                </a:solidFill>
              </a:rPr>
            </a:br>
            <a:r>
              <a:rPr lang="en-US" altLang="ko-KR" sz="2400" dirty="0" smtClean="0">
                <a:solidFill>
                  <a:schemeClr val="bg1"/>
                </a:solidFill>
              </a:rPr>
              <a:t>of Adolescents</a:t>
            </a:r>
            <a:r>
              <a:rPr lang="en-US" altLang="ko-KR" sz="2400" b="1" dirty="0" smtClean="0">
                <a:solidFill>
                  <a:schemeClr val="bg1"/>
                </a:solidFill>
              </a:rPr>
              <a:t> with </a:t>
            </a:r>
            <a:r>
              <a:rPr lang="en-US" altLang="ko-KR" sz="2400" b="1" dirty="0">
                <a:solidFill>
                  <a:schemeClr val="bg1"/>
                </a:solidFill>
              </a:rPr>
              <a:t>Idiopathic Scoliosis </a:t>
            </a:r>
            <a:r>
              <a:rPr lang="en-US" altLang="ko-KR" sz="2400" b="1" dirty="0" smtClean="0">
                <a:solidFill>
                  <a:schemeClr val="bg1"/>
                </a:solidFill>
              </a:rPr>
              <a:t>in Korea</a:t>
            </a:r>
            <a:endParaRPr lang="ko-KR" altLang="en-US" sz="2400" dirty="0">
              <a:solidFill>
                <a:schemeClr val="bg1"/>
              </a:solidFill>
            </a:endParaRPr>
          </a:p>
        </p:txBody>
      </p:sp>
      <p:sp>
        <p:nvSpPr>
          <p:cNvPr id="3" name="부제목 2"/>
          <p:cNvSpPr>
            <a:spLocks noGrp="1"/>
          </p:cNvSpPr>
          <p:nvPr>
            <p:ph type="subTitle" idx="1"/>
          </p:nvPr>
        </p:nvSpPr>
        <p:spPr>
          <a:xfrm>
            <a:off x="644740" y="4221088"/>
            <a:ext cx="6408712" cy="1752600"/>
          </a:xfrm>
        </p:spPr>
        <p:txBody>
          <a:bodyPr>
            <a:normAutofit/>
          </a:bodyPr>
          <a:lstStyle/>
          <a:p>
            <a:pPr algn="r"/>
            <a:r>
              <a:rPr lang="en-US" altLang="ko-KR" sz="2400" b="1" dirty="0" smtClean="0">
                <a:solidFill>
                  <a:schemeClr val="tx1"/>
                </a:solidFill>
                <a:latin typeface="Ebrima" panose="02000000000000000000" pitchFamily="2" charset="0"/>
                <a:ea typeface="Ebrima" panose="02000000000000000000" pitchFamily="2" charset="0"/>
                <a:cs typeface="Ebrima" panose="02000000000000000000" pitchFamily="2" charset="0"/>
              </a:rPr>
              <a:t>Choi, </a:t>
            </a:r>
            <a:r>
              <a:rPr lang="en-US" altLang="ko-KR" sz="2400" b="1" dirty="0" err="1" smtClean="0">
                <a:solidFill>
                  <a:schemeClr val="tx1"/>
                </a:solidFill>
                <a:latin typeface="Ebrima" panose="02000000000000000000" pitchFamily="2" charset="0"/>
                <a:ea typeface="Ebrima" panose="02000000000000000000" pitchFamily="2" charset="0"/>
                <a:cs typeface="Ebrima" panose="02000000000000000000" pitchFamily="2" charset="0"/>
              </a:rPr>
              <a:t>Jihea</a:t>
            </a:r>
            <a:r>
              <a:rPr lang="en-US" altLang="ko-KR" sz="2400" b="1" dirty="0" smtClean="0">
                <a:solidFill>
                  <a:schemeClr val="tx1"/>
                </a:solidFill>
                <a:latin typeface="Ebrima" panose="02000000000000000000" pitchFamily="2" charset="0"/>
                <a:ea typeface="Ebrima" panose="02000000000000000000" pitchFamily="2" charset="0"/>
                <a:cs typeface="Ebrima" panose="02000000000000000000" pitchFamily="2" charset="0"/>
              </a:rPr>
              <a:t>, PhD, RN, CPNP</a:t>
            </a:r>
          </a:p>
          <a:p>
            <a:pPr algn="r"/>
            <a:endParaRPr lang="en-US" altLang="ko-KR" sz="2000" dirty="0" smtClean="0">
              <a:solidFill>
                <a:schemeClr val="tx1"/>
              </a:solidFill>
              <a:latin typeface="Ebrima" panose="02000000000000000000" pitchFamily="2" charset="0"/>
              <a:ea typeface="Ebrima" panose="02000000000000000000" pitchFamily="2" charset="0"/>
              <a:cs typeface="Ebrima" panose="02000000000000000000" pitchFamily="2" charset="0"/>
            </a:endParaRPr>
          </a:p>
          <a:p>
            <a:pPr algn="r"/>
            <a:r>
              <a:rPr lang="en-US" altLang="ko-KR" sz="2000" dirty="0" smtClean="0">
                <a:solidFill>
                  <a:schemeClr val="tx1"/>
                </a:solidFill>
                <a:latin typeface="Ebrima" panose="02000000000000000000" pitchFamily="2" charset="0"/>
                <a:ea typeface="Ebrima" panose="02000000000000000000" pitchFamily="2" charset="0"/>
                <a:cs typeface="Ebrima" panose="02000000000000000000" pitchFamily="2" charset="0"/>
              </a:rPr>
              <a:t>Department of Nursing, </a:t>
            </a:r>
            <a:r>
              <a:rPr lang="en-US" altLang="ko-KR" sz="2000" dirty="0" err="1" smtClean="0">
                <a:solidFill>
                  <a:schemeClr val="tx1"/>
                </a:solidFill>
                <a:latin typeface="Ebrima" panose="02000000000000000000" pitchFamily="2" charset="0"/>
                <a:ea typeface="Ebrima" panose="02000000000000000000" pitchFamily="2" charset="0"/>
                <a:cs typeface="Ebrima" panose="02000000000000000000" pitchFamily="2" charset="0"/>
              </a:rPr>
              <a:t>Wonju</a:t>
            </a:r>
            <a:r>
              <a:rPr lang="en-US" altLang="ko-KR" sz="2000" dirty="0" smtClean="0">
                <a:solidFill>
                  <a:schemeClr val="tx1"/>
                </a:solidFill>
                <a:latin typeface="Ebrima" panose="02000000000000000000" pitchFamily="2" charset="0"/>
                <a:ea typeface="Ebrima" panose="02000000000000000000" pitchFamily="2" charset="0"/>
                <a:cs typeface="Ebrima" panose="02000000000000000000" pitchFamily="2" charset="0"/>
              </a:rPr>
              <a:t> College of Medicine</a:t>
            </a:r>
          </a:p>
          <a:p>
            <a:pPr algn="r"/>
            <a:r>
              <a:rPr lang="en-US" altLang="ko-KR" sz="2000" dirty="0" err="1" smtClean="0">
                <a:solidFill>
                  <a:schemeClr val="tx1"/>
                </a:solidFill>
                <a:latin typeface="Ebrima" panose="02000000000000000000" pitchFamily="2" charset="0"/>
                <a:ea typeface="Ebrima" panose="02000000000000000000" pitchFamily="2" charset="0"/>
                <a:cs typeface="Ebrima" panose="02000000000000000000" pitchFamily="2" charset="0"/>
              </a:rPr>
              <a:t>Yonsei</a:t>
            </a:r>
            <a:r>
              <a:rPr lang="en-US" altLang="ko-KR" sz="2000" dirty="0" smtClean="0">
                <a:solidFill>
                  <a:schemeClr val="tx1"/>
                </a:solidFill>
                <a:latin typeface="Ebrima" panose="02000000000000000000" pitchFamily="2" charset="0"/>
                <a:ea typeface="Ebrima" panose="02000000000000000000" pitchFamily="2" charset="0"/>
                <a:cs typeface="Ebrima" panose="02000000000000000000" pitchFamily="2" charset="0"/>
              </a:rPr>
              <a:t> University, South Korea</a:t>
            </a:r>
            <a:endParaRPr lang="ko-KR" altLang="en-US" sz="2000" dirty="0">
              <a:solidFill>
                <a:schemeClr val="tx1"/>
              </a:solidFill>
              <a:latin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a:t>
            </a:fld>
            <a:endParaRPr lang="ko-KR" altLang="en-US"/>
          </a:p>
        </p:txBody>
      </p:sp>
      <p:pic>
        <p:nvPicPr>
          <p:cNvPr id="6" name="Picture 5383" descr="연세 심볼마크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341304"/>
            <a:ext cx="144263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65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92211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Methods</a:t>
            </a:r>
            <a:endParaRPr lang="ko-KR" altLang="en-US" sz="3200" dirty="0">
              <a:solidFill>
                <a:schemeClr val="bg1"/>
              </a:solidFill>
            </a:endParaRPr>
          </a:p>
        </p:txBody>
      </p:sp>
      <p:sp>
        <p:nvSpPr>
          <p:cNvPr id="3" name="내용 개체 틀 2"/>
          <p:cNvSpPr>
            <a:spLocks noGrp="1"/>
          </p:cNvSpPr>
          <p:nvPr>
            <p:ph idx="1"/>
          </p:nvPr>
        </p:nvSpPr>
        <p:spPr>
          <a:xfrm>
            <a:off x="457200" y="1600200"/>
            <a:ext cx="8229600" cy="4925144"/>
          </a:xfrm>
        </p:spPr>
        <p:txBody>
          <a:bodyPr>
            <a:normAutofit lnSpcReduction="10000"/>
          </a:bodyPr>
          <a:lstStyle/>
          <a:p>
            <a:pPr>
              <a:lnSpc>
                <a:spcPct val="150000"/>
              </a:lnSpc>
            </a:pPr>
            <a:r>
              <a:rPr lang="en-US" altLang="ko-KR" sz="2000" b="1" dirty="0">
                <a:latin typeface="Ebrima" panose="02000000000000000000" pitchFamily="2" charset="0"/>
                <a:ea typeface="Ebrima" panose="02000000000000000000" pitchFamily="2" charset="0"/>
                <a:cs typeface="Ebrima" panose="02000000000000000000" pitchFamily="2" charset="0"/>
              </a:rPr>
              <a:t>D</a:t>
            </a:r>
            <a:r>
              <a:rPr lang="en-US" altLang="ko-KR" sz="2000" b="1" dirty="0" smtClean="0">
                <a:latin typeface="Ebrima" panose="02000000000000000000" pitchFamily="2" charset="0"/>
                <a:ea typeface="Ebrima" panose="02000000000000000000" pitchFamily="2" charset="0"/>
                <a:cs typeface="Ebrima" panose="02000000000000000000" pitchFamily="2" charset="0"/>
              </a:rPr>
              <a:t>escriptive </a:t>
            </a:r>
            <a:r>
              <a:rPr lang="en-US" altLang="ko-KR" sz="2000" b="1" dirty="0">
                <a:latin typeface="Ebrima" panose="02000000000000000000" pitchFamily="2" charset="0"/>
                <a:ea typeface="Ebrima" panose="02000000000000000000" pitchFamily="2" charset="0"/>
                <a:cs typeface="Ebrima" panose="02000000000000000000" pitchFamily="2" charset="0"/>
              </a:rPr>
              <a:t>study </a:t>
            </a:r>
            <a:r>
              <a:rPr lang="en-US" altLang="ko-KR" sz="2000" b="1" dirty="0" smtClean="0">
                <a:latin typeface="Ebrima" panose="02000000000000000000" pitchFamily="2" charset="0"/>
                <a:ea typeface="Ebrima" panose="02000000000000000000" pitchFamily="2" charset="0"/>
                <a:cs typeface="Ebrima" panose="02000000000000000000" pitchFamily="2" charset="0"/>
              </a:rPr>
              <a:t>design</a:t>
            </a: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Study participants: </a:t>
            </a:r>
            <a:r>
              <a:rPr lang="en-US" altLang="ko-KR" sz="2000" b="1" dirty="0" smtClean="0">
                <a:latin typeface="Ebrima" panose="02000000000000000000" pitchFamily="2" charset="0"/>
                <a:ea typeface="Ebrima" panose="02000000000000000000" pitchFamily="2" charset="0"/>
                <a:cs typeface="Ebrima" panose="02000000000000000000" pitchFamily="2" charset="0"/>
              </a:rPr>
              <a:t>110 adolescents </a:t>
            </a:r>
            <a:r>
              <a:rPr lang="en-US" altLang="ko-KR" sz="2000" b="1" dirty="0">
                <a:latin typeface="Ebrima" panose="02000000000000000000" pitchFamily="2" charset="0"/>
                <a:ea typeface="Ebrima" panose="02000000000000000000" pitchFamily="2" charset="0"/>
                <a:cs typeface="Ebrima" panose="02000000000000000000" pitchFamily="2" charset="0"/>
              </a:rPr>
              <a:t>with </a:t>
            </a:r>
            <a:r>
              <a:rPr lang="en-US" altLang="ko-KR" sz="2000" b="1" dirty="0" smtClean="0">
                <a:latin typeface="Ebrima" panose="02000000000000000000" pitchFamily="2" charset="0"/>
                <a:ea typeface="Ebrima" panose="02000000000000000000" pitchFamily="2" charset="0"/>
                <a:cs typeface="Ebrima" panose="02000000000000000000" pitchFamily="2" charset="0"/>
              </a:rPr>
              <a:t>idiopathic </a:t>
            </a:r>
            <a:r>
              <a:rPr lang="en-US" altLang="ko-KR" sz="2000" b="1" dirty="0">
                <a:latin typeface="Ebrima" panose="02000000000000000000" pitchFamily="2" charset="0"/>
                <a:ea typeface="Ebrima" panose="02000000000000000000" pitchFamily="2" charset="0"/>
                <a:cs typeface="Ebrima" panose="02000000000000000000" pitchFamily="2" charset="0"/>
              </a:rPr>
              <a:t>scoliosis </a:t>
            </a:r>
            <a:endParaRPr lang="en-US" altLang="ko-KR" sz="2000" b="1"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Study location: an </a:t>
            </a:r>
            <a:r>
              <a:rPr lang="en-US" altLang="ko-KR" sz="2000" dirty="0">
                <a:latin typeface="Ebrima" panose="02000000000000000000" pitchFamily="2" charset="0"/>
                <a:ea typeface="Ebrima" panose="02000000000000000000" pitchFamily="2" charset="0"/>
                <a:cs typeface="Ebrima" panose="02000000000000000000" pitchFamily="2" charset="0"/>
              </a:rPr>
              <a:t>outpatient orthopedic clinic and a rehabilitation clinic in </a:t>
            </a:r>
            <a:r>
              <a:rPr lang="en-US" altLang="ko-KR" sz="2000" dirty="0" smtClean="0">
                <a:latin typeface="Ebrima" panose="02000000000000000000" pitchFamily="2" charset="0"/>
                <a:ea typeface="Ebrima" panose="02000000000000000000" pitchFamily="2" charset="0"/>
                <a:cs typeface="Ebrima" panose="02000000000000000000" pitchFamily="2" charset="0"/>
              </a:rPr>
              <a:t>two (K, S) </a:t>
            </a:r>
            <a:r>
              <a:rPr lang="en-US" altLang="ko-KR" sz="2000" dirty="0">
                <a:latin typeface="Ebrima" panose="02000000000000000000" pitchFamily="2" charset="0"/>
                <a:ea typeface="Ebrima" panose="02000000000000000000" pitchFamily="2" charset="0"/>
                <a:cs typeface="Ebrima" panose="02000000000000000000" pitchFamily="2" charset="0"/>
              </a:rPr>
              <a:t>tertiary hospitals located in Seoul, </a:t>
            </a:r>
            <a:r>
              <a:rPr lang="en-US" altLang="ko-KR" sz="2000" dirty="0" smtClean="0">
                <a:latin typeface="Ebrima" panose="02000000000000000000" pitchFamily="2" charset="0"/>
                <a:ea typeface="Ebrima" panose="02000000000000000000" pitchFamily="2" charset="0"/>
                <a:cs typeface="Ebrima" panose="02000000000000000000" pitchFamily="2" charset="0"/>
              </a:rPr>
              <a:t>Korea</a:t>
            </a: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Data collection: From </a:t>
            </a:r>
            <a:r>
              <a:rPr lang="en-US" altLang="ko-KR" sz="2000" dirty="0">
                <a:latin typeface="Ebrima" panose="02000000000000000000" pitchFamily="2" charset="0"/>
                <a:ea typeface="Ebrima" panose="02000000000000000000" pitchFamily="2" charset="0"/>
                <a:cs typeface="Ebrima" panose="02000000000000000000" pitchFamily="2" charset="0"/>
              </a:rPr>
              <a:t>November 2010 to August </a:t>
            </a:r>
            <a:r>
              <a:rPr lang="en-US" altLang="ko-KR" sz="2000" dirty="0" smtClean="0">
                <a:latin typeface="Ebrima" panose="02000000000000000000" pitchFamily="2" charset="0"/>
                <a:ea typeface="Ebrima" panose="02000000000000000000" pitchFamily="2" charset="0"/>
                <a:cs typeface="Ebrima" panose="02000000000000000000" pitchFamily="2" charset="0"/>
              </a:rPr>
              <a:t>2012 </a:t>
            </a: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To </a:t>
            </a:r>
            <a:r>
              <a:rPr lang="en-US" altLang="ko-KR" sz="2000" dirty="0">
                <a:latin typeface="Ebrima" panose="02000000000000000000" pitchFamily="2" charset="0"/>
                <a:ea typeface="Ebrima" panose="02000000000000000000" pitchFamily="2" charset="0"/>
                <a:cs typeface="Ebrima" panose="02000000000000000000" pitchFamily="2" charset="0"/>
              </a:rPr>
              <a:t>recruit study participants, research assistants explained the purpose and intention of this study and asked for agreement to participate from adolescents and their legal </a:t>
            </a:r>
            <a:r>
              <a:rPr lang="en-US" altLang="ko-KR" sz="2000" dirty="0" smtClean="0">
                <a:latin typeface="Ebrima" panose="02000000000000000000" pitchFamily="2" charset="0"/>
                <a:ea typeface="Ebrima" panose="02000000000000000000" pitchFamily="2" charset="0"/>
                <a:cs typeface="Ebrima" panose="02000000000000000000" pitchFamily="2" charset="0"/>
              </a:rPr>
              <a:t>guardians</a:t>
            </a:r>
          </a:p>
          <a:p>
            <a:pPr>
              <a:lnSpc>
                <a:spcPct val="150000"/>
              </a:lnSpc>
            </a:pP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marL="0" indent="0" algn="r">
              <a:lnSpc>
                <a:spcPct val="150000"/>
              </a:lnSpc>
              <a:buNone/>
            </a:pPr>
            <a:r>
              <a:rPr lang="en-US" altLang="ko-KR" sz="1600" dirty="0" smtClean="0"/>
              <a:t>(</a:t>
            </a:r>
            <a:r>
              <a:rPr lang="en-US" altLang="ko-KR" sz="1600" dirty="0"/>
              <a:t>IRB </a:t>
            </a:r>
            <a:r>
              <a:rPr lang="en-US" altLang="ko-KR" sz="1600" dirty="0" smtClean="0"/>
              <a:t>#: K hospital 3-2010-0172</a:t>
            </a:r>
            <a:r>
              <a:rPr lang="en-US" altLang="ko-KR" sz="1600" dirty="0"/>
              <a:t>, S </a:t>
            </a:r>
            <a:r>
              <a:rPr lang="en-US" altLang="ko-KR" sz="1600" dirty="0" smtClean="0"/>
              <a:t>hospital 4-2011-0682</a:t>
            </a:r>
            <a:endParaRPr lang="en-US" altLang="ko-KR" sz="1600"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10</a:t>
            </a:fld>
            <a:endParaRPr lang="ko-KR" altLang="en-US"/>
          </a:p>
        </p:txBody>
      </p:sp>
    </p:spTree>
    <p:extLst>
      <p:ext uri="{BB962C8B-B14F-4D97-AF65-F5344CB8AC3E}">
        <p14:creationId xmlns:p14="http://schemas.microsoft.com/office/powerpoint/2010/main" val="4021465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92211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Study Participants</a:t>
            </a:r>
            <a:endParaRPr lang="ko-KR" altLang="en-US" sz="3200" dirty="0">
              <a:solidFill>
                <a:schemeClr val="bg1"/>
              </a:solidFill>
            </a:endParaRPr>
          </a:p>
        </p:txBody>
      </p:sp>
      <p:sp>
        <p:nvSpPr>
          <p:cNvPr id="3" name="내용 개체 틀 2"/>
          <p:cNvSpPr>
            <a:spLocks noGrp="1"/>
          </p:cNvSpPr>
          <p:nvPr>
            <p:ph idx="1"/>
          </p:nvPr>
        </p:nvSpPr>
        <p:spPr>
          <a:xfrm>
            <a:off x="457200" y="1556792"/>
            <a:ext cx="8229600" cy="4896544"/>
          </a:xfrm>
        </p:spPr>
        <p:txBody>
          <a:bodyPr>
            <a:noAutofit/>
          </a:bodyPr>
          <a:lstStyle/>
          <a:p>
            <a:pPr>
              <a:lnSpc>
                <a:spcPct val="150000"/>
              </a:lnSpc>
            </a:pPr>
            <a:r>
              <a:rPr lang="en-US" altLang="ko-KR" sz="2000" b="1" dirty="0" smtClean="0">
                <a:latin typeface="Ebrima" panose="02000000000000000000" pitchFamily="2" charset="0"/>
                <a:ea typeface="Ebrima" panose="02000000000000000000" pitchFamily="2" charset="0"/>
                <a:cs typeface="Ebrima" panose="02000000000000000000" pitchFamily="2" charset="0"/>
              </a:rPr>
              <a:t>Inclusion criteria: </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primary </a:t>
            </a:r>
            <a:r>
              <a:rPr lang="en-US" altLang="ko-KR" sz="1800" dirty="0">
                <a:latin typeface="Ebrima" panose="02000000000000000000" pitchFamily="2" charset="0"/>
                <a:ea typeface="Ebrima" panose="02000000000000000000" pitchFamily="2" charset="0"/>
                <a:cs typeface="Ebrima" panose="02000000000000000000" pitchFamily="2" charset="0"/>
              </a:rPr>
              <a:t>diagnosis of AIS determined by expert </a:t>
            </a:r>
            <a:r>
              <a:rPr lang="en-US" altLang="ko-KR" sz="1800" dirty="0" smtClean="0">
                <a:latin typeface="Ebrima" panose="02000000000000000000" pitchFamily="2" charset="0"/>
                <a:ea typeface="Ebrima" panose="02000000000000000000" pitchFamily="2" charset="0"/>
                <a:cs typeface="Ebrima" panose="02000000000000000000" pitchFamily="2" charset="0"/>
              </a:rPr>
              <a:t>clinicians </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Cobb’s </a:t>
            </a:r>
            <a:r>
              <a:rPr lang="en-US" altLang="ko-KR" sz="1800" dirty="0">
                <a:latin typeface="Ebrima" panose="02000000000000000000" pitchFamily="2" charset="0"/>
                <a:ea typeface="Ebrima" panose="02000000000000000000" pitchFamily="2" charset="0"/>
                <a:cs typeface="Ebrima" panose="02000000000000000000" pitchFamily="2" charset="0"/>
              </a:rPr>
              <a:t>angle over </a:t>
            </a:r>
            <a:r>
              <a:rPr lang="en-US" altLang="ko-KR" sz="1800" dirty="0" smtClean="0">
                <a:latin typeface="Ebrima" panose="02000000000000000000" pitchFamily="2" charset="0"/>
                <a:ea typeface="Ebrima" panose="02000000000000000000" pitchFamily="2" charset="0"/>
                <a:cs typeface="Ebrima" panose="02000000000000000000" pitchFamily="2" charset="0"/>
              </a:rPr>
              <a:t>10°</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age </a:t>
            </a:r>
            <a:r>
              <a:rPr lang="en-US" altLang="ko-KR" sz="1800" dirty="0">
                <a:latin typeface="Ebrima" panose="02000000000000000000" pitchFamily="2" charset="0"/>
                <a:ea typeface="Ebrima" panose="02000000000000000000" pitchFamily="2" charset="0"/>
                <a:cs typeface="Ebrima" panose="02000000000000000000" pitchFamily="2" charset="0"/>
              </a:rPr>
              <a:t>of 10-19 years </a:t>
            </a:r>
            <a:r>
              <a:rPr lang="en-US" altLang="ko-KR" sz="1800" dirty="0" smtClean="0">
                <a:latin typeface="Ebrima" panose="02000000000000000000" pitchFamily="2" charset="0"/>
                <a:ea typeface="Ebrima" panose="02000000000000000000" pitchFamily="2" charset="0"/>
                <a:cs typeface="Ebrima" panose="02000000000000000000" pitchFamily="2" charset="0"/>
              </a:rPr>
              <a:t>old</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participants </a:t>
            </a:r>
            <a:r>
              <a:rPr lang="en-US" altLang="ko-KR" sz="1800" dirty="0">
                <a:latin typeface="Ebrima" panose="02000000000000000000" pitchFamily="2" charset="0"/>
                <a:ea typeface="Ebrima" panose="02000000000000000000" pitchFamily="2" charset="0"/>
                <a:cs typeface="Ebrima" panose="02000000000000000000" pitchFamily="2" charset="0"/>
              </a:rPr>
              <a:t>and their legal guardians agreed to participate</a:t>
            </a:r>
            <a:r>
              <a:rPr lang="en-US" altLang="ko-KR" sz="1800" dirty="0" smtClean="0">
                <a:latin typeface="Ebrima" panose="02000000000000000000" pitchFamily="2" charset="0"/>
                <a:ea typeface="Ebrima" panose="02000000000000000000" pitchFamily="2" charset="0"/>
                <a:cs typeface="Ebrima" panose="02000000000000000000" pitchFamily="2" charset="0"/>
              </a:rPr>
              <a:t> </a:t>
            </a:r>
          </a:p>
          <a:p>
            <a:pPr>
              <a:lnSpc>
                <a:spcPct val="150000"/>
              </a:lnSpc>
            </a:pPr>
            <a:r>
              <a:rPr lang="en-US" altLang="ko-KR" sz="2000" b="1" dirty="0" smtClean="0">
                <a:latin typeface="Ebrima" panose="02000000000000000000" pitchFamily="2" charset="0"/>
                <a:ea typeface="Ebrima" panose="02000000000000000000" pitchFamily="2" charset="0"/>
                <a:cs typeface="Ebrima" panose="02000000000000000000" pitchFamily="2" charset="0"/>
              </a:rPr>
              <a:t>Exclusion criteria:</a:t>
            </a:r>
          </a:p>
          <a:p>
            <a:pPr lvl="1">
              <a:lnSpc>
                <a:spcPct val="150000"/>
              </a:lnSpc>
              <a:buFont typeface="Wingdings" panose="05000000000000000000" pitchFamily="2" charset="2"/>
              <a:buChar char="Ø"/>
            </a:pPr>
            <a:r>
              <a:rPr lang="en-US" altLang="ko-KR" sz="1800" dirty="0">
                <a:latin typeface="Ebrima" panose="02000000000000000000" pitchFamily="2" charset="0"/>
                <a:ea typeface="Ebrima" panose="02000000000000000000" pitchFamily="2" charset="0"/>
                <a:cs typeface="Ebrima" panose="02000000000000000000" pitchFamily="2" charset="0"/>
              </a:rPr>
              <a:t>any diagnosable musculoskeletal disease except scoliosis </a:t>
            </a:r>
            <a:endParaRPr lang="en-US" altLang="ko-KR" sz="1800" dirty="0" smtClean="0">
              <a:latin typeface="Ebrima" panose="02000000000000000000" pitchFamily="2" charset="0"/>
              <a:ea typeface="Ebrima" panose="02000000000000000000" pitchFamily="2" charset="0"/>
              <a:cs typeface="Ebrima" panose="02000000000000000000" pitchFamily="2" charset="0"/>
            </a:endParaRP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cognitive </a:t>
            </a:r>
            <a:r>
              <a:rPr lang="en-US" altLang="ko-KR" sz="1800" dirty="0">
                <a:latin typeface="Ebrima" panose="02000000000000000000" pitchFamily="2" charset="0"/>
                <a:ea typeface="Ebrima" panose="02000000000000000000" pitchFamily="2" charset="0"/>
                <a:cs typeface="Ebrima" panose="02000000000000000000" pitchFamily="2" charset="0"/>
              </a:rPr>
              <a:t>impairment causing inability to read and understand the questionnaires</a:t>
            </a:r>
            <a:endParaRPr lang="ko-KR" altLang="en-US" sz="1800" dirty="0">
              <a:latin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11</a:t>
            </a:fld>
            <a:endParaRPr lang="ko-KR" altLang="en-US"/>
          </a:p>
        </p:txBody>
      </p:sp>
    </p:spTree>
    <p:extLst>
      <p:ext uri="{BB962C8B-B14F-4D97-AF65-F5344CB8AC3E}">
        <p14:creationId xmlns:p14="http://schemas.microsoft.com/office/powerpoint/2010/main" val="3331915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Materials</a:t>
            </a:r>
            <a:endParaRPr lang="ko-KR" altLang="en-US" sz="3200" dirty="0">
              <a:solidFill>
                <a:schemeClr val="bg1"/>
              </a:solidFill>
            </a:endParaRPr>
          </a:p>
        </p:txBody>
      </p:sp>
      <p:sp>
        <p:nvSpPr>
          <p:cNvPr id="3" name="내용 개체 틀 2"/>
          <p:cNvSpPr>
            <a:spLocks noGrp="1"/>
          </p:cNvSpPr>
          <p:nvPr>
            <p:ph idx="1"/>
          </p:nvPr>
        </p:nvSpPr>
        <p:spPr>
          <a:xfrm>
            <a:off x="457200" y="1340768"/>
            <a:ext cx="8229600" cy="4968552"/>
          </a:xfrm>
        </p:spPr>
        <p:txBody>
          <a:bodyPr>
            <a:normAutofit/>
          </a:bodyPr>
          <a:lstStyle/>
          <a:p>
            <a:pPr>
              <a:lnSpc>
                <a:spcPct val="150000"/>
              </a:lnSpc>
            </a:pPr>
            <a:r>
              <a:rPr lang="en-US" altLang="ko-KR" sz="2000" b="1" dirty="0">
                <a:latin typeface="Ebrima" panose="02000000000000000000" pitchFamily="2" charset="0"/>
                <a:ea typeface="Ebrima" panose="02000000000000000000" pitchFamily="2" charset="0"/>
                <a:cs typeface="Ebrima" panose="02000000000000000000" pitchFamily="2" charset="0"/>
              </a:rPr>
              <a:t>Cobb’s angle </a:t>
            </a:r>
            <a:r>
              <a:rPr lang="en-US" altLang="ko-KR" sz="2000" b="1" dirty="0" smtClean="0">
                <a:latin typeface="Ebrima" panose="02000000000000000000" pitchFamily="2" charset="0"/>
                <a:ea typeface="Ebrima" panose="02000000000000000000" pitchFamily="2" charset="0"/>
                <a:cs typeface="Ebrima" panose="02000000000000000000" pitchFamily="2" charset="0"/>
              </a:rPr>
              <a:t>&amp; Type </a:t>
            </a:r>
            <a:r>
              <a:rPr lang="en-US" altLang="ko-KR" sz="2000" b="1" dirty="0">
                <a:latin typeface="Ebrima" panose="02000000000000000000" pitchFamily="2" charset="0"/>
                <a:ea typeface="Ebrima" panose="02000000000000000000" pitchFamily="2" charset="0"/>
                <a:cs typeface="Ebrima" panose="02000000000000000000" pitchFamily="2" charset="0"/>
              </a:rPr>
              <a:t>of </a:t>
            </a:r>
            <a:r>
              <a:rPr lang="en-US" altLang="ko-KR" sz="2000" b="1" dirty="0" smtClean="0">
                <a:latin typeface="Ebrima" panose="02000000000000000000" pitchFamily="2" charset="0"/>
                <a:ea typeface="Ebrima" panose="02000000000000000000" pitchFamily="2" charset="0"/>
                <a:cs typeface="Ebrima" panose="02000000000000000000" pitchFamily="2" charset="0"/>
              </a:rPr>
              <a:t>treatment</a:t>
            </a:r>
          </a:p>
          <a:p>
            <a:pPr lvl="1">
              <a:lnSpc>
                <a:spcPct val="150000"/>
              </a:lnSpc>
              <a:buFont typeface="Wingdings" panose="05000000000000000000" pitchFamily="2" charset="2"/>
              <a:buChar char="Ø"/>
            </a:pPr>
            <a:r>
              <a:rPr lang="en-US" altLang="ko-KR" sz="1800" dirty="0">
                <a:latin typeface="Ebrima" panose="02000000000000000000" pitchFamily="2" charset="0"/>
                <a:ea typeface="Ebrima" panose="02000000000000000000" pitchFamily="2" charset="0"/>
                <a:cs typeface="Ebrima" panose="02000000000000000000" pitchFamily="2" charset="0"/>
              </a:rPr>
              <a:t>C</a:t>
            </a:r>
            <a:r>
              <a:rPr lang="en-US" altLang="ko-KR" sz="1800" dirty="0" smtClean="0">
                <a:latin typeface="Ebrima" panose="02000000000000000000" pitchFamily="2" charset="0"/>
                <a:ea typeface="Ebrima" panose="02000000000000000000" pitchFamily="2" charset="0"/>
                <a:cs typeface="Ebrima" panose="02000000000000000000" pitchFamily="2" charset="0"/>
              </a:rPr>
              <a:t>ollected </a:t>
            </a:r>
            <a:r>
              <a:rPr lang="en-US" altLang="ko-KR" sz="1800" dirty="0">
                <a:latin typeface="Ebrima" panose="02000000000000000000" pitchFamily="2" charset="0"/>
                <a:ea typeface="Ebrima" panose="02000000000000000000" pitchFamily="2" charset="0"/>
                <a:cs typeface="Ebrima" panose="02000000000000000000" pitchFamily="2" charset="0"/>
              </a:rPr>
              <a:t>from the medical records with the </a:t>
            </a:r>
            <a:r>
              <a:rPr lang="en-US" altLang="ko-KR" sz="1800" dirty="0" smtClean="0">
                <a:latin typeface="Ebrima" panose="02000000000000000000" pitchFamily="2" charset="0"/>
                <a:ea typeface="Ebrima" panose="02000000000000000000" pitchFamily="2" charset="0"/>
                <a:cs typeface="Ebrima" panose="02000000000000000000" pitchFamily="2" charset="0"/>
              </a:rPr>
              <a:t>permission</a:t>
            </a:r>
          </a:p>
          <a:p>
            <a:pPr>
              <a:lnSpc>
                <a:spcPct val="150000"/>
              </a:lnSpc>
            </a:pPr>
            <a:endParaRPr lang="en-US" altLang="ko-KR" sz="2000" b="1"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b="1" dirty="0" err="1" smtClean="0">
                <a:latin typeface="Ebrima" panose="02000000000000000000" pitchFamily="2" charset="0"/>
                <a:ea typeface="Ebrima" panose="02000000000000000000" pitchFamily="2" charset="0"/>
                <a:cs typeface="Ebrima" panose="02000000000000000000" pitchFamily="2" charset="0"/>
              </a:rPr>
              <a:t>HRQoL</a:t>
            </a:r>
            <a:r>
              <a:rPr lang="en-US" altLang="ko-KR" sz="2000" b="1" dirty="0" smtClean="0">
                <a:latin typeface="Ebrima" panose="02000000000000000000" pitchFamily="2" charset="0"/>
                <a:ea typeface="Ebrima" panose="02000000000000000000" pitchFamily="2" charset="0"/>
                <a:cs typeface="Ebrima" panose="02000000000000000000" pitchFamily="2" charset="0"/>
              </a:rPr>
              <a:t> </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Used SRS-22r</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Consists </a:t>
            </a:r>
            <a:r>
              <a:rPr lang="en-US" altLang="ko-KR" sz="1800" dirty="0">
                <a:latin typeface="Ebrima" panose="02000000000000000000" pitchFamily="2" charset="0"/>
                <a:ea typeface="Ebrima" panose="02000000000000000000" pitchFamily="2" charset="0"/>
                <a:cs typeface="Ebrima" panose="02000000000000000000" pitchFamily="2" charset="0"/>
              </a:rPr>
              <a:t>of 22 </a:t>
            </a:r>
            <a:r>
              <a:rPr lang="en-US" altLang="ko-KR" sz="1800" dirty="0" smtClean="0">
                <a:latin typeface="Ebrima" panose="02000000000000000000" pitchFamily="2" charset="0"/>
                <a:ea typeface="Ebrima" panose="02000000000000000000" pitchFamily="2" charset="0"/>
                <a:cs typeface="Ebrima" panose="02000000000000000000" pitchFamily="2" charset="0"/>
              </a:rPr>
              <a:t>questions</a:t>
            </a:r>
          </a:p>
          <a:p>
            <a:pPr lvl="2">
              <a:lnSpc>
                <a:spcPct val="150000"/>
              </a:lnSpc>
              <a:buFont typeface="Wingdings" panose="05000000000000000000" pitchFamily="2" charset="2"/>
              <a:buChar char="Ø"/>
            </a:pPr>
            <a:r>
              <a:rPr lang="en-US" altLang="ko-KR" sz="1400" dirty="0" smtClean="0">
                <a:latin typeface="Ebrima" panose="02000000000000000000" pitchFamily="2" charset="0"/>
                <a:ea typeface="Ebrima" panose="02000000000000000000" pitchFamily="2" charset="0"/>
                <a:cs typeface="Ebrima" panose="02000000000000000000" pitchFamily="2" charset="0"/>
              </a:rPr>
              <a:t>function/activity </a:t>
            </a:r>
            <a:r>
              <a:rPr lang="en-US" altLang="ko-KR" sz="1400" dirty="0">
                <a:latin typeface="Ebrima" panose="02000000000000000000" pitchFamily="2" charset="0"/>
                <a:ea typeface="Ebrima" panose="02000000000000000000" pitchFamily="2" charset="0"/>
                <a:cs typeface="Ebrima" panose="02000000000000000000" pitchFamily="2" charset="0"/>
              </a:rPr>
              <a:t>(5 </a:t>
            </a:r>
            <a:r>
              <a:rPr lang="en-US" altLang="ko-KR" sz="1400" dirty="0" smtClean="0">
                <a:latin typeface="Ebrima" panose="02000000000000000000" pitchFamily="2" charset="0"/>
                <a:ea typeface="Ebrima" panose="02000000000000000000" pitchFamily="2" charset="0"/>
                <a:cs typeface="Ebrima" panose="02000000000000000000" pitchFamily="2" charset="0"/>
              </a:rPr>
              <a:t>items), pain </a:t>
            </a:r>
            <a:r>
              <a:rPr lang="en-US" altLang="ko-KR" sz="1400" dirty="0">
                <a:latin typeface="Ebrima" panose="02000000000000000000" pitchFamily="2" charset="0"/>
                <a:ea typeface="Ebrima" panose="02000000000000000000" pitchFamily="2" charset="0"/>
                <a:cs typeface="Ebrima" panose="02000000000000000000" pitchFamily="2" charset="0"/>
              </a:rPr>
              <a:t>(5 items), self-image/appearance (5 items), mental health (5 items), and satisfaction with management (2 </a:t>
            </a:r>
            <a:r>
              <a:rPr lang="en-US" altLang="ko-KR" sz="1400" dirty="0" smtClean="0">
                <a:latin typeface="Ebrima" panose="02000000000000000000" pitchFamily="2" charset="0"/>
                <a:ea typeface="Ebrima" panose="02000000000000000000" pitchFamily="2" charset="0"/>
                <a:cs typeface="Ebrima" panose="02000000000000000000" pitchFamily="2" charset="0"/>
              </a:rPr>
              <a:t>items)</a:t>
            </a:r>
          </a:p>
          <a:p>
            <a:pPr lvl="2">
              <a:lnSpc>
                <a:spcPct val="150000"/>
              </a:lnSpc>
              <a:buFont typeface="Wingdings" panose="05000000000000000000" pitchFamily="2" charset="2"/>
              <a:buChar char="Ø"/>
            </a:pPr>
            <a:r>
              <a:rPr lang="en-US" altLang="ko-KR" sz="1400" dirty="0" smtClean="0">
                <a:latin typeface="Ebrima" panose="02000000000000000000" pitchFamily="2" charset="0"/>
                <a:ea typeface="Ebrima" panose="02000000000000000000" pitchFamily="2" charset="0"/>
                <a:cs typeface="Ebrima" panose="02000000000000000000" pitchFamily="2" charset="0"/>
              </a:rPr>
              <a:t>Each </a:t>
            </a:r>
            <a:r>
              <a:rPr lang="en-US" altLang="ko-KR" sz="1400" dirty="0">
                <a:latin typeface="Ebrima" panose="02000000000000000000" pitchFamily="2" charset="0"/>
                <a:ea typeface="Ebrima" panose="02000000000000000000" pitchFamily="2" charset="0"/>
                <a:cs typeface="Ebrima" panose="02000000000000000000" pitchFamily="2" charset="0"/>
              </a:rPr>
              <a:t>item allowed 5 response levels from worst to best (scored 1-5</a:t>
            </a:r>
            <a:r>
              <a:rPr lang="en-US" altLang="ko-KR" sz="1400" dirty="0" smtClean="0">
                <a:latin typeface="Ebrima" panose="02000000000000000000" pitchFamily="2" charset="0"/>
                <a:ea typeface="Ebrima" panose="02000000000000000000" pitchFamily="2" charset="0"/>
                <a:cs typeface="Ebrima" panose="02000000000000000000" pitchFamily="2" charset="0"/>
              </a:rPr>
              <a:t>)</a:t>
            </a:r>
          </a:p>
          <a:p>
            <a:pPr lvl="2">
              <a:lnSpc>
                <a:spcPct val="150000"/>
              </a:lnSpc>
              <a:buFont typeface="Wingdings" panose="05000000000000000000" pitchFamily="2" charset="2"/>
              <a:buChar char="Ø"/>
            </a:pPr>
            <a:r>
              <a:rPr lang="en-US" altLang="ko-KR" sz="1400" dirty="0">
                <a:latin typeface="Ebrima" panose="02000000000000000000" pitchFamily="2" charset="0"/>
                <a:ea typeface="Ebrima" panose="02000000000000000000" pitchFamily="2" charset="0"/>
                <a:cs typeface="Ebrima" panose="02000000000000000000" pitchFamily="2" charset="0"/>
              </a:rPr>
              <a:t>Higher mean score indicates higher quality of </a:t>
            </a:r>
            <a:r>
              <a:rPr lang="en-US" altLang="ko-KR" sz="1400" dirty="0" smtClean="0">
                <a:latin typeface="Ebrima" panose="02000000000000000000" pitchFamily="2" charset="0"/>
                <a:ea typeface="Ebrima" panose="02000000000000000000" pitchFamily="2" charset="0"/>
                <a:cs typeface="Ebrima" panose="02000000000000000000" pitchFamily="2" charset="0"/>
              </a:rPr>
              <a:t>life</a:t>
            </a:r>
          </a:p>
          <a:p>
            <a:pPr lvl="2">
              <a:lnSpc>
                <a:spcPct val="150000"/>
              </a:lnSpc>
              <a:buFont typeface="Wingdings" panose="05000000000000000000" pitchFamily="2" charset="2"/>
              <a:buChar char="Ø"/>
            </a:pPr>
            <a:r>
              <a:rPr lang="en-US" altLang="ko-KR" sz="1400" dirty="0" err="1" smtClean="0">
                <a:latin typeface="Ebrima" panose="02000000000000000000" pitchFamily="2" charset="0"/>
                <a:ea typeface="Ebrima" panose="02000000000000000000" pitchFamily="2" charset="0"/>
                <a:cs typeface="Ebrima" panose="02000000000000000000" pitchFamily="2" charset="0"/>
              </a:rPr>
              <a:t>Cronbach’s</a:t>
            </a:r>
            <a:r>
              <a:rPr lang="en-US" altLang="ko-KR" sz="1400" dirty="0" smtClean="0">
                <a:latin typeface="Ebrima" panose="02000000000000000000" pitchFamily="2" charset="0"/>
                <a:ea typeface="Ebrima" panose="02000000000000000000" pitchFamily="2" charset="0"/>
                <a:cs typeface="Ebrima" panose="02000000000000000000" pitchFamily="2" charset="0"/>
              </a:rPr>
              <a:t> </a:t>
            </a:r>
            <a:r>
              <a:rPr lang="en-US" altLang="ko-KR" sz="1400" dirty="0">
                <a:latin typeface="Ebrima" panose="02000000000000000000" pitchFamily="2" charset="0"/>
                <a:ea typeface="Ebrima" panose="02000000000000000000" pitchFamily="2" charset="0"/>
                <a:cs typeface="Ebrima" panose="02000000000000000000" pitchFamily="2" charset="0"/>
              </a:rPr>
              <a:t>α of the measurement was 0.84 in this </a:t>
            </a:r>
            <a:r>
              <a:rPr lang="en-US" altLang="ko-KR" sz="1400" dirty="0" smtClean="0">
                <a:latin typeface="Ebrima" panose="02000000000000000000" pitchFamily="2" charset="0"/>
                <a:ea typeface="Ebrima" panose="02000000000000000000" pitchFamily="2" charset="0"/>
                <a:cs typeface="Ebrima" panose="02000000000000000000" pitchFamily="2" charset="0"/>
              </a:rPr>
              <a:t>study</a:t>
            </a:r>
            <a:endParaRPr lang="ko-KR" altLang="ko-KR" sz="1400" dirty="0">
              <a:latin typeface="Ebrima" panose="02000000000000000000" pitchFamily="2" charset="0"/>
              <a:cs typeface="Ebrima" panose="02000000000000000000" pitchFamily="2" charset="0"/>
            </a:endParaRPr>
          </a:p>
          <a:p>
            <a:pPr lvl="2">
              <a:lnSpc>
                <a:spcPct val="150000"/>
              </a:lnSpc>
              <a:buFont typeface="Wingdings" panose="05000000000000000000" pitchFamily="2" charset="2"/>
              <a:buChar char="Ø"/>
            </a:pPr>
            <a:endParaRPr lang="en-US" altLang="ko-KR" sz="1400"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12</a:t>
            </a:fld>
            <a:endParaRPr lang="ko-KR" altLang="en-US"/>
          </a:p>
        </p:txBody>
      </p:sp>
    </p:spTree>
    <p:extLst>
      <p:ext uri="{BB962C8B-B14F-4D97-AF65-F5344CB8AC3E}">
        <p14:creationId xmlns:p14="http://schemas.microsoft.com/office/powerpoint/2010/main" val="571328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Data Analysis</a:t>
            </a:r>
            <a:endParaRPr lang="ko-KR" altLang="en-US" sz="3200" dirty="0">
              <a:solidFill>
                <a:schemeClr val="bg1"/>
              </a:solidFill>
            </a:endParaRPr>
          </a:p>
        </p:txBody>
      </p:sp>
      <p:sp>
        <p:nvSpPr>
          <p:cNvPr id="3" name="내용 개체 틀 2"/>
          <p:cNvSpPr>
            <a:spLocks noGrp="1"/>
          </p:cNvSpPr>
          <p:nvPr>
            <p:ph idx="1"/>
          </p:nvPr>
        </p:nvSpPr>
        <p:spPr>
          <a:xfrm>
            <a:off x="457200" y="1844824"/>
            <a:ext cx="8229600" cy="3528392"/>
          </a:xfrm>
        </p:spPr>
        <p:txBody>
          <a:bodyPr>
            <a:normAutofit/>
          </a:bodyPr>
          <a:lstStyle/>
          <a:p>
            <a:pPr marL="342900" lvl="1" indent="-342900">
              <a:lnSpc>
                <a:spcPct val="150000"/>
              </a:lnSpc>
              <a:buFont typeface="Arial" pitchFamily="34" charset="0"/>
              <a:buChar char="•"/>
            </a:pPr>
            <a:r>
              <a:rPr lang="en-US" altLang="ko-KR" sz="2000" dirty="0">
                <a:latin typeface="Ebrima" panose="02000000000000000000" pitchFamily="2" charset="0"/>
                <a:ea typeface="Ebrima" panose="02000000000000000000" pitchFamily="2" charset="0"/>
                <a:cs typeface="Ebrima" panose="02000000000000000000" pitchFamily="2" charset="0"/>
              </a:rPr>
              <a:t>To assess differences in </a:t>
            </a:r>
            <a:r>
              <a:rPr lang="en-US" altLang="ko-KR" sz="2000" dirty="0" err="1">
                <a:latin typeface="Ebrima" panose="02000000000000000000" pitchFamily="2" charset="0"/>
                <a:ea typeface="Ebrima" panose="02000000000000000000" pitchFamily="2" charset="0"/>
                <a:cs typeface="Ebrima" panose="02000000000000000000" pitchFamily="2" charset="0"/>
              </a:rPr>
              <a:t>HRQoL</a:t>
            </a:r>
            <a:r>
              <a:rPr lang="en-US" altLang="ko-KR" sz="2000" dirty="0">
                <a:latin typeface="Ebrima" panose="02000000000000000000" pitchFamily="2" charset="0"/>
                <a:ea typeface="Ebrima" panose="02000000000000000000" pitchFamily="2" charset="0"/>
                <a:cs typeface="Ebrima" panose="02000000000000000000" pitchFamily="2" charset="0"/>
              </a:rPr>
              <a:t> (SRS-22r) according to severity of </a:t>
            </a:r>
            <a:r>
              <a:rPr lang="en-US" altLang="ko-KR" sz="2000" dirty="0" smtClean="0">
                <a:latin typeface="Ebrima" panose="02000000000000000000" pitchFamily="2" charset="0"/>
                <a:ea typeface="Ebrima" panose="02000000000000000000" pitchFamily="2" charset="0"/>
                <a:cs typeface="Ebrima" panose="02000000000000000000" pitchFamily="2" charset="0"/>
              </a:rPr>
              <a:t>AIS, data were analyzed using PASW </a:t>
            </a:r>
            <a:r>
              <a:rPr lang="en-US" altLang="ko-KR" sz="2000" dirty="0">
                <a:latin typeface="Ebrima" panose="02000000000000000000" pitchFamily="2" charset="0"/>
                <a:ea typeface="Ebrima" panose="02000000000000000000" pitchFamily="2" charset="0"/>
                <a:cs typeface="Ebrima" panose="02000000000000000000" pitchFamily="2" charset="0"/>
              </a:rPr>
              <a:t>Window version 20.0 </a:t>
            </a:r>
            <a:r>
              <a:rPr lang="en-US" altLang="ko-KR" sz="1800" dirty="0" smtClean="0">
                <a:latin typeface="Ebrima" panose="02000000000000000000" pitchFamily="2" charset="0"/>
                <a:ea typeface="Ebrima" panose="02000000000000000000" pitchFamily="2" charset="0"/>
                <a:cs typeface="Ebrima" panose="02000000000000000000" pitchFamily="2" charset="0"/>
              </a:rPr>
              <a:t> </a:t>
            </a:r>
            <a:endParaRPr lang="en-US" altLang="ko-KR" sz="1800" dirty="0">
              <a:latin typeface="Ebrima" panose="02000000000000000000" pitchFamily="2" charset="0"/>
              <a:ea typeface="Ebrima" panose="02000000000000000000" pitchFamily="2" charset="0"/>
              <a:cs typeface="Ebrima" panose="02000000000000000000" pitchFamily="2" charset="0"/>
            </a:endParaRP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Descriptive statistics</a:t>
            </a:r>
          </a:p>
          <a:p>
            <a:pPr lvl="1">
              <a:lnSpc>
                <a:spcPct val="150000"/>
              </a:lnSpc>
              <a:buFont typeface="Wingdings" panose="05000000000000000000" pitchFamily="2" charset="2"/>
              <a:buChar char="Ø"/>
            </a:pPr>
            <a:r>
              <a:rPr lang="en-US" altLang="ko-KR" sz="1800" dirty="0" err="1" smtClean="0">
                <a:latin typeface="Ebrima" panose="02000000000000000000" pitchFamily="2" charset="0"/>
                <a:ea typeface="Ebrima" panose="02000000000000000000" pitchFamily="2" charset="0"/>
                <a:cs typeface="Ebrima" panose="02000000000000000000" pitchFamily="2" charset="0"/>
              </a:rPr>
              <a:t>Kruskal</a:t>
            </a:r>
            <a:r>
              <a:rPr lang="en-US" altLang="ko-KR" sz="1800" dirty="0" smtClean="0">
                <a:latin typeface="Ebrima" panose="02000000000000000000" pitchFamily="2" charset="0"/>
                <a:ea typeface="Ebrima" panose="02000000000000000000" pitchFamily="2" charset="0"/>
                <a:cs typeface="Ebrima" panose="02000000000000000000" pitchFamily="2" charset="0"/>
              </a:rPr>
              <a:t>-Wallis tests</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Mann-Whitney </a:t>
            </a:r>
            <a:r>
              <a:rPr lang="en-US" altLang="ko-KR" sz="1800" dirty="0">
                <a:latin typeface="Ebrima" panose="02000000000000000000" pitchFamily="2" charset="0"/>
                <a:ea typeface="Ebrima" panose="02000000000000000000" pitchFamily="2" charset="0"/>
                <a:cs typeface="Ebrima" panose="02000000000000000000" pitchFamily="2" charset="0"/>
              </a:rPr>
              <a:t>U </a:t>
            </a:r>
            <a:r>
              <a:rPr lang="en-US" altLang="ko-KR" sz="1800" dirty="0" smtClean="0">
                <a:latin typeface="Ebrima" panose="02000000000000000000" pitchFamily="2" charset="0"/>
                <a:ea typeface="Ebrima" panose="02000000000000000000" pitchFamily="2" charset="0"/>
                <a:cs typeface="Ebrima" panose="02000000000000000000" pitchFamily="2" charset="0"/>
              </a:rPr>
              <a:t>tests</a:t>
            </a:r>
          </a:p>
          <a:p>
            <a:pPr lvl="1">
              <a:lnSpc>
                <a:spcPct val="150000"/>
              </a:lnSpc>
              <a:buFont typeface="Wingdings" panose="05000000000000000000" pitchFamily="2" charset="2"/>
              <a:buChar char="Ø"/>
            </a:pPr>
            <a:r>
              <a:rPr lang="en-US" altLang="ko-KR" sz="1800" dirty="0" smtClean="0">
                <a:latin typeface="Ebrima" panose="02000000000000000000" pitchFamily="2" charset="0"/>
                <a:ea typeface="Ebrima" panose="02000000000000000000" pitchFamily="2" charset="0"/>
                <a:cs typeface="Ebrima" panose="02000000000000000000" pitchFamily="2" charset="0"/>
              </a:rPr>
              <a:t>ANOVA </a:t>
            </a:r>
            <a:r>
              <a:rPr lang="en-US" altLang="ko-KR" sz="1800" i="1" dirty="0" smtClean="0">
                <a:latin typeface="Ebrima" panose="02000000000000000000" pitchFamily="2" charset="0"/>
                <a:ea typeface="Ebrima" panose="02000000000000000000" pitchFamily="2" charset="0"/>
                <a:cs typeface="Ebrima" panose="02000000000000000000" pitchFamily="2" charset="0"/>
              </a:rPr>
              <a:t>P</a:t>
            </a:r>
            <a:r>
              <a:rPr lang="en-US" altLang="ko-KR" sz="1800" dirty="0" smtClean="0">
                <a:latin typeface="Ebrima" panose="02000000000000000000" pitchFamily="2" charset="0"/>
                <a:ea typeface="Ebrima" panose="02000000000000000000" pitchFamily="2" charset="0"/>
                <a:cs typeface="Ebrima" panose="02000000000000000000" pitchFamily="2" charset="0"/>
              </a:rPr>
              <a:t> </a:t>
            </a:r>
            <a:r>
              <a:rPr lang="en-US" altLang="ko-KR" sz="1800" dirty="0">
                <a:latin typeface="Ebrima" panose="02000000000000000000" pitchFamily="2" charset="0"/>
                <a:ea typeface="Ebrima" panose="02000000000000000000" pitchFamily="2" charset="0"/>
                <a:cs typeface="Ebrima" panose="02000000000000000000" pitchFamily="2" charset="0"/>
              </a:rPr>
              <a:t>values &lt; </a:t>
            </a:r>
            <a:r>
              <a:rPr lang="en-US" altLang="ko-KR" sz="1800" dirty="0" smtClean="0">
                <a:latin typeface="Ebrima" panose="02000000000000000000" pitchFamily="2" charset="0"/>
                <a:ea typeface="Ebrima" panose="02000000000000000000" pitchFamily="2" charset="0"/>
                <a:cs typeface="Ebrima" panose="02000000000000000000" pitchFamily="2" charset="0"/>
              </a:rPr>
              <a:t>.</a:t>
            </a:r>
            <a:r>
              <a:rPr lang="en-US" altLang="ko-KR" sz="1800" dirty="0">
                <a:latin typeface="Ebrima" panose="02000000000000000000" pitchFamily="2" charset="0"/>
                <a:ea typeface="Ebrima" panose="02000000000000000000" pitchFamily="2" charset="0"/>
                <a:cs typeface="Ebrima" panose="02000000000000000000" pitchFamily="2" charset="0"/>
              </a:rPr>
              <a:t>05 were considered statistically significant</a:t>
            </a:r>
            <a:endParaRPr lang="en-US" altLang="ko-KR" sz="1800"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13</a:t>
            </a:fld>
            <a:endParaRPr lang="ko-KR" altLang="en-US"/>
          </a:p>
        </p:txBody>
      </p:sp>
    </p:spTree>
    <p:extLst>
      <p:ext uri="{BB962C8B-B14F-4D97-AF65-F5344CB8AC3E}">
        <p14:creationId xmlns:p14="http://schemas.microsoft.com/office/powerpoint/2010/main" val="17149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Results (1)</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14</a:t>
            </a:fld>
            <a:endParaRPr lang="ko-KR" altLang="en-US"/>
          </a:p>
        </p:txBody>
      </p:sp>
      <p:pic>
        <p:nvPicPr>
          <p:cNvPr id="6146" name="Picture 2" descr="C:\Users\최지혜\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8399327"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설명선 1 7"/>
          <p:cNvSpPr/>
          <p:nvPr/>
        </p:nvSpPr>
        <p:spPr>
          <a:xfrm>
            <a:off x="5292080" y="1196752"/>
            <a:ext cx="878911" cy="472698"/>
          </a:xfrm>
          <a:prstGeom prst="borderCallout1">
            <a:avLst>
              <a:gd name="adj1" fmla="val 100299"/>
              <a:gd name="adj2" fmla="val 55298"/>
              <a:gd name="adj3" fmla="val 211118"/>
              <a:gd name="adj4" fmla="val 6009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ko-KR" sz="1600" dirty="0" smtClean="0"/>
              <a:t>47.3%</a:t>
            </a:r>
            <a:endParaRPr lang="ko-KR" altLang="en-US" sz="1600" dirty="0"/>
          </a:p>
        </p:txBody>
      </p:sp>
      <p:sp>
        <p:nvSpPr>
          <p:cNvPr id="10" name="설명선 1 9"/>
          <p:cNvSpPr/>
          <p:nvPr/>
        </p:nvSpPr>
        <p:spPr>
          <a:xfrm>
            <a:off x="6444208" y="1196752"/>
            <a:ext cx="828317" cy="472698"/>
          </a:xfrm>
          <a:prstGeom prst="borderCallout1">
            <a:avLst>
              <a:gd name="adj1" fmla="val 100299"/>
              <a:gd name="adj2" fmla="val 55298"/>
              <a:gd name="adj3" fmla="val 214911"/>
              <a:gd name="adj4" fmla="val 4310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sz="1600" dirty="0" smtClean="0"/>
              <a:t>41.8%</a:t>
            </a:r>
            <a:endParaRPr lang="ko-KR" altLang="en-US" sz="1600" dirty="0"/>
          </a:p>
        </p:txBody>
      </p:sp>
      <p:sp>
        <p:nvSpPr>
          <p:cNvPr id="11" name="설명선 1 10"/>
          <p:cNvSpPr/>
          <p:nvPr/>
        </p:nvSpPr>
        <p:spPr>
          <a:xfrm>
            <a:off x="7596336" y="1196752"/>
            <a:ext cx="887194" cy="472698"/>
          </a:xfrm>
          <a:prstGeom prst="borderCallout1">
            <a:avLst>
              <a:gd name="adj1" fmla="val 100299"/>
              <a:gd name="adj2" fmla="val 55298"/>
              <a:gd name="adj3" fmla="val 213015"/>
              <a:gd name="adj4" fmla="val 159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600" dirty="0" smtClean="0"/>
              <a:t>10.9%</a:t>
            </a:r>
            <a:endParaRPr lang="ko-KR" altLang="en-US" sz="1600" dirty="0"/>
          </a:p>
        </p:txBody>
      </p:sp>
      <p:sp>
        <p:nvSpPr>
          <p:cNvPr id="9" name="모서리가 둥근 직사각형 8"/>
          <p:cNvSpPr/>
          <p:nvPr/>
        </p:nvSpPr>
        <p:spPr>
          <a:xfrm>
            <a:off x="571398" y="5589240"/>
            <a:ext cx="6552728" cy="4693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ko-KR" dirty="0"/>
              <a:t>The mean age of participants was 14.2 </a:t>
            </a:r>
            <a:r>
              <a:rPr lang="en-US" altLang="ko-KR" dirty="0" smtClean="0"/>
              <a:t>years (</a:t>
            </a:r>
            <a:r>
              <a:rPr lang="en-US" altLang="ko-KR" dirty="0"/>
              <a:t>SD 2.17)</a:t>
            </a:r>
            <a:r>
              <a:rPr lang="en-US" altLang="ko-KR" dirty="0" smtClean="0"/>
              <a:t> </a:t>
            </a:r>
            <a:endParaRPr lang="ko-KR" altLang="en-US" dirty="0"/>
          </a:p>
        </p:txBody>
      </p:sp>
      <p:sp>
        <p:nvSpPr>
          <p:cNvPr id="12" name="모서리가 둥근 직사각형 11"/>
          <p:cNvSpPr/>
          <p:nvPr/>
        </p:nvSpPr>
        <p:spPr>
          <a:xfrm>
            <a:off x="2195736" y="6165304"/>
            <a:ext cx="6480720"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ko-KR" dirty="0" smtClean="0"/>
              <a:t>The mean </a:t>
            </a:r>
            <a:r>
              <a:rPr lang="en-US" altLang="ko-KR" dirty="0"/>
              <a:t>age of AIS diagnosis was 12.5 years (SD 1.82)</a:t>
            </a:r>
            <a:endParaRPr lang="ko-KR" altLang="en-US" dirty="0"/>
          </a:p>
        </p:txBody>
      </p:sp>
    </p:spTree>
    <p:extLst>
      <p:ext uri="{BB962C8B-B14F-4D97-AF65-F5344CB8AC3E}">
        <p14:creationId xmlns:p14="http://schemas.microsoft.com/office/powerpoint/2010/main" val="364464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Results (2)</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15</a:t>
            </a:fld>
            <a:endParaRPr lang="ko-KR" altLang="en-US"/>
          </a:p>
        </p:txBody>
      </p:sp>
      <p:pic>
        <p:nvPicPr>
          <p:cNvPr id="5122" name="Picture 2" descr="C:\Users\최지혜\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32679"/>
            <a:ext cx="8424936" cy="4657275"/>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p:cNvSpPr/>
          <p:nvPr/>
        </p:nvSpPr>
        <p:spPr>
          <a:xfrm>
            <a:off x="7812360" y="3609288"/>
            <a:ext cx="720080"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7" name="직사각형 6"/>
          <p:cNvSpPr/>
          <p:nvPr/>
        </p:nvSpPr>
        <p:spPr>
          <a:xfrm>
            <a:off x="7812360" y="4365104"/>
            <a:ext cx="720080"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194832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Results (3)</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16</a:t>
            </a:fld>
            <a:endParaRPr lang="ko-KR"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64804"/>
            <a:ext cx="842493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직사각형 6"/>
          <p:cNvSpPr/>
          <p:nvPr/>
        </p:nvSpPr>
        <p:spPr>
          <a:xfrm>
            <a:off x="8172400" y="4113076"/>
            <a:ext cx="595064" cy="3600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2586437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Discussion (1)</a:t>
            </a:r>
            <a:endParaRPr lang="ko-KR" altLang="en-US" sz="3200" dirty="0">
              <a:solidFill>
                <a:schemeClr val="bg1"/>
              </a:solidFill>
            </a:endParaRPr>
          </a:p>
        </p:txBody>
      </p:sp>
      <p:sp>
        <p:nvSpPr>
          <p:cNvPr id="3" name="내용 개체 틀 2"/>
          <p:cNvSpPr>
            <a:spLocks noGrp="1"/>
          </p:cNvSpPr>
          <p:nvPr>
            <p:ph idx="1"/>
          </p:nvPr>
        </p:nvSpPr>
        <p:spPr>
          <a:xfrm>
            <a:off x="457200" y="1340768"/>
            <a:ext cx="8229600" cy="5256584"/>
          </a:xfrm>
        </p:spPr>
        <p:txBody>
          <a:bodyPr>
            <a:normAutofit fontScale="85000" lnSpcReduction="20000"/>
          </a:bodyPr>
          <a:lstStyle/>
          <a:p>
            <a:pPr>
              <a:lnSpc>
                <a:spcPct val="150000"/>
              </a:lnSpc>
            </a:pPr>
            <a:r>
              <a:rPr lang="en-US" altLang="ko-KR" sz="2400" b="1" dirty="0" smtClean="0">
                <a:latin typeface="Ebrima" panose="02000000000000000000" pitchFamily="2" charset="0"/>
                <a:ea typeface="Ebrima" panose="02000000000000000000" pitchFamily="2" charset="0"/>
                <a:cs typeface="Ebrima" panose="02000000000000000000" pitchFamily="2" charset="0"/>
              </a:rPr>
              <a:t>The </a:t>
            </a:r>
            <a:r>
              <a:rPr lang="en-US" altLang="ko-KR" sz="2400" b="1" dirty="0">
                <a:latin typeface="Ebrima" panose="02000000000000000000" pitchFamily="2" charset="0"/>
                <a:ea typeface="Ebrima" panose="02000000000000000000" pitchFamily="2" charset="0"/>
                <a:cs typeface="Ebrima" panose="02000000000000000000" pitchFamily="2" charset="0"/>
              </a:rPr>
              <a:t>age of AIS diagnosis is high during late school age (10-12 year-old, 48.2%) </a:t>
            </a:r>
            <a:r>
              <a:rPr lang="en-US" altLang="ko-KR" sz="2400" b="1" dirty="0" smtClean="0">
                <a:latin typeface="Ebrima" panose="02000000000000000000" pitchFamily="2" charset="0"/>
                <a:ea typeface="Ebrima" panose="02000000000000000000" pitchFamily="2" charset="0"/>
                <a:cs typeface="Ebrima" panose="02000000000000000000" pitchFamily="2" charset="0"/>
              </a:rPr>
              <a:t>and </a:t>
            </a:r>
            <a:r>
              <a:rPr lang="en-US" altLang="ko-KR" sz="2400" b="1" dirty="0">
                <a:latin typeface="Ebrima" panose="02000000000000000000" pitchFamily="2" charset="0"/>
                <a:ea typeface="Ebrima" panose="02000000000000000000" pitchFamily="2" charset="0"/>
                <a:cs typeface="Ebrima" panose="02000000000000000000" pitchFamily="2" charset="0"/>
              </a:rPr>
              <a:t>junior high school age (13-15 year-old,44.5%). </a:t>
            </a:r>
          </a:p>
          <a:p>
            <a:pPr>
              <a:lnSpc>
                <a:spcPct val="150000"/>
              </a:lnSpc>
            </a:pPr>
            <a:endParaRPr lang="en-US" altLang="ko-KR" sz="24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400" dirty="0" smtClean="0">
                <a:latin typeface="Ebrima" panose="02000000000000000000" pitchFamily="2" charset="0"/>
                <a:ea typeface="Ebrima" panose="02000000000000000000" pitchFamily="2" charset="0"/>
                <a:cs typeface="Ebrima" panose="02000000000000000000" pitchFamily="2" charset="0"/>
              </a:rPr>
              <a:t>However, in Korea</a:t>
            </a:r>
            <a:r>
              <a:rPr lang="en-US" altLang="ko-KR" sz="2400" dirty="0">
                <a:latin typeface="Ebrima" panose="02000000000000000000" pitchFamily="2" charset="0"/>
                <a:ea typeface="Ebrima" panose="02000000000000000000" pitchFamily="2" charset="0"/>
                <a:cs typeface="Ebrima" panose="02000000000000000000" pitchFamily="2" charset="0"/>
              </a:rPr>
              <a:t>, school screening regulations do not include scoliosis detection. </a:t>
            </a:r>
            <a:endParaRPr lang="en-US" altLang="ko-KR" sz="24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400" dirty="0" smtClean="0">
                <a:latin typeface="Ebrima" panose="02000000000000000000" pitchFamily="2" charset="0"/>
                <a:ea typeface="Ebrima" panose="02000000000000000000" pitchFamily="2" charset="0"/>
                <a:cs typeface="Ebrima" panose="02000000000000000000" pitchFamily="2" charset="0"/>
              </a:rPr>
              <a:t>Results </a:t>
            </a:r>
            <a:r>
              <a:rPr lang="en-US" altLang="ko-KR" sz="2400" dirty="0">
                <a:latin typeface="Ebrima" panose="02000000000000000000" pitchFamily="2" charset="0"/>
                <a:ea typeface="Ebrima" panose="02000000000000000000" pitchFamily="2" charset="0"/>
                <a:cs typeface="Ebrima" panose="02000000000000000000" pitchFamily="2" charset="0"/>
              </a:rPr>
              <a:t>suspicious for IS are occasionally reported to physicians from chest x-ray results of pulmonary tuberculosis school screening examinations. </a:t>
            </a:r>
            <a:endParaRPr lang="en-US" altLang="ko-KR" sz="24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400" dirty="0" smtClean="0">
                <a:latin typeface="Ebrima" panose="02000000000000000000" pitchFamily="2" charset="0"/>
                <a:ea typeface="Ebrima" panose="02000000000000000000" pitchFamily="2" charset="0"/>
                <a:cs typeface="Ebrima" panose="02000000000000000000" pitchFamily="2" charset="0"/>
              </a:rPr>
              <a:t>A </a:t>
            </a:r>
            <a:r>
              <a:rPr lang="en-US" altLang="ko-KR" sz="2400" dirty="0">
                <a:latin typeface="Ebrima" panose="02000000000000000000" pitchFamily="2" charset="0"/>
                <a:ea typeface="Ebrima" panose="02000000000000000000" pitchFamily="2" charset="0"/>
                <a:cs typeface="Ebrima" panose="02000000000000000000" pitchFamily="2" charset="0"/>
              </a:rPr>
              <a:t>chest x-ray for tuberculosis screening is recommended at ages 13 and 16 years for all adolescents in </a:t>
            </a:r>
            <a:r>
              <a:rPr lang="en-US" altLang="ko-KR" sz="2400" dirty="0" smtClean="0">
                <a:latin typeface="Ebrima" panose="02000000000000000000" pitchFamily="2" charset="0"/>
                <a:ea typeface="Ebrima" panose="02000000000000000000" pitchFamily="2" charset="0"/>
                <a:cs typeface="Ebrima" panose="02000000000000000000" pitchFamily="2" charset="0"/>
              </a:rPr>
              <a:t>Korea. </a:t>
            </a:r>
            <a:r>
              <a:rPr lang="en-US" altLang="ko-KR" sz="2400" dirty="0">
                <a:latin typeface="Ebrima" panose="02000000000000000000" pitchFamily="2" charset="0"/>
                <a:ea typeface="Ebrima" panose="02000000000000000000" pitchFamily="2" charset="0"/>
                <a:cs typeface="Ebrima" panose="02000000000000000000" pitchFamily="2" charset="0"/>
              </a:rPr>
              <a:t>Therefore, many adolescents are initially diagnosed with AIS around 13 years old</a:t>
            </a:r>
            <a:r>
              <a:rPr lang="en-US" altLang="ko-KR" sz="2400" dirty="0" smtClean="0">
                <a:latin typeface="Ebrima" panose="02000000000000000000" pitchFamily="2" charset="0"/>
                <a:ea typeface="Ebrima" panose="02000000000000000000" pitchFamily="2" charset="0"/>
                <a:cs typeface="Ebrima" panose="02000000000000000000" pitchFamily="2" charset="0"/>
              </a:rPr>
              <a:t>.</a:t>
            </a:r>
          </a:p>
          <a:p>
            <a:pPr>
              <a:lnSpc>
                <a:spcPct val="150000"/>
              </a:lnSpc>
            </a:pPr>
            <a:endParaRPr lang="en-US" altLang="ko-KR" sz="2400"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17</a:t>
            </a:fld>
            <a:endParaRPr lang="ko-KR" altLang="en-US"/>
          </a:p>
        </p:txBody>
      </p:sp>
      <p:sp>
        <p:nvSpPr>
          <p:cNvPr id="5" name="순서도: 순차적 액세스 저장소 4"/>
          <p:cNvSpPr/>
          <p:nvPr/>
        </p:nvSpPr>
        <p:spPr>
          <a:xfrm rot="21123558" flipH="1">
            <a:off x="3910154" y="3248381"/>
            <a:ext cx="5153592" cy="2243258"/>
          </a:xfrm>
          <a:prstGeom prst="flowChartMagneticTap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2000" b="1" dirty="0" smtClean="0"/>
              <a:t>Needed any of early detect or health promote regulation</a:t>
            </a:r>
            <a:endParaRPr lang="ko-KR" altLang="en-US" sz="2000" b="1" dirty="0"/>
          </a:p>
        </p:txBody>
      </p:sp>
    </p:spTree>
    <p:extLst>
      <p:ext uri="{BB962C8B-B14F-4D97-AF65-F5344CB8AC3E}">
        <p14:creationId xmlns:p14="http://schemas.microsoft.com/office/powerpoint/2010/main" val="626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Discussion (1) – Cont.</a:t>
            </a:r>
            <a:endParaRPr lang="ko-KR" altLang="en-US" sz="3200" dirty="0">
              <a:solidFill>
                <a:schemeClr val="bg1"/>
              </a:solidFill>
            </a:endParaRPr>
          </a:p>
        </p:txBody>
      </p:sp>
      <p:sp>
        <p:nvSpPr>
          <p:cNvPr id="3" name="내용 개체 틀 2"/>
          <p:cNvSpPr>
            <a:spLocks noGrp="1"/>
          </p:cNvSpPr>
          <p:nvPr>
            <p:ph idx="1"/>
          </p:nvPr>
        </p:nvSpPr>
        <p:spPr>
          <a:xfrm>
            <a:off x="457200" y="1340768"/>
            <a:ext cx="8229600" cy="5256584"/>
          </a:xfrm>
        </p:spPr>
        <p:txBody>
          <a:bodyPr>
            <a:normAutofit/>
          </a:bodyPr>
          <a:lstStyle/>
          <a:p>
            <a:pPr>
              <a:lnSpc>
                <a:spcPct val="150000"/>
              </a:lnSpc>
            </a:pPr>
            <a:r>
              <a:rPr lang="en-US" altLang="ko-KR" sz="2000" dirty="0">
                <a:latin typeface="Ebrima" panose="02000000000000000000" pitchFamily="2" charset="0"/>
                <a:ea typeface="Ebrima" panose="02000000000000000000" pitchFamily="2" charset="0"/>
                <a:cs typeface="Ebrima" panose="02000000000000000000" pitchFamily="2" charset="0"/>
              </a:rPr>
              <a:t>In general, the American Academy of Pediatrics has recommended scoliosis screening at ages 10, 12, 14, and 16 </a:t>
            </a:r>
            <a:r>
              <a:rPr lang="en-US" altLang="ko-KR" sz="2000" dirty="0" smtClean="0">
                <a:latin typeface="Ebrima" panose="02000000000000000000" pitchFamily="2" charset="0"/>
                <a:ea typeface="Ebrima" panose="02000000000000000000" pitchFamily="2" charset="0"/>
                <a:cs typeface="Ebrima" panose="02000000000000000000" pitchFamily="2" charset="0"/>
              </a:rPr>
              <a:t>years, </a:t>
            </a:r>
            <a:r>
              <a:rPr lang="en-US" altLang="ko-KR" sz="2000" dirty="0">
                <a:latin typeface="Ebrima" panose="02000000000000000000" pitchFamily="2" charset="0"/>
                <a:ea typeface="Ebrima" panose="02000000000000000000" pitchFamily="2" charset="0"/>
                <a:cs typeface="Ebrima" panose="02000000000000000000" pitchFamily="2" charset="0"/>
              </a:rPr>
              <a:t>and the Scoliosis Research Society has recommended annual scoliosis screening of all children age 10–14 </a:t>
            </a:r>
            <a:r>
              <a:rPr lang="en-US" altLang="ko-KR" sz="2000" dirty="0" smtClean="0">
                <a:latin typeface="Ebrima" panose="02000000000000000000" pitchFamily="2" charset="0"/>
                <a:ea typeface="Ebrima" panose="02000000000000000000" pitchFamily="2" charset="0"/>
                <a:cs typeface="Ebrima" panose="02000000000000000000" pitchFamily="2" charset="0"/>
              </a:rPr>
              <a:t>years. </a:t>
            </a:r>
          </a:p>
          <a:p>
            <a:pPr>
              <a:lnSpc>
                <a:spcPct val="150000"/>
              </a:lnSpc>
            </a:pPr>
            <a:endParaRPr lang="en-US" altLang="ko-KR" sz="2000" dirty="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The </a:t>
            </a:r>
            <a:r>
              <a:rPr lang="en-US" altLang="ko-KR" sz="2000" dirty="0">
                <a:latin typeface="Ebrima" panose="02000000000000000000" pitchFamily="2" charset="0"/>
                <a:ea typeface="Ebrima" panose="02000000000000000000" pitchFamily="2" charset="0"/>
                <a:cs typeface="Ebrima" panose="02000000000000000000" pitchFamily="2" charset="0"/>
              </a:rPr>
              <a:t>authors suggest that </a:t>
            </a:r>
            <a:r>
              <a:rPr lang="en-US" altLang="ko-KR" sz="2000" b="1" dirty="0">
                <a:latin typeface="Ebrima" panose="02000000000000000000" pitchFamily="2" charset="0"/>
                <a:ea typeface="Ebrima" panose="02000000000000000000" pitchFamily="2" charset="0"/>
                <a:cs typeface="Ebrima" panose="02000000000000000000" pitchFamily="2" charset="0"/>
              </a:rPr>
              <a:t>an effective school scoliosis screening program </a:t>
            </a:r>
            <a:r>
              <a:rPr lang="en-US" altLang="ko-KR" sz="2000" dirty="0">
                <a:latin typeface="Ebrima" panose="02000000000000000000" pitchFamily="2" charset="0"/>
                <a:ea typeface="Ebrima" panose="02000000000000000000" pitchFamily="2" charset="0"/>
                <a:cs typeface="Ebrima" panose="02000000000000000000" pitchFamily="2" charset="0"/>
              </a:rPr>
              <a:t>should be implemented in the Korea </a:t>
            </a:r>
            <a:r>
              <a:rPr lang="en-US" altLang="ko-KR" sz="2000" b="1" dirty="0">
                <a:latin typeface="Ebrima" panose="02000000000000000000" pitchFamily="2" charset="0"/>
                <a:ea typeface="Ebrima" panose="02000000000000000000" pitchFamily="2" charset="0"/>
                <a:cs typeface="Ebrima" panose="02000000000000000000" pitchFamily="2" charset="0"/>
              </a:rPr>
              <a:t>school screening regulations</a:t>
            </a:r>
            <a:r>
              <a:rPr lang="en-US" altLang="ko-KR" sz="2000" dirty="0">
                <a:latin typeface="Ebrima" panose="02000000000000000000" pitchFamily="2" charset="0"/>
                <a:ea typeface="Ebrima" panose="02000000000000000000" pitchFamily="2" charset="0"/>
                <a:cs typeface="Ebrima" panose="02000000000000000000" pitchFamily="2" charset="0"/>
              </a:rPr>
              <a:t>, and the </a:t>
            </a:r>
            <a:r>
              <a:rPr lang="en-US" altLang="ko-KR" sz="2000" b="1" dirty="0">
                <a:latin typeface="Ebrima" panose="02000000000000000000" pitchFamily="2" charset="0"/>
                <a:ea typeface="Ebrima" panose="02000000000000000000" pitchFamily="2" charset="0"/>
                <a:cs typeface="Ebrima" panose="02000000000000000000" pitchFamily="2" charset="0"/>
              </a:rPr>
              <a:t>specific time of scoliosis screening examination </a:t>
            </a:r>
            <a:r>
              <a:rPr lang="en-US" altLang="ko-KR" sz="2000" dirty="0">
                <a:latin typeface="Ebrima" panose="02000000000000000000" pitchFamily="2" charset="0"/>
                <a:ea typeface="Ebrima" panose="02000000000000000000" pitchFamily="2" charset="0"/>
                <a:cs typeface="Ebrima" panose="02000000000000000000" pitchFamily="2" charset="0"/>
              </a:rPr>
              <a:t>should be determined according to </a:t>
            </a:r>
            <a:r>
              <a:rPr lang="en-US" altLang="ko-KR" sz="2000" b="1" dirty="0">
                <a:latin typeface="Ebrima" panose="02000000000000000000" pitchFamily="2" charset="0"/>
                <a:ea typeface="Ebrima" panose="02000000000000000000" pitchFamily="2" charset="0"/>
                <a:cs typeface="Ebrima" panose="02000000000000000000" pitchFamily="2" charset="0"/>
              </a:rPr>
              <a:t>age specific characteristics</a:t>
            </a:r>
            <a:r>
              <a:rPr lang="en-US" altLang="ko-KR" sz="2000" dirty="0">
                <a:latin typeface="Ebrima" panose="02000000000000000000" pitchFamily="2" charset="0"/>
                <a:ea typeface="Ebrima" panose="02000000000000000000" pitchFamily="2" charset="0"/>
                <a:cs typeface="Ebrima" panose="02000000000000000000" pitchFamily="2" charset="0"/>
              </a:rPr>
              <a:t> of IS by </a:t>
            </a:r>
            <a:r>
              <a:rPr lang="en-US" altLang="ko-KR" sz="2000" b="1" dirty="0">
                <a:latin typeface="Ebrima" panose="02000000000000000000" pitchFamily="2" charset="0"/>
                <a:ea typeface="Ebrima" panose="02000000000000000000" pitchFamily="2" charset="0"/>
                <a:cs typeface="Ebrima" panose="02000000000000000000" pitchFamily="2" charset="0"/>
              </a:rPr>
              <a:t>gender difference</a:t>
            </a:r>
            <a:r>
              <a:rPr lang="en-US" altLang="ko-KR" sz="2000" dirty="0">
                <a:latin typeface="Ebrima" panose="02000000000000000000" pitchFamily="2" charset="0"/>
                <a:ea typeface="Ebrima" panose="02000000000000000000" pitchFamily="2" charset="0"/>
                <a:cs typeface="Ebrima" panose="02000000000000000000" pitchFamily="2" charset="0"/>
              </a:rPr>
              <a:t>.</a:t>
            </a:r>
            <a:endParaRPr lang="ko-KR" altLang="ko-KR" sz="2000" dirty="0">
              <a:latin typeface="Ebrima" panose="02000000000000000000" pitchFamily="2" charset="0"/>
              <a:cs typeface="Ebrima" panose="02000000000000000000" pitchFamily="2" charset="0"/>
            </a:endParaRPr>
          </a:p>
          <a:p>
            <a:pPr>
              <a:lnSpc>
                <a:spcPct val="150000"/>
              </a:lnSpc>
            </a:pPr>
            <a:endParaRPr lang="en-US" altLang="ko-KR" sz="2000" dirty="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18</a:t>
            </a:fld>
            <a:endParaRPr lang="ko-KR" altLang="en-US"/>
          </a:p>
        </p:txBody>
      </p:sp>
    </p:spTree>
    <p:extLst>
      <p:ext uri="{BB962C8B-B14F-4D97-AF65-F5344CB8AC3E}">
        <p14:creationId xmlns:p14="http://schemas.microsoft.com/office/powerpoint/2010/main" val="2493006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Discussion (2)</a:t>
            </a:r>
            <a:endParaRPr lang="ko-KR" altLang="en-US" sz="3200" dirty="0">
              <a:solidFill>
                <a:schemeClr val="bg1"/>
              </a:solidFill>
            </a:endParaRPr>
          </a:p>
        </p:txBody>
      </p:sp>
      <p:sp>
        <p:nvSpPr>
          <p:cNvPr id="3" name="내용 개체 틀 2"/>
          <p:cNvSpPr>
            <a:spLocks noGrp="1"/>
          </p:cNvSpPr>
          <p:nvPr>
            <p:ph idx="1"/>
          </p:nvPr>
        </p:nvSpPr>
        <p:spPr>
          <a:xfrm>
            <a:off x="457200" y="1412776"/>
            <a:ext cx="8507288" cy="4968552"/>
          </a:xfrm>
        </p:spPr>
        <p:txBody>
          <a:bodyPr>
            <a:normAutofit fontScale="92500"/>
          </a:bodyPr>
          <a:lstStyle/>
          <a:p>
            <a:pPr>
              <a:lnSpc>
                <a:spcPct val="150000"/>
              </a:lnSpc>
            </a:pPr>
            <a:r>
              <a:rPr lang="en-US" altLang="ko-KR" sz="2000" b="1" dirty="0">
                <a:latin typeface="Ebrima" panose="02000000000000000000" pitchFamily="2" charset="0"/>
                <a:ea typeface="Ebrima" panose="02000000000000000000" pitchFamily="2" charset="0"/>
                <a:cs typeface="Ebrima" panose="02000000000000000000" pitchFamily="2" charset="0"/>
              </a:rPr>
              <a:t>The self-image/appearance domain score was significantly different with different severity groups. </a:t>
            </a:r>
            <a:endParaRPr lang="en-US" altLang="ko-KR" sz="2000" dirty="0">
              <a:latin typeface="Ebrima" panose="02000000000000000000" pitchFamily="2" charset="0"/>
              <a:ea typeface="Ebrima" panose="02000000000000000000" pitchFamily="2" charset="0"/>
              <a:cs typeface="Ebrima" panose="02000000000000000000" pitchFamily="2" charset="0"/>
            </a:endParaRPr>
          </a:p>
          <a:p>
            <a:pPr>
              <a:lnSpc>
                <a:spcPct val="150000"/>
              </a:lnSpc>
            </a:pP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Among </a:t>
            </a:r>
            <a:r>
              <a:rPr lang="en-US" altLang="ko-KR" sz="2000" dirty="0">
                <a:latin typeface="Ebrima" panose="02000000000000000000" pitchFamily="2" charset="0"/>
                <a:ea typeface="Ebrima" panose="02000000000000000000" pitchFamily="2" charset="0"/>
                <a:cs typeface="Ebrima" panose="02000000000000000000" pitchFamily="2" charset="0"/>
              </a:rPr>
              <a:t>SRS-22r </a:t>
            </a:r>
            <a:r>
              <a:rPr lang="en-US" altLang="ko-KR" sz="2000" dirty="0" smtClean="0">
                <a:latin typeface="Ebrima" panose="02000000000000000000" pitchFamily="2" charset="0"/>
                <a:ea typeface="Ebrima" panose="02000000000000000000" pitchFamily="2" charset="0"/>
                <a:cs typeface="Ebrima" panose="02000000000000000000" pitchFamily="2" charset="0"/>
              </a:rPr>
              <a:t>sub-domains….</a:t>
            </a: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The </a:t>
            </a:r>
            <a:r>
              <a:rPr lang="en-US" altLang="ko-KR" sz="2000" dirty="0">
                <a:latin typeface="Ebrima" panose="02000000000000000000" pitchFamily="2" charset="0"/>
                <a:ea typeface="Ebrima" panose="02000000000000000000" pitchFamily="2" charset="0"/>
                <a:cs typeface="Ebrima" panose="02000000000000000000" pitchFamily="2" charset="0"/>
              </a:rPr>
              <a:t>function/activity domain scored the highest value (4.7 out of </a:t>
            </a:r>
            <a:r>
              <a:rPr lang="en-US" altLang="ko-KR" sz="2000" dirty="0" smtClean="0">
                <a:latin typeface="Ebrima" panose="02000000000000000000" pitchFamily="2" charset="0"/>
                <a:ea typeface="Ebrima" panose="02000000000000000000" pitchFamily="2" charset="0"/>
                <a:cs typeface="Ebrima" panose="02000000000000000000" pitchFamily="2" charset="0"/>
              </a:rPr>
              <a:t>5). </a:t>
            </a: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The </a:t>
            </a:r>
            <a:r>
              <a:rPr lang="en-US" altLang="ko-KR" sz="2000" dirty="0">
                <a:latin typeface="Ebrima" panose="02000000000000000000" pitchFamily="2" charset="0"/>
                <a:ea typeface="Ebrima" panose="02000000000000000000" pitchFamily="2" charset="0"/>
                <a:cs typeface="Ebrima" panose="02000000000000000000" pitchFamily="2" charset="0"/>
              </a:rPr>
              <a:t>self-image/appearance domain scored the lowest value (3.7 out of 5). </a:t>
            </a: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a:latin typeface="Ebrima" panose="02000000000000000000" pitchFamily="2" charset="0"/>
                <a:ea typeface="Ebrima" panose="02000000000000000000" pitchFamily="2" charset="0"/>
                <a:cs typeface="Ebrima" panose="02000000000000000000" pitchFamily="2" charset="0"/>
              </a:rPr>
              <a:t>The severe IS group had significantly lower scores than the mild and moderate IS groups. </a:t>
            </a:r>
          </a:p>
          <a:p>
            <a:pPr>
              <a:lnSpc>
                <a:spcPct val="150000"/>
              </a:lnSpc>
            </a:pPr>
            <a:r>
              <a:rPr lang="en-US" altLang="ko-KR" sz="2000" dirty="0">
                <a:latin typeface="Ebrima" panose="02000000000000000000" pitchFamily="2" charset="0"/>
                <a:ea typeface="Ebrima" panose="02000000000000000000" pitchFamily="2" charset="0"/>
                <a:cs typeface="Ebrima" panose="02000000000000000000" pitchFamily="2" charset="0"/>
              </a:rPr>
              <a:t>Study participants were mainly female adolescents interested in their body image as a developmental factor</a:t>
            </a:r>
            <a:r>
              <a:rPr lang="en-US" altLang="ko-KR" sz="2000" dirty="0" smtClean="0">
                <a:latin typeface="Ebrima" panose="02000000000000000000" pitchFamily="2" charset="0"/>
                <a:ea typeface="Ebrima" panose="02000000000000000000" pitchFamily="2" charset="0"/>
                <a:cs typeface="Ebrima" panose="02000000000000000000" pitchFamily="2" charset="0"/>
              </a:rPr>
              <a:t>.</a:t>
            </a:r>
          </a:p>
          <a:p>
            <a:pPr>
              <a:lnSpc>
                <a:spcPct val="150000"/>
              </a:lnSpc>
            </a:pPr>
            <a:endParaRPr lang="en-US" altLang="ko-KR" sz="2000" dirty="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19</a:t>
            </a:fld>
            <a:endParaRPr lang="ko-KR" altLang="en-US"/>
          </a:p>
        </p:txBody>
      </p:sp>
      <p:sp>
        <p:nvSpPr>
          <p:cNvPr id="5" name="순서도: 순차적 액세스 저장소 4"/>
          <p:cNvSpPr/>
          <p:nvPr/>
        </p:nvSpPr>
        <p:spPr>
          <a:xfrm rot="21123558" flipH="1">
            <a:off x="3045059" y="2554319"/>
            <a:ext cx="5361899" cy="2243258"/>
          </a:xfrm>
          <a:prstGeom prst="flowChartMagneticTape">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150000"/>
              </a:lnSpc>
            </a:pPr>
            <a:r>
              <a:rPr lang="en-US" altLang="ko-KR" sz="1600" b="1" dirty="0">
                <a:latin typeface="Ebrima" panose="02000000000000000000" pitchFamily="2" charset="0"/>
                <a:ea typeface="Ebrima" panose="02000000000000000000" pitchFamily="2" charset="0"/>
                <a:cs typeface="Ebrima" panose="02000000000000000000" pitchFamily="2" charset="0"/>
              </a:rPr>
              <a:t>We should be aware of how IS adolescents perceive their self-image/appearance by the severity of their spinal curvature.</a:t>
            </a:r>
          </a:p>
        </p:txBody>
      </p:sp>
    </p:spTree>
    <p:extLst>
      <p:ext uri="{BB962C8B-B14F-4D97-AF65-F5344CB8AC3E}">
        <p14:creationId xmlns:p14="http://schemas.microsoft.com/office/powerpoint/2010/main" val="9846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850106"/>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2</a:t>
            </a:fld>
            <a:endParaRPr lang="ko-KR" altLang="en-US"/>
          </a:p>
        </p:txBody>
      </p:sp>
      <p:pic>
        <p:nvPicPr>
          <p:cNvPr id="5" name="내용 개체 틀 4" descr="그림1.jpg"/>
          <p:cNvPicPr>
            <a:picLocks noGrp="1" noChangeAspect="1"/>
          </p:cNvPicPr>
          <p:nvPr>
            <p:ph idx="1"/>
          </p:nvPr>
        </p:nvPicPr>
        <p:blipFill>
          <a:blip r:embed="rId3" cstate="print"/>
          <a:stretch>
            <a:fillRect/>
          </a:stretch>
        </p:blipFill>
        <p:spPr>
          <a:xfrm>
            <a:off x="625098" y="1806355"/>
            <a:ext cx="1570638" cy="1838669"/>
          </a:xfrm>
          <a:prstGeom prst="rect">
            <a:avLst/>
          </a:prstGeom>
        </p:spPr>
      </p:pic>
      <p:pic>
        <p:nvPicPr>
          <p:cNvPr id="10" name="그림 9" descr="afp20010701p111-f2.jpg"/>
          <p:cNvPicPr>
            <a:picLocks noChangeAspect="1"/>
          </p:cNvPicPr>
          <p:nvPr/>
        </p:nvPicPr>
        <p:blipFill>
          <a:blip r:embed="rId4" cstate="print"/>
          <a:srcRect b="14244"/>
          <a:stretch>
            <a:fillRect/>
          </a:stretch>
        </p:blipFill>
        <p:spPr>
          <a:xfrm>
            <a:off x="611560" y="4005064"/>
            <a:ext cx="1584176" cy="2296472"/>
          </a:xfrm>
          <a:prstGeom prst="rect">
            <a:avLst/>
          </a:prstGeom>
        </p:spPr>
      </p:pic>
      <p:sp>
        <p:nvSpPr>
          <p:cNvPr id="11" name="모서리가 둥근 직사각형 10"/>
          <p:cNvSpPr/>
          <p:nvPr/>
        </p:nvSpPr>
        <p:spPr>
          <a:xfrm>
            <a:off x="2805082" y="1672008"/>
            <a:ext cx="5760640" cy="23042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nSpc>
                <a:spcPct val="150000"/>
              </a:lnSpc>
            </a:pPr>
            <a:r>
              <a:rPr lang="en-US" altLang="ko-KR" b="1" dirty="0">
                <a:solidFill>
                  <a:srgbClr val="FFFF00"/>
                </a:solidFill>
                <a:latin typeface="Ebrima" panose="02000000000000000000" pitchFamily="2" charset="0"/>
                <a:ea typeface="Ebrima" panose="02000000000000000000" pitchFamily="2" charset="0"/>
                <a:cs typeface="Ebrima" panose="02000000000000000000" pitchFamily="2" charset="0"/>
              </a:rPr>
              <a:t>Scoliosis</a:t>
            </a:r>
            <a:r>
              <a:rPr lang="en-US" altLang="ko-KR" dirty="0">
                <a:latin typeface="Ebrima" panose="02000000000000000000" pitchFamily="2" charset="0"/>
                <a:ea typeface="Ebrima" panose="02000000000000000000" pitchFamily="2" charset="0"/>
                <a:cs typeface="Ebrima" panose="02000000000000000000" pitchFamily="2" charset="0"/>
              </a:rPr>
              <a:t> </a:t>
            </a:r>
            <a:endParaRPr lang="en-US" altLang="ko-KR"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dirty="0" smtClean="0">
                <a:latin typeface="Ebrima" panose="02000000000000000000" pitchFamily="2" charset="0"/>
                <a:ea typeface="Ebrima" panose="02000000000000000000" pitchFamily="2" charset="0"/>
                <a:cs typeface="Ebrima" panose="02000000000000000000" pitchFamily="2" charset="0"/>
              </a:rPr>
              <a:t>A </a:t>
            </a:r>
            <a:r>
              <a:rPr lang="en-US" altLang="ko-KR" dirty="0">
                <a:latin typeface="Ebrima" panose="02000000000000000000" pitchFamily="2" charset="0"/>
                <a:ea typeface="Ebrima" panose="02000000000000000000" pitchFamily="2" charset="0"/>
                <a:cs typeface="Ebrima" panose="02000000000000000000" pitchFamily="2" charset="0"/>
              </a:rPr>
              <a:t>complex spine deformity involving three-dimensional deviation of the spinal axis by deformation with thoracic lordosis, lateral curvature, and vertebral </a:t>
            </a:r>
            <a:r>
              <a:rPr lang="en-US" altLang="ko-KR" dirty="0" smtClean="0">
                <a:latin typeface="Ebrima" panose="02000000000000000000" pitchFamily="2" charset="0"/>
                <a:ea typeface="Ebrima" panose="02000000000000000000" pitchFamily="2" charset="0"/>
                <a:cs typeface="Ebrima" panose="02000000000000000000" pitchFamily="2" charset="0"/>
              </a:rPr>
              <a:t>rotation.</a:t>
            </a:r>
            <a:endParaRPr lang="ko-KR" altLang="en-US" dirty="0">
              <a:latin typeface="Ebrima" panose="02000000000000000000" pitchFamily="2" charset="0"/>
              <a:cs typeface="Ebrima" panose="02000000000000000000" pitchFamily="2" charset="0"/>
            </a:endParaRPr>
          </a:p>
        </p:txBody>
      </p:sp>
      <p:sp>
        <p:nvSpPr>
          <p:cNvPr id="12" name="모서리가 둥근 직사각형 11"/>
          <p:cNvSpPr/>
          <p:nvPr/>
        </p:nvSpPr>
        <p:spPr>
          <a:xfrm>
            <a:off x="2826496" y="4437112"/>
            <a:ext cx="5760640" cy="144016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150000"/>
              </a:lnSpc>
            </a:pPr>
            <a:r>
              <a:rPr lang="en-US" altLang="ko-KR" b="1" dirty="0" smtClean="0">
                <a:solidFill>
                  <a:srgbClr val="002060"/>
                </a:solidFill>
                <a:latin typeface="Ebrima" panose="02000000000000000000" pitchFamily="2" charset="0"/>
                <a:ea typeface="Ebrima" panose="02000000000000000000" pitchFamily="2" charset="0"/>
                <a:cs typeface="Ebrima" panose="02000000000000000000" pitchFamily="2" charset="0"/>
              </a:rPr>
              <a:t>Diagnosis</a:t>
            </a:r>
            <a:r>
              <a:rPr lang="en-US" altLang="ko-KR" dirty="0" smtClean="0">
                <a:latin typeface="Ebrima" panose="02000000000000000000" pitchFamily="2" charset="0"/>
                <a:ea typeface="Ebrima" panose="02000000000000000000" pitchFamily="2" charset="0"/>
                <a:cs typeface="Ebrima" panose="02000000000000000000" pitchFamily="2" charset="0"/>
              </a:rPr>
              <a:t> </a:t>
            </a:r>
          </a:p>
          <a:p>
            <a:pPr>
              <a:lnSpc>
                <a:spcPct val="150000"/>
              </a:lnSpc>
            </a:pPr>
            <a:r>
              <a:rPr lang="en-US" altLang="ko-KR" dirty="0">
                <a:latin typeface="Ebrima" panose="02000000000000000000" pitchFamily="2" charset="0"/>
                <a:ea typeface="Ebrima" panose="02000000000000000000" pitchFamily="2" charset="0"/>
                <a:cs typeface="Ebrima" panose="02000000000000000000" pitchFamily="2" charset="0"/>
              </a:rPr>
              <a:t>B</a:t>
            </a:r>
            <a:r>
              <a:rPr lang="en-US" altLang="ko-KR" dirty="0" smtClean="0">
                <a:latin typeface="Ebrima" panose="02000000000000000000" pitchFamily="2" charset="0"/>
                <a:ea typeface="Ebrima" panose="02000000000000000000" pitchFamily="2" charset="0"/>
                <a:cs typeface="Ebrima" panose="02000000000000000000" pitchFamily="2" charset="0"/>
              </a:rPr>
              <a:t>y </a:t>
            </a:r>
            <a:r>
              <a:rPr lang="en-US" altLang="ko-KR" dirty="0">
                <a:latin typeface="Ebrima" panose="02000000000000000000" pitchFamily="2" charset="0"/>
                <a:ea typeface="Ebrima" panose="02000000000000000000" pitchFamily="2" charset="0"/>
                <a:cs typeface="Ebrima" panose="02000000000000000000" pitchFamily="2" charset="0"/>
              </a:rPr>
              <a:t>exceeding 10° of spinal curvature on an anterior-posterior X-ray </a:t>
            </a:r>
            <a:r>
              <a:rPr lang="en-US" altLang="ko-KR" dirty="0" smtClean="0">
                <a:latin typeface="Ebrima" panose="02000000000000000000" pitchFamily="2" charset="0"/>
                <a:ea typeface="Ebrima" panose="02000000000000000000" pitchFamily="2" charset="0"/>
                <a:cs typeface="Ebrima" panose="02000000000000000000" pitchFamily="2" charset="0"/>
              </a:rPr>
              <a:t>image.</a:t>
            </a:r>
            <a:endParaRPr lang="ko-KR" altLang="en-US" dirty="0">
              <a:latin typeface="Ebrima" panose="02000000000000000000" pitchFamily="2" charset="0"/>
              <a:cs typeface="Ebrima" panose="02000000000000000000" pitchFamily="2" charset="0"/>
            </a:endParaRPr>
          </a:p>
        </p:txBody>
      </p:sp>
      <p:sp>
        <p:nvSpPr>
          <p:cNvPr id="13" name="TextBox 12"/>
          <p:cNvSpPr txBox="1"/>
          <p:nvPr/>
        </p:nvSpPr>
        <p:spPr>
          <a:xfrm>
            <a:off x="6735180" y="3645024"/>
            <a:ext cx="1732150" cy="276999"/>
          </a:xfrm>
          <a:prstGeom prst="rect">
            <a:avLst/>
          </a:prstGeom>
          <a:noFill/>
        </p:spPr>
        <p:txBody>
          <a:bodyPr wrap="square" rtlCol="0">
            <a:spAutoFit/>
          </a:bodyPr>
          <a:lstStyle/>
          <a:p>
            <a:pPr lvl="0" algn="r"/>
            <a:r>
              <a:rPr lang="de-DE" altLang="ko-KR" sz="1200" dirty="0" smtClean="0">
                <a:solidFill>
                  <a:schemeClr val="bg1"/>
                </a:solidFill>
                <a:latin typeface="Ebrima" panose="02000000000000000000" pitchFamily="2" charset="0"/>
                <a:ea typeface="Ebrima" panose="02000000000000000000" pitchFamily="2" charset="0"/>
                <a:cs typeface="Ebrima" panose="02000000000000000000" pitchFamily="2" charset="0"/>
              </a:rPr>
              <a:t>(Trobish et al., 2010)</a:t>
            </a:r>
            <a:endParaRPr lang="ko-KR" altLang="en-US" sz="1200" dirty="0">
              <a:solidFill>
                <a:schemeClr val="bg1"/>
              </a:solidFill>
              <a:latin typeface="Ebrima" panose="02000000000000000000" pitchFamily="2" charset="0"/>
              <a:cs typeface="Ebrima" panose="02000000000000000000" pitchFamily="2" charset="0"/>
            </a:endParaRPr>
          </a:p>
        </p:txBody>
      </p:sp>
      <p:sp>
        <p:nvSpPr>
          <p:cNvPr id="14" name="TextBox 13"/>
          <p:cNvSpPr txBox="1"/>
          <p:nvPr/>
        </p:nvSpPr>
        <p:spPr>
          <a:xfrm>
            <a:off x="6735180" y="5595755"/>
            <a:ext cx="1732150" cy="276999"/>
          </a:xfrm>
          <a:prstGeom prst="rect">
            <a:avLst/>
          </a:prstGeom>
          <a:noFill/>
        </p:spPr>
        <p:txBody>
          <a:bodyPr wrap="square" rtlCol="0">
            <a:spAutoFit/>
          </a:bodyPr>
          <a:lstStyle/>
          <a:p>
            <a:pPr lvl="0" algn="r"/>
            <a:r>
              <a:rPr lang="de-DE" altLang="ko-KR" sz="1200" dirty="0" smtClean="0">
                <a:solidFill>
                  <a:schemeClr val="bg1"/>
                </a:solidFill>
                <a:latin typeface="Ebrima" panose="02000000000000000000" pitchFamily="2" charset="0"/>
                <a:ea typeface="Ebrima" panose="02000000000000000000" pitchFamily="2" charset="0"/>
                <a:cs typeface="Ebrima" panose="02000000000000000000" pitchFamily="2" charset="0"/>
              </a:rPr>
              <a:t>(Trobish et al., 2010)</a:t>
            </a:r>
            <a:endParaRPr lang="ko-KR" altLang="en-US" sz="1200" dirty="0">
              <a:solidFill>
                <a:schemeClr val="bg1"/>
              </a:solidFill>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00343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Discussion (3)</a:t>
            </a:r>
            <a:endParaRPr lang="ko-KR" altLang="en-US" sz="3200" dirty="0">
              <a:solidFill>
                <a:schemeClr val="bg1"/>
              </a:solidFill>
            </a:endParaRPr>
          </a:p>
        </p:txBody>
      </p:sp>
      <p:sp>
        <p:nvSpPr>
          <p:cNvPr id="3" name="내용 개체 틀 2"/>
          <p:cNvSpPr>
            <a:spLocks noGrp="1"/>
          </p:cNvSpPr>
          <p:nvPr>
            <p:ph idx="1"/>
          </p:nvPr>
        </p:nvSpPr>
        <p:spPr>
          <a:xfrm>
            <a:off x="457200" y="1340768"/>
            <a:ext cx="8229600" cy="5328592"/>
          </a:xfrm>
        </p:spPr>
        <p:txBody>
          <a:bodyPr>
            <a:normAutofit/>
          </a:bodyPr>
          <a:lstStyle/>
          <a:p>
            <a:pPr>
              <a:lnSpc>
                <a:spcPct val="150000"/>
              </a:lnSpc>
            </a:pPr>
            <a:r>
              <a:rPr lang="en-US" altLang="ko-KR" sz="2000" dirty="0">
                <a:latin typeface="Ebrima" panose="02000000000000000000" pitchFamily="2" charset="0"/>
                <a:ea typeface="Ebrima" panose="02000000000000000000" pitchFamily="2" charset="0"/>
                <a:cs typeface="Ebrima" panose="02000000000000000000" pitchFamily="2" charset="0"/>
              </a:rPr>
              <a:t>The overall mean SRS-22r score was 4.2 out of 5 among study participants receiving conservative treatments. </a:t>
            </a:r>
          </a:p>
          <a:p>
            <a:pPr>
              <a:lnSpc>
                <a:spcPct val="150000"/>
              </a:lnSpc>
            </a:pPr>
            <a:r>
              <a:rPr lang="en-US" altLang="ko-KR" sz="2000" b="1" dirty="0" smtClean="0">
                <a:latin typeface="Ebrima" panose="02000000000000000000" pitchFamily="2" charset="0"/>
                <a:ea typeface="Ebrima" panose="02000000000000000000" pitchFamily="2" charset="0"/>
                <a:cs typeface="Ebrima" panose="02000000000000000000" pitchFamily="2" charset="0"/>
              </a:rPr>
              <a:t>The </a:t>
            </a:r>
            <a:r>
              <a:rPr lang="en-US" altLang="ko-KR" sz="2000" b="1" dirty="0">
                <a:latin typeface="Ebrima" panose="02000000000000000000" pitchFamily="2" charset="0"/>
                <a:ea typeface="Ebrima" panose="02000000000000000000" pitchFamily="2" charset="0"/>
                <a:cs typeface="Ebrima" panose="02000000000000000000" pitchFamily="2" charset="0"/>
              </a:rPr>
              <a:t>mean SRS-22r score did not differ with IS severity in this study</a:t>
            </a:r>
            <a:r>
              <a:rPr lang="en-US" altLang="ko-KR" sz="2000" dirty="0">
                <a:latin typeface="Ebrima" panose="02000000000000000000" pitchFamily="2" charset="0"/>
                <a:ea typeface="Ebrima" panose="02000000000000000000" pitchFamily="2" charset="0"/>
                <a:cs typeface="Ebrima" panose="02000000000000000000" pitchFamily="2" charset="0"/>
              </a:rPr>
              <a:t> even though the mean score gradually decreased with increasing spinal curvature severity. </a:t>
            </a: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endParaRPr lang="en-US" altLang="ko-KR" sz="2000" dirty="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May Causes </a:t>
            </a:r>
          </a:p>
          <a:p>
            <a:pPr lvl="1">
              <a:lnSpc>
                <a:spcPct val="150000"/>
              </a:lnSpc>
              <a:buFont typeface="Wingdings" panose="05000000000000000000" pitchFamily="2" charset="2"/>
              <a:buChar char="Ø"/>
            </a:pPr>
            <a:r>
              <a:rPr lang="en-US" altLang="ko-KR" sz="2000" dirty="0" smtClean="0">
                <a:latin typeface="Ebrima" panose="02000000000000000000" pitchFamily="2" charset="0"/>
                <a:ea typeface="Ebrima" panose="02000000000000000000" pitchFamily="2" charset="0"/>
                <a:cs typeface="Ebrima" panose="02000000000000000000" pitchFamily="2" charset="0"/>
              </a:rPr>
              <a:t>The </a:t>
            </a:r>
            <a:r>
              <a:rPr lang="en-US" altLang="ko-KR" sz="2000" b="1" dirty="0">
                <a:latin typeface="Ebrima" panose="02000000000000000000" pitchFamily="2" charset="0"/>
                <a:ea typeface="Ebrima" panose="02000000000000000000" pitchFamily="2" charset="0"/>
                <a:cs typeface="Ebrima" panose="02000000000000000000" pitchFamily="2" charset="0"/>
              </a:rPr>
              <a:t>sample size</a:t>
            </a:r>
            <a:r>
              <a:rPr lang="en-US" altLang="ko-KR" sz="2000" dirty="0">
                <a:latin typeface="Ebrima" panose="02000000000000000000" pitchFamily="2" charset="0"/>
                <a:ea typeface="Ebrima" panose="02000000000000000000" pitchFamily="2" charset="0"/>
                <a:cs typeface="Ebrima" panose="02000000000000000000" pitchFamily="2" charset="0"/>
              </a:rPr>
              <a:t> was relatively </a:t>
            </a:r>
            <a:r>
              <a:rPr lang="en-US" altLang="ko-KR" sz="2000" u="sng" dirty="0">
                <a:latin typeface="Ebrima" panose="02000000000000000000" pitchFamily="2" charset="0"/>
                <a:ea typeface="Ebrima" panose="02000000000000000000" pitchFamily="2" charset="0"/>
                <a:cs typeface="Ebrima" panose="02000000000000000000" pitchFamily="2" charset="0"/>
              </a:rPr>
              <a:t>small</a:t>
            </a:r>
            <a:r>
              <a:rPr lang="en-US" altLang="ko-KR" sz="2000" dirty="0">
                <a:latin typeface="Ebrima" panose="02000000000000000000" pitchFamily="2" charset="0"/>
                <a:ea typeface="Ebrima" panose="02000000000000000000" pitchFamily="2" charset="0"/>
                <a:cs typeface="Ebrima" panose="02000000000000000000" pitchFamily="2" charset="0"/>
              </a:rPr>
              <a:t> and the number of patients in each severity group was </a:t>
            </a:r>
            <a:r>
              <a:rPr lang="en-US" altLang="ko-KR" sz="2000" u="sng" dirty="0" smtClean="0">
                <a:latin typeface="Ebrima" panose="02000000000000000000" pitchFamily="2" charset="0"/>
                <a:ea typeface="Ebrima" panose="02000000000000000000" pitchFamily="2" charset="0"/>
                <a:cs typeface="Ebrima" panose="02000000000000000000" pitchFamily="2" charset="0"/>
              </a:rPr>
              <a:t>uneven</a:t>
            </a:r>
          </a:p>
          <a:p>
            <a:pPr lvl="1">
              <a:lnSpc>
                <a:spcPct val="150000"/>
              </a:lnSpc>
              <a:buFont typeface="Wingdings" panose="05000000000000000000" pitchFamily="2" charset="2"/>
              <a:buChar char="Ø"/>
            </a:pPr>
            <a:r>
              <a:rPr lang="en-US" altLang="ko-KR" sz="2000" dirty="0" smtClean="0">
                <a:latin typeface="Ebrima" panose="02000000000000000000" pitchFamily="2" charset="0"/>
                <a:ea typeface="Ebrima" panose="02000000000000000000" pitchFamily="2" charset="0"/>
                <a:cs typeface="Ebrima" panose="02000000000000000000" pitchFamily="2" charset="0"/>
              </a:rPr>
              <a:t>All </a:t>
            </a:r>
            <a:r>
              <a:rPr lang="en-US" altLang="ko-KR" sz="2000" dirty="0">
                <a:latin typeface="Ebrima" panose="02000000000000000000" pitchFamily="2" charset="0"/>
                <a:ea typeface="Ebrima" panose="02000000000000000000" pitchFamily="2" charset="0"/>
                <a:cs typeface="Ebrima" panose="02000000000000000000" pitchFamily="2" charset="0"/>
              </a:rPr>
              <a:t>participants were </a:t>
            </a:r>
            <a:r>
              <a:rPr lang="en-US" altLang="ko-KR" sz="2000" b="1" dirty="0">
                <a:latin typeface="Ebrima" panose="02000000000000000000" pitchFamily="2" charset="0"/>
                <a:ea typeface="Ebrima" panose="02000000000000000000" pitchFamily="2" charset="0"/>
                <a:cs typeface="Ebrima" panose="02000000000000000000" pitchFamily="2" charset="0"/>
              </a:rPr>
              <a:t>conservatively treated</a:t>
            </a:r>
            <a:endParaRPr lang="en-US" altLang="ko-KR" sz="2000" b="1"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20</a:t>
            </a:fld>
            <a:endParaRPr lang="ko-KR" altLang="en-US"/>
          </a:p>
        </p:txBody>
      </p:sp>
      <p:sp>
        <p:nvSpPr>
          <p:cNvPr id="5" name="순서도: 순차적 액세스 저장소 4"/>
          <p:cNvSpPr/>
          <p:nvPr/>
        </p:nvSpPr>
        <p:spPr>
          <a:xfrm rot="21123558" flipH="1">
            <a:off x="3045354" y="2558558"/>
            <a:ext cx="5300529" cy="2243258"/>
          </a:xfrm>
          <a:prstGeom prst="flowChartMagneticTap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1600" b="1" dirty="0"/>
              <a:t>Larger and even sample sizes in each severity group could uncover a greater range of </a:t>
            </a:r>
            <a:r>
              <a:rPr lang="en-US" altLang="ko-KR" sz="1600" b="1" dirty="0" err="1"/>
              <a:t>HRQoL</a:t>
            </a:r>
            <a:r>
              <a:rPr lang="en-US" altLang="ko-KR" sz="1600" b="1" dirty="0"/>
              <a:t> characteristics in Korean IS adolescents. </a:t>
            </a:r>
            <a:endParaRPr lang="ko-KR" altLang="en-US" sz="1600" b="1" dirty="0"/>
          </a:p>
        </p:txBody>
      </p:sp>
    </p:spTree>
    <p:extLst>
      <p:ext uri="{BB962C8B-B14F-4D97-AF65-F5344CB8AC3E}">
        <p14:creationId xmlns:p14="http://schemas.microsoft.com/office/powerpoint/2010/main" val="32575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Conclusion </a:t>
            </a:r>
            <a:endParaRPr lang="ko-KR" altLang="en-US" sz="3200" dirty="0">
              <a:solidFill>
                <a:schemeClr val="bg1"/>
              </a:solidFill>
            </a:endParaRPr>
          </a:p>
        </p:txBody>
      </p:sp>
      <p:sp>
        <p:nvSpPr>
          <p:cNvPr id="3" name="내용 개체 틀 2"/>
          <p:cNvSpPr>
            <a:spLocks noGrp="1"/>
          </p:cNvSpPr>
          <p:nvPr>
            <p:ph idx="1"/>
          </p:nvPr>
        </p:nvSpPr>
        <p:spPr>
          <a:xfrm>
            <a:off x="457200" y="1556792"/>
            <a:ext cx="8229600" cy="4968552"/>
          </a:xfrm>
        </p:spPr>
        <p:txBody>
          <a:bodyPr>
            <a:normAutofit/>
          </a:bodyPr>
          <a:lstStyle/>
          <a:p>
            <a:pPr>
              <a:lnSpc>
                <a:spcPct val="150000"/>
              </a:lnSpc>
            </a:pPr>
            <a:r>
              <a:rPr lang="en-US" altLang="ko-KR" sz="2000" b="1" dirty="0">
                <a:latin typeface="Ebrima" panose="02000000000000000000" pitchFamily="2" charset="0"/>
                <a:ea typeface="Ebrima" panose="02000000000000000000" pitchFamily="2" charset="0"/>
                <a:cs typeface="Ebrima" panose="02000000000000000000" pitchFamily="2" charset="0"/>
              </a:rPr>
              <a:t>Korean adolescents </a:t>
            </a:r>
            <a:r>
              <a:rPr lang="en-US" altLang="ko-KR" sz="2000" dirty="0">
                <a:latin typeface="Ebrima" panose="02000000000000000000" pitchFamily="2" charset="0"/>
                <a:ea typeface="Ebrima" panose="02000000000000000000" pitchFamily="2" charset="0"/>
                <a:cs typeface="Ebrima" panose="02000000000000000000" pitchFamily="2" charset="0"/>
              </a:rPr>
              <a:t>with idiopathic scoliosis tend to be diagnosed at an </a:t>
            </a:r>
            <a:r>
              <a:rPr lang="en-US" altLang="ko-KR" sz="2000" b="1" dirty="0">
                <a:latin typeface="Ebrima" panose="02000000000000000000" pitchFamily="2" charset="0"/>
                <a:ea typeface="Ebrima" panose="02000000000000000000" pitchFamily="2" charset="0"/>
                <a:cs typeface="Ebrima" panose="02000000000000000000" pitchFamily="2" charset="0"/>
              </a:rPr>
              <a:t>early pubertal period (late elementary school age). </a:t>
            </a:r>
            <a:r>
              <a:rPr lang="en-US" altLang="ko-KR" sz="2000" dirty="0">
                <a:latin typeface="Ebrima" panose="02000000000000000000" pitchFamily="2" charset="0"/>
                <a:ea typeface="Ebrima" panose="02000000000000000000" pitchFamily="2" charset="0"/>
                <a:cs typeface="Ebrima" panose="02000000000000000000" pitchFamily="2" charset="0"/>
              </a:rPr>
              <a:t>This indicates that the prevalent age for AIS is slightly earlier than 13 years old in Korean adolescents, demonstrating </a:t>
            </a:r>
            <a:r>
              <a:rPr lang="en-US" altLang="ko-KR" sz="2000" b="1" dirty="0">
                <a:latin typeface="Ebrima" panose="02000000000000000000" pitchFamily="2" charset="0"/>
                <a:ea typeface="Ebrima" panose="02000000000000000000" pitchFamily="2" charset="0"/>
                <a:cs typeface="Ebrima" panose="02000000000000000000" pitchFamily="2" charset="0"/>
              </a:rPr>
              <a:t>the need for early AIS screening examination. </a:t>
            </a:r>
            <a:endParaRPr lang="en-US" altLang="ko-KR" sz="2000" b="1"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Total score of </a:t>
            </a:r>
            <a:r>
              <a:rPr lang="en-US" altLang="ko-KR" sz="2000" dirty="0" err="1" smtClean="0">
                <a:latin typeface="Ebrima" panose="02000000000000000000" pitchFamily="2" charset="0"/>
                <a:ea typeface="Ebrima" panose="02000000000000000000" pitchFamily="2" charset="0"/>
                <a:cs typeface="Ebrima" panose="02000000000000000000" pitchFamily="2" charset="0"/>
              </a:rPr>
              <a:t>HRQoL</a:t>
            </a:r>
            <a:r>
              <a:rPr lang="en-US" altLang="ko-KR" sz="2000" dirty="0" smtClean="0">
                <a:latin typeface="Ebrima" panose="02000000000000000000" pitchFamily="2" charset="0"/>
                <a:ea typeface="Ebrima" panose="02000000000000000000" pitchFamily="2" charset="0"/>
                <a:cs typeface="Ebrima" panose="02000000000000000000" pitchFamily="2" charset="0"/>
              </a:rPr>
              <a:t> </a:t>
            </a:r>
            <a:r>
              <a:rPr lang="en-US" altLang="ko-KR" sz="2000" dirty="0">
                <a:latin typeface="Ebrima" panose="02000000000000000000" pitchFamily="2" charset="0"/>
                <a:ea typeface="Ebrima" panose="02000000000000000000" pitchFamily="2" charset="0"/>
                <a:cs typeface="Ebrima" panose="02000000000000000000" pitchFamily="2" charset="0"/>
              </a:rPr>
              <a:t>(SRS-22r) was not influenced by disease severity, but </a:t>
            </a:r>
            <a:r>
              <a:rPr lang="en-US" altLang="ko-KR" sz="2000" b="1" dirty="0">
                <a:latin typeface="Ebrima" panose="02000000000000000000" pitchFamily="2" charset="0"/>
                <a:ea typeface="Ebrima" panose="02000000000000000000" pitchFamily="2" charset="0"/>
                <a:cs typeface="Ebrima" panose="02000000000000000000" pitchFamily="2" charset="0"/>
              </a:rPr>
              <a:t>self-image/appearance was significantly different with differing severity. </a:t>
            </a:r>
            <a:endParaRPr lang="en-US" altLang="ko-KR" sz="2000" b="1"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21</a:t>
            </a:fld>
            <a:endParaRPr lang="ko-KR" altLang="en-US"/>
          </a:p>
        </p:txBody>
      </p:sp>
    </p:spTree>
    <p:extLst>
      <p:ext uri="{BB962C8B-B14F-4D97-AF65-F5344CB8AC3E}">
        <p14:creationId xmlns:p14="http://schemas.microsoft.com/office/powerpoint/2010/main" val="2113377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8229600" cy="7920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Conclusion – Cont. </a:t>
            </a:r>
            <a:endParaRPr lang="ko-KR" altLang="en-US" sz="3200" dirty="0">
              <a:solidFill>
                <a:schemeClr val="bg1"/>
              </a:solidFill>
            </a:endParaRPr>
          </a:p>
        </p:txBody>
      </p:sp>
      <p:sp>
        <p:nvSpPr>
          <p:cNvPr id="3" name="내용 개체 틀 2"/>
          <p:cNvSpPr>
            <a:spLocks noGrp="1"/>
          </p:cNvSpPr>
          <p:nvPr>
            <p:ph idx="1"/>
          </p:nvPr>
        </p:nvSpPr>
        <p:spPr>
          <a:xfrm>
            <a:off x="457200" y="1916832"/>
            <a:ext cx="8229600" cy="3384376"/>
          </a:xfrm>
        </p:spPr>
        <p:txBody>
          <a:bodyPr>
            <a:normAutofit lnSpcReduction="10000"/>
          </a:bodyPr>
          <a:lstStyle/>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Medical </a:t>
            </a:r>
            <a:r>
              <a:rPr lang="en-US" altLang="ko-KR" sz="2000" dirty="0">
                <a:latin typeface="Ebrima" panose="02000000000000000000" pitchFamily="2" charset="0"/>
                <a:ea typeface="Ebrima" panose="02000000000000000000" pitchFamily="2" charset="0"/>
                <a:cs typeface="Ebrima" panose="02000000000000000000" pitchFamily="2" charset="0"/>
              </a:rPr>
              <a:t>staff should be aware of the characteristics of Korean AIS and variation in the </a:t>
            </a:r>
            <a:r>
              <a:rPr lang="en-US" altLang="ko-KR" sz="2000" dirty="0" err="1">
                <a:latin typeface="Ebrima" panose="02000000000000000000" pitchFamily="2" charset="0"/>
                <a:ea typeface="Ebrima" panose="02000000000000000000" pitchFamily="2" charset="0"/>
                <a:cs typeface="Ebrima" panose="02000000000000000000" pitchFamily="2" charset="0"/>
              </a:rPr>
              <a:t>HRQoL</a:t>
            </a:r>
            <a:r>
              <a:rPr lang="en-US" altLang="ko-KR" sz="2000" dirty="0">
                <a:latin typeface="Ebrima" panose="02000000000000000000" pitchFamily="2" charset="0"/>
                <a:ea typeface="Ebrima" panose="02000000000000000000" pitchFamily="2" charset="0"/>
                <a:cs typeface="Ebrima" panose="02000000000000000000" pitchFamily="2" charset="0"/>
              </a:rPr>
              <a:t> characteristics of adolescents with idiopathic scoliosis based upon severity of AIS. </a:t>
            </a: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sz="2000" dirty="0" smtClean="0">
                <a:latin typeface="Ebrima" panose="02000000000000000000" pitchFamily="2" charset="0"/>
                <a:ea typeface="Ebrima" panose="02000000000000000000" pitchFamily="2" charset="0"/>
                <a:cs typeface="Ebrima" panose="02000000000000000000" pitchFamily="2" charset="0"/>
              </a:rPr>
              <a:t>To </a:t>
            </a:r>
            <a:r>
              <a:rPr lang="en-US" altLang="ko-KR" sz="2000" dirty="0">
                <a:latin typeface="Ebrima" panose="02000000000000000000" pitchFamily="2" charset="0"/>
                <a:ea typeface="Ebrima" panose="02000000000000000000" pitchFamily="2" charset="0"/>
                <a:cs typeface="Ebrima" panose="02000000000000000000" pitchFamily="2" charset="0"/>
              </a:rPr>
              <a:t>enhance the </a:t>
            </a:r>
            <a:r>
              <a:rPr lang="en-US" altLang="ko-KR" sz="2000" dirty="0" err="1">
                <a:latin typeface="Ebrima" panose="02000000000000000000" pitchFamily="2" charset="0"/>
                <a:ea typeface="Ebrima" panose="02000000000000000000" pitchFamily="2" charset="0"/>
                <a:cs typeface="Ebrima" panose="02000000000000000000" pitchFamily="2" charset="0"/>
              </a:rPr>
              <a:t>HRQoL</a:t>
            </a:r>
            <a:r>
              <a:rPr lang="en-US" altLang="ko-KR" sz="2000" dirty="0">
                <a:latin typeface="Ebrima" panose="02000000000000000000" pitchFamily="2" charset="0"/>
                <a:ea typeface="Ebrima" panose="02000000000000000000" pitchFamily="2" charset="0"/>
                <a:cs typeface="Ebrima" panose="02000000000000000000" pitchFamily="2" charset="0"/>
              </a:rPr>
              <a:t> of idiopathic scoliosis adolescents, medical staff should consider </a:t>
            </a:r>
            <a:r>
              <a:rPr lang="en-US" altLang="ko-KR" sz="2000" b="1" dirty="0">
                <a:latin typeface="Ebrima" panose="02000000000000000000" pitchFamily="2" charset="0"/>
                <a:ea typeface="Ebrima" panose="02000000000000000000" pitchFamily="2" charset="0"/>
                <a:cs typeface="Ebrima" panose="02000000000000000000" pitchFamily="2" charset="0"/>
              </a:rPr>
              <a:t>developing strategies tailored to individuals based on disease severity.</a:t>
            </a:r>
            <a:endParaRPr lang="ko-KR" altLang="ko-KR" sz="2000" b="1" dirty="0">
              <a:latin typeface="Ebrima" panose="02000000000000000000" pitchFamily="2" charset="0"/>
              <a:cs typeface="Ebrima" panose="02000000000000000000" pitchFamily="2" charset="0"/>
            </a:endParaRPr>
          </a:p>
          <a:p>
            <a:pPr marL="0" indent="0">
              <a:lnSpc>
                <a:spcPct val="150000"/>
              </a:lnSpc>
              <a:buNone/>
            </a:pPr>
            <a:endParaRPr lang="en-US" altLang="ko-KR" sz="2000" dirty="0" smtClean="0">
              <a:latin typeface="Ebrima" panose="02000000000000000000" pitchFamily="2" charset="0"/>
              <a:ea typeface="Ebrima" panose="02000000000000000000" pitchFamily="2" charset="0"/>
              <a:cs typeface="Ebrima" panose="02000000000000000000" pitchFamily="2" charset="0"/>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22</a:t>
            </a:fld>
            <a:endParaRPr lang="ko-KR" altLang="en-US"/>
          </a:p>
        </p:txBody>
      </p:sp>
    </p:spTree>
    <p:extLst>
      <p:ext uri="{BB962C8B-B14F-4D97-AF65-F5344CB8AC3E}">
        <p14:creationId xmlns:p14="http://schemas.microsoft.com/office/powerpoint/2010/main" val="154453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0648"/>
            <a:ext cx="8229600" cy="648072"/>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References</a:t>
            </a:r>
            <a:endParaRPr lang="ko-KR" altLang="en-US" sz="3200" dirty="0">
              <a:solidFill>
                <a:schemeClr val="bg1"/>
              </a:solidFill>
            </a:endParaRPr>
          </a:p>
        </p:txBody>
      </p:sp>
      <p:sp>
        <p:nvSpPr>
          <p:cNvPr id="3" name="내용 개체 틀 2"/>
          <p:cNvSpPr>
            <a:spLocks noGrp="1"/>
          </p:cNvSpPr>
          <p:nvPr>
            <p:ph idx="1"/>
          </p:nvPr>
        </p:nvSpPr>
        <p:spPr>
          <a:xfrm>
            <a:off x="457200" y="980728"/>
            <a:ext cx="8229600" cy="5001419"/>
          </a:xfrm>
        </p:spPr>
        <p:txBody>
          <a:bodyPr>
            <a:noAutofit/>
          </a:bodyPr>
          <a:lstStyle/>
          <a:p>
            <a:pPr>
              <a:lnSpc>
                <a:spcPct val="150000"/>
              </a:lnSpc>
            </a:pPr>
            <a:r>
              <a:rPr lang="en-US" altLang="ko-KR" sz="1200" dirty="0"/>
              <a:t>Asher MA, Lai SM, </a:t>
            </a:r>
            <a:r>
              <a:rPr lang="en-US" altLang="ko-KR" sz="1200" dirty="0" err="1"/>
              <a:t>Glattes</a:t>
            </a:r>
            <a:r>
              <a:rPr lang="en-US" altLang="ko-KR" sz="1200" dirty="0"/>
              <a:t> RC, Burton DC, </a:t>
            </a:r>
            <a:r>
              <a:rPr lang="en-US" altLang="ko-KR" sz="1200" dirty="0" err="1"/>
              <a:t>Alanay</a:t>
            </a:r>
            <a:r>
              <a:rPr lang="en-US" altLang="ko-KR" sz="1200" dirty="0"/>
              <a:t> A, </a:t>
            </a:r>
            <a:r>
              <a:rPr lang="en-US" altLang="ko-KR" sz="1200" dirty="0" err="1"/>
              <a:t>Bago</a:t>
            </a:r>
            <a:r>
              <a:rPr lang="en-US" altLang="ko-KR" sz="1200" dirty="0"/>
              <a:t> J. Refinement of the SRS-22 Health-Related Quality of Life questionnaire Function domain. Spine (</a:t>
            </a:r>
            <a:r>
              <a:rPr lang="en-US" altLang="ko-KR" sz="1200" dirty="0" err="1"/>
              <a:t>Phila</a:t>
            </a:r>
            <a:r>
              <a:rPr lang="en-US" altLang="ko-KR" sz="1200" dirty="0"/>
              <a:t> Pa 1976). 2006;31(5):593-7</a:t>
            </a:r>
            <a:r>
              <a:rPr lang="en-US" altLang="ko-KR" sz="1200" dirty="0" smtClean="0"/>
              <a:t>.</a:t>
            </a:r>
          </a:p>
          <a:p>
            <a:pPr>
              <a:lnSpc>
                <a:spcPct val="150000"/>
              </a:lnSpc>
            </a:pPr>
            <a:r>
              <a:rPr lang="en-US" altLang="ko-KR" sz="1200" dirty="0"/>
              <a:t>Lee, M. S. (2008). Effects of an exercise program including promotion of </a:t>
            </a:r>
            <a:r>
              <a:rPr lang="en-US" altLang="ko-KR" sz="1200" dirty="0" smtClean="0"/>
              <a:t>self-efficacy on </a:t>
            </a:r>
            <a:r>
              <a:rPr lang="en-US" altLang="ko-KR" sz="1200" dirty="0"/>
              <a:t>the physical and psychological functions of middle school students </a:t>
            </a:r>
            <a:r>
              <a:rPr lang="en-US" altLang="ko-KR" sz="1200" dirty="0" smtClean="0"/>
              <a:t>with minimal </a:t>
            </a:r>
            <a:r>
              <a:rPr lang="en-US" altLang="ko-KR" sz="1200" dirty="0"/>
              <a:t>scoliosis. The Journal of Korean Academic Society of Nursing Education</a:t>
            </a:r>
            <a:r>
              <a:rPr lang="en-US" altLang="ko-KR" sz="1200" dirty="0" smtClean="0"/>
              <a:t>, 14(2</a:t>
            </a:r>
            <a:r>
              <a:rPr lang="en-US" altLang="ko-KR" sz="1200" dirty="0"/>
              <a:t>), 282e293.</a:t>
            </a:r>
            <a:endParaRPr lang="en-US" altLang="ko-KR" sz="1200" dirty="0" smtClean="0"/>
          </a:p>
          <a:p>
            <a:pPr>
              <a:lnSpc>
                <a:spcPct val="150000"/>
              </a:lnSpc>
            </a:pPr>
            <a:r>
              <a:rPr lang="en-US" altLang="ko-KR" sz="1200" dirty="0"/>
              <a:t>Choi JH, Oh EG, Lee HJ. Comparisons of Postural Habits, Body Image, and Peer Attachment for Adolescents with Idiopathic Scoliosis and Healthy Adolescents. Journal of Korean Academy of Child Health Nursing. 2011;17(3):167-73.</a:t>
            </a:r>
            <a:endParaRPr lang="ko-KR" altLang="ko-KR" sz="1200" dirty="0"/>
          </a:p>
          <a:p>
            <a:pPr>
              <a:lnSpc>
                <a:spcPct val="150000"/>
              </a:lnSpc>
            </a:pPr>
            <a:r>
              <a:rPr lang="en-US" altLang="ko-KR" sz="1200" dirty="0" err="1" smtClean="0"/>
              <a:t>Trobisch</a:t>
            </a:r>
            <a:r>
              <a:rPr lang="en-US" altLang="ko-KR" sz="1200" dirty="0" smtClean="0"/>
              <a:t> </a:t>
            </a:r>
            <a:r>
              <a:rPr lang="en-US" altLang="ko-KR" sz="1200" dirty="0"/>
              <a:t>P, </a:t>
            </a:r>
            <a:r>
              <a:rPr lang="en-US" altLang="ko-KR" sz="1200" dirty="0" err="1"/>
              <a:t>Suess</a:t>
            </a:r>
            <a:r>
              <a:rPr lang="en-US" altLang="ko-KR" sz="1200" dirty="0"/>
              <a:t> O, Schwab F. Idiopathic scoliosis. </a:t>
            </a:r>
            <a:r>
              <a:rPr lang="en-US" altLang="ko-KR" sz="1200" dirty="0" err="1"/>
              <a:t>Dtsch</a:t>
            </a:r>
            <a:r>
              <a:rPr lang="en-US" altLang="ko-KR" sz="1200" dirty="0"/>
              <a:t> </a:t>
            </a:r>
            <a:r>
              <a:rPr lang="en-US" altLang="ko-KR" sz="1200" dirty="0" err="1"/>
              <a:t>Arztebl</a:t>
            </a:r>
            <a:r>
              <a:rPr lang="en-US" altLang="ko-KR" sz="1200" dirty="0"/>
              <a:t> Int. 2010;107(49):875-83; quiz 84</a:t>
            </a:r>
            <a:r>
              <a:rPr lang="en-US" altLang="ko-KR" sz="1200" dirty="0" smtClean="0"/>
              <a:t>.</a:t>
            </a:r>
          </a:p>
          <a:p>
            <a:pPr>
              <a:lnSpc>
                <a:spcPct val="150000"/>
              </a:lnSpc>
            </a:pPr>
            <a:r>
              <a:rPr lang="en-US" altLang="ko-KR" sz="1200" dirty="0" smtClean="0"/>
              <a:t>Wick </a:t>
            </a:r>
            <a:r>
              <a:rPr lang="en-US" altLang="ko-KR" sz="1200" dirty="0"/>
              <a:t>JM, </a:t>
            </a:r>
            <a:r>
              <a:rPr lang="en-US" altLang="ko-KR" sz="1200" dirty="0" err="1"/>
              <a:t>Konze</a:t>
            </a:r>
            <a:r>
              <a:rPr lang="en-US" altLang="ko-KR" sz="1200" dirty="0"/>
              <a:t> J, Alexander K, Sweeney C. Infantile and juvenile scoliosis: the crooked path to diagnosis and treatment. AORN J. 2009;90(3):347-76</a:t>
            </a:r>
            <a:r>
              <a:rPr lang="en-US" altLang="ko-KR" sz="1200" dirty="0" smtClean="0"/>
              <a:t>.</a:t>
            </a:r>
          </a:p>
          <a:p>
            <a:pPr>
              <a:lnSpc>
                <a:spcPct val="150000"/>
              </a:lnSpc>
            </a:pPr>
            <a:r>
              <a:rPr lang="en-US" altLang="ko-KR" sz="1200" dirty="0" err="1"/>
              <a:t>Suh</a:t>
            </a:r>
            <a:r>
              <a:rPr lang="en-US" altLang="ko-KR" sz="1200" dirty="0"/>
              <a:t> SW, </a:t>
            </a:r>
            <a:r>
              <a:rPr lang="en-US" altLang="ko-KR" sz="1200" dirty="0" err="1"/>
              <a:t>Modi</a:t>
            </a:r>
            <a:r>
              <a:rPr lang="en-US" altLang="ko-KR" sz="1200" dirty="0"/>
              <a:t> HN, Yang JH, Hong JY. Idiopathic scoliosis in Korean schoolchildren: a prospective screening study of over 1 million children. European spine journal : official publication of the European Spine Society, the European Spinal Deformity Society, and the European Section of the Cervical Spine Research Society. 2011;20(7):1087-94</a:t>
            </a:r>
            <a:r>
              <a:rPr lang="en-US" altLang="ko-KR" sz="1200" dirty="0" smtClean="0"/>
              <a:t>.</a:t>
            </a:r>
          </a:p>
          <a:p>
            <a:pPr>
              <a:lnSpc>
                <a:spcPct val="150000"/>
              </a:lnSpc>
            </a:pPr>
            <a:r>
              <a:rPr lang="en-US" altLang="ko-KR" sz="1200" dirty="0"/>
              <a:t>Lee, M. S. (2008). Effects of an exercise program including promotion of </a:t>
            </a:r>
            <a:r>
              <a:rPr lang="en-US" altLang="ko-KR" sz="1200" dirty="0" smtClean="0"/>
              <a:t>self-efficacy on </a:t>
            </a:r>
            <a:r>
              <a:rPr lang="en-US" altLang="ko-KR" sz="1200" dirty="0"/>
              <a:t>the physical and psychological functions of middle school students </a:t>
            </a:r>
            <a:r>
              <a:rPr lang="en-US" altLang="ko-KR" sz="1200" dirty="0" smtClean="0"/>
              <a:t>with minimal </a:t>
            </a:r>
            <a:r>
              <a:rPr lang="en-US" altLang="ko-KR" sz="1200" dirty="0"/>
              <a:t>scoliosis. The Journal of Korean Academic Society of Nursing Education</a:t>
            </a:r>
            <a:r>
              <a:rPr lang="en-US" altLang="ko-KR" sz="1200" dirty="0" smtClean="0"/>
              <a:t>, 14(2</a:t>
            </a:r>
            <a:r>
              <a:rPr lang="en-US" altLang="ko-KR" sz="1200" dirty="0"/>
              <a:t>), 282e293.</a:t>
            </a:r>
            <a:endParaRPr lang="en-US" altLang="ko-KR" sz="1200" dirty="0" smtClean="0"/>
          </a:p>
          <a:p>
            <a:pPr>
              <a:lnSpc>
                <a:spcPct val="150000"/>
              </a:lnSpc>
            </a:pPr>
            <a:r>
              <a:rPr lang="en-US" altLang="ko-KR" sz="1200" dirty="0"/>
              <a:t>National Scoliosis Foundation and </a:t>
            </a:r>
            <a:r>
              <a:rPr lang="en-US" altLang="ko-KR" sz="1200" dirty="0" err="1"/>
              <a:t>DePuy</a:t>
            </a:r>
            <a:r>
              <a:rPr lang="en-US" altLang="ko-KR" sz="1200" dirty="0"/>
              <a:t> Spine I. Scoliosis media and community </a:t>
            </a:r>
            <a:r>
              <a:rPr lang="en-US" altLang="ko-KR" sz="1200" dirty="0" err="1"/>
              <a:t>giude</a:t>
            </a:r>
            <a:r>
              <a:rPr lang="en-US" altLang="ko-KR" sz="1200" dirty="0"/>
              <a:t> 2009. Available from: </a:t>
            </a:r>
            <a:r>
              <a:rPr lang="en-US" altLang="ko-KR" sz="1200" u="sng" dirty="0">
                <a:hlinkClick r:id="rId3"/>
              </a:rPr>
              <a:t>http://www.srs.org/professionals/advocacy_and_public_policy/scolimediaguide.pdf</a:t>
            </a:r>
            <a:r>
              <a:rPr lang="en-US" altLang="ko-KR" sz="1200" dirty="0"/>
              <a:t>.</a:t>
            </a:r>
            <a:endParaRPr lang="ko-KR" altLang="ko-KR" sz="1200" dirty="0"/>
          </a:p>
          <a:p>
            <a:pPr>
              <a:lnSpc>
                <a:spcPct val="150000"/>
              </a:lnSpc>
            </a:pPr>
            <a:endParaRPr lang="ko-KR" altLang="en-US" sz="1200" dirty="0"/>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23</a:t>
            </a:fld>
            <a:endParaRPr lang="ko-KR" altLang="en-US"/>
          </a:p>
        </p:txBody>
      </p:sp>
    </p:spTree>
    <p:extLst>
      <p:ext uri="{BB962C8B-B14F-4D97-AF65-F5344CB8AC3E}">
        <p14:creationId xmlns:p14="http://schemas.microsoft.com/office/powerpoint/2010/main" val="140797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539552" y="3429000"/>
            <a:ext cx="7772400" cy="624519"/>
          </a:xfrm>
          <a:solidFill>
            <a:srgbClr val="002060"/>
          </a:solidFill>
        </p:spPr>
        <p:txBody>
          <a:bodyPr anchor="ctr">
            <a:normAutofit fontScale="90000"/>
          </a:bodyPr>
          <a:lstStyle/>
          <a:p>
            <a:pPr algn="ctr"/>
            <a:r>
              <a:rPr lang="en-US" altLang="ko-KR" dirty="0" smtClean="0">
                <a:solidFill>
                  <a:schemeClr val="bg1"/>
                </a:solidFill>
              </a:rPr>
              <a:t>Thanks a lot!</a:t>
            </a:r>
            <a:endParaRPr lang="ko-KR" altLang="en-US" dirty="0">
              <a:solidFill>
                <a:schemeClr val="bg1"/>
              </a:solidFill>
            </a:endParaRPr>
          </a:p>
        </p:txBody>
      </p:sp>
      <p:sp>
        <p:nvSpPr>
          <p:cNvPr id="4" name="슬라이드 번호 개체 틀 3"/>
          <p:cNvSpPr>
            <a:spLocks noGrp="1"/>
          </p:cNvSpPr>
          <p:nvPr>
            <p:ph type="sldNum" sz="quarter" idx="12"/>
          </p:nvPr>
        </p:nvSpPr>
        <p:spPr>
          <a:xfrm>
            <a:off x="6876256" y="6381328"/>
            <a:ext cx="2133600" cy="365125"/>
          </a:xfrm>
        </p:spPr>
        <p:txBody>
          <a:bodyPr/>
          <a:lstStyle/>
          <a:p>
            <a:fld id="{92C973C6-7BEE-4F67-9C05-077542A0F6D6}" type="slidenum">
              <a:rPr lang="ko-KR" altLang="en-US" smtClean="0"/>
              <a:t>24</a:t>
            </a:fld>
            <a:endParaRPr lang="ko-KR" alt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87638" cy="4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그룹 6"/>
          <p:cNvGrpSpPr/>
          <p:nvPr/>
        </p:nvGrpSpPr>
        <p:grpSpPr>
          <a:xfrm>
            <a:off x="539552" y="764704"/>
            <a:ext cx="7777343" cy="2382815"/>
            <a:chOff x="899592" y="1269671"/>
            <a:chExt cx="7777343" cy="2382815"/>
          </a:xfrm>
        </p:grpSpPr>
        <p:pic>
          <p:nvPicPr>
            <p:cNvPr id="7172" name="Picture 4" descr="C:\Users\최지혜\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69672"/>
              <a:ext cx="3801820" cy="238281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최지혜\Desktop\3.PNG"/>
            <p:cNvPicPr>
              <a:picLocks noChangeAspect="1" noChangeArrowheads="1"/>
            </p:cNvPicPr>
            <p:nvPr/>
          </p:nvPicPr>
          <p:blipFill rotWithShape="1">
            <a:blip r:embed="rId5">
              <a:extLst>
                <a:ext uri="{28A0092B-C50C-407E-A947-70E740481C1C}">
                  <a14:useLocalDpi xmlns:a14="http://schemas.microsoft.com/office/drawing/2010/main" val="0"/>
                </a:ext>
              </a:extLst>
            </a:blip>
            <a:srcRect b="7804"/>
            <a:stretch/>
          </p:blipFill>
          <p:spPr bwMode="auto">
            <a:xfrm>
              <a:off x="4572000" y="1269671"/>
              <a:ext cx="4104935" cy="23670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그룹 7"/>
          <p:cNvGrpSpPr/>
          <p:nvPr/>
        </p:nvGrpSpPr>
        <p:grpSpPr>
          <a:xfrm>
            <a:off x="539552" y="4293096"/>
            <a:ext cx="7776864" cy="2385214"/>
            <a:chOff x="-2148408" y="3728558"/>
            <a:chExt cx="7776864" cy="2385214"/>
          </a:xfrm>
        </p:grpSpPr>
        <p:pic>
          <p:nvPicPr>
            <p:cNvPr id="7174" name="Picture 6" descr="C:\Users\최지혜\Deskto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8408" y="3734508"/>
              <a:ext cx="3740750" cy="237926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최지혜\Desktop\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2342" y="3728558"/>
              <a:ext cx="4036114" cy="237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292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3</a:t>
            </a:fld>
            <a:endParaRPr lang="ko-KR" altLang="en-US"/>
          </a:p>
        </p:txBody>
      </p:sp>
      <p:pic>
        <p:nvPicPr>
          <p:cNvPr id="11" name="Picture 2"/>
          <p:cNvPicPr>
            <a:picLocks noChangeAspect="1" noChangeArrowheads="1"/>
          </p:cNvPicPr>
          <p:nvPr/>
        </p:nvPicPr>
        <p:blipFill rotWithShape="1">
          <a:blip r:embed="rId3" cstate="print"/>
          <a:srcRect l="66667" t="55545" r="16959" b="9815"/>
          <a:stretch/>
        </p:blipFill>
        <p:spPr bwMode="auto">
          <a:xfrm>
            <a:off x="637765" y="1593528"/>
            <a:ext cx="1427236" cy="2479941"/>
          </a:xfrm>
          <a:prstGeom prst="rect">
            <a:avLst/>
          </a:prstGeom>
          <a:noFill/>
          <a:ln w="9525">
            <a:noFill/>
            <a:miter lim="800000"/>
            <a:headEnd/>
            <a:tailEnd/>
          </a:ln>
          <a:effectLst/>
        </p:spPr>
      </p:pic>
      <p:pic>
        <p:nvPicPr>
          <p:cNvPr id="12" name="Picture 3"/>
          <p:cNvPicPr>
            <a:picLocks noChangeAspect="1" noChangeArrowheads="1"/>
          </p:cNvPicPr>
          <p:nvPr/>
        </p:nvPicPr>
        <p:blipFill rotWithShape="1">
          <a:blip r:embed="rId4" cstate="print"/>
          <a:srcRect l="12627" t="58922" r="13065" b="3566"/>
          <a:stretch/>
        </p:blipFill>
        <p:spPr bwMode="auto">
          <a:xfrm>
            <a:off x="637765" y="4474992"/>
            <a:ext cx="1638128" cy="1700483"/>
          </a:xfrm>
          <a:prstGeom prst="rect">
            <a:avLst/>
          </a:prstGeom>
          <a:noFill/>
          <a:ln w="9525">
            <a:noFill/>
            <a:miter lim="800000"/>
            <a:headEnd/>
            <a:tailEnd/>
          </a:ln>
          <a:effectLst/>
        </p:spPr>
      </p:pic>
      <p:grpSp>
        <p:nvGrpSpPr>
          <p:cNvPr id="14" name="그룹 13"/>
          <p:cNvGrpSpPr/>
          <p:nvPr/>
        </p:nvGrpSpPr>
        <p:grpSpPr>
          <a:xfrm>
            <a:off x="2565073" y="1808152"/>
            <a:ext cx="6252532" cy="3961840"/>
            <a:chOff x="2567940" y="2059449"/>
            <a:chExt cx="6044714" cy="3481882"/>
          </a:xfrm>
        </p:grpSpPr>
        <p:sp>
          <p:nvSpPr>
            <p:cNvPr id="6" name="모서리가 둥근 직사각형 5"/>
            <p:cNvSpPr/>
            <p:nvPr/>
          </p:nvSpPr>
          <p:spPr>
            <a:xfrm>
              <a:off x="2567940" y="2059449"/>
              <a:ext cx="6044714" cy="3481882"/>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nSpc>
                  <a:spcPct val="150000"/>
                </a:lnSpc>
              </a:pPr>
              <a:r>
                <a:rPr lang="en-US" altLang="ko-KR" b="1" dirty="0">
                  <a:solidFill>
                    <a:srgbClr val="FFFF00"/>
                  </a:solidFill>
                  <a:latin typeface="Ebrima" panose="02000000000000000000" pitchFamily="2" charset="0"/>
                  <a:ea typeface="Ebrima" panose="02000000000000000000" pitchFamily="2" charset="0"/>
                  <a:cs typeface="Ebrima" panose="02000000000000000000" pitchFamily="2" charset="0"/>
                </a:rPr>
                <a:t>Adolescent idiopathic scoliosis (AIS) </a:t>
              </a:r>
              <a:endParaRPr lang="en-US" altLang="ko-KR" b="1" dirty="0" smtClean="0">
                <a:solidFill>
                  <a:srgbClr val="FFFF00"/>
                </a:solidFill>
                <a:latin typeface="Ebrima" panose="02000000000000000000" pitchFamily="2" charset="0"/>
                <a:ea typeface="Ebrima" panose="02000000000000000000" pitchFamily="2" charset="0"/>
                <a:cs typeface="Ebrima" panose="02000000000000000000" pitchFamily="2" charset="0"/>
              </a:endParaRPr>
            </a:p>
            <a:p>
              <a:pPr marL="285750" indent="-285750">
                <a:lnSpc>
                  <a:spcPct val="150000"/>
                </a:lnSpc>
                <a:buFont typeface="Arial" panose="020B0604020202020204" pitchFamily="34" charset="0"/>
                <a:buChar char="•"/>
              </a:pPr>
              <a:r>
                <a:rPr lang="en-US" altLang="ko-KR" dirty="0" smtClean="0">
                  <a:latin typeface="Ebrima" panose="02000000000000000000" pitchFamily="2" charset="0"/>
                  <a:ea typeface="Ebrima" panose="02000000000000000000" pitchFamily="2" charset="0"/>
                  <a:cs typeface="Ebrima" panose="02000000000000000000" pitchFamily="2" charset="0"/>
                </a:rPr>
                <a:t>One </a:t>
              </a:r>
              <a:r>
                <a:rPr lang="en-US" altLang="ko-KR" dirty="0">
                  <a:latin typeface="Ebrima" panose="02000000000000000000" pitchFamily="2" charset="0"/>
                  <a:ea typeface="Ebrima" panose="02000000000000000000" pitchFamily="2" charset="0"/>
                  <a:cs typeface="Ebrima" panose="02000000000000000000" pitchFamily="2" charset="0"/>
                </a:rPr>
                <a:t>of the most common musculoskeletal problems in adolescents, and the prevalence rate of AIS is more than 80% of scoliosis </a:t>
              </a:r>
              <a:r>
                <a:rPr lang="en-US" altLang="ko-KR" dirty="0" smtClean="0">
                  <a:latin typeface="Ebrima" panose="02000000000000000000" pitchFamily="2" charset="0"/>
                  <a:ea typeface="Ebrima" panose="02000000000000000000" pitchFamily="2" charset="0"/>
                  <a:cs typeface="Ebrima" panose="02000000000000000000" pitchFamily="2" charset="0"/>
                </a:rPr>
                <a:t>cases.</a:t>
              </a:r>
            </a:p>
            <a:p>
              <a:pPr marL="285750" indent="-285750">
                <a:lnSpc>
                  <a:spcPct val="150000"/>
                </a:lnSpc>
                <a:buFont typeface="Arial" panose="020B0604020202020204" pitchFamily="34" charset="0"/>
                <a:buChar char="•"/>
              </a:pPr>
              <a:r>
                <a:rPr lang="en-US" altLang="ko-KR" dirty="0" smtClean="0">
                  <a:latin typeface="Ebrima" panose="02000000000000000000" pitchFamily="2" charset="0"/>
                  <a:ea typeface="Ebrima" panose="02000000000000000000" pitchFamily="2" charset="0"/>
                  <a:cs typeface="Ebrima" panose="02000000000000000000" pitchFamily="2" charset="0"/>
                </a:rPr>
                <a:t>Causes </a:t>
              </a:r>
              <a:r>
                <a:rPr lang="en-US" altLang="ko-KR" dirty="0">
                  <a:latin typeface="Ebrima" panose="02000000000000000000" pitchFamily="2" charset="0"/>
                  <a:ea typeface="Ebrima" panose="02000000000000000000" pitchFamily="2" charset="0"/>
                  <a:cs typeface="Ebrima" panose="02000000000000000000" pitchFamily="2" charset="0"/>
                </a:rPr>
                <a:t>are </a:t>
              </a:r>
              <a:r>
                <a:rPr lang="en-US" altLang="ko-KR" dirty="0" smtClean="0">
                  <a:latin typeface="Ebrima" panose="02000000000000000000" pitchFamily="2" charset="0"/>
                  <a:ea typeface="Ebrima" panose="02000000000000000000" pitchFamily="2" charset="0"/>
                  <a:cs typeface="Ebrima" panose="02000000000000000000" pitchFamily="2" charset="0"/>
                </a:rPr>
                <a:t>unknown.</a:t>
              </a:r>
            </a:p>
            <a:p>
              <a:pPr marL="285750" indent="-285750">
                <a:lnSpc>
                  <a:spcPct val="150000"/>
                </a:lnSpc>
                <a:buFont typeface="Arial" panose="020B0604020202020204" pitchFamily="34" charset="0"/>
                <a:buChar char="•"/>
              </a:pPr>
              <a:r>
                <a:rPr lang="en-US" altLang="ko-KR" dirty="0" smtClean="0">
                  <a:latin typeface="Ebrima" panose="02000000000000000000" pitchFamily="2" charset="0"/>
                  <a:ea typeface="Ebrima" panose="02000000000000000000" pitchFamily="2" charset="0"/>
                  <a:cs typeface="Ebrima" panose="02000000000000000000" pitchFamily="2" charset="0"/>
                </a:rPr>
                <a:t>Age </a:t>
              </a:r>
              <a:r>
                <a:rPr lang="en-US" altLang="ko-KR" dirty="0">
                  <a:latin typeface="Ebrima" panose="02000000000000000000" pitchFamily="2" charset="0"/>
                  <a:ea typeface="Ebrima" panose="02000000000000000000" pitchFamily="2" charset="0"/>
                  <a:cs typeface="Ebrima" panose="02000000000000000000" pitchFamily="2" charset="0"/>
                </a:rPr>
                <a:t>of onset 10 years of age to skeletal </a:t>
              </a:r>
              <a:r>
                <a:rPr lang="en-US" altLang="ko-KR" dirty="0" smtClean="0">
                  <a:latin typeface="Ebrima" panose="02000000000000000000" pitchFamily="2" charset="0"/>
                  <a:ea typeface="Ebrima" panose="02000000000000000000" pitchFamily="2" charset="0"/>
                  <a:cs typeface="Ebrima" panose="02000000000000000000" pitchFamily="2" charset="0"/>
                </a:rPr>
                <a:t>maturity.</a:t>
              </a:r>
            </a:p>
            <a:p>
              <a:pPr marL="285750" indent="-285750">
                <a:lnSpc>
                  <a:spcPct val="150000"/>
                </a:lnSpc>
                <a:buFont typeface="Arial" panose="020B0604020202020204" pitchFamily="34" charset="0"/>
                <a:buChar char="•"/>
              </a:pPr>
              <a:r>
                <a:rPr lang="en-US" altLang="ko-KR" dirty="0" smtClean="0">
                  <a:latin typeface="Ebrima" panose="02000000000000000000" pitchFamily="2" charset="0"/>
                  <a:ea typeface="Ebrima" panose="02000000000000000000" pitchFamily="2" charset="0"/>
                  <a:cs typeface="Ebrima" panose="02000000000000000000" pitchFamily="2" charset="0"/>
                </a:rPr>
                <a:t>Predominant </a:t>
              </a:r>
              <a:r>
                <a:rPr lang="en-US" altLang="ko-KR" dirty="0">
                  <a:latin typeface="Ebrima" panose="02000000000000000000" pitchFamily="2" charset="0"/>
                  <a:ea typeface="Ebrima" panose="02000000000000000000" pitchFamily="2" charset="0"/>
                  <a:cs typeface="Ebrima" panose="02000000000000000000" pitchFamily="2" charset="0"/>
                </a:rPr>
                <a:t>in females, about </a:t>
              </a:r>
              <a:r>
                <a:rPr lang="en-US" altLang="ko-KR" dirty="0" smtClean="0">
                  <a:latin typeface="Ebrima" panose="02000000000000000000" pitchFamily="2" charset="0"/>
                  <a:ea typeface="Ebrima" panose="02000000000000000000" pitchFamily="2" charset="0"/>
                  <a:cs typeface="Ebrima" panose="02000000000000000000" pitchFamily="2" charset="0"/>
                </a:rPr>
                <a:t>3~5times.</a:t>
              </a:r>
              <a:endParaRPr lang="ko-KR" altLang="en-US" dirty="0">
                <a:latin typeface="Ebrima" panose="02000000000000000000" pitchFamily="2" charset="0"/>
                <a:cs typeface="Ebrima" panose="02000000000000000000" pitchFamily="2" charset="0"/>
              </a:endParaRPr>
            </a:p>
          </p:txBody>
        </p:sp>
        <p:sp>
          <p:nvSpPr>
            <p:cNvPr id="13" name="TextBox 12"/>
            <p:cNvSpPr txBox="1"/>
            <p:nvPr/>
          </p:nvSpPr>
          <p:spPr>
            <a:xfrm>
              <a:off x="6732240" y="5181979"/>
              <a:ext cx="1732150" cy="276999"/>
            </a:xfrm>
            <a:prstGeom prst="rect">
              <a:avLst/>
            </a:prstGeom>
            <a:noFill/>
          </p:spPr>
          <p:txBody>
            <a:bodyPr wrap="square" rtlCol="0">
              <a:spAutoFit/>
            </a:bodyPr>
            <a:lstStyle/>
            <a:p>
              <a:pPr lvl="0" algn="r"/>
              <a:r>
                <a:rPr lang="de-DE" altLang="ko-KR" sz="1200" dirty="0" smtClean="0">
                  <a:solidFill>
                    <a:schemeClr val="bg1"/>
                  </a:solidFill>
                  <a:latin typeface="Ebrima" panose="02000000000000000000" pitchFamily="2" charset="0"/>
                  <a:ea typeface="Ebrima" panose="02000000000000000000" pitchFamily="2" charset="0"/>
                  <a:cs typeface="Ebrima" panose="02000000000000000000" pitchFamily="2" charset="0"/>
                </a:rPr>
                <a:t>(Wick et al., 2009)</a:t>
              </a:r>
              <a:endParaRPr lang="ko-KR" altLang="en-US" sz="1200" dirty="0">
                <a:solidFill>
                  <a:schemeClr val="bg1"/>
                </a:solidFill>
                <a:latin typeface="Ebrima" panose="02000000000000000000" pitchFamily="2" charset="0"/>
                <a:cs typeface="Ebrima" panose="02000000000000000000" pitchFamily="2" charset="0"/>
              </a:endParaRPr>
            </a:p>
          </p:txBody>
        </p:sp>
      </p:grpSp>
    </p:spTree>
    <p:extLst>
      <p:ext uri="{BB962C8B-B14F-4D97-AF65-F5344CB8AC3E}">
        <p14:creationId xmlns:p14="http://schemas.microsoft.com/office/powerpoint/2010/main" val="112043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0609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4</a:t>
            </a:fld>
            <a:endParaRPr lang="ko-KR" altLang="en-US"/>
          </a:p>
        </p:txBody>
      </p:sp>
      <p:graphicFrame>
        <p:nvGraphicFramePr>
          <p:cNvPr id="11" name="차트 10"/>
          <p:cNvGraphicFramePr/>
          <p:nvPr>
            <p:extLst>
              <p:ext uri="{D42A27DB-BD31-4B8C-83A1-F6EECF244321}">
                <p14:modId xmlns:p14="http://schemas.microsoft.com/office/powerpoint/2010/main" val="2042949201"/>
              </p:ext>
            </p:extLst>
          </p:nvPr>
        </p:nvGraphicFramePr>
        <p:xfrm>
          <a:off x="1536171" y="3455918"/>
          <a:ext cx="4630864" cy="2808312"/>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그룹 25"/>
          <p:cNvGrpSpPr/>
          <p:nvPr/>
        </p:nvGrpSpPr>
        <p:grpSpPr>
          <a:xfrm>
            <a:off x="195823" y="1274005"/>
            <a:ext cx="4248472" cy="1872479"/>
            <a:chOff x="323528" y="1274005"/>
            <a:chExt cx="4248472" cy="1872479"/>
          </a:xfrm>
        </p:grpSpPr>
        <p:sp>
          <p:nvSpPr>
            <p:cNvPr id="12" name="모서리가 둥근 직사각형 11"/>
            <p:cNvSpPr/>
            <p:nvPr/>
          </p:nvSpPr>
          <p:spPr>
            <a:xfrm>
              <a:off x="323528" y="1274005"/>
              <a:ext cx="4248472" cy="18724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1600"/>
            </a:p>
          </p:txBody>
        </p:sp>
        <p:sp>
          <p:nvSpPr>
            <p:cNvPr id="15" name="TextBox 14"/>
            <p:cNvSpPr txBox="1"/>
            <p:nvPr/>
          </p:nvSpPr>
          <p:spPr>
            <a:xfrm>
              <a:off x="323529" y="1333081"/>
              <a:ext cx="4248471" cy="1708160"/>
            </a:xfrm>
            <a:prstGeom prst="rect">
              <a:avLst/>
            </a:prstGeom>
            <a:noFill/>
          </p:spPr>
          <p:txBody>
            <a:bodyPr wrap="square" rtlCol="0">
              <a:spAutoFit/>
            </a:bodyPr>
            <a:lstStyle/>
            <a:p>
              <a:pPr indent="179388">
                <a:lnSpc>
                  <a:spcPct val="150000"/>
                </a:lnSpc>
              </a:pPr>
              <a:r>
                <a:rPr lang="en-US" altLang="ko-KR" sz="2000" b="1" dirty="0" smtClean="0">
                  <a:latin typeface="Ebrima" panose="02000000000000000000" pitchFamily="2" charset="0"/>
                  <a:ea typeface="Ebrima" panose="02000000000000000000" pitchFamily="2" charset="0"/>
                  <a:cs typeface="Ebrima" panose="02000000000000000000" pitchFamily="2" charset="0"/>
                </a:rPr>
                <a:t>Prevalence of AIS in Korea</a:t>
              </a:r>
              <a:r>
                <a:rPr lang="en-US" altLang="ko-KR" b="1" dirty="0" smtClean="0">
                  <a:latin typeface="Ebrima" panose="02000000000000000000" pitchFamily="2" charset="0"/>
                  <a:ea typeface="Ebrima" panose="02000000000000000000" pitchFamily="2" charset="0"/>
                  <a:cs typeface="Ebrima" panose="02000000000000000000" pitchFamily="2" charset="0"/>
                </a:rPr>
                <a:t> </a:t>
              </a:r>
            </a:p>
            <a:p>
              <a:pPr indent="179388">
                <a:lnSpc>
                  <a:spcPct val="150000"/>
                </a:lnSpc>
              </a:pPr>
              <a:r>
                <a:rPr lang="en-US" altLang="ko-KR" sz="1600" dirty="0" smtClean="0">
                  <a:latin typeface="Ebrima" panose="02000000000000000000" pitchFamily="2" charset="0"/>
                  <a:ea typeface="Ebrima" panose="02000000000000000000" pitchFamily="2" charset="0"/>
                  <a:cs typeface="Ebrima" panose="02000000000000000000" pitchFamily="2" charset="0"/>
                </a:rPr>
                <a:t>      0.35% (1998)</a:t>
              </a:r>
            </a:p>
            <a:p>
              <a:pPr indent="179388">
                <a:lnSpc>
                  <a:spcPct val="150000"/>
                </a:lnSpc>
              </a:pPr>
              <a:r>
                <a:rPr lang="en-US" altLang="ko-KR" sz="1600" dirty="0" smtClean="0">
                  <a:latin typeface="Ebrima" panose="02000000000000000000" pitchFamily="2" charset="0"/>
                  <a:ea typeface="Ebrima" panose="02000000000000000000" pitchFamily="2" charset="0"/>
                  <a:cs typeface="Ebrima" panose="02000000000000000000" pitchFamily="2" charset="0"/>
                </a:rPr>
                <a:t>      1.35% (2002)           </a:t>
              </a:r>
              <a:r>
                <a:rPr lang="en-US" altLang="ko-KR" sz="1600" b="1" dirty="0" smtClean="0">
                  <a:solidFill>
                    <a:srgbClr val="FF0000"/>
                  </a:solidFill>
                  <a:latin typeface="Ebrima" panose="02000000000000000000" pitchFamily="2" charset="0"/>
                  <a:ea typeface="Ebrima" panose="02000000000000000000" pitchFamily="2" charset="0"/>
                  <a:cs typeface="Ebrima" panose="02000000000000000000" pitchFamily="2" charset="0"/>
                </a:rPr>
                <a:t>Rapidly Increasing</a:t>
              </a:r>
            </a:p>
            <a:p>
              <a:pPr indent="179388">
                <a:lnSpc>
                  <a:spcPct val="150000"/>
                </a:lnSpc>
              </a:pPr>
              <a:r>
                <a:rPr lang="en-US" altLang="ko-KR" sz="1600" dirty="0" smtClean="0">
                  <a:latin typeface="Ebrima" panose="02000000000000000000" pitchFamily="2" charset="0"/>
                  <a:ea typeface="Ebrima" panose="02000000000000000000" pitchFamily="2" charset="0"/>
                  <a:cs typeface="Ebrima" panose="02000000000000000000" pitchFamily="2" charset="0"/>
                </a:rPr>
                <a:t>      6.17% (2008)</a:t>
              </a:r>
              <a:endParaRPr lang="ko-KR" altLang="en-US" sz="1600" dirty="0">
                <a:latin typeface="Ebrima" panose="02000000000000000000" pitchFamily="2" charset="0"/>
                <a:cs typeface="Ebrima" panose="02000000000000000000" pitchFamily="2" charset="0"/>
              </a:endParaRPr>
            </a:p>
          </p:txBody>
        </p:sp>
        <p:sp>
          <p:nvSpPr>
            <p:cNvPr id="17" name="직사각형 16"/>
            <p:cNvSpPr/>
            <p:nvPr/>
          </p:nvSpPr>
          <p:spPr>
            <a:xfrm>
              <a:off x="2915816" y="2869485"/>
              <a:ext cx="1390124" cy="276999"/>
            </a:xfrm>
            <a:prstGeom prst="rect">
              <a:avLst/>
            </a:prstGeom>
          </p:spPr>
          <p:txBody>
            <a:bodyPr wrap="none">
              <a:spAutoFit/>
            </a:bodyPr>
            <a:lstStyle/>
            <a:p>
              <a:r>
                <a:rPr lang="en-US" altLang="ko-KR" sz="1200" dirty="0">
                  <a:latin typeface="Ebrima" panose="02000000000000000000" pitchFamily="2" charset="0"/>
                  <a:ea typeface="Ebrima" panose="02000000000000000000" pitchFamily="2" charset="0"/>
                  <a:cs typeface="Ebrima" panose="02000000000000000000" pitchFamily="2" charset="0"/>
                </a:rPr>
                <a:t>(</a:t>
              </a:r>
              <a:r>
                <a:rPr lang="en-US" altLang="ko-KR" sz="1200" dirty="0" err="1">
                  <a:latin typeface="Ebrima" panose="02000000000000000000" pitchFamily="2" charset="0"/>
                  <a:ea typeface="Ebrima" panose="02000000000000000000" pitchFamily="2" charset="0"/>
                  <a:cs typeface="Ebrima" panose="02000000000000000000" pitchFamily="2" charset="0"/>
                </a:rPr>
                <a:t>Suh</a:t>
              </a:r>
              <a:r>
                <a:rPr lang="en-US" altLang="ko-KR" sz="1200" dirty="0">
                  <a:latin typeface="Ebrima" panose="02000000000000000000" pitchFamily="2" charset="0"/>
                  <a:ea typeface="Ebrima" panose="02000000000000000000" pitchFamily="2" charset="0"/>
                  <a:cs typeface="Ebrima" panose="02000000000000000000" pitchFamily="2" charset="0"/>
                </a:rPr>
                <a:t> et al., 20011)</a:t>
              </a:r>
            </a:p>
          </p:txBody>
        </p:sp>
        <p:sp>
          <p:nvSpPr>
            <p:cNvPr id="18" name="아래쪽 화살표 17"/>
            <p:cNvSpPr/>
            <p:nvPr/>
          </p:nvSpPr>
          <p:spPr>
            <a:xfrm>
              <a:off x="2337885" y="1896996"/>
              <a:ext cx="219626" cy="892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grpSp>
        <p:nvGrpSpPr>
          <p:cNvPr id="27" name="그룹 26"/>
          <p:cNvGrpSpPr/>
          <p:nvPr/>
        </p:nvGrpSpPr>
        <p:grpSpPr>
          <a:xfrm>
            <a:off x="4687942" y="1222567"/>
            <a:ext cx="4176465" cy="1899277"/>
            <a:chOff x="4716015" y="1247207"/>
            <a:chExt cx="4176465" cy="1873162"/>
          </a:xfrm>
        </p:grpSpPr>
        <p:sp>
          <p:nvSpPr>
            <p:cNvPr id="21" name="모서리가 둥근 직사각형 20"/>
            <p:cNvSpPr/>
            <p:nvPr/>
          </p:nvSpPr>
          <p:spPr>
            <a:xfrm>
              <a:off x="4716015" y="1247207"/>
              <a:ext cx="4176465" cy="18731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22" name="TextBox 21"/>
            <p:cNvSpPr txBox="1"/>
            <p:nvPr/>
          </p:nvSpPr>
          <p:spPr>
            <a:xfrm>
              <a:off x="4716015" y="1347653"/>
              <a:ext cx="3587334" cy="637444"/>
            </a:xfrm>
            <a:prstGeom prst="rect">
              <a:avLst/>
            </a:prstGeom>
            <a:noFill/>
          </p:spPr>
          <p:txBody>
            <a:bodyPr wrap="square" rtlCol="0">
              <a:spAutoFit/>
            </a:bodyPr>
            <a:lstStyle/>
            <a:p>
              <a:pPr indent="179388"/>
              <a:r>
                <a:rPr lang="en-US" altLang="ko-KR" sz="2000" b="1" dirty="0" smtClean="0">
                  <a:latin typeface="Ebrima" panose="02000000000000000000" pitchFamily="2" charset="0"/>
                  <a:ea typeface="Ebrima" panose="02000000000000000000" pitchFamily="2" charset="0"/>
                  <a:cs typeface="Ebrima" panose="02000000000000000000" pitchFamily="2" charset="0"/>
                </a:rPr>
                <a:t>Prevalence of AIS in U.S.A  </a:t>
              </a:r>
            </a:p>
            <a:p>
              <a:pPr indent="179388"/>
              <a:r>
                <a:rPr lang="en-US" altLang="ko-KR" sz="1600" dirty="0" smtClean="0">
                  <a:latin typeface="Ebrima" panose="02000000000000000000" pitchFamily="2" charset="0"/>
                  <a:ea typeface="Ebrima" panose="02000000000000000000" pitchFamily="2" charset="0"/>
                  <a:cs typeface="Ebrima" panose="02000000000000000000" pitchFamily="2" charset="0"/>
                </a:rPr>
                <a:t>      2~4% (2009)</a:t>
              </a:r>
              <a:endParaRPr lang="ko-KR" altLang="en-US" sz="1600" dirty="0">
                <a:latin typeface="Ebrima" panose="02000000000000000000" pitchFamily="2" charset="0"/>
                <a:cs typeface="Ebrima" panose="02000000000000000000" pitchFamily="2" charset="0"/>
              </a:endParaRPr>
            </a:p>
          </p:txBody>
        </p:sp>
        <p:sp>
          <p:nvSpPr>
            <p:cNvPr id="23" name="직사각형 22"/>
            <p:cNvSpPr/>
            <p:nvPr/>
          </p:nvSpPr>
          <p:spPr>
            <a:xfrm>
              <a:off x="4939275" y="1997399"/>
              <a:ext cx="3937513" cy="276999"/>
            </a:xfrm>
            <a:prstGeom prst="rect">
              <a:avLst/>
            </a:prstGeom>
          </p:spPr>
          <p:txBody>
            <a:bodyPr wrap="square">
              <a:spAutoFit/>
            </a:bodyPr>
            <a:lstStyle/>
            <a:p>
              <a:pPr algn="r"/>
              <a:r>
                <a:rPr lang="en-US" altLang="ko-KR" sz="1200" dirty="0">
                  <a:latin typeface="Ebrima" panose="02000000000000000000" pitchFamily="2" charset="0"/>
                  <a:ea typeface="Ebrima" panose="02000000000000000000" pitchFamily="2" charset="0"/>
                  <a:cs typeface="Ebrima" panose="02000000000000000000" pitchFamily="2" charset="0"/>
                </a:rPr>
                <a:t>(National Scoliosis </a:t>
              </a:r>
              <a:r>
                <a:rPr lang="en-US" altLang="ko-KR" sz="1200" dirty="0" smtClean="0">
                  <a:latin typeface="Ebrima" panose="02000000000000000000" pitchFamily="2" charset="0"/>
                  <a:ea typeface="Ebrima" panose="02000000000000000000" pitchFamily="2" charset="0"/>
                  <a:cs typeface="Ebrima" panose="02000000000000000000" pitchFamily="2" charset="0"/>
                </a:rPr>
                <a:t>Foundation and </a:t>
              </a:r>
              <a:r>
                <a:rPr lang="en-US" altLang="ko-KR" sz="1200" dirty="0" err="1">
                  <a:latin typeface="Ebrima" panose="02000000000000000000" pitchFamily="2" charset="0"/>
                  <a:ea typeface="Ebrima" panose="02000000000000000000" pitchFamily="2" charset="0"/>
                  <a:cs typeface="Ebrima" panose="02000000000000000000" pitchFamily="2" charset="0"/>
                </a:rPr>
                <a:t>Depuy</a:t>
              </a:r>
              <a:r>
                <a:rPr lang="en-US" altLang="ko-KR" sz="1200" dirty="0">
                  <a:latin typeface="Ebrima" panose="02000000000000000000" pitchFamily="2" charset="0"/>
                  <a:ea typeface="Ebrima" panose="02000000000000000000" pitchFamily="2" charset="0"/>
                  <a:cs typeface="Ebrima" panose="02000000000000000000" pitchFamily="2" charset="0"/>
                </a:rPr>
                <a:t> Spine, 2009)</a:t>
              </a:r>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707904" y="1390218"/>
            <a:ext cx="638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346" y="1340269"/>
            <a:ext cx="571115" cy="37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그룹 27"/>
          <p:cNvGrpSpPr/>
          <p:nvPr/>
        </p:nvGrpSpPr>
        <p:grpSpPr>
          <a:xfrm>
            <a:off x="0" y="3293652"/>
            <a:ext cx="1878013" cy="1728192"/>
            <a:chOff x="707851" y="3044004"/>
            <a:chExt cx="1878013" cy="1728192"/>
          </a:xfrm>
        </p:grpSpPr>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9711287">
              <a:off x="978669" y="3256152"/>
              <a:ext cx="638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1" descr="E:\01_Design\01_프레젠테이션\PSD\IMG\PNG\화살표\arrow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508539">
              <a:off x="707851" y="3044004"/>
              <a:ext cx="187801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p:cNvSpPr txBox="1"/>
          <p:nvPr/>
        </p:nvSpPr>
        <p:spPr>
          <a:xfrm>
            <a:off x="1536171" y="6292535"/>
            <a:ext cx="4628205" cy="307777"/>
          </a:xfrm>
          <a:prstGeom prst="rect">
            <a:avLst/>
          </a:prstGeom>
          <a:solidFill>
            <a:schemeClr val="accent1">
              <a:lumMod val="20000"/>
              <a:lumOff val="80000"/>
            </a:schemeClr>
          </a:solidFill>
        </p:spPr>
        <p:txBody>
          <a:bodyPr wrap="square" rtlCol="0">
            <a:spAutoFit/>
          </a:bodyPr>
          <a:lstStyle/>
          <a:p>
            <a:pPr algn="ctr"/>
            <a:r>
              <a:rPr lang="en-US" altLang="ko-KR" sz="1400" dirty="0" smtClean="0"/>
              <a:t>Increasing Pattern of AIS Prevalence Rate in Korea</a:t>
            </a:r>
            <a:endParaRPr lang="ko-KR" altLang="en-US" sz="1400" dirty="0"/>
          </a:p>
        </p:txBody>
      </p:sp>
      <p:sp>
        <p:nvSpPr>
          <p:cNvPr id="1024" name="모서리가 둥근 사각형 설명선 1023"/>
          <p:cNvSpPr/>
          <p:nvPr/>
        </p:nvSpPr>
        <p:spPr>
          <a:xfrm>
            <a:off x="6618690" y="4005064"/>
            <a:ext cx="2263929" cy="1728192"/>
          </a:xfrm>
          <a:prstGeom prst="wedgeRoundRectCallout">
            <a:avLst>
              <a:gd name="adj1" fmla="val -65512"/>
              <a:gd name="adj2" fmla="val -9566"/>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ko-KR" sz="1600" dirty="0" smtClean="0">
                <a:latin typeface="Ebrima" panose="02000000000000000000" pitchFamily="2" charset="0"/>
                <a:ea typeface="Ebrima" panose="02000000000000000000" pitchFamily="2" charset="0"/>
                <a:cs typeface="Ebrima" panose="02000000000000000000" pitchFamily="2" charset="0"/>
              </a:rPr>
              <a:t>1</a:t>
            </a:r>
            <a:r>
              <a:rPr lang="en-US" altLang="ko-KR" sz="1600" baseline="30000" dirty="0" smtClean="0">
                <a:latin typeface="Ebrima" panose="02000000000000000000" pitchFamily="2" charset="0"/>
                <a:ea typeface="Ebrima" panose="02000000000000000000" pitchFamily="2" charset="0"/>
                <a:cs typeface="Ebrima" panose="02000000000000000000" pitchFamily="2" charset="0"/>
              </a:rPr>
              <a:t>st</a:t>
            </a:r>
            <a:r>
              <a:rPr lang="en-US" altLang="ko-KR" sz="1600" dirty="0" smtClean="0">
                <a:latin typeface="Ebrima" panose="02000000000000000000" pitchFamily="2" charset="0"/>
                <a:ea typeface="Ebrima" panose="02000000000000000000" pitchFamily="2" charset="0"/>
                <a:cs typeface="Ebrima" panose="02000000000000000000" pitchFamily="2" charset="0"/>
              </a:rPr>
              <a:t> Question:</a:t>
            </a:r>
          </a:p>
          <a:p>
            <a:pPr algn="ctr"/>
            <a:r>
              <a:rPr lang="en-US" altLang="ko-KR" sz="1600" dirty="0" smtClean="0">
                <a:latin typeface="Ebrima" panose="02000000000000000000" pitchFamily="2" charset="0"/>
                <a:ea typeface="Ebrima" panose="02000000000000000000" pitchFamily="2" charset="0"/>
                <a:cs typeface="Ebrima" panose="02000000000000000000" pitchFamily="2" charset="0"/>
              </a:rPr>
              <a:t>What are the specific characters of AIS </a:t>
            </a:r>
            <a:r>
              <a:rPr lang="en-US" altLang="ko-KR" sz="1600" dirty="0">
                <a:latin typeface="Ebrima" panose="02000000000000000000" pitchFamily="2" charset="0"/>
                <a:ea typeface="Ebrima" panose="02000000000000000000" pitchFamily="2" charset="0"/>
                <a:cs typeface="Ebrima" panose="02000000000000000000" pitchFamily="2" charset="0"/>
              </a:rPr>
              <a:t>prevalence</a:t>
            </a:r>
            <a:r>
              <a:rPr lang="en-US" altLang="ko-KR" sz="1600" dirty="0" smtClean="0">
                <a:latin typeface="Ebrima" panose="02000000000000000000" pitchFamily="2" charset="0"/>
                <a:ea typeface="Ebrima" panose="02000000000000000000" pitchFamily="2" charset="0"/>
                <a:cs typeface="Ebrima" panose="02000000000000000000" pitchFamily="2" charset="0"/>
              </a:rPr>
              <a:t> among Korean adolescents?</a:t>
            </a:r>
            <a:endParaRPr lang="ko-KR" altLang="en-US" sz="1600" dirty="0">
              <a:latin typeface="Ebrima" panose="02000000000000000000" pitchFamily="2" charset="0"/>
              <a:cs typeface="Ebrima" panose="02000000000000000000" pitchFamily="2" charset="0"/>
            </a:endParaRPr>
          </a:p>
        </p:txBody>
      </p:sp>
      <p:sp>
        <p:nvSpPr>
          <p:cNvPr id="24" name="TextBox 23"/>
          <p:cNvSpPr txBox="1"/>
          <p:nvPr/>
        </p:nvSpPr>
        <p:spPr>
          <a:xfrm>
            <a:off x="4692506" y="2361653"/>
            <a:ext cx="3587334" cy="646331"/>
          </a:xfrm>
          <a:prstGeom prst="rect">
            <a:avLst/>
          </a:prstGeom>
          <a:noFill/>
        </p:spPr>
        <p:txBody>
          <a:bodyPr wrap="square" rtlCol="0">
            <a:spAutoFit/>
          </a:bodyPr>
          <a:lstStyle/>
          <a:p>
            <a:pPr indent="179388"/>
            <a:r>
              <a:rPr lang="en-US" altLang="ko-KR" sz="2000" b="1" dirty="0" smtClean="0">
                <a:latin typeface="Ebrima" panose="02000000000000000000" pitchFamily="2" charset="0"/>
                <a:ea typeface="Ebrima" panose="02000000000000000000" pitchFamily="2" charset="0"/>
                <a:cs typeface="Ebrima" panose="02000000000000000000" pitchFamily="2" charset="0"/>
              </a:rPr>
              <a:t>Prevalence of AIS in Japan </a:t>
            </a:r>
          </a:p>
          <a:p>
            <a:pPr indent="179388"/>
            <a:r>
              <a:rPr lang="en-US" altLang="ko-KR" sz="1600" dirty="0" smtClean="0">
                <a:latin typeface="Ebrima" panose="02000000000000000000" pitchFamily="2" charset="0"/>
                <a:ea typeface="Ebrima" panose="02000000000000000000" pitchFamily="2" charset="0"/>
                <a:cs typeface="Ebrima" panose="02000000000000000000" pitchFamily="2" charset="0"/>
              </a:rPr>
              <a:t>      0.87% (2011)</a:t>
            </a:r>
            <a:endParaRPr lang="ko-KR" altLang="en-US" sz="1600" dirty="0">
              <a:latin typeface="Ebrima" panose="02000000000000000000" pitchFamily="2" charset="0"/>
              <a:cs typeface="Ebrima" panose="02000000000000000000" pitchFamily="2" charset="0"/>
            </a:endParaRPr>
          </a:p>
        </p:txBody>
      </p:sp>
      <p:sp>
        <p:nvSpPr>
          <p:cNvPr id="25" name="직사각형 24"/>
          <p:cNvSpPr/>
          <p:nvPr/>
        </p:nvSpPr>
        <p:spPr>
          <a:xfrm>
            <a:off x="7372334" y="2847678"/>
            <a:ext cx="1355086" cy="280861"/>
          </a:xfrm>
          <a:prstGeom prst="rect">
            <a:avLst/>
          </a:prstGeom>
        </p:spPr>
        <p:txBody>
          <a:bodyPr wrap="square">
            <a:spAutoFit/>
          </a:bodyPr>
          <a:lstStyle/>
          <a:p>
            <a:r>
              <a:rPr lang="en-US" altLang="ko-KR" sz="1200" dirty="0" smtClean="0">
                <a:latin typeface="Ebrima" panose="02000000000000000000" pitchFamily="2" charset="0"/>
                <a:ea typeface="Ebrima" panose="02000000000000000000" pitchFamily="2" charset="0"/>
                <a:cs typeface="Ebrima" panose="02000000000000000000" pitchFamily="2" charset="0"/>
              </a:rPr>
              <a:t>(Ueno et al., 2011)</a:t>
            </a:r>
            <a:endParaRPr lang="en-US" altLang="ko-KR" sz="1200" dirty="0">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408" t="12542" r="1997" b="11582"/>
          <a:stretch/>
        </p:blipFill>
        <p:spPr bwMode="auto">
          <a:xfrm>
            <a:off x="8223489" y="2400041"/>
            <a:ext cx="621272" cy="38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10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a:xfrm>
            <a:off x="6588224" y="6283648"/>
            <a:ext cx="2133600" cy="365125"/>
          </a:xfrm>
        </p:spPr>
        <p:txBody>
          <a:bodyPr/>
          <a:lstStyle/>
          <a:p>
            <a:fld id="{92C973C6-7BEE-4F67-9C05-077542A0F6D6}" type="slidenum">
              <a:rPr lang="ko-KR" altLang="en-US" smtClean="0"/>
              <a:t>5</a:t>
            </a:fld>
            <a:endParaRPr lang="ko-KR" altLang="en-US"/>
          </a:p>
        </p:txBody>
      </p:sp>
      <p:sp>
        <p:nvSpPr>
          <p:cNvPr id="8" name="내용 개체 틀 2"/>
          <p:cNvSpPr>
            <a:spLocks noGrp="1"/>
          </p:cNvSpPr>
          <p:nvPr>
            <p:ph idx="1"/>
          </p:nvPr>
        </p:nvSpPr>
        <p:spPr>
          <a:xfrm>
            <a:off x="457200" y="1326223"/>
            <a:ext cx="8229600" cy="446593"/>
          </a:xfrm>
        </p:spPr>
        <p:txBody>
          <a:bodyPr>
            <a:noAutofit/>
          </a:bodyPr>
          <a:lstStyle/>
          <a:p>
            <a:pPr marL="0" indent="0" algn="ctr">
              <a:buNone/>
            </a:pPr>
            <a:r>
              <a:rPr lang="en-US" altLang="ko-KR" sz="2400" b="1" dirty="0" smtClean="0">
                <a:latin typeface="Ebrima" panose="02000000000000000000" pitchFamily="2" charset="0"/>
                <a:ea typeface="Ebrima" panose="02000000000000000000" pitchFamily="2" charset="0"/>
                <a:cs typeface="Ebrima" panose="02000000000000000000" pitchFamily="2" charset="0"/>
              </a:rPr>
              <a:t>Medical Treatments for AIS by Disease Severity</a:t>
            </a:r>
            <a:endParaRPr lang="ko-KR" altLang="en-US" sz="2400" b="1" dirty="0">
              <a:latin typeface="Ebrima" panose="02000000000000000000" pitchFamily="2" charset="0"/>
              <a:cs typeface="Ebrima" panose="02000000000000000000" pitchFamily="2" charset="0"/>
            </a:endParaRPr>
          </a:p>
        </p:txBody>
      </p:sp>
      <p:graphicFrame>
        <p:nvGraphicFramePr>
          <p:cNvPr id="9" name="표 8"/>
          <p:cNvGraphicFramePr>
            <a:graphicFrameLocks noGrp="1"/>
          </p:cNvGraphicFramePr>
          <p:nvPr>
            <p:extLst>
              <p:ext uri="{D42A27DB-BD31-4B8C-83A1-F6EECF244321}">
                <p14:modId xmlns:p14="http://schemas.microsoft.com/office/powerpoint/2010/main" val="3317628094"/>
              </p:ext>
            </p:extLst>
          </p:nvPr>
        </p:nvGraphicFramePr>
        <p:xfrm>
          <a:off x="586769" y="1907205"/>
          <a:ext cx="8064896" cy="2823202"/>
        </p:xfrm>
        <a:graphic>
          <a:graphicData uri="http://schemas.openxmlformats.org/drawingml/2006/table">
            <a:tbl>
              <a:tblPr firstRow="1" bandRow="1">
                <a:tableStyleId>{5C22544A-7EE6-4342-B048-85BDC9FD1C3A}</a:tableStyleId>
              </a:tblPr>
              <a:tblGrid>
                <a:gridCol w="2107046"/>
                <a:gridCol w="2906268"/>
                <a:gridCol w="3051582"/>
              </a:tblGrid>
              <a:tr h="44693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t>Cobb’s angle</a:t>
                      </a:r>
                      <a:endParaRPr lang="ko-KR" altLang="en-US" sz="1600" dirty="0" smtClean="0"/>
                    </a:p>
                  </a:txBody>
                  <a:tcPr marL="102981" marR="102981" anchor="ctr"/>
                </a:tc>
                <a:tc>
                  <a:txBody>
                    <a:bodyPr/>
                    <a:lstStyle/>
                    <a:p>
                      <a:pPr algn="ctr" latinLnBrk="1">
                        <a:lnSpc>
                          <a:spcPct val="100000"/>
                        </a:lnSpc>
                      </a:pPr>
                      <a:r>
                        <a:rPr lang="en-US" altLang="ko-KR" sz="1600" dirty="0" smtClean="0"/>
                        <a:t>Diagnosis</a:t>
                      </a:r>
                      <a:endParaRPr lang="ko-KR" altLang="en-US" sz="1600" dirty="0"/>
                    </a:p>
                  </a:txBody>
                  <a:tcPr marL="102981" marR="102981" anchor="ctr"/>
                </a:tc>
                <a:tc>
                  <a:txBody>
                    <a:bodyPr/>
                    <a:lstStyle/>
                    <a:p>
                      <a:pPr algn="ctr" latinLnBrk="1">
                        <a:lnSpc>
                          <a:spcPct val="100000"/>
                        </a:lnSpc>
                      </a:pPr>
                      <a:r>
                        <a:rPr lang="en-US" altLang="ko-KR" sz="1600" dirty="0" smtClean="0"/>
                        <a:t>Treatment</a:t>
                      </a:r>
                      <a:endParaRPr lang="ko-KR" altLang="en-US" sz="1600" dirty="0"/>
                    </a:p>
                  </a:txBody>
                  <a:tcPr marL="102981" marR="102981" anchor="ctr"/>
                </a:tc>
              </a:tr>
              <a:tr h="640445">
                <a:tc>
                  <a:txBody>
                    <a:bodyPr/>
                    <a:lstStyle/>
                    <a:p>
                      <a:pPr algn="ctr" latinLnBrk="1">
                        <a:lnSpc>
                          <a:spcPct val="100000"/>
                        </a:lnSpc>
                      </a:pPr>
                      <a:r>
                        <a:rPr lang="en-US" altLang="ko-KR" sz="1600" b="1" dirty="0" smtClean="0"/>
                        <a:t>10°~25°</a:t>
                      </a:r>
                      <a:endParaRPr lang="ko-KR" altLang="en-US" sz="1600" b="1" dirty="0"/>
                    </a:p>
                  </a:txBody>
                  <a:tcPr marL="102981" marR="102981" anchor="ctr"/>
                </a:tc>
                <a:tc>
                  <a:txBody>
                    <a:bodyPr/>
                    <a:lstStyle/>
                    <a:p>
                      <a:pPr algn="ctr" latinLnBrk="1">
                        <a:lnSpc>
                          <a:spcPct val="100000"/>
                        </a:lnSpc>
                      </a:pPr>
                      <a:r>
                        <a:rPr lang="en-US" altLang="ko-KR" sz="1600" b="1" dirty="0" smtClean="0"/>
                        <a:t>Mild Scoliosis</a:t>
                      </a:r>
                      <a:endParaRPr lang="ko-KR" altLang="en-US" sz="1600" b="1" dirty="0"/>
                    </a:p>
                  </a:txBody>
                  <a:tcPr marL="102981" marR="102981" anchor="ctr"/>
                </a:tc>
                <a:tc>
                  <a:txBody>
                    <a:bodyPr/>
                    <a:lstStyle/>
                    <a:p>
                      <a:pPr algn="ctr" latinLnBrk="1">
                        <a:lnSpc>
                          <a:spcPct val="100000"/>
                        </a:lnSpc>
                      </a:pPr>
                      <a:r>
                        <a:rPr lang="en-US" altLang="ko-KR" sz="1600" b="1" dirty="0" smtClean="0">
                          <a:solidFill>
                            <a:schemeClr val="tx1"/>
                          </a:solidFill>
                        </a:rPr>
                        <a:t>Observation</a:t>
                      </a:r>
                    </a:p>
                  </a:txBody>
                  <a:tcPr marL="102981" marR="102981" anchor="ctr"/>
                </a:tc>
              </a:tr>
              <a:tr h="1288881">
                <a:tc>
                  <a:txBody>
                    <a:bodyPr/>
                    <a:lstStyle/>
                    <a:p>
                      <a:pPr algn="ctr" latinLnBrk="1">
                        <a:lnSpc>
                          <a:spcPct val="100000"/>
                        </a:lnSpc>
                      </a:pPr>
                      <a:r>
                        <a:rPr lang="en-US" altLang="ko-KR" sz="1600" b="1" dirty="0" smtClean="0"/>
                        <a:t>25°~45°</a:t>
                      </a:r>
                      <a:endParaRPr lang="ko-KR" altLang="en-US" sz="1600" b="1" dirty="0"/>
                    </a:p>
                  </a:txBody>
                  <a:tcPr marL="102981" marR="102981" anchor="ctr"/>
                </a:tc>
                <a:tc>
                  <a:txBody>
                    <a:bodyPr/>
                    <a:lstStyle/>
                    <a:p>
                      <a:pPr algn="ctr" latinLnBrk="1">
                        <a:lnSpc>
                          <a:spcPct val="100000"/>
                        </a:lnSpc>
                      </a:pPr>
                      <a:r>
                        <a:rPr lang="en-US" altLang="ko-KR" sz="1600" b="1" dirty="0" smtClean="0"/>
                        <a:t>Moderate Scoliosis</a:t>
                      </a:r>
                      <a:endParaRPr lang="ko-KR" altLang="en-US" sz="1600" b="1" dirty="0"/>
                    </a:p>
                  </a:txBody>
                  <a:tcPr marL="102981" marR="102981" anchor="ctr"/>
                </a:tc>
                <a:tc>
                  <a:txBody>
                    <a:bodyPr/>
                    <a:lstStyle/>
                    <a:p>
                      <a:pPr algn="ctr" latinLnBrk="1">
                        <a:lnSpc>
                          <a:spcPct val="100000"/>
                        </a:lnSpc>
                      </a:pPr>
                      <a:r>
                        <a:rPr lang="en-US" altLang="ko-KR" sz="1600" b="1" dirty="0" smtClean="0"/>
                        <a:t>Exercise</a:t>
                      </a:r>
                    </a:p>
                    <a:p>
                      <a:pPr algn="ctr" latinLnBrk="1">
                        <a:lnSpc>
                          <a:spcPct val="100000"/>
                        </a:lnSpc>
                      </a:pPr>
                      <a:r>
                        <a:rPr lang="en-US" altLang="ko-KR" sz="1600" b="1" dirty="0" smtClean="0"/>
                        <a:t>Good Posture</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t>Electronic stimulation</a:t>
                      </a:r>
                    </a:p>
                    <a:p>
                      <a:pPr algn="ctr" latinLnBrk="1">
                        <a:lnSpc>
                          <a:spcPct val="100000"/>
                        </a:lnSpc>
                      </a:pPr>
                      <a:r>
                        <a:rPr lang="en-US" altLang="ko-KR" sz="1600" b="1" dirty="0" smtClean="0"/>
                        <a:t>Brace</a:t>
                      </a:r>
                      <a:endParaRPr lang="ko-KR" altLang="en-US" sz="1600" b="1" dirty="0"/>
                    </a:p>
                  </a:txBody>
                  <a:tcPr marL="102981" marR="102981" anchor="ctr"/>
                </a:tc>
              </a:tr>
              <a:tr h="446938">
                <a:tc>
                  <a:txBody>
                    <a:bodyPr/>
                    <a:lstStyle/>
                    <a:p>
                      <a:pPr algn="ctr" latinLnBrk="1">
                        <a:lnSpc>
                          <a:spcPct val="100000"/>
                        </a:lnSpc>
                      </a:pPr>
                      <a:r>
                        <a:rPr lang="en-US" altLang="ko-KR" sz="1600" b="1" dirty="0" smtClean="0"/>
                        <a:t>&gt;45°</a:t>
                      </a:r>
                      <a:endParaRPr lang="ko-KR" altLang="en-US" sz="1600" b="1" dirty="0"/>
                    </a:p>
                  </a:txBody>
                  <a:tcPr marL="102981" marR="102981" anchor="ctr"/>
                </a:tc>
                <a:tc>
                  <a:txBody>
                    <a:bodyPr/>
                    <a:lstStyle/>
                    <a:p>
                      <a:pPr algn="ctr" latinLnBrk="1">
                        <a:lnSpc>
                          <a:spcPct val="100000"/>
                        </a:lnSpc>
                      </a:pPr>
                      <a:r>
                        <a:rPr lang="en-US" altLang="ko-KR" sz="1600" b="1" dirty="0" smtClean="0"/>
                        <a:t>Severe Scoliosis</a:t>
                      </a:r>
                      <a:endParaRPr lang="ko-KR" altLang="en-US" sz="1600" b="1" dirty="0"/>
                    </a:p>
                  </a:txBody>
                  <a:tcPr marL="102981" marR="102981" anchor="ctr"/>
                </a:tc>
                <a:tc>
                  <a:txBody>
                    <a:bodyPr/>
                    <a:lstStyle/>
                    <a:p>
                      <a:pPr algn="ctr" latinLnBrk="1">
                        <a:lnSpc>
                          <a:spcPct val="100000"/>
                        </a:lnSpc>
                      </a:pPr>
                      <a:r>
                        <a:rPr lang="en-US" altLang="ko-KR" sz="1600" b="1" dirty="0" smtClean="0"/>
                        <a:t>Operation</a:t>
                      </a:r>
                      <a:endParaRPr lang="ko-KR" altLang="en-US" sz="1600" b="1" dirty="0"/>
                    </a:p>
                  </a:txBody>
                  <a:tcPr marL="102981" marR="102981" anchor="ctr"/>
                </a:tc>
              </a:tr>
            </a:tbl>
          </a:graphicData>
        </a:graphic>
      </p:graphicFrame>
      <p:grpSp>
        <p:nvGrpSpPr>
          <p:cNvPr id="3" name="그룹 2"/>
          <p:cNvGrpSpPr/>
          <p:nvPr/>
        </p:nvGrpSpPr>
        <p:grpSpPr>
          <a:xfrm>
            <a:off x="611560" y="5047650"/>
            <a:ext cx="8042428" cy="1624265"/>
            <a:chOff x="899306" y="4903204"/>
            <a:chExt cx="7745632" cy="1531261"/>
          </a:xfrm>
        </p:grpSpPr>
        <p:grpSp>
          <p:nvGrpSpPr>
            <p:cNvPr id="10" name="그룹 9"/>
            <p:cNvGrpSpPr/>
            <p:nvPr/>
          </p:nvGrpSpPr>
          <p:grpSpPr>
            <a:xfrm>
              <a:off x="4355976" y="5018975"/>
              <a:ext cx="4288962" cy="1391300"/>
              <a:chOff x="984403" y="3567701"/>
              <a:chExt cx="5671559" cy="1908150"/>
            </a:xfrm>
          </p:grpSpPr>
          <p:pic>
            <p:nvPicPr>
              <p:cNvPr id="11" name="그림 10" descr="charleston-bending-brace-1.jpg"/>
              <p:cNvPicPr>
                <a:picLocks noChangeAspect="1"/>
              </p:cNvPicPr>
              <p:nvPr/>
            </p:nvPicPr>
            <p:blipFill>
              <a:blip r:embed="rId3" cstate="print"/>
              <a:stretch>
                <a:fillRect/>
              </a:stretch>
            </p:blipFill>
            <p:spPr>
              <a:xfrm>
                <a:off x="3598359" y="4332995"/>
                <a:ext cx="1705755" cy="1142856"/>
              </a:xfrm>
              <a:prstGeom prst="rect">
                <a:avLst/>
              </a:prstGeom>
            </p:spPr>
          </p:pic>
          <p:pic>
            <p:nvPicPr>
              <p:cNvPr id="12" name="그림 11" descr="boston-brace4.jpg"/>
              <p:cNvPicPr>
                <a:picLocks noChangeAspect="1"/>
              </p:cNvPicPr>
              <p:nvPr/>
            </p:nvPicPr>
            <p:blipFill>
              <a:blip r:embed="rId4" cstate="print"/>
              <a:stretch>
                <a:fillRect/>
              </a:stretch>
            </p:blipFill>
            <p:spPr>
              <a:xfrm>
                <a:off x="984403" y="3567701"/>
                <a:ext cx="1254491" cy="1908150"/>
              </a:xfrm>
              <a:prstGeom prst="rect">
                <a:avLst/>
              </a:prstGeom>
            </p:spPr>
          </p:pic>
          <p:pic>
            <p:nvPicPr>
              <p:cNvPr id="13" name="그림 12" descr="ctlso.jpg"/>
              <p:cNvPicPr>
                <a:picLocks noChangeAspect="1"/>
              </p:cNvPicPr>
              <p:nvPr/>
            </p:nvPicPr>
            <p:blipFill>
              <a:blip r:embed="rId5" cstate="print"/>
              <a:stretch>
                <a:fillRect/>
              </a:stretch>
            </p:blipFill>
            <p:spPr>
              <a:xfrm>
                <a:off x="2214547" y="3571877"/>
                <a:ext cx="1398838" cy="1903974"/>
              </a:xfrm>
              <a:prstGeom prst="rect">
                <a:avLst/>
              </a:prstGeom>
            </p:spPr>
          </p:pic>
          <p:pic>
            <p:nvPicPr>
              <p:cNvPr id="14" name="그림 13" descr="novi36_3b.jpg"/>
              <p:cNvPicPr>
                <a:picLocks noChangeAspect="1"/>
              </p:cNvPicPr>
              <p:nvPr/>
            </p:nvPicPr>
            <p:blipFill>
              <a:blip r:embed="rId6" cstate="print"/>
              <a:stretch>
                <a:fillRect/>
              </a:stretch>
            </p:blipFill>
            <p:spPr>
              <a:xfrm>
                <a:off x="5300376" y="3571877"/>
                <a:ext cx="1355586" cy="1903973"/>
              </a:xfrm>
              <a:prstGeom prst="rect">
                <a:avLst/>
              </a:prstGeom>
            </p:spPr>
          </p:pic>
        </p:gr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49910"/>
            <a:stretch/>
          </p:blipFill>
          <p:spPr bwMode="auto">
            <a:xfrm>
              <a:off x="899306" y="4903204"/>
              <a:ext cx="1662748" cy="144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55387"/>
            <a:stretch/>
          </p:blipFill>
          <p:spPr bwMode="auto">
            <a:xfrm>
              <a:off x="2562054" y="5049973"/>
              <a:ext cx="1793922" cy="138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5036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6</a:t>
            </a:fld>
            <a:endParaRPr lang="ko-KR" altLang="en-US"/>
          </a:p>
        </p:txBody>
      </p:sp>
      <p:sp>
        <p:nvSpPr>
          <p:cNvPr id="5" name="내용 개체 틀 2"/>
          <p:cNvSpPr txBox="1">
            <a:spLocks/>
          </p:cNvSpPr>
          <p:nvPr/>
        </p:nvSpPr>
        <p:spPr>
          <a:xfrm>
            <a:off x="457200" y="1700808"/>
            <a:ext cx="8229600" cy="532655"/>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400" b="1" dirty="0" smtClean="0">
                <a:latin typeface="Ebrima" panose="02000000000000000000" pitchFamily="2" charset="0"/>
                <a:ea typeface="Ebrima" panose="02000000000000000000" pitchFamily="2" charset="0"/>
                <a:cs typeface="Ebrima" panose="02000000000000000000" pitchFamily="2" charset="0"/>
              </a:rPr>
              <a:t>Effects of AIS to Adolescents</a:t>
            </a:r>
          </a:p>
        </p:txBody>
      </p:sp>
      <p:grpSp>
        <p:nvGrpSpPr>
          <p:cNvPr id="6" name="그룹 5"/>
          <p:cNvGrpSpPr/>
          <p:nvPr/>
        </p:nvGrpSpPr>
        <p:grpSpPr>
          <a:xfrm>
            <a:off x="395536" y="2348880"/>
            <a:ext cx="8291264" cy="4248472"/>
            <a:chOff x="395536" y="2348880"/>
            <a:chExt cx="8280920" cy="3888432"/>
          </a:xfrm>
        </p:grpSpPr>
        <p:graphicFrame>
          <p:nvGraphicFramePr>
            <p:cNvPr id="7" name="다이어그램 6"/>
            <p:cNvGraphicFramePr/>
            <p:nvPr>
              <p:extLst>
                <p:ext uri="{D42A27DB-BD31-4B8C-83A1-F6EECF244321}">
                  <p14:modId xmlns:p14="http://schemas.microsoft.com/office/powerpoint/2010/main" val="2348436357"/>
                </p:ext>
              </p:extLst>
            </p:nvPr>
          </p:nvGraphicFramePr>
          <p:xfrm>
            <a:off x="395536" y="2348880"/>
            <a:ext cx="828092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436096" y="3654592"/>
              <a:ext cx="3168352" cy="253525"/>
            </a:xfrm>
            <a:prstGeom prst="rect">
              <a:avLst/>
            </a:prstGeom>
            <a:noFill/>
          </p:spPr>
          <p:txBody>
            <a:bodyPr wrap="square" rtlCol="0">
              <a:spAutoFit/>
            </a:bodyPr>
            <a:lstStyle/>
            <a:p>
              <a:pPr lvl="0" algn="r"/>
              <a:r>
                <a:rPr lang="de-DE" altLang="ko-KR" sz="1200" dirty="0" smtClean="0">
                  <a:latin typeface="Ebrima" panose="02000000000000000000" pitchFamily="2" charset="0"/>
                  <a:ea typeface="Ebrima" panose="02000000000000000000" pitchFamily="2" charset="0"/>
                  <a:cs typeface="Ebrima" panose="02000000000000000000" pitchFamily="2" charset="0"/>
                </a:rPr>
                <a:t>(Burns et al., 2009; Lee, 2008)</a:t>
              </a:r>
              <a:endParaRPr lang="ko-KR" altLang="en-US" sz="1200" dirty="0">
                <a:latin typeface="Ebrima" panose="02000000000000000000" pitchFamily="2" charset="0"/>
                <a:cs typeface="Ebrima" panose="02000000000000000000" pitchFamily="2" charset="0"/>
              </a:endParaRPr>
            </a:p>
          </p:txBody>
        </p:sp>
        <p:sp>
          <p:nvSpPr>
            <p:cNvPr id="9" name="TextBox 8"/>
            <p:cNvSpPr txBox="1"/>
            <p:nvPr/>
          </p:nvSpPr>
          <p:spPr>
            <a:xfrm>
              <a:off x="5501727" y="4780372"/>
              <a:ext cx="3092481" cy="253525"/>
            </a:xfrm>
            <a:prstGeom prst="rect">
              <a:avLst/>
            </a:prstGeom>
            <a:noFill/>
          </p:spPr>
          <p:txBody>
            <a:bodyPr wrap="square" rtlCol="0">
              <a:spAutoFit/>
            </a:bodyPr>
            <a:lstStyle/>
            <a:p>
              <a:pPr algn="r"/>
              <a:r>
                <a:rPr lang="de-DE" altLang="ko-KR" sz="1200" dirty="0" smtClean="0">
                  <a:latin typeface="Ebrima" panose="02000000000000000000" pitchFamily="2" charset="0"/>
                  <a:ea typeface="Ebrima" panose="02000000000000000000" pitchFamily="2" charset="0"/>
                  <a:cs typeface="Ebrima" panose="02000000000000000000" pitchFamily="2" charset="0"/>
                </a:rPr>
                <a:t>(Choi et al., 2011; </a:t>
              </a:r>
              <a:r>
                <a:rPr lang="en-US" altLang="ko-KR" sz="1200" dirty="0" err="1" smtClean="0">
                  <a:latin typeface="Ebrima" panose="02000000000000000000" pitchFamily="2" charset="0"/>
                  <a:ea typeface="Ebrima" panose="02000000000000000000" pitchFamily="2" charset="0"/>
                  <a:cs typeface="Ebrima" panose="02000000000000000000" pitchFamily="2" charset="0"/>
                </a:rPr>
                <a:t>Sapountzi</a:t>
              </a:r>
              <a:r>
                <a:rPr lang="en-US" altLang="ko-KR" sz="1200" dirty="0" smtClean="0">
                  <a:latin typeface="Ebrima" panose="02000000000000000000" pitchFamily="2" charset="0"/>
                  <a:ea typeface="Ebrima" panose="02000000000000000000" pitchFamily="2" charset="0"/>
                  <a:cs typeface="Ebrima" panose="02000000000000000000" pitchFamily="2" charset="0"/>
                </a:rPr>
                <a:t> </a:t>
              </a:r>
              <a:r>
                <a:rPr lang="en-US" altLang="ko-KR" sz="1200" dirty="0">
                  <a:latin typeface="Ebrima" panose="02000000000000000000" pitchFamily="2" charset="0"/>
                  <a:ea typeface="Ebrima" panose="02000000000000000000" pitchFamily="2" charset="0"/>
                  <a:cs typeface="Ebrima" panose="02000000000000000000" pitchFamily="2" charset="0"/>
                </a:rPr>
                <a:t>et al., 2001)</a:t>
              </a:r>
            </a:p>
          </p:txBody>
        </p:sp>
        <p:sp>
          <p:nvSpPr>
            <p:cNvPr id="10" name="TextBox 9"/>
            <p:cNvSpPr txBox="1"/>
            <p:nvPr/>
          </p:nvSpPr>
          <p:spPr>
            <a:xfrm>
              <a:off x="6804248" y="5877272"/>
              <a:ext cx="1800200" cy="288032"/>
            </a:xfrm>
            <a:prstGeom prst="rect">
              <a:avLst/>
            </a:prstGeom>
            <a:noFill/>
          </p:spPr>
          <p:txBody>
            <a:bodyPr wrap="square" rtlCol="0">
              <a:spAutoFit/>
            </a:bodyPr>
            <a:lstStyle/>
            <a:p>
              <a:pPr algn="r"/>
              <a:r>
                <a:rPr lang="en-US" altLang="ko-KR" sz="1200" dirty="0" smtClean="0">
                  <a:latin typeface="Ebrima" panose="02000000000000000000" pitchFamily="2" charset="0"/>
                  <a:ea typeface="Ebrima" panose="02000000000000000000" pitchFamily="2" charset="0"/>
                  <a:cs typeface="Ebrima" panose="02000000000000000000" pitchFamily="2" charset="0"/>
                </a:rPr>
                <a:t>(</a:t>
              </a:r>
              <a:r>
                <a:rPr lang="en-US" altLang="ko-KR" sz="1200" dirty="0">
                  <a:latin typeface="Ebrima" panose="02000000000000000000" pitchFamily="2" charset="0"/>
                  <a:ea typeface="Ebrima" panose="02000000000000000000" pitchFamily="2" charset="0"/>
                  <a:cs typeface="Ebrima" panose="02000000000000000000" pitchFamily="2" charset="0"/>
                </a:rPr>
                <a:t>Kim, 2010; Park, 2009)</a:t>
              </a:r>
            </a:p>
          </p:txBody>
        </p:sp>
      </p:grpSp>
    </p:spTree>
    <p:extLst>
      <p:ext uri="{BB962C8B-B14F-4D97-AF65-F5344CB8AC3E}">
        <p14:creationId xmlns:p14="http://schemas.microsoft.com/office/powerpoint/2010/main" val="239446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7</a:t>
            </a:fld>
            <a:endParaRPr lang="ko-KR" altLang="en-US"/>
          </a:p>
        </p:txBody>
      </p:sp>
      <p:sp>
        <p:nvSpPr>
          <p:cNvPr id="10" name="모서리가 둥근 직사각형 9"/>
          <p:cNvSpPr/>
          <p:nvPr/>
        </p:nvSpPr>
        <p:spPr>
          <a:xfrm>
            <a:off x="395536" y="1660848"/>
            <a:ext cx="8280920" cy="20561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nSpc>
                <a:spcPct val="150000"/>
              </a:lnSpc>
            </a:pPr>
            <a:r>
              <a:rPr lang="en-US" altLang="ko-KR" b="1" dirty="0" err="1">
                <a:solidFill>
                  <a:srgbClr val="FFFF00"/>
                </a:solidFill>
                <a:latin typeface="Ebrima" panose="02000000000000000000" pitchFamily="2" charset="0"/>
                <a:ea typeface="Ebrima" panose="02000000000000000000" pitchFamily="2" charset="0"/>
                <a:cs typeface="Ebrima" panose="02000000000000000000" pitchFamily="2" charset="0"/>
              </a:rPr>
              <a:t>HRQoL</a:t>
            </a:r>
            <a:r>
              <a:rPr lang="en-US" altLang="ko-KR" dirty="0">
                <a:latin typeface="Ebrima" panose="02000000000000000000" pitchFamily="2" charset="0"/>
                <a:ea typeface="Ebrima" panose="02000000000000000000" pitchFamily="2" charset="0"/>
                <a:cs typeface="Ebrima" panose="02000000000000000000" pitchFamily="2" charset="0"/>
              </a:rPr>
              <a:t> </a:t>
            </a:r>
            <a:endParaRPr lang="en-US" altLang="ko-KR" dirty="0" smtClean="0">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ko-KR" dirty="0" smtClean="0">
                <a:latin typeface="Ebrima" panose="02000000000000000000" pitchFamily="2" charset="0"/>
                <a:ea typeface="Ebrima" panose="02000000000000000000" pitchFamily="2" charset="0"/>
                <a:cs typeface="Ebrima" panose="02000000000000000000" pitchFamily="2" charset="0"/>
              </a:rPr>
              <a:t>Assessments </a:t>
            </a:r>
            <a:r>
              <a:rPr lang="en-US" altLang="ko-KR" dirty="0">
                <a:latin typeface="Ebrima" panose="02000000000000000000" pitchFamily="2" charset="0"/>
                <a:ea typeface="Ebrima" panose="02000000000000000000" pitchFamily="2" charset="0"/>
                <a:cs typeface="Ebrima" panose="02000000000000000000" pitchFamily="2" charset="0"/>
              </a:rPr>
              <a:t>of health related quality of life </a:t>
            </a:r>
            <a:r>
              <a:rPr lang="en-US" altLang="ko-KR" dirty="0" smtClean="0">
                <a:latin typeface="Ebrima" panose="02000000000000000000" pitchFamily="2" charset="0"/>
                <a:ea typeface="Ebrima" panose="02000000000000000000" pitchFamily="2" charset="0"/>
                <a:cs typeface="Ebrima" panose="02000000000000000000" pitchFamily="2" charset="0"/>
              </a:rPr>
              <a:t>have </a:t>
            </a:r>
            <a:r>
              <a:rPr lang="en-US" altLang="ko-KR" dirty="0">
                <a:latin typeface="Ebrima" panose="02000000000000000000" pitchFamily="2" charset="0"/>
                <a:ea typeface="Ebrima" panose="02000000000000000000" pitchFamily="2" charset="0"/>
                <a:cs typeface="Ebrima" panose="02000000000000000000" pitchFamily="2" charset="0"/>
              </a:rPr>
              <a:t>focused more on physicians and researchers because this allows assessment of a patient’s perception of </a:t>
            </a:r>
            <a:r>
              <a:rPr lang="en-US" altLang="ko-KR" dirty="0" smtClean="0">
                <a:latin typeface="Ebrima" panose="02000000000000000000" pitchFamily="2" charset="0"/>
                <a:ea typeface="Ebrima" panose="02000000000000000000" pitchFamily="2" charset="0"/>
                <a:cs typeface="Ebrima" panose="02000000000000000000" pitchFamily="2" charset="0"/>
              </a:rPr>
              <a:t>adolescents with idiopathic scoliosis </a:t>
            </a:r>
            <a:r>
              <a:rPr lang="en-US" altLang="ko-KR" dirty="0">
                <a:latin typeface="Ebrima" panose="02000000000000000000" pitchFamily="2" charset="0"/>
                <a:ea typeface="Ebrima" panose="02000000000000000000" pitchFamily="2" charset="0"/>
                <a:cs typeface="Ebrima" panose="02000000000000000000" pitchFamily="2" charset="0"/>
              </a:rPr>
              <a:t>condition and medical treatment effects </a:t>
            </a:r>
            <a:r>
              <a:rPr lang="en-US" altLang="ko-KR" dirty="0" smtClean="0">
                <a:latin typeface="Ebrima" panose="02000000000000000000" pitchFamily="2" charset="0"/>
                <a:ea typeface="Ebrima" panose="02000000000000000000" pitchFamily="2" charset="0"/>
                <a:cs typeface="Ebrima" panose="02000000000000000000" pitchFamily="2" charset="0"/>
              </a:rPr>
              <a:t>(Asher et al., 2006).</a:t>
            </a:r>
            <a:endParaRPr lang="ko-KR" altLang="en-US" b="1" dirty="0">
              <a:latin typeface="Ebrima" panose="02000000000000000000" pitchFamily="2" charset="0"/>
              <a:cs typeface="Ebrima" panose="02000000000000000000"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63144"/>
            <a:ext cx="46101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직사각형 10"/>
          <p:cNvSpPr/>
          <p:nvPr/>
        </p:nvSpPr>
        <p:spPr>
          <a:xfrm>
            <a:off x="827584" y="4725144"/>
            <a:ext cx="6768752" cy="1754326"/>
          </a:xfrm>
          <a:prstGeom prst="rect">
            <a:avLst/>
          </a:prstGeom>
        </p:spPr>
        <p:txBody>
          <a:bodyPr wrap="square">
            <a:spAutoFit/>
          </a:bodyPr>
          <a:lstStyle/>
          <a:p>
            <a:pPr algn="just">
              <a:lnSpc>
                <a:spcPct val="150000"/>
              </a:lnSpc>
            </a:pPr>
            <a:r>
              <a:rPr lang="en-US" altLang="ko-KR" dirty="0" smtClean="0">
                <a:latin typeface="Ebrima" panose="02000000000000000000" pitchFamily="2" charset="0"/>
                <a:ea typeface="Ebrima" panose="02000000000000000000" pitchFamily="2" charset="0"/>
                <a:cs typeface="Ebrima" panose="02000000000000000000" pitchFamily="2" charset="0"/>
              </a:rPr>
              <a:t>Scoliosis </a:t>
            </a:r>
            <a:r>
              <a:rPr lang="en-US" altLang="ko-KR" dirty="0">
                <a:latin typeface="Ebrima" panose="02000000000000000000" pitchFamily="2" charset="0"/>
                <a:ea typeface="Ebrima" panose="02000000000000000000" pitchFamily="2" charset="0"/>
                <a:cs typeface="Ebrima" panose="02000000000000000000" pitchFamily="2" charset="0"/>
              </a:rPr>
              <a:t>Patient Questionnaire :Version 30</a:t>
            </a:r>
          </a:p>
          <a:p>
            <a:pPr algn="just">
              <a:lnSpc>
                <a:spcPct val="150000"/>
              </a:lnSpc>
            </a:pPr>
            <a:r>
              <a:rPr lang="en-US" altLang="ko-KR" dirty="0">
                <a:latin typeface="Ebrima" panose="02000000000000000000" pitchFamily="2" charset="0"/>
                <a:ea typeface="Ebrima" panose="02000000000000000000" pitchFamily="2" charset="0"/>
                <a:cs typeface="Ebrima" panose="02000000000000000000" pitchFamily="2" charset="0"/>
              </a:rPr>
              <a:t>SRS 24 Patient Questionnaire(</a:t>
            </a:r>
            <a:r>
              <a:rPr lang="en-US" altLang="ko-KR" dirty="0" err="1">
                <a:latin typeface="Ebrima" panose="02000000000000000000" pitchFamily="2" charset="0"/>
                <a:ea typeface="Ebrima" panose="02000000000000000000" pitchFamily="2" charset="0"/>
                <a:cs typeface="Ebrima" panose="02000000000000000000" pitchFamily="2" charset="0"/>
              </a:rPr>
              <a:t>Haher</a:t>
            </a:r>
            <a:r>
              <a:rPr lang="en-US" altLang="ko-KR" dirty="0">
                <a:latin typeface="Ebrima" panose="02000000000000000000" pitchFamily="2" charset="0"/>
                <a:ea typeface="Ebrima" panose="02000000000000000000" pitchFamily="2" charset="0"/>
                <a:cs typeface="Ebrima" panose="02000000000000000000" pitchFamily="2" charset="0"/>
              </a:rPr>
              <a:t> et al., 1999)</a:t>
            </a:r>
          </a:p>
          <a:p>
            <a:pPr algn="just">
              <a:lnSpc>
                <a:spcPct val="150000"/>
              </a:lnSpc>
            </a:pPr>
            <a:r>
              <a:rPr lang="en-US" altLang="ko-KR" dirty="0">
                <a:latin typeface="Ebrima" panose="02000000000000000000" pitchFamily="2" charset="0"/>
                <a:ea typeface="Ebrima" panose="02000000000000000000" pitchFamily="2" charset="0"/>
                <a:cs typeface="Ebrima" panose="02000000000000000000" pitchFamily="2" charset="0"/>
              </a:rPr>
              <a:t>SRS 22 Patient Questionnaire (Asher et al., 2000) </a:t>
            </a:r>
          </a:p>
          <a:p>
            <a:pPr algn="just">
              <a:lnSpc>
                <a:spcPct val="150000"/>
              </a:lnSpc>
            </a:pPr>
            <a:r>
              <a:rPr lang="en-US" altLang="ko-KR" b="1" dirty="0">
                <a:latin typeface="Ebrima" panose="02000000000000000000" pitchFamily="2" charset="0"/>
                <a:ea typeface="Ebrima" panose="02000000000000000000" pitchFamily="2" charset="0"/>
                <a:cs typeface="Ebrima" panose="02000000000000000000" pitchFamily="2" charset="0"/>
              </a:rPr>
              <a:t>SRS 22-revision Patient Questionnaire(Asher et al., 2006)</a:t>
            </a:r>
          </a:p>
        </p:txBody>
      </p:sp>
    </p:spTree>
    <p:extLst>
      <p:ext uri="{BB962C8B-B14F-4D97-AF65-F5344CB8AC3E}">
        <p14:creationId xmlns:p14="http://schemas.microsoft.com/office/powerpoint/2010/main" val="3291740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92211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Introduction</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8</a:t>
            </a:fld>
            <a:endParaRPr lang="ko-KR" altLang="en-US"/>
          </a:p>
        </p:txBody>
      </p:sp>
      <p:grpSp>
        <p:nvGrpSpPr>
          <p:cNvPr id="13" name="그룹 12"/>
          <p:cNvGrpSpPr/>
          <p:nvPr/>
        </p:nvGrpSpPr>
        <p:grpSpPr>
          <a:xfrm>
            <a:off x="-329852" y="1628800"/>
            <a:ext cx="5753561" cy="4176464"/>
            <a:chOff x="1403648" y="1772816"/>
            <a:chExt cx="6552728" cy="4208016"/>
          </a:xfrm>
        </p:grpSpPr>
        <p:graphicFrame>
          <p:nvGraphicFramePr>
            <p:cNvPr id="5" name="차트 4"/>
            <p:cNvGraphicFramePr/>
            <p:nvPr>
              <p:extLst>
                <p:ext uri="{D42A27DB-BD31-4B8C-83A1-F6EECF244321}">
                  <p14:modId xmlns:p14="http://schemas.microsoft.com/office/powerpoint/2010/main" val="697326832"/>
                </p:ext>
              </p:extLst>
            </p:nvPr>
          </p:nvGraphicFramePr>
          <p:xfrm>
            <a:off x="1403648" y="1772816"/>
            <a:ext cx="6552728" cy="4208016"/>
          </p:xfrm>
          <a:graphic>
            <a:graphicData uri="http://schemas.openxmlformats.org/drawingml/2006/chart">
              <c:chart xmlns:c="http://schemas.openxmlformats.org/drawingml/2006/chart" xmlns:r="http://schemas.openxmlformats.org/officeDocument/2006/relationships" r:id="rId3"/>
            </a:graphicData>
          </a:graphic>
        </p:graphicFrame>
        <p:sp>
          <p:nvSpPr>
            <p:cNvPr id="7" name="직사각형 6"/>
            <p:cNvSpPr/>
            <p:nvPr/>
          </p:nvSpPr>
          <p:spPr>
            <a:xfrm>
              <a:off x="3162166" y="2296996"/>
              <a:ext cx="1223413" cy="646331"/>
            </a:xfrm>
            <a:prstGeom prst="rect">
              <a:avLst/>
            </a:prstGeom>
          </p:spPr>
          <p:txBody>
            <a:bodyPr wrap="none">
              <a:spAutoFit/>
            </a:bodyPr>
            <a:lstStyle/>
            <a:p>
              <a:pPr algn="ctr"/>
              <a:r>
                <a:rPr lang="en-US" altLang="ko-KR" b="1" dirty="0" smtClean="0"/>
                <a:t>Function/</a:t>
              </a:r>
            </a:p>
            <a:p>
              <a:pPr algn="ctr"/>
              <a:r>
                <a:rPr lang="en-US" altLang="ko-KR" b="1" dirty="0" smtClean="0"/>
                <a:t>Activity</a:t>
              </a:r>
              <a:endParaRPr lang="ko-KR" altLang="en-US" b="1" dirty="0"/>
            </a:p>
          </p:txBody>
        </p:sp>
        <p:sp>
          <p:nvSpPr>
            <p:cNvPr id="8" name="직사각형 7"/>
            <p:cNvSpPr/>
            <p:nvPr/>
          </p:nvSpPr>
          <p:spPr>
            <a:xfrm>
              <a:off x="2481713" y="4045714"/>
              <a:ext cx="1208985" cy="584775"/>
            </a:xfrm>
            <a:prstGeom prst="rect">
              <a:avLst/>
            </a:prstGeom>
          </p:spPr>
          <p:txBody>
            <a:bodyPr wrap="none">
              <a:spAutoFit/>
            </a:bodyPr>
            <a:lstStyle/>
            <a:p>
              <a:pPr algn="ctr"/>
              <a:r>
                <a:rPr lang="en-US" altLang="ko-KR" b="1" dirty="0" smtClean="0"/>
                <a:t>Image/</a:t>
              </a:r>
            </a:p>
            <a:p>
              <a:pPr algn="ctr"/>
              <a:r>
                <a:rPr lang="en-US" altLang="ko-KR" sz="1400" b="1" dirty="0" smtClean="0"/>
                <a:t>Appearance</a:t>
              </a:r>
              <a:endParaRPr lang="ko-KR" altLang="en-US" sz="1400" b="1" dirty="0"/>
            </a:p>
          </p:txBody>
        </p:sp>
        <p:sp>
          <p:nvSpPr>
            <p:cNvPr id="9" name="직사각형 8"/>
            <p:cNvSpPr/>
            <p:nvPr/>
          </p:nvSpPr>
          <p:spPr>
            <a:xfrm>
              <a:off x="5824119" y="4045714"/>
              <a:ext cx="979757" cy="646331"/>
            </a:xfrm>
            <a:prstGeom prst="rect">
              <a:avLst/>
            </a:prstGeom>
          </p:spPr>
          <p:txBody>
            <a:bodyPr wrap="none">
              <a:spAutoFit/>
            </a:bodyPr>
            <a:lstStyle/>
            <a:p>
              <a:pPr algn="ctr"/>
              <a:r>
                <a:rPr lang="en-US" altLang="ko-KR" b="1" dirty="0"/>
                <a:t>Mental </a:t>
              </a:r>
              <a:endParaRPr lang="en-US" altLang="ko-KR" b="1" dirty="0" smtClean="0"/>
            </a:p>
            <a:p>
              <a:pPr algn="ctr"/>
              <a:r>
                <a:rPr lang="en-US" altLang="ko-KR" b="1" dirty="0" smtClean="0"/>
                <a:t>Health</a:t>
              </a:r>
              <a:endParaRPr lang="ko-KR" altLang="en-US" b="1" dirty="0"/>
            </a:p>
          </p:txBody>
        </p:sp>
        <p:sp>
          <p:nvSpPr>
            <p:cNvPr id="10" name="직사각형 9"/>
            <p:cNvSpPr/>
            <p:nvPr/>
          </p:nvSpPr>
          <p:spPr>
            <a:xfrm>
              <a:off x="3566136" y="5013176"/>
              <a:ext cx="2133918" cy="646331"/>
            </a:xfrm>
            <a:prstGeom prst="rect">
              <a:avLst/>
            </a:prstGeom>
          </p:spPr>
          <p:txBody>
            <a:bodyPr wrap="none">
              <a:spAutoFit/>
            </a:bodyPr>
            <a:lstStyle/>
            <a:p>
              <a:pPr algn="ctr"/>
              <a:r>
                <a:rPr lang="en-US" altLang="ko-KR" b="1" dirty="0" smtClean="0"/>
                <a:t>Satisfaction </a:t>
              </a:r>
            </a:p>
            <a:p>
              <a:pPr algn="ctr"/>
              <a:r>
                <a:rPr lang="en-US" altLang="ko-KR" b="1" dirty="0" smtClean="0"/>
                <a:t>with management</a:t>
              </a:r>
              <a:endParaRPr lang="ko-KR" altLang="en-US" b="1" dirty="0"/>
            </a:p>
          </p:txBody>
        </p:sp>
        <p:sp>
          <p:nvSpPr>
            <p:cNvPr id="11" name="직사각형 10"/>
            <p:cNvSpPr/>
            <p:nvPr/>
          </p:nvSpPr>
          <p:spPr>
            <a:xfrm>
              <a:off x="5233432" y="2435495"/>
              <a:ext cx="671979" cy="369332"/>
            </a:xfrm>
            <a:prstGeom prst="rect">
              <a:avLst/>
            </a:prstGeom>
          </p:spPr>
          <p:txBody>
            <a:bodyPr wrap="none">
              <a:spAutoFit/>
            </a:bodyPr>
            <a:lstStyle/>
            <a:p>
              <a:r>
                <a:rPr lang="en-US" altLang="ko-KR" b="1" dirty="0"/>
                <a:t>Pain</a:t>
              </a:r>
              <a:endParaRPr lang="ko-KR" altLang="en-US" b="1" dirty="0"/>
            </a:p>
          </p:txBody>
        </p:sp>
        <p:sp>
          <p:nvSpPr>
            <p:cNvPr id="12" name="TextBox 11"/>
            <p:cNvSpPr txBox="1"/>
            <p:nvPr/>
          </p:nvSpPr>
          <p:spPr>
            <a:xfrm>
              <a:off x="3773872" y="3536737"/>
              <a:ext cx="1786158" cy="837275"/>
            </a:xfrm>
            <a:prstGeom prst="rect">
              <a:avLst/>
            </a:prstGeom>
            <a:noFill/>
          </p:spPr>
          <p:txBody>
            <a:bodyPr wrap="square" rtlCol="0">
              <a:spAutoFit/>
            </a:bodyPr>
            <a:lstStyle/>
            <a:p>
              <a:pPr algn="ctr"/>
              <a:r>
                <a:rPr lang="en-US" altLang="ko-KR" sz="2400" b="1" dirty="0" err="1" smtClean="0"/>
                <a:t>HRQoL</a:t>
              </a:r>
              <a:endParaRPr lang="en-US" altLang="ko-KR" sz="2400" b="1" dirty="0" smtClean="0"/>
            </a:p>
            <a:p>
              <a:pPr algn="ctr"/>
              <a:r>
                <a:rPr lang="en-US" altLang="ko-KR" sz="2400" b="1" dirty="0" smtClean="0"/>
                <a:t>SRS-22r</a:t>
              </a:r>
              <a:endParaRPr lang="ko-KR" altLang="en-US" sz="2400" b="1" dirty="0"/>
            </a:p>
          </p:txBody>
        </p:sp>
      </p:grpSp>
      <p:sp>
        <p:nvSpPr>
          <p:cNvPr id="14" name="직사각형 13"/>
          <p:cNvSpPr/>
          <p:nvPr/>
        </p:nvSpPr>
        <p:spPr>
          <a:xfrm>
            <a:off x="5004048" y="2132856"/>
            <a:ext cx="3744416" cy="3000821"/>
          </a:xfrm>
          <a:prstGeom prst="rect">
            <a:avLst/>
          </a:prstGeom>
          <a:solidFill>
            <a:schemeClr val="accent1">
              <a:lumMod val="20000"/>
              <a:lumOff val="80000"/>
            </a:schemeClr>
          </a:solidFill>
        </p:spPr>
        <p:txBody>
          <a:bodyPr wrap="square">
            <a:spAutoFit/>
          </a:bodyPr>
          <a:lstStyle/>
          <a:p>
            <a:pPr>
              <a:lnSpc>
                <a:spcPct val="150000"/>
              </a:lnSpc>
            </a:pPr>
            <a:r>
              <a:rPr lang="en-US" altLang="ko-KR" dirty="0">
                <a:latin typeface="Ebrima" panose="02000000000000000000" pitchFamily="2" charset="0"/>
                <a:ea typeface="Ebrima" panose="02000000000000000000" pitchFamily="2" charset="0"/>
                <a:cs typeface="Ebrima" panose="02000000000000000000" pitchFamily="2" charset="0"/>
              </a:rPr>
              <a:t>A better understanding of the </a:t>
            </a:r>
            <a:r>
              <a:rPr lang="en-US" altLang="ko-KR" dirty="0" err="1">
                <a:latin typeface="Ebrima" panose="02000000000000000000" pitchFamily="2" charset="0"/>
                <a:ea typeface="Ebrima" panose="02000000000000000000" pitchFamily="2" charset="0"/>
                <a:cs typeface="Ebrima" panose="02000000000000000000" pitchFamily="2" charset="0"/>
              </a:rPr>
              <a:t>HRQoL</a:t>
            </a:r>
            <a:r>
              <a:rPr lang="en-US" altLang="ko-KR" dirty="0">
                <a:latin typeface="Ebrima" panose="02000000000000000000" pitchFamily="2" charset="0"/>
                <a:ea typeface="Ebrima" panose="02000000000000000000" pitchFamily="2" charset="0"/>
                <a:cs typeface="Ebrima" panose="02000000000000000000" pitchFamily="2" charset="0"/>
              </a:rPr>
              <a:t> of idiopathic scoliosis adolescents is needed to identify patient perceptions of their condition and treatment </a:t>
            </a:r>
            <a:r>
              <a:rPr lang="en-US" altLang="ko-KR" dirty="0" smtClean="0">
                <a:latin typeface="Ebrima" panose="02000000000000000000" pitchFamily="2" charset="0"/>
                <a:ea typeface="Ebrima" panose="02000000000000000000" pitchFamily="2" charset="0"/>
                <a:cs typeface="Ebrima" panose="02000000000000000000" pitchFamily="2" charset="0"/>
              </a:rPr>
              <a:t>effects by severity of disease, </a:t>
            </a:r>
            <a:r>
              <a:rPr lang="en-US" altLang="ko-KR" dirty="0">
                <a:latin typeface="Ebrima" panose="02000000000000000000" pitchFamily="2" charset="0"/>
                <a:ea typeface="Ebrima" panose="02000000000000000000" pitchFamily="2" charset="0"/>
                <a:cs typeface="Ebrima" panose="02000000000000000000" pitchFamily="2" charset="0"/>
              </a:rPr>
              <a:t>which will contribute to improved care. </a:t>
            </a:r>
            <a:endParaRPr lang="ko-KR" altLang="en-US" dirty="0">
              <a:latin typeface="Ebrima" panose="02000000000000000000" pitchFamily="2" charset="0"/>
              <a:cs typeface="Ebrima" panose="02000000000000000000" pitchFamily="2" charset="0"/>
            </a:endParaRPr>
          </a:p>
        </p:txBody>
      </p:sp>
      <p:sp>
        <p:nvSpPr>
          <p:cNvPr id="15" name="모서리가 둥근 사각형 설명선 14"/>
          <p:cNvSpPr/>
          <p:nvPr/>
        </p:nvSpPr>
        <p:spPr>
          <a:xfrm>
            <a:off x="4139952" y="5517232"/>
            <a:ext cx="4608512" cy="864096"/>
          </a:xfrm>
          <a:prstGeom prst="wedgeRoundRectCallout">
            <a:avLst>
              <a:gd name="adj1" fmla="val -21401"/>
              <a:gd name="adj2" fmla="val -75483"/>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altLang="ko-KR" sz="1600" dirty="0" smtClean="0">
                <a:latin typeface="Ebrima" panose="02000000000000000000" pitchFamily="2" charset="0"/>
                <a:ea typeface="Ebrima" panose="02000000000000000000" pitchFamily="2" charset="0"/>
                <a:cs typeface="Ebrima" panose="02000000000000000000" pitchFamily="2" charset="0"/>
              </a:rPr>
              <a:t>2</a:t>
            </a:r>
            <a:r>
              <a:rPr lang="en-US" altLang="ko-KR" sz="1600" baseline="30000" dirty="0" smtClean="0">
                <a:latin typeface="Ebrima" panose="02000000000000000000" pitchFamily="2" charset="0"/>
                <a:ea typeface="Ebrima" panose="02000000000000000000" pitchFamily="2" charset="0"/>
                <a:cs typeface="Ebrima" panose="02000000000000000000" pitchFamily="2" charset="0"/>
              </a:rPr>
              <a:t>nd</a:t>
            </a:r>
            <a:r>
              <a:rPr lang="en-US" altLang="ko-KR" sz="1600" dirty="0" smtClean="0">
                <a:latin typeface="Ebrima" panose="02000000000000000000" pitchFamily="2" charset="0"/>
                <a:ea typeface="Ebrima" panose="02000000000000000000" pitchFamily="2" charset="0"/>
                <a:cs typeface="Ebrima" panose="02000000000000000000" pitchFamily="2" charset="0"/>
              </a:rPr>
              <a:t> Question:</a:t>
            </a:r>
          </a:p>
          <a:p>
            <a:r>
              <a:rPr lang="en-US" altLang="ko-KR" sz="1600" dirty="0" smtClean="0">
                <a:latin typeface="Ebrima" panose="02000000000000000000" pitchFamily="2" charset="0"/>
                <a:ea typeface="Ebrima" panose="02000000000000000000" pitchFamily="2" charset="0"/>
                <a:cs typeface="Ebrima" panose="02000000000000000000" pitchFamily="2" charset="0"/>
              </a:rPr>
              <a:t>How is different the </a:t>
            </a:r>
            <a:r>
              <a:rPr lang="en-US" altLang="ko-KR" sz="1600" dirty="0" err="1" smtClean="0">
                <a:latin typeface="Ebrima" panose="02000000000000000000" pitchFamily="2" charset="0"/>
                <a:ea typeface="Ebrima" panose="02000000000000000000" pitchFamily="2" charset="0"/>
                <a:cs typeface="Ebrima" panose="02000000000000000000" pitchFamily="2" charset="0"/>
              </a:rPr>
              <a:t>HRQoL</a:t>
            </a:r>
            <a:r>
              <a:rPr lang="en-US" altLang="ko-KR" sz="1600" dirty="0" smtClean="0">
                <a:latin typeface="Ebrima" panose="02000000000000000000" pitchFamily="2" charset="0"/>
                <a:ea typeface="Ebrima" panose="02000000000000000000" pitchFamily="2" charset="0"/>
                <a:cs typeface="Ebrima" panose="02000000000000000000" pitchFamily="2" charset="0"/>
              </a:rPr>
              <a:t> by severity of IS? </a:t>
            </a:r>
            <a:endParaRPr lang="ko-KR" altLang="en-US" sz="1600" dirty="0">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6965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994122"/>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indent="182563" algn="l"/>
            <a:r>
              <a:rPr lang="en-US" altLang="ko-KR" sz="3200" dirty="0" smtClean="0">
                <a:solidFill>
                  <a:schemeClr val="bg1"/>
                </a:solidFill>
              </a:rPr>
              <a:t>Purpose</a:t>
            </a:r>
            <a:endParaRPr lang="ko-KR" altLang="en-US" sz="3200" dirty="0">
              <a:solidFill>
                <a:schemeClr val="bg1"/>
              </a:solidFill>
            </a:endParaRPr>
          </a:p>
        </p:txBody>
      </p:sp>
      <p:sp>
        <p:nvSpPr>
          <p:cNvPr id="4" name="슬라이드 번호 개체 틀 3"/>
          <p:cNvSpPr>
            <a:spLocks noGrp="1"/>
          </p:cNvSpPr>
          <p:nvPr>
            <p:ph type="sldNum" sz="quarter" idx="12"/>
          </p:nvPr>
        </p:nvSpPr>
        <p:spPr/>
        <p:txBody>
          <a:bodyPr/>
          <a:lstStyle/>
          <a:p>
            <a:fld id="{92C973C6-7BEE-4F67-9C05-077542A0F6D6}" type="slidenum">
              <a:rPr lang="ko-KR" altLang="en-US" smtClean="0"/>
              <a:t>9</a:t>
            </a:fld>
            <a:endParaRPr lang="ko-KR" altLang="en-US"/>
          </a:p>
        </p:txBody>
      </p:sp>
      <p:grpSp>
        <p:nvGrpSpPr>
          <p:cNvPr id="5" name="그룹 12"/>
          <p:cNvGrpSpPr/>
          <p:nvPr/>
        </p:nvGrpSpPr>
        <p:grpSpPr>
          <a:xfrm>
            <a:off x="539770" y="2009167"/>
            <a:ext cx="8208694" cy="1584492"/>
            <a:chOff x="539770" y="2009167"/>
            <a:chExt cx="8208694" cy="1584492"/>
          </a:xfrm>
        </p:grpSpPr>
        <p:sp>
          <p:nvSpPr>
            <p:cNvPr id="6" name="자유형 5"/>
            <p:cNvSpPr/>
            <p:nvPr/>
          </p:nvSpPr>
          <p:spPr>
            <a:xfrm>
              <a:off x="1524440" y="2071224"/>
              <a:ext cx="7224024" cy="1460378"/>
            </a:xfrm>
            <a:custGeom>
              <a:avLst/>
              <a:gdLst>
                <a:gd name="connsiteX0" fmla="*/ 263945 w 1583637"/>
                <a:gd name="connsiteY0" fmla="*/ 0 h 7079789"/>
                <a:gd name="connsiteX1" fmla="*/ 1319692 w 1583637"/>
                <a:gd name="connsiteY1" fmla="*/ 0 h 7079789"/>
                <a:gd name="connsiteX2" fmla="*/ 1506329 w 1583637"/>
                <a:gd name="connsiteY2" fmla="*/ 77308 h 7079789"/>
                <a:gd name="connsiteX3" fmla="*/ 1583636 w 1583637"/>
                <a:gd name="connsiteY3" fmla="*/ 263945 h 7079789"/>
                <a:gd name="connsiteX4" fmla="*/ 1583637 w 1583637"/>
                <a:gd name="connsiteY4" fmla="*/ 7079789 h 7079789"/>
                <a:gd name="connsiteX5" fmla="*/ 1583637 w 1583637"/>
                <a:gd name="connsiteY5" fmla="*/ 7079789 h 7079789"/>
                <a:gd name="connsiteX6" fmla="*/ 1583637 w 1583637"/>
                <a:gd name="connsiteY6" fmla="*/ 7079789 h 7079789"/>
                <a:gd name="connsiteX7" fmla="*/ 0 w 1583637"/>
                <a:gd name="connsiteY7" fmla="*/ 7079789 h 7079789"/>
                <a:gd name="connsiteX8" fmla="*/ 0 w 1583637"/>
                <a:gd name="connsiteY8" fmla="*/ 7079789 h 7079789"/>
                <a:gd name="connsiteX9" fmla="*/ 0 w 1583637"/>
                <a:gd name="connsiteY9" fmla="*/ 7079789 h 7079789"/>
                <a:gd name="connsiteX10" fmla="*/ 0 w 1583637"/>
                <a:gd name="connsiteY10" fmla="*/ 263945 h 7079789"/>
                <a:gd name="connsiteX11" fmla="*/ 77308 w 1583637"/>
                <a:gd name="connsiteY11" fmla="*/ 77308 h 7079789"/>
                <a:gd name="connsiteX12" fmla="*/ 263945 w 1583637"/>
                <a:gd name="connsiteY12" fmla="*/ 1 h 7079789"/>
                <a:gd name="connsiteX13" fmla="*/ 263945 w 1583637"/>
                <a:gd name="connsiteY13" fmla="*/ 0 h 70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637" h="7079789">
                  <a:moveTo>
                    <a:pt x="1583637" y="1179989"/>
                  </a:moveTo>
                  <a:lnTo>
                    <a:pt x="1583637" y="5899800"/>
                  </a:lnTo>
                  <a:cubicBezTo>
                    <a:pt x="1583637" y="6212754"/>
                    <a:pt x="1577417" y="6512887"/>
                    <a:pt x="1566344" y="6734177"/>
                  </a:cubicBezTo>
                  <a:cubicBezTo>
                    <a:pt x="1555272" y="6955466"/>
                    <a:pt x="1540255" y="7079789"/>
                    <a:pt x="1524597" y="7079785"/>
                  </a:cubicBezTo>
                  <a:cubicBezTo>
                    <a:pt x="1016398" y="7079785"/>
                    <a:pt x="508199" y="7079789"/>
                    <a:pt x="0" y="7079789"/>
                  </a:cubicBezTo>
                  <a:lnTo>
                    <a:pt x="0" y="7079789"/>
                  </a:lnTo>
                  <a:lnTo>
                    <a:pt x="0" y="7079789"/>
                  </a:lnTo>
                  <a:lnTo>
                    <a:pt x="0" y="0"/>
                  </a:lnTo>
                  <a:lnTo>
                    <a:pt x="0" y="0"/>
                  </a:lnTo>
                  <a:lnTo>
                    <a:pt x="0" y="0"/>
                  </a:lnTo>
                  <a:lnTo>
                    <a:pt x="1524597" y="0"/>
                  </a:lnTo>
                  <a:cubicBezTo>
                    <a:pt x="1540255" y="0"/>
                    <a:pt x="1555272" y="124323"/>
                    <a:pt x="1566344" y="345612"/>
                  </a:cubicBezTo>
                  <a:cubicBezTo>
                    <a:pt x="1577417" y="566902"/>
                    <a:pt x="1583637" y="867039"/>
                    <a:pt x="1583637" y="1179989"/>
                  </a:cubicBezTo>
                  <a:lnTo>
                    <a:pt x="1583637" y="1179989"/>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1132" rIns="324956" bIns="201134" numCol="1" spcCol="1270" anchor="ctr" anchorCtr="0">
              <a:noAutofit/>
            </a:bodyPr>
            <a:lstStyle/>
            <a:p>
              <a:pPr marL="0" lvl="1" defTabSz="889000">
                <a:lnSpc>
                  <a:spcPct val="150000"/>
                </a:lnSpc>
                <a:spcBef>
                  <a:spcPct val="0"/>
                </a:spcBef>
                <a:spcAft>
                  <a:spcPct val="15000"/>
                </a:spcAft>
              </a:pPr>
              <a:r>
                <a:rPr lang="en-US" altLang="ko-KR" sz="2000" dirty="0">
                  <a:latin typeface="Ebrima" panose="02000000000000000000" pitchFamily="2" charset="0"/>
                  <a:ea typeface="Ebrima" panose="02000000000000000000" pitchFamily="2" charset="0"/>
                  <a:cs typeface="Ebrima" panose="02000000000000000000" pitchFamily="2" charset="0"/>
                </a:rPr>
                <a:t>To </a:t>
              </a:r>
              <a:r>
                <a:rPr lang="en-US" altLang="ko-KR" sz="2000" dirty="0" smtClean="0">
                  <a:latin typeface="Ebrima" panose="02000000000000000000" pitchFamily="2" charset="0"/>
                  <a:ea typeface="Ebrima" panose="02000000000000000000" pitchFamily="2" charset="0"/>
                  <a:cs typeface="Ebrima" panose="02000000000000000000" pitchFamily="2" charset="0"/>
                </a:rPr>
                <a:t>characterize disease severity in </a:t>
              </a:r>
              <a:r>
                <a:rPr lang="en-US" altLang="ko-KR" sz="2000" dirty="0">
                  <a:latin typeface="Ebrima" panose="02000000000000000000" pitchFamily="2" charset="0"/>
                  <a:ea typeface="Ebrima" panose="02000000000000000000" pitchFamily="2" charset="0"/>
                  <a:cs typeface="Ebrima" panose="02000000000000000000" pitchFamily="2" charset="0"/>
                </a:rPr>
                <a:t>adolescents with idiopathic scoliosis (AIS) in Korea</a:t>
              </a:r>
              <a:r>
                <a:rPr lang="en-US" altLang="ko-KR" sz="2000" dirty="0" smtClean="0">
                  <a:latin typeface="Ebrima" panose="02000000000000000000" pitchFamily="2" charset="0"/>
                  <a:ea typeface="Ebrima" panose="02000000000000000000" pitchFamily="2" charset="0"/>
                  <a:cs typeface="Ebrima" panose="02000000000000000000" pitchFamily="2" charset="0"/>
                </a:rPr>
                <a:t>.  </a:t>
              </a:r>
              <a:endParaRPr lang="ko-KR" altLang="en-US" sz="2000" dirty="0" smtClean="0">
                <a:latin typeface="Ebrima" panose="02000000000000000000" pitchFamily="2" charset="0"/>
                <a:cs typeface="Ebrima" panose="02000000000000000000" pitchFamily="2" charset="0"/>
              </a:endParaRPr>
            </a:p>
          </p:txBody>
        </p:sp>
        <p:sp>
          <p:nvSpPr>
            <p:cNvPr id="7" name="자유형 6"/>
            <p:cNvSpPr/>
            <p:nvPr/>
          </p:nvSpPr>
          <p:spPr>
            <a:xfrm>
              <a:off x="539770" y="2009167"/>
              <a:ext cx="984670" cy="1584492"/>
            </a:xfrm>
            <a:custGeom>
              <a:avLst/>
              <a:gdLst>
                <a:gd name="connsiteX0" fmla="*/ 0 w 984670"/>
                <a:gd name="connsiteY0" fmla="*/ 164115 h 1584492"/>
                <a:gd name="connsiteX1" fmla="*/ 48068 w 984670"/>
                <a:gd name="connsiteY1" fmla="*/ 48068 h 1584492"/>
                <a:gd name="connsiteX2" fmla="*/ 164115 w 984670"/>
                <a:gd name="connsiteY2" fmla="*/ 0 h 1584492"/>
                <a:gd name="connsiteX3" fmla="*/ 820555 w 984670"/>
                <a:gd name="connsiteY3" fmla="*/ 0 h 1584492"/>
                <a:gd name="connsiteX4" fmla="*/ 936602 w 984670"/>
                <a:gd name="connsiteY4" fmla="*/ 48068 h 1584492"/>
                <a:gd name="connsiteX5" fmla="*/ 984670 w 984670"/>
                <a:gd name="connsiteY5" fmla="*/ 164115 h 1584492"/>
                <a:gd name="connsiteX6" fmla="*/ 984670 w 984670"/>
                <a:gd name="connsiteY6" fmla="*/ 1420377 h 1584492"/>
                <a:gd name="connsiteX7" fmla="*/ 936602 w 984670"/>
                <a:gd name="connsiteY7" fmla="*/ 1536424 h 1584492"/>
                <a:gd name="connsiteX8" fmla="*/ 820555 w 984670"/>
                <a:gd name="connsiteY8" fmla="*/ 1584492 h 1584492"/>
                <a:gd name="connsiteX9" fmla="*/ 164115 w 984670"/>
                <a:gd name="connsiteY9" fmla="*/ 1584492 h 1584492"/>
                <a:gd name="connsiteX10" fmla="*/ 48068 w 984670"/>
                <a:gd name="connsiteY10" fmla="*/ 1536424 h 1584492"/>
                <a:gd name="connsiteX11" fmla="*/ 0 w 984670"/>
                <a:gd name="connsiteY11" fmla="*/ 1420377 h 1584492"/>
                <a:gd name="connsiteX12" fmla="*/ 0 w 984670"/>
                <a:gd name="connsiteY12" fmla="*/ 164115 h 158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670" h="1584492">
                  <a:moveTo>
                    <a:pt x="0" y="164115"/>
                  </a:moveTo>
                  <a:cubicBezTo>
                    <a:pt x="0" y="120589"/>
                    <a:pt x="17291" y="78846"/>
                    <a:pt x="48068" y="48068"/>
                  </a:cubicBezTo>
                  <a:cubicBezTo>
                    <a:pt x="78846" y="17291"/>
                    <a:pt x="120589" y="0"/>
                    <a:pt x="164115" y="0"/>
                  </a:cubicBezTo>
                  <a:lnTo>
                    <a:pt x="820555" y="0"/>
                  </a:lnTo>
                  <a:cubicBezTo>
                    <a:pt x="864081" y="0"/>
                    <a:pt x="905824" y="17291"/>
                    <a:pt x="936602" y="48068"/>
                  </a:cubicBezTo>
                  <a:cubicBezTo>
                    <a:pt x="967379" y="78846"/>
                    <a:pt x="984670" y="120589"/>
                    <a:pt x="984670" y="164115"/>
                  </a:cubicBezTo>
                  <a:lnTo>
                    <a:pt x="984670" y="1420377"/>
                  </a:lnTo>
                  <a:cubicBezTo>
                    <a:pt x="984670" y="1463903"/>
                    <a:pt x="967379" y="1505646"/>
                    <a:pt x="936602" y="1536424"/>
                  </a:cubicBezTo>
                  <a:cubicBezTo>
                    <a:pt x="905824" y="1567202"/>
                    <a:pt x="864081" y="1584492"/>
                    <a:pt x="820555" y="1584492"/>
                  </a:cubicBezTo>
                  <a:lnTo>
                    <a:pt x="164115" y="1584492"/>
                  </a:lnTo>
                  <a:cubicBezTo>
                    <a:pt x="120589" y="1584492"/>
                    <a:pt x="78846" y="1567201"/>
                    <a:pt x="48068" y="1536424"/>
                  </a:cubicBezTo>
                  <a:cubicBezTo>
                    <a:pt x="17290" y="1505646"/>
                    <a:pt x="0" y="1463903"/>
                    <a:pt x="0" y="1420377"/>
                  </a:cubicBezTo>
                  <a:lnTo>
                    <a:pt x="0" y="1641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5228" tIns="116648" rIns="185228" bIns="116648"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t>1</a:t>
              </a:r>
              <a:endParaRPr lang="ko-KR" altLang="en-US" sz="3600" kern="1200" dirty="0"/>
            </a:p>
          </p:txBody>
        </p:sp>
      </p:grpSp>
      <p:grpSp>
        <p:nvGrpSpPr>
          <p:cNvPr id="8" name="그룹 13"/>
          <p:cNvGrpSpPr/>
          <p:nvPr/>
        </p:nvGrpSpPr>
        <p:grpSpPr>
          <a:xfrm>
            <a:off x="539770" y="4077072"/>
            <a:ext cx="8208694" cy="1627272"/>
            <a:chOff x="539770" y="3791683"/>
            <a:chExt cx="8065934" cy="1627272"/>
          </a:xfrm>
        </p:grpSpPr>
        <p:sp>
          <p:nvSpPr>
            <p:cNvPr id="9" name="자유형 8"/>
            <p:cNvSpPr/>
            <p:nvPr/>
          </p:nvSpPr>
          <p:spPr>
            <a:xfrm>
              <a:off x="1524851" y="3863691"/>
              <a:ext cx="7080853" cy="1489198"/>
            </a:xfrm>
            <a:custGeom>
              <a:avLst/>
              <a:gdLst>
                <a:gd name="connsiteX0" fmla="*/ 260206 w 1561205"/>
                <a:gd name="connsiteY0" fmla="*/ 0 h 6986806"/>
                <a:gd name="connsiteX1" fmla="*/ 1300999 w 1561205"/>
                <a:gd name="connsiteY1" fmla="*/ 0 h 6986806"/>
                <a:gd name="connsiteX2" fmla="*/ 1484992 w 1561205"/>
                <a:gd name="connsiteY2" fmla="*/ 76213 h 6986806"/>
                <a:gd name="connsiteX3" fmla="*/ 1561204 w 1561205"/>
                <a:gd name="connsiteY3" fmla="*/ 260207 h 6986806"/>
                <a:gd name="connsiteX4" fmla="*/ 1561205 w 1561205"/>
                <a:gd name="connsiteY4" fmla="*/ 6986806 h 6986806"/>
                <a:gd name="connsiteX5" fmla="*/ 1561205 w 1561205"/>
                <a:gd name="connsiteY5" fmla="*/ 6986806 h 6986806"/>
                <a:gd name="connsiteX6" fmla="*/ 1561205 w 1561205"/>
                <a:gd name="connsiteY6" fmla="*/ 6986806 h 6986806"/>
                <a:gd name="connsiteX7" fmla="*/ 0 w 1561205"/>
                <a:gd name="connsiteY7" fmla="*/ 6986806 h 6986806"/>
                <a:gd name="connsiteX8" fmla="*/ 0 w 1561205"/>
                <a:gd name="connsiteY8" fmla="*/ 6986806 h 6986806"/>
                <a:gd name="connsiteX9" fmla="*/ 0 w 1561205"/>
                <a:gd name="connsiteY9" fmla="*/ 6986806 h 6986806"/>
                <a:gd name="connsiteX10" fmla="*/ 0 w 1561205"/>
                <a:gd name="connsiteY10" fmla="*/ 260206 h 6986806"/>
                <a:gd name="connsiteX11" fmla="*/ 76213 w 1561205"/>
                <a:gd name="connsiteY11" fmla="*/ 76213 h 6986806"/>
                <a:gd name="connsiteX12" fmla="*/ 260207 w 1561205"/>
                <a:gd name="connsiteY12" fmla="*/ 1 h 6986806"/>
                <a:gd name="connsiteX13" fmla="*/ 260206 w 1561205"/>
                <a:gd name="connsiteY13" fmla="*/ 0 h 69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205" h="6986806">
                  <a:moveTo>
                    <a:pt x="1561205" y="1164492"/>
                  </a:moveTo>
                  <a:lnTo>
                    <a:pt x="1561205" y="5822314"/>
                  </a:lnTo>
                  <a:cubicBezTo>
                    <a:pt x="1561205" y="6131156"/>
                    <a:pt x="1555079" y="6427347"/>
                    <a:pt x="1544175" y="6645731"/>
                  </a:cubicBezTo>
                  <a:cubicBezTo>
                    <a:pt x="1533271" y="6864114"/>
                    <a:pt x="1518482" y="6986799"/>
                    <a:pt x="1503062" y="6986799"/>
                  </a:cubicBezTo>
                  <a:cubicBezTo>
                    <a:pt x="1002041" y="6986799"/>
                    <a:pt x="501021" y="6986804"/>
                    <a:pt x="0" y="6986804"/>
                  </a:cubicBezTo>
                  <a:lnTo>
                    <a:pt x="0" y="6986804"/>
                  </a:lnTo>
                  <a:lnTo>
                    <a:pt x="0" y="6986804"/>
                  </a:lnTo>
                  <a:lnTo>
                    <a:pt x="0" y="2"/>
                  </a:lnTo>
                  <a:lnTo>
                    <a:pt x="0" y="2"/>
                  </a:lnTo>
                  <a:lnTo>
                    <a:pt x="0" y="2"/>
                  </a:lnTo>
                  <a:lnTo>
                    <a:pt x="1503062" y="2"/>
                  </a:lnTo>
                  <a:cubicBezTo>
                    <a:pt x="1518482" y="2"/>
                    <a:pt x="1533271" y="122692"/>
                    <a:pt x="1544175" y="341075"/>
                  </a:cubicBezTo>
                  <a:cubicBezTo>
                    <a:pt x="1555079" y="559459"/>
                    <a:pt x="1561205" y="855654"/>
                    <a:pt x="1561205" y="1164497"/>
                  </a:cubicBezTo>
                  <a:lnTo>
                    <a:pt x="1561205" y="1164492"/>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0037" rIns="323862" bIns="200038" numCol="1" spcCol="1270" anchor="ctr" anchorCtr="0">
              <a:noAutofit/>
            </a:bodyPr>
            <a:lstStyle/>
            <a:p>
              <a:pPr>
                <a:lnSpc>
                  <a:spcPct val="150000"/>
                </a:lnSpc>
              </a:pPr>
              <a:endParaRPr lang="ko-KR" altLang="en-US" sz="2000" dirty="0">
                <a:latin typeface="+mn-ea"/>
              </a:endParaRPr>
            </a:p>
          </p:txBody>
        </p:sp>
        <p:sp>
          <p:nvSpPr>
            <p:cNvPr id="10" name="자유형 9"/>
            <p:cNvSpPr/>
            <p:nvPr/>
          </p:nvSpPr>
          <p:spPr>
            <a:xfrm>
              <a:off x="539770" y="3791683"/>
              <a:ext cx="985081" cy="1627272"/>
            </a:xfrm>
            <a:custGeom>
              <a:avLst/>
              <a:gdLst>
                <a:gd name="connsiteX0" fmla="*/ 0 w 985081"/>
                <a:gd name="connsiteY0" fmla="*/ 164183 h 1549324"/>
                <a:gd name="connsiteX1" fmla="*/ 48088 w 985081"/>
                <a:gd name="connsiteY1" fmla="*/ 48088 h 1549324"/>
                <a:gd name="connsiteX2" fmla="*/ 164183 w 985081"/>
                <a:gd name="connsiteY2" fmla="*/ 0 h 1549324"/>
                <a:gd name="connsiteX3" fmla="*/ 820898 w 985081"/>
                <a:gd name="connsiteY3" fmla="*/ 0 h 1549324"/>
                <a:gd name="connsiteX4" fmla="*/ 936993 w 985081"/>
                <a:gd name="connsiteY4" fmla="*/ 48088 h 1549324"/>
                <a:gd name="connsiteX5" fmla="*/ 985081 w 985081"/>
                <a:gd name="connsiteY5" fmla="*/ 164183 h 1549324"/>
                <a:gd name="connsiteX6" fmla="*/ 985081 w 985081"/>
                <a:gd name="connsiteY6" fmla="*/ 1385141 h 1549324"/>
                <a:gd name="connsiteX7" fmla="*/ 936993 w 985081"/>
                <a:gd name="connsiteY7" fmla="*/ 1501236 h 1549324"/>
                <a:gd name="connsiteX8" fmla="*/ 820898 w 985081"/>
                <a:gd name="connsiteY8" fmla="*/ 1549324 h 1549324"/>
                <a:gd name="connsiteX9" fmla="*/ 164183 w 985081"/>
                <a:gd name="connsiteY9" fmla="*/ 1549324 h 1549324"/>
                <a:gd name="connsiteX10" fmla="*/ 48088 w 985081"/>
                <a:gd name="connsiteY10" fmla="*/ 1501236 h 1549324"/>
                <a:gd name="connsiteX11" fmla="*/ 0 w 985081"/>
                <a:gd name="connsiteY11" fmla="*/ 1385141 h 1549324"/>
                <a:gd name="connsiteX12" fmla="*/ 0 w 985081"/>
                <a:gd name="connsiteY12" fmla="*/ 164183 h 154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081" h="1549324">
                  <a:moveTo>
                    <a:pt x="0" y="164183"/>
                  </a:moveTo>
                  <a:cubicBezTo>
                    <a:pt x="0" y="120639"/>
                    <a:pt x="17298" y="78878"/>
                    <a:pt x="48088" y="48088"/>
                  </a:cubicBezTo>
                  <a:cubicBezTo>
                    <a:pt x="78878" y="17298"/>
                    <a:pt x="120639" y="0"/>
                    <a:pt x="164183" y="0"/>
                  </a:cubicBezTo>
                  <a:lnTo>
                    <a:pt x="820898" y="0"/>
                  </a:lnTo>
                  <a:cubicBezTo>
                    <a:pt x="864442" y="0"/>
                    <a:pt x="906203" y="17298"/>
                    <a:pt x="936993" y="48088"/>
                  </a:cubicBezTo>
                  <a:cubicBezTo>
                    <a:pt x="967783" y="78878"/>
                    <a:pt x="985081" y="120639"/>
                    <a:pt x="985081" y="164183"/>
                  </a:cubicBezTo>
                  <a:lnTo>
                    <a:pt x="985081" y="1385141"/>
                  </a:lnTo>
                  <a:cubicBezTo>
                    <a:pt x="985081" y="1428685"/>
                    <a:pt x="967783" y="1470446"/>
                    <a:pt x="936993" y="1501236"/>
                  </a:cubicBezTo>
                  <a:cubicBezTo>
                    <a:pt x="906203" y="1532026"/>
                    <a:pt x="864442" y="1549324"/>
                    <a:pt x="820898" y="1549324"/>
                  </a:cubicBezTo>
                  <a:lnTo>
                    <a:pt x="164183" y="1549324"/>
                  </a:lnTo>
                  <a:cubicBezTo>
                    <a:pt x="120639" y="1549324"/>
                    <a:pt x="78878" y="1532026"/>
                    <a:pt x="48088" y="1501236"/>
                  </a:cubicBezTo>
                  <a:cubicBezTo>
                    <a:pt x="17298" y="1470446"/>
                    <a:pt x="0" y="1428685"/>
                    <a:pt x="0" y="1385141"/>
                  </a:cubicBezTo>
                  <a:lnTo>
                    <a:pt x="0" y="1641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5248" tIns="116668" rIns="185248" bIns="116668"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t>2</a:t>
              </a:r>
              <a:endParaRPr lang="ko-KR" altLang="en-US" sz="3600" kern="1200" dirty="0"/>
            </a:p>
          </p:txBody>
        </p:sp>
      </p:grpSp>
      <p:sp>
        <p:nvSpPr>
          <p:cNvPr id="12" name="직사각형 11"/>
          <p:cNvSpPr/>
          <p:nvPr/>
        </p:nvSpPr>
        <p:spPr>
          <a:xfrm>
            <a:off x="1648018" y="4290543"/>
            <a:ext cx="6840760" cy="1200329"/>
          </a:xfrm>
          <a:prstGeom prst="rect">
            <a:avLst/>
          </a:prstGeom>
        </p:spPr>
        <p:txBody>
          <a:bodyPr wrap="square">
            <a:spAutoFit/>
          </a:bodyPr>
          <a:lstStyle/>
          <a:p>
            <a:pPr>
              <a:lnSpc>
                <a:spcPct val="200000"/>
              </a:lnSpc>
            </a:pPr>
            <a:r>
              <a:rPr lang="en-US" altLang="ko-KR" dirty="0" smtClean="0">
                <a:latin typeface="Ebrima" panose="02000000000000000000" pitchFamily="2" charset="0"/>
                <a:ea typeface="Ebrima" panose="02000000000000000000" pitchFamily="2" charset="0"/>
                <a:cs typeface="Ebrima" panose="02000000000000000000" pitchFamily="2" charset="0"/>
              </a:rPr>
              <a:t>To characterize health related quality of life (</a:t>
            </a:r>
            <a:r>
              <a:rPr lang="en-US" altLang="ko-KR" dirty="0" err="1" smtClean="0">
                <a:latin typeface="Ebrima" panose="02000000000000000000" pitchFamily="2" charset="0"/>
                <a:ea typeface="Ebrima" panose="02000000000000000000" pitchFamily="2" charset="0"/>
                <a:cs typeface="Ebrima" panose="02000000000000000000" pitchFamily="2" charset="0"/>
              </a:rPr>
              <a:t>HRQoL</a:t>
            </a:r>
            <a:r>
              <a:rPr lang="en-US" altLang="ko-KR" dirty="0" smtClean="0">
                <a:latin typeface="Ebrima" panose="02000000000000000000" pitchFamily="2" charset="0"/>
                <a:ea typeface="Ebrima" panose="02000000000000000000" pitchFamily="2" charset="0"/>
                <a:cs typeface="Ebrima" panose="02000000000000000000" pitchFamily="2" charset="0"/>
              </a:rPr>
              <a:t>) by disease severity in adolescents with idiopathic scoliosis (AIS) in Korea.</a:t>
            </a:r>
            <a:endParaRPr lang="ko-KR" altLang="en-US" dirty="0">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1035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2">
      <a:majorFont>
        <a:latin typeface="Arial Black"/>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3028</Words>
  <Application>Microsoft Office PowerPoint</Application>
  <PresentationFormat>화면 슬라이드 쇼(4:3)</PresentationFormat>
  <Paragraphs>282</Paragraphs>
  <Slides>24</Slides>
  <Notes>24</Notes>
  <HiddenSlides>0</HiddenSlides>
  <MMClips>0</MMClips>
  <ScaleCrop>false</ScaleCrop>
  <HeadingPairs>
    <vt:vector size="4" baseType="variant">
      <vt:variant>
        <vt:lpstr>테마</vt:lpstr>
      </vt:variant>
      <vt:variant>
        <vt:i4>1</vt:i4>
      </vt:variant>
      <vt:variant>
        <vt:lpstr>슬라이드 제목</vt:lpstr>
      </vt:variant>
      <vt:variant>
        <vt:i4>24</vt:i4>
      </vt:variant>
    </vt:vector>
  </HeadingPairs>
  <TitlesOfParts>
    <vt:vector size="25" baseType="lpstr">
      <vt:lpstr>Office 테마</vt:lpstr>
      <vt:lpstr>Health-related Quality of Life (SRS-22r)  of Adolescents with Idiopathic Scoliosis in Korea</vt:lpstr>
      <vt:lpstr>Introduction</vt:lpstr>
      <vt:lpstr>Introduction</vt:lpstr>
      <vt:lpstr>Introduction</vt:lpstr>
      <vt:lpstr>Introduction</vt:lpstr>
      <vt:lpstr>Introduction</vt:lpstr>
      <vt:lpstr>Introduction</vt:lpstr>
      <vt:lpstr>Introduction</vt:lpstr>
      <vt:lpstr>Purpose</vt:lpstr>
      <vt:lpstr>Methods</vt:lpstr>
      <vt:lpstr>Study Participants</vt:lpstr>
      <vt:lpstr>Materials</vt:lpstr>
      <vt:lpstr>Data Analysis</vt:lpstr>
      <vt:lpstr>Results (1)</vt:lpstr>
      <vt:lpstr>Results (2)</vt:lpstr>
      <vt:lpstr>Results (3)</vt:lpstr>
      <vt:lpstr>Discussion (1)</vt:lpstr>
      <vt:lpstr>Discussion (1) – Cont.</vt:lpstr>
      <vt:lpstr>Discussion (2)</vt:lpstr>
      <vt:lpstr>Discussion (3)</vt:lpstr>
      <vt:lpstr>Conclusion </vt:lpstr>
      <vt:lpstr>Conclusion – Cont. </vt:lpstr>
      <vt:lpstr>References</vt:lpstr>
      <vt:lpstr>Thanks a lot!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Health-related Quality of Life (SRS-22r)  in Korean Adolescents According to  Severity of Idiopathic Scoliosis</dc:title>
  <dc:creator>최지혜</dc:creator>
  <cp:lastModifiedBy>최지혜</cp:lastModifiedBy>
  <cp:revision>122</cp:revision>
  <cp:lastPrinted>2015-07-20T01:04:45Z</cp:lastPrinted>
  <dcterms:created xsi:type="dcterms:W3CDTF">2015-07-11T01:37:35Z</dcterms:created>
  <dcterms:modified xsi:type="dcterms:W3CDTF">2015-07-20T09:02:58Z</dcterms:modified>
</cp:coreProperties>
</file>