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 id="2147483916" r:id="rId2"/>
    <p:sldMasterId id="2147483949" r:id="rId3"/>
    <p:sldMasterId id="2147483928" r:id="rId4"/>
    <p:sldMasterId id="2147483973" r:id="rId5"/>
    <p:sldMasterId id="2147483985" r:id="rId6"/>
  </p:sldMasterIdLst>
  <p:notesMasterIdLst>
    <p:notesMasterId r:id="rId28"/>
  </p:notesMasterIdLst>
  <p:handoutMasterIdLst>
    <p:handoutMasterId r:id="rId29"/>
  </p:handoutMasterIdLst>
  <p:sldIdLst>
    <p:sldId id="497" r:id="rId7"/>
    <p:sldId id="498" r:id="rId8"/>
    <p:sldId id="290" r:id="rId9"/>
    <p:sldId id="486" r:id="rId10"/>
    <p:sldId id="495" r:id="rId11"/>
    <p:sldId id="496" r:id="rId12"/>
    <p:sldId id="494" r:id="rId13"/>
    <p:sldId id="491" r:id="rId14"/>
    <p:sldId id="492" r:id="rId15"/>
    <p:sldId id="493" r:id="rId16"/>
    <p:sldId id="305" r:id="rId17"/>
    <p:sldId id="306" r:id="rId18"/>
    <p:sldId id="299" r:id="rId19"/>
    <p:sldId id="483" r:id="rId20"/>
    <p:sldId id="470" r:id="rId21"/>
    <p:sldId id="301" r:id="rId22"/>
    <p:sldId id="472" r:id="rId23"/>
    <p:sldId id="474" r:id="rId24"/>
    <p:sldId id="471" r:id="rId25"/>
    <p:sldId id="330" r:id="rId26"/>
    <p:sldId id="499" r:id="rId27"/>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BB3F"/>
    <a:srgbClr val="008000"/>
    <a:srgbClr val="339933"/>
    <a:srgbClr val="FFFFFF"/>
    <a:srgbClr val="D9D9D9"/>
    <a:srgbClr val="CC6600"/>
    <a:srgbClr val="33CC33"/>
    <a:srgbClr val="0033CC"/>
    <a:srgbClr val="000000"/>
    <a:srgbClr val="FDFE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57" autoAdjust="0"/>
    <p:restoredTop sz="86403" autoAdjust="0"/>
  </p:normalViewPr>
  <p:slideViewPr>
    <p:cSldViewPr snapToGrid="0">
      <p:cViewPr>
        <p:scale>
          <a:sx n="81" d="100"/>
          <a:sy n="81" d="100"/>
        </p:scale>
        <p:origin x="-1164" y="-36"/>
      </p:cViewPr>
      <p:guideLst>
        <p:guide orient="horz" pos="3958"/>
        <p:guide orient="horz" pos="701"/>
        <p:guide orient="horz" pos="2533"/>
        <p:guide pos="366"/>
        <p:guide pos="5560"/>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84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DC083D22-C898-42F7-AEA7-A54CEE88FA87}" type="datetimeFigureOut">
              <a:rPr lang="en-US" smtClean="0"/>
              <a:t>10/9/2014</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AE6ABA55-EE18-415A-A52B-EB46E99A4D14}" type="slidenum">
              <a:rPr lang="en-US" smtClean="0"/>
              <a:t>‹#›</a:t>
            </a:fld>
            <a:endParaRPr lang="en-US"/>
          </a:p>
        </p:txBody>
      </p:sp>
    </p:spTree>
    <p:extLst>
      <p:ext uri="{BB962C8B-B14F-4D97-AF65-F5344CB8AC3E}">
        <p14:creationId xmlns:p14="http://schemas.microsoft.com/office/powerpoint/2010/main" val="3323164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3" tIns="46477" rIns="92953" bIns="46477" rtlCol="0"/>
          <a:lstStyle>
            <a:lvl1pPr algn="r">
              <a:defRPr sz="1200"/>
            </a:lvl1pPr>
          </a:lstStyle>
          <a:p>
            <a:fld id="{D20A75FF-6565-433D-AE26-781FD629152C}" type="datetimeFigureOut">
              <a:rPr lang="en-US" smtClean="0"/>
              <a:t>10/9/2014</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3" tIns="46477" rIns="92953" bIns="46477" rtlCol="0" anchor="b"/>
          <a:lstStyle>
            <a:lvl1pPr algn="r">
              <a:defRPr sz="1200"/>
            </a:lvl1pPr>
          </a:lstStyle>
          <a:p>
            <a:fld id="{07EA2FB7-1E82-421F-8CC3-5C0506B0F367}" type="slidenum">
              <a:rPr lang="en-US" smtClean="0"/>
              <a:t>‹#›</a:t>
            </a:fld>
            <a:endParaRPr lang="en-US"/>
          </a:p>
        </p:txBody>
      </p:sp>
    </p:spTree>
    <p:extLst>
      <p:ext uri="{BB962C8B-B14F-4D97-AF65-F5344CB8AC3E}">
        <p14:creationId xmlns:p14="http://schemas.microsoft.com/office/powerpoint/2010/main" val="98261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A2FB7-1E82-421F-8CC3-5C0506B0F367}" type="slidenum">
              <a:rPr lang="en-US" smtClean="0"/>
              <a:t>3</a:t>
            </a:fld>
            <a:endParaRPr lang="en-US"/>
          </a:p>
        </p:txBody>
      </p:sp>
    </p:spTree>
    <p:extLst>
      <p:ext uri="{BB962C8B-B14F-4D97-AF65-F5344CB8AC3E}">
        <p14:creationId xmlns:p14="http://schemas.microsoft.com/office/powerpoint/2010/main" val="390799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5249" indent="-290480" eaLnBrk="0" hangingPunct="0">
              <a:defRPr>
                <a:solidFill>
                  <a:schemeClr val="tx1"/>
                </a:solidFill>
                <a:latin typeface="Arial" charset="0"/>
                <a:cs typeface="Arial" charset="0"/>
              </a:defRPr>
            </a:lvl2pPr>
            <a:lvl3pPr marL="1161922" indent="-232384" eaLnBrk="0" hangingPunct="0">
              <a:defRPr>
                <a:solidFill>
                  <a:schemeClr val="tx1"/>
                </a:solidFill>
                <a:latin typeface="Arial" charset="0"/>
                <a:cs typeface="Arial" charset="0"/>
              </a:defRPr>
            </a:lvl3pPr>
            <a:lvl4pPr marL="1626691" indent="-232384" eaLnBrk="0" hangingPunct="0">
              <a:defRPr>
                <a:solidFill>
                  <a:schemeClr val="tx1"/>
                </a:solidFill>
                <a:latin typeface="Arial" charset="0"/>
                <a:cs typeface="Arial" charset="0"/>
              </a:defRPr>
            </a:lvl4pPr>
            <a:lvl5pPr marL="2091459" indent="-232384" eaLnBrk="0" hangingPunct="0">
              <a:defRPr>
                <a:solidFill>
                  <a:schemeClr val="tx1"/>
                </a:solidFill>
                <a:latin typeface="Arial" charset="0"/>
                <a:cs typeface="Arial" charset="0"/>
              </a:defRPr>
            </a:lvl5pPr>
            <a:lvl6pPr marL="2556227" indent="-232384" algn="ctr" eaLnBrk="0" fontAlgn="base" hangingPunct="0">
              <a:spcBef>
                <a:spcPct val="0"/>
              </a:spcBef>
              <a:spcAft>
                <a:spcPct val="0"/>
              </a:spcAft>
              <a:buFont typeface="Arial" charset="0"/>
              <a:buChar char="•"/>
              <a:defRPr>
                <a:solidFill>
                  <a:schemeClr val="tx1"/>
                </a:solidFill>
                <a:latin typeface="Arial" charset="0"/>
                <a:cs typeface="Arial" charset="0"/>
              </a:defRPr>
            </a:lvl6pPr>
            <a:lvl7pPr marL="3020996" indent="-232384" algn="ctr" eaLnBrk="0" fontAlgn="base" hangingPunct="0">
              <a:spcBef>
                <a:spcPct val="0"/>
              </a:spcBef>
              <a:spcAft>
                <a:spcPct val="0"/>
              </a:spcAft>
              <a:buFont typeface="Arial" charset="0"/>
              <a:buChar char="•"/>
              <a:defRPr>
                <a:solidFill>
                  <a:schemeClr val="tx1"/>
                </a:solidFill>
                <a:latin typeface="Arial" charset="0"/>
                <a:cs typeface="Arial" charset="0"/>
              </a:defRPr>
            </a:lvl7pPr>
            <a:lvl8pPr marL="3485765" indent="-232384" algn="ctr" eaLnBrk="0" fontAlgn="base" hangingPunct="0">
              <a:spcBef>
                <a:spcPct val="0"/>
              </a:spcBef>
              <a:spcAft>
                <a:spcPct val="0"/>
              </a:spcAft>
              <a:buFont typeface="Arial" charset="0"/>
              <a:buChar char="•"/>
              <a:defRPr>
                <a:solidFill>
                  <a:schemeClr val="tx1"/>
                </a:solidFill>
                <a:latin typeface="Arial" charset="0"/>
                <a:cs typeface="Arial" charset="0"/>
              </a:defRPr>
            </a:lvl8pPr>
            <a:lvl9pPr marL="3950534" indent="-232384" algn="ctr" eaLnBrk="0" fontAlgn="base" hangingPunct="0">
              <a:spcBef>
                <a:spcPct val="0"/>
              </a:spcBef>
              <a:spcAft>
                <a:spcPct val="0"/>
              </a:spcAft>
              <a:buFont typeface="Arial" charset="0"/>
              <a:buChar char="•"/>
              <a:defRPr>
                <a:solidFill>
                  <a:schemeClr val="tx1"/>
                </a:solidFill>
                <a:latin typeface="Arial" charset="0"/>
                <a:cs typeface="Arial" charset="0"/>
              </a:defRPr>
            </a:lvl9pPr>
          </a:lstStyle>
          <a:p>
            <a:pPr eaLnBrk="1" hangingPunct="1"/>
            <a:fld id="{8153F9E3-878C-4329-9EB1-E8169F03A77E}" type="slidenum">
              <a:rPr lang="en-US">
                <a:solidFill>
                  <a:prstClr val="black"/>
                </a:solidFill>
              </a:rPr>
              <a:pPr eaLnBrk="1" hangingPunct="1"/>
              <a:t>20</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EA2FB7-1E82-421F-8CC3-5C0506B0F367}" type="slidenum">
              <a:rPr lang="en-US" smtClean="0"/>
              <a:t>4</a:t>
            </a:fld>
            <a:endParaRPr lang="en-US"/>
          </a:p>
        </p:txBody>
      </p:sp>
    </p:spTree>
    <p:extLst>
      <p:ext uri="{BB962C8B-B14F-4D97-AF65-F5344CB8AC3E}">
        <p14:creationId xmlns:p14="http://schemas.microsoft.com/office/powerpoint/2010/main" val="8429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460375" y="696913"/>
            <a:ext cx="6078538" cy="4557712"/>
          </a:xfrm>
          <a:ln/>
        </p:spPr>
      </p:sp>
      <p:sp>
        <p:nvSpPr>
          <p:cNvPr id="92163" name="Notes Placeholder 2"/>
          <p:cNvSpPr>
            <a:spLocks noGrp="1"/>
          </p:cNvSpPr>
          <p:nvPr>
            <p:ph type="body" idx="1"/>
          </p:nvPr>
        </p:nvSpPr>
        <p:spPr>
          <a:xfrm>
            <a:off x="700075" y="5394287"/>
            <a:ext cx="5597552" cy="3180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6470" rIns="92941" bIns="46470"/>
          <a:lstStyle/>
          <a:p>
            <a:endParaRPr lang="en-US" altLang="en-US" smtClean="0"/>
          </a:p>
        </p:txBody>
      </p:sp>
      <p:sp>
        <p:nvSpPr>
          <p:cNvPr id="92164" name="Slide Number Placeholder 3"/>
          <p:cNvSpPr txBox="1">
            <a:spLocks noGrp="1"/>
          </p:cNvSpPr>
          <p:nvPr/>
        </p:nvSpPr>
        <p:spPr bwMode="auto">
          <a:xfrm>
            <a:off x="3963541" y="8806532"/>
            <a:ext cx="3032641" cy="46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941" tIns="46470" rIns="92941" bIns="46470" anchor="b"/>
          <a:lstStyle>
            <a:lvl1pPr defTabSz="966788" eaLnBrk="0" hangingPunct="0">
              <a:defRPr>
                <a:solidFill>
                  <a:schemeClr val="tx1"/>
                </a:solidFill>
                <a:latin typeface="Arial" charset="0"/>
                <a:cs typeface="Arial" charset="0"/>
              </a:defRPr>
            </a:lvl1pPr>
            <a:lvl2pPr marL="769938" indent="-295275" defTabSz="966788" eaLnBrk="0" hangingPunct="0">
              <a:defRPr>
                <a:solidFill>
                  <a:schemeClr val="tx1"/>
                </a:solidFill>
                <a:latin typeface="Arial" charset="0"/>
                <a:cs typeface="Arial" charset="0"/>
              </a:defRPr>
            </a:lvl2pPr>
            <a:lvl3pPr marL="1185863" indent="-238125" defTabSz="966788" eaLnBrk="0" hangingPunct="0">
              <a:defRPr>
                <a:solidFill>
                  <a:schemeClr val="tx1"/>
                </a:solidFill>
                <a:latin typeface="Arial" charset="0"/>
                <a:cs typeface="Arial" charset="0"/>
              </a:defRPr>
            </a:lvl3pPr>
            <a:lvl4pPr marL="1658938" indent="-234950" defTabSz="966788" eaLnBrk="0" hangingPunct="0">
              <a:defRPr>
                <a:solidFill>
                  <a:schemeClr val="tx1"/>
                </a:solidFill>
                <a:latin typeface="Arial" charset="0"/>
                <a:cs typeface="Arial" charset="0"/>
              </a:defRPr>
            </a:lvl4pPr>
            <a:lvl5pPr marL="2133600" indent="-236538" defTabSz="966788" eaLnBrk="0" hangingPunct="0">
              <a:defRPr>
                <a:solidFill>
                  <a:schemeClr val="tx1"/>
                </a:solidFill>
                <a:latin typeface="Arial" charset="0"/>
                <a:cs typeface="Arial" charset="0"/>
              </a:defRPr>
            </a:lvl5pPr>
            <a:lvl6pPr marL="2590800" indent="-236538" defTabSz="966788" eaLnBrk="0" fontAlgn="base" hangingPunct="0">
              <a:spcBef>
                <a:spcPct val="0"/>
              </a:spcBef>
              <a:spcAft>
                <a:spcPct val="0"/>
              </a:spcAft>
              <a:defRPr>
                <a:solidFill>
                  <a:schemeClr val="tx1"/>
                </a:solidFill>
                <a:latin typeface="Arial" charset="0"/>
                <a:cs typeface="Arial" charset="0"/>
              </a:defRPr>
            </a:lvl6pPr>
            <a:lvl7pPr marL="3048000" indent="-236538" defTabSz="966788" eaLnBrk="0" fontAlgn="base" hangingPunct="0">
              <a:spcBef>
                <a:spcPct val="0"/>
              </a:spcBef>
              <a:spcAft>
                <a:spcPct val="0"/>
              </a:spcAft>
              <a:defRPr>
                <a:solidFill>
                  <a:schemeClr val="tx1"/>
                </a:solidFill>
                <a:latin typeface="Arial" charset="0"/>
                <a:cs typeface="Arial" charset="0"/>
              </a:defRPr>
            </a:lvl7pPr>
            <a:lvl8pPr marL="3505200" indent="-236538" defTabSz="966788" eaLnBrk="0" fontAlgn="base" hangingPunct="0">
              <a:spcBef>
                <a:spcPct val="0"/>
              </a:spcBef>
              <a:spcAft>
                <a:spcPct val="0"/>
              </a:spcAft>
              <a:defRPr>
                <a:solidFill>
                  <a:schemeClr val="tx1"/>
                </a:solidFill>
                <a:latin typeface="Arial" charset="0"/>
                <a:cs typeface="Arial" charset="0"/>
              </a:defRPr>
            </a:lvl8pPr>
            <a:lvl9pPr marL="3962400" indent="-236538" defTabSz="966788" eaLnBrk="0" fontAlgn="base" hangingPunct="0">
              <a:spcBef>
                <a:spcPct val="0"/>
              </a:spcBef>
              <a:spcAft>
                <a:spcPct val="0"/>
              </a:spcAft>
              <a:defRPr>
                <a:solidFill>
                  <a:schemeClr val="tx1"/>
                </a:solidFill>
                <a:latin typeface="Arial" charset="0"/>
                <a:cs typeface="Arial" charset="0"/>
              </a:defRPr>
            </a:lvl9pPr>
          </a:lstStyle>
          <a:p>
            <a:pPr algn="r" eaLnBrk="1" hangingPunct="1"/>
            <a:fld id="{4FA6FEA4-90A4-49B3-A570-1E85F83C23D8}" type="slidenum">
              <a:rPr lang="en-US" altLang="en-US" sz="1200"/>
              <a:pPr algn="r" eaLnBrk="1" hangingPunct="1"/>
              <a:t>5</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altLang="en-US" smtClean="0"/>
              <a:t>For Asymmetric Autocatalysis Enables an Improved Synthesis of Efavirenz, see E. M. Carreira, </a:t>
            </a:r>
            <a:r>
              <a:rPr lang="de-DE" altLang="en-US" smtClean="0"/>
              <a:t>Angew. Chem. Int. Ed. 2011, 50, 2957 –2961. http://onlinelibrary.wiley.com/doi/10.1002/anie.201006689/pdf</a:t>
            </a:r>
          </a:p>
          <a:p>
            <a:endParaRPr lang="de-DE" altLang="en-US" smtClean="0"/>
          </a:p>
          <a:p>
            <a:endParaRPr lang="en-US" altLang="en-US" smtClean="0"/>
          </a:p>
        </p:txBody>
      </p:sp>
      <p:sp>
        <p:nvSpPr>
          <p:cNvPr id="46084" name="Slide Number Placeholder 3"/>
          <p:cNvSpPr>
            <a:spLocks noGrp="1"/>
          </p:cNvSpPr>
          <p:nvPr>
            <p:ph type="sldNum" sz="quarter" idx="5"/>
          </p:nvPr>
        </p:nvSpPr>
        <p:spPr>
          <a:noFill/>
        </p:spPr>
        <p:txBody>
          <a:bodyPr/>
          <a:lstStyle>
            <a:lvl1pPr defTabSz="929434">
              <a:defRPr b="1">
                <a:solidFill>
                  <a:schemeClr val="tx1"/>
                </a:solidFill>
                <a:latin typeface="Arial" charset="0"/>
                <a:cs typeface="Arial" charset="0"/>
              </a:defRPr>
            </a:lvl1pPr>
            <a:lvl2pPr marL="742278" indent="-285492" defTabSz="929434">
              <a:defRPr b="1">
                <a:solidFill>
                  <a:schemeClr val="tx1"/>
                </a:solidFill>
                <a:latin typeface="Arial" charset="0"/>
                <a:cs typeface="Arial" charset="0"/>
              </a:defRPr>
            </a:lvl2pPr>
            <a:lvl3pPr marL="1141968" indent="-228394" defTabSz="929434">
              <a:defRPr b="1">
                <a:solidFill>
                  <a:schemeClr val="tx1"/>
                </a:solidFill>
                <a:latin typeface="Arial" charset="0"/>
                <a:cs typeface="Arial" charset="0"/>
              </a:defRPr>
            </a:lvl3pPr>
            <a:lvl4pPr marL="1598754" indent="-228394" defTabSz="929434">
              <a:defRPr b="1">
                <a:solidFill>
                  <a:schemeClr val="tx1"/>
                </a:solidFill>
                <a:latin typeface="Arial" charset="0"/>
                <a:cs typeface="Arial" charset="0"/>
              </a:defRPr>
            </a:lvl4pPr>
            <a:lvl5pPr marL="2055541" indent="-228394" defTabSz="929434">
              <a:defRPr b="1">
                <a:solidFill>
                  <a:schemeClr val="tx1"/>
                </a:solidFill>
                <a:latin typeface="Arial" charset="0"/>
                <a:cs typeface="Arial" charset="0"/>
              </a:defRPr>
            </a:lvl5pPr>
            <a:lvl6pPr marL="2512328" indent="-228394" defTabSz="929434" eaLnBrk="0" fontAlgn="base" hangingPunct="0">
              <a:spcBef>
                <a:spcPct val="0"/>
              </a:spcBef>
              <a:spcAft>
                <a:spcPct val="0"/>
              </a:spcAft>
              <a:defRPr b="1">
                <a:solidFill>
                  <a:schemeClr val="tx1"/>
                </a:solidFill>
                <a:latin typeface="Arial" charset="0"/>
                <a:cs typeface="Arial" charset="0"/>
              </a:defRPr>
            </a:lvl6pPr>
            <a:lvl7pPr marL="2969115" indent="-228394" defTabSz="929434" eaLnBrk="0" fontAlgn="base" hangingPunct="0">
              <a:spcBef>
                <a:spcPct val="0"/>
              </a:spcBef>
              <a:spcAft>
                <a:spcPct val="0"/>
              </a:spcAft>
              <a:defRPr b="1">
                <a:solidFill>
                  <a:schemeClr val="tx1"/>
                </a:solidFill>
                <a:latin typeface="Arial" charset="0"/>
                <a:cs typeface="Arial" charset="0"/>
              </a:defRPr>
            </a:lvl7pPr>
            <a:lvl8pPr marL="3425902" indent="-228394" defTabSz="929434" eaLnBrk="0" fontAlgn="base" hangingPunct="0">
              <a:spcBef>
                <a:spcPct val="0"/>
              </a:spcBef>
              <a:spcAft>
                <a:spcPct val="0"/>
              </a:spcAft>
              <a:defRPr b="1">
                <a:solidFill>
                  <a:schemeClr val="tx1"/>
                </a:solidFill>
                <a:latin typeface="Arial" charset="0"/>
                <a:cs typeface="Arial" charset="0"/>
              </a:defRPr>
            </a:lvl8pPr>
            <a:lvl9pPr marL="3882688" indent="-228394" defTabSz="929434" eaLnBrk="0" fontAlgn="base" hangingPunct="0">
              <a:spcBef>
                <a:spcPct val="0"/>
              </a:spcBef>
              <a:spcAft>
                <a:spcPct val="0"/>
              </a:spcAft>
              <a:defRPr b="1">
                <a:solidFill>
                  <a:schemeClr val="tx1"/>
                </a:solidFill>
                <a:latin typeface="Arial" charset="0"/>
                <a:cs typeface="Arial" charset="0"/>
              </a:defRPr>
            </a:lvl9pPr>
          </a:lstStyle>
          <a:p>
            <a:fld id="{087EAB13-F9B6-4660-9BE2-29BF6549A09D}" type="slidenum">
              <a:rPr lang="en-US" altLang="en-US" b="0" smtClean="0">
                <a:solidFill>
                  <a:prstClr val="black"/>
                </a:solidFill>
              </a:rPr>
              <a:pPr/>
              <a:t>9</a:t>
            </a:fld>
            <a:endParaRPr lang="en-US" altLang="en-US" b="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dirty="0" smtClean="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5249" indent="-290480" eaLnBrk="0" hangingPunct="0">
              <a:defRPr>
                <a:solidFill>
                  <a:schemeClr val="tx1"/>
                </a:solidFill>
                <a:latin typeface="Arial" charset="0"/>
                <a:cs typeface="Arial" charset="0"/>
              </a:defRPr>
            </a:lvl2pPr>
            <a:lvl3pPr marL="1161922" indent="-232384" eaLnBrk="0" hangingPunct="0">
              <a:defRPr>
                <a:solidFill>
                  <a:schemeClr val="tx1"/>
                </a:solidFill>
                <a:latin typeface="Arial" charset="0"/>
                <a:cs typeface="Arial" charset="0"/>
              </a:defRPr>
            </a:lvl3pPr>
            <a:lvl4pPr marL="1626691" indent="-232384" eaLnBrk="0" hangingPunct="0">
              <a:defRPr>
                <a:solidFill>
                  <a:schemeClr val="tx1"/>
                </a:solidFill>
                <a:latin typeface="Arial" charset="0"/>
                <a:cs typeface="Arial" charset="0"/>
              </a:defRPr>
            </a:lvl4pPr>
            <a:lvl5pPr marL="2091459" indent="-232384" eaLnBrk="0" hangingPunct="0">
              <a:defRPr>
                <a:solidFill>
                  <a:schemeClr val="tx1"/>
                </a:solidFill>
                <a:latin typeface="Arial" charset="0"/>
                <a:cs typeface="Arial" charset="0"/>
              </a:defRPr>
            </a:lvl5pPr>
            <a:lvl6pPr marL="2556227" indent="-232384" algn="ctr" eaLnBrk="0" fontAlgn="base" hangingPunct="0">
              <a:spcBef>
                <a:spcPct val="0"/>
              </a:spcBef>
              <a:spcAft>
                <a:spcPct val="0"/>
              </a:spcAft>
              <a:buFont typeface="Arial" charset="0"/>
              <a:buChar char="•"/>
              <a:defRPr>
                <a:solidFill>
                  <a:schemeClr val="tx1"/>
                </a:solidFill>
                <a:latin typeface="Arial" charset="0"/>
                <a:cs typeface="Arial" charset="0"/>
              </a:defRPr>
            </a:lvl6pPr>
            <a:lvl7pPr marL="3020996" indent="-232384" algn="ctr" eaLnBrk="0" fontAlgn="base" hangingPunct="0">
              <a:spcBef>
                <a:spcPct val="0"/>
              </a:spcBef>
              <a:spcAft>
                <a:spcPct val="0"/>
              </a:spcAft>
              <a:buFont typeface="Arial" charset="0"/>
              <a:buChar char="•"/>
              <a:defRPr>
                <a:solidFill>
                  <a:schemeClr val="tx1"/>
                </a:solidFill>
                <a:latin typeface="Arial" charset="0"/>
                <a:cs typeface="Arial" charset="0"/>
              </a:defRPr>
            </a:lvl7pPr>
            <a:lvl8pPr marL="3485765" indent="-232384" algn="ctr" eaLnBrk="0" fontAlgn="base" hangingPunct="0">
              <a:spcBef>
                <a:spcPct val="0"/>
              </a:spcBef>
              <a:spcAft>
                <a:spcPct val="0"/>
              </a:spcAft>
              <a:buFont typeface="Arial" charset="0"/>
              <a:buChar char="•"/>
              <a:defRPr>
                <a:solidFill>
                  <a:schemeClr val="tx1"/>
                </a:solidFill>
                <a:latin typeface="Arial" charset="0"/>
                <a:cs typeface="Arial" charset="0"/>
              </a:defRPr>
            </a:lvl8pPr>
            <a:lvl9pPr marL="3950534" indent="-232384" algn="ctr" eaLnBrk="0" fontAlgn="base" hangingPunct="0">
              <a:spcBef>
                <a:spcPct val="0"/>
              </a:spcBef>
              <a:spcAft>
                <a:spcPct val="0"/>
              </a:spcAft>
              <a:buFont typeface="Arial" charset="0"/>
              <a:buChar char="•"/>
              <a:defRPr>
                <a:solidFill>
                  <a:schemeClr val="tx1"/>
                </a:solidFill>
                <a:latin typeface="Arial" charset="0"/>
                <a:cs typeface="Arial" charset="0"/>
              </a:defRPr>
            </a:lvl9pPr>
          </a:lstStyle>
          <a:p>
            <a:pPr eaLnBrk="1" hangingPunct="1"/>
            <a:fld id="{8153F9E3-878C-4329-9EB1-E8169F03A77E}" type="slidenum">
              <a:rPr lang="en-US">
                <a:solidFill>
                  <a:prstClr val="black"/>
                </a:solidFill>
              </a:rPr>
              <a:pPr eaLnBrk="1" hangingPunct="1"/>
              <a:t>10</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5249" indent="-290480" eaLnBrk="0" hangingPunct="0">
              <a:defRPr>
                <a:solidFill>
                  <a:schemeClr val="tx1"/>
                </a:solidFill>
                <a:latin typeface="Arial" charset="0"/>
                <a:cs typeface="Arial" charset="0"/>
              </a:defRPr>
            </a:lvl2pPr>
            <a:lvl3pPr marL="1161922" indent="-232384" eaLnBrk="0" hangingPunct="0">
              <a:defRPr>
                <a:solidFill>
                  <a:schemeClr val="tx1"/>
                </a:solidFill>
                <a:latin typeface="Arial" charset="0"/>
                <a:cs typeface="Arial" charset="0"/>
              </a:defRPr>
            </a:lvl3pPr>
            <a:lvl4pPr marL="1626691" indent="-232384" eaLnBrk="0" hangingPunct="0">
              <a:defRPr>
                <a:solidFill>
                  <a:schemeClr val="tx1"/>
                </a:solidFill>
                <a:latin typeface="Arial" charset="0"/>
                <a:cs typeface="Arial" charset="0"/>
              </a:defRPr>
            </a:lvl4pPr>
            <a:lvl5pPr marL="2091459" indent="-232384" eaLnBrk="0" hangingPunct="0">
              <a:defRPr>
                <a:solidFill>
                  <a:schemeClr val="tx1"/>
                </a:solidFill>
                <a:latin typeface="Arial" charset="0"/>
                <a:cs typeface="Arial" charset="0"/>
              </a:defRPr>
            </a:lvl5pPr>
            <a:lvl6pPr marL="2556227" indent="-232384" algn="ctr" eaLnBrk="0" fontAlgn="base" hangingPunct="0">
              <a:spcBef>
                <a:spcPct val="0"/>
              </a:spcBef>
              <a:spcAft>
                <a:spcPct val="0"/>
              </a:spcAft>
              <a:buFont typeface="Arial" charset="0"/>
              <a:buChar char="•"/>
              <a:defRPr>
                <a:solidFill>
                  <a:schemeClr val="tx1"/>
                </a:solidFill>
                <a:latin typeface="Arial" charset="0"/>
                <a:cs typeface="Arial" charset="0"/>
              </a:defRPr>
            </a:lvl6pPr>
            <a:lvl7pPr marL="3020996" indent="-232384" algn="ctr" eaLnBrk="0" fontAlgn="base" hangingPunct="0">
              <a:spcBef>
                <a:spcPct val="0"/>
              </a:spcBef>
              <a:spcAft>
                <a:spcPct val="0"/>
              </a:spcAft>
              <a:buFont typeface="Arial" charset="0"/>
              <a:buChar char="•"/>
              <a:defRPr>
                <a:solidFill>
                  <a:schemeClr val="tx1"/>
                </a:solidFill>
                <a:latin typeface="Arial" charset="0"/>
                <a:cs typeface="Arial" charset="0"/>
              </a:defRPr>
            </a:lvl7pPr>
            <a:lvl8pPr marL="3485765" indent="-232384" algn="ctr" eaLnBrk="0" fontAlgn="base" hangingPunct="0">
              <a:spcBef>
                <a:spcPct val="0"/>
              </a:spcBef>
              <a:spcAft>
                <a:spcPct val="0"/>
              </a:spcAft>
              <a:buFont typeface="Arial" charset="0"/>
              <a:buChar char="•"/>
              <a:defRPr>
                <a:solidFill>
                  <a:schemeClr val="tx1"/>
                </a:solidFill>
                <a:latin typeface="Arial" charset="0"/>
                <a:cs typeface="Arial" charset="0"/>
              </a:defRPr>
            </a:lvl8pPr>
            <a:lvl9pPr marL="3950534" indent="-232384" algn="ctr" eaLnBrk="0" fontAlgn="base" hangingPunct="0">
              <a:spcBef>
                <a:spcPct val="0"/>
              </a:spcBef>
              <a:spcAft>
                <a:spcPct val="0"/>
              </a:spcAft>
              <a:buFont typeface="Arial" charset="0"/>
              <a:buChar char="•"/>
              <a:defRPr>
                <a:solidFill>
                  <a:schemeClr val="tx1"/>
                </a:solidFill>
                <a:latin typeface="Arial" charset="0"/>
                <a:cs typeface="Arial" charset="0"/>
              </a:defRPr>
            </a:lvl9pPr>
          </a:lstStyle>
          <a:p>
            <a:pPr eaLnBrk="1" hangingPunct="1"/>
            <a:fld id="{8153F9E3-878C-4329-9EB1-E8169F03A77E}" type="slidenum">
              <a:rPr lang="en-US">
                <a:solidFill>
                  <a:prstClr val="black"/>
                </a:solidFill>
              </a:rPr>
              <a:pPr eaLnBrk="1" hangingPunct="1"/>
              <a:t>11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55249" indent="-290480" eaLnBrk="0" hangingPunct="0">
              <a:defRPr>
                <a:solidFill>
                  <a:schemeClr val="tx1"/>
                </a:solidFill>
                <a:latin typeface="Arial" charset="0"/>
                <a:cs typeface="Arial" charset="0"/>
              </a:defRPr>
            </a:lvl2pPr>
            <a:lvl3pPr marL="1161922" indent="-232384" eaLnBrk="0" hangingPunct="0">
              <a:defRPr>
                <a:solidFill>
                  <a:schemeClr val="tx1"/>
                </a:solidFill>
                <a:latin typeface="Arial" charset="0"/>
                <a:cs typeface="Arial" charset="0"/>
              </a:defRPr>
            </a:lvl3pPr>
            <a:lvl4pPr marL="1626691" indent="-232384" eaLnBrk="0" hangingPunct="0">
              <a:defRPr>
                <a:solidFill>
                  <a:schemeClr val="tx1"/>
                </a:solidFill>
                <a:latin typeface="Arial" charset="0"/>
                <a:cs typeface="Arial" charset="0"/>
              </a:defRPr>
            </a:lvl4pPr>
            <a:lvl5pPr marL="2091459" indent="-232384" eaLnBrk="0" hangingPunct="0">
              <a:defRPr>
                <a:solidFill>
                  <a:schemeClr val="tx1"/>
                </a:solidFill>
                <a:latin typeface="Arial" charset="0"/>
                <a:cs typeface="Arial" charset="0"/>
              </a:defRPr>
            </a:lvl5pPr>
            <a:lvl6pPr marL="2556227" indent="-232384" algn="ctr" eaLnBrk="0" fontAlgn="base" hangingPunct="0">
              <a:spcBef>
                <a:spcPct val="0"/>
              </a:spcBef>
              <a:spcAft>
                <a:spcPct val="0"/>
              </a:spcAft>
              <a:buFont typeface="Arial" charset="0"/>
              <a:buChar char="•"/>
              <a:defRPr>
                <a:solidFill>
                  <a:schemeClr val="tx1"/>
                </a:solidFill>
                <a:latin typeface="Arial" charset="0"/>
                <a:cs typeface="Arial" charset="0"/>
              </a:defRPr>
            </a:lvl6pPr>
            <a:lvl7pPr marL="3020996" indent="-232384" algn="ctr" eaLnBrk="0" fontAlgn="base" hangingPunct="0">
              <a:spcBef>
                <a:spcPct val="0"/>
              </a:spcBef>
              <a:spcAft>
                <a:spcPct val="0"/>
              </a:spcAft>
              <a:buFont typeface="Arial" charset="0"/>
              <a:buChar char="•"/>
              <a:defRPr>
                <a:solidFill>
                  <a:schemeClr val="tx1"/>
                </a:solidFill>
                <a:latin typeface="Arial" charset="0"/>
                <a:cs typeface="Arial" charset="0"/>
              </a:defRPr>
            </a:lvl7pPr>
            <a:lvl8pPr marL="3485765" indent="-232384" algn="ctr" eaLnBrk="0" fontAlgn="base" hangingPunct="0">
              <a:spcBef>
                <a:spcPct val="0"/>
              </a:spcBef>
              <a:spcAft>
                <a:spcPct val="0"/>
              </a:spcAft>
              <a:buFont typeface="Arial" charset="0"/>
              <a:buChar char="•"/>
              <a:defRPr>
                <a:solidFill>
                  <a:schemeClr val="tx1"/>
                </a:solidFill>
                <a:latin typeface="Arial" charset="0"/>
                <a:cs typeface="Arial" charset="0"/>
              </a:defRPr>
            </a:lvl8pPr>
            <a:lvl9pPr marL="3950534" indent="-232384" algn="ctr" eaLnBrk="0" fontAlgn="base" hangingPunct="0">
              <a:spcBef>
                <a:spcPct val="0"/>
              </a:spcBef>
              <a:spcAft>
                <a:spcPct val="0"/>
              </a:spcAft>
              <a:buFont typeface="Arial" charset="0"/>
              <a:buChar char="•"/>
              <a:defRPr>
                <a:solidFill>
                  <a:schemeClr val="tx1"/>
                </a:solidFill>
                <a:latin typeface="Arial" charset="0"/>
                <a:cs typeface="Arial" charset="0"/>
              </a:defRPr>
            </a:lvl9pPr>
          </a:lstStyle>
          <a:p>
            <a:pPr eaLnBrk="1" hangingPunct="1"/>
            <a:fld id="{8153F9E3-878C-4329-9EB1-E8169F03A77E}" type="slidenum">
              <a:rPr lang="en-US">
                <a:solidFill>
                  <a:prstClr val="black"/>
                </a:solidFill>
              </a:rPr>
              <a:pPr eaLnBrk="1" hangingPunct="1"/>
              <a:t>12</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Modification and expansion of active site enabled pro-</a:t>
            </a:r>
            <a:r>
              <a:rPr lang="en-US" dirty="0" err="1" smtClean="0"/>
              <a:t>sitagliptin</a:t>
            </a:r>
            <a:r>
              <a:rPr lang="en-US" dirty="0" smtClean="0"/>
              <a:t> ketone to fit, establishing baseline activity.  Only a single orientation</a:t>
            </a:r>
            <a:r>
              <a:rPr lang="en-US" baseline="0" dirty="0" smtClean="0"/>
              <a:t> of the substrate ketone (into the small and large binding pockets) prior to </a:t>
            </a:r>
            <a:r>
              <a:rPr lang="en-US" baseline="0" smtClean="0"/>
              <a:t>imine formation establishes </a:t>
            </a:r>
            <a:r>
              <a:rPr lang="en-US" baseline="0" dirty="0" smtClean="0"/>
              <a:t>the basis for selectivity.</a:t>
            </a:r>
            <a:endParaRPr lang="en-US" dirty="0"/>
          </a:p>
        </p:txBody>
      </p:sp>
      <p:sp>
        <p:nvSpPr>
          <p:cNvPr id="4" name="Slide Number Placeholder 3"/>
          <p:cNvSpPr>
            <a:spLocks noGrp="1"/>
          </p:cNvSpPr>
          <p:nvPr>
            <p:ph type="sldNum" sz="quarter" idx="10"/>
          </p:nvPr>
        </p:nvSpPr>
        <p:spPr/>
        <p:txBody>
          <a:bodyPr/>
          <a:lstStyle/>
          <a:p>
            <a:fld id="{5B5F653B-E394-4055-A314-D7F2CDB0698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8875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ultimate manufacturing route, which we are now using to </a:t>
            </a:r>
            <a:r>
              <a:rPr lang="en-US" dirty="0" err="1" smtClean="0"/>
              <a:t>makie</a:t>
            </a:r>
            <a:r>
              <a:rPr lang="en-US" dirty="0" smtClean="0"/>
              <a:t> </a:t>
            </a:r>
            <a:r>
              <a:rPr lang="en-US" dirty="0" err="1" smtClean="0"/>
              <a:t>sitagliptin</a:t>
            </a:r>
            <a:r>
              <a:rPr lang="en-US" dirty="0" smtClean="0"/>
              <a:t> employs a direct enzyme mediated </a:t>
            </a:r>
            <a:r>
              <a:rPr lang="en-US" dirty="0" err="1" smtClean="0"/>
              <a:t>amination</a:t>
            </a:r>
            <a:r>
              <a:rPr lang="en-US" dirty="0" smtClean="0"/>
              <a:t> of the same </a:t>
            </a:r>
            <a:r>
              <a:rPr lang="en-US" dirty="0" err="1" smtClean="0"/>
              <a:t>keto</a:t>
            </a:r>
            <a:r>
              <a:rPr lang="en-US" dirty="0" smtClean="0"/>
              <a:t> amide.  </a:t>
            </a:r>
          </a:p>
          <a:p>
            <a:r>
              <a:rPr lang="en-US" dirty="0" smtClean="0"/>
              <a:t>This occurs in high </a:t>
            </a:r>
            <a:r>
              <a:rPr lang="en-US" dirty="0" err="1" smtClean="0"/>
              <a:t>high</a:t>
            </a:r>
            <a:r>
              <a:rPr lang="en-US" dirty="0" smtClean="0"/>
              <a:t> yield and </a:t>
            </a:r>
            <a:r>
              <a:rPr lang="en-US" dirty="0" err="1" smtClean="0"/>
              <a:t>ee</a:t>
            </a:r>
            <a:r>
              <a:rPr lang="en-US" dirty="0" smtClean="0"/>
              <a:t>.  We believe the reaction </a:t>
            </a:r>
            <a:r>
              <a:rPr lang="en-US" dirty="0" err="1" smtClean="0"/>
              <a:t>mechaniism</a:t>
            </a:r>
            <a:r>
              <a:rPr lang="en-US" dirty="0" smtClean="0"/>
              <a:t> proceeds via the well known biological enzymatic transamination mediated by an amino </a:t>
            </a:r>
            <a:r>
              <a:rPr lang="en-US" dirty="0" err="1" smtClean="0"/>
              <a:t>transferase</a:t>
            </a:r>
            <a:r>
              <a:rPr lang="en-US" dirty="0" smtClean="0"/>
              <a:t> and </a:t>
            </a:r>
            <a:r>
              <a:rPr lang="en-US" dirty="0" err="1" smtClean="0"/>
              <a:t>pyridoxal</a:t>
            </a:r>
            <a:r>
              <a:rPr lang="en-US" dirty="0" smtClean="0"/>
              <a:t> 5 </a:t>
            </a:r>
            <a:r>
              <a:rPr lang="en-US" dirty="0" err="1" smtClean="0"/>
              <a:t>phospahatre</a:t>
            </a:r>
            <a:r>
              <a:rPr lang="en-US" dirty="0" smtClean="0"/>
              <a:t> as co-factor.  In this process  isopropyl amine acts as N donor instead of </a:t>
            </a:r>
            <a:r>
              <a:rPr lang="en-US" dirty="0" err="1" smtClean="0"/>
              <a:t>alanaine</a:t>
            </a:r>
            <a:r>
              <a:rPr lang="en-US" dirty="0" smtClean="0"/>
              <a:t> in the natural process….acetone is removed to drive the process to completion….the key enzymatic step is the formal 1,3 shift that occurs in the catalytic site of the aminotransferase… </a:t>
            </a:r>
          </a:p>
          <a:p>
            <a:endParaRPr lang="en-US" dirty="0"/>
          </a:p>
          <a:p>
            <a:r>
              <a:rPr lang="en-US" dirty="0" smtClean="0"/>
              <a:t>The amino </a:t>
            </a:r>
            <a:r>
              <a:rPr lang="en-US" dirty="0" err="1" smtClean="0"/>
              <a:t>transferase</a:t>
            </a:r>
            <a:r>
              <a:rPr lang="en-US" dirty="0" smtClean="0"/>
              <a:t> for this process was discovered in </a:t>
            </a:r>
            <a:r>
              <a:rPr lang="en-US" dirty="0" err="1" smtClean="0"/>
              <a:t>collaboratiin</a:t>
            </a:r>
            <a:r>
              <a:rPr lang="en-US" dirty="0" smtClean="0"/>
              <a:t> with a company called </a:t>
            </a:r>
            <a:r>
              <a:rPr lang="en-US" dirty="0" err="1" smtClean="0"/>
              <a:t>codexis</a:t>
            </a:r>
            <a:r>
              <a:rPr lang="en-US" dirty="0" smtClean="0"/>
              <a:t>….the initial yield in this reaction was about 1% with high</a:t>
            </a:r>
            <a:endParaRPr lang="en-US" dirty="0"/>
          </a:p>
        </p:txBody>
      </p:sp>
      <p:sp>
        <p:nvSpPr>
          <p:cNvPr id="4" name="Slide Number Placeholder 3"/>
          <p:cNvSpPr>
            <a:spLocks noGrp="1"/>
          </p:cNvSpPr>
          <p:nvPr>
            <p:ph type="sldNum" sz="quarter" idx="10"/>
          </p:nvPr>
        </p:nvSpPr>
        <p:spPr/>
        <p:txBody>
          <a:bodyPr/>
          <a:lstStyle/>
          <a:p>
            <a:fld id="{DE69402D-D08D-4E62-B711-5EACEC87C66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189010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48000"/>
            <a:ext cx="6111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3169404"/>
            <a:ext cx="5257800" cy="19812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99088"/>
            <a:ext cx="7032171" cy="1382712"/>
          </a:xfrm>
        </p:spPr>
        <p:txBody>
          <a:bodyPr/>
          <a:lstStyle>
            <a:lvl1pPr marL="0" indent="0" algn="l">
              <a:lnSpc>
                <a:spcPct val="90000"/>
              </a:lnSpc>
              <a:spcBef>
                <a:spcPts val="3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135506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9253093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7696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pic>
        <p:nvPicPr>
          <p:cNvPr id="9" name="Picture 1"/>
          <p:cNvPicPr>
            <a:picLocks noChangeAspect="1"/>
          </p:cNvPicPr>
          <p:nvPr userDrawn="1"/>
        </p:nvPicPr>
        <p:blipFill>
          <a:blip r:embed="rId3">
            <a:extLst>
              <a:ext uri="{28A0092B-C50C-407E-A947-70E740481C1C}">
                <a14:useLocalDpi xmlns:a14="http://schemas.microsoft.com/office/drawing/2010/main" val="0"/>
              </a:ext>
            </a:extLst>
          </a:blip>
          <a:srcRect t="21066"/>
          <a:stretch>
            <a:fillRect/>
          </a:stretch>
        </p:blipFill>
        <p:spPr bwMode="auto">
          <a:xfrm rot="5400000">
            <a:off x="4404519" y="1642688"/>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347434" y="274638"/>
            <a:ext cx="720365"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419694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274"/>
            <a:ext cx="8229600" cy="1143000"/>
          </a:xfrm>
          <a:prstGeom prst="rect">
            <a:avLst/>
          </a:prstGeom>
        </p:spPr>
        <p:txBody>
          <a:bodyPr anchor="ctr"/>
          <a:lstStyle>
            <a:lvl1pPr algn="l">
              <a:defRPr sz="3200">
                <a:solidFill>
                  <a:schemeClr val="bg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1404" y="6553200"/>
            <a:ext cx="457200" cy="228600"/>
          </a:xfrm>
          <a:prstGeom prst="rect">
            <a:avLst/>
          </a:prstGeom>
        </p:spPr>
        <p:txBody>
          <a:bodyPr anchor="ctr"/>
          <a:lstStyle>
            <a:lvl1pPr algn="l">
              <a:defRPr sz="1200"/>
            </a:lvl1pPr>
          </a:lstStyle>
          <a:p>
            <a:fld id="{5E1E547B-54AB-4656-AC78-1F3F60F4A5FC}" type="slidenum">
              <a:rPr lang="en-US" smtClean="0"/>
              <a:pPr/>
              <a:t>‹#›</a:t>
            </a:fld>
            <a:endParaRPr lang="en-US" dirty="0"/>
          </a:p>
        </p:txBody>
      </p:sp>
    </p:spTree>
    <p:extLst>
      <p:ext uri="{BB962C8B-B14F-4D97-AF65-F5344CB8AC3E}">
        <p14:creationId xmlns:p14="http://schemas.microsoft.com/office/powerpoint/2010/main" val="20296030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274"/>
            <a:ext cx="8229600" cy="1143000"/>
          </a:xfrm>
          <a:prstGeom prst="rect">
            <a:avLst/>
          </a:prstGeom>
        </p:spPr>
        <p:txBody>
          <a:bodyPr anchor="ctr"/>
          <a:lstStyle>
            <a:lvl1pPr algn="l">
              <a:defRPr sz="3200">
                <a:solidFill>
                  <a:schemeClr val="bg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1404" y="6553200"/>
            <a:ext cx="457200" cy="228600"/>
          </a:xfrm>
          <a:prstGeom prst="rect">
            <a:avLst/>
          </a:prstGeom>
        </p:spPr>
        <p:txBody>
          <a:bodyPr anchor="ctr"/>
          <a:lstStyle>
            <a:lvl1pPr algn="l">
              <a:defRPr sz="1200"/>
            </a:lvl1pPr>
          </a:lstStyle>
          <a:p>
            <a:fld id="{5E1E547B-54AB-4656-AC78-1F3F60F4A5FC}" type="slidenum">
              <a:rPr lang="en-US" smtClean="0"/>
              <a:pPr/>
              <a:t>‹#›</a:t>
            </a:fld>
            <a:endParaRPr lang="en-US" dirty="0"/>
          </a:p>
        </p:txBody>
      </p:sp>
    </p:spTree>
    <p:extLst>
      <p:ext uri="{BB962C8B-B14F-4D97-AF65-F5344CB8AC3E}">
        <p14:creationId xmlns:p14="http://schemas.microsoft.com/office/powerpoint/2010/main" val="10481051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274"/>
            <a:ext cx="8229600" cy="1143000"/>
          </a:xfrm>
          <a:prstGeom prst="rect">
            <a:avLst/>
          </a:prstGeom>
        </p:spPr>
        <p:txBody>
          <a:bodyPr anchor="ctr"/>
          <a:lstStyle>
            <a:lvl1pPr algn="l">
              <a:defRPr sz="3200">
                <a:solidFill>
                  <a:schemeClr val="bg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1404" y="6553200"/>
            <a:ext cx="457200" cy="228600"/>
          </a:xfrm>
          <a:prstGeom prst="rect">
            <a:avLst/>
          </a:prstGeom>
        </p:spPr>
        <p:txBody>
          <a:bodyPr anchor="ctr"/>
          <a:lstStyle>
            <a:lvl1pPr algn="l">
              <a:defRPr sz="1200"/>
            </a:lvl1pPr>
          </a:lstStyle>
          <a:p>
            <a:fld id="{5E1E547B-54AB-4656-AC78-1F3F60F4A5FC}" type="slidenum">
              <a:rPr lang="en-US" smtClean="0"/>
              <a:pPr/>
              <a:t>‹#›</a:t>
            </a:fld>
            <a:endParaRPr lang="en-US" dirty="0"/>
          </a:p>
        </p:txBody>
      </p:sp>
    </p:spTree>
    <p:extLst>
      <p:ext uri="{BB962C8B-B14F-4D97-AF65-F5344CB8AC3E}">
        <p14:creationId xmlns:p14="http://schemas.microsoft.com/office/powerpoint/2010/main" val="20296030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274"/>
            <a:ext cx="8229600" cy="1143000"/>
          </a:xfrm>
          <a:prstGeom prst="rect">
            <a:avLst/>
          </a:prstGeom>
        </p:spPr>
        <p:txBody>
          <a:bodyPr anchor="ctr"/>
          <a:lstStyle>
            <a:lvl1pPr algn="l">
              <a:defRPr sz="3200">
                <a:solidFill>
                  <a:schemeClr val="bg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1404" y="6553200"/>
            <a:ext cx="457200" cy="228600"/>
          </a:xfrm>
          <a:prstGeom prst="rect">
            <a:avLst/>
          </a:prstGeom>
        </p:spPr>
        <p:txBody>
          <a:bodyPr anchor="ctr"/>
          <a:lstStyle>
            <a:lvl1pPr algn="l">
              <a:defRPr sz="1200"/>
            </a:lvl1pPr>
          </a:lstStyle>
          <a:p>
            <a:fld id="{5E1E547B-54AB-4656-AC78-1F3F60F4A5FC}" type="slidenum">
              <a:rPr lang="en-US" smtClean="0"/>
              <a:pPr/>
              <a:t>‹#›</a:t>
            </a:fld>
            <a:endParaRPr lang="en-US" dirty="0"/>
          </a:p>
        </p:txBody>
      </p:sp>
    </p:spTree>
    <p:extLst>
      <p:ext uri="{BB962C8B-B14F-4D97-AF65-F5344CB8AC3E}">
        <p14:creationId xmlns:p14="http://schemas.microsoft.com/office/powerpoint/2010/main" val="20296030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274"/>
            <a:ext cx="8229600" cy="1143000"/>
          </a:xfrm>
          <a:prstGeom prst="rect">
            <a:avLst/>
          </a:prstGeom>
        </p:spPr>
        <p:txBody>
          <a:bodyPr anchor="ctr"/>
          <a:lstStyle>
            <a:lvl1pPr algn="l">
              <a:defRPr sz="3200">
                <a:solidFill>
                  <a:schemeClr val="bg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1404" y="6553200"/>
            <a:ext cx="457200" cy="228600"/>
          </a:xfrm>
          <a:prstGeom prst="rect">
            <a:avLst/>
          </a:prstGeom>
        </p:spPr>
        <p:txBody>
          <a:bodyPr anchor="ctr"/>
          <a:lstStyle>
            <a:lvl1pPr algn="l">
              <a:defRPr sz="1200"/>
            </a:lvl1pPr>
          </a:lstStyle>
          <a:p>
            <a:fld id="{5E1E547B-54AB-4656-AC78-1F3F60F4A5FC}" type="slidenum">
              <a:rPr lang="en-US" smtClean="0"/>
              <a:pPr/>
              <a:t>‹#›</a:t>
            </a:fld>
            <a:endParaRPr lang="en-US" dirty="0"/>
          </a:p>
        </p:txBody>
      </p:sp>
    </p:spTree>
    <p:extLst>
      <p:ext uri="{BB962C8B-B14F-4D97-AF65-F5344CB8AC3E}">
        <p14:creationId xmlns:p14="http://schemas.microsoft.com/office/powerpoint/2010/main" val="20296030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vl1pPr>
          </a:lstStyle>
          <a:p>
            <a:pPr eaLnBrk="0" fontAlgn="base" hangingPunct="0">
              <a:spcBef>
                <a:spcPct val="0"/>
              </a:spcBef>
              <a:spcAft>
                <a:spcPct val="0"/>
              </a:spcAft>
              <a:defRPr/>
            </a:pPr>
            <a:r>
              <a:rPr lang="en-US" b="1" smtClean="0">
                <a:solidFill>
                  <a:srgbClr val="000000"/>
                </a:solidFill>
                <a:cs typeface="Arial" charset="0"/>
              </a:rPr>
              <a:t>8/19/2014</a:t>
            </a:r>
            <a:endParaRPr lang="en-US" b="1">
              <a:solidFill>
                <a:srgbClr val="000000"/>
              </a:solidFill>
              <a:cs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eaLnBrk="0" fontAlgn="base" hangingPunct="0">
              <a:spcBef>
                <a:spcPct val="0"/>
              </a:spcBef>
              <a:spcAft>
                <a:spcPct val="0"/>
              </a:spcAft>
              <a:defRPr/>
            </a:pPr>
            <a:endParaRPr lang="en-US" b="1">
              <a:solidFill>
                <a:srgbClr val="000000"/>
              </a:solidFill>
              <a:cs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eaLnBrk="0" fontAlgn="base" hangingPunct="0">
              <a:spcBef>
                <a:spcPct val="0"/>
              </a:spcBef>
              <a:spcAft>
                <a:spcPct val="0"/>
              </a:spcAft>
              <a:defRPr/>
            </a:pPr>
            <a:fld id="{E482C790-947D-49A4-8390-C3857215AA0A}" type="slidenum">
              <a:rPr lang="en-US" b="1">
                <a:solidFill>
                  <a:srgbClr val="000000"/>
                </a:solidFill>
                <a:cs typeface="Arial" charset="0"/>
              </a:rPr>
              <a:pPr eaLnBrk="0" fontAlgn="base" hangingPunct="0">
                <a:spcBef>
                  <a:spcPct val="0"/>
                </a:spcBef>
                <a:spcAft>
                  <a:spcPct val="0"/>
                </a:spcAft>
                <a:defRPr/>
              </a:pPr>
              <a:t>‹#›</a:t>
            </a:fld>
            <a:endParaRPr lang="en-US" b="1">
              <a:solidFill>
                <a:srgbClr val="000000"/>
              </a:solidFill>
              <a:cs typeface="Arial" charset="0"/>
            </a:endParaRPr>
          </a:p>
        </p:txBody>
      </p:sp>
    </p:spTree>
    <p:extLst>
      <p:ext uri="{BB962C8B-B14F-4D97-AF65-F5344CB8AC3E}">
        <p14:creationId xmlns:p14="http://schemas.microsoft.com/office/powerpoint/2010/main" val="309737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0274"/>
            <a:ext cx="8229600" cy="1143000"/>
          </a:xfrm>
          <a:prstGeom prst="rect">
            <a:avLst/>
          </a:prstGeom>
        </p:spPr>
        <p:txBody>
          <a:bodyPr anchor="ctr"/>
          <a:lstStyle>
            <a:lvl1pPr algn="l">
              <a:defRPr sz="3200">
                <a:solidFill>
                  <a:schemeClr val="bg1"/>
                </a:solidFill>
                <a:latin typeface="+mj-l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21404" y="6553200"/>
            <a:ext cx="457200" cy="228600"/>
          </a:xfrm>
          <a:prstGeom prst="rect">
            <a:avLst/>
          </a:prstGeom>
        </p:spPr>
        <p:txBody>
          <a:bodyPr anchor="ctr"/>
          <a:lstStyle>
            <a:lvl1pPr algn="l">
              <a:defRPr sz="1200"/>
            </a:lvl1pPr>
          </a:lstStyle>
          <a:p>
            <a:fld id="{5E1E547B-54AB-4656-AC78-1F3F60F4A5FC}" type="slidenum">
              <a:rPr lang="en-US" smtClean="0"/>
              <a:pPr/>
              <a:t>‹#›</a:t>
            </a:fld>
            <a:endParaRPr lang="en-US" dirty="0"/>
          </a:p>
        </p:txBody>
      </p:sp>
    </p:spTree>
    <p:extLst>
      <p:ext uri="{BB962C8B-B14F-4D97-AF65-F5344CB8AC3E}">
        <p14:creationId xmlns:p14="http://schemas.microsoft.com/office/powerpoint/2010/main" val="20296030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48000"/>
            <a:ext cx="6111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3200400"/>
            <a:ext cx="5257800" cy="19812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34000"/>
            <a:ext cx="7032171" cy="14478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24033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3886282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6989622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0"/>
          <a:stretch/>
        </p:blipFill>
        <p:spPr bwMode="auto">
          <a:xfrm>
            <a:off x="0" y="2456023"/>
            <a:ext cx="7245473" cy="28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590800"/>
            <a:ext cx="5943600" cy="25938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399088"/>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8836313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5955846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050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05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8/19/2014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84586819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8/19/2014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42108085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8/19/2014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417009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467600" cy="116205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3190432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05000"/>
            <a:ext cx="5486400" cy="2822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55403040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419265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3979069" y="1010443"/>
            <a:ext cx="85407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7391400" y="274638"/>
            <a:ext cx="1676400"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8633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0"/>
          <a:stretch/>
        </p:blipFill>
        <p:spPr bwMode="auto">
          <a:xfrm>
            <a:off x="0" y="1981200"/>
            <a:ext cx="7245473" cy="28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115977"/>
            <a:ext cx="6019800" cy="25938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4924265"/>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12056558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6111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3161655"/>
            <a:ext cx="5257800" cy="19812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93412"/>
            <a:ext cx="7032171" cy="1295400"/>
          </a:xfrm>
        </p:spPr>
        <p:txBody>
          <a:bodyPr/>
          <a:lstStyle>
            <a:lvl1pPr marL="0" indent="0" algn="l">
              <a:spcBef>
                <a:spcPts val="3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48000"/>
            <a:ext cx="6111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Tree>
    <p:extLst>
      <p:ext uri="{BB962C8B-B14F-4D97-AF65-F5344CB8AC3E}">
        <p14:creationId xmlns:p14="http://schemas.microsoft.com/office/powerpoint/2010/main" val="103223527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14855880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DA65540D-26A2-458C-81F1-25D42FF068A2}" type="slidenum">
              <a:rPr lang="en-US" smtClean="0"/>
              <a:pPr/>
              <a:t>‹#›</a:t>
            </a:fld>
            <a:endParaRPr lang="en-US" dirty="0"/>
          </a:p>
        </p:txBody>
      </p:sp>
      <p:pic>
        <p:nvPicPr>
          <p:cNvPr id="8" name="Picture 2"/>
          <p:cNvPicPr>
            <a:picLocks noChangeAspect="1"/>
          </p:cNvPicPr>
          <p:nvPr/>
        </p:nvPicPr>
        <p:blipFill rotWithShape="1">
          <a:blip r:embed="rId2">
            <a:extLst>
              <a:ext uri="{28A0092B-C50C-407E-A947-70E740481C1C}">
                <a14:useLocalDpi xmlns:a14="http://schemas.microsoft.com/office/drawing/2010/main" val="0"/>
              </a:ext>
            </a:extLst>
          </a:blip>
          <a:srcRect l="6500"/>
          <a:stretch/>
        </p:blipFill>
        <p:spPr bwMode="auto">
          <a:xfrm>
            <a:off x="0" y="2438400"/>
            <a:ext cx="7245473" cy="28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537847"/>
            <a:ext cx="5943600" cy="2593848"/>
          </a:xfrm>
        </p:spPr>
        <p:txBody>
          <a:bodyPr tIns="0" bIns="0" anchor="ctr"/>
          <a:lstStyle>
            <a:lvl1pPr algn="l">
              <a:lnSpc>
                <a:spcPct val="95000"/>
              </a:lnSpc>
              <a:spcBef>
                <a:spcPts val="600"/>
              </a:spcBef>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402451"/>
            <a:ext cx="7031736" cy="1368552"/>
          </a:xfrm>
        </p:spPr>
        <p:txBody>
          <a:bodyPr anchor="t">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pic>
        <p:nvPicPr>
          <p:cNvPr id="7"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0"/>
          <a:stretch/>
        </p:blipFill>
        <p:spPr bwMode="auto">
          <a:xfrm>
            <a:off x="0" y="2456023"/>
            <a:ext cx="7245473" cy="28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33045315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9344854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8/19/2014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7564798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8/19/2014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79582238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8/19/2014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75797551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467600" cy="116205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40499645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00199"/>
            <a:ext cx="5486400" cy="3127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99683961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729731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69061585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274638"/>
            <a:ext cx="7162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7" name="Picture 3"/>
          <p:cNvPicPr>
            <a:picLocks noChangeAspect="1"/>
          </p:cNvPicPr>
          <p:nvPr/>
        </p:nvPicPr>
        <p:blipFill rotWithShape="1">
          <a:blip r:embed="rId2">
            <a:extLst>
              <a:ext uri="{28A0092B-C50C-407E-A947-70E740481C1C}">
                <a14:useLocalDpi xmlns:a14="http://schemas.microsoft.com/office/drawing/2010/main" val="0"/>
              </a:ext>
            </a:extLst>
          </a:blip>
          <a:srcRect t="20357"/>
          <a:stretch/>
        </p:blipFill>
        <p:spPr bwMode="auto">
          <a:xfrm rot="5400000">
            <a:off x="4161174" y="1265573"/>
            <a:ext cx="8540750" cy="14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7772400" y="274638"/>
            <a:ext cx="1295400" cy="5851525"/>
          </a:xfrm>
        </p:spPr>
        <p:txBody>
          <a:bodyPr vert="eaVert"/>
          <a:lstStyle>
            <a:lvl1pPr>
              <a:defRPr>
                <a:solidFill>
                  <a:schemeClr val="bg1"/>
                </a:solidFill>
              </a:defRPr>
            </a:lvl1pPr>
          </a:lstStyle>
          <a:p>
            <a:r>
              <a:rPr lang="en-US" smtClean="0"/>
              <a:t>Click to edit Master title style</a:t>
            </a:r>
            <a:endParaRPr lang="en-US" dirty="0"/>
          </a:p>
        </p:txBody>
      </p:sp>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3979069" y="1010443"/>
            <a:ext cx="85407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166130171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descr="mrk_corp_sg_rgb_purple"/>
          <p:cNvPicPr>
            <a:picLocks noChangeAspect="1" noChangeArrowheads="1"/>
          </p:cNvPicPr>
          <p:nvPr userDrawn="1"/>
        </p:nvPicPr>
        <p:blipFill>
          <a:blip r:embed="rId3">
            <a:extLst>
              <a:ext uri="{28A0092B-C50C-407E-A947-70E740481C1C}">
                <a14:useLocalDpi xmlns:a14="http://schemas.microsoft.com/office/drawing/2010/main" val="0"/>
              </a:ext>
            </a:extLst>
          </a:blip>
          <a:srcRect l="19891"/>
          <a:stretch>
            <a:fillRect/>
          </a:stretch>
        </p:blipFill>
        <p:spPr bwMode="auto">
          <a:xfrm>
            <a:off x="0" y="2103437"/>
            <a:ext cx="7256463"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2286000"/>
            <a:ext cx="6019800" cy="28956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34000"/>
            <a:ext cx="7032171" cy="14478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950924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6472646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2" descr="mrk_corp_sg_rgb_purple"/>
          <p:cNvPicPr>
            <a:picLocks noChangeAspect="1" noChangeArrowheads="1"/>
          </p:cNvPicPr>
          <p:nvPr userDrawn="1"/>
        </p:nvPicPr>
        <p:blipFill>
          <a:blip r:embed="rId2">
            <a:extLst>
              <a:ext uri="{28A0092B-C50C-407E-A947-70E740481C1C}">
                <a14:useLocalDpi xmlns:a14="http://schemas.microsoft.com/office/drawing/2010/main" val="0"/>
              </a:ext>
            </a:extLst>
          </a:blip>
          <a:srcRect l="19891"/>
          <a:stretch>
            <a:fillRect/>
          </a:stretch>
        </p:blipFill>
        <p:spPr bwMode="auto">
          <a:xfrm>
            <a:off x="0" y="2103437"/>
            <a:ext cx="7256463" cy="3154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2286000"/>
            <a:ext cx="5867400" cy="28986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399088"/>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37095262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83346360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8/19/2014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26609622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8/19/2014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6501111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8/19/2014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17318986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90600"/>
            <a:ext cx="3008313" cy="5135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42757659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1"/>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039211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8/19/2014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69626146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5079659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2" descr="mrk_corp_sg_rgb_purple"/>
          <p:cNvPicPr>
            <a:picLocks noChangeArrowheads="1"/>
          </p:cNvPicPr>
          <p:nvPr userDrawn="1"/>
        </p:nvPicPr>
        <p:blipFill>
          <a:blip r:embed="rId2">
            <a:extLst>
              <a:ext uri="{28A0092B-C50C-407E-A947-70E740481C1C}">
                <a14:useLocalDpi xmlns:a14="http://schemas.microsoft.com/office/drawing/2010/main" val="0"/>
              </a:ext>
            </a:extLst>
          </a:blip>
          <a:srcRect t="69333"/>
          <a:stretch>
            <a:fillRect/>
          </a:stretch>
        </p:blipFill>
        <p:spPr bwMode="auto">
          <a:xfrm rot="5400000">
            <a:off x="4404519" y="1628174"/>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274638"/>
            <a:ext cx="7696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8/19/2014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8347434" y="274638"/>
            <a:ext cx="720365"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415986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48000"/>
            <a:ext cx="61118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3200400"/>
            <a:ext cx="5257800" cy="19812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34000"/>
            <a:ext cx="7032171" cy="14478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2403354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07F72-9995-4D10-ADE7-B41CED04402A}" type="datetime1">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69896227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2"/>
          <p:cNvPicPr>
            <a:picLocks noChangeAspect="1"/>
          </p:cNvPicPr>
          <p:nvPr userDrawn="1"/>
        </p:nvPicPr>
        <p:blipFill rotWithShape="1">
          <a:blip r:embed="rId2">
            <a:extLst>
              <a:ext uri="{28A0092B-C50C-407E-A947-70E740481C1C}">
                <a14:useLocalDpi xmlns:a14="http://schemas.microsoft.com/office/drawing/2010/main" val="0"/>
              </a:ext>
            </a:extLst>
          </a:blip>
          <a:srcRect l="6500"/>
          <a:stretch/>
        </p:blipFill>
        <p:spPr bwMode="auto">
          <a:xfrm>
            <a:off x="0" y="2456023"/>
            <a:ext cx="7245473" cy="28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7200" y="2590800"/>
            <a:ext cx="5943600" cy="25938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399088"/>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88363130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05000"/>
            <a:ext cx="40386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7506E9-DB41-4EF1-8A33-B496AAABEC5F}" type="datetime1">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595584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050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90799"/>
            <a:ext cx="4040188"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050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90799"/>
            <a:ext cx="4041775" cy="3535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28FD0-9001-42E0-96B1-FB21F6A310E0}" type="datetime1">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84586819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338D90-B9A9-409F-85AE-FC6EF469E971}" type="datetime1">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421080851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EE3ACA-C511-45E2-AA3B-4D5D1E3A4FED}" type="datetime1">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4170096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467600" cy="116205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850F98-D22E-4B09-9349-5518C11F4BA4}" type="datetime1">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3190432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8/19/2014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57555009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905000"/>
            <a:ext cx="5486400" cy="2822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8AD366-FE35-44A2-8C59-FE4B3F330683}" type="datetime1">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55403040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1B944F-3CDA-4B4F-A549-CBB08FDCD0CE}" type="datetime1">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14192655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3979069" y="1010443"/>
            <a:ext cx="85407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274638"/>
            <a:ext cx="6705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3E03E6-0FFD-4B5F-ADFD-1E35E03DA336}" type="datetime1">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7391400" y="274638"/>
            <a:ext cx="1676400"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55863312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2" descr="mrk_corp_sg_rgb_purple"/>
          <p:cNvPicPr>
            <a:picLocks noChangeAspect="1" noChangeArrowheads="1"/>
          </p:cNvPicPr>
          <p:nvPr userDrawn="1"/>
        </p:nvPicPr>
        <p:blipFill>
          <a:blip r:embed="rId3">
            <a:extLst>
              <a:ext uri="{28A0092B-C50C-407E-A947-70E740481C1C}">
                <a14:useLocalDpi xmlns:a14="http://schemas.microsoft.com/office/drawing/2010/main" val="0"/>
              </a:ext>
            </a:extLst>
          </a:blip>
          <a:srcRect l="19891"/>
          <a:stretch>
            <a:fillRect/>
          </a:stretch>
        </p:blipFill>
        <p:spPr bwMode="auto">
          <a:xfrm>
            <a:off x="0" y="2103437"/>
            <a:ext cx="7256463" cy="3154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20806" y="6379217"/>
            <a:ext cx="947930" cy="277369"/>
          </a:xfrm>
          <a:prstGeom prst="rect">
            <a:avLst/>
          </a:prstGeom>
        </p:spPr>
      </p:pic>
      <p:sp>
        <p:nvSpPr>
          <p:cNvPr id="2" name="Title 1"/>
          <p:cNvSpPr>
            <a:spLocks noGrp="1"/>
          </p:cNvSpPr>
          <p:nvPr>
            <p:ph type="ctrTitle" hasCustomPrompt="1"/>
          </p:nvPr>
        </p:nvSpPr>
        <p:spPr>
          <a:xfrm>
            <a:off x="457200" y="2286000"/>
            <a:ext cx="6019800" cy="2895600"/>
          </a:xfrm>
        </p:spPr>
        <p:txBody>
          <a:bodyPr anchor="ctr"/>
          <a:lstStyle>
            <a:lvl1pPr>
              <a:defRPr b="1"/>
            </a:lvl1pPr>
          </a:lstStyle>
          <a:p>
            <a:r>
              <a:rPr lang="en-US" dirty="0" smtClean="0"/>
              <a:t>Type Presentation Title Here</a:t>
            </a:r>
            <a:endParaRPr lang="en-US" dirty="0"/>
          </a:p>
        </p:txBody>
      </p:sp>
      <p:sp>
        <p:nvSpPr>
          <p:cNvPr id="3" name="Subtitle 2"/>
          <p:cNvSpPr>
            <a:spLocks noGrp="1"/>
          </p:cNvSpPr>
          <p:nvPr>
            <p:ph type="subTitle" idx="1"/>
          </p:nvPr>
        </p:nvSpPr>
        <p:spPr>
          <a:xfrm>
            <a:off x="457200" y="5334000"/>
            <a:ext cx="7032171" cy="14478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950924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2E9E9-7BAB-4683-979A-26699A22328F}" type="datetime1">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64726467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5" name="Picture 2" descr="mrk_corp_sg_rgb_purple"/>
          <p:cNvPicPr>
            <a:picLocks noChangeAspect="1" noChangeArrowheads="1"/>
          </p:cNvPicPr>
          <p:nvPr userDrawn="1"/>
        </p:nvPicPr>
        <p:blipFill>
          <a:blip r:embed="rId2">
            <a:extLst>
              <a:ext uri="{28A0092B-C50C-407E-A947-70E740481C1C}">
                <a14:useLocalDpi xmlns:a14="http://schemas.microsoft.com/office/drawing/2010/main" val="0"/>
              </a:ext>
            </a:extLst>
          </a:blip>
          <a:srcRect l="19891"/>
          <a:stretch>
            <a:fillRect/>
          </a:stretch>
        </p:blipFill>
        <p:spPr bwMode="auto">
          <a:xfrm>
            <a:off x="0" y="2103437"/>
            <a:ext cx="7256463" cy="3154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2286000"/>
            <a:ext cx="5867400" cy="2898648"/>
          </a:xfrm>
        </p:spPr>
        <p:txBody>
          <a:bodyPr anchor="ctr"/>
          <a:lstStyle>
            <a:lvl1pPr algn="l">
              <a:defRPr sz="3200" b="1" cap="none"/>
            </a:lvl1pPr>
          </a:lstStyle>
          <a:p>
            <a:r>
              <a:rPr lang="en-US" dirty="0" smtClean="0"/>
              <a:t>Type Section Title Here</a:t>
            </a:r>
            <a:endParaRPr lang="en-US" dirty="0"/>
          </a:p>
        </p:txBody>
      </p:sp>
      <p:sp>
        <p:nvSpPr>
          <p:cNvPr id="3" name="Text Placeholder 2"/>
          <p:cNvSpPr>
            <a:spLocks noGrp="1"/>
          </p:cNvSpPr>
          <p:nvPr>
            <p:ph type="body" idx="1"/>
          </p:nvPr>
        </p:nvSpPr>
        <p:spPr>
          <a:xfrm>
            <a:off x="449943" y="5399088"/>
            <a:ext cx="7031736" cy="1379664"/>
          </a:xfrm>
        </p:spPr>
        <p:txBody>
          <a:bodyPr anchor="t">
            <a:normAutofit/>
          </a:bodyPr>
          <a:lstStyle>
            <a:lvl1pPr marL="0" indent="0">
              <a:lnSpc>
                <a:spcPct val="90000"/>
              </a:lnSpc>
              <a:spcBef>
                <a:spcPts val="30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Tree>
    <p:extLst>
      <p:ext uri="{BB962C8B-B14F-4D97-AF65-F5344CB8AC3E}">
        <p14:creationId xmlns:p14="http://schemas.microsoft.com/office/powerpoint/2010/main" val="370952625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FC77B2-6584-4C27-BAF9-C866514A24E6}" type="datetime1">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83346360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00200"/>
            <a:ext cx="4040188"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990600"/>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00200"/>
            <a:ext cx="4041775" cy="4525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6E677C-D7C6-4CE6-B954-8AD4475FA077}" type="datetime1">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226609622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814DE6-0387-4AD5-A064-F0DC17C68DE7}" type="datetime1">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650111122"/>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41056-BE19-4B76-BC37-7206A90664CA}" type="datetime1">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11731898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8/19/2014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072034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90600"/>
            <a:ext cx="3008313" cy="5135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673EA-9129-4BEC-B742-DB089AB6C30F}" type="datetime1">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427576596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1"/>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96549-643B-4EE0-84AE-7B3C45BCF7C3}" type="datetime1">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0392115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E1769-F443-42A5-A74D-365F619A7E8B}" type="datetime1">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50796598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0" name="Picture 2" descr="mrk_corp_sg_rgb_purple"/>
          <p:cNvPicPr>
            <a:picLocks noChangeArrowheads="1"/>
          </p:cNvPicPr>
          <p:nvPr userDrawn="1"/>
        </p:nvPicPr>
        <p:blipFill>
          <a:blip r:embed="rId2">
            <a:extLst>
              <a:ext uri="{28A0092B-C50C-407E-A947-70E740481C1C}">
                <a14:useLocalDpi xmlns:a14="http://schemas.microsoft.com/office/drawing/2010/main" val="0"/>
              </a:ext>
            </a:extLst>
          </a:blip>
          <a:srcRect t="69333"/>
          <a:stretch>
            <a:fillRect/>
          </a:stretch>
        </p:blipFill>
        <p:spPr bwMode="auto">
          <a:xfrm rot="5400000">
            <a:off x="4404519" y="1628174"/>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a:xfrm>
            <a:off x="457200" y="274638"/>
            <a:ext cx="7696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0B999F-A9D9-4A90-8DD9-72BE8CDD3B60}" type="datetime1">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5540D-26A2-458C-81F1-25D42FF068A2}" type="slidenum">
              <a:rPr lang="en-US" smtClean="0"/>
              <a:t>‹#›</a:t>
            </a:fld>
            <a:endParaRPr lang="en-US"/>
          </a:p>
        </p:txBody>
      </p:sp>
      <p:pic>
        <p:nvPicPr>
          <p:cNvPr id="8" name="Content Placeholder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Vertical Title 1"/>
          <p:cNvSpPr>
            <a:spLocks noGrp="1"/>
          </p:cNvSpPr>
          <p:nvPr>
            <p:ph type="title" orient="vert"/>
          </p:nvPr>
        </p:nvSpPr>
        <p:spPr>
          <a:xfrm>
            <a:off x="8347434" y="274638"/>
            <a:ext cx="720365" cy="5851525"/>
          </a:xfrm>
        </p:spPr>
        <p:txBody>
          <a:bodyPr vert="eaVe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415986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762000"/>
          </a:xfrm>
        </p:spPr>
        <p:txBody>
          <a:bodyPr anchor="b"/>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90600"/>
            <a:ext cx="3008313" cy="5135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8876017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1"/>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8/19/2014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5540D-26A2-458C-81F1-25D42FF068A2}" type="slidenum">
              <a:rPr lang="en-US" smtClean="0"/>
              <a:t>‹#›</a:t>
            </a:fld>
            <a:endParaRPr lang="en-US"/>
          </a:p>
        </p:txBody>
      </p:sp>
    </p:spTree>
    <p:extLst>
      <p:ext uri="{BB962C8B-B14F-4D97-AF65-F5344CB8AC3E}">
        <p14:creationId xmlns:p14="http://schemas.microsoft.com/office/powerpoint/2010/main" val="3855628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6.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7.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6.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7.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Content Placeholder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r>
              <a:rPr lang="en-US" smtClean="0"/>
              <a:t>8/19/2014</a:t>
            </a:r>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DA65540D-26A2-458C-81F1-25D42FF068A2}" type="slidenum">
              <a:rPr lang="en-US" smtClean="0"/>
              <a:pPr/>
              <a:t>‹#›</a:t>
            </a:fld>
            <a:endParaRPr lang="en-US"/>
          </a:p>
        </p:txBody>
      </p:sp>
      <p:pic>
        <p:nvPicPr>
          <p:cNvPr id="9" name="Picture 1"/>
          <p:cNvPicPr>
            <a:picLocks noChangeAspect="1"/>
          </p:cNvPicPr>
          <p:nvPr/>
        </p:nvPicPr>
        <p:blipFill>
          <a:blip r:embed="rId21">
            <a:extLst>
              <a:ext uri="{28A0092B-C50C-407E-A947-70E740481C1C}">
                <a14:useLocalDpi xmlns:a14="http://schemas.microsoft.com/office/drawing/2010/main" val="0"/>
              </a:ext>
            </a:extLst>
          </a:blip>
          <a:srcRect t="21066"/>
          <a:stretch>
            <a:fillRect/>
          </a:stretch>
        </p:blipFill>
        <p:spPr bwMode="auto">
          <a:xfrm>
            <a:off x="0" y="0"/>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152400"/>
            <a:ext cx="7964424" cy="715962"/>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3408712924"/>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42" r:id="rId12"/>
    <p:sldLayoutId id="2147483943" r:id="rId13"/>
    <p:sldLayoutId id="2147483944" r:id="rId14"/>
    <p:sldLayoutId id="2147483945" r:id="rId15"/>
    <p:sldLayoutId id="2147483946" r:id="rId16"/>
    <p:sldLayoutId id="2147483947" r:id="rId17"/>
    <p:sldLayoutId id="2147483948" r:id="rId1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chemeClr val="accent2">
            <a:lumMod val="75000"/>
          </a:schemeClr>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50" y="-22317"/>
            <a:ext cx="85407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Title Placeholder 1"/>
          <p:cNvSpPr>
            <a:spLocks noGrp="1"/>
          </p:cNvSpPr>
          <p:nvPr>
            <p:ph type="title"/>
          </p:nvPr>
        </p:nvSpPr>
        <p:spPr>
          <a:xfrm>
            <a:off x="457200" y="152400"/>
            <a:ext cx="7924800" cy="1600200"/>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r>
              <a:rPr lang="en-US" smtClean="0"/>
              <a:t>8/19/2014</a:t>
            </a:r>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DA65540D-26A2-458C-81F1-25D42FF068A2}" type="slidenum">
              <a:rPr lang="en-US" smtClean="0"/>
              <a:pPr/>
              <a:t>‹#›</a:t>
            </a:fld>
            <a:endParaRPr lang="en-US"/>
          </a:p>
        </p:txBody>
      </p:sp>
    </p:spTree>
    <p:extLst>
      <p:ext uri="{BB962C8B-B14F-4D97-AF65-F5344CB8AC3E}">
        <p14:creationId xmlns:p14="http://schemas.microsoft.com/office/powerpoint/2010/main" val="70479466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chemeClr val="accent2">
            <a:lumMod val="75000"/>
          </a:schemeClr>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p:nvPicPr>
        <p:blipFill rotWithShape="1">
          <a:blip r:embed="rId13">
            <a:extLst>
              <a:ext uri="{28A0092B-C50C-407E-A947-70E740481C1C}">
                <a14:useLocalDpi xmlns:a14="http://schemas.microsoft.com/office/drawing/2010/main" val="0"/>
              </a:ext>
            </a:extLst>
          </a:blip>
          <a:srcRect t="20357"/>
          <a:stretch/>
        </p:blipFill>
        <p:spPr bwMode="auto">
          <a:xfrm>
            <a:off x="-6350" y="0"/>
            <a:ext cx="8540750" cy="14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Title Placeholder 1"/>
          <p:cNvSpPr>
            <a:spLocks noGrp="1"/>
          </p:cNvSpPr>
          <p:nvPr>
            <p:ph type="title"/>
          </p:nvPr>
        </p:nvSpPr>
        <p:spPr>
          <a:xfrm>
            <a:off x="457200" y="274638"/>
            <a:ext cx="7924800" cy="1143000"/>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r>
              <a:rPr lang="en-US" smtClean="0"/>
              <a:t>8/19/2014</a:t>
            </a:r>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DA65540D-26A2-458C-81F1-25D42FF068A2}" type="slidenum">
              <a:rPr lang="en-US" smtClean="0"/>
              <a:pPr/>
              <a:t>‹#›</a:t>
            </a:fld>
            <a:endParaRPr lang="en-US"/>
          </a:p>
        </p:txBody>
      </p:sp>
    </p:spTree>
    <p:extLst>
      <p:ext uri="{BB962C8B-B14F-4D97-AF65-F5344CB8AC3E}">
        <p14:creationId xmlns:p14="http://schemas.microsoft.com/office/powerpoint/2010/main" val="120756102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chemeClr val="accent2">
            <a:lumMod val="75000"/>
          </a:schemeClr>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Clr>
          <a:schemeClr val="tx1">
            <a:lumMod val="85000"/>
            <a:lumOff val="15000"/>
          </a:schemeClr>
        </a:buClr>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mrk_corp_sg_rgb_purple"/>
          <p:cNvPicPr>
            <a:picLocks noChangeArrowheads="1"/>
          </p:cNvPicPr>
          <p:nvPr/>
        </p:nvPicPr>
        <p:blipFill>
          <a:blip r:embed="rId13">
            <a:extLst>
              <a:ext uri="{28A0092B-C50C-407E-A947-70E740481C1C}">
                <a14:useLocalDpi xmlns:a14="http://schemas.microsoft.com/office/drawing/2010/main" val="0"/>
              </a:ext>
            </a:extLst>
          </a:blip>
          <a:srcRect t="69333"/>
          <a:stretch>
            <a:fillRect/>
          </a:stretch>
        </p:blipFill>
        <p:spPr bwMode="auto">
          <a:xfrm>
            <a:off x="0" y="0"/>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r>
              <a:rPr lang="en-US" smtClean="0"/>
              <a:t>8/19/2014</a:t>
            </a:r>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fld id="{DA65540D-26A2-458C-81F1-25D42FF068A2}" type="slidenum">
              <a:rPr lang="en-US" smtClean="0"/>
              <a:pPr/>
              <a:t>‹#›</a:t>
            </a:fld>
            <a:endParaRPr lang="en-US" dirty="0"/>
          </a:p>
        </p:txBody>
      </p:sp>
      <p:sp>
        <p:nvSpPr>
          <p:cNvPr id="2" name="Title Placeholder 1"/>
          <p:cNvSpPr>
            <a:spLocks noGrp="1"/>
          </p:cNvSpPr>
          <p:nvPr>
            <p:ph type="title"/>
          </p:nvPr>
        </p:nvSpPr>
        <p:spPr>
          <a:xfrm>
            <a:off x="457200" y="152400"/>
            <a:ext cx="7964424" cy="715962"/>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061898155"/>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lumMod val="75000"/>
          </a:schemeClr>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rgbClr val="00C9C4"/>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50" y="-22317"/>
            <a:ext cx="85407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2" name="Title Placeholder 1"/>
          <p:cNvSpPr>
            <a:spLocks noGrp="1"/>
          </p:cNvSpPr>
          <p:nvPr>
            <p:ph type="title"/>
          </p:nvPr>
        </p:nvSpPr>
        <p:spPr>
          <a:xfrm>
            <a:off x="457200" y="152400"/>
            <a:ext cx="7924800" cy="1600200"/>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fld id="{EB904A39-A622-40BC-A9E7-8C9A6C275328}" type="datetime1">
              <a:rPr lang="en-US" smtClean="0"/>
              <a:t>10/9/2014</a:t>
            </a:fld>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fld id="{DA65540D-26A2-458C-81F1-25D42FF068A2}" type="slidenum">
              <a:rPr lang="en-US" smtClean="0"/>
              <a:pPr/>
              <a:t>‹#›</a:t>
            </a:fld>
            <a:endParaRPr lang="en-US"/>
          </a:p>
        </p:txBody>
      </p:sp>
    </p:spTree>
    <p:extLst>
      <p:ext uri="{BB962C8B-B14F-4D97-AF65-F5344CB8AC3E}">
        <p14:creationId xmlns:p14="http://schemas.microsoft.com/office/powerpoint/2010/main" val="704794661"/>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chemeClr val="accent2">
            <a:lumMod val="75000"/>
          </a:schemeClr>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mrk_corp_sg_rgb_purple"/>
          <p:cNvPicPr>
            <a:picLocks noChangeArrowheads="1"/>
          </p:cNvPicPr>
          <p:nvPr/>
        </p:nvPicPr>
        <p:blipFill>
          <a:blip r:embed="rId13">
            <a:extLst>
              <a:ext uri="{28A0092B-C50C-407E-A947-70E740481C1C}">
                <a14:useLocalDpi xmlns:a14="http://schemas.microsoft.com/office/drawing/2010/main" val="0"/>
              </a:ext>
            </a:extLst>
          </a:blip>
          <a:srcRect t="69333"/>
          <a:stretch>
            <a:fillRect/>
          </a:stretch>
        </p:blipFill>
        <p:spPr bwMode="auto">
          <a:xfrm>
            <a:off x="0" y="0"/>
            <a:ext cx="8610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62271" y="6367656"/>
            <a:ext cx="970329" cy="283225"/>
          </a:xfrm>
          <a:prstGeom prst="rect">
            <a:avLst/>
          </a:prstGeom>
        </p:spPr>
      </p:pic>
      <p:sp>
        <p:nvSpPr>
          <p:cNvPr id="3" name="Text Placeholder 2"/>
          <p:cNvSpPr>
            <a:spLocks noGrp="1"/>
          </p:cNvSpPr>
          <p:nvPr>
            <p:ph type="body" idx="1"/>
          </p:nvPr>
        </p:nvSpPr>
        <p:spPr>
          <a:xfrm>
            <a:off x="457200" y="990600"/>
            <a:ext cx="8229600" cy="5135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509268"/>
            <a:ext cx="2133600" cy="212207"/>
          </a:xfrm>
          <a:prstGeom prst="rect">
            <a:avLst/>
          </a:prstGeom>
        </p:spPr>
        <p:txBody>
          <a:bodyPr vert="horz" lIns="91440" tIns="45720" rIns="91440" bIns="45720" rtlCol="0" anchor="ctr"/>
          <a:lstStyle>
            <a:lvl1pPr algn="l">
              <a:defRPr sz="800">
                <a:solidFill>
                  <a:schemeClr val="tx1"/>
                </a:solidFill>
              </a:defRPr>
            </a:lvl1pPr>
          </a:lstStyle>
          <a:p>
            <a:fld id="{7E942AED-B859-48F2-95C1-594EF7FE291A}" type="datetime1">
              <a:rPr lang="en-US" smtClean="0"/>
              <a:t>10/9/2014</a:t>
            </a:fld>
            <a:endParaRPr lang="en-US"/>
          </a:p>
        </p:txBody>
      </p:sp>
      <p:sp>
        <p:nvSpPr>
          <p:cNvPr id="5" name="Footer Placeholder 4"/>
          <p:cNvSpPr>
            <a:spLocks noGrp="1"/>
          </p:cNvSpPr>
          <p:nvPr>
            <p:ph type="ftr" sz="quarter" idx="3"/>
          </p:nvPr>
        </p:nvSpPr>
        <p:spPr>
          <a:xfrm>
            <a:off x="457200" y="6144143"/>
            <a:ext cx="7162800" cy="365125"/>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4343400" y="6583680"/>
            <a:ext cx="457200" cy="274320"/>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fld id="{DA65540D-26A2-458C-81F1-25D42FF068A2}" type="slidenum">
              <a:rPr lang="en-US" smtClean="0"/>
              <a:pPr/>
              <a:t>‹#›</a:t>
            </a:fld>
            <a:endParaRPr lang="en-US" dirty="0"/>
          </a:p>
        </p:txBody>
      </p:sp>
      <p:sp>
        <p:nvSpPr>
          <p:cNvPr id="2" name="Title Placeholder 1"/>
          <p:cNvSpPr>
            <a:spLocks noGrp="1"/>
          </p:cNvSpPr>
          <p:nvPr>
            <p:ph type="title"/>
          </p:nvPr>
        </p:nvSpPr>
        <p:spPr>
          <a:xfrm>
            <a:off x="457200" y="152400"/>
            <a:ext cx="7964424" cy="715962"/>
          </a:xfrm>
          <a:prstGeom prst="rect">
            <a:avLst/>
          </a:prstGeom>
        </p:spPr>
        <p:txBody>
          <a:bodyPr vert="horz" lIns="91440" tIns="45720" rIns="91440" bIns="109728" rtlCol="0" anchor="b"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406189815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182880" indent="-182880" algn="l" defTabSz="914400" rtl="0" eaLnBrk="1" latinLnBrk="0" hangingPunct="1">
        <a:lnSpc>
          <a:spcPct val="95000"/>
        </a:lnSpc>
        <a:spcBef>
          <a:spcPts val="1500"/>
        </a:spcBef>
        <a:buClr>
          <a:schemeClr val="accent1">
            <a:lumMod val="75000"/>
          </a:schemeClr>
        </a:buClr>
        <a:buFont typeface="Arial" pitchFamily="34" charset="0"/>
        <a:buChar char="•"/>
        <a:defRPr sz="2400" kern="1200">
          <a:solidFill>
            <a:schemeClr val="tx1"/>
          </a:solidFill>
          <a:latin typeface="+mn-lt"/>
          <a:ea typeface="+mn-ea"/>
          <a:cs typeface="+mn-cs"/>
        </a:defRPr>
      </a:lvl1pPr>
      <a:lvl2pPr marL="512064" indent="-274320" algn="l" defTabSz="914400" rtl="0" eaLnBrk="1" latinLnBrk="0" hangingPunct="1">
        <a:lnSpc>
          <a:spcPct val="95000"/>
        </a:lnSpc>
        <a:spcBef>
          <a:spcPts val="300"/>
        </a:spcBef>
        <a:buClr>
          <a:schemeClr val="tx1">
            <a:lumMod val="50000"/>
            <a:lumOff val="50000"/>
          </a:schemeClr>
        </a:buClr>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5000"/>
        </a:lnSpc>
        <a:spcBef>
          <a:spcPts val="300"/>
        </a:spcBef>
        <a:buClr>
          <a:srgbClr val="00C9C4"/>
        </a:buClr>
        <a:buSzPct val="90000"/>
        <a:buFont typeface="Arial" pitchFamily="34" charset="0"/>
        <a:buChar char="•"/>
        <a:defRPr sz="2400" kern="1200">
          <a:solidFill>
            <a:schemeClr val="tx1"/>
          </a:solidFill>
          <a:latin typeface="+mn-lt"/>
          <a:ea typeface="+mn-ea"/>
          <a:cs typeface="+mn-cs"/>
        </a:defRPr>
      </a:lvl3pPr>
      <a:lvl4pPr marL="960120" indent="-182880" algn="l" defTabSz="914400" rtl="0" eaLnBrk="1" latinLnBrk="0" hangingPunct="1">
        <a:lnSpc>
          <a:spcPct val="90000"/>
        </a:lnSpc>
        <a:spcBef>
          <a:spcPts val="300"/>
        </a:spcBef>
        <a:buSzPct val="90000"/>
        <a:buFont typeface="Arial" pitchFamily="34" charset="0"/>
        <a:buChar char="–"/>
        <a:defRPr sz="2000" kern="1200">
          <a:solidFill>
            <a:schemeClr val="tx1"/>
          </a:solidFill>
          <a:latin typeface="+mn-lt"/>
          <a:ea typeface="+mn-ea"/>
          <a:cs typeface="+mn-cs"/>
        </a:defRPr>
      </a:lvl4pPr>
      <a:lvl5pPr marL="1152144" indent="-182880" algn="l" defTabSz="914400" rtl="0" eaLnBrk="1" latinLnBrk="0" hangingPunct="1">
        <a:lnSpc>
          <a:spcPct val="90000"/>
        </a:lnSpc>
        <a:spcBef>
          <a:spcPts val="300"/>
        </a:spcBef>
        <a:buSzPct val="85000"/>
        <a:buFont typeface="Wingdings" pitchFamily="2" charset="2"/>
        <a:buChar char="s"/>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1.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1.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1.xml"/><Relationship Id="rId1" Type="http://schemas.openxmlformats.org/officeDocument/2006/relationships/vmlDrawing" Target="../drawings/vmlDrawing8.vml"/><Relationship Id="rId5" Type="http://schemas.openxmlformats.org/officeDocument/2006/relationships/image" Target="../media/image24.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31.xml"/><Relationship Id="rId4" Type="http://schemas.openxmlformats.org/officeDocument/2006/relationships/hyperlink" Target="http://www.pharmaceuticalconference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extLst>
      <p:ext uri="{BB962C8B-B14F-4D97-AF65-F5344CB8AC3E}">
        <p14:creationId xmlns:p14="http://schemas.microsoft.com/office/powerpoint/2010/main" val="1901514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z="3000" dirty="0" smtClean="0"/>
              <a:t>Efficient Synthesis: Sitagliptin, 1st GMP Delivery</a:t>
            </a:r>
            <a:endParaRPr lang="en-US" sz="3000" dirty="0"/>
          </a:p>
        </p:txBody>
      </p:sp>
      <p:sp>
        <p:nvSpPr>
          <p:cNvPr id="9" name="Content Placeholder 8"/>
          <p:cNvSpPr>
            <a:spLocks noGrp="1"/>
          </p:cNvSpPr>
          <p:nvPr>
            <p:ph idx="1"/>
          </p:nvPr>
        </p:nvSpPr>
        <p:spPr>
          <a:xfrm>
            <a:off x="457200" y="4642937"/>
            <a:ext cx="8229600" cy="1238853"/>
          </a:xfrm>
        </p:spPr>
        <p:txBody>
          <a:bodyPr>
            <a:noAutofit/>
          </a:bodyPr>
          <a:lstStyle/>
          <a:p>
            <a:pPr>
              <a:spcBef>
                <a:spcPts val="600"/>
              </a:spcBef>
            </a:pPr>
            <a:r>
              <a:rPr lang="en-US" sz="2000" dirty="0" smtClean="0"/>
              <a:t>&gt;100 kg manufactured, 52% overall yield -  8 steps from acid 1 </a:t>
            </a:r>
          </a:p>
          <a:p>
            <a:pPr>
              <a:spcBef>
                <a:spcPts val="600"/>
              </a:spcBef>
            </a:pPr>
            <a:r>
              <a:rPr lang="en-US" sz="2000" dirty="0" smtClean="0"/>
              <a:t>3 productive bond-forming steps </a:t>
            </a:r>
            <a:r>
              <a:rPr lang="en-US" sz="2000" b="1" dirty="0" smtClean="0"/>
              <a:t>(38% desired)</a:t>
            </a:r>
          </a:p>
          <a:p>
            <a:pPr>
              <a:spcBef>
                <a:spcPts val="600"/>
              </a:spcBef>
            </a:pPr>
            <a:r>
              <a:rPr lang="en-US" sz="2000" dirty="0" smtClean="0"/>
              <a:t>5 functional group manipulations </a:t>
            </a:r>
            <a:r>
              <a:rPr lang="en-US" sz="2000" b="1" dirty="0" smtClean="0"/>
              <a:t>(62% undesired)</a:t>
            </a:r>
          </a:p>
        </p:txBody>
      </p:sp>
      <p:sp>
        <p:nvSpPr>
          <p:cNvPr id="3" name="Slide Number Placeholder 2"/>
          <p:cNvSpPr>
            <a:spLocks noGrp="1"/>
          </p:cNvSpPr>
          <p:nvPr>
            <p:ph type="sldNum" sz="quarter" idx="12"/>
          </p:nvPr>
        </p:nvSpPr>
        <p:spPr/>
        <p:txBody>
          <a:bodyPr/>
          <a:lstStyle/>
          <a:p>
            <a:fld id="{5E1E547B-54AB-4656-AC78-1F3F60F4A5FC}" type="slidenum">
              <a:rPr lang="en-US" smtClean="0"/>
              <a:pPr/>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53629078"/>
              </p:ext>
            </p:extLst>
          </p:nvPr>
        </p:nvGraphicFramePr>
        <p:xfrm>
          <a:off x="838200" y="1090135"/>
          <a:ext cx="6997990" cy="3511046"/>
        </p:xfrm>
        <a:graphic>
          <a:graphicData uri="http://schemas.openxmlformats.org/presentationml/2006/ole">
            <mc:AlternateContent xmlns:mc="http://schemas.openxmlformats.org/markup-compatibility/2006">
              <mc:Choice xmlns:v="urn:schemas-microsoft-com:vml" Requires="v">
                <p:oleObj spid="_x0000_s131104" name="CS ChemDraw Drawing" r:id="rId4" imgW="8296290" imgH="4161706" progId="ChemDraw.Document.6.0">
                  <p:embed/>
                </p:oleObj>
              </mc:Choice>
              <mc:Fallback>
                <p:oleObj name="CS ChemDraw Drawing" r:id="rId4" imgW="8296290" imgH="4161706" progId="ChemDraw.Document.6.0">
                  <p:embed/>
                  <p:pic>
                    <p:nvPicPr>
                      <p:cNvPr id="0" name=""/>
                      <p:cNvPicPr/>
                      <p:nvPr/>
                    </p:nvPicPr>
                    <p:blipFill>
                      <a:blip r:embed="rId5"/>
                      <a:stretch>
                        <a:fillRect/>
                      </a:stretch>
                    </p:blipFill>
                    <p:spPr>
                      <a:xfrm>
                        <a:off x="838200" y="1090135"/>
                        <a:ext cx="6997990" cy="3511046"/>
                      </a:xfrm>
                      <a:prstGeom prst="rect">
                        <a:avLst/>
                      </a:prstGeom>
                    </p:spPr>
                  </p:pic>
                </p:oleObj>
              </mc:Fallback>
            </mc:AlternateContent>
          </a:graphicData>
        </a:graphic>
      </p:graphicFrame>
      <p:sp>
        <p:nvSpPr>
          <p:cNvPr id="2" name="Rectangle 1"/>
          <p:cNvSpPr/>
          <p:nvPr/>
        </p:nvSpPr>
        <p:spPr>
          <a:xfrm>
            <a:off x="2590800" y="5888654"/>
            <a:ext cx="3962400"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b="1" dirty="0">
                <a:solidFill>
                  <a:schemeClr val="bg1"/>
                </a:solidFill>
              </a:rPr>
              <a:t>Can we do it in </a:t>
            </a:r>
            <a:r>
              <a:rPr lang="en-US" b="1" dirty="0" smtClean="0">
                <a:solidFill>
                  <a:schemeClr val="bg1"/>
                </a:solidFill>
              </a:rPr>
              <a:t>only 3 </a:t>
            </a:r>
            <a:r>
              <a:rPr lang="en-US" b="1" dirty="0">
                <a:solidFill>
                  <a:schemeClr val="bg1"/>
                </a:solidFill>
              </a:rPr>
              <a:t>steps?</a:t>
            </a:r>
          </a:p>
        </p:txBody>
      </p:sp>
    </p:spTree>
    <p:extLst>
      <p:ext uri="{BB962C8B-B14F-4D97-AF65-F5344CB8AC3E}">
        <p14:creationId xmlns:p14="http://schemas.microsoft.com/office/powerpoint/2010/main" val="3430979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dirty="0" smtClean="0"/>
              <a:t>Is This Reaction Possible?</a:t>
            </a:r>
            <a:endParaRPr lang="en-US" dirty="0"/>
          </a:p>
        </p:txBody>
      </p:sp>
      <p:sp>
        <p:nvSpPr>
          <p:cNvPr id="3" name="Slide Number Placeholder 2"/>
          <p:cNvSpPr>
            <a:spLocks noGrp="1"/>
          </p:cNvSpPr>
          <p:nvPr>
            <p:ph type="sldNum" sz="quarter" idx="12"/>
          </p:nvPr>
        </p:nvSpPr>
        <p:spPr/>
        <p:txBody>
          <a:bodyPr/>
          <a:lstStyle/>
          <a:p>
            <a:fld id="{5E1E547B-54AB-4656-AC78-1F3F60F4A5FC}" type="slidenum">
              <a:rPr lang="en-US" smtClean="0"/>
              <a:pPr/>
              <a:t>11</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69147533"/>
              </p:ext>
            </p:extLst>
          </p:nvPr>
        </p:nvGraphicFramePr>
        <p:xfrm>
          <a:off x="668338" y="2605088"/>
          <a:ext cx="7807325" cy="1589087"/>
        </p:xfrm>
        <a:graphic>
          <a:graphicData uri="http://schemas.openxmlformats.org/presentationml/2006/ole">
            <mc:AlternateContent xmlns:mc="http://schemas.openxmlformats.org/markup-compatibility/2006">
              <mc:Choice xmlns:v="urn:schemas-microsoft-com:vml" Requires="v">
                <p:oleObj spid="_x0000_s21701" name="CS ChemDraw Drawing" r:id="rId4" imgW="5583972" imgH="1138352" progId="ChemDraw.Document.6.0">
                  <p:embed/>
                </p:oleObj>
              </mc:Choice>
              <mc:Fallback>
                <p:oleObj name="CS ChemDraw Drawing" r:id="rId4" imgW="5583972" imgH="1138352" progId="ChemDraw.Document.6.0">
                  <p:embed/>
                  <p:pic>
                    <p:nvPicPr>
                      <p:cNvPr id="0" name=""/>
                      <p:cNvPicPr/>
                      <p:nvPr/>
                    </p:nvPicPr>
                    <p:blipFill>
                      <a:blip r:embed="rId5"/>
                      <a:stretch>
                        <a:fillRect/>
                      </a:stretch>
                    </p:blipFill>
                    <p:spPr>
                      <a:xfrm>
                        <a:off x="668338" y="2605088"/>
                        <a:ext cx="7807325" cy="1589087"/>
                      </a:xfrm>
                      <a:prstGeom prst="rect">
                        <a:avLst/>
                      </a:prstGeom>
                    </p:spPr>
                  </p:pic>
                </p:oleObj>
              </mc:Fallback>
            </mc:AlternateContent>
          </a:graphicData>
        </a:graphic>
      </p:graphicFrame>
    </p:spTree>
    <p:extLst>
      <p:ext uri="{BB962C8B-B14F-4D97-AF65-F5344CB8AC3E}">
        <p14:creationId xmlns:p14="http://schemas.microsoft.com/office/powerpoint/2010/main" val="2056346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dirty="0" smtClean="0"/>
              <a:t>Efficient Synthesis: Sitagliptin 1</a:t>
            </a:r>
            <a:r>
              <a:rPr lang="en-US" baseline="30000" dirty="0" smtClean="0"/>
              <a:t>st</a:t>
            </a:r>
            <a:r>
              <a:rPr lang="en-US" dirty="0" smtClean="0"/>
              <a:t>-Generation Manufacturing Route: One-Pot Reaction</a:t>
            </a:r>
            <a:endParaRPr lang="en-US" dirty="0"/>
          </a:p>
        </p:txBody>
      </p:sp>
      <p:sp>
        <p:nvSpPr>
          <p:cNvPr id="26" name="Content Placeholder 25"/>
          <p:cNvSpPr>
            <a:spLocks noGrp="1"/>
          </p:cNvSpPr>
          <p:nvPr>
            <p:ph idx="1"/>
          </p:nvPr>
        </p:nvSpPr>
        <p:spPr>
          <a:xfrm>
            <a:off x="457200" y="5257806"/>
            <a:ext cx="8229600" cy="1057549"/>
          </a:xfrm>
        </p:spPr>
        <p:txBody>
          <a:bodyPr>
            <a:noAutofit/>
          </a:bodyPr>
          <a:lstStyle/>
          <a:p>
            <a:r>
              <a:rPr lang="en-US" sz="1800" dirty="0" smtClean="0"/>
              <a:t>1 step (one-pot reaction, direction isolation) to </a:t>
            </a:r>
            <a:r>
              <a:rPr lang="en-US" sz="1800" dirty="0" err="1" smtClean="0"/>
              <a:t>ketoamide</a:t>
            </a:r>
            <a:r>
              <a:rPr lang="en-US" sz="1800" dirty="0" smtClean="0"/>
              <a:t> or </a:t>
            </a:r>
            <a:r>
              <a:rPr lang="en-US" sz="1800" dirty="0" err="1" smtClean="0"/>
              <a:t>enamine</a:t>
            </a:r>
            <a:r>
              <a:rPr lang="en-US" sz="1800" dirty="0" smtClean="0"/>
              <a:t> amide!</a:t>
            </a:r>
          </a:p>
          <a:p>
            <a:pPr lvl="1"/>
            <a:r>
              <a:rPr lang="en-US" sz="1800" dirty="0" smtClean="0"/>
              <a:t>Single solvent: compatible reagents to enable one-pot reaction</a:t>
            </a:r>
          </a:p>
          <a:p>
            <a:pPr>
              <a:spcBef>
                <a:spcPts val="1200"/>
              </a:spcBef>
            </a:pPr>
            <a:r>
              <a:rPr lang="en-US" sz="1800" dirty="0" smtClean="0"/>
              <a:t>Need unprecedented asymmetric hydrogenation of unprotected </a:t>
            </a:r>
            <a:r>
              <a:rPr lang="en-US" sz="1800" dirty="0" err="1" smtClean="0"/>
              <a:t>enamine</a:t>
            </a:r>
            <a:endParaRPr lang="en-US" sz="1800" dirty="0"/>
          </a:p>
        </p:txBody>
      </p:sp>
      <p:sp>
        <p:nvSpPr>
          <p:cNvPr id="2" name="Slide Number Placeholder 1"/>
          <p:cNvSpPr>
            <a:spLocks noGrp="1"/>
          </p:cNvSpPr>
          <p:nvPr>
            <p:ph type="sldNum" sz="quarter" idx="12"/>
          </p:nvPr>
        </p:nvSpPr>
        <p:spPr/>
        <p:txBody>
          <a:bodyPr/>
          <a:lstStyle/>
          <a:p>
            <a:fld id="{5E1E547B-54AB-4656-AC78-1F3F60F4A5FC}" type="slidenum">
              <a:rPr lang="en-US" smtClean="0"/>
              <a:pPr/>
              <a:t>12</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164789131"/>
              </p:ext>
            </p:extLst>
          </p:nvPr>
        </p:nvGraphicFramePr>
        <p:xfrm>
          <a:off x="730250" y="1566863"/>
          <a:ext cx="7683500" cy="3454400"/>
        </p:xfrm>
        <a:graphic>
          <a:graphicData uri="http://schemas.openxmlformats.org/presentationml/2006/ole">
            <mc:AlternateContent xmlns:mc="http://schemas.openxmlformats.org/markup-compatibility/2006">
              <mc:Choice xmlns:v="urn:schemas-microsoft-com:vml" Requires="v">
                <p:oleObj spid="_x0000_s19655" name="CS ChemDraw Drawing" r:id="rId4" imgW="7269385" imgH="3261360" progId="ChemDraw.Document.6.0">
                  <p:embed/>
                </p:oleObj>
              </mc:Choice>
              <mc:Fallback>
                <p:oleObj name="CS ChemDraw Drawing" r:id="rId4" imgW="7269385" imgH="3261360" progId="ChemDraw.Document.6.0">
                  <p:embed/>
                  <p:pic>
                    <p:nvPicPr>
                      <p:cNvPr id="0" name="Object 2"/>
                      <p:cNvPicPr>
                        <a:picLocks noChangeAspect="1" noChangeArrowheads="1"/>
                      </p:cNvPicPr>
                      <p:nvPr/>
                    </p:nvPicPr>
                    <p:blipFill>
                      <a:blip r:embed="rId5"/>
                      <a:srcRect/>
                      <a:stretch>
                        <a:fillRect/>
                      </a:stretch>
                    </p:blipFill>
                    <p:spPr bwMode="auto">
                      <a:xfrm>
                        <a:off x="730250" y="1566863"/>
                        <a:ext cx="7683500" cy="3454400"/>
                      </a:xfrm>
                      <a:prstGeom prst="rect">
                        <a:avLst/>
                      </a:prstGeom>
                      <a:noFill/>
                      <a:ln>
                        <a:noFill/>
                      </a:ln>
                      <a:extLst/>
                    </p:spPr>
                  </p:pic>
                </p:oleObj>
              </mc:Fallback>
            </mc:AlternateContent>
          </a:graphicData>
        </a:graphic>
      </p:graphicFrame>
      <p:sp>
        <p:nvSpPr>
          <p:cNvPr id="8" name="TextBox 7"/>
          <p:cNvSpPr txBox="1"/>
          <p:nvPr/>
        </p:nvSpPr>
        <p:spPr>
          <a:xfrm>
            <a:off x="1131003" y="4695499"/>
            <a:ext cx="1359950" cy="523220"/>
          </a:xfrm>
          <a:prstGeom prst="rect">
            <a:avLst/>
          </a:prstGeom>
          <a:noFill/>
        </p:spPr>
        <p:txBody>
          <a:bodyPr wrap="square" rtlCol="0">
            <a:spAutoFit/>
          </a:bodyPr>
          <a:lstStyle/>
          <a:p>
            <a:pPr marL="0" lvl="1" algn="ctr"/>
            <a:r>
              <a:rPr lang="en-US" sz="1400" dirty="0"/>
              <a:t>82% </a:t>
            </a:r>
            <a:r>
              <a:rPr lang="en-US" sz="1400" dirty="0" smtClean="0"/>
              <a:t>yield</a:t>
            </a:r>
          </a:p>
          <a:p>
            <a:pPr marL="0" lvl="1" algn="ctr"/>
            <a:r>
              <a:rPr lang="en-US" sz="1400" dirty="0" smtClean="0">
                <a:solidFill>
                  <a:srgbClr val="FF0000"/>
                </a:solidFill>
              </a:rPr>
              <a:t>PMI </a:t>
            </a:r>
            <a:r>
              <a:rPr lang="en-US" sz="1400" dirty="0">
                <a:solidFill>
                  <a:srgbClr val="FF0000"/>
                </a:solidFill>
              </a:rPr>
              <a:t>= </a:t>
            </a:r>
            <a:r>
              <a:rPr lang="en-US" sz="1400" dirty="0" smtClean="0">
                <a:solidFill>
                  <a:srgbClr val="FF0000"/>
                </a:solidFill>
              </a:rPr>
              <a:t>14</a:t>
            </a:r>
            <a:endParaRPr lang="en-US" sz="1400" dirty="0">
              <a:solidFill>
                <a:srgbClr val="FF0000"/>
              </a:solidFill>
            </a:endParaRPr>
          </a:p>
        </p:txBody>
      </p:sp>
    </p:spTree>
    <p:extLst>
      <p:ext uri="{BB962C8B-B14F-4D97-AF65-F5344CB8AC3E}">
        <p14:creationId xmlns:p14="http://schemas.microsoft.com/office/powerpoint/2010/main" val="2118176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Object 3"/>
          <p:cNvGraphicFramePr>
            <a:graphicFrameLocks noChangeAspect="1"/>
          </p:cNvGraphicFramePr>
          <p:nvPr>
            <p:extLst>
              <p:ext uri="{D42A27DB-BD31-4B8C-83A1-F6EECF244321}">
                <p14:modId xmlns:p14="http://schemas.microsoft.com/office/powerpoint/2010/main" val="4086549062"/>
              </p:ext>
            </p:extLst>
          </p:nvPr>
        </p:nvGraphicFramePr>
        <p:xfrm>
          <a:off x="919163" y="1557338"/>
          <a:ext cx="7307262" cy="1633537"/>
        </p:xfrm>
        <a:graphic>
          <a:graphicData uri="http://schemas.openxmlformats.org/presentationml/2006/ole">
            <mc:AlternateContent xmlns:mc="http://schemas.openxmlformats.org/markup-compatibility/2006">
              <mc:Choice xmlns:v="urn:schemas-microsoft-com:vml" Requires="v">
                <p:oleObj spid="_x0000_s17653" name="CS ChemDraw Drawing" r:id="rId3" imgW="8071140" imgH="1805886" progId="ChemDraw.Document.6.0">
                  <p:embed/>
                </p:oleObj>
              </mc:Choice>
              <mc:Fallback>
                <p:oleObj name="CS ChemDraw Drawing" r:id="rId3" imgW="8071140" imgH="1805886" progId="ChemDraw.Document.6.0">
                  <p:embed/>
                  <p:pic>
                    <p:nvPicPr>
                      <p:cNvPr id="0" name=""/>
                      <p:cNvPicPr>
                        <a:picLocks noChangeAspect="1" noChangeArrowheads="1"/>
                      </p:cNvPicPr>
                      <p:nvPr/>
                    </p:nvPicPr>
                    <p:blipFill>
                      <a:blip r:embed="rId4"/>
                      <a:srcRect/>
                      <a:stretch>
                        <a:fillRect/>
                      </a:stretch>
                    </p:blipFill>
                    <p:spPr bwMode="auto">
                      <a:xfrm>
                        <a:off x="919163" y="1557338"/>
                        <a:ext cx="7307262" cy="1633537"/>
                      </a:xfrm>
                      <a:prstGeom prst="rect">
                        <a:avLst/>
                      </a:prstGeom>
                      <a:noFill/>
                      <a:ln>
                        <a:noFill/>
                      </a:ln>
                      <a:effectLst/>
                      <a:extLst/>
                    </p:spPr>
                  </p:pic>
                </p:oleObj>
              </mc:Fallback>
            </mc:AlternateContent>
          </a:graphicData>
        </a:graphic>
      </p:graphicFrame>
      <p:sp>
        <p:nvSpPr>
          <p:cNvPr id="96260" name="Rectangle 4"/>
          <p:cNvSpPr>
            <a:spLocks noChangeArrowheads="1"/>
          </p:cNvSpPr>
          <p:nvPr/>
        </p:nvSpPr>
        <p:spPr bwMode="auto">
          <a:xfrm>
            <a:off x="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6261" name="Rectangle 5"/>
          <p:cNvSpPr>
            <a:spLocks noChangeArrowheads="1"/>
          </p:cNvSpPr>
          <p:nvPr/>
        </p:nvSpPr>
        <p:spPr bwMode="auto">
          <a:xfrm>
            <a:off x="457200" y="3581400"/>
            <a:ext cx="184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200">
              <a:latin typeface="12"/>
              <a:ea typeface="Arial Unicode MS" pitchFamily="34" charset="-128"/>
              <a:cs typeface="Arial Unicode MS" pitchFamily="34" charset="-128"/>
            </a:endParaRPr>
          </a:p>
        </p:txBody>
      </p:sp>
      <p:sp>
        <p:nvSpPr>
          <p:cNvPr id="8" name="Title 7"/>
          <p:cNvSpPr>
            <a:spLocks noGrp="1"/>
          </p:cNvSpPr>
          <p:nvPr>
            <p:ph type="title"/>
          </p:nvPr>
        </p:nvSpPr>
        <p:spPr/>
        <p:txBody>
          <a:bodyPr/>
          <a:lstStyle/>
          <a:p>
            <a:r>
              <a:rPr lang="en-US" dirty="0" smtClean="0"/>
              <a:t>Efficient Synthesis: Sitagliptin 2</a:t>
            </a:r>
            <a:r>
              <a:rPr lang="en-US" baseline="30000" dirty="0" smtClean="0"/>
              <a:t>nd</a:t>
            </a:r>
            <a:r>
              <a:rPr lang="en-US" dirty="0" smtClean="0"/>
              <a:t>-Generation Manufacturing Route: </a:t>
            </a:r>
            <a:r>
              <a:rPr lang="en-US" dirty="0" err="1" smtClean="0"/>
              <a:t>Chemocatalysis</a:t>
            </a:r>
            <a:endParaRPr lang="en-US" dirty="0"/>
          </a:p>
        </p:txBody>
      </p:sp>
      <p:sp>
        <p:nvSpPr>
          <p:cNvPr id="14" name="Content Placeholder 13"/>
          <p:cNvSpPr>
            <a:spLocks noGrp="1"/>
          </p:cNvSpPr>
          <p:nvPr>
            <p:ph idx="1"/>
          </p:nvPr>
        </p:nvSpPr>
        <p:spPr>
          <a:xfrm>
            <a:off x="457200" y="3728523"/>
            <a:ext cx="4311869" cy="2711685"/>
          </a:xfrm>
        </p:spPr>
        <p:txBody>
          <a:bodyPr>
            <a:noAutofit/>
          </a:bodyPr>
          <a:lstStyle/>
          <a:p>
            <a:pPr>
              <a:spcBef>
                <a:spcPts val="1200"/>
              </a:spcBef>
            </a:pPr>
            <a:r>
              <a:rPr lang="en-US" sz="2000" dirty="0" smtClean="0">
                <a:sym typeface="Symbol" pitchFamily="18" charset="2"/>
              </a:rPr>
              <a:t>New asymmetric hydrogenation</a:t>
            </a:r>
          </a:p>
          <a:p>
            <a:pPr>
              <a:spcBef>
                <a:spcPts val="1200"/>
              </a:spcBef>
            </a:pPr>
            <a:r>
              <a:rPr lang="en-US" sz="2000" dirty="0" smtClean="0">
                <a:sym typeface="Symbol" pitchFamily="18" charset="2"/>
              </a:rPr>
              <a:t>2-step synthesis, 63% overall yield</a:t>
            </a:r>
          </a:p>
          <a:p>
            <a:pPr>
              <a:spcBef>
                <a:spcPts val="1200"/>
              </a:spcBef>
            </a:pPr>
            <a:r>
              <a:rPr lang="en-US" sz="2000" dirty="0" smtClean="0">
                <a:sym typeface="Symbol" pitchFamily="18" charset="2"/>
              </a:rPr>
              <a:t>No protecting groups</a:t>
            </a:r>
          </a:p>
          <a:p>
            <a:pPr>
              <a:spcBef>
                <a:spcPts val="1200"/>
              </a:spcBef>
            </a:pPr>
            <a:r>
              <a:rPr lang="en-US" sz="2000" dirty="0" smtClean="0">
                <a:sym typeface="Symbol" pitchFamily="18" charset="2"/>
              </a:rPr>
              <a:t>Implemented at factory scale</a:t>
            </a:r>
            <a:br>
              <a:rPr lang="en-US" sz="2000" dirty="0" smtClean="0">
                <a:sym typeface="Symbol" pitchFamily="18" charset="2"/>
              </a:rPr>
            </a:br>
            <a:r>
              <a:rPr lang="en-US" sz="2000" dirty="0" smtClean="0">
                <a:sym typeface="Symbol" pitchFamily="18" charset="2"/>
              </a:rPr>
              <a:t>(&gt;100 MT produced)</a:t>
            </a:r>
          </a:p>
          <a:p>
            <a:pPr>
              <a:spcBef>
                <a:spcPts val="1200"/>
              </a:spcBef>
            </a:pPr>
            <a:r>
              <a:rPr lang="en-US" sz="2000" dirty="0" smtClean="0">
                <a:sym typeface="Symbol" pitchFamily="18" charset="2"/>
              </a:rPr>
              <a:t>~80% reduction in PMI, no aqueous waste</a:t>
            </a:r>
          </a:p>
          <a:p>
            <a:pPr>
              <a:spcBef>
                <a:spcPts val="1200"/>
              </a:spcBef>
            </a:pPr>
            <a:endParaRPr lang="en-US" sz="2000" dirty="0" smtClean="0">
              <a:sym typeface="Symbol" pitchFamily="18" charset="2"/>
            </a:endParaRPr>
          </a:p>
          <a:p>
            <a:pPr>
              <a:spcBef>
                <a:spcPts val="1200"/>
              </a:spcBef>
            </a:pPr>
            <a:endParaRPr lang="en-US" sz="2000" dirty="0"/>
          </a:p>
        </p:txBody>
      </p:sp>
      <p:sp>
        <p:nvSpPr>
          <p:cNvPr id="2" name="Slide Number Placeholder 1"/>
          <p:cNvSpPr>
            <a:spLocks noGrp="1"/>
          </p:cNvSpPr>
          <p:nvPr>
            <p:ph type="sldNum" sz="quarter" idx="12"/>
          </p:nvPr>
        </p:nvSpPr>
        <p:spPr/>
        <p:txBody>
          <a:bodyPr/>
          <a:lstStyle/>
          <a:p>
            <a:fld id="{DA65540D-26A2-458C-81F1-25D42FF068A2}" type="slidenum">
              <a:rPr lang="en-US" smtClean="0"/>
              <a:pPr/>
              <a:t>13</a:t>
            </a:fld>
            <a:endParaRPr lang="en-US"/>
          </a:p>
        </p:txBody>
      </p:sp>
      <p:grpSp>
        <p:nvGrpSpPr>
          <p:cNvPr id="96288" name="Group 96287"/>
          <p:cNvGrpSpPr/>
          <p:nvPr/>
        </p:nvGrpSpPr>
        <p:grpSpPr>
          <a:xfrm>
            <a:off x="4913313" y="3543299"/>
            <a:ext cx="3892550" cy="2613135"/>
            <a:chOff x="4913313" y="3543299"/>
            <a:chExt cx="3892550" cy="2200275"/>
          </a:xfrm>
        </p:grpSpPr>
        <p:sp>
          <p:nvSpPr>
            <p:cNvPr id="21" name="Rectangle 191"/>
            <p:cNvSpPr>
              <a:spLocks noChangeArrowheads="1"/>
            </p:cNvSpPr>
            <p:nvPr/>
          </p:nvSpPr>
          <p:spPr bwMode="auto">
            <a:xfrm>
              <a:off x="5581650" y="3656488"/>
              <a:ext cx="3224213" cy="1774824"/>
            </a:xfrm>
            <a:prstGeom prst="rect">
              <a:avLst/>
            </a:prstGeom>
            <a:no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Line 192"/>
            <p:cNvSpPr>
              <a:spLocks noChangeShapeType="1"/>
            </p:cNvSpPr>
            <p:nvPr/>
          </p:nvSpPr>
          <p:spPr bwMode="auto">
            <a:xfrm>
              <a:off x="5581650" y="5141911"/>
              <a:ext cx="3224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3" name="Line 193"/>
            <p:cNvSpPr>
              <a:spLocks noChangeShapeType="1"/>
            </p:cNvSpPr>
            <p:nvPr/>
          </p:nvSpPr>
          <p:spPr bwMode="auto">
            <a:xfrm>
              <a:off x="5581650" y="4841874"/>
              <a:ext cx="3224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4" name="Line 194"/>
            <p:cNvSpPr>
              <a:spLocks noChangeShapeType="1"/>
            </p:cNvSpPr>
            <p:nvPr/>
          </p:nvSpPr>
          <p:spPr bwMode="auto">
            <a:xfrm>
              <a:off x="5581650" y="4551362"/>
              <a:ext cx="3224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5" name="Line 195"/>
            <p:cNvSpPr>
              <a:spLocks noChangeShapeType="1"/>
            </p:cNvSpPr>
            <p:nvPr/>
          </p:nvSpPr>
          <p:spPr bwMode="auto">
            <a:xfrm>
              <a:off x="5581650" y="4249737"/>
              <a:ext cx="3224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6" name="Line 196"/>
            <p:cNvSpPr>
              <a:spLocks noChangeShapeType="1"/>
            </p:cNvSpPr>
            <p:nvPr/>
          </p:nvSpPr>
          <p:spPr bwMode="auto">
            <a:xfrm>
              <a:off x="5581650" y="3959224"/>
              <a:ext cx="322421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29" name="Rectangle 199"/>
            <p:cNvSpPr>
              <a:spLocks noChangeArrowheads="1"/>
            </p:cNvSpPr>
            <p:nvPr/>
          </p:nvSpPr>
          <p:spPr bwMode="auto">
            <a:xfrm>
              <a:off x="5924550" y="3838574"/>
              <a:ext cx="463550" cy="1595437"/>
            </a:xfrm>
            <a:prstGeom prst="rect">
              <a:avLst/>
            </a:prstGeom>
            <a:solidFill>
              <a:schemeClr val="accent3"/>
            </a:solidFill>
            <a:ln w="952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0" name="Rectangle 200"/>
            <p:cNvSpPr>
              <a:spLocks noChangeArrowheads="1"/>
            </p:cNvSpPr>
            <p:nvPr/>
          </p:nvSpPr>
          <p:spPr bwMode="auto">
            <a:xfrm>
              <a:off x="7537450" y="4995861"/>
              <a:ext cx="461963" cy="438150"/>
            </a:xfrm>
            <a:prstGeom prst="rect">
              <a:avLst/>
            </a:prstGeom>
            <a:solidFill>
              <a:schemeClr val="accent3"/>
            </a:solidFill>
            <a:ln w="952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31" name="Rectangle 201"/>
            <p:cNvSpPr>
              <a:spLocks noChangeArrowheads="1"/>
            </p:cNvSpPr>
            <p:nvPr/>
          </p:nvSpPr>
          <p:spPr bwMode="auto">
            <a:xfrm>
              <a:off x="6388100" y="5184774"/>
              <a:ext cx="454025" cy="249237"/>
            </a:xfrm>
            <a:prstGeom prst="rect">
              <a:avLst/>
            </a:prstGeom>
            <a:solidFill>
              <a:schemeClr val="accent5"/>
            </a:solidFill>
            <a:ln w="952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6257" name="Line 203"/>
            <p:cNvSpPr>
              <a:spLocks noChangeShapeType="1"/>
            </p:cNvSpPr>
            <p:nvPr/>
          </p:nvSpPr>
          <p:spPr bwMode="auto">
            <a:xfrm>
              <a:off x="5538788" y="5434011"/>
              <a:ext cx="4286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62" name="Line 204"/>
            <p:cNvSpPr>
              <a:spLocks noChangeShapeType="1"/>
            </p:cNvSpPr>
            <p:nvPr/>
          </p:nvSpPr>
          <p:spPr bwMode="auto">
            <a:xfrm>
              <a:off x="5538788" y="5141911"/>
              <a:ext cx="4286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64" name="Line 205"/>
            <p:cNvSpPr>
              <a:spLocks noChangeShapeType="1"/>
            </p:cNvSpPr>
            <p:nvPr/>
          </p:nvSpPr>
          <p:spPr bwMode="auto">
            <a:xfrm>
              <a:off x="5538788" y="4841874"/>
              <a:ext cx="4286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65" name="Line 206"/>
            <p:cNvSpPr>
              <a:spLocks noChangeShapeType="1"/>
            </p:cNvSpPr>
            <p:nvPr/>
          </p:nvSpPr>
          <p:spPr bwMode="auto">
            <a:xfrm>
              <a:off x="5538788" y="4551362"/>
              <a:ext cx="4286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66" name="Line 207"/>
            <p:cNvSpPr>
              <a:spLocks noChangeShapeType="1"/>
            </p:cNvSpPr>
            <p:nvPr/>
          </p:nvSpPr>
          <p:spPr bwMode="auto">
            <a:xfrm>
              <a:off x="5538788" y="4249737"/>
              <a:ext cx="4286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67" name="Line 208"/>
            <p:cNvSpPr>
              <a:spLocks noChangeShapeType="1"/>
            </p:cNvSpPr>
            <p:nvPr/>
          </p:nvSpPr>
          <p:spPr bwMode="auto">
            <a:xfrm>
              <a:off x="5538788" y="3959224"/>
              <a:ext cx="4286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68" name="Line 209"/>
            <p:cNvSpPr>
              <a:spLocks noChangeShapeType="1"/>
            </p:cNvSpPr>
            <p:nvPr/>
          </p:nvSpPr>
          <p:spPr bwMode="auto">
            <a:xfrm>
              <a:off x="5538788" y="3659187"/>
              <a:ext cx="4286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70" name="Line 211"/>
            <p:cNvSpPr>
              <a:spLocks noChangeShapeType="1"/>
            </p:cNvSpPr>
            <p:nvPr/>
          </p:nvSpPr>
          <p:spPr bwMode="auto">
            <a:xfrm flipV="1">
              <a:off x="5581650" y="5434011"/>
              <a:ext cx="0" cy="3333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71" name="Line 212"/>
            <p:cNvSpPr>
              <a:spLocks noChangeShapeType="1"/>
            </p:cNvSpPr>
            <p:nvPr/>
          </p:nvSpPr>
          <p:spPr bwMode="auto">
            <a:xfrm flipV="1">
              <a:off x="7194550" y="5434011"/>
              <a:ext cx="0" cy="3333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72" name="Line 213"/>
            <p:cNvSpPr>
              <a:spLocks noChangeShapeType="1"/>
            </p:cNvSpPr>
            <p:nvPr/>
          </p:nvSpPr>
          <p:spPr bwMode="auto">
            <a:xfrm flipV="1">
              <a:off x="8805863" y="5434011"/>
              <a:ext cx="0" cy="33337"/>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a:p>
          </p:txBody>
        </p:sp>
        <p:sp>
          <p:nvSpPr>
            <p:cNvPr id="96273" name="Rectangle 214"/>
            <p:cNvSpPr>
              <a:spLocks noChangeArrowheads="1"/>
            </p:cNvSpPr>
            <p:nvPr/>
          </p:nvSpPr>
          <p:spPr bwMode="auto">
            <a:xfrm>
              <a:off x="5418138" y="5318124"/>
              <a:ext cx="100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6274" name="Rectangle 215"/>
            <p:cNvSpPr>
              <a:spLocks noChangeArrowheads="1"/>
            </p:cNvSpPr>
            <p:nvPr/>
          </p:nvSpPr>
          <p:spPr bwMode="auto">
            <a:xfrm>
              <a:off x="5319713" y="5026024"/>
              <a:ext cx="198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6275" name="Rectangle 216"/>
            <p:cNvSpPr>
              <a:spLocks noChangeArrowheads="1"/>
            </p:cNvSpPr>
            <p:nvPr/>
          </p:nvSpPr>
          <p:spPr bwMode="auto">
            <a:xfrm>
              <a:off x="5219700" y="4725987"/>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6276" name="Rectangle 217"/>
            <p:cNvSpPr>
              <a:spLocks noChangeArrowheads="1"/>
            </p:cNvSpPr>
            <p:nvPr/>
          </p:nvSpPr>
          <p:spPr bwMode="auto">
            <a:xfrm>
              <a:off x="5219700" y="4433887"/>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150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6277" name="Rectangle 218"/>
            <p:cNvSpPr>
              <a:spLocks noChangeArrowheads="1"/>
            </p:cNvSpPr>
            <p:nvPr/>
          </p:nvSpPr>
          <p:spPr bwMode="auto">
            <a:xfrm>
              <a:off x="5219700" y="4133849"/>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200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6278" name="Rectangle 219"/>
            <p:cNvSpPr>
              <a:spLocks noChangeArrowheads="1"/>
            </p:cNvSpPr>
            <p:nvPr/>
          </p:nvSpPr>
          <p:spPr bwMode="auto">
            <a:xfrm>
              <a:off x="5219700" y="3843337"/>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Arial" pitchFamily="34" charset="0"/>
                  <a:cs typeface="Arial" pitchFamily="34" charset="0"/>
                </a:rPr>
                <a:t>250</a:t>
              </a:r>
              <a:endParaRPr kumimoji="0" lang="en-US" altLang="en-US" sz="1400" b="0" i="0" u="none" strike="noStrike" cap="none" normalizeH="0" baseline="0" smtClean="0">
                <a:ln>
                  <a:noFill/>
                </a:ln>
                <a:solidFill>
                  <a:schemeClr val="tx1"/>
                </a:solidFill>
                <a:effectLst/>
                <a:latin typeface="Arial" pitchFamily="34" charset="0"/>
                <a:cs typeface="Arial" pitchFamily="34" charset="0"/>
              </a:endParaRPr>
            </a:p>
          </p:txBody>
        </p:sp>
        <p:sp>
          <p:nvSpPr>
            <p:cNvPr id="96279" name="Rectangle 220"/>
            <p:cNvSpPr>
              <a:spLocks noChangeArrowheads="1"/>
            </p:cNvSpPr>
            <p:nvPr/>
          </p:nvSpPr>
          <p:spPr bwMode="auto">
            <a:xfrm>
              <a:off x="5219700" y="3543299"/>
              <a:ext cx="298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300</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80" name="Rectangle 221"/>
            <p:cNvSpPr>
              <a:spLocks noChangeArrowheads="1"/>
            </p:cNvSpPr>
            <p:nvPr/>
          </p:nvSpPr>
          <p:spPr bwMode="auto">
            <a:xfrm>
              <a:off x="5920423" y="5527674"/>
              <a:ext cx="928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Total Waste</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81" name="Rectangle 222"/>
            <p:cNvSpPr>
              <a:spLocks noChangeArrowheads="1"/>
            </p:cNvSpPr>
            <p:nvPr/>
          </p:nvSpPr>
          <p:spPr bwMode="auto">
            <a:xfrm>
              <a:off x="7373303" y="5527674"/>
              <a:ext cx="1258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Aqueous Waste</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82" name="Rectangle 223"/>
            <p:cNvSpPr>
              <a:spLocks noChangeArrowheads="1"/>
            </p:cNvSpPr>
            <p:nvPr/>
          </p:nvSpPr>
          <p:spPr bwMode="auto">
            <a:xfrm rot="16200000">
              <a:off x="4119563" y="4435950"/>
              <a:ext cx="180339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i="0" u="none" strike="noStrike" cap="none" normalizeH="0" baseline="0" dirty="0" smtClean="0">
                  <a:ln>
                    <a:noFill/>
                  </a:ln>
                  <a:solidFill>
                    <a:srgbClr val="000000"/>
                  </a:solidFill>
                  <a:effectLst/>
                  <a:latin typeface="Arial" pitchFamily="34" charset="0"/>
                  <a:cs typeface="Arial" pitchFamily="34" charset="0"/>
                </a:rPr>
                <a:t>Waste Generated  (kg)</a:t>
              </a:r>
              <a:endParaRPr kumimoji="0" lang="en-US" altLang="en-US" sz="1400" i="0" u="none" strike="noStrike" cap="none" normalizeH="0" baseline="0" dirty="0" smtClean="0">
                <a:ln>
                  <a:noFill/>
                </a:ln>
                <a:solidFill>
                  <a:schemeClr val="tx1"/>
                </a:solidFill>
                <a:effectLst/>
                <a:latin typeface="Arial" pitchFamily="34" charset="0"/>
                <a:cs typeface="Arial" pitchFamily="34" charset="0"/>
              </a:endParaRPr>
            </a:p>
          </p:txBody>
        </p:sp>
        <p:sp>
          <p:nvSpPr>
            <p:cNvPr id="96284" name="Rectangle 225"/>
            <p:cNvSpPr>
              <a:spLocks noChangeArrowheads="1"/>
            </p:cNvSpPr>
            <p:nvPr/>
          </p:nvSpPr>
          <p:spPr bwMode="auto">
            <a:xfrm>
              <a:off x="7321324" y="3784371"/>
              <a:ext cx="104729" cy="68262"/>
            </a:xfrm>
            <a:prstGeom prst="rect">
              <a:avLst/>
            </a:prstGeom>
            <a:solidFill>
              <a:schemeClr val="accent3"/>
            </a:solidFill>
            <a:ln w="952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6285" name="Rectangle 226"/>
            <p:cNvSpPr>
              <a:spLocks noChangeArrowheads="1"/>
            </p:cNvSpPr>
            <p:nvPr/>
          </p:nvSpPr>
          <p:spPr bwMode="auto">
            <a:xfrm>
              <a:off x="7465739" y="3724854"/>
              <a:ext cx="11731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1st Generation</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86" name="Rectangle 227"/>
            <p:cNvSpPr>
              <a:spLocks noChangeArrowheads="1"/>
            </p:cNvSpPr>
            <p:nvPr/>
          </p:nvSpPr>
          <p:spPr bwMode="auto">
            <a:xfrm>
              <a:off x="7319682" y="4036619"/>
              <a:ext cx="107164" cy="68262"/>
            </a:xfrm>
            <a:prstGeom prst="rect">
              <a:avLst/>
            </a:prstGeom>
            <a:solidFill>
              <a:schemeClr val="accent5"/>
            </a:solidFill>
            <a:ln w="9525">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400"/>
            </a:p>
          </p:txBody>
        </p:sp>
        <p:sp>
          <p:nvSpPr>
            <p:cNvPr id="96287" name="Rectangle 228"/>
            <p:cNvSpPr>
              <a:spLocks noChangeArrowheads="1"/>
            </p:cNvSpPr>
            <p:nvPr/>
          </p:nvSpPr>
          <p:spPr bwMode="auto">
            <a:xfrm>
              <a:off x="7465739" y="3977102"/>
              <a:ext cx="8858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itchFamily="34" charset="0"/>
                  <a:cs typeface="Arial" pitchFamily="34" charset="0"/>
                </a:rPr>
                <a:t>New Route</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109617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6" t="18985" b="8417"/>
          <a:stretch/>
        </p:blipFill>
        <p:spPr bwMode="auto">
          <a:xfrm>
            <a:off x="493324" y="1395248"/>
            <a:ext cx="8157353" cy="4666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7"/>
          <p:cNvSpPr>
            <a:spLocks noGrp="1"/>
          </p:cNvSpPr>
          <p:nvPr>
            <p:ph type="title"/>
          </p:nvPr>
        </p:nvSpPr>
        <p:spPr/>
        <p:txBody>
          <a:bodyPr/>
          <a:lstStyle/>
          <a:p>
            <a:r>
              <a:rPr lang="en-US" sz="3000" dirty="0" smtClean="0"/>
              <a:t>Supply of Critical Elements Is Not Sustainable</a:t>
            </a:r>
            <a:endParaRPr lang="en-US" sz="3000" dirty="0"/>
          </a:p>
        </p:txBody>
      </p:sp>
      <p:sp>
        <p:nvSpPr>
          <p:cNvPr id="2" name="Slide Number Placeholder 1"/>
          <p:cNvSpPr>
            <a:spLocks noGrp="1"/>
          </p:cNvSpPr>
          <p:nvPr>
            <p:ph type="sldNum" sz="quarter" idx="12"/>
          </p:nvPr>
        </p:nvSpPr>
        <p:spPr/>
        <p:txBody>
          <a:bodyPr/>
          <a:lstStyle/>
          <a:p>
            <a:fld id="{DA65540D-26A2-458C-81F1-25D42FF068A2}" type="slidenum">
              <a:rPr lang="en-US" smtClean="0"/>
              <a:pPr/>
              <a:t>14</a:t>
            </a:fld>
            <a:endParaRPr lang="en-US"/>
          </a:p>
        </p:txBody>
      </p:sp>
      <p:sp>
        <p:nvSpPr>
          <p:cNvPr id="9" name="TextBox 8"/>
          <p:cNvSpPr txBox="1"/>
          <p:nvPr/>
        </p:nvSpPr>
        <p:spPr>
          <a:xfrm>
            <a:off x="583397" y="6258910"/>
            <a:ext cx="2176878" cy="369332"/>
          </a:xfrm>
          <a:prstGeom prst="rect">
            <a:avLst/>
          </a:prstGeom>
          <a:noFill/>
        </p:spPr>
        <p:txBody>
          <a:bodyPr wrap="square" lIns="0" tIns="0" rIns="0" bIns="0" rtlCol="0" anchor="b" anchorCtr="0">
            <a:spAutoFit/>
          </a:bodyPr>
          <a:lstStyle/>
          <a:p>
            <a:r>
              <a:rPr lang="en-US" sz="1200" dirty="0" smtClean="0"/>
              <a:t>American Chemical Society</a:t>
            </a:r>
          </a:p>
          <a:p>
            <a:r>
              <a:rPr lang="en-US" sz="1200" dirty="0" smtClean="0"/>
              <a:t>ACS Green Chemistry Institute</a:t>
            </a:r>
            <a:r>
              <a:rPr lang="en-US" sz="1200" baseline="30000" dirty="0" smtClean="0"/>
              <a:t>®</a:t>
            </a:r>
            <a:endParaRPr lang="en-US" sz="1200" baseline="30000"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020" t="1730" r="3802" b="88365"/>
          <a:stretch/>
        </p:blipFill>
        <p:spPr bwMode="auto">
          <a:xfrm>
            <a:off x="7472854" y="935415"/>
            <a:ext cx="1308539"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80" t="1730" r="74548" b="88365"/>
          <a:stretch/>
        </p:blipFill>
        <p:spPr bwMode="auto">
          <a:xfrm>
            <a:off x="542452" y="935415"/>
            <a:ext cx="1861789"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3849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ounded Rectangle 8"/>
          <p:cNvSpPr>
            <a:spLocks noChangeArrowheads="1"/>
          </p:cNvSpPr>
          <p:nvPr/>
        </p:nvSpPr>
        <p:spPr bwMode="auto">
          <a:xfrm>
            <a:off x="3429000" y="4330700"/>
            <a:ext cx="2971800" cy="4699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a:p>
        </p:txBody>
      </p:sp>
      <p:sp>
        <p:nvSpPr>
          <p:cNvPr id="17413" name="Rounded Rectangle 9"/>
          <p:cNvSpPr>
            <a:spLocks noChangeArrowheads="1"/>
          </p:cNvSpPr>
          <p:nvPr/>
        </p:nvSpPr>
        <p:spPr bwMode="auto">
          <a:xfrm>
            <a:off x="3962400" y="3048000"/>
            <a:ext cx="1371600" cy="4572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a:p>
        </p:txBody>
      </p:sp>
      <p:sp>
        <p:nvSpPr>
          <p:cNvPr id="17414" name="Rounded Rectangle 12"/>
          <p:cNvSpPr>
            <a:spLocks noChangeArrowheads="1"/>
          </p:cNvSpPr>
          <p:nvPr/>
        </p:nvSpPr>
        <p:spPr bwMode="auto">
          <a:xfrm>
            <a:off x="4435475" y="6477000"/>
            <a:ext cx="898525" cy="3810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a:p>
        </p:txBody>
      </p:sp>
      <p:sp>
        <p:nvSpPr>
          <p:cNvPr id="17415" name="Rounded Rectangle 13"/>
          <p:cNvSpPr>
            <a:spLocks noChangeArrowheads="1"/>
          </p:cNvSpPr>
          <p:nvPr/>
        </p:nvSpPr>
        <p:spPr bwMode="auto">
          <a:xfrm>
            <a:off x="5867400" y="6477000"/>
            <a:ext cx="1066800" cy="3810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endParaRPr lang="en-US" altLang="en-US"/>
          </a:p>
        </p:txBody>
      </p:sp>
      <p:graphicFrame>
        <p:nvGraphicFramePr>
          <p:cNvPr id="17417" name="Object 1"/>
          <p:cNvGraphicFramePr>
            <a:graphicFrameLocks noChangeAspect="1"/>
          </p:cNvGraphicFramePr>
          <p:nvPr>
            <p:extLst>
              <p:ext uri="{D42A27DB-BD31-4B8C-83A1-F6EECF244321}">
                <p14:modId xmlns:p14="http://schemas.microsoft.com/office/powerpoint/2010/main" val="989443509"/>
              </p:ext>
            </p:extLst>
          </p:nvPr>
        </p:nvGraphicFramePr>
        <p:xfrm>
          <a:off x="684213" y="1298575"/>
          <a:ext cx="7777162" cy="1144588"/>
        </p:xfrm>
        <a:graphic>
          <a:graphicData uri="http://schemas.openxmlformats.org/presentationml/2006/ole">
            <mc:AlternateContent xmlns:mc="http://schemas.openxmlformats.org/markup-compatibility/2006">
              <mc:Choice xmlns:v="urn:schemas-microsoft-com:vml" Requires="v">
                <p:oleObj spid="_x0000_s114815" name="CS ChemDraw Drawing" r:id="rId3" imgW="7777019" imgH="1144621" progId="ChemDraw.Document.6.0">
                  <p:embed/>
                </p:oleObj>
              </mc:Choice>
              <mc:Fallback>
                <p:oleObj name="CS ChemDraw Drawing" r:id="rId3" imgW="7777019" imgH="1144621" progId="ChemDraw.Document.6.0">
                  <p:embed/>
                  <p:pic>
                    <p:nvPicPr>
                      <p:cNvPr id="0" name=""/>
                      <p:cNvPicPr>
                        <a:picLocks noChangeAspect="1" noChangeArrowheads="1"/>
                      </p:cNvPicPr>
                      <p:nvPr/>
                    </p:nvPicPr>
                    <p:blipFill>
                      <a:blip r:embed="rId4"/>
                      <a:srcRect/>
                      <a:stretch>
                        <a:fillRect/>
                      </a:stretch>
                    </p:blipFill>
                    <p:spPr bwMode="auto">
                      <a:xfrm>
                        <a:off x="684213" y="1298575"/>
                        <a:ext cx="7777162"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itle 6"/>
          <p:cNvSpPr>
            <a:spLocks noGrp="1"/>
          </p:cNvSpPr>
          <p:nvPr>
            <p:ph type="title"/>
          </p:nvPr>
        </p:nvSpPr>
        <p:spPr/>
        <p:txBody>
          <a:bodyPr/>
          <a:lstStyle/>
          <a:p>
            <a:r>
              <a:rPr lang="en-US" sz="3000" dirty="0" smtClean="0"/>
              <a:t>Sitagliptin 3</a:t>
            </a:r>
            <a:r>
              <a:rPr lang="en-US" sz="3000" baseline="30000" dirty="0" smtClean="0"/>
              <a:t>rd</a:t>
            </a:r>
            <a:r>
              <a:rPr lang="en-US" sz="3000" dirty="0" smtClean="0"/>
              <a:t>-Generation Route: Ideal Process</a:t>
            </a:r>
            <a:endParaRPr lang="en-US" sz="3000" dirty="0"/>
          </a:p>
        </p:txBody>
      </p:sp>
      <p:sp>
        <p:nvSpPr>
          <p:cNvPr id="11" name="Content Placeholder 10"/>
          <p:cNvSpPr>
            <a:spLocks noGrp="1"/>
          </p:cNvSpPr>
          <p:nvPr>
            <p:ph idx="1"/>
          </p:nvPr>
        </p:nvSpPr>
        <p:spPr>
          <a:xfrm>
            <a:off x="457200" y="2892624"/>
            <a:ext cx="8229600" cy="3091650"/>
          </a:xfrm>
        </p:spPr>
        <p:txBody>
          <a:bodyPr>
            <a:normAutofit/>
          </a:bodyPr>
          <a:lstStyle/>
          <a:p>
            <a:r>
              <a:rPr lang="en-US" altLang="en-US" sz="2000" dirty="0" smtClean="0"/>
              <a:t>Avoid formation of intermediate </a:t>
            </a:r>
            <a:r>
              <a:rPr lang="en-US" altLang="en-US" sz="2000" dirty="0" err="1" smtClean="0"/>
              <a:t>enamine</a:t>
            </a:r>
            <a:r>
              <a:rPr lang="en-US" altLang="en-US" sz="2000" dirty="0" smtClean="0"/>
              <a:t>?</a:t>
            </a:r>
          </a:p>
          <a:p>
            <a:r>
              <a:rPr lang="en-US" altLang="en-US" sz="2000" dirty="0" smtClean="0"/>
              <a:t>Improve </a:t>
            </a:r>
            <a:r>
              <a:rPr lang="en-US" altLang="en-US" sz="2000" dirty="0" err="1" smtClean="0"/>
              <a:t>ee</a:t>
            </a:r>
            <a:r>
              <a:rPr lang="en-US" altLang="en-US" sz="2000" dirty="0" smtClean="0"/>
              <a:t> and avoid isolation of crude sitagliptin for </a:t>
            </a:r>
            <a:r>
              <a:rPr lang="en-US" altLang="en-US" sz="2000" dirty="0" err="1" smtClean="0"/>
              <a:t>ee</a:t>
            </a:r>
            <a:r>
              <a:rPr lang="en-US" altLang="en-US" sz="2000" dirty="0" smtClean="0"/>
              <a:t> upgrade?</a:t>
            </a:r>
          </a:p>
          <a:p>
            <a:r>
              <a:rPr lang="en-US" sz="2000" dirty="0" smtClean="0"/>
              <a:t>Eliminate the high-pressure hydrogenation and specialized equipment?</a:t>
            </a:r>
          </a:p>
          <a:p>
            <a:r>
              <a:rPr lang="en-US" sz="2000" dirty="0" smtClean="0"/>
              <a:t>Eliminate heavy metal and carbon treatment to remove it?</a:t>
            </a:r>
          </a:p>
          <a:p>
            <a:pPr marL="1427163" lvl="1" indent="0">
              <a:buNone/>
            </a:pPr>
            <a:r>
              <a:rPr lang="en-US" sz="2000" b="1" i="1" dirty="0" smtClean="0">
                <a:solidFill>
                  <a:srgbClr val="FF0000"/>
                </a:solidFill>
              </a:rPr>
              <a:t>Rh: $1,000 - $10,000 per ounce</a:t>
            </a:r>
            <a:endParaRPr lang="en-US" altLang="en-US" sz="2000" b="1" i="1" dirty="0" smtClean="0">
              <a:solidFill>
                <a:srgbClr val="FF0000"/>
              </a:solidFill>
            </a:endParaRPr>
          </a:p>
          <a:p>
            <a:r>
              <a:rPr lang="en-US" altLang="en-US" sz="2000" dirty="0" smtClean="0"/>
              <a:t>Can we use an enzyme for the direct conversion? </a:t>
            </a:r>
            <a:endParaRPr lang="en-US" altLang="en-US" sz="2000" dirty="0"/>
          </a:p>
        </p:txBody>
      </p:sp>
      <p:sp>
        <p:nvSpPr>
          <p:cNvPr id="2" name="Slide Number Placeholder 1"/>
          <p:cNvSpPr>
            <a:spLocks noGrp="1"/>
          </p:cNvSpPr>
          <p:nvPr>
            <p:ph type="sldNum" sz="quarter" idx="12"/>
          </p:nvPr>
        </p:nvSpPr>
        <p:spPr/>
        <p:txBody>
          <a:bodyPr/>
          <a:lstStyle/>
          <a:p>
            <a:fld id="{DA65540D-26A2-458C-81F1-25D42FF068A2}" type="slidenum">
              <a:rPr lang="en-US" smtClean="0"/>
              <a:pPr/>
              <a:t>15</a:t>
            </a:fld>
            <a:endParaRPr lang="en-US"/>
          </a:p>
        </p:txBody>
      </p:sp>
    </p:spTree>
    <p:extLst>
      <p:ext uri="{BB962C8B-B14F-4D97-AF65-F5344CB8AC3E}">
        <p14:creationId xmlns:p14="http://schemas.microsoft.com/office/powerpoint/2010/main" val="2325178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z="3000" dirty="0" smtClean="0"/>
              <a:t>Efficient Synthesis: </a:t>
            </a:r>
            <a:r>
              <a:rPr lang="en-US" sz="3000" dirty="0" err="1" smtClean="0"/>
              <a:t>Biocatalysis</a:t>
            </a:r>
            <a:r>
              <a:rPr lang="en-US" sz="3000" dirty="0" smtClean="0"/>
              <a:t> With Enzymes</a:t>
            </a:r>
            <a:endParaRPr lang="en-US" sz="3000" dirty="0"/>
          </a:p>
        </p:txBody>
      </p:sp>
      <p:sp>
        <p:nvSpPr>
          <p:cNvPr id="119811" name="Rectangle 3"/>
          <p:cNvSpPr>
            <a:spLocks noGrp="1" noChangeArrowheads="1"/>
          </p:cNvSpPr>
          <p:nvPr>
            <p:ph idx="1"/>
          </p:nvPr>
        </p:nvSpPr>
        <p:spPr>
          <a:xfrm>
            <a:off x="457200" y="1308538"/>
            <a:ext cx="4863662" cy="4817625"/>
          </a:xfrm>
        </p:spPr>
        <p:txBody>
          <a:bodyPr/>
          <a:lstStyle/>
          <a:p>
            <a:r>
              <a:rPr lang="en-US" dirty="0" smtClean="0"/>
              <a:t>Environmentally benign technology</a:t>
            </a:r>
          </a:p>
          <a:p>
            <a:pPr lvl="1"/>
            <a:r>
              <a:rPr lang="en-US" dirty="0" smtClean="0"/>
              <a:t>Catalysts are grown in </a:t>
            </a:r>
            <a:r>
              <a:rPr lang="en-US" i="1" dirty="0"/>
              <a:t>E. coli</a:t>
            </a:r>
            <a:r>
              <a:rPr lang="en-US" dirty="0"/>
              <a:t>, </a:t>
            </a:r>
            <a:r>
              <a:rPr lang="en-US" dirty="0" smtClean="0"/>
              <a:t>renewable</a:t>
            </a:r>
          </a:p>
          <a:p>
            <a:pPr lvl="1"/>
            <a:r>
              <a:rPr lang="en-US" dirty="0" smtClean="0"/>
              <a:t>Operate in aqueous systems</a:t>
            </a:r>
          </a:p>
          <a:p>
            <a:r>
              <a:rPr lang="en-US" dirty="0" smtClean="0"/>
              <a:t>Economically attractive</a:t>
            </a:r>
          </a:p>
          <a:p>
            <a:pPr lvl="1"/>
            <a:r>
              <a:rPr lang="en-US" dirty="0" smtClean="0"/>
              <a:t>Stable manufacturing costs</a:t>
            </a:r>
          </a:p>
          <a:p>
            <a:r>
              <a:rPr lang="en-US" dirty="0" smtClean="0"/>
              <a:t>Enabling technology</a:t>
            </a:r>
          </a:p>
          <a:p>
            <a:pPr lvl="1"/>
            <a:r>
              <a:rPr lang="en-US" dirty="0" smtClean="0"/>
              <a:t>Opens access to unique synthetic sequences</a:t>
            </a:r>
            <a:endParaRPr lang="en-US" dirty="0"/>
          </a:p>
        </p:txBody>
      </p:sp>
      <p:sp>
        <p:nvSpPr>
          <p:cNvPr id="3" name="Slide Number Placeholder 2"/>
          <p:cNvSpPr>
            <a:spLocks noGrp="1"/>
          </p:cNvSpPr>
          <p:nvPr>
            <p:ph type="sldNum" sz="quarter" idx="12"/>
          </p:nvPr>
        </p:nvSpPr>
        <p:spPr/>
        <p:txBody>
          <a:bodyPr/>
          <a:lstStyle/>
          <a:p>
            <a:fld id="{5E1E547B-54AB-4656-AC78-1F3F60F4A5FC}" type="slidenum">
              <a:rPr lang="en-US" smtClean="0"/>
              <a:pPr/>
              <a:t>16</a:t>
            </a:fld>
            <a:endParaRPr lang="en-US" dirty="0"/>
          </a:p>
        </p:txBody>
      </p:sp>
      <p:sp>
        <p:nvSpPr>
          <p:cNvPr id="2" name="TextBox 1"/>
          <p:cNvSpPr txBox="1"/>
          <p:nvPr/>
        </p:nvSpPr>
        <p:spPr>
          <a:xfrm>
            <a:off x="2874548" y="5662669"/>
            <a:ext cx="3394904" cy="369332"/>
          </a:xfrm>
          <a:prstGeom prst="rect">
            <a:avLst/>
          </a:prstGeom>
          <a:ln/>
        </p:spPr>
        <p:style>
          <a:lnRef idx="1">
            <a:schemeClr val="accent1"/>
          </a:lnRef>
          <a:fillRef idx="3">
            <a:schemeClr val="accent1"/>
          </a:fillRef>
          <a:effectRef idx="2">
            <a:schemeClr val="accent1"/>
          </a:effectRef>
          <a:fontRef idx="minor">
            <a:schemeClr val="lt1"/>
          </a:fontRef>
        </p:style>
        <p:txBody>
          <a:bodyPr wrap="square">
            <a:spAutoFit/>
          </a:bodyPr>
          <a:lstStyle>
            <a:defPPr>
              <a:defRPr lang="en-US"/>
            </a:defPPr>
            <a:lvl1pPr algn="ctr">
              <a:defRPr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More sustainable.  It’s Green!</a:t>
            </a:r>
          </a:p>
        </p:txBody>
      </p:sp>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370" y="1405757"/>
            <a:ext cx="3108450" cy="2218518"/>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5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14931" t="13065" r="7712" b="10011"/>
          <a:stretch>
            <a:fillRect/>
          </a:stretch>
        </p:blipFill>
        <p:spPr bwMode="auto">
          <a:xfrm>
            <a:off x="585951" y="3359061"/>
            <a:ext cx="3140503" cy="24400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8749" t="10001" r="12500" b="7887"/>
          <a:stretch>
            <a:fillRect/>
          </a:stretch>
        </p:blipFill>
        <p:spPr bwMode="auto">
          <a:xfrm>
            <a:off x="5464971" y="3360722"/>
            <a:ext cx="2991546" cy="24366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4964044" y="3019499"/>
            <a:ext cx="39934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sz="1600" dirty="0">
                <a:solidFill>
                  <a:srgbClr val="000000"/>
                </a:solidFill>
                <a:latin typeface="Arial"/>
              </a:rPr>
              <a:t>Model with accumulated pocket mutations</a:t>
            </a:r>
          </a:p>
        </p:txBody>
      </p:sp>
      <p:sp>
        <p:nvSpPr>
          <p:cNvPr id="5" name="Text Box 11"/>
          <p:cNvSpPr txBox="1">
            <a:spLocks noChangeArrowheads="1"/>
          </p:cNvSpPr>
          <p:nvPr/>
        </p:nvSpPr>
        <p:spPr bwMode="auto">
          <a:xfrm>
            <a:off x="587504" y="3019499"/>
            <a:ext cx="31373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sz="1600" dirty="0" smtClean="0">
                <a:solidFill>
                  <a:srgbClr val="000000"/>
                </a:solidFill>
                <a:latin typeface="Arial"/>
              </a:rPr>
              <a:t>Starting protein </a:t>
            </a:r>
            <a:r>
              <a:rPr lang="en-US" sz="1600" dirty="0">
                <a:solidFill>
                  <a:srgbClr val="000000"/>
                </a:solidFill>
                <a:latin typeface="Arial"/>
              </a:rPr>
              <a:t>homology model</a:t>
            </a:r>
          </a:p>
        </p:txBody>
      </p:sp>
      <p:sp>
        <p:nvSpPr>
          <p:cNvPr id="9" name="Text Box 11"/>
          <p:cNvSpPr txBox="1">
            <a:spLocks noChangeArrowheads="1"/>
          </p:cNvSpPr>
          <p:nvPr/>
        </p:nvSpPr>
        <p:spPr bwMode="auto">
          <a:xfrm>
            <a:off x="650020" y="5814134"/>
            <a:ext cx="30123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sz="1600" i="1" dirty="0" smtClean="0">
                <a:solidFill>
                  <a:srgbClr val="C00000"/>
                </a:solidFill>
                <a:latin typeface="Arial"/>
              </a:rPr>
              <a:t>No activity with natural enzyme</a:t>
            </a:r>
            <a:endParaRPr lang="en-US" sz="1600" i="1" dirty="0">
              <a:solidFill>
                <a:srgbClr val="C00000"/>
              </a:solidFill>
              <a:latin typeface="Arial"/>
            </a:endParaRPr>
          </a:p>
        </p:txBody>
      </p:sp>
      <p:sp>
        <p:nvSpPr>
          <p:cNvPr id="10" name="Text Box 11"/>
          <p:cNvSpPr txBox="1">
            <a:spLocks noChangeArrowheads="1"/>
          </p:cNvSpPr>
          <p:nvPr/>
        </p:nvSpPr>
        <p:spPr bwMode="auto">
          <a:xfrm>
            <a:off x="5324719" y="5841522"/>
            <a:ext cx="3272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sz="1600" i="1" dirty="0" smtClean="0">
                <a:solidFill>
                  <a:srgbClr val="C00000"/>
                </a:solidFill>
                <a:latin typeface="Arial"/>
              </a:rPr>
              <a:t>Activity and selectivity established</a:t>
            </a:r>
            <a:endParaRPr lang="en-US" sz="1600" i="1" dirty="0">
              <a:solidFill>
                <a:srgbClr val="C00000"/>
              </a:solidFill>
              <a:latin typeface="Arial"/>
            </a:endParaRPr>
          </a:p>
        </p:txBody>
      </p:sp>
      <p:sp>
        <p:nvSpPr>
          <p:cNvPr id="6" name="Rectangle 5"/>
          <p:cNvSpPr/>
          <p:nvPr/>
        </p:nvSpPr>
        <p:spPr>
          <a:xfrm>
            <a:off x="483896" y="990600"/>
            <a:ext cx="8214247" cy="313932"/>
          </a:xfrm>
          <a:prstGeom prst="rect">
            <a:avLst/>
          </a:prstGeom>
        </p:spPr>
        <p:txBody>
          <a:bodyPr wrap="square">
            <a:spAutoFit/>
          </a:bodyPr>
          <a:lstStyle/>
          <a:p>
            <a:pPr>
              <a:lnSpc>
                <a:spcPct val="90000"/>
              </a:lnSpc>
              <a:spcBef>
                <a:spcPts val="600"/>
              </a:spcBef>
              <a:buClr>
                <a:schemeClr val="hlink"/>
              </a:buClr>
              <a:buSzPct val="120000"/>
              <a:defRPr/>
            </a:pPr>
            <a:r>
              <a:rPr lang="en-US" altLang="en-US" sz="1600" dirty="0"/>
              <a:t>Problem….Our substrate looks nothing like the natural </a:t>
            </a:r>
            <a:r>
              <a:rPr lang="en-US" sz="1600" dirty="0">
                <a:latin typeface="Symbol" panose="05050102010706020507" pitchFamily="18" charset="2"/>
              </a:rPr>
              <a:t>a</a:t>
            </a:r>
            <a:r>
              <a:rPr lang="en-US" sz="1600" dirty="0"/>
              <a:t>-</a:t>
            </a:r>
            <a:r>
              <a:rPr lang="en-US" sz="1600" dirty="0" err="1"/>
              <a:t>ketoacid</a:t>
            </a:r>
            <a:r>
              <a:rPr lang="en-US" sz="1600" dirty="0"/>
              <a:t> substrate</a:t>
            </a:r>
            <a:endParaRPr lang="en-US" altLang="en-US" sz="1600" dirty="0"/>
          </a:p>
        </p:txBody>
      </p:sp>
      <p:sp>
        <p:nvSpPr>
          <p:cNvPr id="8" name="Right Arrow 7"/>
          <p:cNvSpPr/>
          <p:nvPr/>
        </p:nvSpPr>
        <p:spPr bwMode="auto">
          <a:xfrm>
            <a:off x="4267200" y="4427476"/>
            <a:ext cx="578599" cy="457200"/>
          </a:xfrm>
          <a:prstGeom prst="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accent2">
                  <a:lumMod val="50000"/>
                </a:schemeClr>
              </a:solidFill>
              <a:effectLst/>
              <a:latin typeface="Arial" charset="0"/>
              <a:cs typeface="Arial" charset="0"/>
            </a:endParaRPr>
          </a:p>
        </p:txBody>
      </p:sp>
      <p:sp>
        <p:nvSpPr>
          <p:cNvPr id="14" name="Right Arrow 13"/>
          <p:cNvSpPr/>
          <p:nvPr/>
        </p:nvSpPr>
        <p:spPr bwMode="auto">
          <a:xfrm>
            <a:off x="3874440" y="3988945"/>
            <a:ext cx="1442545" cy="1180246"/>
          </a:xfrm>
          <a:prstGeom prst="rightArrow">
            <a:avLst>
              <a:gd name="adj1" fmla="val 64694"/>
              <a:gd name="adj2" fmla="val 39982"/>
            </a:avLst>
          </a:prstGeom>
          <a:ln/>
          <a:extLst/>
        </p:spPr>
        <p:style>
          <a:lnRef idx="1">
            <a:schemeClr val="accent5"/>
          </a:lnRef>
          <a:fillRef idx="3">
            <a:schemeClr val="accent5"/>
          </a:fillRef>
          <a:effectRef idx="2">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cs typeface="Arial" charset="0"/>
              </a:rPr>
              <a:t>Enzyme</a:t>
            </a:r>
          </a:p>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solidFill>
                  <a:schemeClr val="bg1"/>
                </a:solidFill>
                <a:latin typeface="Arial" charset="0"/>
                <a:cs typeface="Arial" charset="0"/>
              </a:rPr>
              <a:t>Evolution</a:t>
            </a:r>
            <a:endParaRPr kumimoji="0" lang="en-US" sz="1600" b="1" i="0" u="none" strike="noStrike" cap="none" normalizeH="0" baseline="0" dirty="0" smtClean="0">
              <a:ln>
                <a:noFill/>
              </a:ln>
              <a:solidFill>
                <a:schemeClr val="bg1"/>
              </a:solidFill>
              <a:effectLst/>
              <a:latin typeface="Arial" charset="0"/>
              <a:cs typeface="Arial" charset="0"/>
            </a:endParaRPr>
          </a:p>
        </p:txBody>
      </p:sp>
      <p:sp>
        <p:nvSpPr>
          <p:cNvPr id="16" name="Title 15"/>
          <p:cNvSpPr>
            <a:spLocks noGrp="1"/>
          </p:cNvSpPr>
          <p:nvPr>
            <p:ph type="title"/>
          </p:nvPr>
        </p:nvSpPr>
        <p:spPr/>
        <p:txBody>
          <a:bodyPr/>
          <a:lstStyle/>
          <a:p>
            <a:r>
              <a:rPr lang="en-US" altLang="en-US" dirty="0" smtClean="0"/>
              <a:t>Can We Use a Transaminase Enzyme?</a:t>
            </a:r>
            <a:endParaRPr lang="en-US" dirty="0"/>
          </a:p>
        </p:txBody>
      </p:sp>
      <p:sp>
        <p:nvSpPr>
          <p:cNvPr id="15" name="Slide Number Placeholder 14"/>
          <p:cNvSpPr>
            <a:spLocks noGrp="1"/>
          </p:cNvSpPr>
          <p:nvPr>
            <p:ph type="sldNum" sz="quarter" idx="12"/>
          </p:nvPr>
        </p:nvSpPr>
        <p:spPr/>
        <p:txBody>
          <a:bodyPr/>
          <a:lstStyle/>
          <a:p>
            <a:fld id="{DA65540D-26A2-458C-81F1-25D42FF068A2}" type="slidenum">
              <a:rPr lang="en-US" smtClean="0"/>
              <a:pPr/>
              <a:t>17</a:t>
            </a:fld>
            <a:endParaRPr lang="en-US"/>
          </a:p>
        </p:txBody>
      </p:sp>
      <p:grpSp>
        <p:nvGrpSpPr>
          <p:cNvPr id="20" name="Group 19"/>
          <p:cNvGrpSpPr/>
          <p:nvPr/>
        </p:nvGrpSpPr>
        <p:grpSpPr>
          <a:xfrm>
            <a:off x="1244600" y="1508760"/>
            <a:ext cx="6654800" cy="1234440"/>
            <a:chOff x="1564640" y="1508760"/>
            <a:chExt cx="6654800" cy="1234440"/>
          </a:xfrm>
        </p:grpSpPr>
        <p:sp>
          <p:nvSpPr>
            <p:cNvPr id="12" name="Rounded Rectangle 11"/>
            <p:cNvSpPr/>
            <p:nvPr/>
          </p:nvSpPr>
          <p:spPr>
            <a:xfrm>
              <a:off x="1564640" y="1508760"/>
              <a:ext cx="6654800" cy="12344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accent1"/>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1785624705"/>
                </p:ext>
              </p:extLst>
            </p:nvPr>
          </p:nvGraphicFramePr>
          <p:xfrm>
            <a:off x="5241925" y="1824038"/>
            <a:ext cx="2774950" cy="620712"/>
          </p:xfrm>
          <a:graphic>
            <a:graphicData uri="http://schemas.openxmlformats.org/presentationml/2006/ole">
              <mc:AlternateContent xmlns:mc="http://schemas.openxmlformats.org/markup-compatibility/2006">
                <mc:Choice xmlns:v="urn:schemas-microsoft-com:vml" Requires="v">
                  <p:oleObj spid="_x0000_s122018" name="CS ChemDraw Drawing" r:id="rId6" imgW="2775238" imgH="620409" progId="ChemDraw.Document.6.0">
                    <p:embed/>
                  </p:oleObj>
                </mc:Choice>
                <mc:Fallback>
                  <p:oleObj name="CS ChemDraw Drawing" r:id="rId6" imgW="2775238" imgH="620409" progId="ChemDraw.Document.6.0">
                    <p:embed/>
                    <p:pic>
                      <p:nvPicPr>
                        <p:cNvPr id="0" name=""/>
                        <p:cNvPicPr>
                          <a:picLocks noChangeAspect="1" noChangeArrowheads="1"/>
                        </p:cNvPicPr>
                        <p:nvPr/>
                      </p:nvPicPr>
                      <p:blipFill>
                        <a:blip r:embed="rId7"/>
                        <a:srcRect/>
                        <a:stretch>
                          <a:fillRect/>
                        </a:stretch>
                      </p:blipFill>
                      <p:spPr bwMode="auto">
                        <a:xfrm>
                          <a:off x="5241925" y="1824038"/>
                          <a:ext cx="2774950" cy="620712"/>
                        </a:xfrm>
                        <a:prstGeom prst="rect">
                          <a:avLst/>
                        </a:prstGeom>
                        <a:no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48090290"/>
                </p:ext>
              </p:extLst>
            </p:nvPr>
          </p:nvGraphicFramePr>
          <p:xfrm>
            <a:off x="1770698" y="1571625"/>
            <a:ext cx="2073275" cy="1125538"/>
          </p:xfrm>
          <a:graphic>
            <a:graphicData uri="http://schemas.openxmlformats.org/presentationml/2006/ole">
              <mc:AlternateContent xmlns:mc="http://schemas.openxmlformats.org/markup-compatibility/2006">
                <mc:Choice xmlns:v="urn:schemas-microsoft-com:vml" Requires="v">
                  <p:oleObj spid="_x0000_s122019" name="CS ChemDraw Drawing" r:id="rId8" imgW="2072676" imgH="1126247" progId="ChemDraw.Document.6.0">
                    <p:embed/>
                  </p:oleObj>
                </mc:Choice>
                <mc:Fallback>
                  <p:oleObj name="CS ChemDraw Drawing" r:id="rId8" imgW="2072676" imgH="1126247" progId="ChemDraw.Document.6.0">
                    <p:embed/>
                    <p:pic>
                      <p:nvPicPr>
                        <p:cNvPr id="0" name=""/>
                        <p:cNvPicPr/>
                        <p:nvPr/>
                      </p:nvPicPr>
                      <p:blipFill>
                        <a:blip r:embed="rId9"/>
                        <a:stretch>
                          <a:fillRect/>
                        </a:stretch>
                      </p:blipFill>
                      <p:spPr>
                        <a:xfrm>
                          <a:off x="1770698" y="1571625"/>
                          <a:ext cx="2073275" cy="1125538"/>
                        </a:xfrm>
                        <a:prstGeom prst="rect">
                          <a:avLst/>
                        </a:prstGeom>
                      </p:spPr>
                    </p:pic>
                  </p:oleObj>
                </mc:Fallback>
              </mc:AlternateContent>
            </a:graphicData>
          </a:graphic>
        </p:graphicFrame>
        <p:sp>
          <p:nvSpPr>
            <p:cNvPr id="19" name="Rectangle 18"/>
            <p:cNvSpPr/>
            <p:nvPr/>
          </p:nvSpPr>
          <p:spPr>
            <a:xfrm>
              <a:off x="4140199" y="1950621"/>
              <a:ext cx="807722" cy="369332"/>
            </a:xfrm>
            <a:prstGeom prst="rect">
              <a:avLst/>
            </a:prstGeom>
          </p:spPr>
          <p:txBody>
            <a:bodyPr wrap="square">
              <a:spAutoFit/>
            </a:bodyPr>
            <a:lstStyle/>
            <a:p>
              <a:pPr lvl="0" algn="ctr"/>
              <a:r>
                <a:rPr lang="en-US" dirty="0" err="1">
                  <a:solidFill>
                    <a:srgbClr val="00877C"/>
                  </a:solidFill>
                </a:rPr>
                <a:t>cf</a:t>
              </a:r>
              <a:endParaRPr lang="en-US" dirty="0">
                <a:solidFill>
                  <a:srgbClr val="00877C"/>
                </a:solidFill>
              </a:endParaRPr>
            </a:p>
          </p:txBody>
        </p:sp>
      </p:grpSp>
    </p:spTree>
    <p:extLst>
      <p:ext uri="{BB962C8B-B14F-4D97-AF65-F5344CB8AC3E}">
        <p14:creationId xmlns:p14="http://schemas.microsoft.com/office/powerpoint/2010/main" val="152532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dirty="0" err="1" smtClean="0"/>
              <a:t>Codexis</a:t>
            </a:r>
            <a:r>
              <a:rPr lang="en-US" altLang="en-US" dirty="0" smtClean="0"/>
              <a:t> Collaboration – Enzyme Evolution</a:t>
            </a:r>
            <a:endParaRPr lang="en-US" dirty="0"/>
          </a:p>
        </p:txBody>
      </p:sp>
      <p:sp>
        <p:nvSpPr>
          <p:cNvPr id="11" name="Content Placeholder 10"/>
          <p:cNvSpPr>
            <a:spLocks noGrp="1"/>
          </p:cNvSpPr>
          <p:nvPr>
            <p:ph idx="1"/>
          </p:nvPr>
        </p:nvSpPr>
        <p:spPr>
          <a:xfrm>
            <a:off x="6495392" y="1384750"/>
            <a:ext cx="2522484" cy="4535213"/>
          </a:xfrm>
        </p:spPr>
        <p:txBody>
          <a:bodyPr>
            <a:normAutofit/>
          </a:bodyPr>
          <a:lstStyle/>
          <a:p>
            <a:r>
              <a:rPr lang="en-US" altLang="en-US" sz="1800" dirty="0"/>
              <a:t>Unique technology for making enzyme improvements through amino acid changes</a:t>
            </a:r>
          </a:p>
          <a:p>
            <a:r>
              <a:rPr lang="en-US" altLang="en-US" sz="1800" dirty="0">
                <a:solidFill>
                  <a:srgbClr val="0033CC"/>
                </a:solidFill>
              </a:rPr>
              <a:t>Define backbone: stable to solvents and temperature; easy to express, </a:t>
            </a:r>
            <a:r>
              <a:rPr lang="en-US" altLang="en-US" sz="1800" dirty="0" err="1" smtClean="0">
                <a:solidFill>
                  <a:srgbClr val="0033CC"/>
                </a:solidFill>
              </a:rPr>
              <a:t>etc</a:t>
            </a:r>
            <a:endParaRPr lang="en-US" altLang="en-US" sz="1800" dirty="0">
              <a:solidFill>
                <a:srgbClr val="0033CC"/>
              </a:solidFill>
            </a:endParaRPr>
          </a:p>
          <a:p>
            <a:r>
              <a:rPr lang="en-US" altLang="en-US" sz="1800" dirty="0">
                <a:solidFill>
                  <a:srgbClr val="008000"/>
                </a:solidFill>
              </a:rPr>
              <a:t>Develop library of specificities on this </a:t>
            </a:r>
            <a:r>
              <a:rPr lang="en-US" altLang="en-US" sz="1800" dirty="0" smtClean="0">
                <a:solidFill>
                  <a:srgbClr val="008000"/>
                </a:solidFill>
              </a:rPr>
              <a:t>backbone</a:t>
            </a:r>
            <a:endParaRPr lang="en-US" altLang="en-US" sz="1800" dirty="0">
              <a:solidFill>
                <a:srgbClr val="008000"/>
              </a:solidFill>
            </a:endParaRPr>
          </a:p>
        </p:txBody>
      </p:sp>
      <p:grpSp>
        <p:nvGrpSpPr>
          <p:cNvPr id="12" name="Group 11"/>
          <p:cNvGrpSpPr/>
          <p:nvPr/>
        </p:nvGrpSpPr>
        <p:grpSpPr>
          <a:xfrm>
            <a:off x="581025" y="1463577"/>
            <a:ext cx="5851381" cy="4464269"/>
            <a:chOff x="581025" y="1100959"/>
            <a:chExt cx="6991350" cy="5334000"/>
          </a:xfrm>
        </p:grpSpPr>
        <p:pic>
          <p:nvPicPr>
            <p:cNvPr id="28" name="Picture 4"/>
            <p:cNvPicPr>
              <a:picLocks noChangeAspect="1" noChangeArrowheads="1"/>
            </p:cNvPicPr>
            <p:nvPr/>
          </p:nvPicPr>
          <p:blipFill>
            <a:blip r:embed="rId3">
              <a:extLst>
                <a:ext uri="{28A0092B-C50C-407E-A947-70E740481C1C}">
                  <a14:useLocalDpi xmlns:a14="http://schemas.microsoft.com/office/drawing/2010/main" val="0"/>
                </a:ext>
              </a:extLst>
            </a:blip>
            <a:srcRect l="13084" t="16423" r="10100" b="12451"/>
            <a:stretch>
              <a:fillRect/>
            </a:stretch>
          </p:blipFill>
          <p:spPr>
            <a:xfrm>
              <a:off x="581025" y="1100959"/>
              <a:ext cx="6991350" cy="5334000"/>
            </a:xfrm>
            <a:prstGeom prst="rect">
              <a:avLst/>
            </a:prstGeom>
            <a:noFill/>
          </p:spPr>
        </p:pic>
        <p:grpSp>
          <p:nvGrpSpPr>
            <p:cNvPr id="29" name="Group 6"/>
            <p:cNvGrpSpPr>
              <a:grpSpLocks/>
            </p:cNvGrpSpPr>
            <p:nvPr/>
          </p:nvGrpSpPr>
          <p:grpSpPr bwMode="auto">
            <a:xfrm>
              <a:off x="885825" y="2243959"/>
              <a:ext cx="6248400" cy="3581400"/>
              <a:chOff x="192" y="1488"/>
              <a:chExt cx="3936" cy="2256"/>
            </a:xfrm>
          </p:grpSpPr>
          <p:sp>
            <p:nvSpPr>
              <p:cNvPr id="30" name="Rectangle 7"/>
              <p:cNvSpPr>
                <a:spLocks noChangeArrowheads="1"/>
              </p:cNvSpPr>
              <p:nvPr/>
            </p:nvSpPr>
            <p:spPr bwMode="auto">
              <a:xfrm>
                <a:off x="2544" y="2496"/>
                <a:ext cx="432" cy="288"/>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31" name="Rectangle 8"/>
              <p:cNvSpPr>
                <a:spLocks noChangeArrowheads="1"/>
              </p:cNvSpPr>
              <p:nvPr/>
            </p:nvSpPr>
            <p:spPr bwMode="auto">
              <a:xfrm>
                <a:off x="192" y="1488"/>
                <a:ext cx="432" cy="288"/>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32" name="Rectangle 9"/>
              <p:cNvSpPr>
                <a:spLocks noChangeArrowheads="1"/>
              </p:cNvSpPr>
              <p:nvPr/>
            </p:nvSpPr>
            <p:spPr bwMode="auto">
              <a:xfrm>
                <a:off x="1152" y="2640"/>
                <a:ext cx="432" cy="288"/>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33" name="Rectangle 10"/>
              <p:cNvSpPr>
                <a:spLocks noChangeArrowheads="1"/>
              </p:cNvSpPr>
              <p:nvPr/>
            </p:nvSpPr>
            <p:spPr bwMode="auto">
              <a:xfrm>
                <a:off x="1968" y="3456"/>
                <a:ext cx="432" cy="288"/>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34" name="Rectangle 11"/>
              <p:cNvSpPr>
                <a:spLocks noChangeArrowheads="1"/>
              </p:cNvSpPr>
              <p:nvPr/>
            </p:nvSpPr>
            <p:spPr bwMode="auto">
              <a:xfrm>
                <a:off x="3552" y="1680"/>
                <a:ext cx="432" cy="288"/>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35" name="Rectangle 12"/>
              <p:cNvSpPr>
                <a:spLocks noChangeArrowheads="1"/>
              </p:cNvSpPr>
              <p:nvPr/>
            </p:nvSpPr>
            <p:spPr bwMode="auto">
              <a:xfrm>
                <a:off x="3696" y="2880"/>
                <a:ext cx="432" cy="288"/>
              </a:xfrm>
              <a:prstGeom prst="rect">
                <a:avLst/>
              </a:prstGeom>
              <a:solidFill>
                <a:srgbClr val="99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grpSp>
        <p:grpSp>
          <p:nvGrpSpPr>
            <p:cNvPr id="36" name="Group 13"/>
            <p:cNvGrpSpPr>
              <a:grpSpLocks/>
            </p:cNvGrpSpPr>
            <p:nvPr/>
          </p:nvGrpSpPr>
          <p:grpSpPr bwMode="auto">
            <a:xfrm>
              <a:off x="2790825" y="1862959"/>
              <a:ext cx="2590800" cy="1676400"/>
              <a:chOff x="1392" y="1248"/>
              <a:chExt cx="1632" cy="1056"/>
            </a:xfrm>
          </p:grpSpPr>
          <p:sp>
            <p:nvSpPr>
              <p:cNvPr id="37" name="Rectangle 14"/>
              <p:cNvSpPr>
                <a:spLocks noChangeArrowheads="1"/>
              </p:cNvSpPr>
              <p:nvPr/>
            </p:nvSpPr>
            <p:spPr bwMode="auto">
              <a:xfrm>
                <a:off x="2400" y="1248"/>
                <a:ext cx="432" cy="288"/>
              </a:xfrm>
              <a:prstGeom prst="rect">
                <a:avLst/>
              </a:prstGeom>
              <a:solidFill>
                <a:srgbClr val="66FF6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38" name="Rectangle 15"/>
              <p:cNvSpPr>
                <a:spLocks noChangeArrowheads="1"/>
              </p:cNvSpPr>
              <p:nvPr/>
            </p:nvSpPr>
            <p:spPr bwMode="auto">
              <a:xfrm>
                <a:off x="2592" y="1680"/>
                <a:ext cx="432" cy="288"/>
              </a:xfrm>
              <a:prstGeom prst="rect">
                <a:avLst/>
              </a:prstGeom>
              <a:solidFill>
                <a:srgbClr val="66FF6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39" name="Rectangle 16"/>
              <p:cNvSpPr>
                <a:spLocks noChangeArrowheads="1"/>
              </p:cNvSpPr>
              <p:nvPr/>
            </p:nvSpPr>
            <p:spPr bwMode="auto">
              <a:xfrm>
                <a:off x="2208" y="2016"/>
                <a:ext cx="432" cy="288"/>
              </a:xfrm>
              <a:prstGeom prst="rect">
                <a:avLst/>
              </a:prstGeom>
              <a:solidFill>
                <a:srgbClr val="66FF6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40" name="Rectangle 17"/>
              <p:cNvSpPr>
                <a:spLocks noChangeArrowheads="1"/>
              </p:cNvSpPr>
              <p:nvPr/>
            </p:nvSpPr>
            <p:spPr bwMode="auto">
              <a:xfrm>
                <a:off x="1632" y="1824"/>
                <a:ext cx="432" cy="288"/>
              </a:xfrm>
              <a:prstGeom prst="rect">
                <a:avLst/>
              </a:prstGeom>
              <a:solidFill>
                <a:srgbClr val="66FF6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sp>
            <p:nvSpPr>
              <p:cNvPr id="41" name="Rectangle 18"/>
              <p:cNvSpPr>
                <a:spLocks noChangeArrowheads="1"/>
              </p:cNvSpPr>
              <p:nvPr/>
            </p:nvSpPr>
            <p:spPr bwMode="auto">
              <a:xfrm>
                <a:off x="1392" y="1488"/>
                <a:ext cx="432" cy="288"/>
              </a:xfrm>
              <a:prstGeom prst="rect">
                <a:avLst/>
              </a:prstGeom>
              <a:solidFill>
                <a:srgbClr val="66FF66">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SzPct val="70000"/>
                  <a:buFont typeface="Wingdings" pitchFamily="2" charset="2"/>
                  <a:buChar char="n"/>
                  <a:defRPr sz="2400" b="1">
                    <a:solidFill>
                      <a:schemeClr val="tx1"/>
                    </a:solidFill>
                    <a:latin typeface="Arial" charset="0"/>
                  </a:defRPr>
                </a:lvl1pPr>
                <a:lvl2pPr marL="742950" indent="-285750">
                  <a:spcBef>
                    <a:spcPct val="20000"/>
                  </a:spcBef>
                  <a:buClr>
                    <a:schemeClr val="hlink"/>
                  </a:buClr>
                  <a:buSzPct val="65000"/>
                  <a:buFont typeface="Wingdings" pitchFamily="2" charset="2"/>
                  <a:buChar char="Ø"/>
                  <a:defRPr sz="20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a:solidFill>
                      <a:schemeClr val="tx1"/>
                    </a:solidFill>
                    <a:latin typeface="Arial" charset="0"/>
                  </a:defRPr>
                </a:lvl3pPr>
                <a:lvl4pPr marL="1600200" indent="-228600">
                  <a:spcBef>
                    <a:spcPct val="20000"/>
                  </a:spcBef>
                  <a:buClr>
                    <a:schemeClr val="hlink"/>
                  </a:buClr>
                  <a:buSzPct val="75000"/>
                  <a:buChar char="•"/>
                  <a:defRPr sz="16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1400">
                    <a:solidFill>
                      <a:schemeClr val="tx1"/>
                    </a:solidFill>
                    <a:latin typeface="Arial" charset="0"/>
                  </a:defRPr>
                </a:lvl9pPr>
              </a:lstStyle>
              <a:p>
                <a:pPr eaLnBrk="1" hangingPunct="1">
                  <a:spcBef>
                    <a:spcPct val="0"/>
                  </a:spcBef>
                  <a:buClrTx/>
                  <a:buSzTx/>
                  <a:buFontTx/>
                  <a:buNone/>
                </a:pPr>
                <a:endParaRPr lang="en-US" altLang="en-US" sz="1800"/>
              </a:p>
            </p:txBody>
          </p:sp>
        </p:grpSp>
      </p:grpSp>
    </p:spTree>
    <p:custDataLst>
      <p:tags r:id="rId1"/>
    </p:custDataLst>
    <p:extLst>
      <p:ext uri="{BB962C8B-B14F-4D97-AF65-F5344CB8AC3E}">
        <p14:creationId xmlns:p14="http://schemas.microsoft.com/office/powerpoint/2010/main" val="1788312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ounded Rectangle 7"/>
          <p:cNvSpPr>
            <a:spLocks noChangeArrowheads="1"/>
          </p:cNvSpPr>
          <p:nvPr/>
        </p:nvSpPr>
        <p:spPr bwMode="auto">
          <a:xfrm>
            <a:off x="196850" y="3810000"/>
            <a:ext cx="6051550" cy="9906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altLang="en-US" b="1">
              <a:solidFill>
                <a:srgbClr val="000000"/>
              </a:solidFill>
              <a:cs typeface="Arial" charset="0"/>
            </a:endParaRPr>
          </a:p>
        </p:txBody>
      </p:sp>
      <p:sp>
        <p:nvSpPr>
          <p:cNvPr id="17412" name="Rounded Rectangle 8"/>
          <p:cNvSpPr>
            <a:spLocks noChangeArrowheads="1"/>
          </p:cNvSpPr>
          <p:nvPr/>
        </p:nvSpPr>
        <p:spPr bwMode="auto">
          <a:xfrm>
            <a:off x="3429000" y="3652836"/>
            <a:ext cx="3087584" cy="610939"/>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altLang="en-US" b="1">
              <a:solidFill>
                <a:srgbClr val="000000"/>
              </a:solidFill>
              <a:cs typeface="Arial" charset="0"/>
            </a:endParaRPr>
          </a:p>
        </p:txBody>
      </p:sp>
      <p:sp>
        <p:nvSpPr>
          <p:cNvPr id="17413" name="Rounded Rectangle 9"/>
          <p:cNvSpPr>
            <a:spLocks noChangeArrowheads="1"/>
          </p:cNvSpPr>
          <p:nvPr/>
        </p:nvSpPr>
        <p:spPr bwMode="auto">
          <a:xfrm>
            <a:off x="3962400" y="3048000"/>
            <a:ext cx="1371600" cy="4572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altLang="en-US" b="1">
              <a:solidFill>
                <a:srgbClr val="000000"/>
              </a:solidFill>
              <a:cs typeface="Arial" charset="0"/>
            </a:endParaRPr>
          </a:p>
        </p:txBody>
      </p:sp>
      <p:sp>
        <p:nvSpPr>
          <p:cNvPr id="17414" name="Rounded Rectangle 12"/>
          <p:cNvSpPr>
            <a:spLocks noChangeArrowheads="1"/>
          </p:cNvSpPr>
          <p:nvPr/>
        </p:nvSpPr>
        <p:spPr bwMode="auto">
          <a:xfrm>
            <a:off x="4435475" y="6477000"/>
            <a:ext cx="898525" cy="3810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altLang="en-US" b="1">
              <a:solidFill>
                <a:srgbClr val="000000"/>
              </a:solidFill>
              <a:cs typeface="Arial" charset="0"/>
            </a:endParaRPr>
          </a:p>
        </p:txBody>
      </p:sp>
      <p:sp>
        <p:nvSpPr>
          <p:cNvPr id="17415" name="Rounded Rectangle 13"/>
          <p:cNvSpPr>
            <a:spLocks noChangeArrowheads="1"/>
          </p:cNvSpPr>
          <p:nvPr/>
        </p:nvSpPr>
        <p:spPr bwMode="auto">
          <a:xfrm>
            <a:off x="5867400" y="6477000"/>
            <a:ext cx="1066800" cy="38100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fontAlgn="base" hangingPunct="0">
              <a:spcBef>
                <a:spcPct val="0"/>
              </a:spcBef>
              <a:spcAft>
                <a:spcPct val="0"/>
              </a:spcAft>
            </a:pPr>
            <a:endParaRPr lang="en-US" altLang="en-US" b="1">
              <a:solidFill>
                <a:srgbClr val="000000"/>
              </a:solidFill>
              <a:cs typeface="Arial" charset="0"/>
            </a:endParaRPr>
          </a:p>
        </p:txBody>
      </p:sp>
      <p:sp>
        <p:nvSpPr>
          <p:cNvPr id="14" name="Subtitle 2"/>
          <p:cNvSpPr>
            <a:spLocks/>
          </p:cNvSpPr>
          <p:nvPr/>
        </p:nvSpPr>
        <p:spPr bwMode="auto">
          <a:xfrm>
            <a:off x="438150" y="2362200"/>
            <a:ext cx="8420100"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lnSpc>
                <a:spcPct val="90000"/>
              </a:lnSpc>
              <a:spcBef>
                <a:spcPts val="600"/>
              </a:spcBef>
              <a:spcAft>
                <a:spcPct val="0"/>
              </a:spcAft>
              <a:buClr>
                <a:srgbClr val="666699"/>
              </a:buClr>
              <a:buSzPct val="120000"/>
              <a:defRPr/>
            </a:pPr>
            <a:endParaRPr lang="en-US" altLang="en-US" dirty="0">
              <a:solidFill>
                <a:srgbClr val="000000"/>
              </a:solidFill>
              <a:latin typeface="Calibri"/>
              <a:cs typeface="Arial" charset="0"/>
            </a:endParaRPr>
          </a:p>
          <a:p>
            <a:pPr eaLnBrk="0" fontAlgn="base" hangingPunct="0">
              <a:lnSpc>
                <a:spcPct val="90000"/>
              </a:lnSpc>
              <a:spcBef>
                <a:spcPts val="600"/>
              </a:spcBef>
              <a:spcAft>
                <a:spcPct val="0"/>
              </a:spcAft>
              <a:buClr>
                <a:srgbClr val="666699"/>
              </a:buClr>
              <a:buSzPct val="120000"/>
              <a:defRPr/>
            </a:pPr>
            <a:r>
              <a:rPr lang="en-US" altLang="en-US" dirty="0">
                <a:solidFill>
                  <a:srgbClr val="000000"/>
                </a:solidFill>
                <a:latin typeface="Calibri"/>
                <a:cs typeface="Arial"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70144944"/>
              </p:ext>
            </p:extLst>
          </p:nvPr>
        </p:nvGraphicFramePr>
        <p:xfrm>
          <a:off x="520700" y="1630908"/>
          <a:ext cx="8104188" cy="1360487"/>
        </p:xfrm>
        <a:graphic>
          <a:graphicData uri="http://schemas.openxmlformats.org/presentationml/2006/ole">
            <mc:AlternateContent xmlns:mc="http://schemas.openxmlformats.org/markup-compatibility/2006">
              <mc:Choice xmlns:v="urn:schemas-microsoft-com:vml" Requires="v">
                <p:oleObj spid="_x0000_s115818" name="CS ChemDraw Drawing" r:id="rId4" imgW="7434058" imgH="1263515" progId="ChemDraw.Document.6.0">
                  <p:embed/>
                </p:oleObj>
              </mc:Choice>
              <mc:Fallback>
                <p:oleObj name="CS ChemDraw Drawing" r:id="rId4" imgW="7434058" imgH="1263515" progId="ChemDraw.Document.6.0">
                  <p:embed/>
                  <p:pic>
                    <p:nvPicPr>
                      <p:cNvPr id="0" name=""/>
                      <p:cNvPicPr>
                        <a:picLocks noChangeAspect="1" noChangeArrowheads="1"/>
                      </p:cNvPicPr>
                      <p:nvPr/>
                    </p:nvPicPr>
                    <p:blipFill>
                      <a:blip r:embed="rId5"/>
                      <a:srcRect/>
                      <a:stretch>
                        <a:fillRect/>
                      </a:stretch>
                    </p:blipFill>
                    <p:spPr bwMode="auto">
                      <a:xfrm>
                        <a:off x="520700" y="1630908"/>
                        <a:ext cx="8104188" cy="1360487"/>
                      </a:xfrm>
                      <a:prstGeom prst="rect">
                        <a:avLst/>
                      </a:prstGeom>
                      <a:noFill/>
                      <a:ln>
                        <a:noFill/>
                      </a:ln>
                      <a:extLst/>
                    </p:spPr>
                  </p:pic>
                </p:oleObj>
              </mc:Fallback>
            </mc:AlternateContent>
          </a:graphicData>
        </a:graphic>
      </p:graphicFrame>
      <p:sp>
        <p:nvSpPr>
          <p:cNvPr id="17" name="Title 16"/>
          <p:cNvSpPr>
            <a:spLocks noGrp="1"/>
          </p:cNvSpPr>
          <p:nvPr>
            <p:ph type="title"/>
          </p:nvPr>
        </p:nvSpPr>
        <p:spPr/>
        <p:txBody>
          <a:bodyPr/>
          <a:lstStyle/>
          <a:p>
            <a:r>
              <a:rPr lang="en-US" dirty="0" smtClean="0"/>
              <a:t>Sitagliptin: The Ultimate</a:t>
            </a:r>
            <a:br>
              <a:rPr lang="en-US" dirty="0" smtClean="0"/>
            </a:br>
            <a:r>
              <a:rPr lang="en-US" dirty="0" smtClean="0"/>
              <a:t>Manufacturing Process? </a:t>
            </a:r>
            <a:endParaRPr lang="en-US" dirty="0"/>
          </a:p>
        </p:txBody>
      </p:sp>
      <p:sp>
        <p:nvSpPr>
          <p:cNvPr id="17409" name="Content Placeholder 17408"/>
          <p:cNvSpPr>
            <a:spLocks noGrp="1"/>
          </p:cNvSpPr>
          <p:nvPr>
            <p:ph idx="1"/>
          </p:nvPr>
        </p:nvSpPr>
        <p:spPr>
          <a:xfrm>
            <a:off x="457200" y="3247688"/>
            <a:ext cx="8229600" cy="3160993"/>
          </a:xfrm>
        </p:spPr>
        <p:txBody>
          <a:bodyPr>
            <a:noAutofit/>
          </a:bodyPr>
          <a:lstStyle/>
          <a:p>
            <a:pPr>
              <a:spcBef>
                <a:spcPts val="1200"/>
              </a:spcBef>
            </a:pPr>
            <a:r>
              <a:rPr lang="en-US" sz="2000" dirty="0" smtClean="0">
                <a:sym typeface="Symbol" pitchFamily="18" charset="2"/>
              </a:rPr>
              <a:t>7</a:t>
            </a:r>
            <a:r>
              <a:rPr lang="en-US" sz="2000" baseline="30000" dirty="0" smtClean="0">
                <a:sym typeface="Symbol" pitchFamily="18" charset="2"/>
              </a:rPr>
              <a:t>th</a:t>
            </a:r>
            <a:r>
              <a:rPr lang="en-US" sz="2000" dirty="0" smtClean="0">
                <a:sym typeface="Symbol" pitchFamily="18" charset="2"/>
              </a:rPr>
              <a:t>-round enzyme evolution (collaboration with </a:t>
            </a:r>
            <a:r>
              <a:rPr lang="en-US" sz="2000" dirty="0" err="1" smtClean="0">
                <a:sym typeface="Symbol" pitchFamily="18" charset="2"/>
              </a:rPr>
              <a:t>Codexis</a:t>
            </a:r>
            <a:r>
              <a:rPr lang="en-US" sz="2000" dirty="0" smtClean="0">
                <a:sym typeface="Symbol" pitchFamily="18" charset="2"/>
              </a:rPr>
              <a:t>), &gt;95% conversion, &gt;99.9%ee</a:t>
            </a:r>
          </a:p>
          <a:p>
            <a:pPr>
              <a:spcBef>
                <a:spcPts val="1200"/>
              </a:spcBef>
            </a:pPr>
            <a:r>
              <a:rPr lang="en-US" sz="2000" dirty="0" smtClean="0">
                <a:sym typeface="Symbol" pitchFamily="18" charset="2"/>
              </a:rPr>
              <a:t>PMI reduction from 30 to 23</a:t>
            </a:r>
          </a:p>
          <a:p>
            <a:pPr>
              <a:spcBef>
                <a:spcPts val="1200"/>
              </a:spcBef>
            </a:pPr>
            <a:r>
              <a:rPr lang="en-US" sz="2000" dirty="0" smtClean="0">
                <a:sym typeface="Symbol" pitchFamily="18" charset="2"/>
              </a:rPr>
              <a:t>Saves multi-million $/year versus the asymmetric hydrogenation approach</a:t>
            </a:r>
          </a:p>
          <a:p>
            <a:pPr>
              <a:spcBef>
                <a:spcPts val="1200"/>
              </a:spcBef>
            </a:pPr>
            <a:r>
              <a:rPr lang="en-US" sz="2000" dirty="0" smtClean="0">
                <a:sym typeface="Symbol" pitchFamily="18" charset="2"/>
              </a:rPr>
              <a:t>Lower costs enable the medicine to be available to emerging</a:t>
            </a:r>
            <a:br>
              <a:rPr lang="en-US" sz="2000" dirty="0" smtClean="0">
                <a:sym typeface="Symbol" pitchFamily="18" charset="2"/>
              </a:rPr>
            </a:br>
            <a:r>
              <a:rPr lang="en-US" sz="2000" dirty="0" smtClean="0">
                <a:sym typeface="Symbol" pitchFamily="18" charset="2"/>
              </a:rPr>
              <a:t>markets such as India</a:t>
            </a:r>
          </a:p>
          <a:p>
            <a:pPr>
              <a:spcBef>
                <a:spcPts val="1200"/>
              </a:spcBef>
            </a:pPr>
            <a:r>
              <a:rPr lang="en-US" sz="2000" dirty="0" smtClean="0">
                <a:sym typeface="Symbol" pitchFamily="18" charset="2"/>
              </a:rPr>
              <a:t>2010 EPA Presidential Green Chemistry award</a:t>
            </a:r>
          </a:p>
          <a:p>
            <a:pPr>
              <a:spcBef>
                <a:spcPts val="1200"/>
              </a:spcBef>
            </a:pPr>
            <a:endParaRPr lang="en-US" sz="2000" dirty="0" smtClean="0">
              <a:sym typeface="Symbol" pitchFamily="18" charset="2"/>
            </a:endParaRPr>
          </a:p>
          <a:p>
            <a:pPr>
              <a:spcBef>
                <a:spcPts val="1200"/>
              </a:spcBef>
            </a:pPr>
            <a:endParaRPr lang="en-US" sz="2000" dirty="0"/>
          </a:p>
        </p:txBody>
      </p:sp>
      <p:sp>
        <p:nvSpPr>
          <p:cNvPr id="2" name="Slide Number Placeholder 1"/>
          <p:cNvSpPr>
            <a:spLocks noGrp="1"/>
          </p:cNvSpPr>
          <p:nvPr>
            <p:ph type="sldNum" sz="quarter" idx="12"/>
          </p:nvPr>
        </p:nvSpPr>
        <p:spPr/>
        <p:txBody>
          <a:bodyPr/>
          <a:lstStyle/>
          <a:p>
            <a:fld id="{DA65540D-26A2-458C-81F1-25D42FF068A2}" type="slidenum">
              <a:rPr lang="en-US" smtClean="0"/>
              <a:pPr/>
              <a:t>19</a:t>
            </a:fld>
            <a:endParaRPr lang="en-US"/>
          </a:p>
        </p:txBody>
      </p:sp>
    </p:spTree>
    <p:extLst>
      <p:ext uri="{BB962C8B-B14F-4D97-AF65-F5344CB8AC3E}">
        <p14:creationId xmlns:p14="http://schemas.microsoft.com/office/powerpoint/2010/main" val="18401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extLst>
      <p:ext uri="{BB962C8B-B14F-4D97-AF65-F5344CB8AC3E}">
        <p14:creationId xmlns:p14="http://schemas.microsoft.com/office/powerpoint/2010/main" val="24226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Conclusion</a:t>
            </a:r>
            <a:endParaRPr lang="en-US" dirty="0"/>
          </a:p>
        </p:txBody>
      </p:sp>
      <p:sp>
        <p:nvSpPr>
          <p:cNvPr id="23556" name="Rectangle 3"/>
          <p:cNvSpPr>
            <a:spLocks noGrp="1" noChangeArrowheads="1"/>
          </p:cNvSpPr>
          <p:nvPr>
            <p:ph idx="1"/>
          </p:nvPr>
        </p:nvSpPr>
        <p:spPr>
          <a:xfrm>
            <a:off x="457200" y="1600201"/>
            <a:ext cx="8229600" cy="2222938"/>
          </a:xfrm>
        </p:spPr>
        <p:txBody>
          <a:bodyPr/>
          <a:lstStyle/>
          <a:p>
            <a:r>
              <a:rPr lang="en-US" dirty="0" smtClean="0"/>
              <a:t>Green Chemistry is a Merck corporate commitment</a:t>
            </a:r>
          </a:p>
          <a:p>
            <a:r>
              <a:rPr lang="en-US" altLang="en-US" dirty="0" smtClean="0"/>
              <a:t>Low costs, Green Chemistry and good science go</a:t>
            </a:r>
            <a:br>
              <a:rPr lang="en-US" altLang="en-US" dirty="0" smtClean="0"/>
            </a:br>
            <a:r>
              <a:rPr lang="en-US" altLang="en-US" dirty="0" smtClean="0"/>
              <a:t>hand-in-hand </a:t>
            </a:r>
          </a:p>
          <a:p>
            <a:r>
              <a:rPr lang="en-US" dirty="0" smtClean="0"/>
              <a:t>When it comes to developing a manufacturing route,</a:t>
            </a:r>
            <a:br>
              <a:rPr lang="en-US" dirty="0" smtClean="0"/>
            </a:br>
            <a:r>
              <a:rPr lang="en-US" dirty="0" smtClean="0"/>
              <a:t>it’s easy being green</a:t>
            </a:r>
            <a:endParaRPr lang="en-US" altLang="en-US" dirty="0"/>
          </a:p>
        </p:txBody>
      </p:sp>
      <p:sp>
        <p:nvSpPr>
          <p:cNvPr id="3" name="Slide Number Placeholder 2"/>
          <p:cNvSpPr>
            <a:spLocks noGrp="1"/>
          </p:cNvSpPr>
          <p:nvPr>
            <p:ph type="sldNum" sz="quarter" idx="12"/>
          </p:nvPr>
        </p:nvSpPr>
        <p:spPr/>
        <p:txBody>
          <a:bodyPr/>
          <a:lstStyle/>
          <a:p>
            <a:fld id="{5E1E547B-54AB-4656-AC78-1F3F60F4A5FC}" type="slidenum">
              <a:rPr lang="en-US" smtClean="0"/>
              <a:pPr/>
              <a:t>20</a:t>
            </a:fld>
            <a:endParaRPr lang="en-US" dirty="0"/>
          </a:p>
        </p:txBody>
      </p:sp>
      <p:pic>
        <p:nvPicPr>
          <p:cNvPr id="132106" name="Picture 10" descr="C:\Users\norriann\AppData\Local\Microsoft\Windows\Temporary Internet Files\Content.IE5\WUIOMEJS\MC900437643[1].png"/>
          <p:cNvPicPr>
            <a:picLocks noChangeAspect="1" noChangeArrowheads="1"/>
          </p:cNvPicPr>
          <p:nvPr/>
        </p:nvPicPr>
        <p:blipFill rotWithShape="1">
          <a:blip r:embed="rId3">
            <a:extLst>
              <a:ext uri="{28A0092B-C50C-407E-A947-70E740481C1C}">
                <a14:useLocalDpi xmlns:a14="http://schemas.microsoft.com/office/drawing/2010/main" val="0"/>
              </a:ext>
            </a:extLst>
          </a:blip>
          <a:srcRect b="20698"/>
          <a:stretch/>
        </p:blipFill>
        <p:spPr bwMode="auto">
          <a:xfrm>
            <a:off x="1493966" y="4627191"/>
            <a:ext cx="1873308" cy="1485575"/>
          </a:xfrm>
          <a:prstGeom prst="rect">
            <a:avLst/>
          </a:prstGeom>
          <a:ln>
            <a:noFill/>
          </a:ln>
          <a:effectLst/>
          <a:extLst>
            <a:ext uri="{909E8E84-426E-40DD-AFC4-6F175D3DCCD1}">
              <a14:hiddenFill xmlns:a14="http://schemas.microsoft.com/office/drawing/2010/main">
                <a:solidFill>
                  <a:srgbClr val="FFFFFF"/>
                </a:solidFill>
              </a14:hiddenFill>
            </a:ext>
          </a:extLst>
        </p:spPr>
      </p:pic>
      <p:grpSp>
        <p:nvGrpSpPr>
          <p:cNvPr id="23557" name="Group 23556"/>
          <p:cNvGrpSpPr/>
          <p:nvPr/>
        </p:nvGrpSpPr>
        <p:grpSpPr>
          <a:xfrm>
            <a:off x="4747699" y="4010973"/>
            <a:ext cx="3449395" cy="2248535"/>
            <a:chOff x="4747699" y="4010973"/>
            <a:chExt cx="3449395" cy="2248535"/>
          </a:xfrm>
        </p:grpSpPr>
        <p:grpSp>
          <p:nvGrpSpPr>
            <p:cNvPr id="15" name="Group 14"/>
            <p:cNvGrpSpPr/>
            <p:nvPr/>
          </p:nvGrpSpPr>
          <p:grpSpPr>
            <a:xfrm>
              <a:off x="4965982" y="4010973"/>
              <a:ext cx="2812571" cy="2248535"/>
              <a:chOff x="4870928" y="3971925"/>
              <a:chExt cx="2812571" cy="2248535"/>
            </a:xfrm>
          </p:grpSpPr>
          <p:grpSp>
            <p:nvGrpSpPr>
              <p:cNvPr id="11" name="Group 10"/>
              <p:cNvGrpSpPr/>
              <p:nvPr/>
            </p:nvGrpSpPr>
            <p:grpSpPr>
              <a:xfrm>
                <a:off x="4870928" y="3971925"/>
                <a:ext cx="2812571" cy="2248535"/>
                <a:chOff x="4886803" y="3971925"/>
                <a:chExt cx="2812571" cy="2248535"/>
              </a:xfrm>
            </p:grpSpPr>
            <p:grpSp>
              <p:nvGrpSpPr>
                <p:cNvPr id="10" name="Group 9"/>
                <p:cNvGrpSpPr/>
                <p:nvPr/>
              </p:nvGrpSpPr>
              <p:grpSpPr>
                <a:xfrm>
                  <a:off x="5929869" y="3971925"/>
                  <a:ext cx="726440" cy="2248535"/>
                  <a:chOff x="7505700" y="4005580"/>
                  <a:chExt cx="726440" cy="2214880"/>
                </a:xfrm>
              </p:grpSpPr>
              <p:sp>
                <p:nvSpPr>
                  <p:cNvPr id="9" name="Oval 8"/>
                  <p:cNvSpPr/>
                  <p:nvPr/>
                </p:nvSpPr>
                <p:spPr>
                  <a:xfrm>
                    <a:off x="7505700" y="4005580"/>
                    <a:ext cx="726440" cy="2214880"/>
                  </a:xfrm>
                  <a:prstGeom prst="ellipse">
                    <a:avLst/>
                  </a:prstGeom>
                  <a:gradFill>
                    <a:gsLst>
                      <a:gs pos="11000">
                        <a:srgbClr val="CC6600"/>
                      </a:gs>
                      <a:gs pos="50000">
                        <a:srgbClr val="008000"/>
                      </a:gs>
                      <a:gs pos="88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a:spLocks noChangeAspect="1"/>
                  </p:cNvSpPr>
                  <p:nvPr/>
                </p:nvSpPr>
                <p:spPr>
                  <a:xfrm>
                    <a:off x="7533642" y="4041776"/>
                    <a:ext cx="670558" cy="214249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p:cNvGrpSpPr/>
                <p:nvPr/>
              </p:nvGrpSpPr>
              <p:grpSpPr>
                <a:xfrm rot="3134133">
                  <a:off x="5929869" y="3807953"/>
                  <a:ext cx="726440" cy="2576478"/>
                  <a:chOff x="7505700" y="4005580"/>
                  <a:chExt cx="726440" cy="2214880"/>
                </a:xfrm>
              </p:grpSpPr>
              <p:sp>
                <p:nvSpPr>
                  <p:cNvPr id="23" name="Oval 22"/>
                  <p:cNvSpPr/>
                  <p:nvPr/>
                </p:nvSpPr>
                <p:spPr>
                  <a:xfrm>
                    <a:off x="7505700" y="4005580"/>
                    <a:ext cx="726440" cy="2214880"/>
                  </a:xfrm>
                  <a:prstGeom prst="ellipse">
                    <a:avLst/>
                  </a:prstGeom>
                  <a:gradFill>
                    <a:gsLst>
                      <a:gs pos="11000">
                        <a:srgbClr val="CC6600"/>
                      </a:gs>
                      <a:gs pos="50000">
                        <a:srgbClr val="008000"/>
                      </a:gs>
                      <a:gs pos="88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a:spLocks noChangeAspect="1"/>
                  </p:cNvSpPr>
                  <p:nvPr/>
                </p:nvSpPr>
                <p:spPr>
                  <a:xfrm>
                    <a:off x="7533642" y="4041776"/>
                    <a:ext cx="670558" cy="214249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24"/>
                <p:cNvGrpSpPr/>
                <p:nvPr/>
              </p:nvGrpSpPr>
              <p:grpSpPr>
                <a:xfrm rot="5400000">
                  <a:off x="5929869" y="3689907"/>
                  <a:ext cx="726440" cy="2812571"/>
                  <a:chOff x="7505700" y="4005580"/>
                  <a:chExt cx="726440" cy="2214880"/>
                </a:xfrm>
              </p:grpSpPr>
              <p:sp>
                <p:nvSpPr>
                  <p:cNvPr id="26" name="Oval 25"/>
                  <p:cNvSpPr/>
                  <p:nvPr/>
                </p:nvSpPr>
                <p:spPr>
                  <a:xfrm>
                    <a:off x="7505700" y="4005580"/>
                    <a:ext cx="726440" cy="2214880"/>
                  </a:xfrm>
                  <a:prstGeom prst="ellipse">
                    <a:avLst/>
                  </a:prstGeom>
                  <a:gradFill>
                    <a:gsLst>
                      <a:gs pos="11000">
                        <a:srgbClr val="CC6600"/>
                      </a:gs>
                      <a:gs pos="50000">
                        <a:srgbClr val="008000"/>
                      </a:gs>
                      <a:gs pos="88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p:cNvSpPr>
                    <a:spLocks noChangeAspect="1"/>
                  </p:cNvSpPr>
                  <p:nvPr/>
                </p:nvSpPr>
                <p:spPr>
                  <a:xfrm>
                    <a:off x="7533641" y="4028083"/>
                    <a:ext cx="670558" cy="2167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rot="7594954">
                  <a:off x="5929869" y="3820112"/>
                  <a:ext cx="726440" cy="2552161"/>
                  <a:chOff x="7505700" y="4005580"/>
                  <a:chExt cx="726440" cy="2214880"/>
                </a:xfrm>
              </p:grpSpPr>
              <p:sp>
                <p:nvSpPr>
                  <p:cNvPr id="29" name="Oval 28"/>
                  <p:cNvSpPr/>
                  <p:nvPr/>
                </p:nvSpPr>
                <p:spPr>
                  <a:xfrm>
                    <a:off x="7505700" y="4005580"/>
                    <a:ext cx="726440" cy="2214880"/>
                  </a:xfrm>
                  <a:prstGeom prst="ellipse">
                    <a:avLst/>
                  </a:prstGeom>
                  <a:gradFill>
                    <a:gsLst>
                      <a:gs pos="11000">
                        <a:srgbClr val="CC6600"/>
                      </a:gs>
                      <a:gs pos="50000">
                        <a:srgbClr val="008000"/>
                      </a:gs>
                      <a:gs pos="88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a:spLocks noChangeAspect="1"/>
                  </p:cNvSpPr>
                  <p:nvPr/>
                </p:nvSpPr>
                <p:spPr>
                  <a:xfrm>
                    <a:off x="7533641" y="4028083"/>
                    <a:ext cx="670558" cy="21677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3" name="Oval 12"/>
              <p:cNvSpPr/>
              <p:nvPr/>
            </p:nvSpPr>
            <p:spPr>
              <a:xfrm>
                <a:off x="6870700" y="4276725"/>
                <a:ext cx="98425" cy="98425"/>
              </a:xfrm>
              <a:prstGeom prst="ellipse">
                <a:avLst/>
              </a:prstGeom>
              <a:gradFill>
                <a:gsLst>
                  <a:gs pos="0">
                    <a:srgbClr val="CC6600"/>
                  </a:gs>
                  <a:gs pos="100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p:cNvSpPr/>
              <p:nvPr/>
            </p:nvSpPr>
            <p:spPr>
              <a:xfrm>
                <a:off x="6022975" y="4127500"/>
                <a:ext cx="98425" cy="98425"/>
              </a:xfrm>
              <a:prstGeom prst="ellipse">
                <a:avLst/>
              </a:prstGeom>
              <a:gradFill>
                <a:gsLst>
                  <a:gs pos="0">
                    <a:srgbClr val="CC6600"/>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p:cNvSpPr/>
              <p:nvPr/>
            </p:nvSpPr>
            <p:spPr>
              <a:xfrm>
                <a:off x="7343775" y="4838700"/>
                <a:ext cx="98425" cy="98425"/>
              </a:xfrm>
              <a:prstGeom prst="ellipse">
                <a:avLst/>
              </a:prstGeom>
              <a:gradFill>
                <a:gsLst>
                  <a:gs pos="0">
                    <a:srgbClr val="CC6600"/>
                  </a:gs>
                  <a:gs pos="100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Oval 35"/>
              <p:cNvSpPr/>
              <p:nvPr/>
            </p:nvSpPr>
            <p:spPr>
              <a:xfrm>
                <a:off x="7188200" y="5511800"/>
                <a:ext cx="98425" cy="98425"/>
              </a:xfrm>
              <a:prstGeom prst="ellipse">
                <a:avLst/>
              </a:prstGeom>
              <a:gradFill>
                <a:gsLst>
                  <a:gs pos="0">
                    <a:srgbClr val="CC6600"/>
                  </a:gs>
                  <a:gs pos="100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Oval 36"/>
              <p:cNvSpPr/>
              <p:nvPr/>
            </p:nvSpPr>
            <p:spPr>
              <a:xfrm>
                <a:off x="6416675" y="5972175"/>
                <a:ext cx="98425" cy="98425"/>
              </a:xfrm>
              <a:prstGeom prst="ellipse">
                <a:avLst/>
              </a:prstGeom>
              <a:gradFill>
                <a:gsLst>
                  <a:gs pos="0">
                    <a:srgbClr val="CC6600"/>
                  </a:gs>
                  <a:gs pos="100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Oval 37"/>
              <p:cNvSpPr/>
              <p:nvPr/>
            </p:nvSpPr>
            <p:spPr>
              <a:xfrm>
                <a:off x="5549900" y="5826125"/>
                <a:ext cx="98425" cy="98425"/>
              </a:xfrm>
              <a:prstGeom prst="ellipse">
                <a:avLst/>
              </a:prstGeom>
              <a:gradFill>
                <a:gsLst>
                  <a:gs pos="0">
                    <a:srgbClr val="CC6600"/>
                  </a:gs>
                  <a:gs pos="100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p:nvSpPr>
            <p:spPr>
              <a:xfrm>
                <a:off x="5045075" y="5226050"/>
                <a:ext cx="98425" cy="98425"/>
              </a:xfrm>
              <a:prstGeom prst="ellipse">
                <a:avLst/>
              </a:prstGeom>
              <a:gradFill>
                <a:gsLst>
                  <a:gs pos="0">
                    <a:srgbClr val="CC6600"/>
                  </a:gs>
                  <a:gs pos="100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Oval 39"/>
              <p:cNvSpPr/>
              <p:nvPr/>
            </p:nvSpPr>
            <p:spPr>
              <a:xfrm>
                <a:off x="5264785" y="4572635"/>
                <a:ext cx="98425" cy="98425"/>
              </a:xfrm>
              <a:prstGeom prst="ellipse">
                <a:avLst/>
              </a:prstGeom>
              <a:gradFill>
                <a:gsLst>
                  <a:gs pos="0">
                    <a:srgbClr val="CC6600"/>
                  </a:gs>
                  <a:gs pos="100000">
                    <a:schemeClr val="accent6"/>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p:cNvSpPr/>
              <p:nvPr/>
            </p:nvSpPr>
            <p:spPr>
              <a:xfrm>
                <a:off x="5591413" y="4549774"/>
                <a:ext cx="1371600" cy="1111251"/>
              </a:xfrm>
              <a:prstGeom prst="ellipse">
                <a:avLst/>
              </a:prstGeom>
              <a:solidFill>
                <a:schemeClr val="bg1"/>
              </a:solidFill>
              <a:ln>
                <a:solidFill>
                  <a:srgbClr val="13BB3F"/>
                </a:solidFill>
              </a:ln>
              <a:effectLst>
                <a:glow rad="101600">
                  <a:srgbClr val="008000">
                    <a:alpha val="60000"/>
                  </a:srgb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b="1" dirty="0">
                  <a:solidFill>
                    <a:schemeClr val="tx1"/>
                  </a:solidFill>
                </a:endParaRPr>
              </a:p>
            </p:txBody>
          </p:sp>
        </p:grpSp>
        <p:sp>
          <p:nvSpPr>
            <p:cNvPr id="18" name="Rectangle 17"/>
            <p:cNvSpPr/>
            <p:nvPr/>
          </p:nvSpPr>
          <p:spPr>
            <a:xfrm>
              <a:off x="7509949" y="5025390"/>
              <a:ext cx="350520" cy="129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107" name="Picture 11" descr="C:\Users\norriann\AppData\Local\Microsoft\Windows\Temporary Internet Files\Content.IE5\W6TLCMA9\MC900365520[1].wmf"/>
            <p:cNvPicPr>
              <a:picLocks noChangeAspect="1" noChangeArrowheads="1"/>
            </p:cNvPicPr>
            <p:nvPr/>
          </p:nvPicPr>
          <p:blipFill>
            <a:blip r:embed="rId4" cstate="print">
              <a:duotone>
                <a:prstClr val="black"/>
                <a:srgbClr val="008000">
                  <a:tint val="45000"/>
                  <a:satMod val="400000"/>
                </a:srgbClr>
              </a:duotone>
              <a:lum bright="-20000"/>
              <a:extLst>
                <a:ext uri="{28A0092B-C50C-407E-A947-70E740481C1C}">
                  <a14:useLocalDpi xmlns:a14="http://schemas.microsoft.com/office/drawing/2010/main" val="0"/>
                </a:ext>
              </a:extLst>
            </a:blip>
            <a:srcRect/>
            <a:stretch>
              <a:fillRect/>
            </a:stretch>
          </p:blipFill>
          <p:spPr bwMode="auto">
            <a:xfrm>
              <a:off x="5946122" y="4603191"/>
              <a:ext cx="804846" cy="1092759"/>
            </a:xfrm>
            <a:prstGeom prst="rect">
              <a:avLst/>
            </a:prstGeom>
            <a:noFill/>
            <a:effectLst>
              <a:glow rad="63500">
                <a:srgbClr val="008000">
                  <a:alpha val="40000"/>
                </a:srgbClr>
              </a:glow>
            </a:effectLst>
            <a:extLst>
              <a:ext uri="{909E8E84-426E-40DD-AFC4-6F175D3DCCD1}">
                <a14:hiddenFill xmlns:a14="http://schemas.microsoft.com/office/drawing/2010/main">
                  <a:solidFill>
                    <a:srgbClr val="FFFFFF"/>
                  </a:solidFill>
                </a14:hiddenFill>
              </a:ext>
            </a:extLst>
          </p:spPr>
        </p:pic>
        <p:sp>
          <p:nvSpPr>
            <p:cNvPr id="31" name="Rectangle 30"/>
            <p:cNvSpPr/>
            <p:nvPr/>
          </p:nvSpPr>
          <p:spPr>
            <a:xfrm>
              <a:off x="5539075" y="4800600"/>
              <a:ext cx="1666384" cy="646331"/>
            </a:xfrm>
            <a:prstGeom prst="rect">
              <a:avLst/>
            </a:prstGeom>
            <a:noFill/>
          </p:spPr>
          <p:txBody>
            <a:bodyPr wrap="square" lIns="91440" tIns="45720" rIns="91440" bIns="45720">
              <a:spAutoFit/>
            </a:bodyPr>
            <a:lstStyle/>
            <a:p>
              <a:pPr algn="ctr"/>
              <a:r>
                <a:rPr lang="en-US" b="1" dirty="0" smtClean="0">
                  <a:ln w="6350">
                    <a:solidFill>
                      <a:schemeClr val="tx1"/>
                    </a:solidFill>
                    <a:prstDash val="solid"/>
                    <a:miter lim="800000"/>
                  </a:ln>
                  <a:solidFill>
                    <a:schemeClr val="bg1"/>
                  </a:solidFill>
                  <a:effectLst>
                    <a:glow rad="63500">
                      <a:srgbClr val="13BB3F">
                        <a:alpha val="40000"/>
                      </a:srgbClr>
                    </a:glow>
                    <a:outerShdw blurRad="25500" dist="23000" dir="7020000" algn="tl">
                      <a:srgbClr val="000000">
                        <a:alpha val="50000"/>
                      </a:srgbClr>
                    </a:outerShdw>
                  </a:effectLst>
                </a:rPr>
                <a:t>GREEN</a:t>
              </a:r>
            </a:p>
            <a:p>
              <a:pPr algn="ctr"/>
              <a:r>
                <a:rPr lang="en-US" b="1" dirty="0" smtClean="0">
                  <a:ln w="6350">
                    <a:solidFill>
                      <a:schemeClr val="tx1"/>
                    </a:solidFill>
                    <a:prstDash val="solid"/>
                    <a:miter lim="800000"/>
                  </a:ln>
                  <a:solidFill>
                    <a:schemeClr val="bg1"/>
                  </a:solidFill>
                  <a:effectLst>
                    <a:glow rad="63500">
                      <a:srgbClr val="13BB3F">
                        <a:alpha val="40000"/>
                      </a:srgbClr>
                    </a:glow>
                    <a:outerShdw blurRad="25500" dist="23000" dir="7020000" algn="tl">
                      <a:srgbClr val="000000">
                        <a:alpha val="50000"/>
                      </a:srgbClr>
                    </a:outerShdw>
                  </a:effectLst>
                </a:rPr>
                <a:t>CHEMISTRY</a:t>
              </a:r>
              <a:endParaRPr lang="en-US" b="1" dirty="0">
                <a:ln w="6350">
                  <a:solidFill>
                    <a:schemeClr val="tx1"/>
                  </a:solidFill>
                  <a:prstDash val="solid"/>
                  <a:miter lim="800000"/>
                </a:ln>
                <a:solidFill>
                  <a:schemeClr val="bg1"/>
                </a:solidFill>
                <a:effectLst>
                  <a:glow rad="63500">
                    <a:srgbClr val="13BB3F">
                      <a:alpha val="40000"/>
                    </a:srgbClr>
                  </a:glow>
                  <a:outerShdw blurRad="25500" dist="23000" dir="7020000" algn="tl">
                    <a:srgbClr val="000000">
                      <a:alpha val="50000"/>
                    </a:srgbClr>
                  </a:outerShdw>
                </a:effectLst>
              </a:endParaRPr>
            </a:p>
          </p:txBody>
        </p:sp>
        <p:sp>
          <p:nvSpPr>
            <p:cNvPr id="23555" name="Rectangle 23554"/>
            <p:cNvSpPr/>
            <p:nvPr/>
          </p:nvSpPr>
          <p:spPr>
            <a:xfrm>
              <a:off x="5344160" y="5605780"/>
              <a:ext cx="121920" cy="11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4930140" y="5080000"/>
              <a:ext cx="121920" cy="11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285740" y="4447540"/>
              <a:ext cx="121920" cy="11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045200" y="4356100"/>
              <a:ext cx="121920" cy="11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553200" y="4356100"/>
              <a:ext cx="121920" cy="11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294880" y="4536440"/>
              <a:ext cx="121920" cy="11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327900" y="5707380"/>
              <a:ext cx="147320" cy="111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072890" y="4339590"/>
              <a:ext cx="598754" cy="141577"/>
            </a:xfrm>
            <a:prstGeom prst="rect">
              <a:avLst/>
            </a:prstGeom>
            <a:noFill/>
          </p:spPr>
          <p:txBody>
            <a:bodyPr wrap="none" lIns="9144" tIns="9144" rIns="9144" bIns="9144" rtlCol="0">
              <a:spAutoFit/>
            </a:bodyPr>
            <a:lstStyle/>
            <a:p>
              <a:r>
                <a:rPr lang="en-US" sz="800" b="1" dirty="0" smtClean="0"/>
                <a:t>CATALYTIC</a:t>
              </a:r>
              <a:endParaRPr lang="en-US" sz="800" b="1" dirty="0"/>
            </a:p>
          </p:txBody>
        </p:sp>
        <p:sp>
          <p:nvSpPr>
            <p:cNvPr id="45" name="TextBox 44"/>
            <p:cNvSpPr txBox="1"/>
            <p:nvPr/>
          </p:nvSpPr>
          <p:spPr>
            <a:xfrm>
              <a:off x="6885109" y="5684520"/>
              <a:ext cx="1012328" cy="141577"/>
            </a:xfrm>
            <a:prstGeom prst="rect">
              <a:avLst/>
            </a:prstGeom>
            <a:noFill/>
          </p:spPr>
          <p:txBody>
            <a:bodyPr wrap="none" lIns="9144" tIns="9144" rIns="9144" bIns="9144" rtlCol="0">
              <a:spAutoFit/>
            </a:bodyPr>
            <a:lstStyle/>
            <a:p>
              <a:r>
                <a:rPr lang="en-US" sz="800" b="1" dirty="0" smtClean="0"/>
                <a:t>ENERGY EFFICIENT</a:t>
              </a:r>
              <a:endParaRPr lang="en-US" sz="800" b="1" dirty="0"/>
            </a:p>
          </p:txBody>
        </p:sp>
        <p:sp>
          <p:nvSpPr>
            <p:cNvPr id="47" name="TextBox 46"/>
            <p:cNvSpPr txBox="1"/>
            <p:nvPr/>
          </p:nvSpPr>
          <p:spPr>
            <a:xfrm>
              <a:off x="4747699" y="5064308"/>
              <a:ext cx="879280" cy="141577"/>
            </a:xfrm>
            <a:prstGeom prst="rect">
              <a:avLst/>
            </a:prstGeom>
            <a:noFill/>
          </p:spPr>
          <p:txBody>
            <a:bodyPr wrap="none" lIns="9144" tIns="9144" rIns="9144" bIns="9144" rtlCol="0">
              <a:spAutoFit/>
            </a:bodyPr>
            <a:lstStyle/>
            <a:p>
              <a:r>
                <a:rPr lang="en-US" sz="800" b="1" dirty="0" smtClean="0"/>
                <a:t>ATOM EFFICIENT</a:t>
              </a:r>
              <a:endParaRPr lang="en-US" sz="800" b="1" dirty="0"/>
            </a:p>
          </p:txBody>
        </p:sp>
        <p:sp>
          <p:nvSpPr>
            <p:cNvPr id="48" name="TextBox 47"/>
            <p:cNvSpPr txBox="1"/>
            <p:nvPr/>
          </p:nvSpPr>
          <p:spPr>
            <a:xfrm>
              <a:off x="6225977" y="5894070"/>
              <a:ext cx="292581" cy="141577"/>
            </a:xfrm>
            <a:prstGeom prst="rect">
              <a:avLst/>
            </a:prstGeom>
            <a:noFill/>
          </p:spPr>
          <p:txBody>
            <a:bodyPr wrap="none" lIns="9144" tIns="9144" rIns="9144" bIns="9144" rtlCol="0">
              <a:spAutoFit/>
            </a:bodyPr>
            <a:lstStyle/>
            <a:p>
              <a:r>
                <a:rPr lang="en-US" sz="800" b="1" dirty="0" smtClean="0"/>
                <a:t>SAFE</a:t>
              </a:r>
              <a:endParaRPr lang="en-US" sz="800" b="1" dirty="0"/>
            </a:p>
          </p:txBody>
        </p:sp>
        <p:sp>
          <p:nvSpPr>
            <p:cNvPr id="49" name="TextBox 48"/>
            <p:cNvSpPr txBox="1"/>
            <p:nvPr/>
          </p:nvSpPr>
          <p:spPr>
            <a:xfrm>
              <a:off x="6965119" y="4522061"/>
              <a:ext cx="743024" cy="141577"/>
            </a:xfrm>
            <a:prstGeom prst="rect">
              <a:avLst/>
            </a:prstGeom>
            <a:noFill/>
          </p:spPr>
          <p:txBody>
            <a:bodyPr wrap="none" lIns="9144" tIns="9144" rIns="9144" bIns="9144" rtlCol="0">
              <a:spAutoFit/>
            </a:bodyPr>
            <a:lstStyle/>
            <a:p>
              <a:r>
                <a:rPr lang="en-US" sz="800" b="1" dirty="0" smtClean="0"/>
                <a:t>AVOID WASTE</a:t>
              </a:r>
              <a:endParaRPr lang="en-US" sz="800" b="1" dirty="0"/>
            </a:p>
          </p:txBody>
        </p:sp>
        <p:sp>
          <p:nvSpPr>
            <p:cNvPr id="50" name="TextBox 49"/>
            <p:cNvSpPr txBox="1"/>
            <p:nvPr/>
          </p:nvSpPr>
          <p:spPr>
            <a:xfrm>
              <a:off x="5216329" y="4430621"/>
              <a:ext cx="593945" cy="141577"/>
            </a:xfrm>
            <a:prstGeom prst="rect">
              <a:avLst/>
            </a:prstGeom>
            <a:noFill/>
          </p:spPr>
          <p:txBody>
            <a:bodyPr wrap="none" lIns="9144" tIns="9144" rIns="9144" bIns="9144" rtlCol="0">
              <a:spAutoFit/>
            </a:bodyPr>
            <a:lstStyle/>
            <a:p>
              <a:r>
                <a:rPr lang="en-US" sz="800" b="1" dirty="0" smtClean="0"/>
                <a:t>NON-TOXIC</a:t>
              </a:r>
              <a:endParaRPr lang="en-US" sz="800" b="1" dirty="0"/>
            </a:p>
          </p:txBody>
        </p:sp>
        <p:sp>
          <p:nvSpPr>
            <p:cNvPr id="46" name="TextBox 45"/>
            <p:cNvSpPr txBox="1"/>
            <p:nvPr/>
          </p:nvSpPr>
          <p:spPr>
            <a:xfrm>
              <a:off x="7152706" y="5036132"/>
              <a:ext cx="1044388" cy="264688"/>
            </a:xfrm>
            <a:prstGeom prst="rect">
              <a:avLst/>
            </a:prstGeom>
            <a:noFill/>
          </p:spPr>
          <p:txBody>
            <a:bodyPr wrap="none" lIns="9144" tIns="9144" rIns="9144" bIns="9144" rtlCol="0">
              <a:spAutoFit/>
            </a:bodyPr>
            <a:lstStyle/>
            <a:p>
              <a:r>
                <a:rPr lang="en-US" sz="800" b="1" dirty="0" smtClean="0"/>
                <a:t>ENVIRONMENTALLY</a:t>
              </a:r>
            </a:p>
            <a:p>
              <a:r>
                <a:rPr lang="en-US" sz="800" b="1" dirty="0" smtClean="0"/>
                <a:t>FRIENDLY</a:t>
              </a:r>
              <a:endParaRPr lang="en-US" sz="800" b="1" dirty="0"/>
            </a:p>
          </p:txBody>
        </p:sp>
        <p:sp>
          <p:nvSpPr>
            <p:cNvPr id="44" name="TextBox 43"/>
            <p:cNvSpPr txBox="1"/>
            <p:nvPr/>
          </p:nvSpPr>
          <p:spPr>
            <a:xfrm>
              <a:off x="5166799" y="5600700"/>
              <a:ext cx="747833" cy="141577"/>
            </a:xfrm>
            <a:prstGeom prst="rect">
              <a:avLst/>
            </a:prstGeom>
            <a:noFill/>
            <a:ln>
              <a:noFill/>
            </a:ln>
          </p:spPr>
          <p:txBody>
            <a:bodyPr wrap="none" lIns="9144" tIns="9144" rIns="9144" bIns="9144" rtlCol="0">
              <a:spAutoFit/>
            </a:bodyPr>
            <a:lstStyle/>
            <a:p>
              <a:r>
                <a:rPr lang="en-US" sz="800" b="1" dirty="0" smtClean="0"/>
                <a:t>SUSTAINABLE</a:t>
              </a:r>
              <a:endParaRPr lang="en-US" sz="800" b="1" dirty="0"/>
            </a:p>
          </p:txBody>
        </p:sp>
      </p:grpSp>
      <p:sp>
        <p:nvSpPr>
          <p:cNvPr id="23558" name="Rectangle 23557"/>
          <p:cNvSpPr/>
          <p:nvPr/>
        </p:nvSpPr>
        <p:spPr>
          <a:xfrm>
            <a:off x="1471655" y="4374938"/>
            <a:ext cx="1917931" cy="1920990"/>
          </a:xfrm>
          <a:prstGeom prst="rect">
            <a:avLst/>
          </a:prstGeom>
          <a:noFill/>
        </p:spPr>
        <p:txBody>
          <a:bodyPr wrap="none" lIns="91440" tIns="45720" rIns="91440" bIns="45720">
            <a:prstTxWarp prst="textArchUp">
              <a:avLst>
                <a:gd name="adj" fmla="val 10800305"/>
              </a:avLst>
            </a:prstTxWarp>
            <a:spAutoFit/>
          </a:bodyPr>
          <a:lstStyle/>
          <a:p>
            <a:pPr algn="ctr"/>
            <a:r>
              <a:rPr lang="en-US" sz="2000" b="1" dirty="0" smtClean="0">
                <a:ln w="6350">
                  <a:solidFill>
                    <a:schemeClr val="tx1"/>
                  </a:solidFill>
                  <a:prstDash val="solid"/>
                  <a:miter lim="800000"/>
                </a:ln>
                <a:solidFill>
                  <a:schemeClr val="bg1"/>
                </a:solidFill>
                <a:effectLst>
                  <a:glow rad="63500">
                    <a:srgbClr val="13BB3F">
                      <a:alpha val="40000"/>
                    </a:srgbClr>
                  </a:glow>
                  <a:outerShdw blurRad="25500" dist="23000" dir="7020000" algn="tl">
                    <a:srgbClr val="000000">
                      <a:alpha val="50000"/>
                    </a:srgbClr>
                  </a:outerShdw>
                </a:effectLst>
              </a:rPr>
              <a:t>GOOD SCIENCE</a:t>
            </a:r>
            <a:endParaRPr lang="en-US" sz="2000" b="1" dirty="0">
              <a:ln w="6350">
                <a:solidFill>
                  <a:schemeClr val="tx1"/>
                </a:solidFill>
                <a:prstDash val="solid"/>
                <a:miter lim="800000"/>
              </a:ln>
              <a:solidFill>
                <a:schemeClr val="bg1"/>
              </a:solidFill>
              <a:effectLst>
                <a:glow rad="63500">
                  <a:srgbClr val="13BB3F">
                    <a:alpha val="40000"/>
                  </a:srgbClr>
                </a:glow>
                <a:outerShdw blurRad="25500" dist="23000" dir="7020000" algn="tl">
                  <a:srgbClr val="000000">
                    <a:alpha val="50000"/>
                  </a:srgbClr>
                </a:outerShdw>
              </a:effectLst>
            </a:endParaRPr>
          </a:p>
        </p:txBody>
      </p:sp>
    </p:spTree>
    <p:extLst>
      <p:ext uri="{BB962C8B-B14F-4D97-AF65-F5344CB8AC3E}">
        <p14:creationId xmlns:p14="http://schemas.microsoft.com/office/powerpoint/2010/main" val="4047358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0063" y="428625"/>
            <a:ext cx="8186737" cy="1143000"/>
          </a:xfrm>
          <a:extLst>
            <a:ext uri="{91240B29-F687-4F45-9708-019B960494DF}">
              <a14:hiddenLine xmlns:a14="http://schemas.microsoft.com/office/drawing/2010/main" w="3175">
                <a:solidFill>
                  <a:srgbClr val="000000"/>
                </a:solidFill>
                <a:miter lim="800000"/>
                <a:headEnd/>
                <a:tailEnd/>
              </a14:hiddenLine>
            </a:ext>
          </a:extLst>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4"/>
              </a:rPr>
              <a:t>www.pharmaceuticalconferences.com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504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Green Chemistry at Merck – </a:t>
            </a:r>
            <a:br>
              <a:rPr lang="en-US" dirty="0" smtClean="0"/>
            </a:br>
            <a:r>
              <a:rPr lang="en-US" dirty="0" smtClean="0"/>
              <a:t>A Development Chemist’s Perspective</a:t>
            </a:r>
            <a:endParaRPr lang="en-US" dirty="0"/>
          </a:p>
        </p:txBody>
      </p:sp>
      <p:sp>
        <p:nvSpPr>
          <p:cNvPr id="3" name="Content Placeholder 2"/>
          <p:cNvSpPr>
            <a:spLocks noGrp="1"/>
          </p:cNvSpPr>
          <p:nvPr>
            <p:ph type="body" idx="1"/>
          </p:nvPr>
        </p:nvSpPr>
        <p:spPr/>
        <p:txBody>
          <a:bodyPr/>
          <a:lstStyle/>
          <a:p>
            <a:r>
              <a:rPr lang="en-US" dirty="0" smtClean="0"/>
              <a:t>Ingrid </a:t>
            </a:r>
            <a:r>
              <a:rPr lang="en-US" dirty="0" err="1" smtClean="0"/>
              <a:t>Mergelsberg</a:t>
            </a:r>
            <a:endParaRPr lang="en-US" dirty="0" smtClean="0"/>
          </a:p>
          <a:p>
            <a:pPr>
              <a:spcBef>
                <a:spcPts val="600"/>
              </a:spcBef>
            </a:pPr>
            <a:r>
              <a:rPr lang="en-US" sz="1600" dirty="0" smtClean="0"/>
              <a:t>Merck Process Chemistry, Merck &amp; Co., Inc., Whitehouse Station, NJ</a:t>
            </a:r>
          </a:p>
          <a:p>
            <a:pPr>
              <a:spcBef>
                <a:spcPts val="1200"/>
              </a:spcBef>
            </a:pPr>
            <a:r>
              <a:rPr lang="en-US" sz="1400" dirty="0" smtClean="0"/>
              <a:t>International Summit on Past and Present Research Systems of Green Chemistry</a:t>
            </a:r>
          </a:p>
          <a:p>
            <a:r>
              <a:rPr lang="en-US" sz="1400" dirty="0" smtClean="0"/>
              <a:t>August 25-27, 2014 Philadelphia, USA</a:t>
            </a:r>
            <a:endParaRPr lang="en-US" sz="1400" dirty="0"/>
          </a:p>
        </p:txBody>
      </p:sp>
    </p:spTree>
    <p:extLst>
      <p:ext uri="{BB962C8B-B14F-4D97-AF65-F5344CB8AC3E}">
        <p14:creationId xmlns:p14="http://schemas.microsoft.com/office/powerpoint/2010/main" val="2003224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Untitled-2a.jp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9677" y="3276600"/>
            <a:ext cx="8264647" cy="29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p:txBody>
          <a:bodyPr/>
          <a:lstStyle/>
          <a:p>
            <a:r>
              <a:rPr lang="en-US" smtClean="0"/>
              <a:t>About Merck</a:t>
            </a:r>
            <a:endParaRPr lang="en-US" dirty="0"/>
          </a:p>
        </p:txBody>
      </p:sp>
      <p:sp>
        <p:nvSpPr>
          <p:cNvPr id="6148" name="Rectangle 3"/>
          <p:cNvSpPr>
            <a:spLocks noGrp="1" noChangeArrowheads="1"/>
          </p:cNvSpPr>
          <p:nvPr>
            <p:ph idx="1"/>
          </p:nvPr>
        </p:nvSpPr>
        <p:spPr>
          <a:xfrm>
            <a:off x="457200" y="990600"/>
            <a:ext cx="8382000" cy="5135563"/>
          </a:xfrm>
        </p:spPr>
        <p:txBody>
          <a:bodyPr/>
          <a:lstStyle/>
          <a:p>
            <a:r>
              <a:rPr lang="en-US" dirty="0" smtClean="0"/>
              <a:t>Named Merck in US and Canada; MSD elsewhere </a:t>
            </a:r>
          </a:p>
          <a:p>
            <a:r>
              <a:rPr lang="en-US" dirty="0" smtClean="0"/>
              <a:t>More than 120 years old </a:t>
            </a:r>
          </a:p>
          <a:p>
            <a:r>
              <a:rPr lang="en-US" dirty="0" smtClean="0"/>
              <a:t>Medicines, vaccines, animal health</a:t>
            </a:r>
            <a:br>
              <a:rPr lang="en-US" dirty="0" smtClean="0"/>
            </a:br>
            <a:r>
              <a:rPr lang="en-US" dirty="0" smtClean="0"/>
              <a:t>(and consumer products)</a:t>
            </a:r>
          </a:p>
          <a:p>
            <a:r>
              <a:rPr lang="en-US" b="1" dirty="0" smtClean="0"/>
              <a:t>Our mission is to discover, develop and provide meaningful, innovative products that save and improve lives </a:t>
            </a:r>
          </a:p>
          <a:p>
            <a:r>
              <a:rPr lang="en-US" dirty="0" smtClean="0"/>
              <a:t>Do so in a sustainable fashion so we can continue serving patients for another 120 years </a:t>
            </a:r>
          </a:p>
          <a:p>
            <a:endParaRPr lang="en-US" dirty="0" smtClean="0"/>
          </a:p>
        </p:txBody>
      </p:sp>
      <p:sp>
        <p:nvSpPr>
          <p:cNvPr id="7" name="Slide Number Placeholder 6"/>
          <p:cNvSpPr>
            <a:spLocks noGrp="1"/>
          </p:cNvSpPr>
          <p:nvPr>
            <p:ph type="sldNum" sz="quarter" idx="12"/>
          </p:nvPr>
        </p:nvSpPr>
        <p:spPr/>
        <p:txBody>
          <a:bodyPr/>
          <a:lstStyle/>
          <a:p>
            <a:fld id="{DA65540D-26A2-458C-81F1-25D42FF068A2}" type="slidenum">
              <a:rPr lang="en-US" smtClean="0"/>
              <a:t>4</a:t>
            </a:fld>
            <a:endParaRPr lang="en-US"/>
          </a:p>
        </p:txBody>
      </p:sp>
    </p:spTree>
    <p:extLst>
      <p:ext uri="{BB962C8B-B14F-4D97-AF65-F5344CB8AC3E}">
        <p14:creationId xmlns:p14="http://schemas.microsoft.com/office/powerpoint/2010/main" val="228137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title"/>
          </p:nvPr>
        </p:nvSpPr>
        <p:spPr/>
        <p:txBody>
          <a:bodyPr/>
          <a:lstStyle/>
          <a:p>
            <a:r>
              <a:rPr lang="en-US" altLang="en-US" smtClean="0"/>
              <a:t>Green and Sustainable Chemistry at Merck</a:t>
            </a:r>
            <a:endParaRPr lang="en-US" altLang="en-US" dirty="0"/>
          </a:p>
        </p:txBody>
      </p:sp>
      <p:sp>
        <p:nvSpPr>
          <p:cNvPr id="2" name="Slide Number Placeholder 1"/>
          <p:cNvSpPr>
            <a:spLocks noGrp="1"/>
          </p:cNvSpPr>
          <p:nvPr>
            <p:ph type="sldNum" sz="quarter" idx="12"/>
          </p:nvPr>
        </p:nvSpPr>
        <p:spPr/>
        <p:txBody>
          <a:bodyPr/>
          <a:lstStyle/>
          <a:p>
            <a:fld id="{DA65540D-26A2-458C-81F1-25D42FF068A2}" type="slidenum">
              <a:rPr lang="en-US" smtClean="0"/>
              <a:pPr/>
              <a:t>5</a:t>
            </a:fld>
            <a:endParaRPr lang="en-US"/>
          </a:p>
        </p:txBody>
      </p:sp>
      <p:pic>
        <p:nvPicPr>
          <p:cNvPr id="245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24" y="1558181"/>
            <a:ext cx="4205582" cy="3001547"/>
          </a:xfrm>
          <a:prstGeom prst="rect">
            <a:avLst/>
          </a:prstGeom>
          <a:noFill/>
          <a:ln>
            <a:noFill/>
          </a:ln>
          <a:effectLst>
            <a:glow rad="1397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140" name="TextBox 2"/>
          <p:cNvSpPr txBox="1">
            <a:spLocks noChangeArrowheads="1"/>
          </p:cNvSpPr>
          <p:nvPr/>
        </p:nvSpPr>
        <p:spPr bwMode="auto">
          <a:xfrm>
            <a:off x="1905000" y="3911600"/>
            <a:ext cx="2241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b="1">
                <a:solidFill>
                  <a:srgbClr val="009900"/>
                </a:solidFill>
                <a:latin typeface="Arial Black" pitchFamily="34" charset="0"/>
              </a:rPr>
              <a:t>Greening</a:t>
            </a:r>
            <a:r>
              <a:rPr lang="en-US" altLang="en-US" b="1">
                <a:solidFill>
                  <a:srgbClr val="003300"/>
                </a:solidFill>
                <a:latin typeface="Arial Black" pitchFamily="34" charset="0"/>
              </a:rPr>
              <a:t> </a:t>
            </a:r>
            <a:r>
              <a:rPr lang="en-US" altLang="en-US" b="1">
                <a:latin typeface="Arial Black" pitchFamily="34" charset="0"/>
              </a:rPr>
              <a:t>Merck</a:t>
            </a:r>
          </a:p>
        </p:txBody>
      </p:sp>
      <p:sp>
        <p:nvSpPr>
          <p:cNvPr id="91141" name="Text Box 5"/>
          <p:cNvSpPr txBox="1">
            <a:spLocks noChangeArrowheads="1"/>
          </p:cNvSpPr>
          <p:nvPr/>
        </p:nvSpPr>
        <p:spPr bwMode="auto">
          <a:xfrm>
            <a:off x="457200" y="5105400"/>
            <a:ext cx="8229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ct val="20000"/>
              </a:spcBef>
            </a:pPr>
            <a:r>
              <a:rPr lang="en-US" altLang="en-US" sz="1400" u="sng" dirty="0"/>
              <a:t>Presidential Green Chemistry Award Winners</a:t>
            </a:r>
          </a:p>
          <a:p>
            <a:pPr>
              <a:lnSpc>
                <a:spcPct val="110000"/>
              </a:lnSpc>
              <a:spcBef>
                <a:spcPct val="20000"/>
              </a:spcBef>
            </a:pPr>
            <a:r>
              <a:rPr lang="en-US" altLang="en-US" sz="1400" dirty="0"/>
              <a:t>2005: </a:t>
            </a:r>
            <a:r>
              <a:rPr lang="en-US" altLang="en-US" sz="1400" dirty="0" smtClean="0"/>
              <a:t>Merck – A </a:t>
            </a:r>
            <a:r>
              <a:rPr lang="en-US" altLang="en-US" sz="1400" dirty="0"/>
              <a:t>Redesigned, Efficient Synthesis of </a:t>
            </a:r>
            <a:r>
              <a:rPr lang="en-US" altLang="en-US" sz="1400" dirty="0" err="1"/>
              <a:t>Aprepitant</a:t>
            </a:r>
            <a:r>
              <a:rPr lang="en-US" altLang="en-US" sz="1400" dirty="0"/>
              <a:t>, the Active Ingredient in Emend</a:t>
            </a:r>
            <a:r>
              <a:rPr lang="en-US" altLang="en-US" sz="1400" baseline="30000" dirty="0"/>
              <a:t>®</a:t>
            </a:r>
            <a:r>
              <a:rPr lang="en-US" altLang="en-US" sz="1400" dirty="0"/>
              <a:t> </a:t>
            </a:r>
          </a:p>
          <a:p>
            <a:pPr>
              <a:lnSpc>
                <a:spcPct val="110000"/>
              </a:lnSpc>
              <a:spcBef>
                <a:spcPct val="20000"/>
              </a:spcBef>
            </a:pPr>
            <a:r>
              <a:rPr lang="en-US" altLang="en-US" sz="1400" dirty="0"/>
              <a:t>2006: Merck – Novel Green Synthesis for β-Amino Acids Produces the Active Ingredient in Januvia™</a:t>
            </a:r>
          </a:p>
          <a:p>
            <a:pPr>
              <a:lnSpc>
                <a:spcPct val="110000"/>
              </a:lnSpc>
              <a:spcBef>
                <a:spcPct val="20000"/>
              </a:spcBef>
            </a:pPr>
            <a:r>
              <a:rPr lang="en-US" altLang="en-US" sz="1400" dirty="0"/>
              <a:t>2010: Merck – Greener Manufacturing of Sitagliptin Enabled by an Evolved Transaminase </a:t>
            </a:r>
          </a:p>
        </p:txBody>
      </p:sp>
      <p:pic>
        <p:nvPicPr>
          <p:cNvPr id="9114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2963" t="23816" r="32150" b="9908"/>
          <a:stretch/>
        </p:blipFill>
        <p:spPr bwMode="auto">
          <a:xfrm>
            <a:off x="5303520" y="1036320"/>
            <a:ext cx="3352800" cy="40452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1143" name="Rectangle 7"/>
          <p:cNvSpPr>
            <a:spLocks noChangeArrowheads="1"/>
          </p:cNvSpPr>
          <p:nvPr/>
        </p:nvSpPr>
        <p:spPr bwMode="auto">
          <a:xfrm>
            <a:off x="457200" y="5410200"/>
            <a:ext cx="3886200"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buClr>
                <a:srgbClr val="7BC3E8"/>
              </a:buClr>
            </a:pPr>
            <a:endParaRPr lang="en-US" altLang="en-US">
              <a:solidFill>
                <a:schemeClr val="bg1"/>
              </a:solidFill>
            </a:endParaRPr>
          </a:p>
        </p:txBody>
      </p:sp>
    </p:spTree>
    <p:extLst>
      <p:ext uri="{BB962C8B-B14F-4D97-AF65-F5344CB8AC3E}">
        <p14:creationId xmlns:p14="http://schemas.microsoft.com/office/powerpoint/2010/main" val="53208949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Process Chemists Do?</a:t>
            </a:r>
            <a:endParaRPr lang="en-US" dirty="0"/>
          </a:p>
        </p:txBody>
      </p:sp>
      <p:sp>
        <p:nvSpPr>
          <p:cNvPr id="4" name="Content Placeholder 3"/>
          <p:cNvSpPr>
            <a:spLocks noGrp="1"/>
          </p:cNvSpPr>
          <p:nvPr>
            <p:ph idx="1"/>
          </p:nvPr>
        </p:nvSpPr>
        <p:spPr/>
        <p:txBody>
          <a:bodyPr>
            <a:normAutofit/>
          </a:bodyPr>
          <a:lstStyle/>
          <a:p>
            <a:r>
              <a:rPr lang="en-US" sz="2200" dirty="0" smtClean="0"/>
              <a:t>Provide active pharmaceutical ingredient (API) for development</a:t>
            </a:r>
          </a:p>
          <a:p>
            <a:pPr lvl="1"/>
            <a:r>
              <a:rPr lang="en-US" altLang="en-US" sz="2200" dirty="0" smtClean="0"/>
              <a:t>Preclinical: 1-10 kg</a:t>
            </a:r>
          </a:p>
          <a:p>
            <a:pPr lvl="1"/>
            <a:r>
              <a:rPr lang="en-US" altLang="en-US" sz="2200" dirty="0" err="1" smtClean="0"/>
              <a:t>Ph</a:t>
            </a:r>
            <a:r>
              <a:rPr lang="en-US" altLang="en-US" sz="2200" dirty="0" smtClean="0"/>
              <a:t> I: </a:t>
            </a:r>
            <a:r>
              <a:rPr lang="en-US" altLang="en-US" sz="2200" dirty="0"/>
              <a:t>10-20 </a:t>
            </a:r>
            <a:r>
              <a:rPr lang="en-US" altLang="en-US" sz="2200" dirty="0" smtClean="0"/>
              <a:t>kg</a:t>
            </a:r>
          </a:p>
          <a:p>
            <a:pPr lvl="1"/>
            <a:r>
              <a:rPr lang="en-US" altLang="en-US" sz="2200" dirty="0" err="1" smtClean="0"/>
              <a:t>Ph</a:t>
            </a:r>
            <a:r>
              <a:rPr lang="en-US" altLang="en-US" sz="2200" dirty="0" smtClean="0"/>
              <a:t> II: 50</a:t>
            </a:r>
            <a:r>
              <a:rPr lang="en-US" altLang="en-US" sz="2200" dirty="0"/>
              <a:t>-</a:t>
            </a:r>
            <a:r>
              <a:rPr lang="en-US" altLang="en-US" sz="2200" dirty="0" smtClean="0"/>
              <a:t>200 kg</a:t>
            </a:r>
          </a:p>
          <a:p>
            <a:pPr lvl="1"/>
            <a:r>
              <a:rPr lang="en-US" altLang="en-US" sz="2200" dirty="0" err="1" smtClean="0"/>
              <a:t>Ph</a:t>
            </a:r>
            <a:r>
              <a:rPr lang="en-US" altLang="en-US" sz="2200" dirty="0" smtClean="0"/>
              <a:t> III: 200</a:t>
            </a:r>
            <a:r>
              <a:rPr lang="en-US" altLang="en-US" sz="2200" dirty="0"/>
              <a:t>-</a:t>
            </a:r>
            <a:r>
              <a:rPr lang="en-US" altLang="en-US" sz="2200" dirty="0" smtClean="0"/>
              <a:t>2000 kg</a:t>
            </a:r>
          </a:p>
          <a:p>
            <a:pPr lvl="2"/>
            <a:r>
              <a:rPr lang="en-US" sz="2200" dirty="0" smtClean="0"/>
              <a:t>Requires a good synthetic route: safe, robust, productive, impurity control, API phase, reasonable cost, freedom to operate (intellectual property) and environmentally benign</a:t>
            </a:r>
          </a:p>
          <a:p>
            <a:r>
              <a:rPr lang="en-US" sz="2200" dirty="0" smtClean="0"/>
              <a:t>Identify the manufacturing route for commercial supply</a:t>
            </a:r>
          </a:p>
          <a:p>
            <a:pPr lvl="1"/>
            <a:r>
              <a:rPr lang="en-US" sz="2200" dirty="0" smtClean="0"/>
              <a:t>Requires a great synthetic route to support the product for years to come. Need the lowest-cost route (consider emerging market and expanded access) and must be sustainable</a:t>
            </a:r>
          </a:p>
          <a:p>
            <a:endParaRPr lang="en-US" sz="2200" dirty="0" smtClean="0"/>
          </a:p>
          <a:p>
            <a:endParaRPr lang="en-US" sz="2200" dirty="0" smtClean="0"/>
          </a:p>
          <a:p>
            <a:endParaRPr lang="en-US" sz="2200" dirty="0" smtClean="0"/>
          </a:p>
          <a:p>
            <a:endParaRPr lang="en-US" sz="2200" dirty="0"/>
          </a:p>
        </p:txBody>
      </p:sp>
      <p:sp>
        <p:nvSpPr>
          <p:cNvPr id="5" name="Slide Number Placeholder 4"/>
          <p:cNvSpPr>
            <a:spLocks noGrp="1"/>
          </p:cNvSpPr>
          <p:nvPr>
            <p:ph type="sldNum" sz="quarter" idx="12"/>
          </p:nvPr>
        </p:nvSpPr>
        <p:spPr/>
        <p:txBody>
          <a:bodyPr/>
          <a:lstStyle/>
          <a:p>
            <a:fld id="{DA65540D-26A2-458C-81F1-25D42FF068A2}" type="slidenum">
              <a:rPr lang="en-US" smtClean="0"/>
              <a:pPr/>
              <a:t>6</a:t>
            </a:fld>
            <a:endParaRPr lang="en-US"/>
          </a:p>
        </p:txBody>
      </p:sp>
    </p:spTree>
    <p:extLst>
      <p:ext uri="{BB962C8B-B14F-4D97-AF65-F5344CB8AC3E}">
        <p14:creationId xmlns:p14="http://schemas.microsoft.com/office/powerpoint/2010/main" val="1804719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Message</a:t>
            </a:r>
            <a:endParaRPr lang="en-US" dirty="0"/>
          </a:p>
        </p:txBody>
      </p:sp>
      <p:sp>
        <p:nvSpPr>
          <p:cNvPr id="3" name="Content Placeholder 2"/>
          <p:cNvSpPr>
            <a:spLocks noGrp="1"/>
          </p:cNvSpPr>
          <p:nvPr>
            <p:ph idx="1"/>
          </p:nvPr>
        </p:nvSpPr>
        <p:spPr/>
        <p:txBody>
          <a:bodyPr/>
          <a:lstStyle/>
          <a:p>
            <a:r>
              <a:rPr lang="en-US" altLang="en-US" dirty="0" smtClean="0"/>
              <a:t>Good science is the key to Green Chemistry and low-</a:t>
            </a:r>
            <a:br>
              <a:rPr lang="en-US" altLang="en-US" dirty="0" smtClean="0"/>
            </a:br>
            <a:r>
              <a:rPr lang="en-US" altLang="en-US" dirty="0" smtClean="0"/>
              <a:t>cost synthesis</a:t>
            </a:r>
          </a:p>
          <a:p>
            <a:pPr lvl="1"/>
            <a:r>
              <a:rPr lang="en-US" dirty="0" smtClean="0"/>
              <a:t>If we focus on developing the best chemistry, then, almost always, this leads to the lowest cost and greenest process</a:t>
            </a:r>
          </a:p>
          <a:p>
            <a:pPr lvl="1"/>
            <a:r>
              <a:rPr lang="en-US" altLang="en-US" dirty="0" smtClean="0"/>
              <a:t>“</a:t>
            </a:r>
            <a:r>
              <a:rPr lang="en-US" altLang="en-US" u="sng" dirty="0" smtClean="0"/>
              <a:t>Best</a:t>
            </a:r>
            <a:r>
              <a:rPr lang="en-US" altLang="en-US" dirty="0" smtClean="0"/>
              <a:t> chemistry at launch” provides environmental and economical benefit over the lifetime of the product</a:t>
            </a:r>
          </a:p>
          <a:p>
            <a:pPr lvl="1"/>
            <a:r>
              <a:rPr lang="en-US" altLang="en-US" dirty="0" smtClean="0"/>
              <a:t>Innovation is the key for unbeatable chemistry</a:t>
            </a:r>
            <a:endParaRPr lang="en-US" dirty="0" smtClean="0"/>
          </a:p>
          <a:p>
            <a:pPr marL="0" indent="0">
              <a:buNone/>
            </a:pPr>
            <a:r>
              <a:rPr lang="en-US" dirty="0" smtClean="0"/>
              <a:t>“In every case I know, the green option is the low-cost option” David Constable, 2008</a:t>
            </a:r>
          </a:p>
        </p:txBody>
      </p:sp>
      <p:sp>
        <p:nvSpPr>
          <p:cNvPr id="5" name="Slide Number Placeholder 4"/>
          <p:cNvSpPr>
            <a:spLocks noGrp="1"/>
          </p:cNvSpPr>
          <p:nvPr>
            <p:ph type="sldNum" sz="quarter" idx="12"/>
          </p:nvPr>
        </p:nvSpPr>
        <p:spPr/>
        <p:txBody>
          <a:bodyPr/>
          <a:lstStyle/>
          <a:p>
            <a:fld id="{DA65540D-26A2-458C-81F1-25D42FF068A2}" type="slidenum">
              <a:rPr lang="en-US" smtClean="0"/>
              <a:pPr/>
              <a:t>7</a:t>
            </a:fld>
            <a:endParaRPr lang="en-US"/>
          </a:p>
        </p:txBody>
      </p:sp>
    </p:spTree>
    <p:extLst>
      <p:ext uri="{BB962C8B-B14F-4D97-AF65-F5344CB8AC3E}">
        <p14:creationId xmlns:p14="http://schemas.microsoft.com/office/powerpoint/2010/main" val="115764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9"/>
          <p:cNvGrpSpPr>
            <a:grpSpLocks/>
          </p:cNvGrpSpPr>
          <p:nvPr/>
        </p:nvGrpSpPr>
        <p:grpSpPr bwMode="auto">
          <a:xfrm>
            <a:off x="1386681" y="982980"/>
            <a:ext cx="6370638" cy="4184650"/>
            <a:chOff x="812" y="724"/>
            <a:chExt cx="4013" cy="2636"/>
          </a:xfrm>
        </p:grpSpPr>
        <p:pic>
          <p:nvPicPr>
            <p:cNvPr id="7180" name="Picture 10"/>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3619" b="2499"/>
            <a:stretch>
              <a:fillRect/>
            </a:stretch>
          </p:blipFill>
          <p:spPr bwMode="auto">
            <a:xfrm>
              <a:off x="812" y="724"/>
              <a:ext cx="4013" cy="2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81" name="Text Box 11"/>
            <p:cNvSpPr txBox="1">
              <a:spLocks noChangeAspect="1" noChangeArrowheads="1"/>
            </p:cNvSpPr>
            <p:nvPr/>
          </p:nvSpPr>
          <p:spPr bwMode="auto">
            <a:xfrm>
              <a:off x="1260" y="1214"/>
              <a:ext cx="372" cy="192"/>
            </a:xfrm>
            <a:prstGeom prst="rect">
              <a:avLst/>
            </a:prstGeom>
            <a:solidFill>
              <a:srgbClr val="CC66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18</a:t>
              </a:r>
              <a:endParaRPr lang="en-GB" altLang="en-US" sz="1400" b="1">
                <a:solidFill>
                  <a:srgbClr val="000000"/>
                </a:solidFill>
              </a:endParaRPr>
            </a:p>
          </p:txBody>
        </p:sp>
        <p:sp>
          <p:nvSpPr>
            <p:cNvPr id="7182" name="Text Box 12"/>
            <p:cNvSpPr txBox="1">
              <a:spLocks noChangeAspect="1" noChangeArrowheads="1"/>
            </p:cNvSpPr>
            <p:nvPr/>
          </p:nvSpPr>
          <p:spPr bwMode="auto">
            <a:xfrm>
              <a:off x="1684" y="2384"/>
              <a:ext cx="365" cy="192"/>
            </a:xfrm>
            <a:prstGeom prst="rect">
              <a:avLst/>
            </a:prstGeom>
            <a:solidFill>
              <a:srgbClr val="CC66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dirty="0">
                  <a:solidFill>
                    <a:srgbClr val="000000"/>
                  </a:solidFill>
                </a:rPr>
                <a:t>23</a:t>
              </a:r>
              <a:endParaRPr lang="en-GB" altLang="en-US" sz="1400" b="1" dirty="0">
                <a:solidFill>
                  <a:srgbClr val="000000"/>
                </a:solidFill>
              </a:endParaRPr>
            </a:p>
          </p:txBody>
        </p:sp>
        <p:sp>
          <p:nvSpPr>
            <p:cNvPr id="7183" name="Text Box 13"/>
            <p:cNvSpPr txBox="1">
              <a:spLocks noChangeAspect="1" noChangeArrowheads="1"/>
            </p:cNvSpPr>
            <p:nvPr/>
          </p:nvSpPr>
          <p:spPr bwMode="auto">
            <a:xfrm>
              <a:off x="2765" y="1996"/>
              <a:ext cx="343" cy="192"/>
            </a:xfrm>
            <a:prstGeom prst="rect">
              <a:avLst/>
            </a:prstGeom>
            <a:solidFill>
              <a:srgbClr val="CC66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14</a:t>
              </a:r>
              <a:endParaRPr lang="en-GB" altLang="en-US" sz="1400" b="1">
                <a:solidFill>
                  <a:srgbClr val="000000"/>
                </a:solidFill>
              </a:endParaRPr>
            </a:p>
          </p:txBody>
        </p:sp>
        <p:sp>
          <p:nvSpPr>
            <p:cNvPr id="7184" name="Text Box 14"/>
            <p:cNvSpPr txBox="1">
              <a:spLocks noChangeAspect="1" noChangeArrowheads="1"/>
            </p:cNvSpPr>
            <p:nvPr/>
          </p:nvSpPr>
          <p:spPr bwMode="auto">
            <a:xfrm>
              <a:off x="2786" y="1109"/>
              <a:ext cx="344" cy="192"/>
            </a:xfrm>
            <a:prstGeom prst="rect">
              <a:avLst/>
            </a:prstGeom>
            <a:solidFill>
              <a:srgbClr val="CC66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33</a:t>
              </a:r>
              <a:endParaRPr lang="en-GB" altLang="en-US" sz="1400" b="1">
                <a:solidFill>
                  <a:srgbClr val="000000"/>
                </a:solidFill>
              </a:endParaRPr>
            </a:p>
          </p:txBody>
        </p:sp>
        <p:sp>
          <p:nvSpPr>
            <p:cNvPr id="7185" name="Text Box 15"/>
            <p:cNvSpPr txBox="1">
              <a:spLocks noChangeAspect="1" noChangeArrowheads="1"/>
            </p:cNvSpPr>
            <p:nvPr/>
          </p:nvSpPr>
          <p:spPr bwMode="auto">
            <a:xfrm>
              <a:off x="3613" y="1142"/>
              <a:ext cx="359" cy="192"/>
            </a:xfrm>
            <a:prstGeom prst="rect">
              <a:avLst/>
            </a:prstGeom>
            <a:solidFill>
              <a:srgbClr val="CC66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132</a:t>
              </a:r>
              <a:endParaRPr lang="en-GB" altLang="en-US" sz="1400" b="1">
                <a:solidFill>
                  <a:srgbClr val="000000"/>
                </a:solidFill>
              </a:endParaRPr>
            </a:p>
          </p:txBody>
        </p:sp>
        <p:sp>
          <p:nvSpPr>
            <p:cNvPr id="7186" name="Text Box 16"/>
            <p:cNvSpPr txBox="1">
              <a:spLocks noChangeAspect="1" noChangeArrowheads="1"/>
            </p:cNvSpPr>
            <p:nvPr/>
          </p:nvSpPr>
          <p:spPr bwMode="auto">
            <a:xfrm>
              <a:off x="4177" y="2651"/>
              <a:ext cx="348" cy="192"/>
            </a:xfrm>
            <a:prstGeom prst="rect">
              <a:avLst/>
            </a:prstGeom>
            <a:solidFill>
              <a:srgbClr val="CC66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1.3</a:t>
              </a:r>
              <a:endParaRPr lang="en-GB" altLang="en-US" sz="1400" b="1">
                <a:solidFill>
                  <a:srgbClr val="000000"/>
                </a:solidFill>
              </a:endParaRPr>
            </a:p>
          </p:txBody>
        </p:sp>
        <p:sp>
          <p:nvSpPr>
            <p:cNvPr id="7187" name="Text Box 17"/>
            <p:cNvSpPr txBox="1">
              <a:spLocks noChangeAspect="1" noChangeArrowheads="1"/>
            </p:cNvSpPr>
            <p:nvPr/>
          </p:nvSpPr>
          <p:spPr bwMode="auto">
            <a:xfrm>
              <a:off x="1260" y="1012"/>
              <a:ext cx="372" cy="19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14</a:t>
              </a:r>
              <a:endParaRPr lang="en-GB" altLang="en-US" sz="1400" b="1">
                <a:solidFill>
                  <a:srgbClr val="000000"/>
                </a:solidFill>
              </a:endParaRPr>
            </a:p>
          </p:txBody>
        </p:sp>
        <p:sp>
          <p:nvSpPr>
            <p:cNvPr id="7188" name="Text Box 18"/>
            <p:cNvSpPr txBox="1">
              <a:spLocks noChangeAspect="1" noChangeArrowheads="1"/>
            </p:cNvSpPr>
            <p:nvPr/>
          </p:nvSpPr>
          <p:spPr bwMode="auto">
            <a:xfrm>
              <a:off x="1684" y="2191"/>
              <a:ext cx="359" cy="192"/>
            </a:xfrm>
            <a:prstGeom prst="rect">
              <a:avLst/>
            </a:prstGeom>
            <a:solidFill>
              <a:srgbClr val="FFFF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dirty="0">
                  <a:solidFill>
                    <a:srgbClr val="000000"/>
                  </a:solidFill>
                </a:rPr>
                <a:t>16</a:t>
              </a:r>
              <a:endParaRPr lang="en-GB" altLang="en-US" sz="1400" b="1" dirty="0">
                <a:solidFill>
                  <a:srgbClr val="000000"/>
                </a:solidFill>
              </a:endParaRPr>
            </a:p>
          </p:txBody>
        </p:sp>
        <p:sp>
          <p:nvSpPr>
            <p:cNvPr id="7189" name="Text Box 19"/>
            <p:cNvSpPr txBox="1">
              <a:spLocks noChangeAspect="1" noChangeArrowheads="1"/>
            </p:cNvSpPr>
            <p:nvPr/>
          </p:nvSpPr>
          <p:spPr bwMode="auto">
            <a:xfrm>
              <a:off x="2765" y="1805"/>
              <a:ext cx="337" cy="192"/>
            </a:xfrm>
            <a:prstGeom prst="rect">
              <a:avLst/>
            </a:prstGeom>
            <a:solidFill>
              <a:srgbClr val="FFFF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9</a:t>
              </a:r>
              <a:endParaRPr lang="en-GB" altLang="en-US" sz="1400" b="1">
                <a:solidFill>
                  <a:srgbClr val="000000"/>
                </a:solidFill>
              </a:endParaRPr>
            </a:p>
          </p:txBody>
        </p:sp>
        <p:sp>
          <p:nvSpPr>
            <p:cNvPr id="7190" name="Text Box 20"/>
            <p:cNvSpPr txBox="1">
              <a:spLocks noChangeAspect="1" noChangeArrowheads="1"/>
            </p:cNvSpPr>
            <p:nvPr/>
          </p:nvSpPr>
          <p:spPr bwMode="auto">
            <a:xfrm>
              <a:off x="2786" y="916"/>
              <a:ext cx="338" cy="192"/>
            </a:xfrm>
            <a:prstGeom prst="rect">
              <a:avLst/>
            </a:prstGeom>
            <a:solidFill>
              <a:srgbClr val="FFFF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27</a:t>
              </a:r>
              <a:endParaRPr lang="en-GB" altLang="en-US" sz="1400" b="1">
                <a:solidFill>
                  <a:srgbClr val="000000"/>
                </a:solidFill>
              </a:endParaRPr>
            </a:p>
          </p:txBody>
        </p:sp>
        <p:sp>
          <p:nvSpPr>
            <p:cNvPr id="7191" name="Text Box 21"/>
            <p:cNvSpPr txBox="1">
              <a:spLocks noChangeAspect="1" noChangeArrowheads="1"/>
            </p:cNvSpPr>
            <p:nvPr/>
          </p:nvSpPr>
          <p:spPr bwMode="auto">
            <a:xfrm>
              <a:off x="3613" y="949"/>
              <a:ext cx="358" cy="192"/>
            </a:xfrm>
            <a:prstGeom prst="rect">
              <a:avLst/>
            </a:prstGeom>
            <a:solidFill>
              <a:srgbClr val="FFFF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85</a:t>
              </a:r>
              <a:endParaRPr lang="en-GB" altLang="en-US" sz="1400" b="1">
                <a:solidFill>
                  <a:srgbClr val="000000"/>
                </a:solidFill>
              </a:endParaRPr>
            </a:p>
          </p:txBody>
        </p:sp>
        <p:sp>
          <p:nvSpPr>
            <p:cNvPr id="7192" name="Text Box 22"/>
            <p:cNvSpPr txBox="1">
              <a:spLocks noChangeAspect="1" noChangeArrowheads="1"/>
            </p:cNvSpPr>
            <p:nvPr/>
          </p:nvSpPr>
          <p:spPr bwMode="auto">
            <a:xfrm>
              <a:off x="4177" y="2459"/>
              <a:ext cx="347" cy="192"/>
            </a:xfrm>
            <a:prstGeom prst="rect">
              <a:avLst/>
            </a:prstGeom>
            <a:solidFill>
              <a:srgbClr val="FFFF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1</a:t>
              </a:r>
              <a:endParaRPr lang="en-GB" altLang="en-US" sz="1400" b="1">
                <a:solidFill>
                  <a:srgbClr val="000000"/>
                </a:solidFill>
              </a:endParaRPr>
            </a:p>
          </p:txBody>
        </p:sp>
        <p:sp>
          <p:nvSpPr>
            <p:cNvPr id="7193" name="Text Box 23"/>
            <p:cNvSpPr txBox="1">
              <a:spLocks noChangeAspect="1" noChangeArrowheads="1"/>
            </p:cNvSpPr>
            <p:nvPr/>
          </p:nvSpPr>
          <p:spPr bwMode="auto">
            <a:xfrm>
              <a:off x="1260" y="1405"/>
              <a:ext cx="373" cy="192"/>
            </a:xfrm>
            <a:prstGeom prst="rect">
              <a:avLst/>
            </a:prstGeom>
            <a:solidFill>
              <a:srgbClr val="99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dirty="0">
                  <a:solidFill>
                    <a:srgbClr val="000000"/>
                  </a:solidFill>
                </a:rPr>
                <a:t>23</a:t>
              </a:r>
              <a:r>
                <a:rPr lang="fi-FI" altLang="en-US" sz="1400" b="1" dirty="0" smtClean="0">
                  <a:solidFill>
                    <a:srgbClr val="000000"/>
                  </a:solidFill>
                </a:rPr>
                <a:t>%</a:t>
              </a:r>
              <a:endParaRPr lang="en-GB" altLang="en-US" sz="1400" b="1" dirty="0">
                <a:solidFill>
                  <a:srgbClr val="000000"/>
                </a:solidFill>
              </a:endParaRPr>
            </a:p>
          </p:txBody>
        </p:sp>
        <p:sp>
          <p:nvSpPr>
            <p:cNvPr id="7194" name="Text Box 24"/>
            <p:cNvSpPr txBox="1">
              <a:spLocks noChangeAspect="1" noChangeArrowheads="1"/>
            </p:cNvSpPr>
            <p:nvPr/>
          </p:nvSpPr>
          <p:spPr bwMode="auto">
            <a:xfrm>
              <a:off x="1684" y="2577"/>
              <a:ext cx="364" cy="192"/>
            </a:xfrm>
            <a:prstGeom prst="rect">
              <a:avLst/>
            </a:prstGeom>
            <a:solidFill>
              <a:srgbClr val="99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44%</a:t>
              </a:r>
              <a:endParaRPr lang="en-GB" altLang="en-US" sz="1400" b="1">
                <a:solidFill>
                  <a:srgbClr val="000000"/>
                </a:solidFill>
              </a:endParaRPr>
            </a:p>
          </p:txBody>
        </p:sp>
        <p:sp>
          <p:nvSpPr>
            <p:cNvPr id="7195" name="Text Box 25"/>
            <p:cNvSpPr txBox="1">
              <a:spLocks noChangeAspect="1" noChangeArrowheads="1"/>
            </p:cNvSpPr>
            <p:nvPr/>
          </p:nvSpPr>
          <p:spPr bwMode="auto">
            <a:xfrm>
              <a:off x="2765" y="2187"/>
              <a:ext cx="348" cy="192"/>
            </a:xfrm>
            <a:prstGeom prst="rect">
              <a:avLst/>
            </a:prstGeom>
            <a:solidFill>
              <a:srgbClr val="99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50%</a:t>
              </a:r>
              <a:endParaRPr lang="en-GB" altLang="en-US" sz="1400" b="1">
                <a:solidFill>
                  <a:srgbClr val="000000"/>
                </a:solidFill>
              </a:endParaRPr>
            </a:p>
          </p:txBody>
        </p:sp>
        <p:sp>
          <p:nvSpPr>
            <p:cNvPr id="7196" name="Text Box 26"/>
            <p:cNvSpPr txBox="1">
              <a:spLocks noChangeAspect="1" noChangeArrowheads="1"/>
            </p:cNvSpPr>
            <p:nvPr/>
          </p:nvSpPr>
          <p:spPr bwMode="auto">
            <a:xfrm>
              <a:off x="2786" y="1296"/>
              <a:ext cx="341" cy="192"/>
            </a:xfrm>
            <a:prstGeom prst="rect">
              <a:avLst/>
            </a:prstGeom>
            <a:solidFill>
              <a:srgbClr val="99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24%</a:t>
              </a:r>
              <a:endParaRPr lang="en-GB" altLang="en-US" sz="1400" b="1">
                <a:solidFill>
                  <a:srgbClr val="000000"/>
                </a:solidFill>
              </a:endParaRPr>
            </a:p>
          </p:txBody>
        </p:sp>
        <p:sp>
          <p:nvSpPr>
            <p:cNvPr id="7197" name="Text Box 27"/>
            <p:cNvSpPr txBox="1">
              <a:spLocks noChangeAspect="1" noChangeArrowheads="1"/>
            </p:cNvSpPr>
            <p:nvPr/>
          </p:nvSpPr>
          <p:spPr bwMode="auto">
            <a:xfrm>
              <a:off x="3613" y="1333"/>
              <a:ext cx="361" cy="192"/>
            </a:xfrm>
            <a:prstGeom prst="rect">
              <a:avLst/>
            </a:prstGeom>
            <a:solidFill>
              <a:srgbClr val="99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57%</a:t>
              </a:r>
              <a:endParaRPr lang="en-GB" altLang="en-US" sz="1400" b="1">
                <a:solidFill>
                  <a:srgbClr val="000000"/>
                </a:solidFill>
              </a:endParaRPr>
            </a:p>
          </p:txBody>
        </p:sp>
        <p:sp>
          <p:nvSpPr>
            <p:cNvPr id="7198" name="Text Box 28"/>
            <p:cNvSpPr txBox="1">
              <a:spLocks noChangeAspect="1" noChangeArrowheads="1"/>
            </p:cNvSpPr>
            <p:nvPr/>
          </p:nvSpPr>
          <p:spPr bwMode="auto">
            <a:xfrm>
              <a:off x="4177" y="2841"/>
              <a:ext cx="341" cy="192"/>
            </a:xfrm>
            <a:prstGeom prst="rect">
              <a:avLst/>
            </a:prstGeom>
            <a:solidFill>
              <a:srgbClr val="99CC00"/>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spcBef>
                  <a:spcPct val="50000"/>
                </a:spcBef>
              </a:pPr>
              <a:r>
                <a:rPr lang="fi-FI" altLang="en-US" sz="1400" b="1">
                  <a:solidFill>
                    <a:srgbClr val="000000"/>
                  </a:solidFill>
                </a:rPr>
                <a:t>30%</a:t>
              </a:r>
              <a:endParaRPr lang="en-GB" altLang="en-US" sz="1400" b="1">
                <a:solidFill>
                  <a:srgbClr val="000000"/>
                </a:solidFill>
              </a:endParaRPr>
            </a:p>
          </p:txBody>
        </p:sp>
      </p:grpSp>
      <p:sp>
        <p:nvSpPr>
          <p:cNvPr id="7171" name="Rectangle 2"/>
          <p:cNvSpPr>
            <a:spLocks noChangeArrowheads="1"/>
          </p:cNvSpPr>
          <p:nvPr/>
        </p:nvSpPr>
        <p:spPr bwMode="auto">
          <a:xfrm>
            <a:off x="659855" y="5561349"/>
            <a:ext cx="169863" cy="146685"/>
          </a:xfrm>
          <a:prstGeom prst="rect">
            <a:avLst/>
          </a:prstGeom>
          <a:solidFill>
            <a:srgbClr val="CC6600"/>
          </a:solidFill>
          <a:ln w="14351">
            <a:solidFill>
              <a:schemeClr val="tx1"/>
            </a:solidFill>
            <a:miter lim="800000"/>
            <a:headEnd/>
            <a:tailEnd/>
          </a:ln>
        </p:spPr>
        <p:txBody>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eaLnBrk="1" hangingPunct="1"/>
            <a:endParaRPr lang="en-US" altLang="en-US"/>
          </a:p>
        </p:txBody>
      </p:sp>
      <p:sp>
        <p:nvSpPr>
          <p:cNvPr id="7172" name="Rectangle 3"/>
          <p:cNvSpPr>
            <a:spLocks noChangeArrowheads="1"/>
          </p:cNvSpPr>
          <p:nvPr/>
        </p:nvSpPr>
        <p:spPr bwMode="auto">
          <a:xfrm>
            <a:off x="822723" y="5444509"/>
            <a:ext cx="4057521" cy="37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lgn="l">
              <a:lnSpc>
                <a:spcPts val="2400"/>
              </a:lnSpc>
            </a:pPr>
            <a:r>
              <a:rPr lang="en-US" altLang="en-US" sz="1800" dirty="0">
                <a:solidFill>
                  <a:srgbClr val="000000"/>
                </a:solidFill>
              </a:rPr>
              <a:t>Estimated incidence in 2010 (millions)</a:t>
            </a:r>
          </a:p>
        </p:txBody>
      </p:sp>
      <p:sp>
        <p:nvSpPr>
          <p:cNvPr id="7173" name="Text Box 4"/>
          <p:cNvSpPr txBox="1">
            <a:spLocks noChangeArrowheads="1"/>
          </p:cNvSpPr>
          <p:nvPr/>
        </p:nvSpPr>
        <p:spPr bwMode="auto">
          <a:xfrm>
            <a:off x="5496968" y="5096847"/>
            <a:ext cx="3235325"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1C242C"/>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lgn="l"/>
            <a:r>
              <a:rPr lang="fi-FI" altLang="en-US" sz="2000" b="1" dirty="0">
                <a:solidFill>
                  <a:srgbClr val="000000"/>
                </a:solidFill>
              </a:rPr>
              <a:t>World</a:t>
            </a:r>
          </a:p>
          <a:p>
            <a:pPr algn="l"/>
            <a:r>
              <a:rPr lang="fi-FI" altLang="en-US" sz="2000" b="1" dirty="0">
                <a:solidFill>
                  <a:srgbClr val="000000"/>
                </a:solidFill>
              </a:rPr>
              <a:t>2000: 151 million</a:t>
            </a:r>
          </a:p>
          <a:p>
            <a:pPr algn="l"/>
            <a:r>
              <a:rPr lang="fi-FI" altLang="en-US" sz="2000" b="1" dirty="0">
                <a:solidFill>
                  <a:srgbClr val="000000"/>
                </a:solidFill>
              </a:rPr>
              <a:t>2010: 221 million (+46%)</a:t>
            </a:r>
          </a:p>
        </p:txBody>
      </p:sp>
      <p:sp>
        <p:nvSpPr>
          <p:cNvPr id="7174" name="Rectangle 5"/>
          <p:cNvSpPr>
            <a:spLocks noChangeArrowheads="1"/>
          </p:cNvSpPr>
          <p:nvPr/>
        </p:nvSpPr>
        <p:spPr bwMode="auto">
          <a:xfrm>
            <a:off x="579120" y="6444734"/>
            <a:ext cx="401302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lgn="l">
              <a:spcBef>
                <a:spcPct val="30000"/>
              </a:spcBef>
            </a:pPr>
            <a:r>
              <a:rPr lang="en-US" altLang="en-US" sz="1200" dirty="0">
                <a:solidFill>
                  <a:schemeClr val="tx1"/>
                </a:solidFill>
              </a:rPr>
              <a:t>Adapted from Amos AF et </a:t>
            </a:r>
            <a:r>
              <a:rPr lang="en-US" altLang="en-US" sz="1200" dirty="0" smtClean="0">
                <a:solidFill>
                  <a:schemeClr val="tx1"/>
                </a:solidFill>
              </a:rPr>
              <a:t>al. </a:t>
            </a:r>
            <a:r>
              <a:rPr lang="en-US" altLang="en-US" sz="1200" i="1" dirty="0" err="1">
                <a:solidFill>
                  <a:schemeClr val="tx1"/>
                </a:solidFill>
              </a:rPr>
              <a:t>Diabet</a:t>
            </a:r>
            <a:r>
              <a:rPr lang="en-US" altLang="en-US" sz="1200" i="1" dirty="0">
                <a:solidFill>
                  <a:schemeClr val="tx1"/>
                </a:solidFill>
              </a:rPr>
              <a:t> Med</a:t>
            </a:r>
            <a:r>
              <a:rPr lang="en-US" altLang="en-US" sz="1200" dirty="0">
                <a:solidFill>
                  <a:schemeClr val="tx1"/>
                </a:solidFill>
              </a:rPr>
              <a:t> </a:t>
            </a:r>
            <a:r>
              <a:rPr lang="en-US" altLang="en-US" sz="1200" dirty="0" smtClean="0">
                <a:solidFill>
                  <a:schemeClr val="tx1"/>
                </a:solidFill>
              </a:rPr>
              <a:t>1997;14:S7-S85</a:t>
            </a:r>
            <a:r>
              <a:rPr lang="en-US" altLang="en-US" sz="1200" dirty="0">
                <a:solidFill>
                  <a:schemeClr val="tx1"/>
                </a:solidFill>
              </a:rPr>
              <a:t>.</a:t>
            </a:r>
          </a:p>
        </p:txBody>
      </p:sp>
      <p:sp>
        <p:nvSpPr>
          <p:cNvPr id="7175" name="Rectangle 6"/>
          <p:cNvSpPr>
            <a:spLocks noChangeArrowheads="1"/>
          </p:cNvSpPr>
          <p:nvPr/>
        </p:nvSpPr>
        <p:spPr bwMode="auto">
          <a:xfrm>
            <a:off x="659855" y="5278139"/>
            <a:ext cx="169863" cy="146685"/>
          </a:xfrm>
          <a:prstGeom prst="rect">
            <a:avLst/>
          </a:prstGeom>
          <a:solidFill>
            <a:srgbClr val="FFFF00"/>
          </a:solidFill>
          <a:ln w="14351">
            <a:solidFill>
              <a:schemeClr val="tx1"/>
            </a:solidFill>
            <a:miter lim="800000"/>
            <a:headEnd/>
            <a:tailEnd/>
          </a:ln>
        </p:spPr>
        <p:txBody>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eaLnBrk="1" hangingPunct="1"/>
            <a:endParaRPr lang="en-US" altLang="en-US"/>
          </a:p>
        </p:txBody>
      </p:sp>
      <p:sp>
        <p:nvSpPr>
          <p:cNvPr id="7176" name="Rectangle 7"/>
          <p:cNvSpPr>
            <a:spLocks noChangeArrowheads="1"/>
          </p:cNvSpPr>
          <p:nvPr/>
        </p:nvSpPr>
        <p:spPr bwMode="auto">
          <a:xfrm>
            <a:off x="822723" y="5166697"/>
            <a:ext cx="401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lgn="l"/>
            <a:r>
              <a:rPr lang="en-US" altLang="en-US" sz="1800" dirty="0">
                <a:solidFill>
                  <a:srgbClr val="000000"/>
                </a:solidFill>
              </a:rPr>
              <a:t>Estimated incidence in 2000 (millions)</a:t>
            </a:r>
          </a:p>
        </p:txBody>
      </p:sp>
      <p:sp>
        <p:nvSpPr>
          <p:cNvPr id="7177" name="Rectangle 8"/>
          <p:cNvSpPr>
            <a:spLocks noChangeArrowheads="1"/>
          </p:cNvSpPr>
          <p:nvPr/>
        </p:nvSpPr>
        <p:spPr bwMode="auto">
          <a:xfrm>
            <a:off x="659855" y="5867419"/>
            <a:ext cx="169863" cy="146685"/>
          </a:xfrm>
          <a:prstGeom prst="rect">
            <a:avLst/>
          </a:prstGeom>
          <a:solidFill>
            <a:srgbClr val="99CC00"/>
          </a:solidFill>
          <a:ln w="14351">
            <a:solidFill>
              <a:schemeClr val="tx1"/>
            </a:solidFill>
            <a:miter lim="800000"/>
            <a:headEnd/>
            <a:tailEnd/>
          </a:ln>
        </p:spPr>
        <p:txBody>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eaLnBrk="1" hangingPunct="1"/>
            <a:endParaRPr lang="en-US" altLang="en-US"/>
          </a:p>
        </p:txBody>
      </p:sp>
      <p:sp>
        <p:nvSpPr>
          <p:cNvPr id="7178" name="Rectangle 29"/>
          <p:cNvSpPr>
            <a:spLocks noChangeArrowheads="1"/>
          </p:cNvSpPr>
          <p:nvPr/>
        </p:nvSpPr>
        <p:spPr bwMode="auto">
          <a:xfrm>
            <a:off x="822723" y="5749309"/>
            <a:ext cx="3262432" cy="37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4400">
                <a:solidFill>
                  <a:schemeClr val="tx2"/>
                </a:solidFill>
                <a:latin typeface="Arial" charset="0"/>
                <a:cs typeface="Arial" charset="0"/>
              </a:defRPr>
            </a:lvl1pPr>
            <a:lvl2pPr marL="742950" indent="-285750" eaLnBrk="0" hangingPunct="0">
              <a:defRPr sz="4400">
                <a:solidFill>
                  <a:schemeClr val="tx2"/>
                </a:solidFill>
                <a:latin typeface="Arial" charset="0"/>
                <a:cs typeface="Arial" charset="0"/>
              </a:defRPr>
            </a:lvl2pPr>
            <a:lvl3pPr marL="1143000" indent="-228600" eaLnBrk="0" hangingPunct="0">
              <a:defRPr sz="4400">
                <a:solidFill>
                  <a:schemeClr val="tx2"/>
                </a:solidFill>
                <a:latin typeface="Arial" charset="0"/>
                <a:cs typeface="Arial" charset="0"/>
              </a:defRPr>
            </a:lvl3pPr>
            <a:lvl4pPr marL="1600200" indent="-228600" eaLnBrk="0" hangingPunct="0">
              <a:defRPr sz="4400">
                <a:solidFill>
                  <a:schemeClr val="tx2"/>
                </a:solidFill>
                <a:latin typeface="Arial" charset="0"/>
                <a:cs typeface="Arial" charset="0"/>
              </a:defRPr>
            </a:lvl4pPr>
            <a:lvl5pPr marL="2057400" indent="-228600" eaLnBrk="0" hangingPunct="0">
              <a:defRPr sz="4400">
                <a:solidFill>
                  <a:schemeClr val="tx2"/>
                </a:solidFill>
                <a:latin typeface="Arial" charset="0"/>
                <a:cs typeface="Arial" charset="0"/>
              </a:defRPr>
            </a:lvl5pPr>
            <a:lvl6pPr marL="2514600" indent="-228600" algn="ctr" eaLnBrk="0" fontAlgn="base" hangingPunct="0">
              <a:spcBef>
                <a:spcPct val="0"/>
              </a:spcBef>
              <a:spcAft>
                <a:spcPct val="0"/>
              </a:spcAft>
              <a:defRPr sz="4400">
                <a:solidFill>
                  <a:schemeClr val="tx2"/>
                </a:solidFill>
                <a:latin typeface="Arial" charset="0"/>
                <a:cs typeface="Arial" charset="0"/>
              </a:defRPr>
            </a:lvl6pPr>
            <a:lvl7pPr marL="2971800" indent="-228600" algn="ctr" eaLnBrk="0" fontAlgn="base" hangingPunct="0">
              <a:spcBef>
                <a:spcPct val="0"/>
              </a:spcBef>
              <a:spcAft>
                <a:spcPct val="0"/>
              </a:spcAft>
              <a:defRPr sz="4400">
                <a:solidFill>
                  <a:schemeClr val="tx2"/>
                </a:solidFill>
                <a:latin typeface="Arial" charset="0"/>
                <a:cs typeface="Arial" charset="0"/>
              </a:defRPr>
            </a:lvl7pPr>
            <a:lvl8pPr marL="3429000" indent="-228600" algn="ctr" eaLnBrk="0" fontAlgn="base" hangingPunct="0">
              <a:spcBef>
                <a:spcPct val="0"/>
              </a:spcBef>
              <a:spcAft>
                <a:spcPct val="0"/>
              </a:spcAft>
              <a:defRPr sz="4400">
                <a:solidFill>
                  <a:schemeClr val="tx2"/>
                </a:solidFill>
                <a:latin typeface="Arial" charset="0"/>
                <a:cs typeface="Arial" charset="0"/>
              </a:defRPr>
            </a:lvl8pPr>
            <a:lvl9pPr marL="3886200" indent="-228600" algn="ctr" eaLnBrk="0" fontAlgn="base" hangingPunct="0">
              <a:spcBef>
                <a:spcPct val="0"/>
              </a:spcBef>
              <a:spcAft>
                <a:spcPct val="0"/>
              </a:spcAft>
              <a:defRPr sz="4400">
                <a:solidFill>
                  <a:schemeClr val="tx2"/>
                </a:solidFill>
                <a:latin typeface="Arial" charset="0"/>
                <a:cs typeface="Arial" charset="0"/>
              </a:defRPr>
            </a:lvl9pPr>
          </a:lstStyle>
          <a:p>
            <a:pPr algn="l">
              <a:lnSpc>
                <a:spcPts val="2400"/>
              </a:lnSpc>
            </a:pPr>
            <a:r>
              <a:rPr lang="en-US" altLang="en-US" sz="1800" dirty="0">
                <a:solidFill>
                  <a:srgbClr val="000000"/>
                </a:solidFill>
              </a:rPr>
              <a:t>% increase from 2000 to 2010</a:t>
            </a:r>
          </a:p>
        </p:txBody>
      </p:sp>
      <p:sp>
        <p:nvSpPr>
          <p:cNvPr id="3" name="Title 2"/>
          <p:cNvSpPr>
            <a:spLocks noGrp="1"/>
          </p:cNvSpPr>
          <p:nvPr>
            <p:ph type="title"/>
          </p:nvPr>
        </p:nvSpPr>
        <p:spPr/>
        <p:txBody>
          <a:bodyPr/>
          <a:lstStyle/>
          <a:p>
            <a:r>
              <a:rPr lang="en-US" altLang="en-US" dirty="0" smtClean="0"/>
              <a:t>Diabetes: A Growing Worldwide Epidemic</a:t>
            </a:r>
            <a:endParaRPr lang="en-US" dirty="0"/>
          </a:p>
        </p:txBody>
      </p:sp>
      <p:sp>
        <p:nvSpPr>
          <p:cNvPr id="2" name="Slide Number Placeholder 1"/>
          <p:cNvSpPr>
            <a:spLocks noGrp="1"/>
          </p:cNvSpPr>
          <p:nvPr>
            <p:ph type="sldNum" sz="quarter" idx="12"/>
          </p:nvPr>
        </p:nvSpPr>
        <p:spPr/>
        <p:txBody>
          <a:bodyPr/>
          <a:lstStyle/>
          <a:p>
            <a:fld id="{DA65540D-26A2-458C-81F1-25D42FF068A2}" type="slidenum">
              <a:rPr lang="en-US" smtClean="0"/>
              <a:pPr/>
              <a:t>8</a:t>
            </a:fld>
            <a:endParaRPr lang="en-US"/>
          </a:p>
        </p:txBody>
      </p:sp>
    </p:spTree>
    <p:extLst>
      <p:ext uri="{BB962C8B-B14F-4D97-AF65-F5344CB8AC3E}">
        <p14:creationId xmlns:p14="http://schemas.microsoft.com/office/powerpoint/2010/main" val="1704658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Sitagliptin:  DPPIV Inhibitor for</a:t>
            </a:r>
            <a:br>
              <a:rPr lang="en-US" altLang="en-US" dirty="0" smtClean="0"/>
            </a:br>
            <a:r>
              <a:rPr lang="en-US" altLang="en-US" dirty="0" smtClean="0"/>
              <a:t>Diabetes Mellitus Type 2</a:t>
            </a:r>
            <a:endParaRPr lang="en-US" altLang="en-US" dirty="0"/>
          </a:p>
        </p:txBody>
      </p:sp>
      <p:sp>
        <p:nvSpPr>
          <p:cNvPr id="21" name="Content Placeholder 20"/>
          <p:cNvSpPr>
            <a:spLocks noGrp="1"/>
          </p:cNvSpPr>
          <p:nvPr>
            <p:ph idx="1"/>
          </p:nvPr>
        </p:nvSpPr>
        <p:spPr>
          <a:xfrm>
            <a:off x="457200" y="4051738"/>
            <a:ext cx="8229600" cy="2074425"/>
          </a:xfrm>
        </p:spPr>
        <p:txBody>
          <a:bodyPr/>
          <a:lstStyle/>
          <a:p>
            <a:r>
              <a:rPr lang="en-US" altLang="en-US" dirty="0" smtClean="0"/>
              <a:t>First-in-class </a:t>
            </a:r>
            <a:r>
              <a:rPr lang="en-US" altLang="en-US" dirty="0" err="1" smtClean="0"/>
              <a:t>dipeptidyl</a:t>
            </a:r>
            <a:r>
              <a:rPr lang="en-US" altLang="en-US" dirty="0" smtClean="0"/>
              <a:t> peptidase-4 (DPPIV) inhibitor</a:t>
            </a:r>
          </a:p>
          <a:p>
            <a:r>
              <a:rPr lang="en-US" altLang="en-US" dirty="0" smtClean="0"/>
              <a:t>Once-daily oral treatment</a:t>
            </a:r>
          </a:p>
          <a:p>
            <a:r>
              <a:rPr lang="en-US" altLang="en-US" dirty="0" smtClean="0"/>
              <a:t>Approved by FDA in 2006</a:t>
            </a:r>
            <a:endParaRPr lang="en-US" altLang="en-US" dirty="0"/>
          </a:p>
        </p:txBody>
      </p:sp>
      <p:sp>
        <p:nvSpPr>
          <p:cNvPr id="2" name="Slide Number Placeholder 1"/>
          <p:cNvSpPr>
            <a:spLocks noGrp="1"/>
          </p:cNvSpPr>
          <p:nvPr>
            <p:ph type="sldNum" sz="quarter" idx="12"/>
          </p:nvPr>
        </p:nvSpPr>
        <p:spPr/>
        <p:txBody>
          <a:bodyPr/>
          <a:lstStyle/>
          <a:p>
            <a:fld id="{DA65540D-26A2-458C-81F1-25D42FF068A2}" type="slidenum">
              <a:rPr lang="en-US" smtClean="0"/>
              <a:pPr/>
              <a:t>9</a:t>
            </a:fld>
            <a:endParaRPr lang="en-US"/>
          </a:p>
        </p:txBody>
      </p:sp>
      <p:sp>
        <p:nvSpPr>
          <p:cNvPr id="13315" name="TextBox 2"/>
          <p:cNvSpPr txBox="1">
            <a:spLocks noChangeArrowheads="1"/>
          </p:cNvSpPr>
          <p:nvPr/>
        </p:nvSpPr>
        <p:spPr bwMode="auto">
          <a:xfrm>
            <a:off x="4091152" y="2214989"/>
            <a:ext cx="37364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cs typeface="Arial" charset="0"/>
              </a:defRPr>
            </a:lvl1pPr>
            <a:lvl2pPr marL="742950" indent="-285750">
              <a:defRPr b="1">
                <a:solidFill>
                  <a:schemeClr val="tx1"/>
                </a:solidFill>
                <a:latin typeface="Arial" charset="0"/>
                <a:cs typeface="Arial" charset="0"/>
              </a:defRPr>
            </a:lvl2pPr>
            <a:lvl3pPr marL="1143000" indent="-228600">
              <a:defRPr b="1">
                <a:solidFill>
                  <a:schemeClr val="tx1"/>
                </a:solidFill>
                <a:latin typeface="Arial" charset="0"/>
                <a:cs typeface="Arial" charset="0"/>
              </a:defRPr>
            </a:lvl3pPr>
            <a:lvl4pPr marL="1600200" indent="-228600">
              <a:defRPr b="1">
                <a:solidFill>
                  <a:schemeClr val="tx1"/>
                </a:solidFill>
                <a:latin typeface="Arial" charset="0"/>
                <a:cs typeface="Arial" charset="0"/>
              </a:defRPr>
            </a:lvl4pPr>
            <a:lvl5pPr marL="2057400" indent="-228600">
              <a:defRPr b="1">
                <a:solidFill>
                  <a:schemeClr val="tx1"/>
                </a:solidFill>
                <a:latin typeface="Arial" charset="0"/>
                <a:cs typeface="Arial" charset="0"/>
              </a:defRPr>
            </a:lvl5pPr>
            <a:lvl6pPr marL="2514600" indent="-228600" eaLnBrk="0" fontAlgn="base" hangingPunct="0">
              <a:spcBef>
                <a:spcPct val="0"/>
              </a:spcBef>
              <a:spcAft>
                <a:spcPct val="0"/>
              </a:spcAft>
              <a:defRPr b="1">
                <a:solidFill>
                  <a:schemeClr val="tx1"/>
                </a:solidFill>
                <a:latin typeface="Arial" charset="0"/>
                <a:cs typeface="Arial" charset="0"/>
              </a:defRPr>
            </a:lvl6pPr>
            <a:lvl7pPr marL="2971800" indent="-228600" eaLnBrk="0" fontAlgn="base" hangingPunct="0">
              <a:spcBef>
                <a:spcPct val="0"/>
              </a:spcBef>
              <a:spcAft>
                <a:spcPct val="0"/>
              </a:spcAft>
              <a:defRPr b="1">
                <a:solidFill>
                  <a:schemeClr val="tx1"/>
                </a:solidFill>
                <a:latin typeface="Arial" charset="0"/>
                <a:cs typeface="Arial" charset="0"/>
              </a:defRPr>
            </a:lvl7pPr>
            <a:lvl8pPr marL="3429000" indent="-228600" eaLnBrk="0" fontAlgn="base" hangingPunct="0">
              <a:spcBef>
                <a:spcPct val="0"/>
              </a:spcBef>
              <a:spcAft>
                <a:spcPct val="0"/>
              </a:spcAft>
              <a:defRPr b="1">
                <a:solidFill>
                  <a:schemeClr val="tx1"/>
                </a:solidFill>
                <a:latin typeface="Arial" charset="0"/>
                <a:cs typeface="Arial" charset="0"/>
              </a:defRPr>
            </a:lvl8pPr>
            <a:lvl9pPr marL="3886200" indent="-228600" eaLnBrk="0" fontAlgn="base" hangingPunct="0">
              <a:spcBef>
                <a:spcPct val="0"/>
              </a:spcBef>
              <a:spcAft>
                <a:spcPct val="0"/>
              </a:spcAft>
              <a:defRPr b="1">
                <a:solidFill>
                  <a:schemeClr val="tx1"/>
                </a:solidFill>
                <a:latin typeface="Arial" charset="0"/>
                <a:cs typeface="Arial" charset="0"/>
              </a:defRPr>
            </a:lvl9pPr>
          </a:lstStyle>
          <a:p>
            <a:pPr eaLnBrk="0" fontAlgn="base" hangingPunct="0">
              <a:spcBef>
                <a:spcPct val="0"/>
              </a:spcBef>
              <a:spcAft>
                <a:spcPct val="0"/>
              </a:spcAft>
            </a:pPr>
            <a:r>
              <a:rPr lang="en-US" altLang="en-US" sz="2400" dirty="0">
                <a:solidFill>
                  <a:srgbClr val="000000"/>
                </a:solidFill>
              </a:rPr>
              <a:t>Active Ingredient </a:t>
            </a:r>
            <a:r>
              <a:rPr lang="en-US" altLang="en-US" sz="2400" dirty="0" smtClean="0">
                <a:solidFill>
                  <a:srgbClr val="000000"/>
                </a:solidFill>
              </a:rPr>
              <a:t>in Januvia</a:t>
            </a:r>
            <a:r>
              <a:rPr lang="en-US" altLang="en-US" sz="2400" baseline="30000" dirty="0" smtClean="0">
                <a:solidFill>
                  <a:srgbClr val="000000"/>
                </a:solidFill>
              </a:rPr>
              <a:t>®</a:t>
            </a:r>
            <a:r>
              <a:rPr lang="en-US" altLang="en-US" sz="2400" dirty="0" smtClean="0">
                <a:solidFill>
                  <a:srgbClr val="000000"/>
                </a:solidFill>
              </a:rPr>
              <a:t> and </a:t>
            </a:r>
            <a:r>
              <a:rPr lang="en-US" altLang="en-US" sz="2400" dirty="0" err="1">
                <a:solidFill>
                  <a:srgbClr val="000000"/>
                </a:solidFill>
              </a:rPr>
              <a:t>Janumet</a:t>
            </a:r>
            <a:r>
              <a:rPr lang="en-US" altLang="en-US" sz="2400" baseline="30000" dirty="0">
                <a:solidFill>
                  <a:srgbClr val="000000"/>
                </a:solidFill>
              </a:rPr>
              <a:t>®</a:t>
            </a:r>
          </a:p>
        </p:txBody>
      </p:sp>
      <p:graphicFrame>
        <p:nvGraphicFramePr>
          <p:cNvPr id="13317" name="Object 1"/>
          <p:cNvGraphicFramePr>
            <a:graphicFrameLocks noChangeAspect="1"/>
          </p:cNvGraphicFramePr>
          <p:nvPr>
            <p:extLst>
              <p:ext uri="{D42A27DB-BD31-4B8C-83A1-F6EECF244321}">
                <p14:modId xmlns:p14="http://schemas.microsoft.com/office/powerpoint/2010/main" val="2400677285"/>
              </p:ext>
            </p:extLst>
          </p:nvPr>
        </p:nvGraphicFramePr>
        <p:xfrm>
          <a:off x="1347788" y="1752600"/>
          <a:ext cx="2705100" cy="1755775"/>
        </p:xfrm>
        <a:graphic>
          <a:graphicData uri="http://schemas.openxmlformats.org/presentationml/2006/ole">
            <mc:AlternateContent xmlns:mc="http://schemas.openxmlformats.org/markup-compatibility/2006">
              <mc:Choice xmlns:v="urn:schemas-microsoft-com:vml" Requires="v">
                <p:oleObj spid="_x0000_s130081" name="CS ChemDraw Drawing" r:id="rId4" imgW="2424713" imgH="1574368" progId="ChemDraw.Document.6.0">
                  <p:embed/>
                </p:oleObj>
              </mc:Choice>
              <mc:Fallback>
                <p:oleObj name="CS ChemDraw Drawing" r:id="rId4" imgW="2424713" imgH="1574368" progId="ChemDraw.Document.6.0">
                  <p:embed/>
                  <p:pic>
                    <p:nvPicPr>
                      <p:cNvPr id="0" name=""/>
                      <p:cNvPicPr>
                        <a:picLocks noChangeAspect="1" noChangeArrowheads="1"/>
                      </p:cNvPicPr>
                      <p:nvPr/>
                    </p:nvPicPr>
                    <p:blipFill>
                      <a:blip r:embed="rId5"/>
                      <a:srcRect/>
                      <a:stretch>
                        <a:fillRect/>
                      </a:stretch>
                    </p:blipFill>
                    <p:spPr bwMode="auto">
                      <a:xfrm>
                        <a:off x="1347788" y="1752600"/>
                        <a:ext cx="27051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01425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7|38.4|28.6"/>
</p:tagLst>
</file>

<file path=ppt/theme/theme1.xml><?xml version="1.0" encoding="utf-8"?>
<a:theme xmlns:a="http://schemas.openxmlformats.org/drawingml/2006/main" name="3_One Line Titles - Heavy Content">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ree Line Titles">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rck_LabTitleSlide_New">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rck Thin Banner - Purple">
  <a:themeElements>
    <a:clrScheme name="Custom 1">
      <a:dk1>
        <a:srgbClr val="000000"/>
      </a:dk1>
      <a:lt1>
        <a:srgbClr val="FFFFFF"/>
      </a:lt1>
      <a:dk2>
        <a:srgbClr val="000000"/>
      </a:dk2>
      <a:lt2>
        <a:srgbClr val="808080"/>
      </a:lt2>
      <a:accent1>
        <a:srgbClr val="009999"/>
      </a:accent1>
      <a:accent2>
        <a:srgbClr val="FF9900"/>
      </a:accent2>
      <a:accent3>
        <a:srgbClr val="99CC00"/>
      </a:accent3>
      <a:accent4>
        <a:srgbClr val="C00000"/>
      </a:accent4>
      <a:accent5>
        <a:srgbClr val="DFDA00"/>
      </a:accent5>
      <a:accent6>
        <a:srgbClr val="2D2D8A"/>
      </a:accent6>
      <a:hlink>
        <a:srgbClr val="009999"/>
      </a:hlink>
      <a:folHlink>
        <a:srgbClr val="99CC00"/>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ree Line Titles">
  <a:themeElements>
    <a:clrScheme name="Merck">
      <a:dk1>
        <a:srgbClr val="000000"/>
      </a:dk1>
      <a:lt1>
        <a:srgbClr val="FFFFFF"/>
      </a:lt1>
      <a:dk2>
        <a:srgbClr val="36424A"/>
      </a:dk2>
      <a:lt2>
        <a:srgbClr val="BFBFBF"/>
      </a:lt2>
      <a:accent1>
        <a:srgbClr val="00877C"/>
      </a:accent1>
      <a:accent2>
        <a:srgbClr val="8CC7BA"/>
      </a:accent2>
      <a:accent3>
        <a:srgbClr val="94A545"/>
      </a:accent3>
      <a:accent4>
        <a:srgbClr val="F4DC05"/>
      </a:accent4>
      <a:accent5>
        <a:srgbClr val="7A003C"/>
      </a:accent5>
      <a:accent6>
        <a:srgbClr val="F79646"/>
      </a:accent6>
      <a:hlink>
        <a:srgbClr val="00877C"/>
      </a:hlink>
      <a:folHlink>
        <a:srgbClr val="8CC7BA"/>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Merck Thin Banner - Purple">
  <a:themeElements>
    <a:clrScheme name="Custom 1">
      <a:dk1>
        <a:srgbClr val="000000"/>
      </a:dk1>
      <a:lt1>
        <a:srgbClr val="FFFFFF"/>
      </a:lt1>
      <a:dk2>
        <a:srgbClr val="000000"/>
      </a:dk2>
      <a:lt2>
        <a:srgbClr val="808080"/>
      </a:lt2>
      <a:accent1>
        <a:srgbClr val="009999"/>
      </a:accent1>
      <a:accent2>
        <a:srgbClr val="FF9900"/>
      </a:accent2>
      <a:accent3>
        <a:srgbClr val="99CC00"/>
      </a:accent3>
      <a:accent4>
        <a:srgbClr val="C00000"/>
      </a:accent4>
      <a:accent5>
        <a:srgbClr val="DFDA00"/>
      </a:accent5>
      <a:accent6>
        <a:srgbClr val="2D2D8A"/>
      </a:accent6>
      <a:hlink>
        <a:srgbClr val="009999"/>
      </a:hlink>
      <a:folHlink>
        <a:srgbClr val="99CC00"/>
      </a:folHlink>
    </a:clrScheme>
    <a:fontScheme name="Merck A">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59741</TotalTime>
  <Words>1033</Words>
  <Application>Microsoft Office PowerPoint</Application>
  <PresentationFormat>On-screen Show (4:3)</PresentationFormat>
  <Paragraphs>196</Paragraphs>
  <Slides>21</Slides>
  <Notes>10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21</vt:i4>
      </vt:variant>
    </vt:vector>
  </HeadingPairs>
  <TitlesOfParts>
    <vt:vector size="28" baseType="lpstr">
      <vt:lpstr>3_One Line Titles - Heavy Content</vt:lpstr>
      <vt:lpstr>Three Line Titles</vt:lpstr>
      <vt:lpstr>Merck_LabTitleSlide_New</vt:lpstr>
      <vt:lpstr>Merck Thin Banner - Purple</vt:lpstr>
      <vt:lpstr>1_Three Line Titles</vt:lpstr>
      <vt:lpstr>1_Merck Thin Banner - Purple</vt:lpstr>
      <vt:lpstr>CS ChemDraw Drawing</vt:lpstr>
      <vt:lpstr>About OMICS Group</vt:lpstr>
      <vt:lpstr>About OMICS Group Conferences</vt:lpstr>
      <vt:lpstr>Green Chemistry at Merck –  A Development Chemist’s Perspective</vt:lpstr>
      <vt:lpstr>About Merck</vt:lpstr>
      <vt:lpstr>Green and Sustainable Chemistry at Merck</vt:lpstr>
      <vt:lpstr>What Do Process Chemists Do?</vt:lpstr>
      <vt:lpstr>Key Message</vt:lpstr>
      <vt:lpstr>Diabetes: A Growing Worldwide Epidemic</vt:lpstr>
      <vt:lpstr>Sitagliptin:  DPPIV Inhibitor for Diabetes Mellitus Type 2</vt:lpstr>
      <vt:lpstr>Efficient Synthesis: Sitagliptin, 1st GMP Delivery</vt:lpstr>
      <vt:lpstr>Is This Reaction Possible?</vt:lpstr>
      <vt:lpstr>Efficient Synthesis: Sitagliptin 1st-Generation Manufacturing Route: One-Pot Reaction</vt:lpstr>
      <vt:lpstr>Efficient Synthesis: Sitagliptin 2nd-Generation Manufacturing Route: Chemocatalysis</vt:lpstr>
      <vt:lpstr>Supply of Critical Elements Is Not Sustainable</vt:lpstr>
      <vt:lpstr>Sitagliptin 3rd-Generation Route: Ideal Process</vt:lpstr>
      <vt:lpstr>Efficient Synthesis: Biocatalysis With Enzymes</vt:lpstr>
      <vt:lpstr>Can We Use a Transaminase Enzyme?</vt:lpstr>
      <vt:lpstr>Codexis Collaboration – Enzyme Evolution</vt:lpstr>
      <vt:lpstr>Sitagliptin: The Ultimate Manufacturing Process? </vt:lpstr>
      <vt:lpstr>Conclusion</vt:lpstr>
      <vt:lpstr>Let Us Meet Again</vt:lpstr>
    </vt:vector>
  </TitlesOfParts>
  <Company>Merck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internal “Greening” Guidelines</dc:title>
  <dc:creator>Merck &amp; Co., Inc.</dc:creator>
  <cp:lastModifiedBy>John</cp:lastModifiedBy>
  <cp:revision>237</cp:revision>
  <cp:lastPrinted>2014-08-19T14:24:37Z</cp:lastPrinted>
  <dcterms:created xsi:type="dcterms:W3CDTF">2013-04-01T17:31:13Z</dcterms:created>
  <dcterms:modified xsi:type="dcterms:W3CDTF">2014-10-09T17:52:10Z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1308592117</vt:i4>
  </property>
  <property fmtid="{D5CDD505-2E9C-101B-9397-08002B2CF9AE}" pid="3" name="_NewReviewCycle">
    <vt:lpwstr/>
  </property>
  <property fmtid="{D5CDD505-2E9C-101B-9397-08002B2CF9AE}" pid="4" name="_EmailSubject">
    <vt:lpwstr>Green Chemistry-2014: Honorable Guest Invitation</vt:lpwstr>
  </property>
  <property fmtid="{D5CDD505-2E9C-101B-9397-08002B2CF9AE}" pid="5" name="_AuthorEmail">
    <vt:lpwstr>ingrid.mergelsberg@merck.com</vt:lpwstr>
  </property>
  <property fmtid="{D5CDD505-2E9C-101B-9397-08002B2CF9AE}" pid="6" name="_AuthorEmailDisplayName">
    <vt:lpwstr>Mergelsberg, Ingrid</vt:lpwstr>
  </property>
  <property fmtid="{D5CDD505-2E9C-101B-9397-08002B2CF9AE}" pid="7" name="MerckDocSensitivity">
    <vt:i4>1</vt:i4>
  </property>
  <property fmtid="{D5CDD505-2E9C-101B-9397-08002B2CF9AE}" pid="8" name="MerckDocSensitivityHeader">
    <vt:bool>false</vt:bool>
  </property>
  <property fmtid="{D5CDD505-2E9C-101B-9397-08002B2CF9AE}" pid="9" name="MerckDocSensitivityFooter">
    <vt:bool>true</vt:bool>
  </property>
  <property fmtid="{D5CDD505-2E9C-101B-9397-08002B2CF9AE}" pid="10" name="_PreviousAdHocReviewCycleID">
    <vt:i4>-1623907583</vt:i4>
  </property>
</Properties>
</file>