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2" r:id="rId1"/>
  </p:sldMasterIdLst>
  <p:notesMasterIdLst>
    <p:notesMasterId r:id="rId23"/>
  </p:notesMasterIdLst>
  <p:sldIdLst>
    <p:sldId id="256" r:id="rId2"/>
    <p:sldId id="263" r:id="rId3"/>
    <p:sldId id="258" r:id="rId4"/>
    <p:sldId id="257" r:id="rId5"/>
    <p:sldId id="260" r:id="rId6"/>
    <p:sldId id="262" r:id="rId7"/>
    <p:sldId id="281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36" d="100"/>
          <a:sy n="136" d="100"/>
        </p:scale>
        <p:origin x="-155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4D98A1-1217-B143-9DB5-F3039DE83CDE}" type="datetimeFigureOut">
              <a:rPr lang="en-US" smtClean="0"/>
              <a:t>7/3/14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5C7A87-1FD9-8045-BBF6-1592BA154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5256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DEA4D2D-FC0F-451C-9A2F-EC16CDF68A49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45540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26D144-A3AF-4016-A02F-891BFFF0F22A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058107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79BA21-EE28-4E02-892A-9373D1B4CEC0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77834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35176-2A6B-8043-94D7-D4DFB20FF275}" type="datetimeFigureOut">
              <a:rPr lang="en-US" smtClean="0"/>
              <a:t>7/3/14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380A9-4591-0B4D-A76F-62B2E4B6AD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35176-2A6B-8043-94D7-D4DFB20FF275}" type="datetimeFigureOut">
              <a:rPr lang="en-US" smtClean="0"/>
              <a:t>7/3/14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380A9-4591-0B4D-A76F-62B2E4B6AD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35176-2A6B-8043-94D7-D4DFB20FF275}" type="datetimeFigureOut">
              <a:rPr lang="en-US" smtClean="0"/>
              <a:t>7/3/14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380A9-4591-0B4D-A76F-62B2E4B6AD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35176-2A6B-8043-94D7-D4DFB20FF275}" type="datetimeFigureOut">
              <a:rPr lang="en-US" smtClean="0"/>
              <a:t>7/3/14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380A9-4591-0B4D-A76F-62B2E4B6AD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35176-2A6B-8043-94D7-D4DFB20FF275}" type="datetimeFigureOut">
              <a:rPr lang="en-US" smtClean="0"/>
              <a:t>7/3/14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380A9-4591-0B4D-A76F-62B2E4B6AD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35176-2A6B-8043-94D7-D4DFB20FF275}" type="datetimeFigureOut">
              <a:rPr lang="en-US" smtClean="0"/>
              <a:t>7/3/14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380A9-4591-0B4D-A76F-62B2E4B6AD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35176-2A6B-8043-94D7-D4DFB20FF275}" type="datetimeFigureOut">
              <a:rPr lang="en-US" smtClean="0"/>
              <a:t>7/3/14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380A9-4591-0B4D-A76F-62B2E4B6AD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35176-2A6B-8043-94D7-D4DFB20FF275}" type="datetimeFigureOut">
              <a:rPr lang="en-US" smtClean="0"/>
              <a:t>7/3/14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380A9-4591-0B4D-A76F-62B2E4B6AD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35176-2A6B-8043-94D7-D4DFB20FF275}" type="datetimeFigureOut">
              <a:rPr lang="en-US" smtClean="0"/>
              <a:t>7/3/14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380A9-4591-0B4D-A76F-62B2E4B6AD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35176-2A6B-8043-94D7-D4DFB20FF275}" type="datetimeFigureOut">
              <a:rPr lang="en-US" smtClean="0"/>
              <a:t>7/3/14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380A9-4591-0B4D-A76F-62B2E4B6AD8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35176-2A6B-8043-94D7-D4DFB20FF275}" type="datetimeFigureOut">
              <a:rPr lang="en-US" smtClean="0"/>
              <a:t>7/3/14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2D380A9-4591-0B4D-A76F-62B2E4B6AD8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A2D380A9-4591-0B4D-A76F-62B2E4B6AD8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7E435176-2A6B-8043-94D7-D4DFB20FF275}" type="datetimeFigureOut">
              <a:rPr lang="en-US" smtClean="0"/>
              <a:t>7/3/14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24039"/>
            <a:ext cx="7772400" cy="217641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Disseminating Information about HIV/AIDS Transmission Risk in Older Adults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387270"/>
          </a:xfrm>
        </p:spPr>
        <p:txBody>
          <a:bodyPr>
            <a:normAutofit/>
          </a:bodyPr>
          <a:lstStyle/>
          <a:p>
            <a:r>
              <a:rPr lang="en-US" dirty="0" smtClean="0"/>
              <a:t>Ilene Warner-Maron, PhD RN FCPP</a:t>
            </a:r>
          </a:p>
          <a:p>
            <a:r>
              <a:rPr lang="en-US" dirty="0" smtClean="0"/>
              <a:t>Assistant Professor, Director Interdisciplinary Health Services</a:t>
            </a:r>
          </a:p>
          <a:p>
            <a:r>
              <a:rPr lang="en-US" dirty="0" smtClean="0"/>
              <a:t>St. Joseph’s University</a:t>
            </a:r>
          </a:p>
          <a:p>
            <a:r>
              <a:rPr lang="en-US" dirty="0" smtClean="0"/>
              <a:t>Philadelphia, PA</a:t>
            </a:r>
          </a:p>
          <a:p>
            <a:r>
              <a:rPr lang="en-US" dirty="0" err="1" smtClean="0"/>
              <a:t>iwarnerm@sju.edu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1198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6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924800" cy="1554162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 smtClean="0"/>
              <a:t>HIV/AIDS and AGING</a:t>
            </a:r>
          </a:p>
        </p:txBody>
      </p:sp>
      <p:sp>
        <p:nvSpPr>
          <p:cNvPr id="4505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20596"/>
            <a:ext cx="8229600" cy="4445312"/>
          </a:xfrm>
          <a:prstGeom prst="rect">
            <a:avLst/>
          </a:prstGeo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2800" dirty="0" smtClean="0"/>
              <a:t>Older adults face a double stigma: ageism and infection with a sexually-or-IV-drug transmitted disease 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2800" dirty="0" smtClean="0"/>
              <a:t>Men who have sex with men form the largest group of AIDS cases in the over-50 population and often struggle to find partners in late life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2800" dirty="0" smtClean="0"/>
              <a:t>The number of cases in women infected heterosexually have been rising at a higher rate and comprise a greater percentage as age increases into the 60+</a:t>
            </a:r>
          </a:p>
        </p:txBody>
      </p:sp>
    </p:spTree>
    <p:extLst>
      <p:ext uri="{BB962C8B-B14F-4D97-AF65-F5344CB8AC3E}">
        <p14:creationId xmlns:p14="http://schemas.microsoft.com/office/powerpoint/2010/main" val="3204968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://imgc-cn.artprintimages.com/images/P-473-488-90/60/6066/12ZD100Z/posters/alex-gregory-whoa-way-too-much-information-new-yorker-cartoon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704" y="76200"/>
            <a:ext cx="8427296" cy="61387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465657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"/>
            <a:ext cx="7924800" cy="1143000"/>
          </a:xfrm>
        </p:spPr>
        <p:txBody>
          <a:bodyPr/>
          <a:lstStyle/>
          <a:p>
            <a:r>
              <a:rPr lang="en-US" dirty="0" smtClean="0"/>
              <a:t>Barriers: A Physician’s Perspective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404" y="1597234"/>
            <a:ext cx="8494396" cy="4926406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r>
              <a:rPr lang="en-US" sz="3200" dirty="0" smtClean="0"/>
              <a:t>Lack of awareness of HIV/AIDS among older adults</a:t>
            </a:r>
          </a:p>
          <a:p>
            <a:r>
              <a:rPr lang="en-US" sz="3200" dirty="0" smtClean="0"/>
              <a:t>Lack of recognition of sexuality among older adults</a:t>
            </a:r>
          </a:p>
          <a:p>
            <a:r>
              <a:rPr lang="en-US" sz="3200" dirty="0" smtClean="0"/>
              <a:t>Lack of journal/conference/materials describing issues and guidance for care</a:t>
            </a:r>
          </a:p>
          <a:p>
            <a:r>
              <a:rPr lang="en-US" sz="3200" dirty="0" smtClean="0"/>
              <a:t>Embarrassment (for whom)?</a:t>
            </a:r>
          </a:p>
          <a:p>
            <a:r>
              <a:rPr lang="en-US" sz="3200" dirty="0" smtClean="0"/>
              <a:t>Time</a:t>
            </a:r>
          </a:p>
          <a:p>
            <a:pPr lvl="1"/>
            <a:r>
              <a:rPr lang="en-US" sz="3200" dirty="0" smtClean="0"/>
              <a:t>An inverse relationship between the number of diagnoses and the amount of time spent discussing sexuality/safe sex</a:t>
            </a:r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0366243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Barriers: </a:t>
            </a:r>
            <a:br>
              <a:rPr lang="en-US" dirty="0" smtClean="0"/>
            </a:br>
            <a:r>
              <a:rPr lang="en-US" dirty="0" smtClean="0"/>
              <a:t>A Nurse Practitioner’s Perspective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6962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z="3200" dirty="0" smtClean="0"/>
              <a:t>Time</a:t>
            </a:r>
          </a:p>
          <a:p>
            <a:r>
              <a:rPr lang="en-US" sz="3200" dirty="0" smtClean="0"/>
              <a:t>Embarrassment</a:t>
            </a:r>
          </a:p>
          <a:p>
            <a:r>
              <a:rPr lang="en-US" sz="3200" dirty="0" smtClean="0"/>
              <a:t>“Low on the Radar Screen”</a:t>
            </a:r>
          </a:p>
          <a:p>
            <a:r>
              <a:rPr lang="en-US" sz="3200" dirty="0" smtClean="0"/>
              <a:t>Lack of information to give to patients</a:t>
            </a:r>
          </a:p>
          <a:p>
            <a:r>
              <a:rPr lang="en-US" sz="3200" dirty="0" smtClean="0"/>
              <a:t>Lack of awareness of HIV/AIDS as an issue among older adults</a:t>
            </a:r>
          </a:p>
          <a:p>
            <a:r>
              <a:rPr lang="en-US" sz="3200" dirty="0" smtClean="0"/>
              <a:t>Bias that older adults are not sexually active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507758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Barriers: </a:t>
            </a:r>
            <a:br>
              <a:rPr lang="en-US" dirty="0" smtClean="0"/>
            </a:br>
            <a:r>
              <a:rPr lang="en-US" dirty="0" smtClean="0"/>
              <a:t>A Patient’s Perspective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164" y="1600200"/>
            <a:ext cx="9199436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z="3200" dirty="0" smtClean="0"/>
              <a:t>Provider does not raise the issue</a:t>
            </a:r>
          </a:p>
          <a:p>
            <a:r>
              <a:rPr lang="en-US" sz="3200" dirty="0" smtClean="0"/>
              <a:t>Provider assumed the person was not sexually active</a:t>
            </a:r>
          </a:p>
          <a:p>
            <a:r>
              <a:rPr lang="en-US" sz="3200" dirty="0" smtClean="0"/>
              <a:t>Time</a:t>
            </a:r>
          </a:p>
          <a:p>
            <a:r>
              <a:rPr lang="en-US" sz="3200" dirty="0" smtClean="0"/>
              <a:t>Trust in provider </a:t>
            </a:r>
          </a:p>
          <a:p>
            <a:r>
              <a:rPr lang="en-US" sz="3200" dirty="0" smtClean="0"/>
              <a:t>Gender</a:t>
            </a:r>
          </a:p>
          <a:p>
            <a:r>
              <a:rPr lang="en-US" sz="3200" dirty="0" smtClean="0"/>
              <a:t>Fear of offending patient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927224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"/>
            <a:ext cx="7924800" cy="1143000"/>
          </a:xfrm>
        </p:spPr>
        <p:txBody>
          <a:bodyPr/>
          <a:lstStyle/>
          <a:p>
            <a:r>
              <a:rPr lang="en-US" dirty="0" smtClean="0"/>
              <a:t>Particular Issues with Women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77651"/>
            <a:ext cx="8686800" cy="5484475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2400" dirty="0" smtClean="0"/>
              <a:t>Talking about sexual health issues with anyone traditionally taboo</a:t>
            </a:r>
          </a:p>
          <a:p>
            <a:r>
              <a:rPr lang="en-US" sz="2400" dirty="0" smtClean="0"/>
              <a:t>Negotiating with men typically more difficult</a:t>
            </a:r>
          </a:p>
          <a:p>
            <a:r>
              <a:rPr lang="en-US" sz="2400" dirty="0" smtClean="0"/>
              <a:t>Insisting on condom use in men unable/unwilling to use one may result in abandonment</a:t>
            </a:r>
          </a:p>
          <a:p>
            <a:r>
              <a:rPr lang="en-US" sz="2400" dirty="0" smtClean="0"/>
              <a:t>Lack of knowledge/access to female condoms</a:t>
            </a:r>
          </a:p>
          <a:p>
            <a:r>
              <a:rPr lang="en-US" sz="2400" dirty="0" smtClean="0"/>
              <a:t>Recurrent UTIs, thrush, infections, malaise attributed to aging, not HIV/AIDS</a:t>
            </a:r>
          </a:p>
          <a:p>
            <a:r>
              <a:rPr lang="en-US" sz="2400" dirty="0" smtClean="0"/>
              <a:t>Social stereotypes of older women who are sexually active after reproduction ends</a:t>
            </a:r>
          </a:p>
          <a:p>
            <a:pPr lvl="1"/>
            <a:r>
              <a:rPr lang="en-US" sz="2400" dirty="0" smtClean="0"/>
              <a:t>Hysterectomy and menopause may increase or decrease sexuality expressions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659168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Integrative Model of Behavioral Prediction (IMBP)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686800" cy="4525963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2800" dirty="0" smtClean="0"/>
              <a:t>Identifies factors that predict engagement in a behavior</a:t>
            </a:r>
          </a:p>
          <a:p>
            <a:r>
              <a:rPr lang="en-US" sz="2800" dirty="0" smtClean="0"/>
              <a:t>Health communication, particularly how older adults raise questions and receive appropriate answers from health providers, can be assessed by understanding behavior and needs</a:t>
            </a:r>
          </a:p>
          <a:p>
            <a:r>
              <a:rPr lang="en-US" sz="2800" dirty="0" smtClean="0"/>
              <a:t>Includes society’s perspectives as well as the individual health provider’s perceptions on a particular topic</a:t>
            </a:r>
          </a:p>
          <a:p>
            <a:pPr lvl="1"/>
            <a:r>
              <a:rPr lang="en-US" sz="2800" dirty="0" smtClean="0"/>
              <a:t>Providers should explore their own prejudices, stereotypes and conflicts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400742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6962"/>
          </a:xfrm>
        </p:spPr>
        <p:txBody>
          <a:bodyPr/>
          <a:lstStyle/>
          <a:p>
            <a:r>
              <a:rPr lang="en-US" dirty="0" smtClean="0"/>
              <a:t>To what degree does the older adult feel able to discuss sexuality, sexually transmitted diseases, safe sex or other related issues with a physician, nurse practitioner, physician’s assistant or any other provider?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1952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7924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Will be the Provider’s 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9430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2800" dirty="0" smtClean="0"/>
              <a:t>Talking about sexual health </a:t>
            </a:r>
          </a:p>
          <a:p>
            <a:r>
              <a:rPr lang="en-US" sz="2800" dirty="0" smtClean="0"/>
              <a:t>Talking about sexual issues outside of marriage</a:t>
            </a:r>
          </a:p>
          <a:p>
            <a:r>
              <a:rPr lang="en-US" sz="2800" dirty="0" smtClean="0"/>
              <a:t>Talking about sexual relationships with others not the patient’s spouse</a:t>
            </a:r>
          </a:p>
          <a:p>
            <a:r>
              <a:rPr lang="en-US" sz="2800" dirty="0" smtClean="0"/>
              <a:t>Talking about a constellation of vague symptoms that may or may not be diagnostic of HIV/AIDS</a:t>
            </a:r>
          </a:p>
          <a:p>
            <a:r>
              <a:rPr lang="en-US" sz="2800" dirty="0" smtClean="0"/>
              <a:t>Request for HIV testing</a:t>
            </a:r>
          </a:p>
          <a:p>
            <a:r>
              <a:rPr lang="en-US" sz="2800" dirty="0" smtClean="0"/>
              <a:t>Talking about issues negotiating sexual issues with others</a:t>
            </a:r>
          </a:p>
          <a:p>
            <a:r>
              <a:rPr lang="en-US" sz="2800" dirty="0" smtClean="0"/>
              <a:t>Talking about same sex partnerships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092953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rc_mi" descr="http://www.macmillan.org.uk/Images/AboutUs/HealthProfessionals/Newsandupdates/MacVoice/PLISSITModel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404" y="651963"/>
            <a:ext cx="7960996" cy="57369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31359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52_ageis2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3091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4983163"/>
          </a:xfrm>
        </p:spPr>
        <p:txBody>
          <a:bodyPr/>
          <a:lstStyle/>
          <a:p>
            <a:r>
              <a:rPr lang="en-US" dirty="0" smtClean="0"/>
              <a:t>Should it be Standard of Care for all providers to ask all patients, regardless of age this simple question:</a:t>
            </a:r>
            <a:br>
              <a:rPr lang="en-US" dirty="0" smtClean="0"/>
            </a:br>
            <a:r>
              <a:rPr lang="en-US" dirty="0" smtClean="0"/>
              <a:t>“Do you need any information on safe sex”?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3581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173038"/>
            <a:ext cx="8928100" cy="6446837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r>
              <a:rPr lang="en-US" sz="2400" dirty="0" err="1"/>
              <a:t>Emlet</a:t>
            </a:r>
            <a:r>
              <a:rPr lang="en-US" sz="2400" dirty="0"/>
              <a:t>, Charles. “You’re Awfully Old to Have This Disease.” The Gerontologist 2006 Vol. 46, No 6. </a:t>
            </a:r>
            <a:r>
              <a:rPr lang="en-US" sz="2400" dirty="0" smtClean="0"/>
              <a:t>781-790.</a:t>
            </a:r>
          </a:p>
          <a:p>
            <a:r>
              <a:rPr lang="en-US" sz="2400" dirty="0" smtClean="0"/>
              <a:t>Hughes</a:t>
            </a:r>
            <a:r>
              <a:rPr lang="en-US" sz="2400" dirty="0"/>
              <a:t>, AK, </a:t>
            </a:r>
            <a:r>
              <a:rPr lang="en-US" sz="2400" dirty="0" err="1"/>
              <a:t>Rostant</a:t>
            </a:r>
            <a:r>
              <a:rPr lang="en-US" sz="2400" dirty="0"/>
              <a:t>, OS and Curran, PG. “Improving Sexual Health Communication Between Older Women and Their Providers.”  Research on Aging 2014 </a:t>
            </a:r>
            <a:r>
              <a:rPr lang="en-US" sz="2400" dirty="0" smtClean="0"/>
              <a:t>36:450.</a:t>
            </a:r>
          </a:p>
          <a:p>
            <a:r>
              <a:rPr lang="en-US" sz="2400" dirty="0" smtClean="0"/>
              <a:t>Orel NA, et al. “No One is Immune: A Community Education Partnership Addressing HIV/AIDS and Older Adults.” </a:t>
            </a:r>
            <a:r>
              <a:rPr lang="en-US" sz="2400" dirty="0" err="1" smtClean="0"/>
              <a:t>J.Applied</a:t>
            </a:r>
            <a:r>
              <a:rPr lang="en-US" sz="2400" dirty="0" smtClean="0"/>
              <a:t> Gerontology June 2010 29(3):352-370.</a:t>
            </a:r>
          </a:p>
          <a:p>
            <a:r>
              <a:rPr lang="en-US" sz="2400" dirty="0" smtClean="0"/>
              <a:t>Orel NA, Spence M and Steele J. “Getting the Message Out to Older Adults: Effective HIV Health Education Risk Reduction Publications.” J. Applied Gerontology 2005 24:490.</a:t>
            </a:r>
          </a:p>
          <a:p>
            <a:r>
              <a:rPr lang="en-US" sz="2400" dirty="0" err="1" smtClean="0"/>
              <a:t>Pranjape</a:t>
            </a:r>
            <a:r>
              <a:rPr lang="en-US" sz="2400" dirty="0" smtClean="0"/>
              <a:t>, </a:t>
            </a:r>
            <a:r>
              <a:rPr lang="en-US" sz="2400" dirty="0" err="1" smtClean="0"/>
              <a:t>Anuradha</a:t>
            </a:r>
            <a:r>
              <a:rPr lang="en-US" sz="2400" dirty="0" smtClean="0"/>
              <a:t> et al. “Effect of Relationship Factors on Safe Sex Decisions in Older Inner-City Women.” J. Women’s Health. Vol. 15, November 1, 2006 90-97.</a:t>
            </a:r>
          </a:p>
          <a:p>
            <a:r>
              <a:rPr lang="en-US" sz="2400" dirty="0" smtClean="0"/>
              <a:t>Roger KS, </a:t>
            </a:r>
            <a:r>
              <a:rPr lang="en-US" sz="2400" dirty="0" err="1" smtClean="0"/>
              <a:t>Mignone</a:t>
            </a:r>
            <a:r>
              <a:rPr lang="en-US" sz="2400" dirty="0" smtClean="0"/>
              <a:t> J and Kirkland S. “Social Aspects of HIV/AIDS and Aging”. Canadian Journal on Aging </a:t>
            </a:r>
            <a:r>
              <a:rPr lang="en-US" sz="2400" dirty="0" err="1" smtClean="0"/>
              <a:t>Vo.l</a:t>
            </a:r>
            <a:r>
              <a:rPr lang="en-US" sz="2400" dirty="0" smtClean="0"/>
              <a:t> 32 No. 3, Sept. 2013. 298-306.</a:t>
            </a:r>
          </a:p>
          <a:p>
            <a:r>
              <a:rPr lang="en-US" sz="2400" dirty="0" err="1" smtClean="0"/>
              <a:t>Sormanti</a:t>
            </a:r>
            <a:r>
              <a:rPr lang="en-US" sz="2400" dirty="0"/>
              <a:t> </a:t>
            </a:r>
            <a:r>
              <a:rPr lang="en-US" sz="2400" dirty="0" smtClean="0"/>
              <a:t>M and Shibusawa T. “Predictors of Condom Use and HIV Testing Among Midlife and Older Adult Women” J. Aging Health 2007. 19:705.</a:t>
            </a:r>
          </a:p>
          <a:p>
            <a:r>
              <a:rPr lang="en-US" sz="2400" dirty="0" smtClean="0"/>
              <a:t>Warner-</a:t>
            </a:r>
            <a:r>
              <a:rPr lang="en-US" sz="2400" dirty="0" err="1" smtClean="0"/>
              <a:t>Maron</a:t>
            </a:r>
            <a:r>
              <a:rPr lang="en-US" sz="2400" dirty="0"/>
              <a:t>, Ilene. “HIV Testing and Prevention for Older Adults: Is the Office the Proper Setting for Discussion?” Clinical Geriatrics Vol. 16; No. 8. August 2008.</a:t>
            </a:r>
          </a:p>
        </p:txBody>
      </p:sp>
    </p:spTree>
    <p:extLst>
      <p:ext uri="{BB962C8B-B14F-4D97-AF65-F5344CB8AC3E}">
        <p14:creationId xmlns:p14="http://schemas.microsoft.com/office/powerpoint/2010/main" val="1765162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txBody>
          <a:bodyPr/>
          <a:lstStyle/>
          <a:p>
            <a:r>
              <a:rPr lang="en-US" dirty="0"/>
              <a:t>O</a:t>
            </a:r>
            <a:r>
              <a:rPr lang="en-US" dirty="0" smtClean="0"/>
              <a:t>lder Adults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27820"/>
            <a:ext cx="8610600" cy="53936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0" lvl="1" indent="0">
              <a:buNone/>
            </a:pPr>
            <a:r>
              <a:rPr lang="en-US" sz="2400" dirty="0" smtClean="0"/>
              <a:t>May feel embarrassed about a continued interest in sex, and lack resources about reducing the sexual risks</a:t>
            </a:r>
          </a:p>
          <a:p>
            <a:pPr marL="457200" lvl="1" indent="0">
              <a:buNone/>
            </a:pPr>
            <a:r>
              <a:rPr lang="en-US" sz="2400" dirty="0" smtClean="0"/>
              <a:t>May be motivated to maintain sexual activity as an expression of youthfulness; diminished interest in sex may be an unwelcome indicator of “old age”</a:t>
            </a:r>
          </a:p>
          <a:p>
            <a:pPr marL="457200" lvl="1" indent="0">
              <a:buNone/>
            </a:pPr>
            <a:r>
              <a:rPr lang="en-US" sz="2400" dirty="0" smtClean="0"/>
              <a:t>May want to remain sexually active out of a desire to sustain intimacy in both long-term and new relationships    </a:t>
            </a:r>
          </a:p>
          <a:p>
            <a:pPr marL="457200" lvl="1" indent="0">
              <a:buNone/>
            </a:pPr>
            <a:r>
              <a:rPr lang="en-US" sz="2400" dirty="0" smtClean="0"/>
              <a:t>				</a:t>
            </a:r>
            <a:r>
              <a:rPr lang="en-US" sz="2400" dirty="0" err="1" smtClean="0"/>
              <a:t>Golub</a:t>
            </a:r>
            <a:r>
              <a:rPr lang="en-US" sz="2400" dirty="0"/>
              <a:t>, </a:t>
            </a:r>
            <a:r>
              <a:rPr lang="en-US" sz="2400" dirty="0" err="1"/>
              <a:t>Grov</a:t>
            </a:r>
            <a:r>
              <a:rPr lang="en-US" sz="2400" dirty="0"/>
              <a:t> &amp; </a:t>
            </a:r>
            <a:r>
              <a:rPr lang="en-US" sz="2400" dirty="0" err="1"/>
              <a:t>Tomaselli</a:t>
            </a:r>
            <a:r>
              <a:rPr lang="en-US" sz="2400" dirty="0"/>
              <a:t> (2009</a:t>
            </a:r>
            <a:r>
              <a:rPr lang="en-US" sz="2400" dirty="0" smtClean="0"/>
              <a:t>)</a:t>
            </a:r>
            <a:endParaRPr lang="en-US" sz="2400" dirty="0"/>
          </a:p>
          <a:p>
            <a:pPr marL="273050" indent="-44450" algn="ctr">
              <a:buNone/>
            </a:pPr>
            <a:endParaRPr lang="en-US" sz="2400" dirty="0" smtClean="0"/>
          </a:p>
          <a:p>
            <a:pPr marL="273050" indent="-44450" algn="ctr">
              <a:buNone/>
            </a:pPr>
            <a:r>
              <a:rPr lang="en-US" sz="2400" dirty="0" smtClean="0"/>
              <a:t>“If people don’t consider certain behaviors ‘sex’ they might not think sexual health messages pertain to them”</a:t>
            </a:r>
          </a:p>
          <a:p>
            <a:pPr marL="273050" indent="-44450" algn="ctr">
              <a:buNone/>
            </a:pPr>
            <a:r>
              <a:rPr lang="en-US" sz="2400" dirty="0" smtClean="0"/>
              <a:t>							Dr. William </a:t>
            </a:r>
            <a:r>
              <a:rPr lang="en-US" sz="2400" dirty="0" err="1" smtClean="0"/>
              <a:t>Yarber</a:t>
            </a:r>
            <a:r>
              <a:rPr lang="en-US" sz="2400" dirty="0" smtClean="0"/>
              <a:t>, co-author of the Kinsey Study</a:t>
            </a:r>
          </a:p>
          <a:p>
            <a:pPr marL="457200" lvl="1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160460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6268245"/>
          </a:xfrm>
        </p:spPr>
        <p:txBody>
          <a:bodyPr/>
          <a:lstStyle/>
          <a:p>
            <a:r>
              <a:rPr lang="en-US" dirty="0" smtClean="0"/>
              <a:t>For both men and women, those who rated their health as </a:t>
            </a:r>
            <a:r>
              <a:rPr lang="en-US" b="1" dirty="0" smtClean="0">
                <a:solidFill>
                  <a:srgbClr val="FF0000"/>
                </a:solidFill>
              </a:rPr>
              <a:t>POOR</a:t>
            </a:r>
            <a:r>
              <a:rPr lang="en-US" dirty="0" smtClean="0"/>
              <a:t> were </a:t>
            </a:r>
            <a:r>
              <a:rPr lang="en-US" b="1" dirty="0" smtClean="0">
                <a:solidFill>
                  <a:srgbClr val="FF0000"/>
                </a:solidFill>
              </a:rPr>
              <a:t>LESS</a:t>
            </a:r>
            <a:r>
              <a:rPr lang="en-US" dirty="0" smtClean="0"/>
              <a:t> likely to be engaged sexually.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73034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 for Older Women and Men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38712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Many older women don’t use protection during sex after menopause because there is no risk of pregnancy</a:t>
            </a:r>
          </a:p>
          <a:p>
            <a:r>
              <a:rPr lang="en-US" sz="2400" dirty="0" smtClean="0"/>
              <a:t>With age, natural lubricant decreases and vaginal walls become thinner… putting women at greater risk for STDs</a:t>
            </a:r>
          </a:p>
          <a:p>
            <a:r>
              <a:rPr lang="en-US" sz="2400" dirty="0" smtClean="0"/>
              <a:t>HIV/STDs have easier entry to the bloodstream of women compared to men during vaginal intercourse</a:t>
            </a:r>
          </a:p>
          <a:p>
            <a:endParaRPr lang="en-US" sz="2400" dirty="0" smtClean="0"/>
          </a:p>
          <a:p>
            <a:r>
              <a:rPr lang="en-US" sz="2400" dirty="0" smtClean="0"/>
              <a:t>Older widowers who recently lost wives are more likely to have a STD compared to married peers</a:t>
            </a:r>
          </a:p>
          <a:p>
            <a:pPr lvl="1"/>
            <a:r>
              <a:rPr lang="en-US" sz="2400" dirty="0" smtClean="0"/>
              <a:t>Within six months-1 year: 16% more likely to have an STD</a:t>
            </a:r>
          </a:p>
          <a:p>
            <a:pPr lvl="1"/>
            <a:r>
              <a:rPr lang="en-US" sz="2400" dirty="0" smtClean="0"/>
              <a:t>Since 1998, STDs among widowed men increased 83%!!! (ED drugs released in 1998—coincidence???)</a:t>
            </a:r>
          </a:p>
          <a:p>
            <a:pPr lvl="1"/>
            <a:r>
              <a:rPr lang="en-US" sz="2400" dirty="0" smtClean="0"/>
              <a:t>Most common STD among widowers: Gonorrhea</a:t>
            </a:r>
          </a:p>
          <a:p>
            <a:pPr lvl="1"/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90023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Audience Poll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9"/>
            <a:ext cx="8229600" cy="4906962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0" indent="0">
              <a:buFont typeface="Wingdings 2" pitchFamily="18" charset="2"/>
              <a:buNone/>
              <a:defRPr/>
            </a:pPr>
            <a:r>
              <a:rPr lang="en-US" sz="2400" dirty="0" smtClean="0"/>
              <a:t>How many times have you: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400" dirty="0" smtClean="0"/>
              <a:t>Seen a billboard with the message that older adults may be at risk for HIV?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400" dirty="0" smtClean="0"/>
              <a:t>Heard of an HIV testing campaign older adults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400" dirty="0" smtClean="0"/>
              <a:t>Known about programs that teach older adults how to practice condom skills?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400" dirty="0" smtClean="0"/>
              <a:t>Know of a drug store that supplies female condoms?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400" dirty="0" smtClean="0"/>
              <a:t>Heard older people engaged in a discussion about sexuality in a social setting?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400" dirty="0" smtClean="0"/>
              <a:t>Read about HIV/AIDS issues in older adults in a professional journal during the past 5 years?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400" dirty="0" smtClean="0"/>
              <a:t>How often to older adult patients raise questions about sexual issues during your exam/interviews?</a:t>
            </a:r>
          </a:p>
          <a:p>
            <a:pPr marL="0" indent="0">
              <a:buFont typeface="Wingdings 2" pitchFamily="18" charset="2"/>
              <a:buNone/>
              <a:defRPr/>
            </a:pPr>
            <a:endParaRPr lang="en-US" sz="2400" dirty="0" smtClean="0"/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sz="2400" dirty="0" smtClean="0"/>
          </a:p>
          <a:p>
            <a:pPr marL="0" indent="0">
              <a:buFont typeface="Wingdings 2" pitchFamily="18" charset="2"/>
              <a:buNone/>
              <a:defRPr/>
            </a:pPr>
            <a:endParaRPr lang="en-US" sz="2400" dirty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17075EF-2CAA-43A4-B714-88EF90C51010}" type="slidenum">
              <a:rPr lang="en-US" altLang="en-US">
                <a:solidFill>
                  <a:srgbClr val="045C75"/>
                </a:solidFill>
              </a:rPr>
              <a:pPr/>
              <a:t>6</a:t>
            </a:fld>
            <a:endParaRPr lang="en-US" altLang="en-US">
              <a:solidFill>
                <a:srgbClr val="045C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1678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Older People Worldwide Face Rising </a:t>
            </a:r>
            <a:r>
              <a:rPr lang="en-US" sz="4800" dirty="0" smtClean="0"/>
              <a:t>HIV </a:t>
            </a:r>
            <a:r>
              <a:rPr lang="en-US" sz="4800" dirty="0"/>
              <a:t>Risks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/>
              <a:t>Adults 50+  much more likely to have unprotected sex than younger people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50% of all HIV/AIDS cases in the US in 2015 will be in people 50+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Many doctors, unaccustomed to talking with their older patients about sex, are too often failing to promote safer sex or to screen seniors for HIV infection.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Widespread belief among older people that HIV is a threat only to younger generations.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Condom use is very low among seniors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Use of erectile dysfunction drugs  has allowed many seniors to engage in sex more often, which also boosts HIV and sexually transmitted diseases risks among older people.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3727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7848600" cy="803013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4000" dirty="0" smtClean="0"/>
              <a:t>Risk Factors and Barriers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3923" y="1077652"/>
            <a:ext cx="8990077" cy="5618424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400" dirty="0" smtClean="0"/>
              <a:t>Stigma </a:t>
            </a:r>
          </a:p>
          <a:p>
            <a:pPr eaLnBrk="1" hangingPunct="1"/>
            <a:r>
              <a:rPr lang="en-US" sz="2400" dirty="0" smtClean="0"/>
              <a:t>Poverty</a:t>
            </a:r>
          </a:p>
          <a:p>
            <a:pPr eaLnBrk="1" hangingPunct="1"/>
            <a:r>
              <a:rPr lang="en-US" sz="2400" dirty="0" smtClean="0"/>
              <a:t>Sexually transmitted diseases</a:t>
            </a:r>
          </a:p>
          <a:p>
            <a:pPr eaLnBrk="1" hangingPunct="1"/>
            <a:r>
              <a:rPr lang="en-US" sz="2400" dirty="0" smtClean="0"/>
              <a:t>Substance Use</a:t>
            </a:r>
          </a:p>
          <a:p>
            <a:pPr eaLnBrk="1" hangingPunct="1"/>
            <a:r>
              <a:rPr lang="en-US" sz="2400" dirty="0" smtClean="0"/>
              <a:t>Lack of Awareness of HIV </a:t>
            </a:r>
            <a:r>
              <a:rPr lang="en-US" sz="2400" dirty="0" err="1" smtClean="0"/>
              <a:t>Serostatus</a:t>
            </a:r>
            <a:endParaRPr lang="en-US" sz="2400" dirty="0" smtClean="0"/>
          </a:p>
          <a:p>
            <a:r>
              <a:rPr lang="en-US" sz="2400" dirty="0" smtClean="0"/>
              <a:t>Unprotected sex with multiple partners</a:t>
            </a:r>
          </a:p>
          <a:p>
            <a:r>
              <a:rPr lang="en-US" sz="2400" dirty="0" smtClean="0"/>
              <a:t>Being a  Gay or Bisexual Man, especially Men of Color</a:t>
            </a:r>
          </a:p>
          <a:p>
            <a:r>
              <a:rPr lang="en-US" sz="2400" dirty="0" smtClean="0"/>
              <a:t>Sex with an injection drug user</a:t>
            </a:r>
          </a:p>
          <a:p>
            <a:r>
              <a:rPr lang="en-US" sz="2400" dirty="0" smtClean="0"/>
              <a:t>Unawareness of partner’s sexual history</a:t>
            </a:r>
          </a:p>
          <a:p>
            <a:r>
              <a:rPr lang="en-US" sz="2400" dirty="0" smtClean="0"/>
              <a:t>Not understanding the concept of SAFE SEX</a:t>
            </a:r>
          </a:p>
          <a:p>
            <a:r>
              <a:rPr lang="en-US" sz="2400" dirty="0" smtClean="0"/>
              <a:t>Not having the ability to negotiate condom use</a:t>
            </a:r>
          </a:p>
          <a:p>
            <a:r>
              <a:rPr lang="en-US" sz="2400" dirty="0" smtClean="0"/>
              <a:t>Not being able to use a male condom or buy a female condom</a:t>
            </a:r>
          </a:p>
          <a:p>
            <a:pPr eaLnBrk="1" hangingPunct="1"/>
            <a:endParaRPr lang="en-US" sz="2400" dirty="0" smtClean="0"/>
          </a:p>
          <a:p>
            <a:pPr eaLnBrk="1" hangingPunct="1"/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012231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28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47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47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471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471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471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706" grpId="0"/>
      <p:bldP spid="4710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 smtClean="0"/>
              <a:t>HIV Symptoms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>
          <a:xfrm>
            <a:off x="1" y="1600200"/>
            <a:ext cx="8686800" cy="4525963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eaLnBrk="1" hangingPunct="1"/>
            <a:r>
              <a:rPr lang="en-US" sz="2800" dirty="0" smtClean="0"/>
              <a:t>As fatigue, weight loss, dementia, skin rashes, swollen lymph nodes are misdiagnosed frequently in older people who are, in fact, infected</a:t>
            </a:r>
          </a:p>
          <a:p>
            <a:pPr eaLnBrk="1" hangingPunct="1"/>
            <a:r>
              <a:rPr lang="en-US" sz="2800" dirty="0" smtClean="0"/>
              <a:t>The older adult additionally infected with HIV may feel another "loss" and endure more severe depression because of lower energy levels and restrictions in social routines (which can cause emotional/psychological problems)</a:t>
            </a:r>
          </a:p>
          <a:p>
            <a:pPr eaLnBrk="1" hangingPunct="1"/>
            <a:endParaRPr lang="en-US" sz="2800" dirty="0"/>
          </a:p>
          <a:p>
            <a:pPr lvl="1"/>
            <a:r>
              <a:rPr lang="en-US" sz="2400" dirty="0" smtClean="0"/>
              <a:t>How are these symptoms similar to geriatric syndromes and symptoms of diseases other than AIDS?</a:t>
            </a:r>
          </a:p>
        </p:txBody>
      </p:sp>
    </p:spTree>
    <p:extLst>
      <p:ext uri="{BB962C8B-B14F-4D97-AF65-F5344CB8AC3E}">
        <p14:creationId xmlns:p14="http://schemas.microsoft.com/office/powerpoint/2010/main" val="2311439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55</TotalTime>
  <Words>1385</Words>
  <Application>Microsoft Macintosh PowerPoint</Application>
  <PresentationFormat>On-screen Show (4:3)</PresentationFormat>
  <Paragraphs>119</Paragraphs>
  <Slides>21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Adjacency</vt:lpstr>
      <vt:lpstr>Disseminating Information about HIV/AIDS Transmission Risk in Older Adults</vt:lpstr>
      <vt:lpstr>PowerPoint Presentation</vt:lpstr>
      <vt:lpstr>Older Adults</vt:lpstr>
      <vt:lpstr>For both men and women, those who rated their health as POOR were LESS likely to be engaged sexually. </vt:lpstr>
      <vt:lpstr>Issues for Older Women and Men</vt:lpstr>
      <vt:lpstr>Audience Poll</vt:lpstr>
      <vt:lpstr>Older People Worldwide Face Rising HIV Risks </vt:lpstr>
      <vt:lpstr>Risk Factors and Barriers</vt:lpstr>
      <vt:lpstr>HIV Symptoms</vt:lpstr>
      <vt:lpstr>HIV/AIDS and AGING</vt:lpstr>
      <vt:lpstr>PowerPoint Presentation</vt:lpstr>
      <vt:lpstr>Barriers: A Physician’s Perspective</vt:lpstr>
      <vt:lpstr>Barriers:  A Nurse Practitioner’s Perspective</vt:lpstr>
      <vt:lpstr>Barriers:  A Patient’s Perspective</vt:lpstr>
      <vt:lpstr>Particular Issues with Women</vt:lpstr>
      <vt:lpstr>Integrative Model of Behavioral Prediction (IMBP)</vt:lpstr>
      <vt:lpstr>To what degree does the older adult feel able to discuss sexuality, sexually transmitted diseases, safe sex or other related issues with a physician, nurse practitioner, physician’s assistant or any other provider?</vt:lpstr>
      <vt:lpstr>What Will be the Provider’s Response</vt:lpstr>
      <vt:lpstr>PowerPoint Presentation</vt:lpstr>
      <vt:lpstr>Should it be Standard of Care for all providers to ask all patients, regardless of age this simple question: “Do you need any information on safe sex”? </vt:lpstr>
      <vt:lpstr>PowerPoint Presentation</vt:lpstr>
    </vt:vector>
  </TitlesOfParts>
  <Company>Saint Joseph's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Disseminating Information about HIV/AIDS Transmission Risk in Older Adults</dc:title>
  <dc:creator>UserName</dc:creator>
  <cp:lastModifiedBy>Ilene Warner-Maron</cp:lastModifiedBy>
  <cp:revision>6</cp:revision>
  <dcterms:created xsi:type="dcterms:W3CDTF">2014-07-03T19:25:20Z</dcterms:created>
  <dcterms:modified xsi:type="dcterms:W3CDTF">2014-07-04T00:22:27Z</dcterms:modified>
</cp:coreProperties>
</file>