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m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3" r:id="rId4"/>
    <p:sldMasterId id="2147483686" r:id="rId5"/>
    <p:sldMasterId id="2147483698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9" r:id="rId8"/>
    <p:sldId id="275" r:id="rId9"/>
    <p:sldId id="257" r:id="rId10"/>
    <p:sldId id="265" r:id="rId11"/>
    <p:sldId id="266" r:id="rId12"/>
    <p:sldId id="267" r:id="rId13"/>
    <p:sldId id="276" r:id="rId14"/>
    <p:sldId id="277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311"/>
    <a:srgbClr val="FF99F9"/>
    <a:srgbClr val="FF7BED"/>
    <a:srgbClr val="FF27CB"/>
    <a:srgbClr val="64FF1E"/>
    <a:srgbClr val="FFCC19"/>
    <a:srgbClr val="FF7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93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2CD3-9BFC-614A-886B-26D096AB347D}" type="datetimeFigureOut">
              <a:rPr lang="ru-RU" smtClean="0"/>
              <a:t>30.09.14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C49DD-CDAE-0047-88D4-FE04BAB8A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>
                <a:solidFill>
                  <a:prstClr val="black"/>
                </a:solidFill>
                <a:latin typeface="Calibri"/>
              </a:rPr>
              <a:pPr/>
              <a:t>30.09.14 09:14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0" lang="en-US" dirty="0" smtClean="0">
                <a:latin typeface="Calibri" charset="0"/>
              </a:rPr>
              <a:t>Fig.2</a:t>
            </a:r>
            <a:endParaRPr kumimoji="0" lang="en-US" dirty="0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804344-86B4-1046-937A-1F22FE514436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>
                <a:solidFill>
                  <a:prstClr val="black"/>
                </a:solidFill>
                <a:latin typeface="Calibri"/>
              </a:rPr>
              <a:pPr/>
              <a:t>30.09.14 09:14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>
                <a:solidFill>
                  <a:prstClr val="black"/>
                </a:solidFill>
                <a:latin typeface="Calibri"/>
              </a:rPr>
              <a:pPr/>
              <a:t>30.09.14 09:14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>
                <a:solidFill>
                  <a:prstClr val="black"/>
                </a:solidFill>
                <a:latin typeface="Calibri"/>
              </a:rPr>
              <a:pPr/>
              <a:t>30.09.14 09:14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5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67830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6221211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54908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630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98846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0638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95885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688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9164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0400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13715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1509734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048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8652215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65788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15443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3568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94582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56315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134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2367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10010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2588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8498445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7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98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70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57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7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79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4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13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70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66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0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29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105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7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156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82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309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12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5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27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29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3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357518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6.jpeg"/><Relationship Id="rId15" Type="http://schemas.openxmlformats.org/officeDocument/2006/relationships/image" Target="../media/image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microsoft.com/office/2007/relationships/media" Target="../media/media1.wmv"/><Relationship Id="rId14" Type="http://schemas.openxmlformats.org/officeDocument/2006/relationships/video" Target="../media/media1.wmv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278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77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30.09.14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4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F28F-DC8C-074C-98D5-6AFB8CAC4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73C0-166E-AF4E-835F-C46BC9F44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n.wikipedia.org/wiki/File:Macrophage.png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39701"/>
            <a:ext cx="9144000" cy="665163"/>
          </a:xfrm>
          <a:noFill/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Physiological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organization of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immune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response based on the homeostatic mechanism: 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                               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implication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in tumor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      </a:t>
            </a:r>
            <a:b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</a:b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Tahoma" charset="0"/>
              </a:rPr>
              <a:t>                                           and biotechnology</a:t>
            </a:r>
            <a:endParaRPr lang="uk-UA" sz="2800" i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4488160"/>
            <a:ext cx="7596336" cy="381000"/>
          </a:xfrm>
          <a:effectLst>
            <a:glow rad="1270000">
              <a:schemeClr val="bg1">
                <a:alpha val="75000"/>
              </a:schemeClr>
            </a:glow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             Malyshev Igor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sz="2000" b="0" dirty="0" smtClean="0">
                <a:effectLst>
                  <a:glow rad="101600">
                    <a:schemeClr val="accent5">
                      <a:lumMod val="10000"/>
                      <a:alpha val="75000"/>
                    </a:schemeClr>
                  </a:glow>
                </a:effectLst>
              </a:rPr>
              <a:t>Moscow </a:t>
            </a:r>
            <a:r>
              <a:rPr lang="en-US" sz="2000" b="0" dirty="0">
                <a:effectLst>
                  <a:glow rad="101600">
                    <a:schemeClr val="accent5">
                      <a:lumMod val="10000"/>
                      <a:alpha val="75000"/>
                    </a:schemeClr>
                  </a:glow>
                </a:effectLst>
              </a:rPr>
              <a:t>State University of Medicine and </a:t>
            </a:r>
            <a:r>
              <a:rPr lang="en-US" sz="2000" b="0" dirty="0" smtClean="0">
                <a:effectLst>
                  <a:glow rad="101600">
                    <a:schemeClr val="accent5">
                      <a:lumMod val="10000"/>
                      <a:alpha val="75000"/>
                    </a:schemeClr>
                  </a:glow>
                </a:effectLst>
              </a:rPr>
              <a:t>Dentistry </a:t>
            </a:r>
          </a:p>
          <a:p>
            <a:pPr algn="ctr"/>
            <a:r>
              <a:rPr lang="en-US" sz="2000" b="0" dirty="0" smtClean="0">
                <a:effectLst>
                  <a:glow rad="101600">
                    <a:schemeClr val="accent5">
                      <a:lumMod val="10000"/>
                      <a:alpha val="75000"/>
                    </a:schemeClr>
                  </a:glow>
                </a:effectLst>
              </a:rPr>
              <a:t>Moscow, Russia</a:t>
            </a:r>
            <a:r>
              <a:rPr lang="ru-RU" sz="2000" b="0" dirty="0" smtClean="0">
                <a:effectLst>
                  <a:glow rad="101600">
                    <a:schemeClr val="accent5">
                      <a:lumMod val="10000"/>
                      <a:alpha val="75000"/>
                    </a:schemeClr>
                  </a:glow>
                </a:effectLst>
              </a:rPr>
              <a:t> </a:t>
            </a:r>
            <a:endParaRPr lang="uk-UA" sz="2000" b="0" dirty="0">
              <a:solidFill>
                <a:schemeClr val="bg2"/>
              </a:solidFill>
              <a:effectLst>
                <a:glow rad="101600">
                  <a:schemeClr val="accent5">
                    <a:lumMod val="10000"/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 flipH="1" flipV="1">
            <a:off x="7092280" y="980729"/>
            <a:ext cx="2805" cy="6396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461892" y="2996953"/>
            <a:ext cx="2805" cy="6396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482308" y="1124745"/>
            <a:ext cx="1296144" cy="4608512"/>
          </a:xfrm>
          <a:prstGeom prst="rect">
            <a:avLst/>
          </a:prstGeom>
          <a:solidFill>
            <a:srgbClr val="3FA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813820" y="3356993"/>
            <a:ext cx="1296144" cy="23762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-171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effectLst/>
              </a:rPr>
              <a:t>administration of macrophages with antitumor smart M1 phenotype to mice with tumor almost doubled the mouse survival time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77317" y="308028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</a:t>
            </a:r>
            <a:r>
              <a:rPr lang="en-US" sz="2200" dirty="0" smtClean="0"/>
              <a:t>he mouse survival time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 algn="ctr"/>
            <a:r>
              <a:rPr lang="en-US" sz="2200" dirty="0" smtClean="0"/>
              <a:t>after </a:t>
            </a:r>
            <a:r>
              <a:rPr lang="en-US" sz="2200" dirty="0"/>
              <a:t>tumor cells </a:t>
            </a:r>
            <a:r>
              <a:rPr lang="en-US" sz="2200" dirty="0" smtClean="0"/>
              <a:t>administration</a:t>
            </a:r>
            <a:r>
              <a:rPr lang="ru-RU" sz="2200" dirty="0" smtClean="0"/>
              <a:t>, </a:t>
            </a:r>
            <a:r>
              <a:rPr lang="en-US" sz="2200" dirty="0" smtClean="0"/>
              <a:t>days</a:t>
            </a:r>
            <a:endParaRPr lang="ru-RU" sz="22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832619" y="1124745"/>
            <a:ext cx="0" cy="460851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616595" y="5733257"/>
            <a:ext cx="6059861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616595" y="3933057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616595" y="2132857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67744" y="5529933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3742433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195736" y="1916833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90220" y="5805265"/>
            <a:ext cx="2914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macrophages </a:t>
            </a:r>
            <a:r>
              <a:rPr lang="en-US" dirty="0"/>
              <a:t>with </a:t>
            </a:r>
            <a:r>
              <a:rPr lang="en-US" dirty="0" smtClean="0"/>
              <a:t>antitumor </a:t>
            </a:r>
            <a:r>
              <a:rPr lang="en-US" dirty="0"/>
              <a:t>M1 phenotype</a:t>
            </a:r>
            <a:r>
              <a:rPr lang="ru-RU" dirty="0"/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03848" y="5805265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25117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304" y="242088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 </a:t>
            </a:r>
            <a:br>
              <a:rPr lang="en-US" sz="7200" dirty="0"/>
            </a:br>
            <a:r>
              <a:rPr lang="en-US" sz="7200" dirty="0"/>
              <a:t>for your attention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1062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ctrTitle"/>
          </p:nvPr>
        </p:nvSpPr>
        <p:spPr>
          <a:xfrm>
            <a:off x="251520" y="-27384"/>
            <a:ext cx="8640960" cy="152349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spc="0" dirty="0" smtClean="0"/>
              <a:t>THE IMMUNE SYSTEM RESPONDS TO A PATHOGEN WITH SUCCESSIVE ACTIVATION OF INNATE AND ADAPTIVE RESPONSES</a:t>
            </a:r>
            <a:endParaRPr lang="ru-RU" sz="3200" spc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6391" y="1124744"/>
            <a:ext cx="1851313" cy="5184576"/>
            <a:chOff x="56391" y="1705938"/>
            <a:chExt cx="1617638" cy="5035430"/>
          </a:xfrm>
        </p:grpSpPr>
        <p:pic>
          <p:nvPicPr>
            <p:cNvPr id="9" name="Изображение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5196408"/>
              <a:ext cx="1544960" cy="1544960"/>
            </a:xfrm>
            <a:prstGeom prst="rect">
              <a:avLst/>
            </a:prstGeom>
            <a:ln w="38100" cmpd="dbl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265544" y="6372036"/>
              <a:ext cx="114117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 i="1" dirty="0" smtClean="0">
                  <a:solidFill>
                    <a:srgbClr val="FFFFFF"/>
                  </a:solidFill>
                </a:rPr>
                <a:t>P. </a:t>
              </a:r>
              <a:r>
                <a:rPr lang="en-US" sz="1700" i="1" dirty="0">
                  <a:solidFill>
                    <a:srgbClr val="FFFFFF"/>
                  </a:solidFill>
                </a:rPr>
                <a:t>Ehrlich</a:t>
              </a:r>
              <a:endParaRPr lang="ru-RU" sz="1700" i="1" dirty="0">
                <a:solidFill>
                  <a:srgbClr val="FFFFFF"/>
                </a:solidFill>
              </a:endParaRPr>
            </a:p>
          </p:txBody>
        </p:sp>
        <p:pic>
          <p:nvPicPr>
            <p:cNvPr id="11" name="Изображение 10"/>
            <p:cNvPicPr>
              <a:picLocks noChangeAspect="1"/>
            </p:cNvPicPr>
            <p:nvPr/>
          </p:nvPicPr>
          <p:blipFill rotWithShape="1">
            <a:blip r:embed="rId4"/>
            <a:srcRect t="12918" r="16919" b="27267"/>
            <a:stretch/>
          </p:blipFill>
          <p:spPr>
            <a:xfrm>
              <a:off x="107504" y="1705938"/>
              <a:ext cx="1539935" cy="1546254"/>
            </a:xfrm>
            <a:prstGeom prst="rect">
              <a:avLst/>
            </a:prstGeom>
            <a:ln w="38100" cmpd="dbl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268158" y="2915652"/>
              <a:ext cx="123005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 i="1" dirty="0" smtClean="0">
                  <a:solidFill>
                    <a:srgbClr val="FFFFFF"/>
                  </a:solidFill>
                </a:rPr>
                <a:t>L. </a:t>
              </a:r>
              <a:r>
                <a:rPr lang="en-US" sz="1700" i="1" dirty="0">
                  <a:solidFill>
                    <a:srgbClr val="FFFFFF"/>
                  </a:solidFill>
                </a:rPr>
                <a:t>Pasteur</a:t>
              </a:r>
              <a:endParaRPr lang="ru-RU" sz="1700" i="1" dirty="0">
                <a:solidFill>
                  <a:srgbClr val="FFFFFF"/>
                </a:solidFill>
              </a:endParaRPr>
            </a:p>
          </p:txBody>
        </p:sp>
        <p:pic>
          <p:nvPicPr>
            <p:cNvPr id="13" name="Изображение 12"/>
            <p:cNvPicPr>
              <a:picLocks noChangeAspect="1"/>
            </p:cNvPicPr>
            <p:nvPr/>
          </p:nvPicPr>
          <p:blipFill rotWithShape="1">
            <a:blip r:embed="rId5"/>
            <a:srcRect l="7983" t="17660" r="23368" b="30365"/>
            <a:stretch/>
          </p:blipFill>
          <p:spPr>
            <a:xfrm>
              <a:off x="107505" y="3430324"/>
              <a:ext cx="1535540" cy="1550060"/>
            </a:xfrm>
            <a:prstGeom prst="rect">
              <a:avLst/>
            </a:prstGeom>
            <a:ln w="38100" cmpd="dbl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56391" y="4653136"/>
              <a:ext cx="1617638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700" i="1" dirty="0" err="1" smtClean="0">
                  <a:solidFill>
                    <a:srgbClr val="FFFFFF"/>
                  </a:solidFill>
                </a:rPr>
                <a:t>É</a:t>
              </a:r>
              <a:r>
                <a:rPr lang="fr-FR" sz="1700" i="1" dirty="0" smtClean="0">
                  <a:solidFill>
                    <a:srgbClr val="FFFFFF"/>
                  </a:solidFill>
                </a:rPr>
                <a:t>. </a:t>
              </a:r>
              <a:r>
                <a:rPr lang="fr-FR" sz="1700" i="1" dirty="0">
                  <a:solidFill>
                    <a:srgbClr val="FFFFFF"/>
                  </a:solidFill>
                </a:rPr>
                <a:t>Metchnikoff</a:t>
              </a:r>
              <a:endParaRPr lang="ru-RU" sz="1700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54869" y="1556792"/>
            <a:ext cx="4121387" cy="3960440"/>
            <a:chOff x="2785766" y="1700808"/>
            <a:chExt cx="4848690" cy="396044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785766" y="1700808"/>
              <a:ext cx="4848690" cy="3960440"/>
              <a:chOff x="3001790" y="1700808"/>
              <a:chExt cx="4848690" cy="3960440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001790" y="2636912"/>
                <a:ext cx="4385273" cy="1368152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735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INNATE RESPONSE</a:t>
                </a:r>
              </a:p>
              <a:p>
                <a:pPr algn="ctr"/>
                <a:r>
                  <a:rPr lang="en-US" sz="2800" dirty="0" smtClean="0"/>
                  <a:t>(</a:t>
                </a:r>
                <a:r>
                  <a:rPr lang="en-GB" sz="2800" b="1" dirty="0"/>
                  <a:t>antigen-</a:t>
                </a:r>
                <a:r>
                  <a:rPr lang="en-GB" sz="2800" b="1" dirty="0" smtClean="0"/>
                  <a:t>independent</a:t>
                </a:r>
                <a:r>
                  <a:rPr lang="en-US" sz="2800" dirty="0" smtClean="0"/>
                  <a:t>)</a:t>
                </a:r>
                <a:endParaRPr lang="ru-RU" sz="2800" dirty="0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3016679" y="4293096"/>
                <a:ext cx="4385273" cy="136815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64FF1E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ADAPTIVE RESPONSE</a:t>
                </a:r>
              </a:p>
              <a:p>
                <a:pPr algn="ctr"/>
                <a:r>
                  <a:rPr lang="en-US" sz="2800" dirty="0" smtClean="0"/>
                  <a:t>(</a:t>
                </a:r>
                <a:r>
                  <a:rPr lang="en-GB" sz="2800" b="1" dirty="0" smtClean="0"/>
                  <a:t>antigen</a:t>
                </a:r>
                <a:r>
                  <a:rPr lang="en-GB" sz="2800" b="1" dirty="0"/>
                  <a:t>-dependent</a:t>
                </a:r>
                <a:r>
                  <a:rPr lang="en-US" sz="2800" dirty="0" smtClean="0"/>
                  <a:t>)</a:t>
                </a:r>
                <a:endParaRPr lang="ru-RU" sz="2800" dirty="0"/>
              </a:p>
            </p:txBody>
          </p:sp>
          <p:sp>
            <p:nvSpPr>
              <p:cNvPr id="27" name="Солнце 26"/>
              <p:cNvSpPr/>
              <p:nvPr/>
            </p:nvSpPr>
            <p:spPr>
              <a:xfrm>
                <a:off x="4795701" y="1700808"/>
                <a:ext cx="810056" cy="626368"/>
              </a:xfrm>
              <a:prstGeom prst="sun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FF99F9"/>
                  </a:gs>
                </a:gsLst>
                <a:path path="shap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Закрывающая квадратная скобка 27"/>
              <p:cNvSpPr/>
              <p:nvPr/>
            </p:nvSpPr>
            <p:spPr>
              <a:xfrm>
                <a:off x="7426904" y="1988840"/>
                <a:ext cx="423576" cy="3024336"/>
              </a:xfrm>
              <a:prstGeom prst="rightBracket">
                <a:avLst>
                  <a:gd name="adj" fmla="val 0"/>
                </a:avLst>
              </a:prstGeom>
              <a:ln w="38100" cmpd="sng">
                <a:solidFill>
                  <a:srgbClr val="3FA311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Закрывающая квадратная скобка 28"/>
              <p:cNvSpPr/>
              <p:nvPr/>
            </p:nvSpPr>
            <p:spPr>
              <a:xfrm>
                <a:off x="7426904" y="2132856"/>
                <a:ext cx="279560" cy="1224136"/>
              </a:xfrm>
              <a:prstGeom prst="rightBracket">
                <a:avLst>
                  <a:gd name="adj" fmla="val 0"/>
                </a:avLst>
              </a:prstGeom>
              <a:ln w="38100" cmpd="sng">
                <a:solidFill>
                  <a:srgbClr val="FF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14716" y="1797390"/>
                <a:ext cx="1203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i="1" dirty="0" smtClean="0">
                    <a:solidFill>
                      <a:srgbClr val="FFFFFF"/>
                    </a:solidFill>
                  </a:rPr>
                  <a:t>pathogen</a:t>
                </a:r>
                <a:endParaRPr lang="ru-RU" i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Стрелка вниз 1"/>
            <p:cNvSpPr/>
            <p:nvPr/>
          </p:nvSpPr>
          <p:spPr bwMode="auto">
            <a:xfrm>
              <a:off x="4847582" y="2420888"/>
              <a:ext cx="288032" cy="144016"/>
            </a:xfrm>
            <a:prstGeom prst="down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Стрелка вниз 20"/>
            <p:cNvSpPr/>
            <p:nvPr/>
          </p:nvSpPr>
          <p:spPr bwMode="auto">
            <a:xfrm>
              <a:off x="4847581" y="4077072"/>
              <a:ext cx="288032" cy="144016"/>
            </a:xfrm>
            <a:prstGeom prst="downArrow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91680" y="591037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ideas on such organization of the immune system started developing in the 19</a:t>
            </a:r>
            <a:r>
              <a:rPr lang="en-GB" sz="2400" baseline="30000" dirty="0"/>
              <a:t>th</a:t>
            </a:r>
            <a:r>
              <a:rPr lang="en-GB" sz="2400" dirty="0"/>
              <a:t> century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7715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496" y="692696"/>
            <a:ext cx="9235754" cy="5544616"/>
            <a:chOff x="-2645" y="363488"/>
            <a:chExt cx="9579509" cy="6001413"/>
          </a:xfrm>
        </p:grpSpPr>
        <p:sp>
          <p:nvSpPr>
            <p:cNvPr id="111" name="Дуга 110"/>
            <p:cNvSpPr/>
            <p:nvPr/>
          </p:nvSpPr>
          <p:spPr>
            <a:xfrm rot="17136184">
              <a:off x="2450158" y="2051661"/>
              <a:ext cx="928694" cy="928694"/>
            </a:xfrm>
            <a:prstGeom prst="arc">
              <a:avLst>
                <a:gd name="adj1" fmla="val 13929917"/>
                <a:gd name="adj2" fmla="val 3503039"/>
              </a:avLst>
            </a:prstGeom>
            <a:ln w="25400">
              <a:solidFill>
                <a:srgbClr val="7030A0"/>
              </a:solidFill>
              <a:headEnd type="none" w="lg" len="lg"/>
              <a:tailEnd type="stealth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362" name="Picture 27" descr="http://upload.wikimedia.org/wikipedia/commons/0/0e/Macrophage.png">
              <a:hlinkClick r:id="rId3" tooltip="Macrophag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2"/>
            <a:stretch>
              <a:fillRect/>
            </a:stretch>
          </p:blipFill>
          <p:spPr bwMode="auto">
            <a:xfrm>
              <a:off x="1090613" y="2608263"/>
              <a:ext cx="2552700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>
              <a:off x="6245118" y="1764924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64" name="Picture 27" descr="http://upload.wikimedia.org/wikipedia/commons/0/0e/Macrophage.png">
              <a:hlinkClick r:id="rId3" tooltip="Macrophag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150" y="2593975"/>
              <a:ext cx="255270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31" descr="http://www.fotosearch.com/bthumb/CSP/CSP105/k10512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0" t="17400" b="-2"/>
            <a:stretch>
              <a:fillRect/>
            </a:stretch>
          </p:blipFill>
          <p:spPr bwMode="auto">
            <a:xfrm rot="685328">
              <a:off x="8665688" y="3388715"/>
              <a:ext cx="596900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5251450"/>
              <a:ext cx="6810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825" y="5214938"/>
              <a:ext cx="755650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Равно 40"/>
            <p:cNvSpPr/>
            <p:nvPr/>
          </p:nvSpPr>
          <p:spPr>
            <a:xfrm rot="16200000">
              <a:off x="6606381" y="2488407"/>
              <a:ext cx="142875" cy="357188"/>
            </a:xfrm>
            <a:prstGeom prst="mathEqual">
              <a:avLst>
                <a:gd name="adj1" fmla="val 8135"/>
                <a:gd name="adj2" fmla="val 276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69" name="TextBox 41"/>
            <p:cNvSpPr txBox="1">
              <a:spLocks noChangeArrowheads="1"/>
            </p:cNvSpPr>
            <p:nvPr/>
          </p:nvSpPr>
          <p:spPr bwMode="auto">
            <a:xfrm>
              <a:off x="179388" y="5099050"/>
              <a:ext cx="11461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400" i="1">
                  <a:solidFill>
                    <a:prstClr val="black"/>
                  </a:solidFill>
                </a:rPr>
                <a:t>Bacteria and viruses</a:t>
              </a:r>
              <a:endParaRPr kumimoji="0" lang="ru-RU" sz="1400" i="1">
                <a:solidFill>
                  <a:prstClr val="black"/>
                </a:solidFill>
              </a:endParaRPr>
            </a:p>
          </p:txBody>
        </p:sp>
        <p:sp>
          <p:nvSpPr>
            <p:cNvPr id="15370" name="TextBox 42"/>
            <p:cNvSpPr txBox="1">
              <a:spLocks noChangeArrowheads="1"/>
            </p:cNvSpPr>
            <p:nvPr/>
          </p:nvSpPr>
          <p:spPr bwMode="auto">
            <a:xfrm>
              <a:off x="8045834" y="4174995"/>
              <a:ext cx="12128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400" i="1" dirty="0">
                  <a:solidFill>
                    <a:prstClr val="black"/>
                  </a:solidFill>
                </a:rPr>
                <a:t>Helminthes</a:t>
              </a:r>
              <a:r>
                <a:rPr kumimoji="0" lang="ru-RU" sz="1400" i="1" dirty="0">
                  <a:solidFill>
                    <a:prstClr val="black"/>
                  </a:solidFill>
                </a:rPr>
                <a:t> </a:t>
              </a:r>
              <a:r>
                <a:rPr kumimoji="0" lang="en-US" sz="1400" i="1" dirty="0">
                  <a:solidFill>
                    <a:prstClr val="black"/>
                  </a:solidFill>
                </a:rPr>
                <a:t>and fungi</a:t>
              </a:r>
              <a:endParaRPr kumimoji="0" lang="ru-RU" sz="14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928688" y="4143375"/>
              <a:ext cx="357187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10800000">
              <a:off x="7856538" y="4070350"/>
              <a:ext cx="357187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787900" y="441428"/>
              <a:ext cx="0" cy="590391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4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5233988"/>
              <a:ext cx="633413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Дуга 62"/>
            <p:cNvSpPr/>
            <p:nvPr/>
          </p:nvSpPr>
          <p:spPr>
            <a:xfrm flipV="1">
              <a:off x="2500313" y="4613275"/>
              <a:ext cx="928687" cy="928688"/>
            </a:xfrm>
            <a:prstGeom prst="arc">
              <a:avLst>
                <a:gd name="adj1" fmla="val 14391069"/>
                <a:gd name="adj2" fmla="val 3503039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Дуга 63"/>
            <p:cNvSpPr/>
            <p:nvPr/>
          </p:nvSpPr>
          <p:spPr>
            <a:xfrm rot="7458762" flipV="1">
              <a:off x="1390650" y="4610100"/>
              <a:ext cx="928688" cy="928688"/>
            </a:xfrm>
            <a:prstGeom prst="arc">
              <a:avLst>
                <a:gd name="adj1" fmla="val 14391069"/>
                <a:gd name="adj2" fmla="val 3503039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31636" y="4933950"/>
              <a:ext cx="1382186" cy="29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-12, </a:t>
              </a: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TNF</a:t>
              </a:r>
              <a:r>
                <a:rPr lang="ru-RU" sz="1600" b="1" dirty="0" err="1">
                  <a:solidFill>
                    <a:srgbClr val="FF0000"/>
                  </a:solidFill>
                  <a:latin typeface="Calibri"/>
                </a:rPr>
                <a:t>-α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6012" y="4910138"/>
              <a:ext cx="719365" cy="29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IFN-γ</a:t>
              </a:r>
              <a:endParaRPr lang="ru-RU" sz="16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379" name="TextBox 65"/>
            <p:cNvSpPr txBox="1">
              <a:spLocks noChangeArrowheads="1"/>
            </p:cNvSpPr>
            <p:nvPr/>
          </p:nvSpPr>
          <p:spPr bwMode="auto">
            <a:xfrm>
              <a:off x="1625600" y="4011613"/>
              <a:ext cx="6429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ru-RU" b="1">
                  <a:solidFill>
                    <a:srgbClr val="002060"/>
                  </a:solidFill>
                </a:rPr>
                <a:t>М1</a:t>
              </a:r>
            </a:p>
          </p:txBody>
        </p:sp>
        <p:sp>
          <p:nvSpPr>
            <p:cNvPr id="67" name="Овал 66"/>
            <p:cNvSpPr/>
            <p:nvPr/>
          </p:nvSpPr>
          <p:spPr>
            <a:xfrm>
              <a:off x="2214563" y="4857750"/>
              <a:ext cx="71437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2428875" y="4786313"/>
              <a:ext cx="71438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581275" y="4938713"/>
              <a:ext cx="71438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2733675" y="5091113"/>
              <a:ext cx="71438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2571750" y="5143500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2357438" y="5000625"/>
              <a:ext cx="71437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2214563" y="507206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Дуга 74"/>
            <p:cNvSpPr/>
            <p:nvPr/>
          </p:nvSpPr>
          <p:spPr>
            <a:xfrm>
              <a:off x="6810375" y="1966913"/>
              <a:ext cx="928688" cy="928687"/>
            </a:xfrm>
            <a:prstGeom prst="arc">
              <a:avLst>
                <a:gd name="adj1" fmla="val 14391069"/>
                <a:gd name="adj2" fmla="val 3503039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43763" y="2214563"/>
              <a:ext cx="928687" cy="277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-10 </a:t>
              </a:r>
            </a:p>
          </p:txBody>
        </p:sp>
        <p:sp>
          <p:nvSpPr>
            <p:cNvPr id="81" name="Овал 80"/>
            <p:cNvSpPr/>
            <p:nvPr/>
          </p:nvSpPr>
          <p:spPr>
            <a:xfrm>
              <a:off x="6605588" y="4786313"/>
              <a:ext cx="71437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6819900" y="471487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6972300" y="486727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7124700" y="501967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6962775" y="5072063"/>
              <a:ext cx="71438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6748463" y="4929188"/>
              <a:ext cx="71437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6605588" y="5000625"/>
              <a:ext cx="71437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96" name="TextBox 90"/>
            <p:cNvSpPr txBox="1">
              <a:spLocks noChangeArrowheads="1"/>
            </p:cNvSpPr>
            <p:nvPr/>
          </p:nvSpPr>
          <p:spPr bwMode="auto">
            <a:xfrm>
              <a:off x="5899150" y="3983038"/>
              <a:ext cx="6429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ru-RU" b="1">
                  <a:solidFill>
                    <a:srgbClr val="002060"/>
                  </a:solidFill>
                </a:rPr>
                <a:t>М</a:t>
              </a:r>
              <a:r>
                <a:rPr kumimoji="0" lang="en-US" b="1">
                  <a:solidFill>
                    <a:srgbClr val="002060"/>
                  </a:solidFill>
                </a:rPr>
                <a:t>2</a:t>
              </a:r>
              <a:endParaRPr kumimoji="0" lang="ru-RU" b="1">
                <a:solidFill>
                  <a:srgbClr val="002060"/>
                </a:solidFill>
              </a:endParaRPr>
            </a:p>
          </p:txBody>
        </p:sp>
        <p:sp>
          <p:nvSpPr>
            <p:cNvPr id="15397" name="TextBox 93"/>
            <p:cNvSpPr txBox="1">
              <a:spLocks noChangeArrowheads="1"/>
            </p:cNvSpPr>
            <p:nvPr/>
          </p:nvSpPr>
          <p:spPr bwMode="auto">
            <a:xfrm>
              <a:off x="1789188" y="5829668"/>
              <a:ext cx="1270381" cy="53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kumimoji="0" lang="en-US" sz="1600" i="1" dirty="0">
                  <a:solidFill>
                    <a:prstClr val="black"/>
                  </a:solidFill>
                </a:rPr>
                <a:t>Natural killer</a:t>
              </a:r>
              <a:endParaRPr kumimoji="0" lang="ru-RU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5398" name="TextBox 94"/>
            <p:cNvSpPr txBox="1">
              <a:spLocks noChangeArrowheads="1"/>
            </p:cNvSpPr>
            <p:nvPr/>
          </p:nvSpPr>
          <p:spPr bwMode="auto">
            <a:xfrm>
              <a:off x="3143250" y="5786438"/>
              <a:ext cx="15001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i="1">
                  <a:solidFill>
                    <a:prstClr val="black"/>
                  </a:solidFill>
                </a:rPr>
                <a:t>Neutrophils</a:t>
              </a:r>
              <a:endParaRPr kumimoji="0" lang="ru-RU" sz="1600" i="1">
                <a:solidFill>
                  <a:prstClr val="black"/>
                </a:solidFill>
              </a:endParaRPr>
            </a:p>
          </p:txBody>
        </p:sp>
        <p:sp>
          <p:nvSpPr>
            <p:cNvPr id="15399" name="TextBox 95"/>
            <p:cNvSpPr txBox="1">
              <a:spLocks noChangeArrowheads="1"/>
            </p:cNvSpPr>
            <p:nvPr/>
          </p:nvSpPr>
          <p:spPr bwMode="auto">
            <a:xfrm>
              <a:off x="5808663" y="5767388"/>
              <a:ext cx="15001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i="1">
                  <a:solidFill>
                    <a:prstClr val="black"/>
                  </a:solidFill>
                </a:rPr>
                <a:t>Eosinophil</a:t>
              </a:r>
              <a:endParaRPr kumimoji="0" lang="ru-RU" sz="1600" i="1">
                <a:solidFill>
                  <a:prstClr val="black"/>
                </a:solidFill>
              </a:endParaRPr>
            </a:p>
          </p:txBody>
        </p:sp>
        <p:sp>
          <p:nvSpPr>
            <p:cNvPr id="15400" name="TextBox 96"/>
            <p:cNvSpPr txBox="1">
              <a:spLocks noChangeArrowheads="1"/>
            </p:cNvSpPr>
            <p:nvPr/>
          </p:nvSpPr>
          <p:spPr bwMode="auto">
            <a:xfrm>
              <a:off x="6888163" y="5767388"/>
              <a:ext cx="15001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i="1">
                  <a:solidFill>
                    <a:prstClr val="black"/>
                  </a:solidFill>
                </a:rPr>
                <a:t>Basophil</a:t>
              </a:r>
              <a:endParaRPr kumimoji="0" lang="ru-RU" sz="1600" i="1">
                <a:solidFill>
                  <a:prstClr val="black"/>
                </a:solidFill>
              </a:endParaRPr>
            </a:p>
          </p:txBody>
        </p: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179388" y="3484563"/>
              <a:ext cx="85725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2" name="TextBox 114"/>
            <p:cNvSpPr txBox="1">
              <a:spLocks noChangeArrowheads="1"/>
            </p:cNvSpPr>
            <p:nvPr/>
          </p:nvSpPr>
          <p:spPr bwMode="auto">
            <a:xfrm>
              <a:off x="3492500" y="4071938"/>
              <a:ext cx="2346325" cy="579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800">
                  <a:solidFill>
                    <a:srgbClr val="002060"/>
                  </a:solidFill>
                  <a:latin typeface="Calibri" charset="0"/>
                </a:rPr>
                <a:t>INNATE RESPONSE</a:t>
              </a:r>
              <a:endParaRPr kumimoji="0" lang="ru-RU" sz="1800">
                <a:solidFill>
                  <a:srgbClr val="002060"/>
                </a:solidFill>
                <a:latin typeface="Calibri" charset="0"/>
              </a:endParaRPr>
            </a:p>
            <a:p>
              <a:pPr algn="ctr"/>
              <a:r>
                <a:rPr kumimoji="0" lang="en-US" sz="1400" i="1">
                  <a:solidFill>
                    <a:srgbClr val="002060"/>
                  </a:solidFill>
                  <a:latin typeface="Calibri" charset="0"/>
                </a:rPr>
                <a:t>antigen-independent</a:t>
              </a:r>
              <a:endParaRPr kumimoji="0" lang="ru-RU" sz="1400" i="1">
                <a:solidFill>
                  <a:srgbClr val="002060"/>
                </a:solidFill>
                <a:latin typeface="Calibri" charset="0"/>
              </a:endParaRPr>
            </a:p>
          </p:txBody>
        </p:sp>
        <p:pic>
          <p:nvPicPr>
            <p:cNvPr id="15405" name="Picture 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2" t="54369" r="6122" b="5243"/>
            <a:stretch>
              <a:fillRect/>
            </a:stretch>
          </p:blipFill>
          <p:spPr bwMode="auto">
            <a:xfrm>
              <a:off x="2071688" y="5266161"/>
              <a:ext cx="642937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Полилиния 121"/>
            <p:cNvSpPr/>
            <p:nvPr/>
          </p:nvSpPr>
          <p:spPr>
            <a:xfrm>
              <a:off x="2038350" y="5262563"/>
              <a:ext cx="258763" cy="198437"/>
            </a:xfrm>
            <a:custGeom>
              <a:avLst/>
              <a:gdLst>
                <a:gd name="connsiteX0" fmla="*/ 0 w 258297"/>
                <a:gd name="connsiteY0" fmla="*/ 176212 h 199236"/>
                <a:gd name="connsiteX1" fmla="*/ 0 w 258297"/>
                <a:gd name="connsiteY1" fmla="*/ 176212 h 199236"/>
                <a:gd name="connsiteX2" fmla="*/ 38100 w 258297"/>
                <a:gd name="connsiteY2" fmla="*/ 195262 h 199236"/>
                <a:gd name="connsiteX3" fmla="*/ 61913 w 258297"/>
                <a:gd name="connsiteY3" fmla="*/ 176212 h 199236"/>
                <a:gd name="connsiteX4" fmla="*/ 76200 w 258297"/>
                <a:gd name="connsiteY4" fmla="*/ 166687 h 199236"/>
                <a:gd name="connsiteX5" fmla="*/ 90488 w 258297"/>
                <a:gd name="connsiteY5" fmla="*/ 123825 h 199236"/>
                <a:gd name="connsiteX6" fmla="*/ 100013 w 258297"/>
                <a:gd name="connsiteY6" fmla="*/ 109537 h 199236"/>
                <a:gd name="connsiteX7" fmla="*/ 109538 w 258297"/>
                <a:gd name="connsiteY7" fmla="*/ 80962 h 199236"/>
                <a:gd name="connsiteX8" fmla="*/ 152400 w 258297"/>
                <a:gd name="connsiteY8" fmla="*/ 52387 h 199236"/>
                <a:gd name="connsiteX9" fmla="*/ 180975 w 258297"/>
                <a:gd name="connsiteY9" fmla="*/ 42862 h 199236"/>
                <a:gd name="connsiteX10" fmla="*/ 209550 w 258297"/>
                <a:gd name="connsiteY10" fmla="*/ 33337 h 199236"/>
                <a:gd name="connsiteX11" fmla="*/ 247650 w 258297"/>
                <a:gd name="connsiteY11" fmla="*/ 28575 h 199236"/>
                <a:gd name="connsiteX12" fmla="*/ 257175 w 258297"/>
                <a:gd name="connsiteY12" fmla="*/ 14287 h 199236"/>
                <a:gd name="connsiteX13" fmla="*/ 228600 w 258297"/>
                <a:gd name="connsiteY13" fmla="*/ 0 h 199236"/>
                <a:gd name="connsiteX14" fmla="*/ 171450 w 258297"/>
                <a:gd name="connsiteY14" fmla="*/ 4762 h 199236"/>
                <a:gd name="connsiteX15" fmla="*/ 128588 w 258297"/>
                <a:gd name="connsiteY15" fmla="*/ 28575 h 199236"/>
                <a:gd name="connsiteX16" fmla="*/ 114300 w 258297"/>
                <a:gd name="connsiteY16" fmla="*/ 33337 h 199236"/>
                <a:gd name="connsiteX17" fmla="*/ 71438 w 258297"/>
                <a:gd name="connsiteY17" fmla="*/ 28575 h 199236"/>
                <a:gd name="connsiteX18" fmla="*/ 42863 w 258297"/>
                <a:gd name="connsiteY18" fmla="*/ 47625 h 199236"/>
                <a:gd name="connsiteX19" fmla="*/ 28575 w 258297"/>
                <a:gd name="connsiteY19" fmla="*/ 57150 h 199236"/>
                <a:gd name="connsiteX20" fmla="*/ 14288 w 258297"/>
                <a:gd name="connsiteY20" fmla="*/ 85725 h 199236"/>
                <a:gd name="connsiteX21" fmla="*/ 4763 w 258297"/>
                <a:gd name="connsiteY21" fmla="*/ 123825 h 199236"/>
                <a:gd name="connsiteX22" fmla="*/ 0 w 258297"/>
                <a:gd name="connsiteY22" fmla="*/ 176212 h 1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8297" h="199236">
                  <a:moveTo>
                    <a:pt x="0" y="176212"/>
                  </a:moveTo>
                  <a:lnTo>
                    <a:pt x="0" y="176212"/>
                  </a:lnTo>
                  <a:cubicBezTo>
                    <a:pt x="12700" y="182562"/>
                    <a:pt x="24401" y="191526"/>
                    <a:pt x="38100" y="195262"/>
                  </a:cubicBezTo>
                  <a:cubicBezTo>
                    <a:pt x="52671" y="199236"/>
                    <a:pt x="55472" y="182653"/>
                    <a:pt x="61913" y="176212"/>
                  </a:cubicBezTo>
                  <a:cubicBezTo>
                    <a:pt x="65960" y="172165"/>
                    <a:pt x="71438" y="169862"/>
                    <a:pt x="76200" y="166687"/>
                  </a:cubicBezTo>
                  <a:lnTo>
                    <a:pt x="90488" y="123825"/>
                  </a:lnTo>
                  <a:cubicBezTo>
                    <a:pt x="92298" y="118395"/>
                    <a:pt x="96838" y="114300"/>
                    <a:pt x="100013" y="109537"/>
                  </a:cubicBezTo>
                  <a:cubicBezTo>
                    <a:pt x="103188" y="100012"/>
                    <a:pt x="101184" y="86531"/>
                    <a:pt x="109538" y="80962"/>
                  </a:cubicBezTo>
                  <a:lnTo>
                    <a:pt x="152400" y="52387"/>
                  </a:lnTo>
                  <a:cubicBezTo>
                    <a:pt x="160754" y="46818"/>
                    <a:pt x="171450" y="46037"/>
                    <a:pt x="180975" y="42862"/>
                  </a:cubicBezTo>
                  <a:lnTo>
                    <a:pt x="209550" y="33337"/>
                  </a:lnTo>
                  <a:cubicBezTo>
                    <a:pt x="221692" y="29289"/>
                    <a:pt x="234950" y="30162"/>
                    <a:pt x="247650" y="28575"/>
                  </a:cubicBezTo>
                  <a:cubicBezTo>
                    <a:pt x="250825" y="23812"/>
                    <a:pt x="258297" y="19900"/>
                    <a:pt x="257175" y="14287"/>
                  </a:cubicBezTo>
                  <a:cubicBezTo>
                    <a:pt x="255856" y="7691"/>
                    <a:pt x="233280" y="1560"/>
                    <a:pt x="228600" y="0"/>
                  </a:cubicBezTo>
                  <a:cubicBezTo>
                    <a:pt x="209550" y="1587"/>
                    <a:pt x="190398" y="2236"/>
                    <a:pt x="171450" y="4762"/>
                  </a:cubicBezTo>
                  <a:cubicBezTo>
                    <a:pt x="155735" y="6857"/>
                    <a:pt x="139830" y="21080"/>
                    <a:pt x="128588" y="28575"/>
                  </a:cubicBezTo>
                  <a:cubicBezTo>
                    <a:pt x="124411" y="31360"/>
                    <a:pt x="119063" y="31750"/>
                    <a:pt x="114300" y="33337"/>
                  </a:cubicBezTo>
                  <a:cubicBezTo>
                    <a:pt x="100013" y="31750"/>
                    <a:pt x="85534" y="25756"/>
                    <a:pt x="71438" y="28575"/>
                  </a:cubicBezTo>
                  <a:cubicBezTo>
                    <a:pt x="60213" y="30820"/>
                    <a:pt x="52388" y="41275"/>
                    <a:pt x="42863" y="47625"/>
                  </a:cubicBezTo>
                  <a:lnTo>
                    <a:pt x="28575" y="57150"/>
                  </a:lnTo>
                  <a:cubicBezTo>
                    <a:pt x="16608" y="93053"/>
                    <a:pt x="32749" y="48804"/>
                    <a:pt x="14288" y="85725"/>
                  </a:cubicBezTo>
                  <a:cubicBezTo>
                    <a:pt x="10288" y="93726"/>
                    <a:pt x="5151" y="117609"/>
                    <a:pt x="4763" y="123825"/>
                  </a:cubicBezTo>
                  <a:cubicBezTo>
                    <a:pt x="3674" y="141253"/>
                    <a:pt x="794" y="167481"/>
                    <a:pt x="0" y="17621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53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 rot="18731289">
              <a:off x="667043" y="2209450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" name="Равно 39"/>
            <p:cNvSpPr/>
            <p:nvPr/>
          </p:nvSpPr>
          <p:spPr>
            <a:xfrm rot="13331289">
              <a:off x="1335088" y="2820988"/>
              <a:ext cx="142875" cy="357187"/>
            </a:xfrm>
            <a:prstGeom prst="mathEqual">
              <a:avLst>
                <a:gd name="adj1" fmla="val 8135"/>
                <a:gd name="adj2" fmla="val 276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Дуга 51"/>
            <p:cNvSpPr/>
            <p:nvPr/>
          </p:nvSpPr>
          <p:spPr>
            <a:xfrm rot="18731289">
              <a:off x="1347788" y="2035175"/>
              <a:ext cx="928688" cy="928687"/>
            </a:xfrm>
            <a:prstGeom prst="arc">
              <a:avLst>
                <a:gd name="adj1" fmla="val 14391069"/>
                <a:gd name="adj2" fmla="val 3503039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Дуга 61"/>
            <p:cNvSpPr/>
            <p:nvPr/>
          </p:nvSpPr>
          <p:spPr>
            <a:xfrm rot="10800000">
              <a:off x="250825" y="1412875"/>
              <a:ext cx="1584325" cy="2366963"/>
            </a:xfrm>
            <a:prstGeom prst="arc">
              <a:avLst>
                <a:gd name="adj1" fmla="val 16005597"/>
                <a:gd name="adj2" fmla="val 4268931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2645" y="2903538"/>
              <a:ext cx="643013" cy="333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Calibri"/>
                </a:rPr>
                <a:t>IFN-γ</a:t>
              </a:r>
              <a:endParaRPr lang="ru-RU" sz="14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9250" y="2187575"/>
              <a:ext cx="1427163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-12, </a:t>
              </a: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TNF</a:t>
              </a:r>
              <a:r>
                <a:rPr lang="ru-RU" sz="1600" b="1" dirty="0" err="1">
                  <a:solidFill>
                    <a:srgbClr val="FF0000"/>
                  </a:solidFill>
                  <a:latin typeface="Calibri"/>
                </a:rPr>
                <a:t>-α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  <p:pic>
          <p:nvPicPr>
            <p:cNvPr id="80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>
              <a:off x="6219717" y="912249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418" name="TextBox 88"/>
            <p:cNvSpPr txBox="1">
              <a:spLocks noChangeArrowheads="1"/>
            </p:cNvSpPr>
            <p:nvPr/>
          </p:nvSpPr>
          <p:spPr bwMode="auto">
            <a:xfrm>
              <a:off x="6321425" y="1981200"/>
              <a:ext cx="714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Th0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cxnSp>
          <p:nvCxnSpPr>
            <p:cNvPr id="99" name="Прямая со стрелкой 98"/>
            <p:cNvCxnSpPr/>
            <p:nvPr/>
          </p:nvCxnSpPr>
          <p:spPr>
            <a:xfrm flipH="1" flipV="1">
              <a:off x="1039813" y="1773238"/>
              <a:ext cx="3175" cy="431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6656388" y="1704975"/>
              <a:ext cx="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21" name="Picture 21" descr="http://www.fotosearch.com/bthumb/CSP/CSP072/k0723554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" t="13599" r="7780" b="14400"/>
            <a:stretch>
              <a:fillRect/>
            </a:stretch>
          </p:blipFill>
          <p:spPr bwMode="auto">
            <a:xfrm>
              <a:off x="417513" y="4565650"/>
              <a:ext cx="625475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2" name="Picture 13" descr="http://www.fotosearch.com/bthumb/CSP/CSP105/k105759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4140200"/>
              <a:ext cx="500062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3" name="Picture 15" descr="http://www.fotosearch.com/bthumb/CSP/CSP105/k1057594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4214813"/>
              <a:ext cx="500063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 rot="2994946">
              <a:off x="3172899" y="2207103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08" name="Равно 107"/>
            <p:cNvSpPr/>
            <p:nvPr/>
          </p:nvSpPr>
          <p:spPr>
            <a:xfrm rot="19194946">
              <a:off x="3159222" y="2768541"/>
              <a:ext cx="142876" cy="357190"/>
            </a:xfrm>
            <a:prstGeom prst="mathEqual">
              <a:avLst>
                <a:gd name="adj1" fmla="val 8135"/>
                <a:gd name="adj2" fmla="val 27692"/>
              </a:avLst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82466" y="2432404"/>
              <a:ext cx="714380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7" name="TextBox 122"/>
            <p:cNvSpPr txBox="1">
              <a:spLocks noChangeArrowheads="1"/>
            </p:cNvSpPr>
            <p:nvPr/>
          </p:nvSpPr>
          <p:spPr bwMode="auto">
            <a:xfrm>
              <a:off x="685800" y="2432050"/>
              <a:ext cx="714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Th0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cxnSp>
          <p:nvCxnSpPr>
            <p:cNvPr id="129" name="Прямая со стрелкой 128"/>
            <p:cNvCxnSpPr/>
            <p:nvPr/>
          </p:nvCxnSpPr>
          <p:spPr>
            <a:xfrm flipH="1" flipV="1">
              <a:off x="3622675" y="1773238"/>
              <a:ext cx="12700" cy="431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>
              <a:off x="611560" y="908720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1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>
              <a:off x="3193754" y="908720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431" name="TextBox 131"/>
            <p:cNvSpPr txBox="1">
              <a:spLocks noChangeArrowheads="1"/>
            </p:cNvSpPr>
            <p:nvPr/>
          </p:nvSpPr>
          <p:spPr bwMode="auto">
            <a:xfrm>
              <a:off x="679450" y="1127125"/>
              <a:ext cx="714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Th1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15432" name="TextBox 132"/>
            <p:cNvSpPr txBox="1">
              <a:spLocks noChangeArrowheads="1"/>
            </p:cNvSpPr>
            <p:nvPr/>
          </p:nvSpPr>
          <p:spPr bwMode="auto">
            <a:xfrm rot="-2849615">
              <a:off x="1143000" y="2998788"/>
              <a:ext cx="9350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b="1">
                  <a:solidFill>
                    <a:prstClr val="black"/>
                  </a:solidFill>
                  <a:latin typeface="Calibri" charset="0"/>
                </a:rPr>
                <a:t>MHC-II</a:t>
              </a:r>
              <a:endParaRPr kumimoji="0" lang="ru-RU" sz="1600" b="1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5433" name="TextBox 133"/>
            <p:cNvSpPr txBox="1">
              <a:spLocks noChangeArrowheads="1"/>
            </p:cNvSpPr>
            <p:nvPr/>
          </p:nvSpPr>
          <p:spPr bwMode="auto">
            <a:xfrm rot="2738096">
              <a:off x="2563813" y="2962275"/>
              <a:ext cx="9350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b="1">
                  <a:solidFill>
                    <a:prstClr val="black"/>
                  </a:solidFill>
                  <a:latin typeface="Calibri" charset="0"/>
                </a:rPr>
                <a:t>MHC-I</a:t>
              </a:r>
              <a:endParaRPr kumimoji="0" lang="ru-RU" sz="1600" b="1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88" name="Дуга 87"/>
            <p:cNvSpPr/>
            <p:nvPr/>
          </p:nvSpPr>
          <p:spPr>
            <a:xfrm rot="7458762" flipV="1">
              <a:off x="5616575" y="4538663"/>
              <a:ext cx="928687" cy="928688"/>
            </a:xfrm>
            <a:prstGeom prst="arc">
              <a:avLst>
                <a:gd name="adj1" fmla="val 14391069"/>
                <a:gd name="adj2" fmla="val 3503039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86350" y="4857750"/>
              <a:ext cx="1285875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IL-4, IL-13</a:t>
              </a:r>
              <a:endParaRPr lang="ru-RU" sz="16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436" name="TextBox 119"/>
            <p:cNvSpPr txBox="1">
              <a:spLocks noChangeArrowheads="1"/>
            </p:cNvSpPr>
            <p:nvPr/>
          </p:nvSpPr>
          <p:spPr bwMode="auto">
            <a:xfrm>
              <a:off x="3260725" y="1136650"/>
              <a:ext cx="714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CTL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15437" name="TextBox 92"/>
            <p:cNvSpPr txBox="1">
              <a:spLocks noChangeArrowheads="1"/>
            </p:cNvSpPr>
            <p:nvPr/>
          </p:nvSpPr>
          <p:spPr bwMode="auto">
            <a:xfrm>
              <a:off x="6284913" y="1136650"/>
              <a:ext cx="714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Th2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92" name="Дуга 91"/>
            <p:cNvSpPr/>
            <p:nvPr/>
          </p:nvSpPr>
          <p:spPr>
            <a:xfrm rot="10800000" flipH="1">
              <a:off x="2843213" y="1412875"/>
              <a:ext cx="1584325" cy="2366963"/>
            </a:xfrm>
            <a:prstGeom prst="arc">
              <a:avLst>
                <a:gd name="adj1" fmla="val 16005597"/>
                <a:gd name="adj2" fmla="val 4260127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76023" y="2900363"/>
              <a:ext cx="630915" cy="333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Calibri"/>
                </a:rPr>
                <a:t>IFN-γ</a:t>
              </a:r>
              <a:endParaRPr lang="ru-RU" sz="14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440" name="TextBox 99"/>
            <p:cNvSpPr txBox="1">
              <a:spLocks noChangeArrowheads="1"/>
            </p:cNvSpPr>
            <p:nvPr/>
          </p:nvSpPr>
          <p:spPr bwMode="auto">
            <a:xfrm>
              <a:off x="6313488" y="2687638"/>
              <a:ext cx="9350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b="1">
                  <a:solidFill>
                    <a:prstClr val="black"/>
                  </a:solidFill>
                  <a:latin typeface="Calibri" charset="0"/>
                </a:rPr>
                <a:t>MHC-II</a:t>
              </a:r>
              <a:endParaRPr kumimoji="0" lang="ru-RU" sz="1600" b="1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01" name="Дуга 100"/>
            <p:cNvSpPr/>
            <p:nvPr/>
          </p:nvSpPr>
          <p:spPr>
            <a:xfrm rot="10800000">
              <a:off x="5508625" y="1225550"/>
              <a:ext cx="1584325" cy="1762125"/>
            </a:xfrm>
            <a:prstGeom prst="arc">
              <a:avLst>
                <a:gd name="adj1" fmla="val 17423088"/>
                <a:gd name="adj2" fmla="val 5053528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32363" y="1898650"/>
              <a:ext cx="1285875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IL-4, IL-13</a:t>
              </a:r>
              <a:endParaRPr lang="ru-RU" sz="16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18466052">
              <a:off x="1194221" y="2843246"/>
              <a:ext cx="216024" cy="144016"/>
            </a:xfrm>
            <a:prstGeom prst="triangl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>
              <a:off x="146731" y="5943928"/>
              <a:ext cx="216024" cy="144016"/>
            </a:xfrm>
            <a:prstGeom prst="triangl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5" name="Табличка 4"/>
            <p:cNvSpPr/>
            <p:nvPr/>
          </p:nvSpPr>
          <p:spPr>
            <a:xfrm>
              <a:off x="3212315" y="2746557"/>
              <a:ext cx="216024" cy="221704"/>
            </a:xfrm>
            <a:prstGeom prst="plaque">
              <a:avLst>
                <a:gd name="adj" fmla="val 3472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Табличка 102"/>
            <p:cNvSpPr/>
            <p:nvPr/>
          </p:nvSpPr>
          <p:spPr>
            <a:xfrm>
              <a:off x="436634" y="5871919"/>
              <a:ext cx="216024" cy="221704"/>
            </a:xfrm>
            <a:prstGeom prst="plaque">
              <a:avLst>
                <a:gd name="adj" fmla="val 3472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6605158" y="2497062"/>
              <a:ext cx="144016" cy="144016"/>
            </a:xfrm>
            <a:prstGeom prst="ellipse">
              <a:avLst/>
            </a:prstGeom>
            <a:solidFill>
              <a:srgbClr val="5FDF1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779740" y="5943928"/>
              <a:ext cx="144016" cy="144016"/>
            </a:xfrm>
            <a:prstGeom prst="ellipse">
              <a:avLst/>
            </a:prstGeom>
            <a:solidFill>
              <a:srgbClr val="5FDF1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61" name="TextBox 118"/>
            <p:cNvSpPr txBox="1">
              <a:spLocks noChangeArrowheads="1"/>
            </p:cNvSpPr>
            <p:nvPr/>
          </p:nvSpPr>
          <p:spPr bwMode="auto">
            <a:xfrm>
              <a:off x="923013" y="5826279"/>
              <a:ext cx="12144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US" sz="1400" i="1">
                  <a:solidFill>
                    <a:prstClr val="black"/>
                  </a:solidFill>
                </a:rPr>
                <a:t>- antigens</a:t>
              </a:r>
              <a:endParaRPr kumimoji="0" lang="ru-RU" sz="1400" i="1">
                <a:solidFill>
                  <a:prstClr val="black"/>
                </a:solidFill>
              </a:endParaRPr>
            </a:p>
          </p:txBody>
        </p:sp>
        <p:sp>
          <p:nvSpPr>
            <p:cNvPr id="15462" name="TextBox 127"/>
            <p:cNvSpPr txBox="1">
              <a:spLocks noChangeArrowheads="1"/>
            </p:cNvSpPr>
            <p:nvPr/>
          </p:nvSpPr>
          <p:spPr bwMode="auto">
            <a:xfrm>
              <a:off x="1225550" y="667677"/>
              <a:ext cx="2222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dirty="0">
                  <a:solidFill>
                    <a:prstClr val="black"/>
                  </a:solidFill>
                </a:rPr>
                <a:t>Cellular response</a:t>
              </a:r>
              <a:endParaRPr kumimoji="0"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15463" name="TextBox 134"/>
            <p:cNvSpPr txBox="1">
              <a:spLocks noChangeArrowheads="1"/>
            </p:cNvSpPr>
            <p:nvPr/>
          </p:nvSpPr>
          <p:spPr bwMode="auto">
            <a:xfrm>
              <a:off x="6521449" y="667681"/>
              <a:ext cx="24463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600" dirty="0" err="1">
                  <a:solidFill>
                    <a:prstClr val="black"/>
                  </a:solidFill>
                </a:rPr>
                <a:t>Humoral</a:t>
              </a:r>
              <a:r>
                <a:rPr kumimoji="0" lang="en-US" sz="1600" dirty="0">
                  <a:solidFill>
                    <a:prstClr val="black"/>
                  </a:solidFill>
                </a:rPr>
                <a:t> response</a:t>
              </a:r>
              <a:endParaRPr kumimoji="0" lang="ru-RU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36" name="Прямая со стрелкой 135"/>
            <p:cNvCxnSpPr>
              <a:stCxn id="80" idx="4"/>
            </p:cNvCxnSpPr>
            <p:nvPr/>
          </p:nvCxnSpPr>
          <p:spPr>
            <a:xfrm flipV="1">
              <a:off x="6648450" y="1695450"/>
              <a:ext cx="3175" cy="1349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ткрывающая квадратная скобка 18"/>
            <p:cNvSpPr/>
            <p:nvPr/>
          </p:nvSpPr>
          <p:spPr>
            <a:xfrm rot="5400000">
              <a:off x="4932363" y="-2017914"/>
              <a:ext cx="215900" cy="5400675"/>
            </a:xfrm>
            <a:prstGeom prst="lef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66" name="TextBox 113"/>
            <p:cNvSpPr txBox="1">
              <a:spLocks noChangeArrowheads="1"/>
            </p:cNvSpPr>
            <p:nvPr/>
          </p:nvSpPr>
          <p:spPr bwMode="auto">
            <a:xfrm>
              <a:off x="3662363" y="363488"/>
              <a:ext cx="2354262" cy="61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1800" dirty="0">
                  <a:solidFill>
                    <a:srgbClr val="002060"/>
                  </a:solidFill>
                  <a:latin typeface="Calibri" charset="0"/>
                </a:rPr>
                <a:t>ADAPTIVE RESPONSE</a:t>
              </a:r>
              <a:endParaRPr kumimoji="0" lang="ru-RU" sz="1800" dirty="0">
                <a:solidFill>
                  <a:srgbClr val="002060"/>
                </a:solidFill>
                <a:latin typeface="Calibri" charset="0"/>
              </a:endParaRPr>
            </a:p>
            <a:p>
              <a:pPr algn="ctr"/>
              <a:r>
                <a:rPr kumimoji="0" lang="en-US" sz="1600" b="1" i="1" dirty="0">
                  <a:solidFill>
                    <a:srgbClr val="002060"/>
                  </a:solidFill>
                  <a:latin typeface="Calibri" charset="0"/>
                </a:rPr>
                <a:t>antigen-dependent</a:t>
              </a:r>
              <a:endParaRPr kumimoji="0" lang="ru-RU" sz="1600" i="1" dirty="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37" name="Равнобедренный треугольник 136"/>
            <p:cNvSpPr/>
            <p:nvPr/>
          </p:nvSpPr>
          <p:spPr>
            <a:xfrm rot="13764460">
              <a:off x="650573" y="4164540"/>
              <a:ext cx="216024" cy="230878"/>
            </a:xfrm>
            <a:prstGeom prst="triangl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38" name="Табличка 137"/>
            <p:cNvSpPr/>
            <p:nvPr/>
          </p:nvSpPr>
          <p:spPr>
            <a:xfrm>
              <a:off x="1166418" y="4224857"/>
              <a:ext cx="216024" cy="221704"/>
            </a:xfrm>
            <a:prstGeom prst="plaque">
              <a:avLst>
                <a:gd name="adj" fmla="val 3472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8810555" y="3758901"/>
              <a:ext cx="144016" cy="144016"/>
            </a:xfrm>
            <a:prstGeom prst="ellipse">
              <a:avLst/>
            </a:prstGeom>
            <a:solidFill>
              <a:srgbClr val="5FDF1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Дуга 104"/>
            <p:cNvSpPr/>
            <p:nvPr/>
          </p:nvSpPr>
          <p:spPr>
            <a:xfrm flipV="1">
              <a:off x="7185025" y="4538663"/>
              <a:ext cx="928688" cy="928687"/>
            </a:xfrm>
            <a:prstGeom prst="arc">
              <a:avLst>
                <a:gd name="adj1" fmla="val 15857175"/>
                <a:gd name="adj2" fmla="val 5357589"/>
              </a:avLst>
            </a:prstGeom>
            <a:ln w="254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524750" y="4932363"/>
              <a:ext cx="1223963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-10, </a:t>
              </a: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IL-13</a:t>
              </a:r>
              <a:r>
                <a:rPr lang="ru-RU" sz="1600" b="1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15478" name="TextBox 65"/>
            <p:cNvSpPr txBox="1">
              <a:spLocks noChangeArrowheads="1"/>
            </p:cNvSpPr>
            <p:nvPr/>
          </p:nvSpPr>
          <p:spPr bwMode="auto">
            <a:xfrm>
              <a:off x="1908175" y="3025775"/>
              <a:ext cx="7858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APC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15479" name="TextBox 65"/>
            <p:cNvSpPr txBox="1">
              <a:spLocks noChangeArrowheads="1"/>
            </p:cNvSpPr>
            <p:nvPr/>
          </p:nvSpPr>
          <p:spPr bwMode="auto">
            <a:xfrm>
              <a:off x="6443663" y="3025775"/>
              <a:ext cx="787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>
                  <a:solidFill>
                    <a:srgbClr val="002060"/>
                  </a:solidFill>
                </a:rPr>
                <a:t>APC</a:t>
              </a:r>
              <a:endParaRPr kumimoji="0" lang="ru-RU" sz="2000" b="1">
                <a:solidFill>
                  <a:srgbClr val="002060"/>
                </a:solidFill>
              </a:endParaRPr>
            </a:p>
          </p:txBody>
        </p:sp>
        <p:pic>
          <p:nvPicPr>
            <p:cNvPr id="109" name="Picture 29" descr="http://comps.fotosearch.com/bigcomps/LIF/LIF145/PDB06006.jpg"/>
            <p:cNvPicPr>
              <a:picLocks noChangeAspect="1" noChangeArrowheads="1"/>
            </p:cNvPicPr>
            <p:nvPr/>
          </p:nvPicPr>
          <p:blipFill>
            <a:blip r:embed="rId5" cstate="print"/>
            <a:srcRect l="62500" t="33173" r="6250" b="45192"/>
            <a:stretch>
              <a:fillRect/>
            </a:stretch>
          </p:blipFill>
          <p:spPr bwMode="auto">
            <a:xfrm>
              <a:off x="8385715" y="908720"/>
              <a:ext cx="857256" cy="918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481" name="TextBox 92"/>
            <p:cNvSpPr txBox="1">
              <a:spLocks noChangeArrowheads="1"/>
            </p:cNvSpPr>
            <p:nvPr/>
          </p:nvSpPr>
          <p:spPr bwMode="auto">
            <a:xfrm>
              <a:off x="8450978" y="1133475"/>
              <a:ext cx="714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US" sz="2000" b="1" dirty="0">
                  <a:solidFill>
                    <a:srgbClr val="002060"/>
                  </a:solidFill>
                </a:rPr>
                <a:t>B</a:t>
              </a:r>
              <a:endParaRPr kumimoji="0" lang="ru-RU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 flipV="1">
              <a:off x="7164388" y="1266983"/>
              <a:ext cx="1134466" cy="143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735868" y="2276475"/>
              <a:ext cx="403224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1F497D">
                      <a:lumMod val="75000"/>
                    </a:srgbClr>
                  </a:solidFill>
                </a:rPr>
                <a:t>Y</a:t>
              </a:r>
              <a:endParaRPr lang="ru-RU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914527" y="2428875"/>
              <a:ext cx="403226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1F497D">
                      <a:lumMod val="75000"/>
                    </a:srgbClr>
                  </a:solidFill>
                </a:rPr>
                <a:t>Y</a:t>
              </a:r>
              <a:endParaRPr lang="ru-RU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482727" y="2492375"/>
              <a:ext cx="403226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1F497D">
                      <a:lumMod val="75000"/>
                    </a:srgbClr>
                  </a:solidFill>
                </a:rPr>
                <a:t>Y</a:t>
              </a:r>
              <a:endParaRPr lang="ru-RU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5487" name="TextBox 118"/>
            <p:cNvSpPr txBox="1">
              <a:spLocks noChangeArrowheads="1"/>
            </p:cNvSpPr>
            <p:nvPr/>
          </p:nvSpPr>
          <p:spPr bwMode="auto">
            <a:xfrm>
              <a:off x="8362427" y="2754394"/>
              <a:ext cx="1214437" cy="33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US" sz="1400" i="1" dirty="0" smtClean="0">
                  <a:solidFill>
                    <a:prstClr val="black"/>
                  </a:solidFill>
                </a:rPr>
                <a:t>antibodies</a:t>
              </a:r>
              <a:endParaRPr kumimoji="0" lang="ru-RU" sz="14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19" name="Прямая со стрелкой 118"/>
            <p:cNvCxnSpPr/>
            <p:nvPr/>
          </p:nvCxnSpPr>
          <p:spPr>
            <a:xfrm flipH="1">
              <a:off x="8885954" y="1844675"/>
              <a:ext cx="3175" cy="466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>
              <a:off x="8898211" y="3091402"/>
              <a:ext cx="2028" cy="5092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7659978" y="3840278"/>
              <a:ext cx="106479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 flipV="1">
              <a:off x="1403350" y="4005263"/>
              <a:ext cx="288925" cy="215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flipV="1">
              <a:off x="900113" y="3716338"/>
              <a:ext cx="576262" cy="4333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STUDIES OF THE RECENT 20 YEARS HAVE SIGNIFICANTLY SUPPLEMENTED THE “CLASSIC” MODEL OF IMMUNE RESPONSE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8" name="Rectangle 17"/>
          <p:cNvSpPr/>
          <p:nvPr/>
        </p:nvSpPr>
        <p:spPr>
          <a:xfrm>
            <a:off x="35496" y="63720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immune response is associated with the successive programming of immune </a:t>
            </a:r>
            <a:r>
              <a:rPr lang="en-GB" dirty="0" smtClean="0"/>
              <a:t>cells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891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75456"/>
            <a:ext cx="5868144" cy="649288"/>
          </a:xfrm>
        </p:spPr>
        <p:txBody>
          <a:bodyPr/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any facts </a:t>
            </a:r>
            <a:r>
              <a:rPr lang="en-US" sz="2800" dirty="0"/>
              <a:t>have been accumulated, which contradict the c</a:t>
            </a:r>
            <a:r>
              <a:rPr lang="en-US" sz="2800" dirty="0" smtClean="0"/>
              <a:t>lassic model </a:t>
            </a:r>
            <a:r>
              <a:rPr lang="en-US" sz="2800" dirty="0"/>
              <a:t>of the 19</a:t>
            </a:r>
            <a:r>
              <a:rPr lang="en-US" sz="2800" baseline="30000" dirty="0"/>
              <a:t>th</a:t>
            </a:r>
            <a:r>
              <a:rPr lang="en-US" sz="2800" dirty="0"/>
              <a:t>-20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 smtClean="0"/>
              <a:t>cs</a:t>
            </a:r>
            <a:r>
              <a:rPr lang="ru-RU" sz="2800" dirty="0" smtClean="0"/>
              <a:t> </a:t>
            </a:r>
            <a:endParaRPr lang="uk-UA" sz="2800" dirty="0">
              <a:latin typeface="Tahoma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54951"/>
              </p:ext>
            </p:extLst>
          </p:nvPr>
        </p:nvGraphicFramePr>
        <p:xfrm>
          <a:off x="0" y="1556792"/>
          <a:ext cx="9144000" cy="5278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1960"/>
                <a:gridCol w="4932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IN THE EXISTING CONCEPT</a:t>
                      </a:r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NEW DATA</a:t>
                      </a:r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The innate response is Ag-independent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 dirty="0" err="1" smtClean="0">
                          <a:solidFill>
                            <a:srgbClr val="001A2C"/>
                          </a:solidFill>
                        </a:rPr>
                        <a:t>Ms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can bind Abs and recognize </a:t>
                      </a:r>
                      <a:r>
                        <a:rPr lang="en-US" sz="2000" dirty="0" err="1" smtClean="0">
                          <a:solidFill>
                            <a:srgbClr val="001A2C"/>
                          </a:solidFill>
                        </a:rPr>
                        <a:t>Ags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 dirty="0" err="1" smtClean="0">
                          <a:solidFill>
                            <a:srgbClr val="001A2C"/>
                          </a:solidFill>
                        </a:rPr>
                        <a:t>Ms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can secrete PRM – ancient Abs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Ag-specific </a:t>
                      </a:r>
                      <a:r>
                        <a:rPr lang="en-US" sz="2000" dirty="0" err="1" smtClean="0">
                          <a:solidFill>
                            <a:srgbClr val="001A2C"/>
                          </a:solidFill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cells program </a:t>
                      </a:r>
                      <a:r>
                        <a:rPr lang="en-US" sz="2000" dirty="0" err="1" smtClean="0">
                          <a:solidFill>
                            <a:srgbClr val="001A2C"/>
                          </a:solidFill>
                        </a:rPr>
                        <a:t>Ms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1A2C"/>
                          </a:solidFill>
                        </a:rPr>
                        <a:t>IS</a:t>
                      </a:r>
                      <a:r>
                        <a:rPr lang="en-US" sz="2000" b="1" baseline="0" dirty="0" smtClean="0">
                          <a:solidFill>
                            <a:srgbClr val="001A2C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1A2C"/>
                          </a:solidFill>
                        </a:rPr>
                        <a:t>THE INNATE RESPONSE “ANTIGEN-INDEPENDENT”?</a:t>
                      </a:r>
                      <a:endParaRPr lang="ru-RU" sz="2000" b="1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The adaptive response is Ag-dependent 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The adaptive response T cells, can recognize tumor cell by its surface HSP60, although it is not an Ag 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</a:tr>
              <a:tr h="291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1A2C"/>
                          </a:solidFill>
                        </a:rPr>
                        <a:t>IS THE ADAPTIVE RESPONSE </a:t>
                      </a:r>
                      <a:r>
                        <a:rPr lang="en-US" sz="2000" b="1" baseline="0" dirty="0" smtClean="0">
                          <a:solidFill>
                            <a:srgbClr val="001A2C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1A2C"/>
                          </a:solidFill>
                        </a:rPr>
                        <a:t>“ANTIGEN-DEPENDENT”?</a:t>
                      </a:r>
                      <a:endParaRPr lang="ru-RU" sz="2000" b="1" dirty="0" smtClean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The “adaptive response” -  </a:t>
                      </a:r>
                      <a:r>
                        <a:rPr lang="en-US" sz="2000" dirty="0" err="1" smtClean="0">
                          <a:solidFill>
                            <a:srgbClr val="001A2C"/>
                          </a:solidFill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cell</a:t>
                      </a:r>
                      <a:r>
                        <a:rPr lang="en-US" sz="2000" baseline="0" dirty="0" smtClean="0">
                          <a:solidFill>
                            <a:srgbClr val="001A2C"/>
                          </a:solidFill>
                        </a:rPr>
                        <a:t> can</a:t>
                      </a: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 adjust its phenotype to Th1/Th2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Similar events also occur in the IR. The M can adjust its phenotype to M1/M2. 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</a:tr>
              <a:tr h="1432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1A2C"/>
                          </a:solidFill>
                        </a:rPr>
                        <a:t>IS IT CORRECT TO USE THE WORD “ADAPTIVE” TO DIFFERENTIATE BETWEEN THE TWO TYPES OF IMMUNE RESPONSE?</a:t>
                      </a:r>
                      <a:endParaRPr lang="ru-RU" sz="2000" b="1" dirty="0" smtClean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Did not explain how the immunity recover the homeostasis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001A2C"/>
                          </a:solidFill>
                        </a:rPr>
                        <a:t>Obviously, a concept of homeostasis should help. </a:t>
                      </a:r>
                      <a:endParaRPr lang="ru-RU" sz="2000" dirty="0">
                        <a:solidFill>
                          <a:srgbClr val="001A2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632848" cy="152349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spc="100" dirty="0" smtClean="0"/>
              <a:t>THE HOMEOSTASIS IS SUPPORTED BY       A NEGATIVE FEEDBACK MECHANISM</a:t>
            </a:r>
            <a:endParaRPr lang="ru-RU" sz="3200" spc="1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971600" y="1044007"/>
            <a:ext cx="6976702" cy="5121297"/>
            <a:chOff x="1403648" y="1636024"/>
            <a:chExt cx="6278941" cy="454173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403648" y="1636024"/>
              <a:ext cx="6278941" cy="4541732"/>
              <a:chOff x="1368993" y="1623572"/>
              <a:chExt cx="6278941" cy="4541732"/>
            </a:xfrm>
          </p:grpSpPr>
          <p:sp>
            <p:nvSpPr>
              <p:cNvPr id="44" name="Дуга 43"/>
              <p:cNvSpPr/>
              <p:nvPr/>
            </p:nvSpPr>
            <p:spPr>
              <a:xfrm>
                <a:off x="2411760" y="2132856"/>
                <a:ext cx="4176464" cy="3744416"/>
              </a:xfrm>
              <a:prstGeom prst="arc">
                <a:avLst>
                  <a:gd name="adj1" fmla="val 7665865"/>
                  <a:gd name="adj2" fmla="val 9831028"/>
                </a:avLst>
              </a:prstGeom>
              <a:ln w="57150" cmpd="sng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Дуга 42"/>
              <p:cNvSpPr/>
              <p:nvPr/>
            </p:nvSpPr>
            <p:spPr>
              <a:xfrm>
                <a:off x="2402007" y="2120404"/>
                <a:ext cx="4176464" cy="3744416"/>
              </a:xfrm>
              <a:prstGeom prst="arc">
                <a:avLst>
                  <a:gd name="adj1" fmla="val 1002614"/>
                  <a:gd name="adj2" fmla="val 3228067"/>
                </a:avLst>
              </a:prstGeom>
              <a:ln w="57150" cmpd="sng">
                <a:solidFill>
                  <a:srgbClr val="FF0000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Дуга 7"/>
              <p:cNvSpPr/>
              <p:nvPr/>
            </p:nvSpPr>
            <p:spPr>
              <a:xfrm>
                <a:off x="2412601" y="2132856"/>
                <a:ext cx="4176464" cy="3744416"/>
              </a:xfrm>
              <a:prstGeom prst="arc">
                <a:avLst>
                  <a:gd name="adj1" fmla="val 11789185"/>
                  <a:gd name="adj2" fmla="val 15331998"/>
                </a:avLst>
              </a:prstGeom>
              <a:ln w="57150" cmpd="sng">
                <a:solidFill>
                  <a:srgbClr val="64FF1E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5401441" y="3501008"/>
                <a:ext cx="2195736" cy="10081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735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/>
                  <a:t>SENSOR </a:t>
                </a: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3385217" y="5157192"/>
                <a:ext cx="2195736" cy="10081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FFCC19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/>
                  <a:t>REGULATOR</a:t>
                </a:r>
                <a:r>
                  <a:rPr lang="en-US" sz="2600" dirty="0" smtClean="0"/>
                  <a:t> </a:t>
                </a: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368993" y="3501008"/>
                <a:ext cx="2195736" cy="1008112"/>
              </a:xfrm>
              <a:prstGeom prst="roundRect">
                <a:avLst>
                  <a:gd name="adj" fmla="val 48780"/>
                </a:avLst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64FF1E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/>
                  <a:t>EFFECTOR</a:t>
                </a:r>
                <a:r>
                  <a:rPr lang="en-US" sz="2600" dirty="0" smtClean="0"/>
                  <a:t> </a:t>
                </a:r>
              </a:p>
            </p:txBody>
          </p:sp>
          <p:sp>
            <p:nvSpPr>
              <p:cNvPr id="30" name="Солнце 29"/>
              <p:cNvSpPr/>
              <p:nvPr/>
            </p:nvSpPr>
            <p:spPr>
              <a:xfrm>
                <a:off x="4140793" y="1688356"/>
                <a:ext cx="648072" cy="626368"/>
              </a:xfrm>
              <a:prstGeom prst="sun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FF99F9"/>
                  </a:gs>
                </a:gsLst>
                <a:path path="shap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05432" y="1623572"/>
                <a:ext cx="1742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FF"/>
                    </a:solidFill>
                  </a:rPr>
                  <a:t>homeostatic </a:t>
                </a:r>
                <a:r>
                  <a:rPr lang="en-US" i="1" dirty="0">
                    <a:solidFill>
                      <a:srgbClr val="FFFFFF"/>
                    </a:solidFill>
                  </a:rPr>
                  <a:t>disorder </a:t>
                </a:r>
                <a:endParaRPr lang="ru-RU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Дуга 41"/>
              <p:cNvSpPr/>
              <p:nvPr/>
            </p:nvSpPr>
            <p:spPr>
              <a:xfrm>
                <a:off x="2411760" y="2132856"/>
                <a:ext cx="4176464" cy="3744416"/>
              </a:xfrm>
              <a:prstGeom prst="arc">
                <a:avLst>
                  <a:gd name="adj1" fmla="val 16996440"/>
                  <a:gd name="adj2" fmla="val 20689091"/>
                </a:avLst>
              </a:prstGeom>
              <a:ln w="57150" cmpd="sng">
                <a:solidFill>
                  <a:schemeClr val="accent6">
                    <a:lumMod val="60000"/>
                    <a:lumOff val="40000"/>
                  </a:schemeClr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4897385" y="1904380"/>
                <a:ext cx="1162400" cy="23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Прямоугольник 54"/>
            <p:cNvSpPr/>
            <p:nvPr/>
          </p:nvSpPr>
          <p:spPr>
            <a:xfrm>
              <a:off x="2902987" y="2598428"/>
              <a:ext cx="3168352" cy="2520280"/>
            </a:xfrm>
            <a:prstGeom prst="rect">
              <a:avLst/>
            </a:prstGeom>
          </p:spPr>
          <p:txBody>
            <a:bodyPr wrap="none">
              <a:prstTxWarp prst="textCircle">
                <a:avLst>
                  <a:gd name="adj" fmla="val 12629433"/>
                </a:avLst>
              </a:prstTxWarp>
              <a:spAutoFit/>
            </a:bodyPr>
            <a:lstStyle/>
            <a:p>
              <a:r>
                <a:rPr lang="en-US" sz="2800" b="1" dirty="0"/>
                <a:t>a negative feedback </a:t>
              </a:r>
              <a:endParaRPr lang="ru-RU" sz="28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35034" y="3208016"/>
              <a:ext cx="2376264" cy="1737484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291971"/>
                </a:avLst>
              </a:prstTxWarp>
              <a:spAutoFit/>
            </a:bodyPr>
            <a:lstStyle/>
            <a:p>
              <a:r>
                <a:rPr lang="en-US" sz="2800" b="1" spc="100" dirty="0" smtClean="0"/>
                <a:t>mechanism</a:t>
              </a:r>
              <a:endParaRPr lang="ru-RU" sz="2800" b="1" spc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5164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496" y="1124744"/>
            <a:ext cx="3960440" cy="57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immune matrix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 -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a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biological template for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immune reactions 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to pathogens 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matrix reprogramming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– 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interdependent reprogramming 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 cells in the immune matrix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Название 4"/>
          <p:cNvSpPr>
            <a:spLocks noGrp="1"/>
          </p:cNvSpPr>
          <p:nvPr>
            <p:ph type="ctrTitle"/>
          </p:nvPr>
        </p:nvSpPr>
        <p:spPr>
          <a:xfrm>
            <a:off x="1043608" y="-182726"/>
            <a:ext cx="7056784" cy="1523494"/>
          </a:xfrm>
        </p:spPr>
        <p:txBody>
          <a:bodyPr/>
          <a:lstStyle/>
          <a:p>
            <a:pPr algn="ctr"/>
            <a:r>
              <a:rPr lang="en-US" sz="3400" b="1" spc="100" dirty="0" smtClean="0"/>
              <a:t>A NEW </a:t>
            </a:r>
            <a:r>
              <a:rPr lang="en-US" sz="3400" b="1" spc="100" dirty="0"/>
              <a:t>HOMEOSTATIC </a:t>
            </a:r>
            <a:r>
              <a:rPr lang="en-US" sz="3400" b="1" spc="100" dirty="0" smtClean="0"/>
              <a:t>MODEL OF THE </a:t>
            </a:r>
            <a:r>
              <a:rPr lang="en-US" sz="3400" b="1" spc="100" dirty="0"/>
              <a:t>IMMUNE RESPONSE </a:t>
            </a:r>
            <a:endParaRPr lang="ru-RU" sz="3400" spc="1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189538" y="1556792"/>
            <a:ext cx="5774950" cy="5112568"/>
            <a:chOff x="3203848" y="1700808"/>
            <a:chExt cx="5774950" cy="5112568"/>
          </a:xfrm>
        </p:grpSpPr>
        <p:sp>
          <p:nvSpPr>
            <p:cNvPr id="41" name="Дуга 40"/>
            <p:cNvSpPr/>
            <p:nvPr/>
          </p:nvSpPr>
          <p:spPr>
            <a:xfrm>
              <a:off x="3203848" y="2132856"/>
              <a:ext cx="5184576" cy="4653136"/>
            </a:xfrm>
            <a:prstGeom prst="arc">
              <a:avLst>
                <a:gd name="adj1" fmla="val 11488938"/>
                <a:gd name="adj2" fmla="val 15361286"/>
              </a:avLst>
            </a:prstGeom>
            <a:ln w="57150" cmpd="sng">
              <a:solidFill>
                <a:srgbClr val="64FF1E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ятно 1 38"/>
            <p:cNvSpPr/>
            <p:nvPr/>
          </p:nvSpPr>
          <p:spPr bwMode="auto">
            <a:xfrm>
              <a:off x="5436096" y="1771075"/>
              <a:ext cx="864096" cy="576064"/>
            </a:xfrm>
            <a:prstGeom prst="irregularSeal1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24328" y="1700808"/>
              <a:ext cx="1454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FFFF"/>
                  </a:solidFill>
                </a:rPr>
                <a:t>t</a:t>
              </a:r>
              <a:r>
                <a:rPr lang="en-US" i="1" dirty="0" smtClean="0">
                  <a:solidFill>
                    <a:srgbClr val="FFFFFF"/>
                  </a:solidFill>
                </a:rPr>
                <a:t>he tissue damage</a:t>
              </a:r>
              <a:endParaRPr lang="ru-RU" i="1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372200" y="2059107"/>
              <a:ext cx="136815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3650206" y="2612008"/>
              <a:ext cx="4536504" cy="4201368"/>
            </a:xfrm>
            <a:prstGeom prst="rect">
              <a:avLst/>
            </a:prstGeom>
          </p:spPr>
          <p:txBody>
            <a:bodyPr wrap="none">
              <a:prstTxWarp prst="textCircle">
                <a:avLst>
                  <a:gd name="adj" fmla="val 11844401"/>
                </a:avLst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dirty="0" smtClean="0"/>
                <a:t>cytotoxicity</a:t>
              </a:r>
              <a:r>
                <a:rPr lang="ru-RU" sz="2000" dirty="0"/>
                <a:t>, </a:t>
              </a:r>
              <a:r>
                <a:rPr lang="en-US" sz="2000" dirty="0" smtClean="0"/>
                <a:t>antibodies, </a:t>
              </a:r>
            </a:p>
            <a:p>
              <a:pPr>
                <a:lnSpc>
                  <a:spcPct val="70000"/>
                </a:lnSpc>
              </a:pPr>
              <a:r>
                <a:rPr lang="en-US" sz="2000" dirty="0" smtClean="0"/>
                <a:t>     inflammation</a:t>
              </a:r>
              <a:endParaRPr lang="ru-RU" sz="20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1520" y="1340768"/>
            <a:ext cx="8712968" cy="4896544"/>
            <a:chOff x="179512" y="1628800"/>
            <a:chExt cx="8712968" cy="4896544"/>
          </a:xfrm>
        </p:grpSpPr>
        <p:sp>
          <p:nvSpPr>
            <p:cNvPr id="38" name="Дуга 37"/>
            <p:cNvSpPr/>
            <p:nvPr/>
          </p:nvSpPr>
          <p:spPr>
            <a:xfrm>
              <a:off x="1403648" y="2011833"/>
              <a:ext cx="7488832" cy="4513511"/>
            </a:xfrm>
            <a:prstGeom prst="arc">
              <a:avLst>
                <a:gd name="adj1" fmla="val 11084647"/>
                <a:gd name="adj2" fmla="val 16553374"/>
              </a:avLst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79512" y="4077072"/>
              <a:ext cx="2195736" cy="1008112"/>
            </a:xfrm>
            <a:prstGeom prst="roundRect">
              <a:avLst>
                <a:gd name="adj" fmla="val 4878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REHABILITATOR </a:t>
              </a:r>
              <a:r>
                <a:rPr lang="en-US" sz="2000" dirty="0"/>
                <a:t>M2 </a:t>
              </a:r>
              <a:r>
                <a:rPr lang="en-US" sz="2000" dirty="0" smtClean="0"/>
                <a:t>macrophages</a:t>
              </a:r>
              <a:r>
                <a:rPr lang="en-US" sz="2000" b="1" dirty="0" smtClean="0"/>
                <a:t> </a:t>
              </a:r>
              <a:endParaRPr lang="en-US" sz="2000" dirty="0" smtClean="0"/>
            </a:p>
          </p:txBody>
        </p:sp>
        <p:sp>
          <p:nvSpPr>
            <p:cNvPr id="45" name="Дуга 44"/>
            <p:cNvSpPr/>
            <p:nvPr/>
          </p:nvSpPr>
          <p:spPr>
            <a:xfrm>
              <a:off x="1378746" y="2060848"/>
              <a:ext cx="7488832" cy="4464496"/>
            </a:xfrm>
            <a:prstGeom prst="arc">
              <a:avLst>
                <a:gd name="adj1" fmla="val 5970028"/>
                <a:gd name="adj2" fmla="val 9977354"/>
              </a:avLst>
            </a:prstGeom>
            <a:ln w="57150" cmpd="sng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388990" y="1628800"/>
              <a:ext cx="0" cy="792088"/>
            </a:xfrm>
            <a:prstGeom prst="line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ямоугольник 2"/>
            <p:cNvSpPr/>
            <p:nvPr/>
          </p:nvSpPr>
          <p:spPr>
            <a:xfrm>
              <a:off x="1187624" y="1844824"/>
              <a:ext cx="7704856" cy="4536504"/>
            </a:xfrm>
            <a:prstGeom prst="rect">
              <a:avLst/>
            </a:prstGeom>
          </p:spPr>
          <p:txBody>
            <a:bodyPr wrap="square">
              <a:prstTxWarp prst="textCircle">
                <a:avLst>
                  <a:gd name="adj" fmla="val 11124230"/>
                </a:avLst>
              </a:prstTxWarp>
              <a:spAutoFit/>
            </a:bodyPr>
            <a:lstStyle/>
            <a:p>
              <a:r>
                <a:rPr lang="en-US" dirty="0" err="1" smtClean="0"/>
                <a:t>antiinflammation</a:t>
              </a:r>
              <a:r>
                <a:rPr lang="en-US" dirty="0"/>
                <a:t>, </a:t>
              </a:r>
              <a:r>
                <a:rPr lang="en-US" dirty="0" smtClean="0"/>
                <a:t>reparation </a:t>
              </a:r>
              <a:r>
                <a:rPr lang="en-US" dirty="0"/>
                <a:t>and angiogenesis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8312" y="2120404"/>
            <a:ext cx="6228184" cy="4404940"/>
            <a:chOff x="2736304" y="2192412"/>
            <a:chExt cx="6228184" cy="440494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736304" y="2192412"/>
              <a:ext cx="6228184" cy="4404940"/>
              <a:chOff x="2736304" y="2336428"/>
              <a:chExt cx="6228184" cy="4404940"/>
            </a:xfrm>
          </p:grpSpPr>
          <p:sp>
            <p:nvSpPr>
              <p:cNvPr id="8" name="Дуга 7"/>
              <p:cNvSpPr/>
              <p:nvPr/>
            </p:nvSpPr>
            <p:spPr>
              <a:xfrm>
                <a:off x="3815408" y="2708920"/>
                <a:ext cx="4176464" cy="3744416"/>
              </a:xfrm>
              <a:prstGeom prst="arc">
                <a:avLst>
                  <a:gd name="adj1" fmla="val 11789185"/>
                  <a:gd name="adj2" fmla="val 15331998"/>
                </a:avLst>
              </a:prstGeom>
              <a:ln w="57150" cmpd="sng">
                <a:solidFill>
                  <a:srgbClr val="64FF1E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2736304" y="2336428"/>
                <a:ext cx="6228184" cy="4404940"/>
                <a:chOff x="2771800" y="2336428"/>
                <a:chExt cx="6228184" cy="4404940"/>
              </a:xfrm>
            </p:grpSpPr>
            <p:sp>
              <p:nvSpPr>
                <p:cNvPr id="44" name="Дуга 43"/>
                <p:cNvSpPr/>
                <p:nvPr/>
              </p:nvSpPr>
              <p:spPr>
                <a:xfrm>
                  <a:off x="3814567" y="2708920"/>
                  <a:ext cx="4176464" cy="3744416"/>
                </a:xfrm>
                <a:prstGeom prst="arc">
                  <a:avLst>
                    <a:gd name="adj1" fmla="val 7665865"/>
                    <a:gd name="adj2" fmla="val 9831028"/>
                  </a:avLst>
                </a:prstGeom>
                <a:ln w="57150" cmpd="sng"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Дуга 42"/>
                <p:cNvSpPr/>
                <p:nvPr/>
              </p:nvSpPr>
              <p:spPr>
                <a:xfrm>
                  <a:off x="3804814" y="2696468"/>
                  <a:ext cx="4176464" cy="3744416"/>
                </a:xfrm>
                <a:prstGeom prst="arc">
                  <a:avLst>
                    <a:gd name="adj1" fmla="val 1002614"/>
                    <a:gd name="adj2" fmla="val 3228067"/>
                  </a:avLst>
                </a:prstGeom>
                <a:ln w="57150" cmpd="sng">
                  <a:solidFill>
                    <a:srgbClr val="FF0000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6804248" y="4077072"/>
                  <a:ext cx="2195736" cy="100811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FF7351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SENSOR </a:t>
                  </a:r>
                  <a:r>
                    <a:rPr lang="en-US" sz="2000" dirty="0" smtClean="0"/>
                    <a:t>macrophages </a:t>
                  </a:r>
                  <a:r>
                    <a:rPr lang="en-US" sz="2000" dirty="0"/>
                    <a:t>or lymphocytes</a:t>
                  </a:r>
                  <a:r>
                    <a:rPr lang="ru-RU" sz="2000" dirty="0"/>
                    <a:t> </a:t>
                  </a:r>
                  <a:r>
                    <a:rPr lang="en-US" sz="2000" b="1" dirty="0" smtClean="0"/>
                    <a:t> </a:t>
                  </a:r>
                </a:p>
              </p:txBody>
            </p:sp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4788024" y="5733256"/>
                  <a:ext cx="2195736" cy="100811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6600"/>
                    </a:gs>
                    <a:gs pos="100000">
                      <a:srgbClr val="FFCC19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REGULATOR </a:t>
                  </a:r>
                  <a:r>
                    <a:rPr lang="en-US" sz="2000" dirty="0" smtClean="0"/>
                    <a:t>APC, </a:t>
                  </a:r>
                  <a:r>
                    <a:rPr lang="en-US" sz="2000" dirty="0" err="1" smtClean="0"/>
                    <a:t>Тreg</a:t>
                  </a:r>
                  <a:r>
                    <a:rPr lang="en-US" sz="2000" dirty="0" smtClean="0"/>
                    <a:t> and MDSC  </a:t>
                  </a: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2771800" y="4077072"/>
                  <a:ext cx="2195736" cy="1008112"/>
                </a:xfrm>
                <a:prstGeom prst="roundRect">
                  <a:avLst>
                    <a:gd name="adj" fmla="val 48780"/>
                  </a:avLst>
                </a:prstGeom>
                <a:gradFill flip="none" rotWithShape="1">
                  <a:gsLst>
                    <a:gs pos="0">
                      <a:srgbClr val="008000"/>
                    </a:gs>
                    <a:gs pos="100000">
                      <a:srgbClr val="64FF1E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EFFECTOR </a:t>
                  </a:r>
                  <a:r>
                    <a:rPr lang="en-US" sz="2000" dirty="0"/>
                    <a:t>lymphocytes, </a:t>
                  </a:r>
                  <a:r>
                    <a:rPr lang="en-US" sz="2000" dirty="0" smtClean="0"/>
                    <a:t>NK macrophages </a:t>
                  </a:r>
                </a:p>
              </p:txBody>
            </p:sp>
            <p:sp>
              <p:nvSpPr>
                <p:cNvPr id="30" name="Солнце 29"/>
                <p:cNvSpPr/>
                <p:nvPr/>
              </p:nvSpPr>
              <p:spPr>
                <a:xfrm>
                  <a:off x="5543600" y="2336428"/>
                  <a:ext cx="648072" cy="626368"/>
                </a:xfrm>
                <a:prstGeom prst="sun">
                  <a:avLst/>
                </a:prstGeom>
                <a:gradFill flip="none" rotWithShape="1">
                  <a:gsLst>
                    <a:gs pos="0">
                      <a:srgbClr val="660066"/>
                    </a:gs>
                    <a:gs pos="100000">
                      <a:srgbClr val="FF99F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524328" y="2420888"/>
                  <a:ext cx="14401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>
                      <a:solidFill>
                        <a:srgbClr val="FFFFFF"/>
                      </a:solidFill>
                    </a:rPr>
                    <a:t>p</a:t>
                  </a:r>
                  <a:r>
                    <a:rPr lang="en-US" i="1" dirty="0" smtClean="0">
                      <a:solidFill>
                        <a:srgbClr val="FFFFFF"/>
                      </a:solidFill>
                    </a:rPr>
                    <a:t>athogenic cell </a:t>
                  </a:r>
                  <a:endParaRPr lang="ru-RU" i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Дуга 41"/>
                <p:cNvSpPr/>
                <p:nvPr/>
              </p:nvSpPr>
              <p:spPr>
                <a:xfrm>
                  <a:off x="3814567" y="2708920"/>
                  <a:ext cx="4176464" cy="3744416"/>
                </a:xfrm>
                <a:prstGeom prst="arc">
                  <a:avLst>
                    <a:gd name="adj1" fmla="val 16996440"/>
                    <a:gd name="adj2" fmla="val 20689091"/>
                  </a:avLst>
                </a:prstGeom>
                <a:ln w="57150" cmpd="sng">
                  <a:solidFill>
                    <a:schemeClr val="accent6">
                      <a:lumMod val="60000"/>
                      <a:lumOff val="40000"/>
                    </a:schemeClr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6372200" y="2636912"/>
                  <a:ext cx="1152128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Прямоугольник 24"/>
                <p:cNvSpPr/>
                <p:nvPr/>
              </p:nvSpPr>
              <p:spPr>
                <a:xfrm>
                  <a:off x="4283969" y="3179452"/>
                  <a:ext cx="3168352" cy="2520280"/>
                </a:xfrm>
                <a:prstGeom prst="rect">
                  <a:avLst/>
                </a:prstGeom>
              </p:spPr>
              <p:txBody>
                <a:bodyPr wrap="none">
                  <a:prstTxWarp prst="textCircle">
                    <a:avLst>
                      <a:gd name="adj" fmla="val 12436072"/>
                    </a:avLst>
                  </a:prstTxWarp>
                  <a:spAutoFit/>
                </a:bodyPr>
                <a:lstStyle/>
                <a:p>
                  <a:r>
                    <a:rPr lang="en-US" sz="2800" b="1" dirty="0"/>
                    <a:t>a negative feedback </a:t>
                  </a:r>
                  <a:endParaRPr lang="ru-RU" sz="2800" b="1" dirty="0"/>
                </a:p>
              </p:txBody>
            </p:sp>
            <p:sp>
              <p:nvSpPr>
                <p:cNvPr id="2" name="Прямоугольник 1"/>
                <p:cNvSpPr/>
                <p:nvPr/>
              </p:nvSpPr>
              <p:spPr>
                <a:xfrm>
                  <a:off x="7524328" y="5445224"/>
                  <a:ext cx="1296144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i="1" dirty="0"/>
                    <a:t>cytokines and antigen</a:t>
                  </a:r>
                  <a:r>
                    <a:rPr lang="ru-RU" sz="1600" i="1" dirty="0"/>
                    <a:t> </a:t>
                  </a: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4716016" y="3789040"/>
                <a:ext cx="2376264" cy="173748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>
                    <a:gd name="adj" fmla="val 2291971"/>
                  </a:avLst>
                </a:prstTxWarp>
                <a:spAutoFit/>
              </a:bodyPr>
              <a:lstStyle/>
              <a:p>
                <a:r>
                  <a:rPr lang="en-US" sz="2800" b="1" spc="100" dirty="0" smtClean="0"/>
                  <a:t>mechanism</a:t>
                </a:r>
                <a:endParaRPr lang="ru-RU" sz="2800" b="1" spc="1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860032" y="3741936"/>
              <a:ext cx="1944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a</a:t>
              </a:r>
              <a:r>
                <a:rPr lang="en-US" sz="2000" dirty="0" smtClean="0">
                  <a:solidFill>
                    <a:srgbClr val="FFFFFF"/>
                  </a:solidFill>
                </a:rPr>
                <a:t>n adequate immune response</a:t>
              </a:r>
              <a:endParaRPr lang="ru-RU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4525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79208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spc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/>
                <a:cs typeface="+mn-cs"/>
              </a:rPr>
              <a:t>WHAT HAPPENS WHEN THE TUMOR BEGINS TO GROW</a:t>
            </a:r>
            <a:endParaRPr lang="ru-RU" sz="2400" i="1" spc="0" dirty="0">
              <a:ln w="11430"/>
              <a:gradFill>
                <a:gsLst>
                  <a:gs pos="0">
                    <a:srgbClr val="FF9929">
                      <a:lumMod val="20000"/>
                      <a:lumOff val="80000"/>
                    </a:srgbClr>
                  </a:gs>
                  <a:gs pos="28000">
                    <a:srgbClr val="F8F57B"/>
                  </a:gs>
                  <a:gs pos="62000">
                    <a:srgbClr val="D5B953"/>
                  </a:gs>
                  <a:gs pos="88000">
                    <a:srgbClr val="D1943B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548680"/>
            <a:ext cx="9217024" cy="5450904"/>
            <a:chOff x="179512" y="930424"/>
            <a:chExt cx="9217024" cy="545090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79512" y="1916832"/>
              <a:ext cx="9217024" cy="4464496"/>
              <a:chOff x="179512" y="2060848"/>
              <a:chExt cx="9217024" cy="4464496"/>
            </a:xfrm>
          </p:grpSpPr>
          <p:sp>
            <p:nvSpPr>
              <p:cNvPr id="38" name="Дуга 37"/>
              <p:cNvSpPr/>
              <p:nvPr/>
            </p:nvSpPr>
            <p:spPr>
              <a:xfrm>
                <a:off x="1403648" y="2060848"/>
                <a:ext cx="7488832" cy="4464496"/>
              </a:xfrm>
              <a:prstGeom prst="arc">
                <a:avLst>
                  <a:gd name="adj1" fmla="val 11084647"/>
                  <a:gd name="adj2" fmla="val 16281721"/>
                </a:avLst>
              </a:prstGeom>
              <a:ln w="57150" cmpd="sng">
                <a:solidFill>
                  <a:schemeClr val="accent6">
                    <a:lumMod val="60000"/>
                    <a:lumOff val="40000"/>
                  </a:schemeClr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179512" y="4077072"/>
                <a:ext cx="2195736" cy="1008112"/>
              </a:xfrm>
              <a:prstGeom prst="roundRect">
                <a:avLst>
                  <a:gd name="adj" fmla="val 48780"/>
                </a:avLst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REHABILITATOR </a:t>
                </a:r>
                <a:r>
                  <a:rPr lang="en-US" sz="2000" dirty="0" err="1" smtClean="0"/>
                  <a:t>protumor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M2 macrophages</a:t>
                </a:r>
                <a:r>
                  <a:rPr lang="en-US" sz="2000" b="1" dirty="0" smtClean="0"/>
                  <a:t> </a:t>
                </a:r>
                <a:endParaRPr lang="en-US" sz="2000" dirty="0" smtClean="0"/>
              </a:p>
            </p:txBody>
          </p:sp>
          <p:sp>
            <p:nvSpPr>
              <p:cNvPr id="45" name="Дуга 44"/>
              <p:cNvSpPr/>
              <p:nvPr/>
            </p:nvSpPr>
            <p:spPr>
              <a:xfrm>
                <a:off x="1378746" y="2060848"/>
                <a:ext cx="7488832" cy="4464496"/>
              </a:xfrm>
              <a:prstGeom prst="arc">
                <a:avLst>
                  <a:gd name="adj1" fmla="val 5970028"/>
                  <a:gd name="adj2" fmla="val 9977354"/>
                </a:avLst>
              </a:prstGeom>
              <a:ln w="57150" cmpd="sng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691680" y="2196444"/>
                <a:ext cx="7704856" cy="3786359"/>
              </a:xfrm>
              <a:prstGeom prst="rect">
                <a:avLst/>
              </a:prstGeom>
            </p:spPr>
            <p:txBody>
              <a:bodyPr wrap="square">
                <a:prstTxWarp prst="textCircle">
                  <a:avLst>
                    <a:gd name="adj" fmla="val 11124230"/>
                  </a:avLst>
                </a:prstTxWarp>
                <a:spAutoFit/>
              </a:bodyPr>
              <a:lstStyle/>
              <a:p>
                <a:r>
                  <a:rPr lang="en-US" sz="1600" b="1" dirty="0"/>
                  <a:t>attenuate </a:t>
                </a:r>
                <a:r>
                  <a:rPr lang="en-US" sz="1600" b="1" dirty="0" smtClean="0"/>
                  <a:t>inflammation, activate angiogenesis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600" b="1" dirty="0" smtClean="0"/>
                  <a:t>               In the presence of tumor</a:t>
                </a:r>
                <a:endParaRPr lang="ru-RU" sz="1600" dirty="0"/>
              </a:p>
            </p:txBody>
          </p:sp>
        </p:grpSp>
        <p:sp>
          <p:nvSpPr>
            <p:cNvPr id="31" name="Солнце 30"/>
            <p:cNvSpPr/>
            <p:nvPr/>
          </p:nvSpPr>
          <p:spPr>
            <a:xfrm>
              <a:off x="5508104" y="1578496"/>
              <a:ext cx="648072" cy="626368"/>
            </a:xfrm>
            <a:prstGeom prst="sun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99F9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олнце 31"/>
            <p:cNvSpPr/>
            <p:nvPr/>
          </p:nvSpPr>
          <p:spPr>
            <a:xfrm>
              <a:off x="5508104" y="930424"/>
              <a:ext cx="648072" cy="626368"/>
            </a:xfrm>
            <a:prstGeom prst="sun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99F9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олнце 33"/>
            <p:cNvSpPr/>
            <p:nvPr/>
          </p:nvSpPr>
          <p:spPr>
            <a:xfrm>
              <a:off x="6017126" y="1218456"/>
              <a:ext cx="648072" cy="626368"/>
            </a:xfrm>
            <a:prstGeom prst="sun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99F9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олнце 35"/>
            <p:cNvSpPr/>
            <p:nvPr/>
          </p:nvSpPr>
          <p:spPr>
            <a:xfrm>
              <a:off x="5004048" y="1218456"/>
              <a:ext cx="648072" cy="626368"/>
            </a:xfrm>
            <a:prstGeom prst="sun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99F9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олнце 36"/>
            <p:cNvSpPr/>
            <p:nvPr/>
          </p:nvSpPr>
          <p:spPr>
            <a:xfrm>
              <a:off x="5004048" y="1938536"/>
              <a:ext cx="648072" cy="626368"/>
            </a:xfrm>
            <a:prstGeom prst="sun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99F9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олнце 46"/>
            <p:cNvSpPr/>
            <p:nvPr/>
          </p:nvSpPr>
          <p:spPr>
            <a:xfrm>
              <a:off x="6012160" y="1916832"/>
              <a:ext cx="648072" cy="626368"/>
            </a:xfrm>
            <a:prstGeom prst="sun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99F9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496" y="869013"/>
            <a:ext cx="9073008" cy="5346595"/>
            <a:chOff x="35496" y="1250757"/>
            <a:chExt cx="9073008" cy="5346595"/>
          </a:xfrm>
        </p:grpSpPr>
        <p:cxnSp>
          <p:nvCxnSpPr>
            <p:cNvPr id="7" name="Прямая со стрелкой 6"/>
            <p:cNvCxnSpPr/>
            <p:nvPr/>
          </p:nvCxnSpPr>
          <p:spPr>
            <a:xfrm flipH="1">
              <a:off x="5004048" y="4437112"/>
              <a:ext cx="1656184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35496" y="1250757"/>
              <a:ext cx="9073008" cy="5346595"/>
              <a:chOff x="35496" y="1250757"/>
              <a:chExt cx="9073008" cy="5346595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736304" y="1916832"/>
                <a:ext cx="6372200" cy="4680520"/>
                <a:chOff x="2736304" y="1916832"/>
                <a:chExt cx="6372200" cy="4680520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2736304" y="2192412"/>
                  <a:ext cx="6372200" cy="4404940"/>
                  <a:chOff x="2736304" y="2336428"/>
                  <a:chExt cx="6372200" cy="4404940"/>
                </a:xfrm>
              </p:grpSpPr>
              <p:sp>
                <p:nvSpPr>
                  <p:cNvPr id="8" name="Дуга 7"/>
                  <p:cNvSpPr/>
                  <p:nvPr/>
                </p:nvSpPr>
                <p:spPr>
                  <a:xfrm>
                    <a:off x="3815408" y="2708920"/>
                    <a:ext cx="4176464" cy="3744416"/>
                  </a:xfrm>
                  <a:prstGeom prst="arc">
                    <a:avLst>
                      <a:gd name="adj1" fmla="val 11789185"/>
                      <a:gd name="adj2" fmla="val 15331998"/>
                    </a:avLst>
                  </a:prstGeom>
                  <a:ln w="57150" cmpd="sng">
                    <a:solidFill>
                      <a:srgbClr val="64FF1E"/>
                    </a:solidFill>
                    <a:prstDash val="lgDash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2736304" y="2336428"/>
                    <a:ext cx="6372200" cy="4404940"/>
                    <a:chOff x="2771800" y="2336428"/>
                    <a:chExt cx="6372200" cy="4404940"/>
                  </a:xfrm>
                </p:grpSpPr>
                <p:sp>
                  <p:nvSpPr>
                    <p:cNvPr id="44" name="Дуга 43"/>
                    <p:cNvSpPr/>
                    <p:nvPr/>
                  </p:nvSpPr>
                  <p:spPr>
                    <a:xfrm>
                      <a:off x="3814567" y="2708920"/>
                      <a:ext cx="4176464" cy="3744416"/>
                    </a:xfrm>
                    <a:prstGeom prst="arc">
                      <a:avLst>
                        <a:gd name="adj1" fmla="val 7665865"/>
                        <a:gd name="adj2" fmla="val 9831028"/>
                      </a:avLst>
                    </a:prstGeom>
                    <a:ln w="57150" cmpd="sng">
                      <a:prstDash val="lgDash"/>
                      <a:tailEnd type="stealth" w="lg" len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Дуга 42"/>
                    <p:cNvSpPr/>
                    <p:nvPr/>
                  </p:nvSpPr>
                  <p:spPr>
                    <a:xfrm>
                      <a:off x="3804814" y="2696468"/>
                      <a:ext cx="4176464" cy="3744416"/>
                    </a:xfrm>
                    <a:prstGeom prst="arc">
                      <a:avLst>
                        <a:gd name="adj1" fmla="val 1002614"/>
                        <a:gd name="adj2" fmla="val 3228067"/>
                      </a:avLst>
                    </a:prstGeom>
                    <a:ln w="57150" cmpd="sng">
                      <a:solidFill>
                        <a:srgbClr val="FF0000"/>
                      </a:solidFill>
                      <a:prstDash val="lgDash"/>
                      <a:tailEnd type="stealth" w="lg" len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" name="Скругленный прямоугольник 26"/>
                    <p:cNvSpPr/>
                    <p:nvPr/>
                  </p:nvSpPr>
                  <p:spPr>
                    <a:xfrm>
                      <a:off x="6804248" y="4077072"/>
                      <a:ext cx="2195736" cy="1008112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7351"/>
                        </a:gs>
                      </a:gsLst>
                      <a:lin ang="16200000" scaled="0"/>
                      <a:tileRect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/>
                        <a:t>SENSOR </a:t>
                      </a:r>
                    </a:p>
                    <a:p>
                      <a:pPr algn="ctr"/>
                      <a:r>
                        <a:rPr lang="en-US" sz="2000" dirty="0" err="1"/>
                        <a:t>protumor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smtClean="0"/>
                        <a:t>M2 </a:t>
                      </a:r>
                      <a:r>
                        <a:rPr lang="en-US" sz="2000" dirty="0" smtClean="0"/>
                        <a:t>macrophages</a:t>
                      </a:r>
                      <a:endParaRPr lang="en-US" sz="2000" b="1" dirty="0" smtClean="0"/>
                    </a:p>
                  </p:txBody>
                </p:sp>
                <p:sp>
                  <p:nvSpPr>
                    <p:cNvPr id="28" name="Скругленный прямоугольник 27"/>
                    <p:cNvSpPr/>
                    <p:nvPr/>
                  </p:nvSpPr>
                  <p:spPr>
                    <a:xfrm>
                      <a:off x="4788024" y="5733256"/>
                      <a:ext cx="2195736" cy="1008112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rgbClr val="FF6600"/>
                        </a:gs>
                        <a:gs pos="100000">
                          <a:srgbClr val="FFCC19"/>
                        </a:gs>
                      </a:gsLst>
                      <a:lin ang="16200000" scaled="0"/>
                      <a:tileRect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/>
                        <a:t>REGULATOR </a:t>
                      </a:r>
                      <a:r>
                        <a:rPr lang="en-US" sz="2000" dirty="0" smtClean="0"/>
                        <a:t>APC, </a:t>
                      </a:r>
                      <a:r>
                        <a:rPr lang="en-US" sz="2000" dirty="0" err="1" smtClean="0"/>
                        <a:t>Тreg</a:t>
                      </a:r>
                      <a:r>
                        <a:rPr lang="en-US" sz="2000" dirty="0" smtClean="0"/>
                        <a:t> and MDSC  </a:t>
                      </a:r>
                    </a:p>
                  </p:txBody>
                </p:sp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2771800" y="4077072"/>
                      <a:ext cx="2195736" cy="1008112"/>
                    </a:xfrm>
                    <a:prstGeom prst="roundRect">
                      <a:avLst>
                        <a:gd name="adj" fmla="val 48780"/>
                      </a:avLst>
                    </a:prstGeom>
                    <a:gradFill flip="none" rotWithShape="1">
                      <a:gsLst>
                        <a:gs pos="0">
                          <a:srgbClr val="008000"/>
                        </a:gs>
                        <a:gs pos="100000">
                          <a:srgbClr val="64FF1E"/>
                        </a:gs>
                      </a:gsLst>
                      <a:lin ang="16200000" scaled="0"/>
                      <a:tileRect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/>
                        <a:t>EFFECTOR </a:t>
                      </a:r>
                      <a:r>
                        <a:rPr lang="en-US" sz="2000" dirty="0"/>
                        <a:t>lymphocytes, </a:t>
                      </a:r>
                      <a:r>
                        <a:rPr lang="en-US" sz="2000" dirty="0" smtClean="0"/>
                        <a:t>NK macrophages </a:t>
                      </a:r>
                    </a:p>
                  </p:txBody>
                </p:sp>
                <p:sp>
                  <p:nvSpPr>
                    <p:cNvPr id="30" name="Солнце 29"/>
                    <p:cNvSpPr/>
                    <p:nvPr/>
                  </p:nvSpPr>
                  <p:spPr>
                    <a:xfrm>
                      <a:off x="5543600" y="2336428"/>
                      <a:ext cx="648072" cy="626368"/>
                    </a:xfrm>
                    <a:prstGeom prst="sun">
                      <a:avLst/>
                    </a:prstGeom>
                    <a:gradFill flip="none" rotWithShape="1">
                      <a:gsLst>
                        <a:gs pos="0">
                          <a:srgbClr val="660066"/>
                        </a:gs>
                        <a:gs pos="100000">
                          <a:srgbClr val="FF99F9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7703840" y="2459372"/>
                      <a:ext cx="14401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lang="en-US" i="1" dirty="0" smtClean="0">
                          <a:solidFill>
                            <a:srgbClr val="FFFFFF"/>
                          </a:solidFill>
                        </a:rPr>
                        <a:t>umor cells </a:t>
                      </a:r>
                      <a:endParaRPr lang="ru-RU" i="1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2" name="Дуга 41"/>
                    <p:cNvSpPr/>
                    <p:nvPr/>
                  </p:nvSpPr>
                  <p:spPr>
                    <a:xfrm>
                      <a:off x="3814567" y="2708920"/>
                      <a:ext cx="4176464" cy="3744416"/>
                    </a:xfrm>
                    <a:prstGeom prst="arc">
                      <a:avLst>
                        <a:gd name="adj1" fmla="val 16996440"/>
                        <a:gd name="adj2" fmla="val 20689091"/>
                      </a:avLst>
                    </a:prstGeom>
                    <a:ln w="57150" cmpd="sng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tailEnd type="stealth" w="lg" len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>
                      <a:off x="6479704" y="2661816"/>
                      <a:ext cx="1152128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283969" y="3179452"/>
                      <a:ext cx="3168352" cy="2520280"/>
                    </a:xfrm>
                    <a:prstGeom prst="rect">
                      <a:avLst/>
                    </a:prstGeom>
                  </p:spPr>
                  <p:txBody>
                    <a:bodyPr wrap="none">
                      <a:prstTxWarp prst="textCircle">
                        <a:avLst>
                          <a:gd name="adj" fmla="val 12436072"/>
                        </a:avLst>
                      </a:prstTxWarp>
                      <a:spAutoFit/>
                    </a:bodyPr>
                    <a:lstStyle/>
                    <a:p>
                      <a:r>
                        <a:rPr lang="en-US" sz="2800" b="1" dirty="0"/>
                        <a:t>a </a:t>
                      </a:r>
                      <a:r>
                        <a:rPr lang="en-US" sz="2800" b="1" dirty="0" smtClean="0"/>
                        <a:t>positive feedback </a:t>
                      </a:r>
                      <a:endParaRPr lang="ru-RU" sz="2800" b="1" dirty="0"/>
                    </a:p>
                  </p:txBody>
                </p:sp>
              </p:grp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716016" y="3789040"/>
                    <a:ext cx="2376264" cy="17374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Down">
                      <a:avLst>
                        <a:gd name="adj" fmla="val 2291971"/>
                      </a:avLst>
                    </a:prstTxWarp>
                    <a:spAutoFit/>
                  </a:bodyPr>
                  <a:lstStyle/>
                  <a:p>
                    <a:r>
                      <a:rPr lang="en-US" sz="2800" b="1" spc="100" dirty="0" smtClean="0"/>
                      <a:t>mechanism</a:t>
                    </a:r>
                    <a:endParaRPr lang="ru-RU" sz="2800" b="1" spc="100" dirty="0"/>
                  </a:p>
                </p:txBody>
              </p:sp>
            </p:grpSp>
            <p:sp>
              <p:nvSpPr>
                <p:cNvPr id="48" name="Прямоугольник 47"/>
                <p:cNvSpPr/>
                <p:nvPr/>
              </p:nvSpPr>
              <p:spPr>
                <a:xfrm>
                  <a:off x="7452320" y="2916232"/>
                  <a:ext cx="1224136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600" i="1" dirty="0"/>
                    <a:t>IL-4, IL-</a:t>
                  </a:r>
                  <a:r>
                    <a:rPr lang="en-US" sz="1600" i="1" dirty="0" smtClean="0"/>
                    <a:t>10</a:t>
                  </a:r>
                  <a:r>
                    <a:rPr lang="ru-RU" sz="1600" i="1" dirty="0" smtClean="0"/>
                    <a:t>, </a:t>
                  </a:r>
                  <a:r>
                    <a:rPr lang="en-US" sz="1600" i="1" dirty="0" smtClean="0"/>
                    <a:t>TGF</a:t>
                  </a:r>
                  <a:r>
                    <a:rPr lang="en-US" sz="1600" i="1" dirty="0"/>
                    <a:t>-β</a:t>
                  </a:r>
                  <a:r>
                    <a:rPr lang="ru-RU" sz="1600" i="1" dirty="0"/>
                    <a:t> </a:t>
                  </a:r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2987824" y="5554872"/>
                  <a:ext cx="1368152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i="1" dirty="0"/>
                    <a:t>IL-4</a:t>
                  </a:r>
                  <a:r>
                    <a:rPr lang="en-US" sz="1600" i="1" dirty="0" smtClean="0"/>
                    <a:t>, IL</a:t>
                  </a:r>
                  <a:r>
                    <a:rPr lang="en-US" sz="1600" i="1" dirty="0"/>
                    <a:t>-</a:t>
                  </a:r>
                  <a:r>
                    <a:rPr lang="en-US" sz="1600" i="1" dirty="0" smtClean="0"/>
                    <a:t>10</a:t>
                  </a:r>
                  <a:r>
                    <a:rPr lang="ru-RU" sz="1600" i="1" dirty="0" smtClean="0"/>
                    <a:t>,</a:t>
                  </a:r>
                  <a:r>
                    <a:rPr lang="en-US" sz="1600" i="1" dirty="0" smtClean="0"/>
                    <a:t> TGF</a:t>
                  </a:r>
                  <a:r>
                    <a:rPr lang="en-US" sz="1600" i="1" dirty="0"/>
                    <a:t>-β</a:t>
                  </a:r>
                  <a:r>
                    <a:rPr lang="ru-RU" sz="1600" i="1" dirty="0"/>
                    <a:t> </a:t>
                  </a:r>
                </a:p>
              </p:txBody>
            </p:sp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5868144" y="3284984"/>
                  <a:ext cx="0" cy="1944216"/>
                </a:xfrm>
                <a:prstGeom prst="straightConnector1">
                  <a:avLst/>
                </a:prstGeom>
                <a:ln w="57150" cmpd="sng">
                  <a:solidFill>
                    <a:schemeClr val="accent6">
                      <a:lumMod val="60000"/>
                      <a:lumOff val="40000"/>
                    </a:schemeClr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Прямоугольник 15"/>
                <p:cNvSpPr/>
                <p:nvPr/>
              </p:nvSpPr>
              <p:spPr>
                <a:xfrm>
                  <a:off x="5292080" y="3429000"/>
                  <a:ext cx="1152128" cy="5232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i="1" dirty="0" smtClean="0"/>
                    <a:t>TGF</a:t>
                  </a:r>
                  <a:r>
                    <a:rPr lang="en-US" sz="1400" i="1" dirty="0"/>
                    <a:t>-</a:t>
                  </a:r>
                  <a:r>
                    <a:rPr lang="en-US" sz="1400" i="1" dirty="0" smtClean="0"/>
                    <a:t>β </a:t>
                  </a:r>
                </a:p>
                <a:p>
                  <a:pPr algn="ctr"/>
                  <a:r>
                    <a:rPr lang="en-US" sz="1400" i="1" dirty="0" smtClean="0"/>
                    <a:t>Normal </a:t>
                  </a:r>
                  <a:r>
                    <a:rPr lang="en-US" sz="1400" i="1" dirty="0" err="1"/>
                    <a:t>A</a:t>
                  </a:r>
                  <a:r>
                    <a:rPr lang="en-US" sz="1400" i="1" dirty="0" err="1" smtClean="0"/>
                    <a:t>gs</a:t>
                  </a:r>
                  <a:r>
                    <a:rPr lang="en-US" sz="1400" i="1" dirty="0" smtClean="0"/>
                    <a:t> </a:t>
                  </a:r>
                  <a:endParaRPr lang="ru-RU" sz="1400" i="1" dirty="0"/>
                </a:p>
              </p:txBody>
            </p:sp>
            <p:sp>
              <p:nvSpPr>
                <p:cNvPr id="50" name="Дуга 49"/>
                <p:cNvSpPr/>
                <p:nvPr/>
              </p:nvSpPr>
              <p:spPr>
                <a:xfrm flipH="1">
                  <a:off x="4716016" y="1916832"/>
                  <a:ext cx="3672408" cy="4464496"/>
                </a:xfrm>
                <a:prstGeom prst="arc">
                  <a:avLst>
                    <a:gd name="adj1" fmla="val 6044273"/>
                    <a:gd name="adj2" fmla="val 9157775"/>
                  </a:avLst>
                </a:prstGeom>
                <a:ln w="57150" cmpd="sng"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35496" y="1250757"/>
                <a:ext cx="374441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>
                    <a:ln w="11430"/>
                    <a:gradFill>
                      <a:gsLst>
                        <a:gs pos="0">
                          <a:srgbClr val="FF9929">
                            <a:lumMod val="20000"/>
                            <a:lumOff val="80000"/>
                          </a:srgbClr>
                        </a:gs>
                        <a:gs pos="28000">
                          <a:srgbClr val="F8F57B"/>
                        </a:gs>
                        <a:gs pos="62000">
                          <a:srgbClr val="D5B953"/>
                        </a:gs>
                        <a:gs pos="88000">
                          <a:srgbClr val="D1943B"/>
                        </a:gs>
                      </a:gsLst>
                      <a:lin ang="5400000"/>
                    </a:gradFill>
                    <a:latin typeface="Apple Chancery"/>
                    <a:cs typeface="Apple Chancery"/>
                  </a:rPr>
                  <a:t>“The matrix </a:t>
                </a:r>
                <a:r>
                  <a:rPr lang="en-US" sz="2800" b="1" i="1" dirty="0">
                    <a:ln w="11430"/>
                    <a:gradFill>
                      <a:gsLst>
                        <a:gs pos="0">
                          <a:srgbClr val="FF9929">
                            <a:lumMod val="20000"/>
                            <a:lumOff val="80000"/>
                          </a:srgbClr>
                        </a:gs>
                        <a:gs pos="28000">
                          <a:srgbClr val="F8F57B"/>
                        </a:gs>
                        <a:gs pos="62000">
                          <a:srgbClr val="D5B953"/>
                        </a:gs>
                        <a:gs pos="88000">
                          <a:srgbClr val="D1943B"/>
                        </a:gs>
                      </a:gsLst>
                      <a:lin ang="5400000"/>
                    </a:gradFill>
                    <a:latin typeface="Apple Chancery"/>
                    <a:cs typeface="Apple Chancery"/>
                  </a:rPr>
                  <a:t>signature” of a tumor</a:t>
                </a:r>
                <a:endParaRPr lang="ru-RU" sz="2800" i="1" dirty="0">
                  <a:latin typeface="Apple Chancery"/>
                  <a:cs typeface="Apple Chancery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4849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25056"/>
            <a:ext cx="8640960" cy="508000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sz="3800" b="1" dirty="0" smtClean="0"/>
              <a:t>HOW </a:t>
            </a:r>
            <a:r>
              <a:rPr lang="en-US" sz="3800" b="1" dirty="0"/>
              <a:t>CAN </a:t>
            </a:r>
            <a:r>
              <a:rPr lang="en-US" sz="3800" b="1" dirty="0" smtClean="0"/>
              <a:t>WE USE NEW NOTIONS IN ANTI-TUMOR BIOTECHNOLOGY? 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25367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Elbow Connector 80"/>
          <p:cNvCxnSpPr/>
          <p:nvPr/>
        </p:nvCxnSpPr>
        <p:spPr>
          <a:xfrm rot="16200000" flipH="1">
            <a:off x="4968044" y="2881256"/>
            <a:ext cx="1872211" cy="1656185"/>
          </a:xfrm>
          <a:prstGeom prst="bentConnector3">
            <a:avLst>
              <a:gd name="adj1" fmla="val 255"/>
            </a:avLst>
          </a:prstGeom>
          <a:ln w="76200" cmpd="sng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55"/>
          <p:cNvCxnSpPr/>
          <p:nvPr/>
        </p:nvCxnSpPr>
        <p:spPr>
          <a:xfrm flipH="1">
            <a:off x="4582127" y="2734605"/>
            <a:ext cx="415" cy="264130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6" descr="02-001"/>
          <p:cNvPicPr>
            <a:picLocks noChangeAspect="1" noChangeArrowheads="1"/>
          </p:cNvPicPr>
          <p:nvPr/>
        </p:nvPicPr>
        <p:blipFill rotWithShape="1">
          <a:blip r:embed="rId2" cstate="print"/>
          <a:srcRect l="21194" t="26346" b="34002"/>
          <a:stretch/>
        </p:blipFill>
        <p:spPr bwMode="auto">
          <a:xfrm>
            <a:off x="395536" y="1196752"/>
            <a:ext cx="1440160" cy="797144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0" y="44624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MACROPHAGES ARE VERY ATTRACTIVE TARGETS FOR BIOTECHNOLOGY TO </a:t>
            </a:r>
            <a:r>
              <a:rPr lang="en-US" sz="2400" b="1" dirty="0" smtClean="0"/>
              <a:t>POTENTIALLY </a:t>
            </a:r>
            <a:r>
              <a:rPr lang="en-GB" sz="2400" b="1" dirty="0" smtClean="0"/>
              <a:t>CURE CANCER </a:t>
            </a:r>
          </a:p>
          <a:p>
            <a:pPr algn="ctr"/>
            <a:endParaRPr lang="en-GB" sz="400" b="1" dirty="0"/>
          </a:p>
          <a:p>
            <a:pPr algn="ctr"/>
            <a:r>
              <a:rPr lang="en-GB" i="1" dirty="0" smtClean="0"/>
              <a:t>approach is based on ramification of the TGF-β signalling pathway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65" name="Скругленный прямоугольник 10"/>
          <p:cNvSpPr/>
          <p:nvPr/>
        </p:nvSpPr>
        <p:spPr>
          <a:xfrm>
            <a:off x="224043" y="2446573"/>
            <a:ext cx="8740445" cy="2990965"/>
          </a:xfrm>
          <a:prstGeom prst="roundRect">
            <a:avLst/>
          </a:prstGeom>
          <a:noFill/>
          <a:ln w="19050" cap="flat" cmpd="sng" algn="ctr">
            <a:solidFill>
              <a:srgbClr val="990000">
                <a:shade val="50000"/>
              </a:srgbClr>
            </a:solidFill>
            <a:prstDash val="solid"/>
          </a:ln>
          <a:effectLst>
            <a:glow rad="63500">
              <a:srgbClr val="990000">
                <a:lumMod val="60000"/>
                <a:lumOff val="40000"/>
                <a:alpha val="90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3" cstate="print"/>
          <a:srcRect l="9822" r="11605" b="35570"/>
          <a:stretch>
            <a:fillRect/>
          </a:stretch>
        </p:blipFill>
        <p:spPr bwMode="auto">
          <a:xfrm>
            <a:off x="4067944" y="1650998"/>
            <a:ext cx="986319" cy="15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 t="68750" b="3125"/>
          <a:stretch>
            <a:fillRect/>
          </a:stretch>
        </p:blipFill>
        <p:spPr bwMode="auto">
          <a:xfrm>
            <a:off x="179512" y="2038825"/>
            <a:ext cx="8740445" cy="69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Oval 59"/>
          <p:cNvSpPr/>
          <p:nvPr/>
        </p:nvSpPr>
        <p:spPr>
          <a:xfrm>
            <a:off x="4169542" y="1261074"/>
            <a:ext cx="830230" cy="770384"/>
          </a:xfrm>
          <a:prstGeom prst="ellipse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TGF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547664" y="1693122"/>
            <a:ext cx="25202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292080" y="2983728"/>
            <a:ext cx="291991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Smad</a:t>
            </a:r>
            <a:r>
              <a:rPr lang="en-GB" sz="2400" dirty="0"/>
              <a:t>-</a:t>
            </a:r>
            <a:r>
              <a:rPr lang="en-GB" sz="2400" b="1" dirty="0"/>
              <a:t>dependent</a:t>
            </a:r>
            <a:r>
              <a:rPr lang="en-GB" sz="2400" dirty="0"/>
              <a:t> </a:t>
            </a:r>
            <a:r>
              <a:rPr lang="en-GB" sz="2400" dirty="0" smtClean="0"/>
              <a:t>pathway</a:t>
            </a:r>
            <a:endParaRPr lang="ru-RU" sz="2400" dirty="0"/>
          </a:p>
        </p:txBody>
      </p:sp>
      <p:sp>
        <p:nvSpPr>
          <p:cNvPr id="72" name="Rectangle 71"/>
          <p:cNvSpPr/>
          <p:nvPr/>
        </p:nvSpPr>
        <p:spPr>
          <a:xfrm>
            <a:off x="5220072" y="4645450"/>
            <a:ext cx="30243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i="1" dirty="0" smtClean="0"/>
              <a:t>anti</a:t>
            </a:r>
            <a:r>
              <a:rPr lang="en-GB" sz="2000" i="1" dirty="0"/>
              <a:t>-inflammatory, </a:t>
            </a:r>
            <a:endParaRPr lang="en-GB" sz="2000" i="1" dirty="0" smtClean="0"/>
          </a:p>
          <a:p>
            <a:pPr algn="ctr"/>
            <a:r>
              <a:rPr lang="en-GB" sz="2000" i="1" dirty="0" err="1" smtClean="0"/>
              <a:t>protumor</a:t>
            </a:r>
            <a:r>
              <a:rPr lang="en-GB" sz="2000" i="1" dirty="0" smtClean="0"/>
              <a:t> </a:t>
            </a:r>
            <a:r>
              <a:rPr lang="en-GB" sz="2000" i="1" dirty="0"/>
              <a:t>cytokines</a:t>
            </a:r>
            <a:r>
              <a:rPr lang="ru-RU" sz="2000" i="1" dirty="0"/>
              <a:t> 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827584" y="2773246"/>
            <a:ext cx="3168351" cy="2580090"/>
            <a:chOff x="827584" y="2852940"/>
            <a:chExt cx="3168351" cy="2580090"/>
          </a:xfrm>
        </p:grpSpPr>
        <p:cxnSp>
          <p:nvCxnSpPr>
            <p:cNvPr id="83" name="Elbow Connector 82"/>
            <p:cNvCxnSpPr/>
            <p:nvPr/>
          </p:nvCxnSpPr>
          <p:spPr>
            <a:xfrm rot="5400000">
              <a:off x="2231739" y="2960951"/>
              <a:ext cx="1872208" cy="1656185"/>
            </a:xfrm>
            <a:prstGeom prst="bentConnector3">
              <a:avLst>
                <a:gd name="adj1" fmla="val 1159"/>
              </a:avLst>
            </a:prstGeom>
            <a:ln w="38100">
              <a:solidFill>
                <a:srgbClr val="008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827584" y="3063422"/>
              <a:ext cx="309634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err="1"/>
                <a:t>Smad</a:t>
              </a:r>
              <a:r>
                <a:rPr lang="en-GB" sz="2400" dirty="0"/>
                <a:t>-</a:t>
              </a:r>
              <a:r>
                <a:rPr lang="en-GB" sz="2400" b="1" dirty="0"/>
                <a:t>independent</a:t>
              </a:r>
              <a:r>
                <a:rPr lang="en-GB" sz="2400" dirty="0"/>
                <a:t> </a:t>
              </a:r>
              <a:r>
                <a:rPr lang="en-GB" sz="2400" dirty="0" smtClean="0"/>
                <a:t>pathway</a:t>
              </a:r>
              <a:endParaRPr lang="ru-RU" sz="2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65726" y="4725144"/>
              <a:ext cx="30243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000" i="1" dirty="0" err="1" smtClean="0"/>
                <a:t>proinflammatory</a:t>
              </a:r>
              <a:r>
                <a:rPr lang="en-GB" sz="2000" i="1" dirty="0"/>
                <a:t>, </a:t>
              </a:r>
              <a:endParaRPr lang="en-GB" sz="2000" i="1" dirty="0" smtClean="0"/>
            </a:p>
            <a:p>
              <a:pPr algn="ctr"/>
              <a:r>
                <a:rPr lang="en-GB" sz="2000" i="1" dirty="0" smtClean="0"/>
                <a:t>antitumor </a:t>
              </a:r>
              <a:r>
                <a:rPr lang="en-GB" sz="2000" i="1" dirty="0"/>
                <a:t>cytokines</a:t>
              </a:r>
              <a:r>
                <a:rPr lang="ru-RU" sz="2000" i="1" dirty="0"/>
                <a:t> 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97774" y="4005064"/>
              <a:ext cx="21602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/>
                <a:t>p38 </a:t>
              </a:r>
              <a:r>
                <a:rPr lang="en-GB" sz="2400" b="1" dirty="0"/>
                <a:t>and AP-</a:t>
              </a:r>
              <a:r>
                <a:rPr lang="en-GB" sz="2400" b="1" dirty="0" smtClean="0"/>
                <a:t>1</a:t>
              </a:r>
              <a:endParaRPr lang="ru-RU" sz="2400" b="1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5652120" y="3925370"/>
            <a:ext cx="21602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/>
              <a:t>Smad</a:t>
            </a:r>
            <a:r>
              <a:rPr lang="en-GB" sz="2400" b="1" dirty="0" smtClean="0"/>
              <a:t> 2/3/4</a:t>
            </a:r>
            <a:endParaRPr lang="ru-RU" sz="2400" b="1" dirty="0"/>
          </a:p>
        </p:txBody>
      </p:sp>
      <p:sp>
        <p:nvSpPr>
          <p:cNvPr id="91" name="Rectangle 90"/>
          <p:cNvSpPr/>
          <p:nvPr/>
        </p:nvSpPr>
        <p:spPr>
          <a:xfrm>
            <a:off x="107504" y="5552072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“smart” macrophage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would prevent </a:t>
            </a:r>
            <a:r>
              <a:rPr lang="en-GB" dirty="0"/>
              <a:t>the </a:t>
            </a:r>
            <a:r>
              <a:rPr lang="en-GB" dirty="0" err="1"/>
              <a:t>protumor</a:t>
            </a:r>
            <a:r>
              <a:rPr lang="en-GB" dirty="0"/>
              <a:t> transformation of immune </a:t>
            </a:r>
            <a:r>
              <a:rPr lang="en-GB" dirty="0" smtClean="0"/>
              <a:t>response</a:t>
            </a:r>
            <a:r>
              <a:rPr lang="en-GB" dirty="0"/>
              <a:t>. 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will </a:t>
            </a:r>
            <a:r>
              <a:rPr lang="en-GB" dirty="0"/>
              <a:t>follow the feedback principle: the more </a:t>
            </a:r>
            <a:r>
              <a:rPr lang="en-GB" dirty="0" err="1"/>
              <a:t>protumor</a:t>
            </a:r>
            <a:r>
              <a:rPr lang="en-GB" dirty="0"/>
              <a:t> factors the </a:t>
            </a:r>
            <a:r>
              <a:rPr lang="en-GB" dirty="0" err="1"/>
              <a:t>tumor</a:t>
            </a:r>
            <a:r>
              <a:rPr lang="en-GB" dirty="0"/>
              <a:t> produces, the more antitumor factors the macrophages would release and </a:t>
            </a:r>
            <a:r>
              <a:rPr lang="en-GB" dirty="0" err="1"/>
              <a:t>vise</a:t>
            </a:r>
            <a:r>
              <a:rPr lang="en-GB" dirty="0"/>
              <a:t> versa. </a:t>
            </a:r>
            <a:endParaRPr lang="ru-RU" dirty="0"/>
          </a:p>
        </p:txBody>
      </p:sp>
      <p:sp>
        <p:nvSpPr>
          <p:cNvPr id="93" name="Multiply 92"/>
          <p:cNvSpPr/>
          <p:nvPr/>
        </p:nvSpPr>
        <p:spPr>
          <a:xfrm>
            <a:off x="5796136" y="3637338"/>
            <a:ext cx="1872208" cy="1994520"/>
          </a:xfrm>
          <a:prstGeom prst="mathMultiply">
            <a:avLst>
              <a:gd name="adj1" fmla="val 8144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Rectangle 93"/>
          <p:cNvSpPr/>
          <p:nvPr/>
        </p:nvSpPr>
        <p:spPr>
          <a:xfrm>
            <a:off x="1475656" y="1261074"/>
            <a:ext cx="3024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i="1" dirty="0" err="1" smtClean="0"/>
              <a:t>protumor</a:t>
            </a:r>
            <a:r>
              <a:rPr lang="en-GB" sz="2000" i="1" dirty="0" smtClean="0"/>
              <a:t> </a:t>
            </a:r>
            <a:r>
              <a:rPr lang="en-GB" sz="2000" i="1" dirty="0"/>
              <a:t>cytokines</a:t>
            </a:r>
            <a:r>
              <a:rPr lang="ru-RU" sz="2000" i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2469" y="1477098"/>
            <a:ext cx="310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macrophage TGF-β receptor</a:t>
            </a:r>
            <a:r>
              <a:rPr lang="ru-RU" dirty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148064" y="1765130"/>
            <a:ext cx="288032" cy="216024"/>
          </a:xfrm>
          <a:prstGeom prst="line">
            <a:avLst/>
          </a:prstGeom>
          <a:ln w="9525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 animBg="1"/>
    </p:bldLst>
  </p:timing>
</p:sld>
</file>

<file path=ppt/theme/theme1.xml><?xml version="1.0" encoding="utf-8"?>
<a:theme xmlns:a="http://schemas.openxmlformats.org/drawingml/2006/main" name="TC02364121999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286731999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C102867889990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C0188135599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TC023641219991</Template>
  <TotalTime>21607</TotalTime>
  <Words>1093</Words>
  <Application>Microsoft Macintosh PowerPoint</Application>
  <PresentationFormat>On-screen Show (4:3)</PresentationFormat>
  <Paragraphs>176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TC023641219991</vt:lpstr>
      <vt:lpstr>TC102867319990</vt:lpstr>
      <vt:lpstr>TC102867889990</vt:lpstr>
      <vt:lpstr>TC018813559991</vt:lpstr>
      <vt:lpstr>Тема Office</vt:lpstr>
      <vt:lpstr>Physiological organization of  immune response based on the homeostatic mechanism:                                   implication in tumor                                                    and biotechnology</vt:lpstr>
      <vt:lpstr>THE IMMUNE SYSTEM RESPONDS TO A PATHOGEN WITH SUCCESSIVE ACTIVATION OF INNATE AND ADAPTIVE RESPONSES</vt:lpstr>
      <vt:lpstr>PowerPoint Presentation</vt:lpstr>
      <vt:lpstr>Many facts have been accumulated, which contradict the classic model of the 19th-20th cs </vt:lpstr>
      <vt:lpstr>THE HOMEOSTASIS IS SUPPORTED BY       A NEGATIVE FEEDBACK MECHANISM</vt:lpstr>
      <vt:lpstr>A NEW HOMEOSTATIC MODEL OF THE IMMUNE RESPONSE </vt:lpstr>
      <vt:lpstr>WHAT HAPPENS WHEN THE TUMOR BEGINS TO GROW</vt:lpstr>
      <vt:lpstr>HOW CAN WE USE NEW NOTIONS IN ANTI-TUMOR BIOTECHNOLOGY? </vt:lpstr>
      <vt:lpstr>PowerPoint Presentation</vt:lpstr>
      <vt:lpstr>administration of macrophages with antitumor smart M1 phenotype to mice with tumor almost doubled the mouse survival time </vt:lpstr>
      <vt:lpstr>Thank you 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keywords/>
  <cp:lastModifiedBy>mac malyshev</cp:lastModifiedBy>
  <cp:revision>199</cp:revision>
  <dcterms:modified xsi:type="dcterms:W3CDTF">2014-09-30T13:35:45Z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