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  <p:sldMasterId id="2147483673" r:id="rId4"/>
    <p:sldMasterId id="2147483686" r:id="rId5"/>
  </p:sldMasterIdLst>
  <p:notesMasterIdLst>
    <p:notesMasterId r:id="rId23"/>
  </p:notesMasterIdLst>
  <p:handoutMasterIdLst>
    <p:handoutMasterId r:id="rId24"/>
  </p:handoutMasterIdLst>
  <p:sldIdLst>
    <p:sldId id="256" r:id="rId6"/>
    <p:sldId id="280" r:id="rId7"/>
    <p:sldId id="279" r:id="rId8"/>
    <p:sldId id="300" r:id="rId9"/>
    <p:sldId id="301" r:id="rId10"/>
    <p:sldId id="304" r:id="rId11"/>
    <p:sldId id="302" r:id="rId12"/>
    <p:sldId id="305" r:id="rId13"/>
    <p:sldId id="303" r:id="rId14"/>
    <p:sldId id="306" r:id="rId15"/>
    <p:sldId id="307" r:id="rId16"/>
    <p:sldId id="309" r:id="rId17"/>
    <p:sldId id="308" r:id="rId18"/>
    <p:sldId id="272" r:id="rId19"/>
    <p:sldId id="310" r:id="rId20"/>
    <p:sldId id="294" r:id="rId21"/>
    <p:sldId id="299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A311"/>
    <a:srgbClr val="FF99F9"/>
    <a:srgbClr val="FF7BED"/>
    <a:srgbClr val="FF27CB"/>
    <a:srgbClr val="64FF1E"/>
    <a:srgbClr val="FFCC19"/>
    <a:srgbClr val="FF73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2" autoAdjust="0"/>
    <p:restoredTop sz="94660"/>
  </p:normalViewPr>
  <p:slideViewPr>
    <p:cSldViewPr>
      <p:cViewPr>
        <p:scale>
          <a:sx n="100" d="100"/>
          <a:sy n="100" d="100"/>
        </p:scale>
        <p:origin x="-164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c:Desktop:CURRENT%20VISITS:2015:Houston%20Immunology%2015%20Event%20Sept%2028-30%20DL%20reg%20March%2028%202015%20%20&#1086;&#1090;&#1087;&#1088;&#1072;&#1074;&#1080;&#1083;%20&#1072;&#1073;&#1089;&#1090;&#1088;&#1072;&#1082;&#1090;%20NO%20and%20Erchlich,%20regist%20&#1077;&#1089;&#1090;&#1100;%20&#1076;&#1077;&#1083;&#1072;&#1081;%20&#1086;&#1090;&#1077;&#1083;&#1100;,%20&#1073;&#1080;&#1083;&#1077;&#1090;&#1099;%20&#1080;%20&#1076;&#1086;&#1082;&#1083;&#1072;&#1076;%20:&#1043;&#1056;&#1040;&#1060;&#1048;&#105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731483462352"/>
          <c:y val="0.0217071753324445"/>
          <c:w val="0.869531599335611"/>
          <c:h val="0.85797738667172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Sheet1!$C$3</c:f>
              <c:strCache>
                <c:ptCount val="1"/>
                <c:pt idx="0">
                  <c:v>C57BL/6J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Sheet1!$B$4:$B$34</c:f>
              <c:numCache>
                <c:formatCode>General</c:formatCode>
                <c:ptCount val="31"/>
                <c:pt idx="0">
                  <c:v>14.0</c:v>
                </c:pt>
                <c:pt idx="1">
                  <c:v>14.0</c:v>
                </c:pt>
                <c:pt idx="2">
                  <c:v>14.0</c:v>
                </c:pt>
                <c:pt idx="3">
                  <c:v>15.0</c:v>
                </c:pt>
                <c:pt idx="4">
                  <c:v>15.0</c:v>
                </c:pt>
                <c:pt idx="5">
                  <c:v>15.0</c:v>
                </c:pt>
                <c:pt idx="6">
                  <c:v>15.0</c:v>
                </c:pt>
                <c:pt idx="7">
                  <c:v>15.0</c:v>
                </c:pt>
                <c:pt idx="8">
                  <c:v>16.0</c:v>
                </c:pt>
                <c:pt idx="9">
                  <c:v>16.0</c:v>
                </c:pt>
                <c:pt idx="10">
                  <c:v>16.0</c:v>
                </c:pt>
                <c:pt idx="11">
                  <c:v>16.0</c:v>
                </c:pt>
                <c:pt idx="12">
                  <c:v>16.0</c:v>
                </c:pt>
                <c:pt idx="13">
                  <c:v>16.0</c:v>
                </c:pt>
                <c:pt idx="14">
                  <c:v>16.0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18.0</c:v>
                </c:pt>
                <c:pt idx="19">
                  <c:v>18.0</c:v>
                </c:pt>
                <c:pt idx="20">
                  <c:v>18.0</c:v>
                </c:pt>
                <c:pt idx="21">
                  <c:v>18.0</c:v>
                </c:pt>
                <c:pt idx="22">
                  <c:v>18.0</c:v>
                </c:pt>
                <c:pt idx="23">
                  <c:v>18.0</c:v>
                </c:pt>
                <c:pt idx="24">
                  <c:v>18.0</c:v>
                </c:pt>
                <c:pt idx="25">
                  <c:v>19.0</c:v>
                </c:pt>
                <c:pt idx="26">
                  <c:v>19.0</c:v>
                </c:pt>
                <c:pt idx="27">
                  <c:v>19.0</c:v>
                </c:pt>
                <c:pt idx="28">
                  <c:v>19.0</c:v>
                </c:pt>
                <c:pt idx="29">
                  <c:v>19.0</c:v>
                </c:pt>
                <c:pt idx="30">
                  <c:v>20.0</c:v>
                </c:pt>
              </c:numCache>
            </c:numRef>
          </c:xVal>
          <c:yVal>
            <c:numRef>
              <c:f>Sheet1!$C$4:$C$34</c:f>
              <c:numCache>
                <c:formatCode>General</c:formatCode>
                <c:ptCount val="31"/>
                <c:pt idx="0">
                  <c:v>0.9375</c:v>
                </c:pt>
                <c:pt idx="1">
                  <c:v>0.875</c:v>
                </c:pt>
                <c:pt idx="2">
                  <c:v>0.8125</c:v>
                </c:pt>
                <c:pt idx="3">
                  <c:v>0.75</c:v>
                </c:pt>
                <c:pt idx="4">
                  <c:v>0.6875</c:v>
                </c:pt>
                <c:pt idx="5">
                  <c:v>0.625</c:v>
                </c:pt>
                <c:pt idx="6">
                  <c:v>0.5625</c:v>
                </c:pt>
                <c:pt idx="7">
                  <c:v>0.5</c:v>
                </c:pt>
                <c:pt idx="8">
                  <c:v>0.4375</c:v>
                </c:pt>
                <c:pt idx="9">
                  <c:v>0.375</c:v>
                </c:pt>
                <c:pt idx="10">
                  <c:v>0.3125</c:v>
                </c:pt>
                <c:pt idx="11">
                  <c:v>0.25</c:v>
                </c:pt>
                <c:pt idx="12">
                  <c:v>0.1875</c:v>
                </c:pt>
                <c:pt idx="13">
                  <c:v>0.125</c:v>
                </c:pt>
                <c:pt idx="14">
                  <c:v>0.0625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C57BL/6N</c:v>
                </c:pt>
              </c:strCache>
            </c:strRef>
          </c:tx>
          <c:spPr>
            <a:ln w="47625">
              <a:noFill/>
            </a:ln>
          </c:spPr>
          <c:xVal>
            <c:numRef>
              <c:f>Sheet1!$B$4:$B$34</c:f>
              <c:numCache>
                <c:formatCode>General</c:formatCode>
                <c:ptCount val="31"/>
                <c:pt idx="0">
                  <c:v>14.0</c:v>
                </c:pt>
                <c:pt idx="1">
                  <c:v>14.0</c:v>
                </c:pt>
                <c:pt idx="2">
                  <c:v>14.0</c:v>
                </c:pt>
                <c:pt idx="3">
                  <c:v>15.0</c:v>
                </c:pt>
                <c:pt idx="4">
                  <c:v>15.0</c:v>
                </c:pt>
                <c:pt idx="5">
                  <c:v>15.0</c:v>
                </c:pt>
                <c:pt idx="6">
                  <c:v>15.0</c:v>
                </c:pt>
                <c:pt idx="7">
                  <c:v>15.0</c:v>
                </c:pt>
                <c:pt idx="8">
                  <c:v>16.0</c:v>
                </c:pt>
                <c:pt idx="9">
                  <c:v>16.0</c:v>
                </c:pt>
                <c:pt idx="10">
                  <c:v>16.0</c:v>
                </c:pt>
                <c:pt idx="11">
                  <c:v>16.0</c:v>
                </c:pt>
                <c:pt idx="12">
                  <c:v>16.0</c:v>
                </c:pt>
                <c:pt idx="13">
                  <c:v>16.0</c:v>
                </c:pt>
                <c:pt idx="14">
                  <c:v>16.0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18.0</c:v>
                </c:pt>
                <c:pt idx="19">
                  <c:v>18.0</c:v>
                </c:pt>
                <c:pt idx="20">
                  <c:v>18.0</c:v>
                </c:pt>
                <c:pt idx="21">
                  <c:v>18.0</c:v>
                </c:pt>
                <c:pt idx="22">
                  <c:v>18.0</c:v>
                </c:pt>
                <c:pt idx="23">
                  <c:v>18.0</c:v>
                </c:pt>
                <c:pt idx="24">
                  <c:v>18.0</c:v>
                </c:pt>
                <c:pt idx="25">
                  <c:v>19.0</c:v>
                </c:pt>
                <c:pt idx="26">
                  <c:v>19.0</c:v>
                </c:pt>
                <c:pt idx="27">
                  <c:v>19.0</c:v>
                </c:pt>
                <c:pt idx="28">
                  <c:v>19.0</c:v>
                </c:pt>
                <c:pt idx="29">
                  <c:v>19.0</c:v>
                </c:pt>
                <c:pt idx="30">
                  <c:v>20.0</c:v>
                </c:pt>
              </c:numCache>
            </c:numRef>
          </c:xVal>
          <c:yVal>
            <c:numRef>
              <c:f>Sheet1!$D$4:$D$34</c:f>
              <c:numCache>
                <c:formatCode>General</c:formatCode>
                <c:ptCount val="31"/>
                <c:pt idx="15">
                  <c:v>0.9375</c:v>
                </c:pt>
                <c:pt idx="16">
                  <c:v>0.875</c:v>
                </c:pt>
                <c:pt idx="17">
                  <c:v>0.8125</c:v>
                </c:pt>
                <c:pt idx="18">
                  <c:v>0.75</c:v>
                </c:pt>
                <c:pt idx="19">
                  <c:v>0.6875</c:v>
                </c:pt>
                <c:pt idx="20">
                  <c:v>0.625</c:v>
                </c:pt>
                <c:pt idx="21">
                  <c:v>0.5625</c:v>
                </c:pt>
                <c:pt idx="22">
                  <c:v>0.5</c:v>
                </c:pt>
                <c:pt idx="23">
                  <c:v>0.4375</c:v>
                </c:pt>
                <c:pt idx="24">
                  <c:v>0.375</c:v>
                </c:pt>
                <c:pt idx="25">
                  <c:v>0.3125</c:v>
                </c:pt>
                <c:pt idx="26">
                  <c:v>0.25</c:v>
                </c:pt>
                <c:pt idx="27">
                  <c:v>0.1875</c:v>
                </c:pt>
                <c:pt idx="28">
                  <c:v>0.125</c:v>
                </c:pt>
                <c:pt idx="29">
                  <c:v>0.0625</c:v>
                </c:pt>
                <c:pt idx="30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3390728"/>
        <c:axId val="2123380216"/>
      </c:scatterChart>
      <c:valAx>
        <c:axId val="2123390728"/>
        <c:scaling>
          <c:orientation val="minMax"/>
          <c:max val="20.0"/>
          <c:min val="13.0"/>
        </c:scaling>
        <c:delete val="0"/>
        <c:axPos val="b"/>
        <c:title>
          <c:tx>
            <c:rich>
              <a:bodyPr/>
              <a:lstStyle/>
              <a:p>
                <a:pPr>
                  <a:defRPr sz="1800" b="0" i="0"/>
                </a:pPr>
                <a:r>
                  <a:rPr lang="en-US" sz="1800" b="0" i="0" dirty="0"/>
                  <a:t>Survival </a:t>
                </a:r>
                <a:r>
                  <a:rPr lang="en-US" sz="1800" b="0" i="0" dirty="0" smtClean="0"/>
                  <a:t>time </a:t>
                </a:r>
                <a:r>
                  <a:rPr lang="en-US" sz="1800" b="0" i="0" u="none" strike="noStrike" baseline="0" dirty="0" smtClean="0">
                    <a:effectLst/>
                  </a:rPr>
                  <a:t> after the EAC cell injection</a:t>
                </a:r>
                <a:r>
                  <a:rPr lang="en-US" sz="1800" b="0" i="0" u="none" strike="noStrike" baseline="0" dirty="0" smtClean="0"/>
                  <a:t> </a:t>
                </a:r>
                <a:r>
                  <a:rPr lang="en-US" sz="1800" b="0" i="0" dirty="0" smtClean="0"/>
                  <a:t>, </a:t>
                </a:r>
                <a:r>
                  <a:rPr lang="en-US" sz="1800" b="0" i="0" dirty="0"/>
                  <a:t>days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23380216"/>
        <c:crosses val="autoZero"/>
        <c:crossBetween val="midCat"/>
      </c:valAx>
      <c:valAx>
        <c:axId val="21233802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800" b="0"/>
                </a:pPr>
                <a:r>
                  <a:rPr lang="en-US" sz="1800" b="0"/>
                  <a:t>Cumulative Proportion Surviving</a:t>
                </a:r>
              </a:p>
            </c:rich>
          </c:tx>
          <c:layout>
            <c:manualLayout>
              <c:xMode val="edge"/>
              <c:yMode val="edge"/>
              <c:x val="0.000659321134261758"/>
              <c:y val="0.16186979963915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en-US"/>
          </a:p>
        </c:txPr>
        <c:crossAx val="2123390728"/>
        <c:crosses val="autoZero"/>
        <c:crossBetween val="midCat"/>
        <c:majorUnit val="0.2"/>
      </c:valAx>
    </c:plotArea>
    <c:legend>
      <c:legendPos val="r"/>
      <c:layout>
        <c:manualLayout>
          <c:xMode val="edge"/>
          <c:yMode val="edge"/>
          <c:x val="0.799009949980208"/>
          <c:y val="0.26581666682946"/>
          <c:w val="0.176502675935039"/>
          <c:h val="0.158663360113368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934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72CD3-9BFC-614A-886B-26D096AB347D}" type="datetimeFigureOut">
              <a:rPr lang="ru-RU" smtClean="0"/>
              <a:t>27.09.15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C49DD-CDAE-0047-88D4-FE04BAB8A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897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671888"/>
            <a:ext cx="6048375" cy="1109662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532313"/>
            <a:ext cx="6048375" cy="696912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984375"/>
            <a:ext cx="1909762" cy="4467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84375"/>
            <a:ext cx="5581650" cy="4467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4678305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26221211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0549083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34630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1988465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206380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2958857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36885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91646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50400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13715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315097341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40048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86522159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657889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515443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8235683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3945822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756315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1344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23670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6100109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825885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18498445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treak_on_black_lg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2814" b="24204"/>
          <a:stretch/>
        </p:blipFill>
        <p:spPr>
          <a:xfrm>
            <a:off x="0" y="0"/>
            <a:ext cx="9144000" cy="353926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27.09.15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838200"/>
            <a:ext cx="2895600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86201"/>
            <a:ext cx="6477000" cy="1066800"/>
          </a:xfrm>
        </p:spPr>
        <p:txBody>
          <a:bodyPr/>
          <a:lstStyle>
            <a:lvl1pPr algn="l">
              <a:defRPr sz="4000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953000"/>
            <a:ext cx="6477000" cy="1295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71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27.09.15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98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9525"/>
            <a:ext cx="76200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319338"/>
            <a:ext cx="7620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27.09.15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700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27.09.15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576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76338" y="2492375"/>
            <a:ext cx="3744912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3650" y="2492375"/>
            <a:ext cx="37465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2" y="1535113"/>
            <a:ext cx="3659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2" y="2174875"/>
            <a:ext cx="3659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6175" y="1535113"/>
            <a:ext cx="36606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6175" y="2174875"/>
            <a:ext cx="36606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27.09.15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7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27.09.15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879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27.09.15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3447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3050"/>
            <a:ext cx="28194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273050"/>
            <a:ext cx="44958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435100"/>
            <a:ext cx="28194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27.09.15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13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6482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603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0" y="52149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27.09.15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70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27.09.15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466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6002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274638"/>
            <a:ext cx="57912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27.09.15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306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3.jpe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4" Type="http://schemas.openxmlformats.org/officeDocument/2006/relationships/image" Target="../media/image6.jpeg"/><Relationship Id="rId15" Type="http://schemas.openxmlformats.org/officeDocument/2006/relationships/image" Target="../media/image5.pn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3" Type="http://schemas.microsoft.com/office/2007/relationships/media" Target="../media/media1.wmv"/><Relationship Id="rId14" Type="http://schemas.openxmlformats.org/officeDocument/2006/relationships/video" Target="../media/media1.wmv"/><Relationship Id="rId15" Type="http://schemas.openxmlformats.org/officeDocument/2006/relationships/image" Target="../media/image8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84375"/>
            <a:ext cx="6553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492375"/>
            <a:ext cx="76438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42781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7778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xmlns:p14="http://schemas.microsoft.com/office/powerpoint/2010/main"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treak_on_black_lg1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/>
          <a:srcRect t="56068" b="24204"/>
          <a:stretch/>
        </p:blipFill>
        <p:spPr>
          <a:xfrm>
            <a:off x="0" y="5540190"/>
            <a:ext cx="9144000" cy="13178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507916"/>
            <a:ext cx="9144000" cy="1350084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71600"/>
            <a:ext cx="1285103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l"/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307757"/>
            <a:ext cx="7391400" cy="4864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27.09.15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245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en-US" sz="4000" kern="1200" dirty="0" smtClean="0">
          <a:solidFill>
            <a:schemeClr val="tx1"/>
          </a:solidFill>
          <a:effectLst>
            <a:reflection blurRad="6350" stA="250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Macrophage.png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76672"/>
            <a:ext cx="9144000" cy="665163"/>
          </a:xfrm>
          <a:noFill/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Tahoma" charset="0"/>
              </a:rPr>
              <a:t>GENETIC FEATURES OF NO GENERATING SYSTEMS AND RESISTANT TO EHRLICH ASCITES CARCINOMA </a:t>
            </a:r>
            <a:endParaRPr lang="en-US" sz="2600" dirty="0">
              <a:solidFill>
                <a:schemeClr val="accent6">
                  <a:lumMod val="50000"/>
                </a:schemeClr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11760" y="3356992"/>
            <a:ext cx="7596336" cy="381000"/>
          </a:xfrm>
          <a:effectLst>
            <a:glow rad="1270000">
              <a:schemeClr val="bg1">
                <a:alpha val="75000"/>
              </a:schemeClr>
            </a:glow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4000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</a:t>
            </a:r>
            <a:r>
              <a:rPr lang="en-US" sz="40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Malyshev Igor</a:t>
            </a:r>
          </a:p>
          <a:p>
            <a:pPr algn="ctr">
              <a:lnSpc>
                <a:spcPct val="90000"/>
              </a:lnSpc>
            </a:pPr>
            <a:endParaRPr lang="en-US" sz="4400" spc="50" dirty="0" smtClean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endParaRPr lang="en-US" sz="2000" spc="50" dirty="0" smtClean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endParaRPr lang="en-US" sz="2000" spc="50" dirty="0" smtClean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en-US" sz="1800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		</a:t>
            </a:r>
            <a:r>
              <a:rPr lang="en-US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Moscow </a:t>
            </a:r>
            <a:r>
              <a:rPr lang="en-US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State University of </a:t>
            </a:r>
            <a:endParaRPr lang="en-US" spc="50" dirty="0" smtClean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en-US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Medicine </a:t>
            </a:r>
            <a:r>
              <a:rPr lang="en-US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and </a:t>
            </a:r>
            <a:r>
              <a:rPr lang="en-US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Dentistry </a:t>
            </a:r>
          </a:p>
          <a:p>
            <a:pPr algn="ctr">
              <a:lnSpc>
                <a:spcPct val="80000"/>
              </a:lnSpc>
            </a:pPr>
            <a:r>
              <a:rPr lang="en-US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Moscow, Russia</a:t>
            </a:r>
            <a:r>
              <a:rPr lang="ru-RU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uk-UA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3" b="9610"/>
          <a:stretch/>
        </p:blipFill>
        <p:spPr bwMode="auto">
          <a:xfrm>
            <a:off x="539552" y="1484784"/>
            <a:ext cx="8352928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3563888" y="122709"/>
            <a:ext cx="5544616" cy="1362075"/>
          </a:xfrm>
        </p:spPr>
        <p:txBody>
          <a:bodyPr/>
          <a:lstStyle/>
          <a:p>
            <a:pPr algn="ctr"/>
            <a:r>
              <a:rPr lang="en-US" sz="2000" dirty="0" smtClean="0"/>
              <a:t>NO </a:t>
            </a:r>
            <a:r>
              <a:rPr lang="en-US" sz="2000" dirty="0"/>
              <a:t>production was </a:t>
            </a:r>
            <a:r>
              <a:rPr lang="en-US" sz="2000" dirty="0" smtClean="0"/>
              <a:t>higher </a:t>
            </a:r>
            <a:r>
              <a:rPr lang="en-US" sz="2000" dirty="0"/>
              <a:t>in macrophages of </a:t>
            </a:r>
            <a:r>
              <a:rPr lang="en-US" sz="2000" dirty="0" smtClean="0"/>
              <a:t>C57BL</a:t>
            </a:r>
            <a:r>
              <a:rPr lang="en-US" sz="2000" dirty="0"/>
              <a:t>/6</a:t>
            </a:r>
            <a:r>
              <a:rPr lang="en-US" sz="2400" dirty="0"/>
              <a:t>N</a:t>
            </a:r>
            <a:r>
              <a:rPr lang="en-US" sz="2000" dirty="0"/>
              <a:t> mice than in macrophages </a:t>
            </a:r>
            <a:r>
              <a:rPr lang="en-US" sz="2000" dirty="0" smtClean="0"/>
              <a:t>of C57BL</a:t>
            </a:r>
            <a:r>
              <a:rPr lang="en-US" sz="2000" dirty="0"/>
              <a:t>/6</a:t>
            </a:r>
            <a:r>
              <a:rPr lang="en-US" sz="2400" dirty="0"/>
              <a:t>J</a:t>
            </a:r>
            <a:r>
              <a:rPr lang="en-US" sz="2000" dirty="0"/>
              <a:t> mice </a:t>
            </a:r>
            <a:endParaRPr lang="ru-RU" sz="2000" dirty="0"/>
          </a:p>
        </p:txBody>
      </p:sp>
      <p:sp>
        <p:nvSpPr>
          <p:cNvPr id="8" name="Rectangle 7"/>
          <p:cNvSpPr/>
          <p:nvPr/>
        </p:nvSpPr>
        <p:spPr>
          <a:xfrm>
            <a:off x="323528" y="602128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solidFill>
                  <a:srgbClr val="202020"/>
                </a:solidFill>
              </a:rPr>
              <a:t>the macrophage phenotype of C57BL/6N </a:t>
            </a:r>
            <a:r>
              <a:rPr lang="en-GB" i="1" dirty="0" smtClean="0">
                <a:solidFill>
                  <a:srgbClr val="202020"/>
                </a:solidFill>
              </a:rPr>
              <a:t>mice can </a:t>
            </a:r>
            <a:r>
              <a:rPr lang="en-GB" i="1" dirty="0">
                <a:solidFill>
                  <a:srgbClr val="202020"/>
                </a:solidFill>
              </a:rPr>
              <a:t>be defined as a more distinct </a:t>
            </a:r>
            <a:r>
              <a:rPr lang="en-GB" i="1" dirty="0" err="1" smtClean="0">
                <a:solidFill>
                  <a:srgbClr val="202020"/>
                </a:solidFill>
              </a:rPr>
              <a:t>proinflammatory</a:t>
            </a:r>
            <a:r>
              <a:rPr lang="en-GB" i="1" dirty="0" smtClean="0">
                <a:solidFill>
                  <a:srgbClr val="202020"/>
                </a:solidFill>
              </a:rPr>
              <a:t> M1 </a:t>
            </a:r>
            <a:r>
              <a:rPr lang="en-GB" i="1" dirty="0">
                <a:solidFill>
                  <a:srgbClr val="202020"/>
                </a:solidFill>
              </a:rPr>
              <a:t>phenotype compared with macrophages of C57BL/6J </a:t>
            </a:r>
            <a:r>
              <a:rPr lang="en-GB" i="1" dirty="0" smtClean="0">
                <a:solidFill>
                  <a:srgbClr val="202020"/>
                </a:solidFill>
              </a:rPr>
              <a:t>mice</a:t>
            </a:r>
            <a:endParaRPr lang="ru-RU" i="1" dirty="0">
              <a:solidFill>
                <a:srgbClr val="20202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9197" y="2730406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HR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4846" y="4602614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L</a:t>
            </a:r>
            <a:r>
              <a:rPr lang="en-US" sz="1600" b="1" dirty="0" smtClean="0">
                <a:solidFill>
                  <a:srgbClr val="000000"/>
                </a:solidFill>
              </a:rPr>
              <a:t>R</a:t>
            </a:r>
            <a:endParaRPr lang="ru-RU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97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3707904" y="116632"/>
            <a:ext cx="5400600" cy="858019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GB" sz="2600" dirty="0" smtClean="0"/>
              <a:t>NITRIC OXIDE plays </a:t>
            </a:r>
            <a:r>
              <a:rPr lang="en-GB" sz="2600" dirty="0"/>
              <a:t>a dual role in carcinogenesis</a:t>
            </a:r>
            <a:endParaRPr lang="ru-RU" sz="2600" dirty="0"/>
          </a:p>
        </p:txBody>
      </p:sp>
      <p:grpSp>
        <p:nvGrpSpPr>
          <p:cNvPr id="5" name="Group 4"/>
          <p:cNvGrpSpPr/>
          <p:nvPr/>
        </p:nvGrpSpPr>
        <p:grpSpPr>
          <a:xfrm>
            <a:off x="7092280" y="2934236"/>
            <a:ext cx="2016224" cy="1872208"/>
            <a:chOff x="2123728" y="3164091"/>
            <a:chExt cx="1800200" cy="1633061"/>
          </a:xfrm>
        </p:grpSpPr>
        <p:pic>
          <p:nvPicPr>
            <p:cNvPr id="6" name="Изображение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lasticWrap/>
                      </a14:imgEffect>
                      <a14:imgEffect>
                        <a14:sharpenSoften amount="31000"/>
                      </a14:imgEffect>
                      <a14:imgEffect>
                        <a14:brightnessContrast bright="10000" contrast="21000"/>
                      </a14:imgEffect>
                    </a14:imgLayer>
                  </a14:imgProps>
                </a:ext>
              </a:extLst>
            </a:blip>
            <a:srcRect l="18750" t="12932" r="19750" b="12154"/>
            <a:stretch/>
          </p:blipFill>
          <p:spPr>
            <a:xfrm>
              <a:off x="2123728" y="3164091"/>
              <a:ext cx="1800200" cy="163306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339249" y="3755174"/>
              <a:ext cx="1339634" cy="432286"/>
            </a:xfrm>
            <a:prstGeom prst="rect">
              <a:avLst/>
            </a:prstGeom>
            <a:noFill/>
            <a:effectLst>
              <a:glow rad="101600">
                <a:schemeClr val="tx1">
                  <a:alpha val="75000"/>
                </a:schemeClr>
              </a:glow>
            </a:effectLst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3200" b="1" spc="50" dirty="0" smtClean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/>
                  <a:cs typeface="Arial"/>
                </a:rPr>
                <a:t>TUMOR</a:t>
              </a:r>
              <a:endParaRPr lang="ru-RU" sz="32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sp>
        <p:nvSpPr>
          <p:cNvPr id="8" name="Cloud Callout 7"/>
          <p:cNvSpPr/>
          <p:nvPr/>
        </p:nvSpPr>
        <p:spPr>
          <a:xfrm>
            <a:off x="323528" y="3294276"/>
            <a:ext cx="1440160" cy="1152128"/>
          </a:xfrm>
          <a:prstGeom prst="cloudCallout">
            <a:avLst>
              <a:gd name="adj1" fmla="val -57635"/>
              <a:gd name="adj2" fmla="val 63050"/>
            </a:avLst>
          </a:prstGeom>
          <a:gradFill flip="none" rotWithShape="1">
            <a:gsLst>
              <a:gs pos="0">
                <a:srgbClr val="000090"/>
              </a:gs>
              <a:gs pos="100000">
                <a:srgbClr val="3366FF"/>
              </a:gs>
            </a:gsLst>
            <a:lin ang="0" scaled="1"/>
            <a:tileRect/>
          </a:gradFill>
          <a:ln>
            <a:solidFill>
              <a:srgbClr val="000090"/>
            </a:solidFill>
          </a:ln>
          <a:effectLst>
            <a:glow rad="76200">
              <a:srgbClr val="3366FF">
                <a:alpha val="75000"/>
              </a:srgbClr>
            </a:glow>
            <a:outerShdw blurRad="39999" dist="23000" algn="bl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NO</a:t>
            </a:r>
            <a:endParaRPr lang="ru-RU" sz="3600" dirty="0"/>
          </a:p>
        </p:txBody>
      </p:sp>
      <p:sp>
        <p:nvSpPr>
          <p:cNvPr id="9" name="Lightning Bolt 8"/>
          <p:cNvSpPr/>
          <p:nvPr/>
        </p:nvSpPr>
        <p:spPr>
          <a:xfrm rot="18912436">
            <a:off x="5848793" y="2091363"/>
            <a:ext cx="925925" cy="2100678"/>
          </a:xfrm>
          <a:prstGeom prst="lightningBolt">
            <a:avLst/>
          </a:prstGeom>
          <a:solidFill>
            <a:srgbClr val="3FA31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Rectangle 1"/>
          <p:cNvSpPr/>
          <p:nvPr/>
        </p:nvSpPr>
        <p:spPr>
          <a:xfrm>
            <a:off x="2051720" y="1762624"/>
            <a:ext cx="2736304" cy="576064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CCFFCC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051720" y="1762624"/>
            <a:ext cx="2736304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by inhibiting synthesis of anti-apoptotic Bcl-2</a:t>
            </a:r>
            <a:endParaRPr lang="ru-RU" dirty="0"/>
          </a:p>
        </p:txBody>
      </p:sp>
      <p:sp>
        <p:nvSpPr>
          <p:cNvPr id="11" name="Rectangle 10"/>
          <p:cNvSpPr/>
          <p:nvPr/>
        </p:nvSpPr>
        <p:spPr>
          <a:xfrm>
            <a:off x="2051720" y="2442880"/>
            <a:ext cx="2736304" cy="576064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CCFFCC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051720" y="2442880"/>
            <a:ext cx="2736304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by increasing expression of </a:t>
            </a:r>
            <a:r>
              <a:rPr lang="en-GB" dirty="0" err="1">
                <a:solidFill>
                  <a:schemeClr val="accent4">
                    <a:lumMod val="50000"/>
                  </a:schemeClr>
                </a:solidFill>
              </a:rPr>
              <a:t>proapoptotic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4">
                    <a:lumMod val="50000"/>
                  </a:schemeClr>
                </a:solidFill>
              </a:rPr>
              <a:t>Bax</a:t>
            </a:r>
            <a:endParaRPr lang="ru-RU" dirty="0"/>
          </a:p>
        </p:txBody>
      </p:sp>
      <p:sp>
        <p:nvSpPr>
          <p:cNvPr id="13" name="Rectangle 12"/>
          <p:cNvSpPr/>
          <p:nvPr/>
        </p:nvSpPr>
        <p:spPr>
          <a:xfrm>
            <a:off x="2051720" y="3130776"/>
            <a:ext cx="2736304" cy="576064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CCFFCC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051720" y="3130776"/>
            <a:ext cx="2736304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by increasing expression of </a:t>
            </a:r>
            <a:r>
              <a:rPr lang="en-GB" dirty="0" err="1">
                <a:solidFill>
                  <a:schemeClr val="accent4">
                    <a:lumMod val="50000"/>
                  </a:schemeClr>
                </a:solidFill>
              </a:rPr>
              <a:t>proapoptotic</a:t>
            </a: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 p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53</a:t>
            </a:r>
            <a:endParaRPr lang="ru-RU" dirty="0"/>
          </a:p>
        </p:txBody>
      </p:sp>
      <p:sp>
        <p:nvSpPr>
          <p:cNvPr id="15" name="Rectangle 14"/>
          <p:cNvSpPr/>
          <p:nvPr/>
        </p:nvSpPr>
        <p:spPr>
          <a:xfrm rot="5400000">
            <a:off x="4185699" y="2456447"/>
            <a:ext cx="1944213" cy="576064"/>
          </a:xfrm>
          <a:prstGeom prst="rect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CCFFCC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 rot="5400000">
            <a:off x="4185697" y="2456443"/>
            <a:ext cx="1944218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can induce </a:t>
            </a:r>
            <a:r>
              <a:rPr lang="en-GB" b="1" dirty="0" smtClean="0">
                <a:solidFill>
                  <a:schemeClr val="accent4">
                    <a:lumMod val="50000"/>
                  </a:schemeClr>
                </a:solidFill>
              </a:rPr>
              <a:t>APOPTOSIS</a:t>
            </a:r>
            <a:endParaRPr lang="ru-RU" b="1" dirty="0"/>
          </a:p>
        </p:txBody>
      </p:sp>
      <p:sp>
        <p:nvSpPr>
          <p:cNvPr id="17" name="Rectangle 16"/>
          <p:cNvSpPr/>
          <p:nvPr/>
        </p:nvSpPr>
        <p:spPr>
          <a:xfrm>
            <a:off x="3635896" y="1268760"/>
            <a:ext cx="3503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solidFill>
                  <a:schemeClr val="accent4">
                    <a:lumMod val="50000"/>
                  </a:schemeClr>
                </a:solidFill>
              </a:rPr>
              <a:t>NO </a:t>
            </a:r>
            <a:r>
              <a:rPr lang="en-US" i="1" dirty="0">
                <a:solidFill>
                  <a:schemeClr val="accent4">
                    <a:lumMod val="50000"/>
                  </a:schemeClr>
                </a:solidFill>
              </a:rPr>
              <a:t>can </a:t>
            </a:r>
            <a:r>
              <a:rPr lang="en-GB" i="1" dirty="0">
                <a:solidFill>
                  <a:schemeClr val="accent4">
                    <a:lumMod val="50000"/>
                  </a:schemeClr>
                </a:solidFill>
              </a:rPr>
              <a:t>exerts anti-</a:t>
            </a:r>
            <a:r>
              <a:rPr lang="en-GB" i="1" dirty="0" err="1">
                <a:solidFill>
                  <a:schemeClr val="accent4">
                    <a:lumMod val="50000"/>
                  </a:schemeClr>
                </a:solidFill>
              </a:rPr>
              <a:t>tumor</a:t>
            </a:r>
            <a:r>
              <a:rPr lang="en-GB" i="1" dirty="0">
                <a:solidFill>
                  <a:schemeClr val="accent4">
                    <a:lumMod val="50000"/>
                  </a:schemeClr>
                </a:solidFill>
              </a:rPr>
              <a:t> effects</a:t>
            </a:r>
            <a:endParaRPr lang="ru-RU" i="1" dirty="0"/>
          </a:p>
        </p:txBody>
      </p:sp>
      <p:sp>
        <p:nvSpPr>
          <p:cNvPr id="18" name="Right Bracket 17"/>
          <p:cNvSpPr/>
          <p:nvPr/>
        </p:nvSpPr>
        <p:spPr>
          <a:xfrm rot="16200000">
            <a:off x="4715444" y="-1386816"/>
            <a:ext cx="1297288" cy="7344816"/>
          </a:xfrm>
          <a:prstGeom prst="rightBracket">
            <a:avLst>
              <a:gd name="adj" fmla="val 0"/>
            </a:avLst>
          </a:prstGeom>
          <a:ln w="5715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2051720" y="4066878"/>
            <a:ext cx="2736304" cy="576064"/>
          </a:xfrm>
          <a:prstGeom prst="rect">
            <a:avLst/>
          </a:prstGeom>
          <a:gradFill flip="none" rotWithShape="1">
            <a:gsLst>
              <a:gs pos="0">
                <a:srgbClr val="FFCC19"/>
              </a:gs>
              <a:gs pos="100000">
                <a:srgbClr val="FFFF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051720" y="4066880"/>
            <a:ext cx="2736304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by  </a:t>
            </a:r>
            <a:r>
              <a:rPr lang="en-GB" dirty="0" err="1" smtClean="0">
                <a:solidFill>
                  <a:schemeClr val="accent4">
                    <a:lumMod val="50000"/>
                  </a:schemeClr>
                </a:solidFill>
              </a:rPr>
              <a:t>nitrosylating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accent4">
                    <a:lumMod val="50000"/>
                  </a:schemeClr>
                </a:solidFill>
              </a:rPr>
              <a:t>caspases</a:t>
            </a:r>
            <a:endParaRPr lang="ru-RU" dirty="0"/>
          </a:p>
        </p:txBody>
      </p:sp>
      <p:sp>
        <p:nvSpPr>
          <p:cNvPr id="21" name="Rectangle 20"/>
          <p:cNvSpPr/>
          <p:nvPr/>
        </p:nvSpPr>
        <p:spPr>
          <a:xfrm>
            <a:off x="2051720" y="4747134"/>
            <a:ext cx="2736304" cy="576064"/>
          </a:xfrm>
          <a:prstGeom prst="rect">
            <a:avLst/>
          </a:prstGeom>
          <a:gradFill flip="none" rotWithShape="1">
            <a:gsLst>
              <a:gs pos="0">
                <a:srgbClr val="FFCC19"/>
              </a:gs>
              <a:gs pos="100000">
                <a:srgbClr val="FFFF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2051720" y="4747136"/>
            <a:ext cx="2736304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by activating HSP70 synthesis</a:t>
            </a:r>
            <a:endParaRPr lang="ru-RU" dirty="0"/>
          </a:p>
        </p:txBody>
      </p:sp>
      <p:sp>
        <p:nvSpPr>
          <p:cNvPr id="23" name="Rectangle 22"/>
          <p:cNvSpPr/>
          <p:nvPr/>
        </p:nvSpPr>
        <p:spPr>
          <a:xfrm>
            <a:off x="2051720" y="5435030"/>
            <a:ext cx="2736304" cy="576064"/>
          </a:xfrm>
          <a:prstGeom prst="rect">
            <a:avLst/>
          </a:prstGeom>
          <a:gradFill flip="none" rotWithShape="1">
            <a:gsLst>
              <a:gs pos="0">
                <a:srgbClr val="FFCC19"/>
              </a:gs>
              <a:gs pos="100000">
                <a:srgbClr val="FFFF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051720" y="5435032"/>
            <a:ext cx="2736304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accent4">
                    <a:lumMod val="50000"/>
                  </a:schemeClr>
                </a:solidFill>
              </a:rPr>
              <a:t>by </a:t>
            </a: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inhibiting of Complex IV in </a:t>
            </a:r>
            <a:r>
              <a:rPr lang="en-GB" dirty="0"/>
              <a:t>m</a:t>
            </a:r>
            <a:r>
              <a:rPr lang="en-GB" dirty="0" smtClean="0"/>
              <a:t>itochondria </a:t>
            </a:r>
            <a:endParaRPr lang="ru-RU" dirty="0"/>
          </a:p>
        </p:txBody>
      </p:sp>
      <p:sp>
        <p:nvSpPr>
          <p:cNvPr id="25" name="Rectangle 24"/>
          <p:cNvSpPr/>
          <p:nvPr/>
        </p:nvSpPr>
        <p:spPr>
          <a:xfrm rot="5400000">
            <a:off x="4185699" y="4760701"/>
            <a:ext cx="1944213" cy="576064"/>
          </a:xfrm>
          <a:prstGeom prst="rect">
            <a:avLst/>
          </a:prstGeom>
          <a:gradFill flip="none" rotWithShape="1">
            <a:gsLst>
              <a:gs pos="0">
                <a:srgbClr val="FFCC19"/>
              </a:gs>
              <a:gs pos="100000">
                <a:srgbClr val="FFFF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 rot="5400000">
            <a:off x="4185697" y="4760697"/>
            <a:ext cx="1944218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dirty="0" smtClean="0">
                <a:solidFill>
                  <a:schemeClr val="accent4">
                    <a:lumMod val="50000"/>
                  </a:schemeClr>
                </a:solidFill>
              </a:rPr>
              <a:t>can restrict </a:t>
            </a:r>
            <a:r>
              <a:rPr lang="en-GB" b="1" dirty="0" smtClean="0">
                <a:solidFill>
                  <a:schemeClr val="accent4">
                    <a:lumMod val="50000"/>
                  </a:schemeClr>
                </a:solidFill>
              </a:rPr>
              <a:t>APOPTOSIS</a:t>
            </a:r>
            <a:endParaRPr lang="ru-RU" b="1" dirty="0"/>
          </a:p>
        </p:txBody>
      </p:sp>
      <p:sp>
        <p:nvSpPr>
          <p:cNvPr id="27" name="Rectangle 26"/>
          <p:cNvSpPr/>
          <p:nvPr/>
        </p:nvSpPr>
        <p:spPr>
          <a:xfrm>
            <a:off x="3635896" y="6228020"/>
            <a:ext cx="3503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solidFill>
                  <a:schemeClr val="accent4">
                    <a:lumMod val="50000"/>
                  </a:schemeClr>
                </a:solidFill>
              </a:rPr>
              <a:t>NO </a:t>
            </a:r>
            <a:r>
              <a:rPr lang="en-US" i="1" dirty="0">
                <a:solidFill>
                  <a:schemeClr val="accent4">
                    <a:lumMod val="50000"/>
                  </a:schemeClr>
                </a:solidFill>
              </a:rPr>
              <a:t>can </a:t>
            </a:r>
            <a:r>
              <a:rPr lang="en-GB" i="1" dirty="0">
                <a:solidFill>
                  <a:schemeClr val="accent4">
                    <a:lumMod val="50000"/>
                  </a:schemeClr>
                </a:solidFill>
              </a:rPr>
              <a:t>exerts </a:t>
            </a:r>
            <a:r>
              <a:rPr lang="en-GB" i="1" dirty="0" smtClean="0">
                <a:solidFill>
                  <a:schemeClr val="accent4">
                    <a:lumMod val="50000"/>
                  </a:schemeClr>
                </a:solidFill>
              </a:rPr>
              <a:t>pro-</a:t>
            </a:r>
            <a:r>
              <a:rPr lang="en-GB" i="1" dirty="0" err="1">
                <a:solidFill>
                  <a:schemeClr val="accent4">
                    <a:lumMod val="50000"/>
                  </a:schemeClr>
                </a:solidFill>
              </a:rPr>
              <a:t>tumor</a:t>
            </a:r>
            <a:r>
              <a:rPr lang="en-GB" i="1" dirty="0">
                <a:solidFill>
                  <a:schemeClr val="accent4">
                    <a:lumMod val="50000"/>
                  </a:schemeClr>
                </a:solidFill>
              </a:rPr>
              <a:t> effects</a:t>
            </a:r>
            <a:endParaRPr lang="ru-RU" i="1" dirty="0"/>
          </a:p>
        </p:txBody>
      </p:sp>
      <p:sp>
        <p:nvSpPr>
          <p:cNvPr id="28" name="Right Bracket 27"/>
          <p:cNvSpPr/>
          <p:nvPr/>
        </p:nvSpPr>
        <p:spPr>
          <a:xfrm rot="5400000" flipV="1">
            <a:off x="4715445" y="1854688"/>
            <a:ext cx="1297288" cy="7344816"/>
          </a:xfrm>
          <a:prstGeom prst="rightBracket">
            <a:avLst>
              <a:gd name="adj" fmla="val 0"/>
            </a:avLst>
          </a:prstGeom>
          <a:ln w="57150" cmpd="sng">
            <a:solidFill>
              <a:srgbClr val="FFCC1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" name="Straight Connector 29"/>
          <p:cNvCxnSpPr/>
          <p:nvPr/>
        </p:nvCxnSpPr>
        <p:spPr>
          <a:xfrm>
            <a:off x="1906624" y="3870340"/>
            <a:ext cx="5257664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ight Arrow 34"/>
          <p:cNvSpPr/>
          <p:nvPr/>
        </p:nvSpPr>
        <p:spPr>
          <a:xfrm rot="20153594" flipV="1">
            <a:off x="5464717" y="4515593"/>
            <a:ext cx="1975405" cy="484632"/>
          </a:xfrm>
          <a:prstGeom prst="rightArrow">
            <a:avLst/>
          </a:prstGeom>
          <a:gradFill flip="none" rotWithShape="1">
            <a:gsLst>
              <a:gs pos="0">
                <a:srgbClr val="FFCC19"/>
              </a:gs>
              <a:gs pos="100000">
                <a:srgbClr val="FFFF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353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872" y="122709"/>
            <a:ext cx="5760640" cy="1074043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GB" sz="3400" dirty="0" smtClean="0"/>
              <a:t>NO </a:t>
            </a:r>
            <a:r>
              <a:rPr lang="en-GB" sz="3400" dirty="0"/>
              <a:t>exerted </a:t>
            </a:r>
            <a:r>
              <a:rPr lang="en-GB" sz="3400" dirty="0" smtClean="0"/>
              <a:t>an </a:t>
            </a:r>
            <a:br>
              <a:rPr lang="en-GB" sz="3400" dirty="0" smtClean="0"/>
            </a:br>
            <a:r>
              <a:rPr lang="en-GB" sz="3400" dirty="0" smtClean="0"/>
              <a:t>anti</a:t>
            </a:r>
            <a:r>
              <a:rPr lang="en-GB" sz="3400" dirty="0"/>
              <a:t>-</a:t>
            </a:r>
            <a:r>
              <a:rPr lang="en-GB" sz="3400" dirty="0" err="1"/>
              <a:t>tumor</a:t>
            </a:r>
            <a:r>
              <a:rPr lang="en-GB" sz="3400" dirty="0"/>
              <a:t> effect</a:t>
            </a:r>
            <a:r>
              <a:rPr lang="ru-RU" sz="3400" dirty="0"/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23728" y="1340768"/>
            <a:ext cx="7056784" cy="5472608"/>
            <a:chOff x="827584" y="1340768"/>
            <a:chExt cx="7848872" cy="54726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7361" t="5205" r="7639" b="3395"/>
            <a:stretch/>
          </p:blipFill>
          <p:spPr>
            <a:xfrm>
              <a:off x="827584" y="1340768"/>
              <a:ext cx="7848872" cy="547260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543670" y="2120156"/>
              <a:ext cx="1274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202020"/>
                  </a:solidFill>
                </a:rPr>
                <a:t>- NO</a:t>
              </a:r>
              <a:r>
                <a:rPr lang="en-US" sz="1600" b="1" dirty="0">
                  <a:solidFill>
                    <a:srgbClr val="202020"/>
                  </a:solidFill>
                </a:rPr>
                <a:t>, </a:t>
              </a:r>
              <a:r>
                <a:rPr lang="en-US" sz="1600" b="1" dirty="0" smtClean="0">
                  <a:solidFill>
                    <a:srgbClr val="202020"/>
                  </a:solidFill>
                </a:rPr>
                <a:t>- 23</a:t>
              </a:r>
              <a:r>
                <a:rPr lang="en-US" sz="1600" b="1" dirty="0">
                  <a:solidFill>
                    <a:srgbClr val="202020"/>
                  </a:solidFill>
                </a:rPr>
                <a:t>% </a:t>
              </a:r>
              <a:endParaRPr lang="ru-RU" sz="1600" b="1" dirty="0">
                <a:solidFill>
                  <a:srgbClr val="20202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43670" y="2708920"/>
              <a:ext cx="1274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202020"/>
                  </a:solidFill>
                </a:rPr>
                <a:t>- NO</a:t>
              </a:r>
              <a:r>
                <a:rPr lang="en-US" sz="1600" b="1" dirty="0">
                  <a:solidFill>
                    <a:srgbClr val="202020"/>
                  </a:solidFill>
                </a:rPr>
                <a:t>, </a:t>
              </a:r>
              <a:r>
                <a:rPr lang="en-US" sz="1600" b="1" dirty="0" smtClean="0">
                  <a:solidFill>
                    <a:srgbClr val="202020"/>
                  </a:solidFill>
                </a:rPr>
                <a:t>- 23</a:t>
              </a:r>
              <a:r>
                <a:rPr lang="en-US" sz="1600" b="1" dirty="0">
                  <a:solidFill>
                    <a:srgbClr val="202020"/>
                  </a:solidFill>
                </a:rPr>
                <a:t>% </a:t>
              </a:r>
              <a:endParaRPr lang="ru-RU" sz="1600" b="1" dirty="0">
                <a:solidFill>
                  <a:srgbClr val="20202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17034" y="4437112"/>
              <a:ext cx="1274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202020"/>
                  </a:solidFill>
                </a:rPr>
                <a:t>- NO, - 17%</a:t>
              </a:r>
              <a:endParaRPr lang="ru-RU" sz="1600" b="1" dirty="0">
                <a:solidFill>
                  <a:srgbClr val="20202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17034" y="5013176"/>
              <a:ext cx="1274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202020"/>
                  </a:solidFill>
                </a:rPr>
                <a:t>- NO</a:t>
              </a:r>
              <a:r>
                <a:rPr lang="en-US" sz="1600" b="1" dirty="0">
                  <a:solidFill>
                    <a:srgbClr val="202020"/>
                  </a:solidFill>
                </a:rPr>
                <a:t>, </a:t>
              </a:r>
              <a:r>
                <a:rPr lang="en-US" sz="1600" b="1" dirty="0" smtClean="0">
                  <a:solidFill>
                    <a:srgbClr val="202020"/>
                  </a:solidFill>
                </a:rPr>
                <a:t>- 17% </a:t>
              </a:r>
              <a:endParaRPr lang="ru-RU" sz="1600" b="1" dirty="0">
                <a:solidFill>
                  <a:srgbClr val="20202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77039" y="1544092"/>
              <a:ext cx="11977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202020"/>
                  </a:solidFill>
                </a:rPr>
                <a:t>+</a:t>
              </a:r>
              <a:r>
                <a:rPr lang="en-US" sz="1600" b="1" dirty="0" smtClean="0">
                  <a:solidFill>
                    <a:srgbClr val="202020"/>
                  </a:solidFill>
                </a:rPr>
                <a:t> NO, 10%</a:t>
              </a:r>
              <a:endParaRPr lang="ru-RU" sz="1600" b="1" dirty="0">
                <a:solidFill>
                  <a:srgbClr val="20202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23789" y="3861048"/>
              <a:ext cx="13260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202020"/>
                  </a:solidFill>
                </a:rPr>
                <a:t>+</a:t>
              </a:r>
              <a:r>
                <a:rPr lang="en-US" sz="1600" b="1" dirty="0" smtClean="0">
                  <a:solidFill>
                    <a:srgbClr val="202020"/>
                  </a:solidFill>
                </a:rPr>
                <a:t> NO, +26%</a:t>
              </a:r>
              <a:endParaRPr lang="ru-RU" sz="1600" b="1" dirty="0">
                <a:solidFill>
                  <a:srgbClr val="202020"/>
                </a:solidFill>
              </a:endParaRPr>
            </a:p>
          </p:txBody>
        </p:sp>
      </p:grpSp>
      <p:pic>
        <p:nvPicPr>
          <p:cNvPr id="14" name="Picture 27" descr="http://upload.wikimedia.org/wikipedia/commons/0/0e/Macrophage.png">
            <a:hlinkClick r:id="rId3" tooltip="Macrophage"/>
          </p:cNvPr>
          <p:cNvPicPr>
            <a:picLocks noChangeAspect="1" noChangeArrowheads="1"/>
          </p:cNvPicPr>
          <p:nvPr/>
        </p:nvPicPr>
        <p:blipFill>
          <a:blip r:embed="rId4"/>
          <a:srcRect t="3352"/>
          <a:stretch>
            <a:fillRect/>
          </a:stretch>
        </p:blipFill>
        <p:spPr bwMode="auto">
          <a:xfrm>
            <a:off x="467544" y="4160689"/>
            <a:ext cx="1338243" cy="114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497453" y="1661899"/>
            <a:ext cx="1338243" cy="1140519"/>
            <a:chOff x="5796136" y="2708920"/>
            <a:chExt cx="1338243" cy="1140519"/>
          </a:xfrm>
        </p:grpSpPr>
        <p:pic>
          <p:nvPicPr>
            <p:cNvPr id="16" name="Picture 27" descr="http://upload.wikimedia.org/wikipedia/commons/0/0e/Macrophage.png">
              <a:hlinkClick r:id="rId3" tooltip="Macrophage"/>
            </p:cNvPr>
            <p:cNvPicPr>
              <a:picLocks noChangeAspect="1" noChangeArrowheads="1"/>
            </p:cNvPicPr>
            <p:nvPr/>
          </p:nvPicPr>
          <p:blipFill>
            <a:blip r:embed="rId4"/>
            <a:srcRect t="3352"/>
            <a:stretch>
              <a:fillRect/>
            </a:stretch>
          </p:blipFill>
          <p:spPr bwMode="auto">
            <a:xfrm>
              <a:off x="5796136" y="2708920"/>
              <a:ext cx="1338243" cy="1140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4"/>
            <p:cNvSpPr txBox="1">
              <a:spLocks noChangeArrowheads="1"/>
            </p:cNvSpPr>
            <p:nvPr/>
          </p:nvSpPr>
          <p:spPr bwMode="auto">
            <a:xfrm>
              <a:off x="5796136" y="2852936"/>
              <a:ext cx="93610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ru-RU" sz="2400" b="1" dirty="0">
                  <a:solidFill>
                    <a:srgbClr val="002060"/>
                  </a:solidFill>
                  <a:cs typeface="Arial" charset="0"/>
                </a:rPr>
                <a:t>М1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35496" y="2814027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i="1" dirty="0">
                <a:solidFill>
                  <a:srgbClr val="202020"/>
                </a:solidFill>
              </a:rPr>
              <a:t>possess a more </a:t>
            </a:r>
            <a:r>
              <a:rPr lang="en-GB" sz="1600" i="1" dirty="0" err="1">
                <a:solidFill>
                  <a:srgbClr val="202020"/>
                </a:solidFill>
              </a:rPr>
              <a:t>expresed</a:t>
            </a:r>
            <a:r>
              <a:rPr lang="en-GB" sz="1600" i="1" dirty="0">
                <a:solidFill>
                  <a:srgbClr val="202020"/>
                </a:solidFill>
              </a:rPr>
              <a:t> </a:t>
            </a:r>
            <a:r>
              <a:rPr lang="en-GB" sz="1600" i="1" dirty="0" smtClean="0">
                <a:solidFill>
                  <a:srgbClr val="202020"/>
                </a:solidFill>
              </a:rPr>
              <a:t>PI-M1 </a:t>
            </a:r>
            <a:r>
              <a:rPr lang="en-GB" sz="1600" i="1" dirty="0">
                <a:solidFill>
                  <a:srgbClr val="202020"/>
                </a:solidFill>
              </a:rPr>
              <a:t>phenotype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570894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54256" y="2780928"/>
            <a:ext cx="1465816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3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3848" y="-171400"/>
            <a:ext cx="2534693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C1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30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C1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4236764"/>
            <a:ext cx="892899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00" dirty="0" smtClean="0">
                <a:solidFill>
                  <a:srgbClr val="202020"/>
                </a:solidFill>
              </a:rPr>
              <a:t>T</a:t>
            </a:r>
            <a:r>
              <a:rPr lang="en-GB" sz="3100" dirty="0" smtClean="0">
                <a:solidFill>
                  <a:srgbClr val="202020"/>
                </a:solidFill>
              </a:rPr>
              <a:t>he </a:t>
            </a:r>
            <a:r>
              <a:rPr lang="en-GB" sz="3100" dirty="0">
                <a:solidFill>
                  <a:srgbClr val="202020"/>
                </a:solidFill>
              </a:rPr>
              <a:t>fact that NO plays an important role in the prolonged survival under EAC</a:t>
            </a:r>
            <a:r>
              <a:rPr lang="en-GB" sz="3100" dirty="0" smtClean="0">
                <a:solidFill>
                  <a:srgbClr val="202020"/>
                </a:solidFill>
              </a:rPr>
              <a:t>, </a:t>
            </a:r>
            <a:r>
              <a:rPr lang="en-GB" sz="3100" dirty="0">
                <a:solidFill>
                  <a:srgbClr val="202020"/>
                </a:solidFill>
              </a:rPr>
              <a:t>makes it promising to develop new approaches to anti-</a:t>
            </a:r>
            <a:r>
              <a:rPr lang="en-GB" sz="3100" dirty="0" err="1">
                <a:solidFill>
                  <a:srgbClr val="202020"/>
                </a:solidFill>
              </a:rPr>
              <a:t>tumor</a:t>
            </a:r>
            <a:r>
              <a:rPr lang="en-GB" sz="3100" dirty="0">
                <a:solidFill>
                  <a:srgbClr val="202020"/>
                </a:solidFill>
              </a:rPr>
              <a:t> treatment by manipulating NO in the </a:t>
            </a:r>
            <a:r>
              <a:rPr lang="en-GB" sz="3100" dirty="0" err="1" smtClean="0">
                <a:solidFill>
                  <a:srgbClr val="202020"/>
                </a:solidFill>
              </a:rPr>
              <a:t>tumor</a:t>
            </a:r>
            <a:r>
              <a:rPr lang="en-GB" sz="3100" dirty="0" smtClean="0">
                <a:solidFill>
                  <a:srgbClr val="202020"/>
                </a:solidFill>
              </a:rPr>
              <a:t> </a:t>
            </a:r>
            <a:endParaRPr lang="ru-RU" sz="3100" dirty="0">
              <a:solidFill>
                <a:srgbClr val="20202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571308"/>
            <a:ext cx="892899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solidFill>
                  <a:srgbClr val="800000"/>
                </a:solidFill>
              </a:rPr>
              <a:t>W</a:t>
            </a:r>
            <a:r>
              <a:rPr lang="en-GB" sz="3200" dirty="0" smtClean="0">
                <a:solidFill>
                  <a:srgbClr val="800000"/>
                </a:solidFill>
              </a:rPr>
              <a:t>hat </a:t>
            </a:r>
            <a:r>
              <a:rPr lang="en-GB" sz="3200" dirty="0">
                <a:solidFill>
                  <a:srgbClr val="800000"/>
                </a:solidFill>
              </a:rPr>
              <a:t>determines the genetically higher potency of NO-generating systems in </a:t>
            </a:r>
            <a:r>
              <a:rPr lang="en-GB" sz="3200" dirty="0" smtClean="0">
                <a:solidFill>
                  <a:srgbClr val="800000"/>
                </a:solidFill>
              </a:rPr>
              <a:t>macs </a:t>
            </a:r>
            <a:r>
              <a:rPr lang="en-GB" sz="3200" dirty="0">
                <a:solidFill>
                  <a:srgbClr val="800000"/>
                </a:solidFill>
              </a:rPr>
              <a:t>of C57BL/6</a:t>
            </a:r>
            <a:r>
              <a:rPr lang="en-GB" sz="3600" b="1" dirty="0">
                <a:solidFill>
                  <a:srgbClr val="800000"/>
                </a:solidFill>
              </a:rPr>
              <a:t>N</a:t>
            </a:r>
            <a:r>
              <a:rPr lang="en-GB" sz="3200" dirty="0">
                <a:solidFill>
                  <a:srgbClr val="800000"/>
                </a:solidFill>
              </a:rPr>
              <a:t> mice compared with </a:t>
            </a:r>
            <a:r>
              <a:rPr lang="en-GB" sz="3200" dirty="0" smtClean="0">
                <a:solidFill>
                  <a:srgbClr val="800000"/>
                </a:solidFill>
              </a:rPr>
              <a:t>macs </a:t>
            </a:r>
            <a:r>
              <a:rPr lang="en-GB" sz="3200" dirty="0">
                <a:solidFill>
                  <a:srgbClr val="800000"/>
                </a:solidFill>
              </a:rPr>
              <a:t>of C57BL/6</a:t>
            </a:r>
            <a:r>
              <a:rPr lang="en-GB" sz="3600" b="1" dirty="0">
                <a:solidFill>
                  <a:srgbClr val="800000"/>
                </a:solidFill>
              </a:rPr>
              <a:t>J</a:t>
            </a:r>
            <a:r>
              <a:rPr lang="en-GB" sz="3200" dirty="0">
                <a:solidFill>
                  <a:srgbClr val="800000"/>
                </a:solidFill>
              </a:rPr>
              <a:t> mice</a:t>
            </a:r>
            <a:r>
              <a:rPr lang="ru-RU" sz="3200" dirty="0">
                <a:solidFill>
                  <a:srgbClr val="8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5731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0608" y="197768"/>
            <a:ext cx="866388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effectLst/>
                <a:latin typeface="Arial"/>
                <a:ea typeface="Times New Roman"/>
              </a:rPr>
              <a:t>THE MAIN CONCLUSIONS OF OUR WORK</a:t>
            </a:r>
            <a:r>
              <a:rPr lang="ru-RU" sz="3200" b="1" dirty="0" smtClean="0">
                <a:effectLst/>
              </a:rPr>
              <a:t> </a:t>
            </a:r>
            <a:endParaRPr lang="ru-RU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1259632" y="1783844"/>
            <a:ext cx="777686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600" dirty="0" smtClean="0"/>
              <a:t>1. C57BL</a:t>
            </a:r>
            <a:r>
              <a:rPr lang="en-GB" sz="2600" dirty="0"/>
              <a:t>/6</a:t>
            </a:r>
            <a:r>
              <a:rPr lang="en-GB" sz="3200" b="1" dirty="0"/>
              <a:t>N</a:t>
            </a:r>
            <a:r>
              <a:rPr lang="en-GB" sz="2600" dirty="0"/>
              <a:t> mice were significantly more resistant to the development of EAC than C57BL/6</a:t>
            </a:r>
            <a:r>
              <a:rPr lang="en-GB" sz="3200" b="1" dirty="0"/>
              <a:t>J</a:t>
            </a:r>
            <a:r>
              <a:rPr lang="en-GB" sz="2600" dirty="0"/>
              <a:t> mice as shown by the parameters of survival duration</a:t>
            </a:r>
            <a:r>
              <a:rPr lang="en-GB" sz="2600" dirty="0" smtClean="0"/>
              <a:t>.</a:t>
            </a:r>
          </a:p>
          <a:p>
            <a:pPr marL="514350" indent="-514350">
              <a:buAutoNum type="arabicPeriod"/>
            </a:pPr>
            <a:endParaRPr lang="ru-RU" sz="2600" dirty="0"/>
          </a:p>
          <a:p>
            <a:r>
              <a:rPr lang="en-NZ" sz="2600" dirty="0"/>
              <a:t>2. </a:t>
            </a:r>
            <a:r>
              <a:rPr lang="en-GB" sz="2600" dirty="0"/>
              <a:t>Increased NO production </a:t>
            </a:r>
            <a:r>
              <a:rPr lang="en-US" sz="2600" dirty="0"/>
              <a:t>prolongs while reduced NO production shortens </a:t>
            </a:r>
            <a:r>
              <a:rPr lang="en-GB" sz="2600" dirty="0"/>
              <a:t>survival of mice with EAC</a:t>
            </a:r>
            <a:r>
              <a:rPr lang="en-GB" sz="2600" dirty="0" smtClean="0"/>
              <a:t>.</a:t>
            </a:r>
          </a:p>
          <a:p>
            <a:endParaRPr lang="ru-RU" sz="2600" dirty="0"/>
          </a:p>
          <a:p>
            <a:r>
              <a:rPr lang="en-NZ" sz="2600" dirty="0"/>
              <a:t>3. </a:t>
            </a:r>
            <a:r>
              <a:rPr lang="en-GB" sz="2600" dirty="0" smtClean="0"/>
              <a:t>Macs </a:t>
            </a:r>
            <a:r>
              <a:rPr lang="en-GB" sz="2600" dirty="0"/>
              <a:t>of </a:t>
            </a:r>
            <a:r>
              <a:rPr lang="en-GB" sz="2600" dirty="0" smtClean="0"/>
              <a:t>HR </a:t>
            </a:r>
            <a:r>
              <a:rPr lang="en-GB" sz="2600" dirty="0"/>
              <a:t>to </a:t>
            </a:r>
            <a:r>
              <a:rPr lang="en-GB" sz="2600" dirty="0" err="1"/>
              <a:t>tumor</a:t>
            </a:r>
            <a:r>
              <a:rPr lang="en-GB" sz="2600" dirty="0"/>
              <a:t> C57BL/6</a:t>
            </a:r>
            <a:r>
              <a:rPr lang="en-GB" sz="3200" b="1" dirty="0"/>
              <a:t>N</a:t>
            </a:r>
            <a:r>
              <a:rPr lang="en-GB" sz="2600" dirty="0"/>
              <a:t> mice have more powerful NO generating system and a more </a:t>
            </a:r>
            <a:r>
              <a:rPr lang="en-US" sz="2600" dirty="0"/>
              <a:t>distinct</a:t>
            </a:r>
            <a:r>
              <a:rPr lang="en-GB" sz="2600" dirty="0"/>
              <a:t> M1 phenotype than </a:t>
            </a:r>
            <a:r>
              <a:rPr lang="en-GB" sz="2600" dirty="0" smtClean="0"/>
              <a:t>macs </a:t>
            </a:r>
            <a:r>
              <a:rPr lang="en-GB" sz="2600" dirty="0"/>
              <a:t>of </a:t>
            </a:r>
            <a:r>
              <a:rPr lang="en-GB" sz="2600" dirty="0" smtClean="0"/>
              <a:t>LR C57BL</a:t>
            </a:r>
            <a:r>
              <a:rPr lang="en-GB" sz="2600" dirty="0"/>
              <a:t>/6</a:t>
            </a:r>
            <a:r>
              <a:rPr lang="en-GB" sz="3200" b="1" dirty="0"/>
              <a:t>J</a:t>
            </a:r>
            <a:r>
              <a:rPr lang="en-GB" sz="2600" dirty="0"/>
              <a:t> mice.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910621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06" t="-16" r="-1" b="-440"/>
          <a:stretch/>
        </p:blipFill>
        <p:spPr>
          <a:xfrm>
            <a:off x="2654300" y="3068960"/>
            <a:ext cx="3933924" cy="3312368"/>
          </a:xfrm>
        </p:spPr>
      </p:pic>
      <p:sp>
        <p:nvSpPr>
          <p:cNvPr id="6" name="Прямоугольник 6"/>
          <p:cNvSpPr/>
          <p:nvPr/>
        </p:nvSpPr>
        <p:spPr>
          <a:xfrm>
            <a:off x="3043602" y="6453336"/>
            <a:ext cx="3112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4D4D4D">
                    <a:lumMod val="50000"/>
                  </a:srgbClr>
                </a:solidFill>
              </a:rPr>
              <a:t>RESEARCHERS</a:t>
            </a:r>
            <a:endParaRPr lang="ru-RU" b="1" dirty="0">
              <a:solidFill>
                <a:srgbClr val="4D4D4D">
                  <a:lumMod val="50000"/>
                </a:srgb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59632" y="260648"/>
            <a:ext cx="6768752" cy="2448272"/>
            <a:chOff x="1259632" y="260648"/>
            <a:chExt cx="6768752" cy="2448272"/>
          </a:xfrm>
        </p:grpSpPr>
        <p:sp>
          <p:nvSpPr>
            <p:cNvPr id="2" name="Rectangle 1"/>
            <p:cNvSpPr/>
            <p:nvPr/>
          </p:nvSpPr>
          <p:spPr>
            <a:xfrm>
              <a:off x="1259632" y="332656"/>
              <a:ext cx="6768752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B8E2FF">
                      <a:lumMod val="10000"/>
                    </a:srgbClr>
                  </a:solidFill>
                </a:rPr>
                <a:t>HYPOTHESES:</a:t>
              </a:r>
              <a:r>
                <a:rPr lang="en-US" sz="2800" dirty="0" smtClean="0">
                  <a:solidFill>
                    <a:srgbClr val="B8E2FF">
                      <a:lumMod val="10000"/>
                    </a:srgbClr>
                  </a:solidFill>
                </a:rPr>
                <a:t/>
              </a:r>
              <a:br>
                <a:rPr lang="en-US" sz="2800" dirty="0" smtClean="0">
                  <a:solidFill>
                    <a:srgbClr val="B8E2FF">
                      <a:lumMod val="10000"/>
                    </a:srgbClr>
                  </a:solidFill>
                </a:rPr>
              </a:br>
              <a:r>
                <a:rPr lang="en-US" sz="2800" dirty="0">
                  <a:solidFill>
                    <a:srgbClr val="B8E2FF">
                      <a:lumMod val="10000"/>
                    </a:srgbClr>
                  </a:solidFill>
                </a:rPr>
                <a:t>the vulnerability to tumors </a:t>
              </a:r>
              <a:r>
                <a:rPr lang="en-US" sz="2800" dirty="0" smtClean="0">
                  <a:solidFill>
                    <a:srgbClr val="B8E2FF">
                      <a:lumMod val="10000"/>
                    </a:srgbClr>
                  </a:solidFill>
                </a:rPr>
                <a:t>is </a:t>
              </a:r>
              <a:r>
                <a:rPr lang="en-US" sz="2800" dirty="0">
                  <a:solidFill>
                    <a:srgbClr val="B8E2FF">
                      <a:lumMod val="10000"/>
                    </a:srgbClr>
                  </a:solidFill>
                </a:rPr>
                <a:t>predetermined by genetic characteristics of the macrophage NO-generating system </a:t>
              </a:r>
              <a:endParaRPr lang="en-GB" sz="2800" dirty="0" smtClean="0">
                <a:solidFill>
                  <a:srgbClr val="B8E2FF">
                    <a:lumMod val="10000"/>
                  </a:srgbClr>
                </a:solidFill>
              </a:endParaRPr>
            </a:p>
          </p:txBody>
        </p:sp>
        <p:sp>
          <p:nvSpPr>
            <p:cNvPr id="7" name="Овальная выноска 10"/>
            <p:cNvSpPr/>
            <p:nvPr/>
          </p:nvSpPr>
          <p:spPr>
            <a:xfrm>
              <a:off x="1259632" y="260648"/>
              <a:ext cx="6768752" cy="2448272"/>
            </a:xfrm>
            <a:prstGeom prst="wedgeEllipseCallout">
              <a:avLst>
                <a:gd name="adj1" fmla="val -51"/>
                <a:gd name="adj2" fmla="val 69070"/>
              </a:avLst>
            </a:prstGeom>
            <a:noFill/>
            <a:ln>
              <a:solidFill>
                <a:schemeClr val="tx1"/>
              </a:solidFill>
              <a:prstDash val="dash"/>
            </a:ln>
            <a:effectLst/>
            <a:scene3d>
              <a:camera prst="orthographicFront">
                <a:rot lat="0" lon="0" rev="0"/>
              </a:camera>
              <a:lightRig rig="twoPt" dir="br">
                <a:rot lat="0" lon="0" rev="8700000"/>
              </a:lightRig>
            </a:scene3d>
            <a:sp3d prstMaterial="matt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D4D4D"/>
                </a:solidFill>
                <a:latin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04248" y="3102826"/>
            <a:ext cx="2232248" cy="2052228"/>
            <a:chOff x="6804248" y="3102826"/>
            <a:chExt cx="2232248" cy="2052228"/>
          </a:xfrm>
        </p:grpSpPr>
        <p:sp>
          <p:nvSpPr>
            <p:cNvPr id="9" name="Rectangle 8"/>
            <p:cNvSpPr/>
            <p:nvPr/>
          </p:nvSpPr>
          <p:spPr>
            <a:xfrm>
              <a:off x="6876256" y="3657724"/>
              <a:ext cx="208823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1A2C"/>
                  </a:solidFill>
                </a:rPr>
                <a:t>DO NOT DOUBT!!!</a:t>
              </a:r>
              <a:endParaRPr lang="en-US" sz="2800" dirty="0" smtClean="0">
                <a:solidFill>
                  <a:srgbClr val="001A2C"/>
                </a:solidFill>
              </a:endParaRPr>
            </a:p>
          </p:txBody>
        </p:sp>
        <p:sp>
          <p:nvSpPr>
            <p:cNvPr id="11" name="Овальная выноска 12"/>
            <p:cNvSpPr/>
            <p:nvPr/>
          </p:nvSpPr>
          <p:spPr>
            <a:xfrm rot="5400000" flipH="1">
              <a:off x="6894258" y="3012816"/>
              <a:ext cx="2052228" cy="2232248"/>
            </a:xfrm>
            <a:prstGeom prst="wedgeEllipseCallout">
              <a:avLst>
                <a:gd name="adj1" fmla="val -22930"/>
                <a:gd name="adj2" fmla="val 70514"/>
              </a:avLst>
            </a:prstGeom>
            <a:noFill/>
            <a:ln>
              <a:solidFill>
                <a:schemeClr val="tx1"/>
              </a:solidFill>
              <a:prstDash val="dash"/>
            </a:ln>
            <a:effectLst/>
            <a:scene3d>
              <a:camera prst="orthographicFront">
                <a:rot lat="0" lon="0" rev="0"/>
              </a:camera>
              <a:lightRig rig="twoPt" dir="br">
                <a:rot lat="0" lon="0" rev="8700000"/>
              </a:lightRig>
            </a:scene3d>
            <a:sp3d prstMaterial="matt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D4D4D"/>
                </a:solidFill>
                <a:latin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7504" y="3104964"/>
            <a:ext cx="2232248" cy="2052228"/>
            <a:chOff x="107504" y="3104964"/>
            <a:chExt cx="2232248" cy="2052228"/>
          </a:xfrm>
        </p:grpSpPr>
        <p:sp>
          <p:nvSpPr>
            <p:cNvPr id="10" name="Овальная выноска 12"/>
            <p:cNvSpPr/>
            <p:nvPr/>
          </p:nvSpPr>
          <p:spPr>
            <a:xfrm rot="16200000">
              <a:off x="197514" y="3014954"/>
              <a:ext cx="2052228" cy="2232248"/>
            </a:xfrm>
            <a:prstGeom prst="wedgeEllipseCallout">
              <a:avLst>
                <a:gd name="adj1" fmla="val -19658"/>
                <a:gd name="adj2" fmla="val 90722"/>
              </a:avLst>
            </a:prstGeom>
            <a:noFill/>
            <a:ln>
              <a:solidFill>
                <a:schemeClr val="tx1"/>
              </a:solidFill>
              <a:prstDash val="dash"/>
            </a:ln>
            <a:effectLst/>
            <a:scene3d>
              <a:camera prst="orthographicFront">
                <a:rot lat="0" lon="0" rev="0"/>
              </a:camera>
              <a:lightRig rig="twoPt" dir="br">
                <a:rot lat="0" lon="0" rev="8700000"/>
              </a:lightRig>
            </a:scene3d>
            <a:sp3d prstMaterial="matt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D4D4D"/>
                </a:solidFill>
                <a:latin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3632733"/>
              <a:ext cx="2088232" cy="1033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2800" b="1" dirty="0" smtClean="0">
                  <a:solidFill>
                    <a:srgbClr val="404040">
                      <a:lumMod val="50000"/>
                    </a:srgbClr>
                  </a:solidFill>
                </a:rPr>
                <a:t>I HAVE NO DOUBT!!!</a:t>
              </a:r>
              <a:endParaRPr lang="ru-RU" sz="2800" b="1" dirty="0">
                <a:solidFill>
                  <a:srgbClr val="404040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24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2586385"/>
            <a:ext cx="842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I 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appreciate deeply:</a:t>
            </a:r>
          </a:p>
          <a:p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my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colleagues from my Lab, 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doctors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Lyamina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and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</a:rPr>
              <a:t>Kalish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and students from department of Pathophysiology for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cooperation in this research.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the Ministry of Science and Education of Russia for financial 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support. Agreement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№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14.604.21.0020, Unique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identifier applied research 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RFMEFI60414X0020 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612" t="13140"/>
          <a:stretch/>
        </p:blipFill>
        <p:spPr>
          <a:xfrm>
            <a:off x="5220072" y="116632"/>
            <a:ext cx="3744416" cy="30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54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50304" y="3140968"/>
            <a:ext cx="8458200" cy="1143000"/>
          </a:xfrm>
        </p:spPr>
        <p:txBody>
          <a:bodyPr>
            <a:noAutofit/>
          </a:bodyPr>
          <a:lstStyle/>
          <a:p>
            <a:pPr algn="ctr"/>
            <a:r>
              <a:rPr lang="en-US" sz="7200" dirty="0"/>
              <a:t>Thank you </a:t>
            </a:r>
            <a:br>
              <a:rPr lang="en-US" sz="7200" dirty="0"/>
            </a:br>
            <a:r>
              <a:rPr lang="en-US" sz="7200" dirty="0"/>
              <a:t>for your attention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561664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51520" y="1052736"/>
            <a:ext cx="1656184" cy="1512168"/>
            <a:chOff x="2123728" y="3164091"/>
            <a:chExt cx="1800200" cy="1633061"/>
          </a:xfrm>
        </p:grpSpPr>
        <p:pic>
          <p:nvPicPr>
            <p:cNvPr id="24" name="Изображение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lasticWrap/>
                      </a14:imgEffect>
                      <a14:imgEffect>
                        <a14:sharpenSoften amount="31000"/>
                      </a14:imgEffect>
                      <a14:imgEffect>
                        <a14:brightnessContrast bright="10000" contrast="21000"/>
                      </a14:imgEffect>
                    </a14:imgLayer>
                  </a14:imgProps>
                </a:ext>
              </a:extLst>
            </a:blip>
            <a:srcRect l="18750" t="12932" r="19750" b="12154"/>
            <a:stretch/>
          </p:blipFill>
          <p:spPr>
            <a:xfrm>
              <a:off x="2123728" y="3164091"/>
              <a:ext cx="1800200" cy="16330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39752" y="3755174"/>
              <a:ext cx="1338628" cy="461665"/>
            </a:xfrm>
            <a:prstGeom prst="rect">
              <a:avLst/>
            </a:prstGeom>
            <a:noFill/>
            <a:effectLst>
              <a:glow rad="101600">
                <a:schemeClr val="tx1">
                  <a:alpha val="75000"/>
                </a:schemeClr>
              </a:glow>
            </a:effectLst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2400" b="1" spc="50" dirty="0" smtClean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/>
                  <a:cs typeface="Arial"/>
                </a:rPr>
                <a:t>TUMOR</a:t>
              </a:r>
              <a:endParaRPr lang="ru-RU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0" y="0"/>
            <a:ext cx="9169400" cy="90872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07504" y="3501008"/>
            <a:ext cx="2088232" cy="1552238"/>
            <a:chOff x="323528" y="3068960"/>
            <a:chExt cx="2088232" cy="1552238"/>
          </a:xfrm>
        </p:grpSpPr>
        <p:sp>
          <p:nvSpPr>
            <p:cNvPr id="7" name="Облако 6"/>
            <p:cNvSpPr/>
            <p:nvPr/>
          </p:nvSpPr>
          <p:spPr bwMode="auto">
            <a:xfrm>
              <a:off x="755576" y="3068960"/>
              <a:ext cx="1152128" cy="1058416"/>
            </a:xfrm>
            <a:prstGeom prst="cloud">
              <a:avLst/>
            </a:prstGeom>
            <a:gradFill>
              <a:gsLst>
                <a:gs pos="0">
                  <a:srgbClr val="FF9F0F"/>
                </a:gs>
                <a:gs pos="50000">
                  <a:schemeClr val="accent1">
                    <a:lumMod val="60000"/>
                    <a:lumOff val="40000"/>
                  </a:schemeClr>
                </a:gs>
                <a:gs pos="7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/>
              <a:endParaRPr lang="ru-R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8" name="Овал 7"/>
            <p:cNvSpPr/>
            <p:nvPr/>
          </p:nvSpPr>
          <p:spPr bwMode="auto">
            <a:xfrm>
              <a:off x="1331640" y="3284984"/>
              <a:ext cx="360040" cy="33833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/>
              <a:endParaRPr lang="ru-R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9" name="TextBox 131"/>
            <p:cNvSpPr txBox="1">
              <a:spLocks noChangeArrowheads="1"/>
            </p:cNvSpPr>
            <p:nvPr/>
          </p:nvSpPr>
          <p:spPr bwMode="auto">
            <a:xfrm>
              <a:off x="323528" y="4221088"/>
              <a:ext cx="20882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/>
              <a:r>
                <a:rPr kumimoji="0" lang="en-US" sz="2000" dirty="0" smtClean="0">
                  <a:solidFill>
                    <a:srgbClr val="002060"/>
                  </a:solidFill>
                </a:rPr>
                <a:t>MACROPHAGE</a:t>
              </a:r>
              <a:endParaRPr kumimoji="0" lang="ru-RU" sz="2000" dirty="0" smtClean="0">
                <a:solidFill>
                  <a:srgbClr val="00206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521868" y="2645133"/>
            <a:ext cx="4896544" cy="589051"/>
            <a:chOff x="4139952" y="1484784"/>
            <a:chExt cx="4896544" cy="916301"/>
          </a:xfrm>
        </p:grpSpPr>
        <p:sp>
          <p:nvSpPr>
            <p:cNvPr id="34" name="Rectangle 33"/>
            <p:cNvSpPr/>
            <p:nvPr/>
          </p:nvSpPr>
          <p:spPr bwMode="auto">
            <a:xfrm>
              <a:off x="4139952" y="1484784"/>
              <a:ext cx="4896544" cy="91630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35" name="Текст 3"/>
            <p:cNvSpPr txBox="1">
              <a:spLocks/>
            </p:cNvSpPr>
            <p:nvPr/>
          </p:nvSpPr>
          <p:spPr>
            <a:xfrm>
              <a:off x="4211960" y="1588796"/>
              <a:ext cx="4752528" cy="79208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  <a:scene3d>
                <a:camera prst="orthographicFront"/>
                <a:lightRig rig="flat" dir="t"/>
              </a:scene3d>
              <a:sp3d extrusionH="88900" contourW="2540">
                <a:bevelT w="38100" h="31750"/>
                <a:contourClr>
                  <a:srgbClr val="F4A234"/>
                </a:contourClr>
              </a:sp3d>
            </a:bodyPr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 pitchFamily="34" charset="0"/>
                <a:buNone/>
                <a:defRPr kumimoji="0" lang="en-US" sz="7000" b="1" i="1" u="none" strike="noStrike" kern="1200" cap="none" spc="-642" normalizeH="0" baseline="0" noProof="0" dirty="0" smtClean="0">
                  <a:ln w="11430"/>
                  <a:gradFill>
                    <a:gsLst>
                      <a:gs pos="0">
                        <a:srgbClr val="FF9929">
                          <a:lumMod val="20000"/>
                          <a:lumOff val="80000"/>
                        </a:srgbClr>
                      </a:gs>
                      <a:gs pos="28000">
                        <a:srgbClr val="F8F57B"/>
                      </a:gs>
                      <a:gs pos="62000">
                        <a:srgbClr val="D5B953"/>
                      </a:gs>
                      <a:gs pos="88000">
                        <a:srgbClr val="D1943B"/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+mn-lt"/>
                  <a:ea typeface="+mn-ea"/>
                  <a:cs typeface="+mn-cs"/>
                </a:defRPr>
              </a:lvl1pPr>
              <a:lvl2pPr marL="914400" indent="-3968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8888" indent="-344488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4963" indent="-3460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41513" indent="-3365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sz="2600" i="0" spc="0" dirty="0" smtClean="0">
                  <a:effectLst/>
                </a:rPr>
                <a:t>GENETIC PREDISPOSITION</a:t>
              </a:r>
              <a:endParaRPr lang="en-US" sz="2600" spc="0" dirty="0">
                <a:effectLst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517676" y="3592819"/>
            <a:ext cx="4896544" cy="916301"/>
            <a:chOff x="4139952" y="3016755"/>
            <a:chExt cx="4896544" cy="916301"/>
          </a:xfrm>
        </p:grpSpPr>
        <p:sp>
          <p:nvSpPr>
            <p:cNvPr id="37" name="Rectangle 36"/>
            <p:cNvSpPr/>
            <p:nvPr/>
          </p:nvSpPr>
          <p:spPr bwMode="auto">
            <a:xfrm>
              <a:off x="4139952" y="3016755"/>
              <a:ext cx="4896544" cy="91630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38" name="Текст 3"/>
            <p:cNvSpPr txBox="1">
              <a:spLocks/>
            </p:cNvSpPr>
            <p:nvPr/>
          </p:nvSpPr>
          <p:spPr>
            <a:xfrm>
              <a:off x="4211960" y="3068960"/>
              <a:ext cx="4752528" cy="7920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  <a:scene3d>
                <a:camera prst="orthographicFront"/>
                <a:lightRig rig="flat" dir="t"/>
              </a:scene3d>
              <a:sp3d extrusionH="88900" contourW="2540">
                <a:bevelT w="38100" h="31750"/>
                <a:contourClr>
                  <a:srgbClr val="F4A234"/>
                </a:contourClr>
              </a:sp3d>
            </a:bodyPr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 pitchFamily="34" charset="0"/>
                <a:buNone/>
                <a:defRPr kumimoji="0" lang="en-US" sz="7000" b="1" i="1" u="none" strike="noStrike" kern="1200" cap="none" spc="-642" normalizeH="0" baseline="0" noProof="0" dirty="0" smtClean="0">
                  <a:ln w="11430"/>
                  <a:gradFill>
                    <a:gsLst>
                      <a:gs pos="0">
                        <a:srgbClr val="FF9929">
                          <a:lumMod val="20000"/>
                          <a:lumOff val="80000"/>
                        </a:srgbClr>
                      </a:gs>
                      <a:gs pos="28000">
                        <a:srgbClr val="F8F57B"/>
                      </a:gs>
                      <a:gs pos="62000">
                        <a:srgbClr val="D5B953"/>
                      </a:gs>
                      <a:gs pos="88000">
                        <a:srgbClr val="D1943B"/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+mn-lt"/>
                  <a:ea typeface="+mn-ea"/>
                  <a:cs typeface="+mn-cs"/>
                </a:defRPr>
              </a:lvl1pPr>
              <a:lvl2pPr marL="914400" indent="-3968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8888" indent="-344488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4963" indent="-3460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41513" indent="-3365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sz="2600" i="0" spc="0" dirty="0" smtClean="0">
                  <a:effectLst/>
                </a:rPr>
                <a:t>NO AND EFFECTIVENESS OF THE NO-GENERATING SYSTEM</a:t>
              </a:r>
              <a:endParaRPr lang="en-US" sz="2600" spc="0" dirty="0">
                <a:effectLst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521868" y="4911131"/>
            <a:ext cx="4896544" cy="534093"/>
            <a:chOff x="4139952" y="4816955"/>
            <a:chExt cx="4896544" cy="916301"/>
          </a:xfrm>
        </p:grpSpPr>
        <p:sp>
          <p:nvSpPr>
            <p:cNvPr id="41" name="Rectangle 40"/>
            <p:cNvSpPr/>
            <p:nvPr/>
          </p:nvSpPr>
          <p:spPr bwMode="auto">
            <a:xfrm>
              <a:off x="4139952" y="4816955"/>
              <a:ext cx="4896544" cy="91630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40" name="Текст 3"/>
            <p:cNvSpPr txBox="1">
              <a:spLocks/>
            </p:cNvSpPr>
            <p:nvPr/>
          </p:nvSpPr>
          <p:spPr>
            <a:xfrm>
              <a:off x="4211960" y="4911426"/>
              <a:ext cx="4752528" cy="792088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  <a:scene3d>
                <a:camera prst="orthographicFront"/>
                <a:lightRig rig="flat" dir="t"/>
              </a:scene3d>
              <a:sp3d extrusionH="88900" contourW="2540">
                <a:bevelT w="38100" h="31750"/>
                <a:contourClr>
                  <a:srgbClr val="F4A234"/>
                </a:contourClr>
              </a:sp3d>
            </a:bodyPr>
            <a:lstStyle>
              <a:lvl1pPr marL="0" indent="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Font typeface="Arial" pitchFamily="34" charset="0"/>
                <a:buNone/>
                <a:defRPr kumimoji="0" lang="en-US" sz="7000" b="1" i="1" u="none" strike="noStrike" kern="1200" cap="none" spc="-642" normalizeH="0" baseline="0" noProof="0" dirty="0" smtClean="0">
                  <a:ln w="11430"/>
                  <a:gradFill>
                    <a:gsLst>
                      <a:gs pos="0">
                        <a:srgbClr val="FF9929">
                          <a:lumMod val="20000"/>
                          <a:lumOff val="80000"/>
                        </a:srgbClr>
                      </a:gs>
                      <a:gs pos="28000">
                        <a:srgbClr val="F8F57B"/>
                      </a:gs>
                      <a:gs pos="62000">
                        <a:srgbClr val="D5B953"/>
                      </a:gs>
                      <a:gs pos="88000">
                        <a:srgbClr val="D1943B"/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uLnTx/>
                  <a:uFillTx/>
                  <a:latin typeface="+mn-lt"/>
                  <a:ea typeface="+mn-ea"/>
                  <a:cs typeface="+mn-cs"/>
                </a:defRPr>
              </a:lvl1pPr>
              <a:lvl2pPr marL="914400" indent="-3968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8888" indent="-344488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4963" indent="-346075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941513" indent="-336550" algn="l" defTabSz="914363" rtl="0" eaLnBrk="1" latinLnBrk="0" hangingPunct="1">
                <a:lnSpc>
                  <a:spcPct val="9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99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81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63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45" indent="-228591" algn="l" defTabSz="91436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en-US" sz="2600" i="0" spc="0" dirty="0" smtClean="0">
                  <a:effectLst/>
                </a:rPr>
                <a:t>ANTITUMOR IMMUNE DEFENCE</a:t>
              </a:r>
              <a:endParaRPr lang="en-US" sz="2600" spc="0" dirty="0">
                <a:effectLst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8689" b="8030"/>
          <a:stretch/>
        </p:blipFill>
        <p:spPr>
          <a:xfrm>
            <a:off x="3024336" y="5733256"/>
            <a:ext cx="3995936" cy="980728"/>
          </a:xfrm>
          <a:prstGeom prst="rect">
            <a:avLst/>
          </a:prstGeom>
        </p:spPr>
      </p:pic>
      <p:sp>
        <p:nvSpPr>
          <p:cNvPr id="42" name="TextBox 131"/>
          <p:cNvSpPr txBox="1">
            <a:spLocks noChangeArrowheads="1"/>
          </p:cNvSpPr>
          <p:nvPr/>
        </p:nvSpPr>
        <p:spPr bwMode="auto">
          <a:xfrm>
            <a:off x="-36512" y="5991671"/>
            <a:ext cx="341987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en-US" sz="2200" i="1" dirty="0" smtClean="0">
                <a:solidFill>
                  <a:srgbClr val="002060"/>
                </a:solidFill>
              </a:rPr>
              <a:t>An individual </a:t>
            </a:r>
            <a:r>
              <a:rPr kumimoji="0" lang="en-US" sz="2200" i="1" dirty="0">
                <a:solidFill>
                  <a:srgbClr val="002060"/>
                </a:solidFill>
              </a:rPr>
              <a:t>genotype</a:t>
            </a:r>
            <a:endParaRPr kumimoji="0" lang="ru-RU" sz="2200" i="1" dirty="0" smtClean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521868" y="1347871"/>
            <a:ext cx="4896544" cy="91630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555776" y="1412776"/>
            <a:ext cx="4752528" cy="792088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600" i="0" spc="0" dirty="0" smtClean="0">
                <a:effectLst/>
              </a:rPr>
              <a:t>VULNERABILITY TO TUMOR DEVELOPMENT </a:t>
            </a:r>
            <a:r>
              <a:rPr lang="en-US" sz="2600" spc="0" dirty="0" smtClean="0">
                <a:effectLst/>
              </a:rPr>
              <a:t> </a:t>
            </a:r>
          </a:p>
        </p:txBody>
      </p:sp>
      <p:sp>
        <p:nvSpPr>
          <p:cNvPr id="48" name="TextBox 131"/>
          <p:cNvSpPr txBox="1">
            <a:spLocks noChangeArrowheads="1"/>
          </p:cNvSpPr>
          <p:nvPr/>
        </p:nvSpPr>
        <p:spPr bwMode="auto">
          <a:xfrm>
            <a:off x="2051720" y="44624"/>
            <a:ext cx="576064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kumimoji="0" lang="en-U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 A C K G R O U N D</a:t>
            </a:r>
            <a:endParaRPr kumimoji="0" lang="ru-RU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Up Arrow 1"/>
          <p:cNvSpPr/>
          <p:nvPr/>
        </p:nvSpPr>
        <p:spPr bwMode="auto">
          <a:xfrm>
            <a:off x="4735440" y="5517509"/>
            <a:ext cx="484632" cy="258051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7" name="Up Arrow 26"/>
          <p:cNvSpPr/>
          <p:nvPr/>
        </p:nvSpPr>
        <p:spPr bwMode="auto">
          <a:xfrm>
            <a:off x="4735440" y="4581128"/>
            <a:ext cx="484632" cy="258051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8" name="Up Arrow 27"/>
          <p:cNvSpPr/>
          <p:nvPr/>
        </p:nvSpPr>
        <p:spPr bwMode="auto">
          <a:xfrm>
            <a:off x="4716016" y="3284984"/>
            <a:ext cx="484632" cy="258051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9" name="Up Arrow 28"/>
          <p:cNvSpPr/>
          <p:nvPr/>
        </p:nvSpPr>
        <p:spPr bwMode="auto">
          <a:xfrm>
            <a:off x="4716016" y="2340761"/>
            <a:ext cx="484632" cy="258051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cxnSp>
        <p:nvCxnSpPr>
          <p:cNvPr id="30" name="Прямая со стрелкой 71"/>
          <p:cNvCxnSpPr/>
          <p:nvPr/>
        </p:nvCxnSpPr>
        <p:spPr>
          <a:xfrm>
            <a:off x="1907704" y="3973126"/>
            <a:ext cx="504056" cy="0"/>
          </a:xfrm>
          <a:prstGeom prst="straightConnector1">
            <a:avLst/>
          </a:prstGeom>
          <a:ln w="38100" cmpd="dbl">
            <a:solidFill>
              <a:schemeClr val="bg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71"/>
          <p:cNvCxnSpPr/>
          <p:nvPr/>
        </p:nvCxnSpPr>
        <p:spPr>
          <a:xfrm flipH="1">
            <a:off x="1907704" y="1821700"/>
            <a:ext cx="504056" cy="0"/>
          </a:xfrm>
          <a:prstGeom prst="straightConnector1">
            <a:avLst/>
          </a:prstGeom>
          <a:ln w="38100" cmpd="dbl">
            <a:solidFill>
              <a:schemeClr val="bg2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3068960"/>
            <a:ext cx="236874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700" i="1" dirty="0">
                <a:solidFill>
                  <a:srgbClr val="000000"/>
                </a:solidFill>
              </a:rPr>
              <a:t>In the immune system</a:t>
            </a:r>
            <a:r>
              <a:rPr lang="ru-RU" sz="1700" i="1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886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106" t="-16" r="-1" b="-440"/>
          <a:stretch/>
        </p:blipFill>
        <p:spPr>
          <a:xfrm>
            <a:off x="2654300" y="3068960"/>
            <a:ext cx="3933924" cy="3312368"/>
          </a:xfrm>
        </p:spPr>
      </p:pic>
      <p:sp>
        <p:nvSpPr>
          <p:cNvPr id="6" name="Прямоугольник 6"/>
          <p:cNvSpPr/>
          <p:nvPr/>
        </p:nvSpPr>
        <p:spPr>
          <a:xfrm>
            <a:off x="3043602" y="6453336"/>
            <a:ext cx="3112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</a:rPr>
              <a:t>RESEARCHERS</a:t>
            </a:r>
            <a:endParaRPr lang="ru-RU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259632" y="260648"/>
            <a:ext cx="6768752" cy="2448272"/>
            <a:chOff x="1259632" y="260648"/>
            <a:chExt cx="6768752" cy="2448272"/>
          </a:xfrm>
        </p:grpSpPr>
        <p:sp>
          <p:nvSpPr>
            <p:cNvPr id="2" name="Rectangle 1"/>
            <p:cNvSpPr/>
            <p:nvPr/>
          </p:nvSpPr>
          <p:spPr>
            <a:xfrm>
              <a:off x="1259632" y="332656"/>
              <a:ext cx="6768752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accent5">
                      <a:lumMod val="10000"/>
                    </a:schemeClr>
                  </a:solidFill>
                </a:rPr>
                <a:t>HYPOTHESES:</a:t>
              </a:r>
              <a:r>
                <a:rPr lang="en-US" sz="2800" dirty="0" smtClean="0">
                  <a:solidFill>
                    <a:schemeClr val="accent5">
                      <a:lumMod val="10000"/>
                    </a:schemeClr>
                  </a:solidFill>
                </a:rPr>
                <a:t/>
              </a:r>
              <a:br>
                <a:rPr lang="en-US" sz="2800" dirty="0" smtClean="0">
                  <a:solidFill>
                    <a:schemeClr val="accent5">
                      <a:lumMod val="10000"/>
                    </a:schemeClr>
                  </a:solidFill>
                </a:rPr>
              </a:br>
              <a:r>
                <a:rPr lang="en-US" sz="2800" dirty="0">
                  <a:solidFill>
                    <a:schemeClr val="accent5">
                      <a:lumMod val="10000"/>
                    </a:schemeClr>
                  </a:solidFill>
                </a:rPr>
                <a:t>the vulnerability to tumors could be predetermined by genetic characteristics of the macrophage NO-generating system </a:t>
              </a:r>
              <a:endParaRPr lang="en-GB" sz="2800" dirty="0" smtClean="0">
                <a:solidFill>
                  <a:schemeClr val="accent5">
                    <a:lumMod val="10000"/>
                  </a:schemeClr>
                </a:solidFill>
              </a:endParaRPr>
            </a:p>
          </p:txBody>
        </p:sp>
        <p:sp>
          <p:nvSpPr>
            <p:cNvPr id="7" name="Овальная выноска 10"/>
            <p:cNvSpPr/>
            <p:nvPr/>
          </p:nvSpPr>
          <p:spPr>
            <a:xfrm>
              <a:off x="1259632" y="260648"/>
              <a:ext cx="6768752" cy="2448272"/>
            </a:xfrm>
            <a:prstGeom prst="wedgeEllipseCallout">
              <a:avLst>
                <a:gd name="adj1" fmla="val -51"/>
                <a:gd name="adj2" fmla="val 69070"/>
              </a:avLst>
            </a:prstGeom>
            <a:noFill/>
            <a:ln>
              <a:solidFill>
                <a:schemeClr val="tx1"/>
              </a:solidFill>
              <a:prstDash val="dash"/>
            </a:ln>
            <a:effectLst/>
            <a:scene3d>
              <a:camera prst="orthographicFront">
                <a:rot lat="0" lon="0" rev="0"/>
              </a:camera>
              <a:lightRig rig="twoPt" dir="br">
                <a:rot lat="0" lon="0" rev="8700000"/>
              </a:lightRig>
            </a:scene3d>
            <a:sp3d prstMaterial="matt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804248" y="3102826"/>
            <a:ext cx="2232248" cy="2052228"/>
            <a:chOff x="6804248" y="3102826"/>
            <a:chExt cx="2232248" cy="2052228"/>
          </a:xfrm>
        </p:grpSpPr>
        <p:sp>
          <p:nvSpPr>
            <p:cNvPr id="9" name="Rectangle 8"/>
            <p:cNvSpPr/>
            <p:nvPr/>
          </p:nvSpPr>
          <p:spPr>
            <a:xfrm>
              <a:off x="6876256" y="3750898"/>
              <a:ext cx="208823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1A2C"/>
                  </a:solidFill>
                </a:rPr>
                <a:t>DO NOT DOUBT!!!</a:t>
              </a:r>
              <a:endParaRPr lang="en-US" sz="2400" dirty="0" smtClean="0">
                <a:solidFill>
                  <a:srgbClr val="001A2C"/>
                </a:solidFill>
              </a:endParaRPr>
            </a:p>
          </p:txBody>
        </p:sp>
        <p:sp>
          <p:nvSpPr>
            <p:cNvPr id="11" name="Овальная выноска 12"/>
            <p:cNvSpPr/>
            <p:nvPr/>
          </p:nvSpPr>
          <p:spPr>
            <a:xfrm rot="5400000" flipH="1">
              <a:off x="6894258" y="3012816"/>
              <a:ext cx="2052228" cy="2232248"/>
            </a:xfrm>
            <a:prstGeom prst="wedgeEllipseCallout">
              <a:avLst>
                <a:gd name="adj1" fmla="val -22930"/>
                <a:gd name="adj2" fmla="val 70514"/>
              </a:avLst>
            </a:prstGeom>
            <a:noFill/>
            <a:ln>
              <a:solidFill>
                <a:schemeClr val="tx1"/>
              </a:solidFill>
              <a:prstDash val="dash"/>
            </a:ln>
            <a:effectLst/>
            <a:scene3d>
              <a:camera prst="orthographicFront">
                <a:rot lat="0" lon="0" rev="0"/>
              </a:camera>
              <a:lightRig rig="twoPt" dir="br">
                <a:rot lat="0" lon="0" rev="8700000"/>
              </a:lightRig>
            </a:scene3d>
            <a:sp3d prstMaterial="matt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7504" y="3104964"/>
            <a:ext cx="2232248" cy="2052228"/>
            <a:chOff x="107504" y="3104964"/>
            <a:chExt cx="2232248" cy="2052228"/>
          </a:xfrm>
        </p:grpSpPr>
        <p:sp>
          <p:nvSpPr>
            <p:cNvPr id="10" name="Овальная выноска 12"/>
            <p:cNvSpPr/>
            <p:nvPr/>
          </p:nvSpPr>
          <p:spPr>
            <a:xfrm rot="16200000">
              <a:off x="197514" y="3014954"/>
              <a:ext cx="2052228" cy="2232248"/>
            </a:xfrm>
            <a:prstGeom prst="wedgeEllipseCallout">
              <a:avLst>
                <a:gd name="adj1" fmla="val -19658"/>
                <a:gd name="adj2" fmla="val 90722"/>
              </a:avLst>
            </a:prstGeom>
            <a:noFill/>
            <a:ln>
              <a:solidFill>
                <a:schemeClr val="tx1"/>
              </a:solidFill>
              <a:prstDash val="dash"/>
            </a:ln>
            <a:effectLst/>
            <a:scene3d>
              <a:camera prst="orthographicFront">
                <a:rot lat="0" lon="0" rev="0"/>
              </a:camera>
              <a:lightRig rig="twoPt" dir="br">
                <a:rot lat="0" lon="0" rev="8700000"/>
              </a:lightRig>
            </a:scene3d>
            <a:sp3d prstMaterial="matt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3534874"/>
              <a:ext cx="2088232" cy="13049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2400" b="1" dirty="0" smtClean="0">
                  <a:solidFill>
                    <a:schemeClr val="accent4">
                      <a:lumMod val="50000"/>
                    </a:schemeClr>
                  </a:solidFill>
                </a:rPr>
                <a:t>I </a:t>
              </a:r>
              <a:r>
                <a:rPr lang="en-US" sz="2400" b="1" dirty="0">
                  <a:solidFill>
                    <a:schemeClr val="accent4">
                      <a:lumMod val="50000"/>
                    </a:schemeClr>
                  </a:solidFill>
                </a:rPr>
                <a:t>DOUBT VERY MUCH! </a:t>
              </a:r>
              <a:endParaRPr lang="ru-RU" sz="240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0468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5536" y="116632"/>
            <a:ext cx="8640960" cy="6586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1A2C"/>
                </a:solidFill>
              </a:rPr>
              <a:t>				</a:t>
            </a:r>
            <a:endParaRPr lang="ru-RU" sz="3600" b="1" dirty="0">
              <a:solidFill>
                <a:srgbClr val="001A2C"/>
              </a:solidFill>
            </a:endParaRPr>
          </a:p>
          <a:p>
            <a:pPr algn="ctr"/>
            <a:r>
              <a:rPr lang="en-US" sz="2800" b="1" dirty="0" smtClean="0">
                <a:solidFill>
                  <a:srgbClr val="001A2C"/>
                </a:solidFill>
              </a:rPr>
              <a:t>                               THREE MAIN OBJECTIVES </a:t>
            </a:r>
            <a:r>
              <a:rPr lang="en-GB" sz="2800" b="1" dirty="0" smtClean="0">
                <a:solidFill>
                  <a:srgbClr val="001A2C"/>
                </a:solidFill>
              </a:rPr>
              <a:t> </a:t>
            </a:r>
          </a:p>
          <a:p>
            <a:pPr algn="ctr"/>
            <a:r>
              <a:rPr lang="en-GB" sz="2400" dirty="0" smtClean="0">
                <a:solidFill>
                  <a:srgbClr val="001A2C"/>
                </a:solidFill>
              </a:rPr>
              <a:t>                                  were </a:t>
            </a:r>
            <a:r>
              <a:rPr lang="en-GB" sz="2400" dirty="0">
                <a:solidFill>
                  <a:srgbClr val="001A2C"/>
                </a:solidFill>
              </a:rPr>
              <a:t>designed to achieve the study goal:  </a:t>
            </a:r>
            <a:endParaRPr lang="en-GB" sz="2400" dirty="0" smtClean="0">
              <a:solidFill>
                <a:srgbClr val="001A2C"/>
              </a:solidFill>
            </a:endParaRPr>
          </a:p>
          <a:p>
            <a:endParaRPr lang="en-GB" sz="3200" dirty="0" smtClean="0">
              <a:solidFill>
                <a:srgbClr val="001A2C"/>
              </a:solidFill>
            </a:endParaRPr>
          </a:p>
          <a:p>
            <a:endParaRPr lang="en-GB" sz="3200" dirty="0" smtClean="0">
              <a:solidFill>
                <a:srgbClr val="001A2C"/>
              </a:solidFill>
            </a:endParaRPr>
          </a:p>
          <a:p>
            <a:pPr marL="514350" indent="-514350">
              <a:spcAft>
                <a:spcPts val="1800"/>
              </a:spcAft>
              <a:buAutoNum type="arabicParenR"/>
            </a:pPr>
            <a:r>
              <a:rPr lang="en-GB" sz="2800" dirty="0" smtClean="0">
                <a:solidFill>
                  <a:srgbClr val="001A2C"/>
                </a:solidFill>
              </a:rPr>
              <a:t>to </a:t>
            </a:r>
            <a:r>
              <a:rPr lang="en-GB" sz="2800" dirty="0">
                <a:solidFill>
                  <a:srgbClr val="001A2C"/>
                </a:solidFill>
              </a:rPr>
              <a:t>evaluate susceptibility of different mouse </a:t>
            </a:r>
            <a:r>
              <a:rPr lang="en-GB" sz="2800" dirty="0" err="1">
                <a:solidFill>
                  <a:srgbClr val="001A2C"/>
                </a:solidFill>
              </a:rPr>
              <a:t>substrains</a:t>
            </a:r>
            <a:r>
              <a:rPr lang="en-GB" sz="2800" dirty="0">
                <a:solidFill>
                  <a:srgbClr val="001A2C"/>
                </a:solidFill>
              </a:rPr>
              <a:t>, C57BL/6</a:t>
            </a:r>
            <a:r>
              <a:rPr lang="en-GB" sz="3200" b="1" dirty="0">
                <a:solidFill>
                  <a:srgbClr val="001A2C"/>
                </a:solidFill>
              </a:rPr>
              <a:t>J</a:t>
            </a:r>
            <a:r>
              <a:rPr lang="en-GB" sz="2800" dirty="0">
                <a:solidFill>
                  <a:srgbClr val="001A2C"/>
                </a:solidFill>
              </a:rPr>
              <a:t> and C57BL/6</a:t>
            </a:r>
            <a:r>
              <a:rPr lang="en-GB" sz="3200" b="1" dirty="0">
                <a:solidFill>
                  <a:srgbClr val="001A2C"/>
                </a:solidFill>
              </a:rPr>
              <a:t>N</a:t>
            </a:r>
            <a:r>
              <a:rPr lang="en-GB" sz="2800" dirty="0">
                <a:solidFill>
                  <a:srgbClr val="001A2C"/>
                </a:solidFill>
              </a:rPr>
              <a:t>, to development of Ehrlich ascites </a:t>
            </a:r>
            <a:r>
              <a:rPr lang="en-GB" sz="2800" dirty="0" smtClean="0">
                <a:solidFill>
                  <a:srgbClr val="001A2C"/>
                </a:solidFill>
              </a:rPr>
              <a:t>carcinoma (EAC); </a:t>
            </a:r>
          </a:p>
          <a:p>
            <a:pPr marL="514350" indent="-514350">
              <a:spcAft>
                <a:spcPts val="1800"/>
              </a:spcAft>
              <a:buAutoNum type="arabicParenR"/>
            </a:pPr>
            <a:r>
              <a:rPr lang="en-GB" sz="2800" dirty="0" smtClean="0">
                <a:solidFill>
                  <a:srgbClr val="001A2C"/>
                </a:solidFill>
              </a:rPr>
              <a:t>to </a:t>
            </a:r>
            <a:r>
              <a:rPr lang="en-GB" sz="2800" dirty="0">
                <a:solidFill>
                  <a:srgbClr val="001A2C"/>
                </a:solidFill>
              </a:rPr>
              <a:t>study the role of NO in </a:t>
            </a:r>
            <a:r>
              <a:rPr lang="en-GB" sz="2800" dirty="0" smtClean="0">
                <a:solidFill>
                  <a:srgbClr val="001A2C"/>
                </a:solidFill>
              </a:rPr>
              <a:t>susceptibility </a:t>
            </a:r>
            <a:r>
              <a:rPr lang="en-GB" sz="2800" dirty="0">
                <a:solidFill>
                  <a:srgbClr val="001A2C"/>
                </a:solidFill>
              </a:rPr>
              <a:t>to development of </a:t>
            </a:r>
            <a:r>
              <a:rPr lang="en-GB" sz="2800" dirty="0" err="1">
                <a:solidFill>
                  <a:srgbClr val="001A2C"/>
                </a:solidFill>
              </a:rPr>
              <a:t>tumor</a:t>
            </a:r>
            <a:r>
              <a:rPr lang="en-GB" sz="2800" dirty="0">
                <a:solidFill>
                  <a:srgbClr val="001A2C"/>
                </a:solidFill>
              </a:rPr>
              <a:t> using a NO scavenger, an inducible NO synthase inhibitor, and a NO donor</a:t>
            </a:r>
            <a:r>
              <a:rPr lang="en-GB" sz="2800" dirty="0" smtClean="0">
                <a:solidFill>
                  <a:srgbClr val="001A2C"/>
                </a:solidFill>
              </a:rPr>
              <a:t>;</a:t>
            </a:r>
          </a:p>
          <a:p>
            <a:pPr marL="514350" indent="-514350">
              <a:spcAft>
                <a:spcPts val="1800"/>
              </a:spcAft>
              <a:buAutoNum type="arabicParenR"/>
            </a:pPr>
            <a:r>
              <a:rPr lang="en-GB" sz="2800" dirty="0" smtClean="0">
                <a:solidFill>
                  <a:srgbClr val="001A2C"/>
                </a:solidFill>
              </a:rPr>
              <a:t>to </a:t>
            </a:r>
            <a:r>
              <a:rPr lang="en-GB" sz="2800" dirty="0">
                <a:solidFill>
                  <a:srgbClr val="001A2C"/>
                </a:solidFill>
              </a:rPr>
              <a:t>identify the macrophage phenotype and to evaluate the effectiveness of NO generation in macrophages from mice of different </a:t>
            </a:r>
            <a:r>
              <a:rPr lang="en-GB" sz="2800" dirty="0" err="1">
                <a:solidFill>
                  <a:srgbClr val="001A2C"/>
                </a:solidFill>
              </a:rPr>
              <a:t>substrains</a:t>
            </a:r>
            <a:r>
              <a:rPr lang="en-GB" sz="2800" dirty="0">
                <a:solidFill>
                  <a:srgbClr val="001A2C"/>
                </a:solidFill>
              </a:rPr>
              <a:t>. </a:t>
            </a:r>
            <a:endParaRPr lang="ru-RU" sz="2800" dirty="0">
              <a:solidFill>
                <a:srgbClr val="001A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11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712968" cy="136207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/>
              <a:t>		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sz="3200" dirty="0" smtClean="0"/>
              <a:t>Our </a:t>
            </a:r>
            <a:r>
              <a:rPr lang="en-US" sz="3200" dirty="0"/>
              <a:t>first </a:t>
            </a:r>
            <a:r>
              <a:rPr lang="en-GB" sz="3200" dirty="0" smtClean="0"/>
              <a:t>objective was </a:t>
            </a:r>
            <a:br>
              <a:rPr lang="en-GB" sz="3200" dirty="0" smtClean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000" dirty="0"/>
              <a:t>to evaluate susceptibility of different mouse </a:t>
            </a:r>
            <a:r>
              <a:rPr lang="en-GB" sz="3000" dirty="0" err="1" smtClean="0"/>
              <a:t>substrains</a:t>
            </a:r>
            <a:r>
              <a:rPr lang="en-GB" sz="3000" dirty="0" smtClean="0"/>
              <a:t> to </a:t>
            </a:r>
            <a:r>
              <a:rPr lang="en-GB" sz="3000" dirty="0"/>
              <a:t>development of Ehrlich ascites carcinoma </a:t>
            </a:r>
            <a:r>
              <a:rPr lang="en-GB" sz="3000" dirty="0" smtClean="0"/>
              <a:t>(EAC)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49467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Elbow Connector 3"/>
          <p:cNvCxnSpPr/>
          <p:nvPr/>
        </p:nvCxnSpPr>
        <p:spPr>
          <a:xfrm>
            <a:off x="2115261" y="1412776"/>
            <a:ext cx="1152128" cy="792088"/>
          </a:xfrm>
          <a:prstGeom prst="bentConnector3">
            <a:avLst>
              <a:gd name="adj1" fmla="val 3703"/>
            </a:avLst>
          </a:prstGeom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6200000" flipH="1">
            <a:off x="2998593" y="2469426"/>
            <a:ext cx="1639005" cy="1109876"/>
          </a:xfrm>
          <a:prstGeom prst="bentConnector3">
            <a:avLst>
              <a:gd name="adj1" fmla="val 92876"/>
            </a:avLst>
          </a:prstGeom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6200000" flipH="1">
            <a:off x="3344374" y="4817574"/>
            <a:ext cx="2057194" cy="124"/>
          </a:xfrm>
          <a:prstGeom prst="bentConnector3">
            <a:avLst>
              <a:gd name="adj1" fmla="val 50000"/>
            </a:avLst>
          </a:prstGeom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/>
          <p:nvPr/>
        </p:nvCxnSpPr>
        <p:spPr>
          <a:xfrm>
            <a:off x="4364443" y="1429710"/>
            <a:ext cx="1080120" cy="288032"/>
          </a:xfrm>
          <a:prstGeom prst="bentConnector3">
            <a:avLst>
              <a:gd name="adj1" fmla="val 1008"/>
            </a:avLst>
          </a:prstGeom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rot="16200000" flipH="1">
            <a:off x="4711782" y="2495012"/>
            <a:ext cx="2664296" cy="1088587"/>
          </a:xfrm>
          <a:prstGeom prst="bentConnector3">
            <a:avLst>
              <a:gd name="adj1" fmla="val 426"/>
            </a:avLst>
          </a:prstGeom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 rot="16200000" flipH="1">
            <a:off x="6385134" y="4568622"/>
            <a:ext cx="1508468" cy="1096130"/>
          </a:xfrm>
          <a:prstGeom prst="bentConnector3">
            <a:avLst>
              <a:gd name="adj1" fmla="val 327"/>
            </a:avLst>
          </a:prstGeom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>
            <a:off x="7687394" y="5870923"/>
            <a:ext cx="1126728" cy="150365"/>
          </a:xfrm>
          <a:prstGeom prst="bentConnector3">
            <a:avLst>
              <a:gd name="adj1" fmla="val 96777"/>
            </a:avLst>
          </a:prstGeom>
          <a:ln>
            <a:solidFill>
              <a:schemeClr val="accent4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475656" y="4455372"/>
            <a:ext cx="2016224" cy="1152128"/>
            <a:chOff x="1259632" y="3789040"/>
            <a:chExt cx="2520280" cy="15422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lum bright="-22000" contrast="41000"/>
            </a:blip>
            <a:srcRect b="16369"/>
            <a:stretch/>
          </p:blipFill>
          <p:spPr>
            <a:xfrm>
              <a:off x="1259632" y="3789040"/>
              <a:ext cx="2520280" cy="154224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483768" y="3789040"/>
              <a:ext cx="1242372" cy="234284"/>
            </a:xfrm>
            <a:prstGeom prst="rect">
              <a:avLst/>
            </a:prstGeom>
            <a:solidFill>
              <a:sysClr val="window" lastClr="FFFFFF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ru-RU" sz="12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4077072"/>
            <a:ext cx="2736304" cy="378300"/>
          </a:xfrm>
        </p:spPr>
        <p:txBody>
          <a:bodyPr/>
          <a:lstStyle/>
          <a:p>
            <a:pPr marL="0" indent="0" algn="ctr">
              <a:buNone/>
            </a:pPr>
            <a:r>
              <a:rPr lang="en-GB" sz="1400" i="1" dirty="0" smtClean="0">
                <a:solidFill>
                  <a:schemeClr val="accent4">
                    <a:lumMod val="50000"/>
                  </a:schemeClr>
                </a:solidFill>
              </a:rPr>
              <a:t>an </a:t>
            </a:r>
            <a:r>
              <a:rPr lang="en-GB" sz="1400" i="1" dirty="0" err="1" smtClean="0">
                <a:solidFill>
                  <a:schemeClr val="accent4">
                    <a:lumMod val="50000"/>
                  </a:schemeClr>
                </a:solidFill>
              </a:rPr>
              <a:t>i.p</a:t>
            </a:r>
            <a:r>
              <a:rPr lang="en-GB" sz="1400" i="1" dirty="0" smtClean="0">
                <a:solidFill>
                  <a:schemeClr val="accent4">
                    <a:lumMod val="50000"/>
                  </a:schemeClr>
                </a:solidFill>
              </a:rPr>
              <a:t>. </a:t>
            </a:r>
            <a:r>
              <a:rPr lang="en-GB" sz="1400" i="1" dirty="0">
                <a:solidFill>
                  <a:schemeClr val="accent4">
                    <a:lumMod val="50000"/>
                  </a:schemeClr>
                </a:solidFill>
              </a:rPr>
              <a:t>injection of EAC </a:t>
            </a:r>
            <a:r>
              <a:rPr lang="en-GB" sz="1400" i="1" dirty="0" smtClean="0">
                <a:solidFill>
                  <a:schemeClr val="accent4">
                    <a:lumMod val="50000"/>
                  </a:schemeClr>
                </a:solidFill>
              </a:rPr>
              <a:t>cells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99592" y="5535492"/>
            <a:ext cx="338437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sz="1400" dirty="0">
                <a:solidFill>
                  <a:schemeClr val="accent4">
                    <a:lumMod val="50000"/>
                  </a:schemeClr>
                </a:solidFill>
              </a:rPr>
              <a:t>r</a:t>
            </a:r>
            <a:r>
              <a:rPr lang="en-GB" sz="1400" dirty="0" smtClean="0">
                <a:solidFill>
                  <a:schemeClr val="accent4">
                    <a:lumMod val="50000"/>
                  </a:schemeClr>
                </a:solidFill>
              </a:rPr>
              <a:t>esistance of mice to EAC was assessed by survival time</a:t>
            </a:r>
            <a:endParaRPr lang="ru-RU" sz="1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2368" y="-99392"/>
            <a:ext cx="6300192" cy="1434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GB" sz="2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C57BL/6</a:t>
            </a:r>
            <a:r>
              <a:rPr lang="en-GB" sz="24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N</a:t>
            </a:r>
            <a:r>
              <a:rPr lang="en-GB" sz="2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MICE WERE SIGNIFICANTLY </a:t>
            </a:r>
          </a:p>
          <a:p>
            <a:pPr algn="ctr">
              <a:lnSpc>
                <a:spcPct val="130000"/>
              </a:lnSpc>
            </a:pPr>
            <a:r>
              <a:rPr lang="en-GB" sz="2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MORE RESISTANT TO THE DEVELOPMENT </a:t>
            </a:r>
          </a:p>
          <a:p>
            <a:pPr algn="ctr">
              <a:lnSpc>
                <a:spcPct val="130000"/>
              </a:lnSpc>
            </a:pPr>
            <a:r>
              <a:rPr lang="en-GB" sz="2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OF TUMOR THAN C57BL/6</a:t>
            </a:r>
            <a:r>
              <a:rPr lang="en-GB" sz="24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J</a:t>
            </a:r>
            <a:r>
              <a:rPr lang="en-GB" sz="2000" b="1" dirty="0" smtClean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MICE</a:t>
            </a:r>
            <a:endParaRPr lang="ru-RU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5148064" y="4797152"/>
            <a:ext cx="1781944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accent4">
                    <a:lumMod val="50000"/>
                  </a:schemeClr>
                </a:solidFill>
              </a:rPr>
              <a:t>~15 </a:t>
            </a:r>
            <a:r>
              <a:rPr lang="en-GB" sz="1600" dirty="0">
                <a:solidFill>
                  <a:schemeClr val="accent4">
                    <a:lumMod val="50000"/>
                  </a:schemeClr>
                </a:solidFill>
              </a:rPr>
              <a:t>days </a:t>
            </a:r>
            <a:endParaRPr lang="en-GB" sz="16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GB" sz="1600" dirty="0" smtClean="0">
                <a:solidFill>
                  <a:schemeClr val="accent4">
                    <a:lumMod val="50000"/>
                  </a:schemeClr>
                </a:solidFill>
              </a:rPr>
              <a:t>~19 days</a:t>
            </a:r>
            <a:endParaRPr lang="ru-RU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12" name="Прямая со стрелкой 71"/>
          <p:cNvCxnSpPr/>
          <p:nvPr/>
        </p:nvCxnSpPr>
        <p:spPr>
          <a:xfrm>
            <a:off x="6516216" y="5445224"/>
            <a:ext cx="1008112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71"/>
          <p:cNvCxnSpPr/>
          <p:nvPr/>
        </p:nvCxnSpPr>
        <p:spPr>
          <a:xfrm flipH="1">
            <a:off x="4572000" y="5085184"/>
            <a:ext cx="936104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3576369"/>
              </p:ext>
            </p:extLst>
          </p:nvPr>
        </p:nvGraphicFramePr>
        <p:xfrm>
          <a:off x="107504" y="980728"/>
          <a:ext cx="8892480" cy="5733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0756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482749"/>
            <a:ext cx="8748464" cy="136207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/>
              <a:t>		</a:t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sz="3200" dirty="0" smtClean="0"/>
              <a:t>Our second </a:t>
            </a:r>
            <a:r>
              <a:rPr lang="en-GB" sz="3200" dirty="0" smtClean="0"/>
              <a:t>objective was </a:t>
            </a:r>
            <a:br>
              <a:rPr lang="en-GB" sz="32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000" dirty="0"/>
              <a:t>to study the role of NO in </a:t>
            </a:r>
            <a:r>
              <a:rPr lang="en-GB" sz="3000" dirty="0" smtClean="0"/>
              <a:t>susceptibility to </a:t>
            </a:r>
            <a:r>
              <a:rPr lang="en-GB" sz="3000" dirty="0"/>
              <a:t>development of </a:t>
            </a:r>
            <a:r>
              <a:rPr lang="en-GB" sz="3000" dirty="0" err="1"/>
              <a:t>tumor</a:t>
            </a:r>
            <a:r>
              <a:rPr lang="en-GB" sz="3000" dirty="0"/>
              <a:t> using a NO scavenger, an </a:t>
            </a:r>
            <a:r>
              <a:rPr lang="en-GB" sz="3000" i="1" cap="none" dirty="0" err="1" smtClean="0"/>
              <a:t>i</a:t>
            </a:r>
            <a:r>
              <a:rPr lang="en-GB" sz="3000" dirty="0" err="1" smtClean="0"/>
              <a:t>NOS</a:t>
            </a:r>
            <a:r>
              <a:rPr lang="en-GB" sz="3000" dirty="0" smtClean="0"/>
              <a:t> </a:t>
            </a:r>
            <a:r>
              <a:rPr lang="en-GB" sz="3000" dirty="0"/>
              <a:t>inhibitor, and a NO donor  </a:t>
            </a:r>
            <a:r>
              <a:rPr lang="ru-RU" sz="3200" dirty="0" smtClean="0"/>
              <a:t>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7832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872" y="44624"/>
            <a:ext cx="5760640" cy="1362075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GB" sz="2200" dirty="0"/>
              <a:t>increased NO production </a:t>
            </a:r>
            <a:r>
              <a:rPr lang="en-US" sz="2200" dirty="0"/>
              <a:t>prolongs while reduced NO production shortens </a:t>
            </a:r>
            <a:r>
              <a:rPr lang="en-GB" sz="2200" dirty="0"/>
              <a:t>survival </a:t>
            </a:r>
            <a:r>
              <a:rPr lang="en-GB" sz="2200" dirty="0" smtClean="0"/>
              <a:t/>
            </a:r>
            <a:br>
              <a:rPr lang="en-GB" sz="2200" dirty="0" smtClean="0"/>
            </a:br>
            <a:r>
              <a:rPr lang="en-GB" sz="2200" dirty="0" smtClean="0"/>
              <a:t>of </a:t>
            </a:r>
            <a:r>
              <a:rPr lang="en-GB" sz="2200" dirty="0"/>
              <a:t>mice with </a:t>
            </a:r>
            <a:r>
              <a:rPr lang="en-GB" sz="2200" dirty="0" err="1" smtClean="0"/>
              <a:t>tumor</a:t>
            </a:r>
            <a:endParaRPr lang="ru-RU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361" t="5205" r="7639" b="3395"/>
          <a:stretch/>
        </p:blipFill>
        <p:spPr>
          <a:xfrm>
            <a:off x="251520" y="1340768"/>
            <a:ext cx="8784976" cy="5472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6016" y="2120156"/>
            <a:ext cx="127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202020"/>
                </a:solidFill>
              </a:rPr>
              <a:t>- NO</a:t>
            </a:r>
            <a:r>
              <a:rPr lang="en-US" sz="1600" b="1" dirty="0">
                <a:solidFill>
                  <a:srgbClr val="202020"/>
                </a:solidFill>
              </a:rPr>
              <a:t>, </a:t>
            </a:r>
            <a:r>
              <a:rPr lang="en-US" sz="1600" b="1" dirty="0" smtClean="0">
                <a:solidFill>
                  <a:srgbClr val="202020"/>
                </a:solidFill>
              </a:rPr>
              <a:t>- 23</a:t>
            </a:r>
            <a:r>
              <a:rPr lang="en-US" sz="1600" b="1" dirty="0">
                <a:solidFill>
                  <a:srgbClr val="202020"/>
                </a:solidFill>
              </a:rPr>
              <a:t>% </a:t>
            </a:r>
            <a:endParaRPr lang="ru-RU" sz="1600" b="1" dirty="0">
              <a:solidFill>
                <a:srgbClr val="20202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6016" y="2708920"/>
            <a:ext cx="127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202020"/>
                </a:solidFill>
              </a:rPr>
              <a:t>- NO</a:t>
            </a:r>
            <a:r>
              <a:rPr lang="en-US" sz="1600" b="1" dirty="0">
                <a:solidFill>
                  <a:srgbClr val="202020"/>
                </a:solidFill>
              </a:rPr>
              <a:t>, </a:t>
            </a:r>
            <a:r>
              <a:rPr lang="en-US" sz="1600" b="1" dirty="0" smtClean="0">
                <a:solidFill>
                  <a:srgbClr val="202020"/>
                </a:solidFill>
              </a:rPr>
              <a:t>- 23</a:t>
            </a:r>
            <a:r>
              <a:rPr lang="en-US" sz="1600" b="1" dirty="0">
                <a:solidFill>
                  <a:srgbClr val="202020"/>
                </a:solidFill>
              </a:rPr>
              <a:t>% </a:t>
            </a:r>
            <a:endParaRPr lang="ru-RU" sz="1600" b="1" dirty="0">
              <a:solidFill>
                <a:srgbClr val="20202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9380" y="4437112"/>
            <a:ext cx="127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202020"/>
                </a:solidFill>
              </a:rPr>
              <a:t>- NO, - 17%</a:t>
            </a:r>
            <a:endParaRPr lang="ru-RU" sz="1600" b="1" dirty="0">
              <a:solidFill>
                <a:srgbClr val="20202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89380" y="5013176"/>
            <a:ext cx="127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202020"/>
                </a:solidFill>
              </a:rPr>
              <a:t>- NO</a:t>
            </a:r>
            <a:r>
              <a:rPr lang="en-US" sz="1600" b="1" dirty="0">
                <a:solidFill>
                  <a:srgbClr val="202020"/>
                </a:solidFill>
              </a:rPr>
              <a:t>, </a:t>
            </a:r>
            <a:r>
              <a:rPr lang="en-US" sz="1600" b="1" dirty="0" smtClean="0">
                <a:solidFill>
                  <a:srgbClr val="202020"/>
                </a:solidFill>
              </a:rPr>
              <a:t>- 17% </a:t>
            </a:r>
            <a:endParaRPr lang="ru-RU" sz="1600" b="1" dirty="0">
              <a:solidFill>
                <a:srgbClr val="20202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9386" y="1544092"/>
            <a:ext cx="1197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02020"/>
                </a:solidFill>
              </a:rPr>
              <a:t>+</a:t>
            </a:r>
            <a:r>
              <a:rPr lang="en-US" sz="1600" b="1" dirty="0" smtClean="0">
                <a:solidFill>
                  <a:srgbClr val="202020"/>
                </a:solidFill>
              </a:rPr>
              <a:t> NO, 10%</a:t>
            </a:r>
            <a:endParaRPr lang="ru-RU" sz="1600" b="1" dirty="0">
              <a:solidFill>
                <a:srgbClr val="20202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6136" y="3861048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202020"/>
                </a:solidFill>
              </a:rPr>
              <a:t>+</a:t>
            </a:r>
            <a:r>
              <a:rPr lang="en-US" sz="1600" b="1" dirty="0" smtClean="0">
                <a:solidFill>
                  <a:srgbClr val="202020"/>
                </a:solidFill>
              </a:rPr>
              <a:t> NO, +26%</a:t>
            </a:r>
            <a:endParaRPr lang="ru-RU" sz="1600" b="1" dirty="0">
              <a:solidFill>
                <a:srgbClr val="20202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167711" y="2431315"/>
            <a:ext cx="162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mice with tumor </a:t>
            </a:r>
            <a:endParaRPr lang="ru-RU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73807" y="4753350"/>
            <a:ext cx="1621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mice with tumor </a:t>
            </a:r>
            <a:endParaRPr lang="ru-RU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15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712968" cy="136207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/>
              <a:t>		</a:t>
            </a:r>
            <a:br>
              <a:rPr lang="en-US" dirty="0" smtClean="0"/>
            </a:b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sz="3200" dirty="0" smtClean="0"/>
              <a:t>Our third </a:t>
            </a:r>
            <a:r>
              <a:rPr lang="en-GB" sz="3200" dirty="0" smtClean="0"/>
              <a:t>objective was </a:t>
            </a:r>
            <a:br>
              <a:rPr lang="en-GB" sz="3200" dirty="0" smtClean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000" dirty="0"/>
              <a:t>to identify the macrophage phenotype and to evaluate the effectiveness of NO generation in macrophages from mice of different </a:t>
            </a:r>
            <a:r>
              <a:rPr lang="en-GB" sz="3000" dirty="0" err="1"/>
              <a:t>substrains</a:t>
            </a:r>
            <a:r>
              <a:rPr lang="en-GB" sz="3000" dirty="0"/>
              <a:t> </a:t>
            </a:r>
            <a:r>
              <a:rPr lang="ru-RU" sz="3200" dirty="0" smtClean="0"/>
              <a:t> 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660974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C023641219991">
  <a:themeElements>
    <a:clrScheme name="template 3">
      <a:dk1>
        <a:srgbClr val="4D4D4D"/>
      </a:dk1>
      <a:lt1>
        <a:srgbClr val="FFFFFF"/>
      </a:lt1>
      <a:dk2>
        <a:srgbClr val="4D4D4D"/>
      </a:dk2>
      <a:lt2>
        <a:srgbClr val="003399"/>
      </a:lt2>
      <a:accent1>
        <a:srgbClr val="66CCFF"/>
      </a:accent1>
      <a:accent2>
        <a:srgbClr val="3366FF"/>
      </a:accent2>
      <a:accent3>
        <a:srgbClr val="FFFFFF"/>
      </a:accent3>
      <a:accent4>
        <a:srgbClr val="404040"/>
      </a:accent4>
      <a:accent5>
        <a:srgbClr val="B8E2FF"/>
      </a:accent5>
      <a:accent6>
        <a:srgbClr val="2D5CE7"/>
      </a:accent6>
      <a:hlink>
        <a:srgbClr val="FFCC00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0099FF"/>
        </a:lt2>
        <a:accent1>
          <a:srgbClr val="003399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B9D6E7"/>
        </a:accent6>
        <a:hlink>
          <a:srgbClr val="66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333333"/>
        </a:dk1>
        <a:lt1>
          <a:srgbClr val="FFFFFF"/>
        </a:lt1>
        <a:dk2>
          <a:srgbClr val="808080"/>
        </a:dk2>
        <a:lt2>
          <a:srgbClr val="003366"/>
        </a:lt2>
        <a:accent1>
          <a:srgbClr val="6699FF"/>
        </a:accent1>
        <a:accent2>
          <a:srgbClr val="990000"/>
        </a:accent2>
        <a:accent3>
          <a:srgbClr val="FFFFFF"/>
        </a:accent3>
        <a:accent4>
          <a:srgbClr val="2A2A2A"/>
        </a:accent4>
        <a:accent5>
          <a:srgbClr val="B8CAFF"/>
        </a:accent5>
        <a:accent6>
          <a:srgbClr val="8A0000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CCFF"/>
        </a:accent1>
        <a:accent2>
          <a:srgbClr val="3366FF"/>
        </a:accent2>
        <a:accent3>
          <a:srgbClr val="FFFFFF"/>
        </a:accent3>
        <a:accent4>
          <a:srgbClr val="404040"/>
        </a:accent4>
        <a:accent5>
          <a:srgbClr val="B8E2FF"/>
        </a:accent5>
        <a:accent6>
          <a:srgbClr val="2D5CE7"/>
        </a:accent6>
        <a:hlink>
          <a:srgbClr val="FFCC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3366FF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2D5C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B90000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99CCFF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8AB9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C102867319990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TC102867889990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TC01881355999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70B294C-3536-4D1D-9981-52CF2C8695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TC023641219991</Template>
  <TotalTime>39020</TotalTime>
  <Words>540</Words>
  <Application>Microsoft Macintosh PowerPoint</Application>
  <PresentationFormat>On-screen Show (4:3)</PresentationFormat>
  <Paragraphs>97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TC023641219991</vt:lpstr>
      <vt:lpstr>TC102867319990</vt:lpstr>
      <vt:lpstr>TC102867889990</vt:lpstr>
      <vt:lpstr>TC018813559991</vt:lpstr>
      <vt:lpstr>GENETIC FEATURES OF NO GENERATING SYSTEMS AND RESISTANT TO EHRLICH ASCITES CARCINOMA </vt:lpstr>
      <vt:lpstr>PowerPoint Presentation</vt:lpstr>
      <vt:lpstr>PowerPoint Presentation</vt:lpstr>
      <vt:lpstr>PowerPoint Presentation</vt:lpstr>
      <vt:lpstr>      Our first objective was    to evaluate susceptibility of different mouse substrains to development of Ehrlich ascites carcinoma (EAC) </vt:lpstr>
      <vt:lpstr>PowerPoint Presentation</vt:lpstr>
      <vt:lpstr>     Our second objective was    to study the role of NO in susceptibility to development of tumor using a NO scavenger, an iNOS inhibitor, and a NO donor   </vt:lpstr>
      <vt:lpstr>increased NO production prolongs while reduced NO production shortens survival  of mice with tumor</vt:lpstr>
      <vt:lpstr>      Our third objective was    to identify the macrophage phenotype and to evaluate the effectiveness of NO generation in macrophages from mice of different substrains   </vt:lpstr>
      <vt:lpstr>NO production was higher in macrophages of C57BL/6N mice than in macrophages of C57BL/6J mice </vt:lpstr>
      <vt:lpstr>NITRIC OXIDE plays a dual role in carcinogenesis</vt:lpstr>
      <vt:lpstr>NO exerted an  anti-tumor effect </vt:lpstr>
      <vt:lpstr>PowerPoint Presentation</vt:lpstr>
      <vt:lpstr>THE MAIN CONCLUSIONS OF OUR WORK </vt:lpstr>
      <vt:lpstr>PowerPoint Presentation</vt:lpstr>
      <vt:lpstr>PowerPoint Presentation</vt:lpstr>
      <vt:lpstr>Thank you  for your attention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/>
  <cp:keywords/>
  <cp:lastModifiedBy>Igor</cp:lastModifiedBy>
  <cp:revision>395</cp:revision>
  <dcterms:modified xsi:type="dcterms:W3CDTF">2015-09-28T16:53:09Z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TC023641219991</vt:lpwstr>
  </property>
</Properties>
</file>