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9"/>
  </p:notesMasterIdLst>
  <p:sldIdLst>
    <p:sldId id="256" r:id="rId2"/>
    <p:sldId id="258" r:id="rId3"/>
    <p:sldId id="259" r:id="rId4"/>
    <p:sldId id="260" r:id="rId5"/>
    <p:sldId id="261" r:id="rId6"/>
    <p:sldId id="264" r:id="rId7"/>
    <p:sldId id="265" r:id="rId8"/>
    <p:sldId id="262"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3"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7" d="100"/>
          <a:sy n="77" d="100"/>
        </p:scale>
        <p:origin x="102" y="6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796332A-53EC-4FC9-A531-64B5CDA6CED9}" type="datetimeFigureOut">
              <a:rPr lang="en-US" smtClean="0"/>
              <a:t>7/18/2015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002B4D-4E20-43BC-954A-AC0FFE894BD7}" type="slidenum">
              <a:rPr lang="en-US" smtClean="0"/>
              <a:t>‹#›</a:t>
            </a:fld>
            <a:endParaRPr lang="en-US"/>
          </a:p>
        </p:txBody>
      </p:sp>
    </p:spTree>
    <p:extLst>
      <p:ext uri="{BB962C8B-B14F-4D97-AF65-F5344CB8AC3E}">
        <p14:creationId xmlns:p14="http://schemas.microsoft.com/office/powerpoint/2010/main" val="1197525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a:t>
            </a:fld>
            <a:endParaRPr lang="en-US"/>
          </a:p>
        </p:txBody>
      </p:sp>
    </p:spTree>
    <p:extLst>
      <p:ext uri="{BB962C8B-B14F-4D97-AF65-F5344CB8AC3E}">
        <p14:creationId xmlns:p14="http://schemas.microsoft.com/office/powerpoint/2010/main" val="429646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10</a:t>
            </a:fld>
            <a:endParaRPr lang="en-US"/>
          </a:p>
        </p:txBody>
      </p:sp>
    </p:spTree>
    <p:extLst>
      <p:ext uri="{BB962C8B-B14F-4D97-AF65-F5344CB8AC3E}">
        <p14:creationId xmlns:p14="http://schemas.microsoft.com/office/powerpoint/2010/main" val="1829790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11</a:t>
            </a:fld>
            <a:endParaRPr lang="en-US"/>
          </a:p>
        </p:txBody>
      </p:sp>
    </p:spTree>
    <p:extLst>
      <p:ext uri="{BB962C8B-B14F-4D97-AF65-F5344CB8AC3E}">
        <p14:creationId xmlns:p14="http://schemas.microsoft.com/office/powerpoint/2010/main" val="2753399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12</a:t>
            </a:fld>
            <a:endParaRPr lang="en-US"/>
          </a:p>
        </p:txBody>
      </p:sp>
    </p:spTree>
    <p:extLst>
      <p:ext uri="{BB962C8B-B14F-4D97-AF65-F5344CB8AC3E}">
        <p14:creationId xmlns:p14="http://schemas.microsoft.com/office/powerpoint/2010/main" val="3129466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13</a:t>
            </a:fld>
            <a:endParaRPr lang="en-US"/>
          </a:p>
        </p:txBody>
      </p:sp>
    </p:spTree>
    <p:extLst>
      <p:ext uri="{BB962C8B-B14F-4D97-AF65-F5344CB8AC3E}">
        <p14:creationId xmlns:p14="http://schemas.microsoft.com/office/powerpoint/2010/main" val="777818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14</a:t>
            </a:fld>
            <a:endParaRPr lang="en-US"/>
          </a:p>
        </p:txBody>
      </p:sp>
    </p:spTree>
    <p:extLst>
      <p:ext uri="{BB962C8B-B14F-4D97-AF65-F5344CB8AC3E}">
        <p14:creationId xmlns:p14="http://schemas.microsoft.com/office/powerpoint/2010/main" val="4069304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15</a:t>
            </a:fld>
            <a:endParaRPr lang="en-US"/>
          </a:p>
        </p:txBody>
      </p:sp>
    </p:spTree>
    <p:extLst>
      <p:ext uri="{BB962C8B-B14F-4D97-AF65-F5344CB8AC3E}">
        <p14:creationId xmlns:p14="http://schemas.microsoft.com/office/powerpoint/2010/main" val="1215076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16</a:t>
            </a:fld>
            <a:endParaRPr lang="en-US"/>
          </a:p>
        </p:txBody>
      </p:sp>
    </p:spTree>
    <p:extLst>
      <p:ext uri="{BB962C8B-B14F-4D97-AF65-F5344CB8AC3E}">
        <p14:creationId xmlns:p14="http://schemas.microsoft.com/office/powerpoint/2010/main" val="3787739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17</a:t>
            </a:fld>
            <a:endParaRPr lang="en-US"/>
          </a:p>
        </p:txBody>
      </p:sp>
    </p:spTree>
    <p:extLst>
      <p:ext uri="{BB962C8B-B14F-4D97-AF65-F5344CB8AC3E}">
        <p14:creationId xmlns:p14="http://schemas.microsoft.com/office/powerpoint/2010/main" val="2963510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18</a:t>
            </a:fld>
            <a:endParaRPr lang="en-US"/>
          </a:p>
        </p:txBody>
      </p:sp>
    </p:spTree>
    <p:extLst>
      <p:ext uri="{BB962C8B-B14F-4D97-AF65-F5344CB8AC3E}">
        <p14:creationId xmlns:p14="http://schemas.microsoft.com/office/powerpoint/2010/main" val="4071067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19</a:t>
            </a:fld>
            <a:endParaRPr lang="en-US"/>
          </a:p>
        </p:txBody>
      </p:sp>
    </p:spTree>
    <p:extLst>
      <p:ext uri="{BB962C8B-B14F-4D97-AF65-F5344CB8AC3E}">
        <p14:creationId xmlns:p14="http://schemas.microsoft.com/office/powerpoint/2010/main" val="1437336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a:t>
            </a:fld>
            <a:endParaRPr lang="en-US"/>
          </a:p>
        </p:txBody>
      </p:sp>
    </p:spTree>
    <p:extLst>
      <p:ext uri="{BB962C8B-B14F-4D97-AF65-F5344CB8AC3E}">
        <p14:creationId xmlns:p14="http://schemas.microsoft.com/office/powerpoint/2010/main" val="4296750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20</a:t>
            </a:fld>
            <a:endParaRPr lang="en-US"/>
          </a:p>
        </p:txBody>
      </p:sp>
    </p:spTree>
    <p:extLst>
      <p:ext uri="{BB962C8B-B14F-4D97-AF65-F5344CB8AC3E}">
        <p14:creationId xmlns:p14="http://schemas.microsoft.com/office/powerpoint/2010/main" val="111780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21</a:t>
            </a:fld>
            <a:endParaRPr lang="en-US"/>
          </a:p>
        </p:txBody>
      </p:sp>
    </p:spTree>
    <p:extLst>
      <p:ext uri="{BB962C8B-B14F-4D97-AF65-F5344CB8AC3E}">
        <p14:creationId xmlns:p14="http://schemas.microsoft.com/office/powerpoint/2010/main" val="30504103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22</a:t>
            </a:fld>
            <a:endParaRPr lang="en-US"/>
          </a:p>
        </p:txBody>
      </p:sp>
    </p:spTree>
    <p:extLst>
      <p:ext uri="{BB962C8B-B14F-4D97-AF65-F5344CB8AC3E}">
        <p14:creationId xmlns:p14="http://schemas.microsoft.com/office/powerpoint/2010/main" val="321025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23</a:t>
            </a:fld>
            <a:endParaRPr lang="en-US"/>
          </a:p>
        </p:txBody>
      </p:sp>
    </p:spTree>
    <p:extLst>
      <p:ext uri="{BB962C8B-B14F-4D97-AF65-F5344CB8AC3E}">
        <p14:creationId xmlns:p14="http://schemas.microsoft.com/office/powerpoint/2010/main" val="2252434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24</a:t>
            </a:fld>
            <a:endParaRPr lang="en-US"/>
          </a:p>
        </p:txBody>
      </p:sp>
    </p:spTree>
    <p:extLst>
      <p:ext uri="{BB962C8B-B14F-4D97-AF65-F5344CB8AC3E}">
        <p14:creationId xmlns:p14="http://schemas.microsoft.com/office/powerpoint/2010/main" val="2904934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25</a:t>
            </a:fld>
            <a:endParaRPr lang="en-US"/>
          </a:p>
        </p:txBody>
      </p:sp>
    </p:spTree>
    <p:extLst>
      <p:ext uri="{BB962C8B-B14F-4D97-AF65-F5344CB8AC3E}">
        <p14:creationId xmlns:p14="http://schemas.microsoft.com/office/powerpoint/2010/main" val="37067245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26</a:t>
            </a:fld>
            <a:endParaRPr lang="en-US"/>
          </a:p>
        </p:txBody>
      </p:sp>
    </p:spTree>
    <p:extLst>
      <p:ext uri="{BB962C8B-B14F-4D97-AF65-F5344CB8AC3E}">
        <p14:creationId xmlns:p14="http://schemas.microsoft.com/office/powerpoint/2010/main" val="14636627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27</a:t>
            </a:fld>
            <a:endParaRPr lang="en-US"/>
          </a:p>
        </p:txBody>
      </p:sp>
    </p:spTree>
    <p:extLst>
      <p:ext uri="{BB962C8B-B14F-4D97-AF65-F5344CB8AC3E}">
        <p14:creationId xmlns:p14="http://schemas.microsoft.com/office/powerpoint/2010/main" val="3624462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3</a:t>
            </a:fld>
            <a:endParaRPr lang="en-US"/>
          </a:p>
        </p:txBody>
      </p:sp>
    </p:spTree>
    <p:extLst>
      <p:ext uri="{BB962C8B-B14F-4D97-AF65-F5344CB8AC3E}">
        <p14:creationId xmlns:p14="http://schemas.microsoft.com/office/powerpoint/2010/main" val="215344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4</a:t>
            </a:fld>
            <a:endParaRPr lang="en-US"/>
          </a:p>
        </p:txBody>
      </p:sp>
    </p:spTree>
    <p:extLst>
      <p:ext uri="{BB962C8B-B14F-4D97-AF65-F5344CB8AC3E}">
        <p14:creationId xmlns:p14="http://schemas.microsoft.com/office/powerpoint/2010/main" val="1118832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5</a:t>
            </a:fld>
            <a:endParaRPr lang="en-US"/>
          </a:p>
        </p:txBody>
      </p:sp>
    </p:spTree>
    <p:extLst>
      <p:ext uri="{BB962C8B-B14F-4D97-AF65-F5344CB8AC3E}">
        <p14:creationId xmlns:p14="http://schemas.microsoft.com/office/powerpoint/2010/main" val="3765552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6</a:t>
            </a:fld>
            <a:endParaRPr lang="en-US"/>
          </a:p>
        </p:txBody>
      </p:sp>
    </p:spTree>
    <p:extLst>
      <p:ext uri="{BB962C8B-B14F-4D97-AF65-F5344CB8AC3E}">
        <p14:creationId xmlns:p14="http://schemas.microsoft.com/office/powerpoint/2010/main" val="19051230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7</a:t>
            </a:fld>
            <a:endParaRPr lang="en-US"/>
          </a:p>
        </p:txBody>
      </p:sp>
    </p:spTree>
    <p:extLst>
      <p:ext uri="{BB962C8B-B14F-4D97-AF65-F5344CB8AC3E}">
        <p14:creationId xmlns:p14="http://schemas.microsoft.com/office/powerpoint/2010/main" val="380999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8</a:t>
            </a:fld>
            <a:endParaRPr lang="en-US"/>
          </a:p>
        </p:txBody>
      </p:sp>
    </p:spTree>
    <p:extLst>
      <p:ext uri="{BB962C8B-B14F-4D97-AF65-F5344CB8AC3E}">
        <p14:creationId xmlns:p14="http://schemas.microsoft.com/office/powerpoint/2010/main" val="2247750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002B4D-4E20-43BC-954A-AC0FFE894BD7}" type="slidenum">
              <a:rPr lang="en-US" smtClean="0"/>
              <a:t>9</a:t>
            </a:fld>
            <a:endParaRPr lang="en-US"/>
          </a:p>
        </p:txBody>
      </p:sp>
    </p:spTree>
    <p:extLst>
      <p:ext uri="{BB962C8B-B14F-4D97-AF65-F5344CB8AC3E}">
        <p14:creationId xmlns:p14="http://schemas.microsoft.com/office/powerpoint/2010/main" val="3741368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7/18/2015</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7/18/2015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7/18/2015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7/18/2015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7/18/2015</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7/18/2015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7/18/2015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7/18/2015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7/18/2015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7/18/2015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7/18/2015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7/18/2015</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CAcQjRw&amp;url=http://www2.unb.ca/mri/&amp;ei=G5lHVfrnJbOasQSUnYDADQ&amp;bvm=bv.92291466,d.cWc&amp;psig=AFQjCNHXj0ewG_0Wps_zbZkWVzqzysyL9g&amp;ust=1430842009750542"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Removing the mask: Women returning to work after a depression</a:t>
            </a:r>
            <a:endParaRPr lang="en-US" sz="4800" dirty="0"/>
          </a:p>
        </p:txBody>
      </p:sp>
      <p:sp>
        <p:nvSpPr>
          <p:cNvPr id="3" name="Subtitle 2"/>
          <p:cNvSpPr>
            <a:spLocks noGrp="1"/>
          </p:cNvSpPr>
          <p:nvPr>
            <p:ph type="subTitle" idx="1"/>
          </p:nvPr>
        </p:nvSpPr>
        <p:spPr/>
        <p:txBody>
          <a:bodyPr/>
          <a:lstStyle/>
          <a:p>
            <a:r>
              <a:rPr lang="en-US" dirty="0" smtClean="0"/>
              <a:t>Heather MacDonald RN PhD</a:t>
            </a:r>
            <a:endParaRPr lang="en-US" dirty="0"/>
          </a:p>
        </p:txBody>
      </p:sp>
    </p:spTree>
    <p:extLst>
      <p:ext uri="{BB962C8B-B14F-4D97-AF65-F5344CB8AC3E}">
        <p14:creationId xmlns:p14="http://schemas.microsoft.com/office/powerpoint/2010/main" val="256169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The Depression Experience</a:t>
            </a:r>
            <a:endParaRPr lang="en-US" dirty="0"/>
          </a:p>
        </p:txBody>
      </p:sp>
      <p:sp>
        <p:nvSpPr>
          <p:cNvPr id="4" name="Content Placeholder 3"/>
          <p:cNvSpPr>
            <a:spLocks noGrp="1"/>
          </p:cNvSpPr>
          <p:nvPr>
            <p:ph sz="half" idx="2"/>
          </p:nvPr>
        </p:nvSpPr>
        <p:spPr>
          <a:xfrm>
            <a:off x="1066800" y="2774554"/>
            <a:ext cx="4757928" cy="3181744"/>
          </a:xfrm>
        </p:spPr>
        <p:txBody>
          <a:bodyPr>
            <a:normAutofit lnSpcReduction="10000"/>
          </a:bodyPr>
          <a:lstStyle/>
          <a:p>
            <a:pPr marL="484632" indent="-457200">
              <a:lnSpc>
                <a:spcPct val="150000"/>
              </a:lnSpc>
              <a:buFont typeface="Arial" pitchFamily="34" charset="0"/>
              <a:buChar char="•"/>
            </a:pPr>
            <a:r>
              <a:rPr lang="en-CA" dirty="0"/>
              <a:t>“Black Hole”</a:t>
            </a:r>
          </a:p>
          <a:p>
            <a:pPr marL="484632" indent="-457200">
              <a:lnSpc>
                <a:spcPct val="150000"/>
              </a:lnSpc>
              <a:buFont typeface="Arial" pitchFamily="34" charset="0"/>
              <a:buChar char="•"/>
            </a:pPr>
            <a:r>
              <a:rPr lang="en-CA" dirty="0"/>
              <a:t>Overwhelming Fatigue and Sadness </a:t>
            </a:r>
          </a:p>
          <a:p>
            <a:pPr marL="484632" indent="-457200">
              <a:buFont typeface="Arial" pitchFamily="34" charset="0"/>
              <a:buChar char="•"/>
            </a:pPr>
            <a:r>
              <a:rPr lang="en-CA" dirty="0"/>
              <a:t>Poor Memory and Inability to </a:t>
            </a:r>
          </a:p>
          <a:p>
            <a:r>
              <a:rPr lang="en-CA" dirty="0"/>
              <a:t>     Concentrate </a:t>
            </a:r>
          </a:p>
          <a:p>
            <a:pPr marL="484632" indent="-457200">
              <a:lnSpc>
                <a:spcPct val="150000"/>
              </a:lnSpc>
              <a:buFont typeface="Arial" pitchFamily="34" charset="0"/>
              <a:buChar char="•"/>
            </a:pPr>
            <a:r>
              <a:rPr lang="en-CA" dirty="0"/>
              <a:t>Changes in Eating and </a:t>
            </a:r>
            <a:r>
              <a:rPr lang="en-CA" dirty="0" smtClean="0"/>
              <a:t>personal grooming </a:t>
            </a:r>
            <a:endParaRPr lang="en-CA" dirty="0"/>
          </a:p>
          <a:p>
            <a:pPr marL="484632" indent="-457200">
              <a:lnSpc>
                <a:spcPct val="150000"/>
              </a:lnSpc>
              <a:buFont typeface="Arial" pitchFamily="34" charset="0"/>
              <a:buChar char="•"/>
            </a:pPr>
            <a:r>
              <a:rPr lang="en-CA" dirty="0"/>
              <a:t>Disinterest in Normal Activities </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771" y="2868591"/>
            <a:ext cx="4286250" cy="2724150"/>
          </a:xfrm>
          <a:prstGeom prst="rect">
            <a:avLst/>
          </a:prstGeom>
        </p:spPr>
      </p:pic>
    </p:spTree>
    <p:extLst>
      <p:ext uri="{BB962C8B-B14F-4D97-AF65-F5344CB8AC3E}">
        <p14:creationId xmlns:p14="http://schemas.microsoft.com/office/powerpoint/2010/main" val="3144756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Depression and Work</a:t>
            </a:r>
            <a:endParaRPr lang="en-US" dirty="0"/>
          </a:p>
        </p:txBody>
      </p:sp>
      <p:sp>
        <p:nvSpPr>
          <p:cNvPr id="4" name="Content Placeholder 3"/>
          <p:cNvSpPr>
            <a:spLocks noGrp="1"/>
          </p:cNvSpPr>
          <p:nvPr>
            <p:ph sz="half" idx="2"/>
          </p:nvPr>
        </p:nvSpPr>
        <p:spPr>
          <a:xfrm>
            <a:off x="1066800" y="2074333"/>
            <a:ext cx="4754880" cy="3882647"/>
          </a:xfrm>
          <a:solidFill>
            <a:schemeClr val="accent2">
              <a:lumMod val="40000"/>
              <a:lumOff val="60000"/>
            </a:schemeClr>
          </a:solidFill>
        </p:spPr>
        <p:txBody>
          <a:bodyPr>
            <a:normAutofit fontScale="77500" lnSpcReduction="20000"/>
          </a:bodyPr>
          <a:lstStyle/>
          <a:p>
            <a:pPr marL="484632" indent="-457200">
              <a:lnSpc>
                <a:spcPct val="160000"/>
              </a:lnSpc>
              <a:buFont typeface="Arial" pitchFamily="34" charset="0"/>
              <a:buChar char="•"/>
            </a:pPr>
            <a:r>
              <a:rPr lang="en-CA" dirty="0"/>
              <a:t>“Couldn’t get out of bed. Lived on the couch”</a:t>
            </a:r>
          </a:p>
          <a:p>
            <a:pPr marL="484632" indent="-457200">
              <a:lnSpc>
                <a:spcPct val="120000"/>
              </a:lnSpc>
              <a:buFont typeface="Arial" pitchFamily="34" charset="0"/>
              <a:buChar char="•"/>
            </a:pPr>
            <a:r>
              <a:rPr lang="en-CA" dirty="0"/>
              <a:t>“Got really behind at work. Couldn’t keep up </a:t>
            </a:r>
          </a:p>
          <a:p>
            <a:pPr>
              <a:lnSpc>
                <a:spcPct val="120000"/>
              </a:lnSpc>
            </a:pPr>
            <a:r>
              <a:rPr lang="en-CA" dirty="0"/>
              <a:t>      with e-mail”</a:t>
            </a:r>
          </a:p>
          <a:p>
            <a:pPr marL="484632" indent="-457200">
              <a:lnSpc>
                <a:spcPct val="160000"/>
              </a:lnSpc>
              <a:buFont typeface="Arial" pitchFamily="34" charset="0"/>
              <a:buChar char="•"/>
            </a:pPr>
            <a:r>
              <a:rPr lang="en-CA" dirty="0"/>
              <a:t>“Avoided social contact”</a:t>
            </a:r>
          </a:p>
          <a:p>
            <a:pPr marL="484632" indent="-457200">
              <a:lnSpc>
                <a:spcPct val="160000"/>
              </a:lnSpc>
              <a:buFont typeface="Arial" pitchFamily="34" charset="0"/>
              <a:buChar char="•"/>
            </a:pPr>
            <a:r>
              <a:rPr lang="en-CA" dirty="0"/>
              <a:t>“Had to put on a face”</a:t>
            </a:r>
          </a:p>
          <a:p>
            <a:pPr marL="484632" indent="-457200">
              <a:lnSpc>
                <a:spcPct val="120000"/>
              </a:lnSpc>
              <a:buFont typeface="Arial" pitchFamily="34" charset="0"/>
              <a:buChar char="•"/>
            </a:pPr>
            <a:r>
              <a:rPr lang="en-CA" dirty="0"/>
              <a:t>“Overwhelmed by the amount of </a:t>
            </a:r>
          </a:p>
          <a:p>
            <a:pPr>
              <a:lnSpc>
                <a:spcPct val="120000"/>
              </a:lnSpc>
            </a:pPr>
            <a:r>
              <a:rPr lang="en-CA" dirty="0"/>
              <a:t>      work”</a:t>
            </a:r>
          </a:p>
          <a:p>
            <a:pPr marL="484632" indent="-457200">
              <a:lnSpc>
                <a:spcPct val="160000"/>
              </a:lnSpc>
              <a:buFont typeface="Arial" pitchFamily="34" charset="0"/>
              <a:buChar char="•"/>
            </a:pPr>
            <a:r>
              <a:rPr lang="en-CA" dirty="0"/>
              <a:t>“Couldn’t focus”</a:t>
            </a:r>
          </a:p>
          <a:p>
            <a:pPr marL="484632" indent="-457200">
              <a:lnSpc>
                <a:spcPct val="160000"/>
              </a:lnSpc>
              <a:buFont typeface="Arial" pitchFamily="34" charset="0"/>
              <a:buChar char="•"/>
            </a:pPr>
            <a:r>
              <a:rPr lang="en-CA" dirty="0"/>
              <a:t>“No attention span”</a:t>
            </a:r>
          </a:p>
          <a:p>
            <a:endParaRPr lang="en-US"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17077" y="2244894"/>
            <a:ext cx="5208123" cy="3541524"/>
          </a:xfrm>
          <a:prstGeom prst="rect">
            <a:avLst/>
          </a:prstGeom>
        </p:spPr>
      </p:pic>
    </p:spTree>
    <p:extLst>
      <p:ext uri="{BB962C8B-B14F-4D97-AF65-F5344CB8AC3E}">
        <p14:creationId xmlns:p14="http://schemas.microsoft.com/office/powerpoint/2010/main" val="2179081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84632" indent="-457200" algn="l">
              <a:lnSpc>
                <a:spcPct val="150000"/>
              </a:lnSpc>
            </a:pPr>
            <a:r>
              <a:rPr lang="en-CA" sz="2000" dirty="0" smtClean="0"/>
              <a:t>	“</a:t>
            </a:r>
            <a:r>
              <a:rPr lang="en-CA" sz="2000" dirty="0"/>
              <a:t>Relief that I didn’t have to go out of my house</a:t>
            </a:r>
            <a:r>
              <a:rPr lang="en-CA" sz="2000" dirty="0" smtClean="0"/>
              <a:t>”</a:t>
            </a:r>
            <a:br>
              <a:rPr lang="en-CA" sz="2000" dirty="0" smtClean="0"/>
            </a:br>
            <a:r>
              <a:rPr lang="en-CA" sz="2000" dirty="0" smtClean="0"/>
              <a:t>“</a:t>
            </a:r>
            <a:r>
              <a:rPr lang="en-CA" sz="2000" dirty="0"/>
              <a:t>Didn’t have to put on a face”</a:t>
            </a:r>
            <a:br>
              <a:rPr lang="en-CA" sz="2000" dirty="0"/>
            </a:br>
            <a:r>
              <a:rPr lang="en-CA" sz="2000" dirty="0"/>
              <a:t>“No more acting”</a:t>
            </a:r>
            <a:br>
              <a:rPr lang="en-CA" sz="2000" dirty="0"/>
            </a:br>
            <a:r>
              <a:rPr lang="en-CA" sz="2000" dirty="0"/>
              <a:t>“Worried about what people </a:t>
            </a:r>
            <a:r>
              <a:rPr lang="en-CA" sz="2000" dirty="0" smtClean="0"/>
              <a:t>would </a:t>
            </a:r>
            <a:r>
              <a:rPr lang="en-CA" sz="2000" dirty="0"/>
              <a:t>think”</a:t>
            </a:r>
            <a:br>
              <a:rPr lang="en-CA" sz="2000" dirty="0"/>
            </a:br>
            <a:r>
              <a:rPr lang="en-CA" sz="2000" dirty="0"/>
              <a:t>“No contact from work”</a:t>
            </a:r>
          </a:p>
        </p:txBody>
      </p:sp>
    </p:spTree>
    <p:extLst>
      <p:ext uri="{BB962C8B-B14F-4D97-AF65-F5344CB8AC3E}">
        <p14:creationId xmlns:p14="http://schemas.microsoft.com/office/powerpoint/2010/main" val="4109179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Returning to Work</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pPr marL="484632" indent="-457200">
              <a:lnSpc>
                <a:spcPct val="150000"/>
              </a:lnSpc>
              <a:buFont typeface="Arial" pitchFamily="34" charset="0"/>
              <a:buChar char="•"/>
            </a:pPr>
            <a:r>
              <a:rPr lang="en-CA" dirty="0"/>
              <a:t>“Need a gradual return”</a:t>
            </a:r>
          </a:p>
          <a:p>
            <a:pPr marL="484632" indent="-457200">
              <a:lnSpc>
                <a:spcPct val="150000"/>
              </a:lnSpc>
              <a:buFont typeface="Arial" pitchFamily="34" charset="0"/>
              <a:buChar char="•"/>
            </a:pPr>
            <a:r>
              <a:rPr lang="en-CA" dirty="0"/>
              <a:t>“Memory poor and no concentration”</a:t>
            </a:r>
          </a:p>
          <a:p>
            <a:pPr marL="484632" indent="-457200">
              <a:lnSpc>
                <a:spcPct val="150000"/>
              </a:lnSpc>
              <a:buFont typeface="Arial" pitchFamily="34" charset="0"/>
              <a:buChar char="•"/>
            </a:pPr>
            <a:r>
              <a:rPr lang="en-CA" dirty="0"/>
              <a:t>“No support. If I had had a broken leg there would have been support.”</a:t>
            </a:r>
          </a:p>
          <a:p>
            <a:pPr marL="484632" indent="-457200">
              <a:lnSpc>
                <a:spcPct val="150000"/>
              </a:lnSpc>
              <a:buFont typeface="Arial" pitchFamily="34" charset="0"/>
              <a:buChar char="•"/>
            </a:pPr>
            <a:r>
              <a:rPr lang="en-CA" dirty="0"/>
              <a:t>“Once you’re back the work is </a:t>
            </a:r>
          </a:p>
          <a:p>
            <a:pPr>
              <a:lnSpc>
                <a:spcPct val="150000"/>
              </a:lnSpc>
            </a:pPr>
            <a:r>
              <a:rPr lang="en-CA" dirty="0"/>
              <a:t>      piled on as if you’re fixed”</a:t>
            </a:r>
          </a:p>
          <a:p>
            <a:pPr marL="484632" indent="-457200">
              <a:lnSpc>
                <a:spcPct val="150000"/>
              </a:lnSpc>
              <a:buFont typeface="Arial" pitchFamily="34" charset="0"/>
              <a:buChar char="•"/>
            </a:pPr>
            <a:r>
              <a:rPr lang="en-CA" dirty="0"/>
              <a:t>“Was put at a desk with nothing </a:t>
            </a:r>
          </a:p>
          <a:p>
            <a:pPr>
              <a:lnSpc>
                <a:spcPct val="150000"/>
              </a:lnSpc>
            </a:pPr>
            <a:r>
              <a:rPr lang="en-CA" dirty="0"/>
              <a:t>      to do”</a:t>
            </a:r>
          </a:p>
        </p:txBody>
      </p:sp>
    </p:spTree>
    <p:extLst>
      <p:ext uri="{BB962C8B-B14F-4D97-AF65-F5344CB8AC3E}">
        <p14:creationId xmlns:p14="http://schemas.microsoft.com/office/powerpoint/2010/main" val="104513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Returning to Work</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r>
              <a:rPr lang="en-CA" sz="2800" dirty="0"/>
              <a:t>“I am at the end of a hallway and I don’t see anyone. I only see them if they go to the photocopier. I have nothing to do and no one to talk to. It is very strange. A broken boardroom chair that I’m sitting on and a 1960 desk. “</a:t>
            </a:r>
            <a:r>
              <a:rPr lang="en-CA" dirty="0"/>
              <a:t>  Interview 27</a:t>
            </a:r>
          </a:p>
        </p:txBody>
      </p:sp>
    </p:spTree>
    <p:extLst>
      <p:ext uri="{BB962C8B-B14F-4D97-AF65-F5344CB8AC3E}">
        <p14:creationId xmlns:p14="http://schemas.microsoft.com/office/powerpoint/2010/main" val="4257950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Barriers to Returning to Work</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pPr marL="484632" indent="-457200">
              <a:lnSpc>
                <a:spcPct val="150000"/>
              </a:lnSpc>
              <a:buFont typeface="Arial" pitchFamily="34" charset="0"/>
              <a:buChar char="•"/>
            </a:pPr>
            <a:r>
              <a:rPr lang="en-CA" sz="2800" dirty="0"/>
              <a:t>Stigma and discrimination</a:t>
            </a:r>
          </a:p>
          <a:p>
            <a:pPr marL="484632" indent="-457200">
              <a:lnSpc>
                <a:spcPct val="150000"/>
              </a:lnSpc>
              <a:buFont typeface="Arial" pitchFamily="34" charset="0"/>
              <a:buChar char="•"/>
            </a:pPr>
            <a:endParaRPr lang="en-CA" sz="2800" dirty="0"/>
          </a:p>
          <a:p>
            <a:pPr marL="484632" indent="-457200">
              <a:lnSpc>
                <a:spcPct val="150000"/>
              </a:lnSpc>
              <a:buFont typeface="Arial" pitchFamily="34" charset="0"/>
              <a:buChar char="•"/>
            </a:pPr>
            <a:r>
              <a:rPr lang="en-CA" sz="2800" dirty="0"/>
              <a:t>Fear of self-disclosing</a:t>
            </a:r>
          </a:p>
          <a:p>
            <a:pPr marL="484632" indent="-457200">
              <a:lnSpc>
                <a:spcPct val="150000"/>
              </a:lnSpc>
              <a:buFont typeface="Arial" pitchFamily="34" charset="0"/>
              <a:buChar char="•"/>
            </a:pPr>
            <a:endParaRPr lang="en-CA" sz="2800" dirty="0"/>
          </a:p>
          <a:p>
            <a:pPr marL="484632" indent="-457200">
              <a:lnSpc>
                <a:spcPct val="150000"/>
              </a:lnSpc>
              <a:buFont typeface="Arial" pitchFamily="34" charset="0"/>
              <a:buChar char="•"/>
            </a:pPr>
            <a:r>
              <a:rPr lang="en-CA" sz="2800" dirty="0"/>
              <a:t>Concentration and memory issues</a:t>
            </a:r>
          </a:p>
        </p:txBody>
      </p:sp>
    </p:spTree>
    <p:extLst>
      <p:ext uri="{BB962C8B-B14F-4D97-AF65-F5344CB8AC3E}">
        <p14:creationId xmlns:p14="http://schemas.microsoft.com/office/powerpoint/2010/main" val="22875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Stigma</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r>
              <a:rPr lang="en-CA" sz="2800" dirty="0"/>
              <a:t>“Because once you are tagged with mental illness you’re a problem to the corporation. You are either going to be laid off or fired or you are just seen as somebody that cannot handle responsibility, that’s too fragile. I cannot tell you the amount of prejudice in the workplace.” Interview 3</a:t>
            </a:r>
          </a:p>
          <a:p>
            <a:endParaRPr lang="en-US" dirty="0"/>
          </a:p>
        </p:txBody>
      </p:sp>
    </p:spTree>
    <p:extLst>
      <p:ext uri="{BB962C8B-B14F-4D97-AF65-F5344CB8AC3E}">
        <p14:creationId xmlns:p14="http://schemas.microsoft.com/office/powerpoint/2010/main" val="289235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3623" y="2094309"/>
            <a:ext cx="9070848" cy="3154096"/>
          </a:xfrm>
        </p:spPr>
        <p:txBody>
          <a:bodyPr/>
          <a:lstStyle/>
          <a:p>
            <a:r>
              <a:rPr lang="en-CA" sz="2800" dirty="0"/>
              <a:t>“…one person that I told that I was off for anxiety and depression said oh yeah we’re all stressed here but we don’t get to take the summer off.” Interview 1</a:t>
            </a:r>
            <a:br>
              <a:rPr lang="en-CA" sz="2800" dirty="0"/>
            </a:br>
            <a:endParaRPr lang="en-US" sz="2800" dirty="0"/>
          </a:p>
        </p:txBody>
      </p:sp>
    </p:spTree>
    <p:extLst>
      <p:ext uri="{BB962C8B-B14F-4D97-AF65-F5344CB8AC3E}">
        <p14:creationId xmlns:p14="http://schemas.microsoft.com/office/powerpoint/2010/main" val="266809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Benefits to Returning to Work</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pPr marL="484632" indent="-457200">
              <a:lnSpc>
                <a:spcPct val="150000"/>
              </a:lnSpc>
              <a:buFont typeface="Arial" pitchFamily="34" charset="0"/>
              <a:buChar char="•"/>
            </a:pPr>
            <a:r>
              <a:rPr lang="en-CA" sz="2800" dirty="0"/>
              <a:t>Economics</a:t>
            </a:r>
          </a:p>
          <a:p>
            <a:pPr marL="484632" indent="-457200">
              <a:lnSpc>
                <a:spcPct val="150000"/>
              </a:lnSpc>
              <a:buFont typeface="Arial" pitchFamily="34" charset="0"/>
              <a:buChar char="•"/>
            </a:pPr>
            <a:endParaRPr lang="en-CA" sz="2800" dirty="0"/>
          </a:p>
          <a:p>
            <a:pPr marL="484632" indent="-457200">
              <a:lnSpc>
                <a:spcPct val="150000"/>
              </a:lnSpc>
              <a:buFont typeface="Arial" pitchFamily="34" charset="0"/>
              <a:buChar char="•"/>
            </a:pPr>
            <a:r>
              <a:rPr lang="en-CA" sz="2800" dirty="0"/>
              <a:t>Structure helpful in recovery</a:t>
            </a:r>
          </a:p>
          <a:p>
            <a:pPr marL="484632" indent="-457200">
              <a:lnSpc>
                <a:spcPct val="150000"/>
              </a:lnSpc>
              <a:buFont typeface="Arial" pitchFamily="34" charset="0"/>
              <a:buChar char="•"/>
            </a:pPr>
            <a:endParaRPr lang="en-CA" sz="2800" dirty="0"/>
          </a:p>
          <a:p>
            <a:pPr marL="484632" indent="-457200">
              <a:lnSpc>
                <a:spcPct val="150000"/>
              </a:lnSpc>
              <a:buFont typeface="Arial" pitchFamily="34" charset="0"/>
              <a:buChar char="•"/>
            </a:pPr>
            <a:r>
              <a:rPr lang="en-CA" sz="2800" dirty="0"/>
              <a:t>Combats social isolation</a:t>
            </a:r>
          </a:p>
          <a:p>
            <a:endParaRPr lang="en-US" dirty="0"/>
          </a:p>
        </p:txBody>
      </p:sp>
    </p:spTree>
    <p:extLst>
      <p:ext uri="{BB962C8B-B14F-4D97-AF65-F5344CB8AC3E}">
        <p14:creationId xmlns:p14="http://schemas.microsoft.com/office/powerpoint/2010/main" val="2830989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n-US" dirty="0" smtClean="0"/>
              <a:t>Reoccurring Theme Battling Adversity</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fontScale="85000" lnSpcReduction="20000"/>
          </a:bodyPr>
          <a:lstStyle/>
          <a:p>
            <a:pPr marL="484632" indent="-457200">
              <a:lnSpc>
                <a:spcPct val="150000"/>
              </a:lnSpc>
              <a:buFont typeface="Arial" pitchFamily="34" charset="0"/>
              <a:buChar char="•"/>
            </a:pPr>
            <a:r>
              <a:rPr lang="en-CA" sz="2200" dirty="0"/>
              <a:t>Battling Depression</a:t>
            </a:r>
          </a:p>
          <a:p>
            <a:pPr marL="484632" indent="-457200">
              <a:lnSpc>
                <a:spcPct val="150000"/>
              </a:lnSpc>
              <a:buFont typeface="Arial" pitchFamily="34" charset="0"/>
              <a:buChar char="•"/>
            </a:pPr>
            <a:r>
              <a:rPr lang="en-CA" sz="2200" dirty="0"/>
              <a:t>Battling the Workplace</a:t>
            </a:r>
          </a:p>
          <a:p>
            <a:pPr marL="484632" indent="-457200">
              <a:lnSpc>
                <a:spcPct val="150000"/>
              </a:lnSpc>
              <a:buFont typeface="Arial" pitchFamily="34" charset="0"/>
              <a:buChar char="•"/>
            </a:pPr>
            <a:r>
              <a:rPr lang="en-CA" sz="2200" dirty="0"/>
              <a:t>Battling the </a:t>
            </a:r>
            <a:r>
              <a:rPr lang="en-CA" sz="2200" dirty="0" smtClean="0"/>
              <a:t>Institution</a:t>
            </a:r>
          </a:p>
          <a:p>
            <a:pPr marL="484632" indent="-457200">
              <a:lnSpc>
                <a:spcPct val="150000"/>
              </a:lnSpc>
              <a:buFont typeface="Arial" pitchFamily="34" charset="0"/>
              <a:buChar char="•"/>
            </a:pPr>
            <a:endParaRPr lang="en-CA" sz="2200" dirty="0"/>
          </a:p>
          <a:p>
            <a:pPr marL="484632" indent="-457200">
              <a:lnSpc>
                <a:spcPct val="150000"/>
              </a:lnSpc>
              <a:buFont typeface="Arial" pitchFamily="34" charset="0"/>
              <a:buChar char="•"/>
            </a:pPr>
            <a:r>
              <a:rPr lang="en-CA" sz="2200" dirty="0"/>
              <a:t>Institutional Focus </a:t>
            </a:r>
          </a:p>
          <a:p>
            <a:pPr>
              <a:lnSpc>
                <a:spcPct val="150000"/>
              </a:lnSpc>
            </a:pPr>
            <a:r>
              <a:rPr lang="en-CA" sz="2200" dirty="0"/>
              <a:t>      - institution </a:t>
            </a:r>
          </a:p>
          <a:p>
            <a:pPr>
              <a:lnSpc>
                <a:spcPct val="150000"/>
              </a:lnSpc>
            </a:pPr>
            <a:r>
              <a:rPr lang="en-CA" sz="2200" dirty="0"/>
              <a:t>      - workplace</a:t>
            </a:r>
          </a:p>
          <a:p>
            <a:pPr>
              <a:lnSpc>
                <a:spcPct val="150000"/>
              </a:lnSpc>
            </a:pPr>
            <a:r>
              <a:rPr lang="en-CA" sz="2200" dirty="0"/>
              <a:t>      - health care system </a:t>
            </a:r>
          </a:p>
          <a:p>
            <a:endParaRPr lang="en-US" dirty="0"/>
          </a:p>
        </p:txBody>
      </p:sp>
    </p:spTree>
    <p:extLst>
      <p:ext uri="{BB962C8B-B14F-4D97-AF65-F5344CB8AC3E}">
        <p14:creationId xmlns:p14="http://schemas.microsoft.com/office/powerpoint/2010/main" val="170259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Canada</a:t>
            </a:r>
            <a:endParaRPr lang="en-US" dirty="0"/>
          </a:p>
        </p:txBody>
      </p:sp>
      <p:sp>
        <p:nvSpPr>
          <p:cNvPr id="4" name="Text Placeholder 3"/>
          <p:cNvSpPr>
            <a:spLocks noGrp="1"/>
          </p:cNvSpPr>
          <p:nvPr>
            <p:ph type="body" sz="half" idx="2"/>
          </p:nvPr>
        </p:nvSpPr>
        <p:spPr/>
        <p:txBody>
          <a:bodyPr/>
          <a:lstStyle/>
          <a:p>
            <a:endParaRPr lang="en-US" dirty="0" smtClean="0"/>
          </a:p>
          <a:p>
            <a:endParaRPr lang="en-US" dirty="0"/>
          </a:p>
          <a:p>
            <a:r>
              <a:rPr lang="en-US" dirty="0" smtClean="0"/>
              <a:t>New Brunswick</a:t>
            </a:r>
            <a:endParaRPr lang="en-US" dirty="0"/>
          </a:p>
        </p:txBody>
      </p:sp>
      <p:pic>
        <p:nvPicPr>
          <p:cNvPr id="2050" name="Picture 2" descr="http://upload.wikimedia.org/wikipedia/commons/thumb/9/9d/New_Brunswick_in_Canada.svg/1024px-New_Brunswick_in_Canada.svg.png"/>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5926" b="59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1138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Battling Adversity</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CA" sz="2800" dirty="0"/>
              <a:t>“I was told by the insurance company that I had to return to work or my benefits would be cut off. I wasn’t ready but I went back. After my 30 day progressive return I met with HR and they told me that my corporate values differed from theirs and that they were laying me off. Then the security guard accompanied back to my office and I picked up my stuff. They gave me $25,000 dollars to shut up. I was disgusted but too weak to fight them.” Interview 7</a:t>
            </a:r>
            <a:endParaRPr lang="en-US" sz="2800" dirty="0"/>
          </a:p>
        </p:txBody>
      </p:sp>
    </p:spTree>
    <p:extLst>
      <p:ext uri="{BB962C8B-B14F-4D97-AF65-F5344CB8AC3E}">
        <p14:creationId xmlns:p14="http://schemas.microsoft.com/office/powerpoint/2010/main" val="8677834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normAutofit fontScale="90000"/>
          </a:bodyPr>
          <a:lstStyle/>
          <a:p>
            <a:r>
              <a:rPr lang="en-US" dirty="0" smtClean="0"/>
              <a:t>Reoccurring Theme: The Active Practice of Silence</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r>
              <a:rPr lang="en-CA" sz="2800" dirty="0"/>
              <a:t>Concealing their Depression</a:t>
            </a:r>
          </a:p>
          <a:p>
            <a:r>
              <a:rPr lang="en-CA" sz="2800" dirty="0"/>
              <a:t>Strategic Disclosure</a:t>
            </a:r>
          </a:p>
          <a:p>
            <a:r>
              <a:rPr lang="en-CA" sz="2800" dirty="0"/>
              <a:t>Secrecy within workplace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6997" y="2170557"/>
            <a:ext cx="3407080" cy="3773664"/>
          </a:xfrm>
          <a:prstGeom prst="rect">
            <a:avLst/>
          </a:prstGeom>
        </p:spPr>
      </p:pic>
    </p:spTree>
    <p:extLst>
      <p:ext uri="{BB962C8B-B14F-4D97-AF65-F5344CB8AC3E}">
        <p14:creationId xmlns:p14="http://schemas.microsoft.com/office/powerpoint/2010/main" val="31344865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Concealing Depression</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r>
              <a:rPr lang="en-CA" sz="3200" dirty="0"/>
              <a:t>“So I didn’t tell them I had a depression I just told them I had surgery, it’s easier that way.” Interview 8</a:t>
            </a:r>
          </a:p>
          <a:p>
            <a:endParaRPr lang="en-US" dirty="0"/>
          </a:p>
        </p:txBody>
      </p:sp>
    </p:spTree>
    <p:extLst>
      <p:ext uri="{BB962C8B-B14F-4D97-AF65-F5344CB8AC3E}">
        <p14:creationId xmlns:p14="http://schemas.microsoft.com/office/powerpoint/2010/main" val="400512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Concealing Depression</a:t>
            </a:r>
            <a:endParaRPr lang="en-US" dirty="0"/>
          </a:p>
        </p:txBody>
      </p:sp>
      <p:sp>
        <p:nvSpPr>
          <p:cNvPr id="3" name="Content Placeholder 2"/>
          <p:cNvSpPr>
            <a:spLocks noGrp="1"/>
          </p:cNvSpPr>
          <p:nvPr>
            <p:ph idx="1"/>
          </p:nvPr>
        </p:nvSpPr>
        <p:spPr>
          <a:xfrm>
            <a:off x="1066800" y="2128172"/>
            <a:ext cx="10058400" cy="3931920"/>
          </a:xfrm>
          <a:solidFill>
            <a:schemeClr val="accent2">
              <a:lumMod val="40000"/>
              <a:lumOff val="60000"/>
            </a:schemeClr>
          </a:solidFill>
        </p:spPr>
        <p:txBody>
          <a:bodyPr>
            <a:normAutofit/>
          </a:bodyPr>
          <a:lstStyle/>
          <a:p>
            <a:r>
              <a:rPr lang="en-CA" sz="3200" dirty="0"/>
              <a:t>“I didn’t disclose. I had taken some time off and so they knew I was taking off for sick reasons, initially it was just vacation days and stuff like that and in all honesty I wasn’t getting any support.” Interview 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3402" y="4221759"/>
            <a:ext cx="2239028" cy="1738978"/>
          </a:xfrm>
          <a:prstGeom prst="rect">
            <a:avLst/>
          </a:prstGeom>
        </p:spPr>
      </p:pic>
    </p:spTree>
    <p:extLst>
      <p:ext uri="{BB962C8B-B14F-4D97-AF65-F5344CB8AC3E}">
        <p14:creationId xmlns:p14="http://schemas.microsoft.com/office/powerpoint/2010/main" val="44568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Secrecy within Workplace</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CA" sz="3200" dirty="0"/>
              <a:t>“ Yeah, it’s the silence. If I had arthritis they would be saying hey you want to check out this book or that site but with depression it is so silent.” Interview 9</a:t>
            </a:r>
          </a:p>
          <a:p>
            <a:endParaRPr lang="en-US" sz="3200" dirty="0"/>
          </a:p>
        </p:txBody>
      </p:sp>
    </p:spTree>
    <p:extLst>
      <p:ext uri="{BB962C8B-B14F-4D97-AF65-F5344CB8AC3E}">
        <p14:creationId xmlns:p14="http://schemas.microsoft.com/office/powerpoint/2010/main" val="2285237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Secrecy in Workplace</a:t>
            </a:r>
            <a:endParaRPr lang="en-US" dirty="0"/>
          </a:p>
        </p:txBody>
      </p:sp>
      <p:sp>
        <p:nvSpPr>
          <p:cNvPr id="3" name="Content Placeholder 2"/>
          <p:cNvSpPr>
            <a:spLocks noGrp="1"/>
          </p:cNvSpPr>
          <p:nvPr>
            <p:ph idx="1"/>
          </p:nvPr>
        </p:nvSpPr>
        <p:spPr>
          <a:solidFill>
            <a:schemeClr val="accent2">
              <a:lumMod val="40000"/>
              <a:lumOff val="60000"/>
            </a:schemeClr>
          </a:solidFill>
        </p:spPr>
        <p:txBody>
          <a:bodyPr>
            <a:normAutofit/>
          </a:bodyPr>
          <a:lstStyle/>
          <a:p>
            <a:r>
              <a:rPr lang="en-CA" sz="3200" dirty="0"/>
              <a:t>“ Part of my depression was a feeling of loneliness and so I’m still feeling lonely within my work environment. I’ve been back now for 3 weeks , nobody has come down to my office to see how I’m doing.” Interview1</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1490" y="4159919"/>
            <a:ext cx="2586751" cy="1749861"/>
          </a:xfrm>
          <a:prstGeom prst="rect">
            <a:avLst/>
          </a:prstGeom>
        </p:spPr>
      </p:pic>
    </p:spTree>
    <p:extLst>
      <p:ext uri="{BB962C8B-B14F-4D97-AF65-F5344CB8AC3E}">
        <p14:creationId xmlns:p14="http://schemas.microsoft.com/office/powerpoint/2010/main" val="4167869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925" y="288098"/>
            <a:ext cx="5345206" cy="6319381"/>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496062175"/>
              </p:ext>
            </p:extLst>
          </p:nvPr>
        </p:nvGraphicFramePr>
        <p:xfrm>
          <a:off x="7350995" y="649571"/>
          <a:ext cx="5956300" cy="5232400"/>
        </p:xfrm>
        <a:graphic>
          <a:graphicData uri="http://schemas.openxmlformats.org/presentationml/2006/ole">
            <mc:AlternateContent xmlns:mc="http://schemas.openxmlformats.org/markup-compatibility/2006">
              <mc:Choice xmlns:v="urn:schemas-microsoft-com:vml" Requires="v">
                <p:oleObj spid="_x0000_s1027" name="Document" r:id="rId6" imgW="5956042" imgH="5231673" progId="Word.Document.12">
                  <p:embed/>
                </p:oleObj>
              </mc:Choice>
              <mc:Fallback>
                <p:oleObj name="Document" r:id="rId6" imgW="5956042" imgH="5231673" progId="Word.Document.12">
                  <p:embed/>
                  <p:pic>
                    <p:nvPicPr>
                      <p:cNvPr id="0" name=""/>
                      <p:cNvPicPr/>
                      <p:nvPr/>
                    </p:nvPicPr>
                    <p:blipFill>
                      <a:blip r:embed="rId7"/>
                      <a:stretch>
                        <a:fillRect/>
                      </a:stretch>
                    </p:blipFill>
                    <p:spPr>
                      <a:xfrm>
                        <a:off x="7350995" y="649571"/>
                        <a:ext cx="5956300" cy="5232400"/>
                      </a:xfrm>
                      <a:prstGeom prst="rect">
                        <a:avLst/>
                      </a:prstGeom>
                    </p:spPr>
                  </p:pic>
                </p:oleObj>
              </mc:Fallback>
            </mc:AlternateContent>
          </a:graphicData>
        </a:graphic>
      </p:graphicFrame>
    </p:spTree>
    <p:extLst>
      <p:ext uri="{BB962C8B-B14F-4D97-AF65-F5344CB8AC3E}">
        <p14:creationId xmlns:p14="http://schemas.microsoft.com/office/powerpoint/2010/main" val="357688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6351" y="642594"/>
            <a:ext cx="5248406" cy="1371600"/>
          </a:xfrm>
          <a:solidFill>
            <a:schemeClr val="accent2">
              <a:lumMod val="40000"/>
              <a:lumOff val="60000"/>
            </a:schemeClr>
          </a:solidFill>
        </p:spPr>
        <p:txBody>
          <a:bodyPr/>
          <a:lstStyle/>
          <a:p>
            <a:pPr algn="ctr"/>
            <a:r>
              <a:rPr lang="en-US" dirty="0" smtClean="0"/>
              <a:t>Questions</a:t>
            </a:r>
            <a:endParaRPr lang="en-US"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4892" y="2186175"/>
            <a:ext cx="3262730"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76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University of New Brunswick</a:t>
            </a:r>
            <a:endParaRPr lang="en-US" dirty="0"/>
          </a:p>
        </p:txBody>
      </p:sp>
      <p:pic>
        <p:nvPicPr>
          <p:cNvPr id="3074" name="Picture 2" descr="http://www2.unb.ca/mri/Introduction/newUNB_portrait.jpg">
            <a:hlinkClick r:id="rId3"/>
          </p:cNvPr>
          <p:cNvPicPr>
            <a:picLocks noGrp="1" noChangeAspect="1" noChangeArrowheads="1"/>
          </p:cNvPicPr>
          <p:nvPr>
            <p:ph type="pic" idx="1"/>
          </p:nvPr>
        </p:nvPicPr>
        <p:blipFill>
          <a:blip r:embed="rId4">
            <a:extLst>
              <a:ext uri="{28A0092B-C50C-407E-A947-70E740481C1C}">
                <a14:useLocalDpi xmlns:a14="http://schemas.microsoft.com/office/drawing/2010/main" val="0"/>
              </a:ext>
            </a:extLst>
          </a:blip>
          <a:srcRect l="21503" r="2150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16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1708" y="2091263"/>
            <a:ext cx="9068586" cy="689515"/>
          </a:xfrm>
        </p:spPr>
        <p:txBody>
          <a:bodyPr/>
          <a:lstStyle/>
          <a:p>
            <a:r>
              <a:rPr lang="en-CA" sz="3200" dirty="0"/>
              <a:t>Literature on Depression </a:t>
            </a:r>
            <a:endParaRPr lang="en-US" sz="3200" dirty="0"/>
          </a:p>
        </p:txBody>
      </p:sp>
      <p:sp>
        <p:nvSpPr>
          <p:cNvPr id="3" name="Subtitle 2"/>
          <p:cNvSpPr>
            <a:spLocks noGrp="1"/>
          </p:cNvSpPr>
          <p:nvPr>
            <p:ph type="subTitle" idx="1"/>
          </p:nvPr>
        </p:nvSpPr>
        <p:spPr>
          <a:xfrm>
            <a:off x="1562100" y="2780778"/>
            <a:ext cx="9070848" cy="2358486"/>
          </a:xfrm>
        </p:spPr>
        <p:txBody>
          <a:bodyPr>
            <a:normAutofit fontScale="85000" lnSpcReduction="20000"/>
          </a:bodyPr>
          <a:lstStyle/>
          <a:p>
            <a:pPr marL="370332" indent="-342900" algn="l">
              <a:spcAft>
                <a:spcPts val="600"/>
              </a:spcAft>
              <a:buFont typeface="Arial" pitchFamily="34" charset="0"/>
              <a:buChar char="•"/>
            </a:pPr>
            <a:r>
              <a:rPr lang="en-CA" dirty="0"/>
              <a:t>Urgent and complex</a:t>
            </a:r>
          </a:p>
          <a:p>
            <a:pPr marL="370332" indent="-342900" algn="l">
              <a:spcAft>
                <a:spcPts val="600"/>
              </a:spcAft>
              <a:buFont typeface="Arial" pitchFamily="34" charset="0"/>
              <a:buChar char="•"/>
            </a:pPr>
            <a:r>
              <a:rPr lang="en-CA" dirty="0"/>
              <a:t>Leading cause of disease worldwide</a:t>
            </a:r>
          </a:p>
          <a:p>
            <a:pPr marL="370332" indent="-342900" algn="l">
              <a:spcAft>
                <a:spcPts val="600"/>
              </a:spcAft>
              <a:buFont typeface="Arial" pitchFamily="34" charset="0"/>
              <a:buChar char="•"/>
            </a:pPr>
            <a:r>
              <a:rPr lang="en-CA" dirty="0"/>
              <a:t>70% of </a:t>
            </a:r>
            <a:r>
              <a:rPr lang="en-CA" dirty="0" smtClean="0"/>
              <a:t>one million </a:t>
            </a:r>
            <a:r>
              <a:rPr lang="en-CA" dirty="0"/>
              <a:t>Canadians with depression are working</a:t>
            </a:r>
          </a:p>
          <a:p>
            <a:pPr marL="370332" indent="-342900" algn="l">
              <a:spcAft>
                <a:spcPts val="600"/>
              </a:spcAft>
              <a:buFont typeface="Arial" pitchFamily="34" charset="0"/>
              <a:buChar char="•"/>
            </a:pPr>
            <a:r>
              <a:rPr lang="en-CA" dirty="0"/>
              <a:t>Productivity plummets</a:t>
            </a:r>
          </a:p>
          <a:p>
            <a:pPr marL="370332" indent="-342900" algn="l">
              <a:spcAft>
                <a:spcPts val="600"/>
              </a:spcAft>
              <a:buFont typeface="Arial" pitchFamily="34" charset="0"/>
              <a:buChar char="•"/>
            </a:pPr>
            <a:r>
              <a:rPr lang="en-CA" dirty="0"/>
              <a:t>More lost work days than any other medical conditions</a:t>
            </a:r>
          </a:p>
          <a:p>
            <a:pPr marL="370332" indent="-342900" algn="l">
              <a:spcAft>
                <a:spcPts val="600"/>
              </a:spcAft>
              <a:buFont typeface="Arial" pitchFamily="34" charset="0"/>
              <a:buChar char="•"/>
            </a:pPr>
            <a:r>
              <a:rPr lang="en-CA" dirty="0"/>
              <a:t>5 to 10 times more common than </a:t>
            </a:r>
            <a:r>
              <a:rPr lang="en-CA" dirty="0" smtClean="0"/>
              <a:t>other </a:t>
            </a:r>
            <a:r>
              <a:rPr lang="en-CA" dirty="0"/>
              <a:t>diseases</a:t>
            </a:r>
          </a:p>
          <a:p>
            <a:pPr marL="370332" indent="-342900" algn="l">
              <a:spcAft>
                <a:spcPts val="600"/>
              </a:spcAft>
              <a:buFont typeface="Arial" pitchFamily="34" charset="0"/>
              <a:buChar char="•"/>
            </a:pPr>
            <a:r>
              <a:rPr lang="en-CA" dirty="0"/>
              <a:t>Length of episodes longer</a:t>
            </a:r>
          </a:p>
          <a:p>
            <a:pPr marL="370332" indent="-342900" algn="l">
              <a:spcAft>
                <a:spcPts val="600"/>
              </a:spcAft>
              <a:buFont typeface="Arial" pitchFamily="34" charset="0"/>
              <a:buChar char="•"/>
            </a:pPr>
            <a:r>
              <a:rPr lang="en-CA" dirty="0"/>
              <a:t>Depression affects more women than </a:t>
            </a:r>
            <a:r>
              <a:rPr lang="en-CA" dirty="0" smtClean="0"/>
              <a:t>men </a:t>
            </a:r>
            <a:r>
              <a:rPr lang="en-CA" dirty="0"/>
              <a:t>at a ratio of 2:1 </a:t>
            </a:r>
          </a:p>
          <a:p>
            <a:pPr marL="370332" indent="-342900" algn="l">
              <a:buFont typeface="Arial" pitchFamily="34" charset="0"/>
              <a:buChar char="•"/>
            </a:pPr>
            <a:r>
              <a:rPr lang="en-CA" dirty="0"/>
              <a:t>May be due to multiple roles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2949" y="3056084"/>
            <a:ext cx="2917345" cy="2083180"/>
          </a:xfrm>
          <a:prstGeom prst="rect">
            <a:avLst/>
          </a:prstGeom>
        </p:spPr>
      </p:pic>
    </p:spTree>
    <p:extLst>
      <p:ext uri="{BB962C8B-B14F-4D97-AF65-F5344CB8AC3E}">
        <p14:creationId xmlns:p14="http://schemas.microsoft.com/office/powerpoint/2010/main" val="391657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dirty="0" smtClean="0"/>
              <a:t>Purpose</a:t>
            </a:r>
            <a:endParaRPr lang="en-US" dirty="0"/>
          </a:p>
        </p:txBody>
      </p:sp>
      <p:sp>
        <p:nvSpPr>
          <p:cNvPr id="3" name="Content Placeholder 2"/>
          <p:cNvSpPr>
            <a:spLocks noGrp="1"/>
          </p:cNvSpPr>
          <p:nvPr>
            <p:ph idx="1"/>
          </p:nvPr>
        </p:nvSpPr>
        <p:spPr>
          <a:xfrm>
            <a:off x="1066800" y="2416271"/>
            <a:ext cx="10058400" cy="3931920"/>
          </a:xfrm>
          <a:solidFill>
            <a:schemeClr val="accent2">
              <a:lumMod val="40000"/>
              <a:lumOff val="60000"/>
            </a:schemeClr>
          </a:solidFill>
        </p:spPr>
        <p:txBody>
          <a:bodyPr>
            <a:normAutofit/>
          </a:bodyPr>
          <a:lstStyle/>
          <a:p>
            <a:pPr>
              <a:lnSpc>
                <a:spcPct val="150000"/>
              </a:lnSpc>
            </a:pPr>
            <a:r>
              <a:rPr lang="en-CA" sz="2400" dirty="0"/>
              <a:t>The purpose of this grounded theory study is to expand our gender-based knowledge, inform policy and practice by exploring the experiences and implications of workplace re-entry for women’s health and well being following a lapse in employment due to depression. </a:t>
            </a:r>
          </a:p>
        </p:txBody>
      </p:sp>
    </p:spTree>
    <p:extLst>
      <p:ext uri="{BB962C8B-B14F-4D97-AF65-F5344CB8AC3E}">
        <p14:creationId xmlns:p14="http://schemas.microsoft.com/office/powerpoint/2010/main" val="373376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Methodology</a:t>
            </a:r>
            <a:endParaRPr lang="en-US" dirty="0"/>
          </a:p>
        </p:txBody>
      </p:sp>
      <p:sp>
        <p:nvSpPr>
          <p:cNvPr id="3" name="Content Placeholder 2"/>
          <p:cNvSpPr>
            <a:spLocks noGrp="1"/>
          </p:cNvSpPr>
          <p:nvPr>
            <p:ph sz="half" idx="1"/>
          </p:nvPr>
        </p:nvSpPr>
        <p:spPr>
          <a:solidFill>
            <a:schemeClr val="accent2">
              <a:lumMod val="40000"/>
              <a:lumOff val="60000"/>
            </a:schemeClr>
          </a:solidFill>
        </p:spPr>
        <p:txBody>
          <a:bodyPr/>
          <a:lstStyle/>
          <a:p>
            <a:pPr marL="0" indent="0">
              <a:buNone/>
            </a:pPr>
            <a:r>
              <a:rPr lang="en-CA" dirty="0"/>
              <a:t>Qualitative Research</a:t>
            </a:r>
            <a:br>
              <a:rPr lang="en-CA" dirty="0"/>
            </a:br>
            <a:endParaRPr lang="en-CA" dirty="0" smtClean="0"/>
          </a:p>
          <a:p>
            <a:pPr marL="0" indent="0">
              <a:buNone/>
            </a:pPr>
            <a:r>
              <a:rPr lang="en-CA" dirty="0" smtClean="0"/>
              <a:t>Grounded </a:t>
            </a:r>
            <a:r>
              <a:rPr lang="en-CA" dirty="0"/>
              <a:t>Theory </a:t>
            </a:r>
            <a:endParaRPr lang="en-CA" dirty="0" smtClean="0"/>
          </a:p>
          <a:p>
            <a:pPr marL="0" indent="0">
              <a:buNone/>
            </a:pPr>
            <a:r>
              <a:rPr lang="en-CA" dirty="0" smtClean="0"/>
              <a:t>40 </a:t>
            </a:r>
            <a:r>
              <a:rPr lang="en-CA" dirty="0"/>
              <a:t>women who have returned to work after depression</a:t>
            </a:r>
            <a:br>
              <a:rPr lang="en-CA" dirty="0"/>
            </a:br>
            <a:endParaRPr lang="en-CA" dirty="0" smtClean="0"/>
          </a:p>
          <a:p>
            <a:pPr marL="0" indent="0">
              <a:buNone/>
            </a:pPr>
            <a:r>
              <a:rPr lang="en-CA" dirty="0" smtClean="0"/>
              <a:t>Used </a:t>
            </a:r>
            <a:r>
              <a:rPr lang="en-CA" dirty="0"/>
              <a:t>an interview guide</a:t>
            </a:r>
            <a:br>
              <a:rPr lang="en-CA" dirty="0"/>
            </a:br>
            <a:endParaRPr lang="en-CA" dirty="0" smtClean="0"/>
          </a:p>
          <a:p>
            <a:pPr marL="0" indent="0">
              <a:buNone/>
            </a:pPr>
            <a:r>
              <a:rPr lang="en-CA" dirty="0" smtClean="0"/>
              <a:t>Conversational </a:t>
            </a:r>
            <a:r>
              <a:rPr lang="en-CA" dirty="0"/>
              <a:t>approach</a:t>
            </a:r>
            <a:br>
              <a:rPr lang="en-CA" dirty="0"/>
            </a:br>
            <a:endParaRPr lang="en-CA" dirty="0" smtClean="0"/>
          </a:p>
          <a:p>
            <a:pPr marL="0" indent="0">
              <a:buNone/>
            </a:pPr>
            <a:r>
              <a:rPr lang="en-CA" dirty="0" smtClean="0"/>
              <a:t>Pilot </a:t>
            </a:r>
            <a:r>
              <a:rPr lang="en-CA" dirty="0"/>
              <a:t>project with 10 women</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3547" y="2333114"/>
            <a:ext cx="4692626" cy="3155791"/>
          </a:xfrm>
        </p:spPr>
      </p:pic>
    </p:spTree>
    <p:extLst>
      <p:ext uri="{BB962C8B-B14F-4D97-AF65-F5344CB8AC3E}">
        <p14:creationId xmlns:p14="http://schemas.microsoft.com/office/powerpoint/2010/main" val="1631946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Sample continued</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pPr marL="484632" lvl="0" indent="-457200">
              <a:spcBef>
                <a:spcPts val="1200"/>
              </a:spcBef>
              <a:spcAft>
                <a:spcPts val="1200"/>
              </a:spcAft>
              <a:buClr>
                <a:srgbClr val="3891A7"/>
              </a:buClr>
              <a:buFont typeface="Arial" pitchFamily="34" charset="0"/>
              <a:buChar char="•"/>
            </a:pPr>
            <a:r>
              <a:rPr lang="en-CA" dirty="0"/>
              <a:t>Convenience and purposive sampling techniques – posters, </a:t>
            </a:r>
            <a:r>
              <a:rPr lang="en-CA" dirty="0" smtClean="0"/>
              <a:t>newspapers</a:t>
            </a:r>
            <a:endParaRPr lang="en-CA" dirty="0"/>
          </a:p>
          <a:p>
            <a:pPr marL="484632" indent="-457200">
              <a:buFont typeface="Arial" pitchFamily="34" charset="0"/>
              <a:buChar char="•"/>
            </a:pPr>
            <a:r>
              <a:rPr lang="en-CA" dirty="0"/>
              <a:t>Wanted a community sample rather </a:t>
            </a:r>
            <a:r>
              <a:rPr lang="en-CA" dirty="0" smtClean="0"/>
              <a:t>than </a:t>
            </a:r>
            <a:r>
              <a:rPr lang="en-CA" dirty="0"/>
              <a:t>a single </a:t>
            </a:r>
            <a:r>
              <a:rPr lang="en-CA" dirty="0" smtClean="0"/>
              <a:t>workplace</a:t>
            </a:r>
          </a:p>
          <a:p>
            <a:pPr marL="27432" indent="0">
              <a:buNone/>
            </a:pPr>
            <a:endParaRPr lang="en-CA" dirty="0"/>
          </a:p>
          <a:p>
            <a:pPr marL="484632" indent="-457200">
              <a:buFont typeface="Arial" pitchFamily="34" charset="0"/>
              <a:buChar char="•"/>
            </a:pPr>
            <a:r>
              <a:rPr lang="en-CA" dirty="0"/>
              <a:t>Sample included women from </a:t>
            </a:r>
            <a:r>
              <a:rPr lang="en-CA" dirty="0" smtClean="0"/>
              <a:t>universities</a:t>
            </a:r>
            <a:r>
              <a:rPr lang="en-CA" dirty="0"/>
              <a:t>, hospitals, government </a:t>
            </a:r>
            <a:r>
              <a:rPr lang="en-CA" dirty="0" smtClean="0"/>
              <a:t>offices</a:t>
            </a:r>
            <a:r>
              <a:rPr lang="en-CA" dirty="0"/>
              <a:t>, retail businesses, </a:t>
            </a:r>
            <a:r>
              <a:rPr lang="en-CA" dirty="0" smtClean="0"/>
              <a:t>teachers</a:t>
            </a:r>
            <a:r>
              <a:rPr lang="en-CA" dirty="0"/>
              <a:t>, etc.</a:t>
            </a:r>
          </a:p>
        </p:txBody>
      </p:sp>
    </p:spTree>
    <p:extLst>
      <p:ext uri="{BB962C8B-B14F-4D97-AF65-F5344CB8AC3E}">
        <p14:creationId xmlns:p14="http://schemas.microsoft.com/office/powerpoint/2010/main" val="4260523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098524"/>
          </a:xfrm>
          <a:solidFill>
            <a:schemeClr val="accent2">
              <a:lumMod val="40000"/>
              <a:lumOff val="60000"/>
            </a:schemeClr>
          </a:solidFill>
        </p:spPr>
        <p:txBody>
          <a:bodyPr/>
          <a:lstStyle/>
          <a:p>
            <a:r>
              <a:rPr lang="en-US" dirty="0" smtClean="0"/>
              <a:t>Sample</a:t>
            </a:r>
            <a:endParaRPr lang="en-US" dirty="0"/>
          </a:p>
        </p:txBody>
      </p:sp>
      <p:sp>
        <p:nvSpPr>
          <p:cNvPr id="3" name="Content Placeholder 2"/>
          <p:cNvSpPr>
            <a:spLocks noGrp="1"/>
          </p:cNvSpPr>
          <p:nvPr>
            <p:ph idx="1"/>
          </p:nvPr>
        </p:nvSpPr>
        <p:spPr>
          <a:xfrm>
            <a:off x="1066799" y="1902702"/>
            <a:ext cx="10058401" cy="4711039"/>
          </a:xfrm>
          <a:solidFill>
            <a:schemeClr val="accent2">
              <a:lumMod val="40000"/>
              <a:lumOff val="60000"/>
            </a:schemeClr>
          </a:solidFill>
        </p:spPr>
        <p:txBody>
          <a:bodyPr>
            <a:noAutofit/>
          </a:bodyPr>
          <a:lstStyle/>
          <a:p>
            <a:pPr marL="484632" indent="-457200">
              <a:spcBef>
                <a:spcPts val="1200"/>
              </a:spcBef>
              <a:spcAft>
                <a:spcPts val="1200"/>
              </a:spcAft>
              <a:buFont typeface="Arial" pitchFamily="34" charset="0"/>
              <a:buChar char="•"/>
            </a:pPr>
            <a:r>
              <a:rPr lang="en-CA" sz="2400" dirty="0" smtClean="0"/>
              <a:t>40 English </a:t>
            </a:r>
            <a:r>
              <a:rPr lang="en-CA" sz="2400" dirty="0"/>
              <a:t>speaking women over 19 years of age who have returned to work following depression. Age range 23 to 64. Mean age 46.5</a:t>
            </a:r>
          </a:p>
          <a:p>
            <a:pPr marL="484632" indent="-457200">
              <a:spcBef>
                <a:spcPts val="1200"/>
              </a:spcBef>
              <a:spcAft>
                <a:spcPts val="1200"/>
              </a:spcAft>
              <a:buFont typeface="Arial" pitchFamily="34" charset="0"/>
              <a:buChar char="•"/>
            </a:pPr>
            <a:r>
              <a:rPr lang="en-CA" sz="2400" dirty="0" smtClean="0"/>
              <a:t>19 </a:t>
            </a:r>
            <a:r>
              <a:rPr lang="en-CA" sz="2400" dirty="0"/>
              <a:t>Single – </a:t>
            </a:r>
            <a:r>
              <a:rPr lang="en-CA" sz="2400" dirty="0" smtClean="0"/>
              <a:t>21 </a:t>
            </a:r>
            <a:r>
              <a:rPr lang="en-CA" sz="2400" dirty="0"/>
              <a:t>Married</a:t>
            </a:r>
          </a:p>
          <a:p>
            <a:pPr marL="484632" indent="-457200">
              <a:spcBef>
                <a:spcPts val="1200"/>
              </a:spcBef>
              <a:spcAft>
                <a:spcPts val="1200"/>
              </a:spcAft>
              <a:buFont typeface="Arial" pitchFamily="34" charset="0"/>
              <a:buChar char="•"/>
            </a:pPr>
            <a:r>
              <a:rPr lang="en-CA" sz="2400" dirty="0"/>
              <a:t>One First Nation, 5 Francophone</a:t>
            </a:r>
          </a:p>
          <a:p>
            <a:pPr marL="484632" indent="-457200">
              <a:spcBef>
                <a:spcPts val="1200"/>
              </a:spcBef>
              <a:spcAft>
                <a:spcPts val="1200"/>
              </a:spcAft>
              <a:buFont typeface="Arial" pitchFamily="34" charset="0"/>
              <a:buChar char="•"/>
            </a:pPr>
            <a:r>
              <a:rPr lang="en-CA" sz="2400" dirty="0"/>
              <a:t>Ten were mothers</a:t>
            </a:r>
          </a:p>
          <a:p>
            <a:pPr marL="484632" indent="-457200">
              <a:spcBef>
                <a:spcPts val="1200"/>
              </a:spcBef>
              <a:spcAft>
                <a:spcPts val="1200"/>
              </a:spcAft>
              <a:buFont typeface="Arial" pitchFamily="34" charset="0"/>
              <a:buChar char="•"/>
            </a:pPr>
            <a:r>
              <a:rPr lang="en-CA" sz="2400" dirty="0"/>
              <a:t>Currently employed full-time, part-time or seasonal</a:t>
            </a:r>
          </a:p>
          <a:p>
            <a:pPr marL="484632" indent="-457200">
              <a:spcBef>
                <a:spcPts val="1200"/>
              </a:spcBef>
              <a:spcAft>
                <a:spcPts val="1200"/>
              </a:spcAft>
              <a:buFont typeface="Arial" pitchFamily="34" charset="0"/>
              <a:buChar char="•"/>
            </a:pPr>
            <a:r>
              <a:rPr lang="en-CA" sz="2400" dirty="0"/>
              <a:t>At least a 3 month lapse from work that was due to depression</a:t>
            </a:r>
          </a:p>
          <a:p>
            <a:endParaRPr lang="en-US" sz="2400" dirty="0"/>
          </a:p>
        </p:txBody>
      </p:sp>
    </p:spTree>
    <p:extLst>
      <p:ext uri="{BB962C8B-B14F-4D97-AF65-F5344CB8AC3E}">
        <p14:creationId xmlns:p14="http://schemas.microsoft.com/office/powerpoint/2010/main" val="345488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40000"/>
              <a:lumOff val="60000"/>
            </a:schemeClr>
          </a:solidFill>
        </p:spPr>
        <p:txBody>
          <a:bodyPr/>
          <a:lstStyle/>
          <a:p>
            <a:r>
              <a:rPr lang="en-US" dirty="0" smtClean="0"/>
              <a:t>Data Collection and Analysis</a:t>
            </a:r>
            <a:endParaRPr lang="en-US" dirty="0"/>
          </a:p>
        </p:txBody>
      </p:sp>
      <p:sp>
        <p:nvSpPr>
          <p:cNvPr id="3" name="Content Placeholder 2"/>
          <p:cNvSpPr>
            <a:spLocks noGrp="1"/>
          </p:cNvSpPr>
          <p:nvPr>
            <p:ph idx="1"/>
          </p:nvPr>
        </p:nvSpPr>
        <p:spPr>
          <a:solidFill>
            <a:schemeClr val="accent2">
              <a:lumMod val="40000"/>
              <a:lumOff val="60000"/>
            </a:schemeClr>
          </a:solidFill>
        </p:spPr>
        <p:txBody>
          <a:bodyPr/>
          <a:lstStyle/>
          <a:p>
            <a:pPr marL="484632" indent="-457200">
              <a:spcAft>
                <a:spcPts val="600"/>
              </a:spcAft>
              <a:buFont typeface="Arial" pitchFamily="34" charset="0"/>
              <a:buChar char="•"/>
            </a:pPr>
            <a:r>
              <a:rPr lang="en-CA" dirty="0"/>
              <a:t>Audio recorded interviews</a:t>
            </a:r>
          </a:p>
          <a:p>
            <a:pPr marL="484632" indent="-457200">
              <a:spcAft>
                <a:spcPts val="600"/>
              </a:spcAft>
              <a:buFont typeface="Arial" pitchFamily="34" charset="0"/>
              <a:buChar char="•"/>
            </a:pPr>
            <a:r>
              <a:rPr lang="en-CA" dirty="0"/>
              <a:t>Transcribed verbatim</a:t>
            </a:r>
          </a:p>
          <a:p>
            <a:pPr marL="484632" indent="-457200">
              <a:spcAft>
                <a:spcPts val="600"/>
              </a:spcAft>
              <a:buFont typeface="Arial" pitchFamily="34" charset="0"/>
              <a:buChar char="•"/>
            </a:pPr>
            <a:r>
              <a:rPr lang="en-CA" dirty="0"/>
              <a:t>Used data analysis platform </a:t>
            </a:r>
            <a:r>
              <a:rPr lang="en-CA" dirty="0" err="1"/>
              <a:t>Nvivo</a:t>
            </a:r>
            <a:endParaRPr lang="en-CA" dirty="0"/>
          </a:p>
          <a:p>
            <a:pPr marL="484632" indent="-457200">
              <a:spcAft>
                <a:spcPts val="600"/>
              </a:spcAft>
              <a:buFont typeface="Arial" pitchFamily="34" charset="0"/>
              <a:buChar char="•"/>
            </a:pPr>
            <a:r>
              <a:rPr lang="en-CA" dirty="0"/>
              <a:t>Line by line open coding</a:t>
            </a:r>
          </a:p>
          <a:p>
            <a:pPr marL="484632" indent="-457200">
              <a:spcAft>
                <a:spcPts val="600"/>
              </a:spcAft>
              <a:buFont typeface="Arial" pitchFamily="34" charset="0"/>
              <a:buChar char="•"/>
            </a:pPr>
            <a:r>
              <a:rPr lang="en-CA" dirty="0"/>
              <a:t>Constant comparison</a:t>
            </a:r>
          </a:p>
          <a:p>
            <a:pPr marL="484632" indent="-457200">
              <a:spcAft>
                <a:spcPts val="600"/>
              </a:spcAft>
              <a:buFont typeface="Arial" pitchFamily="34" charset="0"/>
              <a:buChar char="•"/>
            </a:pPr>
            <a:r>
              <a:rPr lang="en-CA" dirty="0"/>
              <a:t>Categories</a:t>
            </a:r>
          </a:p>
          <a:p>
            <a:pPr marL="484632" indent="-457200">
              <a:spcAft>
                <a:spcPts val="600"/>
              </a:spcAft>
              <a:buFont typeface="Arial" pitchFamily="34" charset="0"/>
              <a:buChar char="•"/>
            </a:pPr>
            <a:r>
              <a:rPr lang="en-CA" dirty="0"/>
              <a:t>Theoretical sampling</a:t>
            </a:r>
          </a:p>
          <a:p>
            <a:pPr marL="484632" indent="-457200">
              <a:spcAft>
                <a:spcPts val="600"/>
              </a:spcAft>
              <a:buFont typeface="Arial" pitchFamily="34" charset="0"/>
              <a:buChar char="•"/>
            </a:pPr>
            <a:r>
              <a:rPr lang="en-CA" dirty="0"/>
              <a:t>Theory development</a:t>
            </a:r>
          </a:p>
          <a:p>
            <a:endParaRPr lang="en-US" dirty="0"/>
          </a:p>
        </p:txBody>
      </p:sp>
    </p:spTree>
    <p:extLst>
      <p:ext uri="{BB962C8B-B14F-4D97-AF65-F5344CB8AC3E}">
        <p14:creationId xmlns:p14="http://schemas.microsoft.com/office/powerpoint/2010/main" val="38804727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259</TotalTime>
  <Words>911</Words>
  <Application>Microsoft Office PowerPoint</Application>
  <PresentationFormat>Widescreen</PresentationFormat>
  <Paragraphs>141</Paragraphs>
  <Slides>27</Slides>
  <Notes>27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3" baseType="lpstr">
      <vt:lpstr>Arial</vt:lpstr>
      <vt:lpstr>Calibri</vt:lpstr>
      <vt:lpstr>Century Gothic</vt:lpstr>
      <vt:lpstr>Garamond</vt:lpstr>
      <vt:lpstr>Savon</vt:lpstr>
      <vt:lpstr>Document</vt:lpstr>
      <vt:lpstr>Removing the mask: Women returning to work after a depression</vt:lpstr>
      <vt:lpstr>Canada</vt:lpstr>
      <vt:lpstr>University of New Brunswick</vt:lpstr>
      <vt:lpstr>Literature on Depression </vt:lpstr>
      <vt:lpstr>Purpose</vt:lpstr>
      <vt:lpstr>Methodology</vt:lpstr>
      <vt:lpstr>Sample continued</vt:lpstr>
      <vt:lpstr>Sample</vt:lpstr>
      <vt:lpstr>Data Collection and Analysis</vt:lpstr>
      <vt:lpstr>The Depression Experience</vt:lpstr>
      <vt:lpstr>Depression and Work</vt:lpstr>
      <vt:lpstr> “Relief that I didn’t have to go out of my house” “Didn’t have to put on a face” “No more acting” “Worried about what people would think” “No contact from work”</vt:lpstr>
      <vt:lpstr>Returning to Work</vt:lpstr>
      <vt:lpstr>Returning to Work</vt:lpstr>
      <vt:lpstr>Barriers to Returning to Work</vt:lpstr>
      <vt:lpstr>Stigma</vt:lpstr>
      <vt:lpstr>“…one person that I told that I was off for anxiety and depression said oh yeah we’re all stressed here but we don’t get to take the summer off.” Interview 1 </vt:lpstr>
      <vt:lpstr>Benefits to Returning to Work</vt:lpstr>
      <vt:lpstr>Reoccurring Theme Battling Adversity</vt:lpstr>
      <vt:lpstr>Battling Adversity</vt:lpstr>
      <vt:lpstr>Reoccurring Theme: The Active Practice of Silence</vt:lpstr>
      <vt:lpstr>Concealing Depression</vt:lpstr>
      <vt:lpstr>Concealing Depression</vt:lpstr>
      <vt:lpstr>Secrecy within Workplace</vt:lpstr>
      <vt:lpstr>Secrecy in Workplace</vt:lpstr>
      <vt:lpstr>PowerPoint Presentation</vt:lpstr>
      <vt:lpstr>Questions</vt:lpstr>
    </vt:vector>
  </TitlesOfParts>
  <Company>University of New Brunswick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Battling Adversity: Women Returning to Work after Depression</dc:title>
  <dc:creator>Heather L. MacDonald</dc:creator>
  <cp:lastModifiedBy>Heather L. MacDonald</cp:lastModifiedBy>
  <cp:revision>20</cp:revision>
  <cp:lastPrinted>2015-07-18T14:55:57Z</cp:lastPrinted>
  <dcterms:created xsi:type="dcterms:W3CDTF">2015-05-04T15:51:36Z</dcterms:created>
  <dcterms:modified xsi:type="dcterms:W3CDTF">2015-07-18T14:56:14Z</dcterms:modified>
</cp:coreProperties>
</file>