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drawings/drawing1.xml" ContentType="application/vnd.openxmlformats-officedocument.drawingml.chartshapes+xml"/>
  <Override PartName="/ppt/charts/chart15.xml" ContentType="application/vnd.openxmlformats-officedocument.drawingml.chart+xml"/>
  <Override PartName="/ppt/drawings/drawing2.xml" ContentType="application/vnd.openxmlformats-officedocument.drawingml.chartshapes+xml"/>
  <Override PartName="/ppt/charts/chart16.xml" ContentType="application/vnd.openxmlformats-officedocument.drawingml.chart+xml"/>
  <Override PartName="/ppt/drawings/drawing3.xml" ContentType="application/vnd.openxmlformats-officedocument.drawingml.chartshapes+xml"/>
  <Override PartName="/ppt/charts/chart17.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647" r:id="rId1"/>
  </p:sldMasterIdLst>
  <p:sldIdLst>
    <p:sldId id="256" r:id="rId2"/>
    <p:sldId id="318" r:id="rId3"/>
    <p:sldId id="348" r:id="rId4"/>
    <p:sldId id="353" r:id="rId5"/>
    <p:sldId id="355" r:id="rId6"/>
    <p:sldId id="356" r:id="rId7"/>
    <p:sldId id="357" r:id="rId8"/>
    <p:sldId id="358" r:id="rId9"/>
    <p:sldId id="359" r:id="rId10"/>
    <p:sldId id="360" r:id="rId11"/>
    <p:sldId id="361" r:id="rId12"/>
    <p:sldId id="362" r:id="rId13"/>
    <p:sldId id="366" r:id="rId14"/>
    <p:sldId id="364" r:id="rId15"/>
    <p:sldId id="365" r:id="rId16"/>
    <p:sldId id="367" r:id="rId17"/>
    <p:sldId id="368" r:id="rId18"/>
    <p:sldId id="369" r:id="rId19"/>
    <p:sldId id="397" r:id="rId20"/>
    <p:sldId id="370" r:id="rId21"/>
    <p:sldId id="371" r:id="rId22"/>
    <p:sldId id="372" r:id="rId23"/>
    <p:sldId id="373"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 id="386" r:id="rId37"/>
    <p:sldId id="387" r:id="rId38"/>
    <p:sldId id="388" r:id="rId39"/>
    <p:sldId id="390" r:id="rId40"/>
    <p:sldId id="391" r:id="rId41"/>
    <p:sldId id="392" r:id="rId42"/>
    <p:sldId id="393" r:id="rId43"/>
    <p:sldId id="394" r:id="rId44"/>
    <p:sldId id="395" r:id="rId45"/>
    <p:sldId id="396" r:id="rId46"/>
    <p:sldId id="346" r:id="rId47"/>
  </p:sldIdLst>
  <p:sldSz cx="9144000" cy="6858000" type="screen4x3"/>
  <p:notesSz cx="6858000" cy="9144000"/>
  <p:embeddedFontLst>
    <p:embeddedFont>
      <p:font typeface="한컴바탕" panose="02030600000101010101" pitchFamily="18" charset="2"/>
      <p:regular r:id="rId48"/>
    </p:embeddedFont>
    <p:embeddedFont>
      <p:font typeface="Century Gothic" panose="020B0502020202020204" pitchFamily="34" charset="0"/>
      <p:regular r:id="rId49"/>
      <p:bold r:id="rId50"/>
      <p:italic r:id="rId51"/>
      <p:boldItalic r:id="rId52"/>
    </p:embeddedFont>
    <p:embeddedFont>
      <p:font typeface="Wingdings 3" panose="05040102010807070707" pitchFamily="18" charset="2"/>
      <p:regular r:id="rId53"/>
    </p:embeddedFont>
    <p:embeddedFont>
      <p:font typeface="맑은 고딕" panose="020B0503020000020004" pitchFamily="50" charset="-127"/>
      <p:regular r:id="rId54"/>
      <p:bold r:id="rId55"/>
    </p:embeddedFont>
    <p:embeddedFont>
      <p:font typeface="HY견고딕" panose="02030600000101010101" pitchFamily="18" charset="-127"/>
      <p:regular r:id="rId5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보통 스타일 4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sorterViewPr>
    <p:cViewPr>
      <p:scale>
        <a:sx n="100" d="100"/>
        <a:sy n="100" d="100"/>
      </p:scale>
      <p:origin x="0" y="38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3.fntdata"/><Relationship Id="rId55"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6.fntdata"/><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font" Target="fonts/font9.fntdata"/><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solidFill>
                <a:schemeClr val="accent6">
                  <a:lumMod val="50000"/>
                </a:schemeClr>
              </a:solidFill>
            </a:defRPr>
          </a:pPr>
          <a:endParaRPr lang="ko-KR"/>
        </a:p>
      </c:txPr>
    </c:title>
    <c:autoTitleDeleted val="0"/>
    <c:plotArea>
      <c:layout/>
      <c:barChart>
        <c:barDir val="col"/>
        <c:grouping val="clustered"/>
        <c:varyColors val="0"/>
        <c:ser>
          <c:idx val="0"/>
          <c:order val="0"/>
          <c:tx>
            <c:strRef>
              <c:f>Sheet1!$B$1</c:f>
              <c:strCache>
                <c:ptCount val="1"/>
                <c:pt idx="0">
                  <c:v>Age</c:v>
                </c:pt>
              </c:strCache>
            </c:strRef>
          </c:tx>
          <c:invertIfNegative val="0"/>
          <c:dPt>
            <c:idx val="1"/>
            <c:invertIfNegative val="0"/>
            <c:bubble3D val="0"/>
            <c:spPr>
              <a:solidFill>
                <a:schemeClr val="accent2"/>
              </a:solidFill>
            </c:spPr>
          </c:dPt>
          <c:dLbls>
            <c:dLblPos val="inEnd"/>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Sheet1!$B$2:$B$3</c:f>
              <c:numCache>
                <c:formatCode>General</c:formatCode>
                <c:ptCount val="2"/>
                <c:pt idx="0">
                  <c:v>20.57</c:v>
                </c:pt>
                <c:pt idx="1">
                  <c:v>19.7</c:v>
                </c:pt>
              </c:numCache>
            </c:numRef>
          </c:val>
        </c:ser>
        <c:dLbls>
          <c:showLegendKey val="0"/>
          <c:showVal val="0"/>
          <c:showCatName val="0"/>
          <c:showSerName val="0"/>
          <c:showPercent val="0"/>
          <c:showBubbleSize val="0"/>
        </c:dLbls>
        <c:gapWidth val="75"/>
        <c:overlap val="40"/>
        <c:axId val="222164864"/>
        <c:axId val="222166400"/>
      </c:barChart>
      <c:catAx>
        <c:axId val="222164864"/>
        <c:scaling>
          <c:orientation val="minMax"/>
        </c:scaling>
        <c:delete val="0"/>
        <c:axPos val="b"/>
        <c:majorTickMark val="none"/>
        <c:minorTickMark val="none"/>
        <c:tickLblPos val="nextTo"/>
        <c:crossAx val="222166400"/>
        <c:crosses val="autoZero"/>
        <c:auto val="1"/>
        <c:lblAlgn val="ctr"/>
        <c:lblOffset val="100"/>
        <c:noMultiLvlLbl val="0"/>
      </c:catAx>
      <c:valAx>
        <c:axId val="222166400"/>
        <c:scaling>
          <c:orientation val="minMax"/>
          <c:min val="15"/>
        </c:scaling>
        <c:delete val="0"/>
        <c:axPos val="l"/>
        <c:numFmt formatCode="General" sourceLinked="1"/>
        <c:majorTickMark val="none"/>
        <c:minorTickMark val="none"/>
        <c:tickLblPos val="nextTo"/>
        <c:crossAx val="222164864"/>
        <c:crosses val="autoZero"/>
        <c:crossBetween val="between"/>
        <c:majorUnit val="2"/>
      </c:valAx>
    </c:plotArea>
    <c:legend>
      <c:legendPos val="r"/>
      <c:layout/>
      <c:overlay val="0"/>
    </c:legend>
    <c:plotVisOnly val="1"/>
    <c:dispBlanksAs val="gap"/>
    <c:showDLblsOverMax val="0"/>
  </c:chart>
  <c:txPr>
    <a:bodyPr/>
    <a:lstStyle/>
    <a:p>
      <a:pPr>
        <a:defRPr sz="1800"/>
      </a:pPr>
      <a:endParaRPr lang="ko-K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70126676147429"/>
          <c:y val="4.5869164856142543E-2"/>
          <c:w val="0.66457227994154144"/>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38.7</a:t>
                    </a:r>
                    <a:endParaRPr lang="en-US" altLang="ko-KR" dirty="0"/>
                  </a:p>
                </c:rich>
              </c:tx>
              <c:showLegendKey val="0"/>
              <c:showVal val="1"/>
              <c:showCatName val="0"/>
              <c:showSerName val="0"/>
              <c:showPercent val="0"/>
              <c:showBubbleSize val="0"/>
            </c:dLbl>
            <c:dLbl>
              <c:idx val="1"/>
              <c:layout/>
              <c:tx>
                <c:rich>
                  <a:bodyPr/>
                  <a:lstStyle/>
                  <a:p>
                    <a:r>
                      <a:rPr lang="en-US" altLang="ko-KR" dirty="0" smtClean="0"/>
                      <a:t>61.3</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20</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smtClean="0"/>
                      <a:t>3.2%</a:t>
                    </a:r>
                    <a:endParaRPr lang="en-US" altLang="ko-K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Sheet1!$B$2:$B$3</c:f>
              <c:numCache>
                <c:formatCode>General</c:formatCode>
                <c:ptCount val="2"/>
                <c:pt idx="0">
                  <c:v>38.700000000000003</c:v>
                </c:pt>
                <c:pt idx="1">
                  <c:v>61.3</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92.9</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Sheet1!$C$2:$C$3</c:f>
              <c:numCache>
                <c:formatCode>General</c:formatCode>
                <c:ptCount val="2"/>
                <c:pt idx="0">
                  <c:v>92.9</c:v>
                </c:pt>
                <c:pt idx="1">
                  <c:v>7.1</c:v>
                </c:pt>
              </c:numCache>
            </c:numRef>
          </c:val>
        </c:ser>
        <c:dLbls>
          <c:showLegendKey val="0"/>
          <c:showVal val="1"/>
          <c:showCatName val="0"/>
          <c:showSerName val="0"/>
          <c:showPercent val="0"/>
          <c:showBubbleSize val="0"/>
        </c:dLbls>
        <c:gapWidth val="75"/>
        <c:axId val="222419584"/>
        <c:axId val="222418048"/>
      </c:barChart>
      <c:valAx>
        <c:axId val="222418048"/>
        <c:scaling>
          <c:orientation val="minMax"/>
          <c:max val="100"/>
        </c:scaling>
        <c:delete val="0"/>
        <c:axPos val="b"/>
        <c:numFmt formatCode="General" sourceLinked="1"/>
        <c:majorTickMark val="none"/>
        <c:minorTickMark val="none"/>
        <c:tickLblPos val="nextTo"/>
        <c:crossAx val="222419584"/>
        <c:crosses val="autoZero"/>
        <c:crossBetween val="between"/>
      </c:valAx>
      <c:catAx>
        <c:axId val="222419584"/>
        <c:scaling>
          <c:orientation val="minMax"/>
        </c:scaling>
        <c:delete val="0"/>
        <c:axPos val="l"/>
        <c:majorTickMark val="none"/>
        <c:minorTickMark val="none"/>
        <c:tickLblPos val="nextTo"/>
        <c:crossAx val="222418048"/>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185387757078036"/>
          <c:y val="4.5869164856142543E-2"/>
          <c:w val="0.69009824873438785"/>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3.2</a:t>
                    </a:r>
                    <a:endParaRPr lang="en-US" altLang="ko-KR" dirty="0"/>
                  </a:p>
                </c:rich>
              </c:tx>
              <c:showLegendKey val="0"/>
              <c:showVal val="1"/>
              <c:showCatName val="0"/>
              <c:showSerName val="0"/>
              <c:showPercent val="0"/>
              <c:showBubbleSize val="0"/>
            </c:dLbl>
            <c:dLbl>
              <c:idx val="1"/>
              <c:layout/>
              <c:tx>
                <c:rich>
                  <a:bodyPr/>
                  <a:lstStyle/>
                  <a:p>
                    <a:r>
                      <a:rPr lang="en-US" altLang="ko-KR" dirty="0" smtClean="0"/>
                      <a:t>45.2</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25.8</a:t>
                    </a:r>
                    <a:endParaRPr lang="en-US" altLang="ko-KR" dirty="0"/>
                  </a:p>
                </c:rich>
              </c:tx>
              <c:numFmt formatCode="General" sourceLinked="0"/>
              <c:spPr/>
              <c:showLegendKey val="0"/>
              <c:showVal val="1"/>
              <c:showCatName val="0"/>
              <c:showSerName val="0"/>
              <c:showPercent val="0"/>
              <c:showBubbleSize val="0"/>
            </c:dLbl>
            <c:dLbl>
              <c:idx val="3"/>
              <c:layout/>
              <c:tx>
                <c:rich>
                  <a:bodyPr/>
                  <a:lstStyle/>
                  <a:p>
                    <a:r>
                      <a:rPr lang="en-US" altLang="ko-KR" dirty="0" smtClean="0"/>
                      <a:t>25.8</a:t>
                    </a:r>
                    <a:endParaRPr lang="en-US" altLang="ko-KR"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Never</c:v>
                </c:pt>
                <c:pt idx="1">
                  <c:v>1-2/month</c:v>
                </c:pt>
                <c:pt idx="2">
                  <c:v>1/week</c:v>
                </c:pt>
                <c:pt idx="3">
                  <c:v>2-3/week</c:v>
                </c:pt>
              </c:strCache>
            </c:strRef>
          </c:cat>
          <c:val>
            <c:numRef>
              <c:f>Sheet1!$B$2:$B$5</c:f>
              <c:numCache>
                <c:formatCode>General</c:formatCode>
                <c:ptCount val="4"/>
                <c:pt idx="0">
                  <c:v>3.2</c:v>
                </c:pt>
                <c:pt idx="1">
                  <c:v>45.2</c:v>
                </c:pt>
                <c:pt idx="2">
                  <c:v>25.8</c:v>
                </c:pt>
                <c:pt idx="3">
                  <c:v>25.8</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21.4</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Never</c:v>
                </c:pt>
                <c:pt idx="1">
                  <c:v>1-2/month</c:v>
                </c:pt>
                <c:pt idx="2">
                  <c:v>1/week</c:v>
                </c:pt>
                <c:pt idx="3">
                  <c:v>2-3/week</c:v>
                </c:pt>
              </c:strCache>
            </c:strRef>
          </c:cat>
          <c:val>
            <c:numRef>
              <c:f>Sheet1!$C$2:$C$5</c:f>
              <c:numCache>
                <c:formatCode>General</c:formatCode>
                <c:ptCount val="4"/>
                <c:pt idx="0">
                  <c:v>21.4</c:v>
                </c:pt>
                <c:pt idx="1">
                  <c:v>42.9</c:v>
                </c:pt>
                <c:pt idx="2">
                  <c:v>17.899999999999999</c:v>
                </c:pt>
                <c:pt idx="3">
                  <c:v>17.899999999999999</c:v>
                </c:pt>
              </c:numCache>
            </c:numRef>
          </c:val>
        </c:ser>
        <c:dLbls>
          <c:showLegendKey val="0"/>
          <c:showVal val="1"/>
          <c:showCatName val="0"/>
          <c:showSerName val="0"/>
          <c:showPercent val="0"/>
          <c:showBubbleSize val="0"/>
        </c:dLbls>
        <c:gapWidth val="75"/>
        <c:axId val="222799744"/>
        <c:axId val="222798208"/>
      </c:barChart>
      <c:valAx>
        <c:axId val="222798208"/>
        <c:scaling>
          <c:orientation val="minMax"/>
          <c:max val="50"/>
        </c:scaling>
        <c:delete val="0"/>
        <c:axPos val="b"/>
        <c:numFmt formatCode="General" sourceLinked="1"/>
        <c:majorTickMark val="none"/>
        <c:minorTickMark val="none"/>
        <c:tickLblPos val="nextTo"/>
        <c:crossAx val="222799744"/>
        <c:crosses val="autoZero"/>
        <c:crossBetween val="between"/>
        <c:majorUnit val="10"/>
        <c:minorUnit val="10"/>
      </c:valAx>
      <c:catAx>
        <c:axId val="222799744"/>
        <c:scaling>
          <c:orientation val="minMax"/>
        </c:scaling>
        <c:delete val="0"/>
        <c:axPos val="l"/>
        <c:majorTickMark val="none"/>
        <c:minorTickMark val="none"/>
        <c:tickLblPos val="nextTo"/>
        <c:txPr>
          <a:bodyPr/>
          <a:lstStyle/>
          <a:p>
            <a:pPr>
              <a:defRPr sz="1400"/>
            </a:pPr>
            <a:endParaRPr lang="ko-KR"/>
          </a:p>
        </c:txPr>
        <c:crossAx val="222798208"/>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70126676147429"/>
          <c:y val="4.5869164856142543E-2"/>
          <c:w val="0.66457227994154144"/>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93.5</a:t>
                    </a:r>
                    <a:endParaRPr lang="en-US" altLang="ko-KR" dirty="0"/>
                  </a:p>
                </c:rich>
              </c:tx>
              <c:showLegendKey val="0"/>
              <c:showVal val="1"/>
              <c:showCatName val="0"/>
              <c:showSerName val="0"/>
              <c:showPercent val="0"/>
              <c:showBubbleSize val="0"/>
            </c:dLbl>
            <c:dLbl>
              <c:idx val="1"/>
              <c:layout/>
              <c:tx>
                <c:rich>
                  <a:bodyPr/>
                  <a:lstStyle/>
                  <a:p>
                    <a:r>
                      <a:rPr lang="en-US" altLang="ko-KR" dirty="0" smtClean="0"/>
                      <a:t>6.5</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20</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smtClean="0"/>
                      <a:t>3.2%</a:t>
                    </a:r>
                    <a:endParaRPr lang="en-US" altLang="ko-K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Sheet1!$B$2:$B$3</c:f>
              <c:numCache>
                <c:formatCode>General</c:formatCode>
                <c:ptCount val="2"/>
                <c:pt idx="0">
                  <c:v>93.5</c:v>
                </c:pt>
                <c:pt idx="1">
                  <c:v>6.5</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82.1</a:t>
                    </a:r>
                    <a:endParaRPr lang="en-US" altLang="en-US" dirty="0"/>
                  </a:p>
                </c:rich>
              </c:tx>
              <c:showLegendKey val="0"/>
              <c:showVal val="1"/>
              <c:showCatName val="0"/>
              <c:showSerName val="0"/>
              <c:showPercent val="0"/>
              <c:showBubbleSize val="0"/>
            </c:dLbl>
            <c:dLbl>
              <c:idx val="1"/>
              <c:layout/>
              <c:tx>
                <c:rich>
                  <a:bodyPr/>
                  <a:lstStyle/>
                  <a:p>
                    <a:r>
                      <a:rPr lang="en-US" altLang="en-US" smtClean="0"/>
                      <a:t>14.3</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Sheet1!$C$2:$C$3</c:f>
              <c:numCache>
                <c:formatCode>General</c:formatCode>
                <c:ptCount val="2"/>
                <c:pt idx="0">
                  <c:v>82.1</c:v>
                </c:pt>
                <c:pt idx="1">
                  <c:v>7.1</c:v>
                </c:pt>
              </c:numCache>
            </c:numRef>
          </c:val>
        </c:ser>
        <c:dLbls>
          <c:showLegendKey val="0"/>
          <c:showVal val="1"/>
          <c:showCatName val="0"/>
          <c:showSerName val="0"/>
          <c:showPercent val="0"/>
          <c:showBubbleSize val="0"/>
        </c:dLbls>
        <c:gapWidth val="75"/>
        <c:axId val="222844416"/>
        <c:axId val="222842880"/>
      </c:barChart>
      <c:valAx>
        <c:axId val="222842880"/>
        <c:scaling>
          <c:orientation val="minMax"/>
          <c:max val="100"/>
        </c:scaling>
        <c:delete val="0"/>
        <c:axPos val="b"/>
        <c:numFmt formatCode="General" sourceLinked="1"/>
        <c:majorTickMark val="none"/>
        <c:minorTickMark val="none"/>
        <c:tickLblPos val="nextTo"/>
        <c:crossAx val="222844416"/>
        <c:crosses val="autoZero"/>
        <c:crossBetween val="between"/>
      </c:valAx>
      <c:catAx>
        <c:axId val="222844416"/>
        <c:scaling>
          <c:orientation val="minMax"/>
        </c:scaling>
        <c:delete val="0"/>
        <c:axPos val="l"/>
        <c:majorTickMark val="none"/>
        <c:minorTickMark val="none"/>
        <c:tickLblPos val="nextTo"/>
        <c:crossAx val="222842880"/>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185387757078036"/>
          <c:y val="4.5869164856142543E-2"/>
          <c:w val="0.69009824873438785"/>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87.1</a:t>
                    </a:r>
                    <a:endParaRPr lang="en-US" altLang="ko-KR" dirty="0"/>
                  </a:p>
                </c:rich>
              </c:tx>
              <c:showLegendKey val="0"/>
              <c:showVal val="1"/>
              <c:showCatName val="0"/>
              <c:showSerName val="0"/>
              <c:showPercent val="0"/>
              <c:showBubbleSize val="0"/>
            </c:dLbl>
            <c:dLbl>
              <c:idx val="1"/>
              <c:layout/>
              <c:tx>
                <c:rich>
                  <a:bodyPr/>
                  <a:lstStyle/>
                  <a:p>
                    <a:r>
                      <a:rPr lang="en-US" altLang="ko-KR" dirty="0" smtClean="0"/>
                      <a:t>12.9</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25.8</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dirty="0" smtClean="0"/>
                      <a:t>25.8</a:t>
                    </a:r>
                    <a:endParaRPr lang="en-US" altLang="ko-KR"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Sheet1!$B$2:$B$3</c:f>
              <c:numCache>
                <c:formatCode>General</c:formatCode>
                <c:ptCount val="2"/>
                <c:pt idx="0">
                  <c:v>87.1</c:v>
                </c:pt>
                <c:pt idx="1">
                  <c:v>12.9</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89.3</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Sheet1!$C$2:$C$3</c:f>
              <c:numCache>
                <c:formatCode>General</c:formatCode>
                <c:ptCount val="2"/>
                <c:pt idx="0">
                  <c:v>89.3</c:v>
                </c:pt>
                <c:pt idx="1">
                  <c:v>10.7</c:v>
                </c:pt>
              </c:numCache>
            </c:numRef>
          </c:val>
        </c:ser>
        <c:dLbls>
          <c:showLegendKey val="0"/>
          <c:showVal val="1"/>
          <c:showCatName val="0"/>
          <c:showSerName val="0"/>
          <c:showPercent val="0"/>
          <c:showBubbleSize val="0"/>
        </c:dLbls>
        <c:gapWidth val="75"/>
        <c:axId val="222888704"/>
        <c:axId val="222886912"/>
      </c:barChart>
      <c:valAx>
        <c:axId val="222886912"/>
        <c:scaling>
          <c:orientation val="minMax"/>
        </c:scaling>
        <c:delete val="0"/>
        <c:axPos val="b"/>
        <c:numFmt formatCode="General" sourceLinked="1"/>
        <c:majorTickMark val="none"/>
        <c:minorTickMark val="none"/>
        <c:tickLblPos val="nextTo"/>
        <c:crossAx val="222888704"/>
        <c:crosses val="autoZero"/>
        <c:crossBetween val="between"/>
      </c:valAx>
      <c:catAx>
        <c:axId val="222888704"/>
        <c:scaling>
          <c:orientation val="minMax"/>
        </c:scaling>
        <c:delete val="0"/>
        <c:axPos val="l"/>
        <c:majorTickMark val="none"/>
        <c:minorTickMark val="none"/>
        <c:tickLblPos val="nextTo"/>
        <c:txPr>
          <a:bodyPr/>
          <a:lstStyle/>
          <a:p>
            <a:pPr>
              <a:defRPr sz="1800" b="0"/>
            </a:pPr>
            <a:endParaRPr lang="ko-KR"/>
          </a:p>
        </c:txPr>
        <c:crossAx val="222886912"/>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Male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Sheet1!$A$2:$A$9</c:f>
              <c:strCache>
                <c:ptCount val="8"/>
                <c:pt idx="0">
                  <c:v>Stop smoking or continue not smoking</c:v>
                </c:pt>
                <c:pt idx="1">
                  <c:v>Get HPV vaccination</c:v>
                </c:pt>
                <c:pt idx="2">
                  <c:v>Abstinence from sex until marriage</c:v>
                </c:pt>
                <c:pt idx="3">
                  <c:v>Reduce number of sex partner</c:v>
                </c:pt>
                <c:pt idx="4">
                  <c:v>Regular condom use</c:v>
                </c:pt>
                <c:pt idx="5">
                  <c:v>Perception of gender equality</c:v>
                </c:pt>
                <c:pt idx="6">
                  <c:v>Awarehess of sexual rights</c:v>
                </c:pt>
                <c:pt idx="7">
                  <c:v>Knowledge of HPV</c:v>
                </c:pt>
              </c:strCache>
            </c:strRef>
          </c:cat>
          <c:val>
            <c:numRef>
              <c:f>Sheet1!$B$2:$B$9</c:f>
              <c:numCache>
                <c:formatCode>0.0</c:formatCode>
                <c:ptCount val="8"/>
                <c:pt idx="0">
                  <c:v>4.2</c:v>
                </c:pt>
                <c:pt idx="1">
                  <c:v>3.52</c:v>
                </c:pt>
                <c:pt idx="2">
                  <c:v>2.52</c:v>
                </c:pt>
                <c:pt idx="3">
                  <c:v>3.45</c:v>
                </c:pt>
                <c:pt idx="4">
                  <c:v>4</c:v>
                </c:pt>
                <c:pt idx="5">
                  <c:v>13.76</c:v>
                </c:pt>
                <c:pt idx="6">
                  <c:v>53.67</c:v>
                </c:pt>
                <c:pt idx="7">
                  <c:v>0.8</c:v>
                </c:pt>
              </c:numCache>
            </c:numRef>
          </c:val>
        </c:ser>
        <c:ser>
          <c:idx val="1"/>
          <c:order val="1"/>
          <c:tx>
            <c:strRef>
              <c:f>Sheet1!$C$1</c:f>
              <c:strCache>
                <c:ptCount val="1"/>
                <c:pt idx="0">
                  <c:v>Female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Sheet1!$A$2:$A$9</c:f>
              <c:strCache>
                <c:ptCount val="8"/>
                <c:pt idx="0">
                  <c:v>Stop smoking or continue not smoking</c:v>
                </c:pt>
                <c:pt idx="1">
                  <c:v>Get HPV vaccination</c:v>
                </c:pt>
                <c:pt idx="2">
                  <c:v>Abstinence from sex until marriage</c:v>
                </c:pt>
                <c:pt idx="3">
                  <c:v>Reduce number of sex partner</c:v>
                </c:pt>
                <c:pt idx="4">
                  <c:v>Regular condom use</c:v>
                </c:pt>
                <c:pt idx="5">
                  <c:v>Perception of gender equality</c:v>
                </c:pt>
                <c:pt idx="6">
                  <c:v>Awarehess of sexual rights</c:v>
                </c:pt>
                <c:pt idx="7">
                  <c:v>Knowledge of HPV</c:v>
                </c:pt>
              </c:strCache>
            </c:strRef>
          </c:cat>
          <c:val>
            <c:numRef>
              <c:f>Sheet1!$C$2:$C$9</c:f>
              <c:numCache>
                <c:formatCode>0.0</c:formatCode>
                <c:ptCount val="8"/>
                <c:pt idx="0">
                  <c:v>4.75</c:v>
                </c:pt>
                <c:pt idx="1">
                  <c:v>3.71</c:v>
                </c:pt>
                <c:pt idx="2">
                  <c:v>3.71</c:v>
                </c:pt>
                <c:pt idx="3">
                  <c:v>4.6399999999999997</c:v>
                </c:pt>
                <c:pt idx="4">
                  <c:v>4.54</c:v>
                </c:pt>
                <c:pt idx="5">
                  <c:v>15.93</c:v>
                </c:pt>
                <c:pt idx="6">
                  <c:v>55.82</c:v>
                </c:pt>
                <c:pt idx="7">
                  <c:v>1.46</c:v>
                </c:pt>
              </c:numCache>
            </c:numRef>
          </c:val>
        </c:ser>
        <c:dLbls>
          <c:showLegendKey val="0"/>
          <c:showVal val="1"/>
          <c:showCatName val="0"/>
          <c:showSerName val="0"/>
          <c:showPercent val="0"/>
          <c:showBubbleSize val="0"/>
        </c:dLbls>
        <c:gapWidth val="75"/>
        <c:axId val="222939008"/>
        <c:axId val="222940544"/>
      </c:barChart>
      <c:catAx>
        <c:axId val="222939008"/>
        <c:scaling>
          <c:orientation val="minMax"/>
        </c:scaling>
        <c:delete val="0"/>
        <c:axPos val="l"/>
        <c:majorTickMark val="none"/>
        <c:minorTickMark val="none"/>
        <c:tickLblPos val="nextTo"/>
        <c:txPr>
          <a:bodyPr/>
          <a:lstStyle/>
          <a:p>
            <a:pPr>
              <a:defRPr sz="1400"/>
            </a:pPr>
            <a:endParaRPr lang="ko-KR"/>
          </a:p>
        </c:txPr>
        <c:crossAx val="222940544"/>
        <c:crosses val="autoZero"/>
        <c:auto val="1"/>
        <c:lblAlgn val="ctr"/>
        <c:lblOffset val="100"/>
        <c:noMultiLvlLbl val="0"/>
      </c:catAx>
      <c:valAx>
        <c:axId val="222940544"/>
        <c:scaling>
          <c:orientation val="minMax"/>
          <c:max val="60"/>
        </c:scaling>
        <c:delete val="0"/>
        <c:axPos val="b"/>
        <c:numFmt formatCode="0.0" sourceLinked="1"/>
        <c:majorTickMark val="none"/>
        <c:minorTickMark val="none"/>
        <c:tickLblPos val="nextTo"/>
        <c:crossAx val="222939008"/>
        <c:crosses val="autoZero"/>
        <c:crossBetween val="between"/>
      </c:valAx>
    </c:plotArea>
    <c:legend>
      <c:legendPos val="b"/>
      <c:layout/>
      <c:overlay val="0"/>
    </c:legend>
    <c:plotVisOnly val="1"/>
    <c:dispBlanksAs val="gap"/>
    <c:showDLblsOverMax val="0"/>
  </c:chart>
  <c:txPr>
    <a:bodyPr/>
    <a:lstStyle/>
    <a:p>
      <a:pPr>
        <a:defRPr sz="1800"/>
      </a:pPr>
      <a:endParaRPr lang="ko-KR"/>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Male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Sheet1!$A$2:$A$9</c:f>
              <c:strCache>
                <c:ptCount val="8"/>
                <c:pt idx="0">
                  <c:v>Stop smoking or continue not smoking</c:v>
                </c:pt>
                <c:pt idx="1">
                  <c:v>Get HPV vaccination</c:v>
                </c:pt>
                <c:pt idx="2">
                  <c:v>Abstinence from sex until marriage</c:v>
                </c:pt>
                <c:pt idx="3">
                  <c:v>Reduce number of sex partner</c:v>
                </c:pt>
                <c:pt idx="4">
                  <c:v>Regular condom use</c:v>
                </c:pt>
                <c:pt idx="5">
                  <c:v>Perception of gender equality</c:v>
                </c:pt>
                <c:pt idx="6">
                  <c:v>Awarehess of sexual rights</c:v>
                </c:pt>
                <c:pt idx="7">
                  <c:v>Knowledge of HPV</c:v>
                </c:pt>
              </c:strCache>
            </c:strRef>
          </c:cat>
          <c:val>
            <c:numRef>
              <c:f>Sheet1!$B$2:$B$9</c:f>
              <c:numCache>
                <c:formatCode>0.0</c:formatCode>
                <c:ptCount val="8"/>
                <c:pt idx="0">
                  <c:v>4.07</c:v>
                </c:pt>
                <c:pt idx="1">
                  <c:v>3.69</c:v>
                </c:pt>
                <c:pt idx="2">
                  <c:v>2.72</c:v>
                </c:pt>
                <c:pt idx="3">
                  <c:v>4</c:v>
                </c:pt>
                <c:pt idx="4">
                  <c:v>3.9</c:v>
                </c:pt>
                <c:pt idx="5">
                  <c:v>14.93</c:v>
                </c:pt>
                <c:pt idx="6">
                  <c:v>58.57</c:v>
                </c:pt>
                <c:pt idx="7">
                  <c:v>2.68</c:v>
                </c:pt>
              </c:numCache>
            </c:numRef>
          </c:val>
        </c:ser>
        <c:ser>
          <c:idx val="1"/>
          <c:order val="1"/>
          <c:tx>
            <c:strRef>
              <c:f>Sheet1!$C$1</c:f>
              <c:strCache>
                <c:ptCount val="1"/>
                <c:pt idx="0">
                  <c:v>Female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Sheet1!$A$2:$A$9</c:f>
              <c:strCache>
                <c:ptCount val="8"/>
                <c:pt idx="0">
                  <c:v>Stop smoking or continue not smoking</c:v>
                </c:pt>
                <c:pt idx="1">
                  <c:v>Get HPV vaccination</c:v>
                </c:pt>
                <c:pt idx="2">
                  <c:v>Abstinence from sex until marriage</c:v>
                </c:pt>
                <c:pt idx="3">
                  <c:v>Reduce number of sex partner</c:v>
                </c:pt>
                <c:pt idx="4">
                  <c:v>Regular condom use</c:v>
                </c:pt>
                <c:pt idx="5">
                  <c:v>Perception of gender equality</c:v>
                </c:pt>
                <c:pt idx="6">
                  <c:v>Awarehess of sexual rights</c:v>
                </c:pt>
                <c:pt idx="7">
                  <c:v>Knowledge of HPV</c:v>
                </c:pt>
              </c:strCache>
            </c:strRef>
          </c:cat>
          <c:val>
            <c:numRef>
              <c:f>Sheet1!$C$2:$C$9</c:f>
              <c:numCache>
                <c:formatCode>0.0</c:formatCode>
                <c:ptCount val="8"/>
                <c:pt idx="0">
                  <c:v>4.54</c:v>
                </c:pt>
                <c:pt idx="1">
                  <c:v>4.04</c:v>
                </c:pt>
                <c:pt idx="2">
                  <c:v>4</c:v>
                </c:pt>
                <c:pt idx="3">
                  <c:v>4.54</c:v>
                </c:pt>
                <c:pt idx="4">
                  <c:v>4.42</c:v>
                </c:pt>
                <c:pt idx="5">
                  <c:v>17.62</c:v>
                </c:pt>
                <c:pt idx="6">
                  <c:v>60.5</c:v>
                </c:pt>
                <c:pt idx="7">
                  <c:v>2.84</c:v>
                </c:pt>
              </c:numCache>
            </c:numRef>
          </c:val>
        </c:ser>
        <c:dLbls>
          <c:showLegendKey val="0"/>
          <c:showVal val="1"/>
          <c:showCatName val="0"/>
          <c:showSerName val="0"/>
          <c:showPercent val="0"/>
          <c:showBubbleSize val="0"/>
        </c:dLbls>
        <c:gapWidth val="75"/>
        <c:axId val="223062656"/>
        <c:axId val="223068544"/>
      </c:barChart>
      <c:catAx>
        <c:axId val="223062656"/>
        <c:scaling>
          <c:orientation val="minMax"/>
        </c:scaling>
        <c:delete val="0"/>
        <c:axPos val="l"/>
        <c:majorTickMark val="none"/>
        <c:minorTickMark val="none"/>
        <c:tickLblPos val="nextTo"/>
        <c:txPr>
          <a:bodyPr/>
          <a:lstStyle/>
          <a:p>
            <a:pPr>
              <a:defRPr sz="1400"/>
            </a:pPr>
            <a:endParaRPr lang="ko-KR"/>
          </a:p>
        </c:txPr>
        <c:crossAx val="223068544"/>
        <c:crosses val="autoZero"/>
        <c:auto val="1"/>
        <c:lblAlgn val="ctr"/>
        <c:lblOffset val="100"/>
        <c:noMultiLvlLbl val="0"/>
      </c:catAx>
      <c:valAx>
        <c:axId val="223068544"/>
        <c:scaling>
          <c:orientation val="minMax"/>
          <c:max val="60"/>
        </c:scaling>
        <c:delete val="0"/>
        <c:axPos val="b"/>
        <c:numFmt formatCode="0.0" sourceLinked="1"/>
        <c:majorTickMark val="none"/>
        <c:minorTickMark val="none"/>
        <c:tickLblPos val="nextTo"/>
        <c:crossAx val="223062656"/>
        <c:crosses val="autoZero"/>
        <c:crossBetween val="between"/>
      </c:valAx>
    </c:plotArea>
    <c:legend>
      <c:legendPos val="b"/>
      <c:layout/>
      <c:overlay val="0"/>
    </c:legend>
    <c:plotVisOnly val="1"/>
    <c:dispBlanksAs val="gap"/>
    <c:showDLblsOverMax val="0"/>
  </c:chart>
  <c:txPr>
    <a:bodyPr/>
    <a:lstStyle/>
    <a:p>
      <a:pPr>
        <a:defRPr sz="1800"/>
      </a:pPr>
      <a:endParaRPr lang="ko-KR"/>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bar"/>
        <c:grouping val="clustered"/>
        <c:varyColors val="0"/>
        <c:ser>
          <c:idx val="0"/>
          <c:order val="0"/>
          <c:tx>
            <c:strRef>
              <c:f>Sheet1!$B$1</c:f>
              <c:strCache>
                <c:ptCount val="1"/>
                <c:pt idx="0">
                  <c:v>Post</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Sheet1!$A$2:$A$10</c:f>
              <c:strCache>
                <c:ptCount val="9"/>
                <c:pt idx="0">
                  <c:v>Recommend Pap test to partner</c:v>
                </c:pt>
                <c:pt idx="1">
                  <c:v>Stop smoking or continue not smoking</c:v>
                </c:pt>
                <c:pt idx="2">
                  <c:v>Get HPV vaccination</c:v>
                </c:pt>
                <c:pt idx="3">
                  <c:v>Abstinence from sex until marriage</c:v>
                </c:pt>
                <c:pt idx="4">
                  <c:v>Reduce number of sex partner</c:v>
                </c:pt>
                <c:pt idx="5">
                  <c:v>Regular condom use</c:v>
                </c:pt>
                <c:pt idx="6">
                  <c:v>Perception of gender equality</c:v>
                </c:pt>
                <c:pt idx="7">
                  <c:v>Awarehess of sexual rights</c:v>
                </c:pt>
                <c:pt idx="8">
                  <c:v>Knowledge of HPV</c:v>
                </c:pt>
              </c:strCache>
            </c:strRef>
          </c:cat>
          <c:val>
            <c:numRef>
              <c:f>Sheet1!$B$2:$B$10</c:f>
              <c:numCache>
                <c:formatCode>0.0</c:formatCode>
                <c:ptCount val="9"/>
                <c:pt idx="0">
                  <c:v>4.3600000000000003</c:v>
                </c:pt>
                <c:pt idx="1">
                  <c:v>4.07</c:v>
                </c:pt>
                <c:pt idx="2">
                  <c:v>3.69</c:v>
                </c:pt>
                <c:pt idx="3">
                  <c:v>2.72</c:v>
                </c:pt>
                <c:pt idx="4">
                  <c:v>4</c:v>
                </c:pt>
                <c:pt idx="5">
                  <c:v>3.9</c:v>
                </c:pt>
                <c:pt idx="6">
                  <c:v>14.93</c:v>
                </c:pt>
                <c:pt idx="7">
                  <c:v>58.57</c:v>
                </c:pt>
                <c:pt idx="8">
                  <c:v>2.68</c:v>
                </c:pt>
              </c:numCache>
            </c:numRef>
          </c:val>
        </c:ser>
        <c:ser>
          <c:idx val="1"/>
          <c:order val="1"/>
          <c:tx>
            <c:strRef>
              <c:f>Sheet1!$C$1</c:f>
              <c:strCache>
                <c:ptCount val="1"/>
                <c:pt idx="0">
                  <c:v>Pre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Sheet1!$A$2:$A$10</c:f>
              <c:strCache>
                <c:ptCount val="9"/>
                <c:pt idx="0">
                  <c:v>Recommend Pap test to partner</c:v>
                </c:pt>
                <c:pt idx="1">
                  <c:v>Stop smoking or continue not smoking</c:v>
                </c:pt>
                <c:pt idx="2">
                  <c:v>Get HPV vaccination</c:v>
                </c:pt>
                <c:pt idx="3">
                  <c:v>Abstinence from sex until marriage</c:v>
                </c:pt>
                <c:pt idx="4">
                  <c:v>Reduce number of sex partner</c:v>
                </c:pt>
                <c:pt idx="5">
                  <c:v>Regular condom use</c:v>
                </c:pt>
                <c:pt idx="6">
                  <c:v>Perception of gender equality</c:v>
                </c:pt>
                <c:pt idx="7">
                  <c:v>Awarehess of sexual rights</c:v>
                </c:pt>
                <c:pt idx="8">
                  <c:v>Knowledge of HPV</c:v>
                </c:pt>
              </c:strCache>
            </c:strRef>
          </c:cat>
          <c:val>
            <c:numRef>
              <c:f>Sheet1!$C$2:$C$10</c:f>
              <c:numCache>
                <c:formatCode>0.0</c:formatCode>
                <c:ptCount val="9"/>
                <c:pt idx="0">
                  <c:v>3.87</c:v>
                </c:pt>
                <c:pt idx="1">
                  <c:v>4.2</c:v>
                </c:pt>
                <c:pt idx="2">
                  <c:v>3.52</c:v>
                </c:pt>
                <c:pt idx="3">
                  <c:v>2.52</c:v>
                </c:pt>
                <c:pt idx="4">
                  <c:v>3.45</c:v>
                </c:pt>
                <c:pt idx="5">
                  <c:v>4</c:v>
                </c:pt>
                <c:pt idx="6">
                  <c:v>13.76</c:v>
                </c:pt>
                <c:pt idx="7">
                  <c:v>53.67</c:v>
                </c:pt>
                <c:pt idx="8">
                  <c:v>0.8</c:v>
                </c:pt>
              </c:numCache>
            </c:numRef>
          </c:val>
        </c:ser>
        <c:dLbls>
          <c:showLegendKey val="0"/>
          <c:showVal val="1"/>
          <c:showCatName val="0"/>
          <c:showSerName val="0"/>
          <c:showPercent val="0"/>
          <c:showBubbleSize val="0"/>
        </c:dLbls>
        <c:gapWidth val="75"/>
        <c:axId val="164439552"/>
        <c:axId val="164441088"/>
      </c:barChart>
      <c:catAx>
        <c:axId val="164439552"/>
        <c:scaling>
          <c:orientation val="minMax"/>
        </c:scaling>
        <c:delete val="0"/>
        <c:axPos val="l"/>
        <c:majorTickMark val="none"/>
        <c:minorTickMark val="none"/>
        <c:tickLblPos val="nextTo"/>
        <c:txPr>
          <a:bodyPr/>
          <a:lstStyle/>
          <a:p>
            <a:pPr>
              <a:defRPr sz="1400"/>
            </a:pPr>
            <a:endParaRPr lang="ko-KR"/>
          </a:p>
        </c:txPr>
        <c:crossAx val="164441088"/>
        <c:crosses val="autoZero"/>
        <c:auto val="1"/>
        <c:lblAlgn val="ctr"/>
        <c:lblOffset val="100"/>
        <c:noMultiLvlLbl val="0"/>
      </c:catAx>
      <c:valAx>
        <c:axId val="164441088"/>
        <c:scaling>
          <c:orientation val="minMax"/>
          <c:max val="60"/>
        </c:scaling>
        <c:delete val="0"/>
        <c:axPos val="b"/>
        <c:numFmt formatCode="0.0" sourceLinked="1"/>
        <c:majorTickMark val="none"/>
        <c:minorTickMark val="none"/>
        <c:tickLblPos val="nextTo"/>
        <c:crossAx val="164439552"/>
        <c:crosses val="autoZero"/>
        <c:crossBetween val="between"/>
      </c:valAx>
    </c:plotArea>
    <c:legend>
      <c:legendPos val="b"/>
      <c:layout/>
      <c:overlay val="0"/>
    </c:legend>
    <c:plotVisOnly val="1"/>
    <c:dispBlanksAs val="gap"/>
    <c:showDLblsOverMax val="0"/>
  </c:chart>
  <c:txPr>
    <a:bodyPr/>
    <a:lstStyle/>
    <a:p>
      <a:pPr>
        <a:defRPr sz="1800"/>
      </a:pPr>
      <a:endParaRPr lang="ko-KR"/>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bar"/>
        <c:grouping val="clustered"/>
        <c:varyColors val="0"/>
        <c:ser>
          <c:idx val="0"/>
          <c:order val="0"/>
          <c:tx>
            <c:strRef>
              <c:f>Sheet1!$B$1</c:f>
              <c:strCache>
                <c:ptCount val="1"/>
                <c:pt idx="0">
                  <c:v>Post</c:v>
                </c:pt>
              </c:strCache>
            </c:strRef>
          </c:tx>
          <c:invertIfNegative val="0"/>
          <c:dLbls>
            <c:dLbl>
              <c:idx val="7"/>
              <c:layout>
                <c:manualLayout>
                  <c:x val="-8.1287158687315068E-3"/>
                  <c:y val="1.46952259318668E-2"/>
                </c:manualLayout>
              </c:layout>
              <c:showLegendKey val="0"/>
              <c:showVal val="1"/>
              <c:showCatName val="0"/>
              <c:showSerName val="0"/>
              <c:showPercent val="0"/>
              <c:showBubbleSize val="0"/>
            </c:dLbl>
            <c:txPr>
              <a:bodyPr/>
              <a:lstStyle/>
              <a:p>
                <a:pPr>
                  <a:defRPr sz="1400"/>
                </a:pPr>
                <a:endParaRPr lang="ko-KR"/>
              </a:p>
            </c:txPr>
            <c:showLegendKey val="0"/>
            <c:showVal val="1"/>
            <c:showCatName val="0"/>
            <c:showSerName val="0"/>
            <c:showPercent val="0"/>
            <c:showBubbleSize val="0"/>
            <c:showLeaderLines val="0"/>
          </c:dLbls>
          <c:cat>
            <c:strRef>
              <c:f>Sheet1!$A$2:$A$10</c:f>
              <c:strCache>
                <c:ptCount val="9"/>
                <c:pt idx="0">
                  <c:v>Regular undergo Pap test &amp; Pelvic exam</c:v>
                </c:pt>
                <c:pt idx="1">
                  <c:v>Stop smoking or continue not smoking</c:v>
                </c:pt>
                <c:pt idx="2">
                  <c:v>Get HPV vaccination</c:v>
                </c:pt>
                <c:pt idx="3">
                  <c:v>Abstinence from sex until marriage</c:v>
                </c:pt>
                <c:pt idx="4">
                  <c:v>Reduce number of sex partner</c:v>
                </c:pt>
                <c:pt idx="5">
                  <c:v>Regular condom use</c:v>
                </c:pt>
                <c:pt idx="6">
                  <c:v>Perception of gender equality</c:v>
                </c:pt>
                <c:pt idx="7">
                  <c:v>Awarehess of sexual rights</c:v>
                </c:pt>
                <c:pt idx="8">
                  <c:v>Knowledge of HPV</c:v>
                </c:pt>
              </c:strCache>
            </c:strRef>
          </c:cat>
          <c:val>
            <c:numRef>
              <c:f>Sheet1!$B$2:$B$10</c:f>
              <c:numCache>
                <c:formatCode>0.0</c:formatCode>
                <c:ptCount val="9"/>
                <c:pt idx="0">
                  <c:v>4.58</c:v>
                </c:pt>
                <c:pt idx="1">
                  <c:v>4.54</c:v>
                </c:pt>
                <c:pt idx="2">
                  <c:v>4.04</c:v>
                </c:pt>
                <c:pt idx="3">
                  <c:v>4</c:v>
                </c:pt>
                <c:pt idx="4">
                  <c:v>4.54</c:v>
                </c:pt>
                <c:pt idx="5">
                  <c:v>4.42</c:v>
                </c:pt>
                <c:pt idx="6">
                  <c:v>17.62</c:v>
                </c:pt>
                <c:pt idx="7">
                  <c:v>60.5</c:v>
                </c:pt>
                <c:pt idx="8">
                  <c:v>2.84</c:v>
                </c:pt>
              </c:numCache>
            </c:numRef>
          </c:val>
        </c:ser>
        <c:ser>
          <c:idx val="1"/>
          <c:order val="1"/>
          <c:tx>
            <c:strRef>
              <c:f>Sheet1!$C$1</c:f>
              <c:strCache>
                <c:ptCount val="1"/>
                <c:pt idx="0">
                  <c:v>Pre</c:v>
                </c:pt>
              </c:strCache>
            </c:strRef>
          </c:tx>
          <c:invertIfNegative val="0"/>
          <c:dLbls>
            <c:txPr>
              <a:bodyPr/>
              <a:lstStyle/>
              <a:p>
                <a:pPr>
                  <a:defRPr sz="1400"/>
                </a:pPr>
                <a:endParaRPr lang="ko-KR"/>
              </a:p>
            </c:txPr>
            <c:showLegendKey val="0"/>
            <c:showVal val="1"/>
            <c:showCatName val="0"/>
            <c:showSerName val="0"/>
            <c:showPercent val="0"/>
            <c:showBubbleSize val="0"/>
            <c:showLeaderLines val="0"/>
          </c:dLbls>
          <c:cat>
            <c:strRef>
              <c:f>Sheet1!$A$2:$A$10</c:f>
              <c:strCache>
                <c:ptCount val="9"/>
                <c:pt idx="0">
                  <c:v>Regular undergo Pap test &amp; Pelvic exam</c:v>
                </c:pt>
                <c:pt idx="1">
                  <c:v>Stop smoking or continue not smoking</c:v>
                </c:pt>
                <c:pt idx="2">
                  <c:v>Get HPV vaccination</c:v>
                </c:pt>
                <c:pt idx="3">
                  <c:v>Abstinence from sex until marriage</c:v>
                </c:pt>
                <c:pt idx="4">
                  <c:v>Reduce number of sex partner</c:v>
                </c:pt>
                <c:pt idx="5">
                  <c:v>Regular condom use</c:v>
                </c:pt>
                <c:pt idx="6">
                  <c:v>Perception of gender equality</c:v>
                </c:pt>
                <c:pt idx="7">
                  <c:v>Awarehess of sexual rights</c:v>
                </c:pt>
                <c:pt idx="8">
                  <c:v>Knowledge of HPV</c:v>
                </c:pt>
              </c:strCache>
            </c:strRef>
          </c:cat>
          <c:val>
            <c:numRef>
              <c:f>Sheet1!$C$2:$C$10</c:f>
              <c:numCache>
                <c:formatCode>0.0</c:formatCode>
                <c:ptCount val="9"/>
                <c:pt idx="0">
                  <c:v>4.1399999999999997</c:v>
                </c:pt>
                <c:pt idx="1">
                  <c:v>4.75</c:v>
                </c:pt>
                <c:pt idx="2">
                  <c:v>3.71</c:v>
                </c:pt>
                <c:pt idx="3">
                  <c:v>3.71</c:v>
                </c:pt>
                <c:pt idx="4">
                  <c:v>4.6399999999999997</c:v>
                </c:pt>
                <c:pt idx="5">
                  <c:v>4.54</c:v>
                </c:pt>
                <c:pt idx="6">
                  <c:v>15.93</c:v>
                </c:pt>
                <c:pt idx="7">
                  <c:v>55.82</c:v>
                </c:pt>
                <c:pt idx="8">
                  <c:v>1.46</c:v>
                </c:pt>
              </c:numCache>
            </c:numRef>
          </c:val>
        </c:ser>
        <c:dLbls>
          <c:showLegendKey val="0"/>
          <c:showVal val="1"/>
          <c:showCatName val="0"/>
          <c:showSerName val="0"/>
          <c:showPercent val="0"/>
          <c:showBubbleSize val="0"/>
        </c:dLbls>
        <c:gapWidth val="75"/>
        <c:axId val="164357632"/>
        <c:axId val="164359168"/>
      </c:barChart>
      <c:catAx>
        <c:axId val="164357632"/>
        <c:scaling>
          <c:orientation val="minMax"/>
        </c:scaling>
        <c:delete val="0"/>
        <c:axPos val="l"/>
        <c:majorTickMark val="none"/>
        <c:minorTickMark val="none"/>
        <c:tickLblPos val="nextTo"/>
        <c:txPr>
          <a:bodyPr/>
          <a:lstStyle/>
          <a:p>
            <a:pPr>
              <a:defRPr sz="1400"/>
            </a:pPr>
            <a:endParaRPr lang="ko-KR"/>
          </a:p>
        </c:txPr>
        <c:crossAx val="164359168"/>
        <c:crosses val="autoZero"/>
        <c:auto val="1"/>
        <c:lblAlgn val="ctr"/>
        <c:lblOffset val="100"/>
        <c:noMultiLvlLbl val="0"/>
      </c:catAx>
      <c:valAx>
        <c:axId val="164359168"/>
        <c:scaling>
          <c:orientation val="minMax"/>
          <c:max val="60"/>
        </c:scaling>
        <c:delete val="0"/>
        <c:axPos val="b"/>
        <c:numFmt formatCode="0.0" sourceLinked="1"/>
        <c:majorTickMark val="none"/>
        <c:minorTickMark val="none"/>
        <c:tickLblPos val="nextTo"/>
        <c:crossAx val="164357632"/>
        <c:crosses val="autoZero"/>
        <c:crossBetween val="between"/>
      </c:valAx>
    </c:plotArea>
    <c:legend>
      <c:legendPos val="b"/>
      <c:layout/>
      <c:overlay val="0"/>
    </c:legend>
    <c:plotVisOnly val="1"/>
    <c:dispBlanksAs val="gap"/>
    <c:showDLblsOverMax val="0"/>
  </c:chart>
  <c:txPr>
    <a:bodyPr/>
    <a:lstStyle/>
    <a:p>
      <a:pPr>
        <a:defRPr sz="1800"/>
      </a:pPr>
      <a:endParaRPr lang="ko-K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511934830477206"/>
          <c:y val="0.82781475091063461"/>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Male</c:v>
                </c:pt>
              </c:strCache>
            </c:strRef>
          </c:tx>
          <c:dLbls>
            <c:dLbl>
              <c:idx val="0"/>
              <c:layout>
                <c:manualLayout>
                  <c:x val="-0.30627303934010652"/>
                  <c:y val="-7.1493714567414351E-2"/>
                </c:manualLayout>
              </c:layout>
              <c:tx>
                <c:rich>
                  <a:bodyPr/>
                  <a:lstStyle/>
                  <a:p>
                    <a:r>
                      <a:rPr lang="en-US" altLang="ko-KR" smtClean="0"/>
                      <a:t>58.1%</a:t>
                    </a:r>
                    <a:endParaRPr lang="en-US" altLang="ko-KR"/>
                  </a:p>
                </c:rich>
              </c:tx>
              <c:showLegendKey val="0"/>
              <c:showVal val="0"/>
              <c:showCatName val="0"/>
              <c:showSerName val="0"/>
              <c:showPercent val="1"/>
              <c:showBubbleSize val="0"/>
            </c:dLbl>
            <c:dLbl>
              <c:idx val="1"/>
              <c:layout/>
              <c:tx>
                <c:rich>
                  <a:bodyPr/>
                  <a:lstStyle/>
                  <a:p>
                    <a:r>
                      <a:rPr lang="en-US" altLang="ko-KR" smtClean="0"/>
                      <a:t>32.2%</a:t>
                    </a:r>
                    <a:endParaRPr lang="en-US" altLang="ko-KR"/>
                  </a:p>
                </c:rich>
              </c:tx>
              <c:showLegendKey val="0"/>
              <c:showVal val="0"/>
              <c:showCatName val="0"/>
              <c:showSerName val="0"/>
              <c:showPercent val="1"/>
              <c:showBubbleSize val="0"/>
            </c:dLbl>
            <c:dLbl>
              <c:idx val="2"/>
              <c:layout/>
              <c:tx>
                <c:rich>
                  <a:bodyPr/>
                  <a:lstStyle/>
                  <a:p>
                    <a:pPr>
                      <a:defRPr/>
                    </a:pPr>
                    <a:r>
                      <a:rPr lang="en-US" altLang="ko-KR" smtClean="0"/>
                      <a:t>6.2%</a:t>
                    </a:r>
                    <a:endParaRPr lang="en-US" altLang="ko-KR" dirty="0"/>
                  </a:p>
                </c:rich>
              </c:tx>
              <c:numFmt formatCode="General" sourceLinked="0"/>
              <c:spPr/>
              <c:showLegendKey val="0"/>
              <c:showVal val="0"/>
              <c:showCatName val="0"/>
              <c:showSerName val="0"/>
              <c:showPercent val="1"/>
              <c:showBubbleSize val="0"/>
            </c:dLbl>
            <c:dLbl>
              <c:idx val="3"/>
              <c:layout/>
              <c:tx>
                <c:rich>
                  <a:bodyPr/>
                  <a:lstStyle/>
                  <a:p>
                    <a:r>
                      <a:rPr lang="en-US" altLang="ko-KR" smtClean="0"/>
                      <a:t>3.2%</a:t>
                    </a:r>
                    <a:endParaRPr lang="en-US" altLang="ko-KR"/>
                  </a:p>
                </c:rich>
              </c:tx>
              <c:showLegendKey val="0"/>
              <c:showVal val="0"/>
              <c:showCatName val="0"/>
              <c:showSerName val="0"/>
              <c:showPercent val="1"/>
              <c:showBubbleSize val="0"/>
            </c:dLbl>
            <c:showLegendKey val="0"/>
            <c:showVal val="0"/>
            <c:showCatName val="0"/>
            <c:showSerName val="0"/>
            <c:showPercent val="1"/>
            <c:showBubbleSize val="0"/>
            <c:showLeaderLines val="1"/>
          </c:dLbls>
          <c:cat>
            <c:numRef>
              <c:f>Sheet1!$A$2:$A$5</c:f>
              <c:numCache>
                <c:formatCode>General</c:formatCode>
                <c:ptCount val="4"/>
                <c:pt idx="0">
                  <c:v>1</c:v>
                </c:pt>
                <c:pt idx="1">
                  <c:v>2</c:v>
                </c:pt>
                <c:pt idx="2">
                  <c:v>3</c:v>
                </c:pt>
                <c:pt idx="3">
                  <c:v>4</c:v>
                </c:pt>
              </c:numCache>
            </c:numRef>
          </c:cat>
          <c:val>
            <c:numRef>
              <c:f>Sheet1!$B$2:$B$5</c:f>
              <c:numCache>
                <c:formatCode>General</c:formatCode>
                <c:ptCount val="4"/>
                <c:pt idx="0">
                  <c:v>58.1</c:v>
                </c:pt>
                <c:pt idx="1">
                  <c:v>32.200000000000003</c:v>
                </c:pt>
                <c:pt idx="2">
                  <c:v>6.5</c:v>
                </c:pt>
                <c:pt idx="3">
                  <c:v>3.2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ko-K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389925698354125"/>
          <c:y val="0.82781475091063461"/>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Female</c:v>
                </c:pt>
              </c:strCache>
            </c:strRef>
          </c:tx>
          <c:dLbls>
            <c:dLbl>
              <c:idx val="0"/>
              <c:layout>
                <c:manualLayout>
                  <c:x val="-0.25951801653800605"/>
                  <c:y val="-4.5220880234437051E-2"/>
                </c:manualLayout>
              </c:layout>
              <c:showLegendKey val="0"/>
              <c:showVal val="0"/>
              <c:showCatName val="0"/>
              <c:showSerName val="0"/>
              <c:showPercent val="1"/>
              <c:showBubbleSize val="0"/>
            </c:dLbl>
            <c:dLbl>
              <c:idx val="1"/>
              <c:layout/>
              <c:tx>
                <c:rich>
                  <a:bodyPr/>
                  <a:lstStyle/>
                  <a:p>
                    <a:r>
                      <a:rPr lang="en-US" altLang="ko-KR" smtClean="0"/>
                      <a:t>17.9%</a:t>
                    </a:r>
                    <a:endParaRPr lang="en-US" altLang="ko-KR" dirty="0"/>
                  </a:p>
                </c:rich>
              </c:tx>
              <c:showLegendKey val="0"/>
              <c:showVal val="0"/>
              <c:showCatName val="0"/>
              <c:showSerName val="0"/>
              <c:showPercent val="1"/>
              <c:showBubbleSize val="0"/>
            </c:dLbl>
            <c:dLbl>
              <c:idx val="2"/>
              <c:layout/>
              <c:tx>
                <c:rich>
                  <a:bodyPr/>
                  <a:lstStyle/>
                  <a:p>
                    <a:r>
                      <a:rPr lang="en-US" altLang="ko-KR" smtClean="0"/>
                      <a:t>17.9%</a:t>
                    </a:r>
                    <a:endParaRPr lang="en-US" altLang="ko-KR" dirty="0"/>
                  </a:p>
                </c:rich>
              </c:tx>
              <c:showLegendKey val="0"/>
              <c:showVal val="0"/>
              <c:showCatName val="0"/>
              <c:showSerName val="0"/>
              <c:showPercent val="1"/>
              <c:showBubbleSize val="0"/>
            </c:dLbl>
            <c:dLbl>
              <c:idx val="3"/>
              <c:layout/>
              <c:tx>
                <c:rich>
                  <a:bodyPr/>
                  <a:lstStyle/>
                  <a:p>
                    <a:r>
                      <a:rPr lang="en-US" altLang="ko-KR" smtClean="0"/>
                      <a:t>14.3%</a:t>
                    </a:r>
                    <a:endParaRPr lang="en-US" altLang="ko-KR"/>
                  </a:p>
                </c:rich>
              </c:tx>
              <c:showLegendKey val="0"/>
              <c:showVal val="0"/>
              <c:showCatName val="0"/>
              <c:showSerName val="0"/>
              <c:showPercent val="1"/>
              <c:showBubbleSize val="0"/>
            </c:dLbl>
            <c:showLegendKey val="0"/>
            <c:showVal val="0"/>
            <c:showCatName val="0"/>
            <c:showSerName val="0"/>
            <c:showPercent val="1"/>
            <c:showBubbleSize val="0"/>
            <c:showLeaderLines val="1"/>
          </c:dLbls>
          <c:cat>
            <c:numRef>
              <c:f>Sheet1!$A$2:$A$5</c:f>
              <c:numCache>
                <c:formatCode>General</c:formatCode>
                <c:ptCount val="4"/>
                <c:pt idx="0">
                  <c:v>1</c:v>
                </c:pt>
                <c:pt idx="1">
                  <c:v>2</c:v>
                </c:pt>
                <c:pt idx="2">
                  <c:v>3</c:v>
                </c:pt>
                <c:pt idx="3">
                  <c:v>4</c:v>
                </c:pt>
              </c:numCache>
            </c:numRef>
          </c:cat>
          <c:val>
            <c:numRef>
              <c:f>Sheet1!$B$2:$B$5</c:f>
              <c:numCache>
                <c:formatCode>General</c:formatCode>
                <c:ptCount val="4"/>
                <c:pt idx="0">
                  <c:v>50</c:v>
                </c:pt>
                <c:pt idx="1">
                  <c:v>17.899999999999999</c:v>
                </c:pt>
                <c:pt idx="2">
                  <c:v>17.899999999999999</c:v>
                </c:pt>
                <c:pt idx="3">
                  <c:v>14.3</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ko-K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511934830477206"/>
          <c:y val="0.82781475091063461"/>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Male</c:v>
                </c:pt>
              </c:strCache>
            </c:strRef>
          </c:tx>
          <c:dLbls>
            <c:dLbl>
              <c:idx val="0"/>
              <c:layout>
                <c:manualLayout>
                  <c:x val="-0.30627303934010652"/>
                  <c:y val="-7.1493714567414351E-2"/>
                </c:manualLayout>
              </c:layout>
              <c:tx>
                <c:rich>
                  <a:bodyPr/>
                  <a:lstStyle/>
                  <a:p>
                    <a:r>
                      <a:rPr lang="en-US" altLang="ko-KR" smtClean="0"/>
                      <a:t>58.1%</a:t>
                    </a:r>
                    <a:endParaRPr lang="en-US" altLang="ko-KR"/>
                  </a:p>
                </c:rich>
              </c:tx>
              <c:showLegendKey val="0"/>
              <c:showVal val="0"/>
              <c:showCatName val="0"/>
              <c:showSerName val="0"/>
              <c:showPercent val="1"/>
              <c:showBubbleSize val="0"/>
            </c:dLbl>
            <c:dLbl>
              <c:idx val="1"/>
              <c:layout/>
              <c:tx>
                <c:rich>
                  <a:bodyPr/>
                  <a:lstStyle/>
                  <a:p>
                    <a:r>
                      <a:rPr lang="en-US" altLang="ko-KR" smtClean="0"/>
                      <a:t>32.2%</a:t>
                    </a:r>
                    <a:endParaRPr lang="en-US" altLang="ko-KR"/>
                  </a:p>
                </c:rich>
              </c:tx>
              <c:showLegendKey val="0"/>
              <c:showVal val="0"/>
              <c:showCatName val="0"/>
              <c:showSerName val="0"/>
              <c:showPercent val="1"/>
              <c:showBubbleSize val="0"/>
            </c:dLbl>
            <c:dLbl>
              <c:idx val="2"/>
              <c:layout/>
              <c:tx>
                <c:rich>
                  <a:bodyPr/>
                  <a:lstStyle/>
                  <a:p>
                    <a:pPr>
                      <a:defRPr/>
                    </a:pPr>
                    <a:r>
                      <a:rPr lang="en-US" altLang="ko-KR" smtClean="0"/>
                      <a:t>6.2%</a:t>
                    </a:r>
                    <a:endParaRPr lang="en-US" altLang="ko-KR" dirty="0"/>
                  </a:p>
                </c:rich>
              </c:tx>
              <c:numFmt formatCode="General" sourceLinked="0"/>
              <c:spPr/>
              <c:showLegendKey val="0"/>
              <c:showVal val="0"/>
              <c:showCatName val="0"/>
              <c:showSerName val="0"/>
              <c:showPercent val="1"/>
              <c:showBubbleSize val="0"/>
            </c:dLbl>
            <c:dLbl>
              <c:idx val="3"/>
              <c:tx>
                <c:rich>
                  <a:bodyPr/>
                  <a:lstStyle/>
                  <a:p>
                    <a:r>
                      <a:rPr lang="en-US" altLang="ko-KR" smtClean="0"/>
                      <a:t>3.2%</a:t>
                    </a:r>
                    <a:endParaRPr lang="en-US" altLang="ko-KR"/>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Sheet1!$A$2:$A$4</c:f>
              <c:strCache>
                <c:ptCount val="3"/>
                <c:pt idx="0">
                  <c:v>With parents</c:v>
                </c:pt>
                <c:pt idx="1">
                  <c:v>Alone, sublets</c:v>
                </c:pt>
                <c:pt idx="2">
                  <c:v>Dormitory</c:v>
                </c:pt>
              </c:strCache>
            </c:strRef>
          </c:cat>
          <c:val>
            <c:numRef>
              <c:f>Sheet1!$B$2:$B$4</c:f>
              <c:numCache>
                <c:formatCode>General</c:formatCode>
                <c:ptCount val="3"/>
                <c:pt idx="0">
                  <c:v>6.5</c:v>
                </c:pt>
                <c:pt idx="1">
                  <c:v>35.5</c:v>
                </c:pt>
                <c:pt idx="2">
                  <c:v>58.1</c:v>
                </c:pt>
              </c:numCache>
            </c:numRef>
          </c:val>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ko-K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389925698354125"/>
          <c:y val="0.82781475091063461"/>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Female</c:v>
                </c:pt>
              </c:strCache>
            </c:strRef>
          </c:tx>
          <c:dLbls>
            <c:dLbl>
              <c:idx val="0"/>
              <c:layout>
                <c:manualLayout>
                  <c:x val="-0.25951801653800605"/>
                  <c:y val="-4.5220880234437051E-2"/>
                </c:manualLayout>
              </c:layout>
              <c:showLegendKey val="0"/>
              <c:showVal val="0"/>
              <c:showCatName val="0"/>
              <c:showSerName val="0"/>
              <c:showPercent val="1"/>
              <c:showBubbleSize val="0"/>
            </c:dLbl>
            <c:dLbl>
              <c:idx val="1"/>
              <c:layout/>
              <c:tx>
                <c:rich>
                  <a:bodyPr/>
                  <a:lstStyle/>
                  <a:p>
                    <a:r>
                      <a:rPr lang="en-US" altLang="ko-KR" smtClean="0"/>
                      <a:t>17.9%</a:t>
                    </a:r>
                    <a:endParaRPr lang="en-US" altLang="ko-KR" dirty="0"/>
                  </a:p>
                </c:rich>
              </c:tx>
              <c:showLegendKey val="0"/>
              <c:showVal val="0"/>
              <c:showCatName val="0"/>
              <c:showSerName val="0"/>
              <c:showPercent val="1"/>
              <c:showBubbleSize val="0"/>
            </c:dLbl>
            <c:dLbl>
              <c:idx val="2"/>
              <c:layout/>
              <c:tx>
                <c:rich>
                  <a:bodyPr/>
                  <a:lstStyle/>
                  <a:p>
                    <a:r>
                      <a:rPr lang="en-US" altLang="ko-KR" smtClean="0"/>
                      <a:t>17.9%</a:t>
                    </a:r>
                    <a:endParaRPr lang="en-US" altLang="ko-KR" dirty="0"/>
                  </a:p>
                </c:rich>
              </c:tx>
              <c:showLegendKey val="0"/>
              <c:showVal val="0"/>
              <c:showCatName val="0"/>
              <c:showSerName val="0"/>
              <c:showPercent val="1"/>
              <c:showBubbleSize val="0"/>
            </c:dLbl>
            <c:dLbl>
              <c:idx val="3"/>
              <c:tx>
                <c:rich>
                  <a:bodyPr/>
                  <a:lstStyle/>
                  <a:p>
                    <a:r>
                      <a:rPr lang="en-US" altLang="ko-KR" smtClean="0"/>
                      <a:t>14.3%</a:t>
                    </a:r>
                    <a:endParaRPr lang="en-US" altLang="ko-KR"/>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Sheet1!$A$2:$A$4</c:f>
              <c:strCache>
                <c:ptCount val="3"/>
                <c:pt idx="0">
                  <c:v>With parents</c:v>
                </c:pt>
                <c:pt idx="1">
                  <c:v>Alone, sublets</c:v>
                </c:pt>
                <c:pt idx="2">
                  <c:v>Dormitory</c:v>
                </c:pt>
              </c:strCache>
            </c:strRef>
          </c:cat>
          <c:val>
            <c:numRef>
              <c:f>Sheet1!$B$2:$B$4</c:f>
              <c:numCache>
                <c:formatCode>General</c:formatCode>
                <c:ptCount val="3"/>
                <c:pt idx="0">
                  <c:v>4.5999999999999996</c:v>
                </c:pt>
                <c:pt idx="1">
                  <c:v>32.1</c:v>
                </c:pt>
                <c:pt idx="2">
                  <c:v>64.3</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6347788329581103"/>
          <c:y val="0.32282967710130639"/>
          <c:w val="0.33652211670418902"/>
          <c:h val="0.46745214033357985"/>
        </c:manualLayout>
      </c:layout>
      <c:overlay val="0"/>
    </c:legend>
    <c:plotVisOnly val="1"/>
    <c:dispBlanksAs val="gap"/>
    <c:showDLblsOverMax val="0"/>
  </c:chart>
  <c:txPr>
    <a:bodyPr/>
    <a:lstStyle/>
    <a:p>
      <a:pPr>
        <a:defRPr sz="1800"/>
      </a:pPr>
      <a:endParaRPr lang="ko-K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50.%</a:t>
                    </a:r>
                    <a:endParaRPr lang="en-US" altLang="ko-KR" dirty="0"/>
                  </a:p>
                </c:rich>
              </c:tx>
              <c:showLegendKey val="0"/>
              <c:showVal val="1"/>
              <c:showCatName val="0"/>
              <c:showSerName val="0"/>
              <c:showPercent val="0"/>
              <c:showBubbleSize val="0"/>
            </c:dLbl>
            <c:dLbl>
              <c:idx val="1"/>
              <c:layout/>
              <c:tx>
                <c:rich>
                  <a:bodyPr/>
                  <a:lstStyle/>
                  <a:p>
                    <a:r>
                      <a:rPr lang="en-US" altLang="ko-KR" dirty="0" smtClean="0"/>
                      <a:t>35.5%</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20</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smtClean="0"/>
                      <a:t>3.2%</a:t>
                    </a:r>
                    <a:endParaRPr lang="en-US" altLang="ko-K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None</c:v>
                </c:pt>
                <c:pt idx="1">
                  <c:v>Irregular</c:v>
                </c:pt>
                <c:pt idx="2">
                  <c:v>Regular</c:v>
                </c:pt>
              </c:strCache>
            </c:strRef>
          </c:cat>
          <c:val>
            <c:numRef>
              <c:f>Sheet1!$B$2:$B$4</c:f>
              <c:numCache>
                <c:formatCode>General</c:formatCode>
                <c:ptCount val="3"/>
                <c:pt idx="0">
                  <c:v>50</c:v>
                </c:pt>
                <c:pt idx="1">
                  <c:v>30</c:v>
                </c:pt>
                <c:pt idx="2">
                  <c:v>20</c:v>
                </c:pt>
              </c:numCache>
            </c:numRef>
          </c:val>
        </c:ser>
        <c:ser>
          <c:idx val="1"/>
          <c:order val="1"/>
          <c:tx>
            <c:strRef>
              <c:f>Sheet1!$C$1</c:f>
              <c:strCache>
                <c:ptCount val="1"/>
                <c:pt idx="0">
                  <c:v>Female</c:v>
                </c:pt>
              </c:strCache>
            </c:strRef>
          </c:tx>
          <c:invertIfNegative val="0"/>
          <c:cat>
            <c:strRef>
              <c:f>Sheet1!$A$2:$A$4</c:f>
              <c:strCache>
                <c:ptCount val="3"/>
                <c:pt idx="0">
                  <c:v>None</c:v>
                </c:pt>
                <c:pt idx="1">
                  <c:v>Irregular</c:v>
                </c:pt>
                <c:pt idx="2">
                  <c:v>Regular</c:v>
                </c:pt>
              </c:strCache>
            </c:strRef>
          </c:cat>
          <c:val>
            <c:numRef>
              <c:f>Sheet1!$C$2:$C$4</c:f>
              <c:numCache>
                <c:formatCode>General</c:formatCode>
                <c:ptCount val="3"/>
                <c:pt idx="0">
                  <c:v>80.8</c:v>
                </c:pt>
                <c:pt idx="1">
                  <c:v>3.8</c:v>
                </c:pt>
                <c:pt idx="2">
                  <c:v>15.4</c:v>
                </c:pt>
              </c:numCache>
            </c:numRef>
          </c:val>
        </c:ser>
        <c:dLbls>
          <c:showLegendKey val="0"/>
          <c:showVal val="1"/>
          <c:showCatName val="0"/>
          <c:showSerName val="0"/>
          <c:showPercent val="0"/>
          <c:showBubbleSize val="0"/>
        </c:dLbls>
        <c:gapWidth val="75"/>
        <c:axId val="222726016"/>
        <c:axId val="222724480"/>
      </c:barChart>
      <c:valAx>
        <c:axId val="222724480"/>
        <c:scaling>
          <c:orientation val="minMax"/>
        </c:scaling>
        <c:delete val="0"/>
        <c:axPos val="b"/>
        <c:numFmt formatCode="General" sourceLinked="1"/>
        <c:majorTickMark val="none"/>
        <c:minorTickMark val="none"/>
        <c:tickLblPos val="nextTo"/>
        <c:crossAx val="222726016"/>
        <c:crosses val="autoZero"/>
        <c:crossBetween val="between"/>
      </c:valAx>
      <c:catAx>
        <c:axId val="222726016"/>
        <c:scaling>
          <c:orientation val="minMax"/>
        </c:scaling>
        <c:delete val="0"/>
        <c:axPos val="l"/>
        <c:majorTickMark val="none"/>
        <c:minorTickMark val="none"/>
        <c:tickLblPos val="nextTo"/>
        <c:crossAx val="222724480"/>
        <c:crosses val="autoZero"/>
        <c:auto val="1"/>
        <c:lblAlgn val="ctr"/>
        <c:lblOffset val="100"/>
        <c:noMultiLvlLbl val="0"/>
      </c:catAx>
    </c:plotArea>
    <c:legend>
      <c:legendPos val="b"/>
      <c:layout/>
      <c:overlay val="0"/>
    </c:legend>
    <c:plotVisOnly val="1"/>
    <c:dispBlanksAs val="gap"/>
    <c:showDLblsOverMax val="0"/>
  </c:chart>
  <c:txPr>
    <a:bodyPr/>
    <a:lstStyle/>
    <a:p>
      <a:pPr>
        <a:defRPr sz="1800"/>
      </a:pPr>
      <a:endParaRPr lang="ko-K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solidFill>
                <a:schemeClr val="accent6">
                  <a:lumMod val="50000"/>
                </a:schemeClr>
              </a:solidFill>
            </a:defRPr>
          </a:pPr>
          <a:endParaRPr lang="ko-KR"/>
        </a:p>
      </c:txPr>
    </c:title>
    <c:autoTitleDeleted val="0"/>
    <c:plotArea>
      <c:layout/>
      <c:barChart>
        <c:barDir val="col"/>
        <c:grouping val="clustered"/>
        <c:varyColors val="0"/>
        <c:ser>
          <c:idx val="0"/>
          <c:order val="0"/>
          <c:tx>
            <c:strRef>
              <c:f>Sheet1!$B$1</c:f>
              <c:strCache>
                <c:ptCount val="1"/>
                <c:pt idx="0">
                  <c:v>Number of sexual partners</c:v>
                </c:pt>
              </c:strCache>
            </c:strRef>
          </c:tx>
          <c:invertIfNegative val="0"/>
          <c:dPt>
            <c:idx val="1"/>
            <c:invertIfNegative val="0"/>
            <c:bubble3D val="0"/>
            <c:spPr>
              <a:solidFill>
                <a:schemeClr val="accent2"/>
              </a:solidFill>
            </c:spPr>
          </c:dPt>
          <c:dLbls>
            <c:dLblPos val="inEnd"/>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Sheet1!$B$2:$B$3</c:f>
              <c:numCache>
                <c:formatCode>General</c:formatCode>
                <c:ptCount val="2"/>
                <c:pt idx="0">
                  <c:v>5.38</c:v>
                </c:pt>
                <c:pt idx="1">
                  <c:v>1.33</c:v>
                </c:pt>
              </c:numCache>
            </c:numRef>
          </c:val>
        </c:ser>
        <c:dLbls>
          <c:showLegendKey val="0"/>
          <c:showVal val="0"/>
          <c:showCatName val="0"/>
          <c:showSerName val="0"/>
          <c:showPercent val="0"/>
          <c:showBubbleSize val="0"/>
        </c:dLbls>
        <c:gapWidth val="75"/>
        <c:overlap val="40"/>
        <c:axId val="222336128"/>
        <c:axId val="222337664"/>
      </c:barChart>
      <c:catAx>
        <c:axId val="222336128"/>
        <c:scaling>
          <c:orientation val="minMax"/>
        </c:scaling>
        <c:delete val="0"/>
        <c:axPos val="b"/>
        <c:majorTickMark val="none"/>
        <c:minorTickMark val="none"/>
        <c:tickLblPos val="nextTo"/>
        <c:crossAx val="222337664"/>
        <c:crosses val="autoZero"/>
        <c:auto val="1"/>
        <c:lblAlgn val="ctr"/>
        <c:lblOffset val="100"/>
        <c:noMultiLvlLbl val="0"/>
      </c:catAx>
      <c:valAx>
        <c:axId val="222337664"/>
        <c:scaling>
          <c:orientation val="minMax"/>
        </c:scaling>
        <c:delete val="0"/>
        <c:axPos val="l"/>
        <c:numFmt formatCode="General" sourceLinked="1"/>
        <c:majorTickMark val="none"/>
        <c:minorTickMark val="none"/>
        <c:tickLblPos val="nextTo"/>
        <c:crossAx val="222336128"/>
        <c:crosses val="autoZero"/>
        <c:crossBetween val="between"/>
      </c:valAx>
    </c:plotArea>
    <c:legend>
      <c:legendPos val="r"/>
      <c:layout/>
      <c:overlay val="0"/>
    </c:legend>
    <c:plotVisOnly val="1"/>
    <c:dispBlanksAs val="gap"/>
    <c:showDLblsOverMax val="0"/>
  </c:chart>
  <c:txPr>
    <a:bodyPr/>
    <a:lstStyle/>
    <a:p>
      <a:pPr>
        <a:defRPr sz="1800"/>
      </a:pPr>
      <a:endParaRPr lang="ko-K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70126676147429"/>
          <c:y val="4.5869164856142543E-2"/>
          <c:w val="0.66457227994154144"/>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96.4</a:t>
                    </a:r>
                    <a:endParaRPr lang="en-US" altLang="ko-KR" dirty="0"/>
                  </a:p>
                </c:rich>
              </c:tx>
              <c:showLegendKey val="0"/>
              <c:showVal val="1"/>
              <c:showCatName val="0"/>
              <c:showSerName val="0"/>
              <c:showPercent val="0"/>
              <c:showBubbleSize val="0"/>
            </c:dLbl>
            <c:dLbl>
              <c:idx val="1"/>
              <c:layout/>
              <c:tx>
                <c:rich>
                  <a:bodyPr/>
                  <a:lstStyle/>
                  <a:p>
                    <a:r>
                      <a:rPr lang="en-US" altLang="ko-KR" dirty="0" smtClean="0"/>
                      <a:t>3.6</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20</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smtClean="0"/>
                      <a:t>3.2%</a:t>
                    </a:r>
                    <a:endParaRPr lang="en-US" altLang="ko-K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Sheet1!$B$2:$B$3</c:f>
              <c:numCache>
                <c:formatCode>General</c:formatCode>
                <c:ptCount val="2"/>
                <c:pt idx="0">
                  <c:v>96.4</c:v>
                </c:pt>
                <c:pt idx="1">
                  <c:v>3.6</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100</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No</c:v>
                </c:pt>
                <c:pt idx="1">
                  <c:v>Yes</c:v>
                </c:pt>
              </c:strCache>
            </c:strRef>
          </c:cat>
          <c:val>
            <c:numRef>
              <c:f>Sheet1!$C$2:$C$3</c:f>
              <c:numCache>
                <c:formatCode>General</c:formatCode>
                <c:ptCount val="2"/>
                <c:pt idx="0">
                  <c:v>100</c:v>
                </c:pt>
                <c:pt idx="1">
                  <c:v>0</c:v>
                </c:pt>
              </c:numCache>
            </c:numRef>
          </c:val>
        </c:ser>
        <c:dLbls>
          <c:showLegendKey val="0"/>
          <c:showVal val="1"/>
          <c:showCatName val="0"/>
          <c:showSerName val="0"/>
          <c:showPercent val="0"/>
          <c:showBubbleSize val="0"/>
        </c:dLbls>
        <c:gapWidth val="75"/>
        <c:axId val="222458240"/>
        <c:axId val="222452352"/>
      </c:barChart>
      <c:valAx>
        <c:axId val="222452352"/>
        <c:scaling>
          <c:orientation val="minMax"/>
          <c:max val="100"/>
        </c:scaling>
        <c:delete val="0"/>
        <c:axPos val="b"/>
        <c:numFmt formatCode="General" sourceLinked="1"/>
        <c:majorTickMark val="none"/>
        <c:minorTickMark val="none"/>
        <c:tickLblPos val="nextTo"/>
        <c:crossAx val="222458240"/>
        <c:crosses val="autoZero"/>
        <c:crossBetween val="between"/>
      </c:valAx>
      <c:catAx>
        <c:axId val="222458240"/>
        <c:scaling>
          <c:orientation val="minMax"/>
        </c:scaling>
        <c:delete val="0"/>
        <c:axPos val="l"/>
        <c:majorTickMark val="none"/>
        <c:minorTickMark val="none"/>
        <c:tickLblPos val="nextTo"/>
        <c:crossAx val="222452352"/>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185387757078036"/>
          <c:y val="4.5869164856142543E-2"/>
          <c:w val="0.65021900870093352"/>
          <c:h val="0.67156003426561239"/>
        </c:manualLayout>
      </c:layout>
      <c:barChart>
        <c:barDir val="bar"/>
        <c:grouping val="clustered"/>
        <c:varyColors val="0"/>
        <c:ser>
          <c:idx val="0"/>
          <c:order val="0"/>
          <c:tx>
            <c:strRef>
              <c:f>Sheet1!$B$1</c:f>
              <c:strCache>
                <c:ptCount val="1"/>
                <c:pt idx="0">
                  <c:v>Male</c:v>
                </c:pt>
              </c:strCache>
            </c:strRef>
          </c:tx>
          <c:invertIfNegative val="0"/>
          <c:dLbls>
            <c:dLbl>
              <c:idx val="0"/>
              <c:layout/>
              <c:tx>
                <c:rich>
                  <a:bodyPr/>
                  <a:lstStyle/>
                  <a:p>
                    <a:r>
                      <a:rPr lang="en-US" altLang="ko-KR" dirty="0" smtClean="0"/>
                      <a:t>53.6</a:t>
                    </a:r>
                    <a:endParaRPr lang="en-US" altLang="ko-KR" dirty="0"/>
                  </a:p>
                </c:rich>
              </c:tx>
              <c:showLegendKey val="0"/>
              <c:showVal val="1"/>
              <c:showCatName val="0"/>
              <c:showSerName val="0"/>
              <c:showPercent val="0"/>
              <c:showBubbleSize val="0"/>
            </c:dLbl>
            <c:dLbl>
              <c:idx val="1"/>
              <c:layout/>
              <c:tx>
                <c:rich>
                  <a:bodyPr/>
                  <a:lstStyle/>
                  <a:p>
                    <a:r>
                      <a:rPr lang="en-US" altLang="ko-KR" dirty="0" smtClean="0"/>
                      <a:t>25</a:t>
                    </a:r>
                    <a:endParaRPr lang="en-US" altLang="ko-KR" dirty="0"/>
                  </a:p>
                </c:rich>
              </c:tx>
              <c:showLegendKey val="0"/>
              <c:showVal val="1"/>
              <c:showCatName val="0"/>
              <c:showSerName val="0"/>
              <c:showPercent val="0"/>
              <c:showBubbleSize val="0"/>
            </c:dLbl>
            <c:dLbl>
              <c:idx val="2"/>
              <c:layout>
                <c:manualLayout>
                  <c:x val="2.0506442436628112E-3"/>
                  <c:y val="4.1695957373525713E-3"/>
                </c:manualLayout>
              </c:layout>
              <c:tx>
                <c:rich>
                  <a:bodyPr/>
                  <a:lstStyle/>
                  <a:p>
                    <a:pPr>
                      <a:defRPr/>
                    </a:pPr>
                    <a:r>
                      <a:rPr lang="en-US" altLang="ko-KR" dirty="0" smtClean="0"/>
                      <a:t>21.4</a:t>
                    </a:r>
                    <a:endParaRPr lang="en-US" altLang="ko-KR" dirty="0"/>
                  </a:p>
                </c:rich>
              </c:tx>
              <c:numFmt formatCode="General" sourceLinked="0"/>
              <c:spPr/>
              <c:showLegendKey val="0"/>
              <c:showVal val="1"/>
              <c:showCatName val="0"/>
              <c:showSerName val="0"/>
              <c:showPercent val="0"/>
              <c:showBubbleSize val="0"/>
            </c:dLbl>
            <c:dLbl>
              <c:idx val="3"/>
              <c:tx>
                <c:rich>
                  <a:bodyPr/>
                  <a:lstStyle/>
                  <a:p>
                    <a:r>
                      <a:rPr lang="en-US" altLang="ko-KR" smtClean="0"/>
                      <a:t>3.2%</a:t>
                    </a:r>
                    <a:endParaRPr lang="en-US" altLang="ko-K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Never</c:v>
                </c:pt>
                <c:pt idx="1">
                  <c:v>Raraly</c:v>
                </c:pt>
                <c:pt idx="2">
                  <c:v>Often</c:v>
                </c:pt>
              </c:strCache>
            </c:strRef>
          </c:cat>
          <c:val>
            <c:numRef>
              <c:f>Sheet1!$B$2:$B$4</c:f>
              <c:numCache>
                <c:formatCode>General</c:formatCode>
                <c:ptCount val="3"/>
                <c:pt idx="0">
                  <c:v>53.6</c:v>
                </c:pt>
                <c:pt idx="1">
                  <c:v>25</c:v>
                </c:pt>
                <c:pt idx="2">
                  <c:v>21.4</c:v>
                </c:pt>
              </c:numCache>
            </c:numRef>
          </c:val>
        </c:ser>
        <c:ser>
          <c:idx val="1"/>
          <c:order val="1"/>
          <c:tx>
            <c:strRef>
              <c:f>Sheet1!$C$1</c:f>
              <c:strCache>
                <c:ptCount val="1"/>
                <c:pt idx="0">
                  <c:v>Female</c:v>
                </c:pt>
              </c:strCache>
            </c:strRef>
          </c:tx>
          <c:invertIfNegative val="0"/>
          <c:dLbls>
            <c:dLbl>
              <c:idx val="0"/>
              <c:layout>
                <c:manualLayout>
                  <c:x val="-5.4870446493599477E-2"/>
                  <c:y val="0"/>
                </c:manualLayout>
              </c:layout>
              <c:tx>
                <c:rich>
                  <a:bodyPr/>
                  <a:lstStyle/>
                  <a:p>
                    <a:r>
                      <a:rPr lang="en-US" altLang="en-US" dirty="0" smtClean="0"/>
                      <a:t>81.8</a:t>
                    </a:r>
                    <a:endParaRPr lang="en-US" alt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Never</c:v>
                </c:pt>
                <c:pt idx="1">
                  <c:v>Raraly</c:v>
                </c:pt>
                <c:pt idx="2">
                  <c:v>Often</c:v>
                </c:pt>
              </c:strCache>
            </c:strRef>
          </c:cat>
          <c:val>
            <c:numRef>
              <c:f>Sheet1!$C$2:$C$4</c:f>
              <c:numCache>
                <c:formatCode>General</c:formatCode>
                <c:ptCount val="3"/>
                <c:pt idx="0">
                  <c:v>81.8</c:v>
                </c:pt>
                <c:pt idx="1">
                  <c:v>9.1</c:v>
                </c:pt>
                <c:pt idx="2">
                  <c:v>9.1</c:v>
                </c:pt>
              </c:numCache>
            </c:numRef>
          </c:val>
        </c:ser>
        <c:dLbls>
          <c:showLegendKey val="0"/>
          <c:showVal val="1"/>
          <c:showCatName val="0"/>
          <c:showSerName val="0"/>
          <c:showPercent val="0"/>
          <c:showBubbleSize val="0"/>
        </c:dLbls>
        <c:gapWidth val="75"/>
        <c:axId val="222539136"/>
        <c:axId val="222537600"/>
      </c:barChart>
      <c:valAx>
        <c:axId val="222537600"/>
        <c:scaling>
          <c:orientation val="minMax"/>
          <c:max val="100"/>
        </c:scaling>
        <c:delete val="0"/>
        <c:axPos val="b"/>
        <c:numFmt formatCode="General" sourceLinked="1"/>
        <c:majorTickMark val="none"/>
        <c:minorTickMark val="none"/>
        <c:tickLblPos val="nextTo"/>
        <c:crossAx val="222539136"/>
        <c:crosses val="autoZero"/>
        <c:crossBetween val="between"/>
      </c:valAx>
      <c:catAx>
        <c:axId val="222539136"/>
        <c:scaling>
          <c:orientation val="minMax"/>
        </c:scaling>
        <c:delete val="0"/>
        <c:axPos val="l"/>
        <c:majorTickMark val="none"/>
        <c:minorTickMark val="none"/>
        <c:tickLblPos val="nextTo"/>
        <c:crossAx val="222537600"/>
        <c:crosses val="autoZero"/>
        <c:auto val="1"/>
        <c:lblAlgn val="ctr"/>
        <c:lblOffset val="100"/>
        <c:noMultiLvlLbl val="0"/>
      </c:catAx>
    </c:plotArea>
    <c:legend>
      <c:legendPos val="b"/>
      <c:layout/>
      <c:overlay val="0"/>
    </c:legend>
    <c:plotVisOnly val="1"/>
    <c:dispBlanksAs val="gap"/>
    <c:showDLblsOverMax val="0"/>
  </c:chart>
  <c:spPr>
    <a:ln>
      <a:solidFill>
        <a:schemeClr val="accent6"/>
      </a:solidFill>
    </a:ln>
  </c:spPr>
  <c:txPr>
    <a:bodyPr/>
    <a:lstStyle/>
    <a:p>
      <a:pPr>
        <a:defRPr sz="1800"/>
      </a:pPr>
      <a:endParaRPr lang="ko-KR"/>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0.58223</cdr:x>
      <cdr:y>0.22913</cdr:y>
    </cdr:from>
    <cdr:to>
      <cdr:x>0.71422</cdr:x>
      <cdr:y>0.31245</cdr:y>
    </cdr:to>
    <cdr:sp macro="" textlink="">
      <cdr:nvSpPr>
        <cdr:cNvPr id="2" name="TextBox 1"/>
        <cdr:cNvSpPr txBox="1"/>
      </cdr:nvSpPr>
      <cdr:spPr>
        <a:xfrm xmlns:a="http://schemas.openxmlformats.org/drawingml/2006/main">
          <a:off x="4548379" y="792078"/>
          <a:ext cx="1031097" cy="288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ko-KR" sz="1400" i="1" dirty="0">
              <a:solidFill>
                <a:srgbClr val="FF0000"/>
              </a:solidFill>
            </a:rPr>
            <a:t>p</a:t>
          </a:r>
          <a:r>
            <a:rPr lang="en-US" altLang="ko-KR" sz="1400" dirty="0" smtClean="0">
              <a:solidFill>
                <a:srgbClr val="FF0000"/>
              </a:solidFill>
            </a:rPr>
            <a:t>= 0.016</a:t>
          </a:r>
          <a:endParaRPr lang="ko-KR" altLang="en-US" sz="1400" dirty="0">
            <a:solidFill>
              <a:srgbClr val="FF0000"/>
            </a:solidFill>
          </a:endParaRPr>
        </a:p>
      </cdr:txBody>
    </cdr:sp>
  </cdr:relSizeAnchor>
  <cdr:relSizeAnchor xmlns:cdr="http://schemas.openxmlformats.org/drawingml/2006/chartDrawing">
    <cdr:from>
      <cdr:x>0.46088</cdr:x>
      <cdr:y>0.29687</cdr:y>
    </cdr:from>
    <cdr:to>
      <cdr:x>0.59287</cdr:x>
      <cdr:y>0.35936</cdr:y>
    </cdr:to>
    <cdr:sp macro="" textlink="">
      <cdr:nvSpPr>
        <cdr:cNvPr id="3" name="TextBox 1"/>
        <cdr:cNvSpPr txBox="1"/>
      </cdr:nvSpPr>
      <cdr:spPr>
        <a:xfrm xmlns:a="http://schemas.openxmlformats.org/drawingml/2006/main">
          <a:off x="3600400" y="1026248"/>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a:solidFill>
                <a:srgbClr val="FF0000"/>
              </a:solidFill>
            </a:rPr>
            <a:t>p</a:t>
          </a:r>
          <a:r>
            <a:rPr lang="en-US" altLang="ko-KR" sz="1400" dirty="0" smtClean="0">
              <a:solidFill>
                <a:srgbClr val="FF0000"/>
              </a:solidFill>
            </a:rPr>
            <a:t>= 0.033</a:t>
          </a:r>
          <a:endParaRPr lang="ko-KR" altLang="en-US" sz="1400" dirty="0">
            <a:solidFill>
              <a:srgbClr val="FF0000"/>
            </a:solidFill>
          </a:endParaRPr>
        </a:p>
      </cdr:txBody>
    </cdr:sp>
  </cdr:relSizeAnchor>
  <cdr:relSizeAnchor xmlns:cdr="http://schemas.openxmlformats.org/drawingml/2006/chartDrawing">
    <cdr:from>
      <cdr:x>0.46088</cdr:x>
      <cdr:y>0.41903</cdr:y>
    </cdr:from>
    <cdr:to>
      <cdr:x>0.59287</cdr:x>
      <cdr:y>0.48152</cdr:y>
    </cdr:to>
    <cdr:sp macro="" textlink="">
      <cdr:nvSpPr>
        <cdr:cNvPr id="4" name="TextBox 1"/>
        <cdr:cNvSpPr txBox="1"/>
      </cdr:nvSpPr>
      <cdr:spPr>
        <a:xfrm xmlns:a="http://schemas.openxmlformats.org/drawingml/2006/main">
          <a:off x="3600400" y="1448544"/>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&lt; 0.001</a:t>
          </a:r>
          <a:endParaRPr lang="ko-KR" altLang="en-US" sz="1400" dirty="0">
            <a:solidFill>
              <a:srgbClr val="FF0000"/>
            </a:solidFill>
          </a:endParaRPr>
        </a:p>
      </cdr:txBody>
    </cdr:sp>
  </cdr:relSizeAnchor>
  <cdr:relSizeAnchor xmlns:cdr="http://schemas.openxmlformats.org/drawingml/2006/chartDrawing">
    <cdr:from>
      <cdr:x>0.46088</cdr:x>
      <cdr:y>0.49992</cdr:y>
    </cdr:from>
    <cdr:to>
      <cdr:x>0.59287</cdr:x>
      <cdr:y>0.56242</cdr:y>
    </cdr:to>
    <cdr:sp macro="" textlink="">
      <cdr:nvSpPr>
        <cdr:cNvPr id="5" name="TextBox 1"/>
        <cdr:cNvSpPr txBox="1"/>
      </cdr:nvSpPr>
      <cdr:spPr>
        <a:xfrm xmlns:a="http://schemas.openxmlformats.org/drawingml/2006/main">
          <a:off x="3600400" y="1728173"/>
          <a:ext cx="1031098" cy="216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&lt; 0.001</a:t>
          </a:r>
          <a:endParaRPr lang="ko-KR" altLang="en-US" sz="1400" dirty="0">
            <a:solidFill>
              <a:srgbClr val="FF0000"/>
            </a:solidFill>
          </a:endParaRPr>
        </a:p>
      </cdr:txBody>
    </cdr:sp>
  </cdr:relSizeAnchor>
  <cdr:relSizeAnchor xmlns:cdr="http://schemas.openxmlformats.org/drawingml/2006/chartDrawing">
    <cdr:from>
      <cdr:x>0.46088</cdr:x>
      <cdr:y>0.66657</cdr:y>
    </cdr:from>
    <cdr:to>
      <cdr:x>0.59287</cdr:x>
      <cdr:y>0.72906</cdr:y>
    </cdr:to>
    <cdr:sp macro="" textlink="">
      <cdr:nvSpPr>
        <cdr:cNvPr id="6" name="TextBox 1"/>
        <cdr:cNvSpPr txBox="1"/>
      </cdr:nvSpPr>
      <cdr:spPr>
        <a:xfrm xmlns:a="http://schemas.openxmlformats.org/drawingml/2006/main">
          <a:off x="3600400" y="2304266"/>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=0.028</a:t>
          </a:r>
          <a:endParaRPr lang="ko-KR" altLang="en-US" sz="1400"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0.58223</cdr:x>
      <cdr:y>0.22913</cdr:y>
    </cdr:from>
    <cdr:to>
      <cdr:x>0.71422</cdr:x>
      <cdr:y>0.31245</cdr:y>
    </cdr:to>
    <cdr:sp macro="" textlink="">
      <cdr:nvSpPr>
        <cdr:cNvPr id="2" name="TextBox 1"/>
        <cdr:cNvSpPr txBox="1"/>
      </cdr:nvSpPr>
      <cdr:spPr>
        <a:xfrm xmlns:a="http://schemas.openxmlformats.org/drawingml/2006/main">
          <a:off x="4548379" y="792078"/>
          <a:ext cx="1031097" cy="288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ko-KR" sz="1400" i="1" dirty="0">
              <a:solidFill>
                <a:srgbClr val="0070C0"/>
              </a:solidFill>
            </a:rPr>
            <a:t>p</a:t>
          </a:r>
          <a:r>
            <a:rPr lang="en-US" altLang="ko-KR" sz="1400" dirty="0" smtClean="0">
              <a:solidFill>
                <a:srgbClr val="0070C0"/>
              </a:solidFill>
            </a:rPr>
            <a:t>= 0.281</a:t>
          </a:r>
          <a:endParaRPr lang="ko-KR" altLang="en-US" sz="1400" dirty="0">
            <a:solidFill>
              <a:srgbClr val="0070C0"/>
            </a:solidFill>
          </a:endParaRPr>
        </a:p>
      </cdr:txBody>
    </cdr:sp>
  </cdr:relSizeAnchor>
  <cdr:relSizeAnchor xmlns:cdr="http://schemas.openxmlformats.org/drawingml/2006/chartDrawing">
    <cdr:from>
      <cdr:x>0.46088</cdr:x>
      <cdr:y>0.29687</cdr:y>
    </cdr:from>
    <cdr:to>
      <cdr:x>0.59287</cdr:x>
      <cdr:y>0.35936</cdr:y>
    </cdr:to>
    <cdr:sp macro="" textlink="">
      <cdr:nvSpPr>
        <cdr:cNvPr id="3" name="TextBox 1"/>
        <cdr:cNvSpPr txBox="1"/>
      </cdr:nvSpPr>
      <cdr:spPr>
        <a:xfrm xmlns:a="http://schemas.openxmlformats.org/drawingml/2006/main">
          <a:off x="3600400" y="1026248"/>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a:solidFill>
                <a:srgbClr val="0070C0"/>
              </a:solidFill>
            </a:rPr>
            <a:t>p</a:t>
          </a:r>
          <a:r>
            <a:rPr lang="en-US" altLang="ko-KR" sz="1400" dirty="0" smtClean="0">
              <a:solidFill>
                <a:srgbClr val="0070C0"/>
              </a:solidFill>
            </a:rPr>
            <a:t>= 0.266</a:t>
          </a:r>
          <a:endParaRPr lang="ko-KR" altLang="en-US" sz="1400" dirty="0">
            <a:solidFill>
              <a:srgbClr val="0070C0"/>
            </a:solidFill>
          </a:endParaRPr>
        </a:p>
      </cdr:txBody>
    </cdr:sp>
  </cdr:relSizeAnchor>
  <cdr:relSizeAnchor xmlns:cdr="http://schemas.openxmlformats.org/drawingml/2006/chartDrawing">
    <cdr:from>
      <cdr:x>0.46088</cdr:x>
      <cdr:y>0.41903</cdr:y>
    </cdr:from>
    <cdr:to>
      <cdr:x>0.59287</cdr:x>
      <cdr:y>0.48152</cdr:y>
    </cdr:to>
    <cdr:sp macro="" textlink="">
      <cdr:nvSpPr>
        <cdr:cNvPr id="4" name="TextBox 1"/>
        <cdr:cNvSpPr txBox="1"/>
      </cdr:nvSpPr>
      <cdr:spPr>
        <a:xfrm xmlns:a="http://schemas.openxmlformats.org/drawingml/2006/main">
          <a:off x="3600400" y="1448544"/>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0070C0"/>
              </a:solidFill>
            </a:rPr>
            <a:t>P</a:t>
          </a:r>
          <a:r>
            <a:rPr lang="en-US" altLang="ko-KR" sz="1400" dirty="0" smtClean="0">
              <a:solidFill>
                <a:srgbClr val="0070C0"/>
              </a:solidFill>
            </a:rPr>
            <a:t>= 0.334</a:t>
          </a:r>
          <a:endParaRPr lang="ko-KR" altLang="en-US" sz="1400" dirty="0">
            <a:solidFill>
              <a:srgbClr val="0070C0"/>
            </a:solidFill>
          </a:endParaRPr>
        </a:p>
      </cdr:txBody>
    </cdr:sp>
  </cdr:relSizeAnchor>
  <cdr:relSizeAnchor xmlns:cdr="http://schemas.openxmlformats.org/drawingml/2006/chartDrawing">
    <cdr:from>
      <cdr:x>0.46088</cdr:x>
      <cdr:y>0.49992</cdr:y>
    </cdr:from>
    <cdr:to>
      <cdr:x>0.59287</cdr:x>
      <cdr:y>0.56242</cdr:y>
    </cdr:to>
    <cdr:sp macro="" textlink="">
      <cdr:nvSpPr>
        <cdr:cNvPr id="5" name="TextBox 1"/>
        <cdr:cNvSpPr txBox="1"/>
      </cdr:nvSpPr>
      <cdr:spPr>
        <a:xfrm xmlns:a="http://schemas.openxmlformats.org/drawingml/2006/main">
          <a:off x="3600400" y="1728173"/>
          <a:ext cx="1031098" cy="2160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0070C0"/>
              </a:solidFill>
            </a:rPr>
            <a:t>P</a:t>
          </a:r>
          <a:r>
            <a:rPr lang="en-US" altLang="ko-KR" sz="1400" dirty="0" smtClean="0">
              <a:solidFill>
                <a:srgbClr val="0070C0"/>
              </a:solidFill>
            </a:rPr>
            <a:t>= 0.180</a:t>
          </a:r>
          <a:endParaRPr lang="ko-KR" altLang="en-US" sz="1400" dirty="0">
            <a:solidFill>
              <a:srgbClr val="0070C0"/>
            </a:solidFill>
          </a:endParaRPr>
        </a:p>
      </cdr:txBody>
    </cdr:sp>
  </cdr:relSizeAnchor>
  <cdr:relSizeAnchor xmlns:cdr="http://schemas.openxmlformats.org/drawingml/2006/chartDrawing">
    <cdr:from>
      <cdr:x>0.46088</cdr:x>
      <cdr:y>0.66657</cdr:y>
    </cdr:from>
    <cdr:to>
      <cdr:x>0.59287</cdr:x>
      <cdr:y>0.72906</cdr:y>
    </cdr:to>
    <cdr:sp macro="" textlink="">
      <cdr:nvSpPr>
        <cdr:cNvPr id="6" name="TextBox 1"/>
        <cdr:cNvSpPr txBox="1"/>
      </cdr:nvSpPr>
      <cdr:spPr>
        <a:xfrm xmlns:a="http://schemas.openxmlformats.org/drawingml/2006/main">
          <a:off x="3600400" y="2304266"/>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0070C0"/>
              </a:solidFill>
            </a:rPr>
            <a:t>P</a:t>
          </a:r>
          <a:r>
            <a:rPr lang="en-US" altLang="ko-KR" sz="1400" dirty="0" smtClean="0">
              <a:solidFill>
                <a:srgbClr val="0070C0"/>
              </a:solidFill>
            </a:rPr>
            <a:t>=0.440</a:t>
          </a:r>
          <a:endParaRPr lang="ko-KR" altLang="en-US" sz="1400" dirty="0">
            <a:solidFill>
              <a:srgbClr val="0070C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0.45167</cdr:x>
      <cdr:y>0.04166</cdr:y>
    </cdr:from>
    <cdr:to>
      <cdr:x>0.58366</cdr:x>
      <cdr:y>0.12498</cdr:y>
    </cdr:to>
    <cdr:sp macro="" textlink="">
      <cdr:nvSpPr>
        <cdr:cNvPr id="2" name="TextBox 1"/>
        <cdr:cNvSpPr txBox="1"/>
      </cdr:nvSpPr>
      <cdr:spPr>
        <a:xfrm xmlns:a="http://schemas.openxmlformats.org/drawingml/2006/main">
          <a:off x="3528392" y="144016"/>
          <a:ext cx="1031097" cy="288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ko-KR" sz="1400" i="1" dirty="0" smtClean="0">
              <a:solidFill>
                <a:srgbClr val="FF0000"/>
              </a:solidFill>
            </a:rPr>
            <a:t>p</a:t>
          </a:r>
          <a:r>
            <a:rPr lang="en-US" altLang="ko-KR" sz="1400" dirty="0" smtClean="0">
              <a:solidFill>
                <a:srgbClr val="FF0000"/>
              </a:solidFill>
            </a:rPr>
            <a:t>&lt; 0.001</a:t>
          </a:r>
          <a:endParaRPr lang="ko-KR" altLang="en-US" sz="1400" dirty="0">
            <a:solidFill>
              <a:srgbClr val="FF0000"/>
            </a:solidFill>
          </a:endParaRPr>
        </a:p>
      </cdr:txBody>
    </cdr:sp>
  </cdr:relSizeAnchor>
  <cdr:relSizeAnchor xmlns:cdr="http://schemas.openxmlformats.org/drawingml/2006/chartDrawing">
    <cdr:from>
      <cdr:x>0.5715</cdr:x>
      <cdr:y>0.18747</cdr:y>
    </cdr:from>
    <cdr:to>
      <cdr:x>0.70349</cdr:x>
      <cdr:y>0.24996</cdr:y>
    </cdr:to>
    <cdr:sp macro="" textlink="">
      <cdr:nvSpPr>
        <cdr:cNvPr id="3" name="TextBox 1"/>
        <cdr:cNvSpPr txBox="1"/>
      </cdr:nvSpPr>
      <cdr:spPr>
        <a:xfrm xmlns:a="http://schemas.openxmlformats.org/drawingml/2006/main">
          <a:off x="4464496" y="648073"/>
          <a:ext cx="1031097"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a:solidFill>
                <a:srgbClr val="FF0000"/>
              </a:solidFill>
            </a:rPr>
            <a:t>p</a:t>
          </a:r>
          <a:r>
            <a:rPr lang="en-US" altLang="ko-KR" sz="1400" dirty="0" smtClean="0">
              <a:solidFill>
                <a:srgbClr val="FF0000"/>
              </a:solidFill>
            </a:rPr>
            <a:t>= 0.012</a:t>
          </a:r>
          <a:endParaRPr lang="ko-KR" altLang="en-US" sz="1400" dirty="0">
            <a:solidFill>
              <a:srgbClr val="FF0000"/>
            </a:solidFill>
          </a:endParaRPr>
        </a:p>
      </cdr:txBody>
    </cdr:sp>
  </cdr:relSizeAnchor>
  <cdr:relSizeAnchor xmlns:cdr="http://schemas.openxmlformats.org/drawingml/2006/chartDrawing">
    <cdr:from>
      <cdr:x>0.46088</cdr:x>
      <cdr:y>0.66657</cdr:y>
    </cdr:from>
    <cdr:to>
      <cdr:x>0.59287</cdr:x>
      <cdr:y>0.72906</cdr:y>
    </cdr:to>
    <cdr:sp macro="" textlink="">
      <cdr:nvSpPr>
        <cdr:cNvPr id="6" name="TextBox 1"/>
        <cdr:cNvSpPr txBox="1"/>
      </cdr:nvSpPr>
      <cdr:spPr>
        <a:xfrm xmlns:a="http://schemas.openxmlformats.org/drawingml/2006/main">
          <a:off x="3600400" y="2304266"/>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=0.013</a:t>
          </a:r>
          <a:endParaRPr lang="ko-KR" altLang="en-US" sz="1400" dirty="0">
            <a:solidFill>
              <a:srgbClr val="FF0000"/>
            </a:solidFill>
          </a:endParaRPr>
        </a:p>
      </cdr:txBody>
    </cdr:sp>
  </cdr:relSizeAnchor>
  <cdr:relSizeAnchor xmlns:cdr="http://schemas.openxmlformats.org/drawingml/2006/chartDrawing">
    <cdr:from>
      <cdr:x>0.76507</cdr:x>
      <cdr:y>0.07291</cdr:y>
    </cdr:from>
    <cdr:to>
      <cdr:x>0.89706</cdr:x>
      <cdr:y>0.15623</cdr:y>
    </cdr:to>
    <cdr:sp macro="" textlink="">
      <cdr:nvSpPr>
        <cdr:cNvPr id="7" name="TextBox 1"/>
        <cdr:cNvSpPr txBox="1"/>
      </cdr:nvSpPr>
      <cdr:spPr>
        <a:xfrm xmlns:a="http://schemas.openxmlformats.org/drawingml/2006/main">
          <a:off x="5976664" y="252032"/>
          <a:ext cx="1031097" cy="288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 0.005</a:t>
          </a:r>
          <a:endParaRPr lang="ko-KR" altLang="en-US" sz="1400" dirty="0">
            <a:solidFill>
              <a:srgbClr val="FF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0.45167</cdr:x>
      <cdr:y>0.04166</cdr:y>
    </cdr:from>
    <cdr:to>
      <cdr:x>0.58366</cdr:x>
      <cdr:y>0.12498</cdr:y>
    </cdr:to>
    <cdr:sp macro="" textlink="">
      <cdr:nvSpPr>
        <cdr:cNvPr id="2" name="TextBox 1"/>
        <cdr:cNvSpPr txBox="1"/>
      </cdr:nvSpPr>
      <cdr:spPr>
        <a:xfrm xmlns:a="http://schemas.openxmlformats.org/drawingml/2006/main">
          <a:off x="3528392" y="144016"/>
          <a:ext cx="1031097" cy="288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ko-KR" sz="1400" i="1" dirty="0" smtClean="0">
              <a:solidFill>
                <a:srgbClr val="FF0000"/>
              </a:solidFill>
            </a:rPr>
            <a:t>p</a:t>
          </a:r>
          <a:r>
            <a:rPr lang="en-US" altLang="ko-KR" sz="1400" dirty="0" smtClean="0">
              <a:solidFill>
                <a:srgbClr val="FF0000"/>
              </a:solidFill>
            </a:rPr>
            <a:t>= 0.002</a:t>
          </a:r>
          <a:endParaRPr lang="ko-KR" altLang="en-US" sz="1400" dirty="0">
            <a:solidFill>
              <a:srgbClr val="FF0000"/>
            </a:solidFill>
          </a:endParaRPr>
        </a:p>
      </cdr:txBody>
    </cdr:sp>
  </cdr:relSizeAnchor>
  <cdr:relSizeAnchor xmlns:cdr="http://schemas.openxmlformats.org/drawingml/2006/chartDrawing">
    <cdr:from>
      <cdr:x>0.60108</cdr:x>
      <cdr:y>0.19086</cdr:y>
    </cdr:from>
    <cdr:to>
      <cdr:x>0.73307</cdr:x>
      <cdr:y>0.25335</cdr:y>
    </cdr:to>
    <cdr:sp macro="" textlink="">
      <cdr:nvSpPr>
        <cdr:cNvPr id="3" name="TextBox 1"/>
        <cdr:cNvSpPr txBox="1"/>
      </cdr:nvSpPr>
      <cdr:spPr>
        <a:xfrm xmlns:a="http://schemas.openxmlformats.org/drawingml/2006/main">
          <a:off x="5040560" y="659774"/>
          <a:ext cx="1106847"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a:solidFill>
                <a:srgbClr val="FF0000"/>
              </a:solidFill>
            </a:rPr>
            <a:t>p</a:t>
          </a:r>
          <a:r>
            <a:rPr lang="en-US" altLang="ko-KR" sz="1400" dirty="0" smtClean="0">
              <a:solidFill>
                <a:srgbClr val="FF0000"/>
              </a:solidFill>
            </a:rPr>
            <a:t>= 0.033</a:t>
          </a:r>
          <a:endParaRPr lang="ko-KR" altLang="en-US" sz="1400" dirty="0">
            <a:solidFill>
              <a:srgbClr val="FF0000"/>
            </a:solidFill>
          </a:endParaRPr>
        </a:p>
      </cdr:txBody>
    </cdr:sp>
  </cdr:relSizeAnchor>
  <cdr:relSizeAnchor xmlns:cdr="http://schemas.openxmlformats.org/drawingml/2006/chartDrawing">
    <cdr:from>
      <cdr:x>0.46088</cdr:x>
      <cdr:y>0.66657</cdr:y>
    </cdr:from>
    <cdr:to>
      <cdr:x>0.59287</cdr:x>
      <cdr:y>0.72906</cdr:y>
    </cdr:to>
    <cdr:sp macro="" textlink="">
      <cdr:nvSpPr>
        <cdr:cNvPr id="6" name="TextBox 1"/>
        <cdr:cNvSpPr txBox="1"/>
      </cdr:nvSpPr>
      <cdr:spPr>
        <a:xfrm xmlns:a="http://schemas.openxmlformats.org/drawingml/2006/main">
          <a:off x="3600400" y="2304266"/>
          <a:ext cx="1031098" cy="2160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=0.018</a:t>
          </a:r>
          <a:endParaRPr lang="ko-KR" altLang="en-US" sz="1400" dirty="0">
            <a:solidFill>
              <a:srgbClr val="FF0000"/>
            </a:solidFill>
          </a:endParaRPr>
        </a:p>
      </cdr:txBody>
    </cdr:sp>
  </cdr:relSizeAnchor>
  <cdr:relSizeAnchor xmlns:cdr="http://schemas.openxmlformats.org/drawingml/2006/chartDrawing">
    <cdr:from>
      <cdr:x>0.76507</cdr:x>
      <cdr:y>0.07291</cdr:y>
    </cdr:from>
    <cdr:to>
      <cdr:x>0.89706</cdr:x>
      <cdr:y>0.15623</cdr:y>
    </cdr:to>
    <cdr:sp macro="" textlink="">
      <cdr:nvSpPr>
        <cdr:cNvPr id="7" name="TextBox 1"/>
        <cdr:cNvSpPr txBox="1"/>
      </cdr:nvSpPr>
      <cdr:spPr>
        <a:xfrm xmlns:a="http://schemas.openxmlformats.org/drawingml/2006/main">
          <a:off x="5976664" y="252032"/>
          <a:ext cx="1031097" cy="288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ko-KR" sz="1400" i="1" dirty="0" smtClean="0">
              <a:solidFill>
                <a:srgbClr val="FF0000"/>
              </a:solidFill>
            </a:rPr>
            <a:t>p</a:t>
          </a:r>
          <a:r>
            <a:rPr lang="en-US" altLang="ko-KR" sz="1400" dirty="0" smtClean="0">
              <a:solidFill>
                <a:srgbClr val="FF0000"/>
              </a:solidFill>
            </a:rPr>
            <a:t>= 0.005</a:t>
          </a:r>
          <a:endParaRPr lang="ko-KR" altLang="en-US" sz="1400" dirty="0">
            <a:solidFill>
              <a:srgbClr val="FF0000"/>
            </a:solidFill>
          </a:endParaRPr>
        </a:p>
      </cdr:txBody>
    </cdr:sp>
  </cdr:relSizeAnchor>
  <cdr:relSizeAnchor xmlns:cdr="http://schemas.openxmlformats.org/drawingml/2006/chartDrawing">
    <cdr:from>
      <cdr:x>0.93099</cdr:x>
      <cdr:y>0.14699</cdr:y>
    </cdr:from>
    <cdr:to>
      <cdr:x>1</cdr:x>
      <cdr:y>0.20948</cdr:y>
    </cdr:to>
    <cdr:sp macro="" textlink="">
      <cdr:nvSpPr>
        <cdr:cNvPr id="4" name="TextBox 3"/>
        <cdr:cNvSpPr txBox="1"/>
      </cdr:nvSpPr>
      <cdr:spPr>
        <a:xfrm xmlns:a="http://schemas.openxmlformats.org/drawingml/2006/main">
          <a:off x="7272808" y="508132"/>
          <a:ext cx="539127"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ko-KR" sz="1400" dirty="0" smtClean="0"/>
            <a:t>60.5</a:t>
          </a:r>
          <a:endParaRPr lang="ko-KR" altLang="en-US" sz="1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ltLang="ko-KR"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en-US" dirty="0"/>
          </a:p>
        </p:txBody>
      </p:sp>
      <p:sp>
        <p:nvSpPr>
          <p:cNvPr id="7" name="Date Placeholder 6"/>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a:p>
        </p:txBody>
      </p:sp>
      <p:sp>
        <p:nvSpPr>
          <p:cNvPr id="4" name="Date Placeholder 3"/>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a:p>
        </p:txBody>
      </p:sp>
      <p:sp>
        <p:nvSpPr>
          <p:cNvPr id="4" name="Date Placeholder 3"/>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smtClean="0"/>
          </a:p>
        </p:txBody>
      </p:sp>
      <p:sp>
        <p:nvSpPr>
          <p:cNvPr id="4" name="Date Placeholder 3"/>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ltLang="ko-KR"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smtClean="0"/>
          </a:p>
        </p:txBody>
      </p:sp>
      <p:sp>
        <p:nvSpPr>
          <p:cNvPr id="5" name="Date Placeholder 4"/>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7" name="Date Placeholder 6"/>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Date Placeholder 2"/>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ltLang="ko-KR"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ltLang="ko-KR"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87367800-479D-41B0-B3F2-2DCE95BA1381}" type="datetime4">
              <a:rPr lang="en-US" smtClean="0"/>
              <a:pPr/>
              <a:t>July 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ltLang="ko-KR"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7367800-479D-41B0-B3F2-2DCE95BA1381}" type="datetime4">
              <a:rPr lang="en-US" smtClean="0"/>
              <a:pPr/>
              <a:t>July 8, 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744759D-0EFF-4FB2-9CCE-04E00944F0FE}"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그림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665304" y="260648"/>
            <a:ext cx="2476500" cy="428625"/>
          </a:xfrm>
          <a:prstGeom prst="rect">
            <a:avLst/>
          </a:prstGeom>
        </p:spPr>
      </p:pic>
    </p:spTree>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 id="2147484654" r:id="rId7"/>
    <p:sldLayoutId id="2147484655" r:id="rId8"/>
    <p:sldLayoutId id="2147484656" r:id="rId9"/>
    <p:sldLayoutId id="2147484657" r:id="rId10"/>
    <p:sldLayoutId id="2147484658" r:id="rId11"/>
  </p:sldLayoutIdLst>
  <p:hf sldNum="0" hdr="0" ftr="0" dt="0"/>
  <p:txStyles>
    <p:titleStyle>
      <a:lvl1pPr algn="ctr" defTabSz="914400" rtl="0" eaLnBrk="1" latinLnBrk="1"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1"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1"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1"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1"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1"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1"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1"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1"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1"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683568" y="1700808"/>
            <a:ext cx="8064896" cy="1200329"/>
          </a:xfrm>
          <a:prstGeom prst="rect">
            <a:avLst/>
          </a:prstGeom>
          <a:solidFill>
            <a:schemeClr val="bg1">
              <a:alpha val="34000"/>
            </a:schemeClr>
          </a:solidFill>
          <a:ln>
            <a:no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ko-KR" sz="3600" dirty="0" smtClean="0">
                <a:solidFill>
                  <a:srgbClr val="002060"/>
                </a:solidFill>
                <a:effectLst>
                  <a:outerShdw blurRad="38100" dist="38100" dir="2700000" algn="tl">
                    <a:srgbClr val="000000">
                      <a:alpha val="43137"/>
                    </a:srgbClr>
                  </a:outerShdw>
                </a:effectLst>
              </a:rPr>
              <a:t>Development of the Human papillomavirus infection prevention program</a:t>
            </a:r>
            <a:endParaRPr lang="ko-KR" altLang="ko-KR" sz="3600" dirty="0">
              <a:solidFill>
                <a:srgbClr val="002060"/>
              </a:solidFill>
              <a:effectLst>
                <a:outerShdw blurRad="38100" dist="38100" dir="2700000" algn="tl">
                  <a:srgbClr val="000000">
                    <a:alpha val="43137"/>
                  </a:srgbClr>
                </a:outerShdw>
              </a:effectLst>
            </a:endParaRPr>
          </a:p>
        </p:txBody>
      </p:sp>
      <p:sp>
        <p:nvSpPr>
          <p:cNvPr id="5" name="부제목 2"/>
          <p:cNvSpPr>
            <a:spLocks noGrp="1"/>
          </p:cNvSpPr>
          <p:nvPr>
            <p:ph type="subTitle" idx="1"/>
          </p:nvPr>
        </p:nvSpPr>
        <p:spPr>
          <a:xfrm>
            <a:off x="1907704" y="4365104"/>
            <a:ext cx="5364088" cy="1752600"/>
          </a:xfrm>
        </p:spPr>
        <p:txBody>
          <a:bodyPr>
            <a:normAutofit fontScale="92500" lnSpcReduction="20000"/>
          </a:bodyPr>
          <a:lstStyle/>
          <a:p>
            <a:pPr algn="ctr">
              <a:defRPr/>
            </a:pPr>
            <a:r>
              <a:rPr lang="en-GB" altLang="ko-KR" b="1" u="sng" dirty="0" err="1">
                <a:solidFill>
                  <a:srgbClr val="002060"/>
                </a:solidFill>
                <a:latin typeface="Arial" panose="020B0604020202020204" pitchFamily="34" charset="0"/>
                <a:cs typeface="Arial" panose="020B0604020202020204" pitchFamily="34" charset="0"/>
              </a:rPr>
              <a:t>Hae</a:t>
            </a:r>
            <a:r>
              <a:rPr lang="en-GB" altLang="ko-KR" b="1" u="sng" dirty="0">
                <a:solidFill>
                  <a:srgbClr val="002060"/>
                </a:solidFill>
                <a:latin typeface="Arial" panose="020B0604020202020204" pitchFamily="34" charset="0"/>
                <a:cs typeface="Arial" panose="020B0604020202020204" pitchFamily="34" charset="0"/>
              </a:rPr>
              <a:t> Won, Kim (RN, PhD)¹</a:t>
            </a:r>
          </a:p>
          <a:p>
            <a:pPr algn="ctr">
              <a:defRPr/>
            </a:pPr>
            <a:endParaRPr lang="en-GB" altLang="ko-KR" b="1" dirty="0">
              <a:solidFill>
                <a:srgbClr val="002060"/>
              </a:solidFill>
              <a:latin typeface="Arial" panose="020B0604020202020204" pitchFamily="34" charset="0"/>
              <a:cs typeface="Arial" panose="020B0604020202020204" pitchFamily="34" charset="0"/>
            </a:endParaRPr>
          </a:p>
          <a:p>
            <a:pPr algn="ctr">
              <a:defRPr/>
            </a:pPr>
            <a:r>
              <a:rPr lang="en-GB" altLang="ko-KR" i="1" dirty="0">
                <a:solidFill>
                  <a:srgbClr val="002060"/>
                </a:solidFill>
                <a:latin typeface="Arial" panose="020B0604020202020204" pitchFamily="34" charset="0"/>
                <a:cs typeface="Arial" panose="020B0604020202020204" pitchFamily="34" charset="0"/>
              </a:rPr>
              <a:t>¹ Associate Professor, College of Nursing, Seoul National University </a:t>
            </a:r>
            <a:endParaRPr lang="ko-KR" altLang="ko-KR" i="1" dirty="0">
              <a:solidFill>
                <a:srgbClr val="002060"/>
              </a:solidFill>
              <a:latin typeface="Arial" panose="020B0604020202020204" pitchFamily="34" charset="0"/>
              <a:cs typeface="Arial" panose="020B0604020202020204" pitchFamily="34" charset="0"/>
            </a:endParaRPr>
          </a:p>
          <a:p>
            <a:pPr algn="ctr">
              <a:defRPr/>
            </a:pPr>
            <a:r>
              <a:rPr lang="en-GB" altLang="ko-KR" i="1" dirty="0" smtClean="0">
                <a:solidFill>
                  <a:srgbClr val="002060"/>
                </a:solidFill>
                <a:latin typeface="Arial" panose="020B0604020202020204" pitchFamily="34" charset="0"/>
                <a:cs typeface="Arial" panose="020B0604020202020204" pitchFamily="34" charset="0"/>
              </a:rPr>
              <a:t>Seoul, </a:t>
            </a:r>
            <a:r>
              <a:rPr lang="en-GB" altLang="ko-KR" i="1" dirty="0">
                <a:solidFill>
                  <a:srgbClr val="002060"/>
                </a:solidFill>
                <a:latin typeface="Arial" panose="020B0604020202020204" pitchFamily="34" charset="0"/>
                <a:cs typeface="Arial" panose="020B0604020202020204" pitchFamily="34" charset="0"/>
              </a:rPr>
              <a:t>South Korea </a:t>
            </a:r>
          </a:p>
          <a:p>
            <a:endParaRPr lang="ko-KR" altLang="en-US" dirty="0">
              <a:solidFill>
                <a:srgbClr val="002060"/>
              </a:solidFill>
            </a:endParaRPr>
          </a:p>
        </p:txBody>
      </p:sp>
    </p:spTree>
    <p:extLst>
      <p:ext uri="{BB962C8B-B14F-4D97-AF65-F5344CB8AC3E}">
        <p14:creationId xmlns:p14="http://schemas.microsoft.com/office/powerpoint/2010/main" val="247585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C00000"/>
                </a:solidFill>
                <a:ea typeface="굴림" charset="-127"/>
                <a:cs typeface="Arial" charset="0"/>
              </a:rPr>
              <a:t>Aim of this study</a:t>
            </a:r>
            <a:endParaRPr lang="en-US" altLang="ko-KR" sz="2800" dirty="0">
              <a:solidFill>
                <a:srgbClr val="C00000"/>
              </a:solidFill>
              <a:ea typeface="굴림" charset="-127"/>
              <a:cs typeface="Arial" charset="0"/>
            </a:endParaRPr>
          </a:p>
        </p:txBody>
      </p:sp>
      <p:sp>
        <p:nvSpPr>
          <p:cNvPr id="28" name="Text Box 24"/>
          <p:cNvSpPr txBox="1">
            <a:spLocks noChangeArrowheads="1"/>
          </p:cNvSpPr>
          <p:nvPr/>
        </p:nvSpPr>
        <p:spPr bwMode="gray">
          <a:xfrm>
            <a:off x="2911475" y="5915025"/>
            <a:ext cx="3609975" cy="457200"/>
          </a:xfrm>
          <a:prstGeom prst="rect">
            <a:avLst/>
          </a:prstGeom>
          <a:noFill/>
          <a:ln w="9525">
            <a:noFill/>
            <a:miter lim="800000"/>
            <a:headEnd/>
            <a:tailEnd/>
          </a:ln>
          <a:effectLst/>
        </p:spPr>
        <p:txBody>
          <a:bodyPr>
            <a:spAutoFit/>
          </a:bodyPr>
          <a:lstStyle/>
          <a:p>
            <a:pPr algn="ctr"/>
            <a:r>
              <a:rPr lang="en-US" altLang="ko-KR" sz="2400" b="1" dirty="0">
                <a:solidFill>
                  <a:srgbClr val="FFFFFF"/>
                </a:solidFill>
                <a:ea typeface="굴림" charset="-127"/>
                <a:cs typeface="Arial" charset="0"/>
              </a:rPr>
              <a:t>Contents Title in here</a:t>
            </a:r>
            <a:endParaRPr lang="en-US" altLang="ko-KR" sz="2400" dirty="0">
              <a:ea typeface="굴림" charset="-127"/>
              <a:cs typeface="Arial" charset="0"/>
            </a:endParaRPr>
          </a:p>
        </p:txBody>
      </p:sp>
      <p:sp>
        <p:nvSpPr>
          <p:cNvPr id="35" name="TextBox 34"/>
          <p:cNvSpPr txBox="1"/>
          <p:nvPr/>
        </p:nvSpPr>
        <p:spPr>
          <a:xfrm>
            <a:off x="971596" y="2627728"/>
            <a:ext cx="7560844" cy="954107"/>
          </a:xfrm>
          <a:prstGeom prst="rect">
            <a:avLst/>
          </a:prstGeom>
          <a:noFill/>
        </p:spPr>
        <p:txBody>
          <a:bodyPr wrap="square" rtlCol="0">
            <a:spAutoFit/>
          </a:bodyPr>
          <a:lstStyle/>
          <a:p>
            <a:r>
              <a:rPr lang="en-US" altLang="ko-KR" sz="2800" dirty="0" smtClean="0"/>
              <a:t>2. To Examine the effects of a gender- based HPV- prevention educational program on these factors. </a:t>
            </a:r>
            <a:endParaRPr lang="ko-KR" altLang="en-US" sz="2800" dirty="0"/>
          </a:p>
        </p:txBody>
      </p:sp>
      <p:grpSp>
        <p:nvGrpSpPr>
          <p:cNvPr id="37" name="그룹 36"/>
          <p:cNvGrpSpPr/>
          <p:nvPr/>
        </p:nvGrpSpPr>
        <p:grpSpPr>
          <a:xfrm>
            <a:off x="1691698" y="3458939"/>
            <a:ext cx="5760140" cy="2970984"/>
            <a:chOff x="346075" y="2528889"/>
            <a:chExt cx="8599489" cy="3938557"/>
          </a:xfrm>
        </p:grpSpPr>
        <p:pic>
          <p:nvPicPr>
            <p:cNvPr id="66" name="Picture 5" descr="Picture6"/>
            <p:cNvPicPr>
              <a:picLocks noChangeAspect="1" noChangeArrowheads="1"/>
            </p:cNvPicPr>
            <p:nvPr/>
          </p:nvPicPr>
          <p:blipFill>
            <a:blip r:embed="rId2" cstate="print"/>
            <a:srcRect/>
            <a:stretch>
              <a:fillRect/>
            </a:stretch>
          </p:blipFill>
          <p:spPr bwMode="gray">
            <a:xfrm>
              <a:off x="2036762" y="5756277"/>
              <a:ext cx="5394325" cy="241301"/>
            </a:xfrm>
            <a:prstGeom prst="rect">
              <a:avLst/>
            </a:prstGeom>
            <a:noFill/>
          </p:spPr>
        </p:pic>
        <p:sp>
          <p:nvSpPr>
            <p:cNvPr id="39" name="Freeform 6"/>
            <p:cNvSpPr>
              <a:spLocks/>
            </p:cNvSpPr>
            <p:nvPr/>
          </p:nvSpPr>
          <p:spPr bwMode="gray">
            <a:xfrm rot="10800000" flipV="1">
              <a:off x="2386014" y="4613553"/>
              <a:ext cx="4565650" cy="1690687"/>
            </a:xfrm>
            <a:custGeom>
              <a:avLst/>
              <a:gdLst/>
              <a:ahLst/>
              <a:cxnLst>
                <a:cxn ang="0">
                  <a:pos x="1301" y="0"/>
                </a:cxn>
                <a:cxn ang="0">
                  <a:pos x="639" y="363"/>
                </a:cxn>
                <a:cxn ang="0">
                  <a:pos x="1012" y="361"/>
                </a:cxn>
                <a:cxn ang="0">
                  <a:pos x="0" y="1143"/>
                </a:cxn>
                <a:cxn ang="0">
                  <a:pos x="2540" y="1143"/>
                </a:cxn>
                <a:cxn ang="0">
                  <a:pos x="1591" y="361"/>
                </a:cxn>
                <a:cxn ang="0">
                  <a:pos x="1977" y="361"/>
                </a:cxn>
                <a:cxn ang="0">
                  <a:pos x="1301" y="0"/>
                </a:cxn>
              </a:cxnLst>
              <a:rect l="0" t="0" r="r" b="b"/>
              <a:pathLst>
                <a:path w="2540" h="1143">
                  <a:moveTo>
                    <a:pt x="1301" y="0"/>
                  </a:moveTo>
                  <a:lnTo>
                    <a:pt x="639" y="363"/>
                  </a:lnTo>
                  <a:lnTo>
                    <a:pt x="1012" y="361"/>
                  </a:lnTo>
                  <a:cubicBezTo>
                    <a:pt x="1012" y="576"/>
                    <a:pt x="646" y="971"/>
                    <a:pt x="0" y="1143"/>
                  </a:cubicBezTo>
                  <a:cubicBezTo>
                    <a:pt x="1271" y="1143"/>
                    <a:pt x="2540" y="1143"/>
                    <a:pt x="2540" y="1143"/>
                  </a:cubicBezTo>
                  <a:cubicBezTo>
                    <a:pt x="1909" y="915"/>
                    <a:pt x="1603" y="576"/>
                    <a:pt x="1591" y="361"/>
                  </a:cubicBezTo>
                  <a:lnTo>
                    <a:pt x="1977" y="361"/>
                  </a:lnTo>
                  <a:lnTo>
                    <a:pt x="1301" y="0"/>
                  </a:lnTo>
                  <a:close/>
                </a:path>
              </a:pathLst>
            </a:custGeom>
            <a:gradFill rotWithShape="1">
              <a:gsLst>
                <a:gs pos="0">
                  <a:schemeClr val="accent2">
                    <a:alpha val="50000"/>
                  </a:schemeClr>
                </a:gs>
                <a:gs pos="100000">
                  <a:schemeClr val="accent2">
                    <a:gamma/>
                    <a:tint val="0"/>
                    <a:invGamma/>
                    <a:alpha val="0"/>
                  </a:schemeClr>
                </a:gs>
              </a:gsLst>
              <a:lin ang="5400000" scaled="1"/>
            </a:gradFill>
            <a:ln w="9525" cap="flat" cmpd="sng">
              <a:noFill/>
              <a:prstDash val="solid"/>
              <a:round/>
              <a:headEnd type="none" w="med" len="med"/>
              <a:tailEnd type="none" w="med" len="med"/>
            </a:ln>
            <a:effectLst/>
          </p:spPr>
          <p:txBody>
            <a:bodyPr anchor="ctr"/>
            <a:lstStyle/>
            <a:p>
              <a:endParaRPr lang="ko-KR" altLang="en-US"/>
            </a:p>
          </p:txBody>
        </p:sp>
        <p:grpSp>
          <p:nvGrpSpPr>
            <p:cNvPr id="40" name="Group 7"/>
            <p:cNvGrpSpPr>
              <a:grpSpLocks/>
            </p:cNvGrpSpPr>
            <p:nvPr/>
          </p:nvGrpSpPr>
          <p:grpSpPr bwMode="auto">
            <a:xfrm>
              <a:off x="346075" y="2528889"/>
              <a:ext cx="3679824" cy="2687638"/>
              <a:chOff x="167" y="1797"/>
              <a:chExt cx="2318" cy="1693"/>
            </a:xfrm>
          </p:grpSpPr>
          <p:sp>
            <p:nvSpPr>
              <p:cNvPr id="61" name="AutoShape 8"/>
              <p:cNvSpPr>
                <a:spLocks noChangeAspect="1" noChangeArrowheads="1"/>
              </p:cNvSpPr>
              <p:nvPr/>
            </p:nvSpPr>
            <p:spPr bwMode="gray">
              <a:xfrm flipH="1">
                <a:off x="1594" y="1797"/>
                <a:ext cx="891" cy="1630"/>
              </a:xfrm>
              <a:prstGeom prst="moon">
                <a:avLst>
                  <a:gd name="adj" fmla="val 6667"/>
                </a:avLst>
              </a:prstGeom>
              <a:gradFill rotWithShape="1">
                <a:gsLst>
                  <a:gs pos="0">
                    <a:srgbClr val="FFFFFF">
                      <a:alpha val="0"/>
                    </a:srgbClr>
                  </a:gs>
                  <a:gs pos="50000">
                    <a:srgbClr val="FFFFFF">
                      <a:gamma/>
                      <a:shade val="85882"/>
                      <a:invGamma/>
                    </a:srgbClr>
                  </a:gs>
                  <a:gs pos="100000">
                    <a:srgbClr val="FFFFFF">
                      <a:alpha val="0"/>
                    </a:srgbClr>
                  </a:gs>
                </a:gsLst>
                <a:lin ang="5400000" scaled="1"/>
              </a:gradFill>
              <a:ln w="9525" algn="ctr">
                <a:noFill/>
                <a:miter lim="800000"/>
                <a:headEnd/>
                <a:tailEnd/>
              </a:ln>
              <a:effectLst/>
            </p:spPr>
            <p:txBody>
              <a:bodyPr wrap="none" anchor="ctr"/>
              <a:lstStyle/>
              <a:p>
                <a:endParaRPr lang="ko-KR" altLang="en-US"/>
              </a:p>
            </p:txBody>
          </p:sp>
          <p:sp>
            <p:nvSpPr>
              <p:cNvPr id="62" name="AutoShape 9"/>
              <p:cNvSpPr>
                <a:spLocks noChangeAspect="1" noChangeArrowheads="1"/>
              </p:cNvSpPr>
              <p:nvPr/>
            </p:nvSpPr>
            <p:spPr bwMode="gray">
              <a:xfrm>
                <a:off x="748" y="1797"/>
                <a:ext cx="891" cy="1630"/>
              </a:xfrm>
              <a:prstGeom prst="moon">
                <a:avLst>
                  <a:gd name="adj" fmla="val 6667"/>
                </a:avLst>
              </a:prstGeom>
              <a:gradFill rotWithShape="1">
                <a:gsLst>
                  <a:gs pos="0">
                    <a:srgbClr val="FFFFFF">
                      <a:alpha val="0"/>
                    </a:srgbClr>
                  </a:gs>
                  <a:gs pos="50000">
                    <a:srgbClr val="FFFFFF">
                      <a:gamma/>
                      <a:shade val="85882"/>
                      <a:invGamma/>
                    </a:srgbClr>
                  </a:gs>
                  <a:gs pos="100000">
                    <a:srgbClr val="FFFFFF">
                      <a:alpha val="0"/>
                    </a:srgbClr>
                  </a:gs>
                </a:gsLst>
                <a:lin ang="5400000" scaled="1"/>
              </a:gradFill>
              <a:ln w="9525" algn="ctr">
                <a:noFill/>
                <a:miter lim="800000"/>
                <a:headEnd/>
                <a:tailEnd/>
              </a:ln>
              <a:effectLst/>
            </p:spPr>
            <p:txBody>
              <a:bodyPr wrap="none" anchor="ctr"/>
              <a:lstStyle/>
              <a:p>
                <a:endParaRPr lang="ko-KR" altLang="en-US"/>
              </a:p>
            </p:txBody>
          </p:sp>
          <p:sp>
            <p:nvSpPr>
              <p:cNvPr id="63" name="Oval 10"/>
              <p:cNvSpPr>
                <a:spLocks noChangeAspect="1" noChangeArrowheads="1"/>
              </p:cNvSpPr>
              <p:nvPr/>
            </p:nvSpPr>
            <p:spPr bwMode="gray">
              <a:xfrm>
                <a:off x="167" y="1891"/>
                <a:ext cx="2255" cy="1599"/>
              </a:xfrm>
              <a:prstGeom prst="ellipse">
                <a:avLst/>
              </a:prstGeom>
              <a:gradFill rotWithShape="1">
                <a:gsLst>
                  <a:gs pos="0">
                    <a:schemeClr val="accent1"/>
                  </a:gs>
                  <a:gs pos="100000">
                    <a:schemeClr val="accent1">
                      <a:gamma/>
                      <a:shade val="82353"/>
                      <a:invGamma/>
                    </a:schemeClr>
                  </a:gs>
                </a:gsLst>
                <a:lin ang="5400000" scaled="1"/>
              </a:gradFill>
              <a:ln w="9525" algn="ctr">
                <a:solidFill>
                  <a:schemeClr val="accent1"/>
                </a:solidFill>
                <a:round/>
                <a:headEnd/>
                <a:tailEnd/>
              </a:ln>
              <a:effectLst/>
            </p:spPr>
            <p:txBody>
              <a:bodyPr wrap="none" anchor="ctr"/>
              <a:lstStyle/>
              <a:p>
                <a:endParaRPr lang="ko-KR" altLang="en-US"/>
              </a:p>
            </p:txBody>
          </p:sp>
          <p:sp>
            <p:nvSpPr>
              <p:cNvPr id="64" name="Oval 11"/>
              <p:cNvSpPr>
                <a:spLocks noChangeAspect="1" noChangeArrowheads="1"/>
              </p:cNvSpPr>
              <p:nvPr/>
            </p:nvSpPr>
            <p:spPr bwMode="gray">
              <a:xfrm>
                <a:off x="235" y="1929"/>
                <a:ext cx="2104" cy="1498"/>
              </a:xfrm>
              <a:prstGeom prst="ellipse">
                <a:avLst/>
              </a:prstGeom>
              <a:solidFill>
                <a:srgbClr val="FFFFFF"/>
              </a:solidFill>
              <a:ln w="9525" algn="ctr">
                <a:noFill/>
                <a:round/>
                <a:headEnd/>
                <a:tailEnd/>
              </a:ln>
              <a:effectLst>
                <a:prstShdw prst="shdw18" dist="17961" dir="13500000">
                  <a:srgbClr val="FFFFFF">
                    <a:gamma/>
                    <a:shade val="60000"/>
                    <a:invGamma/>
                  </a:srgbClr>
                </a:prstShdw>
              </a:effectLst>
            </p:spPr>
            <p:txBody>
              <a:bodyPr wrap="none" anchor="ctr"/>
              <a:lstStyle/>
              <a:p>
                <a:endParaRPr lang="ko-KR" altLang="en-US"/>
              </a:p>
            </p:txBody>
          </p:sp>
        </p:grpSp>
        <p:grpSp>
          <p:nvGrpSpPr>
            <p:cNvPr id="41" name="Group 12"/>
            <p:cNvGrpSpPr>
              <a:grpSpLocks/>
            </p:cNvGrpSpPr>
            <p:nvPr/>
          </p:nvGrpSpPr>
          <p:grpSpPr bwMode="auto">
            <a:xfrm>
              <a:off x="5245100" y="2528889"/>
              <a:ext cx="3700464" cy="2687638"/>
              <a:chOff x="748" y="1797"/>
              <a:chExt cx="2331" cy="1693"/>
            </a:xfrm>
          </p:grpSpPr>
          <p:sp>
            <p:nvSpPr>
              <p:cNvPr id="57" name="AutoShape 13"/>
              <p:cNvSpPr>
                <a:spLocks noChangeAspect="1" noChangeArrowheads="1"/>
              </p:cNvSpPr>
              <p:nvPr/>
            </p:nvSpPr>
            <p:spPr bwMode="gray">
              <a:xfrm flipH="1">
                <a:off x="1594" y="1797"/>
                <a:ext cx="891" cy="1630"/>
              </a:xfrm>
              <a:prstGeom prst="moon">
                <a:avLst>
                  <a:gd name="adj" fmla="val 6667"/>
                </a:avLst>
              </a:prstGeom>
              <a:gradFill rotWithShape="1">
                <a:gsLst>
                  <a:gs pos="0">
                    <a:srgbClr val="FFFFFF">
                      <a:alpha val="0"/>
                    </a:srgbClr>
                  </a:gs>
                  <a:gs pos="50000">
                    <a:srgbClr val="FFFFFF">
                      <a:gamma/>
                      <a:shade val="85882"/>
                      <a:invGamma/>
                    </a:srgbClr>
                  </a:gs>
                  <a:gs pos="100000">
                    <a:srgbClr val="FFFFFF">
                      <a:alpha val="0"/>
                    </a:srgbClr>
                  </a:gs>
                </a:gsLst>
                <a:lin ang="5400000" scaled="1"/>
              </a:gradFill>
              <a:ln w="9525" algn="ctr">
                <a:noFill/>
                <a:miter lim="800000"/>
                <a:headEnd/>
                <a:tailEnd/>
              </a:ln>
              <a:effectLst/>
            </p:spPr>
            <p:txBody>
              <a:bodyPr wrap="none" anchor="ctr"/>
              <a:lstStyle/>
              <a:p>
                <a:endParaRPr lang="ko-KR" altLang="en-US"/>
              </a:p>
            </p:txBody>
          </p:sp>
          <p:sp>
            <p:nvSpPr>
              <p:cNvPr id="58" name="AutoShape 14"/>
              <p:cNvSpPr>
                <a:spLocks noChangeAspect="1" noChangeArrowheads="1"/>
              </p:cNvSpPr>
              <p:nvPr/>
            </p:nvSpPr>
            <p:spPr bwMode="gray">
              <a:xfrm>
                <a:off x="748" y="1797"/>
                <a:ext cx="891" cy="1630"/>
              </a:xfrm>
              <a:prstGeom prst="moon">
                <a:avLst>
                  <a:gd name="adj" fmla="val 6667"/>
                </a:avLst>
              </a:prstGeom>
              <a:gradFill rotWithShape="1">
                <a:gsLst>
                  <a:gs pos="0">
                    <a:srgbClr val="FFFFFF">
                      <a:alpha val="0"/>
                    </a:srgbClr>
                  </a:gs>
                  <a:gs pos="50000">
                    <a:srgbClr val="FFFFFF">
                      <a:gamma/>
                      <a:shade val="85882"/>
                      <a:invGamma/>
                    </a:srgbClr>
                  </a:gs>
                  <a:gs pos="100000">
                    <a:srgbClr val="FFFFFF">
                      <a:alpha val="0"/>
                    </a:srgbClr>
                  </a:gs>
                </a:gsLst>
                <a:lin ang="5400000" scaled="1"/>
              </a:gradFill>
              <a:ln w="9525" algn="ctr">
                <a:noFill/>
                <a:miter lim="800000"/>
                <a:headEnd/>
                <a:tailEnd/>
              </a:ln>
              <a:effectLst/>
            </p:spPr>
            <p:txBody>
              <a:bodyPr wrap="none" anchor="ctr"/>
              <a:lstStyle/>
              <a:p>
                <a:endParaRPr lang="ko-KR" altLang="en-US"/>
              </a:p>
            </p:txBody>
          </p:sp>
          <p:sp>
            <p:nvSpPr>
              <p:cNvPr id="59" name="Oval 15"/>
              <p:cNvSpPr>
                <a:spLocks noChangeAspect="1" noChangeArrowheads="1"/>
              </p:cNvSpPr>
              <p:nvPr/>
            </p:nvSpPr>
            <p:spPr bwMode="gray">
              <a:xfrm>
                <a:off x="813" y="1824"/>
                <a:ext cx="2266" cy="1666"/>
              </a:xfrm>
              <a:prstGeom prst="ellipse">
                <a:avLst/>
              </a:prstGeom>
              <a:gradFill rotWithShape="1">
                <a:gsLst>
                  <a:gs pos="0">
                    <a:schemeClr val="hlink"/>
                  </a:gs>
                  <a:gs pos="100000">
                    <a:schemeClr val="hlink">
                      <a:gamma/>
                      <a:shade val="82353"/>
                      <a:invGamma/>
                    </a:schemeClr>
                  </a:gs>
                </a:gsLst>
                <a:lin ang="5400000" scaled="1"/>
              </a:gradFill>
              <a:ln w="9525" algn="ctr">
                <a:solidFill>
                  <a:schemeClr val="hlink"/>
                </a:solidFill>
                <a:round/>
                <a:headEnd/>
                <a:tailEnd/>
              </a:ln>
              <a:effectLst/>
            </p:spPr>
            <p:txBody>
              <a:bodyPr wrap="none" anchor="ctr"/>
              <a:lstStyle/>
              <a:p>
                <a:endParaRPr lang="ko-KR" altLang="en-US"/>
              </a:p>
            </p:txBody>
          </p:sp>
          <p:sp>
            <p:nvSpPr>
              <p:cNvPr id="60" name="Oval 16"/>
              <p:cNvSpPr>
                <a:spLocks noChangeAspect="1" noChangeArrowheads="1"/>
              </p:cNvSpPr>
              <p:nvPr/>
            </p:nvSpPr>
            <p:spPr bwMode="gray">
              <a:xfrm>
                <a:off x="905" y="1907"/>
                <a:ext cx="2115" cy="1520"/>
              </a:xfrm>
              <a:prstGeom prst="ellipse">
                <a:avLst/>
              </a:prstGeom>
              <a:solidFill>
                <a:srgbClr val="FFFFFF"/>
              </a:solidFill>
              <a:ln w="9525" algn="ctr">
                <a:noFill/>
                <a:round/>
                <a:headEnd/>
                <a:tailEnd/>
              </a:ln>
              <a:effectLst>
                <a:prstShdw prst="shdw18" dist="17961" dir="13500000">
                  <a:srgbClr val="FFFFFF">
                    <a:gamma/>
                    <a:shade val="60000"/>
                    <a:invGamma/>
                  </a:srgbClr>
                </a:prstShdw>
              </a:effectLst>
            </p:spPr>
            <p:txBody>
              <a:bodyPr wrap="none" anchor="ctr"/>
              <a:lstStyle/>
              <a:p>
                <a:endParaRPr lang="ko-KR" altLang="en-US"/>
              </a:p>
            </p:txBody>
          </p:sp>
        </p:grpSp>
        <p:sp>
          <p:nvSpPr>
            <p:cNvPr id="42" name="Rectangle 22"/>
            <p:cNvSpPr>
              <a:spLocks noChangeArrowheads="1"/>
            </p:cNvSpPr>
            <p:nvPr/>
          </p:nvSpPr>
          <p:spPr bwMode="auto">
            <a:xfrm>
              <a:off x="1154111" y="2739194"/>
              <a:ext cx="2046287" cy="612017"/>
            </a:xfrm>
            <a:prstGeom prst="rect">
              <a:avLst/>
            </a:prstGeom>
            <a:noFill/>
            <a:ln w="9525">
              <a:noFill/>
              <a:miter lim="800000"/>
              <a:headEnd/>
              <a:tailEnd/>
            </a:ln>
          </p:spPr>
          <p:txBody>
            <a:bodyPr>
              <a:spAutoFit/>
            </a:bodyPr>
            <a:lstStyle/>
            <a:p>
              <a:pPr algn="ctr"/>
              <a:r>
                <a:rPr lang="en-US" altLang="ko-KR" sz="2400" b="1" dirty="0" smtClean="0">
                  <a:solidFill>
                    <a:schemeClr val="accent1"/>
                  </a:solidFill>
                  <a:ea typeface="굴림" charset="-127"/>
                  <a:cs typeface="Arial" charset="0"/>
                </a:rPr>
                <a:t>Women</a:t>
              </a:r>
              <a:endParaRPr lang="en-US" altLang="ko-KR" sz="2400" b="1" dirty="0">
                <a:solidFill>
                  <a:schemeClr val="accent1"/>
                </a:solidFill>
                <a:ea typeface="굴림" charset="-127"/>
                <a:cs typeface="Arial" charset="0"/>
              </a:endParaRPr>
            </a:p>
          </p:txBody>
        </p:sp>
        <p:sp>
          <p:nvSpPr>
            <p:cNvPr id="43" name="Rectangle 22"/>
            <p:cNvSpPr>
              <a:spLocks noChangeArrowheads="1"/>
            </p:cNvSpPr>
            <p:nvPr/>
          </p:nvSpPr>
          <p:spPr bwMode="auto">
            <a:xfrm>
              <a:off x="6203093" y="2686985"/>
              <a:ext cx="2046288" cy="612017"/>
            </a:xfrm>
            <a:prstGeom prst="rect">
              <a:avLst/>
            </a:prstGeom>
            <a:noFill/>
            <a:ln w="9525">
              <a:noFill/>
              <a:miter lim="800000"/>
              <a:headEnd/>
              <a:tailEnd/>
            </a:ln>
          </p:spPr>
          <p:txBody>
            <a:bodyPr>
              <a:spAutoFit/>
            </a:bodyPr>
            <a:lstStyle/>
            <a:p>
              <a:pPr algn="ctr"/>
              <a:r>
                <a:rPr lang="en-US" altLang="ko-KR" sz="2400" b="1" dirty="0" smtClean="0">
                  <a:solidFill>
                    <a:schemeClr val="hlink"/>
                  </a:solidFill>
                  <a:ea typeface="굴림" charset="-127"/>
                  <a:cs typeface="Arial" charset="0"/>
                </a:rPr>
                <a:t>Men</a:t>
              </a:r>
              <a:endParaRPr lang="en-US" altLang="ko-KR" sz="2400" b="1" dirty="0">
                <a:solidFill>
                  <a:schemeClr val="hlink"/>
                </a:solidFill>
                <a:ea typeface="굴림" charset="-127"/>
                <a:cs typeface="Arial" charset="0"/>
              </a:endParaRPr>
            </a:p>
          </p:txBody>
        </p:sp>
        <p:sp>
          <p:nvSpPr>
            <p:cNvPr id="44" name="Rectangle 102"/>
            <p:cNvSpPr>
              <a:spLocks noChangeArrowheads="1"/>
            </p:cNvSpPr>
            <p:nvPr/>
          </p:nvSpPr>
          <p:spPr bwMode="gray">
            <a:xfrm>
              <a:off x="497201" y="3163701"/>
              <a:ext cx="3655100" cy="1754449"/>
            </a:xfrm>
            <a:prstGeom prst="rect">
              <a:avLst/>
            </a:prstGeom>
            <a:noFill/>
            <a:ln w="9525" algn="ctr">
              <a:noFill/>
              <a:miter lim="800000"/>
              <a:headEnd/>
              <a:tailEnd/>
            </a:ln>
          </p:spPr>
          <p:txBody>
            <a:bodyPr wrap="square">
              <a:spAutoFit/>
            </a:bodyPr>
            <a:lstStyle/>
            <a:p>
              <a:r>
                <a:rPr lang="en-US" altLang="ko-KR" sz="1600" dirty="0" smtClean="0">
                  <a:solidFill>
                    <a:srgbClr val="000000"/>
                  </a:solidFill>
                  <a:ea typeface="굴림" charset="-127"/>
                  <a:cs typeface="Arial" charset="0"/>
                </a:rPr>
                <a:t>-HPV knowledge</a:t>
              </a:r>
            </a:p>
            <a:p>
              <a:r>
                <a:rPr lang="en-US" altLang="ko-KR" sz="1600" dirty="0" smtClean="0">
                  <a:solidFill>
                    <a:srgbClr val="000000"/>
                  </a:solidFill>
                  <a:ea typeface="굴림" charset="-127"/>
                  <a:cs typeface="Arial" charset="0"/>
                </a:rPr>
                <a:t>-Awareness of sexual rights</a:t>
              </a:r>
            </a:p>
            <a:p>
              <a:r>
                <a:rPr lang="en-US" altLang="ko-KR" sz="1600" dirty="0" smtClean="0">
                  <a:solidFill>
                    <a:srgbClr val="000000"/>
                  </a:solidFill>
                  <a:ea typeface="굴림" charset="-127"/>
                  <a:cs typeface="Arial" charset="0"/>
                </a:rPr>
                <a:t>-Perception of gender </a:t>
              </a:r>
            </a:p>
            <a:p>
              <a:r>
                <a:rPr lang="en-US" altLang="ko-KR" sz="1600" dirty="0">
                  <a:solidFill>
                    <a:srgbClr val="000000"/>
                  </a:solidFill>
                  <a:ea typeface="굴림" charset="-127"/>
                  <a:cs typeface="Arial" charset="0"/>
                </a:rPr>
                <a:t> </a:t>
              </a:r>
              <a:r>
                <a:rPr lang="en-US" altLang="ko-KR" sz="1600" dirty="0" smtClean="0">
                  <a:solidFill>
                    <a:srgbClr val="000000"/>
                  </a:solidFill>
                  <a:ea typeface="굴림" charset="-127"/>
                  <a:cs typeface="Arial" charset="0"/>
                </a:rPr>
                <a:t>equality</a:t>
              </a:r>
            </a:p>
            <a:p>
              <a:r>
                <a:rPr lang="en-US" altLang="ko-KR" sz="1600" dirty="0" smtClean="0">
                  <a:solidFill>
                    <a:srgbClr val="000000"/>
                  </a:solidFill>
                  <a:ea typeface="굴림" charset="-127"/>
                  <a:cs typeface="Arial" charset="0"/>
                </a:rPr>
                <a:t>-Intention to prevent HPV</a:t>
              </a:r>
              <a:endParaRPr lang="en-US" altLang="ko-KR" sz="1600" dirty="0">
                <a:solidFill>
                  <a:srgbClr val="000000"/>
                </a:solidFill>
                <a:ea typeface="굴림" charset="-127"/>
                <a:cs typeface="Arial" charset="0"/>
              </a:endParaRPr>
            </a:p>
          </p:txBody>
        </p:sp>
        <p:sp>
          <p:nvSpPr>
            <p:cNvPr id="49" name="Text Box 24"/>
            <p:cNvSpPr txBox="1">
              <a:spLocks noChangeArrowheads="1"/>
            </p:cNvSpPr>
            <p:nvPr/>
          </p:nvSpPr>
          <p:spPr bwMode="gray">
            <a:xfrm>
              <a:off x="1504950" y="5365815"/>
              <a:ext cx="6672938" cy="1101631"/>
            </a:xfrm>
            <a:prstGeom prst="rect">
              <a:avLst/>
            </a:prstGeom>
            <a:noFill/>
            <a:ln w="9525">
              <a:noFill/>
              <a:miter lim="800000"/>
              <a:headEnd/>
              <a:tailEnd/>
            </a:ln>
            <a:effectLst/>
          </p:spPr>
          <p:txBody>
            <a:bodyPr wrap="square">
              <a:spAutoFit/>
            </a:bodyPr>
            <a:lstStyle/>
            <a:p>
              <a:pPr algn="ctr"/>
              <a:r>
                <a:rPr lang="en-US" altLang="ko-KR" sz="2400" dirty="0" smtClean="0">
                  <a:solidFill>
                    <a:srgbClr val="C00000"/>
                  </a:solidFill>
                  <a:effectLst>
                    <a:outerShdw blurRad="38100" dist="38100" dir="2700000" algn="tl">
                      <a:srgbClr val="000000">
                        <a:alpha val="43137"/>
                      </a:srgbClr>
                    </a:outerShdw>
                  </a:effectLst>
                </a:rPr>
                <a:t>Gender- </a:t>
              </a:r>
              <a:r>
                <a:rPr lang="en-US" altLang="ko-KR" sz="2400" dirty="0">
                  <a:solidFill>
                    <a:srgbClr val="C00000"/>
                  </a:solidFill>
                  <a:effectLst>
                    <a:outerShdw blurRad="38100" dist="38100" dir="2700000" algn="tl">
                      <a:srgbClr val="000000">
                        <a:alpha val="43137"/>
                      </a:srgbClr>
                    </a:outerShdw>
                  </a:effectLst>
                </a:rPr>
                <a:t>based HPV- prevention educational </a:t>
              </a:r>
              <a:r>
                <a:rPr lang="en-US" altLang="ko-KR" sz="2400" dirty="0" smtClean="0">
                  <a:solidFill>
                    <a:srgbClr val="C00000"/>
                  </a:solidFill>
                  <a:effectLst>
                    <a:outerShdw blurRad="38100" dist="38100" dir="2700000" algn="tl">
                      <a:srgbClr val="000000">
                        <a:alpha val="43137"/>
                      </a:srgbClr>
                    </a:outerShdw>
                  </a:effectLst>
                </a:rPr>
                <a:t>program</a:t>
              </a:r>
              <a:endParaRPr lang="en-US" altLang="ko-KR" sz="2400" dirty="0">
                <a:solidFill>
                  <a:srgbClr val="C00000"/>
                </a:solidFill>
                <a:effectLst>
                  <a:outerShdw blurRad="38100" dist="38100" dir="2700000" algn="tl">
                    <a:srgbClr val="000000">
                      <a:alpha val="43137"/>
                    </a:srgbClr>
                  </a:outerShdw>
                </a:effectLst>
                <a:ea typeface="굴림" charset="-127"/>
                <a:cs typeface="Arial" charset="0"/>
              </a:endParaRPr>
            </a:p>
          </p:txBody>
        </p:sp>
      </p:grpSp>
      <p:sp>
        <p:nvSpPr>
          <p:cNvPr id="71" name="Rectangle 102"/>
          <p:cNvSpPr>
            <a:spLocks noChangeArrowheads="1"/>
          </p:cNvSpPr>
          <p:nvPr/>
        </p:nvSpPr>
        <p:spPr bwMode="gray">
          <a:xfrm>
            <a:off x="5223023" y="3943956"/>
            <a:ext cx="2448272" cy="1323439"/>
          </a:xfrm>
          <a:prstGeom prst="rect">
            <a:avLst/>
          </a:prstGeom>
          <a:noFill/>
          <a:ln w="9525" algn="ctr">
            <a:noFill/>
            <a:miter lim="800000"/>
            <a:headEnd/>
            <a:tailEnd/>
          </a:ln>
        </p:spPr>
        <p:txBody>
          <a:bodyPr wrap="square">
            <a:spAutoFit/>
          </a:bodyPr>
          <a:lstStyle/>
          <a:p>
            <a:r>
              <a:rPr lang="en-US" altLang="ko-KR" sz="1600" dirty="0" smtClean="0">
                <a:solidFill>
                  <a:srgbClr val="000000"/>
                </a:solidFill>
                <a:ea typeface="굴림" charset="-127"/>
                <a:cs typeface="Arial" charset="0"/>
              </a:rPr>
              <a:t>-HPV knowledge</a:t>
            </a:r>
          </a:p>
          <a:p>
            <a:r>
              <a:rPr lang="en-US" altLang="ko-KR" sz="1600" dirty="0" smtClean="0">
                <a:solidFill>
                  <a:srgbClr val="000000"/>
                </a:solidFill>
                <a:ea typeface="굴림" charset="-127"/>
                <a:cs typeface="Arial" charset="0"/>
              </a:rPr>
              <a:t>-Awareness of sexual rights</a:t>
            </a:r>
          </a:p>
          <a:p>
            <a:r>
              <a:rPr lang="en-US" altLang="ko-KR" sz="1600" dirty="0" smtClean="0">
                <a:solidFill>
                  <a:srgbClr val="000000"/>
                </a:solidFill>
                <a:ea typeface="굴림" charset="-127"/>
                <a:cs typeface="Arial" charset="0"/>
              </a:rPr>
              <a:t>-Perception of gender </a:t>
            </a:r>
          </a:p>
          <a:p>
            <a:r>
              <a:rPr lang="en-US" altLang="ko-KR" sz="1600" dirty="0">
                <a:solidFill>
                  <a:srgbClr val="000000"/>
                </a:solidFill>
                <a:ea typeface="굴림" charset="-127"/>
                <a:cs typeface="Arial" charset="0"/>
              </a:rPr>
              <a:t> </a:t>
            </a:r>
            <a:r>
              <a:rPr lang="en-US" altLang="ko-KR" sz="1600" dirty="0" smtClean="0">
                <a:solidFill>
                  <a:srgbClr val="000000"/>
                </a:solidFill>
                <a:ea typeface="굴림" charset="-127"/>
                <a:cs typeface="Arial" charset="0"/>
              </a:rPr>
              <a:t>equality</a:t>
            </a:r>
          </a:p>
          <a:p>
            <a:r>
              <a:rPr lang="en-US" altLang="ko-KR" sz="1600" dirty="0">
                <a:solidFill>
                  <a:srgbClr val="000000"/>
                </a:solidFill>
                <a:ea typeface="굴림" charset="-127"/>
                <a:cs typeface="Arial" charset="0"/>
              </a:rPr>
              <a:t>-</a:t>
            </a:r>
            <a:r>
              <a:rPr lang="en-US" altLang="ko-KR" sz="1600" dirty="0" smtClean="0">
                <a:solidFill>
                  <a:srgbClr val="000000"/>
                </a:solidFill>
                <a:ea typeface="굴림" charset="-127"/>
                <a:cs typeface="Arial" charset="0"/>
              </a:rPr>
              <a:t>Intention to prevent HPV</a:t>
            </a:r>
            <a:endParaRPr lang="en-US" altLang="ko-KR" sz="1600" dirty="0">
              <a:solidFill>
                <a:srgbClr val="000000"/>
              </a:solidFill>
              <a:ea typeface="굴림" charset="-127"/>
              <a:cs typeface="Arial" charset="0"/>
            </a:endParaRPr>
          </a:p>
        </p:txBody>
      </p:sp>
    </p:spTree>
    <p:extLst>
      <p:ext uri="{BB962C8B-B14F-4D97-AF65-F5344CB8AC3E}">
        <p14:creationId xmlns:p14="http://schemas.microsoft.com/office/powerpoint/2010/main" val="286527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35" name="TextBox 34"/>
          <p:cNvSpPr txBox="1"/>
          <p:nvPr/>
        </p:nvSpPr>
        <p:spPr>
          <a:xfrm>
            <a:off x="843910" y="2132856"/>
            <a:ext cx="7560844" cy="2985433"/>
          </a:xfrm>
          <a:prstGeom prst="rect">
            <a:avLst/>
          </a:prstGeom>
          <a:noFill/>
        </p:spPr>
        <p:txBody>
          <a:bodyPr wrap="square" rtlCol="0">
            <a:spAutoFit/>
          </a:bodyPr>
          <a:lstStyle/>
          <a:p>
            <a:r>
              <a:rPr lang="en-US" altLang="ko-KR" sz="2800" dirty="0"/>
              <a:t>The contraction of HPV infection in males and their female partners is influenced by their sexual behaviors, and therefore an understanding of HPV infection itself in men is believed to be an essential component of HPV </a:t>
            </a:r>
            <a:r>
              <a:rPr lang="en-US" altLang="ko-KR" sz="2800" dirty="0" smtClean="0"/>
              <a:t>prevention.        </a:t>
            </a:r>
          </a:p>
          <a:p>
            <a:pPr algn="r"/>
            <a:r>
              <a:rPr lang="en-US" altLang="ko-KR" sz="2800" dirty="0" smtClean="0"/>
              <a:t> </a:t>
            </a:r>
            <a:r>
              <a:rPr lang="en-US" altLang="ko-KR" sz="2000" dirty="0" smtClean="0"/>
              <a:t>(</a:t>
            </a:r>
            <a:r>
              <a:rPr lang="en-US" altLang="ko-KR" sz="2000" i="1" dirty="0" err="1"/>
              <a:t>Giuliano</a:t>
            </a:r>
            <a:r>
              <a:rPr lang="en-US" altLang="ko-KR" sz="2000" i="1" dirty="0"/>
              <a:t> et </a:t>
            </a:r>
            <a:r>
              <a:rPr lang="en-US" altLang="ko-KR" sz="2000" i="1" dirty="0" smtClean="0"/>
              <a:t>al</a:t>
            </a:r>
            <a:r>
              <a:rPr lang="en-US" altLang="ko-KR" sz="2000" dirty="0" smtClean="0"/>
              <a:t>, </a:t>
            </a:r>
            <a:r>
              <a:rPr lang="en-US" altLang="ko-KR" sz="2000" dirty="0"/>
              <a:t>2011</a:t>
            </a:r>
            <a:r>
              <a:rPr lang="en-US" altLang="ko-KR" sz="2000" dirty="0" smtClean="0"/>
              <a:t>)</a:t>
            </a:r>
          </a:p>
          <a:p>
            <a:endParaRPr lang="en-US" altLang="ko-KR" sz="2000" dirty="0"/>
          </a:p>
        </p:txBody>
      </p:sp>
    </p:spTree>
    <p:extLst>
      <p:ext uri="{BB962C8B-B14F-4D97-AF65-F5344CB8AC3E}">
        <p14:creationId xmlns:p14="http://schemas.microsoft.com/office/powerpoint/2010/main" val="216135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35" name="TextBox 34"/>
          <p:cNvSpPr txBox="1"/>
          <p:nvPr/>
        </p:nvSpPr>
        <p:spPr>
          <a:xfrm>
            <a:off x="843910" y="2132856"/>
            <a:ext cx="7560844" cy="2554545"/>
          </a:xfrm>
          <a:prstGeom prst="rect">
            <a:avLst/>
          </a:prstGeom>
          <a:noFill/>
        </p:spPr>
        <p:txBody>
          <a:bodyPr wrap="square" rtlCol="0">
            <a:spAutoFit/>
          </a:bodyPr>
          <a:lstStyle/>
          <a:p>
            <a:r>
              <a:rPr lang="en-US" altLang="ko-KR" sz="2800" dirty="0"/>
              <a:t>To be effective among university students, HPV prevention strategies should focus not only on HPV vaccination programs for girls and young women, but should also incorporate other measures for HPV prevention in the daily life, and </a:t>
            </a:r>
            <a:r>
              <a:rPr lang="en-US" altLang="ko-KR" sz="2800" dirty="0">
                <a:solidFill>
                  <a:srgbClr val="C00000"/>
                </a:solidFill>
              </a:rPr>
              <a:t>should include </a:t>
            </a:r>
            <a:r>
              <a:rPr lang="en-US" altLang="ko-KR" sz="2800" dirty="0" smtClean="0">
                <a:solidFill>
                  <a:srgbClr val="C00000"/>
                </a:solidFill>
              </a:rPr>
              <a:t>men</a:t>
            </a:r>
            <a:r>
              <a:rPr lang="en-US" altLang="ko-KR" sz="2800" dirty="0" smtClean="0"/>
              <a:t>. </a:t>
            </a:r>
          </a:p>
          <a:p>
            <a:pPr algn="r"/>
            <a:r>
              <a:rPr lang="en-US" altLang="ko-KR" sz="2000" dirty="0" smtClean="0"/>
              <a:t>(</a:t>
            </a:r>
            <a:r>
              <a:rPr lang="en-US" altLang="ko-KR" sz="2000" i="1" dirty="0" smtClean="0"/>
              <a:t>Kim,</a:t>
            </a:r>
            <a:r>
              <a:rPr lang="en-US" altLang="ko-KR" sz="2000" dirty="0" smtClean="0"/>
              <a:t> </a:t>
            </a:r>
            <a:r>
              <a:rPr lang="en-US" altLang="ko-KR" sz="2000" dirty="0"/>
              <a:t>2011</a:t>
            </a:r>
            <a:r>
              <a:rPr lang="en-US" altLang="ko-KR" sz="2000" dirty="0" smtClean="0"/>
              <a:t>)</a:t>
            </a:r>
            <a:endParaRPr lang="en-US" altLang="ko-KR" sz="2000" dirty="0"/>
          </a:p>
        </p:txBody>
      </p:sp>
    </p:spTree>
    <p:extLst>
      <p:ext uri="{BB962C8B-B14F-4D97-AF65-F5344CB8AC3E}">
        <p14:creationId xmlns:p14="http://schemas.microsoft.com/office/powerpoint/2010/main" val="397843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35" name="TextBox 34"/>
          <p:cNvSpPr txBox="1"/>
          <p:nvPr/>
        </p:nvSpPr>
        <p:spPr>
          <a:xfrm>
            <a:off x="843910" y="2132856"/>
            <a:ext cx="7560844" cy="1692771"/>
          </a:xfrm>
          <a:prstGeom prst="rect">
            <a:avLst/>
          </a:prstGeom>
          <a:noFill/>
        </p:spPr>
        <p:txBody>
          <a:bodyPr wrap="square" rtlCol="0">
            <a:spAutoFit/>
          </a:bodyPr>
          <a:lstStyle/>
          <a:p>
            <a:r>
              <a:rPr lang="en-US" altLang="ko-KR" sz="2800" dirty="0">
                <a:solidFill>
                  <a:srgbClr val="C00000"/>
                </a:solidFill>
              </a:rPr>
              <a:t>A</a:t>
            </a:r>
            <a:r>
              <a:rPr lang="en-US" altLang="ko-KR" sz="2800" dirty="0" smtClean="0">
                <a:solidFill>
                  <a:srgbClr val="C00000"/>
                </a:solidFill>
              </a:rPr>
              <a:t>wareness </a:t>
            </a:r>
            <a:r>
              <a:rPr lang="en-US" altLang="ko-KR" sz="2800" dirty="0">
                <a:solidFill>
                  <a:srgbClr val="C00000"/>
                </a:solidFill>
              </a:rPr>
              <a:t>of sexual rights </a:t>
            </a:r>
            <a:r>
              <a:rPr lang="en-US" altLang="ko-KR" sz="2800" dirty="0"/>
              <a:t>and </a:t>
            </a:r>
            <a:r>
              <a:rPr lang="en-US" altLang="ko-KR" sz="2800" dirty="0">
                <a:solidFill>
                  <a:srgbClr val="C00000"/>
                </a:solidFill>
              </a:rPr>
              <a:t>perception of gender equality</a:t>
            </a:r>
            <a:r>
              <a:rPr lang="en-US" altLang="ko-KR" sz="2800" dirty="0"/>
              <a:t> are considered necessary in the gender-based approaches to STI </a:t>
            </a:r>
            <a:r>
              <a:rPr lang="en-US" altLang="ko-KR" sz="2800" dirty="0" smtClean="0"/>
              <a:t>prevention. </a:t>
            </a:r>
          </a:p>
          <a:p>
            <a:pPr algn="r"/>
            <a:r>
              <a:rPr lang="en-US" altLang="ko-KR" sz="2000" dirty="0" smtClean="0"/>
              <a:t>(</a:t>
            </a:r>
            <a:r>
              <a:rPr lang="en-US" altLang="ko-KR" sz="2000" i="1" dirty="0"/>
              <a:t>White et al.</a:t>
            </a:r>
            <a:r>
              <a:rPr lang="en-US" altLang="ko-KR" sz="2000" dirty="0"/>
              <a:t> 2005, </a:t>
            </a:r>
            <a:r>
              <a:rPr lang="en-US" altLang="ko-KR" sz="2000" i="1" dirty="0"/>
              <a:t>Kim et al</a:t>
            </a:r>
            <a:r>
              <a:rPr lang="en-US" altLang="ko-KR" sz="2000" dirty="0"/>
              <a:t>. 2010)</a:t>
            </a:r>
          </a:p>
        </p:txBody>
      </p:sp>
      <p:sp>
        <p:nvSpPr>
          <p:cNvPr id="2" name="TextBox 1"/>
          <p:cNvSpPr txBox="1"/>
          <p:nvPr/>
        </p:nvSpPr>
        <p:spPr>
          <a:xfrm>
            <a:off x="843910" y="4149080"/>
            <a:ext cx="7560844"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ko-KR" sz="2800" dirty="0"/>
              <a:t>The uniqueness of the HPV-prevention educational program implemented in this study is basically linked to concepts of sexual rights and gender </a:t>
            </a:r>
            <a:r>
              <a:rPr lang="en-US" altLang="ko-KR" sz="2800" dirty="0" smtClean="0"/>
              <a:t>equality.</a:t>
            </a:r>
            <a:endParaRPr lang="ko-KR" altLang="en-US" sz="2800" dirty="0"/>
          </a:p>
        </p:txBody>
      </p:sp>
      <p:sp>
        <p:nvSpPr>
          <p:cNvPr id="6" name="AutoShape 21"/>
          <p:cNvSpPr>
            <a:spLocks noChangeArrowheads="1"/>
          </p:cNvSpPr>
          <p:nvPr/>
        </p:nvSpPr>
        <p:spPr bwMode="gray">
          <a:xfrm>
            <a:off x="611560" y="4293096"/>
            <a:ext cx="257924" cy="264542"/>
          </a:xfrm>
          <a:prstGeom prst="rightArrow">
            <a:avLst>
              <a:gd name="adj1" fmla="val 51602"/>
              <a:gd name="adj2" fmla="val 5323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ko-KR" altLang="en-US"/>
          </a:p>
        </p:txBody>
      </p:sp>
    </p:spTree>
    <p:extLst>
      <p:ext uri="{BB962C8B-B14F-4D97-AF65-F5344CB8AC3E}">
        <p14:creationId xmlns:p14="http://schemas.microsoft.com/office/powerpoint/2010/main" val="25981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grpSp>
        <p:nvGrpSpPr>
          <p:cNvPr id="2" name="그룹 1"/>
          <p:cNvGrpSpPr/>
          <p:nvPr/>
        </p:nvGrpSpPr>
        <p:grpSpPr>
          <a:xfrm>
            <a:off x="657224" y="1700809"/>
            <a:ext cx="7947223" cy="4415830"/>
            <a:chOff x="657225" y="3236913"/>
            <a:chExt cx="3295346" cy="2879725"/>
          </a:xfrm>
        </p:grpSpPr>
        <p:sp>
          <p:nvSpPr>
            <p:cNvPr id="16" name="AutoShape 40"/>
            <p:cNvSpPr>
              <a:spLocks noChangeArrowheads="1"/>
            </p:cNvSpPr>
            <p:nvPr/>
          </p:nvSpPr>
          <p:spPr bwMode="gray">
            <a:xfrm>
              <a:off x="657225" y="3236913"/>
              <a:ext cx="3295346" cy="2879725"/>
            </a:xfrm>
            <a:prstGeom prst="roundRect">
              <a:avLst>
                <a:gd name="adj" fmla="val 8190"/>
              </a:avLst>
            </a:prstGeom>
            <a:gradFill rotWithShape="1">
              <a:gsLst>
                <a:gs pos="0">
                  <a:srgbClr val="E8E8E4">
                    <a:gamma/>
                    <a:tint val="0"/>
                    <a:invGamma/>
                  </a:srgbClr>
                </a:gs>
                <a:gs pos="100000">
                  <a:srgbClr val="E8E8E4"/>
                </a:gs>
              </a:gsLst>
              <a:lin ang="5400000" scaled="1"/>
            </a:gradFill>
            <a:ln w="19050" algn="ctr">
              <a:solidFill>
                <a:srgbClr val="C0C0C0"/>
              </a:solidFill>
              <a:round/>
              <a:headEnd/>
              <a:tailEnd/>
            </a:ln>
            <a:effectLst>
              <a:outerShdw dist="25400" dir="5400000" algn="ctr" rotWithShape="0">
                <a:srgbClr val="000000">
                  <a:alpha val="50000"/>
                </a:srgbClr>
              </a:outerShdw>
            </a:effectLst>
          </p:spPr>
          <p:txBody>
            <a:bodyPr wrap="none" anchor="ctr"/>
            <a:lstStyle/>
            <a:p>
              <a:endParaRPr lang="ko-KR" altLang="en-US"/>
            </a:p>
          </p:txBody>
        </p:sp>
        <p:sp>
          <p:nvSpPr>
            <p:cNvPr id="17" name="AutoShape 41"/>
            <p:cNvSpPr>
              <a:spLocks noChangeArrowheads="1"/>
            </p:cNvSpPr>
            <p:nvPr/>
          </p:nvSpPr>
          <p:spPr bwMode="gray">
            <a:xfrm>
              <a:off x="811213" y="3706503"/>
              <a:ext cx="2932350" cy="2257735"/>
            </a:xfrm>
            <a:prstGeom prst="roundRect">
              <a:avLst>
                <a:gd name="adj" fmla="val 5787"/>
              </a:avLst>
            </a:prstGeom>
            <a:solidFill>
              <a:schemeClr val="accent1"/>
            </a:solidFill>
            <a:ln w="19050" algn="ctr">
              <a:solidFill>
                <a:schemeClr val="bg1"/>
              </a:solidFill>
              <a:round/>
              <a:headEnd/>
              <a:tailEnd/>
            </a:ln>
            <a:effectLst>
              <a:outerShdw dist="25400" dir="5400000" algn="ctr" rotWithShape="0">
                <a:srgbClr val="000000">
                  <a:alpha val="50000"/>
                </a:srgbClr>
              </a:outerShdw>
            </a:effectLst>
          </p:spPr>
          <p:txBody>
            <a:bodyPr wrap="none" anchor="ctr"/>
            <a:lstStyle/>
            <a:p>
              <a:endParaRPr lang="ko-KR" altLang="en-US"/>
            </a:p>
          </p:txBody>
        </p:sp>
        <p:sp>
          <p:nvSpPr>
            <p:cNvPr id="19" name="Rectangle 43"/>
            <p:cNvSpPr>
              <a:spLocks noChangeArrowheads="1"/>
            </p:cNvSpPr>
            <p:nvPr/>
          </p:nvSpPr>
          <p:spPr bwMode="auto">
            <a:xfrm>
              <a:off x="957263" y="3298825"/>
              <a:ext cx="1933575" cy="341211"/>
            </a:xfrm>
            <a:prstGeom prst="rect">
              <a:avLst/>
            </a:prstGeom>
            <a:noFill/>
            <a:ln w="9525" algn="ctr">
              <a:noFill/>
              <a:miter lim="800000"/>
              <a:headEnd/>
              <a:tailEnd/>
            </a:ln>
            <a:effectLst/>
          </p:spPr>
          <p:txBody>
            <a:bodyPr>
              <a:spAutoFit/>
            </a:bodyPr>
            <a:lstStyle/>
            <a:p>
              <a:r>
                <a:rPr lang="en-US" altLang="ko-KR" sz="2800" b="1" dirty="0" smtClean="0">
                  <a:solidFill>
                    <a:schemeClr val="accent1"/>
                  </a:solidFill>
                  <a:ea typeface="굴림" charset="-127"/>
                  <a:cs typeface="Arial" charset="0"/>
                </a:rPr>
                <a:t>Sexual rights</a:t>
              </a:r>
              <a:endParaRPr lang="en-US" altLang="ko-KR" sz="2800" b="1" dirty="0">
                <a:solidFill>
                  <a:schemeClr val="accent1"/>
                </a:solidFill>
                <a:ea typeface="굴림" charset="-127"/>
                <a:cs typeface="Arial" charset="0"/>
              </a:endParaRPr>
            </a:p>
          </p:txBody>
        </p:sp>
        <p:sp>
          <p:nvSpPr>
            <p:cNvPr id="25" name="Oval 49"/>
            <p:cNvSpPr>
              <a:spLocks noChangeAspect="1" noChangeArrowheads="1"/>
            </p:cNvSpPr>
            <p:nvPr/>
          </p:nvSpPr>
          <p:spPr bwMode="gray">
            <a:xfrm flipV="1">
              <a:off x="865189" y="3743312"/>
              <a:ext cx="92075" cy="92075"/>
            </a:xfrm>
            <a:prstGeom prst="ellipse">
              <a:avLst/>
            </a:prstGeom>
            <a:solidFill>
              <a:srgbClr val="000000">
                <a:alpha val="25000"/>
              </a:srgbClr>
            </a:solidFill>
            <a:ln w="38100" cmpd="dbl">
              <a:solidFill>
                <a:srgbClr val="000000">
                  <a:alpha val="30000"/>
                </a:srgbClr>
              </a:solidFill>
              <a:round/>
              <a:headEnd/>
              <a:tailEnd/>
            </a:ln>
            <a:effectLst/>
          </p:spPr>
          <p:txBody>
            <a:bodyPr wrap="none" anchor="ctr"/>
            <a:lstStyle/>
            <a:p>
              <a:endParaRPr lang="ko-KR" altLang="en-US"/>
            </a:p>
          </p:txBody>
        </p:sp>
        <p:sp>
          <p:nvSpPr>
            <p:cNvPr id="26" name="Oval 50"/>
            <p:cNvSpPr>
              <a:spLocks noChangeAspect="1" noChangeArrowheads="1"/>
            </p:cNvSpPr>
            <p:nvPr/>
          </p:nvSpPr>
          <p:spPr bwMode="gray">
            <a:xfrm flipV="1">
              <a:off x="871538" y="5802313"/>
              <a:ext cx="92075" cy="92075"/>
            </a:xfrm>
            <a:prstGeom prst="ellipse">
              <a:avLst/>
            </a:prstGeom>
            <a:solidFill>
              <a:srgbClr val="000000">
                <a:alpha val="25000"/>
              </a:srgbClr>
            </a:solidFill>
            <a:ln w="38100" cmpd="dbl">
              <a:solidFill>
                <a:srgbClr val="000000">
                  <a:alpha val="30000"/>
                </a:srgbClr>
              </a:solidFill>
              <a:round/>
              <a:headEnd/>
              <a:tailEnd/>
            </a:ln>
            <a:effectLst/>
          </p:spPr>
          <p:txBody>
            <a:bodyPr wrap="none" anchor="ctr"/>
            <a:lstStyle/>
            <a:p>
              <a:endParaRPr lang="ko-KR" altLang="en-US"/>
            </a:p>
          </p:txBody>
        </p:sp>
      </p:grpSp>
      <p:sp>
        <p:nvSpPr>
          <p:cNvPr id="30" name="직사각형 29"/>
          <p:cNvSpPr/>
          <p:nvPr/>
        </p:nvSpPr>
        <p:spPr>
          <a:xfrm>
            <a:off x="1158760" y="2477332"/>
            <a:ext cx="6880105" cy="3416320"/>
          </a:xfrm>
          <a:prstGeom prst="rect">
            <a:avLst/>
          </a:prstGeom>
        </p:spPr>
        <p:txBody>
          <a:bodyPr wrap="square">
            <a:spAutoFit/>
          </a:bodyPr>
          <a:lstStyle/>
          <a:p>
            <a:r>
              <a:rPr lang="en-US" altLang="ko-KR" sz="2400" dirty="0" smtClean="0">
                <a:solidFill>
                  <a:schemeClr val="bg1"/>
                </a:solidFill>
              </a:rPr>
              <a:t>Sexual </a:t>
            </a:r>
            <a:r>
              <a:rPr lang="en-US" altLang="ko-KR" sz="2400" dirty="0">
                <a:solidFill>
                  <a:schemeClr val="bg1"/>
                </a:solidFill>
              </a:rPr>
              <a:t>health will not be achieved or maintained without sexual rights for all </a:t>
            </a:r>
            <a:r>
              <a:rPr lang="en-US" altLang="ko-KR" sz="2400" dirty="0" smtClean="0">
                <a:solidFill>
                  <a:schemeClr val="bg1"/>
                </a:solidFill>
              </a:rPr>
              <a:t>humans. </a:t>
            </a:r>
          </a:p>
          <a:p>
            <a:pPr algn="r"/>
            <a:r>
              <a:rPr lang="en-US" altLang="ko-KR" sz="2000" dirty="0" smtClean="0">
                <a:solidFill>
                  <a:schemeClr val="bg1"/>
                </a:solidFill>
              </a:rPr>
              <a:t>(</a:t>
            </a:r>
            <a:r>
              <a:rPr lang="en-US" altLang="ko-KR" sz="2000" i="1" dirty="0">
                <a:solidFill>
                  <a:schemeClr val="bg1"/>
                </a:solidFill>
              </a:rPr>
              <a:t>World Association for Sexual Health</a:t>
            </a:r>
            <a:r>
              <a:rPr lang="en-US" altLang="ko-KR" sz="2000" dirty="0">
                <a:solidFill>
                  <a:schemeClr val="bg1"/>
                </a:solidFill>
              </a:rPr>
              <a:t> 2008</a:t>
            </a:r>
            <a:r>
              <a:rPr lang="en-US" altLang="ko-KR" sz="2000" dirty="0" smtClean="0">
                <a:solidFill>
                  <a:schemeClr val="bg1"/>
                </a:solidFill>
              </a:rPr>
              <a:t>) </a:t>
            </a:r>
          </a:p>
          <a:p>
            <a:endParaRPr lang="en-US" altLang="ko-KR" sz="2400" dirty="0">
              <a:solidFill>
                <a:schemeClr val="bg1"/>
              </a:solidFill>
            </a:endParaRPr>
          </a:p>
          <a:p>
            <a:r>
              <a:rPr lang="en-US" altLang="ko-KR" sz="2400" dirty="0" smtClean="0">
                <a:solidFill>
                  <a:schemeClr val="bg1"/>
                </a:solidFill>
              </a:rPr>
              <a:t>Awareness </a:t>
            </a:r>
            <a:r>
              <a:rPr lang="en-US" altLang="ko-KR" sz="2400" dirty="0">
                <a:solidFill>
                  <a:schemeClr val="bg1"/>
                </a:solidFill>
              </a:rPr>
              <a:t>of sexual rights was considered to be a starting point or fundamental content of the sexuality education should be prepared for responsible in themselves or interpersonal </a:t>
            </a:r>
            <a:r>
              <a:rPr lang="en-US" altLang="ko-KR" sz="2400" dirty="0" smtClean="0">
                <a:solidFill>
                  <a:schemeClr val="bg1"/>
                </a:solidFill>
              </a:rPr>
              <a:t>relationships.</a:t>
            </a:r>
          </a:p>
          <a:p>
            <a:pPr algn="r"/>
            <a:r>
              <a:rPr lang="en-US" altLang="ko-KR" sz="2400" dirty="0" smtClean="0">
                <a:solidFill>
                  <a:schemeClr val="bg1"/>
                </a:solidFill>
              </a:rPr>
              <a:t> </a:t>
            </a:r>
            <a:r>
              <a:rPr lang="en-US" altLang="ko-KR" sz="2000" dirty="0">
                <a:solidFill>
                  <a:schemeClr val="bg1"/>
                </a:solidFill>
              </a:rPr>
              <a:t>(</a:t>
            </a:r>
            <a:r>
              <a:rPr lang="en-US" altLang="ko-KR" sz="2000" i="1" dirty="0">
                <a:solidFill>
                  <a:schemeClr val="bg1"/>
                </a:solidFill>
              </a:rPr>
              <a:t>Levesque</a:t>
            </a:r>
            <a:r>
              <a:rPr lang="en-US" altLang="ko-KR" sz="2000" dirty="0">
                <a:solidFill>
                  <a:schemeClr val="bg1"/>
                </a:solidFill>
              </a:rPr>
              <a:t> 2000, </a:t>
            </a:r>
            <a:r>
              <a:rPr lang="en-US" altLang="ko-KR" sz="2000" i="1" dirty="0">
                <a:solidFill>
                  <a:schemeClr val="bg1"/>
                </a:solidFill>
              </a:rPr>
              <a:t>Kim et al</a:t>
            </a:r>
            <a:r>
              <a:rPr lang="en-US" altLang="ko-KR" sz="2000" dirty="0">
                <a:solidFill>
                  <a:schemeClr val="bg1"/>
                </a:solidFill>
              </a:rPr>
              <a:t>. </a:t>
            </a:r>
            <a:r>
              <a:rPr lang="en-US" altLang="ko-KR" sz="2000" dirty="0" smtClean="0">
                <a:solidFill>
                  <a:schemeClr val="bg1"/>
                </a:solidFill>
              </a:rPr>
              <a:t>2010)</a:t>
            </a:r>
            <a:endParaRPr lang="ko-KR" altLang="en-US" sz="2000" dirty="0">
              <a:solidFill>
                <a:schemeClr val="bg1"/>
              </a:solidFill>
            </a:endParaRPr>
          </a:p>
        </p:txBody>
      </p:sp>
    </p:spTree>
    <p:extLst>
      <p:ext uri="{BB962C8B-B14F-4D97-AF65-F5344CB8AC3E}">
        <p14:creationId xmlns:p14="http://schemas.microsoft.com/office/powerpoint/2010/main" val="3071738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grpSp>
        <p:nvGrpSpPr>
          <p:cNvPr id="2" name="그룹 1"/>
          <p:cNvGrpSpPr/>
          <p:nvPr/>
        </p:nvGrpSpPr>
        <p:grpSpPr>
          <a:xfrm>
            <a:off x="657224" y="1700809"/>
            <a:ext cx="7947223" cy="4415830"/>
            <a:chOff x="657225" y="3236913"/>
            <a:chExt cx="3295346" cy="2879725"/>
          </a:xfrm>
        </p:grpSpPr>
        <p:sp>
          <p:nvSpPr>
            <p:cNvPr id="16" name="AutoShape 40"/>
            <p:cNvSpPr>
              <a:spLocks noChangeArrowheads="1"/>
            </p:cNvSpPr>
            <p:nvPr/>
          </p:nvSpPr>
          <p:spPr bwMode="gray">
            <a:xfrm>
              <a:off x="657225" y="3236913"/>
              <a:ext cx="3295346" cy="2879725"/>
            </a:xfrm>
            <a:prstGeom prst="roundRect">
              <a:avLst>
                <a:gd name="adj" fmla="val 8190"/>
              </a:avLst>
            </a:prstGeom>
            <a:gradFill rotWithShape="1">
              <a:gsLst>
                <a:gs pos="0">
                  <a:srgbClr val="E8E8E4">
                    <a:gamma/>
                    <a:tint val="0"/>
                    <a:invGamma/>
                  </a:srgbClr>
                </a:gs>
                <a:gs pos="100000">
                  <a:srgbClr val="E8E8E4"/>
                </a:gs>
              </a:gsLst>
              <a:lin ang="5400000" scaled="1"/>
            </a:gradFill>
            <a:ln w="19050" algn="ctr">
              <a:solidFill>
                <a:srgbClr val="C0C0C0"/>
              </a:solidFill>
              <a:round/>
              <a:headEnd/>
              <a:tailEnd/>
            </a:ln>
            <a:effectLst>
              <a:outerShdw dist="25400" dir="5400000" algn="ctr" rotWithShape="0">
                <a:srgbClr val="000000">
                  <a:alpha val="50000"/>
                </a:srgbClr>
              </a:outerShdw>
            </a:effectLst>
          </p:spPr>
          <p:txBody>
            <a:bodyPr wrap="none" anchor="ctr"/>
            <a:lstStyle/>
            <a:p>
              <a:endParaRPr lang="ko-KR" altLang="en-US"/>
            </a:p>
          </p:txBody>
        </p:sp>
        <p:sp>
          <p:nvSpPr>
            <p:cNvPr id="17" name="AutoShape 41"/>
            <p:cNvSpPr>
              <a:spLocks noChangeArrowheads="1"/>
            </p:cNvSpPr>
            <p:nvPr/>
          </p:nvSpPr>
          <p:spPr bwMode="gray">
            <a:xfrm>
              <a:off x="811213" y="3706503"/>
              <a:ext cx="2932350" cy="2257735"/>
            </a:xfrm>
            <a:prstGeom prst="roundRect">
              <a:avLst>
                <a:gd name="adj" fmla="val 5787"/>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ko-KR" altLang="en-US"/>
            </a:p>
          </p:txBody>
        </p:sp>
        <p:sp>
          <p:nvSpPr>
            <p:cNvPr id="19" name="Rectangle 43"/>
            <p:cNvSpPr>
              <a:spLocks noChangeArrowheads="1"/>
            </p:cNvSpPr>
            <p:nvPr/>
          </p:nvSpPr>
          <p:spPr bwMode="auto">
            <a:xfrm>
              <a:off x="957263" y="3298825"/>
              <a:ext cx="1933575" cy="341211"/>
            </a:xfrm>
            <a:prstGeom prst="rect">
              <a:avLst/>
            </a:prstGeom>
            <a:noFill/>
            <a:ln w="9525" algn="ctr">
              <a:noFill/>
              <a:miter lim="800000"/>
              <a:headEnd/>
              <a:tailEnd/>
            </a:ln>
            <a:effectLst/>
          </p:spPr>
          <p:txBody>
            <a:bodyPr>
              <a:spAutoFit/>
            </a:bodyPr>
            <a:lstStyle/>
            <a:p>
              <a:r>
                <a:rPr lang="en-US" altLang="ko-KR" sz="2800" b="1" dirty="0">
                  <a:solidFill>
                    <a:schemeClr val="accent2"/>
                  </a:solidFill>
                  <a:ea typeface="굴림" charset="-127"/>
                  <a:cs typeface="Arial" charset="0"/>
                </a:rPr>
                <a:t>Gender equality</a:t>
              </a:r>
            </a:p>
          </p:txBody>
        </p:sp>
        <p:sp>
          <p:nvSpPr>
            <p:cNvPr id="25" name="Oval 49"/>
            <p:cNvSpPr>
              <a:spLocks noChangeAspect="1" noChangeArrowheads="1"/>
            </p:cNvSpPr>
            <p:nvPr/>
          </p:nvSpPr>
          <p:spPr bwMode="gray">
            <a:xfrm flipV="1">
              <a:off x="865189" y="3743312"/>
              <a:ext cx="92075" cy="92075"/>
            </a:xfrm>
            <a:prstGeom prst="ellipse">
              <a:avLst/>
            </a:prstGeom>
            <a:solidFill>
              <a:srgbClr val="000000">
                <a:alpha val="25000"/>
              </a:srgbClr>
            </a:solidFill>
            <a:ln w="38100" cmpd="dbl">
              <a:solidFill>
                <a:srgbClr val="000000">
                  <a:alpha val="30000"/>
                </a:srgbClr>
              </a:solidFill>
              <a:round/>
              <a:headEnd/>
              <a:tailEnd/>
            </a:ln>
            <a:effectLst/>
          </p:spPr>
          <p:txBody>
            <a:bodyPr wrap="none" anchor="ctr"/>
            <a:lstStyle/>
            <a:p>
              <a:endParaRPr lang="ko-KR" altLang="en-US"/>
            </a:p>
          </p:txBody>
        </p:sp>
        <p:sp>
          <p:nvSpPr>
            <p:cNvPr id="26" name="Oval 50"/>
            <p:cNvSpPr>
              <a:spLocks noChangeAspect="1" noChangeArrowheads="1"/>
            </p:cNvSpPr>
            <p:nvPr/>
          </p:nvSpPr>
          <p:spPr bwMode="gray">
            <a:xfrm flipV="1">
              <a:off x="871538" y="5802313"/>
              <a:ext cx="92075" cy="92075"/>
            </a:xfrm>
            <a:prstGeom prst="ellipse">
              <a:avLst/>
            </a:prstGeom>
            <a:solidFill>
              <a:srgbClr val="000000">
                <a:alpha val="25000"/>
              </a:srgbClr>
            </a:solidFill>
            <a:ln w="38100" cmpd="dbl">
              <a:solidFill>
                <a:srgbClr val="000000">
                  <a:alpha val="30000"/>
                </a:srgbClr>
              </a:solidFill>
              <a:round/>
              <a:headEnd/>
              <a:tailEnd/>
            </a:ln>
            <a:effectLst/>
          </p:spPr>
          <p:txBody>
            <a:bodyPr wrap="none" anchor="ctr"/>
            <a:lstStyle/>
            <a:p>
              <a:endParaRPr lang="ko-KR" altLang="en-US"/>
            </a:p>
          </p:txBody>
        </p:sp>
      </p:grpSp>
      <p:sp>
        <p:nvSpPr>
          <p:cNvPr id="10" name="직사각형 9"/>
          <p:cNvSpPr/>
          <p:nvPr/>
        </p:nvSpPr>
        <p:spPr>
          <a:xfrm>
            <a:off x="1158759" y="2466626"/>
            <a:ext cx="6886723" cy="3416320"/>
          </a:xfrm>
          <a:prstGeom prst="rect">
            <a:avLst/>
          </a:prstGeom>
        </p:spPr>
        <p:txBody>
          <a:bodyPr wrap="square">
            <a:spAutoFit/>
          </a:bodyPr>
          <a:lstStyle/>
          <a:p>
            <a:r>
              <a:rPr lang="en-US" altLang="ko-KR" sz="2400" dirty="0">
                <a:solidFill>
                  <a:srgbClr val="002060"/>
                </a:solidFill>
              </a:rPr>
              <a:t>Gender equality refers to the rights of men and women to nondiscrimination, and is considered a relational </a:t>
            </a:r>
            <a:r>
              <a:rPr lang="en-US" altLang="ko-KR" sz="2400" dirty="0" smtClean="0">
                <a:solidFill>
                  <a:srgbClr val="002060"/>
                </a:solidFill>
              </a:rPr>
              <a:t>process.                           </a:t>
            </a:r>
            <a:r>
              <a:rPr lang="en-US" altLang="ko-KR" sz="2000" dirty="0" smtClean="0">
                <a:solidFill>
                  <a:srgbClr val="002060"/>
                </a:solidFill>
              </a:rPr>
              <a:t>(</a:t>
            </a:r>
            <a:r>
              <a:rPr lang="en-US" altLang="ko-KR" sz="2000" i="1" dirty="0" err="1">
                <a:solidFill>
                  <a:srgbClr val="002060"/>
                </a:solidFill>
              </a:rPr>
              <a:t>Subrahmanian</a:t>
            </a:r>
            <a:r>
              <a:rPr lang="en-US" altLang="ko-KR" sz="2000" dirty="0">
                <a:solidFill>
                  <a:srgbClr val="002060"/>
                </a:solidFill>
              </a:rPr>
              <a:t> 2005</a:t>
            </a:r>
            <a:r>
              <a:rPr lang="en-US" altLang="ko-KR" sz="2000" dirty="0" smtClean="0">
                <a:solidFill>
                  <a:srgbClr val="002060"/>
                </a:solidFill>
              </a:rPr>
              <a:t>) </a:t>
            </a:r>
          </a:p>
          <a:p>
            <a:r>
              <a:rPr lang="en-US" altLang="ko-KR" sz="2400" dirty="0" smtClean="0">
                <a:solidFill>
                  <a:srgbClr val="002060"/>
                </a:solidFill>
              </a:rPr>
              <a:t>Gender </a:t>
            </a:r>
            <a:r>
              <a:rPr lang="en-US" altLang="ko-KR" sz="2400" dirty="0">
                <a:solidFill>
                  <a:srgbClr val="002060"/>
                </a:solidFill>
              </a:rPr>
              <a:t>inequality influences the sexual attitudes, practice, and health of both men and women, and therefore the issues of gender inequality should be reflected in the program contents in order to increase the effectiveness of sexuality </a:t>
            </a:r>
            <a:r>
              <a:rPr lang="en-US" altLang="ko-KR" sz="2400" dirty="0" smtClean="0">
                <a:solidFill>
                  <a:srgbClr val="002060"/>
                </a:solidFill>
              </a:rPr>
              <a:t>education. </a:t>
            </a:r>
          </a:p>
          <a:p>
            <a:r>
              <a:rPr lang="en-US" altLang="ko-KR" sz="2000" dirty="0" smtClean="0">
                <a:solidFill>
                  <a:srgbClr val="002060"/>
                </a:solidFill>
              </a:rPr>
              <a:t>                                                       (</a:t>
            </a:r>
            <a:r>
              <a:rPr lang="en-US" altLang="ko-KR" sz="2000" i="1" dirty="0" err="1">
                <a:solidFill>
                  <a:srgbClr val="002060"/>
                </a:solidFill>
              </a:rPr>
              <a:t>Rogow</a:t>
            </a:r>
            <a:r>
              <a:rPr lang="en-US" altLang="ko-KR" sz="2000" i="1" dirty="0">
                <a:solidFill>
                  <a:srgbClr val="002060"/>
                </a:solidFill>
              </a:rPr>
              <a:t> &amp; </a:t>
            </a:r>
            <a:r>
              <a:rPr lang="en-US" altLang="ko-KR" sz="2000" i="1" dirty="0" err="1">
                <a:solidFill>
                  <a:srgbClr val="002060"/>
                </a:solidFill>
              </a:rPr>
              <a:t>Haberland</a:t>
            </a:r>
            <a:r>
              <a:rPr lang="en-US" altLang="ko-KR" sz="2000" dirty="0">
                <a:solidFill>
                  <a:srgbClr val="002060"/>
                </a:solidFill>
              </a:rPr>
              <a:t> 2005)</a:t>
            </a:r>
            <a:endParaRPr lang="ko-KR" altLang="en-US" sz="2000" dirty="0">
              <a:solidFill>
                <a:srgbClr val="002060"/>
              </a:solidFill>
            </a:endParaRPr>
          </a:p>
        </p:txBody>
      </p:sp>
    </p:spTree>
    <p:extLst>
      <p:ext uri="{BB962C8B-B14F-4D97-AF65-F5344CB8AC3E}">
        <p14:creationId xmlns:p14="http://schemas.microsoft.com/office/powerpoint/2010/main" val="245630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35" name="TextBox 34"/>
          <p:cNvSpPr txBox="1"/>
          <p:nvPr/>
        </p:nvSpPr>
        <p:spPr>
          <a:xfrm>
            <a:off x="843910" y="2424966"/>
            <a:ext cx="7560844" cy="830997"/>
          </a:xfrm>
          <a:prstGeom prst="rect">
            <a:avLst/>
          </a:prstGeom>
          <a:noFill/>
        </p:spPr>
        <p:txBody>
          <a:bodyPr wrap="square" rtlCol="0">
            <a:spAutoFit/>
          </a:bodyPr>
          <a:lstStyle/>
          <a:p>
            <a:r>
              <a:rPr lang="en-US" altLang="ko-KR" sz="2800" dirty="0" smtClean="0">
                <a:solidFill>
                  <a:srgbClr val="C00000"/>
                </a:solidFill>
              </a:rPr>
              <a:t>Information-Motivation-Behavioral skills (IMB) model</a:t>
            </a:r>
          </a:p>
          <a:p>
            <a:pPr algn="r"/>
            <a:r>
              <a:rPr lang="en-US" altLang="ko-KR" sz="2000" dirty="0" smtClean="0"/>
              <a:t>(</a:t>
            </a:r>
            <a:r>
              <a:rPr lang="en-US" altLang="ko-KR" sz="2000" i="1" dirty="0" smtClean="0"/>
              <a:t>Fisher &amp; Fisher, 1992</a:t>
            </a:r>
            <a:r>
              <a:rPr lang="en-US" altLang="ko-KR" sz="2000" dirty="0" smtClean="0"/>
              <a:t>)</a:t>
            </a:r>
            <a:endParaRPr lang="en-US" altLang="ko-KR" sz="2000" dirty="0"/>
          </a:p>
        </p:txBody>
      </p:sp>
      <p:sp>
        <p:nvSpPr>
          <p:cNvPr id="5" name="Rectangle 102"/>
          <p:cNvSpPr>
            <a:spLocks noChangeArrowheads="1"/>
          </p:cNvSpPr>
          <p:nvPr/>
        </p:nvSpPr>
        <p:spPr bwMode="gray">
          <a:xfrm>
            <a:off x="976908" y="168540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Theoretical framework</a:t>
            </a:r>
            <a:endParaRPr lang="en-US" altLang="ko-KR" sz="2800" dirty="0">
              <a:solidFill>
                <a:schemeClr val="tx1"/>
              </a:solidFill>
              <a:ea typeface="굴림" charset="-127"/>
              <a:cs typeface="Arial" charset="0"/>
            </a:endParaRPr>
          </a:p>
        </p:txBody>
      </p:sp>
      <p:sp>
        <p:nvSpPr>
          <p:cNvPr id="7" name="AutoShape 8"/>
          <p:cNvSpPr>
            <a:spLocks noChangeArrowheads="1"/>
          </p:cNvSpPr>
          <p:nvPr/>
        </p:nvSpPr>
        <p:spPr bwMode="ltGray">
          <a:xfrm>
            <a:off x="811809" y="3381470"/>
            <a:ext cx="2223491" cy="839617"/>
          </a:xfrm>
          <a:prstGeom prst="roundRect">
            <a:avLst>
              <a:gd name="adj" fmla="val 20694"/>
            </a:avLst>
          </a:prstGeom>
          <a:solidFill>
            <a:schemeClr val="accent2"/>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8" name="AutoShape 9"/>
          <p:cNvSpPr>
            <a:spLocks noChangeArrowheads="1"/>
          </p:cNvSpPr>
          <p:nvPr/>
        </p:nvSpPr>
        <p:spPr bwMode="ltGray">
          <a:xfrm>
            <a:off x="3275856" y="4128765"/>
            <a:ext cx="2263775" cy="812800"/>
          </a:xfrm>
          <a:prstGeom prst="roundRect">
            <a:avLst>
              <a:gd name="adj" fmla="val 19468"/>
            </a:avLst>
          </a:prstGeom>
          <a:solidFill>
            <a:schemeClr val="hlink"/>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9" name="AutoShape 10"/>
          <p:cNvSpPr>
            <a:spLocks noChangeArrowheads="1"/>
          </p:cNvSpPr>
          <p:nvPr/>
        </p:nvSpPr>
        <p:spPr bwMode="ltGray">
          <a:xfrm>
            <a:off x="6228184" y="4109715"/>
            <a:ext cx="2263775" cy="812800"/>
          </a:xfrm>
          <a:prstGeom prst="roundRect">
            <a:avLst>
              <a:gd name="adj" fmla="val 20903"/>
            </a:avLst>
          </a:prstGeom>
          <a:solidFill>
            <a:schemeClr val="folHlink"/>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10" name="Rectangle 12"/>
          <p:cNvSpPr>
            <a:spLocks noChangeArrowheads="1"/>
          </p:cNvSpPr>
          <p:nvPr/>
        </p:nvSpPr>
        <p:spPr bwMode="auto">
          <a:xfrm>
            <a:off x="947738" y="2373313"/>
            <a:ext cx="1933575" cy="58102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1600" b="1">
                <a:solidFill>
                  <a:srgbClr val="FFFFFF"/>
                </a:solidFill>
                <a:ea typeface="굴림" charset="-127"/>
                <a:cs typeface="Arial" charset="0"/>
              </a:rPr>
              <a:t> Description of the contents</a:t>
            </a:r>
          </a:p>
        </p:txBody>
      </p:sp>
      <p:sp>
        <p:nvSpPr>
          <p:cNvPr id="11" name="Rectangle 13"/>
          <p:cNvSpPr>
            <a:spLocks noChangeArrowheads="1"/>
          </p:cNvSpPr>
          <p:nvPr/>
        </p:nvSpPr>
        <p:spPr bwMode="auto">
          <a:xfrm>
            <a:off x="947738" y="3381470"/>
            <a:ext cx="1933575" cy="46166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Information</a:t>
            </a:r>
            <a:endParaRPr lang="en-US" altLang="ko-KR" sz="2400" b="1" dirty="0">
              <a:solidFill>
                <a:srgbClr val="FFFFFF"/>
              </a:solidFill>
              <a:ea typeface="굴림" charset="-127"/>
              <a:cs typeface="Arial" charset="0"/>
            </a:endParaRPr>
          </a:p>
        </p:txBody>
      </p:sp>
      <p:sp>
        <p:nvSpPr>
          <p:cNvPr id="12" name="Rectangle 14"/>
          <p:cNvSpPr>
            <a:spLocks noChangeArrowheads="1"/>
          </p:cNvSpPr>
          <p:nvPr/>
        </p:nvSpPr>
        <p:spPr bwMode="auto">
          <a:xfrm>
            <a:off x="947738" y="4360863"/>
            <a:ext cx="1933575" cy="58102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1600" b="1" dirty="0">
                <a:solidFill>
                  <a:srgbClr val="FFFFFF"/>
                </a:solidFill>
                <a:ea typeface="굴림" charset="-127"/>
                <a:cs typeface="Arial" charset="0"/>
              </a:rPr>
              <a:t> Description of the contents</a:t>
            </a:r>
          </a:p>
        </p:txBody>
      </p:sp>
      <p:sp>
        <p:nvSpPr>
          <p:cNvPr id="13" name="Rectangle 15"/>
          <p:cNvSpPr>
            <a:spLocks noChangeArrowheads="1"/>
          </p:cNvSpPr>
          <p:nvPr/>
        </p:nvSpPr>
        <p:spPr bwMode="auto">
          <a:xfrm>
            <a:off x="947738" y="5360988"/>
            <a:ext cx="1933575" cy="58102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1600" b="1" dirty="0">
                <a:solidFill>
                  <a:srgbClr val="FFFFFF"/>
                </a:solidFill>
                <a:ea typeface="굴림" charset="-127"/>
                <a:cs typeface="Arial" charset="0"/>
              </a:rPr>
              <a:t> Description of the contents</a:t>
            </a:r>
          </a:p>
        </p:txBody>
      </p:sp>
      <p:sp>
        <p:nvSpPr>
          <p:cNvPr id="17" name="AutoShape 8"/>
          <p:cNvSpPr>
            <a:spLocks noChangeArrowheads="1"/>
          </p:cNvSpPr>
          <p:nvPr/>
        </p:nvSpPr>
        <p:spPr bwMode="ltGray">
          <a:xfrm>
            <a:off x="811809" y="5210968"/>
            <a:ext cx="2263775" cy="812800"/>
          </a:xfrm>
          <a:prstGeom prst="roundRect">
            <a:avLst>
              <a:gd name="adj" fmla="val 20694"/>
            </a:avLst>
          </a:prstGeom>
          <a:solidFill>
            <a:schemeClr val="accent2"/>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18" name="Rectangle 13"/>
          <p:cNvSpPr>
            <a:spLocks noChangeArrowheads="1"/>
          </p:cNvSpPr>
          <p:nvPr/>
        </p:nvSpPr>
        <p:spPr bwMode="auto">
          <a:xfrm>
            <a:off x="976908" y="5365492"/>
            <a:ext cx="1933575" cy="46166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Motivation</a:t>
            </a:r>
            <a:endParaRPr lang="en-US" altLang="ko-KR" sz="2400" b="1" dirty="0">
              <a:solidFill>
                <a:srgbClr val="FFFFFF"/>
              </a:solidFill>
              <a:ea typeface="굴림" charset="-127"/>
              <a:cs typeface="Arial" charset="0"/>
            </a:endParaRPr>
          </a:p>
        </p:txBody>
      </p:sp>
      <p:sp>
        <p:nvSpPr>
          <p:cNvPr id="19" name="Rectangle 13"/>
          <p:cNvSpPr>
            <a:spLocks noChangeArrowheads="1"/>
          </p:cNvSpPr>
          <p:nvPr/>
        </p:nvSpPr>
        <p:spPr bwMode="auto">
          <a:xfrm>
            <a:off x="3440954" y="4096040"/>
            <a:ext cx="1933575" cy="830997"/>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Behavioral skills</a:t>
            </a:r>
            <a:endParaRPr lang="en-US" altLang="ko-KR" sz="2400" b="1" dirty="0">
              <a:solidFill>
                <a:srgbClr val="FFFFFF"/>
              </a:solidFill>
              <a:ea typeface="굴림" charset="-127"/>
              <a:cs typeface="Arial" charset="0"/>
            </a:endParaRPr>
          </a:p>
        </p:txBody>
      </p:sp>
      <p:sp>
        <p:nvSpPr>
          <p:cNvPr id="20" name="Rectangle 13"/>
          <p:cNvSpPr>
            <a:spLocks noChangeArrowheads="1"/>
          </p:cNvSpPr>
          <p:nvPr/>
        </p:nvSpPr>
        <p:spPr bwMode="auto">
          <a:xfrm>
            <a:off x="6393282" y="4096040"/>
            <a:ext cx="1933575" cy="830997"/>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Behavior Change</a:t>
            </a:r>
            <a:endParaRPr lang="en-US" altLang="ko-KR" sz="2400" b="1" dirty="0">
              <a:solidFill>
                <a:srgbClr val="FFFFFF"/>
              </a:solidFill>
              <a:ea typeface="굴림" charset="-127"/>
              <a:cs typeface="Arial" charset="0"/>
            </a:endParaRPr>
          </a:p>
        </p:txBody>
      </p:sp>
      <p:cxnSp>
        <p:nvCxnSpPr>
          <p:cNvPr id="3" name="직선 화살표 연결선 2"/>
          <p:cNvCxnSpPr/>
          <p:nvPr/>
        </p:nvCxnSpPr>
        <p:spPr>
          <a:xfrm>
            <a:off x="1903412" y="4293096"/>
            <a:ext cx="0" cy="648792"/>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3203848" y="3662363"/>
            <a:ext cx="1152128" cy="342701"/>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p:nvPr/>
        </p:nvCxnSpPr>
        <p:spPr>
          <a:xfrm flipV="1">
            <a:off x="3255615" y="5085184"/>
            <a:ext cx="1152127" cy="53218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p:nvPr/>
        </p:nvCxnSpPr>
        <p:spPr>
          <a:xfrm>
            <a:off x="5629218" y="4506963"/>
            <a:ext cx="509376" cy="915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a:xfrm>
            <a:off x="3203848" y="3576556"/>
            <a:ext cx="3960440" cy="533159"/>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flipV="1">
            <a:off x="3255615" y="4922515"/>
            <a:ext cx="3908673" cy="80434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64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35" name="TextBox 34"/>
          <p:cNvSpPr txBox="1"/>
          <p:nvPr/>
        </p:nvSpPr>
        <p:spPr>
          <a:xfrm>
            <a:off x="947362" y="2450277"/>
            <a:ext cx="7992888" cy="830997"/>
          </a:xfrm>
          <a:prstGeom prst="rect">
            <a:avLst/>
          </a:prstGeom>
          <a:noFill/>
        </p:spPr>
        <p:txBody>
          <a:bodyPr wrap="square" rtlCol="0">
            <a:spAutoFit/>
          </a:bodyPr>
          <a:lstStyle/>
          <a:p>
            <a:r>
              <a:rPr lang="en-US" altLang="ko-KR" sz="2400" dirty="0" smtClean="0"/>
              <a:t>Applying the IMB model to the HPV prevention program </a:t>
            </a:r>
          </a:p>
          <a:p>
            <a:r>
              <a:rPr lang="en-US" altLang="ko-KR" sz="2400" dirty="0" smtClean="0"/>
              <a:t>in the present study.</a:t>
            </a:r>
            <a:endParaRPr lang="en-US" altLang="ko-KR" sz="2400" dirty="0"/>
          </a:p>
        </p:txBody>
      </p:sp>
      <p:sp>
        <p:nvSpPr>
          <p:cNvPr id="5" name="Rectangle 102"/>
          <p:cNvSpPr>
            <a:spLocks noChangeArrowheads="1"/>
          </p:cNvSpPr>
          <p:nvPr/>
        </p:nvSpPr>
        <p:spPr bwMode="gray">
          <a:xfrm>
            <a:off x="984502" y="1772816"/>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Theoretical framework</a:t>
            </a:r>
            <a:endParaRPr lang="en-US" altLang="ko-KR" sz="2800" dirty="0">
              <a:solidFill>
                <a:schemeClr val="tx1"/>
              </a:solidFill>
              <a:ea typeface="굴림" charset="-127"/>
              <a:cs typeface="Arial" charset="0"/>
            </a:endParaRPr>
          </a:p>
        </p:txBody>
      </p:sp>
      <p:sp>
        <p:nvSpPr>
          <p:cNvPr id="7" name="AutoShape 8"/>
          <p:cNvSpPr>
            <a:spLocks noChangeArrowheads="1"/>
          </p:cNvSpPr>
          <p:nvPr/>
        </p:nvSpPr>
        <p:spPr bwMode="ltGray">
          <a:xfrm>
            <a:off x="771525" y="3255963"/>
            <a:ext cx="2263775" cy="812800"/>
          </a:xfrm>
          <a:prstGeom prst="roundRect">
            <a:avLst>
              <a:gd name="adj" fmla="val 20694"/>
            </a:avLst>
          </a:prstGeom>
          <a:solidFill>
            <a:schemeClr val="accent2"/>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8" name="AutoShape 9"/>
          <p:cNvSpPr>
            <a:spLocks noChangeArrowheads="1"/>
          </p:cNvSpPr>
          <p:nvPr/>
        </p:nvSpPr>
        <p:spPr bwMode="ltGray">
          <a:xfrm>
            <a:off x="771525" y="5245100"/>
            <a:ext cx="2263775" cy="812800"/>
          </a:xfrm>
          <a:prstGeom prst="roundRect">
            <a:avLst>
              <a:gd name="adj" fmla="val 19468"/>
            </a:avLst>
          </a:prstGeom>
          <a:solidFill>
            <a:schemeClr val="hlink"/>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11" name="Rectangle 13"/>
          <p:cNvSpPr>
            <a:spLocks noChangeArrowheads="1"/>
          </p:cNvSpPr>
          <p:nvPr/>
        </p:nvSpPr>
        <p:spPr bwMode="auto">
          <a:xfrm>
            <a:off x="947738" y="3381470"/>
            <a:ext cx="1933575" cy="46166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Information</a:t>
            </a:r>
            <a:endParaRPr lang="en-US" altLang="ko-KR" sz="2400" b="1" dirty="0">
              <a:solidFill>
                <a:srgbClr val="FFFFFF"/>
              </a:solidFill>
              <a:ea typeface="굴림" charset="-127"/>
              <a:cs typeface="Arial" charset="0"/>
            </a:endParaRPr>
          </a:p>
        </p:txBody>
      </p:sp>
      <p:sp>
        <p:nvSpPr>
          <p:cNvPr id="12" name="Rectangle 14"/>
          <p:cNvSpPr>
            <a:spLocks noChangeArrowheads="1"/>
          </p:cNvSpPr>
          <p:nvPr/>
        </p:nvSpPr>
        <p:spPr bwMode="auto">
          <a:xfrm>
            <a:off x="947738" y="4360863"/>
            <a:ext cx="1933575" cy="58102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1600" b="1" dirty="0">
                <a:solidFill>
                  <a:srgbClr val="FFFFFF"/>
                </a:solidFill>
                <a:ea typeface="굴림" charset="-127"/>
                <a:cs typeface="Arial" charset="0"/>
              </a:rPr>
              <a:t> Description of the contents</a:t>
            </a:r>
          </a:p>
        </p:txBody>
      </p:sp>
      <p:sp>
        <p:nvSpPr>
          <p:cNvPr id="17" name="AutoShape 8"/>
          <p:cNvSpPr>
            <a:spLocks noChangeArrowheads="1"/>
          </p:cNvSpPr>
          <p:nvPr/>
        </p:nvSpPr>
        <p:spPr bwMode="ltGray">
          <a:xfrm>
            <a:off x="771524" y="4244975"/>
            <a:ext cx="2263775" cy="812800"/>
          </a:xfrm>
          <a:prstGeom prst="roundRect">
            <a:avLst>
              <a:gd name="adj" fmla="val 20694"/>
            </a:avLst>
          </a:prstGeom>
          <a:solidFill>
            <a:schemeClr val="accent2"/>
          </a:solidFill>
          <a:ln w="28575" algn="ctr">
            <a:solidFill>
              <a:srgbClr val="FFFFFF"/>
            </a:solidFill>
            <a:round/>
            <a:headEnd/>
            <a:tailEnd/>
          </a:ln>
          <a:effectLst>
            <a:outerShdw dist="35921" dir="2700000" algn="ctr" rotWithShape="0">
              <a:schemeClr val="bg2">
                <a:alpha val="50000"/>
              </a:schemeClr>
            </a:outerShdw>
          </a:effectLst>
        </p:spPr>
        <p:txBody>
          <a:bodyPr wrap="none" anchor="ctr"/>
          <a:lstStyle/>
          <a:p>
            <a:endParaRPr lang="ko-KR" altLang="en-US"/>
          </a:p>
        </p:txBody>
      </p:sp>
      <p:sp>
        <p:nvSpPr>
          <p:cNvPr id="18" name="Rectangle 13"/>
          <p:cNvSpPr>
            <a:spLocks noChangeArrowheads="1"/>
          </p:cNvSpPr>
          <p:nvPr/>
        </p:nvSpPr>
        <p:spPr bwMode="auto">
          <a:xfrm>
            <a:off x="971527" y="4420542"/>
            <a:ext cx="1933575" cy="461665"/>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Motivation</a:t>
            </a:r>
            <a:endParaRPr lang="en-US" altLang="ko-KR" sz="2400" b="1" dirty="0">
              <a:solidFill>
                <a:srgbClr val="FFFFFF"/>
              </a:solidFill>
              <a:ea typeface="굴림" charset="-127"/>
              <a:cs typeface="Arial" charset="0"/>
            </a:endParaRPr>
          </a:p>
        </p:txBody>
      </p:sp>
      <p:sp>
        <p:nvSpPr>
          <p:cNvPr id="19" name="Rectangle 13"/>
          <p:cNvSpPr>
            <a:spLocks noChangeArrowheads="1"/>
          </p:cNvSpPr>
          <p:nvPr/>
        </p:nvSpPr>
        <p:spPr bwMode="auto">
          <a:xfrm>
            <a:off x="947738" y="5226903"/>
            <a:ext cx="1933575" cy="830997"/>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Behavioral skills</a:t>
            </a:r>
            <a:endParaRPr lang="en-US" altLang="ko-KR" sz="2400" b="1" dirty="0">
              <a:solidFill>
                <a:srgbClr val="FFFFFF"/>
              </a:solidFill>
              <a:ea typeface="굴림" charset="-127"/>
              <a:cs typeface="Arial" charset="0"/>
            </a:endParaRPr>
          </a:p>
        </p:txBody>
      </p:sp>
      <p:sp>
        <p:nvSpPr>
          <p:cNvPr id="20" name="Rectangle 13"/>
          <p:cNvSpPr>
            <a:spLocks noChangeArrowheads="1"/>
          </p:cNvSpPr>
          <p:nvPr/>
        </p:nvSpPr>
        <p:spPr bwMode="auto">
          <a:xfrm>
            <a:off x="6393282" y="4096040"/>
            <a:ext cx="1933575" cy="830997"/>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Behavior Change</a:t>
            </a:r>
            <a:endParaRPr lang="en-US" altLang="ko-KR" sz="2400" b="1" dirty="0">
              <a:solidFill>
                <a:srgbClr val="FFFFFF"/>
              </a:solidFill>
              <a:ea typeface="굴림" charset="-127"/>
              <a:cs typeface="Arial" charset="0"/>
            </a:endParaRPr>
          </a:p>
        </p:txBody>
      </p:sp>
      <p:sp>
        <p:nvSpPr>
          <p:cNvPr id="23" name="Rectangle 5"/>
          <p:cNvSpPr>
            <a:spLocks noChangeArrowheads="1"/>
          </p:cNvSpPr>
          <p:nvPr/>
        </p:nvSpPr>
        <p:spPr bwMode="ltGray">
          <a:xfrm>
            <a:off x="3092870" y="3271044"/>
            <a:ext cx="5233987" cy="782638"/>
          </a:xfrm>
          <a:prstGeom prst="rect">
            <a:avLst/>
          </a:prstGeom>
          <a:gradFill rotWithShape="1">
            <a:gsLst>
              <a:gs pos="0">
                <a:schemeClr val="accent2">
                  <a:alpha val="39999"/>
                </a:schemeClr>
              </a:gs>
              <a:gs pos="100000">
                <a:schemeClr val="accent2">
                  <a:gamma/>
                  <a:tint val="0"/>
                  <a:invGamma/>
                  <a:alpha val="0"/>
                </a:schemeClr>
              </a:gs>
            </a:gsLst>
            <a:lin ang="0" scaled="1"/>
          </a:gradFill>
          <a:ln w="9525" algn="ctr">
            <a:noFill/>
            <a:miter lim="800000"/>
            <a:headEnd/>
            <a:tailEnd/>
          </a:ln>
          <a:effectLst/>
        </p:spPr>
        <p:txBody>
          <a:bodyPr wrap="none" anchor="ctr"/>
          <a:lstStyle/>
          <a:p>
            <a:r>
              <a:rPr lang="en-US" altLang="ko-KR" sz="2000" dirty="0" smtClean="0"/>
              <a:t>and </a:t>
            </a:r>
            <a:r>
              <a:rPr lang="en-US" altLang="ko-KR" sz="2000" dirty="0"/>
              <a:t>sexual rights </a:t>
            </a:r>
            <a:endParaRPr lang="en-US" altLang="ko-KR" sz="2000" dirty="0" smtClean="0"/>
          </a:p>
          <a:p>
            <a:r>
              <a:rPr lang="en-US" altLang="ko-KR" sz="2000" dirty="0" smtClean="0"/>
              <a:t>(</a:t>
            </a:r>
            <a:r>
              <a:rPr lang="en-US" altLang="ko-KR" sz="2000" dirty="0"/>
              <a:t>HPV facts, specific prevention methods, </a:t>
            </a:r>
            <a:endParaRPr lang="en-US" altLang="ko-KR" sz="2000" dirty="0" smtClean="0"/>
          </a:p>
          <a:p>
            <a:r>
              <a:rPr lang="en-US" altLang="ko-KR" sz="2000" dirty="0"/>
              <a:t> </a:t>
            </a:r>
            <a:r>
              <a:rPr lang="en-US" altLang="ko-KR" sz="2000" dirty="0" smtClean="0"/>
              <a:t>awareness </a:t>
            </a:r>
            <a:r>
              <a:rPr lang="en-US" altLang="ko-KR" sz="2000" dirty="0"/>
              <a:t>of </a:t>
            </a:r>
            <a:r>
              <a:rPr lang="en-US" altLang="ko-KR" sz="2000" dirty="0" smtClean="0"/>
              <a:t>sexual rights)</a:t>
            </a:r>
            <a:endParaRPr lang="ko-KR" altLang="en-US" sz="2000" dirty="0"/>
          </a:p>
        </p:txBody>
      </p:sp>
      <p:sp>
        <p:nvSpPr>
          <p:cNvPr id="24" name="Rectangle 5"/>
          <p:cNvSpPr>
            <a:spLocks noChangeArrowheads="1"/>
          </p:cNvSpPr>
          <p:nvPr/>
        </p:nvSpPr>
        <p:spPr bwMode="ltGray">
          <a:xfrm>
            <a:off x="2889516" y="4244975"/>
            <a:ext cx="5233987" cy="796926"/>
          </a:xfrm>
          <a:prstGeom prst="rect">
            <a:avLst/>
          </a:prstGeom>
          <a:gradFill rotWithShape="1">
            <a:gsLst>
              <a:gs pos="0">
                <a:schemeClr val="accent2">
                  <a:alpha val="39999"/>
                </a:schemeClr>
              </a:gs>
              <a:gs pos="100000">
                <a:schemeClr val="accent2">
                  <a:gamma/>
                  <a:tint val="0"/>
                  <a:invGamma/>
                  <a:alpha val="0"/>
                </a:schemeClr>
              </a:gs>
            </a:gsLst>
            <a:lin ang="0" scaled="1"/>
          </a:gradFill>
          <a:ln w="9525" algn="ctr">
            <a:noFill/>
            <a:miter lim="800000"/>
            <a:headEnd/>
            <a:tailEnd/>
          </a:ln>
          <a:effectLst/>
        </p:spPr>
        <p:txBody>
          <a:bodyPr wrap="none" anchor="ctr"/>
          <a:lstStyle/>
          <a:p>
            <a:r>
              <a:rPr lang="en-US" altLang="ko-KR" sz="2000" dirty="0"/>
              <a:t>to affect changes in HPV-prone or risky </a:t>
            </a:r>
            <a:r>
              <a:rPr lang="en-US" altLang="ko-KR" sz="2000" dirty="0" smtClean="0"/>
              <a:t>behaviors</a:t>
            </a:r>
          </a:p>
          <a:p>
            <a:r>
              <a:rPr lang="en-US" altLang="ko-KR" sz="2000" dirty="0" smtClean="0"/>
              <a:t> </a:t>
            </a:r>
            <a:r>
              <a:rPr lang="en-US" altLang="ko-KR" sz="2000" dirty="0"/>
              <a:t>(awareness of sexual rights and perception of </a:t>
            </a:r>
            <a:endParaRPr lang="en-US" altLang="ko-KR" sz="2000" dirty="0" smtClean="0"/>
          </a:p>
          <a:p>
            <a:r>
              <a:rPr lang="en-US" altLang="ko-KR" sz="2000" dirty="0"/>
              <a:t> </a:t>
            </a:r>
            <a:r>
              <a:rPr lang="en-US" altLang="ko-KR" sz="2000" dirty="0" smtClean="0"/>
              <a:t> gender equality)</a:t>
            </a:r>
            <a:endParaRPr lang="ko-KR" altLang="en-US" sz="2000" dirty="0"/>
          </a:p>
        </p:txBody>
      </p:sp>
      <p:sp>
        <p:nvSpPr>
          <p:cNvPr id="26" name="Rectangle 4"/>
          <p:cNvSpPr>
            <a:spLocks noChangeArrowheads="1"/>
          </p:cNvSpPr>
          <p:nvPr/>
        </p:nvSpPr>
        <p:spPr bwMode="ltGray">
          <a:xfrm>
            <a:off x="2905102" y="5245100"/>
            <a:ext cx="5233987" cy="812800"/>
          </a:xfrm>
          <a:prstGeom prst="rect">
            <a:avLst/>
          </a:prstGeom>
          <a:gradFill rotWithShape="1">
            <a:gsLst>
              <a:gs pos="0">
                <a:schemeClr val="hlink">
                  <a:alpha val="39999"/>
                </a:schemeClr>
              </a:gs>
              <a:gs pos="100000">
                <a:schemeClr val="hlink">
                  <a:gamma/>
                  <a:tint val="0"/>
                  <a:invGamma/>
                  <a:alpha val="0"/>
                </a:schemeClr>
              </a:gs>
            </a:gsLst>
            <a:lin ang="0" scaled="1"/>
          </a:gradFill>
          <a:ln w="9525" algn="ctr">
            <a:noFill/>
            <a:miter lim="800000"/>
            <a:headEnd/>
            <a:tailEnd/>
          </a:ln>
          <a:effectLst/>
        </p:spPr>
        <p:txBody>
          <a:bodyPr wrap="none" anchor="ctr"/>
          <a:lstStyle/>
          <a:p>
            <a:r>
              <a:rPr lang="en-US" altLang="ko-KR" sz="2000" dirty="0" smtClean="0"/>
              <a:t>in </a:t>
            </a:r>
            <a:r>
              <a:rPr lang="en-US" altLang="ko-KR" sz="2000" dirty="0"/>
              <a:t>performing specific HPV-preventive behaviors, </a:t>
            </a:r>
            <a:endParaRPr lang="en-US" altLang="ko-KR" sz="2000" dirty="0" smtClean="0"/>
          </a:p>
          <a:p>
            <a:r>
              <a:rPr lang="en-US" altLang="ko-KR" sz="2000" dirty="0" smtClean="0"/>
              <a:t>which </a:t>
            </a:r>
            <a:r>
              <a:rPr lang="en-US" altLang="ko-KR" sz="2000" dirty="0"/>
              <a:t>could be measured via behavioral intentions </a:t>
            </a:r>
            <a:endParaRPr lang="en-US" altLang="ko-KR" sz="2000" dirty="0" smtClean="0"/>
          </a:p>
          <a:p>
            <a:r>
              <a:rPr lang="en-US" altLang="ko-KR" sz="2000" dirty="0" smtClean="0"/>
              <a:t>as </a:t>
            </a:r>
            <a:r>
              <a:rPr lang="en-US" altLang="ko-KR" sz="2000" dirty="0"/>
              <a:t>a proxy of the real behavior</a:t>
            </a:r>
            <a:endParaRPr lang="ko-KR" altLang="en-US" sz="2000" dirty="0"/>
          </a:p>
        </p:txBody>
      </p:sp>
    </p:spTree>
    <p:extLst>
      <p:ext uri="{BB962C8B-B14F-4D97-AF65-F5344CB8AC3E}">
        <p14:creationId xmlns:p14="http://schemas.microsoft.com/office/powerpoint/2010/main" val="2434817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Hypotheses in this study </a:t>
            </a:r>
            <a:endParaRPr lang="en-US" altLang="ko-KR" sz="2800" dirty="0">
              <a:solidFill>
                <a:schemeClr val="tx1"/>
              </a:solidFill>
              <a:ea typeface="굴림" charset="-127"/>
              <a:cs typeface="Arial" charset="0"/>
            </a:endParaRPr>
          </a:p>
        </p:txBody>
      </p:sp>
      <p:grpSp>
        <p:nvGrpSpPr>
          <p:cNvPr id="21" name="Group 4"/>
          <p:cNvGrpSpPr>
            <a:grpSpLocks/>
          </p:cNvGrpSpPr>
          <p:nvPr/>
        </p:nvGrpSpPr>
        <p:grpSpPr bwMode="auto">
          <a:xfrm>
            <a:off x="683568" y="2915443"/>
            <a:ext cx="7848871" cy="3249861"/>
            <a:chOff x="624" y="1968"/>
            <a:chExt cx="2064" cy="1895"/>
          </a:xfrm>
        </p:grpSpPr>
        <p:sp>
          <p:nvSpPr>
            <p:cNvPr id="22" name="AutoShape 5"/>
            <p:cNvSpPr>
              <a:spLocks noChangeAspect="1" noChangeArrowheads="1"/>
            </p:cNvSpPr>
            <p:nvPr/>
          </p:nvSpPr>
          <p:spPr bwMode="gray">
            <a:xfrm>
              <a:off x="624" y="1968"/>
              <a:ext cx="2064" cy="1895"/>
            </a:xfrm>
            <a:prstGeom prst="roundRect">
              <a:avLst>
                <a:gd name="adj" fmla="val 4690"/>
              </a:avLst>
            </a:prstGeom>
            <a:gradFill rotWithShape="1">
              <a:gsLst>
                <a:gs pos="0">
                  <a:schemeClr val="accent2">
                    <a:gamma/>
                    <a:tint val="43529"/>
                    <a:invGamma/>
                    <a:alpha val="60001"/>
                  </a:schemeClr>
                </a:gs>
                <a:gs pos="100000">
                  <a:schemeClr val="accent2">
                    <a:alpha val="60001"/>
                  </a:schemeClr>
                </a:gs>
              </a:gsLst>
              <a:lin ang="5400000" scaled="1"/>
            </a:gradFill>
            <a:ln w="9525">
              <a:solidFill>
                <a:schemeClr val="accent2"/>
              </a:solidFill>
              <a:round/>
              <a:headEnd/>
              <a:tailEnd/>
            </a:ln>
            <a:effectLst/>
          </p:spPr>
          <p:txBody>
            <a:bodyPr wrap="none" anchor="ctr"/>
            <a:lstStyle/>
            <a:p>
              <a:endParaRPr lang="ko-KR" altLang="en-US"/>
            </a:p>
          </p:txBody>
        </p:sp>
        <p:sp>
          <p:nvSpPr>
            <p:cNvPr id="25" name="AutoShape 6"/>
            <p:cNvSpPr>
              <a:spLocks noChangeAspect="1" noChangeArrowheads="1"/>
            </p:cNvSpPr>
            <p:nvPr/>
          </p:nvSpPr>
          <p:spPr bwMode="gray">
            <a:xfrm>
              <a:off x="649" y="1992"/>
              <a:ext cx="2010" cy="1848"/>
            </a:xfrm>
            <a:prstGeom prst="roundRect">
              <a:avLst>
                <a:gd name="adj" fmla="val 4690"/>
              </a:avLst>
            </a:prstGeom>
            <a:solidFill>
              <a:srgbClr val="FFFFFF"/>
            </a:solidFill>
            <a:ln w="9525">
              <a:solidFill>
                <a:schemeClr val="accent2">
                  <a:alpha val="60001"/>
                </a:schemeClr>
              </a:solidFill>
              <a:round/>
              <a:headEnd/>
              <a:tailEnd/>
            </a:ln>
            <a:effectLst/>
          </p:spPr>
          <p:txBody>
            <a:bodyPr wrap="none" anchor="ctr"/>
            <a:lstStyle/>
            <a:p>
              <a:endParaRPr lang="ko-KR" altLang="en-US"/>
            </a:p>
          </p:txBody>
        </p:sp>
      </p:grpSp>
      <p:sp>
        <p:nvSpPr>
          <p:cNvPr id="27" name="AutoShape 7"/>
          <p:cNvSpPr>
            <a:spLocks noChangeArrowheads="1"/>
          </p:cNvSpPr>
          <p:nvPr/>
        </p:nvSpPr>
        <p:spPr bwMode="gray">
          <a:xfrm>
            <a:off x="1246756" y="2743993"/>
            <a:ext cx="3469260" cy="354013"/>
          </a:xfrm>
          <a:prstGeom prst="roundRect">
            <a:avLst>
              <a:gd name="adj" fmla="val 50000"/>
            </a:avLst>
          </a:prstGeom>
          <a:solidFill>
            <a:schemeClr val="accent2"/>
          </a:solidFill>
          <a:ln w="9525">
            <a:solidFill>
              <a:schemeClr val="accent2"/>
            </a:solidFill>
            <a:round/>
            <a:headEnd/>
            <a:tailEnd/>
          </a:ln>
          <a:effectLst/>
        </p:spPr>
        <p:txBody>
          <a:bodyPr wrap="none" anchor="ctr"/>
          <a:lstStyle/>
          <a:p>
            <a:endParaRPr lang="ko-KR" altLang="en-US"/>
          </a:p>
        </p:txBody>
      </p:sp>
      <p:sp>
        <p:nvSpPr>
          <p:cNvPr id="31" name="Rectangle 11"/>
          <p:cNvSpPr>
            <a:spLocks noChangeArrowheads="1"/>
          </p:cNvSpPr>
          <p:nvPr/>
        </p:nvSpPr>
        <p:spPr bwMode="white">
          <a:xfrm>
            <a:off x="1551557" y="2653833"/>
            <a:ext cx="2877212" cy="523220"/>
          </a:xfrm>
          <a:prstGeom prst="rect">
            <a:avLst/>
          </a:prstGeom>
          <a:noFill/>
          <a:ln w="9525">
            <a:noFill/>
            <a:miter lim="800000"/>
            <a:headEnd/>
            <a:tailEnd/>
          </a:ln>
          <a:effectLst/>
        </p:spPr>
        <p:txBody>
          <a:bodyPr wrap="square">
            <a:spAutoFit/>
          </a:bodyPr>
          <a:lstStyle/>
          <a:p>
            <a:pPr algn="ctr"/>
            <a:r>
              <a:rPr lang="en-US" altLang="ko-KR" sz="2800" b="1" dirty="0" smtClean="0">
                <a:solidFill>
                  <a:srgbClr val="FFFFFF"/>
                </a:solidFill>
                <a:ea typeface="굴림" charset="-127"/>
              </a:rPr>
              <a:t>Hypothesis </a:t>
            </a:r>
            <a:r>
              <a:rPr lang="en-US" altLang="ko-KR" sz="2800" b="1" dirty="0" smtClean="0">
                <a:solidFill>
                  <a:srgbClr val="FFFFFF"/>
                </a:solidFill>
                <a:latin typeface="HY견고딕"/>
                <a:ea typeface="HY견고딕"/>
              </a:rPr>
              <a:t>Ⅰ</a:t>
            </a:r>
            <a:endParaRPr lang="en-US" altLang="ko-KR" sz="2800" b="1" dirty="0">
              <a:solidFill>
                <a:srgbClr val="FFFFFF"/>
              </a:solidFill>
              <a:ea typeface="굴림" charset="-127"/>
            </a:endParaRPr>
          </a:p>
        </p:txBody>
      </p:sp>
      <p:sp>
        <p:nvSpPr>
          <p:cNvPr id="32" name="Rectangle 12"/>
          <p:cNvSpPr>
            <a:spLocks noChangeArrowheads="1"/>
          </p:cNvSpPr>
          <p:nvPr/>
        </p:nvSpPr>
        <p:spPr bwMode="black">
          <a:xfrm>
            <a:off x="971598" y="3177053"/>
            <a:ext cx="7200801" cy="1938992"/>
          </a:xfrm>
          <a:prstGeom prst="rect">
            <a:avLst/>
          </a:prstGeom>
          <a:noFill/>
          <a:ln w="9525" algn="ctr">
            <a:noFill/>
            <a:miter lim="800000"/>
            <a:headEnd/>
            <a:tailEnd/>
          </a:ln>
          <a:effectLst/>
        </p:spPr>
        <p:txBody>
          <a:bodyPr wrap="square">
            <a:spAutoFit/>
          </a:bodyPr>
          <a:lstStyle/>
          <a:p>
            <a:pPr lvl="0" latinLnBrk="1"/>
            <a:r>
              <a:rPr lang="en-US" altLang="ko-KR" sz="2400" dirty="0">
                <a:solidFill>
                  <a:srgbClr val="C00000"/>
                </a:solidFill>
              </a:rPr>
              <a:t>Gender differences between university students will reduce </a:t>
            </a:r>
            <a:r>
              <a:rPr lang="en-US" altLang="ko-KR" sz="2400" dirty="0"/>
              <a:t>with increasing knowledge of HPV, awareness of sexual rights and perception of gender equality, and intention to prevent HPV infection after completion of the gender-based HPV prevention educational program.</a:t>
            </a:r>
            <a:endParaRPr lang="ko-KR" altLang="ko-KR" sz="2400" dirty="0"/>
          </a:p>
        </p:txBody>
      </p:sp>
    </p:spTree>
    <p:extLst>
      <p:ext uri="{BB962C8B-B14F-4D97-AF65-F5344CB8AC3E}">
        <p14:creationId xmlns:p14="http://schemas.microsoft.com/office/powerpoint/2010/main" val="155906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a:ea typeface="굴림" charset="-127"/>
              </a:rPr>
              <a:t>Background</a:t>
            </a:r>
            <a:endParaRPr lang="en-US" altLang="ko-KR" dirty="0" smtClean="0">
              <a:ea typeface="굴림" charset="-127"/>
            </a:endParaRPr>
          </a:p>
        </p:txBody>
      </p:sp>
      <p:sp>
        <p:nvSpPr>
          <p:cNvPr id="67634" name="AutoShape 50"/>
          <p:cNvSpPr>
            <a:spLocks noChangeArrowheads="1"/>
          </p:cNvSpPr>
          <p:nvPr/>
        </p:nvSpPr>
        <p:spPr bwMode="gray">
          <a:xfrm>
            <a:off x="537696" y="1556791"/>
            <a:ext cx="8138760" cy="4774331"/>
          </a:xfrm>
          <a:prstGeom prst="roundRect">
            <a:avLst>
              <a:gd name="adj" fmla="val 11125"/>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ko-KR" altLang="en-US" sz="2000"/>
          </a:p>
        </p:txBody>
      </p:sp>
      <p:sp>
        <p:nvSpPr>
          <p:cNvPr id="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Hypotheses in this study </a:t>
            </a:r>
            <a:endParaRPr lang="en-US" altLang="ko-KR" sz="2800" dirty="0">
              <a:solidFill>
                <a:schemeClr val="tx1"/>
              </a:solidFill>
              <a:ea typeface="굴림" charset="-127"/>
              <a:cs typeface="Arial" charset="0"/>
            </a:endParaRPr>
          </a:p>
        </p:txBody>
      </p:sp>
      <p:grpSp>
        <p:nvGrpSpPr>
          <p:cNvPr id="28" name="Group 8"/>
          <p:cNvGrpSpPr>
            <a:grpSpLocks/>
          </p:cNvGrpSpPr>
          <p:nvPr/>
        </p:nvGrpSpPr>
        <p:grpSpPr bwMode="auto">
          <a:xfrm>
            <a:off x="683568" y="2902743"/>
            <a:ext cx="7848872" cy="3262561"/>
            <a:chOff x="624" y="1968"/>
            <a:chExt cx="2064" cy="1895"/>
          </a:xfrm>
        </p:grpSpPr>
        <p:sp>
          <p:nvSpPr>
            <p:cNvPr id="29" name="AutoShape 9"/>
            <p:cNvSpPr>
              <a:spLocks noChangeAspect="1" noChangeArrowheads="1"/>
            </p:cNvSpPr>
            <p:nvPr/>
          </p:nvSpPr>
          <p:spPr bwMode="gray">
            <a:xfrm>
              <a:off x="624" y="1968"/>
              <a:ext cx="2064" cy="1895"/>
            </a:xfrm>
            <a:prstGeom prst="roundRect">
              <a:avLst>
                <a:gd name="adj" fmla="val 4690"/>
              </a:avLst>
            </a:prstGeom>
            <a:solidFill>
              <a:schemeClr val="hlink">
                <a:alpha val="60001"/>
              </a:schemeClr>
            </a:solidFill>
            <a:ln w="9525">
              <a:solidFill>
                <a:schemeClr val="hlink"/>
              </a:solidFill>
              <a:round/>
              <a:headEnd/>
              <a:tailEnd/>
            </a:ln>
            <a:effectLst/>
          </p:spPr>
          <p:txBody>
            <a:bodyPr wrap="none" anchor="ctr"/>
            <a:lstStyle/>
            <a:p>
              <a:endParaRPr lang="ko-KR" altLang="en-US"/>
            </a:p>
          </p:txBody>
        </p:sp>
        <p:sp>
          <p:nvSpPr>
            <p:cNvPr id="30" name="AutoShape 10"/>
            <p:cNvSpPr>
              <a:spLocks noChangeAspect="1" noChangeArrowheads="1"/>
            </p:cNvSpPr>
            <p:nvPr/>
          </p:nvSpPr>
          <p:spPr bwMode="gray">
            <a:xfrm>
              <a:off x="649" y="1992"/>
              <a:ext cx="2010" cy="1848"/>
            </a:xfrm>
            <a:prstGeom prst="roundRect">
              <a:avLst>
                <a:gd name="adj" fmla="val 4690"/>
              </a:avLst>
            </a:prstGeom>
            <a:solidFill>
              <a:srgbClr val="FFFFFF"/>
            </a:solidFill>
            <a:ln w="9525">
              <a:solidFill>
                <a:schemeClr val="hlink">
                  <a:alpha val="60001"/>
                </a:schemeClr>
              </a:solidFill>
              <a:round/>
              <a:headEnd/>
              <a:tailEnd/>
            </a:ln>
            <a:effectLst/>
          </p:spPr>
          <p:txBody>
            <a:bodyPr wrap="none" anchor="ctr"/>
            <a:lstStyle/>
            <a:p>
              <a:endParaRPr lang="ko-KR" altLang="en-US"/>
            </a:p>
          </p:txBody>
        </p:sp>
      </p:grpSp>
      <p:sp>
        <p:nvSpPr>
          <p:cNvPr id="34" name="Rectangle 14"/>
          <p:cNvSpPr>
            <a:spLocks noChangeArrowheads="1"/>
          </p:cNvSpPr>
          <p:nvPr/>
        </p:nvSpPr>
        <p:spPr bwMode="black">
          <a:xfrm>
            <a:off x="971598" y="3257611"/>
            <a:ext cx="7056785" cy="1938992"/>
          </a:xfrm>
          <a:prstGeom prst="rect">
            <a:avLst/>
          </a:prstGeom>
          <a:noFill/>
          <a:ln w="9525" algn="ctr">
            <a:noFill/>
            <a:miter lim="800000"/>
            <a:headEnd/>
            <a:tailEnd/>
          </a:ln>
          <a:effectLst/>
        </p:spPr>
        <p:txBody>
          <a:bodyPr wrap="square">
            <a:spAutoFit/>
          </a:bodyPr>
          <a:lstStyle/>
          <a:p>
            <a:pPr lvl="0" latinLnBrk="1"/>
            <a:r>
              <a:rPr lang="en-US" altLang="ko-KR" sz="2400" dirty="0" smtClean="0"/>
              <a:t>Knowledge </a:t>
            </a:r>
            <a:r>
              <a:rPr lang="en-US" altLang="ko-KR" sz="2400" dirty="0"/>
              <a:t>of HPV, awareness of sexual rights and perception of gender equality, and intention to prevent HPV </a:t>
            </a:r>
            <a:r>
              <a:rPr lang="en-US" altLang="ko-KR" sz="2400" dirty="0">
                <a:solidFill>
                  <a:srgbClr val="C00000"/>
                </a:solidFill>
              </a:rPr>
              <a:t>will be enhanced in both male and female university students</a:t>
            </a:r>
            <a:r>
              <a:rPr lang="en-US" altLang="ko-KR" sz="2400" dirty="0"/>
              <a:t> after they complete the gender-based HPV prevention educational program.</a:t>
            </a:r>
            <a:endParaRPr lang="ko-KR" altLang="ko-KR" sz="2400" dirty="0"/>
          </a:p>
        </p:txBody>
      </p:sp>
      <p:sp>
        <p:nvSpPr>
          <p:cNvPr id="41" name="AutoShape 20"/>
          <p:cNvSpPr>
            <a:spLocks noChangeArrowheads="1"/>
          </p:cNvSpPr>
          <p:nvPr/>
        </p:nvSpPr>
        <p:spPr bwMode="gray">
          <a:xfrm>
            <a:off x="1187624" y="2725798"/>
            <a:ext cx="3600400" cy="354013"/>
          </a:xfrm>
          <a:prstGeom prst="roundRect">
            <a:avLst>
              <a:gd name="adj" fmla="val 50000"/>
            </a:avLst>
          </a:prstGeom>
          <a:solidFill>
            <a:schemeClr val="hlink"/>
          </a:solidFill>
          <a:ln w="9525">
            <a:solidFill>
              <a:schemeClr val="hlink"/>
            </a:solidFill>
            <a:round/>
            <a:headEnd/>
            <a:tailEnd/>
          </a:ln>
          <a:effectLst/>
        </p:spPr>
        <p:txBody>
          <a:bodyPr wrap="none" anchor="ctr"/>
          <a:lstStyle/>
          <a:p>
            <a:endParaRPr lang="ko-KR" altLang="en-US"/>
          </a:p>
        </p:txBody>
      </p:sp>
      <p:sp>
        <p:nvSpPr>
          <p:cNvPr id="42" name="Rectangle 21"/>
          <p:cNvSpPr>
            <a:spLocks noChangeArrowheads="1"/>
          </p:cNvSpPr>
          <p:nvPr/>
        </p:nvSpPr>
        <p:spPr bwMode="white">
          <a:xfrm>
            <a:off x="1259632" y="2614202"/>
            <a:ext cx="3168352" cy="523220"/>
          </a:xfrm>
          <a:prstGeom prst="rect">
            <a:avLst/>
          </a:prstGeom>
          <a:noFill/>
          <a:ln w="9525">
            <a:noFill/>
            <a:miter lim="800000"/>
            <a:headEnd/>
            <a:tailEnd/>
          </a:ln>
          <a:effectLst/>
        </p:spPr>
        <p:txBody>
          <a:bodyPr wrap="square">
            <a:spAutoFit/>
          </a:bodyPr>
          <a:lstStyle/>
          <a:p>
            <a:pPr algn="ctr"/>
            <a:r>
              <a:rPr lang="en-US" altLang="ko-KR" sz="2800" b="1" dirty="0">
                <a:solidFill>
                  <a:srgbClr val="FFFFFF"/>
                </a:solidFill>
                <a:ea typeface="굴림" charset="-127"/>
              </a:rPr>
              <a:t>Hypothesis </a:t>
            </a:r>
            <a:r>
              <a:rPr lang="en-US" altLang="ko-KR" sz="2800" b="1" dirty="0" smtClean="0">
                <a:solidFill>
                  <a:srgbClr val="FFFFFF"/>
                </a:solidFill>
                <a:latin typeface="HY견고딕"/>
                <a:ea typeface="HY견고딕"/>
              </a:rPr>
              <a:t>Ⅱ</a:t>
            </a:r>
            <a:endParaRPr lang="en-US" altLang="ko-KR" sz="2800" b="1" dirty="0">
              <a:solidFill>
                <a:srgbClr val="FFFFFF"/>
              </a:solidFill>
              <a:ea typeface="굴림" charset="-127"/>
            </a:endParaRPr>
          </a:p>
        </p:txBody>
      </p:sp>
    </p:spTree>
    <p:extLst>
      <p:ext uri="{BB962C8B-B14F-4D97-AF65-F5344CB8AC3E}">
        <p14:creationId xmlns:p14="http://schemas.microsoft.com/office/powerpoint/2010/main" val="408407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ko-KR" smtClean="0">
                <a:ea typeface="굴림" charset="-127"/>
              </a:rPr>
              <a:t>Contents</a:t>
            </a:r>
          </a:p>
        </p:txBody>
      </p:sp>
      <p:sp>
        <p:nvSpPr>
          <p:cNvPr id="50179" name="Oval 3"/>
          <p:cNvSpPr>
            <a:spLocks noChangeArrowheads="1"/>
          </p:cNvSpPr>
          <p:nvPr/>
        </p:nvSpPr>
        <p:spPr bwMode="gray">
          <a:xfrm>
            <a:off x="885825" y="3649663"/>
            <a:ext cx="1460500" cy="1425575"/>
          </a:xfrm>
          <a:prstGeom prst="ellipse">
            <a:avLst/>
          </a:prstGeom>
          <a:solidFill>
            <a:schemeClr val="bg1"/>
          </a:solidFill>
          <a:ln w="57150" cmpd="thickThin" algn="ctr">
            <a:solidFill>
              <a:srgbClr val="808080"/>
            </a:solidFill>
            <a:round/>
            <a:headEnd/>
            <a:tailEnd/>
          </a:ln>
          <a:effectLst/>
        </p:spPr>
        <p:txBody>
          <a:bodyPr wrap="none" anchor="ctr"/>
          <a:lstStyle/>
          <a:p>
            <a:endParaRPr lang="ko-KR" altLang="en-US" sz="2400"/>
          </a:p>
        </p:txBody>
      </p:sp>
      <p:sp>
        <p:nvSpPr>
          <p:cNvPr id="50180" name="AutoShape 4"/>
          <p:cNvSpPr>
            <a:spLocks noChangeArrowheads="1"/>
          </p:cNvSpPr>
          <p:nvPr/>
        </p:nvSpPr>
        <p:spPr bwMode="ltGray">
          <a:xfrm rot="16200000" flipH="1">
            <a:off x="1295400" y="3951288"/>
            <a:ext cx="3048000" cy="819150"/>
          </a:xfrm>
          <a:prstGeom prst="triangle">
            <a:avLst>
              <a:gd name="adj" fmla="val 50000"/>
            </a:avLst>
          </a:prstGeom>
          <a:gradFill rotWithShape="1">
            <a:gsLst>
              <a:gs pos="0">
                <a:schemeClr val="tx2">
                  <a:alpha val="50000"/>
                </a:schemeClr>
              </a:gs>
              <a:gs pos="100000">
                <a:schemeClr val="tx2">
                  <a:gamma/>
                  <a:tint val="0"/>
                  <a:invGamma/>
                  <a:alpha val="0"/>
                </a:schemeClr>
              </a:gs>
            </a:gsLst>
            <a:lin ang="5400000" scaled="1"/>
          </a:gradFill>
          <a:ln w="9525" algn="ctr">
            <a:noFill/>
            <a:miter lim="800000"/>
            <a:headEnd/>
            <a:tailEnd/>
          </a:ln>
          <a:effectLst/>
        </p:spPr>
        <p:txBody>
          <a:bodyPr wrap="none" anchor="ctr"/>
          <a:lstStyle/>
          <a:p>
            <a:endParaRPr lang="ko-KR" altLang="en-US" sz="2400"/>
          </a:p>
        </p:txBody>
      </p:sp>
      <p:grpSp>
        <p:nvGrpSpPr>
          <p:cNvPr id="50181" name="Group 5"/>
          <p:cNvGrpSpPr>
            <a:grpSpLocks/>
          </p:cNvGrpSpPr>
          <p:nvPr/>
        </p:nvGrpSpPr>
        <p:grpSpPr bwMode="auto">
          <a:xfrm>
            <a:off x="3302000" y="2803525"/>
            <a:ext cx="4503738" cy="482600"/>
            <a:chOff x="2112" y="1576"/>
            <a:chExt cx="2837" cy="304"/>
          </a:xfrm>
        </p:grpSpPr>
        <p:sp>
          <p:nvSpPr>
            <p:cNvPr id="50182" name="AutoShape 6"/>
            <p:cNvSpPr>
              <a:spLocks noChangeArrowheads="1"/>
            </p:cNvSpPr>
            <p:nvPr/>
          </p:nvSpPr>
          <p:spPr bwMode="ltGray">
            <a:xfrm>
              <a:off x="2117" y="1576"/>
              <a:ext cx="2832" cy="304"/>
            </a:xfrm>
            <a:prstGeom prst="roundRect">
              <a:avLst>
                <a:gd name="adj" fmla="val 50000"/>
              </a:avLst>
            </a:prstGeom>
            <a:solidFill>
              <a:schemeClr val="accent1"/>
            </a:solidFill>
            <a:ln w="9525" algn="ctr">
              <a:noFill/>
              <a:round/>
              <a:headEnd/>
              <a:tailEnd/>
            </a:ln>
            <a:effectLst/>
          </p:spPr>
          <p:txBody>
            <a:bodyPr wrap="none" anchor="ctr"/>
            <a:lstStyle/>
            <a:p>
              <a:endParaRPr lang="ko-KR" altLang="en-US" sz="2400"/>
            </a:p>
          </p:txBody>
        </p:sp>
        <p:sp>
          <p:nvSpPr>
            <p:cNvPr id="50183" name="Oval 7"/>
            <p:cNvSpPr>
              <a:spLocks noChangeArrowheads="1"/>
            </p:cNvSpPr>
            <p:nvPr/>
          </p:nvSpPr>
          <p:spPr bwMode="ltGray">
            <a:xfrm>
              <a:off x="2112" y="1584"/>
              <a:ext cx="288" cy="288"/>
            </a:xfrm>
            <a:prstGeom prst="ellipse">
              <a:avLst/>
            </a:prstGeom>
            <a:solidFill>
              <a:srgbClr val="FFFFFF"/>
            </a:solidFill>
            <a:ln w="38100" algn="ctr">
              <a:solidFill>
                <a:schemeClr val="accent1"/>
              </a:solidFill>
              <a:round/>
              <a:headEnd/>
              <a:tailEnd/>
            </a:ln>
            <a:effectLst/>
          </p:spPr>
          <p:txBody>
            <a:bodyPr wrap="none" anchor="ctr"/>
            <a:lstStyle/>
            <a:p>
              <a:endParaRPr lang="ko-KR" altLang="en-US" sz="2400"/>
            </a:p>
          </p:txBody>
        </p:sp>
      </p:grpSp>
      <p:sp>
        <p:nvSpPr>
          <p:cNvPr id="50184" name="Text Box 8"/>
          <p:cNvSpPr txBox="1">
            <a:spLocks noChangeArrowheads="1"/>
          </p:cNvSpPr>
          <p:nvPr/>
        </p:nvSpPr>
        <p:spPr bwMode="auto">
          <a:xfrm>
            <a:off x="3905524" y="2824460"/>
            <a:ext cx="3665538" cy="461665"/>
          </a:xfrm>
          <a:prstGeom prst="rect">
            <a:avLst/>
          </a:prstGeom>
          <a:noFill/>
          <a:ln w="9525">
            <a:noFill/>
            <a:miter lim="800000"/>
            <a:headEnd/>
            <a:tailEnd/>
          </a:ln>
          <a:effectLst/>
        </p:spPr>
        <p:txBody>
          <a:bodyPr>
            <a:spAutoFit/>
          </a:bodyPr>
          <a:lstStyle/>
          <a:p>
            <a:pPr algn="ctr" eaLnBrk="0" hangingPunct="0">
              <a:buFont typeface="Wingdings" pitchFamily="2" charset="2"/>
              <a:buNone/>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Introduction</a:t>
            </a:r>
            <a:endParaRPr lang="en-US" altLang="ko-KR" sz="2400" b="1" dirty="0">
              <a:solidFill>
                <a:srgbClr val="FFFFFF"/>
              </a:solidFill>
              <a:ea typeface="굴림" charset="-127"/>
              <a:cs typeface="Arial" charset="0"/>
            </a:endParaRPr>
          </a:p>
        </p:txBody>
      </p:sp>
      <p:sp>
        <p:nvSpPr>
          <p:cNvPr id="50185" name="Text Box 9"/>
          <p:cNvSpPr txBox="1">
            <a:spLocks noChangeArrowheads="1"/>
          </p:cNvSpPr>
          <p:nvPr/>
        </p:nvSpPr>
        <p:spPr bwMode="gray">
          <a:xfrm>
            <a:off x="3344863" y="2863850"/>
            <a:ext cx="349250" cy="461665"/>
          </a:xfrm>
          <a:prstGeom prst="rect">
            <a:avLst/>
          </a:prstGeom>
          <a:noFill/>
          <a:ln w="9525" algn="ctr">
            <a:noFill/>
            <a:miter lim="800000"/>
            <a:headEnd/>
            <a:tailEnd/>
          </a:ln>
          <a:effectLst/>
        </p:spPr>
        <p:txBody>
          <a:bodyPr>
            <a:spAutoFit/>
          </a:bodyPr>
          <a:lstStyle/>
          <a:p>
            <a:pPr algn="ctr">
              <a:spcBef>
                <a:spcPct val="50000"/>
              </a:spcBef>
            </a:pPr>
            <a:r>
              <a:rPr lang="en-US" altLang="ko-KR" sz="2400" b="1">
                <a:ea typeface="굴림" charset="-127"/>
                <a:cs typeface="Arial" charset="0"/>
              </a:rPr>
              <a:t>1</a:t>
            </a:r>
          </a:p>
        </p:txBody>
      </p:sp>
      <p:grpSp>
        <p:nvGrpSpPr>
          <p:cNvPr id="50186" name="Group 10"/>
          <p:cNvGrpSpPr>
            <a:grpSpLocks/>
          </p:cNvGrpSpPr>
          <p:nvPr/>
        </p:nvGrpSpPr>
        <p:grpSpPr bwMode="auto">
          <a:xfrm>
            <a:off x="3302000" y="3465513"/>
            <a:ext cx="4503738" cy="482600"/>
            <a:chOff x="2112" y="1993"/>
            <a:chExt cx="2837" cy="304"/>
          </a:xfrm>
        </p:grpSpPr>
        <p:sp>
          <p:nvSpPr>
            <p:cNvPr id="50187" name="AutoShape 11"/>
            <p:cNvSpPr>
              <a:spLocks noChangeArrowheads="1"/>
            </p:cNvSpPr>
            <p:nvPr/>
          </p:nvSpPr>
          <p:spPr bwMode="ltGray">
            <a:xfrm>
              <a:off x="2117" y="1993"/>
              <a:ext cx="2832" cy="304"/>
            </a:xfrm>
            <a:prstGeom prst="roundRect">
              <a:avLst>
                <a:gd name="adj" fmla="val 50000"/>
              </a:avLst>
            </a:prstGeom>
            <a:solidFill>
              <a:schemeClr val="accent2"/>
            </a:solidFill>
            <a:ln w="9525" algn="ctr">
              <a:noFill/>
              <a:round/>
              <a:headEnd/>
              <a:tailEnd/>
            </a:ln>
            <a:effectLst/>
          </p:spPr>
          <p:txBody>
            <a:bodyPr wrap="none" anchor="ctr"/>
            <a:lstStyle/>
            <a:p>
              <a:endParaRPr lang="ko-KR" altLang="en-US" sz="2400"/>
            </a:p>
          </p:txBody>
        </p:sp>
        <p:sp>
          <p:nvSpPr>
            <p:cNvPr id="50188" name="Oval 12"/>
            <p:cNvSpPr>
              <a:spLocks noChangeArrowheads="1"/>
            </p:cNvSpPr>
            <p:nvPr/>
          </p:nvSpPr>
          <p:spPr bwMode="ltGray">
            <a:xfrm>
              <a:off x="2112" y="2001"/>
              <a:ext cx="288" cy="288"/>
            </a:xfrm>
            <a:prstGeom prst="ellipse">
              <a:avLst/>
            </a:prstGeom>
            <a:solidFill>
              <a:srgbClr val="FFFFFF"/>
            </a:solidFill>
            <a:ln w="38100" algn="ctr">
              <a:solidFill>
                <a:schemeClr val="accent2"/>
              </a:solidFill>
              <a:round/>
              <a:headEnd/>
              <a:tailEnd/>
            </a:ln>
            <a:effectLst/>
          </p:spPr>
          <p:txBody>
            <a:bodyPr wrap="none" anchor="ctr"/>
            <a:lstStyle/>
            <a:p>
              <a:endParaRPr lang="ko-KR" altLang="en-US" sz="2400"/>
            </a:p>
          </p:txBody>
        </p:sp>
      </p:grpSp>
      <p:grpSp>
        <p:nvGrpSpPr>
          <p:cNvPr id="50189" name="Group 13"/>
          <p:cNvGrpSpPr>
            <a:grpSpLocks/>
          </p:cNvGrpSpPr>
          <p:nvPr/>
        </p:nvGrpSpPr>
        <p:grpSpPr bwMode="auto">
          <a:xfrm>
            <a:off x="3302000" y="4146550"/>
            <a:ext cx="4503738" cy="482600"/>
            <a:chOff x="2112" y="2422"/>
            <a:chExt cx="2837" cy="304"/>
          </a:xfrm>
        </p:grpSpPr>
        <p:sp>
          <p:nvSpPr>
            <p:cNvPr id="50190" name="AutoShape 14"/>
            <p:cNvSpPr>
              <a:spLocks noChangeArrowheads="1"/>
            </p:cNvSpPr>
            <p:nvPr/>
          </p:nvSpPr>
          <p:spPr bwMode="ltGray">
            <a:xfrm>
              <a:off x="2117" y="2422"/>
              <a:ext cx="2832" cy="304"/>
            </a:xfrm>
            <a:prstGeom prst="roundRect">
              <a:avLst>
                <a:gd name="adj" fmla="val 50000"/>
              </a:avLst>
            </a:prstGeom>
            <a:solidFill>
              <a:schemeClr val="hlink"/>
            </a:solidFill>
            <a:ln w="9525" algn="ctr">
              <a:noFill/>
              <a:round/>
              <a:headEnd/>
              <a:tailEnd/>
            </a:ln>
            <a:effectLst/>
          </p:spPr>
          <p:txBody>
            <a:bodyPr wrap="none" anchor="ctr"/>
            <a:lstStyle/>
            <a:p>
              <a:endParaRPr lang="ko-KR" altLang="en-US" sz="2400"/>
            </a:p>
          </p:txBody>
        </p:sp>
        <p:sp>
          <p:nvSpPr>
            <p:cNvPr id="50191" name="Oval 15"/>
            <p:cNvSpPr>
              <a:spLocks noChangeArrowheads="1"/>
            </p:cNvSpPr>
            <p:nvPr/>
          </p:nvSpPr>
          <p:spPr bwMode="ltGray">
            <a:xfrm>
              <a:off x="2112" y="2430"/>
              <a:ext cx="288" cy="288"/>
            </a:xfrm>
            <a:prstGeom prst="ellipse">
              <a:avLst/>
            </a:prstGeom>
            <a:solidFill>
              <a:srgbClr val="FFFFFF"/>
            </a:solidFill>
            <a:ln w="38100" algn="ctr">
              <a:solidFill>
                <a:schemeClr val="hlink"/>
              </a:solidFill>
              <a:round/>
              <a:headEnd/>
              <a:tailEnd/>
            </a:ln>
            <a:effectLst/>
          </p:spPr>
          <p:txBody>
            <a:bodyPr wrap="none" anchor="ctr"/>
            <a:lstStyle/>
            <a:p>
              <a:endParaRPr lang="ko-KR" altLang="en-US" sz="2400"/>
            </a:p>
          </p:txBody>
        </p:sp>
      </p:grpSp>
      <p:grpSp>
        <p:nvGrpSpPr>
          <p:cNvPr id="50192" name="Group 16"/>
          <p:cNvGrpSpPr>
            <a:grpSpLocks/>
          </p:cNvGrpSpPr>
          <p:nvPr/>
        </p:nvGrpSpPr>
        <p:grpSpPr bwMode="auto">
          <a:xfrm>
            <a:off x="3302000" y="4808538"/>
            <a:ext cx="4503738" cy="482600"/>
            <a:chOff x="2112" y="2839"/>
            <a:chExt cx="2837" cy="304"/>
          </a:xfrm>
        </p:grpSpPr>
        <p:sp>
          <p:nvSpPr>
            <p:cNvPr id="50193" name="AutoShape 17"/>
            <p:cNvSpPr>
              <a:spLocks noChangeArrowheads="1"/>
            </p:cNvSpPr>
            <p:nvPr/>
          </p:nvSpPr>
          <p:spPr bwMode="ltGray">
            <a:xfrm>
              <a:off x="2117" y="2839"/>
              <a:ext cx="2832" cy="304"/>
            </a:xfrm>
            <a:prstGeom prst="roundRect">
              <a:avLst>
                <a:gd name="adj" fmla="val 50000"/>
              </a:avLst>
            </a:prstGeom>
            <a:solidFill>
              <a:schemeClr val="folHlink"/>
            </a:solidFill>
            <a:ln w="9525" algn="ctr">
              <a:noFill/>
              <a:round/>
              <a:headEnd/>
              <a:tailEnd/>
            </a:ln>
            <a:effectLst/>
          </p:spPr>
          <p:txBody>
            <a:bodyPr wrap="none" anchor="ctr"/>
            <a:lstStyle/>
            <a:p>
              <a:endParaRPr lang="ko-KR" altLang="en-US" sz="2400"/>
            </a:p>
          </p:txBody>
        </p:sp>
        <p:sp>
          <p:nvSpPr>
            <p:cNvPr id="50194" name="Oval 18"/>
            <p:cNvSpPr>
              <a:spLocks noChangeArrowheads="1"/>
            </p:cNvSpPr>
            <p:nvPr/>
          </p:nvSpPr>
          <p:spPr bwMode="ltGray">
            <a:xfrm>
              <a:off x="2112" y="2847"/>
              <a:ext cx="288" cy="288"/>
            </a:xfrm>
            <a:prstGeom prst="ellipse">
              <a:avLst/>
            </a:prstGeom>
            <a:solidFill>
              <a:srgbClr val="FFFFFF"/>
            </a:solidFill>
            <a:ln w="38100" algn="ctr">
              <a:solidFill>
                <a:schemeClr val="folHlink"/>
              </a:solidFill>
              <a:round/>
              <a:headEnd/>
              <a:tailEnd/>
            </a:ln>
            <a:effectLst/>
          </p:spPr>
          <p:txBody>
            <a:bodyPr wrap="none" anchor="ctr"/>
            <a:lstStyle/>
            <a:p>
              <a:endParaRPr lang="ko-KR" altLang="en-US" sz="2400"/>
            </a:p>
          </p:txBody>
        </p:sp>
      </p:grpSp>
      <p:grpSp>
        <p:nvGrpSpPr>
          <p:cNvPr id="50195" name="Group 19"/>
          <p:cNvGrpSpPr>
            <a:grpSpLocks/>
          </p:cNvGrpSpPr>
          <p:nvPr/>
        </p:nvGrpSpPr>
        <p:grpSpPr bwMode="auto">
          <a:xfrm>
            <a:off x="3302000" y="5461000"/>
            <a:ext cx="4503738" cy="482600"/>
            <a:chOff x="2112" y="3250"/>
            <a:chExt cx="2837" cy="304"/>
          </a:xfrm>
        </p:grpSpPr>
        <p:sp>
          <p:nvSpPr>
            <p:cNvPr id="50196" name="AutoShape 20"/>
            <p:cNvSpPr>
              <a:spLocks noChangeArrowheads="1"/>
            </p:cNvSpPr>
            <p:nvPr/>
          </p:nvSpPr>
          <p:spPr bwMode="ltGray">
            <a:xfrm>
              <a:off x="2117" y="3250"/>
              <a:ext cx="2832" cy="304"/>
            </a:xfrm>
            <a:prstGeom prst="roundRect">
              <a:avLst>
                <a:gd name="adj" fmla="val 50000"/>
              </a:avLst>
            </a:prstGeom>
            <a:solidFill>
              <a:srgbClr val="97AFC5"/>
            </a:solidFill>
            <a:ln w="9525" algn="ctr">
              <a:noFill/>
              <a:round/>
              <a:headEnd/>
              <a:tailEnd/>
            </a:ln>
            <a:effectLst/>
          </p:spPr>
          <p:txBody>
            <a:bodyPr wrap="none" anchor="ctr"/>
            <a:lstStyle/>
            <a:p>
              <a:endParaRPr lang="ko-KR" altLang="en-US" sz="2400"/>
            </a:p>
          </p:txBody>
        </p:sp>
        <p:sp>
          <p:nvSpPr>
            <p:cNvPr id="50197" name="Oval 21"/>
            <p:cNvSpPr>
              <a:spLocks noChangeArrowheads="1"/>
            </p:cNvSpPr>
            <p:nvPr/>
          </p:nvSpPr>
          <p:spPr bwMode="ltGray">
            <a:xfrm>
              <a:off x="2112" y="3258"/>
              <a:ext cx="288" cy="288"/>
            </a:xfrm>
            <a:prstGeom prst="ellipse">
              <a:avLst/>
            </a:prstGeom>
            <a:solidFill>
              <a:srgbClr val="FFFFFF"/>
            </a:solidFill>
            <a:ln w="38100" algn="ctr">
              <a:solidFill>
                <a:srgbClr val="97AFC5"/>
              </a:solidFill>
              <a:round/>
              <a:headEnd/>
              <a:tailEnd/>
            </a:ln>
            <a:effectLst/>
          </p:spPr>
          <p:txBody>
            <a:bodyPr wrap="none" anchor="ctr"/>
            <a:lstStyle/>
            <a:p>
              <a:endParaRPr lang="ko-KR" altLang="en-US" sz="2400"/>
            </a:p>
          </p:txBody>
        </p:sp>
      </p:grpSp>
      <p:sp>
        <p:nvSpPr>
          <p:cNvPr id="50198" name="Text Box 22"/>
          <p:cNvSpPr txBox="1">
            <a:spLocks noChangeArrowheads="1"/>
          </p:cNvSpPr>
          <p:nvPr/>
        </p:nvSpPr>
        <p:spPr bwMode="auto">
          <a:xfrm>
            <a:off x="3905524" y="3497560"/>
            <a:ext cx="3665538" cy="461665"/>
          </a:xfrm>
          <a:prstGeom prst="rect">
            <a:avLst/>
          </a:prstGeom>
          <a:noFill/>
          <a:ln w="9525">
            <a:noFill/>
            <a:miter lim="800000"/>
            <a:headEnd/>
            <a:tailEnd/>
          </a:ln>
          <a:effectLst/>
        </p:spPr>
        <p:txBody>
          <a:bodyPr>
            <a:spAutoFit/>
          </a:bodyPr>
          <a:lstStyle/>
          <a:p>
            <a:pPr algn="ctr" eaLnBrk="0" hangingPunct="0">
              <a:buFont typeface="Wingdings" pitchFamily="2" charset="2"/>
              <a:buNone/>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Background</a:t>
            </a:r>
            <a:endParaRPr lang="en-US" altLang="ko-KR" sz="2400" b="1" dirty="0">
              <a:solidFill>
                <a:srgbClr val="FFFFFF"/>
              </a:solidFill>
              <a:ea typeface="굴림" charset="-127"/>
              <a:cs typeface="Arial" charset="0"/>
            </a:endParaRPr>
          </a:p>
        </p:txBody>
      </p:sp>
      <p:sp>
        <p:nvSpPr>
          <p:cNvPr id="50199" name="Text Box 23"/>
          <p:cNvSpPr txBox="1">
            <a:spLocks noChangeArrowheads="1"/>
          </p:cNvSpPr>
          <p:nvPr/>
        </p:nvSpPr>
        <p:spPr bwMode="gray">
          <a:xfrm>
            <a:off x="3344863" y="3536950"/>
            <a:ext cx="349250" cy="461665"/>
          </a:xfrm>
          <a:prstGeom prst="rect">
            <a:avLst/>
          </a:prstGeom>
          <a:noFill/>
          <a:ln w="9525" algn="ctr">
            <a:noFill/>
            <a:miter lim="800000"/>
            <a:headEnd/>
            <a:tailEnd/>
          </a:ln>
          <a:effectLst/>
        </p:spPr>
        <p:txBody>
          <a:bodyPr>
            <a:spAutoFit/>
          </a:bodyPr>
          <a:lstStyle/>
          <a:p>
            <a:pPr algn="ctr">
              <a:spcBef>
                <a:spcPct val="50000"/>
              </a:spcBef>
            </a:pPr>
            <a:r>
              <a:rPr lang="en-US" altLang="ko-KR" sz="2400" b="1">
                <a:ea typeface="굴림" charset="-127"/>
                <a:cs typeface="Arial" charset="0"/>
              </a:rPr>
              <a:t>2</a:t>
            </a:r>
          </a:p>
        </p:txBody>
      </p:sp>
      <p:sp>
        <p:nvSpPr>
          <p:cNvPr id="50200" name="Text Box 24"/>
          <p:cNvSpPr txBox="1">
            <a:spLocks noChangeArrowheads="1"/>
          </p:cNvSpPr>
          <p:nvPr/>
        </p:nvSpPr>
        <p:spPr bwMode="auto">
          <a:xfrm>
            <a:off x="3905524" y="4169072"/>
            <a:ext cx="3665538" cy="461665"/>
          </a:xfrm>
          <a:prstGeom prst="rect">
            <a:avLst/>
          </a:prstGeom>
          <a:noFill/>
          <a:ln w="9525">
            <a:noFill/>
            <a:miter lim="800000"/>
            <a:headEnd/>
            <a:tailEnd/>
          </a:ln>
          <a:effectLst/>
        </p:spPr>
        <p:txBody>
          <a:bodyPr>
            <a:spAutoFit/>
          </a:bodyPr>
          <a:lstStyle/>
          <a:p>
            <a:pPr algn="ctr" eaLnBrk="0" hangingPunct="0">
              <a:buFont typeface="Wingdings" pitchFamily="2" charset="2"/>
              <a:buNone/>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Methods</a:t>
            </a:r>
            <a:endParaRPr lang="en-US" altLang="ko-KR" sz="2400" b="1" dirty="0">
              <a:solidFill>
                <a:srgbClr val="FFFFFF"/>
              </a:solidFill>
              <a:ea typeface="굴림" charset="-127"/>
              <a:cs typeface="Arial" charset="0"/>
            </a:endParaRPr>
          </a:p>
        </p:txBody>
      </p:sp>
      <p:sp>
        <p:nvSpPr>
          <p:cNvPr id="50201" name="Text Box 25"/>
          <p:cNvSpPr txBox="1">
            <a:spLocks noChangeArrowheads="1"/>
          </p:cNvSpPr>
          <p:nvPr/>
        </p:nvSpPr>
        <p:spPr bwMode="gray">
          <a:xfrm>
            <a:off x="3344863" y="4208463"/>
            <a:ext cx="349250" cy="461665"/>
          </a:xfrm>
          <a:prstGeom prst="rect">
            <a:avLst/>
          </a:prstGeom>
          <a:noFill/>
          <a:ln w="9525" algn="ctr">
            <a:noFill/>
            <a:miter lim="800000"/>
            <a:headEnd/>
            <a:tailEnd/>
          </a:ln>
          <a:effectLst/>
        </p:spPr>
        <p:txBody>
          <a:bodyPr>
            <a:spAutoFit/>
          </a:bodyPr>
          <a:lstStyle/>
          <a:p>
            <a:pPr algn="ctr">
              <a:spcBef>
                <a:spcPct val="50000"/>
              </a:spcBef>
            </a:pPr>
            <a:r>
              <a:rPr lang="en-US" altLang="ko-KR" sz="2400" b="1">
                <a:ea typeface="굴림" charset="-127"/>
                <a:cs typeface="Arial" charset="0"/>
              </a:rPr>
              <a:t>3</a:t>
            </a:r>
          </a:p>
        </p:txBody>
      </p:sp>
      <p:sp>
        <p:nvSpPr>
          <p:cNvPr id="50202" name="Text Box 26"/>
          <p:cNvSpPr txBox="1">
            <a:spLocks noChangeArrowheads="1"/>
          </p:cNvSpPr>
          <p:nvPr/>
        </p:nvSpPr>
        <p:spPr bwMode="auto">
          <a:xfrm>
            <a:off x="3905524" y="4832647"/>
            <a:ext cx="3665538" cy="461665"/>
          </a:xfrm>
          <a:prstGeom prst="rect">
            <a:avLst/>
          </a:prstGeom>
          <a:noFill/>
          <a:ln w="9525">
            <a:noFill/>
            <a:miter lim="800000"/>
            <a:headEnd/>
            <a:tailEnd/>
          </a:ln>
          <a:effectLst/>
        </p:spPr>
        <p:txBody>
          <a:bodyPr>
            <a:spAutoFit/>
          </a:bodyPr>
          <a:lstStyle/>
          <a:p>
            <a:pPr algn="ctr" eaLnBrk="0" hangingPunct="0">
              <a:buFont typeface="Wingdings" pitchFamily="2" charset="2"/>
              <a:buNone/>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Results</a:t>
            </a:r>
            <a:endParaRPr lang="en-US" altLang="ko-KR" sz="2400" b="1" dirty="0">
              <a:solidFill>
                <a:srgbClr val="FFFFFF"/>
              </a:solidFill>
              <a:ea typeface="굴림" charset="-127"/>
              <a:cs typeface="Arial" charset="0"/>
            </a:endParaRPr>
          </a:p>
        </p:txBody>
      </p:sp>
      <p:sp>
        <p:nvSpPr>
          <p:cNvPr id="50203" name="Text Box 27"/>
          <p:cNvSpPr txBox="1">
            <a:spLocks noChangeArrowheads="1"/>
          </p:cNvSpPr>
          <p:nvPr/>
        </p:nvSpPr>
        <p:spPr bwMode="gray">
          <a:xfrm>
            <a:off x="3344863" y="4872038"/>
            <a:ext cx="349250" cy="461665"/>
          </a:xfrm>
          <a:prstGeom prst="rect">
            <a:avLst/>
          </a:prstGeom>
          <a:noFill/>
          <a:ln w="9525" algn="ctr">
            <a:noFill/>
            <a:miter lim="800000"/>
            <a:headEnd/>
            <a:tailEnd/>
          </a:ln>
          <a:effectLst/>
        </p:spPr>
        <p:txBody>
          <a:bodyPr>
            <a:spAutoFit/>
          </a:bodyPr>
          <a:lstStyle/>
          <a:p>
            <a:pPr algn="ctr">
              <a:spcBef>
                <a:spcPct val="50000"/>
              </a:spcBef>
            </a:pPr>
            <a:r>
              <a:rPr lang="en-US" altLang="ko-KR" sz="2400" b="1">
                <a:ea typeface="굴림" charset="-127"/>
                <a:cs typeface="Arial" charset="0"/>
              </a:rPr>
              <a:t>4</a:t>
            </a:r>
          </a:p>
        </p:txBody>
      </p:sp>
      <p:sp>
        <p:nvSpPr>
          <p:cNvPr id="50204" name="Text Box 28"/>
          <p:cNvSpPr txBox="1">
            <a:spLocks noChangeArrowheads="1"/>
          </p:cNvSpPr>
          <p:nvPr/>
        </p:nvSpPr>
        <p:spPr bwMode="auto">
          <a:xfrm>
            <a:off x="3905524" y="5472410"/>
            <a:ext cx="3665538" cy="461665"/>
          </a:xfrm>
          <a:prstGeom prst="rect">
            <a:avLst/>
          </a:prstGeom>
          <a:noFill/>
          <a:ln w="9525">
            <a:noFill/>
            <a:miter lim="800000"/>
            <a:headEnd/>
            <a:tailEnd/>
          </a:ln>
          <a:effectLst/>
        </p:spPr>
        <p:txBody>
          <a:bodyPr>
            <a:spAutoFit/>
          </a:bodyPr>
          <a:lstStyle/>
          <a:p>
            <a:pPr algn="ctr" eaLnBrk="0" hangingPunct="0">
              <a:buFont typeface="Wingdings" pitchFamily="2" charset="2"/>
              <a:buNone/>
            </a:pPr>
            <a:r>
              <a:rPr lang="en-US" altLang="ko-KR" sz="2400" b="1" dirty="0">
                <a:solidFill>
                  <a:srgbClr val="FFFFFF"/>
                </a:solidFill>
                <a:ea typeface="굴림" charset="-127"/>
                <a:cs typeface="Arial" charset="0"/>
              </a:rPr>
              <a:t> </a:t>
            </a:r>
            <a:r>
              <a:rPr lang="en-US" altLang="ko-KR" sz="2400" b="1" dirty="0" smtClean="0">
                <a:solidFill>
                  <a:srgbClr val="FFFFFF"/>
                </a:solidFill>
                <a:ea typeface="굴림" charset="-127"/>
                <a:cs typeface="Arial" charset="0"/>
              </a:rPr>
              <a:t>Conclusions</a:t>
            </a:r>
            <a:endParaRPr lang="en-US" altLang="ko-KR" sz="2400" b="1" dirty="0">
              <a:solidFill>
                <a:srgbClr val="FFFFFF"/>
              </a:solidFill>
              <a:ea typeface="굴림" charset="-127"/>
              <a:cs typeface="Arial" charset="0"/>
            </a:endParaRPr>
          </a:p>
        </p:txBody>
      </p:sp>
      <p:sp>
        <p:nvSpPr>
          <p:cNvPr id="50205" name="Text Box 29"/>
          <p:cNvSpPr txBox="1">
            <a:spLocks noChangeArrowheads="1"/>
          </p:cNvSpPr>
          <p:nvPr/>
        </p:nvSpPr>
        <p:spPr bwMode="gray">
          <a:xfrm>
            <a:off x="3346450" y="5505450"/>
            <a:ext cx="349250" cy="461665"/>
          </a:xfrm>
          <a:prstGeom prst="rect">
            <a:avLst/>
          </a:prstGeom>
          <a:noFill/>
          <a:ln w="9525" algn="ctr">
            <a:noFill/>
            <a:miter lim="800000"/>
            <a:headEnd/>
            <a:tailEnd/>
          </a:ln>
          <a:effectLst/>
        </p:spPr>
        <p:txBody>
          <a:bodyPr>
            <a:spAutoFit/>
          </a:bodyPr>
          <a:lstStyle/>
          <a:p>
            <a:pPr algn="ctr">
              <a:spcBef>
                <a:spcPct val="50000"/>
              </a:spcBef>
            </a:pPr>
            <a:r>
              <a:rPr lang="en-US" altLang="ko-KR" sz="2400" b="1">
                <a:ea typeface="굴림" charset="-127"/>
                <a:cs typeface="Arial" charset="0"/>
              </a:rPr>
              <a:t>5</a:t>
            </a:r>
          </a:p>
        </p:txBody>
      </p:sp>
      <p:sp>
        <p:nvSpPr>
          <p:cNvPr id="50206" name="Rectangle 30"/>
          <p:cNvSpPr>
            <a:spLocks noChangeArrowheads="1"/>
          </p:cNvSpPr>
          <p:nvPr/>
        </p:nvSpPr>
        <p:spPr bwMode="gray">
          <a:xfrm>
            <a:off x="846138" y="4157663"/>
            <a:ext cx="1524000" cy="461665"/>
          </a:xfrm>
          <a:prstGeom prst="rect">
            <a:avLst/>
          </a:prstGeom>
          <a:noFill/>
          <a:ln w="9525" algn="ctr">
            <a:noFill/>
            <a:miter lim="800000"/>
            <a:headEnd/>
            <a:tailEnd/>
          </a:ln>
          <a:effectLst/>
        </p:spPr>
        <p:txBody>
          <a:bodyPr>
            <a:spAutoFit/>
          </a:bodyPr>
          <a:lstStyle/>
          <a:p>
            <a:pPr algn="ctr"/>
            <a:r>
              <a:rPr lang="en-US" altLang="ko-KR" sz="2400" b="1">
                <a:solidFill>
                  <a:schemeClr val="tx2"/>
                </a:solidFill>
                <a:ea typeface="굴림" charset="-127"/>
                <a:cs typeface="Arial" charset="0"/>
              </a:rPr>
              <a:t>Contents </a:t>
            </a:r>
          </a:p>
        </p:txBody>
      </p:sp>
      <p:sp>
        <p:nvSpPr>
          <p:cNvPr id="50207" name="Text Box 9"/>
          <p:cNvSpPr txBox="1">
            <a:spLocks noChangeArrowheads="1"/>
          </p:cNvSpPr>
          <p:nvPr/>
        </p:nvSpPr>
        <p:spPr bwMode="gray">
          <a:xfrm>
            <a:off x="611560" y="1901825"/>
            <a:ext cx="8136904" cy="707886"/>
          </a:xfrm>
          <a:prstGeom prst="rect">
            <a:avLst/>
          </a:prstGeom>
          <a:noFill/>
          <a:ln w="9525" algn="ctr">
            <a:noFill/>
            <a:miter lim="800000"/>
            <a:headEnd/>
            <a:tailEnd/>
          </a:ln>
        </p:spPr>
        <p:txBody>
          <a:bodyPr wrap="square">
            <a:spAutoFit/>
          </a:bodyPr>
          <a:lstStyle/>
          <a:p>
            <a:pPr algn="ctr" eaLnBrk="0" hangingPunct="0"/>
            <a:r>
              <a:rPr lang="en-US" altLang="ko-KR" sz="2000" b="1" dirty="0" smtClean="0">
                <a:ea typeface="굴림" charset="-127"/>
                <a:cs typeface="Arial" charset="0"/>
              </a:rPr>
              <a:t>Effects of a Gender-Based HPV Prevention Program on Factors Related to HPV Prevention Among Male and Female Korean University Students</a:t>
            </a:r>
            <a:endParaRPr lang="en-US" altLang="ko-KR" sz="2000" b="1" dirty="0">
              <a:ea typeface="굴림" charset="-127"/>
              <a:cs typeface="Arial" charset="0"/>
            </a:endParaRPr>
          </a:p>
        </p:txBody>
      </p:sp>
    </p:spTree>
    <p:extLst>
      <p:ext uri="{BB962C8B-B14F-4D97-AF65-F5344CB8AC3E}">
        <p14:creationId xmlns:p14="http://schemas.microsoft.com/office/powerpoint/2010/main" val="411056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2"/>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a:p>
        </p:txBody>
      </p:sp>
      <p:sp>
        <p:nvSpPr>
          <p:cNvPr id="5" name="Rectangle 102"/>
          <p:cNvSpPr>
            <a:spLocks noChangeArrowheads="1"/>
          </p:cNvSpPr>
          <p:nvPr/>
        </p:nvSpPr>
        <p:spPr bwMode="gray">
          <a:xfrm>
            <a:off x="971599" y="1947011"/>
            <a:ext cx="532859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Research design</a:t>
            </a:r>
            <a:endParaRPr lang="en-US" altLang="ko-KR" sz="2800" dirty="0">
              <a:solidFill>
                <a:schemeClr val="tx1"/>
              </a:solidFill>
              <a:ea typeface="굴림" charset="-127"/>
              <a:cs typeface="Arial" charset="0"/>
            </a:endParaRPr>
          </a:p>
        </p:txBody>
      </p:sp>
      <p:sp>
        <p:nvSpPr>
          <p:cNvPr id="2" name="TextBox 1"/>
          <p:cNvSpPr txBox="1"/>
          <p:nvPr/>
        </p:nvSpPr>
        <p:spPr>
          <a:xfrm>
            <a:off x="971599" y="2780928"/>
            <a:ext cx="7200801" cy="523220"/>
          </a:xfrm>
          <a:prstGeom prst="rect">
            <a:avLst/>
          </a:prstGeom>
          <a:noFill/>
        </p:spPr>
        <p:txBody>
          <a:bodyPr wrap="square" rtlCol="0">
            <a:spAutoFit/>
          </a:bodyPr>
          <a:lstStyle/>
          <a:p>
            <a:r>
              <a:rPr lang="en-US" altLang="ko-KR" sz="2800" dirty="0" smtClean="0"/>
              <a:t>A quasi-experimental design</a:t>
            </a:r>
            <a:endParaRPr lang="ko-KR" altLang="en-US" sz="2800" dirty="0"/>
          </a:p>
        </p:txBody>
      </p:sp>
      <p:sp>
        <p:nvSpPr>
          <p:cNvPr id="18" name="AutoShape 3"/>
          <p:cNvSpPr>
            <a:spLocks noChangeArrowheads="1"/>
          </p:cNvSpPr>
          <p:nvPr/>
        </p:nvSpPr>
        <p:spPr bwMode="gray">
          <a:xfrm>
            <a:off x="6420554" y="3514179"/>
            <a:ext cx="2101850" cy="704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ko-KR" altLang="en-US" sz="2400">
              <a:solidFill>
                <a:schemeClr val="tx1"/>
              </a:solidFill>
            </a:endParaRPr>
          </a:p>
        </p:txBody>
      </p:sp>
      <p:sp>
        <p:nvSpPr>
          <p:cNvPr id="19" name="AutoShape 5"/>
          <p:cNvSpPr>
            <a:spLocks noChangeArrowheads="1"/>
          </p:cNvSpPr>
          <p:nvPr/>
        </p:nvSpPr>
        <p:spPr bwMode="gray">
          <a:xfrm>
            <a:off x="2602616" y="3514179"/>
            <a:ext cx="4096419" cy="704850"/>
          </a:xfrm>
          <a:prstGeom prst="chevron">
            <a:avLst>
              <a:gd name="adj" fmla="val 29475"/>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ko-KR" altLang="en-US" sz="2400">
              <a:solidFill>
                <a:schemeClr val="tx1"/>
              </a:solidFill>
            </a:endParaRPr>
          </a:p>
        </p:txBody>
      </p:sp>
      <p:sp>
        <p:nvSpPr>
          <p:cNvPr id="20" name="AutoShape 6"/>
          <p:cNvSpPr>
            <a:spLocks noChangeArrowheads="1"/>
          </p:cNvSpPr>
          <p:nvPr/>
        </p:nvSpPr>
        <p:spPr bwMode="gray">
          <a:xfrm>
            <a:off x="692854" y="3514179"/>
            <a:ext cx="2101850" cy="704850"/>
          </a:xfrm>
          <a:prstGeom prst="homePlate">
            <a:avLst>
              <a:gd name="adj" fmla="val 306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ko-KR" altLang="en-US" sz="2400">
              <a:solidFill>
                <a:schemeClr val="tx1"/>
              </a:solidFill>
            </a:endParaRPr>
          </a:p>
        </p:txBody>
      </p:sp>
      <p:sp>
        <p:nvSpPr>
          <p:cNvPr id="23" name="Rectangle 7"/>
          <p:cNvSpPr>
            <a:spLocks noChangeArrowheads="1"/>
          </p:cNvSpPr>
          <p:nvPr/>
        </p:nvSpPr>
        <p:spPr bwMode="gray">
          <a:xfrm>
            <a:off x="884942" y="3445548"/>
            <a:ext cx="1382712" cy="830997"/>
          </a:xfrm>
          <a:prstGeom prst="rect">
            <a:avLst/>
          </a:prstGeom>
          <a:noFill/>
          <a:ln w="9525" algn="ctr">
            <a:noFill/>
            <a:miter lim="800000"/>
            <a:headEnd/>
            <a:tailEnd/>
          </a:ln>
          <a:effectLst/>
        </p:spPr>
        <p:txBody>
          <a:bodyPr>
            <a:spAutoFit/>
          </a:bodyPr>
          <a:lstStyle/>
          <a:p>
            <a:pPr algn="ctr">
              <a:spcBef>
                <a:spcPct val="50000"/>
              </a:spcBef>
              <a:buFont typeface="Wingdings 3" pitchFamily="18" charset="2"/>
              <a:buNone/>
            </a:pPr>
            <a:r>
              <a:rPr lang="en-US" altLang="ko-KR" sz="2400" b="1" dirty="0" smtClean="0">
                <a:ea typeface="굴림" charset="-127"/>
                <a:cs typeface="Arial" charset="0"/>
              </a:rPr>
              <a:t>Pretest</a:t>
            </a:r>
          </a:p>
          <a:p>
            <a:pPr algn="ctr">
              <a:spcBef>
                <a:spcPct val="50000"/>
              </a:spcBef>
              <a:buFont typeface="Wingdings 3" pitchFamily="18" charset="2"/>
              <a:buNone/>
            </a:pPr>
            <a:r>
              <a:rPr lang="en-US" altLang="ko-KR" sz="1600" b="1" dirty="0" smtClean="0">
                <a:ea typeface="굴림" charset="-127"/>
                <a:cs typeface="Arial" charset="0"/>
              </a:rPr>
              <a:t>1</a:t>
            </a:r>
            <a:r>
              <a:rPr lang="en-US" altLang="ko-KR" sz="1600" b="1" baseline="30000" dirty="0" smtClean="0">
                <a:ea typeface="굴림" charset="-127"/>
                <a:cs typeface="Arial" charset="0"/>
              </a:rPr>
              <a:t>st</a:t>
            </a:r>
            <a:r>
              <a:rPr lang="en-US" altLang="ko-KR" sz="1600" b="1" dirty="0" smtClean="0">
                <a:ea typeface="굴림" charset="-127"/>
                <a:cs typeface="Arial" charset="0"/>
              </a:rPr>
              <a:t> week</a:t>
            </a:r>
          </a:p>
        </p:txBody>
      </p:sp>
      <p:sp>
        <p:nvSpPr>
          <p:cNvPr id="24" name="Rectangle 8"/>
          <p:cNvSpPr>
            <a:spLocks noChangeArrowheads="1"/>
          </p:cNvSpPr>
          <p:nvPr/>
        </p:nvSpPr>
        <p:spPr bwMode="gray">
          <a:xfrm>
            <a:off x="2893129" y="3460841"/>
            <a:ext cx="3191039" cy="830997"/>
          </a:xfrm>
          <a:prstGeom prst="rect">
            <a:avLst/>
          </a:prstGeom>
          <a:noFill/>
          <a:ln w="9525" algn="ctr">
            <a:noFill/>
            <a:miter lim="800000"/>
            <a:headEnd/>
            <a:tailEnd/>
          </a:ln>
          <a:effectLst/>
        </p:spPr>
        <p:txBody>
          <a:bodyPr wrap="square">
            <a:spAutoFit/>
          </a:bodyPr>
          <a:lstStyle/>
          <a:p>
            <a:pPr algn="ctr">
              <a:spcBef>
                <a:spcPct val="50000"/>
              </a:spcBef>
              <a:buFont typeface="Wingdings 3" pitchFamily="18" charset="2"/>
              <a:buNone/>
            </a:pPr>
            <a:r>
              <a:rPr lang="en-US" altLang="ko-KR" sz="2400" b="1" dirty="0" smtClean="0">
                <a:solidFill>
                  <a:srgbClr val="C00000"/>
                </a:solidFill>
                <a:ea typeface="굴림" charset="-127"/>
                <a:cs typeface="Arial" charset="0"/>
              </a:rPr>
              <a:t>Education Program</a:t>
            </a:r>
          </a:p>
          <a:p>
            <a:pPr algn="ctr">
              <a:spcBef>
                <a:spcPct val="50000"/>
              </a:spcBef>
              <a:buFont typeface="Wingdings 3" pitchFamily="18" charset="2"/>
              <a:buNone/>
            </a:pPr>
            <a:r>
              <a:rPr lang="en-US" altLang="ko-KR" sz="1600" b="1" dirty="0" smtClean="0">
                <a:solidFill>
                  <a:srgbClr val="C00000"/>
                </a:solidFill>
                <a:ea typeface="굴림" charset="-127"/>
                <a:cs typeface="Arial" charset="0"/>
              </a:rPr>
              <a:t>2</a:t>
            </a:r>
            <a:r>
              <a:rPr lang="en-US" altLang="ko-KR" sz="1600" b="1" baseline="30000" dirty="0" smtClean="0">
                <a:solidFill>
                  <a:srgbClr val="C00000"/>
                </a:solidFill>
                <a:ea typeface="굴림" charset="-127"/>
                <a:cs typeface="Arial" charset="0"/>
              </a:rPr>
              <a:t>nd</a:t>
            </a:r>
            <a:r>
              <a:rPr lang="en-US" altLang="ko-KR" sz="1600" b="1" dirty="0" smtClean="0">
                <a:solidFill>
                  <a:srgbClr val="C00000"/>
                </a:solidFill>
                <a:ea typeface="굴림" charset="-127"/>
                <a:cs typeface="Arial" charset="0"/>
              </a:rPr>
              <a:t>~5</a:t>
            </a:r>
            <a:r>
              <a:rPr lang="en-US" altLang="ko-KR" sz="1600" b="1" baseline="30000" dirty="0" smtClean="0">
                <a:solidFill>
                  <a:srgbClr val="C00000"/>
                </a:solidFill>
                <a:ea typeface="굴림" charset="-127"/>
                <a:cs typeface="Arial" charset="0"/>
              </a:rPr>
              <a:t>th</a:t>
            </a:r>
            <a:r>
              <a:rPr lang="en-US" altLang="ko-KR" sz="1600" b="1" dirty="0" smtClean="0">
                <a:solidFill>
                  <a:srgbClr val="C00000"/>
                </a:solidFill>
                <a:ea typeface="굴림" charset="-127"/>
                <a:cs typeface="Arial" charset="0"/>
              </a:rPr>
              <a:t> week</a:t>
            </a:r>
            <a:endParaRPr lang="en-US" altLang="ko-KR" sz="1600" b="1" dirty="0">
              <a:solidFill>
                <a:srgbClr val="C00000"/>
              </a:solidFill>
              <a:ea typeface="굴림" charset="-127"/>
              <a:cs typeface="Arial" charset="0"/>
            </a:endParaRPr>
          </a:p>
        </p:txBody>
      </p:sp>
      <p:sp>
        <p:nvSpPr>
          <p:cNvPr id="26" name="Rectangle 10"/>
          <p:cNvSpPr>
            <a:spLocks noChangeArrowheads="1"/>
          </p:cNvSpPr>
          <p:nvPr/>
        </p:nvSpPr>
        <p:spPr bwMode="gray">
          <a:xfrm>
            <a:off x="6725068" y="3455530"/>
            <a:ext cx="1382713" cy="830997"/>
          </a:xfrm>
          <a:prstGeom prst="rect">
            <a:avLst/>
          </a:prstGeom>
          <a:noFill/>
          <a:ln w="9525" algn="ctr">
            <a:noFill/>
            <a:miter lim="800000"/>
            <a:headEnd/>
            <a:tailEnd/>
          </a:ln>
          <a:effectLst/>
        </p:spPr>
        <p:txBody>
          <a:bodyPr>
            <a:spAutoFit/>
          </a:bodyPr>
          <a:lstStyle/>
          <a:p>
            <a:pPr algn="ctr">
              <a:spcBef>
                <a:spcPct val="50000"/>
              </a:spcBef>
              <a:buFont typeface="Wingdings 3" pitchFamily="18" charset="2"/>
              <a:buNone/>
            </a:pPr>
            <a:r>
              <a:rPr lang="en-US" altLang="ko-KR" sz="2400" b="1" dirty="0" smtClean="0">
                <a:ea typeface="굴림" charset="-127"/>
                <a:cs typeface="Arial" charset="0"/>
              </a:rPr>
              <a:t>Posttest</a:t>
            </a:r>
          </a:p>
          <a:p>
            <a:pPr algn="ctr">
              <a:spcBef>
                <a:spcPct val="50000"/>
              </a:spcBef>
              <a:buFont typeface="Wingdings 3" pitchFamily="18" charset="2"/>
              <a:buNone/>
            </a:pPr>
            <a:r>
              <a:rPr lang="en-US" altLang="ko-KR" sz="1600" b="1" dirty="0" smtClean="0">
                <a:ea typeface="굴림" charset="-127"/>
                <a:cs typeface="Arial" charset="0"/>
              </a:rPr>
              <a:t>6</a:t>
            </a:r>
            <a:r>
              <a:rPr lang="en-US" altLang="ko-KR" sz="1600" b="1" baseline="30000" dirty="0" smtClean="0">
                <a:ea typeface="굴림" charset="-127"/>
                <a:cs typeface="Arial" charset="0"/>
              </a:rPr>
              <a:t>th</a:t>
            </a:r>
            <a:r>
              <a:rPr lang="en-US" altLang="ko-KR" sz="1600" b="1" dirty="0" smtClean="0">
                <a:ea typeface="굴림" charset="-127"/>
                <a:cs typeface="Arial" charset="0"/>
              </a:rPr>
              <a:t> week</a:t>
            </a:r>
            <a:endParaRPr lang="en-US" altLang="ko-KR" sz="1600" b="1" dirty="0">
              <a:ea typeface="굴림" charset="-127"/>
              <a:cs typeface="Arial" charset="0"/>
            </a:endParaRPr>
          </a:p>
        </p:txBody>
      </p:sp>
      <p:sp>
        <p:nvSpPr>
          <p:cNvPr id="33" name="Oval 11"/>
          <p:cNvSpPr>
            <a:spLocks noChangeArrowheads="1"/>
          </p:cNvSpPr>
          <p:nvPr/>
        </p:nvSpPr>
        <p:spPr bwMode="gray">
          <a:xfrm flipV="1">
            <a:off x="2412117" y="3798342"/>
            <a:ext cx="147637" cy="147637"/>
          </a:xfrm>
          <a:prstGeom prst="ellipse">
            <a:avLst/>
          </a:prstGeom>
          <a:solidFill>
            <a:schemeClr val="accent1"/>
          </a:solidFill>
          <a:ln w="57150" cmpd="thickThin">
            <a:solidFill>
              <a:srgbClr val="FFFFFF"/>
            </a:solidFill>
            <a:round/>
            <a:headEnd/>
            <a:tailEnd/>
          </a:ln>
          <a:effectLst/>
        </p:spPr>
        <p:txBody>
          <a:bodyPr wrap="none" anchor="ctr"/>
          <a:lstStyle/>
          <a:p>
            <a:endParaRPr lang="ko-KR" altLang="en-US" sz="2400"/>
          </a:p>
        </p:txBody>
      </p:sp>
      <p:sp>
        <p:nvSpPr>
          <p:cNvPr id="35" name="Oval 12"/>
          <p:cNvSpPr>
            <a:spLocks noChangeArrowheads="1"/>
          </p:cNvSpPr>
          <p:nvPr/>
        </p:nvSpPr>
        <p:spPr bwMode="gray">
          <a:xfrm flipV="1">
            <a:off x="6212592" y="3813726"/>
            <a:ext cx="147637" cy="147637"/>
          </a:xfrm>
          <a:prstGeom prst="ellipse">
            <a:avLst/>
          </a:prstGeom>
          <a:solidFill>
            <a:schemeClr val="accent2"/>
          </a:solidFill>
          <a:ln w="57150" cmpd="thickThin">
            <a:solidFill>
              <a:srgbClr val="FFFFFF"/>
            </a:solidFill>
            <a:round/>
            <a:headEnd/>
            <a:tailEnd/>
          </a:ln>
          <a:effectLst/>
        </p:spPr>
        <p:txBody>
          <a:bodyPr wrap="none" anchor="ctr"/>
          <a:lstStyle/>
          <a:p>
            <a:endParaRPr lang="ko-KR" altLang="en-US" sz="2400"/>
          </a:p>
        </p:txBody>
      </p:sp>
      <p:sp>
        <p:nvSpPr>
          <p:cNvPr id="36" name="Oval 14"/>
          <p:cNvSpPr>
            <a:spLocks noChangeArrowheads="1"/>
          </p:cNvSpPr>
          <p:nvPr/>
        </p:nvSpPr>
        <p:spPr bwMode="gray">
          <a:xfrm flipV="1">
            <a:off x="8171567" y="3798342"/>
            <a:ext cx="147637" cy="147637"/>
          </a:xfrm>
          <a:prstGeom prst="ellipse">
            <a:avLst/>
          </a:prstGeom>
          <a:solidFill>
            <a:schemeClr val="folHlink"/>
          </a:solidFill>
          <a:ln w="57150" cmpd="thickThin">
            <a:solidFill>
              <a:srgbClr val="FFFFFF"/>
            </a:solidFill>
            <a:round/>
            <a:headEnd/>
            <a:tailEnd/>
          </a:ln>
          <a:effectLst/>
        </p:spPr>
        <p:txBody>
          <a:bodyPr wrap="none" anchor="ctr"/>
          <a:lstStyle/>
          <a:p>
            <a:endParaRPr lang="ko-KR" altLang="en-US" sz="2400"/>
          </a:p>
        </p:txBody>
      </p:sp>
      <p:sp>
        <p:nvSpPr>
          <p:cNvPr id="37" name="Line 15"/>
          <p:cNvSpPr>
            <a:spLocks noChangeShapeType="1"/>
          </p:cNvSpPr>
          <p:nvPr/>
        </p:nvSpPr>
        <p:spPr bwMode="auto">
          <a:xfrm>
            <a:off x="2481967" y="3936454"/>
            <a:ext cx="0" cy="1498600"/>
          </a:xfrm>
          <a:prstGeom prst="line">
            <a:avLst/>
          </a:prstGeom>
          <a:noFill/>
          <a:ln w="9525">
            <a:solidFill>
              <a:schemeClr val="accent1"/>
            </a:solidFill>
            <a:round/>
            <a:headEnd/>
            <a:tailEnd type="oval" w="sm" len="sm"/>
          </a:ln>
          <a:effectLst/>
        </p:spPr>
        <p:txBody>
          <a:bodyPr wrap="none" anchor="ctr"/>
          <a:lstStyle/>
          <a:p>
            <a:endParaRPr lang="ko-KR" altLang="en-US" sz="2400"/>
          </a:p>
        </p:txBody>
      </p:sp>
      <p:sp>
        <p:nvSpPr>
          <p:cNvPr id="38" name="Line 16"/>
          <p:cNvSpPr>
            <a:spLocks noChangeShapeType="1"/>
          </p:cNvSpPr>
          <p:nvPr/>
        </p:nvSpPr>
        <p:spPr bwMode="auto">
          <a:xfrm>
            <a:off x="6360229" y="3906490"/>
            <a:ext cx="0" cy="1498600"/>
          </a:xfrm>
          <a:prstGeom prst="line">
            <a:avLst/>
          </a:prstGeom>
          <a:noFill/>
          <a:ln w="9525">
            <a:solidFill>
              <a:schemeClr val="accent2"/>
            </a:solidFill>
            <a:round/>
            <a:headEnd/>
            <a:tailEnd type="oval" w="sm" len="sm"/>
          </a:ln>
          <a:effectLst/>
        </p:spPr>
        <p:txBody>
          <a:bodyPr wrap="none" anchor="ctr"/>
          <a:lstStyle/>
          <a:p>
            <a:endParaRPr lang="ko-KR" altLang="en-US" sz="2400"/>
          </a:p>
        </p:txBody>
      </p:sp>
      <p:sp>
        <p:nvSpPr>
          <p:cNvPr id="40" name="Line 18"/>
          <p:cNvSpPr>
            <a:spLocks noChangeShapeType="1"/>
          </p:cNvSpPr>
          <p:nvPr/>
        </p:nvSpPr>
        <p:spPr bwMode="auto">
          <a:xfrm>
            <a:off x="8252529" y="3936454"/>
            <a:ext cx="0" cy="1498600"/>
          </a:xfrm>
          <a:prstGeom prst="line">
            <a:avLst/>
          </a:prstGeom>
          <a:noFill/>
          <a:ln w="9525">
            <a:solidFill>
              <a:schemeClr val="folHlink"/>
            </a:solidFill>
            <a:round/>
            <a:headEnd/>
            <a:tailEnd type="oval" w="sm" len="sm"/>
          </a:ln>
          <a:effectLst/>
        </p:spPr>
        <p:txBody>
          <a:bodyPr wrap="none" anchor="ctr"/>
          <a:lstStyle/>
          <a:p>
            <a:endParaRPr lang="ko-KR" altLang="en-US" sz="2400"/>
          </a:p>
        </p:txBody>
      </p:sp>
      <p:sp>
        <p:nvSpPr>
          <p:cNvPr id="43" name="Text Box 111"/>
          <p:cNvSpPr txBox="1">
            <a:spLocks noChangeArrowheads="1"/>
          </p:cNvSpPr>
          <p:nvPr/>
        </p:nvSpPr>
        <p:spPr bwMode="black">
          <a:xfrm>
            <a:off x="732542" y="4286527"/>
            <a:ext cx="1689100" cy="1200329"/>
          </a:xfrm>
          <a:prstGeom prst="rect">
            <a:avLst/>
          </a:prstGeom>
          <a:noFill/>
          <a:ln w="9525" algn="ctr">
            <a:noFill/>
            <a:miter lim="800000"/>
            <a:headEnd/>
            <a:tailEnd/>
          </a:ln>
        </p:spPr>
        <p:txBody>
          <a:bodyPr>
            <a:spAutoFit/>
          </a:bodyPr>
          <a:lstStyle/>
          <a:p>
            <a:pPr>
              <a:spcBef>
                <a:spcPct val="50000"/>
              </a:spcBef>
              <a:buFontTx/>
              <a:buChar char="•"/>
            </a:pPr>
            <a:r>
              <a:rPr lang="en-US" altLang="ko-KR" sz="2400" dirty="0">
                <a:ea typeface="굴림" charset="-127"/>
                <a:cs typeface="Arial" charset="0"/>
              </a:rPr>
              <a:t> </a:t>
            </a:r>
            <a:r>
              <a:rPr lang="en-US" altLang="ko-KR" sz="2400" dirty="0" smtClean="0">
                <a:ea typeface="굴림" charset="-127"/>
                <a:cs typeface="Arial" charset="0"/>
              </a:rPr>
              <a:t>Gender differences in factors</a:t>
            </a:r>
            <a:endParaRPr lang="en-US" altLang="ko-KR" sz="2400" dirty="0">
              <a:ea typeface="굴림" charset="-127"/>
              <a:cs typeface="Arial" charset="0"/>
            </a:endParaRPr>
          </a:p>
        </p:txBody>
      </p:sp>
      <p:sp>
        <p:nvSpPr>
          <p:cNvPr id="44" name="Text Box 111"/>
          <p:cNvSpPr txBox="1">
            <a:spLocks noChangeArrowheads="1"/>
          </p:cNvSpPr>
          <p:nvPr/>
        </p:nvSpPr>
        <p:spPr bwMode="black">
          <a:xfrm>
            <a:off x="2794704" y="4280942"/>
            <a:ext cx="3289463" cy="1754326"/>
          </a:xfrm>
          <a:prstGeom prst="rect">
            <a:avLst/>
          </a:prstGeom>
          <a:noFill/>
          <a:ln w="9525" algn="ctr">
            <a:noFill/>
            <a:miter lim="800000"/>
            <a:headEnd/>
            <a:tailEnd/>
          </a:ln>
        </p:spPr>
        <p:txBody>
          <a:bodyPr wrap="square">
            <a:spAutoFit/>
          </a:bodyPr>
          <a:lstStyle/>
          <a:p>
            <a:pPr>
              <a:spcBef>
                <a:spcPct val="50000"/>
              </a:spcBef>
              <a:buFontTx/>
              <a:buChar char="•"/>
            </a:pPr>
            <a:r>
              <a:rPr lang="en-US" altLang="ko-KR" sz="2400" dirty="0">
                <a:ea typeface="굴림" charset="-127"/>
                <a:cs typeface="Arial" charset="0"/>
              </a:rPr>
              <a:t> </a:t>
            </a:r>
            <a:r>
              <a:rPr lang="en-US" altLang="ko-KR" sz="2400" dirty="0" smtClean="0">
                <a:ea typeface="굴림" charset="-127"/>
                <a:cs typeface="Arial" charset="0"/>
              </a:rPr>
              <a:t>Gender-based HPV prevention educational program</a:t>
            </a:r>
          </a:p>
          <a:p>
            <a:pPr>
              <a:spcBef>
                <a:spcPct val="50000"/>
              </a:spcBef>
              <a:buFontTx/>
              <a:buChar char="•"/>
            </a:pPr>
            <a:r>
              <a:rPr lang="en-US" altLang="ko-KR" sz="2400" dirty="0">
                <a:ea typeface="굴림" charset="-127"/>
                <a:cs typeface="Arial" charset="0"/>
              </a:rPr>
              <a:t> </a:t>
            </a:r>
            <a:r>
              <a:rPr lang="en-US" altLang="ko-KR" sz="2400" dirty="0" smtClean="0">
                <a:ea typeface="굴림" charset="-127"/>
                <a:cs typeface="Arial" charset="0"/>
              </a:rPr>
              <a:t>4-weeks, 12 sessions</a:t>
            </a:r>
            <a:endParaRPr lang="en-US" altLang="ko-KR" sz="2400" dirty="0">
              <a:ea typeface="굴림" charset="-127"/>
              <a:cs typeface="Arial" charset="0"/>
            </a:endParaRPr>
          </a:p>
        </p:txBody>
      </p:sp>
      <p:sp>
        <p:nvSpPr>
          <p:cNvPr id="47" name="Text Box 111"/>
          <p:cNvSpPr txBox="1">
            <a:spLocks noChangeArrowheads="1"/>
          </p:cNvSpPr>
          <p:nvPr/>
        </p:nvSpPr>
        <p:spPr bwMode="black">
          <a:xfrm>
            <a:off x="6452837" y="4286527"/>
            <a:ext cx="1689100" cy="1200329"/>
          </a:xfrm>
          <a:prstGeom prst="rect">
            <a:avLst/>
          </a:prstGeom>
          <a:noFill/>
          <a:ln w="9525" algn="ctr">
            <a:noFill/>
            <a:miter lim="800000"/>
            <a:headEnd/>
            <a:tailEnd/>
          </a:ln>
        </p:spPr>
        <p:txBody>
          <a:bodyPr>
            <a:spAutoFit/>
          </a:bodyPr>
          <a:lstStyle/>
          <a:p>
            <a:pPr>
              <a:spcBef>
                <a:spcPct val="50000"/>
              </a:spcBef>
              <a:buFontTx/>
              <a:buChar char="•"/>
            </a:pPr>
            <a:r>
              <a:rPr lang="en-US" altLang="ko-KR" sz="2400" dirty="0">
                <a:ea typeface="굴림" charset="-127"/>
                <a:cs typeface="Arial" charset="0"/>
              </a:rPr>
              <a:t> </a:t>
            </a:r>
            <a:r>
              <a:rPr lang="en-US" altLang="ko-KR" sz="2400" dirty="0" smtClean="0">
                <a:ea typeface="굴림" charset="-127"/>
                <a:cs typeface="Arial" charset="0"/>
              </a:rPr>
              <a:t>Gender differences in factors</a:t>
            </a:r>
          </a:p>
        </p:txBody>
      </p:sp>
    </p:spTree>
    <p:extLst>
      <p:ext uri="{BB962C8B-B14F-4D97-AF65-F5344CB8AC3E}">
        <p14:creationId xmlns:p14="http://schemas.microsoft.com/office/powerpoint/2010/main" val="199398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2"/>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971599" y="1947011"/>
            <a:ext cx="532859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Sample</a:t>
            </a:r>
            <a:endParaRPr lang="en-US" altLang="ko-KR" sz="2800" dirty="0">
              <a:solidFill>
                <a:schemeClr val="tx1"/>
              </a:solidFill>
              <a:ea typeface="굴림" charset="-127"/>
              <a:cs typeface="Arial" charset="0"/>
            </a:endParaRPr>
          </a:p>
        </p:txBody>
      </p:sp>
      <p:sp>
        <p:nvSpPr>
          <p:cNvPr id="22" name="AutoShape 4"/>
          <p:cNvSpPr>
            <a:spLocks noChangeArrowheads="1"/>
          </p:cNvSpPr>
          <p:nvPr/>
        </p:nvSpPr>
        <p:spPr bwMode="ltGray">
          <a:xfrm>
            <a:off x="2051720" y="2805112"/>
            <a:ext cx="6408712" cy="917575"/>
          </a:xfrm>
          <a:prstGeom prst="chevron">
            <a:avLst>
              <a:gd name="adj" fmla="val 0"/>
            </a:avLst>
          </a:prstGeom>
          <a:ln>
            <a:headEnd/>
            <a:tailEnd/>
          </a:ln>
        </p:spPr>
        <p:style>
          <a:lnRef idx="2">
            <a:schemeClr val="accent5"/>
          </a:lnRef>
          <a:fillRef idx="1">
            <a:schemeClr val="lt1"/>
          </a:fillRef>
          <a:effectRef idx="0">
            <a:schemeClr val="accent5"/>
          </a:effectRef>
          <a:fontRef idx="minor">
            <a:schemeClr val="dk1"/>
          </a:fontRef>
        </p:style>
        <p:txBody>
          <a:bodyPr anchor="ctr"/>
          <a:lstStyle/>
          <a:p>
            <a:endParaRPr lang="ko-KR" altLang="en-US">
              <a:solidFill>
                <a:schemeClr val="tx1"/>
              </a:solidFill>
            </a:endParaRPr>
          </a:p>
        </p:txBody>
      </p:sp>
      <p:sp>
        <p:nvSpPr>
          <p:cNvPr id="25" name="AutoShape 5"/>
          <p:cNvSpPr>
            <a:spLocks noChangeArrowheads="1"/>
          </p:cNvSpPr>
          <p:nvPr/>
        </p:nvSpPr>
        <p:spPr bwMode="ltGray">
          <a:xfrm>
            <a:off x="838200" y="2811462"/>
            <a:ext cx="1861592" cy="900113"/>
          </a:xfrm>
          <a:prstGeom prst="homePlate">
            <a:avLst>
              <a:gd name="adj" fmla="val 72707"/>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endParaRPr lang="ko-KR" altLang="en-US"/>
          </a:p>
        </p:txBody>
      </p:sp>
      <p:sp>
        <p:nvSpPr>
          <p:cNvPr id="27" name="Rectangle 29"/>
          <p:cNvSpPr/>
          <p:nvPr/>
        </p:nvSpPr>
        <p:spPr>
          <a:xfrm>
            <a:off x="952500" y="3039957"/>
            <a:ext cx="2057400" cy="435184"/>
          </a:xfrm>
          <a:prstGeom prst="rect">
            <a:avLst/>
          </a:prstGeom>
        </p:spPr>
        <p:txBody>
          <a:bodyPr anchor="ctr">
            <a:spAutoFit/>
          </a:bodyPr>
          <a:lstStyle/>
          <a:p>
            <a:pPr>
              <a:lnSpc>
                <a:spcPct val="120000"/>
              </a:lnSpc>
              <a:buClr>
                <a:schemeClr val="tx1"/>
              </a:buClr>
              <a:buSzPct val="60000"/>
            </a:pPr>
            <a:r>
              <a:rPr lang="en-US" altLang="ko-KR" sz="2000" b="1" dirty="0" smtClean="0">
                <a:ea typeface="굴림" charset="-127"/>
                <a:cs typeface="Arial" charset="0"/>
              </a:rPr>
              <a:t>Sampling</a:t>
            </a:r>
            <a:endParaRPr lang="en-US" altLang="ko-KR" sz="2000" b="1" dirty="0">
              <a:ea typeface="굴림" charset="-127"/>
              <a:cs typeface="Arial" charset="0"/>
            </a:endParaRPr>
          </a:p>
        </p:txBody>
      </p:sp>
      <p:sp>
        <p:nvSpPr>
          <p:cNvPr id="28" name="Rectangle 102"/>
          <p:cNvSpPr>
            <a:spLocks noChangeArrowheads="1"/>
          </p:cNvSpPr>
          <p:nvPr/>
        </p:nvSpPr>
        <p:spPr bwMode="auto">
          <a:xfrm>
            <a:off x="2699792" y="2903606"/>
            <a:ext cx="6035622" cy="707886"/>
          </a:xfrm>
          <a:prstGeom prst="rect">
            <a:avLst/>
          </a:prstGeom>
          <a:noFill/>
          <a:ln w="9525" algn="ctr">
            <a:noFill/>
            <a:miter lim="800000"/>
            <a:headEnd/>
            <a:tailEnd/>
          </a:ln>
        </p:spPr>
        <p:txBody>
          <a:bodyPr wrap="square">
            <a:spAutoFit/>
          </a:bodyPr>
          <a:lstStyle/>
          <a:p>
            <a:pPr marL="342900" indent="-342900">
              <a:buAutoNum type="arabicPeriod"/>
            </a:pPr>
            <a:r>
              <a:rPr lang="en-US" altLang="ko-KR" sz="2000" dirty="0" smtClean="0">
                <a:ea typeface="굴림" charset="-127"/>
                <a:cs typeface="Arial" charset="0"/>
              </a:rPr>
              <a:t>Via the school homepage and offline advertisements</a:t>
            </a:r>
          </a:p>
          <a:p>
            <a:pPr marL="342900" indent="-342900">
              <a:buAutoNum type="arabicPeriod"/>
            </a:pPr>
            <a:r>
              <a:rPr lang="en-US" altLang="ko-KR" sz="2000" dirty="0">
                <a:ea typeface="굴림" charset="-127"/>
                <a:cs typeface="Arial" charset="0"/>
              </a:rPr>
              <a:t> </a:t>
            </a:r>
            <a:r>
              <a:rPr lang="en-US" altLang="ko-KR" sz="2000" dirty="0" smtClean="0">
                <a:ea typeface="굴림" charset="-127"/>
                <a:cs typeface="Arial" charset="0"/>
              </a:rPr>
              <a:t>September 27, 2010 ~ October 8, 2010 </a:t>
            </a:r>
            <a:endParaRPr lang="en-US" altLang="ko-KR" sz="2000" dirty="0">
              <a:ea typeface="굴림" charset="-127"/>
              <a:cs typeface="Arial" charset="0"/>
            </a:endParaRPr>
          </a:p>
        </p:txBody>
      </p:sp>
      <p:sp>
        <p:nvSpPr>
          <p:cNvPr id="29" name="AutoShape 8"/>
          <p:cNvSpPr>
            <a:spLocks noChangeArrowheads="1"/>
          </p:cNvSpPr>
          <p:nvPr/>
        </p:nvSpPr>
        <p:spPr bwMode="ltGray">
          <a:xfrm>
            <a:off x="1907704" y="3844925"/>
            <a:ext cx="6552728" cy="1099735"/>
          </a:xfrm>
          <a:prstGeom prst="chevron">
            <a:avLst>
              <a:gd name="adj" fmla="val 0"/>
            </a:avLst>
          </a:prstGeom>
          <a:ln>
            <a:headEnd/>
            <a:tailEnd/>
          </a:ln>
        </p:spPr>
        <p:style>
          <a:lnRef idx="2">
            <a:schemeClr val="accent5"/>
          </a:lnRef>
          <a:fillRef idx="1">
            <a:schemeClr val="lt1"/>
          </a:fillRef>
          <a:effectRef idx="0">
            <a:schemeClr val="accent5"/>
          </a:effectRef>
          <a:fontRef idx="minor">
            <a:schemeClr val="dk1"/>
          </a:fontRef>
        </p:style>
        <p:txBody>
          <a:bodyPr anchor="ctr"/>
          <a:lstStyle/>
          <a:p>
            <a:endParaRPr lang="ko-KR" altLang="en-US"/>
          </a:p>
        </p:txBody>
      </p:sp>
      <p:sp>
        <p:nvSpPr>
          <p:cNvPr id="30" name="AutoShape 9"/>
          <p:cNvSpPr>
            <a:spLocks noChangeArrowheads="1"/>
          </p:cNvSpPr>
          <p:nvPr/>
        </p:nvSpPr>
        <p:spPr bwMode="ltGray">
          <a:xfrm>
            <a:off x="838200" y="3851274"/>
            <a:ext cx="1861592" cy="1078805"/>
          </a:xfrm>
          <a:prstGeom prst="homePlate">
            <a:avLst>
              <a:gd name="adj" fmla="val 72707"/>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endParaRPr lang="ko-KR" altLang="en-US"/>
          </a:p>
        </p:txBody>
      </p:sp>
      <p:sp>
        <p:nvSpPr>
          <p:cNvPr id="31" name="Rectangle 29"/>
          <p:cNvSpPr/>
          <p:nvPr/>
        </p:nvSpPr>
        <p:spPr>
          <a:xfrm>
            <a:off x="952500" y="3975178"/>
            <a:ext cx="2057400" cy="830997"/>
          </a:xfrm>
          <a:prstGeom prst="rect">
            <a:avLst/>
          </a:prstGeom>
        </p:spPr>
        <p:txBody>
          <a:bodyPr anchor="ctr">
            <a:spAutoFit/>
          </a:bodyPr>
          <a:lstStyle/>
          <a:p>
            <a:pPr>
              <a:lnSpc>
                <a:spcPct val="120000"/>
              </a:lnSpc>
              <a:buClr>
                <a:schemeClr val="tx1"/>
              </a:buClr>
              <a:buSzPct val="60000"/>
            </a:pPr>
            <a:r>
              <a:rPr lang="en-US" altLang="ko-KR" sz="2000" b="1" dirty="0" smtClean="0">
                <a:ea typeface="굴림" charset="-127"/>
                <a:cs typeface="Arial" charset="0"/>
              </a:rPr>
              <a:t>Inclusion </a:t>
            </a:r>
          </a:p>
          <a:p>
            <a:pPr>
              <a:lnSpc>
                <a:spcPct val="120000"/>
              </a:lnSpc>
              <a:buClr>
                <a:schemeClr val="tx1"/>
              </a:buClr>
              <a:buSzPct val="60000"/>
            </a:pPr>
            <a:r>
              <a:rPr lang="en-US" altLang="ko-KR" sz="2000" b="1" dirty="0" smtClean="0">
                <a:ea typeface="굴림" charset="-127"/>
                <a:cs typeface="Arial" charset="0"/>
              </a:rPr>
              <a:t>criteria</a:t>
            </a:r>
            <a:endParaRPr lang="en-US" altLang="ko-KR" sz="2000" b="1" dirty="0">
              <a:ea typeface="굴림" charset="-127"/>
              <a:cs typeface="Arial" charset="0"/>
            </a:endParaRPr>
          </a:p>
        </p:txBody>
      </p:sp>
      <p:sp>
        <p:nvSpPr>
          <p:cNvPr id="34" name="Rectangle 102"/>
          <p:cNvSpPr>
            <a:spLocks noChangeArrowheads="1"/>
          </p:cNvSpPr>
          <p:nvPr/>
        </p:nvSpPr>
        <p:spPr bwMode="auto">
          <a:xfrm>
            <a:off x="2699791" y="3886960"/>
            <a:ext cx="6562017" cy="1015663"/>
          </a:xfrm>
          <a:prstGeom prst="rect">
            <a:avLst/>
          </a:prstGeom>
          <a:noFill/>
          <a:ln w="9525" algn="ctr">
            <a:noFill/>
            <a:miter lim="800000"/>
            <a:headEnd/>
            <a:tailEnd/>
          </a:ln>
        </p:spPr>
        <p:txBody>
          <a:bodyPr wrap="square">
            <a:spAutoFit/>
          </a:bodyPr>
          <a:lstStyle/>
          <a:p>
            <a:pPr lvl="0" latinLnBrk="1"/>
            <a:r>
              <a:rPr lang="en-US" altLang="ko-KR" sz="2000" dirty="0" smtClean="0"/>
              <a:t>1. Willingness </a:t>
            </a:r>
            <a:r>
              <a:rPr lang="en-US" altLang="ko-KR" sz="2000" dirty="0"/>
              <a:t>to participate in this </a:t>
            </a:r>
            <a:r>
              <a:rPr lang="en-US" altLang="ko-KR" sz="2000" dirty="0" smtClean="0"/>
              <a:t>study.</a:t>
            </a:r>
            <a:endParaRPr lang="ko-KR" altLang="ko-KR" sz="2000" dirty="0"/>
          </a:p>
          <a:p>
            <a:pPr lvl="0" latinLnBrk="1"/>
            <a:r>
              <a:rPr lang="en-US" altLang="ko-KR" sz="2000" dirty="0" smtClean="0"/>
              <a:t>2. Never </a:t>
            </a:r>
            <a:r>
              <a:rPr lang="en-US" altLang="ko-KR" sz="2000" dirty="0"/>
              <a:t>having been married.</a:t>
            </a:r>
            <a:endParaRPr lang="ko-KR" altLang="ko-KR" sz="2000" dirty="0"/>
          </a:p>
          <a:p>
            <a:pPr lvl="0" latinLnBrk="1"/>
            <a:r>
              <a:rPr lang="en-US" altLang="ko-KR" sz="2000" dirty="0" smtClean="0"/>
              <a:t>3. Not </a:t>
            </a:r>
            <a:r>
              <a:rPr lang="en-US" altLang="ko-KR" sz="2000" dirty="0"/>
              <a:t>majoring in nursing, medicine, or public health.</a:t>
            </a:r>
            <a:endParaRPr lang="ko-KR" altLang="ko-KR" sz="2000" dirty="0"/>
          </a:p>
        </p:txBody>
      </p:sp>
      <p:sp>
        <p:nvSpPr>
          <p:cNvPr id="39" name="AutoShape 8"/>
          <p:cNvSpPr>
            <a:spLocks noChangeArrowheads="1"/>
          </p:cNvSpPr>
          <p:nvPr/>
        </p:nvSpPr>
        <p:spPr bwMode="ltGray">
          <a:xfrm>
            <a:off x="2051720" y="5112586"/>
            <a:ext cx="6408712" cy="665577"/>
          </a:xfrm>
          <a:prstGeom prst="chevron">
            <a:avLst>
              <a:gd name="adj" fmla="val 0"/>
            </a:avLst>
          </a:prstGeom>
          <a:ln>
            <a:headEnd/>
            <a:tailEnd/>
          </a:ln>
        </p:spPr>
        <p:style>
          <a:lnRef idx="2">
            <a:schemeClr val="accent5"/>
          </a:lnRef>
          <a:fillRef idx="1">
            <a:schemeClr val="lt1"/>
          </a:fillRef>
          <a:effectRef idx="0">
            <a:schemeClr val="accent5"/>
          </a:effectRef>
          <a:fontRef idx="minor">
            <a:schemeClr val="dk1"/>
          </a:fontRef>
        </p:style>
        <p:txBody>
          <a:bodyPr anchor="ctr"/>
          <a:lstStyle/>
          <a:p>
            <a:endParaRPr lang="ko-KR" altLang="en-US"/>
          </a:p>
        </p:txBody>
      </p:sp>
      <p:sp>
        <p:nvSpPr>
          <p:cNvPr id="41" name="AutoShape 9"/>
          <p:cNvSpPr>
            <a:spLocks noChangeArrowheads="1"/>
          </p:cNvSpPr>
          <p:nvPr/>
        </p:nvSpPr>
        <p:spPr bwMode="ltGray">
          <a:xfrm>
            <a:off x="838200" y="5114140"/>
            <a:ext cx="1717576" cy="652910"/>
          </a:xfrm>
          <a:prstGeom prst="homePlate">
            <a:avLst>
              <a:gd name="adj" fmla="val 72707"/>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endParaRPr lang="ko-KR" altLang="en-US"/>
          </a:p>
        </p:txBody>
      </p:sp>
      <p:sp>
        <p:nvSpPr>
          <p:cNvPr id="42" name="Rectangle 29"/>
          <p:cNvSpPr/>
          <p:nvPr/>
        </p:nvSpPr>
        <p:spPr>
          <a:xfrm>
            <a:off x="952500" y="5025097"/>
            <a:ext cx="2057400" cy="830997"/>
          </a:xfrm>
          <a:prstGeom prst="rect">
            <a:avLst/>
          </a:prstGeom>
        </p:spPr>
        <p:txBody>
          <a:bodyPr anchor="ctr">
            <a:spAutoFit/>
          </a:bodyPr>
          <a:lstStyle/>
          <a:p>
            <a:pPr>
              <a:lnSpc>
                <a:spcPct val="120000"/>
              </a:lnSpc>
              <a:buClr>
                <a:schemeClr val="tx1"/>
              </a:buClr>
              <a:buSzPct val="60000"/>
            </a:pPr>
            <a:r>
              <a:rPr lang="en-US" altLang="ko-KR" sz="2000" b="1" dirty="0" smtClean="0">
                <a:ea typeface="굴림" charset="-127"/>
                <a:cs typeface="Arial" charset="0"/>
              </a:rPr>
              <a:t>Exclusion </a:t>
            </a:r>
          </a:p>
          <a:p>
            <a:pPr>
              <a:lnSpc>
                <a:spcPct val="120000"/>
              </a:lnSpc>
              <a:buClr>
                <a:schemeClr val="tx1"/>
              </a:buClr>
              <a:buSzPct val="60000"/>
            </a:pPr>
            <a:r>
              <a:rPr lang="en-US" altLang="ko-KR" sz="2000" b="1" dirty="0" smtClean="0">
                <a:ea typeface="굴림" charset="-127"/>
                <a:cs typeface="Arial" charset="0"/>
              </a:rPr>
              <a:t>criteria</a:t>
            </a:r>
            <a:endParaRPr lang="en-US" altLang="ko-KR" sz="2000" b="1" dirty="0">
              <a:ea typeface="굴림" charset="-127"/>
              <a:cs typeface="Arial" charset="0"/>
            </a:endParaRPr>
          </a:p>
        </p:txBody>
      </p:sp>
      <p:sp>
        <p:nvSpPr>
          <p:cNvPr id="46" name="Rectangle 102"/>
          <p:cNvSpPr>
            <a:spLocks noChangeArrowheads="1"/>
          </p:cNvSpPr>
          <p:nvPr/>
        </p:nvSpPr>
        <p:spPr bwMode="auto">
          <a:xfrm>
            <a:off x="2718812" y="5114140"/>
            <a:ext cx="6562017" cy="707886"/>
          </a:xfrm>
          <a:prstGeom prst="rect">
            <a:avLst/>
          </a:prstGeom>
          <a:noFill/>
          <a:ln w="9525" algn="ctr">
            <a:noFill/>
            <a:miter lim="800000"/>
            <a:headEnd/>
            <a:tailEnd/>
          </a:ln>
        </p:spPr>
        <p:txBody>
          <a:bodyPr wrap="square">
            <a:spAutoFit/>
          </a:bodyPr>
          <a:lstStyle/>
          <a:p>
            <a:pPr lvl="0" latinLnBrk="1"/>
            <a:r>
              <a:rPr lang="en-US" altLang="ko-KR" sz="2000" dirty="0" smtClean="0"/>
              <a:t>Had </a:t>
            </a:r>
            <a:r>
              <a:rPr lang="en-US" altLang="ko-KR" sz="2000" dirty="0"/>
              <a:t>commenced or completed an </a:t>
            </a:r>
            <a:endParaRPr lang="en-US" altLang="ko-KR" sz="2000" dirty="0" smtClean="0"/>
          </a:p>
          <a:p>
            <a:pPr lvl="0" latinLnBrk="1"/>
            <a:r>
              <a:rPr lang="en-US" altLang="ko-KR" sz="2000" dirty="0" smtClean="0"/>
              <a:t>HPV </a:t>
            </a:r>
            <a:r>
              <a:rPr lang="en-US" altLang="ko-KR" sz="2000" dirty="0"/>
              <a:t>vaccination program</a:t>
            </a:r>
            <a:endParaRPr lang="ko-KR" altLang="ko-KR" sz="2000" dirty="0"/>
          </a:p>
        </p:txBody>
      </p:sp>
    </p:spTree>
    <p:extLst>
      <p:ext uri="{BB962C8B-B14F-4D97-AF65-F5344CB8AC3E}">
        <p14:creationId xmlns:p14="http://schemas.microsoft.com/office/powerpoint/2010/main" val="251311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971599" y="1947011"/>
            <a:ext cx="532859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Sample</a:t>
            </a:r>
            <a:endParaRPr lang="en-US" altLang="ko-KR" sz="2800" dirty="0">
              <a:solidFill>
                <a:schemeClr val="tx1"/>
              </a:solidFill>
              <a:ea typeface="굴림" charset="-127"/>
              <a:cs typeface="Arial" charset="0"/>
            </a:endParaRPr>
          </a:p>
        </p:txBody>
      </p:sp>
      <p:sp>
        <p:nvSpPr>
          <p:cNvPr id="17" name="AutoShape 8"/>
          <p:cNvSpPr>
            <a:spLocks noChangeArrowheads="1"/>
          </p:cNvSpPr>
          <p:nvPr/>
        </p:nvSpPr>
        <p:spPr bwMode="ltGray">
          <a:xfrm>
            <a:off x="1277095" y="2726912"/>
            <a:ext cx="2263775" cy="812800"/>
          </a:xfrm>
          <a:prstGeom prst="roundRect">
            <a:avLst>
              <a:gd name="adj" fmla="val 20694"/>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b="1">
              <a:latin typeface="+mj-lt"/>
            </a:endParaRPr>
          </a:p>
        </p:txBody>
      </p:sp>
      <p:sp>
        <p:nvSpPr>
          <p:cNvPr id="18" name="AutoShape 9"/>
          <p:cNvSpPr>
            <a:spLocks noChangeArrowheads="1"/>
          </p:cNvSpPr>
          <p:nvPr/>
        </p:nvSpPr>
        <p:spPr bwMode="ltGray">
          <a:xfrm>
            <a:off x="1259632" y="3861047"/>
            <a:ext cx="2263775" cy="812800"/>
          </a:xfrm>
          <a:prstGeom prst="roundRect">
            <a:avLst>
              <a:gd name="adj" fmla="val 19468"/>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b="1">
              <a:latin typeface="+mj-lt"/>
            </a:endParaRPr>
          </a:p>
        </p:txBody>
      </p:sp>
      <p:sp>
        <p:nvSpPr>
          <p:cNvPr id="19" name="AutoShape 10"/>
          <p:cNvSpPr>
            <a:spLocks noChangeArrowheads="1"/>
          </p:cNvSpPr>
          <p:nvPr/>
        </p:nvSpPr>
        <p:spPr bwMode="ltGray">
          <a:xfrm>
            <a:off x="1264963" y="5138654"/>
            <a:ext cx="2263775" cy="812800"/>
          </a:xfrm>
          <a:prstGeom prst="roundRect">
            <a:avLst>
              <a:gd name="adj" fmla="val 20903"/>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b="1">
              <a:latin typeface="+mj-lt"/>
            </a:endParaRPr>
          </a:p>
        </p:txBody>
      </p:sp>
      <p:sp>
        <p:nvSpPr>
          <p:cNvPr id="20" name="Rectangle 13"/>
          <p:cNvSpPr>
            <a:spLocks noChangeArrowheads="1"/>
          </p:cNvSpPr>
          <p:nvPr/>
        </p:nvSpPr>
        <p:spPr bwMode="auto">
          <a:xfrm>
            <a:off x="1442194" y="2779369"/>
            <a:ext cx="1933575" cy="707886"/>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000" b="1" dirty="0">
                <a:latin typeface="+mj-lt"/>
                <a:ea typeface="굴림" charset="-127"/>
                <a:cs typeface="Arial" charset="0"/>
              </a:rPr>
              <a:t> </a:t>
            </a:r>
            <a:r>
              <a:rPr lang="en-US" altLang="ko-KR" sz="2000" b="1" dirty="0" smtClean="0">
                <a:latin typeface="+mj-lt"/>
                <a:ea typeface="굴림" charset="-127"/>
                <a:cs typeface="Arial" charset="0"/>
              </a:rPr>
              <a:t>66 Students Recruited</a:t>
            </a:r>
            <a:endParaRPr lang="en-US" altLang="ko-KR" sz="2000" b="1" dirty="0">
              <a:latin typeface="+mj-lt"/>
              <a:ea typeface="굴림" charset="-127"/>
              <a:cs typeface="Arial" charset="0"/>
            </a:endParaRPr>
          </a:p>
        </p:txBody>
      </p:sp>
      <p:sp>
        <p:nvSpPr>
          <p:cNvPr id="21" name="Rectangle 14"/>
          <p:cNvSpPr>
            <a:spLocks noChangeArrowheads="1"/>
          </p:cNvSpPr>
          <p:nvPr/>
        </p:nvSpPr>
        <p:spPr bwMode="auto">
          <a:xfrm>
            <a:off x="1439814" y="3913504"/>
            <a:ext cx="1933575" cy="707886"/>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000" b="1" dirty="0">
                <a:latin typeface="+mj-lt"/>
                <a:ea typeface="굴림" charset="-127"/>
                <a:cs typeface="Arial" charset="0"/>
              </a:rPr>
              <a:t> </a:t>
            </a:r>
            <a:r>
              <a:rPr lang="en-US" altLang="ko-KR" sz="2000" b="1" dirty="0" smtClean="0">
                <a:latin typeface="+mj-lt"/>
                <a:ea typeface="굴림" charset="-127"/>
                <a:cs typeface="Arial" charset="0"/>
              </a:rPr>
              <a:t>7 were excluded</a:t>
            </a:r>
            <a:endParaRPr lang="en-US" altLang="ko-KR" sz="2000" b="1" dirty="0">
              <a:latin typeface="+mj-lt"/>
              <a:ea typeface="굴림" charset="-127"/>
              <a:cs typeface="Arial" charset="0"/>
            </a:endParaRPr>
          </a:p>
        </p:txBody>
      </p:sp>
      <p:sp>
        <p:nvSpPr>
          <p:cNvPr id="23" name="Rectangle 15"/>
          <p:cNvSpPr>
            <a:spLocks noChangeArrowheads="1"/>
          </p:cNvSpPr>
          <p:nvPr/>
        </p:nvSpPr>
        <p:spPr bwMode="auto">
          <a:xfrm>
            <a:off x="1430062" y="5191111"/>
            <a:ext cx="1933575" cy="707886"/>
          </a:xfrm>
          <a:prstGeom prst="rect">
            <a:avLst/>
          </a:prstGeom>
          <a:noFill/>
          <a:ln w="9525" algn="ctr">
            <a:noFill/>
            <a:miter lim="800000"/>
            <a:headEnd/>
            <a:tailEnd/>
          </a:ln>
          <a:effectLst/>
        </p:spPr>
        <p:txBody>
          <a:bodyPr>
            <a:spAutoFit/>
          </a:bodyPr>
          <a:lstStyle/>
          <a:p>
            <a:pPr algn="ctr">
              <a:spcBef>
                <a:spcPct val="50000"/>
              </a:spcBef>
              <a:buSzPct val="80000"/>
            </a:pPr>
            <a:r>
              <a:rPr lang="en-US" altLang="ko-KR" sz="2000" b="1" dirty="0">
                <a:latin typeface="+mj-lt"/>
                <a:ea typeface="굴림" charset="-127"/>
                <a:cs typeface="Arial" charset="0"/>
              </a:rPr>
              <a:t> </a:t>
            </a:r>
            <a:r>
              <a:rPr lang="en-US" altLang="ko-KR" sz="2000" b="1" dirty="0" smtClean="0">
                <a:solidFill>
                  <a:srgbClr val="C00000"/>
                </a:solidFill>
                <a:latin typeface="+mj-lt"/>
                <a:ea typeface="굴림" charset="-127"/>
                <a:cs typeface="Arial" charset="0"/>
              </a:rPr>
              <a:t>59 Students </a:t>
            </a:r>
            <a:r>
              <a:rPr lang="en-US" altLang="ko-KR" sz="2000" b="1" dirty="0" smtClean="0">
                <a:latin typeface="+mj-lt"/>
                <a:ea typeface="굴림" charset="-127"/>
                <a:cs typeface="Arial" charset="0"/>
              </a:rPr>
              <a:t>Participated</a:t>
            </a:r>
            <a:endParaRPr lang="en-US" altLang="ko-KR" sz="2000" b="1" dirty="0">
              <a:latin typeface="+mj-lt"/>
              <a:ea typeface="굴림" charset="-127"/>
              <a:cs typeface="Arial" charset="0"/>
            </a:endParaRPr>
          </a:p>
        </p:txBody>
      </p:sp>
      <p:sp>
        <p:nvSpPr>
          <p:cNvPr id="26" name="AutoShape 17"/>
          <p:cNvSpPr>
            <a:spLocks noChangeAspect="1" noChangeArrowheads="1"/>
          </p:cNvSpPr>
          <p:nvPr/>
        </p:nvSpPr>
        <p:spPr bwMode="gray">
          <a:xfrm rot="5400000">
            <a:off x="2264521" y="3512724"/>
            <a:ext cx="284162" cy="338137"/>
          </a:xfrm>
          <a:prstGeom prst="rightArrow">
            <a:avLst>
              <a:gd name="adj1" fmla="val 60352"/>
              <a:gd name="adj2" fmla="val 66667"/>
            </a:avLst>
          </a:prstGeom>
          <a:gradFill rotWithShape="1">
            <a:gsLst>
              <a:gs pos="0">
                <a:srgbClr val="F8F8F8">
                  <a:gamma/>
                  <a:shade val="89020"/>
                  <a:invGamma/>
                </a:srgbClr>
              </a:gs>
              <a:gs pos="100000">
                <a:srgbClr val="F8F8F8"/>
              </a:gs>
            </a:gsLst>
            <a:lin ang="0" scaled="1"/>
          </a:gradFill>
          <a:ln w="9525" algn="ctr">
            <a:solidFill>
              <a:srgbClr val="FFFFFF"/>
            </a:solidFill>
            <a:miter lim="800000"/>
            <a:headEnd/>
            <a:tailEnd/>
          </a:ln>
          <a:effectLst>
            <a:outerShdw dist="25400" dir="5400000" algn="ctr" rotWithShape="0">
              <a:srgbClr val="000000">
                <a:alpha val="50000"/>
              </a:srgbClr>
            </a:outerShdw>
          </a:effectLst>
        </p:spPr>
        <p:txBody>
          <a:bodyPr wrap="none" anchor="ctr"/>
          <a:lstStyle/>
          <a:p>
            <a:endParaRPr lang="ko-KR" altLang="en-US" sz="2000" b="1">
              <a:latin typeface="+mj-lt"/>
            </a:endParaRPr>
          </a:p>
        </p:txBody>
      </p:sp>
      <p:sp>
        <p:nvSpPr>
          <p:cNvPr id="32" name="AutoShape 18"/>
          <p:cNvSpPr>
            <a:spLocks noChangeAspect="1" noChangeArrowheads="1"/>
          </p:cNvSpPr>
          <p:nvPr/>
        </p:nvSpPr>
        <p:spPr bwMode="gray">
          <a:xfrm rot="5400000">
            <a:off x="2252389" y="4731506"/>
            <a:ext cx="284162" cy="338137"/>
          </a:xfrm>
          <a:prstGeom prst="rightArrow">
            <a:avLst>
              <a:gd name="adj1" fmla="val 60352"/>
              <a:gd name="adj2" fmla="val 66667"/>
            </a:avLst>
          </a:prstGeom>
          <a:gradFill rotWithShape="1">
            <a:gsLst>
              <a:gs pos="0">
                <a:srgbClr val="F8F8F8">
                  <a:gamma/>
                  <a:shade val="89020"/>
                  <a:invGamma/>
                </a:srgbClr>
              </a:gs>
              <a:gs pos="100000">
                <a:srgbClr val="F8F8F8"/>
              </a:gs>
            </a:gsLst>
            <a:lin ang="0" scaled="1"/>
          </a:gradFill>
          <a:ln w="9525" algn="ctr">
            <a:solidFill>
              <a:srgbClr val="FFFFFF"/>
            </a:solidFill>
            <a:miter lim="800000"/>
            <a:headEnd/>
            <a:tailEnd/>
          </a:ln>
          <a:effectLst>
            <a:outerShdw dist="25400" dir="5400000" algn="ctr" rotWithShape="0">
              <a:srgbClr val="000000">
                <a:alpha val="50000"/>
              </a:srgbClr>
            </a:outerShdw>
          </a:effectLst>
        </p:spPr>
        <p:txBody>
          <a:bodyPr wrap="none" anchor="ctr"/>
          <a:lstStyle/>
          <a:p>
            <a:endParaRPr lang="ko-KR" altLang="en-US" sz="2000" b="1">
              <a:latin typeface="+mj-lt"/>
            </a:endParaRPr>
          </a:p>
        </p:txBody>
      </p:sp>
      <p:sp>
        <p:nvSpPr>
          <p:cNvPr id="2" name="TextBox 1"/>
          <p:cNvSpPr txBox="1"/>
          <p:nvPr/>
        </p:nvSpPr>
        <p:spPr>
          <a:xfrm>
            <a:off x="3707904" y="2657576"/>
            <a:ext cx="4680519" cy="923330"/>
          </a:xfrm>
          <a:prstGeom prst="rect">
            <a:avLst/>
          </a:prstGeom>
          <a:noFill/>
          <a:ln w="12700">
            <a:solidFill>
              <a:schemeClr val="bg2">
                <a:lumMod val="75000"/>
              </a:schemeClr>
            </a:solidFill>
            <a:prstDash val="sysDot"/>
          </a:ln>
        </p:spPr>
        <p:txBody>
          <a:bodyPr wrap="square" rtlCol="0">
            <a:spAutoFit/>
          </a:bodyPr>
          <a:lstStyle/>
          <a:p>
            <a:r>
              <a:rPr lang="en-US" altLang="ko-KR" dirty="0" smtClean="0"/>
              <a:t>62 Subjects was necessary</a:t>
            </a:r>
          </a:p>
          <a:p>
            <a:r>
              <a:rPr lang="en-US" altLang="ko-KR" dirty="0" smtClean="0"/>
              <a:t>: Sufficient Power 0.80, </a:t>
            </a:r>
            <a:r>
              <a:rPr lang="en-US" altLang="ko-KR" i="1" dirty="0" smtClean="0"/>
              <a:t>p</a:t>
            </a:r>
            <a:r>
              <a:rPr lang="en-US" altLang="ko-KR" dirty="0" smtClean="0"/>
              <a:t>&lt;0.05, large effect size</a:t>
            </a:r>
          </a:p>
          <a:p>
            <a:r>
              <a:rPr lang="en-US" altLang="ko-KR" dirty="0" smtClean="0"/>
              <a:t> of 0.79(G power 3.12) + 20% missing subjects</a:t>
            </a:r>
            <a:endParaRPr lang="ko-KR" altLang="en-US" dirty="0"/>
          </a:p>
        </p:txBody>
      </p:sp>
      <p:sp>
        <p:nvSpPr>
          <p:cNvPr id="33" name="TextBox 32"/>
          <p:cNvSpPr txBox="1"/>
          <p:nvPr/>
        </p:nvSpPr>
        <p:spPr>
          <a:xfrm>
            <a:off x="3707903" y="3661326"/>
            <a:ext cx="4680519" cy="1477328"/>
          </a:xfrm>
          <a:prstGeom prst="rect">
            <a:avLst/>
          </a:prstGeom>
          <a:noFill/>
          <a:ln w="12700">
            <a:solidFill>
              <a:schemeClr val="bg2">
                <a:lumMod val="75000"/>
              </a:schemeClr>
            </a:solidFill>
            <a:prstDash val="sysDot"/>
          </a:ln>
        </p:spPr>
        <p:txBody>
          <a:bodyPr wrap="square" rtlCol="0">
            <a:spAutoFit/>
          </a:bodyPr>
          <a:lstStyle/>
          <a:p>
            <a:r>
              <a:rPr lang="en-US" altLang="ko-KR" dirty="0"/>
              <a:t>3 female students </a:t>
            </a:r>
            <a:r>
              <a:rPr lang="en-US" altLang="ko-KR" dirty="0" smtClean="0"/>
              <a:t>had been </a:t>
            </a:r>
            <a:r>
              <a:rPr lang="en-US" altLang="ko-KR" dirty="0"/>
              <a:t>vaccinated for HPV, 2 male students were not able to attend </a:t>
            </a:r>
            <a:r>
              <a:rPr lang="en-US" altLang="ko-KR" dirty="0" smtClean="0"/>
              <a:t>the</a:t>
            </a:r>
          </a:p>
          <a:p>
            <a:r>
              <a:rPr lang="en-US" altLang="ko-KR" dirty="0"/>
              <a:t> </a:t>
            </a:r>
            <a:r>
              <a:rPr lang="en-US" altLang="ko-KR" dirty="0" smtClean="0"/>
              <a:t>  </a:t>
            </a:r>
            <a:r>
              <a:rPr lang="en-US" altLang="ko-KR" dirty="0"/>
              <a:t>entire educational </a:t>
            </a:r>
            <a:endParaRPr lang="en-US" altLang="ko-KR" dirty="0" smtClean="0"/>
          </a:p>
          <a:p>
            <a:r>
              <a:rPr lang="en-US" altLang="ko-KR" dirty="0" smtClean="0"/>
              <a:t>2 </a:t>
            </a:r>
            <a:r>
              <a:rPr lang="en-US" altLang="ko-KR" dirty="0"/>
              <a:t>female students did not attend the </a:t>
            </a:r>
            <a:r>
              <a:rPr lang="en-US" altLang="ko-KR" dirty="0" smtClean="0"/>
              <a:t>introductory</a:t>
            </a:r>
          </a:p>
          <a:p>
            <a:r>
              <a:rPr lang="en-US" altLang="ko-KR" dirty="0"/>
              <a:t> </a:t>
            </a:r>
            <a:r>
              <a:rPr lang="en-US" altLang="ko-KR" dirty="0" smtClean="0"/>
              <a:t>  </a:t>
            </a:r>
            <a:r>
              <a:rPr lang="en-US" altLang="ko-KR" dirty="0"/>
              <a:t>session of the study</a:t>
            </a:r>
            <a:endParaRPr lang="ko-KR" altLang="en-US" dirty="0"/>
          </a:p>
        </p:txBody>
      </p:sp>
      <p:sp>
        <p:nvSpPr>
          <p:cNvPr id="35" name="TextBox 34"/>
          <p:cNvSpPr txBox="1"/>
          <p:nvPr/>
        </p:nvSpPr>
        <p:spPr>
          <a:xfrm>
            <a:off x="3707904" y="5360388"/>
            <a:ext cx="4680519" cy="369332"/>
          </a:xfrm>
          <a:prstGeom prst="rect">
            <a:avLst/>
          </a:prstGeom>
          <a:noFill/>
          <a:ln w="12700">
            <a:solidFill>
              <a:schemeClr val="accent5">
                <a:lumMod val="60000"/>
                <a:lumOff val="40000"/>
              </a:schemeClr>
            </a:solidFill>
            <a:prstDash val="sysDot"/>
          </a:ln>
        </p:spPr>
        <p:txBody>
          <a:bodyPr wrap="square" rtlCol="0">
            <a:spAutoFit/>
          </a:bodyPr>
          <a:lstStyle/>
          <a:p>
            <a:r>
              <a:rPr lang="en-US" altLang="ko-KR" dirty="0" smtClean="0"/>
              <a:t>31 men,  28 women</a:t>
            </a:r>
            <a:endParaRPr lang="ko-KR" altLang="en-US" dirty="0"/>
          </a:p>
        </p:txBody>
      </p:sp>
    </p:spTree>
    <p:extLst>
      <p:ext uri="{BB962C8B-B14F-4D97-AF65-F5344CB8AC3E}">
        <p14:creationId xmlns:p14="http://schemas.microsoft.com/office/powerpoint/2010/main" val="286963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5" name="Rectangle 102"/>
          <p:cNvSpPr>
            <a:spLocks noChangeArrowheads="1"/>
          </p:cNvSpPr>
          <p:nvPr/>
        </p:nvSpPr>
        <p:spPr bwMode="gray">
          <a:xfrm>
            <a:off x="861103" y="1340768"/>
            <a:ext cx="7560841"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Gender-based HPV prevention educational program</a:t>
            </a:r>
            <a:endParaRPr lang="en-US" altLang="ko-KR" sz="2400" dirty="0">
              <a:solidFill>
                <a:schemeClr val="tx1"/>
              </a:solidFill>
              <a:ea typeface="굴림" charset="-127"/>
              <a:cs typeface="Arial" charset="0"/>
            </a:endParaRPr>
          </a:p>
        </p:txBody>
      </p:sp>
      <p:graphicFrame>
        <p:nvGraphicFramePr>
          <p:cNvPr id="16" name="Group 3"/>
          <p:cNvGraphicFramePr>
            <a:graphicFrameLocks noGrp="1"/>
          </p:cNvGraphicFramePr>
          <p:nvPr>
            <p:extLst>
              <p:ext uri="{D42A27DB-BD31-4B8C-83A1-F6EECF244321}">
                <p14:modId xmlns:p14="http://schemas.microsoft.com/office/powerpoint/2010/main" val="1823875198"/>
              </p:ext>
            </p:extLst>
          </p:nvPr>
        </p:nvGraphicFramePr>
        <p:xfrm>
          <a:off x="249035" y="1844824"/>
          <a:ext cx="8715454" cy="5330917"/>
        </p:xfrm>
        <a:graphic>
          <a:graphicData uri="http://schemas.openxmlformats.org/drawingml/2006/table">
            <a:tbl>
              <a:tblPr>
                <a:tableStyleId>{22838BEF-8BB2-4498-84A7-C5851F593DF1}</a:tableStyleId>
              </a:tblPr>
              <a:tblGrid>
                <a:gridCol w="1010597"/>
                <a:gridCol w="5976664"/>
                <a:gridCol w="1728193"/>
              </a:tblGrid>
              <a:tr h="3321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600" b="1" u="none" strike="noStrike" cap="none" normalizeH="0" baseline="0" dirty="0" smtClean="0">
                          <a:ln>
                            <a:noFill/>
                          </a:ln>
                          <a:effectLst/>
                        </a:rPr>
                        <a:t>Contents of the HPV prevention educational intervention</a:t>
                      </a:r>
                      <a:endParaRPr kumimoji="0" lang="en-US" altLang="ko-KR" sz="16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600" b="1" u="none" strike="noStrike" cap="none" normalizeH="0" baseline="0" dirty="0" smtClean="0">
                          <a:ln>
                            <a:noFill/>
                          </a:ln>
                          <a:effectLst/>
                        </a:rPr>
                        <a:t>Methodologies</a:t>
                      </a:r>
                      <a:endParaRPr kumimoji="0" lang="en-US" altLang="ko-KR" sz="16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Session 1</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R="71755" algn="just" latinLnBrk="0">
                        <a:lnSpc>
                          <a:spcPct val="160000"/>
                        </a:lnSpc>
                        <a:spcAft>
                          <a:spcPts val="0"/>
                        </a:spcAft>
                      </a:pPr>
                      <a:r>
                        <a:rPr lang="en-US" sz="1400" kern="0" dirty="0">
                          <a:solidFill>
                            <a:srgbClr val="000000"/>
                          </a:solidFill>
                          <a:effectLst/>
                          <a:latin typeface="+mj-lt"/>
                          <a:ea typeface="한컴바탕"/>
                          <a:cs typeface="Times New Roman"/>
                        </a:rPr>
                        <a:t>Overview of the program and pretest</a:t>
                      </a:r>
                      <a:endParaRPr lang="ko-KR" sz="1400" kern="100" dirty="0">
                        <a:effectLst/>
                        <a:latin typeface="+mj-lt"/>
                        <a:ea typeface="맑은 고딕"/>
                        <a:cs typeface="Times New Roman"/>
                      </a:endParaRPr>
                    </a:p>
                  </a:txBody>
                  <a:tcPr marL="90170" marR="90170" marT="0" marB="0"/>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2</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Introduction among participants and the research team</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Self introduction</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3</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General HPV information: prevalence, pathology, types of HPV, HPV vaccines</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Lecture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4</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71755" indent="0" algn="just" latinLnBrk="0">
                        <a:lnSpc>
                          <a:spcPct val="100000"/>
                        </a:lnSpc>
                        <a:spcAft>
                          <a:spcPts val="0"/>
                        </a:spcAft>
                        <a:buNone/>
                      </a:pPr>
                      <a:r>
                        <a:rPr lang="en-US" sz="1400" kern="0" dirty="0" smtClean="0">
                          <a:solidFill>
                            <a:srgbClr val="000000"/>
                          </a:solidFill>
                          <a:effectLst/>
                          <a:latin typeface="+mj-lt"/>
                          <a:ea typeface="한컴바탕"/>
                          <a:cs typeface="Times New Roman"/>
                        </a:rPr>
                        <a:t>1. Gender-specific </a:t>
                      </a:r>
                      <a:r>
                        <a:rPr lang="en-US" sz="1400" kern="0" dirty="0">
                          <a:solidFill>
                            <a:srgbClr val="000000"/>
                          </a:solidFill>
                          <a:effectLst/>
                          <a:latin typeface="+mj-lt"/>
                          <a:ea typeface="한컴바탕"/>
                          <a:cs typeface="Times New Roman"/>
                        </a:rPr>
                        <a:t>HPV </a:t>
                      </a:r>
                      <a:r>
                        <a:rPr lang="en-US" sz="1400" kern="0" dirty="0" smtClean="0">
                          <a:solidFill>
                            <a:srgbClr val="000000"/>
                          </a:solidFill>
                          <a:effectLst/>
                          <a:latin typeface="+mj-lt"/>
                          <a:ea typeface="한컴바탕"/>
                          <a:cs typeface="Times New Roman"/>
                        </a:rPr>
                        <a:t>infection</a:t>
                      </a:r>
                      <a:r>
                        <a:rPr lang="en-US" sz="1400" kern="0" baseline="0" dirty="0" smtClean="0">
                          <a:solidFill>
                            <a:srgbClr val="000000"/>
                          </a:solidFill>
                          <a:effectLst/>
                          <a:latin typeface="+mj-lt"/>
                          <a:ea typeface="한컴바탕"/>
                          <a:cs typeface="Times New Roman"/>
                        </a:rPr>
                        <a:t> </a:t>
                      </a:r>
                    </a:p>
                    <a:p>
                      <a:pPr marL="0" marR="71755" indent="0" algn="just" latinLnBrk="0">
                        <a:lnSpc>
                          <a:spcPct val="100000"/>
                        </a:lnSpc>
                        <a:spcAft>
                          <a:spcPts val="0"/>
                        </a:spcAft>
                        <a:buNone/>
                      </a:pPr>
                      <a:r>
                        <a:rPr kumimoji="0" lang="en-US" altLang="ko-KR" sz="1400" kern="1200" dirty="0" smtClean="0">
                          <a:solidFill>
                            <a:schemeClr val="dk1"/>
                          </a:solidFill>
                          <a:effectLst/>
                          <a:latin typeface="+mj-lt"/>
                          <a:ea typeface="+mn-ea"/>
                          <a:cs typeface="+mn-cs"/>
                        </a:rPr>
                        <a:t>2. Genital warts as a common STI among both genders</a:t>
                      </a:r>
                      <a:endParaRPr lang="ko-KR" sz="1400" kern="100" dirty="0">
                        <a:effectLst/>
                        <a:latin typeface="+mj-lt"/>
                        <a:ea typeface="맑은 고딕"/>
                        <a:cs typeface="Times New Roman"/>
                      </a:endParaRPr>
                    </a:p>
                  </a:txBody>
                  <a:tcPr marL="90170" marR="90170" marT="0" marB="0"/>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Lecture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5</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Common specific approaches to prevent HPV for both genders</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Lecture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6</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R="71755" algn="just" latinLnBrk="0">
                        <a:lnSpc>
                          <a:spcPct val="160000"/>
                        </a:lnSpc>
                        <a:spcAft>
                          <a:spcPts val="0"/>
                        </a:spcAft>
                      </a:pPr>
                      <a:r>
                        <a:rPr lang="en-US" sz="1400" kern="0" dirty="0">
                          <a:solidFill>
                            <a:srgbClr val="000000"/>
                          </a:solidFill>
                          <a:effectLst/>
                          <a:latin typeface="+mj-lt"/>
                          <a:ea typeface="한컴바탕"/>
                          <a:cs typeface="Times New Roman"/>
                        </a:rPr>
                        <a:t>Sexual autonomy and sexual rights for both genders</a:t>
                      </a:r>
                      <a:endParaRPr lang="ko-KR" sz="1400" kern="100" dirty="0">
                        <a:effectLst/>
                        <a:latin typeface="+mj-lt"/>
                        <a:ea typeface="맑은 고딕"/>
                        <a:cs typeface="Times New Roman"/>
                      </a:endParaRPr>
                    </a:p>
                  </a:txBody>
                  <a:tcPr marL="90170" marR="90170" marT="0" marB="0"/>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Lecture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7</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R="71755" algn="just" latinLnBrk="0">
                        <a:lnSpc>
                          <a:spcPct val="160000"/>
                        </a:lnSpc>
                        <a:spcAft>
                          <a:spcPts val="0"/>
                        </a:spcAft>
                      </a:pPr>
                      <a:r>
                        <a:rPr lang="en-US" sz="1400" kern="0" dirty="0">
                          <a:solidFill>
                            <a:srgbClr val="000000"/>
                          </a:solidFill>
                          <a:effectLst/>
                          <a:latin typeface="+mj-lt"/>
                          <a:ea typeface="한컴바탕"/>
                          <a:cs typeface="Times New Roman"/>
                        </a:rPr>
                        <a:t>Sexism and prejudice regarding sexuality in Korean society</a:t>
                      </a:r>
                      <a:endParaRPr lang="ko-KR" sz="1400" kern="100" dirty="0">
                        <a:effectLst/>
                        <a:latin typeface="+mj-lt"/>
                        <a:ea typeface="맑은 고딕"/>
                        <a:cs typeface="Times New Roman"/>
                      </a:endParaRPr>
                    </a:p>
                  </a:txBody>
                  <a:tcPr marL="90170" marR="90170" marT="0" marB="0"/>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Discussion</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8</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Explore the experiences and feelings of gender inequality in their sexual health and interpersonal relationships</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Discussion</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9</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R="71755" algn="just" latinLnBrk="0">
                        <a:lnSpc>
                          <a:spcPct val="160000"/>
                        </a:lnSpc>
                        <a:spcAft>
                          <a:spcPts val="0"/>
                        </a:spcAft>
                      </a:pPr>
                      <a:r>
                        <a:rPr lang="en-US" sz="1400" kern="0" dirty="0">
                          <a:solidFill>
                            <a:srgbClr val="000000"/>
                          </a:solidFill>
                          <a:effectLst/>
                          <a:latin typeface="+mj-lt"/>
                          <a:ea typeface="한컴바탕"/>
                          <a:cs typeface="Times New Roman"/>
                        </a:rPr>
                        <a:t>Sexually assertive communication skills, condom use</a:t>
                      </a:r>
                      <a:endParaRPr lang="ko-KR" sz="1400" kern="100" dirty="0">
                        <a:effectLst/>
                        <a:latin typeface="+mj-lt"/>
                        <a:ea typeface="맑은 고딕"/>
                        <a:cs typeface="Times New Roman"/>
                      </a:endParaRPr>
                    </a:p>
                  </a:txBody>
                  <a:tcPr marL="90170" marR="90170" marT="0" marB="0"/>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err="1" smtClean="0">
                          <a:ln>
                            <a:noFill/>
                          </a:ln>
                          <a:effectLst/>
                        </a:rPr>
                        <a:t>Discussion&amp;practice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10</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Breaking prejudices about sexuality, STIs, and HPV</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Discussion</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35661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11</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Summary of healthy behaviors to prevent HPV for both genders</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rPr>
                        <a:t>Lecture</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r h="400957">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smtClean="0">
                          <a:ln>
                            <a:noFill/>
                          </a:ln>
                          <a:effectLst/>
                        </a:rPr>
                        <a:t>Session 12</a:t>
                      </a:r>
                      <a:endParaRPr kumimoji="0" lang="en-US" altLang="ko-KR" sz="1400" b="1" i="0" u="none" strike="noStrike" cap="none" normalizeH="0" baseline="0" dirty="0" smtClean="0">
                        <a:ln>
                          <a:noFill/>
                        </a:ln>
                        <a:solidFill>
                          <a:schemeClr val="tx1"/>
                        </a:solidFill>
                        <a:effectLst/>
                        <a:latin typeface="Arial" charset="0"/>
                        <a:ea typeface="굴림" charset="-127"/>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400" kern="1200" dirty="0" smtClean="0">
                          <a:solidFill>
                            <a:schemeClr val="dk1"/>
                          </a:solidFill>
                          <a:effectLst/>
                          <a:latin typeface="+mj-lt"/>
                          <a:ea typeface="+mn-ea"/>
                          <a:cs typeface="+mn-cs"/>
                        </a:rPr>
                        <a:t>Posttest and question-and-answer session</a:t>
                      </a:r>
                      <a:endParaRPr kumimoji="0" lang="en-US" altLang="ko-KR" sz="1400" b="0" i="0" u="none" strike="noStrike" cap="none" normalizeH="0" baseline="0" dirty="0" smtClean="0">
                        <a:ln>
                          <a:noFill/>
                        </a:ln>
                        <a:solidFill>
                          <a:schemeClr val="tx1"/>
                        </a:solidFill>
                        <a:effectLst/>
                        <a:latin typeface="+mj-lt"/>
                        <a:ea typeface="굴림" charset="-127"/>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400" u="none" strike="noStrike" cap="none" normalizeH="0" baseline="0" dirty="0" err="1" smtClean="0">
                          <a:ln>
                            <a:noFill/>
                          </a:ln>
                          <a:effectLst/>
                        </a:rPr>
                        <a:t>Discussion&amp;evaluation</a:t>
                      </a:r>
                      <a:endParaRPr kumimoji="0" lang="en-US" altLang="ko-KR" sz="1400" b="1" i="0" u="none" strike="noStrike" cap="none" normalizeH="0" baseline="0" dirty="0" smtClean="0">
                        <a:ln>
                          <a:noFill/>
                        </a:ln>
                        <a:solidFill>
                          <a:schemeClr val="tx2"/>
                        </a:solidFill>
                        <a:effectLst/>
                        <a:latin typeface="Arial" charset="0"/>
                        <a:ea typeface="굴림" charset="-127"/>
                      </a:endParaRPr>
                    </a:p>
                  </a:txBody>
                  <a:tcPr anchor="ctr" horzOverflow="overflow"/>
                </a:tc>
              </a:tr>
            </a:tbl>
          </a:graphicData>
        </a:graphic>
      </p:graphicFrame>
    </p:spTree>
    <p:extLst>
      <p:ext uri="{BB962C8B-B14F-4D97-AF65-F5344CB8AC3E}">
        <p14:creationId xmlns:p14="http://schemas.microsoft.com/office/powerpoint/2010/main" val="1242681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971599" y="1772816"/>
            <a:ext cx="568863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Measures : Knowledge of HPV (5items)</a:t>
            </a:r>
            <a:endParaRPr lang="en-US" altLang="ko-KR" sz="2800" dirty="0">
              <a:solidFill>
                <a:schemeClr val="tx1"/>
              </a:solidFill>
              <a:ea typeface="굴림" charset="-127"/>
              <a:cs typeface="Arial" charset="0"/>
            </a:endParaRPr>
          </a:p>
        </p:txBody>
      </p:sp>
      <p:sp>
        <p:nvSpPr>
          <p:cNvPr id="3" name="TextBox 2"/>
          <p:cNvSpPr txBox="1"/>
          <p:nvPr/>
        </p:nvSpPr>
        <p:spPr>
          <a:xfrm>
            <a:off x="827585" y="2296035"/>
            <a:ext cx="7828545" cy="4062651"/>
          </a:xfrm>
          <a:prstGeom prst="rect">
            <a:avLst/>
          </a:prstGeom>
          <a:noFill/>
        </p:spPr>
        <p:txBody>
          <a:bodyPr wrap="square" rtlCol="0">
            <a:spAutoFit/>
          </a:bodyPr>
          <a:lstStyle/>
          <a:p>
            <a:r>
              <a:rPr lang="en-US" altLang="ko-KR" sz="2400" dirty="0" smtClean="0">
                <a:solidFill>
                  <a:srgbClr val="002060"/>
                </a:solidFill>
              </a:rPr>
              <a:t>“</a:t>
            </a:r>
            <a:r>
              <a:rPr lang="en-US" altLang="ko-KR" sz="2400" dirty="0">
                <a:solidFill>
                  <a:srgbClr val="002060"/>
                </a:solidFill>
              </a:rPr>
              <a:t>HPV can be asymptomatic</a:t>
            </a:r>
            <a:r>
              <a:rPr lang="en-US" altLang="ko-KR" sz="2400" dirty="0" smtClean="0">
                <a:solidFill>
                  <a:srgbClr val="002060"/>
                </a:solidFill>
              </a:rPr>
              <a:t>”</a:t>
            </a:r>
          </a:p>
          <a:p>
            <a:r>
              <a:rPr lang="en-US" altLang="ko-KR" sz="2400" dirty="0" smtClean="0">
                <a:solidFill>
                  <a:srgbClr val="002060"/>
                </a:solidFill>
              </a:rPr>
              <a:t>“</a:t>
            </a:r>
            <a:r>
              <a:rPr lang="en-US" altLang="ko-KR" sz="2400" dirty="0">
                <a:solidFill>
                  <a:srgbClr val="002060"/>
                </a:solidFill>
              </a:rPr>
              <a:t>HPV can disappear without treatment</a:t>
            </a:r>
            <a:r>
              <a:rPr lang="en-US" altLang="ko-KR" sz="2400" dirty="0" smtClean="0">
                <a:solidFill>
                  <a:srgbClr val="002060"/>
                </a:solidFill>
              </a:rPr>
              <a:t>”</a:t>
            </a:r>
          </a:p>
          <a:p>
            <a:r>
              <a:rPr lang="en-US" altLang="ko-KR" sz="2400" dirty="0" smtClean="0">
                <a:solidFill>
                  <a:srgbClr val="002060"/>
                </a:solidFill>
              </a:rPr>
              <a:t>“</a:t>
            </a:r>
            <a:r>
              <a:rPr lang="en-US" altLang="ko-KR" sz="2400" dirty="0">
                <a:solidFill>
                  <a:srgbClr val="002060"/>
                </a:solidFill>
              </a:rPr>
              <a:t>HPV vaccine prevents HPV infection</a:t>
            </a:r>
            <a:r>
              <a:rPr lang="en-US" altLang="ko-KR" sz="2400" dirty="0" smtClean="0">
                <a:solidFill>
                  <a:srgbClr val="002060"/>
                </a:solidFill>
              </a:rPr>
              <a:t>”</a:t>
            </a:r>
          </a:p>
          <a:p>
            <a:r>
              <a:rPr lang="en-US" altLang="ko-KR" sz="2400" dirty="0" smtClean="0">
                <a:solidFill>
                  <a:srgbClr val="002060"/>
                </a:solidFill>
              </a:rPr>
              <a:t>“</a:t>
            </a:r>
            <a:r>
              <a:rPr lang="en-US" altLang="ko-KR" sz="2400" dirty="0">
                <a:solidFill>
                  <a:srgbClr val="002060"/>
                </a:solidFill>
              </a:rPr>
              <a:t>Condoms prevent HPV</a:t>
            </a:r>
            <a:r>
              <a:rPr lang="en-US" altLang="ko-KR" sz="2400" dirty="0" smtClean="0">
                <a:solidFill>
                  <a:srgbClr val="002060"/>
                </a:solidFill>
              </a:rPr>
              <a:t>”</a:t>
            </a:r>
          </a:p>
          <a:p>
            <a:r>
              <a:rPr lang="en-US" altLang="ko-KR" sz="2400" dirty="0" smtClean="0">
                <a:solidFill>
                  <a:srgbClr val="002060"/>
                </a:solidFill>
              </a:rPr>
              <a:t>“</a:t>
            </a:r>
            <a:r>
              <a:rPr lang="en-US" altLang="ko-KR" sz="2400" dirty="0">
                <a:solidFill>
                  <a:srgbClr val="002060"/>
                </a:solidFill>
              </a:rPr>
              <a:t>HPV can affect men</a:t>
            </a:r>
            <a:r>
              <a:rPr lang="en-US" altLang="ko-KR" sz="2400" dirty="0" smtClean="0">
                <a:solidFill>
                  <a:srgbClr val="002060"/>
                </a:solidFill>
              </a:rPr>
              <a:t>”</a:t>
            </a:r>
          </a:p>
          <a:p>
            <a:endParaRPr lang="en-US" altLang="ko-KR" dirty="0"/>
          </a:p>
          <a:p>
            <a:pPr marL="285750" indent="-285750">
              <a:buFontTx/>
              <a:buChar char="-"/>
            </a:pPr>
            <a:r>
              <a:rPr lang="en-US" altLang="ko-KR" sz="2400" dirty="0" smtClean="0"/>
              <a:t>A </a:t>
            </a:r>
            <a:r>
              <a:rPr lang="en-US" altLang="ko-KR" sz="2400" dirty="0"/>
              <a:t>score of 1 was assigned to each item for a correct </a:t>
            </a:r>
            <a:r>
              <a:rPr lang="en-US" altLang="ko-KR" sz="2400" dirty="0" smtClean="0"/>
              <a:t>answer</a:t>
            </a:r>
          </a:p>
          <a:p>
            <a:pPr marL="285750" indent="-285750">
              <a:buFontTx/>
              <a:buChar char="-"/>
            </a:pPr>
            <a:r>
              <a:rPr lang="en-US" altLang="ko-KR" sz="2400" dirty="0" smtClean="0"/>
              <a:t>A score </a:t>
            </a:r>
            <a:r>
              <a:rPr lang="en-US" altLang="ko-KR" sz="2400" dirty="0"/>
              <a:t>of 0 was assigned for an incorrect or “don’t know” </a:t>
            </a:r>
            <a:r>
              <a:rPr lang="en-US" altLang="ko-KR" sz="2400" dirty="0" smtClean="0"/>
              <a:t>answer</a:t>
            </a:r>
          </a:p>
          <a:p>
            <a:pPr marL="285750" indent="-285750">
              <a:buFontTx/>
              <a:buChar char="-"/>
            </a:pPr>
            <a:r>
              <a:rPr lang="en-US" altLang="ko-KR" sz="2400" dirty="0" smtClean="0"/>
              <a:t>higher </a:t>
            </a:r>
            <a:r>
              <a:rPr lang="en-US" altLang="ko-KR" sz="2400" dirty="0"/>
              <a:t>scores indicate better knowledge regarding HPV. </a:t>
            </a:r>
            <a:endParaRPr lang="en-US" altLang="ko-KR" sz="2400" dirty="0" smtClean="0"/>
          </a:p>
          <a:p>
            <a:pPr marL="285750" indent="-285750">
              <a:buFontTx/>
              <a:buChar char="-"/>
            </a:pPr>
            <a:r>
              <a:rPr lang="en-US" altLang="ko-KR" sz="2400" dirty="0" smtClean="0"/>
              <a:t>Cronbach’s </a:t>
            </a:r>
            <a:r>
              <a:rPr lang="en-US" altLang="ko-KR" sz="2400" dirty="0"/>
              <a:t>α values of 0.88</a:t>
            </a:r>
            <a:endParaRPr lang="en-US" altLang="ko-KR" sz="2400" dirty="0" smtClean="0"/>
          </a:p>
        </p:txBody>
      </p:sp>
    </p:spTree>
    <p:extLst>
      <p:ext uri="{BB962C8B-B14F-4D97-AF65-F5344CB8AC3E}">
        <p14:creationId xmlns:p14="http://schemas.microsoft.com/office/powerpoint/2010/main" val="167808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971599" y="1772816"/>
            <a:ext cx="720080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Measures : Awareness of sexual rights (17items)</a:t>
            </a:r>
            <a:endParaRPr lang="en-US" altLang="ko-KR" sz="2800" dirty="0">
              <a:solidFill>
                <a:schemeClr val="tx1"/>
              </a:solidFill>
              <a:ea typeface="굴림" charset="-127"/>
              <a:cs typeface="Arial" charset="0"/>
            </a:endParaRPr>
          </a:p>
        </p:txBody>
      </p:sp>
      <p:sp>
        <p:nvSpPr>
          <p:cNvPr id="3" name="TextBox 2"/>
          <p:cNvSpPr txBox="1"/>
          <p:nvPr/>
        </p:nvSpPr>
        <p:spPr>
          <a:xfrm>
            <a:off x="971599" y="2386960"/>
            <a:ext cx="7128793" cy="3785652"/>
          </a:xfrm>
          <a:prstGeom prst="rect">
            <a:avLst/>
          </a:prstGeom>
          <a:noFill/>
        </p:spPr>
        <p:txBody>
          <a:bodyPr wrap="square" rtlCol="0">
            <a:spAutoFit/>
          </a:bodyPr>
          <a:lstStyle/>
          <a:p>
            <a:pPr marL="342900" indent="-342900">
              <a:buFontTx/>
              <a:buChar char="-"/>
            </a:pPr>
            <a:r>
              <a:rPr lang="en-US" altLang="ko-KR" sz="2400" dirty="0" smtClean="0">
                <a:solidFill>
                  <a:srgbClr val="C00000"/>
                </a:solidFill>
              </a:rPr>
              <a:t>4-point </a:t>
            </a:r>
            <a:r>
              <a:rPr lang="en-US" altLang="ko-KR" sz="2400" dirty="0">
                <a:solidFill>
                  <a:srgbClr val="C00000"/>
                </a:solidFill>
              </a:rPr>
              <a:t>scale </a:t>
            </a:r>
            <a:r>
              <a:rPr lang="en-US" altLang="ko-KR" sz="2400" dirty="0"/>
              <a:t>ranging from 1 (“not at all important”) to 4 (“very </a:t>
            </a:r>
            <a:r>
              <a:rPr lang="en-US" altLang="ko-KR" sz="2400" dirty="0" smtClean="0"/>
              <a:t>important”)</a:t>
            </a:r>
          </a:p>
          <a:p>
            <a:pPr marL="342900" indent="-342900">
              <a:buFontTx/>
              <a:buChar char="-"/>
            </a:pPr>
            <a:r>
              <a:rPr lang="en-US" altLang="ko-KR" sz="2400" dirty="0" smtClean="0"/>
              <a:t>The </a:t>
            </a:r>
            <a:r>
              <a:rPr lang="en-US" altLang="ko-KR" sz="2400" dirty="0"/>
              <a:t>contents of the instrument </a:t>
            </a:r>
            <a:r>
              <a:rPr lang="en-US" altLang="ko-KR" sz="2400" dirty="0">
                <a:solidFill>
                  <a:srgbClr val="C00000"/>
                </a:solidFill>
              </a:rPr>
              <a:t>included five factors related to sexual rights</a:t>
            </a:r>
            <a:r>
              <a:rPr lang="en-US" altLang="ko-KR" sz="2400" dirty="0"/>
              <a:t> (sexuality education, free from prejudice and bias aberration, sexual satisfaction, safe and equal sexuality, and sexual </a:t>
            </a:r>
            <a:r>
              <a:rPr lang="en-US" altLang="ko-KR" sz="2400" dirty="0" smtClean="0"/>
              <a:t>autonomy)</a:t>
            </a:r>
          </a:p>
          <a:p>
            <a:pPr marL="342900" indent="-342900">
              <a:buFontTx/>
              <a:buChar char="-"/>
            </a:pPr>
            <a:r>
              <a:rPr lang="en-US" altLang="ko-KR" sz="2400" dirty="0" smtClean="0"/>
              <a:t>Higher </a:t>
            </a:r>
            <a:r>
              <a:rPr lang="en-US" altLang="ko-KR" sz="2400" dirty="0"/>
              <a:t>scores indicate a better understanding of sexual </a:t>
            </a:r>
            <a:r>
              <a:rPr lang="en-US" altLang="ko-KR" sz="2400" dirty="0" smtClean="0"/>
              <a:t>rights.</a:t>
            </a:r>
          </a:p>
          <a:p>
            <a:pPr marL="342900" indent="-342900">
              <a:buFontTx/>
              <a:buChar char="-"/>
            </a:pPr>
            <a:r>
              <a:rPr lang="en-US" altLang="ko-KR" sz="2400" dirty="0" smtClean="0"/>
              <a:t>Cronbach’s </a:t>
            </a:r>
            <a:r>
              <a:rPr lang="en-US" altLang="ko-KR" sz="2400" dirty="0"/>
              <a:t>α values of </a:t>
            </a:r>
            <a:r>
              <a:rPr lang="en-US" altLang="ko-KR" sz="2400" dirty="0" smtClean="0"/>
              <a:t>0.80</a:t>
            </a:r>
            <a:endParaRPr lang="ko-KR" altLang="ko-KR" sz="2400" dirty="0"/>
          </a:p>
          <a:p>
            <a:endParaRPr lang="en-US" altLang="ko-KR" sz="2400" dirty="0" smtClean="0"/>
          </a:p>
        </p:txBody>
      </p:sp>
    </p:spTree>
    <p:extLst>
      <p:ext uri="{BB962C8B-B14F-4D97-AF65-F5344CB8AC3E}">
        <p14:creationId xmlns:p14="http://schemas.microsoft.com/office/powerpoint/2010/main" val="49528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971599" y="1772816"/>
            <a:ext cx="720080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Measures : Perception of gender equality (5items)</a:t>
            </a:r>
            <a:endParaRPr lang="en-US" altLang="ko-KR" sz="2800" dirty="0">
              <a:solidFill>
                <a:schemeClr val="tx1"/>
              </a:solidFill>
              <a:ea typeface="굴림" charset="-127"/>
              <a:cs typeface="Arial" charset="0"/>
            </a:endParaRPr>
          </a:p>
        </p:txBody>
      </p:sp>
      <p:sp>
        <p:nvSpPr>
          <p:cNvPr id="3" name="TextBox 2"/>
          <p:cNvSpPr txBox="1"/>
          <p:nvPr/>
        </p:nvSpPr>
        <p:spPr>
          <a:xfrm>
            <a:off x="965857" y="2420888"/>
            <a:ext cx="7128793" cy="3416320"/>
          </a:xfrm>
          <a:prstGeom prst="rect">
            <a:avLst/>
          </a:prstGeom>
          <a:noFill/>
        </p:spPr>
        <p:txBody>
          <a:bodyPr wrap="square" rtlCol="0">
            <a:spAutoFit/>
          </a:bodyPr>
          <a:lstStyle/>
          <a:p>
            <a:pPr marL="342900" indent="-342900">
              <a:buFontTx/>
              <a:buChar char="-"/>
            </a:pPr>
            <a:r>
              <a:rPr lang="en-US" altLang="ko-KR" sz="2400" dirty="0"/>
              <a:t>The perception of gender equality was assessed by five items on the sexuality subscale of the Korean Gender Egalitarianism Scale (KGES) developed by the Korean Women’s Development Institute (1999). </a:t>
            </a:r>
            <a:endParaRPr lang="en-US" altLang="ko-KR" sz="2400" dirty="0" smtClean="0"/>
          </a:p>
          <a:p>
            <a:pPr marL="342900" indent="-342900">
              <a:buFontTx/>
              <a:buChar char="-"/>
            </a:pPr>
            <a:r>
              <a:rPr lang="en-US" altLang="ko-KR" sz="2400" dirty="0" smtClean="0">
                <a:solidFill>
                  <a:srgbClr val="C00000"/>
                </a:solidFill>
              </a:rPr>
              <a:t>5-point </a:t>
            </a:r>
            <a:r>
              <a:rPr lang="en-US" altLang="ko-KR" sz="2400" dirty="0">
                <a:solidFill>
                  <a:srgbClr val="C00000"/>
                </a:solidFill>
              </a:rPr>
              <a:t>scale </a:t>
            </a:r>
            <a:r>
              <a:rPr lang="en-US" altLang="ko-KR" sz="2400" dirty="0"/>
              <a:t>ranging from 1 (“very much agree”) to </a:t>
            </a:r>
            <a:endParaRPr lang="en-US" altLang="ko-KR" sz="2400" dirty="0" smtClean="0"/>
          </a:p>
          <a:p>
            <a:r>
              <a:rPr lang="en-US" altLang="ko-KR" sz="2400" dirty="0"/>
              <a:t> </a:t>
            </a:r>
            <a:r>
              <a:rPr lang="en-US" altLang="ko-KR" sz="2400" dirty="0" smtClean="0"/>
              <a:t>   5 </a:t>
            </a:r>
            <a:r>
              <a:rPr lang="en-US" altLang="ko-KR" sz="2400" dirty="0"/>
              <a:t>(“never agree</a:t>
            </a:r>
            <a:r>
              <a:rPr lang="en-US" altLang="ko-KR" sz="2400" dirty="0" smtClean="0"/>
              <a:t>”)</a:t>
            </a:r>
          </a:p>
          <a:p>
            <a:pPr marL="342900" indent="-342900">
              <a:buFontTx/>
              <a:buChar char="-"/>
            </a:pPr>
            <a:r>
              <a:rPr lang="en-US" altLang="ko-KR" sz="2400" dirty="0" smtClean="0"/>
              <a:t>higher </a:t>
            </a:r>
            <a:r>
              <a:rPr lang="en-US" altLang="ko-KR" sz="2400" dirty="0"/>
              <a:t>scores indicated better perceptions of gender equality. </a:t>
            </a:r>
            <a:endParaRPr lang="en-US" altLang="ko-KR" sz="2400" dirty="0" smtClean="0"/>
          </a:p>
          <a:p>
            <a:pPr marL="342900" indent="-342900">
              <a:buFontTx/>
              <a:buChar char="-"/>
            </a:pPr>
            <a:r>
              <a:rPr lang="en-US" altLang="ko-KR" sz="2400" dirty="0" smtClean="0"/>
              <a:t>Cronbach’s </a:t>
            </a:r>
            <a:r>
              <a:rPr lang="en-US" altLang="ko-KR" sz="2400" dirty="0"/>
              <a:t>α values of 0.72 </a:t>
            </a:r>
            <a:endParaRPr lang="en-US" altLang="ko-KR" sz="2400" dirty="0" smtClean="0"/>
          </a:p>
        </p:txBody>
      </p:sp>
    </p:spTree>
    <p:extLst>
      <p:ext uri="{BB962C8B-B14F-4D97-AF65-F5344CB8AC3E}">
        <p14:creationId xmlns:p14="http://schemas.microsoft.com/office/powerpoint/2010/main" val="190742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827584" y="1757292"/>
            <a:ext cx="768453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Measures : Intention to prevent HPV infection (6items)</a:t>
            </a:r>
            <a:endParaRPr lang="en-US" altLang="ko-KR" sz="2800" dirty="0">
              <a:solidFill>
                <a:schemeClr val="tx1"/>
              </a:solidFill>
              <a:ea typeface="굴림" charset="-127"/>
              <a:cs typeface="Arial" charset="0"/>
            </a:endParaRPr>
          </a:p>
        </p:txBody>
      </p:sp>
      <p:sp>
        <p:nvSpPr>
          <p:cNvPr id="3" name="TextBox 2"/>
          <p:cNvSpPr txBox="1"/>
          <p:nvPr/>
        </p:nvSpPr>
        <p:spPr>
          <a:xfrm>
            <a:off x="965856" y="2298065"/>
            <a:ext cx="7128793" cy="3970318"/>
          </a:xfrm>
          <a:prstGeom prst="rect">
            <a:avLst/>
          </a:prstGeom>
          <a:noFill/>
        </p:spPr>
        <p:txBody>
          <a:bodyPr wrap="square" rtlCol="0">
            <a:spAutoFit/>
          </a:bodyPr>
          <a:lstStyle/>
          <a:p>
            <a:pPr marL="342900" indent="-342900" latinLnBrk="1">
              <a:buFontTx/>
              <a:buChar char="-"/>
            </a:pPr>
            <a:r>
              <a:rPr lang="en-US" altLang="ko-KR" sz="2400" dirty="0" smtClean="0"/>
              <a:t>5-point </a:t>
            </a:r>
            <a:r>
              <a:rPr lang="en-US" altLang="ko-KR" sz="2400" dirty="0"/>
              <a:t>scale ranging from 1 (“not at all”) to </a:t>
            </a:r>
            <a:endParaRPr lang="en-US" altLang="ko-KR" sz="2400" dirty="0" smtClean="0"/>
          </a:p>
          <a:p>
            <a:pPr latinLnBrk="1"/>
            <a:r>
              <a:rPr lang="en-US" altLang="ko-KR" sz="2400" dirty="0"/>
              <a:t> </a:t>
            </a:r>
            <a:r>
              <a:rPr lang="en-US" altLang="ko-KR" sz="2400" dirty="0" smtClean="0"/>
              <a:t>   5 </a:t>
            </a:r>
            <a:r>
              <a:rPr lang="en-US" altLang="ko-KR" sz="2400" dirty="0"/>
              <a:t>(“very </a:t>
            </a:r>
            <a:r>
              <a:rPr lang="en-US" altLang="ko-KR" sz="2400" dirty="0" smtClean="0"/>
              <a:t>much”)</a:t>
            </a:r>
          </a:p>
          <a:p>
            <a:pPr latinLnBrk="1"/>
            <a:r>
              <a:rPr lang="en-US" altLang="ko-KR" sz="2000" dirty="0" smtClean="0">
                <a:solidFill>
                  <a:srgbClr val="002060"/>
                </a:solidFill>
              </a:rPr>
              <a:t> 1. Intention </a:t>
            </a:r>
            <a:r>
              <a:rPr lang="en-US" altLang="ko-KR" sz="2000" dirty="0">
                <a:solidFill>
                  <a:srgbClr val="002060"/>
                </a:solidFill>
              </a:rPr>
              <a:t>to use a condom </a:t>
            </a:r>
            <a:r>
              <a:rPr lang="en-US" altLang="ko-KR" sz="2000" dirty="0" smtClean="0">
                <a:solidFill>
                  <a:srgbClr val="002060"/>
                </a:solidFill>
              </a:rPr>
              <a:t>regularly</a:t>
            </a:r>
          </a:p>
          <a:p>
            <a:pPr latinLnBrk="1"/>
            <a:r>
              <a:rPr lang="en-US" altLang="ko-KR" sz="2000" dirty="0" smtClean="0">
                <a:solidFill>
                  <a:srgbClr val="002060"/>
                </a:solidFill>
              </a:rPr>
              <a:t> 2. Intention </a:t>
            </a:r>
            <a:r>
              <a:rPr lang="en-US" altLang="ko-KR" sz="2000" dirty="0">
                <a:solidFill>
                  <a:srgbClr val="002060"/>
                </a:solidFill>
              </a:rPr>
              <a:t>to reduce the number of sexual </a:t>
            </a:r>
            <a:r>
              <a:rPr lang="en-US" altLang="ko-KR" sz="2000" dirty="0" smtClean="0">
                <a:solidFill>
                  <a:srgbClr val="002060"/>
                </a:solidFill>
              </a:rPr>
              <a:t>partners</a:t>
            </a:r>
          </a:p>
          <a:p>
            <a:pPr latinLnBrk="1"/>
            <a:r>
              <a:rPr lang="en-US" altLang="ko-KR" sz="2000" dirty="0" smtClean="0">
                <a:solidFill>
                  <a:srgbClr val="002060"/>
                </a:solidFill>
              </a:rPr>
              <a:t> 3. Intention </a:t>
            </a:r>
            <a:r>
              <a:rPr lang="en-US" altLang="ko-KR" sz="2000" dirty="0">
                <a:solidFill>
                  <a:srgbClr val="002060"/>
                </a:solidFill>
              </a:rPr>
              <a:t>to abstain from sex until </a:t>
            </a:r>
            <a:r>
              <a:rPr lang="en-US" altLang="ko-KR" sz="2000" dirty="0" smtClean="0">
                <a:solidFill>
                  <a:srgbClr val="002060"/>
                </a:solidFill>
              </a:rPr>
              <a:t>marriage</a:t>
            </a:r>
          </a:p>
          <a:p>
            <a:pPr latinLnBrk="1"/>
            <a:r>
              <a:rPr lang="en-US" altLang="ko-KR" sz="2000" dirty="0" smtClean="0">
                <a:solidFill>
                  <a:srgbClr val="002060"/>
                </a:solidFill>
              </a:rPr>
              <a:t> 4. Intention </a:t>
            </a:r>
            <a:r>
              <a:rPr lang="en-US" altLang="ko-KR" sz="2000" dirty="0">
                <a:solidFill>
                  <a:srgbClr val="002060"/>
                </a:solidFill>
              </a:rPr>
              <a:t>to be vaccinated for </a:t>
            </a:r>
            <a:r>
              <a:rPr lang="en-US" altLang="ko-KR" sz="2000" dirty="0" smtClean="0">
                <a:solidFill>
                  <a:srgbClr val="002060"/>
                </a:solidFill>
              </a:rPr>
              <a:t>HPV</a:t>
            </a:r>
          </a:p>
          <a:p>
            <a:pPr latinLnBrk="1"/>
            <a:r>
              <a:rPr lang="en-US" altLang="ko-KR" sz="2000" dirty="0" smtClean="0">
                <a:solidFill>
                  <a:srgbClr val="002060"/>
                </a:solidFill>
              </a:rPr>
              <a:t> 5. Intention </a:t>
            </a:r>
            <a:r>
              <a:rPr lang="en-US" altLang="ko-KR" sz="2000" dirty="0">
                <a:solidFill>
                  <a:srgbClr val="002060"/>
                </a:solidFill>
              </a:rPr>
              <a:t>to regularly undergo a Pap test or pelvic examination </a:t>
            </a:r>
            <a:r>
              <a:rPr lang="en-US" altLang="ko-KR" sz="2000" dirty="0" smtClean="0">
                <a:solidFill>
                  <a:srgbClr val="002060"/>
                </a:solidFill>
              </a:rPr>
              <a:t> </a:t>
            </a:r>
          </a:p>
          <a:p>
            <a:pPr latinLnBrk="1"/>
            <a:r>
              <a:rPr lang="en-US" altLang="ko-KR" sz="2000" dirty="0">
                <a:solidFill>
                  <a:srgbClr val="002060"/>
                </a:solidFill>
              </a:rPr>
              <a:t> </a:t>
            </a:r>
            <a:r>
              <a:rPr lang="en-US" altLang="ko-KR" sz="2000" dirty="0" smtClean="0">
                <a:solidFill>
                  <a:srgbClr val="002060"/>
                </a:solidFill>
              </a:rPr>
              <a:t>    even </a:t>
            </a:r>
            <a:r>
              <a:rPr lang="en-US" altLang="ko-KR" sz="2000" dirty="0">
                <a:solidFill>
                  <a:srgbClr val="002060"/>
                </a:solidFill>
              </a:rPr>
              <a:t>before marriage (female students only), or intention to </a:t>
            </a:r>
            <a:endParaRPr lang="en-US" altLang="ko-KR" sz="2000" dirty="0" smtClean="0">
              <a:solidFill>
                <a:srgbClr val="002060"/>
              </a:solidFill>
            </a:endParaRPr>
          </a:p>
          <a:p>
            <a:pPr latinLnBrk="1"/>
            <a:r>
              <a:rPr lang="en-US" altLang="ko-KR" sz="2000" dirty="0">
                <a:solidFill>
                  <a:srgbClr val="002060"/>
                </a:solidFill>
              </a:rPr>
              <a:t> </a:t>
            </a:r>
            <a:r>
              <a:rPr lang="en-US" altLang="ko-KR" sz="2000" dirty="0" smtClean="0">
                <a:solidFill>
                  <a:srgbClr val="002060"/>
                </a:solidFill>
              </a:rPr>
              <a:t>    recommend </a:t>
            </a:r>
            <a:r>
              <a:rPr lang="en-US" altLang="ko-KR" sz="2000" dirty="0">
                <a:solidFill>
                  <a:srgbClr val="002060"/>
                </a:solidFill>
              </a:rPr>
              <a:t>a regular Pap test or pelvic examination to sexual </a:t>
            </a:r>
            <a:endParaRPr lang="en-US" altLang="ko-KR" sz="2000" dirty="0" smtClean="0">
              <a:solidFill>
                <a:srgbClr val="002060"/>
              </a:solidFill>
            </a:endParaRPr>
          </a:p>
          <a:p>
            <a:pPr latinLnBrk="1"/>
            <a:r>
              <a:rPr lang="en-US" altLang="ko-KR" sz="2000" dirty="0">
                <a:solidFill>
                  <a:srgbClr val="002060"/>
                </a:solidFill>
              </a:rPr>
              <a:t> </a:t>
            </a:r>
            <a:r>
              <a:rPr lang="en-US" altLang="ko-KR" sz="2000" dirty="0" smtClean="0">
                <a:solidFill>
                  <a:srgbClr val="002060"/>
                </a:solidFill>
              </a:rPr>
              <a:t>    partner </a:t>
            </a:r>
            <a:r>
              <a:rPr lang="en-US" altLang="ko-KR" sz="2000" dirty="0">
                <a:solidFill>
                  <a:srgbClr val="002060"/>
                </a:solidFill>
              </a:rPr>
              <a:t>(male students </a:t>
            </a:r>
            <a:r>
              <a:rPr lang="en-US" altLang="ko-KR" sz="2000" dirty="0" smtClean="0">
                <a:solidFill>
                  <a:srgbClr val="002060"/>
                </a:solidFill>
              </a:rPr>
              <a:t>only</a:t>
            </a:r>
          </a:p>
          <a:p>
            <a:pPr latinLnBrk="1"/>
            <a:r>
              <a:rPr lang="en-US" altLang="ko-KR" sz="2000" dirty="0" smtClean="0">
                <a:solidFill>
                  <a:srgbClr val="002060"/>
                </a:solidFill>
              </a:rPr>
              <a:t>  6. Intention </a:t>
            </a:r>
            <a:r>
              <a:rPr lang="en-US" altLang="ko-KR" sz="2000" dirty="0">
                <a:solidFill>
                  <a:srgbClr val="002060"/>
                </a:solidFill>
              </a:rPr>
              <a:t>to stop smoking (or to continue not smoking</a:t>
            </a:r>
            <a:r>
              <a:rPr lang="en-US" altLang="ko-KR" sz="2000" dirty="0" smtClean="0">
                <a:solidFill>
                  <a:srgbClr val="002060"/>
                </a:solidFill>
              </a:rPr>
              <a:t>)</a:t>
            </a:r>
            <a:endParaRPr lang="en-US" altLang="ko-KR" sz="2400" dirty="0">
              <a:solidFill>
                <a:srgbClr val="002060"/>
              </a:solidFill>
            </a:endParaRPr>
          </a:p>
          <a:p>
            <a:pPr marL="342900" indent="-342900" latinLnBrk="1">
              <a:buFontTx/>
              <a:buChar char="-"/>
            </a:pPr>
            <a:r>
              <a:rPr lang="en-US" altLang="ko-KR" sz="2400" dirty="0" smtClean="0"/>
              <a:t>Cronbach’s </a:t>
            </a:r>
            <a:r>
              <a:rPr lang="en-US" altLang="ko-KR" sz="2400" dirty="0"/>
              <a:t>α value of 0.80.</a:t>
            </a:r>
            <a:endParaRPr lang="ko-KR" altLang="ko-KR" sz="2400" dirty="0"/>
          </a:p>
        </p:txBody>
      </p:sp>
    </p:spTree>
    <p:extLst>
      <p:ext uri="{BB962C8B-B14F-4D97-AF65-F5344CB8AC3E}">
        <p14:creationId xmlns:p14="http://schemas.microsoft.com/office/powerpoint/2010/main" val="110400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827584" y="1757292"/>
            <a:ext cx="768453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Ethical considerations</a:t>
            </a:r>
            <a:endParaRPr lang="en-US" altLang="ko-KR" sz="2800" dirty="0">
              <a:solidFill>
                <a:schemeClr val="tx1"/>
              </a:solidFill>
              <a:ea typeface="굴림" charset="-127"/>
              <a:cs typeface="Arial" charset="0"/>
            </a:endParaRPr>
          </a:p>
        </p:txBody>
      </p:sp>
      <p:sp>
        <p:nvSpPr>
          <p:cNvPr id="3" name="TextBox 2"/>
          <p:cNvSpPr txBox="1"/>
          <p:nvPr/>
        </p:nvSpPr>
        <p:spPr>
          <a:xfrm>
            <a:off x="965856" y="2298065"/>
            <a:ext cx="7128793" cy="3785652"/>
          </a:xfrm>
          <a:prstGeom prst="rect">
            <a:avLst/>
          </a:prstGeom>
          <a:noFill/>
        </p:spPr>
        <p:txBody>
          <a:bodyPr wrap="square" rtlCol="0">
            <a:spAutoFit/>
          </a:bodyPr>
          <a:lstStyle/>
          <a:p>
            <a:pPr marL="342900" indent="-342900" latinLnBrk="1">
              <a:buFontTx/>
              <a:buChar char="-"/>
            </a:pPr>
            <a:r>
              <a:rPr lang="en-US" altLang="ko-KR" sz="2400" dirty="0" smtClean="0"/>
              <a:t>The </a:t>
            </a:r>
            <a:r>
              <a:rPr lang="en-US" altLang="ko-KR" sz="2400" dirty="0"/>
              <a:t>research protocol was approved by the University Hospital Institutional Review Board. </a:t>
            </a:r>
            <a:endParaRPr lang="en-US" altLang="ko-KR" sz="2400" dirty="0" smtClean="0"/>
          </a:p>
          <a:p>
            <a:pPr marL="342900" indent="-342900" latinLnBrk="1">
              <a:buFontTx/>
              <a:buChar char="-"/>
            </a:pPr>
            <a:r>
              <a:rPr lang="en-US" altLang="ko-KR" sz="2400" dirty="0" smtClean="0"/>
              <a:t>The </a:t>
            </a:r>
            <a:r>
              <a:rPr lang="en-US" altLang="ko-KR" sz="2400" dirty="0"/>
              <a:t>participants were given specific information about the research program, and their right to stop their participation at any time. </a:t>
            </a:r>
            <a:endParaRPr lang="en-US" altLang="ko-KR" sz="2400" dirty="0" smtClean="0"/>
          </a:p>
          <a:p>
            <a:pPr marL="342900" indent="-342900" latinLnBrk="1">
              <a:buFontTx/>
              <a:buChar char="-"/>
            </a:pPr>
            <a:r>
              <a:rPr lang="en-US" altLang="ko-KR" sz="2400" dirty="0" smtClean="0"/>
              <a:t>The </a:t>
            </a:r>
            <a:r>
              <a:rPr lang="en-US" altLang="ko-KR" sz="2400" dirty="0"/>
              <a:t>participants </a:t>
            </a:r>
            <a:r>
              <a:rPr lang="en-US" altLang="ko-KR" sz="2400" dirty="0" smtClean="0"/>
              <a:t>signed </a:t>
            </a:r>
            <a:r>
              <a:rPr lang="en-US" altLang="ko-KR" sz="2400" dirty="0"/>
              <a:t>an informed consent form agreeing to their participation in this study, and they were assured that the data they provided would be confidential and anonymous. </a:t>
            </a:r>
            <a:endParaRPr lang="en-US" altLang="ko-KR" sz="2400" dirty="0" smtClean="0"/>
          </a:p>
          <a:p>
            <a:pPr marL="342900" indent="-342900" latinLnBrk="1">
              <a:buFontTx/>
              <a:buChar char="-"/>
            </a:pPr>
            <a:r>
              <a:rPr lang="en-US" altLang="ko-KR" sz="2400" dirty="0"/>
              <a:t>T</a:t>
            </a:r>
            <a:r>
              <a:rPr lang="en-US" altLang="ko-KR" sz="2400" dirty="0" smtClean="0"/>
              <a:t>he </a:t>
            </a:r>
            <a:r>
              <a:rPr lang="en-US" altLang="ko-KR" sz="2400" dirty="0"/>
              <a:t>participants received the financial </a:t>
            </a:r>
            <a:r>
              <a:rPr lang="en-US" altLang="ko-KR" sz="2400" dirty="0" smtClean="0"/>
              <a:t>incentive.</a:t>
            </a:r>
            <a:endParaRPr lang="ko-KR" altLang="ko-KR" sz="2400" dirty="0"/>
          </a:p>
        </p:txBody>
      </p:sp>
    </p:spTree>
    <p:extLst>
      <p:ext uri="{BB962C8B-B14F-4D97-AF65-F5344CB8AC3E}">
        <p14:creationId xmlns:p14="http://schemas.microsoft.com/office/powerpoint/2010/main" val="185811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737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827584" y="1757292"/>
            <a:ext cx="768453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Data analysis</a:t>
            </a:r>
            <a:endParaRPr lang="en-US" altLang="ko-KR" sz="2800" dirty="0">
              <a:solidFill>
                <a:schemeClr val="tx1"/>
              </a:solidFill>
              <a:ea typeface="굴림" charset="-127"/>
              <a:cs typeface="Arial" charset="0"/>
            </a:endParaRPr>
          </a:p>
        </p:txBody>
      </p:sp>
      <p:sp>
        <p:nvSpPr>
          <p:cNvPr id="3" name="TextBox 2"/>
          <p:cNvSpPr txBox="1"/>
          <p:nvPr/>
        </p:nvSpPr>
        <p:spPr>
          <a:xfrm>
            <a:off x="857602" y="2492896"/>
            <a:ext cx="7128793" cy="3416320"/>
          </a:xfrm>
          <a:prstGeom prst="rect">
            <a:avLst/>
          </a:prstGeom>
          <a:noFill/>
        </p:spPr>
        <p:txBody>
          <a:bodyPr wrap="square" rtlCol="0">
            <a:spAutoFit/>
          </a:bodyPr>
          <a:lstStyle/>
          <a:p>
            <a:pPr marL="342900" indent="-342900" latinLnBrk="1">
              <a:buFontTx/>
              <a:buChar char="-"/>
            </a:pPr>
            <a:r>
              <a:rPr lang="en-US" altLang="ko-KR" sz="2400" dirty="0"/>
              <a:t>All variables were analyzed using frequencies, means, proportions, standard deviations, and percentages. </a:t>
            </a:r>
            <a:endParaRPr lang="en-US" altLang="ko-KR" sz="2400" dirty="0" smtClean="0"/>
          </a:p>
          <a:p>
            <a:pPr latinLnBrk="1"/>
            <a:endParaRPr lang="en-US" altLang="ko-KR" sz="2400" dirty="0" smtClean="0"/>
          </a:p>
          <a:p>
            <a:pPr marL="342900" indent="-342900" latinLnBrk="1">
              <a:buFontTx/>
              <a:buChar char="-"/>
            </a:pPr>
            <a:r>
              <a:rPr lang="en-US" altLang="ko-KR" sz="2400" dirty="0" smtClean="0">
                <a:solidFill>
                  <a:srgbClr val="C00000"/>
                </a:solidFill>
                <a:effectLst>
                  <a:outerShdw blurRad="38100" dist="38100" dir="2700000" algn="tl">
                    <a:srgbClr val="000000">
                      <a:alpha val="43137"/>
                    </a:srgbClr>
                  </a:outerShdw>
                </a:effectLst>
              </a:rPr>
              <a:t>At </a:t>
            </a:r>
            <a:r>
              <a:rPr lang="en-US" altLang="ko-KR" sz="2400" dirty="0">
                <a:solidFill>
                  <a:srgbClr val="C00000"/>
                </a:solidFill>
                <a:effectLst>
                  <a:outerShdw blurRad="38100" dist="38100" dir="2700000" algn="tl">
                    <a:srgbClr val="000000">
                      <a:alpha val="43137"/>
                    </a:srgbClr>
                  </a:outerShdw>
                </a:effectLst>
              </a:rPr>
              <a:t>the pretest</a:t>
            </a:r>
            <a:r>
              <a:rPr lang="en-US" altLang="ko-KR" sz="2400" dirty="0">
                <a:solidFill>
                  <a:srgbClr val="C00000"/>
                </a:solidFill>
              </a:rPr>
              <a:t>,</a:t>
            </a:r>
            <a:r>
              <a:rPr lang="en-US" altLang="ko-KR" sz="2400" dirty="0"/>
              <a:t> the homogeneity test of </a:t>
            </a:r>
            <a:r>
              <a:rPr lang="en-US" altLang="ko-KR" sz="2400" dirty="0" err="1"/>
              <a:t>sociodemographic</a:t>
            </a:r>
            <a:r>
              <a:rPr lang="en-US" altLang="ko-KR" sz="2400" dirty="0"/>
              <a:t> factors and the general HPV awareness between male and female students were analyzed using the </a:t>
            </a:r>
            <a:r>
              <a:rPr lang="en-US" altLang="ko-KR" sz="2400" i="1" dirty="0">
                <a:solidFill>
                  <a:srgbClr val="C00000"/>
                </a:solidFill>
              </a:rPr>
              <a:t>t</a:t>
            </a:r>
            <a:r>
              <a:rPr lang="en-US" altLang="ko-KR" sz="2400" dirty="0">
                <a:solidFill>
                  <a:srgbClr val="C00000"/>
                </a:solidFill>
              </a:rPr>
              <a:t>, χ</a:t>
            </a:r>
            <a:r>
              <a:rPr lang="en-US" altLang="ko-KR" sz="2400" baseline="30000" dirty="0">
                <a:solidFill>
                  <a:srgbClr val="C00000"/>
                </a:solidFill>
              </a:rPr>
              <a:t>2</a:t>
            </a:r>
            <a:r>
              <a:rPr lang="en-US" altLang="ko-KR" sz="2400" dirty="0">
                <a:solidFill>
                  <a:srgbClr val="C00000"/>
                </a:solidFill>
              </a:rPr>
              <a:t>, and Fisher’s exact </a:t>
            </a:r>
            <a:r>
              <a:rPr lang="en-US" altLang="ko-KR" sz="2400" dirty="0" smtClean="0">
                <a:solidFill>
                  <a:srgbClr val="C00000"/>
                </a:solidFill>
              </a:rPr>
              <a:t>test</a:t>
            </a:r>
          </a:p>
          <a:p>
            <a:pPr marL="342900" indent="-342900" latinLnBrk="1">
              <a:buFontTx/>
              <a:buChar char="-"/>
            </a:pPr>
            <a:r>
              <a:rPr lang="en-US" altLang="ko-KR" sz="2400" dirty="0" smtClean="0"/>
              <a:t>Gender </a:t>
            </a:r>
            <a:r>
              <a:rPr lang="en-US" altLang="ko-KR" sz="2400" dirty="0"/>
              <a:t>differences in the measurement variables </a:t>
            </a:r>
            <a:r>
              <a:rPr lang="en-US" altLang="ko-KR" sz="2400" dirty="0" smtClean="0"/>
              <a:t>were </a:t>
            </a:r>
            <a:r>
              <a:rPr lang="en-US" altLang="ko-KR" sz="2400" dirty="0"/>
              <a:t>analyzed using the </a:t>
            </a:r>
            <a:r>
              <a:rPr lang="en-US" altLang="ko-KR" sz="2400" dirty="0">
                <a:solidFill>
                  <a:srgbClr val="C00000"/>
                </a:solidFill>
              </a:rPr>
              <a:t>Mann-Whitney </a:t>
            </a:r>
            <a:r>
              <a:rPr lang="en-US" altLang="ko-KR" sz="2400" i="1" dirty="0">
                <a:solidFill>
                  <a:srgbClr val="C00000"/>
                </a:solidFill>
              </a:rPr>
              <a:t>U</a:t>
            </a:r>
            <a:r>
              <a:rPr lang="en-US" altLang="ko-KR" sz="2400" dirty="0">
                <a:solidFill>
                  <a:srgbClr val="C00000"/>
                </a:solidFill>
              </a:rPr>
              <a:t> test</a:t>
            </a:r>
            <a:r>
              <a:rPr lang="en-US" altLang="ko-KR" sz="2400" dirty="0"/>
              <a:t>. </a:t>
            </a:r>
            <a:endParaRPr lang="en-US" altLang="ko-KR" sz="2400" dirty="0" smtClean="0"/>
          </a:p>
        </p:txBody>
      </p:sp>
    </p:spTree>
    <p:extLst>
      <p:ext uri="{BB962C8B-B14F-4D97-AF65-F5344CB8AC3E}">
        <p14:creationId xmlns:p14="http://schemas.microsoft.com/office/powerpoint/2010/main" val="233748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751013"/>
            <a:ext cx="8138760" cy="4198267"/>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600" y="2130500"/>
            <a:ext cx="2808311"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HPV education</a:t>
            </a:r>
            <a:endParaRPr lang="en-US" altLang="ko-KR" sz="2800" dirty="0">
              <a:solidFill>
                <a:srgbClr val="000000"/>
              </a:solidFill>
              <a:ea typeface="굴림" charset="-127"/>
              <a:cs typeface="Arial" charset="0"/>
            </a:endParaRPr>
          </a:p>
        </p:txBody>
      </p:sp>
      <p:sp>
        <p:nvSpPr>
          <p:cNvPr id="2" name="TextBox 1"/>
          <p:cNvSpPr txBox="1"/>
          <p:nvPr/>
        </p:nvSpPr>
        <p:spPr>
          <a:xfrm>
            <a:off x="899592" y="2780928"/>
            <a:ext cx="7488832" cy="2123658"/>
          </a:xfrm>
          <a:prstGeom prst="rect">
            <a:avLst/>
          </a:prstGeom>
          <a:noFill/>
        </p:spPr>
        <p:txBody>
          <a:bodyPr wrap="square" rtlCol="0">
            <a:spAutoFit/>
          </a:bodyPr>
          <a:lstStyle/>
          <a:p>
            <a:r>
              <a:rPr lang="en-US" altLang="ko-KR" sz="2800" dirty="0"/>
              <a:t>The importance of including both men and women in HPV education and prevention efforts has been emphasized, within the context that they are </a:t>
            </a:r>
            <a:r>
              <a:rPr lang="en-US" altLang="ko-KR" sz="2800" dirty="0">
                <a:solidFill>
                  <a:srgbClr val="C00000"/>
                </a:solidFill>
              </a:rPr>
              <a:t>equally</a:t>
            </a:r>
            <a:r>
              <a:rPr lang="en-US" altLang="ko-KR" sz="2800" dirty="0"/>
              <a:t> responsible for HPV transmission </a:t>
            </a:r>
            <a:endParaRPr lang="en-US" altLang="ko-KR" sz="2800" dirty="0" smtClean="0"/>
          </a:p>
          <a:p>
            <a:pPr algn="r"/>
            <a:r>
              <a:rPr lang="en-US" altLang="ko-KR" sz="2000" dirty="0" smtClean="0"/>
              <a:t>(</a:t>
            </a:r>
            <a:r>
              <a:rPr lang="en-US" altLang="ko-KR" sz="2000" i="1" dirty="0"/>
              <a:t>Wong</a:t>
            </a:r>
            <a:r>
              <a:rPr lang="en-US" altLang="ko-KR" sz="2000" dirty="0"/>
              <a:t> 2009, </a:t>
            </a:r>
            <a:r>
              <a:rPr lang="en-US" altLang="ko-KR" sz="2000" i="1" dirty="0"/>
              <a:t>Kim</a:t>
            </a:r>
            <a:r>
              <a:rPr lang="en-US" altLang="ko-KR" sz="2000" dirty="0"/>
              <a:t> 2011)</a:t>
            </a:r>
            <a:endParaRPr lang="ko-KR" altLang="en-US" sz="2000" dirty="0"/>
          </a:p>
        </p:txBody>
      </p:sp>
    </p:spTree>
    <p:extLst>
      <p:ext uri="{BB962C8B-B14F-4D97-AF65-F5344CB8AC3E}">
        <p14:creationId xmlns:p14="http://schemas.microsoft.com/office/powerpoint/2010/main" val="94021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Methods</a:t>
            </a:r>
          </a:p>
        </p:txBody>
      </p:sp>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827584" y="1757292"/>
            <a:ext cx="7684531"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Data analysis</a:t>
            </a:r>
            <a:endParaRPr lang="en-US" altLang="ko-KR" sz="2800" dirty="0">
              <a:solidFill>
                <a:schemeClr val="tx1"/>
              </a:solidFill>
              <a:ea typeface="굴림" charset="-127"/>
              <a:cs typeface="Arial" charset="0"/>
            </a:endParaRPr>
          </a:p>
        </p:txBody>
      </p:sp>
      <p:sp>
        <p:nvSpPr>
          <p:cNvPr id="3" name="TextBox 2"/>
          <p:cNvSpPr txBox="1"/>
          <p:nvPr/>
        </p:nvSpPr>
        <p:spPr>
          <a:xfrm>
            <a:off x="937701" y="2564904"/>
            <a:ext cx="7128793" cy="2677656"/>
          </a:xfrm>
          <a:prstGeom prst="rect">
            <a:avLst/>
          </a:prstGeom>
          <a:noFill/>
        </p:spPr>
        <p:txBody>
          <a:bodyPr wrap="square" rtlCol="0">
            <a:spAutoFit/>
          </a:bodyPr>
          <a:lstStyle/>
          <a:p>
            <a:pPr latinLnBrk="1"/>
            <a:r>
              <a:rPr lang="en-US" altLang="ko-KR" sz="2400" dirty="0" smtClean="0">
                <a:solidFill>
                  <a:srgbClr val="C00000"/>
                </a:solidFill>
              </a:rPr>
              <a:t>    </a:t>
            </a:r>
            <a:r>
              <a:rPr lang="en-US" altLang="ko-KR" sz="2400" dirty="0" smtClean="0">
                <a:solidFill>
                  <a:srgbClr val="C00000"/>
                </a:solidFill>
                <a:effectLst>
                  <a:outerShdw blurRad="38100" dist="38100" dir="2700000" algn="tl">
                    <a:srgbClr val="000000">
                      <a:alpha val="43137"/>
                    </a:srgbClr>
                  </a:outerShdw>
                </a:effectLst>
              </a:rPr>
              <a:t>At posttest</a:t>
            </a:r>
          </a:p>
          <a:p>
            <a:pPr marL="342900" indent="-342900" latinLnBrk="1">
              <a:buFontTx/>
              <a:buChar char="-"/>
            </a:pPr>
            <a:r>
              <a:rPr lang="en-US" altLang="ko-KR" sz="2400" dirty="0" smtClean="0"/>
              <a:t>Gender </a:t>
            </a:r>
            <a:r>
              <a:rPr lang="en-US" altLang="ko-KR" sz="2400" dirty="0"/>
              <a:t>differences in the measurement variables between groups were analyzed using the </a:t>
            </a:r>
            <a:r>
              <a:rPr lang="en-US" altLang="ko-KR" sz="2400" dirty="0">
                <a:solidFill>
                  <a:srgbClr val="C00000"/>
                </a:solidFill>
              </a:rPr>
              <a:t>Wilcoxon signed-ranks test with </a:t>
            </a:r>
            <a:r>
              <a:rPr lang="en-US" altLang="ko-KR" sz="2400" dirty="0" err="1">
                <a:solidFill>
                  <a:srgbClr val="C00000"/>
                </a:solidFill>
              </a:rPr>
              <a:t>Bonferroni</a:t>
            </a:r>
            <a:r>
              <a:rPr lang="en-US" altLang="ko-KR" sz="2400" dirty="0">
                <a:solidFill>
                  <a:srgbClr val="C00000"/>
                </a:solidFill>
              </a:rPr>
              <a:t> correction</a:t>
            </a:r>
            <a:r>
              <a:rPr lang="en-US" altLang="ko-KR" sz="2400" dirty="0"/>
              <a:t>. The effects of the HPV prevention program in each group were also analyzed using the </a:t>
            </a:r>
            <a:r>
              <a:rPr lang="en-US" altLang="ko-KR" sz="2400" dirty="0">
                <a:solidFill>
                  <a:srgbClr val="C00000"/>
                </a:solidFill>
              </a:rPr>
              <a:t>Wilcoxon signed-ranks test</a:t>
            </a:r>
            <a:r>
              <a:rPr lang="en-US" altLang="ko-KR" sz="2400" dirty="0"/>
              <a:t>. </a:t>
            </a:r>
            <a:r>
              <a:rPr lang="en-US" altLang="ko-KR" sz="2400" dirty="0" smtClean="0"/>
              <a:t>(version </a:t>
            </a:r>
            <a:r>
              <a:rPr lang="en-US" altLang="ko-KR" sz="2400" dirty="0"/>
              <a:t>18, SPSS, Chicago, IL, USA).</a:t>
            </a:r>
            <a:endParaRPr lang="ko-KR" altLang="ko-KR" sz="2400" dirty="0"/>
          </a:p>
        </p:txBody>
      </p:sp>
    </p:spTree>
    <p:extLst>
      <p:ext uri="{BB962C8B-B14F-4D97-AF65-F5344CB8AC3E}">
        <p14:creationId xmlns:p14="http://schemas.microsoft.com/office/powerpoint/2010/main" val="249883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graphicFrame>
        <p:nvGraphicFramePr>
          <p:cNvPr id="2" name="차트 1"/>
          <p:cNvGraphicFramePr/>
          <p:nvPr>
            <p:extLst>
              <p:ext uri="{D42A27DB-BD31-4B8C-83A1-F6EECF244321}">
                <p14:modId xmlns:p14="http://schemas.microsoft.com/office/powerpoint/2010/main" val="3117529906"/>
              </p:ext>
            </p:extLst>
          </p:nvPr>
        </p:nvGraphicFramePr>
        <p:xfrm>
          <a:off x="2195735" y="2348879"/>
          <a:ext cx="4968553" cy="38563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948264" y="2492896"/>
            <a:ext cx="1296144" cy="369332"/>
          </a:xfrm>
          <a:prstGeom prst="rect">
            <a:avLst/>
          </a:prstGeom>
          <a:noFill/>
        </p:spPr>
        <p:txBody>
          <a:bodyPr wrap="square" rtlCol="0">
            <a:spAutoFit/>
          </a:bodyPr>
          <a:lstStyle/>
          <a:p>
            <a:pPr algn="r"/>
            <a:r>
              <a:rPr lang="en-US" altLang="ko-KR" dirty="0" smtClean="0"/>
              <a:t>N=59</a:t>
            </a:r>
            <a:endParaRPr lang="ko-KR" altLang="en-US" dirty="0"/>
          </a:p>
        </p:txBody>
      </p:sp>
    </p:spTree>
    <p:extLst>
      <p:ext uri="{BB962C8B-B14F-4D97-AF65-F5344CB8AC3E}">
        <p14:creationId xmlns:p14="http://schemas.microsoft.com/office/powerpoint/2010/main" val="362833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1575495618"/>
              </p:ext>
            </p:extLst>
          </p:nvPr>
        </p:nvGraphicFramePr>
        <p:xfrm>
          <a:off x="785813" y="2420888"/>
          <a:ext cx="3786187" cy="3651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내용 개체 틀 8"/>
          <p:cNvGraphicFramePr>
            <a:graphicFrameLocks noGrp="1"/>
          </p:cNvGraphicFramePr>
          <p:nvPr>
            <p:ph sz="quarter" idx="13"/>
            <p:extLst>
              <p:ext uri="{D42A27DB-BD31-4B8C-83A1-F6EECF244321}">
                <p14:modId xmlns:p14="http://schemas.microsoft.com/office/powerpoint/2010/main" val="1801680171"/>
              </p:ext>
            </p:extLst>
          </p:nvPr>
        </p:nvGraphicFramePr>
        <p:xfrm>
          <a:off x="4714875" y="2420888"/>
          <a:ext cx="3786188" cy="36513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2376264" cy="461665"/>
          </a:xfrm>
          <a:prstGeom prst="rect">
            <a:avLst/>
          </a:prstGeom>
          <a:noFill/>
        </p:spPr>
        <p:txBody>
          <a:bodyPr wrap="square" rtlCol="0">
            <a:spAutoFit/>
          </a:bodyPr>
          <a:lstStyle/>
          <a:p>
            <a:r>
              <a:rPr lang="en-US" altLang="ko-KR" sz="2400" b="1" dirty="0" smtClean="0">
                <a:solidFill>
                  <a:schemeClr val="accent6">
                    <a:lumMod val="50000"/>
                  </a:schemeClr>
                </a:solidFill>
              </a:rPr>
              <a:t>Grade</a:t>
            </a:r>
            <a:endParaRPr lang="ko-KR" altLang="en-US" sz="2400" b="1" dirty="0">
              <a:solidFill>
                <a:schemeClr val="accent6">
                  <a:lumMod val="50000"/>
                </a:schemeClr>
              </a:solidFill>
            </a:endParaRPr>
          </a:p>
        </p:txBody>
      </p:sp>
      <p:sp>
        <p:nvSpPr>
          <p:cNvPr id="11" name="TextBox 10"/>
          <p:cNvSpPr txBox="1"/>
          <p:nvPr/>
        </p:nvSpPr>
        <p:spPr>
          <a:xfrm>
            <a:off x="6948264" y="2492896"/>
            <a:ext cx="1296144" cy="369332"/>
          </a:xfrm>
          <a:prstGeom prst="rect">
            <a:avLst/>
          </a:prstGeom>
          <a:noFill/>
        </p:spPr>
        <p:txBody>
          <a:bodyPr wrap="square" rtlCol="0">
            <a:spAutoFit/>
          </a:bodyPr>
          <a:lstStyle/>
          <a:p>
            <a:pPr algn="r"/>
            <a:r>
              <a:rPr lang="en-US" altLang="ko-KR" dirty="0" smtClean="0"/>
              <a:t>N=59</a:t>
            </a:r>
            <a:endParaRPr lang="ko-KR" altLang="en-US" dirty="0"/>
          </a:p>
        </p:txBody>
      </p:sp>
    </p:spTree>
    <p:extLst>
      <p:ext uri="{BB962C8B-B14F-4D97-AF65-F5344CB8AC3E}">
        <p14:creationId xmlns:p14="http://schemas.microsoft.com/office/powerpoint/2010/main" val="185459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3028204636"/>
              </p:ext>
            </p:extLst>
          </p:nvPr>
        </p:nvGraphicFramePr>
        <p:xfrm>
          <a:off x="785813" y="2420888"/>
          <a:ext cx="3282131" cy="3651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내용 개체 틀 8"/>
          <p:cNvGraphicFramePr>
            <a:graphicFrameLocks noGrp="1"/>
          </p:cNvGraphicFramePr>
          <p:nvPr>
            <p:ph sz="quarter" idx="13"/>
            <p:extLst>
              <p:ext uri="{D42A27DB-BD31-4B8C-83A1-F6EECF244321}">
                <p14:modId xmlns:p14="http://schemas.microsoft.com/office/powerpoint/2010/main" val="2767254354"/>
              </p:ext>
            </p:extLst>
          </p:nvPr>
        </p:nvGraphicFramePr>
        <p:xfrm>
          <a:off x="3923927" y="2420394"/>
          <a:ext cx="4499567" cy="36513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2376264" cy="461665"/>
          </a:xfrm>
          <a:prstGeom prst="rect">
            <a:avLst/>
          </a:prstGeom>
          <a:noFill/>
        </p:spPr>
        <p:txBody>
          <a:bodyPr wrap="square" rtlCol="0">
            <a:spAutoFit/>
          </a:bodyPr>
          <a:lstStyle/>
          <a:p>
            <a:r>
              <a:rPr lang="en-US" altLang="ko-KR" sz="2400" b="1" dirty="0" smtClean="0">
                <a:solidFill>
                  <a:schemeClr val="accent6">
                    <a:lumMod val="50000"/>
                  </a:schemeClr>
                </a:solidFill>
              </a:rPr>
              <a:t>Living condition</a:t>
            </a:r>
            <a:endParaRPr lang="ko-KR" altLang="en-US" sz="2400" b="1" dirty="0">
              <a:solidFill>
                <a:schemeClr val="accent6">
                  <a:lumMod val="50000"/>
                </a:schemeClr>
              </a:solidFill>
            </a:endParaRPr>
          </a:p>
        </p:txBody>
      </p:sp>
      <p:sp>
        <p:nvSpPr>
          <p:cNvPr id="12" name="TextBox 11"/>
          <p:cNvSpPr txBox="1"/>
          <p:nvPr/>
        </p:nvSpPr>
        <p:spPr>
          <a:xfrm>
            <a:off x="6948264" y="2492896"/>
            <a:ext cx="1296144" cy="369332"/>
          </a:xfrm>
          <a:prstGeom prst="rect">
            <a:avLst/>
          </a:prstGeom>
          <a:noFill/>
        </p:spPr>
        <p:txBody>
          <a:bodyPr wrap="square" rtlCol="0">
            <a:spAutoFit/>
          </a:bodyPr>
          <a:lstStyle/>
          <a:p>
            <a:pPr algn="r"/>
            <a:r>
              <a:rPr lang="en-US" altLang="ko-KR" dirty="0" smtClean="0"/>
              <a:t>N=59</a:t>
            </a:r>
            <a:endParaRPr lang="ko-KR" altLang="en-US" dirty="0"/>
          </a:p>
        </p:txBody>
      </p:sp>
    </p:spTree>
    <p:extLst>
      <p:ext uri="{BB962C8B-B14F-4D97-AF65-F5344CB8AC3E}">
        <p14:creationId xmlns:p14="http://schemas.microsoft.com/office/powerpoint/2010/main" val="167753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664297158"/>
              </p:ext>
            </p:extLst>
          </p:nvPr>
        </p:nvGraphicFramePr>
        <p:xfrm>
          <a:off x="1691680" y="2996952"/>
          <a:ext cx="6192688" cy="304561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7272808" cy="461665"/>
          </a:xfrm>
          <a:prstGeom prst="rect">
            <a:avLst/>
          </a:prstGeom>
          <a:noFill/>
        </p:spPr>
        <p:txBody>
          <a:bodyPr wrap="square" rtlCol="0">
            <a:spAutoFit/>
          </a:bodyPr>
          <a:lstStyle/>
          <a:p>
            <a:r>
              <a:rPr lang="en-US" altLang="ko-KR" sz="2400" b="1" dirty="0" smtClean="0">
                <a:solidFill>
                  <a:schemeClr val="accent6">
                    <a:lumMod val="50000"/>
                  </a:schemeClr>
                </a:solidFill>
              </a:rPr>
              <a:t>Sexual experience </a:t>
            </a:r>
            <a:r>
              <a:rPr lang="en-US" altLang="ko-KR" sz="2400" b="1" dirty="0" smtClean="0">
                <a:solidFill>
                  <a:srgbClr val="FF0000"/>
                </a:solidFill>
              </a:rPr>
              <a:t>(</a:t>
            </a:r>
            <a:r>
              <a:rPr lang="en-US" altLang="ko-KR" sz="2400" i="1" dirty="0" smtClean="0">
                <a:ln w="12700">
                  <a:noFill/>
                  <a:prstDash val="solid"/>
                </a:ln>
                <a:solidFill>
                  <a:srgbClr val="FF0000"/>
                </a:solidFill>
                <a:cs typeface="Arial" panose="020B0604020202020204" pitchFamily="34" charset="0"/>
              </a:rPr>
              <a:t>Significant </a:t>
            </a:r>
            <a:r>
              <a:rPr lang="en-US" altLang="ko-KR" sz="2400" i="1" dirty="0">
                <a:ln w="12700">
                  <a:noFill/>
                  <a:prstDash val="solid"/>
                </a:ln>
                <a:solidFill>
                  <a:srgbClr val="FF0000"/>
                </a:solidFill>
                <a:cs typeface="Arial" panose="020B0604020202020204" pitchFamily="34" charset="0"/>
              </a:rPr>
              <a:t>difference, </a:t>
            </a:r>
            <a:r>
              <a:rPr lang="en-US" altLang="ko-KR" sz="2400" i="1" dirty="0" smtClean="0">
                <a:ln w="12700">
                  <a:noFill/>
                  <a:prstDash val="solid"/>
                </a:ln>
                <a:solidFill>
                  <a:srgbClr val="FF0000"/>
                </a:solidFill>
                <a:cs typeface="Arial" panose="020B0604020202020204" pitchFamily="34" charset="0"/>
              </a:rPr>
              <a:t>p=0.023)</a:t>
            </a:r>
            <a:endParaRPr lang="ko-KR" altLang="en-US" sz="2400" b="1" i="1" dirty="0">
              <a:solidFill>
                <a:schemeClr val="accent6">
                  <a:lumMod val="50000"/>
                </a:schemeClr>
              </a:solidFill>
            </a:endParaRPr>
          </a:p>
        </p:txBody>
      </p:sp>
      <p:sp>
        <p:nvSpPr>
          <p:cNvPr id="11" name="TextBox 10"/>
          <p:cNvSpPr txBox="1"/>
          <p:nvPr/>
        </p:nvSpPr>
        <p:spPr>
          <a:xfrm>
            <a:off x="7236296" y="2492896"/>
            <a:ext cx="1008112" cy="369332"/>
          </a:xfrm>
          <a:prstGeom prst="rect">
            <a:avLst/>
          </a:prstGeom>
          <a:noFill/>
        </p:spPr>
        <p:txBody>
          <a:bodyPr wrap="square" rtlCol="0">
            <a:spAutoFit/>
          </a:bodyPr>
          <a:lstStyle/>
          <a:p>
            <a:pPr algn="r"/>
            <a:r>
              <a:rPr lang="en-US" altLang="ko-KR" dirty="0" smtClean="0"/>
              <a:t>N=56</a:t>
            </a:r>
            <a:endParaRPr lang="ko-KR" altLang="en-US" dirty="0"/>
          </a:p>
        </p:txBody>
      </p:sp>
      <p:sp>
        <p:nvSpPr>
          <p:cNvPr id="6" name="TextBox 5"/>
          <p:cNvSpPr txBox="1"/>
          <p:nvPr/>
        </p:nvSpPr>
        <p:spPr>
          <a:xfrm>
            <a:off x="7668344" y="5229200"/>
            <a:ext cx="360040" cy="369332"/>
          </a:xfrm>
          <a:prstGeom prst="rect">
            <a:avLst/>
          </a:prstGeom>
          <a:noFill/>
        </p:spPr>
        <p:txBody>
          <a:bodyPr wrap="square" rtlCol="0">
            <a:spAutoFit/>
          </a:bodyPr>
          <a:lstStyle/>
          <a:p>
            <a:r>
              <a:rPr lang="en-US" altLang="ko-KR" dirty="0" smtClean="0"/>
              <a:t>%</a:t>
            </a:r>
            <a:endParaRPr lang="ko-KR" altLang="en-US" dirty="0"/>
          </a:p>
        </p:txBody>
      </p:sp>
    </p:spTree>
    <p:extLst>
      <p:ext uri="{BB962C8B-B14F-4D97-AF65-F5344CB8AC3E}">
        <p14:creationId xmlns:p14="http://schemas.microsoft.com/office/powerpoint/2010/main" val="401339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graphicFrame>
        <p:nvGraphicFramePr>
          <p:cNvPr id="2" name="차트 1"/>
          <p:cNvGraphicFramePr/>
          <p:nvPr>
            <p:extLst>
              <p:ext uri="{D42A27DB-BD31-4B8C-83A1-F6EECF244321}">
                <p14:modId xmlns:p14="http://schemas.microsoft.com/office/powerpoint/2010/main" val="1884131070"/>
              </p:ext>
            </p:extLst>
          </p:nvPr>
        </p:nvGraphicFramePr>
        <p:xfrm>
          <a:off x="2195735" y="2348879"/>
          <a:ext cx="4968553" cy="38563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948264" y="2492896"/>
            <a:ext cx="1584176" cy="646331"/>
          </a:xfrm>
          <a:prstGeom prst="rect">
            <a:avLst/>
          </a:prstGeom>
          <a:noFill/>
        </p:spPr>
        <p:txBody>
          <a:bodyPr wrap="square" rtlCol="0">
            <a:spAutoFit/>
          </a:bodyPr>
          <a:lstStyle/>
          <a:p>
            <a:pPr algn="r"/>
            <a:r>
              <a:rPr lang="en-US" altLang="ko-KR" dirty="0" smtClean="0"/>
              <a:t>N: Male =13</a:t>
            </a:r>
          </a:p>
          <a:p>
            <a:pPr algn="r"/>
            <a:r>
              <a:rPr lang="en-US" altLang="ko-KR" dirty="0" smtClean="0"/>
              <a:t>Female=6</a:t>
            </a:r>
            <a:endParaRPr lang="ko-KR" altLang="en-US" dirty="0"/>
          </a:p>
        </p:txBody>
      </p:sp>
    </p:spTree>
    <p:extLst>
      <p:ext uri="{BB962C8B-B14F-4D97-AF65-F5344CB8AC3E}">
        <p14:creationId xmlns:p14="http://schemas.microsoft.com/office/powerpoint/2010/main" val="1747487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2606569543"/>
              </p:ext>
            </p:extLst>
          </p:nvPr>
        </p:nvGraphicFramePr>
        <p:xfrm>
          <a:off x="766948" y="2884341"/>
          <a:ext cx="3517020" cy="30456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내용 개체 틀 7"/>
          <p:cNvGraphicFramePr>
            <a:graphicFrameLocks noGrp="1"/>
          </p:cNvGraphicFramePr>
          <p:nvPr>
            <p:ph sz="quarter" idx="13"/>
            <p:extLst>
              <p:ext uri="{D42A27DB-BD31-4B8C-83A1-F6EECF244321}">
                <p14:modId xmlns:p14="http://schemas.microsoft.com/office/powerpoint/2010/main" val="2029568786"/>
              </p:ext>
            </p:extLst>
          </p:nvPr>
        </p:nvGraphicFramePr>
        <p:xfrm>
          <a:off x="4871294" y="2907421"/>
          <a:ext cx="3672408" cy="304561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3240360" cy="461665"/>
          </a:xfrm>
          <a:prstGeom prst="rect">
            <a:avLst/>
          </a:prstGeom>
          <a:noFill/>
        </p:spPr>
        <p:txBody>
          <a:bodyPr wrap="square" rtlCol="0">
            <a:spAutoFit/>
          </a:bodyPr>
          <a:lstStyle/>
          <a:p>
            <a:r>
              <a:rPr lang="en-US" altLang="ko-KR" sz="2400" b="1" dirty="0" smtClean="0">
                <a:solidFill>
                  <a:schemeClr val="accent6">
                    <a:lumMod val="50000"/>
                  </a:schemeClr>
                </a:solidFill>
              </a:rPr>
              <a:t>STI examination</a:t>
            </a:r>
            <a:endParaRPr lang="ko-KR" altLang="en-US" sz="2400" b="1" i="1" dirty="0">
              <a:solidFill>
                <a:schemeClr val="accent6">
                  <a:lumMod val="50000"/>
                </a:schemeClr>
              </a:solidFill>
            </a:endParaRPr>
          </a:p>
        </p:txBody>
      </p:sp>
      <p:sp>
        <p:nvSpPr>
          <p:cNvPr id="11" name="TextBox 10"/>
          <p:cNvSpPr txBox="1"/>
          <p:nvPr/>
        </p:nvSpPr>
        <p:spPr>
          <a:xfrm>
            <a:off x="3275856" y="2515009"/>
            <a:ext cx="1008112" cy="369332"/>
          </a:xfrm>
          <a:prstGeom prst="rect">
            <a:avLst/>
          </a:prstGeom>
          <a:noFill/>
        </p:spPr>
        <p:txBody>
          <a:bodyPr wrap="square" rtlCol="0">
            <a:spAutoFit/>
          </a:bodyPr>
          <a:lstStyle/>
          <a:p>
            <a:pPr algn="r"/>
            <a:r>
              <a:rPr lang="en-US" altLang="ko-KR" dirty="0" smtClean="0"/>
              <a:t>N=52</a:t>
            </a:r>
            <a:endParaRPr lang="ko-KR" altLang="en-US" dirty="0"/>
          </a:p>
        </p:txBody>
      </p:sp>
      <p:sp>
        <p:nvSpPr>
          <p:cNvPr id="6" name="TextBox 5"/>
          <p:cNvSpPr txBox="1"/>
          <p:nvPr/>
        </p:nvSpPr>
        <p:spPr>
          <a:xfrm>
            <a:off x="3815916" y="5157192"/>
            <a:ext cx="360040" cy="369332"/>
          </a:xfrm>
          <a:prstGeom prst="rect">
            <a:avLst/>
          </a:prstGeom>
          <a:noFill/>
        </p:spPr>
        <p:txBody>
          <a:bodyPr wrap="square" rtlCol="0">
            <a:spAutoFit/>
          </a:bodyPr>
          <a:lstStyle/>
          <a:p>
            <a:r>
              <a:rPr lang="en-US" altLang="ko-KR" dirty="0" smtClean="0"/>
              <a:t>%</a:t>
            </a:r>
            <a:endParaRPr lang="ko-KR" altLang="en-US" dirty="0"/>
          </a:p>
        </p:txBody>
      </p:sp>
      <p:sp>
        <p:nvSpPr>
          <p:cNvPr id="12" name="TextBox 11"/>
          <p:cNvSpPr txBox="1"/>
          <p:nvPr/>
        </p:nvSpPr>
        <p:spPr>
          <a:xfrm>
            <a:off x="4788024" y="2468842"/>
            <a:ext cx="3240360" cy="461665"/>
          </a:xfrm>
          <a:prstGeom prst="rect">
            <a:avLst/>
          </a:prstGeom>
          <a:noFill/>
        </p:spPr>
        <p:txBody>
          <a:bodyPr wrap="square" rtlCol="0">
            <a:spAutoFit/>
          </a:bodyPr>
          <a:lstStyle/>
          <a:p>
            <a:r>
              <a:rPr lang="en-US" altLang="ko-KR" sz="2400" b="1" dirty="0" smtClean="0">
                <a:solidFill>
                  <a:schemeClr val="accent6">
                    <a:lumMod val="50000"/>
                  </a:schemeClr>
                </a:solidFill>
              </a:rPr>
              <a:t>Condom use</a:t>
            </a:r>
            <a:endParaRPr lang="ko-KR" altLang="en-US" sz="2400" b="1" i="1" dirty="0">
              <a:solidFill>
                <a:schemeClr val="accent6">
                  <a:lumMod val="50000"/>
                </a:schemeClr>
              </a:solidFill>
            </a:endParaRPr>
          </a:p>
        </p:txBody>
      </p:sp>
      <p:sp>
        <p:nvSpPr>
          <p:cNvPr id="13" name="TextBox 12"/>
          <p:cNvSpPr txBox="1"/>
          <p:nvPr/>
        </p:nvSpPr>
        <p:spPr>
          <a:xfrm>
            <a:off x="7524328" y="2559561"/>
            <a:ext cx="1008112" cy="369332"/>
          </a:xfrm>
          <a:prstGeom prst="rect">
            <a:avLst/>
          </a:prstGeom>
          <a:noFill/>
        </p:spPr>
        <p:txBody>
          <a:bodyPr wrap="square" rtlCol="0">
            <a:spAutoFit/>
          </a:bodyPr>
          <a:lstStyle/>
          <a:p>
            <a:pPr algn="r"/>
            <a:r>
              <a:rPr lang="en-US" altLang="ko-KR" dirty="0" smtClean="0"/>
              <a:t>N=50</a:t>
            </a:r>
            <a:endParaRPr lang="ko-KR" altLang="en-US" dirty="0"/>
          </a:p>
        </p:txBody>
      </p:sp>
      <p:sp>
        <p:nvSpPr>
          <p:cNvPr id="14" name="TextBox 13"/>
          <p:cNvSpPr txBox="1"/>
          <p:nvPr/>
        </p:nvSpPr>
        <p:spPr>
          <a:xfrm>
            <a:off x="8241704" y="5157192"/>
            <a:ext cx="360040" cy="369332"/>
          </a:xfrm>
          <a:prstGeom prst="rect">
            <a:avLst/>
          </a:prstGeom>
          <a:noFill/>
        </p:spPr>
        <p:txBody>
          <a:bodyPr wrap="square" rtlCol="0">
            <a:spAutoFit/>
          </a:bodyPr>
          <a:lstStyle/>
          <a:p>
            <a:r>
              <a:rPr lang="en-US" altLang="ko-KR" dirty="0" smtClean="0"/>
              <a:t>%</a:t>
            </a:r>
            <a:endParaRPr lang="ko-KR" altLang="en-US" dirty="0"/>
          </a:p>
        </p:txBody>
      </p:sp>
    </p:spTree>
    <p:extLst>
      <p:ext uri="{BB962C8B-B14F-4D97-AF65-F5344CB8AC3E}">
        <p14:creationId xmlns:p14="http://schemas.microsoft.com/office/powerpoint/2010/main" val="159438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3596655277"/>
              </p:ext>
            </p:extLst>
          </p:nvPr>
        </p:nvGraphicFramePr>
        <p:xfrm>
          <a:off x="774015" y="2884341"/>
          <a:ext cx="3517020" cy="30456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내용 개체 틀 7"/>
          <p:cNvGraphicFramePr>
            <a:graphicFrameLocks noGrp="1"/>
          </p:cNvGraphicFramePr>
          <p:nvPr>
            <p:ph sz="quarter" idx="13"/>
            <p:extLst>
              <p:ext uri="{D42A27DB-BD31-4B8C-83A1-F6EECF244321}">
                <p14:modId xmlns:p14="http://schemas.microsoft.com/office/powerpoint/2010/main" val="2725633031"/>
              </p:ext>
            </p:extLst>
          </p:nvPr>
        </p:nvGraphicFramePr>
        <p:xfrm>
          <a:off x="4644008" y="2907421"/>
          <a:ext cx="3899694" cy="304561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3240360" cy="461665"/>
          </a:xfrm>
          <a:prstGeom prst="rect">
            <a:avLst/>
          </a:prstGeom>
          <a:noFill/>
        </p:spPr>
        <p:txBody>
          <a:bodyPr wrap="square" rtlCol="0">
            <a:spAutoFit/>
          </a:bodyPr>
          <a:lstStyle/>
          <a:p>
            <a:r>
              <a:rPr lang="en-US" altLang="ko-KR" sz="2400" b="1" dirty="0" smtClean="0">
                <a:solidFill>
                  <a:schemeClr val="accent6">
                    <a:lumMod val="50000"/>
                  </a:schemeClr>
                </a:solidFill>
              </a:rPr>
              <a:t>Smoking experience</a:t>
            </a:r>
            <a:endParaRPr lang="ko-KR" altLang="en-US" sz="2400" b="1" i="1" dirty="0">
              <a:solidFill>
                <a:schemeClr val="accent6">
                  <a:lumMod val="50000"/>
                </a:schemeClr>
              </a:solidFill>
            </a:endParaRPr>
          </a:p>
        </p:txBody>
      </p:sp>
      <p:sp>
        <p:nvSpPr>
          <p:cNvPr id="11" name="TextBox 10"/>
          <p:cNvSpPr txBox="1"/>
          <p:nvPr/>
        </p:nvSpPr>
        <p:spPr>
          <a:xfrm>
            <a:off x="3275856" y="2515009"/>
            <a:ext cx="1008112" cy="369332"/>
          </a:xfrm>
          <a:prstGeom prst="rect">
            <a:avLst/>
          </a:prstGeom>
          <a:noFill/>
        </p:spPr>
        <p:txBody>
          <a:bodyPr wrap="square" rtlCol="0">
            <a:spAutoFit/>
          </a:bodyPr>
          <a:lstStyle/>
          <a:p>
            <a:pPr algn="r"/>
            <a:r>
              <a:rPr lang="en-US" altLang="ko-KR" dirty="0" smtClean="0"/>
              <a:t>N=59</a:t>
            </a:r>
            <a:endParaRPr lang="ko-KR" altLang="en-US" dirty="0"/>
          </a:p>
        </p:txBody>
      </p:sp>
      <p:sp>
        <p:nvSpPr>
          <p:cNvPr id="6" name="TextBox 5"/>
          <p:cNvSpPr txBox="1"/>
          <p:nvPr/>
        </p:nvSpPr>
        <p:spPr>
          <a:xfrm>
            <a:off x="3815916" y="5157192"/>
            <a:ext cx="360040" cy="369332"/>
          </a:xfrm>
          <a:prstGeom prst="rect">
            <a:avLst/>
          </a:prstGeom>
          <a:noFill/>
        </p:spPr>
        <p:txBody>
          <a:bodyPr wrap="square" rtlCol="0">
            <a:spAutoFit/>
          </a:bodyPr>
          <a:lstStyle/>
          <a:p>
            <a:r>
              <a:rPr lang="en-US" altLang="ko-KR" dirty="0" smtClean="0"/>
              <a:t>%</a:t>
            </a:r>
            <a:endParaRPr lang="ko-KR" altLang="en-US" dirty="0"/>
          </a:p>
        </p:txBody>
      </p:sp>
      <p:sp>
        <p:nvSpPr>
          <p:cNvPr id="12" name="TextBox 11"/>
          <p:cNvSpPr txBox="1"/>
          <p:nvPr/>
        </p:nvSpPr>
        <p:spPr>
          <a:xfrm>
            <a:off x="4788024" y="2451665"/>
            <a:ext cx="4032448" cy="400110"/>
          </a:xfrm>
          <a:prstGeom prst="rect">
            <a:avLst/>
          </a:prstGeom>
          <a:noFill/>
        </p:spPr>
        <p:txBody>
          <a:bodyPr wrap="square" rtlCol="0">
            <a:spAutoFit/>
          </a:bodyPr>
          <a:lstStyle/>
          <a:p>
            <a:r>
              <a:rPr lang="en-US" altLang="ko-KR" sz="2000" b="1" dirty="0" smtClean="0">
                <a:solidFill>
                  <a:schemeClr val="accent6">
                    <a:lumMod val="50000"/>
                  </a:schemeClr>
                </a:solidFill>
              </a:rPr>
              <a:t>Frequency of alcohol consumption</a:t>
            </a:r>
            <a:endParaRPr lang="ko-KR" altLang="en-US" sz="2000" b="1" i="1" dirty="0">
              <a:solidFill>
                <a:schemeClr val="accent6">
                  <a:lumMod val="50000"/>
                </a:schemeClr>
              </a:solidFill>
            </a:endParaRPr>
          </a:p>
        </p:txBody>
      </p:sp>
      <p:sp>
        <p:nvSpPr>
          <p:cNvPr id="13" name="TextBox 12"/>
          <p:cNvSpPr txBox="1"/>
          <p:nvPr/>
        </p:nvSpPr>
        <p:spPr>
          <a:xfrm>
            <a:off x="7538316" y="2907095"/>
            <a:ext cx="1008112" cy="369332"/>
          </a:xfrm>
          <a:prstGeom prst="rect">
            <a:avLst/>
          </a:prstGeom>
          <a:noFill/>
        </p:spPr>
        <p:txBody>
          <a:bodyPr wrap="square" rtlCol="0">
            <a:spAutoFit/>
          </a:bodyPr>
          <a:lstStyle/>
          <a:p>
            <a:pPr algn="r"/>
            <a:r>
              <a:rPr lang="en-US" altLang="ko-KR" dirty="0" smtClean="0"/>
              <a:t>N=59</a:t>
            </a:r>
            <a:endParaRPr lang="ko-KR" altLang="en-US" dirty="0"/>
          </a:p>
        </p:txBody>
      </p:sp>
      <p:sp>
        <p:nvSpPr>
          <p:cNvPr id="14" name="TextBox 13"/>
          <p:cNvSpPr txBox="1"/>
          <p:nvPr/>
        </p:nvSpPr>
        <p:spPr>
          <a:xfrm>
            <a:off x="8290570" y="5157192"/>
            <a:ext cx="360040" cy="369332"/>
          </a:xfrm>
          <a:prstGeom prst="rect">
            <a:avLst/>
          </a:prstGeom>
          <a:noFill/>
        </p:spPr>
        <p:txBody>
          <a:bodyPr wrap="square" rtlCol="0">
            <a:spAutoFit/>
          </a:bodyPr>
          <a:lstStyle/>
          <a:p>
            <a:r>
              <a:rPr lang="en-US" altLang="ko-KR" dirty="0" smtClean="0"/>
              <a:t>%</a:t>
            </a:r>
            <a:endParaRPr lang="ko-KR" altLang="en-US" dirty="0"/>
          </a:p>
        </p:txBody>
      </p:sp>
      <p:sp>
        <p:nvSpPr>
          <p:cNvPr id="2" name="직사각형 1"/>
          <p:cNvSpPr/>
          <p:nvPr/>
        </p:nvSpPr>
        <p:spPr>
          <a:xfrm>
            <a:off x="511850" y="5878879"/>
            <a:ext cx="4145109" cy="461665"/>
          </a:xfrm>
          <a:prstGeom prst="rect">
            <a:avLst/>
          </a:prstGeom>
        </p:spPr>
        <p:txBody>
          <a:bodyPr wrap="none">
            <a:spAutoFit/>
          </a:bodyPr>
          <a:lstStyle/>
          <a:p>
            <a:r>
              <a:rPr lang="en-US" altLang="ko-KR" sz="2400" dirty="0">
                <a:solidFill>
                  <a:srgbClr val="FF0000"/>
                </a:solidFill>
              </a:rPr>
              <a:t>(</a:t>
            </a:r>
            <a:r>
              <a:rPr lang="en-US" altLang="ko-KR" sz="2400" i="1" dirty="0">
                <a:ln w="12700">
                  <a:noFill/>
                  <a:prstDash val="solid"/>
                </a:ln>
                <a:solidFill>
                  <a:srgbClr val="FF0000"/>
                </a:solidFill>
                <a:cs typeface="Arial" panose="020B0604020202020204" pitchFamily="34" charset="0"/>
              </a:rPr>
              <a:t>Significant difference, </a:t>
            </a:r>
            <a:r>
              <a:rPr lang="en-US" altLang="ko-KR" sz="2400" i="1" dirty="0" smtClean="0">
                <a:ln w="12700">
                  <a:noFill/>
                  <a:prstDash val="solid"/>
                </a:ln>
                <a:solidFill>
                  <a:srgbClr val="FF0000"/>
                </a:solidFill>
                <a:cs typeface="Arial" panose="020B0604020202020204" pitchFamily="34" charset="0"/>
              </a:rPr>
              <a:t>p&lt;0.001)</a:t>
            </a:r>
            <a:endParaRPr lang="ko-KR" altLang="en-US" sz="2400" i="1" dirty="0">
              <a:solidFill>
                <a:schemeClr val="accent6">
                  <a:lumMod val="50000"/>
                </a:schemeClr>
              </a:solidFill>
            </a:endParaRPr>
          </a:p>
        </p:txBody>
      </p:sp>
    </p:spTree>
    <p:extLst>
      <p:ext uri="{BB962C8B-B14F-4D97-AF65-F5344CB8AC3E}">
        <p14:creationId xmlns:p14="http://schemas.microsoft.com/office/powerpoint/2010/main" val="329661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8" name="내용 개체 틀 7"/>
          <p:cNvGraphicFramePr>
            <a:graphicFrameLocks noGrp="1"/>
          </p:cNvGraphicFramePr>
          <p:nvPr>
            <p:ph sz="half" idx="2"/>
            <p:extLst>
              <p:ext uri="{D42A27DB-BD31-4B8C-83A1-F6EECF244321}">
                <p14:modId xmlns:p14="http://schemas.microsoft.com/office/powerpoint/2010/main" val="1167294614"/>
              </p:ext>
            </p:extLst>
          </p:nvPr>
        </p:nvGraphicFramePr>
        <p:xfrm>
          <a:off x="774015" y="2884341"/>
          <a:ext cx="3517020" cy="30456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내용 개체 틀 7"/>
          <p:cNvGraphicFramePr>
            <a:graphicFrameLocks noGrp="1"/>
          </p:cNvGraphicFramePr>
          <p:nvPr>
            <p:ph sz="quarter" idx="13"/>
            <p:extLst>
              <p:ext uri="{D42A27DB-BD31-4B8C-83A1-F6EECF244321}">
                <p14:modId xmlns:p14="http://schemas.microsoft.com/office/powerpoint/2010/main" val="3928504775"/>
              </p:ext>
            </p:extLst>
          </p:nvPr>
        </p:nvGraphicFramePr>
        <p:xfrm>
          <a:off x="4644008" y="2907421"/>
          <a:ext cx="3899694" cy="304561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02"/>
          <p:cNvSpPr>
            <a:spLocks noChangeArrowheads="1"/>
          </p:cNvSpPr>
          <p:nvPr/>
        </p:nvSpPr>
        <p:spPr bwMode="gray">
          <a:xfrm>
            <a:off x="738964" y="1757292"/>
            <a:ext cx="7684531" cy="46166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400" dirty="0" smtClean="0">
                <a:solidFill>
                  <a:schemeClr val="tx1"/>
                </a:solidFill>
                <a:ea typeface="굴림" charset="-127"/>
                <a:cs typeface="Arial" charset="0"/>
              </a:rPr>
              <a:t>Gender comparisons of the subjects’ general characteristics</a:t>
            </a:r>
            <a:endParaRPr lang="en-US" altLang="ko-KR" sz="2000" dirty="0">
              <a:solidFill>
                <a:schemeClr val="tx1"/>
              </a:solidFill>
              <a:ea typeface="굴림" charset="-127"/>
              <a:cs typeface="Arial" charset="0"/>
            </a:endParaRPr>
          </a:p>
        </p:txBody>
      </p:sp>
      <p:sp>
        <p:nvSpPr>
          <p:cNvPr id="10" name="TextBox 9"/>
          <p:cNvSpPr txBox="1"/>
          <p:nvPr/>
        </p:nvSpPr>
        <p:spPr>
          <a:xfrm>
            <a:off x="827584" y="2420888"/>
            <a:ext cx="3240360" cy="461665"/>
          </a:xfrm>
          <a:prstGeom prst="rect">
            <a:avLst/>
          </a:prstGeom>
          <a:noFill/>
        </p:spPr>
        <p:txBody>
          <a:bodyPr wrap="square" rtlCol="0">
            <a:spAutoFit/>
          </a:bodyPr>
          <a:lstStyle/>
          <a:p>
            <a:r>
              <a:rPr lang="en-US" altLang="ko-KR" sz="2400" b="1" dirty="0" smtClean="0">
                <a:solidFill>
                  <a:schemeClr val="accent6">
                    <a:lumMod val="50000"/>
                  </a:schemeClr>
                </a:solidFill>
              </a:rPr>
              <a:t>Heard of HPV</a:t>
            </a:r>
            <a:endParaRPr lang="ko-KR" altLang="en-US" sz="2400" b="1" i="1" dirty="0">
              <a:solidFill>
                <a:schemeClr val="accent6">
                  <a:lumMod val="50000"/>
                </a:schemeClr>
              </a:solidFill>
            </a:endParaRPr>
          </a:p>
        </p:txBody>
      </p:sp>
      <p:sp>
        <p:nvSpPr>
          <p:cNvPr id="11" name="TextBox 10"/>
          <p:cNvSpPr txBox="1"/>
          <p:nvPr/>
        </p:nvSpPr>
        <p:spPr>
          <a:xfrm>
            <a:off x="3275856" y="2515009"/>
            <a:ext cx="1008112" cy="369332"/>
          </a:xfrm>
          <a:prstGeom prst="rect">
            <a:avLst/>
          </a:prstGeom>
          <a:noFill/>
        </p:spPr>
        <p:txBody>
          <a:bodyPr wrap="square" rtlCol="0">
            <a:spAutoFit/>
          </a:bodyPr>
          <a:lstStyle/>
          <a:p>
            <a:pPr algn="r"/>
            <a:r>
              <a:rPr lang="en-US" altLang="ko-KR" dirty="0" smtClean="0"/>
              <a:t>N=59</a:t>
            </a:r>
            <a:endParaRPr lang="ko-KR" altLang="en-US" dirty="0"/>
          </a:p>
        </p:txBody>
      </p:sp>
      <p:sp>
        <p:nvSpPr>
          <p:cNvPr id="6" name="TextBox 5"/>
          <p:cNvSpPr txBox="1"/>
          <p:nvPr/>
        </p:nvSpPr>
        <p:spPr>
          <a:xfrm>
            <a:off x="3815916" y="5157192"/>
            <a:ext cx="360040" cy="369332"/>
          </a:xfrm>
          <a:prstGeom prst="rect">
            <a:avLst/>
          </a:prstGeom>
          <a:noFill/>
        </p:spPr>
        <p:txBody>
          <a:bodyPr wrap="square" rtlCol="0">
            <a:spAutoFit/>
          </a:bodyPr>
          <a:lstStyle/>
          <a:p>
            <a:r>
              <a:rPr lang="en-US" altLang="ko-KR" dirty="0" smtClean="0"/>
              <a:t>%</a:t>
            </a:r>
            <a:endParaRPr lang="ko-KR" altLang="en-US" dirty="0"/>
          </a:p>
        </p:txBody>
      </p:sp>
      <p:sp>
        <p:nvSpPr>
          <p:cNvPr id="12" name="TextBox 11"/>
          <p:cNvSpPr txBox="1"/>
          <p:nvPr/>
        </p:nvSpPr>
        <p:spPr>
          <a:xfrm>
            <a:off x="4788024" y="2451665"/>
            <a:ext cx="2952328" cy="400110"/>
          </a:xfrm>
          <a:prstGeom prst="rect">
            <a:avLst/>
          </a:prstGeom>
          <a:noFill/>
        </p:spPr>
        <p:txBody>
          <a:bodyPr wrap="square" rtlCol="0">
            <a:spAutoFit/>
          </a:bodyPr>
          <a:lstStyle/>
          <a:p>
            <a:r>
              <a:rPr lang="en-US" altLang="ko-KR" sz="2000" b="1" dirty="0" smtClean="0">
                <a:solidFill>
                  <a:schemeClr val="accent6">
                    <a:lumMod val="50000"/>
                  </a:schemeClr>
                </a:solidFill>
              </a:rPr>
              <a:t>Heard of genital warts</a:t>
            </a:r>
            <a:endParaRPr lang="ko-KR" altLang="en-US" sz="2000" b="1" i="1" dirty="0">
              <a:solidFill>
                <a:schemeClr val="accent6">
                  <a:lumMod val="50000"/>
                </a:schemeClr>
              </a:solidFill>
            </a:endParaRPr>
          </a:p>
        </p:txBody>
      </p:sp>
      <p:sp>
        <p:nvSpPr>
          <p:cNvPr id="13" name="TextBox 12"/>
          <p:cNvSpPr txBox="1"/>
          <p:nvPr/>
        </p:nvSpPr>
        <p:spPr>
          <a:xfrm>
            <a:off x="7538316" y="2513221"/>
            <a:ext cx="1008112" cy="369332"/>
          </a:xfrm>
          <a:prstGeom prst="rect">
            <a:avLst/>
          </a:prstGeom>
          <a:noFill/>
        </p:spPr>
        <p:txBody>
          <a:bodyPr wrap="square" rtlCol="0">
            <a:spAutoFit/>
          </a:bodyPr>
          <a:lstStyle/>
          <a:p>
            <a:pPr algn="r"/>
            <a:r>
              <a:rPr lang="en-US" altLang="ko-KR" dirty="0" smtClean="0"/>
              <a:t>N=59</a:t>
            </a:r>
            <a:endParaRPr lang="ko-KR" altLang="en-US" dirty="0"/>
          </a:p>
        </p:txBody>
      </p:sp>
      <p:sp>
        <p:nvSpPr>
          <p:cNvPr id="14" name="TextBox 13"/>
          <p:cNvSpPr txBox="1"/>
          <p:nvPr/>
        </p:nvSpPr>
        <p:spPr>
          <a:xfrm>
            <a:off x="8366408" y="5151665"/>
            <a:ext cx="360040" cy="369332"/>
          </a:xfrm>
          <a:prstGeom prst="rect">
            <a:avLst/>
          </a:prstGeom>
          <a:noFill/>
        </p:spPr>
        <p:txBody>
          <a:bodyPr wrap="square" rtlCol="0">
            <a:spAutoFit/>
          </a:bodyPr>
          <a:lstStyle/>
          <a:p>
            <a:r>
              <a:rPr lang="en-US" altLang="ko-KR" dirty="0" smtClean="0"/>
              <a:t>%</a:t>
            </a:r>
            <a:endParaRPr lang="ko-KR" altLang="en-US" dirty="0"/>
          </a:p>
        </p:txBody>
      </p:sp>
    </p:spTree>
    <p:extLst>
      <p:ext uri="{BB962C8B-B14F-4D97-AF65-F5344CB8AC3E}">
        <p14:creationId xmlns:p14="http://schemas.microsoft.com/office/powerpoint/2010/main" val="34783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4" name="내용 개체 틀 3"/>
          <p:cNvGraphicFramePr>
            <a:graphicFrameLocks noGrp="1"/>
          </p:cNvGraphicFramePr>
          <p:nvPr>
            <p:ph sz="half" idx="2"/>
            <p:extLst>
              <p:ext uri="{D42A27DB-BD31-4B8C-83A1-F6EECF244321}">
                <p14:modId xmlns:p14="http://schemas.microsoft.com/office/powerpoint/2010/main" val="2620795373"/>
              </p:ext>
            </p:extLst>
          </p:nvPr>
        </p:nvGraphicFramePr>
        <p:xfrm>
          <a:off x="611560" y="2708920"/>
          <a:ext cx="7811935" cy="345690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Ⅰ</a:t>
            </a:r>
            <a:endParaRPr lang="en-US" altLang="ko-KR" sz="2800" dirty="0">
              <a:solidFill>
                <a:schemeClr val="tx1"/>
              </a:solidFill>
              <a:ea typeface="굴림" charset="-127"/>
              <a:cs typeface="Arial" charset="0"/>
            </a:endParaRPr>
          </a:p>
        </p:txBody>
      </p:sp>
      <p:sp>
        <p:nvSpPr>
          <p:cNvPr id="7" name="TextBox 6"/>
          <p:cNvSpPr txBox="1"/>
          <p:nvPr/>
        </p:nvSpPr>
        <p:spPr>
          <a:xfrm>
            <a:off x="899592" y="2292952"/>
            <a:ext cx="2232248" cy="523220"/>
          </a:xfrm>
          <a:prstGeom prst="rect">
            <a:avLst/>
          </a:prstGeom>
          <a:noFill/>
        </p:spPr>
        <p:txBody>
          <a:bodyPr wrap="square" rtlCol="0">
            <a:spAutoFit/>
          </a:bodyPr>
          <a:lstStyle/>
          <a:p>
            <a:r>
              <a:rPr lang="en-US" altLang="ko-KR" sz="2800" b="1" dirty="0" smtClean="0">
                <a:solidFill>
                  <a:schemeClr val="accent5">
                    <a:lumMod val="50000"/>
                  </a:schemeClr>
                </a:solidFill>
              </a:rPr>
              <a:t>Pretest</a:t>
            </a:r>
            <a:endParaRPr lang="ko-KR" altLang="en-US" sz="2800" b="1" dirty="0">
              <a:solidFill>
                <a:schemeClr val="accent5">
                  <a:lumMod val="50000"/>
                </a:schemeClr>
              </a:solidFill>
            </a:endParaRPr>
          </a:p>
        </p:txBody>
      </p:sp>
      <p:sp>
        <p:nvSpPr>
          <p:cNvPr id="15" name="직사각형 14"/>
          <p:cNvSpPr/>
          <p:nvPr/>
        </p:nvSpPr>
        <p:spPr>
          <a:xfrm>
            <a:off x="1043608" y="3501008"/>
            <a:ext cx="2304256"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1043608" y="3789041"/>
            <a:ext cx="2304256" cy="28803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1043608" y="4077072"/>
            <a:ext cx="2304256" cy="296415"/>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p:cNvSpPr/>
          <p:nvPr/>
        </p:nvSpPr>
        <p:spPr>
          <a:xfrm>
            <a:off x="734718" y="4437112"/>
            <a:ext cx="2645100" cy="216023"/>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p:cNvSpPr/>
          <p:nvPr/>
        </p:nvSpPr>
        <p:spPr>
          <a:xfrm>
            <a:off x="596958" y="5013176"/>
            <a:ext cx="2797110" cy="288032"/>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1940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751013"/>
            <a:ext cx="8138760" cy="4198267"/>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2130500"/>
            <a:ext cx="7272809"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HPV infection among sexually active men </a:t>
            </a:r>
            <a:endParaRPr lang="en-US" altLang="ko-KR" sz="2800" dirty="0">
              <a:solidFill>
                <a:srgbClr val="000000"/>
              </a:solidFill>
              <a:ea typeface="굴림" charset="-127"/>
              <a:cs typeface="Arial" charset="0"/>
            </a:endParaRPr>
          </a:p>
        </p:txBody>
      </p:sp>
      <p:sp>
        <p:nvSpPr>
          <p:cNvPr id="2" name="TextBox 1"/>
          <p:cNvSpPr txBox="1"/>
          <p:nvPr/>
        </p:nvSpPr>
        <p:spPr>
          <a:xfrm>
            <a:off x="899592" y="2780928"/>
            <a:ext cx="7488832" cy="2554545"/>
          </a:xfrm>
          <a:prstGeom prst="rect">
            <a:avLst/>
          </a:prstGeom>
          <a:noFill/>
        </p:spPr>
        <p:txBody>
          <a:bodyPr wrap="square" rtlCol="0">
            <a:spAutoFit/>
          </a:bodyPr>
          <a:lstStyle/>
          <a:p>
            <a:r>
              <a:rPr lang="en-US" altLang="ko-KR" sz="2800" dirty="0"/>
              <a:t>The incidence of cervical cancers has shown a decreasing trend, but </a:t>
            </a:r>
            <a:r>
              <a:rPr lang="en-US" altLang="ko-KR" sz="2800" dirty="0">
                <a:solidFill>
                  <a:srgbClr val="C00000"/>
                </a:solidFill>
              </a:rPr>
              <a:t>the incidence of anal and oropharyngeal cancers has been increasing</a:t>
            </a:r>
            <a:r>
              <a:rPr lang="en-US" altLang="ko-KR" sz="2800" dirty="0"/>
              <a:t> in the USA, and currently no public screening programs are applied for this </a:t>
            </a:r>
            <a:endParaRPr lang="en-US" altLang="ko-KR" sz="2800" dirty="0" smtClean="0"/>
          </a:p>
          <a:p>
            <a:pPr algn="r"/>
            <a:r>
              <a:rPr lang="en-US" altLang="ko-KR" sz="2000" dirty="0" smtClean="0"/>
              <a:t>(</a:t>
            </a:r>
            <a:r>
              <a:rPr lang="en-US" altLang="ko-KR" sz="2000" i="1" dirty="0" err="1"/>
              <a:t>Gillison</a:t>
            </a:r>
            <a:r>
              <a:rPr lang="en-US" altLang="ko-KR" sz="2000" i="1" dirty="0"/>
              <a:t> et </a:t>
            </a:r>
            <a:r>
              <a:rPr lang="en-US" altLang="ko-KR" sz="2000" i="1" dirty="0" smtClean="0"/>
              <a:t>al</a:t>
            </a:r>
            <a:r>
              <a:rPr lang="en-US" altLang="ko-KR" sz="2000" dirty="0" smtClean="0"/>
              <a:t>, </a:t>
            </a:r>
            <a:r>
              <a:rPr lang="en-US" altLang="ko-KR" sz="2000" dirty="0"/>
              <a:t>2008)</a:t>
            </a:r>
            <a:endParaRPr lang="ko-KR" altLang="en-US" sz="2000" dirty="0"/>
          </a:p>
        </p:txBody>
      </p:sp>
    </p:spTree>
    <p:extLst>
      <p:ext uri="{BB962C8B-B14F-4D97-AF65-F5344CB8AC3E}">
        <p14:creationId xmlns:p14="http://schemas.microsoft.com/office/powerpoint/2010/main" val="357610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4" name="내용 개체 틀 3"/>
          <p:cNvGraphicFramePr>
            <a:graphicFrameLocks noGrp="1"/>
          </p:cNvGraphicFramePr>
          <p:nvPr>
            <p:ph sz="half" idx="2"/>
            <p:extLst>
              <p:ext uri="{D42A27DB-BD31-4B8C-83A1-F6EECF244321}">
                <p14:modId xmlns:p14="http://schemas.microsoft.com/office/powerpoint/2010/main" val="2844946254"/>
              </p:ext>
            </p:extLst>
          </p:nvPr>
        </p:nvGraphicFramePr>
        <p:xfrm>
          <a:off x="611560" y="2708920"/>
          <a:ext cx="7920880" cy="345690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Ⅰ</a:t>
            </a:r>
            <a:endParaRPr lang="en-US" altLang="ko-KR" sz="2800" dirty="0">
              <a:solidFill>
                <a:schemeClr val="tx1"/>
              </a:solidFill>
              <a:ea typeface="굴림" charset="-127"/>
              <a:cs typeface="Arial" charset="0"/>
            </a:endParaRPr>
          </a:p>
        </p:txBody>
      </p:sp>
      <p:sp>
        <p:nvSpPr>
          <p:cNvPr id="7" name="TextBox 6"/>
          <p:cNvSpPr txBox="1"/>
          <p:nvPr/>
        </p:nvSpPr>
        <p:spPr>
          <a:xfrm>
            <a:off x="884673" y="2284860"/>
            <a:ext cx="2232248" cy="523220"/>
          </a:xfrm>
          <a:prstGeom prst="rect">
            <a:avLst/>
          </a:prstGeom>
          <a:noFill/>
        </p:spPr>
        <p:txBody>
          <a:bodyPr wrap="square" rtlCol="0">
            <a:spAutoFit/>
          </a:bodyPr>
          <a:lstStyle/>
          <a:p>
            <a:r>
              <a:rPr lang="en-US" altLang="ko-KR" sz="2800" b="1" dirty="0" err="1" smtClean="0">
                <a:solidFill>
                  <a:schemeClr val="accent5">
                    <a:lumMod val="50000"/>
                  </a:schemeClr>
                </a:solidFill>
              </a:rPr>
              <a:t>Posttset</a:t>
            </a:r>
            <a:endParaRPr lang="ko-KR" altLang="en-US" sz="2800" b="1" dirty="0">
              <a:solidFill>
                <a:schemeClr val="accent5">
                  <a:lumMod val="50000"/>
                </a:schemeClr>
              </a:solidFill>
            </a:endParaRPr>
          </a:p>
        </p:txBody>
      </p:sp>
      <p:sp>
        <p:nvSpPr>
          <p:cNvPr id="15" name="직사각형 14"/>
          <p:cNvSpPr/>
          <p:nvPr/>
        </p:nvSpPr>
        <p:spPr>
          <a:xfrm>
            <a:off x="1043608" y="3501008"/>
            <a:ext cx="2304256" cy="216024"/>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0070C0"/>
              </a:solidFill>
            </a:endParaRPr>
          </a:p>
        </p:txBody>
      </p:sp>
      <p:sp>
        <p:nvSpPr>
          <p:cNvPr id="18" name="직사각형 17"/>
          <p:cNvSpPr/>
          <p:nvPr/>
        </p:nvSpPr>
        <p:spPr>
          <a:xfrm>
            <a:off x="1043608" y="3789041"/>
            <a:ext cx="2304256" cy="288031"/>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0070C0"/>
              </a:solidFill>
            </a:endParaRPr>
          </a:p>
        </p:txBody>
      </p:sp>
      <p:sp>
        <p:nvSpPr>
          <p:cNvPr id="19" name="직사각형 18"/>
          <p:cNvSpPr/>
          <p:nvPr/>
        </p:nvSpPr>
        <p:spPr>
          <a:xfrm>
            <a:off x="1043608" y="4077072"/>
            <a:ext cx="2304256" cy="296415"/>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0070C0"/>
              </a:solidFill>
            </a:endParaRPr>
          </a:p>
        </p:txBody>
      </p:sp>
      <p:sp>
        <p:nvSpPr>
          <p:cNvPr id="20" name="직사각형 19"/>
          <p:cNvSpPr/>
          <p:nvPr/>
        </p:nvSpPr>
        <p:spPr>
          <a:xfrm>
            <a:off x="734718" y="4437112"/>
            <a:ext cx="2645100" cy="216023"/>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0070C0"/>
              </a:solidFill>
            </a:endParaRPr>
          </a:p>
        </p:txBody>
      </p:sp>
      <p:sp>
        <p:nvSpPr>
          <p:cNvPr id="21" name="직사각형 20"/>
          <p:cNvSpPr/>
          <p:nvPr/>
        </p:nvSpPr>
        <p:spPr>
          <a:xfrm>
            <a:off x="596958" y="5013176"/>
            <a:ext cx="2797110" cy="288032"/>
          </a:xfrm>
          <a:prstGeom prst="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0070C0"/>
              </a:solidFill>
            </a:endParaRPr>
          </a:p>
        </p:txBody>
      </p:sp>
    </p:spTree>
    <p:extLst>
      <p:ext uri="{BB962C8B-B14F-4D97-AF65-F5344CB8AC3E}">
        <p14:creationId xmlns:p14="http://schemas.microsoft.com/office/powerpoint/2010/main" val="391708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Ⅰ</a:t>
            </a:r>
            <a:endParaRPr lang="en-US" altLang="ko-KR" sz="2800" dirty="0">
              <a:solidFill>
                <a:schemeClr val="tx1"/>
              </a:solidFill>
              <a:ea typeface="굴림" charset="-127"/>
              <a:cs typeface="Arial" charset="0"/>
            </a:endParaRPr>
          </a:p>
        </p:txBody>
      </p:sp>
      <p:sp>
        <p:nvSpPr>
          <p:cNvPr id="3" name="직사각형 2"/>
          <p:cNvSpPr/>
          <p:nvPr/>
        </p:nvSpPr>
        <p:spPr>
          <a:xfrm>
            <a:off x="772152" y="2636912"/>
            <a:ext cx="7488832" cy="3108543"/>
          </a:xfrm>
          <a:prstGeom prst="rect">
            <a:avLst/>
          </a:prstGeom>
        </p:spPr>
        <p:txBody>
          <a:bodyPr wrap="square">
            <a:spAutoFit/>
          </a:bodyPr>
          <a:lstStyle/>
          <a:p>
            <a:r>
              <a:rPr lang="en-US" altLang="ko-KR" sz="2800" dirty="0"/>
              <a:t>These findings support the hypothesis that </a:t>
            </a:r>
            <a:r>
              <a:rPr lang="en-US" altLang="ko-KR" sz="2800" dirty="0">
                <a:solidFill>
                  <a:srgbClr val="C00000"/>
                </a:solidFill>
                <a:effectLst>
                  <a:outerShdw blurRad="38100" dist="38100" dir="2700000" algn="tl">
                    <a:srgbClr val="000000">
                      <a:alpha val="43137"/>
                    </a:srgbClr>
                  </a:outerShdw>
                </a:effectLst>
              </a:rPr>
              <a:t>gender differences are reduced</a:t>
            </a:r>
            <a:r>
              <a:rPr lang="en-US" altLang="ko-KR" sz="2800" dirty="0"/>
              <a:t> by </a:t>
            </a:r>
            <a:r>
              <a:rPr lang="en-US" altLang="ko-KR" sz="2800" dirty="0">
                <a:solidFill>
                  <a:srgbClr val="C00000"/>
                </a:solidFill>
              </a:rPr>
              <a:t>improving knowledge of HPV</a:t>
            </a:r>
            <a:r>
              <a:rPr lang="en-US" altLang="ko-KR" sz="2800" dirty="0"/>
              <a:t>, </a:t>
            </a:r>
            <a:r>
              <a:rPr lang="en-US" altLang="ko-KR" sz="2800" dirty="0">
                <a:solidFill>
                  <a:srgbClr val="C00000"/>
                </a:solidFill>
              </a:rPr>
              <a:t>awareness of sexual rights </a:t>
            </a:r>
            <a:r>
              <a:rPr lang="en-US" altLang="ko-KR" sz="2800" dirty="0"/>
              <a:t>and</a:t>
            </a:r>
            <a:r>
              <a:rPr lang="en-US" altLang="ko-KR" sz="2800" dirty="0">
                <a:solidFill>
                  <a:srgbClr val="C00000"/>
                </a:solidFill>
              </a:rPr>
              <a:t> perception of gender equality</a:t>
            </a:r>
            <a:r>
              <a:rPr lang="en-US" altLang="ko-KR" sz="2800" dirty="0"/>
              <a:t>, and </a:t>
            </a:r>
            <a:r>
              <a:rPr lang="en-US" altLang="ko-KR" sz="2800" dirty="0">
                <a:solidFill>
                  <a:srgbClr val="C00000"/>
                </a:solidFill>
              </a:rPr>
              <a:t>intentions to prevent HPV infection </a:t>
            </a:r>
            <a:r>
              <a:rPr lang="en-US" altLang="ko-KR" sz="2800" dirty="0"/>
              <a:t>among male and female university students as a result of completing a gender-based HPV prevention educational </a:t>
            </a:r>
            <a:r>
              <a:rPr lang="en-US" altLang="ko-KR" sz="2800" dirty="0" smtClean="0"/>
              <a:t>program.</a:t>
            </a:r>
            <a:endParaRPr lang="ko-KR" altLang="en-US" sz="2800" dirty="0"/>
          </a:p>
        </p:txBody>
      </p:sp>
    </p:spTree>
    <p:extLst>
      <p:ext uri="{BB962C8B-B14F-4D97-AF65-F5344CB8AC3E}">
        <p14:creationId xmlns:p14="http://schemas.microsoft.com/office/powerpoint/2010/main" val="385847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4" name="내용 개체 틀 3"/>
          <p:cNvGraphicFramePr>
            <a:graphicFrameLocks noGrp="1"/>
          </p:cNvGraphicFramePr>
          <p:nvPr>
            <p:ph sz="half" idx="2"/>
            <p:extLst>
              <p:ext uri="{D42A27DB-BD31-4B8C-83A1-F6EECF244321}">
                <p14:modId xmlns:p14="http://schemas.microsoft.com/office/powerpoint/2010/main" val="3229043814"/>
              </p:ext>
            </p:extLst>
          </p:nvPr>
        </p:nvGraphicFramePr>
        <p:xfrm>
          <a:off x="611560" y="2708920"/>
          <a:ext cx="7811935" cy="345690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Ⅱ</a:t>
            </a:r>
            <a:endParaRPr lang="en-US" altLang="ko-KR" sz="2800" dirty="0">
              <a:solidFill>
                <a:schemeClr val="tx1"/>
              </a:solidFill>
              <a:ea typeface="굴림" charset="-127"/>
              <a:cs typeface="Arial" charset="0"/>
            </a:endParaRPr>
          </a:p>
        </p:txBody>
      </p:sp>
      <p:sp>
        <p:nvSpPr>
          <p:cNvPr id="7" name="TextBox 6"/>
          <p:cNvSpPr txBox="1"/>
          <p:nvPr/>
        </p:nvSpPr>
        <p:spPr>
          <a:xfrm>
            <a:off x="899592" y="2292952"/>
            <a:ext cx="2232248" cy="523220"/>
          </a:xfrm>
          <a:prstGeom prst="rect">
            <a:avLst/>
          </a:prstGeom>
          <a:noFill/>
        </p:spPr>
        <p:txBody>
          <a:bodyPr wrap="square" rtlCol="0">
            <a:spAutoFit/>
          </a:bodyPr>
          <a:lstStyle/>
          <a:p>
            <a:r>
              <a:rPr lang="en-US" altLang="ko-KR" sz="2800" b="1" dirty="0" smtClean="0">
                <a:solidFill>
                  <a:schemeClr val="tx2">
                    <a:lumMod val="75000"/>
                    <a:lumOff val="25000"/>
                  </a:schemeClr>
                </a:solidFill>
              </a:rPr>
              <a:t>Male</a:t>
            </a:r>
            <a:endParaRPr lang="ko-KR" altLang="en-US" sz="2800" b="1" dirty="0">
              <a:solidFill>
                <a:schemeClr val="tx2">
                  <a:lumMod val="75000"/>
                  <a:lumOff val="25000"/>
                </a:schemeClr>
              </a:solidFill>
            </a:endParaRPr>
          </a:p>
        </p:txBody>
      </p:sp>
      <p:sp>
        <p:nvSpPr>
          <p:cNvPr id="15" name="직사각형 14"/>
          <p:cNvSpPr/>
          <p:nvPr/>
        </p:nvSpPr>
        <p:spPr>
          <a:xfrm>
            <a:off x="1043608" y="2852936"/>
            <a:ext cx="2304256"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1043608" y="3140969"/>
            <a:ext cx="2304256"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1043608" y="3429001"/>
            <a:ext cx="2304256"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p:cNvSpPr/>
          <p:nvPr/>
        </p:nvSpPr>
        <p:spPr>
          <a:xfrm>
            <a:off x="596958" y="5013176"/>
            <a:ext cx="2797110" cy="288032"/>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6587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graphicFrame>
        <p:nvGraphicFramePr>
          <p:cNvPr id="4" name="내용 개체 틀 3"/>
          <p:cNvGraphicFramePr>
            <a:graphicFrameLocks noGrp="1"/>
          </p:cNvGraphicFramePr>
          <p:nvPr>
            <p:ph sz="half" idx="2"/>
            <p:extLst>
              <p:ext uri="{D42A27DB-BD31-4B8C-83A1-F6EECF244321}">
                <p14:modId xmlns:p14="http://schemas.microsoft.com/office/powerpoint/2010/main" val="2490122722"/>
              </p:ext>
            </p:extLst>
          </p:nvPr>
        </p:nvGraphicFramePr>
        <p:xfrm>
          <a:off x="467544" y="2708920"/>
          <a:ext cx="8385838" cy="345690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Ⅱ</a:t>
            </a:r>
            <a:endParaRPr lang="en-US" altLang="ko-KR" sz="2800" dirty="0">
              <a:solidFill>
                <a:schemeClr val="tx1"/>
              </a:solidFill>
              <a:ea typeface="굴림" charset="-127"/>
              <a:cs typeface="Arial" charset="0"/>
            </a:endParaRPr>
          </a:p>
        </p:txBody>
      </p:sp>
      <p:sp>
        <p:nvSpPr>
          <p:cNvPr id="7" name="TextBox 6"/>
          <p:cNvSpPr txBox="1"/>
          <p:nvPr/>
        </p:nvSpPr>
        <p:spPr>
          <a:xfrm>
            <a:off x="907197" y="2270508"/>
            <a:ext cx="2232248" cy="523220"/>
          </a:xfrm>
          <a:prstGeom prst="rect">
            <a:avLst/>
          </a:prstGeom>
          <a:noFill/>
        </p:spPr>
        <p:txBody>
          <a:bodyPr wrap="square" rtlCol="0">
            <a:spAutoFit/>
          </a:bodyPr>
          <a:lstStyle/>
          <a:p>
            <a:r>
              <a:rPr lang="en-US" altLang="ko-KR" sz="2800" b="1" dirty="0" smtClean="0">
                <a:solidFill>
                  <a:schemeClr val="accent5">
                    <a:lumMod val="50000"/>
                  </a:schemeClr>
                </a:solidFill>
              </a:rPr>
              <a:t>Female</a:t>
            </a:r>
            <a:endParaRPr lang="ko-KR" altLang="en-US" sz="2800" b="1" dirty="0">
              <a:solidFill>
                <a:schemeClr val="accent5">
                  <a:lumMod val="50000"/>
                </a:schemeClr>
              </a:solidFill>
            </a:endParaRPr>
          </a:p>
        </p:txBody>
      </p:sp>
      <p:sp>
        <p:nvSpPr>
          <p:cNvPr id="15" name="직사각형 14"/>
          <p:cNvSpPr/>
          <p:nvPr/>
        </p:nvSpPr>
        <p:spPr>
          <a:xfrm>
            <a:off x="957150" y="2852936"/>
            <a:ext cx="2520280"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957150" y="3140969"/>
            <a:ext cx="2520280"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957150" y="3429001"/>
            <a:ext cx="2520280" cy="216024"/>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p:cNvSpPr/>
          <p:nvPr/>
        </p:nvSpPr>
        <p:spPr>
          <a:xfrm>
            <a:off x="510499" y="5013176"/>
            <a:ext cx="2966931" cy="288032"/>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426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Results</a:t>
            </a:r>
          </a:p>
        </p:txBody>
      </p:sp>
      <p:sp>
        <p:nvSpPr>
          <p:cNvPr id="5" name="Rectangle 102"/>
          <p:cNvSpPr>
            <a:spLocks noChangeArrowheads="1"/>
          </p:cNvSpPr>
          <p:nvPr/>
        </p:nvSpPr>
        <p:spPr bwMode="gray">
          <a:xfrm>
            <a:off x="738964" y="1757292"/>
            <a:ext cx="7684531"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r>
              <a:rPr lang="en-US" altLang="ko-KR" sz="2800" dirty="0" smtClean="0">
                <a:solidFill>
                  <a:schemeClr val="tx1"/>
                </a:solidFill>
                <a:ea typeface="굴림" charset="-127"/>
                <a:cs typeface="Arial" charset="0"/>
              </a:rPr>
              <a:t>Hypothesis </a:t>
            </a:r>
            <a:r>
              <a:rPr lang="en-US" altLang="ko-KR" sz="2800" dirty="0" smtClean="0">
                <a:solidFill>
                  <a:schemeClr val="tx1"/>
                </a:solidFill>
                <a:latin typeface="HY견고딕"/>
                <a:ea typeface="HY견고딕"/>
                <a:cs typeface="Arial" charset="0"/>
              </a:rPr>
              <a:t>Ⅱ</a:t>
            </a:r>
            <a:endParaRPr lang="en-US" altLang="ko-KR" sz="2800" dirty="0">
              <a:solidFill>
                <a:schemeClr val="tx1"/>
              </a:solidFill>
              <a:ea typeface="굴림" charset="-127"/>
              <a:cs typeface="Arial" charset="0"/>
            </a:endParaRPr>
          </a:p>
        </p:txBody>
      </p:sp>
      <p:sp>
        <p:nvSpPr>
          <p:cNvPr id="3" name="직사각형 2"/>
          <p:cNvSpPr/>
          <p:nvPr/>
        </p:nvSpPr>
        <p:spPr>
          <a:xfrm>
            <a:off x="772152" y="2636912"/>
            <a:ext cx="7488832" cy="3108543"/>
          </a:xfrm>
          <a:prstGeom prst="rect">
            <a:avLst/>
          </a:prstGeom>
        </p:spPr>
        <p:txBody>
          <a:bodyPr wrap="square">
            <a:spAutoFit/>
          </a:bodyPr>
          <a:lstStyle/>
          <a:p>
            <a:r>
              <a:rPr lang="en-US" altLang="ko-KR" sz="2800" dirty="0"/>
              <a:t>T</a:t>
            </a:r>
            <a:r>
              <a:rPr lang="en-US" altLang="ko-KR" sz="2800" dirty="0" smtClean="0"/>
              <a:t>he </a:t>
            </a:r>
            <a:r>
              <a:rPr lang="en-US" altLang="ko-KR" sz="2800" dirty="0"/>
              <a:t>hypothesis that </a:t>
            </a:r>
            <a:r>
              <a:rPr lang="en-US" altLang="ko-KR" sz="2800" dirty="0">
                <a:solidFill>
                  <a:srgbClr val="C00000"/>
                </a:solidFill>
              </a:rPr>
              <a:t>knowledge of HPV</a:t>
            </a:r>
            <a:r>
              <a:rPr lang="en-US" altLang="ko-KR" sz="2800" dirty="0"/>
              <a:t>, </a:t>
            </a:r>
            <a:r>
              <a:rPr lang="en-US" altLang="ko-KR" sz="2800" dirty="0">
                <a:solidFill>
                  <a:srgbClr val="C00000"/>
                </a:solidFill>
              </a:rPr>
              <a:t>awareness of sexual rights</a:t>
            </a:r>
            <a:r>
              <a:rPr lang="en-US" altLang="ko-KR" sz="2800" dirty="0"/>
              <a:t>, and </a:t>
            </a:r>
            <a:r>
              <a:rPr lang="en-US" altLang="ko-KR" sz="2800" dirty="0">
                <a:solidFill>
                  <a:srgbClr val="C00000"/>
                </a:solidFill>
              </a:rPr>
              <a:t>perception of gender equality</a:t>
            </a:r>
            <a:r>
              <a:rPr lang="en-US" altLang="ko-KR" sz="2800" dirty="0"/>
              <a:t>, and </a:t>
            </a:r>
            <a:r>
              <a:rPr lang="en-US" altLang="ko-KR" sz="2800" dirty="0">
                <a:solidFill>
                  <a:srgbClr val="C00000"/>
                </a:solidFill>
              </a:rPr>
              <a:t>intention to prevent HPV </a:t>
            </a:r>
            <a:r>
              <a:rPr lang="en-US" altLang="ko-KR" sz="2800" dirty="0">
                <a:solidFill>
                  <a:srgbClr val="C00000"/>
                </a:solidFill>
                <a:effectLst>
                  <a:outerShdw blurRad="38100" dist="38100" dir="2700000" algn="tl">
                    <a:srgbClr val="000000">
                      <a:alpha val="43137"/>
                    </a:srgbClr>
                  </a:outerShdw>
                </a:effectLst>
              </a:rPr>
              <a:t>will be enhanced in both </a:t>
            </a:r>
            <a:r>
              <a:rPr lang="en-US" altLang="ko-KR" sz="2800" dirty="0">
                <a:solidFill>
                  <a:srgbClr val="C00000"/>
                </a:solidFill>
              </a:rPr>
              <a:t>male and female</a:t>
            </a:r>
            <a:r>
              <a:rPr lang="en-US" altLang="ko-KR" sz="2800" dirty="0"/>
              <a:t> university students after completion of a gender-based HPV prevention educational program was supported by our results</a:t>
            </a:r>
            <a:r>
              <a:rPr lang="en-US" altLang="ko-KR" sz="2800" dirty="0" smtClean="0"/>
              <a:t>.</a:t>
            </a:r>
            <a:endParaRPr lang="ko-KR" altLang="en-US" sz="2800" dirty="0"/>
          </a:p>
        </p:txBody>
      </p:sp>
    </p:spTree>
    <p:extLst>
      <p:ext uri="{BB962C8B-B14F-4D97-AF65-F5344CB8AC3E}">
        <p14:creationId xmlns:p14="http://schemas.microsoft.com/office/powerpoint/2010/main" val="4228693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4" name="AutoShape 50"/>
          <p:cNvSpPr>
            <a:spLocks noChangeArrowheads="1"/>
          </p:cNvSpPr>
          <p:nvPr/>
        </p:nvSpPr>
        <p:spPr bwMode="gray">
          <a:xfrm>
            <a:off x="511850" y="1473881"/>
            <a:ext cx="8138760" cy="4774331"/>
          </a:xfrm>
          <a:prstGeom prst="roundRect">
            <a:avLst>
              <a:gd name="adj" fmla="val 11125"/>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ko-KR" altLang="en-US" sz="2000" dirty="0"/>
          </a:p>
        </p:txBody>
      </p:sp>
      <p:sp>
        <p:nvSpPr>
          <p:cNvPr id="67586" name="Rectangle 2"/>
          <p:cNvSpPr>
            <a:spLocks noGrp="1" noChangeArrowheads="1"/>
          </p:cNvSpPr>
          <p:nvPr>
            <p:ph type="title"/>
          </p:nvPr>
        </p:nvSpPr>
        <p:spPr/>
        <p:txBody>
          <a:bodyPr/>
          <a:lstStyle/>
          <a:p>
            <a:pPr algn="ctr"/>
            <a:r>
              <a:rPr lang="en-US" altLang="ko-KR" dirty="0" smtClean="0">
                <a:ea typeface="굴림" charset="-127"/>
              </a:rPr>
              <a:t>Conclusions</a:t>
            </a:r>
          </a:p>
        </p:txBody>
      </p:sp>
      <p:sp>
        <p:nvSpPr>
          <p:cNvPr id="3" name="직사각형 2"/>
          <p:cNvSpPr/>
          <p:nvPr/>
        </p:nvSpPr>
        <p:spPr>
          <a:xfrm>
            <a:off x="782218" y="2306774"/>
            <a:ext cx="7488832" cy="2246769"/>
          </a:xfrm>
          <a:prstGeom prst="rect">
            <a:avLst/>
          </a:prstGeom>
        </p:spPr>
        <p:txBody>
          <a:bodyPr wrap="square">
            <a:spAutoFit/>
          </a:bodyPr>
          <a:lstStyle/>
          <a:p>
            <a:r>
              <a:rPr lang="en-US" altLang="ko-KR" sz="2800" dirty="0"/>
              <a:t>The gender-based approach was an </a:t>
            </a:r>
            <a:r>
              <a:rPr lang="en-US" altLang="ko-KR" sz="2800" dirty="0">
                <a:solidFill>
                  <a:srgbClr val="C00000"/>
                </a:solidFill>
              </a:rPr>
              <a:t>effective educational program for both genders</a:t>
            </a:r>
            <a:r>
              <a:rPr lang="en-US" altLang="ko-KR" sz="2800" dirty="0"/>
              <a:t>. Future strategies for HPV prevention should </a:t>
            </a:r>
            <a:r>
              <a:rPr lang="en-US" altLang="ko-KR" sz="2800" dirty="0">
                <a:solidFill>
                  <a:srgbClr val="C00000"/>
                </a:solidFill>
              </a:rPr>
              <a:t>include men </a:t>
            </a:r>
            <a:r>
              <a:rPr lang="en-US" altLang="ko-KR" sz="2800" dirty="0"/>
              <a:t>in HPV educational programs in order to reduce the spread of </a:t>
            </a:r>
            <a:r>
              <a:rPr lang="en-US" altLang="ko-KR" sz="2800" dirty="0" smtClean="0"/>
              <a:t>HPV.</a:t>
            </a:r>
            <a:endParaRPr lang="ko-KR" altLang="en-US" sz="2800" dirty="0"/>
          </a:p>
        </p:txBody>
      </p:sp>
    </p:spTree>
    <p:extLst>
      <p:ext uri="{BB962C8B-B14F-4D97-AF65-F5344CB8AC3E}">
        <p14:creationId xmlns:p14="http://schemas.microsoft.com/office/powerpoint/2010/main" val="28380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white">
          <a:xfrm>
            <a:off x="257175" y="6324600"/>
            <a:ext cx="4238625" cy="304800"/>
          </a:xfrm>
          <a:prstGeom prst="rect">
            <a:avLst/>
          </a:prstGeom>
          <a:noFill/>
          <a:ln w="9525">
            <a:noFill/>
            <a:miter lim="800000"/>
            <a:headEnd/>
            <a:tailEnd/>
          </a:ln>
          <a:effectLst/>
        </p:spPr>
        <p:txBody>
          <a:bodyPr>
            <a:spAutoFit/>
          </a:bodyPr>
          <a:lstStyle/>
          <a:p>
            <a:r>
              <a:rPr lang="en-US" altLang="ko-KR" sz="1400">
                <a:solidFill>
                  <a:schemeClr val="bg1"/>
                </a:solidFill>
                <a:ea typeface="굴림" charset="-127"/>
              </a:rPr>
              <a:t>Add Your Company Slogan</a:t>
            </a:r>
          </a:p>
        </p:txBody>
      </p:sp>
      <p:sp>
        <p:nvSpPr>
          <p:cNvPr id="78853" name="Rectangle 5"/>
          <p:cNvSpPr>
            <a:spLocks noGrp="1" noChangeArrowheads="1"/>
          </p:cNvSpPr>
          <p:nvPr>
            <p:ph type="title"/>
          </p:nvPr>
        </p:nvSpPr>
        <p:spPr/>
        <p:txBody>
          <a:bodyPr/>
          <a:lstStyle/>
          <a:p>
            <a:r>
              <a:rPr lang="en-US" altLang="ko-KR" sz="5000" dirty="0" smtClean="0">
                <a:effectLst>
                  <a:outerShdw blurRad="38100" dist="38100" dir="2700000" algn="tl">
                    <a:srgbClr val="000000">
                      <a:alpha val="43137"/>
                    </a:srgbClr>
                  </a:outerShdw>
                </a:effectLst>
                <a:ea typeface="굴림" charset="-127"/>
              </a:rPr>
              <a:t>Thank </a:t>
            </a:r>
            <a:r>
              <a:rPr lang="en-US" altLang="ko-KR" sz="5000" dirty="0">
                <a:effectLst>
                  <a:outerShdw blurRad="38100" dist="38100" dir="2700000" algn="tl">
                    <a:srgbClr val="000000">
                      <a:alpha val="43137"/>
                    </a:srgbClr>
                  </a:outerShdw>
                </a:effectLst>
                <a:ea typeface="굴림" charset="-127"/>
              </a:rPr>
              <a:t>You!</a:t>
            </a:r>
          </a:p>
        </p:txBody>
      </p:sp>
      <p:sp>
        <p:nvSpPr>
          <p:cNvPr id="2" name="Subtitle 1"/>
          <p:cNvSpPr>
            <a:spLocks noGrp="1"/>
          </p:cNvSpPr>
          <p:nvPr>
            <p:ph type="body" idx="1"/>
          </p:nvPr>
        </p:nvSpPr>
        <p:spPr>
          <a:xfrm>
            <a:off x="722313" y="4068763"/>
            <a:ext cx="7772400" cy="1880517"/>
          </a:xfrm>
        </p:spPr>
        <p:txBody>
          <a:bodyPr>
            <a:normAutofit fontScale="92500" lnSpcReduction="10000"/>
          </a:bodyPr>
          <a:lstStyle/>
          <a:p>
            <a:r>
              <a:rPr lang="en-US" altLang="ko-KR" dirty="0"/>
              <a:t>Acknowledgement:</a:t>
            </a:r>
            <a:endParaRPr lang="en-US" altLang="ko-KR" dirty="0" smtClean="0"/>
          </a:p>
          <a:p>
            <a:r>
              <a:rPr lang="en-US" altLang="ko-KR" dirty="0" smtClean="0"/>
              <a:t>This </a:t>
            </a:r>
            <a:r>
              <a:rPr lang="en-US" altLang="ko-KR" dirty="0"/>
              <a:t>research was supported by the Basic Science Research Program through the National Research Foundation of Korea (NRF), which is funded by the Ministry of Science, ICT &amp; Future Planning (grant no. 2012-R1-A3015525). </a:t>
            </a:r>
            <a:r>
              <a:rPr lang="ko-KR" altLang="ko-KR" dirty="0"/>
              <a:t/>
            </a:r>
            <a:br>
              <a:rPr lang="ko-KR" altLang="ko-KR" dirty="0"/>
            </a:br>
            <a:endParaRPr lang="ko-KR" altLang="en-US" dirty="0"/>
          </a:p>
        </p:txBody>
      </p:sp>
    </p:spTree>
    <p:extLst>
      <p:ext uri="{BB962C8B-B14F-4D97-AF65-F5344CB8AC3E}">
        <p14:creationId xmlns:p14="http://schemas.microsoft.com/office/powerpoint/2010/main" val="344351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2"/>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2" name="TextBox 1"/>
          <p:cNvSpPr txBox="1"/>
          <p:nvPr/>
        </p:nvSpPr>
        <p:spPr>
          <a:xfrm>
            <a:off x="899592" y="2492896"/>
            <a:ext cx="7488832" cy="3970318"/>
          </a:xfrm>
          <a:prstGeom prst="rect">
            <a:avLst/>
          </a:prstGeom>
          <a:noFill/>
        </p:spPr>
        <p:txBody>
          <a:bodyPr wrap="square" rtlCol="0">
            <a:spAutoFit/>
          </a:bodyPr>
          <a:lstStyle/>
          <a:p>
            <a:pPr latinLnBrk="1"/>
            <a:r>
              <a:rPr lang="en-US" altLang="ko-KR" sz="2800" dirty="0" smtClean="0"/>
              <a:t>The </a:t>
            </a:r>
            <a:r>
              <a:rPr lang="en-US" altLang="ko-KR" sz="2800" dirty="0"/>
              <a:t>prevalence of </a:t>
            </a:r>
            <a:r>
              <a:rPr lang="en-US" altLang="ko-KR" sz="2800" dirty="0">
                <a:solidFill>
                  <a:srgbClr val="C00000"/>
                </a:solidFill>
              </a:rPr>
              <a:t>anal HPV infection</a:t>
            </a:r>
            <a:r>
              <a:rPr lang="en-US" altLang="ko-KR" sz="2800" dirty="0"/>
              <a:t> among sexually active men was 12.2–47.2%, with no age-group </a:t>
            </a:r>
            <a:r>
              <a:rPr lang="en-US" altLang="ko-KR" sz="2800" dirty="0" smtClean="0"/>
              <a:t>predilection.</a:t>
            </a:r>
            <a:r>
              <a:rPr lang="en-US" altLang="ko-KR" sz="2000" dirty="0" smtClean="0"/>
              <a:t>                                    (</a:t>
            </a:r>
            <a:r>
              <a:rPr lang="en-US" altLang="ko-KR" sz="2000" i="1" dirty="0" err="1" smtClean="0"/>
              <a:t>Nyitray</a:t>
            </a:r>
            <a:r>
              <a:rPr lang="en-US" altLang="ko-KR" sz="2000" i="1" dirty="0" smtClean="0"/>
              <a:t> et al, </a:t>
            </a:r>
            <a:r>
              <a:rPr lang="en-US" altLang="ko-KR" sz="2000" dirty="0" smtClean="0"/>
              <a:t>2011) </a:t>
            </a:r>
          </a:p>
          <a:p>
            <a:pPr latinLnBrk="1"/>
            <a:endParaRPr lang="en-US" altLang="ko-KR" sz="2800" dirty="0" smtClean="0"/>
          </a:p>
          <a:p>
            <a:pPr latinLnBrk="1"/>
            <a:r>
              <a:rPr lang="en-US" altLang="ko-KR" sz="2800" dirty="0" smtClean="0"/>
              <a:t>The </a:t>
            </a:r>
            <a:r>
              <a:rPr lang="en-US" altLang="ko-KR" sz="2800" dirty="0"/>
              <a:t>cumulative incidence of </a:t>
            </a:r>
            <a:r>
              <a:rPr lang="en-US" altLang="ko-KR" sz="2800" dirty="0">
                <a:solidFill>
                  <a:srgbClr val="C00000"/>
                </a:solidFill>
              </a:rPr>
              <a:t>new infection of any genital HPV</a:t>
            </a:r>
            <a:r>
              <a:rPr lang="en-US" altLang="ko-KR" sz="2800" dirty="0"/>
              <a:t> among the sexually active male university students was 62.4% over 24 months, which is </a:t>
            </a:r>
            <a:r>
              <a:rPr lang="en-US" altLang="ko-KR" sz="2800" dirty="0">
                <a:solidFill>
                  <a:srgbClr val="C00000"/>
                </a:solidFill>
              </a:rPr>
              <a:t>higher</a:t>
            </a:r>
            <a:r>
              <a:rPr lang="en-US" altLang="ko-KR" sz="2800" dirty="0"/>
              <a:t> than that reported for similar cohorts of young </a:t>
            </a:r>
            <a:r>
              <a:rPr lang="en-US" altLang="ko-KR" sz="2800" dirty="0" smtClean="0"/>
              <a:t>women.               </a:t>
            </a:r>
            <a:r>
              <a:rPr lang="en-US" altLang="ko-KR" sz="2000" dirty="0" smtClean="0"/>
              <a:t>(</a:t>
            </a:r>
            <a:r>
              <a:rPr lang="en-US" altLang="ko-KR" sz="2000" i="1" dirty="0"/>
              <a:t>Partridge et </a:t>
            </a:r>
            <a:r>
              <a:rPr lang="en-US" altLang="ko-KR" sz="2000" i="1" dirty="0" smtClean="0"/>
              <a:t>al,</a:t>
            </a:r>
            <a:r>
              <a:rPr lang="en-US" altLang="ko-KR" sz="2000" dirty="0" smtClean="0"/>
              <a:t> </a:t>
            </a:r>
            <a:r>
              <a:rPr lang="en-US" altLang="ko-KR" sz="2000" dirty="0"/>
              <a:t>2007</a:t>
            </a:r>
            <a:r>
              <a:rPr lang="en-US" altLang="ko-KR" sz="2000" dirty="0" smtClean="0"/>
              <a:t>)</a:t>
            </a:r>
            <a:endParaRPr lang="ko-KR" altLang="ko-KR" sz="2000" dirty="0"/>
          </a:p>
        </p:txBody>
      </p:sp>
      <p:sp>
        <p:nvSpPr>
          <p:cNvPr id="6" name="Rectangle 102"/>
          <p:cNvSpPr>
            <a:spLocks noChangeArrowheads="1"/>
          </p:cNvSpPr>
          <p:nvPr/>
        </p:nvSpPr>
        <p:spPr bwMode="gray">
          <a:xfrm>
            <a:off x="967942" y="1868890"/>
            <a:ext cx="7272809"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HPV infection among sexually active men </a:t>
            </a:r>
            <a:endParaRPr lang="en-US" altLang="ko-KR" sz="2800" dirty="0">
              <a:solidFill>
                <a:srgbClr val="000000"/>
              </a:solidFill>
              <a:ea typeface="굴림" charset="-127"/>
              <a:cs typeface="Arial" charset="0"/>
            </a:endParaRPr>
          </a:p>
        </p:txBody>
      </p:sp>
    </p:spTree>
    <p:extLst>
      <p:ext uri="{BB962C8B-B14F-4D97-AF65-F5344CB8AC3E}">
        <p14:creationId xmlns:p14="http://schemas.microsoft.com/office/powerpoint/2010/main" val="182768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2"/>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Gender differences and Education</a:t>
            </a:r>
            <a:endParaRPr lang="en-US" altLang="ko-KR" sz="2800" dirty="0">
              <a:solidFill>
                <a:srgbClr val="000000"/>
              </a:solidFill>
              <a:ea typeface="굴림" charset="-127"/>
              <a:cs typeface="Arial" charset="0"/>
            </a:endParaRPr>
          </a:p>
        </p:txBody>
      </p:sp>
      <p:sp>
        <p:nvSpPr>
          <p:cNvPr id="2" name="TextBox 1"/>
          <p:cNvSpPr txBox="1"/>
          <p:nvPr/>
        </p:nvSpPr>
        <p:spPr>
          <a:xfrm>
            <a:off x="899592" y="2492896"/>
            <a:ext cx="7488832" cy="3847207"/>
          </a:xfrm>
          <a:prstGeom prst="rect">
            <a:avLst/>
          </a:prstGeom>
          <a:noFill/>
        </p:spPr>
        <p:txBody>
          <a:bodyPr wrap="square" rtlCol="0">
            <a:spAutoFit/>
          </a:bodyPr>
          <a:lstStyle/>
          <a:p>
            <a:pPr latinLnBrk="1"/>
            <a:r>
              <a:rPr lang="en-US" altLang="ko-KR" sz="2800" dirty="0"/>
              <a:t>G</a:t>
            </a:r>
            <a:r>
              <a:rPr lang="en-US" altLang="ko-KR" sz="2800" dirty="0" smtClean="0"/>
              <a:t>ender </a:t>
            </a:r>
            <a:r>
              <a:rPr lang="en-US" altLang="ko-KR" sz="2800" dirty="0"/>
              <a:t>differences were reported for knowledge and attitudes related to HPV infection, and it was concluded that those differences should be managed via a tailored HPV educational program for university </a:t>
            </a:r>
            <a:r>
              <a:rPr lang="en-US" altLang="ko-KR" sz="2800" dirty="0" smtClean="0"/>
              <a:t>students.                              </a:t>
            </a:r>
            <a:r>
              <a:rPr lang="en-US" altLang="ko-KR" sz="2000" dirty="0" smtClean="0"/>
              <a:t>(</a:t>
            </a:r>
            <a:r>
              <a:rPr lang="en-US" altLang="ko-KR" sz="2000" i="1" dirty="0" smtClean="0"/>
              <a:t>Kim,</a:t>
            </a:r>
            <a:r>
              <a:rPr lang="en-US" altLang="ko-KR" sz="2000" dirty="0" smtClean="0"/>
              <a:t> </a:t>
            </a:r>
            <a:r>
              <a:rPr lang="en-US" altLang="ko-KR" sz="2000" dirty="0"/>
              <a:t>2011</a:t>
            </a:r>
            <a:r>
              <a:rPr lang="en-US" altLang="ko-KR" sz="2000" dirty="0" smtClean="0"/>
              <a:t>)</a:t>
            </a:r>
          </a:p>
          <a:p>
            <a:pPr latinLnBrk="1"/>
            <a:r>
              <a:rPr lang="en-US" altLang="ko-KR" sz="2000" dirty="0" smtClean="0"/>
              <a:t> </a:t>
            </a:r>
          </a:p>
          <a:p>
            <a:pPr latinLnBrk="1"/>
            <a:r>
              <a:rPr lang="en-US" altLang="ko-KR" sz="2800" dirty="0" smtClean="0"/>
              <a:t>HPV </a:t>
            </a:r>
            <a:r>
              <a:rPr lang="en-US" altLang="ko-KR" sz="2800" dirty="0"/>
              <a:t>infection is rife among university students, regardless of their gender, and that it is critical to </a:t>
            </a:r>
            <a:r>
              <a:rPr lang="en-US" altLang="ko-KR" sz="2800" dirty="0">
                <a:solidFill>
                  <a:srgbClr val="C00000"/>
                </a:solidFill>
              </a:rPr>
              <a:t>include men</a:t>
            </a:r>
            <a:r>
              <a:rPr lang="en-US" altLang="ko-KR" sz="2800" dirty="0"/>
              <a:t> in any </a:t>
            </a:r>
            <a:r>
              <a:rPr lang="en-US" altLang="ko-KR" sz="2800" dirty="0" smtClean="0"/>
              <a:t>HPV-prevention</a:t>
            </a:r>
            <a:endParaRPr lang="ko-KR" altLang="ko-KR" sz="2000" dirty="0"/>
          </a:p>
        </p:txBody>
      </p:sp>
      <p:sp>
        <p:nvSpPr>
          <p:cNvPr id="6" name="AutoShape 21"/>
          <p:cNvSpPr>
            <a:spLocks noChangeArrowheads="1"/>
          </p:cNvSpPr>
          <p:nvPr/>
        </p:nvSpPr>
        <p:spPr bwMode="gray">
          <a:xfrm>
            <a:off x="607107" y="5007015"/>
            <a:ext cx="331788" cy="336550"/>
          </a:xfrm>
          <a:prstGeom prst="rightArrow">
            <a:avLst>
              <a:gd name="adj1" fmla="val 51602"/>
              <a:gd name="adj2" fmla="val 53231"/>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ko-KR" altLang="en-US"/>
          </a:p>
        </p:txBody>
      </p:sp>
    </p:spTree>
    <p:extLst>
      <p:ext uri="{BB962C8B-B14F-4D97-AF65-F5344CB8AC3E}">
        <p14:creationId xmlns:p14="http://schemas.microsoft.com/office/powerpoint/2010/main" val="28317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2"/>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HPV vaccination</a:t>
            </a:r>
            <a:endParaRPr lang="en-US" altLang="ko-KR" sz="2800" dirty="0">
              <a:solidFill>
                <a:srgbClr val="000000"/>
              </a:solidFill>
              <a:ea typeface="굴림" charset="-127"/>
              <a:cs typeface="Arial" charset="0"/>
            </a:endParaRPr>
          </a:p>
        </p:txBody>
      </p:sp>
      <p:sp>
        <p:nvSpPr>
          <p:cNvPr id="2" name="TextBox 1"/>
          <p:cNvSpPr txBox="1"/>
          <p:nvPr/>
        </p:nvSpPr>
        <p:spPr>
          <a:xfrm>
            <a:off x="899592" y="2492896"/>
            <a:ext cx="7488832" cy="4154984"/>
          </a:xfrm>
          <a:prstGeom prst="rect">
            <a:avLst/>
          </a:prstGeom>
          <a:noFill/>
        </p:spPr>
        <p:txBody>
          <a:bodyPr wrap="square" rtlCol="0">
            <a:spAutoFit/>
          </a:bodyPr>
          <a:lstStyle/>
          <a:p>
            <a:pPr latinLnBrk="1"/>
            <a:r>
              <a:rPr lang="en-US" altLang="ko-KR" sz="2800" dirty="0"/>
              <a:t>The main focus of attempts to prevent HPV infection has been on </a:t>
            </a:r>
            <a:r>
              <a:rPr lang="en-US" altLang="ko-KR" sz="2800" dirty="0">
                <a:solidFill>
                  <a:srgbClr val="C00000"/>
                </a:solidFill>
              </a:rPr>
              <a:t>HPV </a:t>
            </a:r>
            <a:r>
              <a:rPr lang="en-US" altLang="ko-KR" sz="2800" dirty="0" smtClean="0">
                <a:solidFill>
                  <a:srgbClr val="C00000"/>
                </a:solidFill>
              </a:rPr>
              <a:t>vaccination</a:t>
            </a:r>
            <a:r>
              <a:rPr lang="en-US" altLang="ko-KR" sz="2000" dirty="0" smtClean="0"/>
              <a:t>.</a:t>
            </a:r>
          </a:p>
          <a:p>
            <a:pPr latinLnBrk="1"/>
            <a:endParaRPr lang="en-US" altLang="ko-KR" sz="2000" dirty="0"/>
          </a:p>
          <a:p>
            <a:pPr latinLnBrk="1"/>
            <a:r>
              <a:rPr lang="en-US" altLang="ko-KR" sz="2800" dirty="0"/>
              <a:t>According to a prospective study involving in multiple Western countries, men appear to have a stable risk for acquiring new HPV infection throughout their life; it was therefore </a:t>
            </a:r>
            <a:r>
              <a:rPr lang="en-US" altLang="ko-KR" sz="2800" dirty="0">
                <a:solidFill>
                  <a:srgbClr val="C00000"/>
                </a:solidFill>
              </a:rPr>
              <a:t>suggested it would be cost effective to implement HPV vaccination to men </a:t>
            </a:r>
            <a:r>
              <a:rPr lang="en-US" altLang="ko-KR" sz="2800" dirty="0" smtClean="0">
                <a:solidFill>
                  <a:srgbClr val="C00000"/>
                </a:solidFill>
              </a:rPr>
              <a:t>worldwide</a:t>
            </a:r>
            <a:r>
              <a:rPr lang="en-US" altLang="ko-KR" sz="2800" dirty="0" smtClean="0"/>
              <a:t>.         </a:t>
            </a:r>
            <a:r>
              <a:rPr lang="en-US" altLang="ko-KR" sz="2000" dirty="0" smtClean="0"/>
              <a:t>(</a:t>
            </a:r>
            <a:r>
              <a:rPr lang="en-US" altLang="ko-KR" sz="2000" i="1" dirty="0" err="1"/>
              <a:t>Giuliano</a:t>
            </a:r>
            <a:r>
              <a:rPr lang="en-US" altLang="ko-KR" sz="2000" i="1" dirty="0"/>
              <a:t> et </a:t>
            </a:r>
            <a:r>
              <a:rPr lang="en-US" altLang="ko-KR" sz="2000" i="1" dirty="0" smtClean="0"/>
              <a:t>al,</a:t>
            </a:r>
            <a:r>
              <a:rPr lang="en-US" altLang="ko-KR" sz="2000" dirty="0" smtClean="0"/>
              <a:t> </a:t>
            </a:r>
            <a:r>
              <a:rPr lang="en-US" altLang="ko-KR" sz="2000" dirty="0"/>
              <a:t>2011)</a:t>
            </a:r>
            <a:endParaRPr lang="en-US" altLang="ko-KR" sz="2000" dirty="0" smtClean="0"/>
          </a:p>
          <a:p>
            <a:pPr latinLnBrk="1"/>
            <a:r>
              <a:rPr lang="en-US" altLang="ko-KR" sz="2000" dirty="0" smtClean="0"/>
              <a:t> </a:t>
            </a:r>
          </a:p>
        </p:txBody>
      </p:sp>
    </p:spTree>
    <p:extLst>
      <p:ext uri="{BB962C8B-B14F-4D97-AF65-F5344CB8AC3E}">
        <p14:creationId xmlns:p14="http://schemas.microsoft.com/office/powerpoint/2010/main" val="138807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2"/>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000000"/>
                </a:solidFill>
                <a:ea typeface="굴림" charset="-127"/>
                <a:cs typeface="Arial" charset="0"/>
              </a:rPr>
              <a:t>HPV vaccination</a:t>
            </a:r>
            <a:endParaRPr lang="en-US" altLang="ko-KR" sz="2800" dirty="0">
              <a:solidFill>
                <a:srgbClr val="000000"/>
              </a:solidFill>
              <a:ea typeface="굴림" charset="-127"/>
              <a:cs typeface="Arial" charset="0"/>
            </a:endParaRPr>
          </a:p>
        </p:txBody>
      </p:sp>
      <p:sp>
        <p:nvSpPr>
          <p:cNvPr id="2" name="TextBox 1"/>
          <p:cNvSpPr txBox="1"/>
          <p:nvPr/>
        </p:nvSpPr>
        <p:spPr>
          <a:xfrm>
            <a:off x="899592" y="2492896"/>
            <a:ext cx="7488832" cy="2985433"/>
          </a:xfrm>
          <a:prstGeom prst="rect">
            <a:avLst/>
          </a:prstGeom>
          <a:noFill/>
        </p:spPr>
        <p:txBody>
          <a:bodyPr wrap="square" rtlCol="0">
            <a:spAutoFit/>
          </a:bodyPr>
          <a:lstStyle/>
          <a:p>
            <a:pPr latinLnBrk="1"/>
            <a:r>
              <a:rPr lang="en-US" altLang="ko-KR" sz="2800" dirty="0" smtClean="0"/>
              <a:t>The </a:t>
            </a:r>
            <a:r>
              <a:rPr lang="en-US" altLang="ko-KR" sz="2800" dirty="0"/>
              <a:t>current HPV vaccination rate of young Korean women is </a:t>
            </a:r>
            <a:r>
              <a:rPr lang="en-US" altLang="ko-KR" sz="2800" dirty="0">
                <a:solidFill>
                  <a:srgbClr val="C00000"/>
                </a:solidFill>
              </a:rPr>
              <a:t>very low</a:t>
            </a:r>
            <a:r>
              <a:rPr lang="en-US" altLang="ko-KR" sz="2800" dirty="0"/>
              <a:t>, at less than 10</a:t>
            </a:r>
            <a:r>
              <a:rPr lang="en-US" altLang="ko-KR" sz="2800" dirty="0" smtClean="0"/>
              <a:t>%. </a:t>
            </a:r>
          </a:p>
          <a:p>
            <a:pPr algn="r" latinLnBrk="1"/>
            <a:r>
              <a:rPr lang="en-US" altLang="ko-KR" sz="2000" dirty="0" smtClean="0"/>
              <a:t>(</a:t>
            </a:r>
            <a:r>
              <a:rPr lang="en-US" altLang="ko-KR" sz="2000" i="1" dirty="0"/>
              <a:t>Kang &amp; </a:t>
            </a:r>
            <a:r>
              <a:rPr lang="en-US" altLang="ko-KR" sz="2000" i="1" dirty="0" err="1"/>
              <a:t>Moneyham</a:t>
            </a:r>
            <a:r>
              <a:rPr lang="en-US" altLang="ko-KR" sz="2000" dirty="0"/>
              <a:t> 2010</a:t>
            </a:r>
            <a:r>
              <a:rPr lang="en-US" altLang="ko-KR" sz="2000" dirty="0" smtClean="0"/>
              <a:t>) </a:t>
            </a:r>
          </a:p>
          <a:p>
            <a:pPr latinLnBrk="1"/>
            <a:endParaRPr lang="en-US" altLang="ko-KR" sz="2800" dirty="0" smtClean="0"/>
          </a:p>
          <a:p>
            <a:pPr latinLnBrk="1"/>
            <a:r>
              <a:rPr lang="en-US" altLang="ko-KR" sz="2800" dirty="0" smtClean="0"/>
              <a:t>We </a:t>
            </a:r>
            <a:r>
              <a:rPr lang="en-US" altLang="ko-KR" sz="2800" dirty="0"/>
              <a:t>cannot rely solely on HPV vaccination to prevent the spread of HPV infection among </a:t>
            </a:r>
            <a:r>
              <a:rPr lang="en-US" altLang="ko-KR" sz="2800" dirty="0">
                <a:solidFill>
                  <a:srgbClr val="C00000"/>
                </a:solidFill>
              </a:rPr>
              <a:t>both young men and women</a:t>
            </a:r>
            <a:r>
              <a:rPr lang="en-US" altLang="ko-KR" sz="2800" dirty="0"/>
              <a:t> in Korea.</a:t>
            </a:r>
            <a:r>
              <a:rPr lang="en-US" altLang="ko-KR" sz="2000" dirty="0" smtClean="0"/>
              <a:t> </a:t>
            </a:r>
          </a:p>
        </p:txBody>
      </p:sp>
      <p:sp>
        <p:nvSpPr>
          <p:cNvPr id="6" name="AutoShape 21"/>
          <p:cNvSpPr>
            <a:spLocks noChangeArrowheads="1"/>
          </p:cNvSpPr>
          <p:nvPr/>
        </p:nvSpPr>
        <p:spPr bwMode="gray">
          <a:xfrm>
            <a:off x="582414" y="4221088"/>
            <a:ext cx="331788" cy="336550"/>
          </a:xfrm>
          <a:prstGeom prst="rightArrow">
            <a:avLst>
              <a:gd name="adj1" fmla="val 51602"/>
              <a:gd name="adj2" fmla="val 53231"/>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ko-KR" altLang="en-US"/>
          </a:p>
        </p:txBody>
      </p:sp>
    </p:spTree>
    <p:extLst>
      <p:ext uri="{BB962C8B-B14F-4D97-AF65-F5344CB8AC3E}">
        <p14:creationId xmlns:p14="http://schemas.microsoft.com/office/powerpoint/2010/main" val="60242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a:r>
              <a:rPr lang="en-US" altLang="ko-KR" dirty="0" smtClean="0">
                <a:ea typeface="굴림" charset="-127"/>
              </a:rPr>
              <a:t>Introduction</a:t>
            </a:r>
          </a:p>
        </p:txBody>
      </p:sp>
      <p:sp>
        <p:nvSpPr>
          <p:cNvPr id="67634" name="AutoShape 50"/>
          <p:cNvSpPr>
            <a:spLocks noChangeArrowheads="1"/>
          </p:cNvSpPr>
          <p:nvPr/>
        </p:nvSpPr>
        <p:spPr bwMode="gray">
          <a:xfrm>
            <a:off x="537696" y="1556792"/>
            <a:ext cx="8138760" cy="4774331"/>
          </a:xfrm>
          <a:prstGeom prst="roundRect">
            <a:avLst>
              <a:gd name="adj" fmla="val 11125"/>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endParaRPr lang="ko-KR" altLang="en-US" sz="2000"/>
          </a:p>
        </p:txBody>
      </p:sp>
      <p:sp>
        <p:nvSpPr>
          <p:cNvPr id="67635" name="Rectangle 102"/>
          <p:cNvSpPr>
            <a:spLocks noChangeArrowheads="1"/>
          </p:cNvSpPr>
          <p:nvPr/>
        </p:nvSpPr>
        <p:spPr bwMode="gray">
          <a:xfrm>
            <a:off x="971599" y="1947011"/>
            <a:ext cx="5328593"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ko-KR" sz="2800" dirty="0" smtClean="0">
                <a:solidFill>
                  <a:srgbClr val="C00000"/>
                </a:solidFill>
                <a:ea typeface="굴림" charset="-127"/>
                <a:cs typeface="Arial" charset="0"/>
              </a:rPr>
              <a:t>Aim of this study</a:t>
            </a:r>
            <a:endParaRPr lang="en-US" altLang="ko-KR" sz="2800" dirty="0">
              <a:solidFill>
                <a:srgbClr val="C00000"/>
              </a:solidFill>
              <a:ea typeface="굴림" charset="-127"/>
              <a:cs typeface="Arial" charset="0"/>
            </a:endParaRPr>
          </a:p>
        </p:txBody>
      </p:sp>
      <p:sp>
        <p:nvSpPr>
          <p:cNvPr id="56" name="Rectangle 3"/>
          <p:cNvSpPr>
            <a:spLocks noChangeArrowheads="1"/>
          </p:cNvSpPr>
          <p:nvPr/>
        </p:nvSpPr>
        <p:spPr bwMode="ltGray">
          <a:xfrm>
            <a:off x="1259629" y="5415953"/>
            <a:ext cx="5233987" cy="654139"/>
          </a:xfrm>
          <a:prstGeom prst="rect">
            <a:avLst/>
          </a:prstGeom>
          <a:gradFill rotWithShape="1">
            <a:gsLst>
              <a:gs pos="0">
                <a:schemeClr val="folHlink">
                  <a:alpha val="39999"/>
                </a:schemeClr>
              </a:gs>
              <a:gs pos="100000">
                <a:schemeClr val="folHlink">
                  <a:gamma/>
                  <a:tint val="0"/>
                  <a:invGamma/>
                  <a:alpha val="0"/>
                </a:schemeClr>
              </a:gs>
            </a:gsLst>
            <a:lin ang="0" scaled="1"/>
          </a:gradFill>
          <a:ln w="9525" algn="ctr">
            <a:noFill/>
            <a:miter lim="800000"/>
            <a:headEnd/>
            <a:tailEnd/>
          </a:ln>
          <a:effectLst/>
        </p:spPr>
        <p:txBody>
          <a:bodyPr wrap="none" anchor="ctr"/>
          <a:lstStyle/>
          <a:p>
            <a:endParaRPr lang="ko-KR" altLang="en-US" sz="2400"/>
          </a:p>
        </p:txBody>
      </p:sp>
      <p:sp>
        <p:nvSpPr>
          <p:cNvPr id="57" name="Rectangle 4"/>
          <p:cNvSpPr>
            <a:spLocks noChangeArrowheads="1"/>
          </p:cNvSpPr>
          <p:nvPr/>
        </p:nvSpPr>
        <p:spPr bwMode="ltGray">
          <a:xfrm>
            <a:off x="1259630" y="4695873"/>
            <a:ext cx="5233987" cy="632836"/>
          </a:xfrm>
          <a:prstGeom prst="rect">
            <a:avLst/>
          </a:prstGeom>
          <a:gradFill rotWithShape="1">
            <a:gsLst>
              <a:gs pos="0">
                <a:schemeClr val="hlink">
                  <a:alpha val="39999"/>
                </a:schemeClr>
              </a:gs>
              <a:gs pos="100000">
                <a:schemeClr val="hlink">
                  <a:gamma/>
                  <a:tint val="0"/>
                  <a:invGamma/>
                  <a:alpha val="0"/>
                </a:schemeClr>
              </a:gs>
            </a:gsLst>
            <a:lin ang="0" scaled="1"/>
          </a:gradFill>
          <a:ln w="9525" algn="ctr">
            <a:noFill/>
            <a:miter lim="800000"/>
            <a:headEnd/>
            <a:tailEnd/>
          </a:ln>
          <a:effectLst/>
        </p:spPr>
        <p:txBody>
          <a:bodyPr wrap="none" anchor="ctr"/>
          <a:lstStyle/>
          <a:p>
            <a:endParaRPr lang="ko-KR" altLang="en-US" sz="2400"/>
          </a:p>
        </p:txBody>
      </p:sp>
      <p:sp>
        <p:nvSpPr>
          <p:cNvPr id="58" name="Rectangle 5"/>
          <p:cNvSpPr>
            <a:spLocks noChangeArrowheads="1"/>
          </p:cNvSpPr>
          <p:nvPr/>
        </p:nvSpPr>
        <p:spPr bwMode="ltGray">
          <a:xfrm>
            <a:off x="1259631" y="3960371"/>
            <a:ext cx="5233987" cy="632836"/>
          </a:xfrm>
          <a:prstGeom prst="rect">
            <a:avLst/>
          </a:prstGeom>
          <a:gradFill rotWithShape="1">
            <a:gsLst>
              <a:gs pos="0">
                <a:schemeClr val="accent2">
                  <a:alpha val="39999"/>
                </a:schemeClr>
              </a:gs>
              <a:gs pos="100000">
                <a:schemeClr val="accent2">
                  <a:gamma/>
                  <a:tint val="0"/>
                  <a:invGamma/>
                  <a:alpha val="0"/>
                </a:schemeClr>
              </a:gs>
            </a:gsLst>
            <a:lin ang="0" scaled="1"/>
          </a:gradFill>
          <a:ln w="9525" algn="ctr">
            <a:noFill/>
            <a:miter lim="800000"/>
            <a:headEnd/>
            <a:tailEnd/>
          </a:ln>
          <a:effectLst/>
        </p:spPr>
        <p:txBody>
          <a:bodyPr wrap="none" anchor="ctr"/>
          <a:lstStyle/>
          <a:p>
            <a:endParaRPr lang="ko-KR" altLang="en-US" sz="2400"/>
          </a:p>
        </p:txBody>
      </p:sp>
      <p:sp>
        <p:nvSpPr>
          <p:cNvPr id="59" name="Rectangle 6"/>
          <p:cNvSpPr>
            <a:spLocks noChangeArrowheads="1"/>
          </p:cNvSpPr>
          <p:nvPr/>
        </p:nvSpPr>
        <p:spPr bwMode="ltGray">
          <a:xfrm>
            <a:off x="1259632" y="3259202"/>
            <a:ext cx="5233987" cy="619051"/>
          </a:xfrm>
          <a:prstGeom prst="rect">
            <a:avLst/>
          </a:prstGeom>
          <a:gradFill rotWithShape="1">
            <a:gsLst>
              <a:gs pos="0">
                <a:schemeClr val="accent1">
                  <a:alpha val="39999"/>
                </a:schemeClr>
              </a:gs>
              <a:gs pos="100000">
                <a:schemeClr val="accent1">
                  <a:gamma/>
                  <a:tint val="0"/>
                  <a:invGamma/>
                  <a:alpha val="0"/>
                </a:schemeClr>
              </a:gs>
            </a:gsLst>
            <a:lin ang="0" scaled="1"/>
          </a:gradFill>
          <a:ln w="9525" algn="ctr">
            <a:noFill/>
            <a:miter lim="800000"/>
            <a:headEnd/>
            <a:tailEnd/>
          </a:ln>
          <a:effectLst/>
        </p:spPr>
        <p:txBody>
          <a:bodyPr wrap="none" anchor="ctr"/>
          <a:lstStyle/>
          <a:p>
            <a:endParaRPr lang="ko-KR" altLang="en-US" sz="2400"/>
          </a:p>
        </p:txBody>
      </p:sp>
      <p:sp>
        <p:nvSpPr>
          <p:cNvPr id="71" name="Text Box 9"/>
          <p:cNvSpPr txBox="1">
            <a:spLocks noChangeArrowheads="1"/>
          </p:cNvSpPr>
          <p:nvPr/>
        </p:nvSpPr>
        <p:spPr bwMode="black">
          <a:xfrm>
            <a:off x="1403649" y="3309964"/>
            <a:ext cx="4646612" cy="461665"/>
          </a:xfrm>
          <a:prstGeom prst="rect">
            <a:avLst/>
          </a:prstGeom>
          <a:noFill/>
          <a:ln w="9525" algn="ctr">
            <a:noFill/>
            <a:miter lim="800000"/>
            <a:headEnd/>
            <a:tailEnd/>
          </a:ln>
        </p:spPr>
        <p:txBody>
          <a:bodyPr>
            <a:spAutoFit/>
          </a:bodyPr>
          <a:lstStyle/>
          <a:p>
            <a:pPr eaLnBrk="0" hangingPunct="0">
              <a:buFontTx/>
              <a:buChar char="•"/>
            </a:pPr>
            <a:r>
              <a:rPr lang="en-US" altLang="ko-KR" sz="2400" dirty="0">
                <a:ea typeface="굴림" charset="-127"/>
                <a:cs typeface="Arial" charset="0"/>
              </a:rPr>
              <a:t> </a:t>
            </a:r>
            <a:r>
              <a:rPr lang="en-US" altLang="ko-KR" sz="2400" dirty="0" smtClean="0">
                <a:ea typeface="굴림" charset="-127"/>
                <a:cs typeface="Arial" charset="0"/>
              </a:rPr>
              <a:t>HPV knowledge</a:t>
            </a:r>
            <a:endParaRPr lang="en-US" altLang="ko-KR" sz="2400" dirty="0">
              <a:ea typeface="굴림" charset="-127"/>
              <a:cs typeface="Arial" charset="0"/>
            </a:endParaRPr>
          </a:p>
        </p:txBody>
      </p:sp>
      <p:sp>
        <p:nvSpPr>
          <p:cNvPr id="72" name="Text Box 9"/>
          <p:cNvSpPr txBox="1">
            <a:spLocks noChangeArrowheads="1"/>
          </p:cNvSpPr>
          <p:nvPr/>
        </p:nvSpPr>
        <p:spPr bwMode="black">
          <a:xfrm>
            <a:off x="1403648" y="4034442"/>
            <a:ext cx="4646612" cy="461665"/>
          </a:xfrm>
          <a:prstGeom prst="rect">
            <a:avLst/>
          </a:prstGeom>
          <a:noFill/>
          <a:ln w="9525" algn="ctr">
            <a:noFill/>
            <a:miter lim="800000"/>
            <a:headEnd/>
            <a:tailEnd/>
          </a:ln>
        </p:spPr>
        <p:txBody>
          <a:bodyPr>
            <a:spAutoFit/>
          </a:bodyPr>
          <a:lstStyle/>
          <a:p>
            <a:pPr eaLnBrk="0" hangingPunct="0">
              <a:buFontTx/>
              <a:buChar char="•"/>
            </a:pPr>
            <a:r>
              <a:rPr lang="en-US" altLang="ko-KR" sz="2400" dirty="0">
                <a:ea typeface="굴림" charset="-127"/>
                <a:cs typeface="Arial" charset="0"/>
              </a:rPr>
              <a:t> </a:t>
            </a:r>
            <a:r>
              <a:rPr lang="en-US" altLang="ko-KR" sz="2400" dirty="0" smtClean="0">
                <a:ea typeface="굴림" charset="-127"/>
                <a:cs typeface="Arial" charset="0"/>
              </a:rPr>
              <a:t>Awareness of sexual rights</a:t>
            </a:r>
            <a:endParaRPr lang="en-US" altLang="ko-KR" sz="2400" dirty="0">
              <a:ea typeface="굴림" charset="-127"/>
              <a:cs typeface="Arial" charset="0"/>
            </a:endParaRPr>
          </a:p>
        </p:txBody>
      </p:sp>
      <p:sp>
        <p:nvSpPr>
          <p:cNvPr id="73" name="Text Box 9"/>
          <p:cNvSpPr txBox="1">
            <a:spLocks noChangeArrowheads="1"/>
          </p:cNvSpPr>
          <p:nvPr/>
        </p:nvSpPr>
        <p:spPr bwMode="black">
          <a:xfrm>
            <a:off x="1403647" y="4760419"/>
            <a:ext cx="4646612" cy="461665"/>
          </a:xfrm>
          <a:prstGeom prst="rect">
            <a:avLst/>
          </a:prstGeom>
          <a:noFill/>
          <a:ln w="9525" algn="ctr">
            <a:noFill/>
            <a:miter lim="800000"/>
            <a:headEnd/>
            <a:tailEnd/>
          </a:ln>
        </p:spPr>
        <p:txBody>
          <a:bodyPr>
            <a:spAutoFit/>
          </a:bodyPr>
          <a:lstStyle/>
          <a:p>
            <a:pPr eaLnBrk="0" hangingPunct="0">
              <a:buFontTx/>
              <a:buChar char="•"/>
            </a:pPr>
            <a:r>
              <a:rPr lang="en-US" altLang="ko-KR" sz="2400" dirty="0">
                <a:ea typeface="굴림" charset="-127"/>
                <a:cs typeface="Arial" charset="0"/>
              </a:rPr>
              <a:t> </a:t>
            </a:r>
            <a:r>
              <a:rPr lang="en-US" altLang="ko-KR" sz="2400" dirty="0" smtClean="0">
                <a:ea typeface="굴림" charset="-127"/>
                <a:cs typeface="Arial" charset="0"/>
              </a:rPr>
              <a:t>Perception of gender equality</a:t>
            </a:r>
            <a:endParaRPr lang="en-US" altLang="ko-KR" sz="2400" dirty="0">
              <a:ea typeface="굴림" charset="-127"/>
              <a:cs typeface="Arial" charset="0"/>
            </a:endParaRPr>
          </a:p>
        </p:txBody>
      </p:sp>
      <p:sp>
        <p:nvSpPr>
          <p:cNvPr id="74" name="Text Box 9"/>
          <p:cNvSpPr txBox="1">
            <a:spLocks noChangeArrowheads="1"/>
          </p:cNvSpPr>
          <p:nvPr/>
        </p:nvSpPr>
        <p:spPr bwMode="black">
          <a:xfrm>
            <a:off x="1403646" y="5514503"/>
            <a:ext cx="4646612" cy="461665"/>
          </a:xfrm>
          <a:prstGeom prst="rect">
            <a:avLst/>
          </a:prstGeom>
          <a:noFill/>
          <a:ln w="9525" algn="ctr">
            <a:noFill/>
            <a:miter lim="800000"/>
            <a:headEnd/>
            <a:tailEnd/>
          </a:ln>
        </p:spPr>
        <p:txBody>
          <a:bodyPr>
            <a:spAutoFit/>
          </a:bodyPr>
          <a:lstStyle/>
          <a:p>
            <a:pPr eaLnBrk="0" hangingPunct="0">
              <a:buFontTx/>
              <a:buChar char="•"/>
            </a:pPr>
            <a:r>
              <a:rPr lang="en-US" altLang="ko-KR" sz="2400" dirty="0">
                <a:ea typeface="굴림" charset="-127"/>
                <a:cs typeface="Arial" charset="0"/>
              </a:rPr>
              <a:t> </a:t>
            </a:r>
            <a:r>
              <a:rPr lang="en-US" altLang="ko-KR" sz="2400" dirty="0" smtClean="0">
                <a:ea typeface="굴림" charset="-127"/>
                <a:cs typeface="Arial" charset="0"/>
              </a:rPr>
              <a:t>Intention to prevent HPV</a:t>
            </a:r>
            <a:endParaRPr lang="en-US" altLang="ko-KR" sz="2400" dirty="0">
              <a:ea typeface="굴림" charset="-127"/>
              <a:cs typeface="Arial" charset="0"/>
            </a:endParaRPr>
          </a:p>
        </p:txBody>
      </p:sp>
      <p:sp>
        <p:nvSpPr>
          <p:cNvPr id="3" name="TextBox 2"/>
          <p:cNvSpPr txBox="1"/>
          <p:nvPr/>
        </p:nvSpPr>
        <p:spPr>
          <a:xfrm>
            <a:off x="971596" y="2627728"/>
            <a:ext cx="7560844" cy="523220"/>
          </a:xfrm>
          <a:prstGeom prst="rect">
            <a:avLst/>
          </a:prstGeom>
          <a:noFill/>
        </p:spPr>
        <p:txBody>
          <a:bodyPr wrap="square" rtlCol="0">
            <a:spAutoFit/>
          </a:bodyPr>
          <a:lstStyle/>
          <a:p>
            <a:r>
              <a:rPr lang="en-US" altLang="ko-KR" sz="2800" dirty="0" smtClean="0"/>
              <a:t>1. To identify gender differences</a:t>
            </a:r>
            <a:endParaRPr lang="ko-KR" altLang="en-US" sz="2800" dirty="0"/>
          </a:p>
        </p:txBody>
      </p:sp>
    </p:spTree>
    <p:extLst>
      <p:ext uri="{BB962C8B-B14F-4D97-AF65-F5344CB8AC3E}">
        <p14:creationId xmlns:p14="http://schemas.microsoft.com/office/powerpoint/2010/main" val="331380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1963</TotalTime>
  <Words>2378</Words>
  <Application>Microsoft Office PowerPoint</Application>
  <PresentationFormat>On-screen Show (4:3)</PresentationFormat>
  <Paragraphs>412</Paragraphs>
  <Slides>46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46</vt:i4>
      </vt:variant>
    </vt:vector>
  </HeadingPairs>
  <TitlesOfParts>
    <vt:vector size="59" baseType="lpstr">
      <vt:lpstr>굴림</vt:lpstr>
      <vt:lpstr>Arial</vt:lpstr>
      <vt:lpstr>돋움</vt:lpstr>
      <vt:lpstr>한컴바탕</vt:lpstr>
      <vt:lpstr>Courier New</vt:lpstr>
      <vt:lpstr>Times New Roman</vt:lpstr>
      <vt:lpstr>바탕</vt:lpstr>
      <vt:lpstr>Century Gothic</vt:lpstr>
      <vt:lpstr>Wingdings</vt:lpstr>
      <vt:lpstr>Wingdings 3</vt:lpstr>
      <vt:lpstr>맑은 고딕</vt:lpstr>
      <vt:lpstr>HY견고딕</vt:lpstr>
      <vt:lpstr>Executive</vt:lpstr>
      <vt:lpstr>PowerPoint Presentation</vt:lpstr>
      <vt:lpstr>Contents</vt:lpstr>
      <vt:lpstr>Introduction</vt:lpstr>
      <vt:lpstr>Introduction</vt:lpstr>
      <vt:lpstr>Introduction</vt:lpstr>
      <vt:lpstr>Introduction</vt:lpstr>
      <vt:lpstr>Introduction</vt:lpstr>
      <vt:lpstr>Introduction</vt:lpstr>
      <vt:lpstr>Introduction</vt:lpstr>
      <vt:lpstr>Introduction</vt:lpstr>
      <vt:lpstr>Background</vt:lpstr>
      <vt:lpstr>Background</vt:lpstr>
      <vt:lpstr>Background</vt:lpstr>
      <vt:lpstr>Background</vt:lpstr>
      <vt:lpstr>Background</vt:lpstr>
      <vt:lpstr>Background</vt:lpstr>
      <vt:lpstr>Background</vt:lpstr>
      <vt:lpstr>Background</vt:lpstr>
      <vt:lpstr>Background</vt:lpstr>
      <vt:lpstr>Methods</vt:lpstr>
      <vt:lpstr>Methods</vt:lpstr>
      <vt:lpstr>Methods</vt:lpstr>
      <vt:lpstr>Methods</vt:lpstr>
      <vt:lpstr>Methods</vt:lpstr>
      <vt:lpstr>Methods</vt:lpstr>
      <vt:lpstr>Methods</vt:lpstr>
      <vt:lpstr>Methods</vt:lpstr>
      <vt:lpstr>Methods</vt:lpstr>
      <vt:lpstr>Methods</vt:lpstr>
      <vt:lpstr>Methods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Conclusions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Sung SuA</dc:creator>
  <cp:lastModifiedBy>user</cp:lastModifiedBy>
  <cp:revision>163</cp:revision>
  <dcterms:created xsi:type="dcterms:W3CDTF">2014-03-26T13:56:33Z</dcterms:created>
  <dcterms:modified xsi:type="dcterms:W3CDTF">2015-07-08T07:37:49Z</dcterms:modified>
</cp:coreProperties>
</file>