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charts/style3.xml" ContentType="application/vnd.ms-office.chart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346" r:id="rId2"/>
    <p:sldId id="401" r:id="rId3"/>
    <p:sldId id="359" r:id="rId4"/>
    <p:sldId id="361" r:id="rId5"/>
    <p:sldId id="372" r:id="rId6"/>
    <p:sldId id="362" r:id="rId7"/>
    <p:sldId id="403" r:id="rId8"/>
    <p:sldId id="404" r:id="rId9"/>
    <p:sldId id="366" r:id="rId10"/>
    <p:sldId id="402" r:id="rId11"/>
    <p:sldId id="408" r:id="rId12"/>
    <p:sldId id="405" r:id="rId13"/>
    <p:sldId id="410" r:id="rId14"/>
    <p:sldId id="407" r:id="rId15"/>
    <p:sldId id="374" r:id="rId16"/>
    <p:sldId id="409" r:id="rId17"/>
    <p:sldId id="375" r:id="rId18"/>
    <p:sldId id="376" r:id="rId19"/>
    <p:sldId id="377" r:id="rId20"/>
    <p:sldId id="397" r:id="rId21"/>
    <p:sldId id="392" r:id="rId22"/>
    <p:sldId id="385" r:id="rId23"/>
    <p:sldId id="386" r:id="rId24"/>
    <p:sldId id="387" r:id="rId25"/>
    <p:sldId id="411" r:id="rId26"/>
    <p:sldId id="388" r:id="rId27"/>
    <p:sldId id="40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33CCCC"/>
    <a:srgbClr val="00B0F0"/>
    <a:srgbClr val="CC00CC"/>
    <a:srgbClr val="0091EA"/>
    <a:srgbClr val="FF0000"/>
    <a:srgbClr val="00B415"/>
    <a:srgbClr val="FFC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Orta Stil 1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Orta Stil 1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ema Uygulanmış Stil 2 - Vurgu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0A1B5D5-9B99-4C35-A422-299274C87663}" styleName="Orta Stil 1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27F97BB-C833-4FB7-BDE5-3F7075034690}" styleName="Tema Uygulanmış Stil 2 - Vurgu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8603FDC-E32A-4AB5-989C-0864C3EAD2B8}" styleName="Tema Uygulanmış Stil 2 - Vurgu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ema Uygulanmış Stil 2 - Vurgu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67" autoAdjust="0"/>
    <p:restoredTop sz="77681" autoAdjust="0"/>
  </p:normalViewPr>
  <p:slideViewPr>
    <p:cSldViewPr>
      <p:cViewPr varScale="1">
        <p:scale>
          <a:sx n="70" d="100"/>
          <a:sy n="70" d="100"/>
        </p:scale>
        <p:origin x="-185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69" d="100"/>
          <a:sy n="69" d="100"/>
        </p:scale>
        <p:origin x="-3270"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_al__ma_Sayfas_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_al__ma_Sayfas_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_al__ma_Sayfas_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tr-TR"/>
  <c:chart>
    <c:autoTitleDeleted val="1"/>
    <c:plotArea>
      <c:layout>
        <c:manualLayout>
          <c:layoutTarget val="inner"/>
          <c:xMode val="edge"/>
          <c:yMode val="edge"/>
          <c:x val="0.11629982298724294"/>
          <c:y val="4.1904761904761903E-2"/>
          <c:w val="0.84180781908075464"/>
          <c:h val="0.74709544720371535"/>
        </c:manualLayout>
      </c:layout>
      <c:scatterChart>
        <c:scatterStyle val="lineMarker"/>
        <c:ser>
          <c:idx val="0"/>
          <c:order val="0"/>
          <c:tx>
            <c:v>GABA</c:v>
          </c:tx>
          <c:spPr>
            <a:ln w="9525" cap="rnd">
              <a:solidFill>
                <a:schemeClr val="accent1"/>
              </a:solidFill>
              <a:round/>
            </a:ln>
            <a:effectLst>
              <a:outerShdw blurRad="40000" dist="23000" dir="5400000" rotWithShape="0">
                <a:srgbClr val="000000">
                  <a:alpha val="35000"/>
                </a:srgbClr>
              </a:outerShdw>
            </a:effectLst>
          </c:spPr>
          <c:marker>
            <c:symbol val="circle"/>
            <c:size val="6"/>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rnd">
                <a:solidFill>
                  <a:schemeClr val="accent1"/>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errBars>
            <c:errDir val="y"/>
            <c:errBarType val="both"/>
            <c:errValType val="cust"/>
            <c:plus>
              <c:numRef>
                <c:f>Sayfa1!$J$2:$J$9</c:f>
                <c:numCache>
                  <c:formatCode>General</c:formatCode>
                  <c:ptCount val="8"/>
                  <c:pt idx="0">
                    <c:v>0</c:v>
                  </c:pt>
                  <c:pt idx="1">
                    <c:v>1.3285</c:v>
                  </c:pt>
                  <c:pt idx="2">
                    <c:v>5.4268000000000001</c:v>
                  </c:pt>
                  <c:pt idx="3">
                    <c:v>2.6739999999999999</c:v>
                  </c:pt>
                  <c:pt idx="4">
                    <c:v>2.6589</c:v>
                  </c:pt>
                  <c:pt idx="5">
                    <c:v>3.109</c:v>
                  </c:pt>
                  <c:pt idx="6">
                    <c:v>4.7300000000000004</c:v>
                  </c:pt>
                  <c:pt idx="7">
                    <c:v>8.9623000000000008</c:v>
                  </c:pt>
                </c:numCache>
              </c:numRef>
            </c:plus>
            <c:minus>
              <c:numRef>
                <c:f>Sayfa1!$J$2:$J$9</c:f>
                <c:numCache>
                  <c:formatCode>General</c:formatCode>
                  <c:ptCount val="8"/>
                  <c:pt idx="0">
                    <c:v>0</c:v>
                  </c:pt>
                  <c:pt idx="1">
                    <c:v>1.3285</c:v>
                  </c:pt>
                  <c:pt idx="2">
                    <c:v>5.4268000000000001</c:v>
                  </c:pt>
                  <c:pt idx="3">
                    <c:v>2.6739999999999999</c:v>
                  </c:pt>
                  <c:pt idx="4">
                    <c:v>2.6589</c:v>
                  </c:pt>
                  <c:pt idx="5">
                    <c:v>3.109</c:v>
                  </c:pt>
                  <c:pt idx="6">
                    <c:v>4.7300000000000004</c:v>
                  </c:pt>
                  <c:pt idx="7">
                    <c:v>8.9623000000000008</c:v>
                  </c:pt>
                </c:numCache>
              </c:numRef>
            </c:minus>
            <c:spPr>
              <a:noFill/>
              <a:ln w="9525" cap="flat" cmpd="sng" algn="ctr">
                <a:solidFill>
                  <a:schemeClr val="accent5">
                    <a:lumMod val="75000"/>
                  </a:schemeClr>
                </a:solidFill>
                <a:round/>
              </a:ln>
              <a:effectLst/>
            </c:spPr>
          </c:errBars>
          <c:xVal>
            <c:numRef>
              <c:f>Sayfa1!$A$2:$A$9</c:f>
              <c:numCache>
                <c:formatCode>General</c:formatCode>
                <c:ptCount val="8"/>
                <c:pt idx="0">
                  <c:v>0</c:v>
                </c:pt>
                <c:pt idx="1">
                  <c:v>0.5</c:v>
                </c:pt>
                <c:pt idx="2">
                  <c:v>1</c:v>
                </c:pt>
                <c:pt idx="3">
                  <c:v>2</c:v>
                </c:pt>
                <c:pt idx="4">
                  <c:v>3</c:v>
                </c:pt>
                <c:pt idx="5">
                  <c:v>4</c:v>
                </c:pt>
                <c:pt idx="6">
                  <c:v>5</c:v>
                </c:pt>
                <c:pt idx="7">
                  <c:v>6</c:v>
                </c:pt>
              </c:numCache>
            </c:numRef>
          </c:xVal>
          <c:yVal>
            <c:numRef>
              <c:f>Sayfa1!$I$2:$I$9</c:f>
              <c:numCache>
                <c:formatCode>General</c:formatCode>
                <c:ptCount val="8"/>
                <c:pt idx="0">
                  <c:v>0</c:v>
                </c:pt>
                <c:pt idx="1">
                  <c:v>98.111989771627805</c:v>
                </c:pt>
                <c:pt idx="2">
                  <c:v>96.431785462874103</c:v>
                </c:pt>
                <c:pt idx="3">
                  <c:v>94.435000000000002</c:v>
                </c:pt>
                <c:pt idx="4">
                  <c:v>92.692999999999998</c:v>
                </c:pt>
                <c:pt idx="5">
                  <c:v>88.994214574161248</c:v>
                </c:pt>
                <c:pt idx="6">
                  <c:v>87.795000000000002</c:v>
                </c:pt>
                <c:pt idx="7">
                  <c:v>87.475313955109002</c:v>
                </c:pt>
              </c:numCache>
            </c:numRef>
          </c:yVal>
        </c:ser>
        <c:ser>
          <c:idx val="1"/>
          <c:order val="1"/>
          <c:tx>
            <c:v>HNT-GABA H1</c:v>
          </c:tx>
          <c:spPr>
            <a:ln w="9525" cap="rnd">
              <a:solidFill>
                <a:schemeClr val="accent2"/>
              </a:solidFill>
              <a:round/>
            </a:ln>
            <a:effectLst>
              <a:outerShdw blurRad="40000" dist="23000" dir="5400000" rotWithShape="0">
                <a:srgbClr val="000000">
                  <a:alpha val="35000"/>
                </a:srgbClr>
              </a:outerShdw>
            </a:effectLst>
          </c:spPr>
          <c:marker>
            <c:symbol val="circle"/>
            <c:size val="6"/>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rnd">
                <a:solidFill>
                  <a:schemeClr val="accent2"/>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errBars>
            <c:errDir val="y"/>
            <c:errBarType val="both"/>
            <c:errValType val="cust"/>
            <c:plus>
              <c:numRef>
                <c:f>Sayfa1!$E$2:$E$9</c:f>
                <c:numCache>
                  <c:formatCode>General</c:formatCode>
                  <c:ptCount val="8"/>
                  <c:pt idx="0">
                    <c:v>0</c:v>
                  </c:pt>
                  <c:pt idx="1">
                    <c:v>0.2</c:v>
                  </c:pt>
                  <c:pt idx="2">
                    <c:v>2.8899999999999997</c:v>
                  </c:pt>
                  <c:pt idx="3">
                    <c:v>5.1899999999999995</c:v>
                  </c:pt>
                  <c:pt idx="4">
                    <c:v>2.67</c:v>
                  </c:pt>
                  <c:pt idx="5">
                    <c:v>4.45</c:v>
                  </c:pt>
                  <c:pt idx="6">
                    <c:v>3.77</c:v>
                  </c:pt>
                  <c:pt idx="7">
                    <c:v>1.6500000000000001</c:v>
                  </c:pt>
                </c:numCache>
              </c:numRef>
            </c:plus>
            <c:minus>
              <c:numRef>
                <c:f>Sayfa1!$E$2:$E$9</c:f>
                <c:numCache>
                  <c:formatCode>General</c:formatCode>
                  <c:ptCount val="8"/>
                  <c:pt idx="0">
                    <c:v>0</c:v>
                  </c:pt>
                  <c:pt idx="1">
                    <c:v>0.2</c:v>
                  </c:pt>
                  <c:pt idx="2">
                    <c:v>2.8899999999999997</c:v>
                  </c:pt>
                  <c:pt idx="3">
                    <c:v>5.1899999999999995</c:v>
                  </c:pt>
                  <c:pt idx="4">
                    <c:v>2.67</c:v>
                  </c:pt>
                  <c:pt idx="5">
                    <c:v>4.45</c:v>
                  </c:pt>
                  <c:pt idx="6">
                    <c:v>3.77</c:v>
                  </c:pt>
                  <c:pt idx="7">
                    <c:v>1.6500000000000001</c:v>
                  </c:pt>
                </c:numCache>
              </c:numRef>
            </c:minus>
            <c:spPr>
              <a:noFill/>
              <a:ln w="9525" cap="flat" cmpd="sng" algn="ctr">
                <a:solidFill>
                  <a:schemeClr val="accent2"/>
                </a:solidFill>
                <a:round/>
              </a:ln>
              <a:effectLst/>
            </c:spPr>
          </c:errBars>
          <c:xVal>
            <c:numRef>
              <c:f>Sayfa1!$H$2:$H$9</c:f>
              <c:numCache>
                <c:formatCode>General</c:formatCode>
                <c:ptCount val="8"/>
                <c:pt idx="0">
                  <c:v>0</c:v>
                </c:pt>
                <c:pt idx="1">
                  <c:v>0.5</c:v>
                </c:pt>
                <c:pt idx="2">
                  <c:v>1</c:v>
                </c:pt>
                <c:pt idx="3">
                  <c:v>2</c:v>
                </c:pt>
                <c:pt idx="4">
                  <c:v>3</c:v>
                </c:pt>
                <c:pt idx="5">
                  <c:v>4</c:v>
                </c:pt>
                <c:pt idx="6">
                  <c:v>5</c:v>
                </c:pt>
                <c:pt idx="7">
                  <c:v>6</c:v>
                </c:pt>
              </c:numCache>
            </c:numRef>
          </c:xVal>
          <c:yVal>
            <c:numRef>
              <c:f>Sayfa1!$B$2:$B$9</c:f>
              <c:numCache>
                <c:formatCode>General</c:formatCode>
                <c:ptCount val="8"/>
                <c:pt idx="0">
                  <c:v>0</c:v>
                </c:pt>
                <c:pt idx="1">
                  <c:v>9.3108000000000004</c:v>
                </c:pt>
                <c:pt idx="2">
                  <c:v>15.432</c:v>
                </c:pt>
                <c:pt idx="3">
                  <c:v>27.254999999999999</c:v>
                </c:pt>
                <c:pt idx="4">
                  <c:v>44.069000000000003</c:v>
                </c:pt>
                <c:pt idx="5">
                  <c:v>43.222000000000016</c:v>
                </c:pt>
                <c:pt idx="6">
                  <c:v>45.532000000000011</c:v>
                </c:pt>
                <c:pt idx="7">
                  <c:v>43.777000000000001</c:v>
                </c:pt>
              </c:numCache>
            </c:numRef>
          </c:yVal>
        </c:ser>
        <c:ser>
          <c:idx val="2"/>
          <c:order val="2"/>
          <c:tx>
            <c:v>HNT-GABA H2</c:v>
          </c:tx>
          <c:spPr>
            <a:ln w="9525" cap="rnd">
              <a:solidFill>
                <a:schemeClr val="accent3"/>
              </a:solidFill>
              <a:round/>
            </a:ln>
            <a:effectLst>
              <a:outerShdw blurRad="40000" dist="23000" dir="5400000" rotWithShape="0">
                <a:srgbClr val="000000">
                  <a:alpha val="35000"/>
                </a:srgbClr>
              </a:outerShdw>
            </a:effectLst>
          </c:spPr>
          <c:marker>
            <c:symbol val="circle"/>
            <c:size val="6"/>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rnd">
                <a:solidFill>
                  <a:schemeClr val="accent3"/>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errBars>
            <c:errDir val="y"/>
            <c:errBarType val="both"/>
            <c:errValType val="cust"/>
            <c:plus>
              <c:numRef>
                <c:f>Sayfa1!$F$2:$F$9</c:f>
                <c:numCache>
                  <c:formatCode>General</c:formatCode>
                  <c:ptCount val="8"/>
                  <c:pt idx="0">
                    <c:v>0</c:v>
                  </c:pt>
                  <c:pt idx="1">
                    <c:v>2.12</c:v>
                  </c:pt>
                  <c:pt idx="2">
                    <c:v>1.3800000000000001</c:v>
                  </c:pt>
                  <c:pt idx="3">
                    <c:v>4.0599999999999996</c:v>
                  </c:pt>
                  <c:pt idx="4">
                    <c:v>3.8699999999999997</c:v>
                  </c:pt>
                  <c:pt idx="5">
                    <c:v>1.9800000000000004</c:v>
                  </c:pt>
                  <c:pt idx="6">
                    <c:v>0.65000000000000024</c:v>
                  </c:pt>
                  <c:pt idx="7">
                    <c:v>3.77</c:v>
                  </c:pt>
                </c:numCache>
              </c:numRef>
            </c:plus>
            <c:minus>
              <c:numRef>
                <c:f>Sayfa1!$F$2:$F$9</c:f>
                <c:numCache>
                  <c:formatCode>General</c:formatCode>
                  <c:ptCount val="8"/>
                  <c:pt idx="0">
                    <c:v>0</c:v>
                  </c:pt>
                  <c:pt idx="1">
                    <c:v>2.12</c:v>
                  </c:pt>
                  <c:pt idx="2">
                    <c:v>1.3800000000000001</c:v>
                  </c:pt>
                  <c:pt idx="3">
                    <c:v>4.0599999999999996</c:v>
                  </c:pt>
                  <c:pt idx="4">
                    <c:v>3.8699999999999997</c:v>
                  </c:pt>
                  <c:pt idx="5">
                    <c:v>1.9800000000000004</c:v>
                  </c:pt>
                  <c:pt idx="6">
                    <c:v>0.65000000000000024</c:v>
                  </c:pt>
                  <c:pt idx="7">
                    <c:v>3.77</c:v>
                  </c:pt>
                </c:numCache>
              </c:numRef>
            </c:minus>
            <c:spPr>
              <a:noFill/>
              <a:ln w="9525" cap="flat" cmpd="sng" algn="ctr">
                <a:solidFill>
                  <a:schemeClr val="accent3">
                    <a:lumMod val="75000"/>
                  </a:schemeClr>
                </a:solidFill>
                <a:round/>
              </a:ln>
              <a:effectLst/>
            </c:spPr>
          </c:errBars>
          <c:xVal>
            <c:numRef>
              <c:f>Sayfa1!$A$2:$A$9</c:f>
              <c:numCache>
                <c:formatCode>General</c:formatCode>
                <c:ptCount val="8"/>
                <c:pt idx="0">
                  <c:v>0</c:v>
                </c:pt>
                <c:pt idx="1">
                  <c:v>0.5</c:v>
                </c:pt>
                <c:pt idx="2">
                  <c:v>1</c:v>
                </c:pt>
                <c:pt idx="3">
                  <c:v>2</c:v>
                </c:pt>
                <c:pt idx="4">
                  <c:v>3</c:v>
                </c:pt>
                <c:pt idx="5">
                  <c:v>4</c:v>
                </c:pt>
                <c:pt idx="6">
                  <c:v>5</c:v>
                </c:pt>
                <c:pt idx="7">
                  <c:v>6</c:v>
                </c:pt>
              </c:numCache>
            </c:numRef>
          </c:xVal>
          <c:yVal>
            <c:numRef>
              <c:f>Sayfa1!$C$2:$C$9</c:f>
              <c:numCache>
                <c:formatCode>General</c:formatCode>
                <c:ptCount val="8"/>
                <c:pt idx="0">
                  <c:v>0</c:v>
                </c:pt>
                <c:pt idx="1">
                  <c:v>6.6159999999999979</c:v>
                </c:pt>
                <c:pt idx="2">
                  <c:v>14.387</c:v>
                </c:pt>
                <c:pt idx="3">
                  <c:v>23.831000000000007</c:v>
                </c:pt>
                <c:pt idx="4">
                  <c:v>28.284999999999993</c:v>
                </c:pt>
                <c:pt idx="5">
                  <c:v>36.746000000000002</c:v>
                </c:pt>
                <c:pt idx="6">
                  <c:v>37.426000000000002</c:v>
                </c:pt>
                <c:pt idx="7">
                  <c:v>54.937000000000005</c:v>
                </c:pt>
              </c:numCache>
            </c:numRef>
          </c:yVal>
        </c:ser>
        <c:ser>
          <c:idx val="3"/>
          <c:order val="3"/>
          <c:tx>
            <c:v>HNT-GABA H3</c:v>
          </c:tx>
          <c:spPr>
            <a:ln w="9525" cap="rnd">
              <a:solidFill>
                <a:schemeClr val="accent4"/>
              </a:solidFill>
              <a:round/>
            </a:ln>
            <a:effectLst>
              <a:outerShdw blurRad="40000" dist="23000" dir="5400000" rotWithShape="0">
                <a:srgbClr val="000000">
                  <a:alpha val="35000"/>
                </a:srgbClr>
              </a:outerShdw>
            </a:effectLst>
          </c:spPr>
          <c:marker>
            <c:symbol val="circle"/>
            <c:size val="6"/>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rnd">
                <a:solidFill>
                  <a:schemeClr val="accent4"/>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errBars>
            <c:errDir val="y"/>
            <c:errBarType val="both"/>
            <c:errValType val="cust"/>
            <c:plus>
              <c:numRef>
                <c:f>Sayfa1!$G$2:$G$9</c:f>
                <c:numCache>
                  <c:formatCode>General</c:formatCode>
                  <c:ptCount val="8"/>
                  <c:pt idx="0">
                    <c:v>0</c:v>
                  </c:pt>
                  <c:pt idx="1">
                    <c:v>2.63</c:v>
                  </c:pt>
                  <c:pt idx="2">
                    <c:v>2.56</c:v>
                  </c:pt>
                  <c:pt idx="3">
                    <c:v>3.4499999999999997</c:v>
                  </c:pt>
                  <c:pt idx="4">
                    <c:v>4.5599999999999996</c:v>
                  </c:pt>
                  <c:pt idx="5">
                    <c:v>5.78</c:v>
                  </c:pt>
                  <c:pt idx="6">
                    <c:v>3.2</c:v>
                  </c:pt>
                  <c:pt idx="7">
                    <c:v>7.6499999999999995</c:v>
                  </c:pt>
                </c:numCache>
              </c:numRef>
            </c:plus>
            <c:minus>
              <c:numRef>
                <c:f>Sayfa1!$G$2:$G$9</c:f>
                <c:numCache>
                  <c:formatCode>General</c:formatCode>
                  <c:ptCount val="8"/>
                  <c:pt idx="0">
                    <c:v>0</c:v>
                  </c:pt>
                  <c:pt idx="1">
                    <c:v>2.63</c:v>
                  </c:pt>
                  <c:pt idx="2">
                    <c:v>2.56</c:v>
                  </c:pt>
                  <c:pt idx="3">
                    <c:v>3.4499999999999997</c:v>
                  </c:pt>
                  <c:pt idx="4">
                    <c:v>4.5599999999999996</c:v>
                  </c:pt>
                  <c:pt idx="5">
                    <c:v>5.78</c:v>
                  </c:pt>
                  <c:pt idx="6">
                    <c:v>3.2</c:v>
                  </c:pt>
                  <c:pt idx="7">
                    <c:v>7.6499999999999995</c:v>
                  </c:pt>
                </c:numCache>
              </c:numRef>
            </c:minus>
            <c:spPr>
              <a:noFill/>
              <a:ln w="9525" cap="flat" cmpd="sng" algn="ctr">
                <a:solidFill>
                  <a:schemeClr val="accent4">
                    <a:lumMod val="75000"/>
                  </a:schemeClr>
                </a:solidFill>
                <a:round/>
              </a:ln>
              <a:effectLst/>
            </c:spPr>
          </c:errBars>
          <c:xVal>
            <c:numRef>
              <c:f>Sayfa1!$A$2:$A$9</c:f>
              <c:numCache>
                <c:formatCode>General</c:formatCode>
                <c:ptCount val="8"/>
                <c:pt idx="0">
                  <c:v>0</c:v>
                </c:pt>
                <c:pt idx="1">
                  <c:v>0.5</c:v>
                </c:pt>
                <c:pt idx="2">
                  <c:v>1</c:v>
                </c:pt>
                <c:pt idx="3">
                  <c:v>2</c:v>
                </c:pt>
                <c:pt idx="4">
                  <c:v>3</c:v>
                </c:pt>
                <c:pt idx="5">
                  <c:v>4</c:v>
                </c:pt>
                <c:pt idx="6">
                  <c:v>5</c:v>
                </c:pt>
                <c:pt idx="7">
                  <c:v>6</c:v>
                </c:pt>
              </c:numCache>
            </c:numRef>
          </c:xVal>
          <c:yVal>
            <c:numRef>
              <c:f>Sayfa1!$D$2:$D$9</c:f>
              <c:numCache>
                <c:formatCode>General</c:formatCode>
                <c:ptCount val="8"/>
                <c:pt idx="0">
                  <c:v>0</c:v>
                </c:pt>
                <c:pt idx="1">
                  <c:v>33.844000000000001</c:v>
                </c:pt>
                <c:pt idx="2">
                  <c:v>40.765000000000015</c:v>
                </c:pt>
                <c:pt idx="3">
                  <c:v>56.045000000000002</c:v>
                </c:pt>
                <c:pt idx="4">
                  <c:v>67.345000000000013</c:v>
                </c:pt>
                <c:pt idx="5">
                  <c:v>70.822999999999979</c:v>
                </c:pt>
                <c:pt idx="6">
                  <c:v>71.230999999999995</c:v>
                </c:pt>
                <c:pt idx="7">
                  <c:v>68.058999999999983</c:v>
                </c:pt>
              </c:numCache>
            </c:numRef>
          </c:yVal>
        </c:ser>
        <c:axId val="113566080"/>
        <c:axId val="113568000"/>
      </c:scatterChart>
      <c:valAx>
        <c:axId val="113566080"/>
        <c:scaling>
          <c:orientation val="minMax"/>
          <c:max val="6.5"/>
          <c:min val="0"/>
        </c:scaling>
        <c:axPos val="b"/>
        <c:majorGridlines>
          <c:spPr>
            <a:ln w="9525" cap="flat" cmpd="sng" algn="ctr">
              <a:solidFill>
                <a:schemeClr val="lt1">
                  <a:lumMod val="95000"/>
                  <a:alpha val="10000"/>
                </a:schemeClr>
              </a:solidFill>
              <a:round/>
            </a:ln>
            <a:effectLst/>
          </c:spPr>
        </c:majorGridlines>
        <c:title>
          <c:tx>
            <c:rich>
              <a:bodyPr rot="0" spcFirstLastPara="1" vertOverflow="ellipsis" vert="horz" wrap="square" anchor="ctr" anchorCtr="1"/>
              <a:lstStyle/>
              <a:p>
                <a:pPr>
                  <a:defRPr sz="1800" b="1" i="0" u="none" strike="noStrike" kern="1200" cap="all" baseline="0">
                    <a:solidFill>
                      <a:schemeClr val="tx1"/>
                    </a:solidFill>
                    <a:latin typeface="+mn-lt"/>
                    <a:ea typeface="+mn-ea"/>
                    <a:cs typeface="+mn-cs"/>
                  </a:defRPr>
                </a:pPr>
                <a:r>
                  <a:rPr lang="tr-TR" sz="1600" dirty="0" err="1" smtClean="0"/>
                  <a:t>Tıme</a:t>
                </a:r>
                <a:r>
                  <a:rPr lang="tr-TR" sz="1600" dirty="0" smtClean="0"/>
                  <a:t> (</a:t>
                </a:r>
                <a:r>
                  <a:rPr lang="tr-TR" sz="1600" dirty="0" err="1" smtClean="0"/>
                  <a:t>hour</a:t>
                </a:r>
                <a:r>
                  <a:rPr lang="tr-TR" sz="1600" dirty="0" smtClean="0"/>
                  <a:t>)</a:t>
                </a:r>
                <a:endParaRPr lang="tr-TR" sz="1600" dirty="0"/>
              </a:p>
            </c:rich>
          </c:tx>
          <c:layout>
            <c:manualLayout>
              <c:xMode val="edge"/>
              <c:yMode val="edge"/>
              <c:x val="0.43023666383958648"/>
              <c:y val="0.84781678635083824"/>
            </c:manualLayout>
          </c:layout>
          <c:spPr>
            <a:noFill/>
            <a:ln>
              <a:noFill/>
            </a:ln>
            <a:effectLst/>
          </c:spPr>
        </c:title>
        <c:numFmt formatCode="General" sourceLinked="1"/>
        <c:maj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tr-TR"/>
          </a:p>
        </c:txPr>
        <c:crossAx val="113568000"/>
        <c:crosses val="autoZero"/>
        <c:crossBetween val="midCat"/>
      </c:valAx>
      <c:valAx>
        <c:axId val="113568000"/>
        <c:scaling>
          <c:orientation val="minMax"/>
          <c:max val="102"/>
          <c:min val="0"/>
        </c:scaling>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600" b="1" i="0" u="none" strike="noStrike" kern="1200" cap="all" baseline="0">
                    <a:solidFill>
                      <a:schemeClr val="tx1"/>
                    </a:solidFill>
                    <a:latin typeface="+mn-lt"/>
                    <a:ea typeface="+mn-ea"/>
                    <a:cs typeface="+mn-cs"/>
                  </a:defRPr>
                </a:pPr>
                <a:r>
                  <a:rPr lang="tr-TR" sz="1600" dirty="0" smtClean="0"/>
                  <a:t>%</a:t>
                </a:r>
                <a:r>
                  <a:rPr lang="tr-TR" sz="1600" baseline="0" dirty="0" smtClean="0"/>
                  <a:t> </a:t>
                </a:r>
                <a:r>
                  <a:rPr lang="tr-TR" sz="1600" baseline="0" dirty="0" err="1" smtClean="0"/>
                  <a:t>cumulatıve</a:t>
                </a:r>
                <a:r>
                  <a:rPr lang="tr-TR" sz="1600" baseline="0" dirty="0" smtClean="0"/>
                  <a:t> </a:t>
                </a:r>
                <a:r>
                  <a:rPr lang="tr-TR" sz="1600" baseline="0" dirty="0" err="1" smtClean="0"/>
                  <a:t>percent</a:t>
                </a:r>
                <a:r>
                  <a:rPr lang="tr-TR" sz="1600" baseline="0" dirty="0" smtClean="0"/>
                  <a:t> of GABA </a:t>
                </a:r>
                <a:r>
                  <a:rPr lang="tr-TR" sz="1600" baseline="0" dirty="0" err="1" smtClean="0"/>
                  <a:t>release</a:t>
                </a:r>
                <a:endParaRPr lang="tr-TR" sz="1600" dirty="0"/>
              </a:p>
            </c:rich>
          </c:tx>
          <c:layout>
            <c:manualLayout>
              <c:xMode val="edge"/>
              <c:yMode val="edge"/>
              <c:x val="1.7480808277863181E-2"/>
              <c:y val="6.371391076115486E-2"/>
            </c:manualLayout>
          </c:layout>
          <c:spPr>
            <a:noFill/>
            <a:ln>
              <a:noFill/>
            </a:ln>
            <a:effectLst/>
          </c:spPr>
        </c:title>
        <c:numFmt formatCode="General" sourceLinked="1"/>
        <c:maj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tr-TR"/>
          </a:p>
        </c:txPr>
        <c:crossAx val="113566080"/>
        <c:crosses val="autoZero"/>
        <c:crossBetween val="midCat"/>
      </c:valAx>
      <c:spPr>
        <a:noFill/>
        <a:ln>
          <a:noFill/>
        </a:ln>
        <a:effectLst/>
      </c:spPr>
    </c:plotArea>
    <c:legend>
      <c:legendPos val="b"/>
      <c:layout>
        <c:manualLayout>
          <c:xMode val="edge"/>
          <c:yMode val="edge"/>
          <c:x val="9.1393670267960692E-2"/>
          <c:y val="0.9214630022208764"/>
          <c:w val="0.81721250686687419"/>
          <c:h val="6.5716484958611016E-2"/>
        </c:manualLayout>
      </c:layout>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tr-TR"/>
        </a:p>
      </c:txPr>
    </c:legend>
    <c:plotVisOnly val="1"/>
    <c:dispBlanksAs val="gap"/>
  </c:chart>
  <c:sp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a:effectLst/>
    <a:scene3d>
      <a:camera prst="orthographicFront"/>
      <a:lightRig rig="threePt" dir="t"/>
    </a:scene3d>
    <a:sp3d prstMaterial="plastic">
      <a:bevelT w="82550" h="63500" prst="divot"/>
      <a:bevelB/>
    </a:sp3d>
  </c:spPr>
  <c:txPr>
    <a:bodyPr/>
    <a:lstStyle/>
    <a:p>
      <a:pPr>
        <a:defRPr sz="1200" baseline="0">
          <a:solidFill>
            <a:schemeClr val="tx1"/>
          </a:solidFill>
        </a:defRPr>
      </a:pPr>
      <a:endParaRPr lang="tr-T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tr-TR"/>
  <c:chart>
    <c:plotArea>
      <c:layout>
        <c:manualLayout>
          <c:layoutTarget val="inner"/>
          <c:xMode val="edge"/>
          <c:yMode val="edge"/>
          <c:x val="0.11653714481342006"/>
          <c:y val="3.9693675387350788E-2"/>
          <c:w val="0.5410715508387538"/>
          <c:h val="0.44409550419100829"/>
        </c:manualLayout>
      </c:layout>
      <c:barChart>
        <c:barDir val="col"/>
        <c:grouping val="clustered"/>
        <c:ser>
          <c:idx val="0"/>
          <c:order val="0"/>
          <c:tx>
            <c:strRef>
              <c:f>Sayfa1!$B$49</c:f>
              <c:strCache>
                <c:ptCount val="1"/>
                <c:pt idx="0">
                  <c:v>HNT-GABA H1</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strRef>
              <c:f>Sayfa1!$B$49</c:f>
              <c:strCache>
                <c:ptCount val="1"/>
                <c:pt idx="0">
                  <c:v>HNT-GABA H1</c:v>
                </c:pt>
              </c:strCache>
            </c:strRef>
          </c:cat>
          <c:val>
            <c:numRef>
              <c:f>Sayfa1!$C$49</c:f>
              <c:numCache>
                <c:formatCode>General</c:formatCode>
                <c:ptCount val="1"/>
                <c:pt idx="0">
                  <c:v>70.183999999999983</c:v>
                </c:pt>
              </c:numCache>
            </c:numRef>
          </c:val>
        </c:ser>
        <c:ser>
          <c:idx val="1"/>
          <c:order val="1"/>
          <c:tx>
            <c:v>PURE HNT</c:v>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strRef>
              <c:f>Sayfa1!$B$49</c:f>
              <c:strCache>
                <c:ptCount val="1"/>
                <c:pt idx="0">
                  <c:v>HNT-GABA H1</c:v>
                </c:pt>
              </c:strCache>
            </c:strRef>
          </c:cat>
          <c:val>
            <c:numRef>
              <c:f>Sayfa1!$E$49</c:f>
              <c:numCache>
                <c:formatCode>General</c:formatCode>
                <c:ptCount val="1"/>
                <c:pt idx="0">
                  <c:v>93.668999999999983</c:v>
                </c:pt>
              </c:numCache>
            </c:numRef>
          </c:val>
        </c:ser>
        <c:ser>
          <c:idx val="2"/>
          <c:order val="2"/>
          <c:tx>
            <c:strRef>
              <c:f>Sayfa1!$F$45</c:f>
              <c:strCache>
                <c:ptCount val="1"/>
                <c:pt idx="0">
                  <c:v>GABA</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strRef>
              <c:f>Sayfa1!$B$49</c:f>
              <c:strCache>
                <c:ptCount val="1"/>
                <c:pt idx="0">
                  <c:v>HNT-GABA H1</c:v>
                </c:pt>
              </c:strCache>
            </c:strRef>
          </c:cat>
          <c:val>
            <c:numRef>
              <c:f>Sayfa1!$G$49</c:f>
              <c:numCache>
                <c:formatCode>General</c:formatCode>
                <c:ptCount val="1"/>
                <c:pt idx="0">
                  <c:v>48.701000000000001</c:v>
                </c:pt>
              </c:numCache>
            </c:numRef>
          </c:val>
        </c:ser>
        <c:ser>
          <c:idx val="3"/>
          <c:order val="3"/>
          <c:tx>
            <c:v>Control</c:v>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strRef>
              <c:f>Sayfa1!$B$49</c:f>
              <c:strCache>
                <c:ptCount val="1"/>
                <c:pt idx="0">
                  <c:v>HNT-GABA H1</c:v>
                </c:pt>
              </c:strCache>
            </c:strRef>
          </c:cat>
          <c:val>
            <c:numRef>
              <c:f>Sayfa1!$I$49</c:f>
              <c:numCache>
                <c:formatCode>General</c:formatCode>
                <c:ptCount val="1"/>
                <c:pt idx="0">
                  <c:v>100</c:v>
                </c:pt>
              </c:numCache>
            </c:numRef>
          </c:val>
        </c:ser>
        <c:gapWidth val="100"/>
        <c:overlap val="-24"/>
        <c:axId val="114694016"/>
        <c:axId val="114695552"/>
      </c:barChart>
      <c:catAx>
        <c:axId val="114694016"/>
        <c:scaling>
          <c:orientation val="minMax"/>
        </c:scaling>
        <c:delete val="1"/>
        <c:axPos val="b"/>
        <c:numFmt formatCode="General" sourceLinked="1"/>
        <c:majorTickMark val="none"/>
        <c:tickLblPos val="none"/>
        <c:crossAx val="114695552"/>
        <c:crosses val="autoZero"/>
        <c:auto val="1"/>
        <c:lblAlgn val="ctr"/>
        <c:lblOffset val="100"/>
      </c:catAx>
      <c:valAx>
        <c:axId val="114695552"/>
        <c:scaling>
          <c:orientation val="minMax"/>
          <c:max val="100"/>
          <c:min val="0"/>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bg1"/>
                    </a:solidFill>
                    <a:latin typeface="+mn-lt"/>
                    <a:ea typeface="+mn-ea"/>
                    <a:cs typeface="+mn-cs"/>
                  </a:defRPr>
                </a:pPr>
                <a:r>
                  <a:rPr lang="tr-TR" sz="2000" b="1" baseline="0" dirty="0">
                    <a:solidFill>
                      <a:schemeClr val="bg1"/>
                    </a:solidFill>
                  </a:rPr>
                  <a:t>% </a:t>
                </a:r>
                <a:r>
                  <a:rPr lang="tr-TR" sz="2000" b="1" baseline="0" dirty="0" smtClean="0">
                    <a:solidFill>
                      <a:schemeClr val="bg1"/>
                    </a:solidFill>
                  </a:rPr>
                  <a:t>Cell </a:t>
                </a:r>
                <a:r>
                  <a:rPr lang="tr-TR" sz="2000" b="1" baseline="0" dirty="0" err="1" smtClean="0">
                    <a:solidFill>
                      <a:schemeClr val="bg1"/>
                    </a:solidFill>
                  </a:rPr>
                  <a:t>Viability</a:t>
                </a:r>
                <a:endParaRPr lang="tr-TR" sz="2000" b="1" baseline="0" dirty="0">
                  <a:solidFill>
                    <a:schemeClr val="bg1"/>
                  </a:solidFill>
                </a:endParaRPr>
              </a:p>
            </c:rich>
          </c:tx>
          <c:layout>
            <c:manualLayout>
              <c:xMode val="edge"/>
              <c:yMode val="edge"/>
              <c:x val="2.2376664722465252E-2"/>
              <c:y val="9.4242584042559932E-2"/>
            </c:manualLayout>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tr-TR"/>
          </a:p>
        </c:txPr>
        <c:crossAx val="114694016"/>
        <c:crosses val="autoZero"/>
        <c:crossBetween val="between"/>
        <c:minorUnit val="10"/>
      </c:valAx>
      <c:spPr>
        <a:noFill/>
        <a:ln>
          <a:noFill/>
        </a:ln>
        <a:effectLst/>
      </c:spPr>
    </c:plotArea>
    <c:legend>
      <c:legendPos val="b"/>
      <c:layout>
        <c:manualLayout>
          <c:xMode val="edge"/>
          <c:yMode val="edge"/>
          <c:x val="0"/>
          <c:y val="0.56343662687325358"/>
          <c:w val="0.68422515120392569"/>
          <c:h val="8.1724663449326954E-2"/>
        </c:manualLayout>
      </c:layout>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tr-TR"/>
        </a:p>
      </c:txPr>
    </c:legend>
    <c:plotVisOnly val="1"/>
    <c:dispBlanksAs val="gap"/>
  </c:chart>
  <c:spPr>
    <a:noFill/>
    <a:ln>
      <a:noFill/>
    </a:ln>
    <a:effectLst/>
  </c:spPr>
  <c:txPr>
    <a:bodyPr/>
    <a:lstStyle/>
    <a:p>
      <a:pPr>
        <a:defRPr/>
      </a:pPr>
      <a:endParaRPr lang="tr-T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tr-TR"/>
  <c:chart>
    <c:autoTitleDeleted val="1"/>
    <c:plotArea>
      <c:layout>
        <c:manualLayout>
          <c:layoutTarget val="inner"/>
          <c:xMode val="edge"/>
          <c:yMode val="edge"/>
          <c:x val="0.19452853841031068"/>
          <c:y val="9.666718130821883E-2"/>
          <c:w val="0.72094975241496895"/>
          <c:h val="0.77417991868663494"/>
        </c:manualLayout>
      </c:layout>
      <c:barChart>
        <c:barDir val="col"/>
        <c:grouping val="clustered"/>
        <c:ser>
          <c:idx val="0"/>
          <c:order val="0"/>
          <c:tx>
            <c:strRef>
              <c:f>Sayfa1!$B$1</c:f>
              <c:strCache>
                <c:ptCount val="1"/>
                <c:pt idx="0">
                  <c:v>PBS </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rrBars>
            <c:errBarType val="both"/>
            <c:errValType val="cust"/>
            <c:plus>
              <c:numRef>
                <c:f>Sayfa1!$B$4</c:f>
                <c:numCache>
                  <c:formatCode>General</c:formatCode>
                  <c:ptCount val="1"/>
                  <c:pt idx="0">
                    <c:v>0.283723</c:v>
                  </c:pt>
                </c:numCache>
              </c:numRef>
            </c:plus>
            <c:minus>
              <c:numRef>
                <c:f>Sayfa1!$B$4</c:f>
                <c:numCache>
                  <c:formatCode>General</c:formatCode>
                  <c:ptCount val="1"/>
                  <c:pt idx="0">
                    <c:v>0.283723</c:v>
                  </c:pt>
                </c:numCache>
              </c:numRef>
            </c:minus>
            <c:spPr>
              <a:noFill/>
              <a:ln w="9525" cap="flat" cmpd="sng" algn="ctr">
                <a:solidFill>
                  <a:schemeClr val="tx1">
                    <a:lumMod val="65000"/>
                    <a:lumOff val="35000"/>
                  </a:schemeClr>
                </a:solidFill>
                <a:round/>
              </a:ln>
              <a:effectLst/>
            </c:spPr>
          </c:errBars>
          <c:cat>
            <c:numRef>
              <c:f>Sayfa1!$A$2</c:f>
              <c:numCache>
                <c:formatCode>General</c:formatCode>
                <c:ptCount val="1"/>
              </c:numCache>
            </c:numRef>
          </c:cat>
          <c:val>
            <c:numRef>
              <c:f>Sayfa1!$B$2</c:f>
              <c:numCache>
                <c:formatCode>General</c:formatCode>
                <c:ptCount val="1"/>
                <c:pt idx="0">
                  <c:v>1.2573739999999998</c:v>
                </c:pt>
              </c:numCache>
            </c:numRef>
          </c:val>
        </c:ser>
        <c:ser>
          <c:idx val="1"/>
          <c:order val="1"/>
          <c:tx>
            <c:strRef>
              <c:f>Sayfa1!$C$1</c:f>
              <c:strCache>
                <c:ptCount val="1"/>
                <c:pt idx="0">
                  <c:v>GABA</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rrBars>
            <c:errBarType val="both"/>
            <c:errValType val="cust"/>
            <c:plus>
              <c:numRef>
                <c:f>Sayfa1!$C$4</c:f>
                <c:numCache>
                  <c:formatCode>General</c:formatCode>
                  <c:ptCount val="1"/>
                  <c:pt idx="0">
                    <c:v>0.16908775411208399</c:v>
                  </c:pt>
                </c:numCache>
              </c:numRef>
            </c:plus>
            <c:minus>
              <c:numRef>
                <c:f>Sayfa1!$C$4</c:f>
                <c:numCache>
                  <c:formatCode>General</c:formatCode>
                  <c:ptCount val="1"/>
                  <c:pt idx="0">
                    <c:v>0.16908775411208399</c:v>
                  </c:pt>
                </c:numCache>
              </c:numRef>
            </c:minus>
            <c:spPr>
              <a:noFill/>
              <a:ln w="9525" cap="flat" cmpd="sng" algn="ctr">
                <a:solidFill>
                  <a:schemeClr val="tx1">
                    <a:lumMod val="65000"/>
                    <a:lumOff val="35000"/>
                  </a:schemeClr>
                </a:solidFill>
                <a:round/>
              </a:ln>
              <a:effectLst/>
            </c:spPr>
          </c:errBars>
          <c:cat>
            <c:numRef>
              <c:f>Sayfa1!$A$2</c:f>
              <c:numCache>
                <c:formatCode>General</c:formatCode>
                <c:ptCount val="1"/>
              </c:numCache>
            </c:numRef>
          </c:cat>
          <c:val>
            <c:numRef>
              <c:f>Sayfa1!$C$2</c:f>
              <c:numCache>
                <c:formatCode>General</c:formatCode>
                <c:ptCount val="1"/>
                <c:pt idx="0">
                  <c:v>1.4649999999999996</c:v>
                </c:pt>
              </c:numCache>
            </c:numRef>
          </c:val>
        </c:ser>
        <c:ser>
          <c:idx val="6"/>
          <c:order val="2"/>
          <c:tx>
            <c:strRef>
              <c:f>Sayfa1!$H$1</c:f>
              <c:strCache>
                <c:ptCount val="1"/>
                <c:pt idx="0">
                  <c:v>HNT-GABA H1</c:v>
                </c:pt>
              </c:strCache>
            </c:strRef>
          </c:tx>
          <c:spPr>
            <a:solidFill>
              <a:schemeClr val="accent4">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rrBars>
            <c:errBarType val="both"/>
            <c:errValType val="cust"/>
            <c:plus>
              <c:numRef>
                <c:f>Sayfa1!$H$4</c:f>
                <c:numCache>
                  <c:formatCode>General</c:formatCode>
                  <c:ptCount val="1"/>
                  <c:pt idx="0">
                    <c:v>0.26772400000000002</c:v>
                  </c:pt>
                </c:numCache>
              </c:numRef>
            </c:plus>
            <c:minus>
              <c:numRef>
                <c:f>Sayfa1!$H$4</c:f>
                <c:numCache>
                  <c:formatCode>General</c:formatCode>
                  <c:ptCount val="1"/>
                  <c:pt idx="0">
                    <c:v>0.26772400000000002</c:v>
                  </c:pt>
                </c:numCache>
              </c:numRef>
            </c:minus>
            <c:spPr>
              <a:noFill/>
              <a:ln w="9525" cap="flat" cmpd="sng" algn="ctr">
                <a:solidFill>
                  <a:schemeClr val="tx1">
                    <a:lumMod val="65000"/>
                    <a:lumOff val="35000"/>
                  </a:schemeClr>
                </a:solidFill>
                <a:round/>
              </a:ln>
              <a:effectLst/>
            </c:spPr>
          </c:errBars>
          <c:cat>
            <c:numRef>
              <c:f>Sayfa1!$A$2</c:f>
              <c:numCache>
                <c:formatCode>General</c:formatCode>
                <c:ptCount val="1"/>
              </c:numCache>
            </c:numRef>
          </c:cat>
          <c:val>
            <c:numRef>
              <c:f>Sayfa1!$H$2</c:f>
              <c:numCache>
                <c:formatCode>General</c:formatCode>
                <c:ptCount val="1"/>
                <c:pt idx="0">
                  <c:v>1.468485</c:v>
                </c:pt>
              </c:numCache>
            </c:numRef>
          </c:val>
        </c:ser>
        <c:gapWidth val="100"/>
        <c:overlap val="-24"/>
        <c:axId val="115968256"/>
        <c:axId val="115982336"/>
      </c:barChart>
      <c:catAx>
        <c:axId val="115968256"/>
        <c:scaling>
          <c:orientation val="minMax"/>
        </c:scaling>
        <c:axPos val="b"/>
        <c:numFmt formatCode="General" sourceLinked="1"/>
        <c:maj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tr-TR"/>
          </a:p>
        </c:txPr>
        <c:crossAx val="115982336"/>
        <c:crosses val="autoZero"/>
        <c:auto val="1"/>
        <c:lblAlgn val="ctr"/>
        <c:lblOffset val="100"/>
      </c:catAx>
      <c:valAx>
        <c:axId val="115982336"/>
        <c:scaling>
          <c:orientation val="minMax"/>
          <c:max val="1.8"/>
          <c:min val="0"/>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bg1"/>
                    </a:solidFill>
                    <a:latin typeface="+mn-lt"/>
                    <a:ea typeface="+mn-ea"/>
                    <a:cs typeface="+mn-cs"/>
                  </a:defRPr>
                </a:pPr>
                <a:r>
                  <a:rPr lang="tr-TR" b="1" dirty="0">
                    <a:solidFill>
                      <a:schemeClr val="bg1"/>
                    </a:solidFill>
                  </a:rPr>
                  <a:t>GABA </a:t>
                </a:r>
                <a:r>
                  <a:rPr lang="tr-TR" b="1" dirty="0" err="1">
                    <a:solidFill>
                      <a:schemeClr val="bg1"/>
                    </a:solidFill>
                  </a:rPr>
                  <a:t>Concentration</a:t>
                </a:r>
                <a:r>
                  <a:rPr lang="tr-TR" b="1" dirty="0">
                    <a:solidFill>
                      <a:schemeClr val="bg1"/>
                    </a:solidFill>
                  </a:rPr>
                  <a:t> (µg.g-1)</a:t>
                </a:r>
              </a:p>
            </c:rich>
          </c:tx>
          <c:layout>
            <c:manualLayout>
              <c:xMode val="edge"/>
              <c:yMode val="edge"/>
              <c:x val="6.6816404199475085E-2"/>
              <c:y val="0.12879709592752525"/>
            </c:manualLayout>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tr-TR"/>
          </a:p>
        </c:txPr>
        <c:crossAx val="115968256"/>
        <c:crosses val="autoZero"/>
        <c:crossBetween val="between"/>
        <c:majorUnit val="0.5"/>
      </c:valAx>
      <c:spPr>
        <a:noFill/>
        <a:ln>
          <a:noFill/>
        </a:ln>
        <a:effectLst/>
      </c:spPr>
    </c:plotArea>
    <c:legend>
      <c:legendPos val="b"/>
      <c:layout>
        <c:manualLayout>
          <c:xMode val="edge"/>
          <c:yMode val="edge"/>
          <c:x val="0.20380063316827671"/>
          <c:y val="0.91523803059100362"/>
          <c:w val="0.79104477611940338"/>
          <c:h val="6.9605227917938869E-2"/>
        </c:manualLayout>
      </c:layout>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tr-TR"/>
        </a:p>
      </c:txPr>
    </c:legend>
    <c:plotVisOnly val="1"/>
    <c:dispBlanksAs val="gap"/>
  </c:chart>
  <c:spPr>
    <a:noFill/>
    <a:ln>
      <a:noFill/>
    </a:ln>
    <a:effectLst/>
  </c:spPr>
  <c:txPr>
    <a:bodyPr/>
    <a:lstStyle/>
    <a:p>
      <a:pPr>
        <a:defRPr sz="2000"/>
      </a:pPr>
      <a:endParaRPr lang="tr-TR"/>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8">
  <cs:axisTitle>
    <cs:lnRef idx="0"/>
    <cs:fillRef idx="0"/>
    <cs:effectRef idx="0"/>
    <cs:fontRef idx="minor">
      <a:schemeClr val="lt1">
        <a:lumMod val="75000"/>
      </a:schemeClr>
    </cs:fontRef>
    <cs:defRPr sz="1197" b="1" kern="1200" cap="all"/>
  </cs:axisTitle>
  <cs:categoryAxis>
    <cs:lnRef idx="0"/>
    <cs:fillRef idx="0"/>
    <cs:effectRef idx="0"/>
    <cs:fontRef idx="minor">
      <a:schemeClr val="lt1">
        <a:lumMod val="75000"/>
      </a:schemeClr>
    </cs:fontRef>
    <cs:spPr>
      <a:ln w="9525" cap="flat" cmpd="sng" algn="ctr">
        <a:solidFill>
          <a:schemeClr val="lt1">
            <a:lumMod val="50000"/>
          </a:schemeClr>
        </a:solidFill>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7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spPr>
      <a:ln w="9525" cap="flat" cmpd="sng" algn="ctr">
        <a:solidFill>
          <a:schemeClr val="lt1">
            <a:lumMod val="50000"/>
          </a:schemeClr>
        </a:solidFill>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75000"/>
      </a:schemeClr>
    </cs:fontRef>
    <cs:spPr>
      <a:ln w="9525" cap="flat" cmpd="sng" algn="ctr">
        <a:solidFill>
          <a:schemeClr val="lt1">
            <a:lumMod val="50000"/>
          </a:schemeClr>
        </a:solidFill>
      </a:ln>
    </cs:spPr>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3128FE-581D-4B9A-9E58-466EC990B5A4}" type="doc">
      <dgm:prSet loTypeId="urn:microsoft.com/office/officeart/2009/3/layout/RandomtoResultProcess" loCatId="process" qsTypeId="urn:microsoft.com/office/officeart/2005/8/quickstyle/3d9" qsCatId="3D" csTypeId="urn:microsoft.com/office/officeart/2005/8/colors/accent1_2" csCatId="accent1" phldr="1"/>
      <dgm:spPr/>
      <dgm:t>
        <a:bodyPr/>
        <a:lstStyle/>
        <a:p>
          <a:endParaRPr lang="tr-TR"/>
        </a:p>
      </dgm:t>
    </dgm:pt>
    <dgm:pt modelId="{54B37250-9782-4691-920E-AD032EC0F6CF}">
      <dgm:prSet phldrT="[Metin]" custT="1">
        <dgm:style>
          <a:lnRef idx="0">
            <a:schemeClr val="accent2"/>
          </a:lnRef>
          <a:fillRef idx="3">
            <a:schemeClr val="accent2"/>
          </a:fillRef>
          <a:effectRef idx="3">
            <a:schemeClr val="accent2"/>
          </a:effectRef>
          <a:fontRef idx="minor">
            <a:schemeClr val="lt1"/>
          </a:fontRef>
        </dgm:style>
      </dgm:prSet>
      <dgm:spPr/>
      <dgm:t>
        <a:bodyPr/>
        <a:lstStyle/>
        <a:p>
          <a:r>
            <a:rPr lang="tr-TR" sz="2400" dirty="0" smtClean="0">
              <a:solidFill>
                <a:schemeClr val="tx2">
                  <a:lumMod val="60000"/>
                  <a:lumOff val="40000"/>
                </a:schemeClr>
              </a:solidFill>
            </a:rPr>
            <a:t>INTRODUCTION</a:t>
          </a:r>
          <a:endParaRPr lang="tr-TR" sz="2400" dirty="0">
            <a:solidFill>
              <a:schemeClr val="tx2">
                <a:lumMod val="60000"/>
                <a:lumOff val="40000"/>
              </a:schemeClr>
            </a:solidFill>
          </a:endParaRPr>
        </a:p>
      </dgm:t>
    </dgm:pt>
    <dgm:pt modelId="{702108B0-929C-4D65-A575-DED344269535}" type="parTrans" cxnId="{B7768B0C-FC0C-429F-B4BE-07D8083AD571}">
      <dgm:prSet/>
      <dgm:spPr/>
      <dgm:t>
        <a:bodyPr/>
        <a:lstStyle/>
        <a:p>
          <a:endParaRPr lang="tr-TR"/>
        </a:p>
      </dgm:t>
    </dgm:pt>
    <dgm:pt modelId="{8C8D9EA0-D18B-4CB8-A3A4-F9E0EDA05C43}" type="sibTrans" cxnId="{B7768B0C-FC0C-429F-B4BE-07D8083AD571}">
      <dgm:prSet/>
      <dgm:spPr/>
      <dgm:t>
        <a:bodyPr/>
        <a:lstStyle/>
        <a:p>
          <a:endParaRPr lang="tr-TR"/>
        </a:p>
      </dgm:t>
    </dgm:pt>
    <dgm:pt modelId="{5227469E-1628-4BA3-BB22-766230F50709}">
      <dgm:prSet phldrT="[Metin]" custT="1">
        <dgm:style>
          <a:lnRef idx="0">
            <a:schemeClr val="accent2"/>
          </a:lnRef>
          <a:fillRef idx="3">
            <a:schemeClr val="accent2"/>
          </a:fillRef>
          <a:effectRef idx="3">
            <a:schemeClr val="accent2"/>
          </a:effectRef>
          <a:fontRef idx="minor">
            <a:schemeClr val="lt1"/>
          </a:fontRef>
        </dgm:style>
      </dgm:prSet>
      <dgm:spPr/>
      <dgm:t>
        <a:bodyPr/>
        <a:lstStyle/>
        <a:p>
          <a:r>
            <a:rPr lang="tr-TR" sz="2400" dirty="0" smtClean="0">
              <a:solidFill>
                <a:schemeClr val="tx2">
                  <a:lumMod val="60000"/>
                  <a:lumOff val="40000"/>
                </a:schemeClr>
              </a:solidFill>
            </a:rPr>
            <a:t>EXPERIMENTAL</a:t>
          </a:r>
          <a:endParaRPr lang="tr-TR" sz="2400" dirty="0">
            <a:solidFill>
              <a:schemeClr val="tx2">
                <a:lumMod val="60000"/>
                <a:lumOff val="40000"/>
              </a:schemeClr>
            </a:solidFill>
          </a:endParaRPr>
        </a:p>
      </dgm:t>
    </dgm:pt>
    <dgm:pt modelId="{555093F5-CB2A-440B-8493-F89860C56C4D}" type="parTrans" cxnId="{7F5EE29B-810A-4965-B9BD-22DDC5255C54}">
      <dgm:prSet/>
      <dgm:spPr/>
      <dgm:t>
        <a:bodyPr/>
        <a:lstStyle/>
        <a:p>
          <a:endParaRPr lang="tr-TR"/>
        </a:p>
      </dgm:t>
    </dgm:pt>
    <dgm:pt modelId="{E075865B-10FB-4FCD-B9F2-63E27ACBEF21}" type="sibTrans" cxnId="{7F5EE29B-810A-4965-B9BD-22DDC5255C54}">
      <dgm:prSet/>
      <dgm:spPr/>
      <dgm:t>
        <a:bodyPr/>
        <a:lstStyle/>
        <a:p>
          <a:endParaRPr lang="tr-TR"/>
        </a:p>
      </dgm:t>
    </dgm:pt>
    <dgm:pt modelId="{F82FCC14-611F-4C90-931C-83E7344FC81C}">
      <dgm:prSet phldrT="[Metin]" custT="1">
        <dgm:style>
          <a:lnRef idx="1">
            <a:schemeClr val="accent4"/>
          </a:lnRef>
          <a:fillRef idx="3">
            <a:schemeClr val="accent4"/>
          </a:fillRef>
          <a:effectRef idx="2">
            <a:schemeClr val="accent4"/>
          </a:effectRef>
          <a:fontRef idx="minor">
            <a:schemeClr val="lt1"/>
          </a:fontRef>
        </dgm:style>
      </dgm:prSet>
      <dgm:spPr>
        <a:ln/>
      </dgm:spPr>
      <dgm:t>
        <a:bodyPr/>
        <a:lstStyle/>
        <a:p>
          <a:r>
            <a:rPr lang="tr-TR" sz="2000" b="0" dirty="0" err="1" smtClean="0">
              <a:solidFill>
                <a:schemeClr val="tx1">
                  <a:lumMod val="75000"/>
                  <a:lumOff val="25000"/>
                </a:schemeClr>
              </a:solidFill>
            </a:rPr>
            <a:t>Characterization</a:t>
          </a:r>
          <a:endParaRPr lang="tr-TR" sz="2000" b="0" dirty="0">
            <a:solidFill>
              <a:schemeClr val="tx1">
                <a:lumMod val="75000"/>
                <a:lumOff val="25000"/>
              </a:schemeClr>
            </a:solidFill>
          </a:endParaRPr>
        </a:p>
      </dgm:t>
    </dgm:pt>
    <dgm:pt modelId="{B1A867F8-6079-41E8-A1B8-AE3837C0421E}" type="parTrans" cxnId="{475E06E6-F4D0-4361-9E0F-630BD329B127}">
      <dgm:prSet/>
      <dgm:spPr/>
      <dgm:t>
        <a:bodyPr/>
        <a:lstStyle/>
        <a:p>
          <a:endParaRPr lang="tr-TR"/>
        </a:p>
      </dgm:t>
    </dgm:pt>
    <dgm:pt modelId="{1E813A86-7DC4-4DED-BA2F-267167DE9B14}" type="sibTrans" cxnId="{475E06E6-F4D0-4361-9E0F-630BD329B127}">
      <dgm:prSet/>
      <dgm:spPr/>
      <dgm:t>
        <a:bodyPr/>
        <a:lstStyle/>
        <a:p>
          <a:endParaRPr lang="tr-TR"/>
        </a:p>
      </dgm:t>
    </dgm:pt>
    <dgm:pt modelId="{76C2EBDD-D0AD-4197-BAF3-71B4DE764427}">
      <dgm:prSet phldrT="[Metin]" custT="1">
        <dgm:style>
          <a:lnRef idx="0">
            <a:schemeClr val="accent2"/>
          </a:lnRef>
          <a:fillRef idx="3">
            <a:schemeClr val="accent2"/>
          </a:fillRef>
          <a:effectRef idx="3">
            <a:schemeClr val="accent2"/>
          </a:effectRef>
          <a:fontRef idx="minor">
            <a:schemeClr val="lt1"/>
          </a:fontRef>
        </dgm:style>
      </dgm:prSet>
      <dgm:spPr/>
      <dgm:t>
        <a:bodyPr/>
        <a:lstStyle/>
        <a:p>
          <a:r>
            <a:rPr lang="tr-TR" sz="2400" dirty="0" smtClean="0">
              <a:solidFill>
                <a:schemeClr val="tx2">
                  <a:lumMod val="60000"/>
                  <a:lumOff val="40000"/>
                </a:schemeClr>
              </a:solidFill>
            </a:rPr>
            <a:t>RESULTS and DISCUSSION</a:t>
          </a:r>
          <a:endParaRPr lang="tr-TR" sz="2400" dirty="0">
            <a:solidFill>
              <a:schemeClr val="tx2">
                <a:lumMod val="60000"/>
                <a:lumOff val="40000"/>
              </a:schemeClr>
            </a:solidFill>
          </a:endParaRPr>
        </a:p>
      </dgm:t>
    </dgm:pt>
    <dgm:pt modelId="{1841B9F8-AE8E-474E-B817-C1CA51FD83CA}" type="parTrans" cxnId="{81744F67-95B1-43C5-BE40-A809908E0EE4}">
      <dgm:prSet/>
      <dgm:spPr/>
      <dgm:t>
        <a:bodyPr/>
        <a:lstStyle/>
        <a:p>
          <a:endParaRPr lang="tr-TR"/>
        </a:p>
      </dgm:t>
    </dgm:pt>
    <dgm:pt modelId="{8CEF1B7A-0D75-4848-9BE1-A0A2CF9B75B4}" type="sibTrans" cxnId="{81744F67-95B1-43C5-BE40-A809908E0EE4}">
      <dgm:prSet/>
      <dgm:spPr/>
      <dgm:t>
        <a:bodyPr/>
        <a:lstStyle/>
        <a:p>
          <a:endParaRPr lang="tr-TR"/>
        </a:p>
      </dgm:t>
    </dgm:pt>
    <dgm:pt modelId="{54FFC17F-9B3F-4290-A4AD-8A46D3D7224E}">
      <dgm:prSet phldrT="[Metin]" custT="1">
        <dgm:style>
          <a:lnRef idx="1">
            <a:schemeClr val="accent4"/>
          </a:lnRef>
          <a:fillRef idx="3">
            <a:schemeClr val="accent4"/>
          </a:fillRef>
          <a:effectRef idx="2">
            <a:schemeClr val="accent4"/>
          </a:effectRef>
          <a:fontRef idx="minor">
            <a:schemeClr val="lt1"/>
          </a:fontRef>
        </dgm:style>
      </dgm:prSet>
      <dgm:spPr>
        <a:ln/>
      </dgm:spPr>
      <dgm:t>
        <a:bodyPr/>
        <a:lstStyle/>
        <a:p>
          <a:r>
            <a:rPr lang="tr-TR" sz="2000" b="0" i="1" dirty="0" smtClean="0">
              <a:solidFill>
                <a:schemeClr val="tx1">
                  <a:lumMod val="75000"/>
                  <a:lumOff val="25000"/>
                </a:schemeClr>
              </a:solidFill>
            </a:rPr>
            <a:t>In </a:t>
          </a:r>
          <a:r>
            <a:rPr lang="tr-TR" sz="2000" b="0" i="1" dirty="0" err="1" smtClean="0">
              <a:solidFill>
                <a:schemeClr val="tx1">
                  <a:lumMod val="75000"/>
                  <a:lumOff val="25000"/>
                </a:schemeClr>
              </a:solidFill>
            </a:rPr>
            <a:t>vitro</a:t>
          </a:r>
          <a:r>
            <a:rPr lang="tr-TR" sz="2000" b="0" i="1" dirty="0" smtClean="0">
              <a:solidFill>
                <a:schemeClr val="tx1">
                  <a:lumMod val="75000"/>
                  <a:lumOff val="25000"/>
                </a:schemeClr>
              </a:solidFill>
            </a:rPr>
            <a:t> </a:t>
          </a:r>
          <a:r>
            <a:rPr lang="tr-TR" sz="2000" b="0" dirty="0" err="1" smtClean="0">
              <a:solidFill>
                <a:schemeClr val="tx1">
                  <a:lumMod val="75000"/>
                  <a:lumOff val="25000"/>
                </a:schemeClr>
              </a:solidFill>
            </a:rPr>
            <a:t>study</a:t>
          </a:r>
          <a:endParaRPr lang="tr-TR" sz="2000" b="0" dirty="0">
            <a:solidFill>
              <a:schemeClr val="tx1">
                <a:lumMod val="75000"/>
                <a:lumOff val="25000"/>
              </a:schemeClr>
            </a:solidFill>
          </a:endParaRPr>
        </a:p>
      </dgm:t>
    </dgm:pt>
    <dgm:pt modelId="{3AFB8BF7-414B-4908-9C45-A8B76DAF0CE1}" type="parTrans" cxnId="{6FD218A3-EE8C-4633-9506-71974835CEBC}">
      <dgm:prSet/>
      <dgm:spPr/>
      <dgm:t>
        <a:bodyPr/>
        <a:lstStyle/>
        <a:p>
          <a:endParaRPr lang="tr-TR"/>
        </a:p>
      </dgm:t>
    </dgm:pt>
    <dgm:pt modelId="{57FF9045-512D-4683-AD76-A1ED7A61C566}" type="sibTrans" cxnId="{6FD218A3-EE8C-4633-9506-71974835CEBC}">
      <dgm:prSet/>
      <dgm:spPr/>
      <dgm:t>
        <a:bodyPr/>
        <a:lstStyle/>
        <a:p>
          <a:endParaRPr lang="tr-TR"/>
        </a:p>
      </dgm:t>
    </dgm:pt>
    <dgm:pt modelId="{134DCDE8-B16C-4C4A-A0ED-A73ED4E9915A}">
      <dgm:prSet phldrT="[Metin]" custT="1">
        <dgm:style>
          <a:lnRef idx="1">
            <a:schemeClr val="accent4"/>
          </a:lnRef>
          <a:fillRef idx="3">
            <a:schemeClr val="accent4"/>
          </a:fillRef>
          <a:effectRef idx="2">
            <a:schemeClr val="accent4"/>
          </a:effectRef>
          <a:fontRef idx="minor">
            <a:schemeClr val="lt1"/>
          </a:fontRef>
        </dgm:style>
      </dgm:prSet>
      <dgm:spPr>
        <a:ln/>
      </dgm:spPr>
      <dgm:t>
        <a:bodyPr/>
        <a:lstStyle/>
        <a:p>
          <a:r>
            <a:rPr lang="tr-TR" sz="2000" b="0" dirty="0" smtClean="0">
              <a:solidFill>
                <a:schemeClr val="tx1">
                  <a:lumMod val="75000"/>
                  <a:lumOff val="25000"/>
                </a:schemeClr>
              </a:solidFill>
            </a:rPr>
            <a:t>In </a:t>
          </a:r>
          <a:r>
            <a:rPr lang="tr-TR" sz="2000" b="0" dirty="0" err="1" smtClean="0">
              <a:solidFill>
                <a:schemeClr val="tx1">
                  <a:lumMod val="75000"/>
                  <a:lumOff val="25000"/>
                </a:schemeClr>
              </a:solidFill>
            </a:rPr>
            <a:t>vivo</a:t>
          </a:r>
          <a:r>
            <a:rPr lang="tr-TR" sz="2000" b="0" dirty="0" smtClean="0">
              <a:solidFill>
                <a:schemeClr val="tx1">
                  <a:lumMod val="75000"/>
                  <a:lumOff val="25000"/>
                </a:schemeClr>
              </a:solidFill>
            </a:rPr>
            <a:t> </a:t>
          </a:r>
          <a:r>
            <a:rPr lang="tr-TR" sz="2000" b="0" dirty="0" err="1" smtClean="0">
              <a:solidFill>
                <a:schemeClr val="tx1">
                  <a:lumMod val="75000"/>
                  <a:lumOff val="25000"/>
                </a:schemeClr>
              </a:solidFill>
            </a:rPr>
            <a:t>study</a:t>
          </a:r>
          <a:r>
            <a:rPr lang="tr-TR" sz="2000" b="0" dirty="0" smtClean="0">
              <a:solidFill>
                <a:schemeClr val="tx1">
                  <a:lumMod val="75000"/>
                  <a:lumOff val="25000"/>
                </a:schemeClr>
              </a:solidFill>
            </a:rPr>
            <a:t> </a:t>
          </a:r>
          <a:endParaRPr lang="tr-TR" sz="2000" dirty="0">
            <a:solidFill>
              <a:schemeClr val="tx1">
                <a:lumMod val="75000"/>
                <a:lumOff val="25000"/>
              </a:schemeClr>
            </a:solidFill>
          </a:endParaRPr>
        </a:p>
      </dgm:t>
    </dgm:pt>
    <dgm:pt modelId="{28927061-3534-4937-8B8C-135ABC728145}" type="parTrans" cxnId="{8923CABA-F783-436E-88F5-1B27BA3C896C}">
      <dgm:prSet/>
      <dgm:spPr/>
      <dgm:t>
        <a:bodyPr/>
        <a:lstStyle/>
        <a:p>
          <a:endParaRPr lang="tr-TR"/>
        </a:p>
      </dgm:t>
    </dgm:pt>
    <dgm:pt modelId="{EFE23E15-A8EC-4268-A795-227AD0E0D488}" type="sibTrans" cxnId="{8923CABA-F783-436E-88F5-1B27BA3C896C}">
      <dgm:prSet/>
      <dgm:spPr/>
      <dgm:t>
        <a:bodyPr/>
        <a:lstStyle/>
        <a:p>
          <a:endParaRPr lang="tr-TR"/>
        </a:p>
      </dgm:t>
    </dgm:pt>
    <dgm:pt modelId="{A001479E-7BA9-4ED6-808C-565403F95707}">
      <dgm:prSet phldrT="[Metin]" custT="1">
        <dgm:style>
          <a:lnRef idx="1">
            <a:schemeClr val="accent4"/>
          </a:lnRef>
          <a:fillRef idx="3">
            <a:schemeClr val="accent4"/>
          </a:fillRef>
          <a:effectRef idx="2">
            <a:schemeClr val="accent4"/>
          </a:effectRef>
          <a:fontRef idx="minor">
            <a:schemeClr val="lt1"/>
          </a:fontRef>
        </dgm:style>
      </dgm:prSet>
      <dgm:spPr>
        <a:ln/>
      </dgm:spPr>
      <dgm:t>
        <a:bodyPr/>
        <a:lstStyle/>
        <a:p>
          <a:endParaRPr lang="tr-TR" sz="2000" b="0" dirty="0">
            <a:solidFill>
              <a:schemeClr val="tx1">
                <a:lumMod val="75000"/>
                <a:lumOff val="25000"/>
              </a:schemeClr>
            </a:solidFill>
          </a:endParaRPr>
        </a:p>
      </dgm:t>
    </dgm:pt>
    <dgm:pt modelId="{AB82D2DE-1EC7-47B7-9877-92501F3BC490}" type="parTrans" cxnId="{77EE218F-57DF-43F2-B329-D3278B6B94F9}">
      <dgm:prSet/>
      <dgm:spPr/>
      <dgm:t>
        <a:bodyPr/>
        <a:lstStyle/>
        <a:p>
          <a:endParaRPr lang="tr-TR"/>
        </a:p>
      </dgm:t>
    </dgm:pt>
    <dgm:pt modelId="{7D993896-E864-47E1-833C-ADE861219E43}" type="sibTrans" cxnId="{77EE218F-57DF-43F2-B329-D3278B6B94F9}">
      <dgm:prSet/>
      <dgm:spPr/>
      <dgm:t>
        <a:bodyPr/>
        <a:lstStyle/>
        <a:p>
          <a:endParaRPr lang="tr-TR"/>
        </a:p>
      </dgm:t>
    </dgm:pt>
    <dgm:pt modelId="{893B80EA-6706-443A-855E-DB0C4C008A2B}">
      <dgm:prSet phldrT="[Metin]" custT="1">
        <dgm:style>
          <a:lnRef idx="1">
            <a:schemeClr val="accent4"/>
          </a:lnRef>
          <a:fillRef idx="3">
            <a:schemeClr val="accent4"/>
          </a:fillRef>
          <a:effectRef idx="2">
            <a:schemeClr val="accent4"/>
          </a:effectRef>
          <a:fontRef idx="minor">
            <a:schemeClr val="lt1"/>
          </a:fontRef>
        </dgm:style>
      </dgm:prSet>
      <dgm:spPr>
        <a:ln/>
      </dgm:spPr>
      <dgm:t>
        <a:bodyPr/>
        <a:lstStyle/>
        <a:p>
          <a:r>
            <a:rPr lang="en-US" sz="2000" b="0" noProof="0" dirty="0" smtClean="0">
              <a:solidFill>
                <a:schemeClr val="tx1">
                  <a:lumMod val="75000"/>
                  <a:lumOff val="25000"/>
                </a:schemeClr>
              </a:solidFill>
            </a:rPr>
            <a:t>Methods</a:t>
          </a:r>
          <a:endParaRPr lang="en-US" sz="2000" b="0" noProof="0" dirty="0">
            <a:solidFill>
              <a:schemeClr val="tx1">
                <a:lumMod val="75000"/>
                <a:lumOff val="25000"/>
              </a:schemeClr>
            </a:solidFill>
          </a:endParaRPr>
        </a:p>
      </dgm:t>
    </dgm:pt>
    <dgm:pt modelId="{52E96555-2884-4E04-B4E3-A128627F250F}" type="sibTrans" cxnId="{68FA2D9D-9F22-4BAE-9704-3585BD61BB49}">
      <dgm:prSet/>
      <dgm:spPr/>
      <dgm:t>
        <a:bodyPr/>
        <a:lstStyle/>
        <a:p>
          <a:endParaRPr lang="tr-TR"/>
        </a:p>
      </dgm:t>
    </dgm:pt>
    <dgm:pt modelId="{55142FE6-D507-42A3-B07E-3B418E39FBD4}" type="parTrans" cxnId="{68FA2D9D-9F22-4BAE-9704-3585BD61BB49}">
      <dgm:prSet/>
      <dgm:spPr/>
      <dgm:t>
        <a:bodyPr/>
        <a:lstStyle/>
        <a:p>
          <a:endParaRPr lang="tr-TR"/>
        </a:p>
      </dgm:t>
    </dgm:pt>
    <dgm:pt modelId="{A24DC46E-353A-451B-90DD-65C1CC4C4EEB}" type="pres">
      <dgm:prSet presAssocID="{6A3128FE-581D-4B9A-9E58-466EC990B5A4}" presName="Name0" presStyleCnt="0">
        <dgm:presLayoutVars>
          <dgm:dir/>
          <dgm:animOne val="branch"/>
          <dgm:animLvl val="lvl"/>
        </dgm:presLayoutVars>
      </dgm:prSet>
      <dgm:spPr/>
      <dgm:t>
        <a:bodyPr/>
        <a:lstStyle/>
        <a:p>
          <a:endParaRPr lang="tr-TR"/>
        </a:p>
      </dgm:t>
    </dgm:pt>
    <dgm:pt modelId="{AF00CCD6-AD0A-407E-A4E7-AAD90C32E0F9}" type="pres">
      <dgm:prSet presAssocID="{54B37250-9782-4691-920E-AD032EC0F6CF}" presName="chaos" presStyleCnt="0"/>
      <dgm:spPr/>
    </dgm:pt>
    <dgm:pt modelId="{4B7D2008-54FE-4253-AECA-02129D5374A6}" type="pres">
      <dgm:prSet presAssocID="{54B37250-9782-4691-920E-AD032EC0F6CF}" presName="parTx1" presStyleLbl="revTx" presStyleIdx="0" presStyleCnt="3" custLinFactNeighborX="127" custLinFactNeighborY="10023"/>
      <dgm:spPr/>
      <dgm:t>
        <a:bodyPr/>
        <a:lstStyle/>
        <a:p>
          <a:endParaRPr lang="tr-TR"/>
        </a:p>
      </dgm:t>
    </dgm:pt>
    <dgm:pt modelId="{8FBA7278-8FC4-4C78-897D-03A785B19507}" type="pres">
      <dgm:prSet presAssocID="{54B37250-9782-4691-920E-AD032EC0F6CF}" presName="c1" presStyleLbl="node1" presStyleIdx="0" presStyleCnt="19">
        <dgm:style>
          <a:lnRef idx="0">
            <a:schemeClr val="accent1"/>
          </a:lnRef>
          <a:fillRef idx="3">
            <a:schemeClr val="accent1"/>
          </a:fillRef>
          <a:effectRef idx="3">
            <a:schemeClr val="accent1"/>
          </a:effectRef>
          <a:fontRef idx="minor">
            <a:schemeClr val="lt1"/>
          </a:fontRef>
        </dgm:style>
      </dgm:prSet>
      <dgm:spPr/>
      <dgm:t>
        <a:bodyPr/>
        <a:lstStyle/>
        <a:p>
          <a:endParaRPr lang="tr-TR"/>
        </a:p>
      </dgm:t>
    </dgm:pt>
    <dgm:pt modelId="{06641FED-5916-47B6-A307-6EDAF1BCD03B}" type="pres">
      <dgm:prSet presAssocID="{54B37250-9782-4691-920E-AD032EC0F6CF}" presName="c2" presStyleLbl="node1" presStyleIdx="1" presStyleCnt="19">
        <dgm:style>
          <a:lnRef idx="0">
            <a:schemeClr val="accent1"/>
          </a:lnRef>
          <a:fillRef idx="3">
            <a:schemeClr val="accent1"/>
          </a:fillRef>
          <a:effectRef idx="3">
            <a:schemeClr val="accent1"/>
          </a:effectRef>
          <a:fontRef idx="minor">
            <a:schemeClr val="lt1"/>
          </a:fontRef>
        </dgm:style>
      </dgm:prSet>
      <dgm:spPr/>
      <dgm:t>
        <a:bodyPr/>
        <a:lstStyle/>
        <a:p>
          <a:endParaRPr lang="tr-TR"/>
        </a:p>
      </dgm:t>
    </dgm:pt>
    <dgm:pt modelId="{A9F5C81E-36FB-49AF-8199-42D8C30E2243}" type="pres">
      <dgm:prSet presAssocID="{54B37250-9782-4691-920E-AD032EC0F6CF}" presName="c3" presStyleLbl="node1" presStyleIdx="2" presStyleCnt="19">
        <dgm:style>
          <a:lnRef idx="0">
            <a:schemeClr val="accent1"/>
          </a:lnRef>
          <a:fillRef idx="3">
            <a:schemeClr val="accent1"/>
          </a:fillRef>
          <a:effectRef idx="3">
            <a:schemeClr val="accent1"/>
          </a:effectRef>
          <a:fontRef idx="minor">
            <a:schemeClr val="lt1"/>
          </a:fontRef>
        </dgm:style>
      </dgm:prSet>
      <dgm:spPr/>
      <dgm:t>
        <a:bodyPr/>
        <a:lstStyle/>
        <a:p>
          <a:endParaRPr lang="tr-TR"/>
        </a:p>
      </dgm:t>
    </dgm:pt>
    <dgm:pt modelId="{DADAB4CB-D813-476F-AE4F-ED29BFEBDC57}" type="pres">
      <dgm:prSet presAssocID="{54B37250-9782-4691-920E-AD032EC0F6CF}" presName="c4" presStyleLbl="node1" presStyleIdx="3" presStyleCnt="19">
        <dgm:style>
          <a:lnRef idx="0">
            <a:schemeClr val="accent1"/>
          </a:lnRef>
          <a:fillRef idx="3">
            <a:schemeClr val="accent1"/>
          </a:fillRef>
          <a:effectRef idx="3">
            <a:schemeClr val="accent1"/>
          </a:effectRef>
          <a:fontRef idx="minor">
            <a:schemeClr val="lt1"/>
          </a:fontRef>
        </dgm:style>
      </dgm:prSet>
      <dgm:spPr/>
      <dgm:t>
        <a:bodyPr/>
        <a:lstStyle/>
        <a:p>
          <a:endParaRPr lang="tr-TR"/>
        </a:p>
      </dgm:t>
    </dgm:pt>
    <dgm:pt modelId="{27AE7C8D-05F1-4B34-8B4A-2C1BE2879882}" type="pres">
      <dgm:prSet presAssocID="{54B37250-9782-4691-920E-AD032EC0F6CF}" presName="c5" presStyleLbl="node1" presStyleIdx="4" presStyleCnt="19">
        <dgm:style>
          <a:lnRef idx="0">
            <a:schemeClr val="accent1"/>
          </a:lnRef>
          <a:fillRef idx="3">
            <a:schemeClr val="accent1"/>
          </a:fillRef>
          <a:effectRef idx="3">
            <a:schemeClr val="accent1"/>
          </a:effectRef>
          <a:fontRef idx="minor">
            <a:schemeClr val="lt1"/>
          </a:fontRef>
        </dgm:style>
      </dgm:prSet>
      <dgm:spPr/>
      <dgm:t>
        <a:bodyPr/>
        <a:lstStyle/>
        <a:p>
          <a:endParaRPr lang="tr-TR"/>
        </a:p>
      </dgm:t>
    </dgm:pt>
    <dgm:pt modelId="{1F9BFFEF-B158-47CB-85D0-A51D7517D688}" type="pres">
      <dgm:prSet presAssocID="{54B37250-9782-4691-920E-AD032EC0F6CF}" presName="c6" presStyleLbl="node1" presStyleIdx="5" presStyleCnt="19">
        <dgm:style>
          <a:lnRef idx="0">
            <a:schemeClr val="accent1"/>
          </a:lnRef>
          <a:fillRef idx="3">
            <a:schemeClr val="accent1"/>
          </a:fillRef>
          <a:effectRef idx="3">
            <a:schemeClr val="accent1"/>
          </a:effectRef>
          <a:fontRef idx="minor">
            <a:schemeClr val="lt1"/>
          </a:fontRef>
        </dgm:style>
      </dgm:prSet>
      <dgm:spPr/>
      <dgm:t>
        <a:bodyPr/>
        <a:lstStyle/>
        <a:p>
          <a:endParaRPr lang="tr-TR"/>
        </a:p>
      </dgm:t>
    </dgm:pt>
    <dgm:pt modelId="{B9581356-3BA4-4844-B447-2D705195502C}" type="pres">
      <dgm:prSet presAssocID="{54B37250-9782-4691-920E-AD032EC0F6CF}" presName="c7" presStyleLbl="node1" presStyleIdx="6" presStyleCnt="19">
        <dgm:style>
          <a:lnRef idx="0">
            <a:schemeClr val="accent1"/>
          </a:lnRef>
          <a:fillRef idx="3">
            <a:schemeClr val="accent1"/>
          </a:fillRef>
          <a:effectRef idx="3">
            <a:schemeClr val="accent1"/>
          </a:effectRef>
          <a:fontRef idx="minor">
            <a:schemeClr val="lt1"/>
          </a:fontRef>
        </dgm:style>
      </dgm:prSet>
      <dgm:spPr/>
      <dgm:t>
        <a:bodyPr/>
        <a:lstStyle/>
        <a:p>
          <a:endParaRPr lang="tr-TR"/>
        </a:p>
      </dgm:t>
    </dgm:pt>
    <dgm:pt modelId="{40B1A1B6-4DF2-4C0C-91D8-FDA5ABAD73B7}" type="pres">
      <dgm:prSet presAssocID="{54B37250-9782-4691-920E-AD032EC0F6CF}" presName="c8" presStyleLbl="node1" presStyleIdx="7" presStyleCnt="19">
        <dgm:style>
          <a:lnRef idx="0">
            <a:schemeClr val="accent1"/>
          </a:lnRef>
          <a:fillRef idx="3">
            <a:schemeClr val="accent1"/>
          </a:fillRef>
          <a:effectRef idx="3">
            <a:schemeClr val="accent1"/>
          </a:effectRef>
          <a:fontRef idx="minor">
            <a:schemeClr val="lt1"/>
          </a:fontRef>
        </dgm:style>
      </dgm:prSet>
      <dgm:spPr/>
      <dgm:t>
        <a:bodyPr/>
        <a:lstStyle/>
        <a:p>
          <a:endParaRPr lang="tr-TR"/>
        </a:p>
      </dgm:t>
    </dgm:pt>
    <dgm:pt modelId="{4E24A409-27ED-40A2-957D-8877910ADC7B}" type="pres">
      <dgm:prSet presAssocID="{54B37250-9782-4691-920E-AD032EC0F6CF}" presName="c9" presStyleLbl="node1" presStyleIdx="8" presStyleCnt="19">
        <dgm:style>
          <a:lnRef idx="0">
            <a:schemeClr val="accent1"/>
          </a:lnRef>
          <a:fillRef idx="3">
            <a:schemeClr val="accent1"/>
          </a:fillRef>
          <a:effectRef idx="3">
            <a:schemeClr val="accent1"/>
          </a:effectRef>
          <a:fontRef idx="minor">
            <a:schemeClr val="lt1"/>
          </a:fontRef>
        </dgm:style>
      </dgm:prSet>
      <dgm:spPr/>
      <dgm:t>
        <a:bodyPr/>
        <a:lstStyle/>
        <a:p>
          <a:endParaRPr lang="tr-TR"/>
        </a:p>
      </dgm:t>
    </dgm:pt>
    <dgm:pt modelId="{A0A116A3-481E-45EA-8D2C-F09E6C9DD280}" type="pres">
      <dgm:prSet presAssocID="{54B37250-9782-4691-920E-AD032EC0F6CF}" presName="c10" presStyleLbl="node1" presStyleIdx="9" presStyleCnt="19">
        <dgm:style>
          <a:lnRef idx="0">
            <a:schemeClr val="accent1"/>
          </a:lnRef>
          <a:fillRef idx="3">
            <a:schemeClr val="accent1"/>
          </a:fillRef>
          <a:effectRef idx="3">
            <a:schemeClr val="accent1"/>
          </a:effectRef>
          <a:fontRef idx="minor">
            <a:schemeClr val="lt1"/>
          </a:fontRef>
        </dgm:style>
      </dgm:prSet>
      <dgm:spPr/>
      <dgm:t>
        <a:bodyPr/>
        <a:lstStyle/>
        <a:p>
          <a:endParaRPr lang="tr-TR"/>
        </a:p>
      </dgm:t>
    </dgm:pt>
    <dgm:pt modelId="{37674109-CF86-4E0A-94A7-3725D3F49D46}" type="pres">
      <dgm:prSet presAssocID="{54B37250-9782-4691-920E-AD032EC0F6CF}" presName="c11" presStyleLbl="node1" presStyleIdx="10" presStyleCnt="19">
        <dgm:style>
          <a:lnRef idx="0">
            <a:schemeClr val="accent1"/>
          </a:lnRef>
          <a:fillRef idx="3">
            <a:schemeClr val="accent1"/>
          </a:fillRef>
          <a:effectRef idx="3">
            <a:schemeClr val="accent1"/>
          </a:effectRef>
          <a:fontRef idx="minor">
            <a:schemeClr val="lt1"/>
          </a:fontRef>
        </dgm:style>
      </dgm:prSet>
      <dgm:spPr/>
      <dgm:t>
        <a:bodyPr/>
        <a:lstStyle/>
        <a:p>
          <a:endParaRPr lang="tr-TR"/>
        </a:p>
      </dgm:t>
    </dgm:pt>
    <dgm:pt modelId="{6ED9BB38-43D2-415B-9893-5202DE4C1518}" type="pres">
      <dgm:prSet presAssocID="{54B37250-9782-4691-920E-AD032EC0F6CF}" presName="c12" presStyleLbl="node1" presStyleIdx="11" presStyleCnt="19">
        <dgm:style>
          <a:lnRef idx="0">
            <a:schemeClr val="accent1"/>
          </a:lnRef>
          <a:fillRef idx="3">
            <a:schemeClr val="accent1"/>
          </a:fillRef>
          <a:effectRef idx="3">
            <a:schemeClr val="accent1"/>
          </a:effectRef>
          <a:fontRef idx="minor">
            <a:schemeClr val="lt1"/>
          </a:fontRef>
        </dgm:style>
      </dgm:prSet>
      <dgm:spPr/>
      <dgm:t>
        <a:bodyPr/>
        <a:lstStyle/>
        <a:p>
          <a:endParaRPr lang="tr-TR"/>
        </a:p>
      </dgm:t>
    </dgm:pt>
    <dgm:pt modelId="{95D0760D-C44C-4E76-B832-5F99D298C76C}" type="pres">
      <dgm:prSet presAssocID="{54B37250-9782-4691-920E-AD032EC0F6CF}" presName="c13" presStyleLbl="node1" presStyleIdx="12" presStyleCnt="19">
        <dgm:style>
          <a:lnRef idx="0">
            <a:schemeClr val="accent1"/>
          </a:lnRef>
          <a:fillRef idx="3">
            <a:schemeClr val="accent1"/>
          </a:fillRef>
          <a:effectRef idx="3">
            <a:schemeClr val="accent1"/>
          </a:effectRef>
          <a:fontRef idx="minor">
            <a:schemeClr val="lt1"/>
          </a:fontRef>
        </dgm:style>
      </dgm:prSet>
      <dgm:spPr/>
      <dgm:t>
        <a:bodyPr/>
        <a:lstStyle/>
        <a:p>
          <a:endParaRPr lang="tr-TR"/>
        </a:p>
      </dgm:t>
    </dgm:pt>
    <dgm:pt modelId="{4C514F31-8BDE-4D29-B93C-44E4B9DF4DDD}" type="pres">
      <dgm:prSet presAssocID="{54B37250-9782-4691-920E-AD032EC0F6CF}" presName="c14" presStyleLbl="node1" presStyleIdx="13" presStyleCnt="19">
        <dgm:style>
          <a:lnRef idx="0">
            <a:schemeClr val="accent1"/>
          </a:lnRef>
          <a:fillRef idx="3">
            <a:schemeClr val="accent1"/>
          </a:fillRef>
          <a:effectRef idx="3">
            <a:schemeClr val="accent1"/>
          </a:effectRef>
          <a:fontRef idx="minor">
            <a:schemeClr val="lt1"/>
          </a:fontRef>
        </dgm:style>
      </dgm:prSet>
      <dgm:spPr/>
      <dgm:t>
        <a:bodyPr/>
        <a:lstStyle/>
        <a:p>
          <a:endParaRPr lang="tr-TR"/>
        </a:p>
      </dgm:t>
    </dgm:pt>
    <dgm:pt modelId="{D4D539CC-A2A1-42FB-8682-CA457DCF6050}" type="pres">
      <dgm:prSet presAssocID="{54B37250-9782-4691-920E-AD032EC0F6CF}" presName="c15" presStyleLbl="node1" presStyleIdx="14" presStyleCnt="19">
        <dgm:style>
          <a:lnRef idx="0">
            <a:schemeClr val="accent1"/>
          </a:lnRef>
          <a:fillRef idx="3">
            <a:schemeClr val="accent1"/>
          </a:fillRef>
          <a:effectRef idx="3">
            <a:schemeClr val="accent1"/>
          </a:effectRef>
          <a:fontRef idx="minor">
            <a:schemeClr val="lt1"/>
          </a:fontRef>
        </dgm:style>
      </dgm:prSet>
      <dgm:spPr/>
      <dgm:t>
        <a:bodyPr/>
        <a:lstStyle/>
        <a:p>
          <a:endParaRPr lang="tr-TR"/>
        </a:p>
      </dgm:t>
    </dgm:pt>
    <dgm:pt modelId="{3E93510C-C8F2-456D-BB0C-567935687F63}" type="pres">
      <dgm:prSet presAssocID="{54B37250-9782-4691-920E-AD032EC0F6CF}" presName="c16" presStyleLbl="node1" presStyleIdx="15" presStyleCnt="19">
        <dgm:style>
          <a:lnRef idx="0">
            <a:schemeClr val="accent1"/>
          </a:lnRef>
          <a:fillRef idx="3">
            <a:schemeClr val="accent1"/>
          </a:fillRef>
          <a:effectRef idx="3">
            <a:schemeClr val="accent1"/>
          </a:effectRef>
          <a:fontRef idx="minor">
            <a:schemeClr val="lt1"/>
          </a:fontRef>
        </dgm:style>
      </dgm:prSet>
      <dgm:spPr/>
      <dgm:t>
        <a:bodyPr/>
        <a:lstStyle/>
        <a:p>
          <a:endParaRPr lang="tr-TR"/>
        </a:p>
      </dgm:t>
    </dgm:pt>
    <dgm:pt modelId="{15524C5B-02D2-44DB-8A9F-C6987FE8532E}" type="pres">
      <dgm:prSet presAssocID="{54B37250-9782-4691-920E-AD032EC0F6CF}" presName="c17" presStyleLbl="node1" presStyleIdx="16" presStyleCnt="19">
        <dgm:style>
          <a:lnRef idx="0">
            <a:schemeClr val="accent1"/>
          </a:lnRef>
          <a:fillRef idx="3">
            <a:schemeClr val="accent1"/>
          </a:fillRef>
          <a:effectRef idx="3">
            <a:schemeClr val="accent1"/>
          </a:effectRef>
          <a:fontRef idx="minor">
            <a:schemeClr val="lt1"/>
          </a:fontRef>
        </dgm:style>
      </dgm:prSet>
      <dgm:spPr/>
      <dgm:t>
        <a:bodyPr/>
        <a:lstStyle/>
        <a:p>
          <a:endParaRPr lang="tr-TR"/>
        </a:p>
      </dgm:t>
    </dgm:pt>
    <dgm:pt modelId="{3DE675D8-08B8-429F-A060-E603FB4890CA}" type="pres">
      <dgm:prSet presAssocID="{54B37250-9782-4691-920E-AD032EC0F6CF}" presName="c18" presStyleLbl="node1" presStyleIdx="17" presStyleCnt="19">
        <dgm:style>
          <a:lnRef idx="0">
            <a:schemeClr val="accent1"/>
          </a:lnRef>
          <a:fillRef idx="3">
            <a:schemeClr val="accent1"/>
          </a:fillRef>
          <a:effectRef idx="3">
            <a:schemeClr val="accent1"/>
          </a:effectRef>
          <a:fontRef idx="minor">
            <a:schemeClr val="lt1"/>
          </a:fontRef>
        </dgm:style>
      </dgm:prSet>
      <dgm:spPr/>
      <dgm:t>
        <a:bodyPr/>
        <a:lstStyle/>
        <a:p>
          <a:endParaRPr lang="tr-TR"/>
        </a:p>
      </dgm:t>
    </dgm:pt>
    <dgm:pt modelId="{46926627-A03C-4FB0-B5D7-A899208BB5F4}" type="pres">
      <dgm:prSet presAssocID="{8C8D9EA0-D18B-4CB8-A3A4-F9E0EDA05C43}" presName="chevronComposite1" presStyleCnt="0"/>
      <dgm:spPr/>
    </dgm:pt>
    <dgm:pt modelId="{5EFDF766-E3BC-4D79-A594-D09ACFA329B9}" type="pres">
      <dgm:prSet presAssocID="{8C8D9EA0-D18B-4CB8-A3A4-F9E0EDA05C43}" presName="chevron1" presStyleLbl="sibTrans2D1" presStyleIdx="0" presStyleCnt="2" custLinFactNeighborX="-3809"/>
      <dgm:spPr>
        <a:solidFill>
          <a:schemeClr val="bg1"/>
        </a:solidFill>
      </dgm:spPr>
      <dgm:t>
        <a:bodyPr/>
        <a:lstStyle/>
        <a:p>
          <a:endParaRPr lang="tr-TR"/>
        </a:p>
      </dgm:t>
    </dgm:pt>
    <dgm:pt modelId="{37537CBB-D6E9-4802-AF69-F4C59B0495E1}" type="pres">
      <dgm:prSet presAssocID="{8C8D9EA0-D18B-4CB8-A3A4-F9E0EDA05C43}" presName="spChevron1" presStyleCnt="0"/>
      <dgm:spPr/>
    </dgm:pt>
    <dgm:pt modelId="{71A3CFD0-4307-4A28-A941-6ECF7A85FBDF}" type="pres">
      <dgm:prSet presAssocID="{5227469E-1628-4BA3-BB22-766230F50709}" presName="middle" presStyleCnt="0"/>
      <dgm:spPr/>
    </dgm:pt>
    <dgm:pt modelId="{25BDA447-8B1D-49E1-B250-9CEBE8551DCE}" type="pres">
      <dgm:prSet presAssocID="{5227469E-1628-4BA3-BB22-766230F50709}" presName="parTxMid" presStyleLbl="revTx" presStyleIdx="1" presStyleCnt="3"/>
      <dgm:spPr/>
      <dgm:t>
        <a:bodyPr/>
        <a:lstStyle/>
        <a:p>
          <a:endParaRPr lang="tr-TR"/>
        </a:p>
      </dgm:t>
    </dgm:pt>
    <dgm:pt modelId="{B0A6B416-BF52-4F85-AC0E-D0C4124BEB25}" type="pres">
      <dgm:prSet presAssocID="{5227469E-1628-4BA3-BB22-766230F50709}" presName="desTxMid" presStyleLbl="revTx" presStyleIdx="2" presStyleCnt="3" custLinFactNeighborY="23620">
        <dgm:presLayoutVars>
          <dgm:bulletEnabled val="1"/>
        </dgm:presLayoutVars>
      </dgm:prSet>
      <dgm:spPr/>
      <dgm:t>
        <a:bodyPr/>
        <a:lstStyle/>
        <a:p>
          <a:endParaRPr lang="tr-TR"/>
        </a:p>
      </dgm:t>
    </dgm:pt>
    <dgm:pt modelId="{CCCC9FBA-2AE6-420E-9351-1C12CF850A58}" type="pres">
      <dgm:prSet presAssocID="{5227469E-1628-4BA3-BB22-766230F50709}" presName="spMid" presStyleCnt="0"/>
      <dgm:spPr/>
    </dgm:pt>
    <dgm:pt modelId="{85EB656C-D7CB-4BCF-9FFF-7A082599F181}" type="pres">
      <dgm:prSet presAssocID="{E075865B-10FB-4FCD-B9F2-63E27ACBEF21}" presName="chevronComposite1" presStyleCnt="0"/>
      <dgm:spPr/>
    </dgm:pt>
    <dgm:pt modelId="{690B9A6C-EF7E-4982-9C76-A60C3E6109B2}" type="pres">
      <dgm:prSet presAssocID="{E075865B-10FB-4FCD-B9F2-63E27ACBEF21}" presName="chevron1" presStyleLbl="sibTrans2D1" presStyleIdx="1" presStyleCnt="2" custLinFactNeighborX="22370" custLinFactNeighborY="-3012"/>
      <dgm:spPr>
        <a:solidFill>
          <a:schemeClr val="bg1"/>
        </a:solidFill>
      </dgm:spPr>
      <dgm:t>
        <a:bodyPr/>
        <a:lstStyle/>
        <a:p>
          <a:endParaRPr lang="tr-TR"/>
        </a:p>
      </dgm:t>
    </dgm:pt>
    <dgm:pt modelId="{5C66555A-0768-4A2E-9F78-DE32EB67DFEE}" type="pres">
      <dgm:prSet presAssocID="{E075865B-10FB-4FCD-B9F2-63E27ACBEF21}" presName="spChevron1" presStyleCnt="0"/>
      <dgm:spPr/>
    </dgm:pt>
    <dgm:pt modelId="{6B9297A0-9A0E-44EC-A1D4-48A146BBC2CF}" type="pres">
      <dgm:prSet presAssocID="{76C2EBDD-D0AD-4197-BAF3-71B4DE764427}" presName="last" presStyleCnt="0"/>
      <dgm:spPr/>
    </dgm:pt>
    <dgm:pt modelId="{40F59625-FD30-44FF-83D5-C3368D42AF21}" type="pres">
      <dgm:prSet presAssocID="{76C2EBDD-D0AD-4197-BAF3-71B4DE764427}" presName="circleTx" presStyleLbl="node1" presStyleIdx="18" presStyleCnt="19" custLinFactNeighborX="7368" custLinFactNeighborY="-3232"/>
      <dgm:spPr/>
      <dgm:t>
        <a:bodyPr/>
        <a:lstStyle/>
        <a:p>
          <a:endParaRPr lang="tr-TR"/>
        </a:p>
      </dgm:t>
    </dgm:pt>
    <dgm:pt modelId="{4383A611-8421-4072-9C89-2CB0DD822047}" type="pres">
      <dgm:prSet presAssocID="{76C2EBDD-D0AD-4197-BAF3-71B4DE764427}" presName="spN" presStyleCnt="0"/>
      <dgm:spPr/>
    </dgm:pt>
  </dgm:ptLst>
  <dgm:cxnLst>
    <dgm:cxn modelId="{C51A2254-AA17-4086-B8FF-93FFCC9C8CA8}" type="presOf" srcId="{5227469E-1628-4BA3-BB22-766230F50709}" destId="{25BDA447-8B1D-49E1-B250-9CEBE8551DCE}" srcOrd="0" destOrd="0" presId="urn:microsoft.com/office/officeart/2009/3/layout/RandomtoResultProcess"/>
    <dgm:cxn modelId="{39395AC6-6DC8-4AFD-82BA-CC3B0F23BF95}" type="presOf" srcId="{54B37250-9782-4691-920E-AD032EC0F6CF}" destId="{4B7D2008-54FE-4253-AECA-02129D5374A6}" srcOrd="0" destOrd="0" presId="urn:microsoft.com/office/officeart/2009/3/layout/RandomtoResultProcess"/>
    <dgm:cxn modelId="{927BDD2C-261D-413F-B18B-898D5F8FCC39}" type="presOf" srcId="{76C2EBDD-D0AD-4197-BAF3-71B4DE764427}" destId="{40F59625-FD30-44FF-83D5-C3368D42AF21}" srcOrd="0" destOrd="0" presId="urn:microsoft.com/office/officeart/2009/3/layout/RandomtoResultProcess"/>
    <dgm:cxn modelId="{9FD2FA52-74B4-4583-B88A-5BEF33B28EA1}" type="presOf" srcId="{134DCDE8-B16C-4C4A-A0ED-A73ED4E9915A}" destId="{B0A6B416-BF52-4F85-AC0E-D0C4124BEB25}" srcOrd="0" destOrd="4" presId="urn:microsoft.com/office/officeart/2009/3/layout/RandomtoResultProcess"/>
    <dgm:cxn modelId="{8923CABA-F783-436E-88F5-1B27BA3C896C}" srcId="{5227469E-1628-4BA3-BB22-766230F50709}" destId="{134DCDE8-B16C-4C4A-A0ED-A73ED4E9915A}" srcOrd="4" destOrd="0" parTransId="{28927061-3534-4937-8B8C-135ABC728145}" sibTransId="{EFE23E15-A8EC-4268-A795-227AD0E0D488}"/>
    <dgm:cxn modelId="{604E72A7-7873-47D1-9334-CAE6BF31786B}" type="presOf" srcId="{893B80EA-6706-443A-855E-DB0C4C008A2B}" destId="{B0A6B416-BF52-4F85-AC0E-D0C4124BEB25}" srcOrd="0" destOrd="1" presId="urn:microsoft.com/office/officeart/2009/3/layout/RandomtoResultProcess"/>
    <dgm:cxn modelId="{11067B6E-F38E-4FD3-9EFE-8F8039040B0F}" type="presOf" srcId="{F82FCC14-611F-4C90-931C-83E7344FC81C}" destId="{B0A6B416-BF52-4F85-AC0E-D0C4124BEB25}" srcOrd="0" destOrd="2" presId="urn:microsoft.com/office/officeart/2009/3/layout/RandomtoResultProcess"/>
    <dgm:cxn modelId="{CBD163C9-5CC2-461E-9206-79FDB7CE739F}" type="presOf" srcId="{A001479E-7BA9-4ED6-808C-565403F95707}" destId="{B0A6B416-BF52-4F85-AC0E-D0C4124BEB25}" srcOrd="0" destOrd="0" presId="urn:microsoft.com/office/officeart/2009/3/layout/RandomtoResultProcess"/>
    <dgm:cxn modelId="{475E06E6-F4D0-4361-9E0F-630BD329B127}" srcId="{5227469E-1628-4BA3-BB22-766230F50709}" destId="{F82FCC14-611F-4C90-931C-83E7344FC81C}" srcOrd="2" destOrd="0" parTransId="{B1A867F8-6079-41E8-A1B8-AE3837C0421E}" sibTransId="{1E813A86-7DC4-4DED-BA2F-267167DE9B14}"/>
    <dgm:cxn modelId="{6FD218A3-EE8C-4633-9506-71974835CEBC}" srcId="{5227469E-1628-4BA3-BB22-766230F50709}" destId="{54FFC17F-9B3F-4290-A4AD-8A46D3D7224E}" srcOrd="3" destOrd="0" parTransId="{3AFB8BF7-414B-4908-9C45-A8B76DAF0CE1}" sibTransId="{57FF9045-512D-4683-AD76-A1ED7A61C566}"/>
    <dgm:cxn modelId="{81744F67-95B1-43C5-BE40-A809908E0EE4}" srcId="{6A3128FE-581D-4B9A-9E58-466EC990B5A4}" destId="{76C2EBDD-D0AD-4197-BAF3-71B4DE764427}" srcOrd="2" destOrd="0" parTransId="{1841B9F8-AE8E-474E-B817-C1CA51FD83CA}" sibTransId="{8CEF1B7A-0D75-4848-9BE1-A0A2CF9B75B4}"/>
    <dgm:cxn modelId="{68FA2D9D-9F22-4BAE-9704-3585BD61BB49}" srcId="{5227469E-1628-4BA3-BB22-766230F50709}" destId="{893B80EA-6706-443A-855E-DB0C4C008A2B}" srcOrd="1" destOrd="0" parTransId="{55142FE6-D507-42A3-B07E-3B418E39FBD4}" sibTransId="{52E96555-2884-4E04-B4E3-A128627F250F}"/>
    <dgm:cxn modelId="{DA9C36C6-89CF-4ACD-8A12-B79D13B350DD}" type="presOf" srcId="{6A3128FE-581D-4B9A-9E58-466EC990B5A4}" destId="{A24DC46E-353A-451B-90DD-65C1CC4C4EEB}" srcOrd="0" destOrd="0" presId="urn:microsoft.com/office/officeart/2009/3/layout/RandomtoResultProcess"/>
    <dgm:cxn modelId="{DBD6511C-A7FB-4367-92B5-226C9342F6D6}" type="presOf" srcId="{54FFC17F-9B3F-4290-A4AD-8A46D3D7224E}" destId="{B0A6B416-BF52-4F85-AC0E-D0C4124BEB25}" srcOrd="0" destOrd="3" presId="urn:microsoft.com/office/officeart/2009/3/layout/RandomtoResultProcess"/>
    <dgm:cxn modelId="{77EE218F-57DF-43F2-B329-D3278B6B94F9}" srcId="{5227469E-1628-4BA3-BB22-766230F50709}" destId="{A001479E-7BA9-4ED6-808C-565403F95707}" srcOrd="0" destOrd="0" parTransId="{AB82D2DE-1EC7-47B7-9877-92501F3BC490}" sibTransId="{7D993896-E864-47E1-833C-ADE861219E43}"/>
    <dgm:cxn modelId="{7F5EE29B-810A-4965-B9BD-22DDC5255C54}" srcId="{6A3128FE-581D-4B9A-9E58-466EC990B5A4}" destId="{5227469E-1628-4BA3-BB22-766230F50709}" srcOrd="1" destOrd="0" parTransId="{555093F5-CB2A-440B-8493-F89860C56C4D}" sibTransId="{E075865B-10FB-4FCD-B9F2-63E27ACBEF21}"/>
    <dgm:cxn modelId="{B7768B0C-FC0C-429F-B4BE-07D8083AD571}" srcId="{6A3128FE-581D-4B9A-9E58-466EC990B5A4}" destId="{54B37250-9782-4691-920E-AD032EC0F6CF}" srcOrd="0" destOrd="0" parTransId="{702108B0-929C-4D65-A575-DED344269535}" sibTransId="{8C8D9EA0-D18B-4CB8-A3A4-F9E0EDA05C43}"/>
    <dgm:cxn modelId="{D4F98C56-C2F9-4B8A-AABC-578882377C44}" type="presParOf" srcId="{A24DC46E-353A-451B-90DD-65C1CC4C4EEB}" destId="{AF00CCD6-AD0A-407E-A4E7-AAD90C32E0F9}" srcOrd="0" destOrd="0" presId="urn:microsoft.com/office/officeart/2009/3/layout/RandomtoResultProcess"/>
    <dgm:cxn modelId="{4B0F4CDE-500E-45C0-AA0A-5E4449DA4A0D}" type="presParOf" srcId="{AF00CCD6-AD0A-407E-A4E7-AAD90C32E0F9}" destId="{4B7D2008-54FE-4253-AECA-02129D5374A6}" srcOrd="0" destOrd="0" presId="urn:microsoft.com/office/officeart/2009/3/layout/RandomtoResultProcess"/>
    <dgm:cxn modelId="{EB667482-4ADC-4938-938F-193F6EECA772}" type="presParOf" srcId="{AF00CCD6-AD0A-407E-A4E7-AAD90C32E0F9}" destId="{8FBA7278-8FC4-4C78-897D-03A785B19507}" srcOrd="1" destOrd="0" presId="urn:microsoft.com/office/officeart/2009/3/layout/RandomtoResultProcess"/>
    <dgm:cxn modelId="{EF29CA2A-AB24-4D89-8D66-9B1B77CF413F}" type="presParOf" srcId="{AF00CCD6-AD0A-407E-A4E7-AAD90C32E0F9}" destId="{06641FED-5916-47B6-A307-6EDAF1BCD03B}" srcOrd="2" destOrd="0" presId="urn:microsoft.com/office/officeart/2009/3/layout/RandomtoResultProcess"/>
    <dgm:cxn modelId="{4618C4DE-DCB1-4659-80E0-550F9AA48EB6}" type="presParOf" srcId="{AF00CCD6-AD0A-407E-A4E7-AAD90C32E0F9}" destId="{A9F5C81E-36FB-49AF-8199-42D8C30E2243}" srcOrd="3" destOrd="0" presId="urn:microsoft.com/office/officeart/2009/3/layout/RandomtoResultProcess"/>
    <dgm:cxn modelId="{91EEBC08-E3FE-4F25-AB17-0C3803EBDE72}" type="presParOf" srcId="{AF00CCD6-AD0A-407E-A4E7-AAD90C32E0F9}" destId="{DADAB4CB-D813-476F-AE4F-ED29BFEBDC57}" srcOrd="4" destOrd="0" presId="urn:microsoft.com/office/officeart/2009/3/layout/RandomtoResultProcess"/>
    <dgm:cxn modelId="{2E1B95B9-1FBE-4557-ABDC-EA581E349B0D}" type="presParOf" srcId="{AF00CCD6-AD0A-407E-A4E7-AAD90C32E0F9}" destId="{27AE7C8D-05F1-4B34-8B4A-2C1BE2879882}" srcOrd="5" destOrd="0" presId="urn:microsoft.com/office/officeart/2009/3/layout/RandomtoResultProcess"/>
    <dgm:cxn modelId="{7F66B8DF-EA62-4BB8-A8CE-DC267ABB43DC}" type="presParOf" srcId="{AF00CCD6-AD0A-407E-A4E7-AAD90C32E0F9}" destId="{1F9BFFEF-B158-47CB-85D0-A51D7517D688}" srcOrd="6" destOrd="0" presId="urn:microsoft.com/office/officeart/2009/3/layout/RandomtoResultProcess"/>
    <dgm:cxn modelId="{93ED8FED-2CF4-4864-9DA8-6695FB3E19FA}" type="presParOf" srcId="{AF00CCD6-AD0A-407E-A4E7-AAD90C32E0F9}" destId="{B9581356-3BA4-4844-B447-2D705195502C}" srcOrd="7" destOrd="0" presId="urn:microsoft.com/office/officeart/2009/3/layout/RandomtoResultProcess"/>
    <dgm:cxn modelId="{656F572E-EFC0-4FDC-AA88-B5203A0446B9}" type="presParOf" srcId="{AF00CCD6-AD0A-407E-A4E7-AAD90C32E0F9}" destId="{40B1A1B6-4DF2-4C0C-91D8-FDA5ABAD73B7}" srcOrd="8" destOrd="0" presId="urn:microsoft.com/office/officeart/2009/3/layout/RandomtoResultProcess"/>
    <dgm:cxn modelId="{03C2FFAF-8B61-4249-A694-0E6A40B74640}" type="presParOf" srcId="{AF00CCD6-AD0A-407E-A4E7-AAD90C32E0F9}" destId="{4E24A409-27ED-40A2-957D-8877910ADC7B}" srcOrd="9" destOrd="0" presId="urn:microsoft.com/office/officeart/2009/3/layout/RandomtoResultProcess"/>
    <dgm:cxn modelId="{A6A72DF7-7FC8-4A56-A0FB-D4FB9F492395}" type="presParOf" srcId="{AF00CCD6-AD0A-407E-A4E7-AAD90C32E0F9}" destId="{A0A116A3-481E-45EA-8D2C-F09E6C9DD280}" srcOrd="10" destOrd="0" presId="urn:microsoft.com/office/officeart/2009/3/layout/RandomtoResultProcess"/>
    <dgm:cxn modelId="{57C82859-1C29-4603-9D61-B5F09B601098}" type="presParOf" srcId="{AF00CCD6-AD0A-407E-A4E7-AAD90C32E0F9}" destId="{37674109-CF86-4E0A-94A7-3725D3F49D46}" srcOrd="11" destOrd="0" presId="urn:microsoft.com/office/officeart/2009/3/layout/RandomtoResultProcess"/>
    <dgm:cxn modelId="{ACFA8BFB-4376-483B-96CB-1AF66D0680FC}" type="presParOf" srcId="{AF00CCD6-AD0A-407E-A4E7-AAD90C32E0F9}" destId="{6ED9BB38-43D2-415B-9893-5202DE4C1518}" srcOrd="12" destOrd="0" presId="urn:microsoft.com/office/officeart/2009/3/layout/RandomtoResultProcess"/>
    <dgm:cxn modelId="{5C316A74-9EB6-4883-B4F3-E523B313F420}" type="presParOf" srcId="{AF00CCD6-AD0A-407E-A4E7-AAD90C32E0F9}" destId="{95D0760D-C44C-4E76-B832-5F99D298C76C}" srcOrd="13" destOrd="0" presId="urn:microsoft.com/office/officeart/2009/3/layout/RandomtoResultProcess"/>
    <dgm:cxn modelId="{B03EFD9B-8BBB-42F4-A425-F48A7FC770DF}" type="presParOf" srcId="{AF00CCD6-AD0A-407E-A4E7-AAD90C32E0F9}" destId="{4C514F31-8BDE-4D29-B93C-44E4B9DF4DDD}" srcOrd="14" destOrd="0" presId="urn:microsoft.com/office/officeart/2009/3/layout/RandomtoResultProcess"/>
    <dgm:cxn modelId="{09B16685-A8A7-4998-9443-DF5E51B577BC}" type="presParOf" srcId="{AF00CCD6-AD0A-407E-A4E7-AAD90C32E0F9}" destId="{D4D539CC-A2A1-42FB-8682-CA457DCF6050}" srcOrd="15" destOrd="0" presId="urn:microsoft.com/office/officeart/2009/3/layout/RandomtoResultProcess"/>
    <dgm:cxn modelId="{3DC5E760-73BC-48B3-AF3D-B0250BFF5F11}" type="presParOf" srcId="{AF00CCD6-AD0A-407E-A4E7-AAD90C32E0F9}" destId="{3E93510C-C8F2-456D-BB0C-567935687F63}" srcOrd="16" destOrd="0" presId="urn:microsoft.com/office/officeart/2009/3/layout/RandomtoResultProcess"/>
    <dgm:cxn modelId="{F4279D11-3635-4877-97BF-D0570CBD23C0}" type="presParOf" srcId="{AF00CCD6-AD0A-407E-A4E7-AAD90C32E0F9}" destId="{15524C5B-02D2-44DB-8A9F-C6987FE8532E}" srcOrd="17" destOrd="0" presId="urn:microsoft.com/office/officeart/2009/3/layout/RandomtoResultProcess"/>
    <dgm:cxn modelId="{660CD608-4B4C-4368-AFB1-22C5170CD7DA}" type="presParOf" srcId="{AF00CCD6-AD0A-407E-A4E7-AAD90C32E0F9}" destId="{3DE675D8-08B8-429F-A060-E603FB4890CA}" srcOrd="18" destOrd="0" presId="urn:microsoft.com/office/officeart/2009/3/layout/RandomtoResultProcess"/>
    <dgm:cxn modelId="{EB635C90-CBA1-44A8-BFD5-194CFB87E625}" type="presParOf" srcId="{A24DC46E-353A-451B-90DD-65C1CC4C4EEB}" destId="{46926627-A03C-4FB0-B5D7-A899208BB5F4}" srcOrd="1" destOrd="0" presId="urn:microsoft.com/office/officeart/2009/3/layout/RandomtoResultProcess"/>
    <dgm:cxn modelId="{18F7D91E-B70B-4BC2-889D-8D2BED2EE2B4}" type="presParOf" srcId="{46926627-A03C-4FB0-B5D7-A899208BB5F4}" destId="{5EFDF766-E3BC-4D79-A594-D09ACFA329B9}" srcOrd="0" destOrd="0" presId="urn:microsoft.com/office/officeart/2009/3/layout/RandomtoResultProcess"/>
    <dgm:cxn modelId="{74A3E11A-8216-4510-9493-557C2CBFA743}" type="presParOf" srcId="{46926627-A03C-4FB0-B5D7-A899208BB5F4}" destId="{37537CBB-D6E9-4802-AF69-F4C59B0495E1}" srcOrd="1" destOrd="0" presId="urn:microsoft.com/office/officeart/2009/3/layout/RandomtoResultProcess"/>
    <dgm:cxn modelId="{89817778-6DE3-442E-92D4-E4E2B0AD948E}" type="presParOf" srcId="{A24DC46E-353A-451B-90DD-65C1CC4C4EEB}" destId="{71A3CFD0-4307-4A28-A941-6ECF7A85FBDF}" srcOrd="2" destOrd="0" presId="urn:microsoft.com/office/officeart/2009/3/layout/RandomtoResultProcess"/>
    <dgm:cxn modelId="{61251AF0-89F2-44E1-A08B-1808F18811E0}" type="presParOf" srcId="{71A3CFD0-4307-4A28-A941-6ECF7A85FBDF}" destId="{25BDA447-8B1D-49E1-B250-9CEBE8551DCE}" srcOrd="0" destOrd="0" presId="urn:microsoft.com/office/officeart/2009/3/layout/RandomtoResultProcess"/>
    <dgm:cxn modelId="{321B0BAD-3035-4E86-8C0C-CDC717AF85C1}" type="presParOf" srcId="{71A3CFD0-4307-4A28-A941-6ECF7A85FBDF}" destId="{B0A6B416-BF52-4F85-AC0E-D0C4124BEB25}" srcOrd="1" destOrd="0" presId="urn:microsoft.com/office/officeart/2009/3/layout/RandomtoResultProcess"/>
    <dgm:cxn modelId="{B28EE3E7-4E90-425B-822A-DEF2975140E5}" type="presParOf" srcId="{71A3CFD0-4307-4A28-A941-6ECF7A85FBDF}" destId="{CCCC9FBA-2AE6-420E-9351-1C12CF850A58}" srcOrd="2" destOrd="0" presId="urn:microsoft.com/office/officeart/2009/3/layout/RandomtoResultProcess"/>
    <dgm:cxn modelId="{D331DA57-36C1-4BEA-ADF9-4E06B584B00F}" type="presParOf" srcId="{A24DC46E-353A-451B-90DD-65C1CC4C4EEB}" destId="{85EB656C-D7CB-4BCF-9FFF-7A082599F181}" srcOrd="3" destOrd="0" presId="urn:microsoft.com/office/officeart/2009/3/layout/RandomtoResultProcess"/>
    <dgm:cxn modelId="{31371242-2FD5-4248-B99E-4575371F1030}" type="presParOf" srcId="{85EB656C-D7CB-4BCF-9FFF-7A082599F181}" destId="{690B9A6C-EF7E-4982-9C76-A60C3E6109B2}" srcOrd="0" destOrd="0" presId="urn:microsoft.com/office/officeart/2009/3/layout/RandomtoResultProcess"/>
    <dgm:cxn modelId="{4E99A467-8B84-46AD-AB54-6819EEFDDC7A}" type="presParOf" srcId="{85EB656C-D7CB-4BCF-9FFF-7A082599F181}" destId="{5C66555A-0768-4A2E-9F78-DE32EB67DFEE}" srcOrd="1" destOrd="0" presId="urn:microsoft.com/office/officeart/2009/3/layout/RandomtoResultProcess"/>
    <dgm:cxn modelId="{092A0B7D-1B68-44F7-87CE-75DBC29E8317}" type="presParOf" srcId="{A24DC46E-353A-451B-90DD-65C1CC4C4EEB}" destId="{6B9297A0-9A0E-44EC-A1D4-48A146BBC2CF}" srcOrd="4" destOrd="0" presId="urn:microsoft.com/office/officeart/2009/3/layout/RandomtoResultProcess"/>
    <dgm:cxn modelId="{9899B462-73AB-44AA-BE41-FB737DF5DC90}" type="presParOf" srcId="{6B9297A0-9A0E-44EC-A1D4-48A146BBC2CF}" destId="{40F59625-FD30-44FF-83D5-C3368D42AF21}" srcOrd="0" destOrd="0" presId="urn:microsoft.com/office/officeart/2009/3/layout/RandomtoResultProcess"/>
    <dgm:cxn modelId="{EEC97C32-99F7-48DA-BD6B-3E2F4FFC6DFC}" type="presParOf" srcId="{6B9297A0-9A0E-44EC-A1D4-48A146BBC2CF}" destId="{4383A611-8421-4072-9C89-2CB0DD822047}" srcOrd="1" destOrd="0" presId="urn:microsoft.com/office/officeart/2009/3/layout/RandomtoResultProcess"/>
  </dgm:cxnLst>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DA1472-863C-43AF-9AA8-3B36C346E37D}" type="doc">
      <dgm:prSet loTypeId="urn:microsoft.com/office/officeart/2005/8/layout/hierarchy1" loCatId="hierarchy" qsTypeId="urn:microsoft.com/office/officeart/2005/8/quickstyle/3d2" qsCatId="3D" csTypeId="urn:microsoft.com/office/officeart/2005/8/colors/colorful2" csCatId="colorful" phldr="1"/>
      <dgm:spPr/>
      <dgm:t>
        <a:bodyPr/>
        <a:lstStyle/>
        <a:p>
          <a:endParaRPr lang="tr-TR"/>
        </a:p>
      </dgm:t>
    </dgm:pt>
    <dgm:pt modelId="{C95C8926-3ED4-453D-8209-F6D78402E808}">
      <dgm:prSet phldrT="[Metin]" custT="1"/>
      <dgm:spPr/>
      <dgm:t>
        <a:bodyPr/>
        <a:lstStyle/>
        <a:p>
          <a:r>
            <a:rPr lang="en-US" sz="2800" b="1" noProof="0" dirty="0" smtClean="0"/>
            <a:t>Loading Methods</a:t>
          </a:r>
          <a:endParaRPr lang="en-US" sz="2800" b="1" noProof="0" dirty="0"/>
        </a:p>
      </dgm:t>
    </dgm:pt>
    <dgm:pt modelId="{134660A9-9FD6-48E0-BAF3-42F9E01B16EF}" type="parTrans" cxnId="{C56C5E66-4892-4DE4-B0B7-F0F3FCE333EC}">
      <dgm:prSet/>
      <dgm:spPr/>
      <dgm:t>
        <a:bodyPr/>
        <a:lstStyle/>
        <a:p>
          <a:endParaRPr lang="tr-TR"/>
        </a:p>
      </dgm:t>
    </dgm:pt>
    <dgm:pt modelId="{7B31F406-9608-48DC-B802-14EBA8CA71C9}" type="sibTrans" cxnId="{C56C5E66-4892-4DE4-B0B7-F0F3FCE333EC}">
      <dgm:prSet/>
      <dgm:spPr/>
      <dgm:t>
        <a:bodyPr/>
        <a:lstStyle/>
        <a:p>
          <a:endParaRPr lang="tr-TR"/>
        </a:p>
      </dgm:t>
    </dgm:pt>
    <dgm:pt modelId="{F4F19AAB-9523-4921-B85B-93B92593A91E}">
      <dgm:prSet phldrT="[Metin]" custT="1"/>
      <dgm:spPr/>
      <dgm:t>
        <a:bodyPr/>
        <a:lstStyle/>
        <a:p>
          <a:pPr>
            <a:lnSpc>
              <a:spcPct val="100000"/>
            </a:lnSpc>
            <a:spcAft>
              <a:spcPts val="0"/>
            </a:spcAft>
          </a:pPr>
          <a:r>
            <a:rPr lang="tr-TR" sz="2000" b="1" dirty="0" smtClean="0"/>
            <a:t>Under </a:t>
          </a:r>
          <a:r>
            <a:rPr lang="tr-TR" sz="2000" b="1" dirty="0" err="1" smtClean="0"/>
            <a:t>vacuum</a:t>
          </a:r>
          <a:r>
            <a:rPr lang="tr-TR" sz="2000" b="1" dirty="0" smtClean="0"/>
            <a:t> (100 </a:t>
          </a:r>
          <a:r>
            <a:rPr lang="tr-TR" sz="2000" b="1" dirty="0" err="1" smtClean="0"/>
            <a:t>mmHg</a:t>
          </a:r>
          <a:r>
            <a:rPr lang="tr-TR" sz="2000" b="1" dirty="0" smtClean="0"/>
            <a:t>) </a:t>
          </a:r>
        </a:p>
        <a:p>
          <a:pPr>
            <a:lnSpc>
              <a:spcPct val="100000"/>
            </a:lnSpc>
            <a:spcAft>
              <a:spcPts val="0"/>
            </a:spcAft>
          </a:pPr>
          <a:r>
            <a:rPr lang="tr-TR" sz="2000" b="1" dirty="0" smtClean="0"/>
            <a:t>1:1 </a:t>
          </a:r>
          <a:r>
            <a:rPr lang="tr-TR" sz="2000" b="1" dirty="0" err="1" smtClean="0"/>
            <a:t>molar</a:t>
          </a:r>
          <a:r>
            <a:rPr lang="tr-TR" sz="2000" b="1" dirty="0" smtClean="0"/>
            <a:t> </a:t>
          </a:r>
          <a:r>
            <a:rPr lang="tr-TR" sz="2000" b="1" dirty="0" err="1" smtClean="0"/>
            <a:t>ratio</a:t>
          </a:r>
          <a:endParaRPr lang="tr-TR" sz="2000" b="1" dirty="0" smtClean="0"/>
        </a:p>
        <a:p>
          <a:pPr>
            <a:lnSpc>
              <a:spcPct val="100000"/>
            </a:lnSpc>
            <a:spcAft>
              <a:spcPts val="0"/>
            </a:spcAft>
          </a:pPr>
          <a:r>
            <a:rPr lang="tr-TR" sz="2000" b="1" dirty="0" smtClean="0">
              <a:ln>
                <a:solidFill>
                  <a:schemeClr val="accent4">
                    <a:lumMod val="60000"/>
                    <a:lumOff val="40000"/>
                  </a:schemeClr>
                </a:solidFill>
              </a:ln>
            </a:rPr>
            <a:t>HNT-GABA VAC</a:t>
          </a:r>
          <a:endParaRPr lang="tr-TR" sz="2000" b="1" dirty="0">
            <a:ln>
              <a:solidFill>
                <a:schemeClr val="accent4">
                  <a:lumMod val="60000"/>
                  <a:lumOff val="40000"/>
                </a:schemeClr>
              </a:solidFill>
            </a:ln>
          </a:endParaRPr>
        </a:p>
      </dgm:t>
    </dgm:pt>
    <dgm:pt modelId="{1F8A10C6-3109-4D77-80E3-3334E1DF6612}" type="parTrans" cxnId="{34D787FF-CE18-442F-94EB-96C20166940E}">
      <dgm:prSet/>
      <dgm:spPr/>
      <dgm:t>
        <a:bodyPr/>
        <a:lstStyle/>
        <a:p>
          <a:endParaRPr lang="tr-TR"/>
        </a:p>
      </dgm:t>
    </dgm:pt>
    <dgm:pt modelId="{7F024B64-E77A-4EC3-ABFE-44DFE23923B2}" type="sibTrans" cxnId="{34D787FF-CE18-442F-94EB-96C20166940E}">
      <dgm:prSet/>
      <dgm:spPr/>
      <dgm:t>
        <a:bodyPr/>
        <a:lstStyle/>
        <a:p>
          <a:endParaRPr lang="tr-TR"/>
        </a:p>
      </dgm:t>
    </dgm:pt>
    <dgm:pt modelId="{F3C3FFBE-5A13-4107-9DE0-A0B61120514F}">
      <dgm:prSet phldrT="[Metin]" custT="1"/>
      <dgm:spPr/>
      <dgm:t>
        <a:bodyPr/>
        <a:lstStyle/>
        <a:p>
          <a:r>
            <a:rPr lang="tr-TR" sz="2000" b="1" dirty="0" err="1" smtClean="0"/>
            <a:t>Heat</a:t>
          </a:r>
          <a:r>
            <a:rPr lang="tr-TR" sz="2000" b="1" dirty="0" smtClean="0"/>
            <a:t> </a:t>
          </a:r>
          <a:r>
            <a:rPr lang="tr-TR" sz="2000" b="1" dirty="0" err="1" smtClean="0"/>
            <a:t>treatment</a:t>
          </a:r>
          <a:r>
            <a:rPr lang="tr-TR" sz="2000" b="1" dirty="0" smtClean="0"/>
            <a:t> (80</a:t>
          </a:r>
          <a:r>
            <a:rPr lang="en-GB" sz="2000" b="1" dirty="0" smtClean="0">
              <a:effectLst/>
              <a:latin typeface="Times New Roman" panose="02020603050405020304" pitchFamily="18" charset="0"/>
              <a:ea typeface="Times New Roman" panose="02020603050405020304" pitchFamily="18" charset="0"/>
            </a:rPr>
            <a:t>º</a:t>
          </a:r>
          <a:r>
            <a:rPr lang="en-GB" sz="2000" b="1" dirty="0" smtClean="0"/>
            <a:t>C</a:t>
          </a:r>
          <a:r>
            <a:rPr lang="tr-TR" sz="2000" b="1" dirty="0" smtClean="0"/>
            <a:t>, 2 </a:t>
          </a:r>
          <a:r>
            <a:rPr lang="tr-TR" sz="2000" b="1" dirty="0" err="1" smtClean="0"/>
            <a:t>hr</a:t>
          </a:r>
          <a:r>
            <a:rPr lang="tr-TR" sz="2000" b="1" dirty="0" smtClean="0"/>
            <a:t>)</a:t>
          </a:r>
          <a:endParaRPr lang="tr-TR" sz="2000" b="1" dirty="0"/>
        </a:p>
      </dgm:t>
    </dgm:pt>
    <dgm:pt modelId="{9D4DA638-8BB1-4452-BBDA-DA67C723B7F3}" type="parTrans" cxnId="{D5197E5D-C780-42FC-BEE8-768E38FCD118}">
      <dgm:prSet/>
      <dgm:spPr/>
      <dgm:t>
        <a:bodyPr/>
        <a:lstStyle/>
        <a:p>
          <a:endParaRPr lang="tr-TR"/>
        </a:p>
      </dgm:t>
    </dgm:pt>
    <dgm:pt modelId="{57FF1AF4-4332-4394-8F3F-AE9FFBED9BEA}" type="sibTrans" cxnId="{D5197E5D-C780-42FC-BEE8-768E38FCD118}">
      <dgm:prSet/>
      <dgm:spPr/>
      <dgm:t>
        <a:bodyPr/>
        <a:lstStyle/>
        <a:p>
          <a:endParaRPr lang="tr-TR"/>
        </a:p>
      </dgm:t>
    </dgm:pt>
    <dgm:pt modelId="{BC6C997F-ECA8-470F-9653-80C33DA4A4B1}">
      <dgm:prSet phldrT="[Metin]" custT="1"/>
      <dgm:spPr/>
      <dgm:t>
        <a:bodyPr/>
        <a:lstStyle/>
        <a:p>
          <a:pPr>
            <a:lnSpc>
              <a:spcPct val="100000"/>
            </a:lnSpc>
            <a:spcAft>
              <a:spcPts val="0"/>
            </a:spcAft>
          </a:pPr>
          <a:r>
            <a:rPr lang="tr-TR" sz="1800" b="1" dirty="0" err="1" smtClean="0"/>
            <a:t>Heat</a:t>
          </a:r>
          <a:r>
            <a:rPr lang="tr-TR" sz="1800" b="1" dirty="0" smtClean="0"/>
            <a:t> </a:t>
          </a:r>
          <a:r>
            <a:rPr lang="tr-TR" sz="1800" b="1" dirty="0" err="1" smtClean="0"/>
            <a:t>treatment</a:t>
          </a:r>
          <a:r>
            <a:rPr lang="tr-TR" sz="1800" b="1" dirty="0" smtClean="0"/>
            <a:t> + </a:t>
          </a:r>
          <a:r>
            <a:rPr lang="tr-TR" sz="1800" b="1" dirty="0" err="1" smtClean="0"/>
            <a:t>Washing</a:t>
          </a:r>
          <a:r>
            <a:rPr lang="tr-TR" sz="1800" b="1" dirty="0" smtClean="0"/>
            <a:t> + </a:t>
          </a:r>
          <a:r>
            <a:rPr lang="tr-TR" sz="1800" b="1" dirty="0" err="1" smtClean="0"/>
            <a:t>Centrifugation</a:t>
          </a:r>
          <a:r>
            <a:rPr lang="tr-TR" sz="1800" dirty="0" smtClean="0"/>
            <a:t> </a:t>
          </a:r>
        </a:p>
        <a:p>
          <a:pPr>
            <a:lnSpc>
              <a:spcPct val="100000"/>
            </a:lnSpc>
            <a:spcAft>
              <a:spcPts val="0"/>
            </a:spcAft>
          </a:pPr>
          <a:r>
            <a:rPr lang="tr-TR" sz="1800" b="1" dirty="0" smtClean="0"/>
            <a:t>1:1 </a:t>
          </a:r>
          <a:r>
            <a:rPr lang="tr-TR" sz="1800" b="1" dirty="0" err="1" smtClean="0"/>
            <a:t>molar</a:t>
          </a:r>
          <a:r>
            <a:rPr lang="tr-TR" sz="1800" b="1" dirty="0" smtClean="0"/>
            <a:t> </a:t>
          </a:r>
          <a:r>
            <a:rPr lang="tr-TR" sz="1800" b="1" dirty="0" err="1" smtClean="0"/>
            <a:t>ratio</a:t>
          </a:r>
          <a:endParaRPr lang="tr-TR" sz="1800" b="1" dirty="0" smtClean="0"/>
        </a:p>
        <a:p>
          <a:pPr>
            <a:lnSpc>
              <a:spcPct val="100000"/>
            </a:lnSpc>
            <a:spcAft>
              <a:spcPts val="0"/>
            </a:spcAft>
          </a:pPr>
          <a:r>
            <a:rPr lang="tr-TR" sz="1800" b="1" dirty="0" smtClean="0">
              <a:ln>
                <a:solidFill>
                  <a:schemeClr val="accent4">
                    <a:lumMod val="60000"/>
                    <a:lumOff val="40000"/>
                  </a:schemeClr>
                </a:solidFill>
              </a:ln>
            </a:rPr>
            <a:t>HNT-GABA H1</a:t>
          </a:r>
          <a:endParaRPr lang="tr-TR" sz="1800" b="1" dirty="0">
            <a:ln>
              <a:solidFill>
                <a:schemeClr val="accent4">
                  <a:lumMod val="60000"/>
                  <a:lumOff val="40000"/>
                </a:schemeClr>
              </a:solidFill>
            </a:ln>
          </a:endParaRPr>
        </a:p>
      </dgm:t>
    </dgm:pt>
    <dgm:pt modelId="{592E5602-46C4-4B85-A8CA-D7A4778B51C3}" type="parTrans" cxnId="{ECF5E2DB-F5BA-410B-AB9A-5014D3AD7F63}">
      <dgm:prSet/>
      <dgm:spPr/>
      <dgm:t>
        <a:bodyPr/>
        <a:lstStyle/>
        <a:p>
          <a:endParaRPr lang="tr-TR"/>
        </a:p>
      </dgm:t>
    </dgm:pt>
    <dgm:pt modelId="{9510471A-F377-4F56-936F-E8749E6F71DF}" type="sibTrans" cxnId="{ECF5E2DB-F5BA-410B-AB9A-5014D3AD7F63}">
      <dgm:prSet/>
      <dgm:spPr/>
      <dgm:t>
        <a:bodyPr/>
        <a:lstStyle/>
        <a:p>
          <a:endParaRPr lang="tr-TR"/>
        </a:p>
      </dgm:t>
    </dgm:pt>
    <dgm:pt modelId="{DAB94DB1-5F7D-4C99-ABA4-E8AB175A59A9}">
      <dgm:prSet custT="1"/>
      <dgm:spPr/>
      <dgm:t>
        <a:bodyPr/>
        <a:lstStyle/>
        <a:p>
          <a:pPr>
            <a:lnSpc>
              <a:spcPct val="100000"/>
            </a:lnSpc>
            <a:spcAft>
              <a:spcPts val="0"/>
            </a:spcAft>
          </a:pPr>
          <a:r>
            <a:rPr lang="tr-TR" sz="1800" b="1" dirty="0" err="1" smtClean="0"/>
            <a:t>Heat</a:t>
          </a:r>
          <a:r>
            <a:rPr lang="tr-TR" sz="1800" b="1" dirty="0" smtClean="0"/>
            <a:t> </a:t>
          </a:r>
          <a:r>
            <a:rPr lang="tr-TR" sz="1800" b="1" dirty="0" err="1" smtClean="0"/>
            <a:t>treatment</a:t>
          </a:r>
          <a:r>
            <a:rPr lang="tr-TR" sz="1800" b="1" dirty="0" smtClean="0"/>
            <a:t> + </a:t>
          </a:r>
          <a:r>
            <a:rPr lang="tr-TR" sz="1800" b="1" dirty="0" err="1" smtClean="0"/>
            <a:t>Washing</a:t>
          </a:r>
          <a:r>
            <a:rPr lang="tr-TR" sz="1800" b="1" dirty="0" smtClean="0"/>
            <a:t> + </a:t>
          </a:r>
          <a:r>
            <a:rPr lang="tr-TR" sz="1800" b="1" dirty="0" err="1" smtClean="0"/>
            <a:t>Centrifugation</a:t>
          </a:r>
          <a:endParaRPr lang="tr-TR" sz="1800" b="1" dirty="0" smtClean="0"/>
        </a:p>
        <a:p>
          <a:pPr>
            <a:lnSpc>
              <a:spcPct val="100000"/>
            </a:lnSpc>
            <a:spcAft>
              <a:spcPts val="0"/>
            </a:spcAft>
          </a:pPr>
          <a:r>
            <a:rPr lang="tr-TR" sz="1800" b="1" dirty="0" smtClean="0"/>
            <a:t>1:2 </a:t>
          </a:r>
          <a:r>
            <a:rPr lang="tr-TR" sz="1800" b="1" dirty="0" err="1" smtClean="0"/>
            <a:t>Molar</a:t>
          </a:r>
          <a:r>
            <a:rPr lang="tr-TR" sz="1800" b="1" dirty="0" smtClean="0"/>
            <a:t> </a:t>
          </a:r>
          <a:r>
            <a:rPr lang="tr-TR" sz="1800" b="1" dirty="0" err="1" smtClean="0"/>
            <a:t>ratio</a:t>
          </a:r>
          <a:endParaRPr lang="tr-TR" sz="1800" b="1" dirty="0" smtClean="0"/>
        </a:p>
        <a:p>
          <a:pPr>
            <a:lnSpc>
              <a:spcPct val="100000"/>
            </a:lnSpc>
            <a:spcAft>
              <a:spcPts val="0"/>
            </a:spcAft>
          </a:pPr>
          <a:r>
            <a:rPr lang="tr-TR" sz="1800" b="1" dirty="0" smtClean="0">
              <a:ln>
                <a:solidFill>
                  <a:schemeClr val="accent4">
                    <a:lumMod val="60000"/>
                    <a:lumOff val="40000"/>
                  </a:schemeClr>
                </a:solidFill>
              </a:ln>
            </a:rPr>
            <a:t>HNT-GABA H2</a:t>
          </a:r>
          <a:endParaRPr lang="tr-TR" sz="1800" dirty="0">
            <a:ln>
              <a:solidFill>
                <a:schemeClr val="accent4">
                  <a:lumMod val="60000"/>
                  <a:lumOff val="40000"/>
                </a:schemeClr>
              </a:solidFill>
            </a:ln>
          </a:endParaRPr>
        </a:p>
      </dgm:t>
    </dgm:pt>
    <dgm:pt modelId="{A0F9B3C8-F229-4D61-8CE3-C06C545F2B93}" type="parTrans" cxnId="{23400DCF-575F-4897-A8E9-368B4F9F8B1E}">
      <dgm:prSet/>
      <dgm:spPr/>
      <dgm:t>
        <a:bodyPr/>
        <a:lstStyle/>
        <a:p>
          <a:endParaRPr lang="tr-TR"/>
        </a:p>
      </dgm:t>
    </dgm:pt>
    <dgm:pt modelId="{23B93138-0799-4CD4-B652-725344965695}" type="sibTrans" cxnId="{23400DCF-575F-4897-A8E9-368B4F9F8B1E}">
      <dgm:prSet/>
      <dgm:spPr/>
      <dgm:t>
        <a:bodyPr/>
        <a:lstStyle/>
        <a:p>
          <a:endParaRPr lang="tr-TR"/>
        </a:p>
      </dgm:t>
    </dgm:pt>
    <dgm:pt modelId="{BC8F55CF-495E-415A-A527-2583B4784A50}">
      <dgm:prSet custT="1"/>
      <dgm:spPr/>
      <dgm:t>
        <a:bodyPr/>
        <a:lstStyle/>
        <a:p>
          <a:pPr>
            <a:lnSpc>
              <a:spcPct val="100000"/>
            </a:lnSpc>
            <a:spcAft>
              <a:spcPts val="0"/>
            </a:spcAft>
          </a:pPr>
          <a:r>
            <a:rPr lang="tr-TR" sz="1800" b="1" dirty="0" err="1" smtClean="0"/>
            <a:t>Heat</a:t>
          </a:r>
          <a:r>
            <a:rPr lang="tr-TR" sz="1800" b="1" dirty="0" smtClean="0"/>
            <a:t> </a:t>
          </a:r>
          <a:r>
            <a:rPr lang="tr-TR" sz="1800" b="1" dirty="0" err="1" smtClean="0"/>
            <a:t>treatment</a:t>
          </a:r>
          <a:r>
            <a:rPr lang="tr-TR" sz="1800" b="1" dirty="0" smtClean="0"/>
            <a:t> + </a:t>
          </a:r>
          <a:r>
            <a:rPr lang="tr-TR" sz="1800" b="1" dirty="0" err="1" smtClean="0"/>
            <a:t>Frezee</a:t>
          </a:r>
          <a:r>
            <a:rPr lang="tr-TR" sz="1800" b="1" dirty="0" smtClean="0"/>
            <a:t>- </a:t>
          </a:r>
          <a:r>
            <a:rPr lang="tr-TR" sz="1800" b="1" dirty="0" err="1" smtClean="0"/>
            <a:t>drying</a:t>
          </a:r>
          <a:endParaRPr lang="tr-TR" sz="1800" b="1" dirty="0" smtClean="0"/>
        </a:p>
        <a:p>
          <a:pPr>
            <a:lnSpc>
              <a:spcPct val="100000"/>
            </a:lnSpc>
            <a:spcAft>
              <a:spcPts val="0"/>
            </a:spcAft>
          </a:pPr>
          <a:r>
            <a:rPr lang="tr-TR" sz="1800" b="1" dirty="0" smtClean="0"/>
            <a:t>1:1 </a:t>
          </a:r>
          <a:r>
            <a:rPr lang="tr-TR" sz="1800" b="1" dirty="0" err="1" smtClean="0"/>
            <a:t>Molar</a:t>
          </a:r>
          <a:r>
            <a:rPr lang="tr-TR" sz="1800" b="1" dirty="0" smtClean="0"/>
            <a:t> </a:t>
          </a:r>
          <a:r>
            <a:rPr lang="tr-TR" sz="1800" b="1" dirty="0" err="1" smtClean="0"/>
            <a:t>ratio</a:t>
          </a:r>
          <a:endParaRPr lang="tr-TR" sz="1800" b="1" dirty="0" smtClean="0"/>
        </a:p>
        <a:p>
          <a:pPr>
            <a:lnSpc>
              <a:spcPct val="100000"/>
            </a:lnSpc>
            <a:spcAft>
              <a:spcPts val="0"/>
            </a:spcAft>
          </a:pPr>
          <a:r>
            <a:rPr lang="tr-TR" sz="1800" b="1" dirty="0" smtClean="0">
              <a:ln>
                <a:solidFill>
                  <a:schemeClr val="accent4">
                    <a:lumMod val="60000"/>
                    <a:lumOff val="40000"/>
                  </a:schemeClr>
                </a:solidFill>
              </a:ln>
            </a:rPr>
            <a:t>HNT-GABA H3</a:t>
          </a:r>
          <a:endParaRPr lang="tr-TR" sz="1800" b="1" dirty="0">
            <a:ln>
              <a:solidFill>
                <a:schemeClr val="accent4">
                  <a:lumMod val="60000"/>
                  <a:lumOff val="40000"/>
                </a:schemeClr>
              </a:solidFill>
            </a:ln>
          </a:endParaRPr>
        </a:p>
      </dgm:t>
    </dgm:pt>
    <dgm:pt modelId="{1BA6F67B-1407-44E7-8F8A-B8889DEC4121}" type="parTrans" cxnId="{19093180-AEC1-4737-A077-97F8E00A972E}">
      <dgm:prSet/>
      <dgm:spPr/>
      <dgm:t>
        <a:bodyPr/>
        <a:lstStyle/>
        <a:p>
          <a:endParaRPr lang="tr-TR"/>
        </a:p>
      </dgm:t>
    </dgm:pt>
    <dgm:pt modelId="{9332174D-2C38-4EE7-8915-1266366382DA}" type="sibTrans" cxnId="{19093180-AEC1-4737-A077-97F8E00A972E}">
      <dgm:prSet/>
      <dgm:spPr/>
      <dgm:t>
        <a:bodyPr/>
        <a:lstStyle/>
        <a:p>
          <a:endParaRPr lang="tr-TR"/>
        </a:p>
      </dgm:t>
    </dgm:pt>
    <dgm:pt modelId="{E957FA8A-7FA0-4554-98D9-6C31057A0518}" type="pres">
      <dgm:prSet presAssocID="{65DA1472-863C-43AF-9AA8-3B36C346E37D}" presName="hierChild1" presStyleCnt="0">
        <dgm:presLayoutVars>
          <dgm:chPref val="1"/>
          <dgm:dir/>
          <dgm:animOne val="branch"/>
          <dgm:animLvl val="lvl"/>
          <dgm:resizeHandles/>
        </dgm:presLayoutVars>
      </dgm:prSet>
      <dgm:spPr/>
      <dgm:t>
        <a:bodyPr/>
        <a:lstStyle/>
        <a:p>
          <a:endParaRPr lang="tr-TR"/>
        </a:p>
      </dgm:t>
    </dgm:pt>
    <dgm:pt modelId="{07DC76A0-531F-47B0-9963-7E7D2CE09B9A}" type="pres">
      <dgm:prSet presAssocID="{C95C8926-3ED4-453D-8209-F6D78402E808}" presName="hierRoot1" presStyleCnt="0"/>
      <dgm:spPr/>
      <dgm:t>
        <a:bodyPr/>
        <a:lstStyle/>
        <a:p>
          <a:endParaRPr lang="tr-TR"/>
        </a:p>
      </dgm:t>
    </dgm:pt>
    <dgm:pt modelId="{EB342107-1099-4EF9-AA39-852B2F461B02}" type="pres">
      <dgm:prSet presAssocID="{C95C8926-3ED4-453D-8209-F6D78402E808}" presName="composite" presStyleCnt="0"/>
      <dgm:spPr/>
      <dgm:t>
        <a:bodyPr/>
        <a:lstStyle/>
        <a:p>
          <a:endParaRPr lang="tr-TR"/>
        </a:p>
      </dgm:t>
    </dgm:pt>
    <dgm:pt modelId="{E109B8A6-87E3-4ABE-8F6F-CFBDCF7089CF}" type="pres">
      <dgm:prSet presAssocID="{C95C8926-3ED4-453D-8209-F6D78402E808}" presName="background" presStyleLbl="node0" presStyleIdx="0" presStyleCnt="1"/>
      <dgm:spPr/>
      <dgm:t>
        <a:bodyPr/>
        <a:lstStyle/>
        <a:p>
          <a:endParaRPr lang="tr-TR"/>
        </a:p>
      </dgm:t>
    </dgm:pt>
    <dgm:pt modelId="{C199811A-626E-4C4F-889D-5AAE183531FE}" type="pres">
      <dgm:prSet presAssocID="{C95C8926-3ED4-453D-8209-F6D78402E808}" presName="text" presStyleLbl="fgAcc0" presStyleIdx="0" presStyleCnt="1" custScaleX="153940" custScaleY="167243" custLinFactNeighborX="-1111" custLinFactNeighborY="-1487">
        <dgm:presLayoutVars>
          <dgm:chPref val="3"/>
        </dgm:presLayoutVars>
      </dgm:prSet>
      <dgm:spPr/>
      <dgm:t>
        <a:bodyPr/>
        <a:lstStyle/>
        <a:p>
          <a:endParaRPr lang="tr-TR"/>
        </a:p>
      </dgm:t>
    </dgm:pt>
    <dgm:pt modelId="{BEB5D20F-8110-4FFA-AED7-D569CE61C4FE}" type="pres">
      <dgm:prSet presAssocID="{C95C8926-3ED4-453D-8209-F6D78402E808}" presName="hierChild2" presStyleCnt="0"/>
      <dgm:spPr/>
      <dgm:t>
        <a:bodyPr/>
        <a:lstStyle/>
        <a:p>
          <a:endParaRPr lang="tr-TR"/>
        </a:p>
      </dgm:t>
    </dgm:pt>
    <dgm:pt modelId="{CEB83E8E-E09C-4204-8E21-4049C753F534}" type="pres">
      <dgm:prSet presAssocID="{1F8A10C6-3109-4D77-80E3-3334E1DF6612}" presName="Name10" presStyleLbl="parChTrans1D2" presStyleIdx="0" presStyleCnt="2"/>
      <dgm:spPr/>
      <dgm:t>
        <a:bodyPr/>
        <a:lstStyle/>
        <a:p>
          <a:endParaRPr lang="tr-TR"/>
        </a:p>
      </dgm:t>
    </dgm:pt>
    <dgm:pt modelId="{022E73E9-2043-4869-93CE-4E8D27547C7A}" type="pres">
      <dgm:prSet presAssocID="{F4F19AAB-9523-4921-B85B-93B92593A91E}" presName="hierRoot2" presStyleCnt="0"/>
      <dgm:spPr/>
      <dgm:t>
        <a:bodyPr/>
        <a:lstStyle/>
        <a:p>
          <a:endParaRPr lang="tr-TR"/>
        </a:p>
      </dgm:t>
    </dgm:pt>
    <dgm:pt modelId="{F51F4A82-C1CF-4E4F-9CC7-973C399E0745}" type="pres">
      <dgm:prSet presAssocID="{F4F19AAB-9523-4921-B85B-93B92593A91E}" presName="composite2" presStyleCnt="0"/>
      <dgm:spPr/>
      <dgm:t>
        <a:bodyPr/>
        <a:lstStyle/>
        <a:p>
          <a:endParaRPr lang="tr-TR"/>
        </a:p>
      </dgm:t>
    </dgm:pt>
    <dgm:pt modelId="{28F7828F-8FD7-4428-AC20-F57832C5725B}" type="pres">
      <dgm:prSet presAssocID="{F4F19AAB-9523-4921-B85B-93B92593A91E}" presName="background2" presStyleLbl="node2" presStyleIdx="0" presStyleCnt="2"/>
      <dgm:spPr/>
      <dgm:t>
        <a:bodyPr/>
        <a:lstStyle/>
        <a:p>
          <a:endParaRPr lang="tr-TR"/>
        </a:p>
      </dgm:t>
    </dgm:pt>
    <dgm:pt modelId="{066E8C71-89A9-457A-BD08-5C997CDEEBDA}" type="pres">
      <dgm:prSet presAssocID="{F4F19AAB-9523-4921-B85B-93B92593A91E}" presName="text2" presStyleLbl="fgAcc2" presStyleIdx="0" presStyleCnt="2" custScaleX="126101" custScaleY="224364">
        <dgm:presLayoutVars>
          <dgm:chPref val="3"/>
        </dgm:presLayoutVars>
      </dgm:prSet>
      <dgm:spPr/>
      <dgm:t>
        <a:bodyPr/>
        <a:lstStyle/>
        <a:p>
          <a:endParaRPr lang="tr-TR"/>
        </a:p>
      </dgm:t>
    </dgm:pt>
    <dgm:pt modelId="{005F8E2E-3CD4-4B00-A5F2-9602DDE25129}" type="pres">
      <dgm:prSet presAssocID="{F4F19AAB-9523-4921-B85B-93B92593A91E}" presName="hierChild3" presStyleCnt="0"/>
      <dgm:spPr/>
      <dgm:t>
        <a:bodyPr/>
        <a:lstStyle/>
        <a:p>
          <a:endParaRPr lang="tr-TR"/>
        </a:p>
      </dgm:t>
    </dgm:pt>
    <dgm:pt modelId="{8C052748-EBFC-444D-A7E1-24E9C5FA0E34}" type="pres">
      <dgm:prSet presAssocID="{9D4DA638-8BB1-4452-BBDA-DA67C723B7F3}" presName="Name10" presStyleLbl="parChTrans1D2" presStyleIdx="1" presStyleCnt="2"/>
      <dgm:spPr/>
      <dgm:t>
        <a:bodyPr/>
        <a:lstStyle/>
        <a:p>
          <a:endParaRPr lang="tr-TR"/>
        </a:p>
      </dgm:t>
    </dgm:pt>
    <dgm:pt modelId="{F6EF2443-8FD8-4D42-B0B3-FBD3AAA78590}" type="pres">
      <dgm:prSet presAssocID="{F3C3FFBE-5A13-4107-9DE0-A0B61120514F}" presName="hierRoot2" presStyleCnt="0"/>
      <dgm:spPr/>
      <dgm:t>
        <a:bodyPr/>
        <a:lstStyle/>
        <a:p>
          <a:endParaRPr lang="tr-TR"/>
        </a:p>
      </dgm:t>
    </dgm:pt>
    <dgm:pt modelId="{3AF17549-7650-4157-8BE9-9E0539679EF5}" type="pres">
      <dgm:prSet presAssocID="{F3C3FFBE-5A13-4107-9DE0-A0B61120514F}" presName="composite2" presStyleCnt="0"/>
      <dgm:spPr/>
      <dgm:t>
        <a:bodyPr/>
        <a:lstStyle/>
        <a:p>
          <a:endParaRPr lang="tr-TR"/>
        </a:p>
      </dgm:t>
    </dgm:pt>
    <dgm:pt modelId="{7D61849E-7030-487C-BEAB-95CAF9910DFA}" type="pres">
      <dgm:prSet presAssocID="{F3C3FFBE-5A13-4107-9DE0-A0B61120514F}" presName="background2" presStyleLbl="node2" presStyleIdx="1" presStyleCnt="2"/>
      <dgm:spPr/>
      <dgm:t>
        <a:bodyPr/>
        <a:lstStyle/>
        <a:p>
          <a:endParaRPr lang="tr-TR"/>
        </a:p>
      </dgm:t>
    </dgm:pt>
    <dgm:pt modelId="{92CD05BC-2034-4A5B-8D02-E472FC819020}" type="pres">
      <dgm:prSet presAssocID="{F3C3FFBE-5A13-4107-9DE0-A0B61120514F}" presName="text2" presStyleLbl="fgAcc2" presStyleIdx="1" presStyleCnt="2" custScaleX="133122" custScaleY="132776">
        <dgm:presLayoutVars>
          <dgm:chPref val="3"/>
        </dgm:presLayoutVars>
      </dgm:prSet>
      <dgm:spPr/>
      <dgm:t>
        <a:bodyPr/>
        <a:lstStyle/>
        <a:p>
          <a:endParaRPr lang="tr-TR"/>
        </a:p>
      </dgm:t>
    </dgm:pt>
    <dgm:pt modelId="{319270B9-2EE9-47C9-85C3-16EDF7A71E37}" type="pres">
      <dgm:prSet presAssocID="{F3C3FFBE-5A13-4107-9DE0-A0B61120514F}" presName="hierChild3" presStyleCnt="0"/>
      <dgm:spPr/>
      <dgm:t>
        <a:bodyPr/>
        <a:lstStyle/>
        <a:p>
          <a:endParaRPr lang="tr-TR"/>
        </a:p>
      </dgm:t>
    </dgm:pt>
    <dgm:pt modelId="{99BB262B-0E21-4459-9AFD-86EB6C022531}" type="pres">
      <dgm:prSet presAssocID="{592E5602-46C4-4B85-A8CA-D7A4778B51C3}" presName="Name17" presStyleLbl="parChTrans1D3" presStyleIdx="0" presStyleCnt="3"/>
      <dgm:spPr/>
      <dgm:t>
        <a:bodyPr/>
        <a:lstStyle/>
        <a:p>
          <a:endParaRPr lang="tr-TR"/>
        </a:p>
      </dgm:t>
    </dgm:pt>
    <dgm:pt modelId="{06D8B4B8-B45C-4136-BB68-60CD9AC9D9C1}" type="pres">
      <dgm:prSet presAssocID="{BC6C997F-ECA8-470F-9653-80C33DA4A4B1}" presName="hierRoot3" presStyleCnt="0"/>
      <dgm:spPr/>
      <dgm:t>
        <a:bodyPr/>
        <a:lstStyle/>
        <a:p>
          <a:endParaRPr lang="tr-TR"/>
        </a:p>
      </dgm:t>
    </dgm:pt>
    <dgm:pt modelId="{5D11AF1E-EDBA-406E-BA8C-FB5B4B4809C4}" type="pres">
      <dgm:prSet presAssocID="{BC6C997F-ECA8-470F-9653-80C33DA4A4B1}" presName="composite3" presStyleCnt="0"/>
      <dgm:spPr/>
      <dgm:t>
        <a:bodyPr/>
        <a:lstStyle/>
        <a:p>
          <a:endParaRPr lang="tr-TR"/>
        </a:p>
      </dgm:t>
    </dgm:pt>
    <dgm:pt modelId="{2F16EE42-8936-44EF-BA32-4E912BCD1648}" type="pres">
      <dgm:prSet presAssocID="{BC6C997F-ECA8-470F-9653-80C33DA4A4B1}" presName="background3" presStyleLbl="node3" presStyleIdx="0" presStyleCnt="3"/>
      <dgm:spPr/>
      <dgm:t>
        <a:bodyPr/>
        <a:lstStyle/>
        <a:p>
          <a:endParaRPr lang="tr-TR"/>
        </a:p>
      </dgm:t>
    </dgm:pt>
    <dgm:pt modelId="{5339EFA4-5CF8-4418-8D6D-78AF27E1641D}" type="pres">
      <dgm:prSet presAssocID="{BC6C997F-ECA8-470F-9653-80C33DA4A4B1}" presName="text3" presStyleLbl="fgAcc3" presStyleIdx="0" presStyleCnt="3" custScaleX="134160" custScaleY="155271" custLinFactNeighborX="-4358" custLinFactNeighborY="1295">
        <dgm:presLayoutVars>
          <dgm:chPref val="3"/>
        </dgm:presLayoutVars>
      </dgm:prSet>
      <dgm:spPr/>
      <dgm:t>
        <a:bodyPr/>
        <a:lstStyle/>
        <a:p>
          <a:endParaRPr lang="tr-TR"/>
        </a:p>
      </dgm:t>
    </dgm:pt>
    <dgm:pt modelId="{53CE5EC4-0904-4748-A747-836BF5A673DD}" type="pres">
      <dgm:prSet presAssocID="{BC6C997F-ECA8-470F-9653-80C33DA4A4B1}" presName="hierChild4" presStyleCnt="0"/>
      <dgm:spPr/>
      <dgm:t>
        <a:bodyPr/>
        <a:lstStyle/>
        <a:p>
          <a:endParaRPr lang="tr-TR"/>
        </a:p>
      </dgm:t>
    </dgm:pt>
    <dgm:pt modelId="{7B21D95B-DAEB-418C-B117-3715F9D74A55}" type="pres">
      <dgm:prSet presAssocID="{A0F9B3C8-F229-4D61-8CE3-C06C545F2B93}" presName="Name17" presStyleLbl="parChTrans1D3" presStyleIdx="1" presStyleCnt="3"/>
      <dgm:spPr/>
      <dgm:t>
        <a:bodyPr/>
        <a:lstStyle/>
        <a:p>
          <a:endParaRPr lang="tr-TR"/>
        </a:p>
      </dgm:t>
    </dgm:pt>
    <dgm:pt modelId="{6CDA8E6D-ABB2-4C7A-9310-A6F5F480F968}" type="pres">
      <dgm:prSet presAssocID="{DAB94DB1-5F7D-4C99-ABA4-E8AB175A59A9}" presName="hierRoot3" presStyleCnt="0"/>
      <dgm:spPr/>
      <dgm:t>
        <a:bodyPr/>
        <a:lstStyle/>
        <a:p>
          <a:endParaRPr lang="tr-TR"/>
        </a:p>
      </dgm:t>
    </dgm:pt>
    <dgm:pt modelId="{58E783CF-46EC-4166-A93D-245583BA5A8A}" type="pres">
      <dgm:prSet presAssocID="{DAB94DB1-5F7D-4C99-ABA4-E8AB175A59A9}" presName="composite3" presStyleCnt="0"/>
      <dgm:spPr/>
      <dgm:t>
        <a:bodyPr/>
        <a:lstStyle/>
        <a:p>
          <a:endParaRPr lang="tr-TR"/>
        </a:p>
      </dgm:t>
    </dgm:pt>
    <dgm:pt modelId="{FA9CFDEC-A793-4D5D-9DAB-CB6CAD6F25A4}" type="pres">
      <dgm:prSet presAssocID="{DAB94DB1-5F7D-4C99-ABA4-E8AB175A59A9}" presName="background3" presStyleLbl="node3" presStyleIdx="1" presStyleCnt="3"/>
      <dgm:spPr/>
      <dgm:t>
        <a:bodyPr/>
        <a:lstStyle/>
        <a:p>
          <a:endParaRPr lang="tr-TR"/>
        </a:p>
      </dgm:t>
    </dgm:pt>
    <dgm:pt modelId="{011BCC49-00F3-4B32-8618-F8B77A1BAAD4}" type="pres">
      <dgm:prSet presAssocID="{DAB94DB1-5F7D-4C99-ABA4-E8AB175A59A9}" presName="text3" presStyleLbl="fgAcc3" presStyleIdx="1" presStyleCnt="3" custScaleX="130950" custScaleY="151355" custLinFactNeighborX="-3285" custLinFactNeighborY="2543">
        <dgm:presLayoutVars>
          <dgm:chPref val="3"/>
        </dgm:presLayoutVars>
      </dgm:prSet>
      <dgm:spPr/>
      <dgm:t>
        <a:bodyPr/>
        <a:lstStyle/>
        <a:p>
          <a:endParaRPr lang="tr-TR"/>
        </a:p>
      </dgm:t>
    </dgm:pt>
    <dgm:pt modelId="{92F30196-A3CD-4FD2-AA0C-2F5E8DE9C28F}" type="pres">
      <dgm:prSet presAssocID="{DAB94DB1-5F7D-4C99-ABA4-E8AB175A59A9}" presName="hierChild4" presStyleCnt="0"/>
      <dgm:spPr/>
      <dgm:t>
        <a:bodyPr/>
        <a:lstStyle/>
        <a:p>
          <a:endParaRPr lang="tr-TR"/>
        </a:p>
      </dgm:t>
    </dgm:pt>
    <dgm:pt modelId="{B263C499-ABDC-43A6-A265-FC3DA19B2974}" type="pres">
      <dgm:prSet presAssocID="{1BA6F67B-1407-44E7-8F8A-B8889DEC4121}" presName="Name17" presStyleLbl="parChTrans1D3" presStyleIdx="2" presStyleCnt="3"/>
      <dgm:spPr/>
      <dgm:t>
        <a:bodyPr/>
        <a:lstStyle/>
        <a:p>
          <a:endParaRPr lang="tr-TR"/>
        </a:p>
      </dgm:t>
    </dgm:pt>
    <dgm:pt modelId="{ABFDC87E-997B-4568-8F65-3C2C1E5FD893}" type="pres">
      <dgm:prSet presAssocID="{BC8F55CF-495E-415A-A527-2583B4784A50}" presName="hierRoot3" presStyleCnt="0"/>
      <dgm:spPr/>
      <dgm:t>
        <a:bodyPr/>
        <a:lstStyle/>
        <a:p>
          <a:endParaRPr lang="tr-TR"/>
        </a:p>
      </dgm:t>
    </dgm:pt>
    <dgm:pt modelId="{E2ED3FAC-A22E-4B39-8C6A-F8E70C0960EB}" type="pres">
      <dgm:prSet presAssocID="{BC8F55CF-495E-415A-A527-2583B4784A50}" presName="composite3" presStyleCnt="0"/>
      <dgm:spPr/>
      <dgm:t>
        <a:bodyPr/>
        <a:lstStyle/>
        <a:p>
          <a:endParaRPr lang="tr-TR"/>
        </a:p>
      </dgm:t>
    </dgm:pt>
    <dgm:pt modelId="{1AEE15A7-0B05-4773-83F4-60248743EA5E}" type="pres">
      <dgm:prSet presAssocID="{BC8F55CF-495E-415A-A527-2583B4784A50}" presName="background3" presStyleLbl="node3" presStyleIdx="2" presStyleCnt="3"/>
      <dgm:spPr/>
      <dgm:t>
        <a:bodyPr/>
        <a:lstStyle/>
        <a:p>
          <a:endParaRPr lang="tr-TR"/>
        </a:p>
      </dgm:t>
    </dgm:pt>
    <dgm:pt modelId="{A8EDF48D-6171-4EF8-80CE-ABA9507BCB69}" type="pres">
      <dgm:prSet presAssocID="{BC8F55CF-495E-415A-A527-2583B4784A50}" presName="text3" presStyleLbl="fgAcc3" presStyleIdx="2" presStyleCnt="3" custScaleX="136362" custScaleY="150498" custLinFactNeighborX="-541" custLinFactNeighborY="16730">
        <dgm:presLayoutVars>
          <dgm:chPref val="3"/>
        </dgm:presLayoutVars>
      </dgm:prSet>
      <dgm:spPr/>
      <dgm:t>
        <a:bodyPr/>
        <a:lstStyle/>
        <a:p>
          <a:endParaRPr lang="tr-TR"/>
        </a:p>
      </dgm:t>
    </dgm:pt>
    <dgm:pt modelId="{849EEFAF-1698-4B4E-91A7-E71DA915FF67}" type="pres">
      <dgm:prSet presAssocID="{BC8F55CF-495E-415A-A527-2583B4784A50}" presName="hierChild4" presStyleCnt="0"/>
      <dgm:spPr/>
      <dgm:t>
        <a:bodyPr/>
        <a:lstStyle/>
        <a:p>
          <a:endParaRPr lang="tr-TR"/>
        </a:p>
      </dgm:t>
    </dgm:pt>
  </dgm:ptLst>
  <dgm:cxnLst>
    <dgm:cxn modelId="{CAB67178-229D-4871-B7C1-5A7EFD8643FC}" type="presOf" srcId="{1BA6F67B-1407-44E7-8F8A-B8889DEC4121}" destId="{B263C499-ABDC-43A6-A265-FC3DA19B2974}" srcOrd="0" destOrd="0" presId="urn:microsoft.com/office/officeart/2005/8/layout/hierarchy1"/>
    <dgm:cxn modelId="{D5197E5D-C780-42FC-BEE8-768E38FCD118}" srcId="{C95C8926-3ED4-453D-8209-F6D78402E808}" destId="{F3C3FFBE-5A13-4107-9DE0-A0B61120514F}" srcOrd="1" destOrd="0" parTransId="{9D4DA638-8BB1-4452-BBDA-DA67C723B7F3}" sibTransId="{57FF1AF4-4332-4394-8F3F-AE9FFBED9BEA}"/>
    <dgm:cxn modelId="{ECF5E2DB-F5BA-410B-AB9A-5014D3AD7F63}" srcId="{F3C3FFBE-5A13-4107-9DE0-A0B61120514F}" destId="{BC6C997F-ECA8-470F-9653-80C33DA4A4B1}" srcOrd="0" destOrd="0" parTransId="{592E5602-46C4-4B85-A8CA-D7A4778B51C3}" sibTransId="{9510471A-F377-4F56-936F-E8749E6F71DF}"/>
    <dgm:cxn modelId="{76E85AE9-AD3B-49A0-8D8B-8CBA95959907}" type="presOf" srcId="{1F8A10C6-3109-4D77-80E3-3334E1DF6612}" destId="{CEB83E8E-E09C-4204-8E21-4049C753F534}" srcOrd="0" destOrd="0" presId="urn:microsoft.com/office/officeart/2005/8/layout/hierarchy1"/>
    <dgm:cxn modelId="{572E8097-2546-42C5-9A20-80835C40B894}" type="presOf" srcId="{BC6C997F-ECA8-470F-9653-80C33DA4A4B1}" destId="{5339EFA4-5CF8-4418-8D6D-78AF27E1641D}" srcOrd="0" destOrd="0" presId="urn:microsoft.com/office/officeart/2005/8/layout/hierarchy1"/>
    <dgm:cxn modelId="{C5C6CF78-9669-4956-897C-4F471507C5C8}" type="presOf" srcId="{C95C8926-3ED4-453D-8209-F6D78402E808}" destId="{C199811A-626E-4C4F-889D-5AAE183531FE}" srcOrd="0" destOrd="0" presId="urn:microsoft.com/office/officeart/2005/8/layout/hierarchy1"/>
    <dgm:cxn modelId="{A8E929C3-C284-4CCE-A77E-43AEE020460E}" type="presOf" srcId="{F4F19AAB-9523-4921-B85B-93B92593A91E}" destId="{066E8C71-89A9-457A-BD08-5C997CDEEBDA}" srcOrd="0" destOrd="0" presId="urn:microsoft.com/office/officeart/2005/8/layout/hierarchy1"/>
    <dgm:cxn modelId="{34D787FF-CE18-442F-94EB-96C20166940E}" srcId="{C95C8926-3ED4-453D-8209-F6D78402E808}" destId="{F4F19AAB-9523-4921-B85B-93B92593A91E}" srcOrd="0" destOrd="0" parTransId="{1F8A10C6-3109-4D77-80E3-3334E1DF6612}" sibTransId="{7F024B64-E77A-4EC3-ABFE-44DFE23923B2}"/>
    <dgm:cxn modelId="{23400DCF-575F-4897-A8E9-368B4F9F8B1E}" srcId="{F3C3FFBE-5A13-4107-9DE0-A0B61120514F}" destId="{DAB94DB1-5F7D-4C99-ABA4-E8AB175A59A9}" srcOrd="1" destOrd="0" parTransId="{A0F9B3C8-F229-4D61-8CE3-C06C545F2B93}" sibTransId="{23B93138-0799-4CD4-B652-725344965695}"/>
    <dgm:cxn modelId="{19093180-AEC1-4737-A077-97F8E00A972E}" srcId="{F3C3FFBE-5A13-4107-9DE0-A0B61120514F}" destId="{BC8F55CF-495E-415A-A527-2583B4784A50}" srcOrd="2" destOrd="0" parTransId="{1BA6F67B-1407-44E7-8F8A-B8889DEC4121}" sibTransId="{9332174D-2C38-4EE7-8915-1266366382DA}"/>
    <dgm:cxn modelId="{C56C5E66-4892-4DE4-B0B7-F0F3FCE333EC}" srcId="{65DA1472-863C-43AF-9AA8-3B36C346E37D}" destId="{C95C8926-3ED4-453D-8209-F6D78402E808}" srcOrd="0" destOrd="0" parTransId="{134660A9-9FD6-48E0-BAF3-42F9E01B16EF}" sibTransId="{7B31F406-9608-48DC-B802-14EBA8CA71C9}"/>
    <dgm:cxn modelId="{B869262F-FCD8-47D0-92DD-3BABC89C63E1}" type="presOf" srcId="{BC8F55CF-495E-415A-A527-2583B4784A50}" destId="{A8EDF48D-6171-4EF8-80CE-ABA9507BCB69}" srcOrd="0" destOrd="0" presId="urn:microsoft.com/office/officeart/2005/8/layout/hierarchy1"/>
    <dgm:cxn modelId="{E25F091F-543E-4FDF-B2B0-ED892231F813}" type="presOf" srcId="{F3C3FFBE-5A13-4107-9DE0-A0B61120514F}" destId="{92CD05BC-2034-4A5B-8D02-E472FC819020}" srcOrd="0" destOrd="0" presId="urn:microsoft.com/office/officeart/2005/8/layout/hierarchy1"/>
    <dgm:cxn modelId="{9B307355-CDC8-41AE-9563-A87A1B355BD6}" type="presOf" srcId="{592E5602-46C4-4B85-A8CA-D7A4778B51C3}" destId="{99BB262B-0E21-4459-9AFD-86EB6C022531}" srcOrd="0" destOrd="0" presId="urn:microsoft.com/office/officeart/2005/8/layout/hierarchy1"/>
    <dgm:cxn modelId="{1FCD130B-B520-47A7-833F-F718EB5B8249}" type="presOf" srcId="{DAB94DB1-5F7D-4C99-ABA4-E8AB175A59A9}" destId="{011BCC49-00F3-4B32-8618-F8B77A1BAAD4}" srcOrd="0" destOrd="0" presId="urn:microsoft.com/office/officeart/2005/8/layout/hierarchy1"/>
    <dgm:cxn modelId="{4F5F25C9-F90A-41BC-8D17-88C17E15BC95}" type="presOf" srcId="{65DA1472-863C-43AF-9AA8-3B36C346E37D}" destId="{E957FA8A-7FA0-4554-98D9-6C31057A0518}" srcOrd="0" destOrd="0" presId="urn:microsoft.com/office/officeart/2005/8/layout/hierarchy1"/>
    <dgm:cxn modelId="{BB9345EA-9BD2-4399-A183-A697CE28E007}" type="presOf" srcId="{A0F9B3C8-F229-4D61-8CE3-C06C545F2B93}" destId="{7B21D95B-DAEB-418C-B117-3715F9D74A55}" srcOrd="0" destOrd="0" presId="urn:microsoft.com/office/officeart/2005/8/layout/hierarchy1"/>
    <dgm:cxn modelId="{B531DE43-0862-4289-A70D-F9053B598771}" type="presOf" srcId="{9D4DA638-8BB1-4452-BBDA-DA67C723B7F3}" destId="{8C052748-EBFC-444D-A7E1-24E9C5FA0E34}" srcOrd="0" destOrd="0" presId="urn:microsoft.com/office/officeart/2005/8/layout/hierarchy1"/>
    <dgm:cxn modelId="{C29FE244-ED33-4D4C-BE99-68CC4BCDF9BB}" type="presParOf" srcId="{E957FA8A-7FA0-4554-98D9-6C31057A0518}" destId="{07DC76A0-531F-47B0-9963-7E7D2CE09B9A}" srcOrd="0" destOrd="0" presId="urn:microsoft.com/office/officeart/2005/8/layout/hierarchy1"/>
    <dgm:cxn modelId="{7631533F-3ADA-455C-9127-3A6DFAECFBE2}" type="presParOf" srcId="{07DC76A0-531F-47B0-9963-7E7D2CE09B9A}" destId="{EB342107-1099-4EF9-AA39-852B2F461B02}" srcOrd="0" destOrd="0" presId="urn:microsoft.com/office/officeart/2005/8/layout/hierarchy1"/>
    <dgm:cxn modelId="{47539A5F-9AAC-414C-9B46-D2585691A2AF}" type="presParOf" srcId="{EB342107-1099-4EF9-AA39-852B2F461B02}" destId="{E109B8A6-87E3-4ABE-8F6F-CFBDCF7089CF}" srcOrd="0" destOrd="0" presId="urn:microsoft.com/office/officeart/2005/8/layout/hierarchy1"/>
    <dgm:cxn modelId="{9357EE43-C721-408C-B301-5601526ADCA6}" type="presParOf" srcId="{EB342107-1099-4EF9-AA39-852B2F461B02}" destId="{C199811A-626E-4C4F-889D-5AAE183531FE}" srcOrd="1" destOrd="0" presId="urn:microsoft.com/office/officeart/2005/8/layout/hierarchy1"/>
    <dgm:cxn modelId="{9ED2C07B-176B-4ECB-AED4-49711FDC8E40}" type="presParOf" srcId="{07DC76A0-531F-47B0-9963-7E7D2CE09B9A}" destId="{BEB5D20F-8110-4FFA-AED7-D569CE61C4FE}" srcOrd="1" destOrd="0" presId="urn:microsoft.com/office/officeart/2005/8/layout/hierarchy1"/>
    <dgm:cxn modelId="{ABDFC52B-6E5C-4BFC-B145-3422DE0A282E}" type="presParOf" srcId="{BEB5D20F-8110-4FFA-AED7-D569CE61C4FE}" destId="{CEB83E8E-E09C-4204-8E21-4049C753F534}" srcOrd="0" destOrd="0" presId="urn:microsoft.com/office/officeart/2005/8/layout/hierarchy1"/>
    <dgm:cxn modelId="{633C8BCF-F610-4D78-BCFC-E253EEFA8631}" type="presParOf" srcId="{BEB5D20F-8110-4FFA-AED7-D569CE61C4FE}" destId="{022E73E9-2043-4869-93CE-4E8D27547C7A}" srcOrd="1" destOrd="0" presId="urn:microsoft.com/office/officeart/2005/8/layout/hierarchy1"/>
    <dgm:cxn modelId="{EB37EF26-1C71-4E87-AD38-B3BD37D47EAA}" type="presParOf" srcId="{022E73E9-2043-4869-93CE-4E8D27547C7A}" destId="{F51F4A82-C1CF-4E4F-9CC7-973C399E0745}" srcOrd="0" destOrd="0" presId="urn:microsoft.com/office/officeart/2005/8/layout/hierarchy1"/>
    <dgm:cxn modelId="{947DF4A4-FB7E-41E4-9E12-01443F8BA86E}" type="presParOf" srcId="{F51F4A82-C1CF-4E4F-9CC7-973C399E0745}" destId="{28F7828F-8FD7-4428-AC20-F57832C5725B}" srcOrd="0" destOrd="0" presId="urn:microsoft.com/office/officeart/2005/8/layout/hierarchy1"/>
    <dgm:cxn modelId="{ED3C5E3A-263F-4C3B-B525-3C31AC1C2EA7}" type="presParOf" srcId="{F51F4A82-C1CF-4E4F-9CC7-973C399E0745}" destId="{066E8C71-89A9-457A-BD08-5C997CDEEBDA}" srcOrd="1" destOrd="0" presId="urn:microsoft.com/office/officeart/2005/8/layout/hierarchy1"/>
    <dgm:cxn modelId="{73955F23-E69E-48CD-BC0C-284C8DB1DE54}" type="presParOf" srcId="{022E73E9-2043-4869-93CE-4E8D27547C7A}" destId="{005F8E2E-3CD4-4B00-A5F2-9602DDE25129}" srcOrd="1" destOrd="0" presId="urn:microsoft.com/office/officeart/2005/8/layout/hierarchy1"/>
    <dgm:cxn modelId="{1BA92A6C-3422-4BA6-B37A-43F24D6A1EBC}" type="presParOf" srcId="{BEB5D20F-8110-4FFA-AED7-D569CE61C4FE}" destId="{8C052748-EBFC-444D-A7E1-24E9C5FA0E34}" srcOrd="2" destOrd="0" presId="urn:microsoft.com/office/officeart/2005/8/layout/hierarchy1"/>
    <dgm:cxn modelId="{9FC76751-ECA4-4CB4-8870-AB3F16CFA30B}" type="presParOf" srcId="{BEB5D20F-8110-4FFA-AED7-D569CE61C4FE}" destId="{F6EF2443-8FD8-4D42-B0B3-FBD3AAA78590}" srcOrd="3" destOrd="0" presId="urn:microsoft.com/office/officeart/2005/8/layout/hierarchy1"/>
    <dgm:cxn modelId="{BFD1891A-C760-4162-9506-3532D1861C54}" type="presParOf" srcId="{F6EF2443-8FD8-4D42-B0B3-FBD3AAA78590}" destId="{3AF17549-7650-4157-8BE9-9E0539679EF5}" srcOrd="0" destOrd="0" presId="urn:microsoft.com/office/officeart/2005/8/layout/hierarchy1"/>
    <dgm:cxn modelId="{DF61029E-C52C-4CB4-B78C-6BCF95BD4162}" type="presParOf" srcId="{3AF17549-7650-4157-8BE9-9E0539679EF5}" destId="{7D61849E-7030-487C-BEAB-95CAF9910DFA}" srcOrd="0" destOrd="0" presId="urn:microsoft.com/office/officeart/2005/8/layout/hierarchy1"/>
    <dgm:cxn modelId="{E572FB76-2ED8-49FA-B998-A40E2141A806}" type="presParOf" srcId="{3AF17549-7650-4157-8BE9-9E0539679EF5}" destId="{92CD05BC-2034-4A5B-8D02-E472FC819020}" srcOrd="1" destOrd="0" presId="urn:microsoft.com/office/officeart/2005/8/layout/hierarchy1"/>
    <dgm:cxn modelId="{7B3DFA9C-36E7-43AA-806E-85FB5647C953}" type="presParOf" srcId="{F6EF2443-8FD8-4D42-B0B3-FBD3AAA78590}" destId="{319270B9-2EE9-47C9-85C3-16EDF7A71E37}" srcOrd="1" destOrd="0" presId="urn:microsoft.com/office/officeart/2005/8/layout/hierarchy1"/>
    <dgm:cxn modelId="{6865677A-54E1-4DDA-86BF-9B4538DD4130}" type="presParOf" srcId="{319270B9-2EE9-47C9-85C3-16EDF7A71E37}" destId="{99BB262B-0E21-4459-9AFD-86EB6C022531}" srcOrd="0" destOrd="0" presId="urn:microsoft.com/office/officeart/2005/8/layout/hierarchy1"/>
    <dgm:cxn modelId="{42FE0AD0-4E1E-4A08-AA6A-33A2790A2BF3}" type="presParOf" srcId="{319270B9-2EE9-47C9-85C3-16EDF7A71E37}" destId="{06D8B4B8-B45C-4136-BB68-60CD9AC9D9C1}" srcOrd="1" destOrd="0" presId="urn:microsoft.com/office/officeart/2005/8/layout/hierarchy1"/>
    <dgm:cxn modelId="{7C9C6F6C-310C-406C-98F1-73D1CBA7ABB5}" type="presParOf" srcId="{06D8B4B8-B45C-4136-BB68-60CD9AC9D9C1}" destId="{5D11AF1E-EDBA-406E-BA8C-FB5B4B4809C4}" srcOrd="0" destOrd="0" presId="urn:microsoft.com/office/officeart/2005/8/layout/hierarchy1"/>
    <dgm:cxn modelId="{6C50E888-0F0E-466A-90AD-1C4F80A9783B}" type="presParOf" srcId="{5D11AF1E-EDBA-406E-BA8C-FB5B4B4809C4}" destId="{2F16EE42-8936-44EF-BA32-4E912BCD1648}" srcOrd="0" destOrd="0" presId="urn:microsoft.com/office/officeart/2005/8/layout/hierarchy1"/>
    <dgm:cxn modelId="{F495925B-31B2-4F30-AA3B-1D95812D9DAB}" type="presParOf" srcId="{5D11AF1E-EDBA-406E-BA8C-FB5B4B4809C4}" destId="{5339EFA4-5CF8-4418-8D6D-78AF27E1641D}" srcOrd="1" destOrd="0" presId="urn:microsoft.com/office/officeart/2005/8/layout/hierarchy1"/>
    <dgm:cxn modelId="{A3C80F6C-F6A1-4C09-A1AD-CE54F4EF14DE}" type="presParOf" srcId="{06D8B4B8-B45C-4136-BB68-60CD9AC9D9C1}" destId="{53CE5EC4-0904-4748-A747-836BF5A673DD}" srcOrd="1" destOrd="0" presId="urn:microsoft.com/office/officeart/2005/8/layout/hierarchy1"/>
    <dgm:cxn modelId="{7C6BFCB4-B0F2-4C15-86A4-DF5FA1BDB29D}" type="presParOf" srcId="{319270B9-2EE9-47C9-85C3-16EDF7A71E37}" destId="{7B21D95B-DAEB-418C-B117-3715F9D74A55}" srcOrd="2" destOrd="0" presId="urn:microsoft.com/office/officeart/2005/8/layout/hierarchy1"/>
    <dgm:cxn modelId="{CFDF49EC-919D-42E4-8026-34F8C0CE1186}" type="presParOf" srcId="{319270B9-2EE9-47C9-85C3-16EDF7A71E37}" destId="{6CDA8E6D-ABB2-4C7A-9310-A6F5F480F968}" srcOrd="3" destOrd="0" presId="urn:microsoft.com/office/officeart/2005/8/layout/hierarchy1"/>
    <dgm:cxn modelId="{BC2E31CE-573B-4E0B-A56B-64C55D4A3A56}" type="presParOf" srcId="{6CDA8E6D-ABB2-4C7A-9310-A6F5F480F968}" destId="{58E783CF-46EC-4166-A93D-245583BA5A8A}" srcOrd="0" destOrd="0" presId="urn:microsoft.com/office/officeart/2005/8/layout/hierarchy1"/>
    <dgm:cxn modelId="{94F9C4DF-D0B3-4E34-8DB1-0A3BAA375B6F}" type="presParOf" srcId="{58E783CF-46EC-4166-A93D-245583BA5A8A}" destId="{FA9CFDEC-A793-4D5D-9DAB-CB6CAD6F25A4}" srcOrd="0" destOrd="0" presId="urn:microsoft.com/office/officeart/2005/8/layout/hierarchy1"/>
    <dgm:cxn modelId="{F30F2ECE-A144-4A8C-88E1-23EC78C51AB5}" type="presParOf" srcId="{58E783CF-46EC-4166-A93D-245583BA5A8A}" destId="{011BCC49-00F3-4B32-8618-F8B77A1BAAD4}" srcOrd="1" destOrd="0" presId="urn:microsoft.com/office/officeart/2005/8/layout/hierarchy1"/>
    <dgm:cxn modelId="{DF989CB0-621D-49A3-BB46-19676278C067}" type="presParOf" srcId="{6CDA8E6D-ABB2-4C7A-9310-A6F5F480F968}" destId="{92F30196-A3CD-4FD2-AA0C-2F5E8DE9C28F}" srcOrd="1" destOrd="0" presId="urn:microsoft.com/office/officeart/2005/8/layout/hierarchy1"/>
    <dgm:cxn modelId="{5515935C-A5CC-46D2-A0C2-F4A692ED39B6}" type="presParOf" srcId="{319270B9-2EE9-47C9-85C3-16EDF7A71E37}" destId="{B263C499-ABDC-43A6-A265-FC3DA19B2974}" srcOrd="4" destOrd="0" presId="urn:microsoft.com/office/officeart/2005/8/layout/hierarchy1"/>
    <dgm:cxn modelId="{A04FD96F-CC7F-4970-A739-64997F53CC10}" type="presParOf" srcId="{319270B9-2EE9-47C9-85C3-16EDF7A71E37}" destId="{ABFDC87E-997B-4568-8F65-3C2C1E5FD893}" srcOrd="5" destOrd="0" presId="urn:microsoft.com/office/officeart/2005/8/layout/hierarchy1"/>
    <dgm:cxn modelId="{8676207E-FA2C-497E-8BA6-1B87713B5403}" type="presParOf" srcId="{ABFDC87E-997B-4568-8F65-3C2C1E5FD893}" destId="{E2ED3FAC-A22E-4B39-8C6A-F8E70C0960EB}" srcOrd="0" destOrd="0" presId="urn:microsoft.com/office/officeart/2005/8/layout/hierarchy1"/>
    <dgm:cxn modelId="{E312465A-3587-4749-B2B5-840A38B1C82A}" type="presParOf" srcId="{E2ED3FAC-A22E-4B39-8C6A-F8E70C0960EB}" destId="{1AEE15A7-0B05-4773-83F4-60248743EA5E}" srcOrd="0" destOrd="0" presId="urn:microsoft.com/office/officeart/2005/8/layout/hierarchy1"/>
    <dgm:cxn modelId="{41DECE34-0E4C-4C8C-A290-8F5EAED8E2C6}" type="presParOf" srcId="{E2ED3FAC-A22E-4B39-8C6A-F8E70C0960EB}" destId="{A8EDF48D-6171-4EF8-80CE-ABA9507BCB69}" srcOrd="1" destOrd="0" presId="urn:microsoft.com/office/officeart/2005/8/layout/hierarchy1"/>
    <dgm:cxn modelId="{A10843DF-175F-47C3-AF3D-60E7901AF0D7}" type="presParOf" srcId="{ABFDC87E-997B-4568-8F65-3C2C1E5FD893}" destId="{849EEFAF-1698-4B4E-91A7-E71DA915FF67}"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B11181-738A-4B95-99EF-5944E8540FCE}" type="doc">
      <dgm:prSet loTypeId="urn:microsoft.com/office/officeart/2008/layout/HorizontalMultiLevelHierarchy" loCatId="hierarchy" qsTypeId="urn:microsoft.com/office/officeart/2005/8/quickstyle/3d7" qsCatId="3D" csTypeId="urn:microsoft.com/office/officeart/2005/8/colors/colorful1#5" csCatId="colorful" phldr="1"/>
      <dgm:spPr/>
      <dgm:t>
        <a:bodyPr/>
        <a:lstStyle/>
        <a:p>
          <a:endParaRPr lang="tr-TR"/>
        </a:p>
      </dgm:t>
    </dgm:pt>
    <dgm:pt modelId="{49E448CA-B4E3-4A0D-B4F8-4B4BA1DAF58B}">
      <dgm:prSet phldrT="[Metin]" custT="1"/>
      <dgm:spPr/>
      <dgm:t>
        <a:bodyPr/>
        <a:lstStyle/>
        <a:p>
          <a:r>
            <a:rPr lang="tr-TR" sz="2600" b="1" dirty="0" smtClean="0"/>
            <a:t>CHARACTERIZATION</a:t>
          </a:r>
          <a:endParaRPr lang="tr-TR" sz="2600" b="1" dirty="0"/>
        </a:p>
      </dgm:t>
    </dgm:pt>
    <dgm:pt modelId="{282FE321-1161-43C9-8490-9A9E3659C142}" type="parTrans" cxnId="{761788AB-F6C0-4D64-8FD0-805A635A206F}">
      <dgm:prSet/>
      <dgm:spPr/>
      <dgm:t>
        <a:bodyPr/>
        <a:lstStyle/>
        <a:p>
          <a:endParaRPr lang="tr-TR" sz="2000" b="1"/>
        </a:p>
      </dgm:t>
    </dgm:pt>
    <dgm:pt modelId="{B58677C0-163A-4292-99C0-19FF7AD0DD69}" type="sibTrans" cxnId="{761788AB-F6C0-4D64-8FD0-805A635A206F}">
      <dgm:prSet/>
      <dgm:spPr/>
      <dgm:t>
        <a:bodyPr/>
        <a:lstStyle/>
        <a:p>
          <a:endParaRPr lang="tr-TR" sz="2000" b="1"/>
        </a:p>
      </dgm:t>
    </dgm:pt>
    <dgm:pt modelId="{0DB68A8F-9CFD-4C4A-BEB3-F25F796F89DD}">
      <dgm:prSet phldrT="[Metin]" custT="1"/>
      <dgm:spPr/>
      <dgm:t>
        <a:bodyPr/>
        <a:lstStyle/>
        <a:p>
          <a:r>
            <a:rPr lang="tr-TR" altLang="ko-KR" sz="2200" b="1" dirty="0" err="1" smtClean="0">
              <a:latin typeface="+mn-lt"/>
              <a:ea typeface="굴림" pitchFamily="34" charset="-127"/>
            </a:rPr>
            <a:t>Particle</a:t>
          </a:r>
          <a:r>
            <a:rPr lang="tr-TR" altLang="ko-KR" sz="2200" b="1" dirty="0" smtClean="0">
              <a:latin typeface="+mn-lt"/>
              <a:ea typeface="굴림" pitchFamily="34" charset="-127"/>
            </a:rPr>
            <a:t> Size</a:t>
          </a:r>
          <a:endParaRPr lang="tr-TR" sz="2200" b="1" dirty="0">
            <a:latin typeface="+mn-lt"/>
          </a:endParaRPr>
        </a:p>
      </dgm:t>
    </dgm:pt>
    <dgm:pt modelId="{2DFF99E7-1D8D-4F4D-AD6D-321A051D1A56}" type="parTrans" cxnId="{7C6CF0A7-136E-4205-91F4-823F72664594}">
      <dgm:prSet custT="1"/>
      <dgm:spPr/>
      <dgm:t>
        <a:bodyPr/>
        <a:lstStyle/>
        <a:p>
          <a:endParaRPr lang="tr-TR" sz="2000" b="1"/>
        </a:p>
      </dgm:t>
    </dgm:pt>
    <dgm:pt modelId="{C228C8E6-D87C-4075-BEDA-F84731765974}" type="sibTrans" cxnId="{7C6CF0A7-136E-4205-91F4-823F72664594}">
      <dgm:prSet/>
      <dgm:spPr/>
      <dgm:t>
        <a:bodyPr/>
        <a:lstStyle/>
        <a:p>
          <a:endParaRPr lang="tr-TR" sz="2000" b="1"/>
        </a:p>
      </dgm:t>
    </dgm:pt>
    <dgm:pt modelId="{E7F4C01F-F484-4DA2-A230-72ECE3FEC0BE}">
      <dgm:prSet phldrT="[Metin]" custT="1"/>
      <dgm:spPr/>
      <dgm:t>
        <a:bodyPr/>
        <a:lstStyle/>
        <a:p>
          <a:r>
            <a:rPr lang="tr-TR" sz="2400" b="1" dirty="0" err="1" smtClean="0"/>
            <a:t>pH</a:t>
          </a:r>
          <a:r>
            <a:rPr lang="tr-TR" sz="2400" b="1" dirty="0" smtClean="0"/>
            <a:t> </a:t>
          </a:r>
          <a:r>
            <a:rPr lang="tr-TR" sz="2200" b="1" dirty="0" smtClean="0"/>
            <a:t>Value</a:t>
          </a:r>
          <a:endParaRPr lang="tr-TR" sz="2200" b="1" dirty="0"/>
        </a:p>
      </dgm:t>
    </dgm:pt>
    <dgm:pt modelId="{6394A3D3-28C6-4F3A-AEDB-1ADE3F470B3A}" type="parTrans" cxnId="{2AEC2313-7A67-445C-A18A-DA1CF71F3791}">
      <dgm:prSet custT="1"/>
      <dgm:spPr/>
      <dgm:t>
        <a:bodyPr/>
        <a:lstStyle/>
        <a:p>
          <a:endParaRPr lang="tr-TR" sz="2000" b="1"/>
        </a:p>
      </dgm:t>
    </dgm:pt>
    <dgm:pt modelId="{3C4DBB22-D0CB-41A2-8BED-48BD8A225BB1}" type="sibTrans" cxnId="{2AEC2313-7A67-445C-A18A-DA1CF71F3791}">
      <dgm:prSet/>
      <dgm:spPr/>
      <dgm:t>
        <a:bodyPr/>
        <a:lstStyle/>
        <a:p>
          <a:endParaRPr lang="tr-TR" sz="2000" b="1"/>
        </a:p>
      </dgm:t>
    </dgm:pt>
    <dgm:pt modelId="{99A352B2-140A-401B-A78E-BDB9B5A3C1C9}">
      <dgm:prSet phldrT="[Metin]" custT="1"/>
      <dgm:spPr/>
      <dgm:t>
        <a:bodyPr/>
        <a:lstStyle/>
        <a:p>
          <a:r>
            <a:rPr lang="tr-TR" sz="2200" b="1" dirty="0" err="1" smtClean="0"/>
            <a:t>Morphology</a:t>
          </a:r>
          <a:endParaRPr lang="tr-TR" sz="2200" b="1" dirty="0"/>
        </a:p>
      </dgm:t>
    </dgm:pt>
    <dgm:pt modelId="{974D5284-0110-4045-9C5B-A081DEE423EA}" type="parTrans" cxnId="{B52DF8F2-A24F-49DF-ADAE-315110B7CC00}">
      <dgm:prSet custT="1"/>
      <dgm:spPr/>
      <dgm:t>
        <a:bodyPr/>
        <a:lstStyle/>
        <a:p>
          <a:endParaRPr lang="tr-TR" sz="2000" b="1"/>
        </a:p>
      </dgm:t>
    </dgm:pt>
    <dgm:pt modelId="{D76CE0F9-B092-47C4-9A9C-587FDF311C6C}" type="sibTrans" cxnId="{B52DF8F2-A24F-49DF-ADAE-315110B7CC00}">
      <dgm:prSet/>
      <dgm:spPr/>
      <dgm:t>
        <a:bodyPr/>
        <a:lstStyle/>
        <a:p>
          <a:endParaRPr lang="tr-TR" sz="2000" b="1"/>
        </a:p>
      </dgm:t>
    </dgm:pt>
    <dgm:pt modelId="{7307DEA4-3DF0-4875-A2D9-D0C8A0E38B5A}">
      <dgm:prSet phldrT="[Metin]" custT="1"/>
      <dgm:spPr/>
      <dgm:t>
        <a:bodyPr/>
        <a:lstStyle/>
        <a:p>
          <a:r>
            <a:rPr lang="tr-TR" altLang="ko-KR" sz="2200" b="1" dirty="0" err="1" smtClean="0">
              <a:latin typeface="+mn-lt"/>
              <a:ea typeface="굴림" pitchFamily="34" charset="-127"/>
            </a:rPr>
            <a:t>Thermal</a:t>
          </a:r>
          <a:r>
            <a:rPr lang="tr-TR" altLang="ko-KR" sz="2200" b="1" dirty="0" smtClean="0">
              <a:latin typeface="+mn-lt"/>
              <a:ea typeface="굴림" pitchFamily="34" charset="-127"/>
            </a:rPr>
            <a:t> Analysis (DSC)</a:t>
          </a:r>
          <a:endParaRPr lang="tr-TR" sz="2200" b="1" dirty="0">
            <a:latin typeface="+mn-lt"/>
          </a:endParaRPr>
        </a:p>
      </dgm:t>
    </dgm:pt>
    <dgm:pt modelId="{5C2E01DE-E2D1-47D3-9C94-62A7E9AFA488}" type="parTrans" cxnId="{FF376604-F5E4-4847-B6A5-BE620E2C7AF6}">
      <dgm:prSet custT="1"/>
      <dgm:spPr/>
      <dgm:t>
        <a:bodyPr/>
        <a:lstStyle/>
        <a:p>
          <a:endParaRPr lang="tr-TR" sz="2000" b="1"/>
        </a:p>
      </dgm:t>
    </dgm:pt>
    <dgm:pt modelId="{6CD44257-EEA5-4A3F-8ABA-AFF7B023260A}" type="sibTrans" cxnId="{FF376604-F5E4-4847-B6A5-BE620E2C7AF6}">
      <dgm:prSet/>
      <dgm:spPr/>
      <dgm:t>
        <a:bodyPr/>
        <a:lstStyle/>
        <a:p>
          <a:endParaRPr lang="tr-TR" sz="2000" b="1"/>
        </a:p>
      </dgm:t>
    </dgm:pt>
    <dgm:pt modelId="{538877F0-0298-4196-8553-0CBAB88C7A45}">
      <dgm:prSet phldrT="[Metin]" custT="1"/>
      <dgm:spPr/>
      <dgm:t>
        <a:bodyPr/>
        <a:lstStyle/>
        <a:p>
          <a:r>
            <a:rPr lang="tr-TR" sz="2200" b="1" dirty="0" smtClean="0"/>
            <a:t>X-Ray </a:t>
          </a:r>
          <a:r>
            <a:rPr lang="tr-TR" sz="2200" b="1" dirty="0" err="1" smtClean="0"/>
            <a:t>Diffraction</a:t>
          </a:r>
          <a:r>
            <a:rPr lang="tr-TR" sz="2200" b="1" dirty="0" smtClean="0"/>
            <a:t> (XRD) Analysis</a:t>
          </a:r>
          <a:endParaRPr lang="tr-TR" sz="2200" b="1" dirty="0"/>
        </a:p>
      </dgm:t>
    </dgm:pt>
    <dgm:pt modelId="{2422B8DD-A42A-47A6-948B-D55A37EA25B5}" type="parTrans" cxnId="{9070FF6E-8FDF-4744-A99C-C39D025C7D06}">
      <dgm:prSet custT="1"/>
      <dgm:spPr/>
      <dgm:t>
        <a:bodyPr/>
        <a:lstStyle/>
        <a:p>
          <a:endParaRPr lang="tr-TR" sz="2000" b="1"/>
        </a:p>
      </dgm:t>
    </dgm:pt>
    <dgm:pt modelId="{64658839-B744-4638-A9DF-BEC1A48C0E47}" type="sibTrans" cxnId="{9070FF6E-8FDF-4744-A99C-C39D025C7D06}">
      <dgm:prSet/>
      <dgm:spPr/>
      <dgm:t>
        <a:bodyPr/>
        <a:lstStyle/>
        <a:p>
          <a:endParaRPr lang="tr-TR" sz="2000" b="1"/>
        </a:p>
      </dgm:t>
    </dgm:pt>
    <dgm:pt modelId="{287871B5-262A-4355-ABB9-A390E224BE01}">
      <dgm:prSet phldrT="[Metin]" custT="1"/>
      <dgm:spPr/>
      <dgm:t>
        <a:bodyPr/>
        <a:lstStyle/>
        <a:p>
          <a:r>
            <a:rPr lang="tr-TR" sz="2200" b="1" dirty="0" err="1" smtClean="0"/>
            <a:t>Infrared</a:t>
          </a:r>
          <a:r>
            <a:rPr lang="tr-TR" sz="2200" b="1" dirty="0" smtClean="0"/>
            <a:t> (IR) Analysis</a:t>
          </a:r>
          <a:endParaRPr lang="tr-TR" sz="2200" b="1" dirty="0"/>
        </a:p>
      </dgm:t>
    </dgm:pt>
    <dgm:pt modelId="{6A77A87E-3D61-4DA3-93E8-837BF361FD35}" type="parTrans" cxnId="{D9224F8B-DE74-4E9A-A612-4CF7F8ABA10D}">
      <dgm:prSet custT="1"/>
      <dgm:spPr/>
      <dgm:t>
        <a:bodyPr/>
        <a:lstStyle/>
        <a:p>
          <a:endParaRPr lang="tr-TR" sz="2000" b="1"/>
        </a:p>
      </dgm:t>
    </dgm:pt>
    <dgm:pt modelId="{2A2F8376-2526-4455-9DF1-07687337F737}" type="sibTrans" cxnId="{D9224F8B-DE74-4E9A-A612-4CF7F8ABA10D}">
      <dgm:prSet/>
      <dgm:spPr/>
      <dgm:t>
        <a:bodyPr/>
        <a:lstStyle/>
        <a:p>
          <a:endParaRPr lang="tr-TR" sz="2000" b="1"/>
        </a:p>
      </dgm:t>
    </dgm:pt>
    <dgm:pt modelId="{2F5F508C-6EEA-4127-B5E3-2BB2EFD004E0}">
      <dgm:prSet phldrT="[Metin]" custT="1"/>
      <dgm:spPr/>
      <dgm:t>
        <a:bodyPr/>
        <a:lstStyle/>
        <a:p>
          <a:r>
            <a:rPr lang="tr-TR" sz="2200" b="1" dirty="0" err="1" smtClean="0"/>
            <a:t>Cytotoxicity</a:t>
          </a:r>
          <a:endParaRPr lang="tr-TR" sz="2200" b="1" dirty="0" smtClean="0"/>
        </a:p>
      </dgm:t>
    </dgm:pt>
    <dgm:pt modelId="{F6FDA2F0-3A7A-4441-B6F0-A853D0893F13}" type="parTrans" cxnId="{1024A1DF-B60D-4FE9-ABF6-80A4057188AB}">
      <dgm:prSet custT="1"/>
      <dgm:spPr/>
      <dgm:t>
        <a:bodyPr/>
        <a:lstStyle/>
        <a:p>
          <a:endParaRPr lang="tr-TR" sz="2000" b="1"/>
        </a:p>
      </dgm:t>
    </dgm:pt>
    <dgm:pt modelId="{A7FB9DFD-7B56-4B33-879C-8F77D42AE739}" type="sibTrans" cxnId="{1024A1DF-B60D-4FE9-ABF6-80A4057188AB}">
      <dgm:prSet/>
      <dgm:spPr/>
      <dgm:t>
        <a:bodyPr/>
        <a:lstStyle/>
        <a:p>
          <a:endParaRPr lang="tr-TR" sz="2000" b="1"/>
        </a:p>
      </dgm:t>
    </dgm:pt>
    <dgm:pt modelId="{DC80A9EC-7370-4C28-B8A5-FEC1C4EA13BB}">
      <dgm:prSet custT="1"/>
      <dgm:spPr/>
      <dgm:t>
        <a:bodyPr/>
        <a:lstStyle/>
        <a:p>
          <a:r>
            <a:rPr lang="tr-TR" sz="2200" b="1" dirty="0" smtClean="0"/>
            <a:t>Zeta </a:t>
          </a:r>
          <a:r>
            <a:rPr lang="tr-TR" sz="2200" b="1" dirty="0" err="1" smtClean="0"/>
            <a:t>Potential</a:t>
          </a:r>
          <a:endParaRPr lang="tr-TR" sz="2200" b="1" dirty="0"/>
        </a:p>
      </dgm:t>
    </dgm:pt>
    <dgm:pt modelId="{9AB6595F-CD4E-4035-A3FF-4BFBB46D4CE2}" type="parTrans" cxnId="{112D3BF5-A4DC-45B9-86EC-473714A7DD3C}">
      <dgm:prSet/>
      <dgm:spPr/>
      <dgm:t>
        <a:bodyPr/>
        <a:lstStyle/>
        <a:p>
          <a:endParaRPr lang="tr-TR"/>
        </a:p>
      </dgm:t>
    </dgm:pt>
    <dgm:pt modelId="{18CDE9E6-19B6-4EA3-A4EC-9FA1DF45DDD9}" type="sibTrans" cxnId="{112D3BF5-A4DC-45B9-86EC-473714A7DD3C}">
      <dgm:prSet/>
      <dgm:spPr/>
      <dgm:t>
        <a:bodyPr/>
        <a:lstStyle/>
        <a:p>
          <a:endParaRPr lang="tr-TR"/>
        </a:p>
      </dgm:t>
    </dgm:pt>
    <dgm:pt modelId="{BA670770-7A47-42E9-89B6-966AC2802F0C}" type="pres">
      <dgm:prSet presAssocID="{20B11181-738A-4B95-99EF-5944E8540FCE}" presName="Name0" presStyleCnt="0">
        <dgm:presLayoutVars>
          <dgm:chPref val="1"/>
          <dgm:dir/>
          <dgm:animOne val="branch"/>
          <dgm:animLvl val="lvl"/>
          <dgm:resizeHandles val="exact"/>
        </dgm:presLayoutVars>
      </dgm:prSet>
      <dgm:spPr/>
      <dgm:t>
        <a:bodyPr/>
        <a:lstStyle/>
        <a:p>
          <a:endParaRPr lang="tr-TR"/>
        </a:p>
      </dgm:t>
    </dgm:pt>
    <dgm:pt modelId="{DED26DF4-A150-483D-AA33-174D20E98C72}" type="pres">
      <dgm:prSet presAssocID="{49E448CA-B4E3-4A0D-B4F8-4B4BA1DAF58B}" presName="root1" presStyleCnt="0"/>
      <dgm:spPr/>
      <dgm:t>
        <a:bodyPr/>
        <a:lstStyle/>
        <a:p>
          <a:endParaRPr lang="tr-TR"/>
        </a:p>
      </dgm:t>
    </dgm:pt>
    <dgm:pt modelId="{9F08026F-414E-470D-B36A-370C2EE84FAD}" type="pres">
      <dgm:prSet presAssocID="{49E448CA-B4E3-4A0D-B4F8-4B4BA1DAF58B}" presName="LevelOneTextNode" presStyleLbl="node0" presStyleIdx="0" presStyleCnt="1" custLinFactNeighborX="-4979" custLinFactNeighborY="-3231">
        <dgm:presLayoutVars>
          <dgm:chPref val="3"/>
        </dgm:presLayoutVars>
      </dgm:prSet>
      <dgm:spPr/>
      <dgm:t>
        <a:bodyPr/>
        <a:lstStyle/>
        <a:p>
          <a:endParaRPr lang="tr-TR"/>
        </a:p>
      </dgm:t>
    </dgm:pt>
    <dgm:pt modelId="{B95A8519-5941-4F6B-B773-0E4DEBC34397}" type="pres">
      <dgm:prSet presAssocID="{49E448CA-B4E3-4A0D-B4F8-4B4BA1DAF58B}" presName="level2hierChild" presStyleCnt="0"/>
      <dgm:spPr/>
      <dgm:t>
        <a:bodyPr/>
        <a:lstStyle/>
        <a:p>
          <a:endParaRPr lang="tr-TR"/>
        </a:p>
      </dgm:t>
    </dgm:pt>
    <dgm:pt modelId="{BA56FA8E-0E5E-491B-B40A-6522BD522AE9}" type="pres">
      <dgm:prSet presAssocID="{2DFF99E7-1D8D-4F4D-AD6D-321A051D1A56}" presName="conn2-1" presStyleLbl="parChTrans1D2" presStyleIdx="0" presStyleCnt="8"/>
      <dgm:spPr/>
      <dgm:t>
        <a:bodyPr/>
        <a:lstStyle/>
        <a:p>
          <a:endParaRPr lang="tr-TR"/>
        </a:p>
      </dgm:t>
    </dgm:pt>
    <dgm:pt modelId="{7C4F5793-F4D1-4017-AC42-79732468B32B}" type="pres">
      <dgm:prSet presAssocID="{2DFF99E7-1D8D-4F4D-AD6D-321A051D1A56}" presName="connTx" presStyleLbl="parChTrans1D2" presStyleIdx="0" presStyleCnt="8"/>
      <dgm:spPr/>
      <dgm:t>
        <a:bodyPr/>
        <a:lstStyle/>
        <a:p>
          <a:endParaRPr lang="tr-TR"/>
        </a:p>
      </dgm:t>
    </dgm:pt>
    <dgm:pt modelId="{2A76B6EE-C2A6-4D8A-8DC7-B25D4CAEF02C}" type="pres">
      <dgm:prSet presAssocID="{0DB68A8F-9CFD-4C4A-BEB3-F25F796F89DD}" presName="root2" presStyleCnt="0"/>
      <dgm:spPr/>
      <dgm:t>
        <a:bodyPr/>
        <a:lstStyle/>
        <a:p>
          <a:endParaRPr lang="tr-TR"/>
        </a:p>
      </dgm:t>
    </dgm:pt>
    <dgm:pt modelId="{3FF18A1E-1DCA-430F-BB74-6D6BE1369472}" type="pres">
      <dgm:prSet presAssocID="{0DB68A8F-9CFD-4C4A-BEB3-F25F796F89DD}" presName="LevelTwoTextNode" presStyleLbl="node2" presStyleIdx="0" presStyleCnt="8" custScaleX="208681">
        <dgm:presLayoutVars>
          <dgm:chPref val="3"/>
        </dgm:presLayoutVars>
      </dgm:prSet>
      <dgm:spPr/>
      <dgm:t>
        <a:bodyPr/>
        <a:lstStyle/>
        <a:p>
          <a:endParaRPr lang="tr-TR"/>
        </a:p>
      </dgm:t>
    </dgm:pt>
    <dgm:pt modelId="{FF897D0A-6F9A-46B9-8ACE-2373C65EB2FF}" type="pres">
      <dgm:prSet presAssocID="{0DB68A8F-9CFD-4C4A-BEB3-F25F796F89DD}" presName="level3hierChild" presStyleCnt="0"/>
      <dgm:spPr/>
      <dgm:t>
        <a:bodyPr/>
        <a:lstStyle/>
        <a:p>
          <a:endParaRPr lang="tr-TR"/>
        </a:p>
      </dgm:t>
    </dgm:pt>
    <dgm:pt modelId="{DA1A57A4-5DB5-45CA-B6AC-DFD4AF9948FE}" type="pres">
      <dgm:prSet presAssocID="{9AB6595F-CD4E-4035-A3FF-4BFBB46D4CE2}" presName="conn2-1" presStyleLbl="parChTrans1D2" presStyleIdx="1" presStyleCnt="8"/>
      <dgm:spPr/>
      <dgm:t>
        <a:bodyPr/>
        <a:lstStyle/>
        <a:p>
          <a:endParaRPr lang="tr-TR"/>
        </a:p>
      </dgm:t>
    </dgm:pt>
    <dgm:pt modelId="{5858DEEF-8EAA-49FE-BB0D-354AE2481512}" type="pres">
      <dgm:prSet presAssocID="{9AB6595F-CD4E-4035-A3FF-4BFBB46D4CE2}" presName="connTx" presStyleLbl="parChTrans1D2" presStyleIdx="1" presStyleCnt="8"/>
      <dgm:spPr/>
      <dgm:t>
        <a:bodyPr/>
        <a:lstStyle/>
        <a:p>
          <a:endParaRPr lang="tr-TR"/>
        </a:p>
      </dgm:t>
    </dgm:pt>
    <dgm:pt modelId="{D5AA03EC-BFF3-48F6-926D-5678C5B4C589}" type="pres">
      <dgm:prSet presAssocID="{DC80A9EC-7370-4C28-B8A5-FEC1C4EA13BB}" presName="root2" presStyleCnt="0"/>
      <dgm:spPr/>
    </dgm:pt>
    <dgm:pt modelId="{3624801E-8B47-439B-86E9-A726896F384F}" type="pres">
      <dgm:prSet presAssocID="{DC80A9EC-7370-4C28-B8A5-FEC1C4EA13BB}" presName="LevelTwoTextNode" presStyleLbl="node2" presStyleIdx="1" presStyleCnt="8" custScaleX="208655">
        <dgm:presLayoutVars>
          <dgm:chPref val="3"/>
        </dgm:presLayoutVars>
      </dgm:prSet>
      <dgm:spPr/>
      <dgm:t>
        <a:bodyPr/>
        <a:lstStyle/>
        <a:p>
          <a:endParaRPr lang="tr-TR"/>
        </a:p>
      </dgm:t>
    </dgm:pt>
    <dgm:pt modelId="{2AA36DA0-641A-4FF5-94EA-158B89C71E60}" type="pres">
      <dgm:prSet presAssocID="{DC80A9EC-7370-4C28-B8A5-FEC1C4EA13BB}" presName="level3hierChild" presStyleCnt="0"/>
      <dgm:spPr/>
    </dgm:pt>
    <dgm:pt modelId="{7C46BF43-E24B-4EE8-A9AC-7E6CEF2F0931}" type="pres">
      <dgm:prSet presAssocID="{6394A3D3-28C6-4F3A-AEDB-1ADE3F470B3A}" presName="conn2-1" presStyleLbl="parChTrans1D2" presStyleIdx="2" presStyleCnt="8"/>
      <dgm:spPr/>
      <dgm:t>
        <a:bodyPr/>
        <a:lstStyle/>
        <a:p>
          <a:endParaRPr lang="tr-TR"/>
        </a:p>
      </dgm:t>
    </dgm:pt>
    <dgm:pt modelId="{A4B11805-A9EA-4C82-9C10-95D518F8264D}" type="pres">
      <dgm:prSet presAssocID="{6394A3D3-28C6-4F3A-AEDB-1ADE3F470B3A}" presName="connTx" presStyleLbl="parChTrans1D2" presStyleIdx="2" presStyleCnt="8"/>
      <dgm:spPr/>
      <dgm:t>
        <a:bodyPr/>
        <a:lstStyle/>
        <a:p>
          <a:endParaRPr lang="tr-TR"/>
        </a:p>
      </dgm:t>
    </dgm:pt>
    <dgm:pt modelId="{D0A065FB-64B9-442E-B58F-A79CC58D8AE8}" type="pres">
      <dgm:prSet presAssocID="{E7F4C01F-F484-4DA2-A230-72ECE3FEC0BE}" presName="root2" presStyleCnt="0"/>
      <dgm:spPr/>
      <dgm:t>
        <a:bodyPr/>
        <a:lstStyle/>
        <a:p>
          <a:endParaRPr lang="tr-TR"/>
        </a:p>
      </dgm:t>
    </dgm:pt>
    <dgm:pt modelId="{A074889F-A4D0-4D51-8619-BC4E3C65F55E}" type="pres">
      <dgm:prSet presAssocID="{E7F4C01F-F484-4DA2-A230-72ECE3FEC0BE}" presName="LevelTwoTextNode" presStyleLbl="node2" presStyleIdx="2" presStyleCnt="8" custScaleX="208681">
        <dgm:presLayoutVars>
          <dgm:chPref val="3"/>
        </dgm:presLayoutVars>
      </dgm:prSet>
      <dgm:spPr/>
      <dgm:t>
        <a:bodyPr/>
        <a:lstStyle/>
        <a:p>
          <a:endParaRPr lang="tr-TR"/>
        </a:p>
      </dgm:t>
    </dgm:pt>
    <dgm:pt modelId="{DDC4AAF3-CF27-49AD-92D5-84B50DB560EA}" type="pres">
      <dgm:prSet presAssocID="{E7F4C01F-F484-4DA2-A230-72ECE3FEC0BE}" presName="level3hierChild" presStyleCnt="0"/>
      <dgm:spPr/>
      <dgm:t>
        <a:bodyPr/>
        <a:lstStyle/>
        <a:p>
          <a:endParaRPr lang="tr-TR"/>
        </a:p>
      </dgm:t>
    </dgm:pt>
    <dgm:pt modelId="{15AF9E08-50BB-43B0-A722-0AF01FD29598}" type="pres">
      <dgm:prSet presAssocID="{974D5284-0110-4045-9C5B-A081DEE423EA}" presName="conn2-1" presStyleLbl="parChTrans1D2" presStyleIdx="3" presStyleCnt="8"/>
      <dgm:spPr/>
      <dgm:t>
        <a:bodyPr/>
        <a:lstStyle/>
        <a:p>
          <a:endParaRPr lang="tr-TR"/>
        </a:p>
      </dgm:t>
    </dgm:pt>
    <dgm:pt modelId="{2846DD2C-564F-4933-B210-1A8B8C791B26}" type="pres">
      <dgm:prSet presAssocID="{974D5284-0110-4045-9C5B-A081DEE423EA}" presName="connTx" presStyleLbl="parChTrans1D2" presStyleIdx="3" presStyleCnt="8"/>
      <dgm:spPr/>
      <dgm:t>
        <a:bodyPr/>
        <a:lstStyle/>
        <a:p>
          <a:endParaRPr lang="tr-TR"/>
        </a:p>
      </dgm:t>
    </dgm:pt>
    <dgm:pt modelId="{6A8B14F3-C72F-4CDE-AB0A-9A0626FF895E}" type="pres">
      <dgm:prSet presAssocID="{99A352B2-140A-401B-A78E-BDB9B5A3C1C9}" presName="root2" presStyleCnt="0"/>
      <dgm:spPr/>
      <dgm:t>
        <a:bodyPr/>
        <a:lstStyle/>
        <a:p>
          <a:endParaRPr lang="tr-TR"/>
        </a:p>
      </dgm:t>
    </dgm:pt>
    <dgm:pt modelId="{AC889C60-4B32-4F29-BB03-86878A3DB5DE}" type="pres">
      <dgm:prSet presAssocID="{99A352B2-140A-401B-A78E-BDB9B5A3C1C9}" presName="LevelTwoTextNode" presStyleLbl="node2" presStyleIdx="3" presStyleCnt="8" custScaleX="208681" custLinFactNeighborX="484" custLinFactNeighborY="-5495">
        <dgm:presLayoutVars>
          <dgm:chPref val="3"/>
        </dgm:presLayoutVars>
      </dgm:prSet>
      <dgm:spPr/>
      <dgm:t>
        <a:bodyPr/>
        <a:lstStyle/>
        <a:p>
          <a:endParaRPr lang="tr-TR"/>
        </a:p>
      </dgm:t>
    </dgm:pt>
    <dgm:pt modelId="{7508040B-DA16-4AC9-96D4-ADF49A0BB44E}" type="pres">
      <dgm:prSet presAssocID="{99A352B2-140A-401B-A78E-BDB9B5A3C1C9}" presName="level3hierChild" presStyleCnt="0"/>
      <dgm:spPr/>
      <dgm:t>
        <a:bodyPr/>
        <a:lstStyle/>
        <a:p>
          <a:endParaRPr lang="tr-TR"/>
        </a:p>
      </dgm:t>
    </dgm:pt>
    <dgm:pt modelId="{286EDC66-0946-48CF-B686-9CFB5512A5BF}" type="pres">
      <dgm:prSet presAssocID="{5C2E01DE-E2D1-47D3-9C94-62A7E9AFA488}" presName="conn2-1" presStyleLbl="parChTrans1D2" presStyleIdx="4" presStyleCnt="8"/>
      <dgm:spPr/>
      <dgm:t>
        <a:bodyPr/>
        <a:lstStyle/>
        <a:p>
          <a:endParaRPr lang="tr-TR"/>
        </a:p>
      </dgm:t>
    </dgm:pt>
    <dgm:pt modelId="{50967B38-1F43-428A-928A-C0150216FF8D}" type="pres">
      <dgm:prSet presAssocID="{5C2E01DE-E2D1-47D3-9C94-62A7E9AFA488}" presName="connTx" presStyleLbl="parChTrans1D2" presStyleIdx="4" presStyleCnt="8"/>
      <dgm:spPr/>
      <dgm:t>
        <a:bodyPr/>
        <a:lstStyle/>
        <a:p>
          <a:endParaRPr lang="tr-TR"/>
        </a:p>
      </dgm:t>
    </dgm:pt>
    <dgm:pt modelId="{1DD86744-122A-4BD7-9452-9B378549CAB0}" type="pres">
      <dgm:prSet presAssocID="{7307DEA4-3DF0-4875-A2D9-D0C8A0E38B5A}" presName="root2" presStyleCnt="0"/>
      <dgm:spPr/>
      <dgm:t>
        <a:bodyPr/>
        <a:lstStyle/>
        <a:p>
          <a:endParaRPr lang="tr-TR"/>
        </a:p>
      </dgm:t>
    </dgm:pt>
    <dgm:pt modelId="{046AE7D0-1D0A-4CDE-9B0A-C603E33E3440}" type="pres">
      <dgm:prSet presAssocID="{7307DEA4-3DF0-4875-A2D9-D0C8A0E38B5A}" presName="LevelTwoTextNode" presStyleLbl="node2" presStyleIdx="4" presStyleCnt="8" custScaleX="208681">
        <dgm:presLayoutVars>
          <dgm:chPref val="3"/>
        </dgm:presLayoutVars>
      </dgm:prSet>
      <dgm:spPr/>
      <dgm:t>
        <a:bodyPr/>
        <a:lstStyle/>
        <a:p>
          <a:endParaRPr lang="tr-TR"/>
        </a:p>
      </dgm:t>
    </dgm:pt>
    <dgm:pt modelId="{D7E83892-4D61-4ADE-9CEC-2AE825E43B26}" type="pres">
      <dgm:prSet presAssocID="{7307DEA4-3DF0-4875-A2D9-D0C8A0E38B5A}" presName="level3hierChild" presStyleCnt="0"/>
      <dgm:spPr/>
      <dgm:t>
        <a:bodyPr/>
        <a:lstStyle/>
        <a:p>
          <a:endParaRPr lang="tr-TR"/>
        </a:p>
      </dgm:t>
    </dgm:pt>
    <dgm:pt modelId="{7E47DE1F-B5FF-4E85-8161-C9D35419E535}" type="pres">
      <dgm:prSet presAssocID="{2422B8DD-A42A-47A6-948B-D55A37EA25B5}" presName="conn2-1" presStyleLbl="parChTrans1D2" presStyleIdx="5" presStyleCnt="8"/>
      <dgm:spPr/>
      <dgm:t>
        <a:bodyPr/>
        <a:lstStyle/>
        <a:p>
          <a:endParaRPr lang="tr-TR"/>
        </a:p>
      </dgm:t>
    </dgm:pt>
    <dgm:pt modelId="{6A05DFD2-816E-41DA-86EE-04CEC7F97167}" type="pres">
      <dgm:prSet presAssocID="{2422B8DD-A42A-47A6-948B-D55A37EA25B5}" presName="connTx" presStyleLbl="parChTrans1D2" presStyleIdx="5" presStyleCnt="8"/>
      <dgm:spPr/>
      <dgm:t>
        <a:bodyPr/>
        <a:lstStyle/>
        <a:p>
          <a:endParaRPr lang="tr-TR"/>
        </a:p>
      </dgm:t>
    </dgm:pt>
    <dgm:pt modelId="{21BB1C92-2402-414A-89D0-C90DB0EF7620}" type="pres">
      <dgm:prSet presAssocID="{538877F0-0298-4196-8553-0CBAB88C7A45}" presName="root2" presStyleCnt="0"/>
      <dgm:spPr/>
      <dgm:t>
        <a:bodyPr/>
        <a:lstStyle/>
        <a:p>
          <a:endParaRPr lang="tr-TR"/>
        </a:p>
      </dgm:t>
    </dgm:pt>
    <dgm:pt modelId="{A66F88E6-ACC0-405D-9A2C-9EF182C2C60C}" type="pres">
      <dgm:prSet presAssocID="{538877F0-0298-4196-8553-0CBAB88C7A45}" presName="LevelTwoTextNode" presStyleLbl="node2" presStyleIdx="5" presStyleCnt="8" custScaleX="208681" custLinFactNeighborX="-941" custLinFactNeighborY="7">
        <dgm:presLayoutVars>
          <dgm:chPref val="3"/>
        </dgm:presLayoutVars>
      </dgm:prSet>
      <dgm:spPr/>
      <dgm:t>
        <a:bodyPr/>
        <a:lstStyle/>
        <a:p>
          <a:endParaRPr lang="tr-TR"/>
        </a:p>
      </dgm:t>
    </dgm:pt>
    <dgm:pt modelId="{1A7E9C51-A1D2-4101-ADC6-A98389992A64}" type="pres">
      <dgm:prSet presAssocID="{538877F0-0298-4196-8553-0CBAB88C7A45}" presName="level3hierChild" presStyleCnt="0"/>
      <dgm:spPr/>
      <dgm:t>
        <a:bodyPr/>
        <a:lstStyle/>
        <a:p>
          <a:endParaRPr lang="tr-TR"/>
        </a:p>
      </dgm:t>
    </dgm:pt>
    <dgm:pt modelId="{C6142412-8403-448C-93F0-06CFB718F6BE}" type="pres">
      <dgm:prSet presAssocID="{6A77A87E-3D61-4DA3-93E8-837BF361FD35}" presName="conn2-1" presStyleLbl="parChTrans1D2" presStyleIdx="6" presStyleCnt="8"/>
      <dgm:spPr/>
      <dgm:t>
        <a:bodyPr/>
        <a:lstStyle/>
        <a:p>
          <a:endParaRPr lang="tr-TR"/>
        </a:p>
      </dgm:t>
    </dgm:pt>
    <dgm:pt modelId="{E442EF31-C5BF-40DA-9E57-B23F202319D4}" type="pres">
      <dgm:prSet presAssocID="{6A77A87E-3D61-4DA3-93E8-837BF361FD35}" presName="connTx" presStyleLbl="parChTrans1D2" presStyleIdx="6" presStyleCnt="8"/>
      <dgm:spPr/>
      <dgm:t>
        <a:bodyPr/>
        <a:lstStyle/>
        <a:p>
          <a:endParaRPr lang="tr-TR"/>
        </a:p>
      </dgm:t>
    </dgm:pt>
    <dgm:pt modelId="{2B7556CC-3A1B-4C49-84BD-74A8DC9DB7D2}" type="pres">
      <dgm:prSet presAssocID="{287871B5-262A-4355-ABB9-A390E224BE01}" presName="root2" presStyleCnt="0"/>
      <dgm:spPr/>
      <dgm:t>
        <a:bodyPr/>
        <a:lstStyle/>
        <a:p>
          <a:endParaRPr lang="tr-TR"/>
        </a:p>
      </dgm:t>
    </dgm:pt>
    <dgm:pt modelId="{F3B18388-42C6-4F25-9950-3C38328EEEC7}" type="pres">
      <dgm:prSet presAssocID="{287871B5-262A-4355-ABB9-A390E224BE01}" presName="LevelTwoTextNode" presStyleLbl="node2" presStyleIdx="6" presStyleCnt="8" custScaleX="208681">
        <dgm:presLayoutVars>
          <dgm:chPref val="3"/>
        </dgm:presLayoutVars>
      </dgm:prSet>
      <dgm:spPr/>
      <dgm:t>
        <a:bodyPr/>
        <a:lstStyle/>
        <a:p>
          <a:endParaRPr lang="tr-TR"/>
        </a:p>
      </dgm:t>
    </dgm:pt>
    <dgm:pt modelId="{A4169655-D1EA-4612-A3D7-69DBC5C50F63}" type="pres">
      <dgm:prSet presAssocID="{287871B5-262A-4355-ABB9-A390E224BE01}" presName="level3hierChild" presStyleCnt="0"/>
      <dgm:spPr/>
      <dgm:t>
        <a:bodyPr/>
        <a:lstStyle/>
        <a:p>
          <a:endParaRPr lang="tr-TR"/>
        </a:p>
      </dgm:t>
    </dgm:pt>
    <dgm:pt modelId="{F3CECA2E-E147-426E-8F88-A3AD6C3C477C}" type="pres">
      <dgm:prSet presAssocID="{F6FDA2F0-3A7A-4441-B6F0-A853D0893F13}" presName="conn2-1" presStyleLbl="parChTrans1D2" presStyleIdx="7" presStyleCnt="8"/>
      <dgm:spPr/>
      <dgm:t>
        <a:bodyPr/>
        <a:lstStyle/>
        <a:p>
          <a:endParaRPr lang="tr-TR"/>
        </a:p>
      </dgm:t>
    </dgm:pt>
    <dgm:pt modelId="{95CD9BD2-67F9-4E21-94A2-CCA358310CE6}" type="pres">
      <dgm:prSet presAssocID="{F6FDA2F0-3A7A-4441-B6F0-A853D0893F13}" presName="connTx" presStyleLbl="parChTrans1D2" presStyleIdx="7" presStyleCnt="8"/>
      <dgm:spPr/>
      <dgm:t>
        <a:bodyPr/>
        <a:lstStyle/>
        <a:p>
          <a:endParaRPr lang="tr-TR"/>
        </a:p>
      </dgm:t>
    </dgm:pt>
    <dgm:pt modelId="{96BB5E42-E7B7-4FB9-BD35-B7EF3B8D203B}" type="pres">
      <dgm:prSet presAssocID="{2F5F508C-6EEA-4127-B5E3-2BB2EFD004E0}" presName="root2" presStyleCnt="0"/>
      <dgm:spPr/>
      <dgm:t>
        <a:bodyPr/>
        <a:lstStyle/>
        <a:p>
          <a:endParaRPr lang="tr-TR"/>
        </a:p>
      </dgm:t>
    </dgm:pt>
    <dgm:pt modelId="{445FD3A1-88F7-4953-ADFA-07C8A322A64A}" type="pres">
      <dgm:prSet presAssocID="{2F5F508C-6EEA-4127-B5E3-2BB2EFD004E0}" presName="LevelTwoTextNode" presStyleLbl="node2" presStyleIdx="7" presStyleCnt="8" custScaleX="207412" custLinFactNeighborX="-941" custLinFactNeighborY="33">
        <dgm:presLayoutVars>
          <dgm:chPref val="3"/>
        </dgm:presLayoutVars>
      </dgm:prSet>
      <dgm:spPr/>
      <dgm:t>
        <a:bodyPr/>
        <a:lstStyle/>
        <a:p>
          <a:endParaRPr lang="tr-TR"/>
        </a:p>
      </dgm:t>
    </dgm:pt>
    <dgm:pt modelId="{FAD755E9-27D1-4268-B65B-2D4254D5DE00}" type="pres">
      <dgm:prSet presAssocID="{2F5F508C-6EEA-4127-B5E3-2BB2EFD004E0}" presName="level3hierChild" presStyleCnt="0"/>
      <dgm:spPr/>
      <dgm:t>
        <a:bodyPr/>
        <a:lstStyle/>
        <a:p>
          <a:endParaRPr lang="tr-TR"/>
        </a:p>
      </dgm:t>
    </dgm:pt>
  </dgm:ptLst>
  <dgm:cxnLst>
    <dgm:cxn modelId="{9070FF6E-8FDF-4744-A99C-C39D025C7D06}" srcId="{49E448CA-B4E3-4A0D-B4F8-4B4BA1DAF58B}" destId="{538877F0-0298-4196-8553-0CBAB88C7A45}" srcOrd="5" destOrd="0" parTransId="{2422B8DD-A42A-47A6-948B-D55A37EA25B5}" sibTransId="{64658839-B744-4638-A9DF-BEC1A48C0E47}"/>
    <dgm:cxn modelId="{761788AB-F6C0-4D64-8FD0-805A635A206F}" srcId="{20B11181-738A-4B95-99EF-5944E8540FCE}" destId="{49E448CA-B4E3-4A0D-B4F8-4B4BA1DAF58B}" srcOrd="0" destOrd="0" parTransId="{282FE321-1161-43C9-8490-9A9E3659C142}" sibTransId="{B58677C0-163A-4292-99C0-19FF7AD0DD69}"/>
    <dgm:cxn modelId="{7515D449-F54E-4AA4-804D-AC3A73739FD3}" type="presOf" srcId="{F6FDA2F0-3A7A-4441-B6F0-A853D0893F13}" destId="{95CD9BD2-67F9-4E21-94A2-CCA358310CE6}" srcOrd="1" destOrd="0" presId="urn:microsoft.com/office/officeart/2008/layout/HorizontalMultiLevelHierarchy"/>
    <dgm:cxn modelId="{B4963F25-AECD-4093-9150-0C5EC5335B47}" type="presOf" srcId="{6394A3D3-28C6-4F3A-AEDB-1ADE3F470B3A}" destId="{7C46BF43-E24B-4EE8-A9AC-7E6CEF2F0931}" srcOrd="0" destOrd="0" presId="urn:microsoft.com/office/officeart/2008/layout/HorizontalMultiLevelHierarchy"/>
    <dgm:cxn modelId="{2B0F6F7A-7B70-44E8-B1F3-9A74847D000F}" type="presOf" srcId="{974D5284-0110-4045-9C5B-A081DEE423EA}" destId="{2846DD2C-564F-4933-B210-1A8B8C791B26}" srcOrd="1" destOrd="0" presId="urn:microsoft.com/office/officeart/2008/layout/HorizontalMultiLevelHierarchy"/>
    <dgm:cxn modelId="{9C9EA784-7E57-4914-BA19-1E8B718334B4}" type="presOf" srcId="{99A352B2-140A-401B-A78E-BDB9B5A3C1C9}" destId="{AC889C60-4B32-4F29-BB03-86878A3DB5DE}" srcOrd="0" destOrd="0" presId="urn:microsoft.com/office/officeart/2008/layout/HorizontalMultiLevelHierarchy"/>
    <dgm:cxn modelId="{1024A1DF-B60D-4FE9-ABF6-80A4057188AB}" srcId="{49E448CA-B4E3-4A0D-B4F8-4B4BA1DAF58B}" destId="{2F5F508C-6EEA-4127-B5E3-2BB2EFD004E0}" srcOrd="7" destOrd="0" parTransId="{F6FDA2F0-3A7A-4441-B6F0-A853D0893F13}" sibTransId="{A7FB9DFD-7B56-4B33-879C-8F77D42AE739}"/>
    <dgm:cxn modelId="{A08C2A3D-5779-4497-9D6C-0C18D7498CE7}" type="presOf" srcId="{2F5F508C-6EEA-4127-B5E3-2BB2EFD004E0}" destId="{445FD3A1-88F7-4953-ADFA-07C8A322A64A}" srcOrd="0" destOrd="0" presId="urn:microsoft.com/office/officeart/2008/layout/HorizontalMultiLevelHierarchy"/>
    <dgm:cxn modelId="{20FD9E41-4126-4D93-8B5E-146A5B61DAA5}" type="presOf" srcId="{6A77A87E-3D61-4DA3-93E8-837BF361FD35}" destId="{C6142412-8403-448C-93F0-06CFB718F6BE}" srcOrd="0" destOrd="0" presId="urn:microsoft.com/office/officeart/2008/layout/HorizontalMultiLevelHierarchy"/>
    <dgm:cxn modelId="{B52DF8F2-A24F-49DF-ADAE-315110B7CC00}" srcId="{49E448CA-B4E3-4A0D-B4F8-4B4BA1DAF58B}" destId="{99A352B2-140A-401B-A78E-BDB9B5A3C1C9}" srcOrd="3" destOrd="0" parTransId="{974D5284-0110-4045-9C5B-A081DEE423EA}" sibTransId="{D76CE0F9-B092-47C4-9A9C-587FDF311C6C}"/>
    <dgm:cxn modelId="{EC3E1627-6531-4CDE-BF8E-6E7E9E2F1793}" type="presOf" srcId="{287871B5-262A-4355-ABB9-A390E224BE01}" destId="{F3B18388-42C6-4F25-9950-3C38328EEEC7}" srcOrd="0" destOrd="0" presId="urn:microsoft.com/office/officeart/2008/layout/HorizontalMultiLevelHierarchy"/>
    <dgm:cxn modelId="{EB6186C4-68CA-4C7C-99E2-8ED2AEC05754}" type="presOf" srcId="{2422B8DD-A42A-47A6-948B-D55A37EA25B5}" destId="{7E47DE1F-B5FF-4E85-8161-C9D35419E535}" srcOrd="0" destOrd="0" presId="urn:microsoft.com/office/officeart/2008/layout/HorizontalMultiLevelHierarchy"/>
    <dgm:cxn modelId="{14D6C442-CFFC-4DF1-8F8F-2D94DB343FCB}" type="presOf" srcId="{0DB68A8F-9CFD-4C4A-BEB3-F25F796F89DD}" destId="{3FF18A1E-1DCA-430F-BB74-6D6BE1369472}" srcOrd="0" destOrd="0" presId="urn:microsoft.com/office/officeart/2008/layout/HorizontalMultiLevelHierarchy"/>
    <dgm:cxn modelId="{B3ADD162-39AC-4BC1-AC06-2FCB837FF0B0}" type="presOf" srcId="{2DFF99E7-1D8D-4F4D-AD6D-321A051D1A56}" destId="{BA56FA8E-0E5E-491B-B40A-6522BD522AE9}" srcOrd="0" destOrd="0" presId="urn:microsoft.com/office/officeart/2008/layout/HorizontalMultiLevelHierarchy"/>
    <dgm:cxn modelId="{7C6CF0A7-136E-4205-91F4-823F72664594}" srcId="{49E448CA-B4E3-4A0D-B4F8-4B4BA1DAF58B}" destId="{0DB68A8F-9CFD-4C4A-BEB3-F25F796F89DD}" srcOrd="0" destOrd="0" parTransId="{2DFF99E7-1D8D-4F4D-AD6D-321A051D1A56}" sibTransId="{C228C8E6-D87C-4075-BEDA-F84731765974}"/>
    <dgm:cxn modelId="{B1DB9516-2424-4315-827D-591071FDBF21}" type="presOf" srcId="{9AB6595F-CD4E-4035-A3FF-4BFBB46D4CE2}" destId="{DA1A57A4-5DB5-45CA-B6AC-DFD4AF9948FE}" srcOrd="0" destOrd="0" presId="urn:microsoft.com/office/officeart/2008/layout/HorizontalMultiLevelHierarchy"/>
    <dgm:cxn modelId="{2AEC2313-7A67-445C-A18A-DA1CF71F3791}" srcId="{49E448CA-B4E3-4A0D-B4F8-4B4BA1DAF58B}" destId="{E7F4C01F-F484-4DA2-A230-72ECE3FEC0BE}" srcOrd="2" destOrd="0" parTransId="{6394A3D3-28C6-4F3A-AEDB-1ADE3F470B3A}" sibTransId="{3C4DBB22-D0CB-41A2-8BED-48BD8A225BB1}"/>
    <dgm:cxn modelId="{4353873D-033C-4989-B0A1-BB9F75FE22A1}" type="presOf" srcId="{538877F0-0298-4196-8553-0CBAB88C7A45}" destId="{A66F88E6-ACC0-405D-9A2C-9EF182C2C60C}" srcOrd="0" destOrd="0" presId="urn:microsoft.com/office/officeart/2008/layout/HorizontalMultiLevelHierarchy"/>
    <dgm:cxn modelId="{8AFAF3B3-452B-4C6E-AE6B-43370A28236A}" type="presOf" srcId="{5C2E01DE-E2D1-47D3-9C94-62A7E9AFA488}" destId="{50967B38-1F43-428A-928A-C0150216FF8D}" srcOrd="1" destOrd="0" presId="urn:microsoft.com/office/officeart/2008/layout/HorizontalMultiLevelHierarchy"/>
    <dgm:cxn modelId="{47BBCC34-F37C-494F-A8B2-8DC702814297}" type="presOf" srcId="{9AB6595F-CD4E-4035-A3FF-4BFBB46D4CE2}" destId="{5858DEEF-8EAA-49FE-BB0D-354AE2481512}" srcOrd="1" destOrd="0" presId="urn:microsoft.com/office/officeart/2008/layout/HorizontalMultiLevelHierarchy"/>
    <dgm:cxn modelId="{D9224F8B-DE74-4E9A-A612-4CF7F8ABA10D}" srcId="{49E448CA-B4E3-4A0D-B4F8-4B4BA1DAF58B}" destId="{287871B5-262A-4355-ABB9-A390E224BE01}" srcOrd="6" destOrd="0" parTransId="{6A77A87E-3D61-4DA3-93E8-837BF361FD35}" sibTransId="{2A2F8376-2526-4455-9DF1-07687337F737}"/>
    <dgm:cxn modelId="{5E6FD76F-DDCA-43E4-A4C1-C6CC4EC18EBA}" type="presOf" srcId="{6394A3D3-28C6-4F3A-AEDB-1ADE3F470B3A}" destId="{A4B11805-A9EA-4C82-9C10-95D518F8264D}" srcOrd="1" destOrd="0" presId="urn:microsoft.com/office/officeart/2008/layout/HorizontalMultiLevelHierarchy"/>
    <dgm:cxn modelId="{C93373CD-BD3C-40D4-B642-33CF9081CCC3}" type="presOf" srcId="{49E448CA-B4E3-4A0D-B4F8-4B4BA1DAF58B}" destId="{9F08026F-414E-470D-B36A-370C2EE84FAD}" srcOrd="0" destOrd="0" presId="urn:microsoft.com/office/officeart/2008/layout/HorizontalMultiLevelHierarchy"/>
    <dgm:cxn modelId="{FF376604-F5E4-4847-B6A5-BE620E2C7AF6}" srcId="{49E448CA-B4E3-4A0D-B4F8-4B4BA1DAF58B}" destId="{7307DEA4-3DF0-4875-A2D9-D0C8A0E38B5A}" srcOrd="4" destOrd="0" parTransId="{5C2E01DE-E2D1-47D3-9C94-62A7E9AFA488}" sibTransId="{6CD44257-EEA5-4A3F-8ABA-AFF7B023260A}"/>
    <dgm:cxn modelId="{41679403-1EEB-42C8-AF65-507B5065CE80}" type="presOf" srcId="{E7F4C01F-F484-4DA2-A230-72ECE3FEC0BE}" destId="{A074889F-A4D0-4D51-8619-BC4E3C65F55E}" srcOrd="0" destOrd="0" presId="urn:microsoft.com/office/officeart/2008/layout/HorizontalMultiLevelHierarchy"/>
    <dgm:cxn modelId="{DAB87FF6-712B-46A1-96C0-C568183FDBBB}" type="presOf" srcId="{2DFF99E7-1D8D-4F4D-AD6D-321A051D1A56}" destId="{7C4F5793-F4D1-4017-AC42-79732468B32B}" srcOrd="1" destOrd="0" presId="urn:microsoft.com/office/officeart/2008/layout/HorizontalMultiLevelHierarchy"/>
    <dgm:cxn modelId="{79955198-D367-4B52-A185-9376F98D982C}" type="presOf" srcId="{7307DEA4-3DF0-4875-A2D9-D0C8A0E38B5A}" destId="{046AE7D0-1D0A-4CDE-9B0A-C603E33E3440}" srcOrd="0" destOrd="0" presId="urn:microsoft.com/office/officeart/2008/layout/HorizontalMultiLevelHierarchy"/>
    <dgm:cxn modelId="{CB9DB7BC-4675-4209-B8FC-1B68BDA6BBA4}" type="presOf" srcId="{2422B8DD-A42A-47A6-948B-D55A37EA25B5}" destId="{6A05DFD2-816E-41DA-86EE-04CEC7F97167}" srcOrd="1" destOrd="0" presId="urn:microsoft.com/office/officeart/2008/layout/HorizontalMultiLevelHierarchy"/>
    <dgm:cxn modelId="{923A6E14-6D5A-44EF-AEB0-9458AC4E991C}" type="presOf" srcId="{20B11181-738A-4B95-99EF-5944E8540FCE}" destId="{BA670770-7A47-42E9-89B6-966AC2802F0C}" srcOrd="0" destOrd="0" presId="urn:microsoft.com/office/officeart/2008/layout/HorizontalMultiLevelHierarchy"/>
    <dgm:cxn modelId="{362E028C-9A94-4207-854D-F4769F828005}" type="presOf" srcId="{DC80A9EC-7370-4C28-B8A5-FEC1C4EA13BB}" destId="{3624801E-8B47-439B-86E9-A726896F384F}" srcOrd="0" destOrd="0" presId="urn:microsoft.com/office/officeart/2008/layout/HorizontalMultiLevelHierarchy"/>
    <dgm:cxn modelId="{ADF40F9B-91B3-474B-A749-2763E0706CFB}" type="presOf" srcId="{F6FDA2F0-3A7A-4441-B6F0-A853D0893F13}" destId="{F3CECA2E-E147-426E-8F88-A3AD6C3C477C}" srcOrd="0" destOrd="0" presId="urn:microsoft.com/office/officeart/2008/layout/HorizontalMultiLevelHierarchy"/>
    <dgm:cxn modelId="{112D3BF5-A4DC-45B9-86EC-473714A7DD3C}" srcId="{49E448CA-B4E3-4A0D-B4F8-4B4BA1DAF58B}" destId="{DC80A9EC-7370-4C28-B8A5-FEC1C4EA13BB}" srcOrd="1" destOrd="0" parTransId="{9AB6595F-CD4E-4035-A3FF-4BFBB46D4CE2}" sibTransId="{18CDE9E6-19B6-4EA3-A4EC-9FA1DF45DDD9}"/>
    <dgm:cxn modelId="{356E2400-C525-4056-8BF4-D88F8E31300D}" type="presOf" srcId="{6A77A87E-3D61-4DA3-93E8-837BF361FD35}" destId="{E442EF31-C5BF-40DA-9E57-B23F202319D4}" srcOrd="1" destOrd="0" presId="urn:microsoft.com/office/officeart/2008/layout/HorizontalMultiLevelHierarchy"/>
    <dgm:cxn modelId="{40DA1D5A-4E3E-4988-9BEA-50FBAED7A44F}" type="presOf" srcId="{974D5284-0110-4045-9C5B-A081DEE423EA}" destId="{15AF9E08-50BB-43B0-A722-0AF01FD29598}" srcOrd="0" destOrd="0" presId="urn:microsoft.com/office/officeart/2008/layout/HorizontalMultiLevelHierarchy"/>
    <dgm:cxn modelId="{8EC259FE-DCA0-4DF6-A3AB-E4FA6476244F}" type="presOf" srcId="{5C2E01DE-E2D1-47D3-9C94-62A7E9AFA488}" destId="{286EDC66-0946-48CF-B686-9CFB5512A5BF}" srcOrd="0" destOrd="0" presId="urn:microsoft.com/office/officeart/2008/layout/HorizontalMultiLevelHierarchy"/>
    <dgm:cxn modelId="{E616BF34-176D-4F39-9D7C-76729772802F}" type="presParOf" srcId="{BA670770-7A47-42E9-89B6-966AC2802F0C}" destId="{DED26DF4-A150-483D-AA33-174D20E98C72}" srcOrd="0" destOrd="0" presId="urn:microsoft.com/office/officeart/2008/layout/HorizontalMultiLevelHierarchy"/>
    <dgm:cxn modelId="{1CA0FC2C-0C6B-4B7D-8B64-B4919AF2819D}" type="presParOf" srcId="{DED26DF4-A150-483D-AA33-174D20E98C72}" destId="{9F08026F-414E-470D-B36A-370C2EE84FAD}" srcOrd="0" destOrd="0" presId="urn:microsoft.com/office/officeart/2008/layout/HorizontalMultiLevelHierarchy"/>
    <dgm:cxn modelId="{5538FD90-8600-40E3-98F5-4CDF93089E01}" type="presParOf" srcId="{DED26DF4-A150-483D-AA33-174D20E98C72}" destId="{B95A8519-5941-4F6B-B773-0E4DEBC34397}" srcOrd="1" destOrd="0" presId="urn:microsoft.com/office/officeart/2008/layout/HorizontalMultiLevelHierarchy"/>
    <dgm:cxn modelId="{43732F4D-6EE6-4E92-BADB-DB01E6209646}" type="presParOf" srcId="{B95A8519-5941-4F6B-B773-0E4DEBC34397}" destId="{BA56FA8E-0E5E-491B-B40A-6522BD522AE9}" srcOrd="0" destOrd="0" presId="urn:microsoft.com/office/officeart/2008/layout/HorizontalMultiLevelHierarchy"/>
    <dgm:cxn modelId="{65F92696-0C13-4881-8996-7A2A8EB56CA7}" type="presParOf" srcId="{BA56FA8E-0E5E-491B-B40A-6522BD522AE9}" destId="{7C4F5793-F4D1-4017-AC42-79732468B32B}" srcOrd="0" destOrd="0" presId="urn:microsoft.com/office/officeart/2008/layout/HorizontalMultiLevelHierarchy"/>
    <dgm:cxn modelId="{04338CD6-85A7-461D-B626-83B495F97A50}" type="presParOf" srcId="{B95A8519-5941-4F6B-B773-0E4DEBC34397}" destId="{2A76B6EE-C2A6-4D8A-8DC7-B25D4CAEF02C}" srcOrd="1" destOrd="0" presId="urn:microsoft.com/office/officeart/2008/layout/HorizontalMultiLevelHierarchy"/>
    <dgm:cxn modelId="{7A864124-C580-4616-9815-D3F41A76CDE8}" type="presParOf" srcId="{2A76B6EE-C2A6-4D8A-8DC7-B25D4CAEF02C}" destId="{3FF18A1E-1DCA-430F-BB74-6D6BE1369472}" srcOrd="0" destOrd="0" presId="urn:microsoft.com/office/officeart/2008/layout/HorizontalMultiLevelHierarchy"/>
    <dgm:cxn modelId="{A5510D5F-595A-43ED-8FB7-CBF54303C1FD}" type="presParOf" srcId="{2A76B6EE-C2A6-4D8A-8DC7-B25D4CAEF02C}" destId="{FF897D0A-6F9A-46B9-8ACE-2373C65EB2FF}" srcOrd="1" destOrd="0" presId="urn:microsoft.com/office/officeart/2008/layout/HorizontalMultiLevelHierarchy"/>
    <dgm:cxn modelId="{C7E9BDB4-5898-4FF5-99CE-198EB85DFD8F}" type="presParOf" srcId="{B95A8519-5941-4F6B-B773-0E4DEBC34397}" destId="{DA1A57A4-5DB5-45CA-B6AC-DFD4AF9948FE}" srcOrd="2" destOrd="0" presId="urn:microsoft.com/office/officeart/2008/layout/HorizontalMultiLevelHierarchy"/>
    <dgm:cxn modelId="{7EE80B1A-804E-458C-AF07-59BC3ABA6359}" type="presParOf" srcId="{DA1A57A4-5DB5-45CA-B6AC-DFD4AF9948FE}" destId="{5858DEEF-8EAA-49FE-BB0D-354AE2481512}" srcOrd="0" destOrd="0" presId="urn:microsoft.com/office/officeart/2008/layout/HorizontalMultiLevelHierarchy"/>
    <dgm:cxn modelId="{D3B2CD95-BB58-4229-A4AB-7B521047DC04}" type="presParOf" srcId="{B95A8519-5941-4F6B-B773-0E4DEBC34397}" destId="{D5AA03EC-BFF3-48F6-926D-5678C5B4C589}" srcOrd="3" destOrd="0" presId="urn:microsoft.com/office/officeart/2008/layout/HorizontalMultiLevelHierarchy"/>
    <dgm:cxn modelId="{ADDEDC95-1B23-46AC-B34A-96FB2733CB20}" type="presParOf" srcId="{D5AA03EC-BFF3-48F6-926D-5678C5B4C589}" destId="{3624801E-8B47-439B-86E9-A726896F384F}" srcOrd="0" destOrd="0" presId="urn:microsoft.com/office/officeart/2008/layout/HorizontalMultiLevelHierarchy"/>
    <dgm:cxn modelId="{A75C6886-D019-493B-8315-C5C0C5DEAC01}" type="presParOf" srcId="{D5AA03EC-BFF3-48F6-926D-5678C5B4C589}" destId="{2AA36DA0-641A-4FF5-94EA-158B89C71E60}" srcOrd="1" destOrd="0" presId="urn:microsoft.com/office/officeart/2008/layout/HorizontalMultiLevelHierarchy"/>
    <dgm:cxn modelId="{75F6B704-C888-4B30-AA3F-7EB2C30DF88F}" type="presParOf" srcId="{B95A8519-5941-4F6B-B773-0E4DEBC34397}" destId="{7C46BF43-E24B-4EE8-A9AC-7E6CEF2F0931}" srcOrd="4" destOrd="0" presId="urn:microsoft.com/office/officeart/2008/layout/HorizontalMultiLevelHierarchy"/>
    <dgm:cxn modelId="{A31B54B9-590F-4F0A-80F7-E49B6F0659AC}" type="presParOf" srcId="{7C46BF43-E24B-4EE8-A9AC-7E6CEF2F0931}" destId="{A4B11805-A9EA-4C82-9C10-95D518F8264D}" srcOrd="0" destOrd="0" presId="urn:microsoft.com/office/officeart/2008/layout/HorizontalMultiLevelHierarchy"/>
    <dgm:cxn modelId="{905FD517-228E-4F72-B3B7-1E01895C8C17}" type="presParOf" srcId="{B95A8519-5941-4F6B-B773-0E4DEBC34397}" destId="{D0A065FB-64B9-442E-B58F-A79CC58D8AE8}" srcOrd="5" destOrd="0" presId="urn:microsoft.com/office/officeart/2008/layout/HorizontalMultiLevelHierarchy"/>
    <dgm:cxn modelId="{75009AA2-9560-41C8-89FB-A292C87A05CE}" type="presParOf" srcId="{D0A065FB-64B9-442E-B58F-A79CC58D8AE8}" destId="{A074889F-A4D0-4D51-8619-BC4E3C65F55E}" srcOrd="0" destOrd="0" presId="urn:microsoft.com/office/officeart/2008/layout/HorizontalMultiLevelHierarchy"/>
    <dgm:cxn modelId="{FF4C6A71-F081-43BA-934C-697EA88AC357}" type="presParOf" srcId="{D0A065FB-64B9-442E-B58F-A79CC58D8AE8}" destId="{DDC4AAF3-CF27-49AD-92D5-84B50DB560EA}" srcOrd="1" destOrd="0" presId="urn:microsoft.com/office/officeart/2008/layout/HorizontalMultiLevelHierarchy"/>
    <dgm:cxn modelId="{32BB4D11-BE29-44AD-8E61-B168651CCA47}" type="presParOf" srcId="{B95A8519-5941-4F6B-B773-0E4DEBC34397}" destId="{15AF9E08-50BB-43B0-A722-0AF01FD29598}" srcOrd="6" destOrd="0" presId="urn:microsoft.com/office/officeart/2008/layout/HorizontalMultiLevelHierarchy"/>
    <dgm:cxn modelId="{7C35436D-EF25-44E8-913C-EDF7E1276E92}" type="presParOf" srcId="{15AF9E08-50BB-43B0-A722-0AF01FD29598}" destId="{2846DD2C-564F-4933-B210-1A8B8C791B26}" srcOrd="0" destOrd="0" presId="urn:microsoft.com/office/officeart/2008/layout/HorizontalMultiLevelHierarchy"/>
    <dgm:cxn modelId="{40D5CC36-7000-47B1-8472-116EC767609D}" type="presParOf" srcId="{B95A8519-5941-4F6B-B773-0E4DEBC34397}" destId="{6A8B14F3-C72F-4CDE-AB0A-9A0626FF895E}" srcOrd="7" destOrd="0" presId="urn:microsoft.com/office/officeart/2008/layout/HorizontalMultiLevelHierarchy"/>
    <dgm:cxn modelId="{9B075117-22D4-450A-A379-1F6E7288857F}" type="presParOf" srcId="{6A8B14F3-C72F-4CDE-AB0A-9A0626FF895E}" destId="{AC889C60-4B32-4F29-BB03-86878A3DB5DE}" srcOrd="0" destOrd="0" presId="urn:microsoft.com/office/officeart/2008/layout/HorizontalMultiLevelHierarchy"/>
    <dgm:cxn modelId="{9216C7FB-54E3-4C52-ADDF-64855EB5F518}" type="presParOf" srcId="{6A8B14F3-C72F-4CDE-AB0A-9A0626FF895E}" destId="{7508040B-DA16-4AC9-96D4-ADF49A0BB44E}" srcOrd="1" destOrd="0" presId="urn:microsoft.com/office/officeart/2008/layout/HorizontalMultiLevelHierarchy"/>
    <dgm:cxn modelId="{FA73CAA3-3CDE-49EE-AF64-42B8AEE2CE69}" type="presParOf" srcId="{B95A8519-5941-4F6B-B773-0E4DEBC34397}" destId="{286EDC66-0946-48CF-B686-9CFB5512A5BF}" srcOrd="8" destOrd="0" presId="urn:microsoft.com/office/officeart/2008/layout/HorizontalMultiLevelHierarchy"/>
    <dgm:cxn modelId="{4D456EFA-1707-4862-9ED3-DABBE1A40D35}" type="presParOf" srcId="{286EDC66-0946-48CF-B686-9CFB5512A5BF}" destId="{50967B38-1F43-428A-928A-C0150216FF8D}" srcOrd="0" destOrd="0" presId="urn:microsoft.com/office/officeart/2008/layout/HorizontalMultiLevelHierarchy"/>
    <dgm:cxn modelId="{55585351-6E8E-491F-8828-7AB70A29BF3C}" type="presParOf" srcId="{B95A8519-5941-4F6B-B773-0E4DEBC34397}" destId="{1DD86744-122A-4BD7-9452-9B378549CAB0}" srcOrd="9" destOrd="0" presId="urn:microsoft.com/office/officeart/2008/layout/HorizontalMultiLevelHierarchy"/>
    <dgm:cxn modelId="{4207CCFD-4524-47DD-A73F-18FE5D55B279}" type="presParOf" srcId="{1DD86744-122A-4BD7-9452-9B378549CAB0}" destId="{046AE7D0-1D0A-4CDE-9B0A-C603E33E3440}" srcOrd="0" destOrd="0" presId="urn:microsoft.com/office/officeart/2008/layout/HorizontalMultiLevelHierarchy"/>
    <dgm:cxn modelId="{F36F6FAE-2658-42FF-926B-806EDEA2FB78}" type="presParOf" srcId="{1DD86744-122A-4BD7-9452-9B378549CAB0}" destId="{D7E83892-4D61-4ADE-9CEC-2AE825E43B26}" srcOrd="1" destOrd="0" presId="urn:microsoft.com/office/officeart/2008/layout/HorizontalMultiLevelHierarchy"/>
    <dgm:cxn modelId="{55AE0506-902B-477E-862F-378A6955BBEF}" type="presParOf" srcId="{B95A8519-5941-4F6B-B773-0E4DEBC34397}" destId="{7E47DE1F-B5FF-4E85-8161-C9D35419E535}" srcOrd="10" destOrd="0" presId="urn:microsoft.com/office/officeart/2008/layout/HorizontalMultiLevelHierarchy"/>
    <dgm:cxn modelId="{297E9761-BA7F-4241-9976-794FF2BCF0AF}" type="presParOf" srcId="{7E47DE1F-B5FF-4E85-8161-C9D35419E535}" destId="{6A05DFD2-816E-41DA-86EE-04CEC7F97167}" srcOrd="0" destOrd="0" presId="urn:microsoft.com/office/officeart/2008/layout/HorizontalMultiLevelHierarchy"/>
    <dgm:cxn modelId="{B70E4E59-CBE8-4FC2-BBB5-5C69B2EF8112}" type="presParOf" srcId="{B95A8519-5941-4F6B-B773-0E4DEBC34397}" destId="{21BB1C92-2402-414A-89D0-C90DB0EF7620}" srcOrd="11" destOrd="0" presId="urn:microsoft.com/office/officeart/2008/layout/HorizontalMultiLevelHierarchy"/>
    <dgm:cxn modelId="{0B297110-5AE6-42E3-B390-60E5713AEC1E}" type="presParOf" srcId="{21BB1C92-2402-414A-89D0-C90DB0EF7620}" destId="{A66F88E6-ACC0-405D-9A2C-9EF182C2C60C}" srcOrd="0" destOrd="0" presId="urn:microsoft.com/office/officeart/2008/layout/HorizontalMultiLevelHierarchy"/>
    <dgm:cxn modelId="{65C9AA8D-1778-4179-BA30-4CD6133CBBDD}" type="presParOf" srcId="{21BB1C92-2402-414A-89D0-C90DB0EF7620}" destId="{1A7E9C51-A1D2-4101-ADC6-A98389992A64}" srcOrd="1" destOrd="0" presId="urn:microsoft.com/office/officeart/2008/layout/HorizontalMultiLevelHierarchy"/>
    <dgm:cxn modelId="{4270457C-DA3F-4AAA-A8B6-4D34740DFF1F}" type="presParOf" srcId="{B95A8519-5941-4F6B-B773-0E4DEBC34397}" destId="{C6142412-8403-448C-93F0-06CFB718F6BE}" srcOrd="12" destOrd="0" presId="urn:microsoft.com/office/officeart/2008/layout/HorizontalMultiLevelHierarchy"/>
    <dgm:cxn modelId="{DF49CAF9-FDC1-426B-888D-21B5325C117A}" type="presParOf" srcId="{C6142412-8403-448C-93F0-06CFB718F6BE}" destId="{E442EF31-C5BF-40DA-9E57-B23F202319D4}" srcOrd="0" destOrd="0" presId="urn:microsoft.com/office/officeart/2008/layout/HorizontalMultiLevelHierarchy"/>
    <dgm:cxn modelId="{EFFC3724-0163-4D78-9239-DA272F8859B5}" type="presParOf" srcId="{B95A8519-5941-4F6B-B773-0E4DEBC34397}" destId="{2B7556CC-3A1B-4C49-84BD-74A8DC9DB7D2}" srcOrd="13" destOrd="0" presId="urn:microsoft.com/office/officeart/2008/layout/HorizontalMultiLevelHierarchy"/>
    <dgm:cxn modelId="{5E971953-6544-490D-A744-A44B753513C0}" type="presParOf" srcId="{2B7556CC-3A1B-4C49-84BD-74A8DC9DB7D2}" destId="{F3B18388-42C6-4F25-9950-3C38328EEEC7}" srcOrd="0" destOrd="0" presId="urn:microsoft.com/office/officeart/2008/layout/HorizontalMultiLevelHierarchy"/>
    <dgm:cxn modelId="{62F89816-E22C-409F-9009-4CEE83B769A0}" type="presParOf" srcId="{2B7556CC-3A1B-4C49-84BD-74A8DC9DB7D2}" destId="{A4169655-D1EA-4612-A3D7-69DBC5C50F63}" srcOrd="1" destOrd="0" presId="urn:microsoft.com/office/officeart/2008/layout/HorizontalMultiLevelHierarchy"/>
    <dgm:cxn modelId="{42860BB4-A997-4695-A191-D54108DCA995}" type="presParOf" srcId="{B95A8519-5941-4F6B-B773-0E4DEBC34397}" destId="{F3CECA2E-E147-426E-8F88-A3AD6C3C477C}" srcOrd="14" destOrd="0" presId="urn:microsoft.com/office/officeart/2008/layout/HorizontalMultiLevelHierarchy"/>
    <dgm:cxn modelId="{A9DAC84C-A6B3-4F38-AABE-F41BEC3D1BF3}" type="presParOf" srcId="{F3CECA2E-E147-426E-8F88-A3AD6C3C477C}" destId="{95CD9BD2-67F9-4E21-94A2-CCA358310CE6}" srcOrd="0" destOrd="0" presId="urn:microsoft.com/office/officeart/2008/layout/HorizontalMultiLevelHierarchy"/>
    <dgm:cxn modelId="{ED27BE5B-4112-441A-8E1A-AA84B7A683A8}" type="presParOf" srcId="{B95A8519-5941-4F6B-B773-0E4DEBC34397}" destId="{96BB5E42-E7B7-4FB9-BD35-B7EF3B8D203B}" srcOrd="15" destOrd="0" presId="urn:microsoft.com/office/officeart/2008/layout/HorizontalMultiLevelHierarchy"/>
    <dgm:cxn modelId="{AC5BC028-BBCE-4BD7-B41A-D73C56E0BA17}" type="presParOf" srcId="{96BB5E42-E7B7-4FB9-BD35-B7EF3B8D203B}" destId="{445FD3A1-88F7-4953-ADFA-07C8A322A64A}" srcOrd="0" destOrd="0" presId="urn:microsoft.com/office/officeart/2008/layout/HorizontalMultiLevelHierarchy"/>
    <dgm:cxn modelId="{EA532261-2DAE-419F-A384-45B79E0E0912}" type="presParOf" srcId="{96BB5E42-E7B7-4FB9-BD35-B7EF3B8D203B}" destId="{FAD755E9-27D1-4268-B65B-2D4254D5DE00}" srcOrd="1" destOrd="0" presId="urn:microsoft.com/office/officeart/2008/layout/HorizontalMultiLevelHierarchy"/>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7D2008-54FE-4253-AECA-02129D5374A6}">
      <dsp:nvSpPr>
        <dsp:cNvPr id="0" name=""/>
        <dsp:cNvSpPr/>
      </dsp:nvSpPr>
      <dsp:spPr>
        <a:xfrm>
          <a:off x="176509" y="1162622"/>
          <a:ext cx="2558676" cy="843200"/>
        </a:xfrm>
        <a:prstGeom prst="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30480" tIns="30480" rIns="30480" bIns="30480" numCol="1" spcCol="1270" anchor="ctr" anchorCtr="0">
          <a:noAutofit/>
          <a:sp3d extrusionH="28000" prstMaterial="matte"/>
        </a:bodyPr>
        <a:lstStyle/>
        <a:p>
          <a:pPr lvl="0" algn="ctr" defTabSz="1066800">
            <a:lnSpc>
              <a:spcPct val="90000"/>
            </a:lnSpc>
            <a:spcBef>
              <a:spcPct val="0"/>
            </a:spcBef>
            <a:spcAft>
              <a:spcPct val="35000"/>
            </a:spcAft>
          </a:pPr>
          <a:r>
            <a:rPr lang="tr-TR" sz="2400" kern="1200" dirty="0" smtClean="0">
              <a:solidFill>
                <a:schemeClr val="tx2">
                  <a:lumMod val="60000"/>
                  <a:lumOff val="40000"/>
                </a:schemeClr>
              </a:solidFill>
            </a:rPr>
            <a:t>INTRODUCTION</a:t>
          </a:r>
          <a:endParaRPr lang="tr-TR" sz="2400" kern="1200" dirty="0">
            <a:solidFill>
              <a:schemeClr val="tx2">
                <a:lumMod val="60000"/>
                <a:lumOff val="40000"/>
              </a:schemeClr>
            </a:solidFill>
          </a:endParaRPr>
        </a:p>
      </dsp:txBody>
      <dsp:txXfrm>
        <a:off x="176509" y="1162622"/>
        <a:ext cx="2558676" cy="843200"/>
      </dsp:txXfrm>
    </dsp:sp>
    <dsp:sp modelId="{8FBA7278-8FC4-4C78-897D-03A785B19507}">
      <dsp:nvSpPr>
        <dsp:cNvPr id="0" name=""/>
        <dsp:cNvSpPr/>
      </dsp:nvSpPr>
      <dsp:spPr>
        <a:xfrm>
          <a:off x="170352" y="821659"/>
          <a:ext cx="203531" cy="203531"/>
        </a:xfrm>
        <a:prstGeom prst="ellipse">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extrusionH="152250">
          <a:bevelT w="63500" h="25400"/>
        </a:sp3d>
      </dsp:spPr>
      <dsp:style>
        <a:lnRef idx="0">
          <a:schemeClr val="accent1"/>
        </a:lnRef>
        <a:fillRef idx="3">
          <a:schemeClr val="accent1"/>
        </a:fillRef>
        <a:effectRef idx="3">
          <a:schemeClr val="accent1"/>
        </a:effectRef>
        <a:fontRef idx="minor">
          <a:schemeClr val="lt1"/>
        </a:fontRef>
      </dsp:style>
    </dsp:sp>
    <dsp:sp modelId="{06641FED-5916-47B6-A307-6EDAF1BCD03B}">
      <dsp:nvSpPr>
        <dsp:cNvPr id="0" name=""/>
        <dsp:cNvSpPr/>
      </dsp:nvSpPr>
      <dsp:spPr>
        <a:xfrm>
          <a:off x="312824" y="536715"/>
          <a:ext cx="203531" cy="203531"/>
        </a:xfrm>
        <a:prstGeom prst="ellipse">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extrusionH="152250">
          <a:bevelT w="63500" h="25400"/>
        </a:sp3d>
      </dsp:spPr>
      <dsp:style>
        <a:lnRef idx="0">
          <a:schemeClr val="accent1"/>
        </a:lnRef>
        <a:fillRef idx="3">
          <a:schemeClr val="accent1"/>
        </a:fillRef>
        <a:effectRef idx="3">
          <a:schemeClr val="accent1"/>
        </a:effectRef>
        <a:fontRef idx="minor">
          <a:schemeClr val="lt1"/>
        </a:fontRef>
      </dsp:style>
    </dsp:sp>
    <dsp:sp modelId="{A9F5C81E-36FB-49AF-8199-42D8C30E2243}">
      <dsp:nvSpPr>
        <dsp:cNvPr id="0" name=""/>
        <dsp:cNvSpPr/>
      </dsp:nvSpPr>
      <dsp:spPr>
        <a:xfrm>
          <a:off x="654756" y="593704"/>
          <a:ext cx="319834" cy="319834"/>
        </a:xfrm>
        <a:prstGeom prst="ellipse">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extrusionH="152250">
          <a:bevelT w="63500" h="25400"/>
        </a:sp3d>
      </dsp:spPr>
      <dsp:style>
        <a:lnRef idx="0">
          <a:schemeClr val="accent1"/>
        </a:lnRef>
        <a:fillRef idx="3">
          <a:schemeClr val="accent1"/>
        </a:fillRef>
        <a:effectRef idx="3">
          <a:schemeClr val="accent1"/>
        </a:effectRef>
        <a:fontRef idx="minor">
          <a:schemeClr val="lt1"/>
        </a:fontRef>
      </dsp:style>
    </dsp:sp>
    <dsp:sp modelId="{DADAB4CB-D813-476F-AE4F-ED29BFEBDC57}">
      <dsp:nvSpPr>
        <dsp:cNvPr id="0" name=""/>
        <dsp:cNvSpPr/>
      </dsp:nvSpPr>
      <dsp:spPr>
        <a:xfrm>
          <a:off x="939700" y="280266"/>
          <a:ext cx="203531" cy="203531"/>
        </a:xfrm>
        <a:prstGeom prst="ellipse">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extrusionH="152250">
          <a:bevelT w="63500" h="25400"/>
        </a:sp3d>
      </dsp:spPr>
      <dsp:style>
        <a:lnRef idx="0">
          <a:schemeClr val="accent1"/>
        </a:lnRef>
        <a:fillRef idx="3">
          <a:schemeClr val="accent1"/>
        </a:fillRef>
        <a:effectRef idx="3">
          <a:schemeClr val="accent1"/>
        </a:effectRef>
        <a:fontRef idx="minor">
          <a:schemeClr val="lt1"/>
        </a:fontRef>
      </dsp:style>
    </dsp:sp>
    <dsp:sp modelId="{27AE7C8D-05F1-4B34-8B4A-2C1BE2879882}">
      <dsp:nvSpPr>
        <dsp:cNvPr id="0" name=""/>
        <dsp:cNvSpPr/>
      </dsp:nvSpPr>
      <dsp:spPr>
        <a:xfrm>
          <a:off x="1310126" y="166289"/>
          <a:ext cx="203531" cy="203531"/>
        </a:xfrm>
        <a:prstGeom prst="ellipse">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extrusionH="152250">
          <a:bevelT w="63500" h="25400"/>
        </a:sp3d>
      </dsp:spPr>
      <dsp:style>
        <a:lnRef idx="0">
          <a:schemeClr val="accent1"/>
        </a:lnRef>
        <a:fillRef idx="3">
          <a:schemeClr val="accent1"/>
        </a:fillRef>
        <a:effectRef idx="3">
          <a:schemeClr val="accent1"/>
        </a:effectRef>
        <a:fontRef idx="minor">
          <a:schemeClr val="lt1"/>
        </a:fontRef>
      </dsp:style>
    </dsp:sp>
    <dsp:sp modelId="{1F9BFFEF-B158-47CB-85D0-A51D7517D688}">
      <dsp:nvSpPr>
        <dsp:cNvPr id="0" name=""/>
        <dsp:cNvSpPr/>
      </dsp:nvSpPr>
      <dsp:spPr>
        <a:xfrm>
          <a:off x="1766036" y="365749"/>
          <a:ext cx="203531" cy="203531"/>
        </a:xfrm>
        <a:prstGeom prst="ellipse">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extrusionH="152250">
          <a:bevelT w="63500" h="25400"/>
        </a:sp3d>
      </dsp:spPr>
      <dsp:style>
        <a:lnRef idx="0">
          <a:schemeClr val="accent1"/>
        </a:lnRef>
        <a:fillRef idx="3">
          <a:schemeClr val="accent1"/>
        </a:fillRef>
        <a:effectRef idx="3">
          <a:schemeClr val="accent1"/>
        </a:effectRef>
        <a:fontRef idx="minor">
          <a:schemeClr val="lt1"/>
        </a:fontRef>
      </dsp:style>
    </dsp:sp>
    <dsp:sp modelId="{B9581356-3BA4-4844-B447-2D705195502C}">
      <dsp:nvSpPr>
        <dsp:cNvPr id="0" name=""/>
        <dsp:cNvSpPr/>
      </dsp:nvSpPr>
      <dsp:spPr>
        <a:xfrm>
          <a:off x="2050979" y="508221"/>
          <a:ext cx="319834" cy="319834"/>
        </a:xfrm>
        <a:prstGeom prst="ellipse">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extrusionH="152250">
          <a:bevelT w="63500" h="25400"/>
        </a:sp3d>
      </dsp:spPr>
      <dsp:style>
        <a:lnRef idx="0">
          <a:schemeClr val="accent1"/>
        </a:lnRef>
        <a:fillRef idx="3">
          <a:schemeClr val="accent1"/>
        </a:fillRef>
        <a:effectRef idx="3">
          <a:schemeClr val="accent1"/>
        </a:effectRef>
        <a:fontRef idx="minor">
          <a:schemeClr val="lt1"/>
        </a:fontRef>
      </dsp:style>
    </dsp:sp>
    <dsp:sp modelId="{40B1A1B6-4DF2-4C0C-91D8-FDA5ABAD73B7}">
      <dsp:nvSpPr>
        <dsp:cNvPr id="0" name=""/>
        <dsp:cNvSpPr/>
      </dsp:nvSpPr>
      <dsp:spPr>
        <a:xfrm>
          <a:off x="2449900" y="821659"/>
          <a:ext cx="203531" cy="203531"/>
        </a:xfrm>
        <a:prstGeom prst="ellipse">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extrusionH="152250">
          <a:bevelT w="63500" h="25400"/>
        </a:sp3d>
      </dsp:spPr>
      <dsp:style>
        <a:lnRef idx="0">
          <a:schemeClr val="accent1"/>
        </a:lnRef>
        <a:fillRef idx="3">
          <a:schemeClr val="accent1"/>
        </a:fillRef>
        <a:effectRef idx="3">
          <a:schemeClr val="accent1"/>
        </a:effectRef>
        <a:fontRef idx="minor">
          <a:schemeClr val="lt1"/>
        </a:fontRef>
      </dsp:style>
    </dsp:sp>
    <dsp:sp modelId="{4E24A409-27ED-40A2-957D-8877910ADC7B}">
      <dsp:nvSpPr>
        <dsp:cNvPr id="0" name=""/>
        <dsp:cNvSpPr/>
      </dsp:nvSpPr>
      <dsp:spPr>
        <a:xfrm>
          <a:off x="2620866" y="1135096"/>
          <a:ext cx="203531" cy="203531"/>
        </a:xfrm>
        <a:prstGeom prst="ellipse">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extrusionH="152250">
          <a:bevelT w="63500" h="25400"/>
        </a:sp3d>
      </dsp:spPr>
      <dsp:style>
        <a:lnRef idx="0">
          <a:schemeClr val="accent1"/>
        </a:lnRef>
        <a:fillRef idx="3">
          <a:schemeClr val="accent1"/>
        </a:fillRef>
        <a:effectRef idx="3">
          <a:schemeClr val="accent1"/>
        </a:effectRef>
        <a:fontRef idx="minor">
          <a:schemeClr val="lt1"/>
        </a:fontRef>
      </dsp:style>
    </dsp:sp>
    <dsp:sp modelId="{A0A116A3-481E-45EA-8D2C-F09E6C9DD280}">
      <dsp:nvSpPr>
        <dsp:cNvPr id="0" name=""/>
        <dsp:cNvSpPr/>
      </dsp:nvSpPr>
      <dsp:spPr>
        <a:xfrm>
          <a:off x="1139160" y="536715"/>
          <a:ext cx="523365" cy="523365"/>
        </a:xfrm>
        <a:prstGeom prst="ellipse">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extrusionH="152250">
          <a:bevelT w="63500" h="25400"/>
        </a:sp3d>
      </dsp:spPr>
      <dsp:style>
        <a:lnRef idx="0">
          <a:schemeClr val="accent1"/>
        </a:lnRef>
        <a:fillRef idx="3">
          <a:schemeClr val="accent1"/>
        </a:fillRef>
        <a:effectRef idx="3">
          <a:schemeClr val="accent1"/>
        </a:effectRef>
        <a:fontRef idx="minor">
          <a:schemeClr val="lt1"/>
        </a:fontRef>
      </dsp:style>
    </dsp:sp>
    <dsp:sp modelId="{37674109-CF86-4E0A-94A7-3725D3F49D46}">
      <dsp:nvSpPr>
        <dsp:cNvPr id="0" name=""/>
        <dsp:cNvSpPr/>
      </dsp:nvSpPr>
      <dsp:spPr>
        <a:xfrm>
          <a:off x="27881" y="1619500"/>
          <a:ext cx="203531" cy="203531"/>
        </a:xfrm>
        <a:prstGeom prst="ellipse">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extrusionH="152250">
          <a:bevelT w="63500" h="25400"/>
        </a:sp3d>
      </dsp:spPr>
      <dsp:style>
        <a:lnRef idx="0">
          <a:schemeClr val="accent1"/>
        </a:lnRef>
        <a:fillRef idx="3">
          <a:schemeClr val="accent1"/>
        </a:fillRef>
        <a:effectRef idx="3">
          <a:schemeClr val="accent1"/>
        </a:effectRef>
        <a:fontRef idx="minor">
          <a:schemeClr val="lt1"/>
        </a:fontRef>
      </dsp:style>
    </dsp:sp>
    <dsp:sp modelId="{6ED9BB38-43D2-415B-9893-5202DE4C1518}">
      <dsp:nvSpPr>
        <dsp:cNvPr id="0" name=""/>
        <dsp:cNvSpPr/>
      </dsp:nvSpPr>
      <dsp:spPr>
        <a:xfrm>
          <a:off x="198847" y="1875949"/>
          <a:ext cx="319834" cy="319834"/>
        </a:xfrm>
        <a:prstGeom prst="ellipse">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extrusionH="152250">
          <a:bevelT w="63500" h="25400"/>
        </a:sp3d>
      </dsp:spPr>
      <dsp:style>
        <a:lnRef idx="0">
          <a:schemeClr val="accent1"/>
        </a:lnRef>
        <a:fillRef idx="3">
          <a:schemeClr val="accent1"/>
        </a:fillRef>
        <a:effectRef idx="3">
          <a:schemeClr val="accent1"/>
        </a:effectRef>
        <a:fontRef idx="minor">
          <a:schemeClr val="lt1"/>
        </a:fontRef>
      </dsp:style>
    </dsp:sp>
    <dsp:sp modelId="{95D0760D-C44C-4E76-B832-5F99D298C76C}">
      <dsp:nvSpPr>
        <dsp:cNvPr id="0" name=""/>
        <dsp:cNvSpPr/>
      </dsp:nvSpPr>
      <dsp:spPr>
        <a:xfrm>
          <a:off x="626262" y="2103904"/>
          <a:ext cx="465213" cy="465213"/>
        </a:xfrm>
        <a:prstGeom prst="ellipse">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extrusionH="152250">
          <a:bevelT w="63500" h="25400"/>
        </a:sp3d>
      </dsp:spPr>
      <dsp:style>
        <a:lnRef idx="0">
          <a:schemeClr val="accent1"/>
        </a:lnRef>
        <a:fillRef idx="3">
          <a:schemeClr val="accent1"/>
        </a:fillRef>
        <a:effectRef idx="3">
          <a:schemeClr val="accent1"/>
        </a:effectRef>
        <a:fontRef idx="minor">
          <a:schemeClr val="lt1"/>
        </a:fontRef>
      </dsp:style>
    </dsp:sp>
    <dsp:sp modelId="{4C514F31-8BDE-4D29-B93C-44E4B9DF4DDD}">
      <dsp:nvSpPr>
        <dsp:cNvPr id="0" name=""/>
        <dsp:cNvSpPr/>
      </dsp:nvSpPr>
      <dsp:spPr>
        <a:xfrm>
          <a:off x="1224643" y="2474331"/>
          <a:ext cx="203531" cy="203531"/>
        </a:xfrm>
        <a:prstGeom prst="ellipse">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extrusionH="152250">
          <a:bevelT w="63500" h="25400"/>
        </a:sp3d>
      </dsp:spPr>
      <dsp:style>
        <a:lnRef idx="0">
          <a:schemeClr val="accent1"/>
        </a:lnRef>
        <a:fillRef idx="3">
          <a:schemeClr val="accent1"/>
        </a:fillRef>
        <a:effectRef idx="3">
          <a:schemeClr val="accent1"/>
        </a:effectRef>
        <a:fontRef idx="minor">
          <a:schemeClr val="lt1"/>
        </a:fontRef>
      </dsp:style>
    </dsp:sp>
    <dsp:sp modelId="{D4D539CC-A2A1-42FB-8682-CA457DCF6050}">
      <dsp:nvSpPr>
        <dsp:cNvPr id="0" name=""/>
        <dsp:cNvSpPr/>
      </dsp:nvSpPr>
      <dsp:spPr>
        <a:xfrm>
          <a:off x="1338621" y="2103904"/>
          <a:ext cx="319834" cy="319834"/>
        </a:xfrm>
        <a:prstGeom prst="ellipse">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extrusionH="152250">
          <a:bevelT w="63500" h="25400"/>
        </a:sp3d>
      </dsp:spPr>
      <dsp:style>
        <a:lnRef idx="0">
          <a:schemeClr val="accent1"/>
        </a:lnRef>
        <a:fillRef idx="3">
          <a:schemeClr val="accent1"/>
        </a:fillRef>
        <a:effectRef idx="3">
          <a:schemeClr val="accent1"/>
        </a:effectRef>
        <a:fontRef idx="minor">
          <a:schemeClr val="lt1"/>
        </a:fontRef>
      </dsp:style>
    </dsp:sp>
    <dsp:sp modelId="{3E93510C-C8F2-456D-BB0C-567935687F63}">
      <dsp:nvSpPr>
        <dsp:cNvPr id="0" name=""/>
        <dsp:cNvSpPr/>
      </dsp:nvSpPr>
      <dsp:spPr>
        <a:xfrm>
          <a:off x="1623564" y="2502825"/>
          <a:ext cx="203531" cy="203531"/>
        </a:xfrm>
        <a:prstGeom prst="ellipse">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extrusionH="152250">
          <a:bevelT w="63500" h="25400"/>
        </a:sp3d>
      </dsp:spPr>
      <dsp:style>
        <a:lnRef idx="0">
          <a:schemeClr val="accent1"/>
        </a:lnRef>
        <a:fillRef idx="3">
          <a:schemeClr val="accent1"/>
        </a:fillRef>
        <a:effectRef idx="3">
          <a:schemeClr val="accent1"/>
        </a:effectRef>
        <a:fontRef idx="minor">
          <a:schemeClr val="lt1"/>
        </a:fontRef>
      </dsp:style>
    </dsp:sp>
    <dsp:sp modelId="{15524C5B-02D2-44DB-8A9F-C6987FE8532E}">
      <dsp:nvSpPr>
        <dsp:cNvPr id="0" name=""/>
        <dsp:cNvSpPr/>
      </dsp:nvSpPr>
      <dsp:spPr>
        <a:xfrm>
          <a:off x="1880013" y="2046916"/>
          <a:ext cx="465213" cy="465213"/>
        </a:xfrm>
        <a:prstGeom prst="ellipse">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extrusionH="152250">
          <a:bevelT w="63500" h="25400"/>
        </a:sp3d>
      </dsp:spPr>
      <dsp:style>
        <a:lnRef idx="0">
          <a:schemeClr val="accent1"/>
        </a:lnRef>
        <a:fillRef idx="3">
          <a:schemeClr val="accent1"/>
        </a:fillRef>
        <a:effectRef idx="3">
          <a:schemeClr val="accent1"/>
        </a:effectRef>
        <a:fontRef idx="minor">
          <a:schemeClr val="lt1"/>
        </a:fontRef>
      </dsp:style>
    </dsp:sp>
    <dsp:sp modelId="{3DE675D8-08B8-429F-A060-E603FB4890CA}">
      <dsp:nvSpPr>
        <dsp:cNvPr id="0" name=""/>
        <dsp:cNvSpPr/>
      </dsp:nvSpPr>
      <dsp:spPr>
        <a:xfrm>
          <a:off x="2506889" y="1932938"/>
          <a:ext cx="319834" cy="319834"/>
        </a:xfrm>
        <a:prstGeom prst="ellipse">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extrusionH="152250">
          <a:bevelT w="63500" h="25400"/>
        </a:sp3d>
      </dsp:spPr>
      <dsp:style>
        <a:lnRef idx="0">
          <a:schemeClr val="accent1"/>
        </a:lnRef>
        <a:fillRef idx="3">
          <a:schemeClr val="accent1"/>
        </a:fillRef>
        <a:effectRef idx="3">
          <a:schemeClr val="accent1"/>
        </a:effectRef>
        <a:fontRef idx="minor">
          <a:schemeClr val="lt1"/>
        </a:fontRef>
      </dsp:style>
    </dsp:sp>
    <dsp:sp modelId="{5EFDF766-E3BC-4D79-A594-D09ACFA329B9}">
      <dsp:nvSpPr>
        <dsp:cNvPr id="0" name=""/>
        <dsp:cNvSpPr/>
      </dsp:nvSpPr>
      <dsp:spPr>
        <a:xfrm>
          <a:off x="2790945" y="593230"/>
          <a:ext cx="939308" cy="1793242"/>
        </a:xfrm>
        <a:prstGeom prst="chevron">
          <a:avLst>
            <a:gd name="adj" fmla="val 62310"/>
          </a:avLst>
        </a:prstGeom>
        <a:solidFill>
          <a:schemeClr val="bg1"/>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25BDA447-8B1D-49E1-B250-9CEBE8551DCE}">
      <dsp:nvSpPr>
        <dsp:cNvPr id="0" name=""/>
        <dsp:cNvSpPr/>
      </dsp:nvSpPr>
      <dsp:spPr>
        <a:xfrm>
          <a:off x="3766032" y="594101"/>
          <a:ext cx="2561750" cy="1793225"/>
        </a:xfrm>
        <a:prstGeom prst="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30480" tIns="30480" rIns="30480" bIns="30480" numCol="1" spcCol="1270" anchor="ctr" anchorCtr="0">
          <a:noAutofit/>
          <a:sp3d extrusionH="28000" prstMaterial="matte"/>
        </a:bodyPr>
        <a:lstStyle/>
        <a:p>
          <a:pPr lvl="0" algn="ctr" defTabSz="1066800">
            <a:lnSpc>
              <a:spcPct val="90000"/>
            </a:lnSpc>
            <a:spcBef>
              <a:spcPct val="0"/>
            </a:spcBef>
            <a:spcAft>
              <a:spcPct val="35000"/>
            </a:spcAft>
          </a:pPr>
          <a:r>
            <a:rPr lang="tr-TR" sz="2400" kern="1200" dirty="0" smtClean="0">
              <a:solidFill>
                <a:schemeClr val="tx2">
                  <a:lumMod val="60000"/>
                  <a:lumOff val="40000"/>
                </a:schemeClr>
              </a:solidFill>
            </a:rPr>
            <a:t>EXPERIMENTAL</a:t>
          </a:r>
          <a:endParaRPr lang="tr-TR" sz="2400" kern="1200" dirty="0">
            <a:solidFill>
              <a:schemeClr val="tx2">
                <a:lumMod val="60000"/>
                <a:lumOff val="40000"/>
              </a:schemeClr>
            </a:solidFill>
          </a:endParaRPr>
        </a:p>
      </dsp:txBody>
      <dsp:txXfrm>
        <a:off x="3766032" y="594101"/>
        <a:ext cx="2561750" cy="1793225"/>
      </dsp:txXfrm>
    </dsp:sp>
    <dsp:sp modelId="{B0A6B416-BF52-4F85-AC0E-D0C4124BEB25}">
      <dsp:nvSpPr>
        <dsp:cNvPr id="0" name=""/>
        <dsp:cNvSpPr/>
      </dsp:nvSpPr>
      <dsp:spPr>
        <a:xfrm>
          <a:off x="3766032" y="3022415"/>
          <a:ext cx="2561750" cy="1579746"/>
        </a:xfrm>
        <a:prstGeom prst="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25400" tIns="25400" rIns="25400" bIns="25400" numCol="1" spcCol="1270" anchor="t" anchorCtr="0">
          <a:noAutofit/>
          <a:sp3d extrusionH="28000" prstMaterial="matte"/>
        </a:bodyPr>
        <a:lstStyle/>
        <a:p>
          <a:pPr marL="228600" lvl="1" indent="-228600" algn="l" defTabSz="889000">
            <a:lnSpc>
              <a:spcPct val="90000"/>
            </a:lnSpc>
            <a:spcBef>
              <a:spcPct val="0"/>
            </a:spcBef>
            <a:spcAft>
              <a:spcPct val="15000"/>
            </a:spcAft>
            <a:buChar char="••"/>
          </a:pPr>
          <a:endParaRPr lang="tr-TR" sz="2000" b="0" kern="1200" dirty="0">
            <a:solidFill>
              <a:schemeClr val="tx1">
                <a:lumMod val="75000"/>
                <a:lumOff val="25000"/>
              </a:schemeClr>
            </a:solidFill>
          </a:endParaRPr>
        </a:p>
        <a:p>
          <a:pPr marL="228600" lvl="1" indent="-228600" algn="l" defTabSz="889000">
            <a:lnSpc>
              <a:spcPct val="90000"/>
            </a:lnSpc>
            <a:spcBef>
              <a:spcPct val="0"/>
            </a:spcBef>
            <a:spcAft>
              <a:spcPct val="15000"/>
            </a:spcAft>
            <a:buChar char="••"/>
          </a:pPr>
          <a:r>
            <a:rPr lang="en-US" sz="2000" b="0" kern="1200" noProof="0" dirty="0" smtClean="0">
              <a:solidFill>
                <a:schemeClr val="tx1">
                  <a:lumMod val="75000"/>
                  <a:lumOff val="25000"/>
                </a:schemeClr>
              </a:solidFill>
            </a:rPr>
            <a:t>Methods</a:t>
          </a:r>
          <a:endParaRPr lang="en-US" sz="2000" b="0" kern="1200" noProof="0" dirty="0">
            <a:solidFill>
              <a:schemeClr val="tx1">
                <a:lumMod val="75000"/>
                <a:lumOff val="25000"/>
              </a:schemeClr>
            </a:solidFill>
          </a:endParaRPr>
        </a:p>
        <a:p>
          <a:pPr marL="228600" lvl="1" indent="-228600" algn="l" defTabSz="889000">
            <a:lnSpc>
              <a:spcPct val="90000"/>
            </a:lnSpc>
            <a:spcBef>
              <a:spcPct val="0"/>
            </a:spcBef>
            <a:spcAft>
              <a:spcPct val="15000"/>
            </a:spcAft>
            <a:buChar char="••"/>
          </a:pPr>
          <a:r>
            <a:rPr lang="tr-TR" sz="2000" b="0" kern="1200" dirty="0" err="1" smtClean="0">
              <a:solidFill>
                <a:schemeClr val="tx1">
                  <a:lumMod val="75000"/>
                  <a:lumOff val="25000"/>
                </a:schemeClr>
              </a:solidFill>
            </a:rPr>
            <a:t>Characterization</a:t>
          </a:r>
          <a:endParaRPr lang="tr-TR" sz="2000" b="0" kern="1200" dirty="0">
            <a:solidFill>
              <a:schemeClr val="tx1">
                <a:lumMod val="75000"/>
                <a:lumOff val="25000"/>
              </a:schemeClr>
            </a:solidFill>
          </a:endParaRPr>
        </a:p>
        <a:p>
          <a:pPr marL="228600" lvl="1" indent="-228600" algn="l" defTabSz="889000">
            <a:lnSpc>
              <a:spcPct val="90000"/>
            </a:lnSpc>
            <a:spcBef>
              <a:spcPct val="0"/>
            </a:spcBef>
            <a:spcAft>
              <a:spcPct val="15000"/>
            </a:spcAft>
            <a:buChar char="••"/>
          </a:pPr>
          <a:r>
            <a:rPr lang="tr-TR" sz="2000" b="0" i="1" kern="1200" dirty="0" smtClean="0">
              <a:solidFill>
                <a:schemeClr val="tx1">
                  <a:lumMod val="75000"/>
                  <a:lumOff val="25000"/>
                </a:schemeClr>
              </a:solidFill>
            </a:rPr>
            <a:t>In </a:t>
          </a:r>
          <a:r>
            <a:rPr lang="tr-TR" sz="2000" b="0" i="1" kern="1200" dirty="0" err="1" smtClean="0">
              <a:solidFill>
                <a:schemeClr val="tx1">
                  <a:lumMod val="75000"/>
                  <a:lumOff val="25000"/>
                </a:schemeClr>
              </a:solidFill>
            </a:rPr>
            <a:t>vitro</a:t>
          </a:r>
          <a:r>
            <a:rPr lang="tr-TR" sz="2000" b="0" i="1" kern="1200" dirty="0" smtClean="0">
              <a:solidFill>
                <a:schemeClr val="tx1">
                  <a:lumMod val="75000"/>
                  <a:lumOff val="25000"/>
                </a:schemeClr>
              </a:solidFill>
            </a:rPr>
            <a:t> </a:t>
          </a:r>
          <a:r>
            <a:rPr lang="tr-TR" sz="2000" b="0" kern="1200" dirty="0" err="1" smtClean="0">
              <a:solidFill>
                <a:schemeClr val="tx1">
                  <a:lumMod val="75000"/>
                  <a:lumOff val="25000"/>
                </a:schemeClr>
              </a:solidFill>
            </a:rPr>
            <a:t>study</a:t>
          </a:r>
          <a:endParaRPr lang="tr-TR" sz="2000" b="0" kern="1200" dirty="0">
            <a:solidFill>
              <a:schemeClr val="tx1">
                <a:lumMod val="75000"/>
                <a:lumOff val="25000"/>
              </a:schemeClr>
            </a:solidFill>
          </a:endParaRPr>
        </a:p>
        <a:p>
          <a:pPr marL="228600" lvl="1" indent="-228600" algn="l" defTabSz="889000">
            <a:lnSpc>
              <a:spcPct val="90000"/>
            </a:lnSpc>
            <a:spcBef>
              <a:spcPct val="0"/>
            </a:spcBef>
            <a:spcAft>
              <a:spcPct val="15000"/>
            </a:spcAft>
            <a:buChar char="••"/>
          </a:pPr>
          <a:r>
            <a:rPr lang="tr-TR" sz="2000" b="0" kern="1200" dirty="0" smtClean="0">
              <a:solidFill>
                <a:schemeClr val="tx1">
                  <a:lumMod val="75000"/>
                  <a:lumOff val="25000"/>
                </a:schemeClr>
              </a:solidFill>
            </a:rPr>
            <a:t>In </a:t>
          </a:r>
          <a:r>
            <a:rPr lang="tr-TR" sz="2000" b="0" kern="1200" dirty="0" err="1" smtClean="0">
              <a:solidFill>
                <a:schemeClr val="tx1">
                  <a:lumMod val="75000"/>
                  <a:lumOff val="25000"/>
                </a:schemeClr>
              </a:solidFill>
            </a:rPr>
            <a:t>vivo</a:t>
          </a:r>
          <a:r>
            <a:rPr lang="tr-TR" sz="2000" b="0" kern="1200" dirty="0" smtClean="0">
              <a:solidFill>
                <a:schemeClr val="tx1">
                  <a:lumMod val="75000"/>
                  <a:lumOff val="25000"/>
                </a:schemeClr>
              </a:solidFill>
            </a:rPr>
            <a:t> </a:t>
          </a:r>
          <a:r>
            <a:rPr lang="tr-TR" sz="2000" b="0" kern="1200" dirty="0" err="1" smtClean="0">
              <a:solidFill>
                <a:schemeClr val="tx1">
                  <a:lumMod val="75000"/>
                  <a:lumOff val="25000"/>
                </a:schemeClr>
              </a:solidFill>
            </a:rPr>
            <a:t>study</a:t>
          </a:r>
          <a:r>
            <a:rPr lang="tr-TR" sz="2000" b="0" kern="1200" dirty="0" smtClean="0">
              <a:solidFill>
                <a:schemeClr val="tx1">
                  <a:lumMod val="75000"/>
                  <a:lumOff val="25000"/>
                </a:schemeClr>
              </a:solidFill>
            </a:rPr>
            <a:t> </a:t>
          </a:r>
          <a:endParaRPr lang="tr-TR" sz="2000" kern="1200" dirty="0">
            <a:solidFill>
              <a:schemeClr val="tx1">
                <a:lumMod val="75000"/>
                <a:lumOff val="25000"/>
              </a:schemeClr>
            </a:solidFill>
          </a:endParaRPr>
        </a:p>
      </dsp:txBody>
      <dsp:txXfrm>
        <a:off x="3766032" y="3022415"/>
        <a:ext cx="2561750" cy="1579746"/>
      </dsp:txXfrm>
    </dsp:sp>
    <dsp:sp modelId="{690B9A6C-EF7E-4982-9C76-A60C3E6109B2}">
      <dsp:nvSpPr>
        <dsp:cNvPr id="0" name=""/>
        <dsp:cNvSpPr/>
      </dsp:nvSpPr>
      <dsp:spPr>
        <a:xfrm>
          <a:off x="6537906" y="539217"/>
          <a:ext cx="939308" cy="1793242"/>
        </a:xfrm>
        <a:prstGeom prst="chevron">
          <a:avLst>
            <a:gd name="adj" fmla="val 62310"/>
          </a:avLst>
        </a:prstGeom>
        <a:solidFill>
          <a:schemeClr val="bg1"/>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40F59625-FD30-44FF-83D5-C3368D42AF21}">
      <dsp:nvSpPr>
        <dsp:cNvPr id="0" name=""/>
        <dsp:cNvSpPr/>
      </dsp:nvSpPr>
      <dsp:spPr>
        <a:xfrm>
          <a:off x="7499912" y="374656"/>
          <a:ext cx="2177487" cy="2177487"/>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extrusionH="152250">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0" tIns="0" rIns="0" bIns="0" numCol="1" spcCol="1270" anchor="ctr" anchorCtr="0">
          <a:noAutofit/>
          <a:sp3d extrusionH="28000" prstMaterial="matte"/>
        </a:bodyPr>
        <a:lstStyle/>
        <a:p>
          <a:pPr lvl="0" algn="ctr" defTabSz="1066800">
            <a:lnSpc>
              <a:spcPct val="90000"/>
            </a:lnSpc>
            <a:spcBef>
              <a:spcPct val="0"/>
            </a:spcBef>
            <a:spcAft>
              <a:spcPct val="35000"/>
            </a:spcAft>
          </a:pPr>
          <a:r>
            <a:rPr lang="tr-TR" sz="2400" kern="1200" dirty="0" smtClean="0">
              <a:solidFill>
                <a:schemeClr val="tx2">
                  <a:lumMod val="60000"/>
                  <a:lumOff val="40000"/>
                </a:schemeClr>
              </a:solidFill>
            </a:rPr>
            <a:t>RESULTS and DISCUSSION</a:t>
          </a:r>
          <a:endParaRPr lang="tr-TR" sz="2400" kern="1200" dirty="0">
            <a:solidFill>
              <a:schemeClr val="tx2">
                <a:lumMod val="60000"/>
                <a:lumOff val="40000"/>
              </a:schemeClr>
            </a:solidFill>
          </a:endParaRPr>
        </a:p>
      </dsp:txBody>
      <dsp:txXfrm>
        <a:off x="7499912" y="374656"/>
        <a:ext cx="2177487" cy="217748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263C499-ABDC-43A6-A265-FC3DA19B2974}">
      <dsp:nvSpPr>
        <dsp:cNvPr id="0" name=""/>
        <dsp:cNvSpPr/>
      </dsp:nvSpPr>
      <dsp:spPr>
        <a:xfrm>
          <a:off x="5373559" y="3179038"/>
          <a:ext cx="2230291" cy="468016"/>
        </a:xfrm>
        <a:custGeom>
          <a:avLst/>
          <a:gdLst/>
          <a:ahLst/>
          <a:cxnLst/>
          <a:rect l="0" t="0" r="0" b="0"/>
          <a:pathLst>
            <a:path>
              <a:moveTo>
                <a:pt x="0" y="0"/>
              </a:moveTo>
              <a:lnTo>
                <a:pt x="0" y="334058"/>
              </a:lnTo>
              <a:lnTo>
                <a:pt x="2230291" y="334058"/>
              </a:lnTo>
              <a:lnTo>
                <a:pt x="2230291" y="468016"/>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B21D95B-DAEB-418C-B117-3715F9D74A55}">
      <dsp:nvSpPr>
        <dsp:cNvPr id="0" name=""/>
        <dsp:cNvSpPr/>
      </dsp:nvSpPr>
      <dsp:spPr>
        <a:xfrm>
          <a:off x="5264417" y="3179038"/>
          <a:ext cx="91440" cy="443902"/>
        </a:xfrm>
        <a:custGeom>
          <a:avLst/>
          <a:gdLst/>
          <a:ahLst/>
          <a:cxnLst/>
          <a:rect l="0" t="0" r="0" b="0"/>
          <a:pathLst>
            <a:path>
              <a:moveTo>
                <a:pt x="109142" y="0"/>
              </a:moveTo>
              <a:lnTo>
                <a:pt x="109142" y="309944"/>
              </a:lnTo>
              <a:lnTo>
                <a:pt x="45720" y="309944"/>
              </a:lnTo>
              <a:lnTo>
                <a:pt x="45720" y="443902"/>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9BB262B-0E21-4459-9AFD-86EB6C022531}">
      <dsp:nvSpPr>
        <dsp:cNvPr id="0" name=""/>
        <dsp:cNvSpPr/>
      </dsp:nvSpPr>
      <dsp:spPr>
        <a:xfrm>
          <a:off x="3056506" y="3179038"/>
          <a:ext cx="2317053" cy="424189"/>
        </a:xfrm>
        <a:custGeom>
          <a:avLst/>
          <a:gdLst/>
          <a:ahLst/>
          <a:cxnLst/>
          <a:rect l="0" t="0" r="0" b="0"/>
          <a:pathLst>
            <a:path>
              <a:moveTo>
                <a:pt x="2317053" y="0"/>
              </a:moveTo>
              <a:lnTo>
                <a:pt x="2317053" y="290231"/>
              </a:lnTo>
              <a:lnTo>
                <a:pt x="0" y="290231"/>
              </a:lnTo>
              <a:lnTo>
                <a:pt x="0" y="424189"/>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C052748-EBFC-444D-A7E1-24E9C5FA0E34}">
      <dsp:nvSpPr>
        <dsp:cNvPr id="0" name=""/>
        <dsp:cNvSpPr/>
      </dsp:nvSpPr>
      <dsp:spPr>
        <a:xfrm>
          <a:off x="3154329" y="1525650"/>
          <a:ext cx="2219229" cy="434205"/>
        </a:xfrm>
        <a:custGeom>
          <a:avLst/>
          <a:gdLst/>
          <a:ahLst/>
          <a:cxnLst/>
          <a:rect l="0" t="0" r="0" b="0"/>
          <a:pathLst>
            <a:path>
              <a:moveTo>
                <a:pt x="0" y="0"/>
              </a:moveTo>
              <a:lnTo>
                <a:pt x="0" y="300247"/>
              </a:lnTo>
              <a:lnTo>
                <a:pt x="2219229" y="300247"/>
              </a:lnTo>
              <a:lnTo>
                <a:pt x="2219229" y="434205"/>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EB83E8E-E09C-4204-8E21-4049C753F534}">
      <dsp:nvSpPr>
        <dsp:cNvPr id="0" name=""/>
        <dsp:cNvSpPr/>
      </dsp:nvSpPr>
      <dsp:spPr>
        <a:xfrm>
          <a:off x="916468" y="1525650"/>
          <a:ext cx="2237861" cy="434205"/>
        </a:xfrm>
        <a:custGeom>
          <a:avLst/>
          <a:gdLst/>
          <a:ahLst/>
          <a:cxnLst/>
          <a:rect l="0" t="0" r="0" b="0"/>
          <a:pathLst>
            <a:path>
              <a:moveTo>
                <a:pt x="2237861" y="0"/>
              </a:moveTo>
              <a:lnTo>
                <a:pt x="2237861" y="300247"/>
              </a:lnTo>
              <a:lnTo>
                <a:pt x="0" y="300247"/>
              </a:lnTo>
              <a:lnTo>
                <a:pt x="0" y="434205"/>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109B8A6-87E3-4ABE-8F6F-CFBDCF7089CF}">
      <dsp:nvSpPr>
        <dsp:cNvPr id="0" name=""/>
        <dsp:cNvSpPr/>
      </dsp:nvSpPr>
      <dsp:spPr>
        <a:xfrm>
          <a:off x="2041325" y="-10016"/>
          <a:ext cx="2226008" cy="153566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199811A-626E-4C4F-889D-5AAE183531FE}">
      <dsp:nvSpPr>
        <dsp:cNvPr id="0" name=""/>
        <dsp:cNvSpPr/>
      </dsp:nvSpPr>
      <dsp:spPr>
        <a:xfrm>
          <a:off x="2201994" y="142619"/>
          <a:ext cx="2226008" cy="153566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noProof="0" dirty="0" smtClean="0"/>
            <a:t>Loading Methods</a:t>
          </a:r>
          <a:endParaRPr lang="en-US" sz="2800" b="1" kern="1200" noProof="0" dirty="0"/>
        </a:p>
      </dsp:txBody>
      <dsp:txXfrm>
        <a:off x="2201994" y="142619"/>
        <a:ext cx="2226008" cy="1535666"/>
      </dsp:txXfrm>
    </dsp:sp>
    <dsp:sp modelId="{28F7828F-8FD7-4428-AC20-F57832C5725B}">
      <dsp:nvSpPr>
        <dsp:cNvPr id="0" name=""/>
        <dsp:cNvSpPr/>
      </dsp:nvSpPr>
      <dsp:spPr>
        <a:xfrm>
          <a:off x="4743" y="1959855"/>
          <a:ext cx="1823449" cy="2060165"/>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66E8C71-89A9-457A-BD08-5C997CDEEBDA}">
      <dsp:nvSpPr>
        <dsp:cNvPr id="0" name=""/>
        <dsp:cNvSpPr/>
      </dsp:nvSpPr>
      <dsp:spPr>
        <a:xfrm>
          <a:off x="165412" y="2112491"/>
          <a:ext cx="1823449" cy="2060165"/>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ts val="0"/>
            </a:spcAft>
          </a:pPr>
          <a:r>
            <a:rPr lang="tr-TR" sz="2000" b="1" kern="1200" dirty="0" smtClean="0"/>
            <a:t>Under </a:t>
          </a:r>
          <a:r>
            <a:rPr lang="tr-TR" sz="2000" b="1" kern="1200" dirty="0" err="1" smtClean="0"/>
            <a:t>vacuum</a:t>
          </a:r>
          <a:r>
            <a:rPr lang="tr-TR" sz="2000" b="1" kern="1200" dirty="0" smtClean="0"/>
            <a:t> (100 </a:t>
          </a:r>
          <a:r>
            <a:rPr lang="tr-TR" sz="2000" b="1" kern="1200" dirty="0" err="1" smtClean="0"/>
            <a:t>mmHg</a:t>
          </a:r>
          <a:r>
            <a:rPr lang="tr-TR" sz="2000" b="1" kern="1200" dirty="0" smtClean="0"/>
            <a:t>) </a:t>
          </a:r>
        </a:p>
        <a:p>
          <a:pPr lvl="0" algn="ctr" defTabSz="889000">
            <a:lnSpc>
              <a:spcPct val="100000"/>
            </a:lnSpc>
            <a:spcBef>
              <a:spcPct val="0"/>
            </a:spcBef>
            <a:spcAft>
              <a:spcPts val="0"/>
            </a:spcAft>
          </a:pPr>
          <a:r>
            <a:rPr lang="tr-TR" sz="2000" b="1" kern="1200" dirty="0" smtClean="0"/>
            <a:t>1:1 </a:t>
          </a:r>
          <a:r>
            <a:rPr lang="tr-TR" sz="2000" b="1" kern="1200" dirty="0" err="1" smtClean="0"/>
            <a:t>molar</a:t>
          </a:r>
          <a:r>
            <a:rPr lang="tr-TR" sz="2000" b="1" kern="1200" dirty="0" smtClean="0"/>
            <a:t> </a:t>
          </a:r>
          <a:r>
            <a:rPr lang="tr-TR" sz="2000" b="1" kern="1200" dirty="0" err="1" smtClean="0"/>
            <a:t>ratio</a:t>
          </a:r>
          <a:endParaRPr lang="tr-TR" sz="2000" b="1" kern="1200" dirty="0" smtClean="0"/>
        </a:p>
        <a:p>
          <a:pPr lvl="0" algn="ctr" defTabSz="889000">
            <a:lnSpc>
              <a:spcPct val="100000"/>
            </a:lnSpc>
            <a:spcBef>
              <a:spcPct val="0"/>
            </a:spcBef>
            <a:spcAft>
              <a:spcPts val="0"/>
            </a:spcAft>
          </a:pPr>
          <a:r>
            <a:rPr lang="tr-TR" sz="2000" b="1" kern="1200" dirty="0" smtClean="0">
              <a:ln>
                <a:solidFill>
                  <a:schemeClr val="accent4">
                    <a:lumMod val="60000"/>
                    <a:lumOff val="40000"/>
                  </a:schemeClr>
                </a:solidFill>
              </a:ln>
            </a:rPr>
            <a:t>HNT-GABA VAC</a:t>
          </a:r>
          <a:endParaRPr lang="tr-TR" sz="2000" b="1" kern="1200" dirty="0">
            <a:ln>
              <a:solidFill>
                <a:schemeClr val="accent4">
                  <a:lumMod val="60000"/>
                  <a:lumOff val="40000"/>
                </a:schemeClr>
              </a:solidFill>
            </a:ln>
          </a:endParaRPr>
        </a:p>
      </dsp:txBody>
      <dsp:txXfrm>
        <a:off x="165412" y="2112491"/>
        <a:ext cx="1823449" cy="2060165"/>
      </dsp:txXfrm>
    </dsp:sp>
    <dsp:sp modelId="{7D61849E-7030-487C-BEAB-95CAF9910DFA}">
      <dsp:nvSpPr>
        <dsp:cNvPr id="0" name=""/>
        <dsp:cNvSpPr/>
      </dsp:nvSpPr>
      <dsp:spPr>
        <a:xfrm>
          <a:off x="4411071" y="1959855"/>
          <a:ext cx="1924975" cy="1219182"/>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2CD05BC-2034-4A5B-8D02-E472FC819020}">
      <dsp:nvSpPr>
        <dsp:cNvPr id="0" name=""/>
        <dsp:cNvSpPr/>
      </dsp:nvSpPr>
      <dsp:spPr>
        <a:xfrm>
          <a:off x="4571741" y="2112491"/>
          <a:ext cx="1924975" cy="1219182"/>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err="1" smtClean="0"/>
            <a:t>Heat</a:t>
          </a:r>
          <a:r>
            <a:rPr lang="tr-TR" sz="2000" b="1" kern="1200" dirty="0" smtClean="0"/>
            <a:t> </a:t>
          </a:r>
          <a:r>
            <a:rPr lang="tr-TR" sz="2000" b="1" kern="1200" dirty="0" err="1" smtClean="0"/>
            <a:t>treatment</a:t>
          </a:r>
          <a:r>
            <a:rPr lang="tr-TR" sz="2000" b="1" kern="1200" dirty="0" smtClean="0"/>
            <a:t> (80</a:t>
          </a:r>
          <a:r>
            <a:rPr lang="en-GB" sz="2000" b="1" kern="1200" dirty="0" smtClean="0">
              <a:effectLst/>
              <a:latin typeface="Times New Roman" panose="02020603050405020304" pitchFamily="18" charset="0"/>
              <a:ea typeface="Times New Roman" panose="02020603050405020304" pitchFamily="18" charset="0"/>
            </a:rPr>
            <a:t>º</a:t>
          </a:r>
          <a:r>
            <a:rPr lang="en-GB" sz="2000" b="1" kern="1200" dirty="0" smtClean="0"/>
            <a:t>C</a:t>
          </a:r>
          <a:r>
            <a:rPr lang="tr-TR" sz="2000" b="1" kern="1200" dirty="0" smtClean="0"/>
            <a:t>, 2 </a:t>
          </a:r>
          <a:r>
            <a:rPr lang="tr-TR" sz="2000" b="1" kern="1200" dirty="0" err="1" smtClean="0"/>
            <a:t>hr</a:t>
          </a:r>
          <a:r>
            <a:rPr lang="tr-TR" sz="2000" b="1" kern="1200" dirty="0" smtClean="0"/>
            <a:t>)</a:t>
          </a:r>
          <a:endParaRPr lang="tr-TR" sz="2000" b="1" kern="1200" dirty="0"/>
        </a:p>
      </dsp:txBody>
      <dsp:txXfrm>
        <a:off x="4571741" y="2112491"/>
        <a:ext cx="1924975" cy="1219182"/>
      </dsp:txXfrm>
    </dsp:sp>
    <dsp:sp modelId="{2F16EE42-8936-44EF-BA32-4E912BCD1648}">
      <dsp:nvSpPr>
        <dsp:cNvPr id="0" name=""/>
        <dsp:cNvSpPr/>
      </dsp:nvSpPr>
      <dsp:spPr>
        <a:xfrm>
          <a:off x="2086513" y="3603227"/>
          <a:ext cx="1939984" cy="1425736"/>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339EFA4-5CF8-4418-8D6D-78AF27E1641D}">
      <dsp:nvSpPr>
        <dsp:cNvPr id="0" name=""/>
        <dsp:cNvSpPr/>
      </dsp:nvSpPr>
      <dsp:spPr>
        <a:xfrm>
          <a:off x="2247183" y="3755863"/>
          <a:ext cx="1939984" cy="1425736"/>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ts val="0"/>
            </a:spcAft>
          </a:pPr>
          <a:r>
            <a:rPr lang="tr-TR" sz="1800" b="1" kern="1200" dirty="0" err="1" smtClean="0"/>
            <a:t>Heat</a:t>
          </a:r>
          <a:r>
            <a:rPr lang="tr-TR" sz="1800" b="1" kern="1200" dirty="0" smtClean="0"/>
            <a:t> </a:t>
          </a:r>
          <a:r>
            <a:rPr lang="tr-TR" sz="1800" b="1" kern="1200" dirty="0" err="1" smtClean="0"/>
            <a:t>treatment</a:t>
          </a:r>
          <a:r>
            <a:rPr lang="tr-TR" sz="1800" b="1" kern="1200" dirty="0" smtClean="0"/>
            <a:t> + </a:t>
          </a:r>
          <a:r>
            <a:rPr lang="tr-TR" sz="1800" b="1" kern="1200" dirty="0" err="1" smtClean="0"/>
            <a:t>Washing</a:t>
          </a:r>
          <a:r>
            <a:rPr lang="tr-TR" sz="1800" b="1" kern="1200" dirty="0" smtClean="0"/>
            <a:t> + </a:t>
          </a:r>
          <a:r>
            <a:rPr lang="tr-TR" sz="1800" b="1" kern="1200" dirty="0" err="1" smtClean="0"/>
            <a:t>Centrifugation</a:t>
          </a:r>
          <a:r>
            <a:rPr lang="tr-TR" sz="1800" kern="1200" dirty="0" smtClean="0"/>
            <a:t> </a:t>
          </a:r>
        </a:p>
        <a:p>
          <a:pPr lvl="0" algn="ctr" defTabSz="800100">
            <a:lnSpc>
              <a:spcPct val="100000"/>
            </a:lnSpc>
            <a:spcBef>
              <a:spcPct val="0"/>
            </a:spcBef>
            <a:spcAft>
              <a:spcPts val="0"/>
            </a:spcAft>
          </a:pPr>
          <a:r>
            <a:rPr lang="tr-TR" sz="1800" b="1" kern="1200" dirty="0" smtClean="0"/>
            <a:t>1:1 </a:t>
          </a:r>
          <a:r>
            <a:rPr lang="tr-TR" sz="1800" b="1" kern="1200" dirty="0" err="1" smtClean="0"/>
            <a:t>molar</a:t>
          </a:r>
          <a:r>
            <a:rPr lang="tr-TR" sz="1800" b="1" kern="1200" dirty="0" smtClean="0"/>
            <a:t> </a:t>
          </a:r>
          <a:r>
            <a:rPr lang="tr-TR" sz="1800" b="1" kern="1200" dirty="0" err="1" smtClean="0"/>
            <a:t>ratio</a:t>
          </a:r>
          <a:endParaRPr lang="tr-TR" sz="1800" b="1" kern="1200" dirty="0" smtClean="0"/>
        </a:p>
        <a:p>
          <a:pPr lvl="0" algn="ctr" defTabSz="800100">
            <a:lnSpc>
              <a:spcPct val="100000"/>
            </a:lnSpc>
            <a:spcBef>
              <a:spcPct val="0"/>
            </a:spcBef>
            <a:spcAft>
              <a:spcPts val="0"/>
            </a:spcAft>
          </a:pPr>
          <a:r>
            <a:rPr lang="tr-TR" sz="1800" b="1" kern="1200" dirty="0" smtClean="0">
              <a:ln>
                <a:solidFill>
                  <a:schemeClr val="accent4">
                    <a:lumMod val="60000"/>
                    <a:lumOff val="40000"/>
                  </a:schemeClr>
                </a:solidFill>
              </a:ln>
            </a:rPr>
            <a:t>HNT-GABA H1</a:t>
          </a:r>
          <a:endParaRPr lang="tr-TR" sz="1800" b="1" kern="1200" dirty="0">
            <a:ln>
              <a:solidFill>
                <a:schemeClr val="accent4">
                  <a:lumMod val="60000"/>
                  <a:lumOff val="40000"/>
                </a:schemeClr>
              </a:solidFill>
            </a:ln>
          </a:endParaRPr>
        </a:p>
      </dsp:txBody>
      <dsp:txXfrm>
        <a:off x="2247183" y="3755863"/>
        <a:ext cx="1939984" cy="1425736"/>
      </dsp:txXfrm>
    </dsp:sp>
    <dsp:sp modelId="{FA9CFDEC-A793-4D5D-9DAB-CB6CAD6F25A4}">
      <dsp:nvSpPr>
        <dsp:cNvPr id="0" name=""/>
        <dsp:cNvSpPr/>
      </dsp:nvSpPr>
      <dsp:spPr>
        <a:xfrm>
          <a:off x="4363353" y="3622940"/>
          <a:ext cx="1893567" cy="1389779"/>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11BCC49-00F3-4B32-8618-F8B77A1BAAD4}">
      <dsp:nvSpPr>
        <dsp:cNvPr id="0" name=""/>
        <dsp:cNvSpPr/>
      </dsp:nvSpPr>
      <dsp:spPr>
        <a:xfrm>
          <a:off x="4524022" y="3775576"/>
          <a:ext cx="1893567" cy="1389779"/>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ts val="0"/>
            </a:spcAft>
          </a:pPr>
          <a:r>
            <a:rPr lang="tr-TR" sz="1800" b="1" kern="1200" dirty="0" err="1" smtClean="0"/>
            <a:t>Heat</a:t>
          </a:r>
          <a:r>
            <a:rPr lang="tr-TR" sz="1800" b="1" kern="1200" dirty="0" smtClean="0"/>
            <a:t> </a:t>
          </a:r>
          <a:r>
            <a:rPr lang="tr-TR" sz="1800" b="1" kern="1200" dirty="0" err="1" smtClean="0"/>
            <a:t>treatment</a:t>
          </a:r>
          <a:r>
            <a:rPr lang="tr-TR" sz="1800" b="1" kern="1200" dirty="0" smtClean="0"/>
            <a:t> + </a:t>
          </a:r>
          <a:r>
            <a:rPr lang="tr-TR" sz="1800" b="1" kern="1200" dirty="0" err="1" smtClean="0"/>
            <a:t>Washing</a:t>
          </a:r>
          <a:r>
            <a:rPr lang="tr-TR" sz="1800" b="1" kern="1200" dirty="0" smtClean="0"/>
            <a:t> + </a:t>
          </a:r>
          <a:r>
            <a:rPr lang="tr-TR" sz="1800" b="1" kern="1200" dirty="0" err="1" smtClean="0"/>
            <a:t>Centrifugation</a:t>
          </a:r>
          <a:endParaRPr lang="tr-TR" sz="1800" b="1" kern="1200" dirty="0" smtClean="0"/>
        </a:p>
        <a:p>
          <a:pPr lvl="0" algn="ctr" defTabSz="800100">
            <a:lnSpc>
              <a:spcPct val="100000"/>
            </a:lnSpc>
            <a:spcBef>
              <a:spcPct val="0"/>
            </a:spcBef>
            <a:spcAft>
              <a:spcPts val="0"/>
            </a:spcAft>
          </a:pPr>
          <a:r>
            <a:rPr lang="tr-TR" sz="1800" b="1" kern="1200" dirty="0" smtClean="0"/>
            <a:t>1:2 </a:t>
          </a:r>
          <a:r>
            <a:rPr lang="tr-TR" sz="1800" b="1" kern="1200" dirty="0" err="1" smtClean="0"/>
            <a:t>Molar</a:t>
          </a:r>
          <a:r>
            <a:rPr lang="tr-TR" sz="1800" b="1" kern="1200" dirty="0" smtClean="0"/>
            <a:t> </a:t>
          </a:r>
          <a:r>
            <a:rPr lang="tr-TR" sz="1800" b="1" kern="1200" dirty="0" err="1" smtClean="0"/>
            <a:t>ratio</a:t>
          </a:r>
          <a:endParaRPr lang="tr-TR" sz="1800" b="1" kern="1200" dirty="0" smtClean="0"/>
        </a:p>
        <a:p>
          <a:pPr lvl="0" algn="ctr" defTabSz="800100">
            <a:lnSpc>
              <a:spcPct val="100000"/>
            </a:lnSpc>
            <a:spcBef>
              <a:spcPct val="0"/>
            </a:spcBef>
            <a:spcAft>
              <a:spcPts val="0"/>
            </a:spcAft>
          </a:pPr>
          <a:r>
            <a:rPr lang="tr-TR" sz="1800" b="1" kern="1200" dirty="0" smtClean="0">
              <a:ln>
                <a:solidFill>
                  <a:schemeClr val="accent4">
                    <a:lumMod val="60000"/>
                    <a:lumOff val="40000"/>
                  </a:schemeClr>
                </a:solidFill>
              </a:ln>
            </a:rPr>
            <a:t>HNT-GABA H2</a:t>
          </a:r>
          <a:endParaRPr lang="tr-TR" sz="1800" kern="1200" dirty="0">
            <a:ln>
              <a:solidFill>
                <a:schemeClr val="accent4">
                  <a:lumMod val="60000"/>
                  <a:lumOff val="40000"/>
                </a:schemeClr>
              </a:solidFill>
            </a:ln>
          </a:endParaRPr>
        </a:p>
      </dsp:txBody>
      <dsp:txXfrm>
        <a:off x="4524022" y="3775576"/>
        <a:ext cx="1893567" cy="1389779"/>
      </dsp:txXfrm>
    </dsp:sp>
    <dsp:sp modelId="{1AEE15A7-0B05-4773-83F4-60248743EA5E}">
      <dsp:nvSpPr>
        <dsp:cNvPr id="0" name=""/>
        <dsp:cNvSpPr/>
      </dsp:nvSpPr>
      <dsp:spPr>
        <a:xfrm>
          <a:off x="6617938" y="3647054"/>
          <a:ext cx="1971826" cy="1381910"/>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8EDF48D-6171-4EF8-80CE-ABA9507BCB69}">
      <dsp:nvSpPr>
        <dsp:cNvPr id="0" name=""/>
        <dsp:cNvSpPr/>
      </dsp:nvSpPr>
      <dsp:spPr>
        <a:xfrm>
          <a:off x="6778607" y="3799689"/>
          <a:ext cx="1971826" cy="138191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ts val="0"/>
            </a:spcAft>
          </a:pPr>
          <a:r>
            <a:rPr lang="tr-TR" sz="1800" b="1" kern="1200" dirty="0" err="1" smtClean="0"/>
            <a:t>Heat</a:t>
          </a:r>
          <a:r>
            <a:rPr lang="tr-TR" sz="1800" b="1" kern="1200" dirty="0" smtClean="0"/>
            <a:t> </a:t>
          </a:r>
          <a:r>
            <a:rPr lang="tr-TR" sz="1800" b="1" kern="1200" dirty="0" err="1" smtClean="0"/>
            <a:t>treatment</a:t>
          </a:r>
          <a:r>
            <a:rPr lang="tr-TR" sz="1800" b="1" kern="1200" dirty="0" smtClean="0"/>
            <a:t> + </a:t>
          </a:r>
          <a:r>
            <a:rPr lang="tr-TR" sz="1800" b="1" kern="1200" dirty="0" err="1" smtClean="0"/>
            <a:t>Frezee</a:t>
          </a:r>
          <a:r>
            <a:rPr lang="tr-TR" sz="1800" b="1" kern="1200" dirty="0" smtClean="0"/>
            <a:t>- </a:t>
          </a:r>
          <a:r>
            <a:rPr lang="tr-TR" sz="1800" b="1" kern="1200" dirty="0" err="1" smtClean="0"/>
            <a:t>drying</a:t>
          </a:r>
          <a:endParaRPr lang="tr-TR" sz="1800" b="1" kern="1200" dirty="0" smtClean="0"/>
        </a:p>
        <a:p>
          <a:pPr lvl="0" algn="ctr" defTabSz="800100">
            <a:lnSpc>
              <a:spcPct val="100000"/>
            </a:lnSpc>
            <a:spcBef>
              <a:spcPct val="0"/>
            </a:spcBef>
            <a:spcAft>
              <a:spcPts val="0"/>
            </a:spcAft>
          </a:pPr>
          <a:r>
            <a:rPr lang="tr-TR" sz="1800" b="1" kern="1200" dirty="0" smtClean="0"/>
            <a:t>1:1 </a:t>
          </a:r>
          <a:r>
            <a:rPr lang="tr-TR" sz="1800" b="1" kern="1200" dirty="0" err="1" smtClean="0"/>
            <a:t>Molar</a:t>
          </a:r>
          <a:r>
            <a:rPr lang="tr-TR" sz="1800" b="1" kern="1200" dirty="0" smtClean="0"/>
            <a:t> </a:t>
          </a:r>
          <a:r>
            <a:rPr lang="tr-TR" sz="1800" b="1" kern="1200" dirty="0" err="1" smtClean="0"/>
            <a:t>ratio</a:t>
          </a:r>
          <a:endParaRPr lang="tr-TR" sz="1800" b="1" kern="1200" dirty="0" smtClean="0"/>
        </a:p>
        <a:p>
          <a:pPr lvl="0" algn="ctr" defTabSz="800100">
            <a:lnSpc>
              <a:spcPct val="100000"/>
            </a:lnSpc>
            <a:spcBef>
              <a:spcPct val="0"/>
            </a:spcBef>
            <a:spcAft>
              <a:spcPts val="0"/>
            </a:spcAft>
          </a:pPr>
          <a:r>
            <a:rPr lang="tr-TR" sz="1800" b="1" kern="1200" dirty="0" smtClean="0">
              <a:ln>
                <a:solidFill>
                  <a:schemeClr val="accent4">
                    <a:lumMod val="60000"/>
                    <a:lumOff val="40000"/>
                  </a:schemeClr>
                </a:solidFill>
              </a:ln>
            </a:rPr>
            <a:t>HNT-GABA H3</a:t>
          </a:r>
          <a:endParaRPr lang="tr-TR" sz="1800" b="1" kern="1200" dirty="0">
            <a:ln>
              <a:solidFill>
                <a:schemeClr val="accent4">
                  <a:lumMod val="60000"/>
                  <a:lumOff val="40000"/>
                </a:schemeClr>
              </a:solidFill>
            </a:ln>
          </a:endParaRPr>
        </a:p>
      </dsp:txBody>
      <dsp:txXfrm>
        <a:off x="6778607" y="3799689"/>
        <a:ext cx="1971826" cy="138191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3CECA2E-E147-426E-8F88-A3AD6C3C477C}">
      <dsp:nvSpPr>
        <dsp:cNvPr id="0" name=""/>
        <dsp:cNvSpPr/>
      </dsp:nvSpPr>
      <dsp:spPr>
        <a:xfrm>
          <a:off x="2337368" y="2758058"/>
          <a:ext cx="394675" cy="2658000"/>
        </a:xfrm>
        <a:custGeom>
          <a:avLst/>
          <a:gdLst/>
          <a:ahLst/>
          <a:cxnLst/>
          <a:rect l="0" t="0" r="0" b="0"/>
          <a:pathLst>
            <a:path>
              <a:moveTo>
                <a:pt x="0" y="0"/>
              </a:moveTo>
              <a:lnTo>
                <a:pt x="197337" y="0"/>
              </a:lnTo>
              <a:lnTo>
                <a:pt x="197337" y="2658000"/>
              </a:lnTo>
              <a:lnTo>
                <a:pt x="394675" y="2658000"/>
              </a:lnTo>
            </a:path>
          </a:pathLst>
        </a:custGeom>
        <a:noFill/>
        <a:ln w="25400" cap="flat" cmpd="sng" algn="ctr">
          <a:solidFill>
            <a:schemeClr val="accent2">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tr-TR" sz="2000" b="1" kern="1200"/>
        </a:p>
      </dsp:txBody>
      <dsp:txXfrm>
        <a:off x="2467527" y="4019880"/>
        <a:ext cx="134357" cy="134357"/>
      </dsp:txXfrm>
    </dsp:sp>
    <dsp:sp modelId="{C6142412-8403-448C-93F0-06CFB718F6BE}">
      <dsp:nvSpPr>
        <dsp:cNvPr id="0" name=""/>
        <dsp:cNvSpPr/>
      </dsp:nvSpPr>
      <dsp:spPr>
        <a:xfrm>
          <a:off x="2337368" y="2758058"/>
          <a:ext cx="412724" cy="1926845"/>
        </a:xfrm>
        <a:custGeom>
          <a:avLst/>
          <a:gdLst/>
          <a:ahLst/>
          <a:cxnLst/>
          <a:rect l="0" t="0" r="0" b="0"/>
          <a:pathLst>
            <a:path>
              <a:moveTo>
                <a:pt x="0" y="0"/>
              </a:moveTo>
              <a:lnTo>
                <a:pt x="206362" y="0"/>
              </a:lnTo>
              <a:lnTo>
                <a:pt x="206362" y="1926845"/>
              </a:lnTo>
              <a:lnTo>
                <a:pt x="412724" y="1926845"/>
              </a:lnTo>
            </a:path>
          </a:pathLst>
        </a:custGeom>
        <a:noFill/>
        <a:ln w="25400" cap="flat" cmpd="sng" algn="ctr">
          <a:solidFill>
            <a:schemeClr val="accent2">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tr-TR" sz="2000" b="1" kern="1200"/>
        </a:p>
      </dsp:txBody>
      <dsp:txXfrm>
        <a:off x="2494466" y="3672217"/>
        <a:ext cx="98527" cy="98527"/>
      </dsp:txXfrm>
    </dsp:sp>
    <dsp:sp modelId="{7E47DE1F-B5FF-4E85-8161-C9D35419E535}">
      <dsp:nvSpPr>
        <dsp:cNvPr id="0" name=""/>
        <dsp:cNvSpPr/>
      </dsp:nvSpPr>
      <dsp:spPr>
        <a:xfrm>
          <a:off x="2337368" y="2758058"/>
          <a:ext cx="394675" cy="1195925"/>
        </a:xfrm>
        <a:custGeom>
          <a:avLst/>
          <a:gdLst/>
          <a:ahLst/>
          <a:cxnLst/>
          <a:rect l="0" t="0" r="0" b="0"/>
          <a:pathLst>
            <a:path>
              <a:moveTo>
                <a:pt x="0" y="0"/>
              </a:moveTo>
              <a:lnTo>
                <a:pt x="197337" y="0"/>
              </a:lnTo>
              <a:lnTo>
                <a:pt x="197337" y="1195925"/>
              </a:lnTo>
              <a:lnTo>
                <a:pt x="394675" y="1195925"/>
              </a:lnTo>
            </a:path>
          </a:pathLst>
        </a:custGeom>
        <a:noFill/>
        <a:ln w="25400" cap="flat" cmpd="sng" algn="ctr">
          <a:solidFill>
            <a:schemeClr val="accent2">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tr-TR" sz="2000" b="1" kern="1200"/>
        </a:p>
      </dsp:txBody>
      <dsp:txXfrm>
        <a:off x="2503221" y="3324536"/>
        <a:ext cx="62968" cy="62968"/>
      </dsp:txXfrm>
    </dsp:sp>
    <dsp:sp modelId="{286EDC66-0946-48CF-B686-9CFB5512A5BF}">
      <dsp:nvSpPr>
        <dsp:cNvPr id="0" name=""/>
        <dsp:cNvSpPr/>
      </dsp:nvSpPr>
      <dsp:spPr>
        <a:xfrm>
          <a:off x="2337368" y="2758058"/>
          <a:ext cx="412724" cy="464922"/>
        </a:xfrm>
        <a:custGeom>
          <a:avLst/>
          <a:gdLst/>
          <a:ahLst/>
          <a:cxnLst/>
          <a:rect l="0" t="0" r="0" b="0"/>
          <a:pathLst>
            <a:path>
              <a:moveTo>
                <a:pt x="0" y="0"/>
              </a:moveTo>
              <a:lnTo>
                <a:pt x="206362" y="0"/>
              </a:lnTo>
              <a:lnTo>
                <a:pt x="206362" y="464922"/>
              </a:lnTo>
              <a:lnTo>
                <a:pt x="412724" y="464922"/>
              </a:lnTo>
            </a:path>
          </a:pathLst>
        </a:custGeom>
        <a:noFill/>
        <a:ln w="25400" cap="flat" cmpd="sng" algn="ctr">
          <a:solidFill>
            <a:schemeClr val="accent2">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tr-TR" sz="2000" b="1" kern="1200"/>
        </a:p>
      </dsp:txBody>
      <dsp:txXfrm>
        <a:off x="2528188" y="2974977"/>
        <a:ext cx="31084" cy="31084"/>
      </dsp:txXfrm>
    </dsp:sp>
    <dsp:sp modelId="{15AF9E08-50BB-43B0-A722-0AF01FD29598}">
      <dsp:nvSpPr>
        <dsp:cNvPr id="0" name=""/>
        <dsp:cNvSpPr/>
      </dsp:nvSpPr>
      <dsp:spPr>
        <a:xfrm>
          <a:off x="2337368" y="2459886"/>
          <a:ext cx="422007" cy="298172"/>
        </a:xfrm>
        <a:custGeom>
          <a:avLst/>
          <a:gdLst/>
          <a:ahLst/>
          <a:cxnLst/>
          <a:rect l="0" t="0" r="0" b="0"/>
          <a:pathLst>
            <a:path>
              <a:moveTo>
                <a:pt x="0" y="298172"/>
              </a:moveTo>
              <a:lnTo>
                <a:pt x="211003" y="298172"/>
              </a:lnTo>
              <a:lnTo>
                <a:pt x="211003" y="0"/>
              </a:lnTo>
              <a:lnTo>
                <a:pt x="422007" y="0"/>
              </a:lnTo>
            </a:path>
          </a:pathLst>
        </a:custGeom>
        <a:noFill/>
        <a:ln w="25400" cap="flat" cmpd="sng" algn="ctr">
          <a:solidFill>
            <a:schemeClr val="accent2">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tr-TR" sz="2000" b="1" kern="1200"/>
        </a:p>
      </dsp:txBody>
      <dsp:txXfrm>
        <a:off x="2535454" y="2596054"/>
        <a:ext cx="25835" cy="25835"/>
      </dsp:txXfrm>
    </dsp:sp>
    <dsp:sp modelId="{7C46BF43-E24B-4EE8-A9AC-7E6CEF2F0931}">
      <dsp:nvSpPr>
        <dsp:cNvPr id="0" name=""/>
        <dsp:cNvSpPr/>
      </dsp:nvSpPr>
      <dsp:spPr>
        <a:xfrm>
          <a:off x="2337368" y="1761057"/>
          <a:ext cx="412724" cy="997001"/>
        </a:xfrm>
        <a:custGeom>
          <a:avLst/>
          <a:gdLst/>
          <a:ahLst/>
          <a:cxnLst/>
          <a:rect l="0" t="0" r="0" b="0"/>
          <a:pathLst>
            <a:path>
              <a:moveTo>
                <a:pt x="0" y="997001"/>
              </a:moveTo>
              <a:lnTo>
                <a:pt x="206362" y="997001"/>
              </a:lnTo>
              <a:lnTo>
                <a:pt x="206362" y="0"/>
              </a:lnTo>
              <a:lnTo>
                <a:pt x="412724" y="0"/>
              </a:lnTo>
            </a:path>
          </a:pathLst>
        </a:custGeom>
        <a:noFill/>
        <a:ln w="25400" cap="flat" cmpd="sng" algn="ctr">
          <a:solidFill>
            <a:schemeClr val="accent2">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tr-TR" sz="2000" b="1" kern="1200"/>
        </a:p>
      </dsp:txBody>
      <dsp:txXfrm>
        <a:off x="2516754" y="2232581"/>
        <a:ext cx="53952" cy="53952"/>
      </dsp:txXfrm>
    </dsp:sp>
    <dsp:sp modelId="{DA1A57A4-5DB5-45CA-B6AC-DFD4AF9948FE}">
      <dsp:nvSpPr>
        <dsp:cNvPr id="0" name=""/>
        <dsp:cNvSpPr/>
      </dsp:nvSpPr>
      <dsp:spPr>
        <a:xfrm>
          <a:off x="2337368" y="1030095"/>
          <a:ext cx="412724" cy="1727962"/>
        </a:xfrm>
        <a:custGeom>
          <a:avLst/>
          <a:gdLst/>
          <a:ahLst/>
          <a:cxnLst/>
          <a:rect l="0" t="0" r="0" b="0"/>
          <a:pathLst>
            <a:path>
              <a:moveTo>
                <a:pt x="0" y="1727962"/>
              </a:moveTo>
              <a:lnTo>
                <a:pt x="206362" y="1727962"/>
              </a:lnTo>
              <a:lnTo>
                <a:pt x="206362" y="0"/>
              </a:lnTo>
              <a:lnTo>
                <a:pt x="412724" y="0"/>
              </a:lnTo>
            </a:path>
          </a:pathLst>
        </a:custGeom>
        <a:noFill/>
        <a:ln w="25400" cap="flat" cmpd="sng" algn="ctr">
          <a:solidFill>
            <a:schemeClr val="accent2">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tr-TR" sz="600" kern="1200"/>
        </a:p>
      </dsp:txBody>
      <dsp:txXfrm>
        <a:off x="2499316" y="1849662"/>
        <a:ext cx="88828" cy="88828"/>
      </dsp:txXfrm>
    </dsp:sp>
    <dsp:sp modelId="{BA56FA8E-0E5E-491B-B40A-6522BD522AE9}">
      <dsp:nvSpPr>
        <dsp:cNvPr id="0" name=""/>
        <dsp:cNvSpPr/>
      </dsp:nvSpPr>
      <dsp:spPr>
        <a:xfrm>
          <a:off x="2337368" y="299133"/>
          <a:ext cx="412724" cy="2458924"/>
        </a:xfrm>
        <a:custGeom>
          <a:avLst/>
          <a:gdLst/>
          <a:ahLst/>
          <a:cxnLst/>
          <a:rect l="0" t="0" r="0" b="0"/>
          <a:pathLst>
            <a:path>
              <a:moveTo>
                <a:pt x="0" y="2458924"/>
              </a:moveTo>
              <a:lnTo>
                <a:pt x="206362" y="2458924"/>
              </a:lnTo>
              <a:lnTo>
                <a:pt x="206362" y="0"/>
              </a:lnTo>
              <a:lnTo>
                <a:pt x="412724" y="0"/>
              </a:lnTo>
            </a:path>
          </a:pathLst>
        </a:custGeom>
        <a:noFill/>
        <a:ln w="25400" cap="flat" cmpd="sng" algn="ctr">
          <a:solidFill>
            <a:schemeClr val="accent2">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tr-TR" sz="2000" b="1" kern="1200"/>
        </a:p>
      </dsp:txBody>
      <dsp:txXfrm>
        <a:off x="2481397" y="1466263"/>
        <a:ext cx="124666" cy="124666"/>
      </dsp:txXfrm>
    </dsp:sp>
    <dsp:sp modelId="{9F08026F-414E-470D-B36A-370C2EE84FAD}">
      <dsp:nvSpPr>
        <dsp:cNvPr id="0" name=""/>
        <dsp:cNvSpPr/>
      </dsp:nvSpPr>
      <dsp:spPr>
        <a:xfrm rot="16200000">
          <a:off x="506116" y="2465673"/>
          <a:ext cx="3077733" cy="584769"/>
        </a:xfrm>
        <a:prstGeom prst="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tr-TR" sz="2600" b="1" kern="1200" dirty="0" smtClean="0"/>
            <a:t>CHARACTERIZATION</a:t>
          </a:r>
          <a:endParaRPr lang="tr-TR" sz="2600" b="1" kern="1200" dirty="0"/>
        </a:p>
      </dsp:txBody>
      <dsp:txXfrm rot="16200000">
        <a:off x="506116" y="2465673"/>
        <a:ext cx="3077733" cy="584769"/>
      </dsp:txXfrm>
    </dsp:sp>
    <dsp:sp modelId="{3FF18A1E-1DCA-430F-BB74-6D6BE1369472}">
      <dsp:nvSpPr>
        <dsp:cNvPr id="0" name=""/>
        <dsp:cNvSpPr/>
      </dsp:nvSpPr>
      <dsp:spPr>
        <a:xfrm>
          <a:off x="2750092" y="6749"/>
          <a:ext cx="4002592" cy="584769"/>
        </a:xfrm>
        <a:prstGeom prst="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altLang="ko-KR" sz="2200" b="1" kern="1200" dirty="0" err="1" smtClean="0">
              <a:latin typeface="+mn-lt"/>
              <a:ea typeface="굴림" pitchFamily="34" charset="-127"/>
            </a:rPr>
            <a:t>Particle</a:t>
          </a:r>
          <a:r>
            <a:rPr lang="tr-TR" altLang="ko-KR" sz="2200" b="1" kern="1200" dirty="0" smtClean="0">
              <a:latin typeface="+mn-lt"/>
              <a:ea typeface="굴림" pitchFamily="34" charset="-127"/>
            </a:rPr>
            <a:t> Size</a:t>
          </a:r>
          <a:endParaRPr lang="tr-TR" sz="2200" b="1" kern="1200" dirty="0">
            <a:latin typeface="+mn-lt"/>
          </a:endParaRPr>
        </a:p>
      </dsp:txBody>
      <dsp:txXfrm>
        <a:off x="2750092" y="6749"/>
        <a:ext cx="4002592" cy="584769"/>
      </dsp:txXfrm>
    </dsp:sp>
    <dsp:sp modelId="{3624801E-8B47-439B-86E9-A726896F384F}">
      <dsp:nvSpPr>
        <dsp:cNvPr id="0" name=""/>
        <dsp:cNvSpPr/>
      </dsp:nvSpPr>
      <dsp:spPr>
        <a:xfrm>
          <a:off x="2750092" y="737710"/>
          <a:ext cx="4002093" cy="584769"/>
        </a:xfrm>
        <a:prstGeom prst="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b="1" kern="1200" dirty="0" smtClean="0"/>
            <a:t>Zeta </a:t>
          </a:r>
          <a:r>
            <a:rPr lang="tr-TR" sz="2200" b="1" kern="1200" dirty="0" err="1" smtClean="0"/>
            <a:t>Potential</a:t>
          </a:r>
          <a:endParaRPr lang="tr-TR" sz="2200" b="1" kern="1200" dirty="0"/>
        </a:p>
      </dsp:txBody>
      <dsp:txXfrm>
        <a:off x="2750092" y="737710"/>
        <a:ext cx="4002093" cy="584769"/>
      </dsp:txXfrm>
    </dsp:sp>
    <dsp:sp modelId="{A074889F-A4D0-4D51-8619-BC4E3C65F55E}">
      <dsp:nvSpPr>
        <dsp:cNvPr id="0" name=""/>
        <dsp:cNvSpPr/>
      </dsp:nvSpPr>
      <dsp:spPr>
        <a:xfrm>
          <a:off x="2750092" y="1468672"/>
          <a:ext cx="4002592" cy="584769"/>
        </a:xfrm>
        <a:prstGeom prst="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b="1" kern="1200" dirty="0" err="1" smtClean="0"/>
            <a:t>pH</a:t>
          </a:r>
          <a:r>
            <a:rPr lang="tr-TR" sz="2400" b="1" kern="1200" dirty="0" smtClean="0"/>
            <a:t> </a:t>
          </a:r>
          <a:r>
            <a:rPr lang="tr-TR" sz="2200" b="1" kern="1200" dirty="0" smtClean="0"/>
            <a:t>Value</a:t>
          </a:r>
          <a:endParaRPr lang="tr-TR" sz="2200" b="1" kern="1200" dirty="0"/>
        </a:p>
      </dsp:txBody>
      <dsp:txXfrm>
        <a:off x="2750092" y="1468672"/>
        <a:ext cx="4002592" cy="584769"/>
      </dsp:txXfrm>
    </dsp:sp>
    <dsp:sp modelId="{AC889C60-4B32-4F29-BB03-86878A3DB5DE}">
      <dsp:nvSpPr>
        <dsp:cNvPr id="0" name=""/>
        <dsp:cNvSpPr/>
      </dsp:nvSpPr>
      <dsp:spPr>
        <a:xfrm>
          <a:off x="2759376" y="2167501"/>
          <a:ext cx="4002592" cy="584769"/>
        </a:xfrm>
        <a:prstGeom prst="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b="1" kern="1200" dirty="0" err="1" smtClean="0"/>
            <a:t>Morphology</a:t>
          </a:r>
          <a:endParaRPr lang="tr-TR" sz="2200" b="1" kern="1200" dirty="0"/>
        </a:p>
      </dsp:txBody>
      <dsp:txXfrm>
        <a:off x="2759376" y="2167501"/>
        <a:ext cx="4002592" cy="584769"/>
      </dsp:txXfrm>
    </dsp:sp>
    <dsp:sp modelId="{046AE7D0-1D0A-4CDE-9B0A-C603E33E3440}">
      <dsp:nvSpPr>
        <dsp:cNvPr id="0" name=""/>
        <dsp:cNvSpPr/>
      </dsp:nvSpPr>
      <dsp:spPr>
        <a:xfrm>
          <a:off x="2750092" y="2930596"/>
          <a:ext cx="4002592" cy="584769"/>
        </a:xfrm>
        <a:prstGeom prst="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altLang="ko-KR" sz="2200" b="1" kern="1200" dirty="0" err="1" smtClean="0">
              <a:latin typeface="+mn-lt"/>
              <a:ea typeface="굴림" pitchFamily="34" charset="-127"/>
            </a:rPr>
            <a:t>Thermal</a:t>
          </a:r>
          <a:r>
            <a:rPr lang="tr-TR" altLang="ko-KR" sz="2200" b="1" kern="1200" dirty="0" smtClean="0">
              <a:latin typeface="+mn-lt"/>
              <a:ea typeface="굴림" pitchFamily="34" charset="-127"/>
            </a:rPr>
            <a:t> Analysis (DSC)</a:t>
          </a:r>
          <a:endParaRPr lang="tr-TR" sz="2200" b="1" kern="1200" dirty="0">
            <a:latin typeface="+mn-lt"/>
          </a:endParaRPr>
        </a:p>
      </dsp:txBody>
      <dsp:txXfrm>
        <a:off x="2750092" y="2930596"/>
        <a:ext cx="4002592" cy="584769"/>
      </dsp:txXfrm>
    </dsp:sp>
    <dsp:sp modelId="{A66F88E6-ACC0-405D-9A2C-9EF182C2C60C}">
      <dsp:nvSpPr>
        <dsp:cNvPr id="0" name=""/>
        <dsp:cNvSpPr/>
      </dsp:nvSpPr>
      <dsp:spPr>
        <a:xfrm>
          <a:off x="2732043" y="3661598"/>
          <a:ext cx="4002592" cy="584769"/>
        </a:xfrm>
        <a:prstGeom prst="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b="1" kern="1200" dirty="0" smtClean="0"/>
            <a:t>X-Ray </a:t>
          </a:r>
          <a:r>
            <a:rPr lang="tr-TR" sz="2200" b="1" kern="1200" dirty="0" err="1" smtClean="0"/>
            <a:t>Diffraction</a:t>
          </a:r>
          <a:r>
            <a:rPr lang="tr-TR" sz="2200" b="1" kern="1200" dirty="0" smtClean="0"/>
            <a:t> (XRD) Analysis</a:t>
          </a:r>
          <a:endParaRPr lang="tr-TR" sz="2200" b="1" kern="1200" dirty="0"/>
        </a:p>
      </dsp:txBody>
      <dsp:txXfrm>
        <a:off x="2732043" y="3661598"/>
        <a:ext cx="4002592" cy="584769"/>
      </dsp:txXfrm>
    </dsp:sp>
    <dsp:sp modelId="{F3B18388-42C6-4F25-9950-3C38328EEEC7}">
      <dsp:nvSpPr>
        <dsp:cNvPr id="0" name=""/>
        <dsp:cNvSpPr/>
      </dsp:nvSpPr>
      <dsp:spPr>
        <a:xfrm>
          <a:off x="2750092" y="4392519"/>
          <a:ext cx="4002592" cy="584769"/>
        </a:xfrm>
        <a:prstGeom prst="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b="1" kern="1200" dirty="0" err="1" smtClean="0"/>
            <a:t>Infrared</a:t>
          </a:r>
          <a:r>
            <a:rPr lang="tr-TR" sz="2200" b="1" kern="1200" dirty="0" smtClean="0"/>
            <a:t> (IR) Analysis</a:t>
          </a:r>
          <a:endParaRPr lang="tr-TR" sz="2200" b="1" kern="1200" dirty="0"/>
        </a:p>
      </dsp:txBody>
      <dsp:txXfrm>
        <a:off x="2750092" y="4392519"/>
        <a:ext cx="4002592" cy="584769"/>
      </dsp:txXfrm>
    </dsp:sp>
    <dsp:sp modelId="{445FD3A1-88F7-4953-ADFA-07C8A322A64A}">
      <dsp:nvSpPr>
        <dsp:cNvPr id="0" name=""/>
        <dsp:cNvSpPr/>
      </dsp:nvSpPr>
      <dsp:spPr>
        <a:xfrm>
          <a:off x="2732043" y="5123674"/>
          <a:ext cx="3978252" cy="584769"/>
        </a:xfrm>
        <a:prstGeom prst="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b="1" kern="1200" dirty="0" err="1" smtClean="0"/>
            <a:t>Cytotoxicity</a:t>
          </a:r>
          <a:endParaRPr lang="tr-TR" sz="2200" b="1" kern="1200" dirty="0" smtClean="0"/>
        </a:p>
      </dsp:txBody>
      <dsp:txXfrm>
        <a:off x="2732043" y="5123674"/>
        <a:ext cx="3978252" cy="584769"/>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EA6E38-82B1-47BB-A812-313B295FEFF2}" type="datetimeFigureOut">
              <a:rPr lang="en-US" smtClean="0"/>
              <a:pPr/>
              <a:t>7/22/2015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089E94-532B-494D-AD7A-712B16D9F5AA}" type="slidenum">
              <a:rPr lang="en-US" smtClean="0"/>
              <a:pPr/>
              <a:t>‹#›</a:t>
            </a:fld>
            <a:endParaRPr lang="en-US"/>
          </a:p>
        </p:txBody>
      </p:sp>
    </p:spTree>
    <p:extLst>
      <p:ext uri="{BB962C8B-B14F-4D97-AF65-F5344CB8AC3E}">
        <p14:creationId xmlns="" xmlns:p14="http://schemas.microsoft.com/office/powerpoint/2010/main" val="1351098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p>
            <a:pPr>
              <a:defRPr/>
            </a:pPr>
            <a:fld id="{AB146133-C2C6-42E5-9F03-188AA2A4A162}" type="slidenum">
              <a:rPr lang="en-US" smtClean="0"/>
              <a:pPr>
                <a:defRPr/>
              </a:pPr>
              <a:t>1</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r>
              <a:rPr lang="en-US" sz="1200" kern="1200" dirty="0" smtClean="0">
                <a:solidFill>
                  <a:schemeClr val="tx1"/>
                </a:solidFill>
                <a:latin typeface="+mn-lt"/>
                <a:ea typeface="+mn-ea"/>
                <a:cs typeface="+mn-cs"/>
              </a:rPr>
              <a:t>Thank you Mr./Ms. Chairman for your kind introduction. </a:t>
            </a:r>
            <a:endParaRPr lang="tr-T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Distinguished participants, </a:t>
            </a:r>
            <a:endParaRPr lang="tr-T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First of all I would like to thank the organizing committee for inviting me.</a:t>
            </a:r>
            <a:endParaRPr lang="tr-T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 am going to present a part of our study on ‘Release characteristics of gamma-</a:t>
            </a:r>
            <a:r>
              <a:rPr lang="en-US" sz="1200" kern="1200" dirty="0" err="1" smtClean="0">
                <a:solidFill>
                  <a:schemeClr val="tx1"/>
                </a:solidFill>
                <a:latin typeface="+mn-lt"/>
                <a:ea typeface="+mn-ea"/>
                <a:cs typeface="+mn-cs"/>
              </a:rPr>
              <a:t>aminobutyric</a:t>
            </a:r>
            <a:r>
              <a:rPr lang="en-US" sz="1200" kern="1200" dirty="0" smtClean="0">
                <a:solidFill>
                  <a:schemeClr val="tx1"/>
                </a:solidFill>
                <a:latin typeface="+mn-lt"/>
                <a:ea typeface="+mn-ea"/>
                <a:cs typeface="+mn-cs"/>
              </a:rPr>
              <a:t> acid (GABA)-loaded </a:t>
            </a:r>
            <a:r>
              <a:rPr lang="en-US" sz="1200" kern="1200" dirty="0" err="1" smtClean="0">
                <a:solidFill>
                  <a:schemeClr val="tx1"/>
                </a:solidFill>
                <a:latin typeface="+mn-lt"/>
                <a:ea typeface="+mn-ea"/>
                <a:cs typeface="+mn-cs"/>
              </a:rPr>
              <a:t>halloysite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nanotube</a:t>
            </a:r>
            <a:r>
              <a:rPr lang="en-US" sz="1200" kern="1200" dirty="0" smtClean="0">
                <a:solidFill>
                  <a:schemeClr val="tx1"/>
                </a:solidFill>
                <a:latin typeface="+mn-lt"/>
                <a:ea typeface="+mn-ea"/>
                <a:cs typeface="+mn-cs"/>
              </a:rPr>
              <a:t> system: Investigation of seizure parameters in epileptic rats. </a:t>
            </a:r>
            <a:endParaRPr lang="tr-TR" sz="1200" kern="1200" dirty="0">
              <a:solidFill>
                <a:schemeClr val="tx1"/>
              </a:solidFill>
              <a:latin typeface="+mn-lt"/>
              <a:ea typeface="+mn-ea"/>
              <a:cs typeface="+mn-cs"/>
            </a:endParaRPr>
          </a:p>
        </p:txBody>
      </p:sp>
    </p:spTree>
    <p:extLst>
      <p:ext uri="{BB962C8B-B14F-4D97-AF65-F5344CB8AC3E}">
        <p14:creationId xmlns="" xmlns:p14="http://schemas.microsoft.com/office/powerpoint/2010/main" val="3092575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For the determination of GABA a modified HPLC method was used. The method used is summarized here.</a:t>
            </a:r>
            <a:endParaRPr lang="tr-TR" sz="1200" kern="1200" dirty="0" smtClean="0">
              <a:solidFill>
                <a:schemeClr val="tx1"/>
              </a:solidFill>
              <a:latin typeface="+mn-lt"/>
              <a:ea typeface="+mn-ea"/>
              <a:cs typeface="+mn-cs"/>
            </a:endParaRPr>
          </a:p>
          <a:p>
            <a:endParaRPr lang="tr-TR" dirty="0"/>
          </a:p>
        </p:txBody>
      </p:sp>
      <p:sp>
        <p:nvSpPr>
          <p:cNvPr id="4" name="3 Slayt Numarası Yer Tutucusu"/>
          <p:cNvSpPr>
            <a:spLocks noGrp="1"/>
          </p:cNvSpPr>
          <p:nvPr>
            <p:ph type="sldNum" sz="quarter" idx="10"/>
          </p:nvPr>
        </p:nvSpPr>
        <p:spPr/>
        <p:txBody>
          <a:bodyPr/>
          <a:lstStyle/>
          <a:p>
            <a:fld id="{61089E94-532B-494D-AD7A-712B16D9F5A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en-US" sz="1600" kern="1200" dirty="0" smtClean="0">
                <a:solidFill>
                  <a:schemeClr val="tx1"/>
                </a:solidFill>
                <a:latin typeface="+mn-lt"/>
                <a:ea typeface="+mn-ea"/>
                <a:cs typeface="+mn-cs"/>
              </a:rPr>
              <a:t>Release of GABA from </a:t>
            </a:r>
            <a:r>
              <a:rPr lang="en-US" sz="1600" kern="1200" dirty="0" err="1" smtClean="0">
                <a:solidFill>
                  <a:schemeClr val="tx1"/>
                </a:solidFill>
                <a:latin typeface="+mn-lt"/>
                <a:ea typeface="+mn-ea"/>
                <a:cs typeface="+mn-cs"/>
              </a:rPr>
              <a:t>nanotubes</a:t>
            </a:r>
            <a:r>
              <a:rPr lang="en-US" sz="1600" kern="1200" dirty="0" smtClean="0">
                <a:solidFill>
                  <a:schemeClr val="tx1"/>
                </a:solidFill>
                <a:latin typeface="+mn-lt"/>
                <a:ea typeface="+mn-ea"/>
                <a:cs typeface="+mn-cs"/>
              </a:rPr>
              <a:t> was tested using dialysis bags. </a:t>
            </a:r>
            <a:r>
              <a:rPr lang="en-US" sz="1600" kern="1200" dirty="0" err="1" smtClean="0">
                <a:solidFill>
                  <a:schemeClr val="tx1"/>
                </a:solidFill>
                <a:latin typeface="+mn-lt"/>
                <a:ea typeface="+mn-ea"/>
                <a:cs typeface="+mn-cs"/>
              </a:rPr>
              <a:t>Nanotubes</a:t>
            </a:r>
            <a:r>
              <a:rPr lang="en-US" sz="1600" kern="1200" dirty="0" smtClean="0">
                <a:solidFill>
                  <a:schemeClr val="tx1"/>
                </a:solidFill>
                <a:latin typeface="+mn-lt"/>
                <a:ea typeface="+mn-ea"/>
                <a:cs typeface="+mn-cs"/>
              </a:rPr>
              <a:t> were placed in a cellulose acetate dialysis bag and an approximately 1 </a:t>
            </a:r>
            <a:r>
              <a:rPr lang="en-US" sz="1600" kern="1200" dirty="0" err="1" smtClean="0">
                <a:solidFill>
                  <a:schemeClr val="tx1"/>
                </a:solidFill>
                <a:latin typeface="+mn-lt"/>
                <a:ea typeface="+mn-ea"/>
                <a:cs typeface="+mn-cs"/>
              </a:rPr>
              <a:t>mL</a:t>
            </a:r>
            <a:r>
              <a:rPr lang="en-US" sz="1600" kern="1200" dirty="0" smtClean="0">
                <a:solidFill>
                  <a:schemeClr val="tx1"/>
                </a:solidFill>
                <a:latin typeface="+mn-lt"/>
                <a:ea typeface="+mn-ea"/>
                <a:cs typeface="+mn-cs"/>
              </a:rPr>
              <a:t> of dissolution media (PBS) was added which was then sealed at both ends. The dialysis bag was dipped into the receptor compartment containing PBS maintained at 37°C while stirring continuously at 100 rpm</a:t>
            </a:r>
            <a:r>
              <a:rPr lang="en-US" sz="1200" kern="1200" dirty="0" smtClean="0">
                <a:solidFill>
                  <a:schemeClr val="tx1"/>
                </a:solidFill>
                <a:latin typeface="+mn-lt"/>
                <a:ea typeface="+mn-ea"/>
                <a:cs typeface="+mn-cs"/>
              </a:rPr>
              <a:t>. </a:t>
            </a:r>
            <a:endParaRPr lang="tr-T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Samples were withdrawn at regular time intervals and the same volume was replaced by fresh dissolution medium. Samples were then tested by the validated HPLC method.</a:t>
            </a:r>
            <a:endParaRPr lang="tr-TR" sz="1200" kern="1200" dirty="0" smtClean="0">
              <a:solidFill>
                <a:schemeClr val="tx1"/>
              </a:solidFill>
              <a:latin typeface="+mn-lt"/>
              <a:ea typeface="+mn-ea"/>
              <a:cs typeface="+mn-cs"/>
            </a:endParaRPr>
          </a:p>
          <a:p>
            <a:r>
              <a:rPr lang="en-US" sz="1200" b="1" u="none" strike="noStrike" kern="1200" dirty="0" smtClean="0">
                <a:solidFill>
                  <a:schemeClr val="tx1"/>
                </a:solidFill>
                <a:latin typeface="+mn-lt"/>
                <a:ea typeface="+mn-ea"/>
                <a:cs typeface="+mn-cs"/>
              </a:rPr>
              <a:t> </a:t>
            </a:r>
            <a:endParaRPr lang="tr-TR" sz="1200" kern="1200" dirty="0" smtClean="0">
              <a:solidFill>
                <a:schemeClr val="tx1"/>
              </a:solidFill>
              <a:latin typeface="+mn-lt"/>
              <a:ea typeface="+mn-ea"/>
              <a:cs typeface="+mn-cs"/>
            </a:endParaRPr>
          </a:p>
          <a:p>
            <a:endParaRPr lang="tr-TR" dirty="0"/>
          </a:p>
        </p:txBody>
      </p:sp>
      <p:sp>
        <p:nvSpPr>
          <p:cNvPr id="4" name="3 Slayt Numarası Yer Tutucusu"/>
          <p:cNvSpPr>
            <a:spLocks noGrp="1"/>
          </p:cNvSpPr>
          <p:nvPr>
            <p:ph type="sldNum" sz="quarter" idx="10"/>
          </p:nvPr>
        </p:nvSpPr>
        <p:spPr/>
        <p:txBody>
          <a:bodyPr/>
          <a:lstStyle/>
          <a:p>
            <a:fld id="{61089E94-532B-494D-AD7A-712B16D9F5A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For the </a:t>
            </a:r>
            <a:r>
              <a:rPr lang="en-US" sz="1200" i="1" kern="1200" dirty="0" smtClean="0">
                <a:solidFill>
                  <a:schemeClr val="tx1"/>
                </a:solidFill>
                <a:latin typeface="+mn-lt"/>
                <a:ea typeface="+mn-ea"/>
                <a:cs typeface="+mn-cs"/>
              </a:rPr>
              <a:t>in vivo</a:t>
            </a:r>
            <a:r>
              <a:rPr lang="en-US" sz="1200" kern="1200" dirty="0" smtClean="0">
                <a:solidFill>
                  <a:schemeClr val="tx1"/>
                </a:solidFill>
                <a:latin typeface="+mn-lt"/>
                <a:ea typeface="+mn-ea"/>
                <a:cs typeface="+mn-cs"/>
              </a:rPr>
              <a:t> studies </a:t>
            </a:r>
            <a:r>
              <a:rPr lang="en-US" sz="1200" kern="1200" dirty="0" err="1" smtClean="0">
                <a:solidFill>
                  <a:schemeClr val="tx1"/>
                </a:solidFill>
                <a:latin typeface="+mn-lt"/>
                <a:ea typeface="+mn-ea"/>
                <a:cs typeface="+mn-cs"/>
              </a:rPr>
              <a:t>Wistar</a:t>
            </a:r>
            <a:r>
              <a:rPr lang="en-US" sz="1200" kern="1200" dirty="0" smtClean="0">
                <a:solidFill>
                  <a:schemeClr val="tx1"/>
                </a:solidFill>
                <a:latin typeface="+mn-lt"/>
                <a:ea typeface="+mn-ea"/>
                <a:cs typeface="+mn-cs"/>
              </a:rPr>
              <a:t> rats were used.</a:t>
            </a:r>
            <a:endParaRPr lang="tr-T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animal experiments were conducted under the protocols approved by the ethical committee.</a:t>
            </a:r>
            <a:endParaRPr lang="tr-T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Rats were kept under controlled environmental conditions. Standard laboratory food and tap water were allowed </a:t>
            </a:r>
            <a:r>
              <a:rPr lang="en-US" sz="1200" i="1" kern="1200" dirty="0" smtClean="0">
                <a:solidFill>
                  <a:schemeClr val="tx1"/>
                </a:solidFill>
                <a:latin typeface="+mn-lt"/>
                <a:ea typeface="+mn-ea"/>
                <a:cs typeface="+mn-cs"/>
              </a:rPr>
              <a:t>ad </a:t>
            </a:r>
            <a:r>
              <a:rPr lang="en-US" sz="1200" i="1" kern="1200" dirty="0" err="1" smtClean="0">
                <a:solidFill>
                  <a:schemeClr val="tx1"/>
                </a:solidFill>
                <a:latin typeface="+mn-lt"/>
                <a:ea typeface="+mn-ea"/>
                <a:cs typeface="+mn-cs"/>
              </a:rPr>
              <a:t>libitum</a:t>
            </a:r>
            <a:r>
              <a:rPr lang="en-US" sz="1200" kern="1200" dirty="0" smtClean="0">
                <a:solidFill>
                  <a:schemeClr val="tx1"/>
                </a:solidFill>
                <a:latin typeface="+mn-lt"/>
                <a:ea typeface="+mn-ea"/>
                <a:cs typeface="+mn-cs"/>
              </a:rPr>
              <a:t>.</a:t>
            </a:r>
            <a:endParaRPr lang="tr-TR"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Animals were divided into three groups consisting of seven rats per group. PBS, solution of GABA and </a:t>
            </a:r>
            <a:r>
              <a:rPr lang="en-US" sz="1200" kern="1200" dirty="0" err="1" smtClean="0">
                <a:solidFill>
                  <a:schemeClr val="tx1"/>
                </a:solidFill>
                <a:latin typeface="+mn-lt"/>
                <a:ea typeface="+mn-ea"/>
                <a:cs typeface="+mn-cs"/>
              </a:rPr>
              <a:t>nanotube</a:t>
            </a:r>
            <a:r>
              <a:rPr lang="en-US" sz="1200" kern="1200" dirty="0" smtClean="0">
                <a:solidFill>
                  <a:schemeClr val="tx1"/>
                </a:solidFill>
                <a:latin typeface="+mn-lt"/>
                <a:ea typeface="+mn-ea"/>
                <a:cs typeface="+mn-cs"/>
              </a:rPr>
              <a:t> formulation selected according to the </a:t>
            </a:r>
            <a:r>
              <a:rPr lang="en-US" sz="1200" i="1" kern="1200" dirty="0" smtClean="0">
                <a:solidFill>
                  <a:schemeClr val="tx1"/>
                </a:solidFill>
                <a:latin typeface="+mn-lt"/>
                <a:ea typeface="+mn-ea"/>
                <a:cs typeface="+mn-cs"/>
              </a:rPr>
              <a:t>in vitro</a:t>
            </a:r>
            <a:r>
              <a:rPr lang="en-US" sz="1200" kern="1200" dirty="0" smtClean="0">
                <a:solidFill>
                  <a:schemeClr val="tx1"/>
                </a:solidFill>
                <a:latin typeface="+mn-lt"/>
                <a:ea typeface="+mn-ea"/>
                <a:cs typeface="+mn-cs"/>
              </a:rPr>
              <a:t> tests were administered to separate groups.</a:t>
            </a:r>
            <a:endParaRPr lang="tr-TR" sz="1200" kern="1200" dirty="0" smtClean="0">
              <a:solidFill>
                <a:schemeClr val="tx1"/>
              </a:solidFill>
              <a:latin typeface="+mn-lt"/>
              <a:ea typeface="+mn-ea"/>
              <a:cs typeface="+mn-cs"/>
            </a:endParaRPr>
          </a:p>
          <a:p>
            <a:endParaRPr lang="tr-TR" dirty="0"/>
          </a:p>
        </p:txBody>
      </p:sp>
      <p:sp>
        <p:nvSpPr>
          <p:cNvPr id="4" name="3 Slayt Numarası Yer Tutucusu"/>
          <p:cNvSpPr>
            <a:spLocks noGrp="1"/>
          </p:cNvSpPr>
          <p:nvPr>
            <p:ph type="sldNum" sz="quarter" idx="10"/>
          </p:nvPr>
        </p:nvSpPr>
        <p:spPr/>
        <p:txBody>
          <a:bodyPr/>
          <a:lstStyle/>
          <a:p>
            <a:fld id="{61089E94-532B-494D-AD7A-712B16D9F5A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en-US" sz="1200" b="1" kern="1200" dirty="0" err="1" smtClean="0">
                <a:solidFill>
                  <a:schemeClr val="tx1"/>
                </a:solidFill>
                <a:latin typeface="+mn-lt"/>
                <a:ea typeface="+mn-ea"/>
                <a:cs typeface="+mn-cs"/>
              </a:rPr>
              <a:t>Penthylenetetrazole</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pentilenetetrazol</a:t>
            </a:r>
            <a:r>
              <a:rPr lang="en-US" sz="1200" b="1" kern="1200" dirty="0" smtClean="0">
                <a:solidFill>
                  <a:schemeClr val="tx1"/>
                </a:solidFill>
                <a:latin typeface="+mn-lt"/>
                <a:ea typeface="+mn-ea"/>
                <a:cs typeface="+mn-cs"/>
              </a:rPr>
              <a:t>) was used for generating epilepsy model. After four hours of injecting formulations, </a:t>
            </a:r>
            <a:r>
              <a:rPr lang="en-US" sz="1200" b="1" kern="1200" dirty="0" err="1" smtClean="0">
                <a:solidFill>
                  <a:schemeClr val="tx1"/>
                </a:solidFill>
                <a:latin typeface="+mn-lt"/>
                <a:ea typeface="+mn-ea"/>
                <a:cs typeface="+mn-cs"/>
              </a:rPr>
              <a:t>penthylentetrazole</a:t>
            </a:r>
            <a:r>
              <a:rPr lang="en-US" sz="1200" b="1" kern="1200" dirty="0" smtClean="0">
                <a:solidFill>
                  <a:schemeClr val="tx1"/>
                </a:solidFill>
                <a:latin typeface="+mn-lt"/>
                <a:ea typeface="+mn-ea"/>
                <a:cs typeface="+mn-cs"/>
              </a:rPr>
              <a:t> was injected via </a:t>
            </a:r>
            <a:r>
              <a:rPr lang="en-US" sz="1200" b="1" i="1" kern="1200" dirty="0" err="1" smtClean="0">
                <a:solidFill>
                  <a:schemeClr val="tx1"/>
                </a:solidFill>
                <a:latin typeface="+mn-lt"/>
                <a:ea typeface="+mn-ea"/>
                <a:cs typeface="+mn-cs"/>
              </a:rPr>
              <a:t>ip</a:t>
            </a:r>
            <a:r>
              <a:rPr lang="en-US" sz="1200" b="1" kern="1200" dirty="0" smtClean="0">
                <a:solidFill>
                  <a:schemeClr val="tx1"/>
                </a:solidFill>
                <a:latin typeface="+mn-lt"/>
                <a:ea typeface="+mn-ea"/>
                <a:cs typeface="+mn-cs"/>
              </a:rPr>
              <a:t> route to induce seizures.</a:t>
            </a:r>
            <a:endParaRPr lang="tr-TR"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In the observation period</a:t>
            </a:r>
            <a:r>
              <a:rPr lang="en-US" sz="1200" kern="1200" dirty="0" smtClean="0">
                <a:solidFill>
                  <a:schemeClr val="tx1"/>
                </a:solidFill>
                <a:latin typeface="+mn-lt"/>
                <a:ea typeface="+mn-ea"/>
                <a:cs typeface="+mn-cs"/>
              </a:rPr>
              <a:t>, the latency to </a:t>
            </a:r>
            <a:r>
              <a:rPr lang="en-US" sz="1200" kern="1200" dirty="0" err="1" smtClean="0">
                <a:solidFill>
                  <a:schemeClr val="tx1"/>
                </a:solidFill>
                <a:latin typeface="+mn-lt"/>
                <a:ea typeface="+mn-ea"/>
                <a:cs typeface="+mn-cs"/>
              </a:rPr>
              <a:t>myoclonic</a:t>
            </a:r>
            <a:r>
              <a:rPr lang="en-US" sz="1200" kern="1200" dirty="0" smtClean="0">
                <a:solidFill>
                  <a:schemeClr val="tx1"/>
                </a:solidFill>
                <a:latin typeface="+mn-lt"/>
                <a:ea typeface="+mn-ea"/>
                <a:cs typeface="+mn-cs"/>
              </a:rPr>
              <a:t> jerks and incidence of generalized tonic </a:t>
            </a:r>
            <a:r>
              <a:rPr lang="en-US" sz="1200" kern="1200" dirty="0" err="1" smtClean="0">
                <a:solidFill>
                  <a:schemeClr val="tx1"/>
                </a:solidFill>
                <a:latin typeface="+mn-lt"/>
                <a:ea typeface="+mn-ea"/>
                <a:cs typeface="+mn-cs"/>
              </a:rPr>
              <a:t>clonic</a:t>
            </a:r>
            <a:r>
              <a:rPr lang="en-US" sz="1200" kern="1200" dirty="0" smtClean="0">
                <a:solidFill>
                  <a:schemeClr val="tx1"/>
                </a:solidFill>
                <a:latin typeface="+mn-lt"/>
                <a:ea typeface="+mn-ea"/>
                <a:cs typeface="+mn-cs"/>
              </a:rPr>
              <a:t> seizures with the loss of righting reflex were noted for 30 minutes.</a:t>
            </a:r>
            <a:endParaRPr lang="tr-TR"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At the end of the observation period, </a:t>
            </a:r>
            <a:r>
              <a:rPr lang="en-US" sz="1200" kern="1200" dirty="0" smtClean="0">
                <a:solidFill>
                  <a:schemeClr val="tx1"/>
                </a:solidFill>
                <a:latin typeface="+mn-lt"/>
                <a:ea typeface="+mn-ea"/>
                <a:cs typeface="+mn-cs"/>
              </a:rPr>
              <a:t>rats were decapitated under ether </a:t>
            </a:r>
            <a:r>
              <a:rPr lang="en-US" sz="1200" kern="1200" dirty="0" err="1" smtClean="0">
                <a:solidFill>
                  <a:schemeClr val="tx1"/>
                </a:solidFill>
                <a:latin typeface="+mn-lt"/>
                <a:ea typeface="+mn-ea"/>
                <a:cs typeface="+mn-cs"/>
              </a:rPr>
              <a:t>anaesthesia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anesteja</a:t>
            </a:r>
            <a:r>
              <a:rPr lang="en-US" sz="120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Brain was immediately removed and </a:t>
            </a:r>
            <a:r>
              <a:rPr lang="en-US" sz="1200" i="1" kern="1200" dirty="0" smtClean="0">
                <a:solidFill>
                  <a:schemeClr val="tx1"/>
                </a:solidFill>
                <a:latin typeface="+mn-lt"/>
                <a:ea typeface="+mn-ea"/>
                <a:cs typeface="+mn-cs"/>
              </a:rPr>
              <a:t>Stratum </a:t>
            </a:r>
            <a:r>
              <a:rPr lang="en-US" sz="1200" i="1" kern="1200" dirty="0" err="1" smtClean="0">
                <a:solidFill>
                  <a:schemeClr val="tx1"/>
                </a:solidFill>
                <a:latin typeface="+mn-lt"/>
                <a:ea typeface="+mn-ea"/>
                <a:cs typeface="+mn-cs"/>
              </a:rPr>
              <a:t>corsatum</a:t>
            </a:r>
            <a:r>
              <a:rPr lang="en-US" sz="1200" kern="1200" dirty="0" smtClean="0">
                <a:solidFill>
                  <a:schemeClr val="tx1"/>
                </a:solidFill>
                <a:latin typeface="+mn-lt"/>
                <a:ea typeface="+mn-ea"/>
                <a:cs typeface="+mn-cs"/>
              </a:rPr>
              <a:t> was isolated. </a:t>
            </a:r>
            <a:r>
              <a:rPr lang="en-US" sz="1200" b="1" kern="1200" dirty="0" smtClean="0">
                <a:solidFill>
                  <a:schemeClr val="tx1"/>
                </a:solidFill>
                <a:latin typeface="+mn-lt"/>
                <a:ea typeface="+mn-ea"/>
                <a:cs typeface="+mn-cs"/>
              </a:rPr>
              <a:t>Tissue samples were homogenized with PBS. GABA concentrations in </a:t>
            </a:r>
            <a:r>
              <a:rPr lang="en-US" sz="1200" b="1" i="1" kern="1200" dirty="0" smtClean="0">
                <a:solidFill>
                  <a:schemeClr val="tx1"/>
                </a:solidFill>
                <a:latin typeface="+mn-lt"/>
                <a:ea typeface="+mn-ea"/>
                <a:cs typeface="+mn-cs"/>
              </a:rPr>
              <a:t>Stratum </a:t>
            </a:r>
            <a:r>
              <a:rPr lang="en-US" sz="1200" b="1" i="1" kern="1200" dirty="0" err="1" smtClean="0">
                <a:solidFill>
                  <a:schemeClr val="tx1"/>
                </a:solidFill>
                <a:latin typeface="+mn-lt"/>
                <a:ea typeface="+mn-ea"/>
                <a:cs typeface="+mn-cs"/>
              </a:rPr>
              <a:t>corsatum</a:t>
            </a:r>
            <a:r>
              <a:rPr lang="en-US" sz="1200" b="1" kern="1200" dirty="0" smtClean="0">
                <a:solidFill>
                  <a:schemeClr val="tx1"/>
                </a:solidFill>
                <a:latin typeface="+mn-lt"/>
                <a:ea typeface="+mn-ea"/>
                <a:cs typeface="+mn-cs"/>
              </a:rPr>
              <a:t> samples were investigated by enzyme immunoassay </a:t>
            </a:r>
            <a:r>
              <a:rPr lang="en-US" sz="1200" b="1" kern="1200" dirty="0" err="1" smtClean="0">
                <a:solidFill>
                  <a:schemeClr val="tx1"/>
                </a:solidFill>
                <a:latin typeface="+mn-lt"/>
                <a:ea typeface="+mn-ea"/>
                <a:cs typeface="+mn-cs"/>
              </a:rPr>
              <a:t>analyser</a:t>
            </a:r>
            <a:r>
              <a:rPr lang="en-US" sz="1200" b="1" kern="1200" dirty="0" smtClean="0">
                <a:solidFill>
                  <a:schemeClr val="tx1"/>
                </a:solidFill>
                <a:latin typeface="+mn-lt"/>
                <a:ea typeface="+mn-ea"/>
                <a:cs typeface="+mn-cs"/>
              </a:rPr>
              <a:t> using Rat GABA ELISA Kit. </a:t>
            </a:r>
            <a:endParaRPr lang="tr-TR" sz="1200" kern="1200" dirty="0" smtClean="0">
              <a:solidFill>
                <a:schemeClr val="tx1"/>
              </a:solidFill>
              <a:latin typeface="+mn-lt"/>
              <a:ea typeface="+mn-ea"/>
              <a:cs typeface="+mn-cs"/>
            </a:endParaRPr>
          </a:p>
          <a:p>
            <a:r>
              <a:rPr lang="en-US" sz="1200" b="1" u="none" strike="noStrike" kern="1200" dirty="0" smtClean="0">
                <a:solidFill>
                  <a:schemeClr val="tx1"/>
                </a:solidFill>
                <a:latin typeface="+mn-lt"/>
                <a:ea typeface="+mn-ea"/>
                <a:cs typeface="+mn-cs"/>
              </a:rPr>
              <a:t> </a:t>
            </a:r>
            <a:endParaRPr lang="tr-TR" sz="1200" kern="1200" dirty="0" smtClean="0">
              <a:solidFill>
                <a:schemeClr val="tx1"/>
              </a:solidFill>
              <a:latin typeface="+mn-lt"/>
              <a:ea typeface="+mn-ea"/>
              <a:cs typeface="+mn-cs"/>
            </a:endParaRPr>
          </a:p>
          <a:p>
            <a:endParaRPr lang="tr-TR" dirty="0"/>
          </a:p>
        </p:txBody>
      </p:sp>
      <p:sp>
        <p:nvSpPr>
          <p:cNvPr id="4" name="3 Slayt Numarası Yer Tutucusu"/>
          <p:cNvSpPr>
            <a:spLocks noGrp="1"/>
          </p:cNvSpPr>
          <p:nvPr>
            <p:ph type="sldNum" sz="quarter" idx="10"/>
          </p:nvPr>
        </p:nvSpPr>
        <p:spPr/>
        <p:txBody>
          <a:bodyPr/>
          <a:lstStyle/>
          <a:p>
            <a:fld id="{61089E94-532B-494D-AD7A-712B16D9F5A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As a result of the analyses</a:t>
            </a:r>
            <a:endParaRPr lang="tr-TR" sz="1200" kern="1200" dirty="0" smtClean="0">
              <a:solidFill>
                <a:schemeClr val="tx1"/>
              </a:solidFill>
              <a:latin typeface="+mn-lt"/>
              <a:ea typeface="+mn-ea"/>
              <a:cs typeface="+mn-cs"/>
            </a:endParaRPr>
          </a:p>
          <a:p>
            <a:r>
              <a:rPr lang="en-US" sz="1200" b="1" u="none" strike="noStrike" kern="1200" dirty="0" smtClean="0">
                <a:solidFill>
                  <a:schemeClr val="tx1"/>
                </a:solidFill>
                <a:latin typeface="+mn-lt"/>
                <a:ea typeface="+mn-ea"/>
                <a:cs typeface="+mn-cs"/>
              </a:rPr>
              <a:t> </a:t>
            </a:r>
            <a:endParaRPr lang="tr-TR" sz="1200" kern="1200" dirty="0" smtClean="0">
              <a:solidFill>
                <a:schemeClr val="tx1"/>
              </a:solidFill>
              <a:latin typeface="+mn-lt"/>
              <a:ea typeface="+mn-ea"/>
              <a:cs typeface="+mn-cs"/>
            </a:endParaRPr>
          </a:p>
          <a:p>
            <a:endParaRPr lang="tr-TR" dirty="0"/>
          </a:p>
        </p:txBody>
      </p:sp>
      <p:sp>
        <p:nvSpPr>
          <p:cNvPr id="4" name="3 Slayt Numarası Yer Tutucusu"/>
          <p:cNvSpPr>
            <a:spLocks noGrp="1"/>
          </p:cNvSpPr>
          <p:nvPr>
            <p:ph type="sldNum" sz="quarter" idx="10"/>
          </p:nvPr>
        </p:nvSpPr>
        <p:spPr/>
        <p:txBody>
          <a:bodyPr/>
          <a:lstStyle/>
          <a:p>
            <a:fld id="{61089E94-532B-494D-AD7A-712B16D9F5A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Here are the particle size and distribution, zeta potential and pH values of </a:t>
            </a:r>
            <a:r>
              <a:rPr lang="en-US" sz="1200" kern="1200" dirty="0" err="1" smtClean="0">
                <a:solidFill>
                  <a:schemeClr val="tx1"/>
                </a:solidFill>
                <a:latin typeface="+mn-lt"/>
                <a:ea typeface="+mn-ea"/>
                <a:cs typeface="+mn-cs"/>
              </a:rPr>
              <a:t>halloysite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nanotube</a:t>
            </a:r>
            <a:r>
              <a:rPr lang="en-US" sz="1200" kern="1200" dirty="0" smtClean="0">
                <a:solidFill>
                  <a:schemeClr val="tx1"/>
                </a:solidFill>
                <a:latin typeface="+mn-lt"/>
                <a:ea typeface="+mn-ea"/>
                <a:cs typeface="+mn-cs"/>
              </a:rPr>
              <a:t> formulations. </a:t>
            </a:r>
            <a:endParaRPr lang="tr-T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Particle size analyses showed homogeneous</a:t>
            </a:r>
            <a:r>
              <a:rPr lang="tr-TR"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size distribution considering the </a:t>
            </a:r>
            <a:r>
              <a:rPr lang="en-US" sz="1200" kern="1200" dirty="0" err="1" smtClean="0">
                <a:solidFill>
                  <a:schemeClr val="tx1"/>
                </a:solidFill>
                <a:latin typeface="+mn-lt"/>
                <a:ea typeface="+mn-ea"/>
                <a:cs typeface="+mn-cs"/>
              </a:rPr>
              <a:t>polidispersity</a:t>
            </a:r>
            <a:r>
              <a:rPr lang="en-US" sz="1200" kern="1200" dirty="0" smtClean="0">
                <a:solidFill>
                  <a:schemeClr val="tx1"/>
                </a:solidFill>
                <a:latin typeface="+mn-lt"/>
                <a:ea typeface="+mn-ea"/>
                <a:cs typeface="+mn-cs"/>
              </a:rPr>
              <a:t> indices. The smallest particle size was determined for formulation prepared with heat treatment. </a:t>
            </a:r>
            <a:endParaRPr lang="tr-T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Zeta potential values measured displayed the negatively charged characteristic of the formulations. </a:t>
            </a:r>
            <a:endParaRPr lang="tr-T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pH values of pure </a:t>
            </a:r>
            <a:r>
              <a:rPr lang="en-US" sz="1200" kern="1200" dirty="0" err="1" smtClean="0">
                <a:solidFill>
                  <a:schemeClr val="tx1"/>
                </a:solidFill>
                <a:latin typeface="+mn-lt"/>
                <a:ea typeface="+mn-ea"/>
                <a:cs typeface="+mn-cs"/>
              </a:rPr>
              <a:t>halloysite</a:t>
            </a:r>
            <a:r>
              <a:rPr lang="en-US" sz="1200" kern="1200" dirty="0" smtClean="0">
                <a:solidFill>
                  <a:schemeClr val="tx1"/>
                </a:solidFill>
                <a:latin typeface="+mn-lt"/>
                <a:ea typeface="+mn-ea"/>
                <a:cs typeface="+mn-cs"/>
              </a:rPr>
              <a:t> and GABA loaded </a:t>
            </a:r>
            <a:r>
              <a:rPr lang="en-US" sz="1200" kern="1200" dirty="0" err="1" smtClean="0">
                <a:solidFill>
                  <a:schemeClr val="tx1"/>
                </a:solidFill>
                <a:latin typeface="+mn-lt"/>
                <a:ea typeface="+mn-ea"/>
                <a:cs typeface="+mn-cs"/>
              </a:rPr>
              <a:t>nanotubes</a:t>
            </a:r>
            <a:r>
              <a:rPr lang="en-US" sz="1200" kern="1200" dirty="0" smtClean="0">
                <a:solidFill>
                  <a:schemeClr val="tx1"/>
                </a:solidFill>
                <a:latin typeface="+mn-lt"/>
                <a:ea typeface="+mn-ea"/>
                <a:cs typeface="+mn-cs"/>
              </a:rPr>
              <a:t> were found to be in the physiological pH range. Therefore no pH adjustment was required before </a:t>
            </a:r>
            <a:r>
              <a:rPr lang="en-US" sz="1200" i="1" kern="1200" dirty="0" err="1" smtClean="0">
                <a:solidFill>
                  <a:schemeClr val="tx1"/>
                </a:solidFill>
                <a:latin typeface="+mn-lt"/>
                <a:ea typeface="+mn-ea"/>
                <a:cs typeface="+mn-cs"/>
              </a:rPr>
              <a:t>ip</a:t>
            </a:r>
            <a:r>
              <a:rPr lang="en-US" sz="1200" kern="1200" dirty="0" smtClean="0">
                <a:solidFill>
                  <a:schemeClr val="tx1"/>
                </a:solidFill>
                <a:latin typeface="+mn-lt"/>
                <a:ea typeface="+mn-ea"/>
                <a:cs typeface="+mn-cs"/>
              </a:rPr>
              <a:t> application to rats.</a:t>
            </a:r>
            <a:endParaRPr lang="tr-TR" sz="1200" kern="1200" dirty="0" smtClean="0">
              <a:solidFill>
                <a:schemeClr val="tx1"/>
              </a:solidFill>
              <a:latin typeface="+mn-lt"/>
              <a:ea typeface="+mn-ea"/>
              <a:cs typeface="+mn-cs"/>
            </a:endParaRPr>
          </a:p>
          <a:p>
            <a:endParaRPr lang="tr-TR" dirty="0"/>
          </a:p>
        </p:txBody>
      </p:sp>
      <p:sp>
        <p:nvSpPr>
          <p:cNvPr id="4" name="3 Slayt Numarası Yer Tutucusu"/>
          <p:cNvSpPr>
            <a:spLocks noGrp="1"/>
          </p:cNvSpPr>
          <p:nvPr>
            <p:ph type="sldNum" sz="quarter" idx="10"/>
          </p:nvPr>
        </p:nvSpPr>
        <p:spPr/>
        <p:txBody>
          <a:bodyPr/>
          <a:lstStyle/>
          <a:p>
            <a:fld id="{61089E94-532B-494D-AD7A-712B16D9F5A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Morphological studies demonstrated that all particles prepared were in tubular shape and nanometer-sized. </a:t>
            </a:r>
            <a:endParaRPr lang="tr-TR" sz="1200" kern="1200" dirty="0" smtClean="0">
              <a:solidFill>
                <a:schemeClr val="tx1"/>
              </a:solidFill>
              <a:latin typeface="+mn-lt"/>
              <a:ea typeface="+mn-ea"/>
              <a:cs typeface="+mn-cs"/>
            </a:endParaRPr>
          </a:p>
          <a:p>
            <a:endParaRPr lang="tr-TR" dirty="0"/>
          </a:p>
        </p:txBody>
      </p:sp>
      <p:sp>
        <p:nvSpPr>
          <p:cNvPr id="4" name="3 Slayt Numarası Yer Tutucusu"/>
          <p:cNvSpPr>
            <a:spLocks noGrp="1"/>
          </p:cNvSpPr>
          <p:nvPr>
            <p:ph type="sldNum" sz="quarter" idx="10"/>
          </p:nvPr>
        </p:nvSpPr>
        <p:spPr/>
        <p:txBody>
          <a:bodyPr/>
          <a:lstStyle/>
          <a:p>
            <a:fld id="{61089E94-532B-494D-AD7A-712B16D9F5AA}"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DSC analyses, GABA-</a:t>
            </a:r>
            <a:r>
              <a:rPr lang="en-US" sz="1200" kern="1200" dirty="0" err="1" smtClean="0">
                <a:solidFill>
                  <a:schemeClr val="tx1"/>
                </a:solidFill>
                <a:latin typeface="+mn-lt"/>
                <a:ea typeface="+mn-ea"/>
                <a:cs typeface="+mn-cs"/>
              </a:rPr>
              <a:t>halloysite</a:t>
            </a:r>
            <a:r>
              <a:rPr lang="en-US" sz="1200" kern="1200" dirty="0" smtClean="0">
                <a:solidFill>
                  <a:schemeClr val="tx1"/>
                </a:solidFill>
                <a:latin typeface="+mn-lt"/>
                <a:ea typeface="+mn-ea"/>
                <a:cs typeface="+mn-cs"/>
              </a:rPr>
              <a:t> physical mixture showed a sharp melting </a:t>
            </a:r>
            <a:r>
              <a:rPr lang="en-US" sz="1200" kern="1200" dirty="0" err="1" smtClean="0">
                <a:solidFill>
                  <a:schemeClr val="tx1"/>
                </a:solidFill>
                <a:latin typeface="+mn-lt"/>
                <a:ea typeface="+mn-ea"/>
                <a:cs typeface="+mn-cs"/>
              </a:rPr>
              <a:t>endotherm</a:t>
            </a:r>
            <a:r>
              <a:rPr lang="en-US" sz="1200" kern="1200" dirty="0" smtClean="0">
                <a:solidFill>
                  <a:schemeClr val="tx1"/>
                </a:solidFill>
                <a:latin typeface="+mn-lt"/>
                <a:ea typeface="+mn-ea"/>
                <a:cs typeface="+mn-cs"/>
              </a:rPr>
              <a:t> which is characteristic to GABA melting. This peak was not observed in DSC profiles of formulations prepared with heat treatment while a broad endothermic peak was observed at 300°C as seen in Figure. </a:t>
            </a:r>
            <a:endParaRPr lang="tr-TR"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Disappearance or decrease in intensity of drug endothermic peak may be related to possible drug-matrix interaction or loss of drug </a:t>
            </a:r>
            <a:r>
              <a:rPr lang="en-US" sz="1200" kern="1200" dirty="0" err="1" smtClean="0">
                <a:solidFill>
                  <a:schemeClr val="tx1"/>
                </a:solidFill>
                <a:latin typeface="+mn-lt"/>
                <a:ea typeface="+mn-ea"/>
                <a:cs typeface="+mn-cs"/>
              </a:rPr>
              <a:t>crystallinity</a:t>
            </a:r>
            <a:r>
              <a:rPr lang="en-US" sz="1200" kern="1200" dirty="0" smtClean="0">
                <a:solidFill>
                  <a:schemeClr val="tx1"/>
                </a:solidFill>
                <a:latin typeface="+mn-lt"/>
                <a:ea typeface="+mn-ea"/>
                <a:cs typeface="+mn-cs"/>
              </a:rPr>
              <a:t>.</a:t>
            </a:r>
            <a:endParaRPr lang="tr-TR" sz="1200" kern="1200" dirty="0" smtClean="0">
              <a:solidFill>
                <a:schemeClr val="tx1"/>
              </a:solidFill>
              <a:latin typeface="+mn-lt"/>
              <a:ea typeface="+mn-ea"/>
              <a:cs typeface="+mn-cs"/>
            </a:endParaRPr>
          </a:p>
          <a:p>
            <a:endParaRPr lang="tr-TR" dirty="0"/>
          </a:p>
        </p:txBody>
      </p:sp>
      <p:sp>
        <p:nvSpPr>
          <p:cNvPr id="4" name="3 Slayt Numarası Yer Tutucusu"/>
          <p:cNvSpPr>
            <a:spLocks noGrp="1"/>
          </p:cNvSpPr>
          <p:nvPr>
            <p:ph type="sldNum" sz="quarter" idx="10"/>
          </p:nvPr>
        </p:nvSpPr>
        <p:spPr/>
        <p:txBody>
          <a:bodyPr/>
          <a:lstStyle/>
          <a:p>
            <a:fld id="{61089E94-532B-494D-AD7A-712B16D9F5AA}"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All peaks observed for </a:t>
            </a:r>
            <a:r>
              <a:rPr lang="en-US" sz="1200" kern="1200" dirty="0" err="1" smtClean="0">
                <a:solidFill>
                  <a:schemeClr val="tx1"/>
                </a:solidFill>
                <a:latin typeface="+mn-lt"/>
                <a:ea typeface="+mn-ea"/>
                <a:cs typeface="+mn-cs"/>
              </a:rPr>
              <a:t>halloysite</a:t>
            </a:r>
            <a:r>
              <a:rPr lang="en-US" sz="1200" kern="1200" dirty="0" smtClean="0">
                <a:solidFill>
                  <a:schemeClr val="tx1"/>
                </a:solidFill>
                <a:latin typeface="+mn-lt"/>
                <a:ea typeface="+mn-ea"/>
                <a:cs typeface="+mn-cs"/>
              </a:rPr>
              <a:t> samples are similar to that of pure </a:t>
            </a:r>
            <a:r>
              <a:rPr lang="en-US" sz="1200" kern="1200" dirty="0" err="1" smtClean="0">
                <a:solidFill>
                  <a:schemeClr val="tx1"/>
                </a:solidFill>
                <a:latin typeface="+mn-lt"/>
                <a:ea typeface="+mn-ea"/>
                <a:cs typeface="+mn-cs"/>
              </a:rPr>
              <a:t>halloysite</a:t>
            </a:r>
            <a:r>
              <a:rPr lang="en-US" sz="1200" kern="1200" dirty="0" smtClean="0">
                <a:solidFill>
                  <a:schemeClr val="tx1"/>
                </a:solidFill>
                <a:latin typeface="+mn-lt"/>
                <a:ea typeface="+mn-ea"/>
                <a:cs typeface="+mn-cs"/>
              </a:rPr>
              <a:t> as shown in the Figure. Due to the tubular structure of </a:t>
            </a:r>
            <a:r>
              <a:rPr lang="en-US" sz="1200" kern="1200" dirty="0" err="1" smtClean="0">
                <a:solidFill>
                  <a:schemeClr val="tx1"/>
                </a:solidFill>
                <a:latin typeface="+mn-lt"/>
                <a:ea typeface="+mn-ea"/>
                <a:cs typeface="+mn-cs"/>
              </a:rPr>
              <a:t>halloysite</a:t>
            </a:r>
            <a:r>
              <a:rPr lang="en-US" sz="1200" kern="1200" dirty="0" smtClean="0">
                <a:solidFill>
                  <a:schemeClr val="tx1"/>
                </a:solidFill>
                <a:latin typeface="+mn-lt"/>
                <a:ea typeface="+mn-ea"/>
                <a:cs typeface="+mn-cs"/>
              </a:rPr>
              <a:t>, GABA detected in profiles may be attributed to GABA filling internal tubes while disappearance of GABA overlapped by </a:t>
            </a:r>
            <a:r>
              <a:rPr lang="en-US" sz="1200" kern="1200" dirty="0" err="1" smtClean="0">
                <a:solidFill>
                  <a:schemeClr val="tx1"/>
                </a:solidFill>
                <a:latin typeface="+mn-lt"/>
                <a:ea typeface="+mn-ea"/>
                <a:cs typeface="+mn-cs"/>
              </a:rPr>
              <a:t>halloysite</a:t>
            </a:r>
            <a:r>
              <a:rPr lang="en-US" sz="1200" kern="1200" dirty="0" smtClean="0">
                <a:solidFill>
                  <a:schemeClr val="tx1"/>
                </a:solidFill>
                <a:latin typeface="+mn-lt"/>
                <a:ea typeface="+mn-ea"/>
                <a:cs typeface="+mn-cs"/>
              </a:rPr>
              <a:t> peaks may be attributed to the low quantity of GABA in </a:t>
            </a:r>
            <a:r>
              <a:rPr lang="en-US" sz="1200" kern="1200" dirty="0" err="1" smtClean="0">
                <a:solidFill>
                  <a:schemeClr val="tx1"/>
                </a:solidFill>
                <a:latin typeface="+mn-lt"/>
                <a:ea typeface="+mn-ea"/>
                <a:cs typeface="+mn-cs"/>
              </a:rPr>
              <a:t>nanotube</a:t>
            </a:r>
            <a:r>
              <a:rPr lang="en-US" sz="1200" kern="1200" dirty="0" smtClean="0">
                <a:solidFill>
                  <a:schemeClr val="tx1"/>
                </a:solidFill>
                <a:latin typeface="+mn-lt"/>
                <a:ea typeface="+mn-ea"/>
                <a:cs typeface="+mn-cs"/>
              </a:rPr>
              <a:t> formulations. </a:t>
            </a:r>
            <a:endParaRPr lang="tr-TR" sz="1200" kern="1200" dirty="0" smtClean="0">
              <a:solidFill>
                <a:schemeClr val="tx1"/>
              </a:solidFill>
              <a:latin typeface="+mn-lt"/>
              <a:ea typeface="+mn-ea"/>
              <a:cs typeface="+mn-cs"/>
            </a:endParaRPr>
          </a:p>
          <a:p>
            <a:endParaRPr lang="tr-TR" dirty="0"/>
          </a:p>
        </p:txBody>
      </p:sp>
      <p:sp>
        <p:nvSpPr>
          <p:cNvPr id="4" name="3 Slayt Numarası Yer Tutucusu"/>
          <p:cNvSpPr>
            <a:spLocks noGrp="1"/>
          </p:cNvSpPr>
          <p:nvPr>
            <p:ph type="sldNum" sz="quarter" idx="10"/>
          </p:nvPr>
        </p:nvSpPr>
        <p:spPr/>
        <p:txBody>
          <a:bodyPr/>
          <a:lstStyle/>
          <a:p>
            <a:fld id="{61089E94-532B-494D-AD7A-712B16D9F5AA}"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FT-IR analyses, disappearance of GABA band corresponding to the </a:t>
            </a:r>
            <a:r>
              <a:rPr lang="en-US" sz="1200" kern="1200" dirty="0" err="1" smtClean="0">
                <a:solidFill>
                  <a:schemeClr val="tx1"/>
                </a:solidFill>
                <a:latin typeface="+mn-lt"/>
                <a:ea typeface="+mn-ea"/>
                <a:cs typeface="+mn-cs"/>
              </a:rPr>
              <a:t>carboxylate</a:t>
            </a:r>
            <a:r>
              <a:rPr lang="en-US" sz="1200" kern="1200" dirty="0" smtClean="0">
                <a:solidFill>
                  <a:schemeClr val="tx1"/>
                </a:solidFill>
                <a:latin typeface="+mn-lt"/>
                <a:ea typeface="+mn-ea"/>
                <a:cs typeface="+mn-cs"/>
              </a:rPr>
              <a:t> group at </a:t>
            </a:r>
            <a:r>
              <a:rPr lang="en-US" sz="1200" u="sng" kern="1200" dirty="0" smtClean="0">
                <a:solidFill>
                  <a:schemeClr val="tx1"/>
                </a:solidFill>
                <a:latin typeface="+mn-lt"/>
                <a:ea typeface="+mn-ea"/>
                <a:cs typeface="+mn-cs"/>
              </a:rPr>
              <a:t>1574.55 cm</a:t>
            </a:r>
            <a:r>
              <a:rPr lang="en-US" sz="1200" u="sng" kern="1200" baseline="30000" dirty="0" smtClean="0">
                <a:solidFill>
                  <a:schemeClr val="tx1"/>
                </a:solidFill>
                <a:latin typeface="+mn-lt"/>
                <a:ea typeface="+mn-ea"/>
                <a:cs typeface="+mn-cs"/>
              </a:rPr>
              <a:t>-1</a:t>
            </a:r>
            <a:r>
              <a:rPr lang="en-US" sz="1200" u="sng" kern="1200" dirty="0" smtClean="0">
                <a:solidFill>
                  <a:schemeClr val="tx1"/>
                </a:solidFill>
                <a:latin typeface="+mn-lt"/>
                <a:ea typeface="+mn-ea"/>
                <a:cs typeface="+mn-cs"/>
              </a:rPr>
              <a:t> (GÖSTER)</a:t>
            </a:r>
            <a:r>
              <a:rPr lang="en-US" sz="1200" kern="1200" dirty="0" smtClean="0">
                <a:solidFill>
                  <a:schemeClr val="tx1"/>
                </a:solidFill>
                <a:latin typeface="+mn-lt"/>
                <a:ea typeface="+mn-ea"/>
                <a:cs typeface="+mn-cs"/>
              </a:rPr>
              <a:t> in spectra of </a:t>
            </a:r>
            <a:r>
              <a:rPr lang="en-US" sz="1200" kern="1200" dirty="0" err="1" smtClean="0">
                <a:solidFill>
                  <a:schemeClr val="tx1"/>
                </a:solidFill>
                <a:latin typeface="+mn-lt"/>
                <a:ea typeface="+mn-ea"/>
                <a:cs typeface="+mn-cs"/>
              </a:rPr>
              <a:t>nanotube</a:t>
            </a:r>
            <a:r>
              <a:rPr lang="en-US" sz="1200" kern="1200" dirty="0" smtClean="0">
                <a:solidFill>
                  <a:schemeClr val="tx1"/>
                </a:solidFill>
                <a:latin typeface="+mn-lt"/>
                <a:ea typeface="+mn-ea"/>
                <a:cs typeface="+mn-cs"/>
              </a:rPr>
              <a:t> formulations suggested interaction of GABA and </a:t>
            </a:r>
            <a:r>
              <a:rPr lang="en-US" sz="1200" kern="1200" dirty="0" err="1" smtClean="0">
                <a:solidFill>
                  <a:schemeClr val="tx1"/>
                </a:solidFill>
                <a:latin typeface="+mn-lt"/>
                <a:ea typeface="+mn-ea"/>
                <a:cs typeface="+mn-cs"/>
              </a:rPr>
              <a:t>halloysite</a:t>
            </a:r>
            <a:r>
              <a:rPr lang="en-US" sz="1200" kern="1200" dirty="0" smtClean="0">
                <a:solidFill>
                  <a:schemeClr val="tx1"/>
                </a:solidFill>
                <a:latin typeface="+mn-lt"/>
                <a:ea typeface="+mn-ea"/>
                <a:cs typeface="+mn-cs"/>
              </a:rPr>
              <a:t>. However, spectral results of HNT-GABA H1 showed shifting of internal hydroxyl bands to Si-O-Si stretching bands. </a:t>
            </a:r>
            <a:endParaRPr lang="tr-TR" sz="1200" kern="1200" dirty="0" smtClean="0">
              <a:solidFill>
                <a:schemeClr val="tx1"/>
              </a:solidFill>
              <a:latin typeface="+mn-lt"/>
              <a:ea typeface="+mn-ea"/>
              <a:cs typeface="+mn-cs"/>
            </a:endParaRPr>
          </a:p>
          <a:p>
            <a:endParaRPr lang="tr-TR" dirty="0"/>
          </a:p>
        </p:txBody>
      </p:sp>
      <p:sp>
        <p:nvSpPr>
          <p:cNvPr id="4" name="3 Slayt Numarası Yer Tutucusu"/>
          <p:cNvSpPr>
            <a:spLocks noGrp="1"/>
          </p:cNvSpPr>
          <p:nvPr>
            <p:ph type="sldNum" sz="quarter" idx="10"/>
          </p:nvPr>
        </p:nvSpPr>
        <p:spPr/>
        <p:txBody>
          <a:bodyPr/>
          <a:lstStyle/>
          <a:p>
            <a:fld id="{61089E94-532B-494D-AD7A-712B16D9F5AA}"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outline of my presentation will be as follows: </a:t>
            </a:r>
            <a:r>
              <a:rPr lang="en-US" sz="1200" u="sng" kern="1200" dirty="0" smtClean="0">
                <a:solidFill>
                  <a:schemeClr val="tx1"/>
                </a:solidFill>
                <a:latin typeface="+mn-lt"/>
                <a:ea typeface="+mn-ea"/>
                <a:cs typeface="+mn-cs"/>
              </a:rPr>
              <a:t>OKU</a:t>
            </a:r>
            <a:endParaRPr lang="tr-TR" sz="1200" u="sng" kern="1200" dirty="0" smtClean="0">
              <a:solidFill>
                <a:schemeClr val="tx1"/>
              </a:solidFill>
              <a:latin typeface="+mn-lt"/>
              <a:ea typeface="+mn-ea"/>
              <a:cs typeface="+mn-cs"/>
            </a:endParaRPr>
          </a:p>
          <a:p>
            <a:endParaRPr lang="tr-T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experimental studies, </a:t>
            </a:r>
            <a:r>
              <a:rPr lang="en-US" sz="1200" kern="1200" dirty="0" err="1" smtClean="0">
                <a:solidFill>
                  <a:schemeClr val="tx1"/>
                </a:solidFill>
                <a:latin typeface="+mn-lt"/>
                <a:ea typeface="+mn-ea"/>
                <a:cs typeface="+mn-cs"/>
              </a:rPr>
              <a:t>halloysite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nanoparticles</a:t>
            </a:r>
            <a:r>
              <a:rPr lang="en-US" sz="1200" kern="1200" dirty="0" smtClean="0">
                <a:solidFill>
                  <a:schemeClr val="tx1"/>
                </a:solidFill>
                <a:latin typeface="+mn-lt"/>
                <a:ea typeface="+mn-ea"/>
                <a:cs typeface="+mn-cs"/>
              </a:rPr>
              <a:t> were prepared for loading GABA for extended antiepileptic activity. Formulations were characterized with different methods. In the </a:t>
            </a:r>
            <a:r>
              <a:rPr lang="en-US" sz="1200" i="1" kern="1200" dirty="0" smtClean="0">
                <a:solidFill>
                  <a:schemeClr val="tx1"/>
                </a:solidFill>
                <a:latin typeface="+mn-lt"/>
                <a:ea typeface="+mn-ea"/>
                <a:cs typeface="+mn-cs"/>
              </a:rPr>
              <a:t>in vivo</a:t>
            </a:r>
            <a:r>
              <a:rPr lang="en-US" sz="1200" kern="1200" dirty="0" smtClean="0">
                <a:solidFill>
                  <a:schemeClr val="tx1"/>
                </a:solidFill>
                <a:latin typeface="+mn-lt"/>
                <a:ea typeface="+mn-ea"/>
                <a:cs typeface="+mn-cs"/>
              </a:rPr>
              <a:t> study, effects of </a:t>
            </a:r>
            <a:r>
              <a:rPr lang="en-US" sz="1200" kern="1200" dirty="0" err="1" smtClean="0">
                <a:solidFill>
                  <a:schemeClr val="tx1"/>
                </a:solidFill>
                <a:latin typeface="+mn-lt"/>
                <a:ea typeface="+mn-ea"/>
                <a:cs typeface="+mn-cs"/>
              </a:rPr>
              <a:t>nanotube</a:t>
            </a:r>
            <a:r>
              <a:rPr lang="en-US" sz="1200" kern="1200" dirty="0" smtClean="0">
                <a:solidFill>
                  <a:schemeClr val="tx1"/>
                </a:solidFill>
                <a:latin typeface="+mn-lt"/>
                <a:ea typeface="+mn-ea"/>
                <a:cs typeface="+mn-cs"/>
              </a:rPr>
              <a:t> formulations on seizure parameters were investigated in epileptic rats. </a:t>
            </a:r>
            <a:endParaRPr lang="tr-TR" sz="1200" kern="1200" dirty="0">
              <a:solidFill>
                <a:schemeClr val="tx1"/>
              </a:solidFill>
              <a:latin typeface="+mn-lt"/>
              <a:ea typeface="+mn-ea"/>
              <a:cs typeface="+mn-cs"/>
            </a:endParaRPr>
          </a:p>
        </p:txBody>
      </p:sp>
      <p:sp>
        <p:nvSpPr>
          <p:cNvPr id="4" name="3 Slayt Numarası Yer Tutucusu"/>
          <p:cNvSpPr>
            <a:spLocks noGrp="1"/>
          </p:cNvSpPr>
          <p:nvPr>
            <p:ph type="sldNum" sz="quarter" idx="10"/>
          </p:nvPr>
        </p:nvSpPr>
        <p:spPr/>
        <p:txBody>
          <a:bodyPr/>
          <a:lstStyle/>
          <a:p>
            <a:fld id="{61089E94-532B-494D-AD7A-712B16D9F5A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GABA loading of </a:t>
            </a:r>
            <a:r>
              <a:rPr lang="en-US" sz="1200" kern="1200" dirty="0" err="1" smtClean="0">
                <a:solidFill>
                  <a:schemeClr val="tx1"/>
                </a:solidFill>
                <a:latin typeface="+mn-lt"/>
                <a:ea typeface="+mn-ea"/>
                <a:cs typeface="+mn-cs"/>
              </a:rPr>
              <a:t>nanotube</a:t>
            </a:r>
            <a:r>
              <a:rPr lang="en-US" sz="1200" kern="1200" dirty="0" smtClean="0">
                <a:solidFill>
                  <a:schemeClr val="tx1"/>
                </a:solidFill>
                <a:latin typeface="+mn-lt"/>
                <a:ea typeface="+mn-ea"/>
                <a:cs typeface="+mn-cs"/>
              </a:rPr>
              <a:t> formulations is shown in the Table.</a:t>
            </a:r>
            <a:endParaRPr lang="tr-TR" sz="1200" kern="1200" dirty="0" smtClean="0">
              <a:solidFill>
                <a:schemeClr val="tx1"/>
              </a:solidFill>
              <a:latin typeface="+mn-lt"/>
              <a:ea typeface="+mn-ea"/>
              <a:cs typeface="+mn-cs"/>
            </a:endParaRPr>
          </a:p>
          <a:p>
            <a:endParaRPr lang="tr-TR" dirty="0"/>
          </a:p>
        </p:txBody>
      </p:sp>
      <p:sp>
        <p:nvSpPr>
          <p:cNvPr id="4" name="3 Slayt Numarası Yer Tutucusu"/>
          <p:cNvSpPr>
            <a:spLocks noGrp="1"/>
          </p:cNvSpPr>
          <p:nvPr>
            <p:ph type="sldNum" sz="quarter" idx="10"/>
          </p:nvPr>
        </p:nvSpPr>
        <p:spPr/>
        <p:txBody>
          <a:bodyPr/>
          <a:lstStyle/>
          <a:p>
            <a:fld id="{61089E94-532B-494D-AD7A-712B16D9F5AA}"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Formulations prepared with heat treatment were further tested for </a:t>
            </a:r>
            <a:r>
              <a:rPr lang="en-US" sz="1200" i="1" kern="1200" dirty="0" smtClean="0">
                <a:solidFill>
                  <a:schemeClr val="tx1"/>
                </a:solidFill>
                <a:latin typeface="+mn-lt"/>
                <a:ea typeface="+mn-ea"/>
                <a:cs typeface="+mn-cs"/>
              </a:rPr>
              <a:t>in vitro</a:t>
            </a:r>
            <a:r>
              <a:rPr lang="en-US" sz="1200" kern="1200" dirty="0" smtClean="0">
                <a:solidFill>
                  <a:schemeClr val="tx1"/>
                </a:solidFill>
                <a:latin typeface="+mn-lt"/>
                <a:ea typeface="+mn-ea"/>
                <a:cs typeface="+mn-cs"/>
              </a:rPr>
              <a:t> release. GABA release from all </a:t>
            </a:r>
            <a:r>
              <a:rPr lang="en-US" sz="1200" kern="1200" dirty="0" err="1" smtClean="0">
                <a:solidFill>
                  <a:schemeClr val="tx1"/>
                </a:solidFill>
                <a:latin typeface="+mn-lt"/>
                <a:ea typeface="+mn-ea"/>
                <a:cs typeface="+mn-cs"/>
              </a:rPr>
              <a:t>nanotube</a:t>
            </a:r>
            <a:r>
              <a:rPr lang="en-US" sz="1200" kern="1200" dirty="0" smtClean="0">
                <a:solidFill>
                  <a:schemeClr val="tx1"/>
                </a:solidFill>
                <a:latin typeface="+mn-lt"/>
                <a:ea typeface="+mn-ea"/>
                <a:cs typeface="+mn-cs"/>
              </a:rPr>
              <a:t> formulations was much lower than its pure form.</a:t>
            </a:r>
            <a:endParaRPr lang="tr-T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Time-dependent release profiles of GABA from different </a:t>
            </a:r>
            <a:r>
              <a:rPr lang="en-US" sz="1200" kern="1200" dirty="0" err="1" smtClean="0">
                <a:solidFill>
                  <a:schemeClr val="tx1"/>
                </a:solidFill>
                <a:latin typeface="+mn-lt"/>
                <a:ea typeface="+mn-ea"/>
                <a:cs typeface="+mn-cs"/>
              </a:rPr>
              <a:t>nanotube</a:t>
            </a:r>
            <a:r>
              <a:rPr lang="en-US" sz="1200" kern="1200" dirty="0" smtClean="0">
                <a:solidFill>
                  <a:schemeClr val="tx1"/>
                </a:solidFill>
                <a:latin typeface="+mn-lt"/>
                <a:ea typeface="+mn-ea"/>
                <a:cs typeface="+mn-cs"/>
              </a:rPr>
              <a:t> formulations are presented in the Figure. Prolonged release of GABA was ascribed to the release of lumen loaded GABA.</a:t>
            </a:r>
            <a:endParaRPr lang="tr-T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Considering both characterization and </a:t>
            </a:r>
            <a:r>
              <a:rPr lang="en-US" sz="1200" i="1" kern="1200" dirty="0" smtClean="0">
                <a:solidFill>
                  <a:schemeClr val="tx1"/>
                </a:solidFill>
                <a:latin typeface="+mn-lt"/>
                <a:ea typeface="+mn-ea"/>
                <a:cs typeface="+mn-cs"/>
              </a:rPr>
              <a:t>in vitro</a:t>
            </a:r>
            <a:r>
              <a:rPr lang="en-US" sz="1200" kern="1200" dirty="0" smtClean="0">
                <a:solidFill>
                  <a:schemeClr val="tx1"/>
                </a:solidFill>
                <a:latin typeface="+mn-lt"/>
                <a:ea typeface="+mn-ea"/>
                <a:cs typeface="+mn-cs"/>
              </a:rPr>
              <a:t> release properties: HNT-GABA H1 possessing intense interaction between the active agent and </a:t>
            </a:r>
            <a:r>
              <a:rPr lang="en-US" sz="1200" kern="1200" dirty="0" err="1" smtClean="0">
                <a:solidFill>
                  <a:schemeClr val="tx1"/>
                </a:solidFill>
                <a:latin typeface="+mn-lt"/>
                <a:ea typeface="+mn-ea"/>
                <a:cs typeface="+mn-cs"/>
              </a:rPr>
              <a:t>Halloysite</a:t>
            </a:r>
            <a:r>
              <a:rPr lang="en-US" sz="1200" kern="1200" dirty="0" smtClean="0">
                <a:solidFill>
                  <a:schemeClr val="tx1"/>
                </a:solidFill>
                <a:latin typeface="+mn-lt"/>
                <a:ea typeface="+mn-ea"/>
                <a:cs typeface="+mn-cs"/>
              </a:rPr>
              <a:t> and having the smallest particle size with more uniform release pattern was selected for the </a:t>
            </a:r>
            <a:r>
              <a:rPr lang="en-US" sz="1200" i="1" kern="1200" dirty="0" smtClean="0">
                <a:solidFill>
                  <a:schemeClr val="tx1"/>
                </a:solidFill>
                <a:latin typeface="+mn-lt"/>
                <a:ea typeface="+mn-ea"/>
                <a:cs typeface="+mn-cs"/>
              </a:rPr>
              <a:t>in vivo</a:t>
            </a:r>
            <a:r>
              <a:rPr lang="en-US" sz="1200" kern="1200" dirty="0" smtClean="0">
                <a:solidFill>
                  <a:schemeClr val="tx1"/>
                </a:solidFill>
                <a:latin typeface="+mn-lt"/>
                <a:ea typeface="+mn-ea"/>
                <a:cs typeface="+mn-cs"/>
              </a:rPr>
              <a:t> studies.</a:t>
            </a:r>
            <a:endParaRPr lang="tr-TR" sz="1200" kern="1200" dirty="0" smtClean="0">
              <a:solidFill>
                <a:schemeClr val="tx1"/>
              </a:solidFill>
              <a:latin typeface="+mn-lt"/>
              <a:ea typeface="+mn-ea"/>
              <a:cs typeface="+mn-cs"/>
            </a:endParaRPr>
          </a:p>
          <a:p>
            <a:r>
              <a:rPr lang="en-US" sz="1200" b="1" u="none" strike="noStrike" kern="1200" dirty="0" smtClean="0">
                <a:solidFill>
                  <a:schemeClr val="tx1"/>
                </a:solidFill>
                <a:latin typeface="+mn-lt"/>
                <a:ea typeface="+mn-ea"/>
                <a:cs typeface="+mn-cs"/>
              </a:rPr>
              <a:t> </a:t>
            </a:r>
            <a:endParaRPr lang="tr-TR" sz="1200" kern="1200" dirty="0" smtClean="0">
              <a:solidFill>
                <a:schemeClr val="tx1"/>
              </a:solidFill>
              <a:latin typeface="+mn-lt"/>
              <a:ea typeface="+mn-ea"/>
              <a:cs typeface="+mn-cs"/>
            </a:endParaRPr>
          </a:p>
          <a:p>
            <a:endParaRPr lang="tr-TR" dirty="0"/>
          </a:p>
        </p:txBody>
      </p:sp>
      <p:sp>
        <p:nvSpPr>
          <p:cNvPr id="4" name="3 Slayt Numarası Yer Tutucusu"/>
          <p:cNvSpPr>
            <a:spLocks noGrp="1"/>
          </p:cNvSpPr>
          <p:nvPr>
            <p:ph type="sldNum" sz="quarter" idx="10"/>
          </p:nvPr>
        </p:nvSpPr>
        <p:spPr/>
        <p:txBody>
          <a:bodyPr/>
          <a:lstStyle/>
          <a:p>
            <a:fld id="{61089E94-532B-494D-AD7A-712B16D9F5AA}"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It is remarkable to note that GABA-loaded </a:t>
            </a:r>
            <a:r>
              <a:rPr lang="en-US" sz="1200" kern="1200" dirty="0" err="1" smtClean="0">
                <a:solidFill>
                  <a:schemeClr val="tx1"/>
                </a:solidFill>
                <a:latin typeface="+mn-lt"/>
                <a:ea typeface="+mn-ea"/>
                <a:cs typeface="+mn-cs"/>
              </a:rPr>
              <a:t>halloysite</a:t>
            </a:r>
            <a:r>
              <a:rPr lang="en-US" sz="1200" kern="1200" dirty="0" smtClean="0">
                <a:solidFill>
                  <a:schemeClr val="tx1"/>
                </a:solidFill>
                <a:latin typeface="+mn-lt"/>
                <a:ea typeface="+mn-ea"/>
                <a:cs typeface="+mn-cs"/>
              </a:rPr>
              <a:t> formulation and pure </a:t>
            </a:r>
            <a:r>
              <a:rPr lang="en-US" sz="1200" kern="1200" dirty="0" err="1" smtClean="0">
                <a:solidFill>
                  <a:schemeClr val="tx1"/>
                </a:solidFill>
                <a:latin typeface="+mn-lt"/>
                <a:ea typeface="+mn-ea"/>
                <a:cs typeface="+mn-cs"/>
              </a:rPr>
              <a:t>halloysite</a:t>
            </a:r>
            <a:r>
              <a:rPr lang="en-US" sz="1200" kern="1200" dirty="0" smtClean="0">
                <a:solidFill>
                  <a:schemeClr val="tx1"/>
                </a:solidFill>
                <a:latin typeface="+mn-lt"/>
                <a:ea typeface="+mn-ea"/>
                <a:cs typeface="+mn-cs"/>
              </a:rPr>
              <a:t> demonstrated higher cell viability values than pure GABA. In other words, </a:t>
            </a:r>
            <a:r>
              <a:rPr lang="en-US" sz="1200" i="1" kern="1200" dirty="0" smtClean="0">
                <a:solidFill>
                  <a:schemeClr val="tx1"/>
                </a:solidFill>
                <a:latin typeface="+mn-lt"/>
                <a:ea typeface="+mn-ea"/>
                <a:cs typeface="+mn-cs"/>
              </a:rPr>
              <a:t>in vitro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cytotoxicity</a:t>
            </a:r>
            <a:r>
              <a:rPr lang="en-US" sz="1200" kern="1200" dirty="0" smtClean="0">
                <a:solidFill>
                  <a:schemeClr val="tx1"/>
                </a:solidFill>
                <a:latin typeface="+mn-lt"/>
                <a:ea typeface="+mn-ea"/>
                <a:cs typeface="+mn-cs"/>
              </a:rPr>
              <a:t> results of formulations showed clear evidence of reduction in </a:t>
            </a:r>
            <a:r>
              <a:rPr lang="en-US" sz="1200" kern="1200" dirty="0" err="1" smtClean="0">
                <a:solidFill>
                  <a:schemeClr val="tx1"/>
                </a:solidFill>
                <a:latin typeface="+mn-lt"/>
                <a:ea typeface="+mn-ea"/>
                <a:cs typeface="+mn-cs"/>
              </a:rPr>
              <a:t>cytotoxicity</a:t>
            </a:r>
            <a:r>
              <a:rPr lang="en-US" sz="1200" kern="1200" dirty="0" smtClean="0">
                <a:solidFill>
                  <a:schemeClr val="tx1"/>
                </a:solidFill>
                <a:latin typeface="+mn-lt"/>
                <a:ea typeface="+mn-ea"/>
                <a:cs typeface="+mn-cs"/>
              </a:rPr>
              <a:t> of GABA preserving its potency.</a:t>
            </a:r>
            <a:endParaRPr lang="tr-TR" sz="1200" kern="1200" dirty="0" smtClean="0">
              <a:solidFill>
                <a:schemeClr val="tx1"/>
              </a:solidFill>
              <a:latin typeface="+mn-lt"/>
              <a:ea typeface="+mn-ea"/>
              <a:cs typeface="+mn-cs"/>
            </a:endParaRPr>
          </a:p>
          <a:p>
            <a:endParaRPr lang="tr-TR" dirty="0"/>
          </a:p>
        </p:txBody>
      </p:sp>
      <p:sp>
        <p:nvSpPr>
          <p:cNvPr id="4" name="3 Slayt Numarası Yer Tutucusu"/>
          <p:cNvSpPr>
            <a:spLocks noGrp="1"/>
          </p:cNvSpPr>
          <p:nvPr>
            <p:ph type="sldNum" sz="quarter" idx="10"/>
          </p:nvPr>
        </p:nvSpPr>
        <p:spPr/>
        <p:txBody>
          <a:bodyPr/>
          <a:lstStyle/>
          <a:p>
            <a:fld id="{61089E94-532B-494D-AD7A-712B16D9F5AA}"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Seizure parameters obtained using PTZ model in this study can be followed in the Table. Depending on the statistical results evaluated by paired t-test: A significant retardation in latency time, a significant decrease in ending time of convulsion and a significant decrease the duration of severe convulsion were determined for GABA loaded formulation when compared to PBS and GABA solution. Moreover, mortality ratio decreased to zero percent. </a:t>
            </a:r>
            <a:endParaRPr lang="tr-TR" sz="1200" kern="1200" dirty="0" smtClean="0">
              <a:solidFill>
                <a:schemeClr val="tx1"/>
              </a:solidFill>
              <a:latin typeface="+mn-lt"/>
              <a:ea typeface="+mn-ea"/>
              <a:cs typeface="+mn-cs"/>
            </a:endParaRPr>
          </a:p>
          <a:p>
            <a:endParaRPr lang="tr-T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It can be concluded that incorporation of GABA into </a:t>
            </a:r>
            <a:r>
              <a:rPr lang="en-US" sz="1200" kern="1200" dirty="0" err="1" smtClean="0">
                <a:solidFill>
                  <a:schemeClr val="tx1"/>
                </a:solidFill>
                <a:latin typeface="+mn-lt"/>
                <a:ea typeface="+mn-ea"/>
                <a:cs typeface="+mn-cs"/>
              </a:rPr>
              <a:t>halloysite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nanotube</a:t>
            </a:r>
            <a:r>
              <a:rPr lang="en-US" sz="1200" kern="1200" dirty="0" smtClean="0">
                <a:solidFill>
                  <a:schemeClr val="tx1"/>
                </a:solidFill>
                <a:latin typeface="+mn-lt"/>
                <a:ea typeface="+mn-ea"/>
                <a:cs typeface="+mn-cs"/>
              </a:rPr>
              <a:t> formulation provides prevention of seizures and mortality and also extension of lifetime.</a:t>
            </a:r>
            <a:endParaRPr lang="tr-TR" sz="1200" kern="1200" dirty="0" smtClean="0">
              <a:solidFill>
                <a:schemeClr val="tx1"/>
              </a:solidFill>
              <a:latin typeface="+mn-lt"/>
              <a:ea typeface="+mn-ea"/>
              <a:cs typeface="+mn-cs"/>
            </a:endParaRPr>
          </a:p>
          <a:p>
            <a:endParaRPr lang="tr-TR" dirty="0"/>
          </a:p>
        </p:txBody>
      </p:sp>
      <p:sp>
        <p:nvSpPr>
          <p:cNvPr id="4" name="3 Slayt Numarası Yer Tutucusu"/>
          <p:cNvSpPr>
            <a:spLocks noGrp="1"/>
          </p:cNvSpPr>
          <p:nvPr>
            <p:ph type="sldNum" sz="quarter" idx="10"/>
          </p:nvPr>
        </p:nvSpPr>
        <p:spPr/>
        <p:txBody>
          <a:bodyPr/>
          <a:lstStyle/>
          <a:p>
            <a:fld id="{61089E94-532B-494D-AD7A-712B16D9F5AA}"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According to immunoassay GABA concentration in </a:t>
            </a:r>
            <a:r>
              <a:rPr lang="en-US" sz="1200" i="1" kern="1200" dirty="0" smtClean="0">
                <a:solidFill>
                  <a:schemeClr val="tx1"/>
                </a:solidFill>
                <a:latin typeface="+mn-lt"/>
                <a:ea typeface="+mn-ea"/>
                <a:cs typeface="+mn-cs"/>
              </a:rPr>
              <a:t>Stratum </a:t>
            </a:r>
            <a:r>
              <a:rPr lang="en-US" sz="1200" i="1" kern="1200" dirty="0" err="1" smtClean="0">
                <a:solidFill>
                  <a:schemeClr val="tx1"/>
                </a:solidFill>
                <a:latin typeface="+mn-lt"/>
                <a:ea typeface="+mn-ea"/>
                <a:cs typeface="+mn-cs"/>
              </a:rPr>
              <a:t>corsatum</a:t>
            </a:r>
            <a:r>
              <a:rPr lang="en-US" sz="1200" kern="1200" dirty="0" smtClean="0">
                <a:solidFill>
                  <a:schemeClr val="tx1"/>
                </a:solidFill>
                <a:latin typeface="+mn-lt"/>
                <a:ea typeface="+mn-ea"/>
                <a:cs typeface="+mn-cs"/>
              </a:rPr>
              <a:t>, there seems to be no significant increment of GABA quantity in </a:t>
            </a:r>
            <a:r>
              <a:rPr lang="en-US" sz="1200" i="1" kern="1200" dirty="0" smtClean="0">
                <a:solidFill>
                  <a:schemeClr val="tx1"/>
                </a:solidFill>
                <a:latin typeface="+mn-lt"/>
                <a:ea typeface="+mn-ea"/>
                <a:cs typeface="+mn-cs"/>
              </a:rPr>
              <a:t>Stratum </a:t>
            </a:r>
            <a:r>
              <a:rPr lang="en-US" sz="1200" i="1" kern="1200" dirty="0" err="1" smtClean="0">
                <a:solidFill>
                  <a:schemeClr val="tx1"/>
                </a:solidFill>
                <a:latin typeface="+mn-lt"/>
                <a:ea typeface="+mn-ea"/>
                <a:cs typeface="+mn-cs"/>
              </a:rPr>
              <a:t>corsatum</a:t>
            </a:r>
            <a:r>
              <a:rPr lang="en-US" sz="1200" kern="1200" dirty="0" smtClean="0">
                <a:solidFill>
                  <a:schemeClr val="tx1"/>
                </a:solidFill>
                <a:latin typeface="+mn-lt"/>
                <a:ea typeface="+mn-ea"/>
                <a:cs typeface="+mn-cs"/>
              </a:rPr>
              <a:t> for the formulation when compared to PBS or pure GABA.</a:t>
            </a:r>
            <a:endParaRPr lang="tr-T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terms of seizure parameters, it was seen that GABA-loaded </a:t>
            </a:r>
            <a:r>
              <a:rPr lang="en-US" sz="1200" kern="1200" dirty="0" err="1" smtClean="0">
                <a:solidFill>
                  <a:schemeClr val="tx1"/>
                </a:solidFill>
                <a:latin typeface="+mn-lt"/>
                <a:ea typeface="+mn-ea"/>
                <a:cs typeface="+mn-cs"/>
              </a:rPr>
              <a:t>halloysite</a:t>
            </a:r>
            <a:r>
              <a:rPr lang="en-US" sz="1200" kern="1200" dirty="0" smtClean="0">
                <a:solidFill>
                  <a:schemeClr val="tx1"/>
                </a:solidFill>
                <a:latin typeface="+mn-lt"/>
                <a:ea typeface="+mn-ea"/>
                <a:cs typeface="+mn-cs"/>
              </a:rPr>
              <a:t> formulation interfered with the epileptic mechanism in comparison to pure GABA solution and PBS. GABA delivered to the brain using the </a:t>
            </a:r>
            <a:r>
              <a:rPr lang="en-US" sz="1200" kern="1200" dirty="0" err="1" smtClean="0">
                <a:solidFill>
                  <a:schemeClr val="tx1"/>
                </a:solidFill>
                <a:latin typeface="+mn-lt"/>
                <a:ea typeface="+mn-ea"/>
                <a:cs typeface="+mn-cs"/>
              </a:rPr>
              <a:t>nanotube</a:t>
            </a:r>
            <a:r>
              <a:rPr lang="en-US" sz="1200" kern="1200" dirty="0" smtClean="0">
                <a:solidFill>
                  <a:schemeClr val="tx1"/>
                </a:solidFill>
                <a:latin typeface="+mn-lt"/>
                <a:ea typeface="+mn-ea"/>
                <a:cs typeface="+mn-cs"/>
              </a:rPr>
              <a:t> formulation may be assumed to accumulate in other regions of the brain such as the cortex.</a:t>
            </a:r>
            <a:endParaRPr lang="tr-TR" sz="1200" kern="1200" dirty="0" smtClean="0">
              <a:solidFill>
                <a:schemeClr val="tx1"/>
              </a:solidFill>
              <a:latin typeface="+mn-lt"/>
              <a:ea typeface="+mn-ea"/>
              <a:cs typeface="+mn-cs"/>
            </a:endParaRPr>
          </a:p>
          <a:p>
            <a:endParaRPr lang="tr-TR" dirty="0"/>
          </a:p>
        </p:txBody>
      </p:sp>
      <p:sp>
        <p:nvSpPr>
          <p:cNvPr id="4" name="3 Slayt Numarası Yer Tutucusu"/>
          <p:cNvSpPr>
            <a:spLocks noGrp="1"/>
          </p:cNvSpPr>
          <p:nvPr>
            <p:ph type="sldNum" sz="quarter" idx="10"/>
          </p:nvPr>
        </p:nvSpPr>
        <p:spPr/>
        <p:txBody>
          <a:bodyPr/>
          <a:lstStyle/>
          <a:p>
            <a:fld id="{61089E94-532B-494D-AD7A-712B16D9F5AA}"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As a conclusion</a:t>
            </a:r>
            <a:endParaRPr lang="tr-TR" sz="1200" kern="1200" dirty="0" smtClean="0">
              <a:solidFill>
                <a:schemeClr val="tx1"/>
              </a:solidFill>
              <a:latin typeface="+mn-lt"/>
              <a:ea typeface="+mn-ea"/>
              <a:cs typeface="+mn-cs"/>
            </a:endParaRPr>
          </a:p>
          <a:p>
            <a:r>
              <a:rPr lang="en-US" sz="1200" b="1" u="none" strike="noStrike" kern="1200" dirty="0" smtClean="0">
                <a:solidFill>
                  <a:schemeClr val="tx1"/>
                </a:solidFill>
                <a:latin typeface="+mn-lt"/>
                <a:ea typeface="+mn-ea"/>
                <a:cs typeface="+mn-cs"/>
              </a:rPr>
              <a:t> </a:t>
            </a:r>
            <a:endParaRPr lang="tr-TR" sz="1200" kern="1200" dirty="0" smtClean="0">
              <a:solidFill>
                <a:schemeClr val="tx1"/>
              </a:solidFill>
              <a:latin typeface="+mn-lt"/>
              <a:ea typeface="+mn-ea"/>
              <a:cs typeface="+mn-cs"/>
            </a:endParaRPr>
          </a:p>
          <a:p>
            <a:endParaRPr lang="tr-TR" dirty="0"/>
          </a:p>
        </p:txBody>
      </p:sp>
      <p:sp>
        <p:nvSpPr>
          <p:cNvPr id="4" name="3 Slayt Numarası Yer Tutucusu"/>
          <p:cNvSpPr>
            <a:spLocks noGrp="1"/>
          </p:cNvSpPr>
          <p:nvPr>
            <p:ph type="sldNum" sz="quarter" idx="10"/>
          </p:nvPr>
        </p:nvSpPr>
        <p:spPr/>
        <p:txBody>
          <a:bodyPr/>
          <a:lstStyle/>
          <a:p>
            <a:fld id="{61089E94-532B-494D-AD7A-712B16D9F5AA}"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this study, </a:t>
            </a:r>
            <a:r>
              <a:rPr lang="en-US" sz="1200" kern="1200" dirty="0" err="1" smtClean="0">
                <a:solidFill>
                  <a:schemeClr val="tx1"/>
                </a:solidFill>
                <a:latin typeface="+mn-lt"/>
                <a:ea typeface="+mn-ea"/>
                <a:cs typeface="+mn-cs"/>
              </a:rPr>
              <a:t>halloysite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nanotubes</a:t>
            </a:r>
            <a:r>
              <a:rPr lang="en-US" sz="1200" kern="1200" dirty="0" smtClean="0">
                <a:solidFill>
                  <a:schemeClr val="tx1"/>
                </a:solidFill>
                <a:latin typeface="+mn-lt"/>
                <a:ea typeface="+mn-ea"/>
                <a:cs typeface="+mn-cs"/>
              </a:rPr>
              <a:t> were prepared for brain delivery of GABA. Among the </a:t>
            </a:r>
            <a:r>
              <a:rPr lang="en-US" sz="1200" kern="1200" dirty="0" err="1" smtClean="0">
                <a:solidFill>
                  <a:schemeClr val="tx1"/>
                </a:solidFill>
                <a:latin typeface="+mn-lt"/>
                <a:ea typeface="+mn-ea"/>
                <a:cs typeface="+mn-cs"/>
              </a:rPr>
              <a:t>nanotube</a:t>
            </a:r>
            <a:r>
              <a:rPr lang="en-US" sz="1200" kern="1200" dirty="0" smtClean="0">
                <a:solidFill>
                  <a:schemeClr val="tx1"/>
                </a:solidFill>
                <a:latin typeface="+mn-lt"/>
                <a:ea typeface="+mn-ea"/>
                <a:cs typeface="+mn-cs"/>
              </a:rPr>
              <a:t> formulations prepared, HNT-GABA H1 was selected for animal studies depending on characterization and </a:t>
            </a:r>
            <a:r>
              <a:rPr lang="en-US" sz="1200" i="1" kern="1200" dirty="0" smtClean="0">
                <a:solidFill>
                  <a:schemeClr val="tx1"/>
                </a:solidFill>
                <a:latin typeface="+mn-lt"/>
                <a:ea typeface="+mn-ea"/>
                <a:cs typeface="+mn-cs"/>
              </a:rPr>
              <a:t>in vitro</a:t>
            </a:r>
            <a:r>
              <a:rPr lang="en-US" sz="1200" kern="1200" dirty="0" smtClean="0">
                <a:solidFill>
                  <a:schemeClr val="tx1"/>
                </a:solidFill>
                <a:latin typeface="+mn-lt"/>
                <a:ea typeface="+mn-ea"/>
                <a:cs typeface="+mn-cs"/>
              </a:rPr>
              <a:t> release studies. This formulation possessed sustained release manner and low </a:t>
            </a:r>
            <a:r>
              <a:rPr lang="en-US" sz="1200" kern="1200" dirty="0" err="1" smtClean="0">
                <a:solidFill>
                  <a:schemeClr val="tx1"/>
                </a:solidFill>
                <a:latin typeface="+mn-lt"/>
                <a:ea typeface="+mn-ea"/>
                <a:cs typeface="+mn-cs"/>
              </a:rPr>
              <a:t>cytotoxicity</a:t>
            </a:r>
            <a:r>
              <a:rPr lang="en-US" sz="1200" kern="1200" dirty="0" smtClean="0">
                <a:solidFill>
                  <a:schemeClr val="tx1"/>
                </a:solidFill>
                <a:latin typeface="+mn-lt"/>
                <a:ea typeface="+mn-ea"/>
                <a:cs typeface="+mn-cs"/>
              </a:rPr>
              <a:t>. </a:t>
            </a:r>
            <a:endParaRPr lang="tr-TR"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In vivo</a:t>
            </a:r>
            <a:r>
              <a:rPr lang="en-US" sz="1200" kern="1200" dirty="0" smtClean="0">
                <a:solidFill>
                  <a:schemeClr val="tx1"/>
                </a:solidFill>
                <a:latin typeface="+mn-lt"/>
                <a:ea typeface="+mn-ea"/>
                <a:cs typeface="+mn-cs"/>
              </a:rPr>
              <a:t> studies performed provided evidence for brain delivery and seizure inhibition of GABA in PTZ-induced epileptic rat model. HNT </a:t>
            </a:r>
            <a:r>
              <a:rPr lang="en-US" sz="1200" kern="1200" dirty="0" err="1" smtClean="0">
                <a:solidFill>
                  <a:schemeClr val="tx1"/>
                </a:solidFill>
                <a:latin typeface="+mn-lt"/>
                <a:ea typeface="+mn-ea"/>
                <a:cs typeface="+mn-cs"/>
              </a:rPr>
              <a:t>nanotubes</a:t>
            </a:r>
            <a:r>
              <a:rPr lang="en-US" sz="1200" kern="1200" dirty="0" smtClean="0">
                <a:solidFill>
                  <a:schemeClr val="tx1"/>
                </a:solidFill>
                <a:latin typeface="+mn-lt"/>
                <a:ea typeface="+mn-ea"/>
                <a:cs typeface="+mn-cs"/>
              </a:rPr>
              <a:t> containing GABA presented retardation in latency time, decrease in ending time of convulsion, duration of severe convulsion and mortality ratio. On the contrary, no significant increment of GABA concentration was found in </a:t>
            </a:r>
            <a:r>
              <a:rPr lang="en-US" sz="1200" i="1" kern="1200" dirty="0" smtClean="0">
                <a:solidFill>
                  <a:schemeClr val="tx1"/>
                </a:solidFill>
                <a:latin typeface="+mn-lt"/>
                <a:ea typeface="+mn-ea"/>
                <a:cs typeface="+mn-cs"/>
              </a:rPr>
              <a:t>Stratum </a:t>
            </a:r>
            <a:r>
              <a:rPr lang="en-US" sz="1200" i="1" kern="1200" dirty="0" err="1" smtClean="0">
                <a:solidFill>
                  <a:schemeClr val="tx1"/>
                </a:solidFill>
                <a:latin typeface="+mn-lt"/>
                <a:ea typeface="+mn-ea"/>
                <a:cs typeface="+mn-cs"/>
              </a:rPr>
              <a:t>corsatum</a:t>
            </a:r>
            <a:r>
              <a:rPr lang="en-US" sz="1200" kern="1200" dirty="0" smtClean="0">
                <a:solidFill>
                  <a:schemeClr val="tx1"/>
                </a:solidFill>
                <a:latin typeface="+mn-lt"/>
                <a:ea typeface="+mn-ea"/>
                <a:cs typeface="+mn-cs"/>
              </a:rPr>
              <a:t> samples. </a:t>
            </a:r>
            <a:endParaRPr lang="tr-T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It can be concluded that GABA-loaded </a:t>
            </a:r>
            <a:r>
              <a:rPr lang="en-US" sz="1200" kern="1200" dirty="0" err="1" smtClean="0">
                <a:solidFill>
                  <a:schemeClr val="tx1"/>
                </a:solidFill>
                <a:latin typeface="+mn-lt"/>
                <a:ea typeface="+mn-ea"/>
                <a:cs typeface="+mn-cs"/>
              </a:rPr>
              <a:t>halloysite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nanotubes</a:t>
            </a:r>
            <a:r>
              <a:rPr lang="en-US" sz="1200" kern="1200" dirty="0" smtClean="0">
                <a:solidFill>
                  <a:schemeClr val="tx1"/>
                </a:solidFill>
                <a:latin typeface="+mn-lt"/>
                <a:ea typeface="+mn-ea"/>
                <a:cs typeface="+mn-cs"/>
              </a:rPr>
              <a:t> seem to be highly promising candidates for brain delivery to treat epilepsy due to enhancements in seizure parameters.       </a:t>
            </a:r>
            <a:endParaRPr lang="tr-TR" sz="1200" kern="1200" dirty="0" smtClean="0">
              <a:solidFill>
                <a:schemeClr val="tx1"/>
              </a:solidFill>
              <a:latin typeface="+mn-lt"/>
              <a:ea typeface="+mn-ea"/>
              <a:cs typeface="+mn-cs"/>
            </a:endParaRPr>
          </a:p>
          <a:p>
            <a:r>
              <a:rPr lang="en-US" sz="1200" b="1" u="none" strike="noStrike" kern="1200" dirty="0" smtClean="0">
                <a:solidFill>
                  <a:schemeClr val="tx1"/>
                </a:solidFill>
                <a:latin typeface="+mn-lt"/>
                <a:ea typeface="+mn-ea"/>
                <a:cs typeface="+mn-cs"/>
              </a:rPr>
              <a:t> </a:t>
            </a:r>
            <a:endParaRPr lang="tr-TR" sz="1200" kern="1200" dirty="0" smtClean="0">
              <a:solidFill>
                <a:schemeClr val="tx1"/>
              </a:solidFill>
              <a:latin typeface="+mn-lt"/>
              <a:ea typeface="+mn-ea"/>
              <a:cs typeface="+mn-cs"/>
            </a:endParaRPr>
          </a:p>
          <a:p>
            <a:endParaRPr lang="tr-TR" dirty="0"/>
          </a:p>
        </p:txBody>
      </p:sp>
      <p:sp>
        <p:nvSpPr>
          <p:cNvPr id="4" name="3 Slayt Numarası Yer Tutucusu"/>
          <p:cNvSpPr>
            <a:spLocks noGrp="1"/>
          </p:cNvSpPr>
          <p:nvPr>
            <p:ph type="sldNum" sz="quarter" idx="10"/>
          </p:nvPr>
        </p:nvSpPr>
        <p:spPr/>
        <p:txBody>
          <a:bodyPr/>
          <a:lstStyle/>
          <a:p>
            <a:fld id="{61089E94-532B-494D-AD7A-712B16D9F5AA}"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 would like to thank </a:t>
            </a:r>
            <a:r>
              <a:rPr lang="en-US" sz="1200" kern="1200" dirty="0" err="1" smtClean="0">
                <a:solidFill>
                  <a:schemeClr val="tx1"/>
                </a:solidFill>
                <a:latin typeface="+mn-lt"/>
                <a:ea typeface="+mn-ea"/>
                <a:cs typeface="+mn-cs"/>
              </a:rPr>
              <a:t>Çanakkale</a:t>
            </a:r>
            <a:r>
              <a:rPr lang="en-US" sz="1200" kern="1200" dirty="0" smtClean="0">
                <a:solidFill>
                  <a:schemeClr val="tx1"/>
                </a:solidFill>
                <a:latin typeface="+mn-lt"/>
                <a:ea typeface="+mn-ea"/>
                <a:cs typeface="+mn-cs"/>
              </a:rPr>
              <a:t> Ceramic for supplying </a:t>
            </a:r>
            <a:r>
              <a:rPr lang="en-US" sz="1200" kern="1200" dirty="0" err="1" smtClean="0">
                <a:solidFill>
                  <a:schemeClr val="tx1"/>
                </a:solidFill>
                <a:latin typeface="+mn-lt"/>
                <a:ea typeface="+mn-ea"/>
                <a:cs typeface="+mn-cs"/>
              </a:rPr>
              <a:t>halloysites</a:t>
            </a:r>
            <a:r>
              <a:rPr lang="en-US" sz="1200" kern="1200" dirty="0" smtClean="0">
                <a:solidFill>
                  <a:schemeClr val="tx1"/>
                </a:solidFill>
                <a:latin typeface="+mn-lt"/>
                <a:ea typeface="+mn-ea"/>
                <a:cs typeface="+mn-cs"/>
              </a:rPr>
              <a:t> and my colleagues for their professional support. Finally, I would like to introduce you my university.</a:t>
            </a:r>
            <a:endParaRPr lang="tr-TR"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err="1" smtClean="0">
                <a:solidFill>
                  <a:schemeClr val="tx1"/>
                </a:solidFill>
                <a:latin typeface="+mn-lt"/>
                <a:ea typeface="+mn-ea"/>
                <a:cs typeface="+mn-cs"/>
              </a:rPr>
              <a:t>Thank</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you</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for</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your</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attention</a:t>
            </a:r>
            <a:r>
              <a:rPr lang="tr-TR" sz="1200" kern="1200" dirty="0" smtClean="0">
                <a:solidFill>
                  <a:schemeClr val="tx1"/>
                </a:solidFill>
                <a:latin typeface="+mn-lt"/>
                <a:ea typeface="+mn-ea"/>
                <a:cs typeface="+mn-cs"/>
              </a:rPr>
              <a:t>.</a:t>
            </a:r>
          </a:p>
          <a:p>
            <a:endParaRPr lang="tr-TR" dirty="0"/>
          </a:p>
        </p:txBody>
      </p:sp>
      <p:sp>
        <p:nvSpPr>
          <p:cNvPr id="4" name="3 Slayt Numarası Yer Tutucusu"/>
          <p:cNvSpPr>
            <a:spLocks noGrp="1"/>
          </p:cNvSpPr>
          <p:nvPr>
            <p:ph type="sldNum" sz="quarter" idx="10"/>
          </p:nvPr>
        </p:nvSpPr>
        <p:spPr/>
        <p:txBody>
          <a:bodyPr/>
          <a:lstStyle/>
          <a:p>
            <a:fld id="{61089E94-532B-494D-AD7A-712B16D9F5AA}" type="slidenum">
              <a:rPr lang="en-US" smtClean="0"/>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Epilepsy is one of the most common neurological diseases worldwide. </a:t>
            </a:r>
            <a:r>
              <a:rPr lang="en-US" sz="1200" kern="1200" dirty="0" smtClean="0">
                <a:solidFill>
                  <a:schemeClr val="tx1"/>
                </a:solidFill>
                <a:latin typeface="+mn-lt"/>
                <a:ea typeface="+mn-ea"/>
                <a:cs typeface="+mn-cs"/>
              </a:rPr>
              <a:t>Generalized or paroxysmal focal reaction of brain is called “epilepsy”.</a:t>
            </a:r>
            <a:endParaRPr lang="tr-TR"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Studies on epilepsy determined convulsion provoking by inhibition of GABA synthesis, blockage of release or postsynaptic reaction. </a:t>
            </a:r>
            <a:endParaRPr lang="tr-TR" sz="1200" kern="1200" dirty="0">
              <a:solidFill>
                <a:schemeClr val="tx1"/>
              </a:solidFill>
              <a:latin typeface="+mn-lt"/>
              <a:ea typeface="+mn-ea"/>
              <a:cs typeface="+mn-cs"/>
            </a:endParaRPr>
          </a:p>
        </p:txBody>
      </p:sp>
      <p:sp>
        <p:nvSpPr>
          <p:cNvPr id="4" name="3 Slayt Numarası Yer Tutucusu"/>
          <p:cNvSpPr>
            <a:spLocks noGrp="1"/>
          </p:cNvSpPr>
          <p:nvPr>
            <p:ph type="sldNum" sz="quarter" idx="10"/>
          </p:nvPr>
        </p:nvSpPr>
        <p:spPr/>
        <p:txBody>
          <a:bodyPr/>
          <a:lstStyle/>
          <a:p>
            <a:fld id="{61089E94-532B-494D-AD7A-712B16D9F5A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GABA is a major neurotransmitter where it usually inhibits impulse transmission. It consists of carboxyl and amino groups.</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GABA has different biological functions, </a:t>
            </a:r>
            <a:r>
              <a:rPr lang="en-US" sz="1200" b="1" kern="1200" dirty="0" smtClean="0">
                <a:solidFill>
                  <a:schemeClr val="tx1"/>
                </a:solidFill>
                <a:latin typeface="+mn-lt"/>
                <a:ea typeface="+mn-ea"/>
                <a:cs typeface="+mn-cs"/>
              </a:rPr>
              <a:t>such as regulation of impulse transmission, induction of </a:t>
            </a:r>
            <a:r>
              <a:rPr lang="en-US" sz="1200" b="1" kern="1200" dirty="0" err="1" smtClean="0">
                <a:solidFill>
                  <a:schemeClr val="tx1"/>
                </a:solidFill>
                <a:latin typeface="+mn-lt"/>
                <a:ea typeface="+mn-ea"/>
                <a:cs typeface="+mn-cs"/>
              </a:rPr>
              <a:t>hypotensive</a:t>
            </a:r>
            <a:r>
              <a:rPr lang="en-US" sz="1200" b="1" kern="1200" dirty="0" smtClean="0">
                <a:solidFill>
                  <a:schemeClr val="tx1"/>
                </a:solidFill>
                <a:latin typeface="+mn-lt"/>
                <a:ea typeface="+mn-ea"/>
                <a:cs typeface="+mn-cs"/>
              </a:rPr>
              <a:t>, diuretic and tranquilizer effects</a:t>
            </a:r>
            <a:r>
              <a:rPr lang="en-US" sz="1200" kern="1200" dirty="0" smtClean="0">
                <a:solidFill>
                  <a:schemeClr val="tx1"/>
                </a:solidFill>
                <a:latin typeface="+mn-lt"/>
                <a:ea typeface="+mn-ea"/>
                <a:cs typeface="+mn-cs"/>
              </a:rPr>
              <a:t>. </a:t>
            </a:r>
            <a:endParaRPr lang="tr-TR"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Changes in GABA metabolism may play an important role in the origin and spreading of seizure activity in epilepsy.</a:t>
            </a:r>
            <a:endParaRPr lang="tr-TR" sz="1200" kern="1200" dirty="0" smtClean="0">
              <a:solidFill>
                <a:schemeClr val="tx1"/>
              </a:solidFill>
              <a:latin typeface="+mn-lt"/>
              <a:ea typeface="+mn-ea"/>
              <a:cs typeface="+mn-cs"/>
            </a:endParaRPr>
          </a:p>
          <a:p>
            <a:endParaRPr lang="tr-TR" dirty="0"/>
          </a:p>
        </p:txBody>
      </p:sp>
      <p:sp>
        <p:nvSpPr>
          <p:cNvPr id="4" name="3 Slayt Numarası Yer Tutucusu"/>
          <p:cNvSpPr>
            <a:spLocks noGrp="1"/>
          </p:cNvSpPr>
          <p:nvPr>
            <p:ph type="sldNum" sz="quarter" idx="10"/>
          </p:nvPr>
        </p:nvSpPr>
        <p:spPr/>
        <p:txBody>
          <a:bodyPr/>
          <a:lstStyle/>
          <a:p>
            <a:fld id="{61089E94-532B-494D-AD7A-712B16D9F5A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Halloysite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nanotube</a:t>
            </a:r>
            <a:r>
              <a:rPr lang="en-US" sz="1200" kern="1200" dirty="0" smtClean="0">
                <a:solidFill>
                  <a:schemeClr val="tx1"/>
                </a:solidFill>
                <a:latin typeface="+mn-lt"/>
                <a:ea typeface="+mn-ea"/>
                <a:cs typeface="+mn-cs"/>
              </a:rPr>
              <a:t> is an unusual clay mineral having a hollow</a:t>
            </a:r>
            <a:r>
              <a:rPr lang="en-US" sz="1200" b="1" kern="1200" dirty="0" smtClean="0">
                <a:solidFill>
                  <a:schemeClr val="tx1"/>
                </a:solidFill>
                <a:latin typeface="+mn-lt"/>
                <a:ea typeface="+mn-ea"/>
                <a:cs typeface="+mn-cs"/>
              </a:rPr>
              <a:t> tubular structure </a:t>
            </a:r>
            <a:r>
              <a:rPr lang="en-US" sz="1200" kern="1200" dirty="0" smtClean="0">
                <a:solidFill>
                  <a:schemeClr val="tx1"/>
                </a:solidFill>
                <a:latin typeface="+mn-lt"/>
                <a:ea typeface="+mn-ea"/>
                <a:cs typeface="+mn-cs"/>
              </a:rPr>
              <a:t>in the submicron range.</a:t>
            </a:r>
            <a:r>
              <a:rPr lang="en-US" sz="1200" b="1" kern="1200" dirty="0" smtClean="0">
                <a:solidFill>
                  <a:schemeClr val="tx1"/>
                </a:solidFill>
                <a:latin typeface="+mn-lt"/>
                <a:ea typeface="+mn-ea"/>
                <a:cs typeface="+mn-cs"/>
              </a:rPr>
              <a:t> The </a:t>
            </a:r>
            <a:r>
              <a:rPr lang="en-US" sz="1200" b="1" kern="1200" dirty="0" err="1" smtClean="0">
                <a:solidFill>
                  <a:schemeClr val="tx1"/>
                </a:solidFill>
                <a:latin typeface="+mn-lt"/>
                <a:ea typeface="+mn-ea"/>
                <a:cs typeface="+mn-cs"/>
              </a:rPr>
              <a:t>nanotubular</a:t>
            </a:r>
            <a:r>
              <a:rPr lang="en-US" sz="1200" b="1" kern="1200" dirty="0" smtClean="0">
                <a:solidFill>
                  <a:schemeClr val="tx1"/>
                </a:solidFill>
                <a:latin typeface="+mn-lt"/>
                <a:ea typeface="+mn-ea"/>
                <a:cs typeface="+mn-cs"/>
              </a:rPr>
              <a:t> structure, good biocompatibility and very low </a:t>
            </a:r>
            <a:r>
              <a:rPr lang="en-US" sz="1200" b="1" kern="1200" dirty="0" err="1" smtClean="0">
                <a:solidFill>
                  <a:schemeClr val="tx1"/>
                </a:solidFill>
                <a:latin typeface="+mn-lt"/>
                <a:ea typeface="+mn-ea"/>
                <a:cs typeface="+mn-cs"/>
              </a:rPr>
              <a:t>cytotoxicity</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make </a:t>
            </a:r>
            <a:r>
              <a:rPr lang="en-US" sz="1200" kern="1200" dirty="0" err="1" smtClean="0">
                <a:solidFill>
                  <a:schemeClr val="tx1"/>
                </a:solidFill>
                <a:latin typeface="+mn-lt"/>
                <a:ea typeface="+mn-ea"/>
                <a:cs typeface="+mn-cs"/>
              </a:rPr>
              <a:t>halloysite</a:t>
            </a:r>
            <a:r>
              <a:rPr lang="en-US" sz="1200" kern="1200" dirty="0" smtClean="0">
                <a:solidFill>
                  <a:schemeClr val="tx1"/>
                </a:solidFill>
                <a:latin typeface="+mn-lt"/>
                <a:ea typeface="+mn-ea"/>
                <a:cs typeface="+mn-cs"/>
              </a:rPr>
              <a:t> a promising carrier for drug delivery. </a:t>
            </a:r>
            <a:endParaRPr lang="tr-TR"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Halloysite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nanotube</a:t>
            </a:r>
            <a:r>
              <a:rPr lang="en-US" sz="1200" kern="1200" dirty="0" smtClean="0">
                <a:solidFill>
                  <a:schemeClr val="tx1"/>
                </a:solidFill>
                <a:latin typeface="+mn-lt"/>
                <a:ea typeface="+mn-ea"/>
                <a:cs typeface="+mn-cs"/>
              </a:rPr>
              <a:t> is a two-layered </a:t>
            </a:r>
            <a:r>
              <a:rPr lang="en-US" sz="1200" kern="1200" dirty="0" err="1" smtClean="0">
                <a:solidFill>
                  <a:schemeClr val="tx1"/>
                </a:solidFill>
                <a:latin typeface="+mn-lt"/>
                <a:ea typeface="+mn-ea"/>
                <a:cs typeface="+mn-cs"/>
              </a:rPr>
              <a:t>aluminosilicate</a:t>
            </a:r>
            <a:r>
              <a:rPr lang="en-US" sz="1200" kern="1200" dirty="0" smtClean="0">
                <a:solidFill>
                  <a:schemeClr val="tx1"/>
                </a:solidFill>
                <a:latin typeface="+mn-lt"/>
                <a:ea typeface="+mn-ea"/>
                <a:cs typeface="+mn-cs"/>
              </a:rPr>
              <a:t>. For the enhancement of stability and release characteristics of GABA, with the consideration of tubular structure and non-toxic properties, </a:t>
            </a:r>
            <a:r>
              <a:rPr lang="en-US" sz="1200" kern="1200" dirty="0" err="1" smtClean="0">
                <a:solidFill>
                  <a:schemeClr val="tx1"/>
                </a:solidFill>
                <a:latin typeface="+mn-lt"/>
                <a:ea typeface="+mn-ea"/>
                <a:cs typeface="+mn-cs"/>
              </a:rPr>
              <a:t>halloysite</a:t>
            </a:r>
            <a:r>
              <a:rPr lang="en-US" sz="1200" kern="1200" dirty="0" smtClean="0">
                <a:solidFill>
                  <a:schemeClr val="tx1"/>
                </a:solidFill>
                <a:latin typeface="+mn-lt"/>
                <a:ea typeface="+mn-ea"/>
                <a:cs typeface="+mn-cs"/>
              </a:rPr>
              <a:t> was selected as the carrier material.</a:t>
            </a:r>
            <a:endParaRPr lang="tr-TR" sz="1200" kern="1200" dirty="0" smtClean="0">
              <a:solidFill>
                <a:schemeClr val="tx1"/>
              </a:solidFill>
              <a:latin typeface="+mn-lt"/>
              <a:ea typeface="+mn-ea"/>
              <a:cs typeface="+mn-cs"/>
            </a:endParaRPr>
          </a:p>
          <a:p>
            <a:endParaRPr lang="tr-TR" dirty="0"/>
          </a:p>
        </p:txBody>
      </p:sp>
      <p:sp>
        <p:nvSpPr>
          <p:cNvPr id="4" name="3 Slayt Numarası Yer Tutucusu"/>
          <p:cNvSpPr>
            <a:spLocks noGrp="1"/>
          </p:cNvSpPr>
          <p:nvPr>
            <p:ph type="sldNum" sz="quarter" idx="10"/>
          </p:nvPr>
        </p:nvSpPr>
        <p:spPr/>
        <p:txBody>
          <a:bodyPr/>
          <a:lstStyle/>
          <a:p>
            <a:fld id="{61089E94-532B-494D-AD7A-712B16D9F5A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Depending on the most recent theory regarding the reduced GABA level in epileptic brain,</a:t>
            </a:r>
            <a:endParaRPr lang="tr-T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incorporation of GABA into </a:t>
            </a:r>
            <a:r>
              <a:rPr lang="en-US" sz="1200" kern="1200" dirty="0" err="1" smtClean="0">
                <a:solidFill>
                  <a:schemeClr val="tx1"/>
                </a:solidFill>
                <a:latin typeface="+mn-lt"/>
                <a:ea typeface="+mn-ea"/>
                <a:cs typeface="+mn-cs"/>
              </a:rPr>
              <a:t>halloysite</a:t>
            </a:r>
            <a:r>
              <a:rPr lang="en-US" sz="1200" kern="1200" dirty="0" smtClean="0">
                <a:solidFill>
                  <a:schemeClr val="tx1"/>
                </a:solidFill>
                <a:latin typeface="+mn-lt"/>
                <a:ea typeface="+mn-ea"/>
                <a:cs typeface="+mn-cs"/>
              </a:rPr>
              <a:t> was the purpose of this study for developing brain-targeted, </a:t>
            </a:r>
            <a:r>
              <a:rPr lang="en-US" sz="1200" kern="1200" dirty="0" err="1" smtClean="0">
                <a:solidFill>
                  <a:schemeClr val="tx1"/>
                </a:solidFill>
                <a:latin typeface="+mn-lt"/>
                <a:ea typeface="+mn-ea"/>
                <a:cs typeface="+mn-cs"/>
              </a:rPr>
              <a:t>nanosized</a:t>
            </a:r>
            <a:r>
              <a:rPr lang="en-US" sz="1200" kern="1200" dirty="0" smtClean="0">
                <a:solidFill>
                  <a:schemeClr val="tx1"/>
                </a:solidFill>
                <a:latin typeface="+mn-lt"/>
                <a:ea typeface="+mn-ea"/>
                <a:cs typeface="+mn-cs"/>
              </a:rPr>
              <a:t>, nontoxic, biocompatible, highly specific and high affinity </a:t>
            </a:r>
            <a:r>
              <a:rPr lang="en-US" sz="1200" kern="1200" dirty="0" err="1" smtClean="0">
                <a:solidFill>
                  <a:schemeClr val="tx1"/>
                </a:solidFill>
                <a:latin typeface="+mn-lt"/>
                <a:ea typeface="+mn-ea"/>
                <a:cs typeface="+mn-cs"/>
              </a:rPr>
              <a:t>halloysite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nanotube</a:t>
            </a:r>
            <a:r>
              <a:rPr lang="en-US" sz="1200" kern="1200" dirty="0" smtClean="0">
                <a:solidFill>
                  <a:schemeClr val="tx1"/>
                </a:solidFill>
                <a:latin typeface="+mn-lt"/>
                <a:ea typeface="+mn-ea"/>
                <a:cs typeface="+mn-cs"/>
              </a:rPr>
              <a:t> formulations with an attempt to provide entrance of GABA into the brain.</a:t>
            </a:r>
            <a:endParaRPr lang="tr-TR" sz="1200" kern="1200" dirty="0" smtClean="0">
              <a:solidFill>
                <a:schemeClr val="tx1"/>
              </a:solidFill>
              <a:latin typeface="+mn-lt"/>
              <a:ea typeface="+mn-ea"/>
              <a:cs typeface="+mn-cs"/>
            </a:endParaRPr>
          </a:p>
          <a:p>
            <a:endParaRPr lang="tr-T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Modifying GABA release from formulations and minimizing serious side effects of anti-epileptics for patient compliance enhancement were also aimed.</a:t>
            </a:r>
            <a:endParaRPr lang="tr-TR" sz="1200" kern="1200" dirty="0" smtClean="0">
              <a:solidFill>
                <a:schemeClr val="tx1"/>
              </a:solidFill>
              <a:latin typeface="+mn-lt"/>
              <a:ea typeface="+mn-ea"/>
              <a:cs typeface="+mn-cs"/>
            </a:endParaRPr>
          </a:p>
          <a:p>
            <a:endParaRPr lang="tr-TR" dirty="0"/>
          </a:p>
        </p:txBody>
      </p:sp>
      <p:sp>
        <p:nvSpPr>
          <p:cNvPr id="4" name="3 Slayt Numarası Yer Tutucusu"/>
          <p:cNvSpPr>
            <a:spLocks noGrp="1"/>
          </p:cNvSpPr>
          <p:nvPr>
            <p:ph type="sldNum" sz="quarter" idx="10"/>
          </p:nvPr>
        </p:nvSpPr>
        <p:spPr/>
        <p:txBody>
          <a:bodyPr/>
          <a:lstStyle/>
          <a:p>
            <a:fld id="{61089E94-532B-494D-AD7A-712B16D9F5A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DURING THE EXPERIMENTAL STUDIES</a:t>
            </a:r>
            <a:endParaRPr lang="tr-TR" sz="1200" kern="1200" dirty="0" smtClean="0">
              <a:solidFill>
                <a:schemeClr val="tx1"/>
              </a:solidFill>
              <a:latin typeface="+mn-lt"/>
              <a:ea typeface="+mn-ea"/>
              <a:cs typeface="+mn-cs"/>
            </a:endParaRPr>
          </a:p>
          <a:p>
            <a:endParaRPr lang="tr-TR" dirty="0"/>
          </a:p>
        </p:txBody>
      </p:sp>
      <p:sp>
        <p:nvSpPr>
          <p:cNvPr id="4" name="3 Slayt Numarası Yer Tutucusu"/>
          <p:cNvSpPr>
            <a:spLocks noGrp="1"/>
          </p:cNvSpPr>
          <p:nvPr>
            <p:ph type="sldNum" sz="quarter" idx="10"/>
          </p:nvPr>
        </p:nvSpPr>
        <p:spPr/>
        <p:txBody>
          <a:bodyPr/>
          <a:lstStyle/>
          <a:p>
            <a:fld id="{61089E94-532B-494D-AD7A-712B16D9F5A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Different techniques were used for loading GABA into </a:t>
            </a:r>
            <a:r>
              <a:rPr lang="en-US" sz="1200" kern="1200" dirty="0" err="1" smtClean="0">
                <a:solidFill>
                  <a:schemeClr val="tx1"/>
                </a:solidFill>
                <a:latin typeface="+mn-lt"/>
                <a:ea typeface="+mn-ea"/>
                <a:cs typeface="+mn-cs"/>
              </a:rPr>
              <a:t>halloysite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nanotubes</a:t>
            </a:r>
            <a:r>
              <a:rPr lang="en-US" sz="1200" kern="1200" dirty="0" smtClean="0">
                <a:solidFill>
                  <a:schemeClr val="tx1"/>
                </a:solidFill>
                <a:latin typeface="+mn-lt"/>
                <a:ea typeface="+mn-ea"/>
                <a:cs typeface="+mn-cs"/>
              </a:rPr>
              <a:t>. One of the methods was performed under vacuum. Vacuum was applied to intact </a:t>
            </a:r>
            <a:r>
              <a:rPr lang="en-US" sz="1200" kern="1200" dirty="0" err="1" smtClean="0">
                <a:solidFill>
                  <a:schemeClr val="tx1"/>
                </a:solidFill>
                <a:latin typeface="+mn-lt"/>
                <a:ea typeface="+mn-ea"/>
                <a:cs typeface="+mn-cs"/>
              </a:rPr>
              <a:t>halloysite</a:t>
            </a:r>
            <a:r>
              <a:rPr lang="en-US" sz="1200" kern="1200" dirty="0" smtClean="0">
                <a:solidFill>
                  <a:schemeClr val="tx1"/>
                </a:solidFill>
                <a:latin typeface="+mn-lt"/>
                <a:ea typeface="+mn-ea"/>
                <a:cs typeface="+mn-cs"/>
              </a:rPr>
              <a:t> prior to the addition of GABA solution. Vacuum was reapplied to the resulting </a:t>
            </a:r>
            <a:r>
              <a:rPr lang="en-US" sz="1200" kern="1200" dirty="0" err="1" smtClean="0">
                <a:solidFill>
                  <a:schemeClr val="tx1"/>
                </a:solidFill>
                <a:latin typeface="+mn-lt"/>
                <a:ea typeface="+mn-ea"/>
                <a:cs typeface="+mn-cs"/>
              </a:rPr>
              <a:t>halloysite</a:t>
            </a:r>
            <a:r>
              <a:rPr lang="en-US" sz="1200" kern="1200" dirty="0" smtClean="0">
                <a:solidFill>
                  <a:schemeClr val="tx1"/>
                </a:solidFill>
                <a:latin typeface="+mn-lt"/>
                <a:ea typeface="+mn-ea"/>
                <a:cs typeface="+mn-cs"/>
              </a:rPr>
              <a:t>-GABA suspension for 30 minutes. This process was repeated two times in order the increase the loading efficiency. </a:t>
            </a:r>
            <a:endParaRPr lang="tr-T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Heat treatment was the other method used. GABA solution was added to </a:t>
            </a:r>
            <a:r>
              <a:rPr lang="en-US" sz="1200" kern="1200" dirty="0" err="1" smtClean="0">
                <a:solidFill>
                  <a:schemeClr val="tx1"/>
                </a:solidFill>
                <a:latin typeface="+mn-lt"/>
                <a:ea typeface="+mn-ea"/>
                <a:cs typeface="+mn-cs"/>
              </a:rPr>
              <a:t>halloysites</a:t>
            </a:r>
            <a:r>
              <a:rPr lang="en-US" sz="1200" kern="1200" dirty="0" smtClean="0">
                <a:solidFill>
                  <a:schemeClr val="tx1"/>
                </a:solidFill>
                <a:latin typeface="+mn-lt"/>
                <a:ea typeface="+mn-ea"/>
                <a:cs typeface="+mn-cs"/>
              </a:rPr>
              <a:t> swollen in </a:t>
            </a:r>
            <a:r>
              <a:rPr lang="en-US" sz="1200" kern="1200" dirty="0" err="1" smtClean="0">
                <a:solidFill>
                  <a:schemeClr val="tx1"/>
                </a:solidFill>
                <a:latin typeface="+mn-lt"/>
                <a:ea typeface="+mn-ea"/>
                <a:cs typeface="+mn-cs"/>
              </a:rPr>
              <a:t>bidistilled</a:t>
            </a:r>
            <a:r>
              <a:rPr lang="en-US" sz="1200" kern="1200" dirty="0" smtClean="0">
                <a:solidFill>
                  <a:schemeClr val="tx1"/>
                </a:solidFill>
                <a:latin typeface="+mn-lt"/>
                <a:ea typeface="+mn-ea"/>
                <a:cs typeface="+mn-cs"/>
              </a:rPr>
              <a:t> water. Resulting suspension was kept for another 1 hr at 80°C. Suspensions were then washed with </a:t>
            </a:r>
            <a:r>
              <a:rPr lang="en-US" sz="1200" kern="1200" dirty="0" err="1" smtClean="0">
                <a:solidFill>
                  <a:schemeClr val="tx1"/>
                </a:solidFill>
                <a:latin typeface="+mn-lt"/>
                <a:ea typeface="+mn-ea"/>
                <a:cs typeface="+mn-cs"/>
              </a:rPr>
              <a:t>bidistilled</a:t>
            </a:r>
            <a:r>
              <a:rPr lang="en-US" sz="1200" kern="1200" dirty="0" smtClean="0">
                <a:solidFill>
                  <a:schemeClr val="tx1"/>
                </a:solidFill>
                <a:latin typeface="+mn-lt"/>
                <a:ea typeface="+mn-ea"/>
                <a:cs typeface="+mn-cs"/>
              </a:rPr>
              <a:t> water, centrifuged and dried.</a:t>
            </a:r>
            <a:endParaRPr lang="tr-T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Third formulation with no washing procedure was prepared using the same heat treatment method and the suspension obtained was lyophilized.</a:t>
            </a:r>
            <a:endParaRPr lang="tr-TR" sz="1200" kern="1200" dirty="0" smtClean="0">
              <a:solidFill>
                <a:schemeClr val="tx1"/>
              </a:solidFill>
              <a:latin typeface="+mn-lt"/>
              <a:ea typeface="+mn-ea"/>
              <a:cs typeface="+mn-cs"/>
            </a:endParaRPr>
          </a:p>
          <a:p>
            <a:r>
              <a:rPr lang="en-US" sz="1200" b="1" u="none" strike="noStrike" kern="1200" dirty="0" smtClean="0">
                <a:solidFill>
                  <a:schemeClr val="tx1"/>
                </a:solidFill>
                <a:latin typeface="+mn-lt"/>
                <a:ea typeface="+mn-ea"/>
                <a:cs typeface="+mn-cs"/>
              </a:rPr>
              <a:t> </a:t>
            </a:r>
            <a:endParaRPr lang="tr-TR" sz="1200" kern="1200" dirty="0" smtClean="0">
              <a:solidFill>
                <a:schemeClr val="tx1"/>
              </a:solidFill>
              <a:latin typeface="+mn-lt"/>
              <a:ea typeface="+mn-ea"/>
              <a:cs typeface="+mn-cs"/>
            </a:endParaRPr>
          </a:p>
          <a:p>
            <a:endParaRPr lang="tr-TR" dirty="0"/>
          </a:p>
        </p:txBody>
      </p:sp>
      <p:sp>
        <p:nvSpPr>
          <p:cNvPr id="4" name="3 Slayt Numarası Yer Tutucusu"/>
          <p:cNvSpPr>
            <a:spLocks noGrp="1"/>
          </p:cNvSpPr>
          <p:nvPr>
            <p:ph type="sldNum" sz="quarter" idx="10"/>
          </p:nvPr>
        </p:nvSpPr>
        <p:spPr/>
        <p:txBody>
          <a:bodyPr/>
          <a:lstStyle/>
          <a:p>
            <a:fld id="{61089E94-532B-494D-AD7A-712B16D9F5A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For the characterization studies, zeta potential and particle sizes were measured with Malvern </a:t>
            </a:r>
            <a:r>
              <a:rPr lang="en-US" sz="1200" kern="1200" dirty="0" err="1" smtClean="0">
                <a:solidFill>
                  <a:schemeClr val="tx1"/>
                </a:solidFill>
                <a:latin typeface="+mn-lt"/>
                <a:ea typeface="+mn-ea"/>
                <a:cs typeface="+mn-cs"/>
              </a:rPr>
              <a:t>Nanoseries</a:t>
            </a:r>
            <a:r>
              <a:rPr lang="en-US" sz="1200" kern="1200" dirty="0" smtClean="0">
                <a:solidFill>
                  <a:schemeClr val="tx1"/>
                </a:solidFill>
                <a:latin typeface="+mn-lt"/>
                <a:ea typeface="+mn-ea"/>
                <a:cs typeface="+mn-cs"/>
              </a:rPr>
              <a:t>. Morphology of the particles was determined using SEM and the structure of </a:t>
            </a:r>
            <a:r>
              <a:rPr lang="en-US" sz="1200" kern="1200" dirty="0" err="1" smtClean="0">
                <a:solidFill>
                  <a:schemeClr val="tx1"/>
                </a:solidFill>
                <a:latin typeface="+mn-lt"/>
                <a:ea typeface="+mn-ea"/>
                <a:cs typeface="+mn-cs"/>
              </a:rPr>
              <a:t>halloysite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nanotubes</a:t>
            </a:r>
            <a:r>
              <a:rPr lang="en-US" sz="1200" kern="1200" dirty="0" smtClean="0">
                <a:solidFill>
                  <a:schemeClr val="tx1"/>
                </a:solidFill>
                <a:latin typeface="+mn-lt"/>
                <a:ea typeface="+mn-ea"/>
                <a:cs typeface="+mn-cs"/>
              </a:rPr>
              <a:t> were analyzed using DSC, XRD and FT-IR. </a:t>
            </a:r>
            <a:endParaRPr lang="tr-T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Viability of cells in the presence of </a:t>
            </a:r>
            <a:r>
              <a:rPr lang="en-US" sz="1200" kern="1200" dirty="0" err="1" smtClean="0">
                <a:solidFill>
                  <a:schemeClr val="tx1"/>
                </a:solidFill>
                <a:latin typeface="+mn-lt"/>
                <a:ea typeface="+mn-ea"/>
                <a:cs typeface="+mn-cs"/>
              </a:rPr>
              <a:t>nanotubes</a:t>
            </a:r>
            <a:r>
              <a:rPr lang="en-US" sz="1200" kern="1200" dirty="0" smtClean="0">
                <a:solidFill>
                  <a:schemeClr val="tx1"/>
                </a:solidFill>
                <a:latin typeface="+mn-lt"/>
                <a:ea typeface="+mn-ea"/>
                <a:cs typeface="+mn-cs"/>
              </a:rPr>
              <a:t> were investigated using MTT assay.  </a:t>
            </a:r>
            <a:endParaRPr lang="tr-TR" sz="1200" kern="1200" dirty="0" smtClean="0">
              <a:solidFill>
                <a:schemeClr val="tx1"/>
              </a:solidFill>
              <a:latin typeface="+mn-lt"/>
              <a:ea typeface="+mn-ea"/>
              <a:cs typeface="+mn-cs"/>
            </a:endParaRPr>
          </a:p>
          <a:p>
            <a:endParaRPr lang="tr-TR" dirty="0"/>
          </a:p>
        </p:txBody>
      </p:sp>
      <p:sp>
        <p:nvSpPr>
          <p:cNvPr id="4" name="3 Slayt Numarası Yer Tutucusu"/>
          <p:cNvSpPr>
            <a:spLocks noGrp="1"/>
          </p:cNvSpPr>
          <p:nvPr>
            <p:ph type="sldNum" sz="quarter" idx="10"/>
          </p:nvPr>
        </p:nvSpPr>
        <p:spPr/>
        <p:txBody>
          <a:bodyPr/>
          <a:lstStyle/>
          <a:p>
            <a:fld id="{61089E94-532B-494D-AD7A-712B16D9F5A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7/22/2015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mc:AlternateContent xmlns:mc="http://schemas.openxmlformats.org/markup-compatibility/2006">
    <mc:Choice xmlns="" xmlns:p15="http://schemas.microsoft.com/office/powerpoint/2012/main" Requires="p15">
      <p:transition spd="slow">
        <p15:prstTrans prst="peelOff"/>
      </p:transition>
    </mc:Choice>
    <mc:Fallback>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7/22/2015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mc:AlternateContent xmlns:mc="http://schemas.openxmlformats.org/markup-compatibility/2006">
    <mc:Choice xmlns="" xmlns:p15="http://schemas.microsoft.com/office/powerpoint/2012/main" Requires="p15">
      <p:transition spd="slow">
        <p15:prstTrans prst="peelOff"/>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7/22/2015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mc:AlternateContent xmlns:mc="http://schemas.openxmlformats.org/markup-compatibility/2006">
    <mc:Choice xmlns="" xmlns:p15="http://schemas.microsoft.com/office/powerpoint/2012/main" Requires="p15">
      <p:transition spd="slow">
        <p15:prstTrans prst="peelOff"/>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7/22/2015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mc:AlternateContent xmlns:mc="http://schemas.openxmlformats.org/markup-compatibility/2006">
    <mc:Choice xmlns="" xmlns:p15="http://schemas.microsoft.com/office/powerpoint/2012/main" Requires="p15">
      <p:transition spd="slow">
        <p15:prstTrans prst="peelOff"/>
      </p:transition>
    </mc:Choice>
    <mc:Fallback>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6B7A0F-5B99-4F35-9BDD-321CD3C098FF}" type="datetimeFigureOut">
              <a:rPr lang="en-US" smtClean="0"/>
              <a:pPr/>
              <a:t>7/22/2015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mc:AlternateContent xmlns:mc="http://schemas.openxmlformats.org/markup-compatibility/2006">
    <mc:Choice xmlns="" xmlns:p15="http://schemas.microsoft.com/office/powerpoint/2012/main" Requires="p15">
      <p:transition spd="slow">
        <p15:prstTrans prst="peelOff"/>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6B7A0F-5B99-4F35-9BDD-321CD3C098FF}" type="datetimeFigureOut">
              <a:rPr lang="en-US" smtClean="0"/>
              <a:pPr/>
              <a:t>7/22/2015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mc:AlternateContent xmlns:mc="http://schemas.openxmlformats.org/markup-compatibility/2006">
    <mc:Choice xmlns="" xmlns:p15="http://schemas.microsoft.com/office/powerpoint/2012/main" Requires="p15">
      <p:transition spd="slow">
        <p15:prstTrans prst="peelOff"/>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6B7A0F-5B99-4F35-9BDD-321CD3C098FF}" type="datetimeFigureOut">
              <a:rPr lang="en-US" smtClean="0"/>
              <a:pPr/>
              <a:t>7/22/2015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mc:AlternateContent xmlns:mc="http://schemas.openxmlformats.org/markup-compatibility/2006">
    <mc:Choice xmlns="" xmlns:p15="http://schemas.microsoft.com/office/powerpoint/2012/main" Requires="p15">
      <p:transition spd="slow">
        <p15:prstTrans prst="peelOff"/>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6B7A0F-5B99-4F35-9BDD-321CD3C098FF}" type="datetimeFigureOut">
              <a:rPr lang="en-US" smtClean="0"/>
              <a:pPr/>
              <a:t>7/22/2015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mc:AlternateContent xmlns:mc="http://schemas.openxmlformats.org/markup-compatibility/2006">
    <mc:Choice xmlns="" xmlns:p15="http://schemas.microsoft.com/office/powerpoint/2012/main" Requires="p15">
      <p:transition spd="slow">
        <p15:prstTrans prst="peelOff"/>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B7A0F-5B99-4F35-9BDD-321CD3C098FF}" type="datetimeFigureOut">
              <a:rPr lang="en-US" smtClean="0"/>
              <a:pPr/>
              <a:t>7/22/2015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mc:AlternateContent xmlns:mc="http://schemas.openxmlformats.org/markup-compatibility/2006">
    <mc:Choice xmlns="" xmlns:p15="http://schemas.microsoft.com/office/powerpoint/2012/main" Requires="p15">
      <p:transition spd="slow">
        <p15:prstTrans prst="peelOff"/>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pPr/>
              <a:t>7/22/2015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mc:AlternateContent xmlns:mc="http://schemas.openxmlformats.org/markup-compatibility/2006">
    <mc:Choice xmlns="" xmlns:p15="http://schemas.microsoft.com/office/powerpoint/2012/main" Requires="p15">
      <p:transition spd="slow">
        <p15:prstTrans prst="peelOff"/>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pPr/>
              <a:t>7/22/2015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mc:AlternateContent xmlns:mc="http://schemas.openxmlformats.org/markup-compatibility/2006">
    <mc:Choice xmlns="" xmlns:p15="http://schemas.microsoft.com/office/powerpoint/2012/main" Requires="p15">
      <p:transition spd="slow">
        <p15:prstTrans prst="peelOff"/>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6B7A0F-5B99-4F35-9BDD-321CD3C098FF}" type="datetimeFigureOut">
              <a:rPr lang="en-US" smtClean="0"/>
              <a:pPr/>
              <a:t>7/22/2015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AB3369-7666-44EB-AEA9-5FA9440DB40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 xmlns:p15="http://schemas.microsoft.com/office/powerpoint/2012/main" Requires="p15">
      <p:transition spd="slow">
        <p15:prstTrans prst="peelOff"/>
      </p:transition>
    </mc:Choice>
    <mc:Fallback>
      <p:transition spd="slow">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a:xfrm>
            <a:off x="5257800" y="882174"/>
            <a:ext cx="3492500" cy="4343400"/>
          </a:xfrm>
          <a:effectLst>
            <a:outerShdw dist="17961" dir="2700000" sx="1000" sy="1000" algn="ctr" rotWithShape="0">
              <a:schemeClr val="bg2"/>
            </a:outerShdw>
          </a:effectLst>
        </p:spPr>
        <p:txBody>
          <a:bodyPr>
            <a:normAutofit fontScale="90000"/>
          </a:bodyPr>
          <a:lstStyle/>
          <a:p>
            <a:pPr algn="r">
              <a:defRPr/>
            </a:pPr>
            <a:r>
              <a:rPr lang="en-US" sz="3200" b="1" dirty="0">
                <a:solidFill>
                  <a:schemeClr val="bg1"/>
                </a:solidFill>
                <a:effectLst>
                  <a:outerShdw blurRad="38100" dist="38100" dir="2700000" algn="tl">
                    <a:srgbClr val="000000">
                      <a:alpha val="43137"/>
                    </a:srgbClr>
                  </a:outerShdw>
                </a:effectLst>
              </a:rPr>
              <a:t>GAB</a:t>
            </a:r>
            <a:r>
              <a:rPr lang="tr-TR" sz="3200" b="1" dirty="0">
                <a:solidFill>
                  <a:schemeClr val="bg1"/>
                </a:solidFill>
                <a:effectLst>
                  <a:outerShdw blurRad="38100" dist="38100" dir="2700000" algn="tl">
                    <a:srgbClr val="000000">
                      <a:alpha val="43137"/>
                    </a:srgbClr>
                  </a:outerShdw>
                </a:effectLst>
              </a:rPr>
              <a:t>A-</a:t>
            </a:r>
            <a:r>
              <a:rPr lang="en-US" sz="3200" b="1" dirty="0">
                <a:solidFill>
                  <a:schemeClr val="bg1"/>
                </a:solidFill>
                <a:effectLst>
                  <a:outerShdw blurRad="38100" dist="38100" dir="2700000" algn="tl">
                    <a:srgbClr val="000000">
                      <a:alpha val="43137"/>
                    </a:srgbClr>
                  </a:outerShdw>
                </a:effectLst>
              </a:rPr>
              <a:t> LOADED </a:t>
            </a:r>
            <a:br>
              <a:rPr lang="en-US" sz="3200" b="1" dirty="0">
                <a:solidFill>
                  <a:schemeClr val="bg1"/>
                </a:solidFill>
                <a:effectLst>
                  <a:outerShdw blurRad="38100" dist="38100" dir="2700000" algn="tl">
                    <a:srgbClr val="000000">
                      <a:alpha val="43137"/>
                    </a:srgbClr>
                  </a:outerShdw>
                </a:effectLst>
              </a:rPr>
            </a:br>
            <a:r>
              <a:rPr lang="en-US" sz="3200" b="1" dirty="0">
                <a:solidFill>
                  <a:schemeClr val="bg1"/>
                </a:solidFill>
                <a:effectLst>
                  <a:outerShdw blurRad="38100" dist="38100" dir="2700000" algn="tl">
                    <a:srgbClr val="000000">
                      <a:alpha val="43137"/>
                    </a:srgbClr>
                  </a:outerShdw>
                </a:effectLst>
              </a:rPr>
              <a:t>HALLOYSITE NANOTUBE </a:t>
            </a:r>
            <a:r>
              <a:rPr lang="en-US" sz="3200" b="1" dirty="0" smtClean="0">
                <a:solidFill>
                  <a:schemeClr val="bg1"/>
                </a:solidFill>
                <a:effectLst>
                  <a:outerShdw blurRad="38100" dist="38100" dir="2700000" algn="tl">
                    <a:srgbClr val="000000">
                      <a:alpha val="43137"/>
                    </a:srgbClr>
                  </a:outerShdw>
                </a:effectLst>
              </a:rPr>
              <a:t>SYSTEM</a:t>
            </a:r>
            <a:r>
              <a:rPr lang="tr-TR" sz="3200" b="1" dirty="0" smtClean="0">
                <a:solidFill>
                  <a:schemeClr val="bg1"/>
                </a:solidFill>
                <a:effectLst>
                  <a:outerShdw blurRad="38100" dist="38100" dir="2700000" algn="tl">
                    <a:srgbClr val="000000">
                      <a:alpha val="43137"/>
                    </a:srgbClr>
                  </a:outerShdw>
                </a:effectLst>
              </a:rPr>
              <a:t>:</a:t>
            </a:r>
            <a:r>
              <a:rPr lang="en-US" sz="3200" b="1" dirty="0" smtClean="0">
                <a:solidFill>
                  <a:schemeClr val="bg1"/>
                </a:solidFill>
                <a:effectLst>
                  <a:outerShdw blurRad="38100" dist="38100" dir="2700000" algn="tl">
                    <a:srgbClr val="000000">
                      <a:alpha val="43137"/>
                    </a:srgbClr>
                  </a:outerShdw>
                </a:effectLst>
              </a:rPr>
              <a:t> </a:t>
            </a:r>
            <a:r>
              <a:rPr lang="en-US" sz="3200" b="1" dirty="0">
                <a:solidFill>
                  <a:schemeClr val="bg1"/>
                </a:solidFill>
                <a:effectLst>
                  <a:outerShdw blurRad="38100" dist="38100" dir="2700000" algn="tl">
                    <a:srgbClr val="000000">
                      <a:alpha val="43137"/>
                    </a:srgbClr>
                  </a:outerShdw>
                </a:effectLst>
              </a:rPr>
              <a:t>RELEASE CHARACTERISTICS </a:t>
            </a:r>
            <a:r>
              <a:rPr lang="tr-TR" sz="3200" b="1" dirty="0" err="1" smtClean="0">
                <a:solidFill>
                  <a:schemeClr val="bg1"/>
                </a:solidFill>
                <a:effectLst>
                  <a:outerShdw blurRad="38100" dist="38100" dir="2700000" algn="tl">
                    <a:srgbClr val="000000">
                      <a:alpha val="43137"/>
                    </a:srgbClr>
                  </a:outerShdw>
                </a:effectLst>
              </a:rPr>
              <a:t>and</a:t>
            </a:r>
            <a:r>
              <a:rPr lang="en-US" sz="3200" b="1" dirty="0">
                <a:solidFill>
                  <a:schemeClr val="bg1"/>
                </a:solidFill>
                <a:effectLst>
                  <a:outerShdw blurRad="38100" dist="38100" dir="2700000" algn="tl">
                    <a:srgbClr val="000000">
                      <a:alpha val="43137"/>
                    </a:srgbClr>
                  </a:outerShdw>
                </a:effectLst>
              </a:rPr>
              <a:t/>
            </a:r>
            <a:br>
              <a:rPr lang="en-US" sz="3200" b="1" dirty="0">
                <a:solidFill>
                  <a:schemeClr val="bg1"/>
                </a:solidFill>
                <a:effectLst>
                  <a:outerShdw blurRad="38100" dist="38100" dir="2700000" algn="tl">
                    <a:srgbClr val="000000">
                      <a:alpha val="43137"/>
                    </a:srgbClr>
                  </a:outerShdw>
                </a:effectLst>
              </a:rPr>
            </a:br>
            <a:r>
              <a:rPr lang="tr-TR" sz="3200" b="1" dirty="0" smtClean="0">
                <a:solidFill>
                  <a:schemeClr val="bg1"/>
                </a:solidFill>
                <a:effectLst>
                  <a:outerShdw blurRad="38100" dist="38100" dir="2700000" algn="tl">
                    <a:srgbClr val="000000">
                      <a:alpha val="43137"/>
                    </a:srgbClr>
                  </a:outerShdw>
                </a:effectLst>
              </a:rPr>
              <a:t>EFFECT on </a:t>
            </a:r>
            <a:r>
              <a:rPr lang="en-US" sz="3200" b="1" dirty="0" smtClean="0">
                <a:solidFill>
                  <a:schemeClr val="bg1"/>
                </a:solidFill>
                <a:effectLst>
                  <a:outerShdw blurRad="38100" dist="38100" dir="2700000" algn="tl">
                    <a:srgbClr val="000000">
                      <a:alpha val="43137"/>
                    </a:srgbClr>
                  </a:outerShdw>
                </a:effectLst>
              </a:rPr>
              <a:t>SEIZURE </a:t>
            </a:r>
            <a:r>
              <a:rPr lang="en-US" sz="3200" b="1" dirty="0">
                <a:solidFill>
                  <a:schemeClr val="bg1"/>
                </a:solidFill>
                <a:effectLst>
                  <a:outerShdw blurRad="38100" dist="38100" dir="2700000" algn="tl">
                    <a:srgbClr val="000000">
                      <a:alpha val="43137"/>
                    </a:srgbClr>
                  </a:outerShdw>
                </a:effectLst>
              </a:rPr>
              <a:t>PARAMETERS </a:t>
            </a:r>
            <a:r>
              <a:rPr lang="tr-TR" sz="3200" b="1" dirty="0" smtClean="0">
                <a:solidFill>
                  <a:schemeClr val="bg1"/>
                </a:solidFill>
                <a:effectLst>
                  <a:outerShdw blurRad="38100" dist="38100" dir="2700000" algn="tl">
                    <a:srgbClr val="000000">
                      <a:alpha val="43137"/>
                    </a:srgbClr>
                  </a:outerShdw>
                </a:effectLst>
              </a:rPr>
              <a:t>in</a:t>
            </a:r>
            <a:r>
              <a:rPr lang="en-US" sz="3200" b="1" dirty="0" smtClean="0">
                <a:solidFill>
                  <a:schemeClr val="bg1"/>
                </a:solidFill>
                <a:effectLst>
                  <a:outerShdw blurRad="38100" dist="38100" dir="2700000" algn="tl">
                    <a:srgbClr val="000000">
                      <a:alpha val="43137"/>
                    </a:srgbClr>
                  </a:outerShdw>
                </a:effectLst>
              </a:rPr>
              <a:t> </a:t>
            </a:r>
            <a:r>
              <a:rPr lang="en-US" sz="3200" b="1" dirty="0">
                <a:solidFill>
                  <a:schemeClr val="bg1"/>
                </a:solidFill>
                <a:effectLst>
                  <a:outerShdw blurRad="38100" dist="38100" dir="2700000" algn="tl">
                    <a:srgbClr val="000000">
                      <a:alpha val="43137"/>
                    </a:srgbClr>
                  </a:outerShdw>
                </a:effectLst>
              </a:rPr>
              <a:t>EPILEPTIC RATS</a:t>
            </a:r>
          </a:p>
        </p:txBody>
      </p:sp>
      <p:sp>
        <p:nvSpPr>
          <p:cNvPr id="2052" name="Rectangle 4"/>
          <p:cNvSpPr>
            <a:spLocks noGrp="1" noChangeArrowheads="1"/>
          </p:cNvSpPr>
          <p:nvPr>
            <p:ph type="subTitle" idx="1"/>
          </p:nvPr>
        </p:nvSpPr>
        <p:spPr>
          <a:xfrm>
            <a:off x="527255" y="5803550"/>
            <a:ext cx="8202168" cy="914400"/>
          </a:xfrm>
          <a:ln w="15875">
            <a:noFill/>
          </a:ln>
          <a:effectLst>
            <a:glow rad="63500">
              <a:schemeClr val="accent5">
                <a:satMod val="175000"/>
                <a:alpha val="40000"/>
              </a:schemeClr>
            </a:glow>
            <a:outerShdw dist="17961" dir="2700000" sx="1000" sy="1000" algn="ctr" rotWithShape="0">
              <a:schemeClr val="bg2"/>
            </a:outerShdw>
          </a:effectLst>
        </p:spPr>
        <p:txBody>
          <a:bodyPr>
            <a:normAutofit/>
          </a:bodyPr>
          <a:lstStyle/>
          <a:p>
            <a:pPr algn="r">
              <a:spcBef>
                <a:spcPts val="600"/>
              </a:spcBef>
              <a:defRPr/>
            </a:pPr>
            <a:r>
              <a:rPr lang="tr-TR" sz="2000" b="1" u="sng" dirty="0" smtClean="0">
                <a:solidFill>
                  <a:schemeClr val="bg1"/>
                </a:solidFill>
                <a:latin typeface="Century Gothic" panose="020B0502020202020204" pitchFamily="34" charset="0"/>
              </a:rPr>
              <a:t>Dr. Gülsel YURTDAŞ KIRIMLIOĞLU</a:t>
            </a:r>
            <a:r>
              <a:rPr lang="tr-TR" sz="2000" b="1" dirty="0" smtClean="0">
                <a:solidFill>
                  <a:schemeClr val="bg1"/>
                </a:solidFill>
                <a:latin typeface="Century Gothic" panose="020B0502020202020204" pitchFamily="34" charset="0"/>
              </a:rPr>
              <a:t>, </a:t>
            </a:r>
            <a:r>
              <a:rPr lang="tr-TR" sz="2000" b="1" dirty="0" err="1" smtClean="0">
                <a:solidFill>
                  <a:schemeClr val="bg1"/>
                </a:solidFill>
                <a:latin typeface="Century Gothic" panose="020B0502020202020204" pitchFamily="34" charset="0"/>
              </a:rPr>
              <a:t>Prof.Dr</a:t>
            </a:r>
            <a:r>
              <a:rPr lang="tr-TR" sz="2000" b="1" dirty="0" smtClean="0">
                <a:solidFill>
                  <a:schemeClr val="bg1"/>
                </a:solidFill>
                <a:latin typeface="Century Gothic" panose="020B0502020202020204" pitchFamily="34" charset="0"/>
              </a:rPr>
              <a:t>. Yasemin YAZAN, </a:t>
            </a:r>
            <a:r>
              <a:rPr lang="tr-TR" sz="2000" b="1" dirty="0" err="1" smtClean="0">
                <a:solidFill>
                  <a:schemeClr val="bg1"/>
                </a:solidFill>
                <a:latin typeface="Century Gothic" panose="020B0502020202020204" pitchFamily="34" charset="0"/>
              </a:rPr>
              <a:t>Prof.Dr</a:t>
            </a:r>
            <a:r>
              <a:rPr lang="tr-TR" sz="2000" b="1" dirty="0" smtClean="0">
                <a:solidFill>
                  <a:schemeClr val="bg1"/>
                </a:solidFill>
                <a:latin typeface="Century Gothic" panose="020B0502020202020204" pitchFamily="34" charset="0"/>
              </a:rPr>
              <a:t>. Kevser EROL, </a:t>
            </a:r>
            <a:r>
              <a:rPr lang="tr-TR" sz="2000" b="1" dirty="0" err="1" smtClean="0">
                <a:solidFill>
                  <a:schemeClr val="bg1"/>
                </a:solidFill>
                <a:latin typeface="Century Gothic" panose="020B0502020202020204" pitchFamily="34" charset="0"/>
              </a:rPr>
              <a:t>Res.Assis</a:t>
            </a:r>
            <a:r>
              <a:rPr lang="tr-TR" sz="2000" b="1" dirty="0" smtClean="0">
                <a:solidFill>
                  <a:schemeClr val="bg1"/>
                </a:solidFill>
                <a:latin typeface="Century Gothic" panose="020B0502020202020204" pitchFamily="34" charset="0"/>
              </a:rPr>
              <a:t>. Çiğdem ÇENGELLİ </a:t>
            </a:r>
            <a:endParaRPr lang="en-US" sz="2000" dirty="0">
              <a:solidFill>
                <a:schemeClr val="bg1"/>
              </a:solidFill>
              <a:latin typeface="Century Gothic" panose="020B0502020202020204" pitchFamily="34" charset="0"/>
            </a:endParaRPr>
          </a:p>
        </p:txBody>
      </p:sp>
      <p:sp>
        <p:nvSpPr>
          <p:cNvPr id="2" name="Metin kutusu 1"/>
          <p:cNvSpPr txBox="1"/>
          <p:nvPr/>
        </p:nvSpPr>
        <p:spPr>
          <a:xfrm>
            <a:off x="582168" y="6548673"/>
            <a:ext cx="8382000" cy="338554"/>
          </a:xfrm>
          <a:prstGeom prst="rect">
            <a:avLst/>
          </a:prstGeom>
          <a:noFill/>
        </p:spPr>
        <p:txBody>
          <a:bodyPr wrap="square" rtlCol="0">
            <a:spAutoFit/>
          </a:bodyPr>
          <a:lstStyle/>
          <a:p>
            <a:pPr>
              <a:spcBef>
                <a:spcPts val="600"/>
              </a:spcBef>
            </a:pPr>
            <a:r>
              <a:rPr lang="en-US" sz="1600" b="1" dirty="0" smtClean="0">
                <a:solidFill>
                  <a:schemeClr val="bg1"/>
                </a:solidFill>
              </a:rPr>
              <a:t>4TH INTERNATIONAL </a:t>
            </a:r>
            <a:r>
              <a:rPr lang="tr-TR" sz="1600" b="1" dirty="0" smtClean="0">
                <a:solidFill>
                  <a:schemeClr val="bg1"/>
                </a:solidFill>
              </a:rPr>
              <a:t>C</a:t>
            </a:r>
            <a:r>
              <a:rPr lang="en-US" sz="1600" b="1" dirty="0" smtClean="0">
                <a:solidFill>
                  <a:schemeClr val="bg1"/>
                </a:solidFill>
              </a:rPr>
              <a:t>ONFERENCE &amp; EXHIBITION ON NEUROLOGY AND THERAPEUTICS</a:t>
            </a:r>
            <a:r>
              <a:rPr lang="tr-TR" sz="1600" b="1" dirty="0" smtClean="0">
                <a:solidFill>
                  <a:schemeClr val="bg1"/>
                </a:solidFill>
              </a:rPr>
              <a:t>, ROME</a:t>
            </a:r>
            <a:endParaRPr lang="tr-TR" sz="1600" b="1" dirty="0">
              <a:solidFill>
                <a:schemeClr val="bg1"/>
              </a:solidFill>
            </a:endParaRPr>
          </a:p>
        </p:txBody>
      </p:sp>
      <p:pic>
        <p:nvPicPr>
          <p:cNvPr id="5" name="Resim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52400" y="237309"/>
            <a:ext cx="1524000" cy="1328615"/>
          </a:xfrm>
          <a:prstGeom prst="ellipse">
            <a:avLst/>
          </a:prstGeom>
          <a:ln w="63500" cap="rnd">
            <a:solidFill>
              <a:schemeClr val="tx2">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mc:AlternateContent xmlns:mc="http://schemas.openxmlformats.org/markup-compatibility/2006">
    <mc:Choice xmlns="" xmlns:p15="http://schemas.microsoft.com/office/powerpoint/2012/main" Requires="p15">
      <p:transition spd="slow">
        <p15:prstTrans prst="peelOff"/>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txBox="1">
            <a:spLocks noChangeArrowheads="1"/>
          </p:cNvSpPr>
          <p:nvPr/>
        </p:nvSpPr>
        <p:spPr>
          <a:xfrm>
            <a:off x="1828800" y="1447800"/>
            <a:ext cx="7086600" cy="4876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lnSpc>
                <a:spcPct val="160000"/>
              </a:lnSpc>
              <a:buFont typeface="Arial" panose="020B0604020202020204" pitchFamily="34" charset="0"/>
              <a:buChar char="•"/>
            </a:pPr>
            <a:endParaRPr lang="tr-TR" altLang="ko-KR" sz="1800" dirty="0">
              <a:solidFill>
                <a:schemeClr val="bg1"/>
              </a:solidFill>
              <a:ea typeface="굴림" pitchFamily="34" charset="-127"/>
            </a:endParaRPr>
          </a:p>
        </p:txBody>
      </p:sp>
      <p:sp>
        <p:nvSpPr>
          <p:cNvPr id="23" name="AutoShape 68"/>
          <p:cNvSpPr>
            <a:spLocks noChangeArrowheads="1"/>
          </p:cNvSpPr>
          <p:nvPr/>
        </p:nvSpPr>
        <p:spPr bwMode="gray">
          <a:xfrm>
            <a:off x="2488635" y="213289"/>
            <a:ext cx="6162675" cy="717518"/>
          </a:xfrm>
          <a:prstGeom prst="roundRect">
            <a:avLst>
              <a:gd name="adj" fmla="val 0"/>
            </a:avLst>
          </a:prstGeom>
          <a:noFill/>
          <a:ln>
            <a:noFill/>
          </a:ln>
          <a:effectLst/>
          <a:extLst>
            <a:ext uri="{909E8E84-426E-40DD-AFC4-6F175D3DCCD1}">
              <a14:hiddenFill xmlns=""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 xmlns:a14="http://schemas.microsoft.com/office/drawing/2010/main" w="38100">
                <a:solidFill>
                  <a:schemeClr val="bg1"/>
                </a:solidFill>
                <a:round/>
                <a:headEnd/>
                <a:tailEnd/>
              </a14:hiddenLine>
            </a:ext>
            <a:ext uri="{AF507438-7753-43E0-B8FC-AC1667EBCBE1}">
              <a14:hiddenEffects xmlns="" xmlns:a14="http://schemas.microsoft.com/office/drawing/2010/main">
                <a:effectLst>
                  <a:outerShdw dist="107763" dir="2700000" algn="ctr" rotWithShape="0">
                    <a:srgbClr val="808080">
                      <a:alpha val="50000"/>
                    </a:srgbClr>
                  </a:outerShdw>
                </a:effectLst>
              </a14:hiddenEffects>
            </a:ext>
          </a:extLst>
        </p:spPr>
        <p:txBody>
          <a:bodyPr wrap="none" anchor="ctr"/>
          <a:lstStyle/>
          <a:p>
            <a:pPr algn="r" latinLnBrk="1">
              <a:defRPr/>
            </a:pPr>
            <a:r>
              <a:rPr kumimoji="1" lang="tr-TR" altLang="ko-KR" sz="3500" b="1" dirty="0" smtClean="0">
                <a:ln w="12700">
                  <a:solidFill>
                    <a:schemeClr val="accent1"/>
                  </a:solidFill>
                  <a:prstDash val="solid"/>
                </a:ln>
                <a:pattFill prst="pct50">
                  <a:fgClr>
                    <a:schemeClr val="accent1"/>
                  </a:fgClr>
                  <a:bgClr>
                    <a:schemeClr val="accent1">
                      <a:lumMod val="20000"/>
                      <a:lumOff val="80000"/>
                    </a:schemeClr>
                  </a:bgClr>
                </a:pattFill>
                <a:ea typeface="굴림" pitchFamily="34" charset="-127"/>
              </a:rPr>
              <a:t>DETERMINATION of GABA in HNTS</a:t>
            </a:r>
          </a:p>
        </p:txBody>
      </p:sp>
      <p:sp>
        <p:nvSpPr>
          <p:cNvPr id="5" name="Rectangle 3"/>
          <p:cNvSpPr txBox="1">
            <a:spLocks noChangeArrowheads="1"/>
          </p:cNvSpPr>
          <p:nvPr/>
        </p:nvSpPr>
        <p:spPr>
          <a:xfrm>
            <a:off x="228600" y="1131332"/>
            <a:ext cx="8458200" cy="535733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lnSpc>
                <a:spcPct val="160000"/>
              </a:lnSpc>
              <a:buFont typeface="Arial" panose="020B0604020202020204" pitchFamily="34" charset="0"/>
              <a:buChar char="•"/>
            </a:pPr>
            <a:endParaRPr lang="tr-TR" altLang="ko-KR" sz="1800" dirty="0">
              <a:solidFill>
                <a:schemeClr val="bg1"/>
              </a:solidFill>
              <a:latin typeface="Arial" charset="0"/>
              <a:ea typeface="굴림" pitchFamily="34" charset="-127"/>
            </a:endParaRPr>
          </a:p>
        </p:txBody>
      </p:sp>
      <p:graphicFrame>
        <p:nvGraphicFramePr>
          <p:cNvPr id="6" name="Tablo 5"/>
          <p:cNvGraphicFramePr>
            <a:graphicFrameLocks noGrp="1"/>
          </p:cNvGraphicFramePr>
          <p:nvPr>
            <p:extLst>
              <p:ext uri="{D42A27DB-BD31-4B8C-83A1-F6EECF244321}">
                <p14:modId xmlns="" xmlns:p14="http://schemas.microsoft.com/office/powerpoint/2010/main" val="913169487"/>
              </p:ext>
            </p:extLst>
          </p:nvPr>
        </p:nvGraphicFramePr>
        <p:xfrm>
          <a:off x="228600" y="1131334"/>
          <a:ext cx="8686800" cy="5253272"/>
        </p:xfrm>
        <a:graphic>
          <a:graphicData uri="http://schemas.openxmlformats.org/drawingml/2006/table">
            <a:tbl>
              <a:tblPr firstRow="1" bandRow="1">
                <a:tableStyleId>{00A15C55-8517-42AA-B614-E9B94910E393}</a:tableStyleId>
              </a:tblPr>
              <a:tblGrid>
                <a:gridCol w="2931796"/>
                <a:gridCol w="5755004"/>
              </a:tblGrid>
              <a:tr h="555557">
                <a:tc>
                  <a:txBody>
                    <a:bodyPr/>
                    <a:lstStyle/>
                    <a:p>
                      <a:pPr algn="ctr"/>
                      <a:r>
                        <a:rPr lang="tr-TR" sz="2400" dirty="0" smtClean="0"/>
                        <a:t>Cihaz</a:t>
                      </a:r>
                      <a:endParaRPr lang="tr-TR" sz="2400" b="1" dirty="0"/>
                    </a:p>
                  </a:txBody>
                  <a:tcPr anchor="ctr">
                    <a:cell3D prstMaterial="dkEdge">
                      <a:bevel/>
                      <a:lightRig rig="flood" dir="t"/>
                    </a:cell3D>
                  </a:tcPr>
                </a:tc>
                <a:tc>
                  <a:txBody>
                    <a:bodyPr/>
                    <a:lstStyle/>
                    <a:p>
                      <a:pPr algn="ctr"/>
                      <a:r>
                        <a:rPr lang="tr-TR" sz="2400" dirty="0" err="1" smtClean="0"/>
                        <a:t>Schimadzu</a:t>
                      </a:r>
                      <a:r>
                        <a:rPr lang="tr-TR" sz="2400" dirty="0" smtClean="0"/>
                        <a:t>-</a:t>
                      </a:r>
                      <a:r>
                        <a:rPr lang="tr-TR" sz="2400" baseline="0" dirty="0" smtClean="0"/>
                        <a:t> 20A</a:t>
                      </a:r>
                      <a:endParaRPr lang="tr-TR" sz="2400" b="1" dirty="0"/>
                    </a:p>
                  </a:txBody>
                  <a:tcPr anchor="ctr">
                    <a:cell3D prstMaterial="dkEdge">
                      <a:bevel/>
                      <a:lightRig rig="flood" dir="t"/>
                    </a:cell3D>
                  </a:tcPr>
                </a:tc>
              </a:tr>
              <a:tr h="1022851">
                <a:tc>
                  <a:txBody>
                    <a:bodyPr/>
                    <a:lstStyle/>
                    <a:p>
                      <a:pPr marL="174625" indent="0"/>
                      <a:r>
                        <a:rPr lang="tr-TR" sz="2400" dirty="0" err="1" smtClean="0"/>
                        <a:t>Column</a:t>
                      </a:r>
                      <a:endParaRPr lang="tr-TR" sz="2400" b="1" dirty="0" smtClean="0"/>
                    </a:p>
                  </a:txBody>
                  <a:tcPr anchor="ctr">
                    <a:cell3D prstMaterial="dkEdge">
                      <a:bevel/>
                      <a:lightRig rig="flood" dir="t"/>
                    </a:cell3D>
                  </a:tcPr>
                </a:tc>
                <a:tc>
                  <a:txBody>
                    <a:bodyPr/>
                    <a:lstStyle/>
                    <a:p>
                      <a:pPr marL="174625" indent="0" algn="l"/>
                      <a:r>
                        <a:rPr lang="tr-TR" sz="2400" dirty="0" smtClean="0"/>
                        <a:t>4.6 x 100 mm, 3 µm C</a:t>
                      </a:r>
                      <a:r>
                        <a:rPr lang="tr-TR" sz="2400" baseline="-25000" dirty="0" smtClean="0"/>
                        <a:t>18</a:t>
                      </a:r>
                      <a:r>
                        <a:rPr lang="tr-TR" sz="2400" dirty="0" smtClean="0"/>
                        <a:t> </a:t>
                      </a:r>
                      <a:r>
                        <a:rPr lang="tr-TR" sz="2400" dirty="0" err="1" smtClean="0"/>
                        <a:t>Inertsil</a:t>
                      </a:r>
                      <a:r>
                        <a:rPr lang="tr-TR" sz="2400" baseline="0" dirty="0" smtClean="0"/>
                        <a:t> CDS </a:t>
                      </a:r>
                      <a:r>
                        <a:rPr lang="tr-TR" sz="2400" baseline="0" dirty="0" err="1" smtClean="0"/>
                        <a:t>column</a:t>
                      </a:r>
                      <a:r>
                        <a:rPr lang="tr-TR" sz="2400" baseline="0" dirty="0" smtClean="0"/>
                        <a:t>, </a:t>
                      </a:r>
                      <a:r>
                        <a:rPr lang="tr-TR" sz="2400" baseline="0" dirty="0" err="1" smtClean="0"/>
                        <a:t>particle</a:t>
                      </a:r>
                      <a:r>
                        <a:rPr lang="tr-TR" sz="2400" baseline="0" dirty="0" smtClean="0"/>
                        <a:t> size 100 Å</a:t>
                      </a:r>
                      <a:endParaRPr lang="tr-TR" sz="2400" b="1" dirty="0"/>
                    </a:p>
                  </a:txBody>
                  <a:tcPr anchor="ctr">
                    <a:cell3D prstMaterial="dkEdge">
                      <a:bevel/>
                      <a:lightRig rig="flood" dir="t"/>
                    </a:cell3D>
                  </a:tcPr>
                </a:tc>
              </a:tr>
              <a:tr h="712896">
                <a:tc>
                  <a:txBody>
                    <a:bodyPr/>
                    <a:lstStyle/>
                    <a:p>
                      <a:pPr marL="174625" indent="0"/>
                      <a:r>
                        <a:rPr lang="tr-TR" sz="2400" dirty="0" err="1" smtClean="0"/>
                        <a:t>Oven</a:t>
                      </a:r>
                      <a:r>
                        <a:rPr lang="tr-TR" sz="2400" dirty="0" smtClean="0"/>
                        <a:t> </a:t>
                      </a:r>
                      <a:r>
                        <a:rPr lang="tr-TR" sz="2400" dirty="0" err="1" smtClean="0"/>
                        <a:t>Temperature</a:t>
                      </a:r>
                      <a:endParaRPr lang="tr-TR" sz="2400" b="1" dirty="0"/>
                    </a:p>
                  </a:txBody>
                  <a:tcPr anchor="ctr">
                    <a:cell3D prstMaterial="dkEdge">
                      <a:bevel/>
                      <a:lightRig rig="flood" dir="t"/>
                    </a:cell3D>
                  </a:tcPr>
                </a:tc>
                <a:tc>
                  <a:txBody>
                    <a:bodyPr/>
                    <a:lstStyle/>
                    <a:p>
                      <a:pPr marL="174625" indent="0" algn="l"/>
                      <a:r>
                        <a:rPr lang="tr-TR" sz="2400" dirty="0" smtClean="0"/>
                        <a:t>30°C</a:t>
                      </a:r>
                      <a:endParaRPr lang="tr-TR" sz="2400" b="1" dirty="0"/>
                    </a:p>
                  </a:txBody>
                  <a:tcPr anchor="ctr">
                    <a:cell3D prstMaterial="dkEdge">
                      <a:bevel/>
                      <a:lightRig rig="flood" dir="t"/>
                    </a:cell3D>
                  </a:tcPr>
                </a:tc>
              </a:tr>
              <a:tr h="739740">
                <a:tc>
                  <a:txBody>
                    <a:bodyPr/>
                    <a:lstStyle/>
                    <a:p>
                      <a:pPr marL="174625" indent="0"/>
                      <a:r>
                        <a:rPr lang="tr-TR" sz="2400" dirty="0" smtClean="0"/>
                        <a:t>Mobil </a:t>
                      </a:r>
                      <a:r>
                        <a:rPr lang="tr-TR" sz="2400" dirty="0" err="1" smtClean="0"/>
                        <a:t>Phase</a:t>
                      </a:r>
                      <a:endParaRPr lang="tr-TR" sz="2400" b="1" dirty="0"/>
                    </a:p>
                  </a:txBody>
                  <a:tcPr anchor="ctr">
                    <a:cell3D prstMaterial="dkEdge">
                      <a:bevel/>
                      <a:lightRig rig="flood" dir="t"/>
                    </a:cell3D>
                  </a:tcPr>
                </a:tc>
                <a:tc>
                  <a:txBody>
                    <a:bodyPr/>
                    <a:lstStyle/>
                    <a:p>
                      <a:pPr marL="174625" indent="0" algn="l"/>
                      <a:r>
                        <a:rPr lang="tr-TR" sz="2400" dirty="0" smtClean="0"/>
                        <a:t>Methanol:Na</a:t>
                      </a:r>
                      <a:r>
                        <a:rPr lang="tr-TR" sz="2400" baseline="-25000" dirty="0" smtClean="0"/>
                        <a:t>2</a:t>
                      </a:r>
                      <a:r>
                        <a:rPr lang="tr-TR" sz="2400" dirty="0" smtClean="0"/>
                        <a:t>HPO</a:t>
                      </a:r>
                      <a:r>
                        <a:rPr lang="tr-TR" sz="2400" baseline="-25000" dirty="0" smtClean="0"/>
                        <a:t>4</a:t>
                      </a:r>
                      <a:r>
                        <a:rPr lang="tr-TR" sz="2400" dirty="0" smtClean="0"/>
                        <a:t> </a:t>
                      </a:r>
                      <a:r>
                        <a:rPr lang="tr-TR" sz="2400" dirty="0" err="1" smtClean="0"/>
                        <a:t>buffer</a:t>
                      </a:r>
                      <a:r>
                        <a:rPr lang="tr-TR" sz="2400" dirty="0" smtClean="0"/>
                        <a:t> (40:60) (</a:t>
                      </a:r>
                      <a:r>
                        <a:rPr lang="tr-TR" sz="2400" dirty="0" err="1" smtClean="0"/>
                        <a:t>pH</a:t>
                      </a:r>
                      <a:r>
                        <a:rPr lang="tr-TR" sz="2400" dirty="0" smtClean="0"/>
                        <a:t> 6.7) </a:t>
                      </a:r>
                      <a:endParaRPr lang="tr-TR" sz="2400" b="1" dirty="0"/>
                    </a:p>
                  </a:txBody>
                  <a:tcPr anchor="ctr">
                    <a:cell3D prstMaterial="dkEdge">
                      <a:bevel/>
                      <a:lightRig rig="flood" dir="t"/>
                    </a:cell3D>
                  </a:tcPr>
                </a:tc>
              </a:tr>
              <a:tr h="555557">
                <a:tc>
                  <a:txBody>
                    <a:bodyPr/>
                    <a:lstStyle/>
                    <a:p>
                      <a:pPr marL="174625" indent="0"/>
                      <a:r>
                        <a:rPr lang="tr-TR" sz="2400" dirty="0" err="1" smtClean="0"/>
                        <a:t>Dedector</a:t>
                      </a:r>
                      <a:endParaRPr lang="tr-TR" sz="2400" b="1" dirty="0"/>
                    </a:p>
                  </a:txBody>
                  <a:tcPr anchor="ctr">
                    <a:cell3D prstMaterial="dkEdge">
                      <a:bevel/>
                      <a:lightRig rig="flood" dir="t"/>
                    </a:cell3D>
                  </a:tcPr>
                </a:tc>
                <a:tc>
                  <a:txBody>
                    <a:bodyPr/>
                    <a:lstStyle/>
                    <a:p>
                      <a:pPr marL="174625" indent="0" algn="l"/>
                      <a:r>
                        <a:rPr lang="tr-TR" sz="2400" dirty="0" err="1" smtClean="0"/>
                        <a:t>Fluorescence</a:t>
                      </a:r>
                      <a:r>
                        <a:rPr lang="tr-TR" sz="2400" dirty="0" smtClean="0"/>
                        <a:t> </a:t>
                      </a:r>
                      <a:r>
                        <a:rPr lang="tr-TR" sz="2400" dirty="0" err="1" smtClean="0"/>
                        <a:t>dedector</a:t>
                      </a:r>
                      <a:endParaRPr lang="tr-TR" sz="2400" b="1" dirty="0"/>
                    </a:p>
                  </a:txBody>
                  <a:tcPr anchor="ctr">
                    <a:cell3D prstMaterial="dkEdge">
                      <a:bevel/>
                      <a:lightRig rig="flood" dir="t"/>
                    </a:cell3D>
                  </a:tcPr>
                </a:tc>
              </a:tr>
              <a:tr h="555557">
                <a:tc>
                  <a:txBody>
                    <a:bodyPr/>
                    <a:lstStyle/>
                    <a:p>
                      <a:pPr marL="174625" indent="0"/>
                      <a:r>
                        <a:rPr lang="tr-TR" sz="2400" dirty="0" err="1" smtClean="0"/>
                        <a:t>Wavelength</a:t>
                      </a:r>
                      <a:endParaRPr lang="tr-TR" sz="2400" b="1" dirty="0" smtClean="0"/>
                    </a:p>
                  </a:txBody>
                  <a:tcPr anchor="ctr">
                    <a:cell3D prstMaterial="dkEdge">
                      <a:bevel/>
                      <a:lightRig rig="flood" dir="t"/>
                    </a:cell3D>
                  </a:tcPr>
                </a:tc>
                <a:tc>
                  <a:txBody>
                    <a:bodyPr/>
                    <a:lstStyle/>
                    <a:p>
                      <a:pPr marL="174625" indent="0" algn="l"/>
                      <a:r>
                        <a:rPr lang="tr-TR" sz="2400" dirty="0" smtClean="0"/>
                        <a:t>280 </a:t>
                      </a:r>
                      <a:r>
                        <a:rPr lang="tr-TR" sz="2400" dirty="0" err="1" smtClean="0"/>
                        <a:t>nm</a:t>
                      </a:r>
                      <a:r>
                        <a:rPr lang="tr-TR" sz="2400" dirty="0" smtClean="0"/>
                        <a:t> – 450 </a:t>
                      </a:r>
                      <a:r>
                        <a:rPr lang="tr-TR" sz="2400" dirty="0" err="1" smtClean="0"/>
                        <a:t>nm</a:t>
                      </a:r>
                      <a:endParaRPr lang="tr-TR" sz="2400" b="1" dirty="0"/>
                    </a:p>
                  </a:txBody>
                  <a:tcPr anchor="ctr">
                    <a:cell3D prstMaterial="dkEdge">
                      <a:bevel/>
                      <a:lightRig rig="flood" dir="t"/>
                    </a:cell3D>
                  </a:tcPr>
                </a:tc>
              </a:tr>
              <a:tr h="555557">
                <a:tc>
                  <a:txBody>
                    <a:bodyPr/>
                    <a:lstStyle/>
                    <a:p>
                      <a:pPr marL="174625" indent="0"/>
                      <a:r>
                        <a:rPr lang="tr-TR" sz="2400" dirty="0" err="1" smtClean="0"/>
                        <a:t>Flow</a:t>
                      </a:r>
                      <a:r>
                        <a:rPr lang="tr-TR" sz="2400" dirty="0" smtClean="0"/>
                        <a:t> Rate</a:t>
                      </a:r>
                      <a:endParaRPr lang="tr-TR" sz="2400" b="1" dirty="0" smtClean="0"/>
                    </a:p>
                  </a:txBody>
                  <a:tcPr anchor="ctr">
                    <a:cell3D prstMaterial="dkEdge">
                      <a:bevel/>
                      <a:lightRig rig="flood" dir="t"/>
                    </a:cell3D>
                  </a:tcPr>
                </a:tc>
                <a:tc>
                  <a:txBody>
                    <a:bodyPr/>
                    <a:lstStyle/>
                    <a:p>
                      <a:pPr marL="174625" indent="0" algn="l"/>
                      <a:r>
                        <a:rPr lang="tr-TR" sz="2400" dirty="0" smtClean="0"/>
                        <a:t>0.8 mL.min</a:t>
                      </a:r>
                      <a:r>
                        <a:rPr lang="tr-TR" sz="2400" baseline="30000" dirty="0" smtClean="0"/>
                        <a:t>-1</a:t>
                      </a:r>
                      <a:endParaRPr lang="tr-TR" sz="2400" b="1" baseline="30000" dirty="0"/>
                    </a:p>
                  </a:txBody>
                  <a:tcPr anchor="ctr">
                    <a:cell3D prstMaterial="dkEdge">
                      <a:bevel/>
                      <a:lightRig rig="flood" dir="t"/>
                    </a:cell3D>
                  </a:tcPr>
                </a:tc>
              </a:tr>
              <a:tr h="555557">
                <a:tc>
                  <a:txBody>
                    <a:bodyPr/>
                    <a:lstStyle/>
                    <a:p>
                      <a:pPr marL="174625" indent="0"/>
                      <a:r>
                        <a:rPr lang="tr-TR" sz="2400" dirty="0" err="1" smtClean="0"/>
                        <a:t>Injection</a:t>
                      </a:r>
                      <a:r>
                        <a:rPr lang="tr-TR" sz="2400" baseline="0" dirty="0" smtClean="0"/>
                        <a:t> </a:t>
                      </a:r>
                      <a:r>
                        <a:rPr lang="tr-TR" sz="2400" baseline="0" dirty="0" err="1" smtClean="0"/>
                        <a:t>vVlume</a:t>
                      </a:r>
                      <a:endParaRPr lang="tr-TR" sz="2400" b="1" dirty="0" smtClean="0"/>
                    </a:p>
                  </a:txBody>
                  <a:tcPr anchor="ctr">
                    <a:cell3D prstMaterial="dkEdge">
                      <a:bevel/>
                      <a:lightRig rig="flood" dir="t"/>
                    </a:cell3D>
                  </a:tcPr>
                </a:tc>
                <a:tc>
                  <a:txBody>
                    <a:bodyPr/>
                    <a:lstStyle/>
                    <a:p>
                      <a:pPr marL="174625" indent="0" algn="l"/>
                      <a:r>
                        <a:rPr lang="tr-TR" sz="2400" dirty="0" smtClean="0"/>
                        <a:t>27 µL</a:t>
                      </a:r>
                      <a:endParaRPr lang="tr-TR" sz="2400" b="1" dirty="0"/>
                    </a:p>
                  </a:txBody>
                  <a:tcPr anchor="ctr">
                    <a:cell3D prstMaterial="dkEdge">
                      <a:bevel/>
                      <a:lightRig rig="flood" dir="t"/>
                    </a:cell3D>
                  </a:tcPr>
                </a:tc>
              </a:tr>
            </a:tbl>
          </a:graphicData>
        </a:graphic>
      </p:graphicFrame>
      <p:sp>
        <p:nvSpPr>
          <p:cNvPr id="7" name="Metin kutusu 6"/>
          <p:cNvSpPr txBox="1"/>
          <p:nvPr/>
        </p:nvSpPr>
        <p:spPr>
          <a:xfrm>
            <a:off x="582168" y="6548673"/>
            <a:ext cx="8382000" cy="338554"/>
          </a:xfrm>
          <a:prstGeom prst="rect">
            <a:avLst/>
          </a:prstGeom>
          <a:noFill/>
        </p:spPr>
        <p:txBody>
          <a:bodyPr wrap="square" rtlCol="0">
            <a:spAutoFit/>
          </a:bodyPr>
          <a:lstStyle/>
          <a:p>
            <a:pPr>
              <a:spcBef>
                <a:spcPts val="600"/>
              </a:spcBef>
            </a:pPr>
            <a:r>
              <a:rPr lang="en-US" sz="1600" b="1" dirty="0" smtClean="0">
                <a:solidFill>
                  <a:schemeClr val="bg1"/>
                </a:solidFill>
              </a:rPr>
              <a:t>4TH INTERNATIONAL </a:t>
            </a:r>
            <a:r>
              <a:rPr lang="tr-TR" sz="1600" b="1" dirty="0" smtClean="0">
                <a:solidFill>
                  <a:schemeClr val="bg1"/>
                </a:solidFill>
              </a:rPr>
              <a:t>C</a:t>
            </a:r>
            <a:r>
              <a:rPr lang="en-US" sz="1600" b="1" dirty="0" smtClean="0">
                <a:solidFill>
                  <a:schemeClr val="bg1"/>
                </a:solidFill>
              </a:rPr>
              <a:t>ONFERENCE &amp; EXHIBITION ON NEUROLOGY AND THERAPEUTICS</a:t>
            </a:r>
            <a:r>
              <a:rPr lang="tr-TR" sz="1600" b="1" dirty="0" smtClean="0">
                <a:solidFill>
                  <a:schemeClr val="bg1"/>
                </a:solidFill>
              </a:rPr>
              <a:t>, ROME</a:t>
            </a:r>
            <a:endParaRPr lang="tr-TR" sz="1600" b="1" dirty="0">
              <a:solidFill>
                <a:schemeClr val="bg1"/>
              </a:solidFill>
            </a:endParaRPr>
          </a:p>
        </p:txBody>
      </p:sp>
    </p:spTree>
    <p:extLst>
      <p:ext uri="{BB962C8B-B14F-4D97-AF65-F5344CB8AC3E}">
        <p14:creationId xmlns="" xmlns:p14="http://schemas.microsoft.com/office/powerpoint/2010/main" val="2701348691"/>
      </p:ext>
    </p:extLst>
  </p:cSld>
  <p:clrMapOvr>
    <a:masterClrMapping/>
  </p:clrMapOvr>
  <mc:AlternateContent xmlns:mc="http://schemas.openxmlformats.org/markup-compatibility/2006">
    <mc:Choice xmlns="" xmlns:p15="http://schemas.microsoft.com/office/powerpoint/2012/main" Requires="p15">
      <p:transition spd="slow">
        <p15:prstTrans prst="peelOff"/>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886200" y="316135"/>
            <a:ext cx="4419600" cy="1143000"/>
          </a:xfrm>
        </p:spPr>
        <p:txBody>
          <a:bodyPr>
            <a:normAutofit/>
          </a:bodyPr>
          <a:lstStyle/>
          <a:p>
            <a:pPr algn="r"/>
            <a:r>
              <a:rPr lang="tr-TR" sz="3600" b="1" i="1" dirty="0" err="1" smtClean="0">
                <a:ln w="12700">
                  <a:solidFill>
                    <a:schemeClr val="accent1"/>
                  </a:solidFill>
                  <a:prstDash val="solid"/>
                </a:ln>
                <a:pattFill prst="pct50">
                  <a:fgClr>
                    <a:schemeClr val="accent1"/>
                  </a:fgClr>
                  <a:bgClr>
                    <a:schemeClr val="accent1">
                      <a:lumMod val="20000"/>
                      <a:lumOff val="80000"/>
                    </a:schemeClr>
                  </a:bgClr>
                </a:pattFill>
              </a:rPr>
              <a:t>In</a:t>
            </a:r>
            <a:r>
              <a:rPr lang="tr-TR" sz="3600" b="1" i="1" dirty="0" smtClean="0">
                <a:ln w="12700">
                  <a:solidFill>
                    <a:schemeClr val="accent1"/>
                  </a:solidFill>
                  <a:prstDash val="solid"/>
                </a:ln>
                <a:pattFill prst="pct50">
                  <a:fgClr>
                    <a:schemeClr val="accent1"/>
                  </a:fgClr>
                  <a:bgClr>
                    <a:schemeClr val="accent1">
                      <a:lumMod val="20000"/>
                      <a:lumOff val="80000"/>
                    </a:schemeClr>
                  </a:bgClr>
                </a:pattFill>
              </a:rPr>
              <a:t> </a:t>
            </a:r>
            <a:r>
              <a:rPr lang="tr-TR" sz="3600" b="1" i="1" dirty="0" err="1" smtClean="0">
                <a:ln w="12700">
                  <a:solidFill>
                    <a:schemeClr val="accent1"/>
                  </a:solidFill>
                  <a:prstDash val="solid"/>
                </a:ln>
                <a:pattFill prst="pct50">
                  <a:fgClr>
                    <a:schemeClr val="accent1"/>
                  </a:fgClr>
                  <a:bgClr>
                    <a:schemeClr val="accent1">
                      <a:lumMod val="20000"/>
                      <a:lumOff val="80000"/>
                    </a:schemeClr>
                  </a:bgClr>
                </a:pattFill>
              </a:rPr>
              <a:t>Vitro</a:t>
            </a:r>
            <a:r>
              <a:rPr lang="tr-TR" sz="3600" b="1" i="1" dirty="0" smtClean="0">
                <a:ln w="12700">
                  <a:solidFill>
                    <a:schemeClr val="accent1"/>
                  </a:solidFill>
                  <a:prstDash val="solid"/>
                </a:ln>
                <a:pattFill prst="pct50">
                  <a:fgClr>
                    <a:schemeClr val="accent1"/>
                  </a:fgClr>
                  <a:bgClr>
                    <a:schemeClr val="accent1">
                      <a:lumMod val="20000"/>
                      <a:lumOff val="80000"/>
                    </a:schemeClr>
                  </a:bgClr>
                </a:pattFill>
              </a:rPr>
              <a:t> </a:t>
            </a:r>
            <a:r>
              <a:rPr lang="tr-TR" sz="3600" b="1" dirty="0" err="1" smtClean="0">
                <a:ln w="12700">
                  <a:solidFill>
                    <a:schemeClr val="accent1"/>
                  </a:solidFill>
                  <a:prstDash val="solid"/>
                </a:ln>
                <a:pattFill prst="pct50">
                  <a:fgClr>
                    <a:schemeClr val="accent1"/>
                  </a:fgClr>
                  <a:bgClr>
                    <a:schemeClr val="accent1">
                      <a:lumMod val="20000"/>
                      <a:lumOff val="80000"/>
                    </a:schemeClr>
                  </a:bgClr>
                </a:pattFill>
              </a:rPr>
              <a:t>Drug</a:t>
            </a:r>
            <a:r>
              <a:rPr lang="tr-TR" sz="3600" b="1" dirty="0" smtClean="0">
                <a:ln w="12700">
                  <a:solidFill>
                    <a:schemeClr val="accent1"/>
                  </a:solidFill>
                  <a:prstDash val="solid"/>
                </a:ln>
                <a:pattFill prst="pct50">
                  <a:fgClr>
                    <a:schemeClr val="accent1"/>
                  </a:fgClr>
                  <a:bgClr>
                    <a:schemeClr val="accent1">
                      <a:lumMod val="20000"/>
                      <a:lumOff val="80000"/>
                    </a:schemeClr>
                  </a:bgClr>
                </a:pattFill>
              </a:rPr>
              <a:t> </a:t>
            </a:r>
            <a:r>
              <a:rPr lang="tr-TR" sz="3600" b="1" dirty="0" err="1" smtClean="0">
                <a:ln w="12700">
                  <a:solidFill>
                    <a:schemeClr val="accent1"/>
                  </a:solidFill>
                  <a:prstDash val="solid"/>
                </a:ln>
                <a:pattFill prst="pct50">
                  <a:fgClr>
                    <a:schemeClr val="accent1"/>
                  </a:fgClr>
                  <a:bgClr>
                    <a:schemeClr val="accent1">
                      <a:lumMod val="20000"/>
                      <a:lumOff val="80000"/>
                    </a:schemeClr>
                  </a:bgClr>
                </a:pattFill>
              </a:rPr>
              <a:t>Release</a:t>
            </a:r>
            <a:endParaRPr lang="tr-TR" sz="3600" b="1" dirty="0">
              <a:ln w="12700">
                <a:solidFill>
                  <a:schemeClr val="accent1"/>
                </a:solidFill>
                <a:prstDash val="solid"/>
              </a:ln>
              <a:pattFill prst="pct50">
                <a:fgClr>
                  <a:schemeClr val="accent1"/>
                </a:fgClr>
                <a:bgClr>
                  <a:schemeClr val="accent1">
                    <a:lumMod val="20000"/>
                    <a:lumOff val="80000"/>
                  </a:schemeClr>
                </a:bgClr>
              </a:pattFill>
            </a:endParaRPr>
          </a:p>
        </p:txBody>
      </p:sp>
      <p:sp>
        <p:nvSpPr>
          <p:cNvPr id="3" name="İçerik Yer Tutucusu 2"/>
          <p:cNvSpPr>
            <a:spLocks noGrp="1"/>
          </p:cNvSpPr>
          <p:nvPr>
            <p:ph idx="1"/>
          </p:nvPr>
        </p:nvSpPr>
        <p:spPr>
          <a:xfrm>
            <a:off x="2667000" y="2133600"/>
            <a:ext cx="5486400" cy="1676399"/>
          </a:xfrm>
        </p:spPr>
        <p:txBody>
          <a:bodyPr>
            <a:normAutofit/>
          </a:bodyPr>
          <a:lstStyle/>
          <a:p>
            <a:r>
              <a:rPr lang="tr-TR" sz="2800" b="1" dirty="0" err="1" smtClean="0">
                <a:solidFill>
                  <a:schemeClr val="bg1"/>
                </a:solidFill>
              </a:rPr>
              <a:t>Dialysis</a:t>
            </a:r>
            <a:r>
              <a:rPr lang="tr-TR" sz="2800" b="1" dirty="0" smtClean="0">
                <a:solidFill>
                  <a:schemeClr val="bg1"/>
                </a:solidFill>
              </a:rPr>
              <a:t> </a:t>
            </a:r>
            <a:r>
              <a:rPr lang="tr-TR" sz="2800" b="1" dirty="0" err="1" smtClean="0">
                <a:solidFill>
                  <a:schemeClr val="bg1"/>
                </a:solidFill>
              </a:rPr>
              <a:t>bag</a:t>
            </a:r>
            <a:r>
              <a:rPr lang="tr-TR" sz="2800" b="1" dirty="0" smtClean="0">
                <a:solidFill>
                  <a:schemeClr val="bg1"/>
                </a:solidFill>
              </a:rPr>
              <a:t> (3500-5000 Da)</a:t>
            </a:r>
          </a:p>
          <a:p>
            <a:r>
              <a:rPr lang="tr-TR" sz="2800" b="1" dirty="0" err="1" smtClean="0">
                <a:solidFill>
                  <a:schemeClr val="bg1"/>
                </a:solidFill>
              </a:rPr>
              <a:t>pH</a:t>
            </a:r>
            <a:r>
              <a:rPr lang="tr-TR" sz="2800" b="1" dirty="0" smtClean="0">
                <a:solidFill>
                  <a:schemeClr val="bg1"/>
                </a:solidFill>
              </a:rPr>
              <a:t> 7.4 </a:t>
            </a:r>
            <a:r>
              <a:rPr lang="tr-TR" sz="2800" b="1" dirty="0" err="1" smtClean="0">
                <a:solidFill>
                  <a:schemeClr val="bg1"/>
                </a:solidFill>
              </a:rPr>
              <a:t>phosphate</a:t>
            </a:r>
            <a:r>
              <a:rPr lang="tr-TR" sz="2800" b="1" dirty="0" smtClean="0">
                <a:solidFill>
                  <a:schemeClr val="bg1"/>
                </a:solidFill>
              </a:rPr>
              <a:t> </a:t>
            </a:r>
            <a:r>
              <a:rPr lang="tr-TR" sz="2800" b="1" dirty="0" err="1" smtClean="0">
                <a:solidFill>
                  <a:schemeClr val="bg1"/>
                </a:solidFill>
              </a:rPr>
              <a:t>buffer</a:t>
            </a:r>
            <a:endParaRPr lang="tr-TR" sz="2800" b="1" dirty="0" smtClean="0">
              <a:solidFill>
                <a:schemeClr val="bg1"/>
              </a:solidFill>
            </a:endParaRPr>
          </a:p>
          <a:p>
            <a:r>
              <a:rPr lang="tr-TR" sz="2800" b="1" dirty="0" err="1" smtClean="0">
                <a:solidFill>
                  <a:schemeClr val="bg1"/>
                </a:solidFill>
              </a:rPr>
              <a:t>Validated</a:t>
            </a:r>
            <a:r>
              <a:rPr lang="tr-TR" sz="2800" b="1" dirty="0" smtClean="0">
                <a:solidFill>
                  <a:schemeClr val="bg1"/>
                </a:solidFill>
              </a:rPr>
              <a:t> HPLC </a:t>
            </a:r>
            <a:r>
              <a:rPr lang="tr-TR" sz="2800" b="1" dirty="0" err="1" smtClean="0">
                <a:solidFill>
                  <a:schemeClr val="bg1"/>
                </a:solidFill>
              </a:rPr>
              <a:t>method</a:t>
            </a:r>
            <a:r>
              <a:rPr lang="tr-TR" sz="2800" b="1" dirty="0" smtClean="0">
                <a:solidFill>
                  <a:schemeClr val="bg1"/>
                </a:solidFill>
              </a:rPr>
              <a:t> </a:t>
            </a:r>
          </a:p>
          <a:p>
            <a:pPr marL="0" indent="0">
              <a:buNone/>
            </a:pPr>
            <a:endParaRPr lang="tr-TR" sz="2800" b="1" dirty="0">
              <a:solidFill>
                <a:schemeClr val="bg1"/>
              </a:solidFill>
            </a:endParaRPr>
          </a:p>
          <a:p>
            <a:pPr marL="0" indent="0">
              <a:buNone/>
            </a:pPr>
            <a:endParaRPr lang="tr-TR" sz="2800" b="1" dirty="0" smtClean="0">
              <a:solidFill>
                <a:schemeClr val="bg1"/>
              </a:solidFill>
            </a:endParaRPr>
          </a:p>
          <a:p>
            <a:pPr marL="0" indent="0">
              <a:buNone/>
            </a:pPr>
            <a:endParaRPr lang="tr-TR" sz="2800" b="1" dirty="0">
              <a:solidFill>
                <a:schemeClr val="bg1"/>
              </a:solidFill>
            </a:endParaRPr>
          </a:p>
        </p:txBody>
      </p:sp>
      <p:pic>
        <p:nvPicPr>
          <p:cNvPr id="4" name="Resim 3"/>
          <p:cNvPicPr>
            <a:picLocks noChangeAspect="1"/>
          </p:cNvPicPr>
          <p:nvPr/>
        </p:nvPicPr>
        <p:blipFill>
          <a:blip r:embed="rId3" cstate="print">
            <a:extLst>
              <a:ext uri="{BEBA8EAE-BF5A-486C-A8C5-ECC9F3942E4B}">
                <a14:imgProps xmlns="" xmlns:a14="http://schemas.microsoft.com/office/drawing/2010/main">
                  <a14:imgLayer r:embed="rId4">
                    <a14:imgEffect>
                      <a14:saturation sat="0"/>
                    </a14:imgEffect>
                  </a14:imgLayer>
                </a14:imgProps>
              </a:ext>
            </a:extLst>
          </a:blip>
          <a:stretch>
            <a:fillRect/>
          </a:stretch>
        </p:blipFill>
        <p:spPr>
          <a:xfrm rot="534789">
            <a:off x="5228016" y="3528665"/>
            <a:ext cx="3333476" cy="282620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Metin kutusu 4"/>
          <p:cNvSpPr txBox="1"/>
          <p:nvPr/>
        </p:nvSpPr>
        <p:spPr>
          <a:xfrm>
            <a:off x="582168" y="6548673"/>
            <a:ext cx="8382000" cy="338554"/>
          </a:xfrm>
          <a:prstGeom prst="rect">
            <a:avLst/>
          </a:prstGeom>
          <a:noFill/>
        </p:spPr>
        <p:txBody>
          <a:bodyPr wrap="square" rtlCol="0">
            <a:spAutoFit/>
          </a:bodyPr>
          <a:lstStyle/>
          <a:p>
            <a:pPr>
              <a:spcBef>
                <a:spcPts val="600"/>
              </a:spcBef>
            </a:pPr>
            <a:r>
              <a:rPr lang="en-US" sz="1600" b="1" dirty="0" smtClean="0">
                <a:solidFill>
                  <a:schemeClr val="bg1"/>
                </a:solidFill>
              </a:rPr>
              <a:t>4TH INTERNATIONAL </a:t>
            </a:r>
            <a:r>
              <a:rPr lang="tr-TR" sz="1600" b="1" dirty="0" smtClean="0">
                <a:solidFill>
                  <a:schemeClr val="bg1"/>
                </a:solidFill>
              </a:rPr>
              <a:t>C</a:t>
            </a:r>
            <a:r>
              <a:rPr lang="en-US" sz="1600" b="1" dirty="0" smtClean="0">
                <a:solidFill>
                  <a:schemeClr val="bg1"/>
                </a:solidFill>
              </a:rPr>
              <a:t>ONFERENCE &amp; EXHIBITION ON NEUROLOGY AND THERAPEUTICS</a:t>
            </a:r>
            <a:r>
              <a:rPr lang="tr-TR" sz="1600" b="1" dirty="0" smtClean="0">
                <a:solidFill>
                  <a:schemeClr val="bg1"/>
                </a:solidFill>
              </a:rPr>
              <a:t>, ROME</a:t>
            </a:r>
            <a:endParaRPr lang="tr-TR" sz="1600" b="1" dirty="0">
              <a:solidFill>
                <a:schemeClr val="bg1"/>
              </a:solidFill>
            </a:endParaRPr>
          </a:p>
        </p:txBody>
      </p:sp>
    </p:spTree>
    <p:extLst>
      <p:ext uri="{BB962C8B-B14F-4D97-AF65-F5344CB8AC3E}">
        <p14:creationId xmlns="" xmlns:p14="http://schemas.microsoft.com/office/powerpoint/2010/main" val="2122378933"/>
      </p:ext>
    </p:extLst>
  </p:cSld>
  <p:clrMapOvr>
    <a:masterClrMapping/>
  </p:clrMapOvr>
  <mc:AlternateContent xmlns:mc="http://schemas.openxmlformats.org/markup-compatibility/2006">
    <mc:Choice xmlns="" xmlns:p15="http://schemas.microsoft.com/office/powerpoint/2012/main" Requires="p15">
      <p:transition spd="slow">
        <p15:prstTrans prst="peelOff"/>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824717" y="2022153"/>
            <a:ext cx="3276601" cy="235642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Unvan 1"/>
          <p:cNvSpPr>
            <a:spLocks noGrp="1"/>
          </p:cNvSpPr>
          <p:nvPr>
            <p:ph type="title"/>
          </p:nvPr>
        </p:nvSpPr>
        <p:spPr>
          <a:xfrm>
            <a:off x="422753" y="152400"/>
            <a:ext cx="8229600" cy="1143000"/>
          </a:xfrm>
        </p:spPr>
        <p:txBody>
          <a:bodyPr>
            <a:normAutofit/>
          </a:bodyPr>
          <a:lstStyle/>
          <a:p>
            <a:pPr algn="r"/>
            <a:r>
              <a:rPr lang="tr-TR" sz="3600" b="1" i="1" dirty="0" smtClean="0">
                <a:ln w="12700">
                  <a:solidFill>
                    <a:schemeClr val="accent1"/>
                  </a:solidFill>
                  <a:prstDash val="solid"/>
                </a:ln>
                <a:pattFill prst="pct50">
                  <a:fgClr>
                    <a:schemeClr val="accent1"/>
                  </a:fgClr>
                  <a:bgClr>
                    <a:schemeClr val="accent1">
                      <a:lumMod val="20000"/>
                      <a:lumOff val="80000"/>
                    </a:schemeClr>
                  </a:bgClr>
                </a:pattFill>
              </a:rPr>
              <a:t>IN VIVO </a:t>
            </a:r>
            <a:r>
              <a:rPr lang="tr-TR" sz="3600" b="1" dirty="0" smtClean="0">
                <a:ln w="12700">
                  <a:solidFill>
                    <a:schemeClr val="accent1"/>
                  </a:solidFill>
                  <a:prstDash val="solid"/>
                </a:ln>
                <a:pattFill prst="pct50">
                  <a:fgClr>
                    <a:schemeClr val="accent1"/>
                  </a:fgClr>
                  <a:bgClr>
                    <a:schemeClr val="accent1">
                      <a:lumMod val="20000"/>
                      <a:lumOff val="80000"/>
                    </a:schemeClr>
                  </a:bgClr>
                </a:pattFill>
              </a:rPr>
              <a:t>STUDY PROTOCOL</a:t>
            </a:r>
            <a:endParaRPr lang="tr-TR" sz="3600" b="1" dirty="0">
              <a:ln w="12700">
                <a:solidFill>
                  <a:schemeClr val="accent1"/>
                </a:solidFill>
                <a:prstDash val="solid"/>
              </a:ln>
              <a:pattFill prst="pct50">
                <a:fgClr>
                  <a:schemeClr val="accent1"/>
                </a:fgClr>
                <a:bgClr>
                  <a:schemeClr val="accent1">
                    <a:lumMod val="20000"/>
                    <a:lumOff val="80000"/>
                  </a:schemeClr>
                </a:bgClr>
              </a:pattFill>
            </a:endParaRPr>
          </a:p>
        </p:txBody>
      </p:sp>
      <p:sp>
        <p:nvSpPr>
          <p:cNvPr id="3" name="İçerik Yer Tutucusu 2"/>
          <p:cNvSpPr>
            <a:spLocks noGrp="1"/>
          </p:cNvSpPr>
          <p:nvPr>
            <p:ph idx="1"/>
          </p:nvPr>
        </p:nvSpPr>
        <p:spPr>
          <a:xfrm>
            <a:off x="1066800" y="2438400"/>
            <a:ext cx="7620000" cy="3687763"/>
          </a:xfrm>
        </p:spPr>
        <p:txBody>
          <a:bodyPr/>
          <a:lstStyle/>
          <a:p>
            <a:endParaRPr lang="tr-TR" dirty="0" smtClean="0">
              <a:solidFill>
                <a:schemeClr val="bg1"/>
              </a:solidFill>
            </a:endParaRPr>
          </a:p>
          <a:p>
            <a:endParaRPr lang="tr-TR" dirty="0" smtClean="0">
              <a:solidFill>
                <a:schemeClr val="bg1"/>
              </a:solidFill>
            </a:endParaRPr>
          </a:p>
          <a:p>
            <a:pPr marL="0" indent="0">
              <a:buNone/>
            </a:pPr>
            <a:endParaRPr lang="tr-TR" dirty="0">
              <a:solidFill>
                <a:schemeClr val="bg1"/>
              </a:solidFill>
            </a:endParaRPr>
          </a:p>
        </p:txBody>
      </p:sp>
      <p:sp>
        <p:nvSpPr>
          <p:cNvPr id="4" name="Dikdörtgen 3"/>
          <p:cNvSpPr/>
          <p:nvPr/>
        </p:nvSpPr>
        <p:spPr>
          <a:xfrm>
            <a:off x="1066800" y="1207538"/>
            <a:ext cx="7058526" cy="74403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2000" b="1" dirty="0" err="1">
                <a:solidFill>
                  <a:schemeClr val="tx1"/>
                </a:solidFill>
              </a:rPr>
              <a:t>Eskişehir</a:t>
            </a:r>
            <a:r>
              <a:rPr lang="en-GB" sz="2000" b="1" dirty="0">
                <a:solidFill>
                  <a:schemeClr val="tx1"/>
                </a:solidFill>
              </a:rPr>
              <a:t> </a:t>
            </a:r>
            <a:r>
              <a:rPr lang="en-GB" sz="2000" b="1" dirty="0" err="1">
                <a:solidFill>
                  <a:schemeClr val="tx1"/>
                </a:solidFill>
              </a:rPr>
              <a:t>Osmangazi</a:t>
            </a:r>
            <a:r>
              <a:rPr lang="en-GB" sz="2000" b="1" dirty="0">
                <a:solidFill>
                  <a:schemeClr val="tx1"/>
                </a:solidFill>
              </a:rPr>
              <a:t> University Scientific Ethical Committee </a:t>
            </a:r>
            <a:endParaRPr lang="tr-TR" sz="2000" b="1" dirty="0" smtClean="0">
              <a:solidFill>
                <a:schemeClr val="tx1"/>
              </a:solidFill>
            </a:endParaRPr>
          </a:p>
          <a:p>
            <a:pPr algn="ctr"/>
            <a:r>
              <a:rPr lang="en-GB" sz="2000" b="1" dirty="0" smtClean="0">
                <a:solidFill>
                  <a:schemeClr val="tx1"/>
                </a:solidFill>
              </a:rPr>
              <a:t>(</a:t>
            </a:r>
            <a:r>
              <a:rPr lang="en-GB" sz="2000" b="1" dirty="0">
                <a:solidFill>
                  <a:schemeClr val="tx1"/>
                </a:solidFill>
              </a:rPr>
              <a:t>Protocol No: 265/2012</a:t>
            </a:r>
            <a:r>
              <a:rPr lang="en-GB" sz="2000" b="1" dirty="0" smtClean="0">
                <a:solidFill>
                  <a:schemeClr val="tx1"/>
                </a:solidFill>
              </a:rPr>
              <a:t>)</a:t>
            </a:r>
            <a:endParaRPr lang="tr-TR" sz="2000" b="1" dirty="0">
              <a:solidFill>
                <a:schemeClr val="tx1"/>
              </a:solidFill>
            </a:endParaRPr>
          </a:p>
        </p:txBody>
      </p:sp>
      <p:graphicFrame>
        <p:nvGraphicFramePr>
          <p:cNvPr id="5" name="Tablo 4"/>
          <p:cNvGraphicFramePr>
            <a:graphicFrameLocks noGrp="1"/>
          </p:cNvGraphicFramePr>
          <p:nvPr>
            <p:extLst>
              <p:ext uri="{D42A27DB-BD31-4B8C-83A1-F6EECF244321}">
                <p14:modId xmlns="" xmlns:p14="http://schemas.microsoft.com/office/powerpoint/2010/main" val="4205802118"/>
              </p:ext>
            </p:extLst>
          </p:nvPr>
        </p:nvGraphicFramePr>
        <p:xfrm>
          <a:off x="422753" y="4205782"/>
          <a:ext cx="8235973" cy="2257415"/>
        </p:xfrm>
        <a:graphic>
          <a:graphicData uri="http://schemas.openxmlformats.org/drawingml/2006/table">
            <a:tbl>
              <a:tblPr firstRow="1" bandRow="1">
                <a:tableStyleId>{21E4AEA4-8DFA-4A89-87EB-49C32662AFE0}</a:tableStyleId>
              </a:tblPr>
              <a:tblGrid>
                <a:gridCol w="2843372"/>
                <a:gridCol w="5392601"/>
              </a:tblGrid>
              <a:tr h="519597">
                <a:tc>
                  <a:txBody>
                    <a:bodyPr/>
                    <a:lstStyle/>
                    <a:p>
                      <a:pPr algn="ctr"/>
                      <a:r>
                        <a:rPr lang="tr-TR" sz="2400" dirty="0" err="1" smtClean="0"/>
                        <a:t>Group</a:t>
                      </a:r>
                      <a:r>
                        <a:rPr lang="tr-TR" sz="2400" dirty="0" smtClean="0"/>
                        <a:t> </a:t>
                      </a:r>
                      <a:r>
                        <a:rPr lang="tr-TR" sz="2400" dirty="0" err="1" smtClean="0"/>
                        <a:t>Code</a:t>
                      </a:r>
                      <a:endParaRPr lang="tr-TR" sz="2400" dirty="0"/>
                    </a:p>
                  </a:txBody>
                  <a:tcPr>
                    <a:cell3D prstMaterial="dkEdge">
                      <a:bevel/>
                      <a:lightRig rig="flood" dir="t"/>
                    </a:cell3D>
                  </a:tcPr>
                </a:tc>
                <a:tc>
                  <a:txBody>
                    <a:bodyPr/>
                    <a:lstStyle/>
                    <a:p>
                      <a:pPr algn="ctr"/>
                      <a:r>
                        <a:rPr lang="tr-TR" sz="2400" dirty="0" err="1" smtClean="0"/>
                        <a:t>Treatment</a:t>
                      </a:r>
                      <a:endParaRPr lang="tr-TR" sz="2400" dirty="0"/>
                    </a:p>
                  </a:txBody>
                  <a:tcPr anchor="ctr">
                    <a:cell3D prstMaterial="dkEdge">
                      <a:bevel/>
                      <a:lightRig rig="flood" dir="t"/>
                    </a:cell3D>
                  </a:tcPr>
                </a:tc>
              </a:tr>
              <a:tr h="519597">
                <a:tc>
                  <a:txBody>
                    <a:bodyPr/>
                    <a:lstStyle/>
                    <a:p>
                      <a:pPr algn="ctr"/>
                      <a:r>
                        <a:rPr lang="tr-TR" sz="2400" b="1" dirty="0" err="1" smtClean="0">
                          <a:solidFill>
                            <a:schemeClr val="tx1"/>
                          </a:solidFill>
                        </a:rPr>
                        <a:t>Group</a:t>
                      </a:r>
                      <a:r>
                        <a:rPr lang="tr-TR" sz="2400" b="1" baseline="0" dirty="0" smtClean="0">
                          <a:solidFill>
                            <a:schemeClr val="tx1"/>
                          </a:solidFill>
                        </a:rPr>
                        <a:t> 1</a:t>
                      </a:r>
                      <a:endParaRPr lang="tr-TR" sz="2400" b="1" dirty="0">
                        <a:solidFill>
                          <a:schemeClr val="tx1"/>
                        </a:solidFill>
                      </a:endParaRPr>
                    </a:p>
                  </a:txBody>
                  <a:tcPr anchor="ctr">
                    <a:cell3D prstMaterial="dkEdge">
                      <a:bevel/>
                      <a:lightRig rig="flood" dir="t"/>
                    </a:cell3D>
                  </a:tcPr>
                </a:tc>
                <a:tc>
                  <a:txBody>
                    <a:bodyPr/>
                    <a:lstStyle/>
                    <a:p>
                      <a:pPr algn="ctr"/>
                      <a:r>
                        <a:rPr lang="tr-TR" sz="2400" b="1" dirty="0" smtClean="0">
                          <a:solidFill>
                            <a:schemeClr val="tx1"/>
                          </a:solidFill>
                        </a:rPr>
                        <a:t>PBS (</a:t>
                      </a:r>
                      <a:r>
                        <a:rPr lang="tr-TR" sz="2400" b="1" i="1" dirty="0" smtClean="0">
                          <a:solidFill>
                            <a:schemeClr val="tx1"/>
                          </a:solidFill>
                        </a:rPr>
                        <a:t>ip</a:t>
                      </a:r>
                      <a:r>
                        <a:rPr lang="tr-TR" sz="2400" b="1" dirty="0" smtClean="0">
                          <a:solidFill>
                            <a:schemeClr val="tx1"/>
                          </a:solidFill>
                        </a:rPr>
                        <a:t>)</a:t>
                      </a:r>
                      <a:endParaRPr lang="tr-TR" sz="2400" b="1" dirty="0">
                        <a:solidFill>
                          <a:schemeClr val="tx1"/>
                        </a:solidFill>
                      </a:endParaRPr>
                    </a:p>
                  </a:txBody>
                  <a:tcPr anchor="ctr">
                    <a:cell3D prstMaterial="dkEdge">
                      <a:bevel/>
                      <a:lightRig rig="flood" dir="t"/>
                    </a:cell3D>
                  </a:tcPr>
                </a:tc>
              </a:tr>
              <a:tr h="698624">
                <a:tc>
                  <a:txBody>
                    <a:bodyPr/>
                    <a:lstStyle/>
                    <a:p>
                      <a:pPr algn="ctr"/>
                      <a:r>
                        <a:rPr lang="tr-TR" sz="2400" b="1" dirty="0" err="1" smtClean="0">
                          <a:solidFill>
                            <a:schemeClr val="tx1"/>
                          </a:solidFill>
                        </a:rPr>
                        <a:t>Group</a:t>
                      </a:r>
                      <a:r>
                        <a:rPr lang="tr-TR" sz="2400" b="1" dirty="0" smtClean="0">
                          <a:solidFill>
                            <a:schemeClr val="tx1"/>
                          </a:solidFill>
                        </a:rPr>
                        <a:t> 2</a:t>
                      </a:r>
                      <a:endParaRPr lang="tr-TR" sz="2400" b="1" dirty="0">
                        <a:solidFill>
                          <a:schemeClr val="tx1"/>
                        </a:solidFill>
                      </a:endParaRPr>
                    </a:p>
                  </a:txBody>
                  <a:tcPr anchor="ctr">
                    <a:cell3D prstMaterial="dkEdge">
                      <a:bevel/>
                      <a:lightRig rig="flood" dir="t"/>
                    </a:cell3D>
                  </a:tcPr>
                </a:tc>
                <a:tc>
                  <a:txBody>
                    <a:bodyPr/>
                    <a:lstStyle/>
                    <a:p>
                      <a:pPr algn="ctr"/>
                      <a:r>
                        <a:rPr lang="tr-TR" sz="2400" b="1" dirty="0" smtClean="0">
                          <a:solidFill>
                            <a:schemeClr val="tx1"/>
                          </a:solidFill>
                        </a:rPr>
                        <a:t>GABA </a:t>
                      </a:r>
                      <a:r>
                        <a:rPr lang="tr-TR" sz="2400" b="1" dirty="0" err="1" smtClean="0">
                          <a:solidFill>
                            <a:schemeClr val="tx1"/>
                          </a:solidFill>
                        </a:rPr>
                        <a:t>solution</a:t>
                      </a:r>
                      <a:r>
                        <a:rPr lang="tr-TR" sz="2400" b="1" dirty="0" smtClean="0">
                          <a:solidFill>
                            <a:schemeClr val="tx1"/>
                          </a:solidFill>
                        </a:rPr>
                        <a:t> (100 mg.kg</a:t>
                      </a:r>
                      <a:r>
                        <a:rPr lang="tr-TR" sz="2400" b="1" baseline="30000" dirty="0" smtClean="0">
                          <a:solidFill>
                            <a:schemeClr val="tx1"/>
                          </a:solidFill>
                        </a:rPr>
                        <a:t>-1</a:t>
                      </a:r>
                      <a:r>
                        <a:rPr lang="tr-TR" sz="2400" b="1" dirty="0" smtClean="0">
                          <a:solidFill>
                            <a:schemeClr val="tx1"/>
                          </a:solidFill>
                        </a:rPr>
                        <a:t>) (</a:t>
                      </a:r>
                      <a:r>
                        <a:rPr lang="tr-TR" sz="2400" b="1" i="1" dirty="0" smtClean="0">
                          <a:solidFill>
                            <a:schemeClr val="tx1"/>
                          </a:solidFill>
                        </a:rPr>
                        <a:t>ip</a:t>
                      </a:r>
                      <a:r>
                        <a:rPr lang="tr-TR" sz="2400" b="1" dirty="0" smtClean="0">
                          <a:solidFill>
                            <a:schemeClr val="tx1"/>
                          </a:solidFill>
                        </a:rPr>
                        <a:t>)</a:t>
                      </a:r>
                      <a:endParaRPr lang="tr-TR" sz="2400" b="1" dirty="0">
                        <a:solidFill>
                          <a:schemeClr val="tx1"/>
                        </a:solidFill>
                      </a:endParaRPr>
                    </a:p>
                  </a:txBody>
                  <a:tcPr anchor="ctr">
                    <a:cell3D prstMaterial="dkEdge">
                      <a:bevel/>
                      <a:lightRig rig="flood" dir="t"/>
                    </a:cell3D>
                  </a:tcPr>
                </a:tc>
              </a:tr>
              <a:tr h="519597">
                <a:tc>
                  <a:txBody>
                    <a:bodyPr/>
                    <a:lstStyle/>
                    <a:p>
                      <a:pPr algn="ctr"/>
                      <a:r>
                        <a:rPr lang="tr-TR" sz="2400" b="1" dirty="0" err="1" smtClean="0">
                          <a:solidFill>
                            <a:schemeClr val="tx1"/>
                          </a:solidFill>
                        </a:rPr>
                        <a:t>Group</a:t>
                      </a:r>
                      <a:r>
                        <a:rPr lang="tr-TR" sz="2400" b="1" dirty="0" smtClean="0">
                          <a:solidFill>
                            <a:schemeClr val="tx1"/>
                          </a:solidFill>
                        </a:rPr>
                        <a:t> 3</a:t>
                      </a:r>
                      <a:endParaRPr lang="tr-TR" sz="2400" b="1" dirty="0">
                        <a:solidFill>
                          <a:schemeClr val="tx1"/>
                        </a:solidFill>
                      </a:endParaRPr>
                    </a:p>
                  </a:txBody>
                  <a:tcPr anchor="ctr">
                    <a:cell3D prstMaterial="dkEdge">
                      <a:bevel/>
                      <a:lightRig rig="flood" dir="t"/>
                    </a:cell3D>
                  </a:tcPr>
                </a:tc>
                <a:tc>
                  <a:txBody>
                    <a:bodyPr/>
                    <a:lstStyle/>
                    <a:p>
                      <a:pPr algn="ctr"/>
                      <a:r>
                        <a:rPr lang="tr-TR" sz="2400" b="1" dirty="0" smtClean="0">
                          <a:solidFill>
                            <a:schemeClr val="tx1"/>
                          </a:solidFill>
                        </a:rPr>
                        <a:t>HNT-GABA</a:t>
                      </a:r>
                      <a:r>
                        <a:rPr lang="tr-TR" sz="2400" b="1" baseline="0" dirty="0" smtClean="0">
                          <a:solidFill>
                            <a:schemeClr val="tx1"/>
                          </a:solidFill>
                        </a:rPr>
                        <a:t> H1 (</a:t>
                      </a:r>
                      <a:r>
                        <a:rPr lang="tr-TR" sz="2400" b="1" dirty="0" smtClean="0">
                          <a:solidFill>
                            <a:schemeClr val="tx1"/>
                          </a:solidFill>
                        </a:rPr>
                        <a:t>100 mg.kg</a:t>
                      </a:r>
                      <a:r>
                        <a:rPr lang="tr-TR" sz="2400" b="1" baseline="30000" dirty="0" smtClean="0">
                          <a:solidFill>
                            <a:schemeClr val="tx1"/>
                          </a:solidFill>
                        </a:rPr>
                        <a:t>-1</a:t>
                      </a:r>
                      <a:r>
                        <a:rPr lang="tr-TR" sz="2400" b="1" dirty="0" smtClean="0">
                          <a:solidFill>
                            <a:schemeClr val="tx1"/>
                          </a:solidFill>
                        </a:rPr>
                        <a:t> GABA) (</a:t>
                      </a:r>
                      <a:r>
                        <a:rPr lang="tr-TR" sz="2400" b="1" i="1" dirty="0" smtClean="0">
                          <a:solidFill>
                            <a:schemeClr val="tx1"/>
                          </a:solidFill>
                        </a:rPr>
                        <a:t>ip</a:t>
                      </a:r>
                      <a:r>
                        <a:rPr lang="tr-TR" sz="2400" b="1" dirty="0" smtClean="0">
                          <a:solidFill>
                            <a:schemeClr val="tx1"/>
                          </a:solidFill>
                        </a:rPr>
                        <a:t>)</a:t>
                      </a:r>
                      <a:endParaRPr lang="tr-TR" sz="2400" b="1" dirty="0">
                        <a:solidFill>
                          <a:schemeClr val="tx1"/>
                        </a:solidFill>
                      </a:endParaRPr>
                    </a:p>
                  </a:txBody>
                  <a:tcPr anchor="ctr">
                    <a:cell3D prstMaterial="dkEdge">
                      <a:bevel/>
                      <a:lightRig rig="flood" dir="t"/>
                    </a:cell3D>
                  </a:tcPr>
                </a:tc>
              </a:tr>
            </a:tbl>
          </a:graphicData>
        </a:graphic>
      </p:graphicFrame>
      <p:sp>
        <p:nvSpPr>
          <p:cNvPr id="8" name="Dikdörtgen 7"/>
          <p:cNvSpPr/>
          <p:nvPr/>
        </p:nvSpPr>
        <p:spPr>
          <a:xfrm>
            <a:off x="1676400" y="2872383"/>
            <a:ext cx="3533276" cy="64117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rtlCol="0" anchor="ctr"/>
          <a:lstStyle/>
          <a:p>
            <a:pPr algn="ctr"/>
            <a:r>
              <a:rPr lang="tr-TR" sz="3600" b="1" dirty="0" err="1" smtClean="0">
                <a:solidFill>
                  <a:schemeClr val="tx1"/>
                </a:solidFill>
              </a:rPr>
              <a:t>Wistar</a:t>
            </a:r>
            <a:r>
              <a:rPr lang="tr-TR" sz="3600" b="1" dirty="0" smtClean="0">
                <a:solidFill>
                  <a:schemeClr val="tx1"/>
                </a:solidFill>
              </a:rPr>
              <a:t> </a:t>
            </a:r>
            <a:r>
              <a:rPr lang="tr-TR" sz="3600" b="1" dirty="0" err="1" smtClean="0">
                <a:solidFill>
                  <a:schemeClr val="tx1"/>
                </a:solidFill>
              </a:rPr>
              <a:t>rats</a:t>
            </a:r>
            <a:endParaRPr lang="tr-TR" sz="3600" b="1" dirty="0">
              <a:solidFill>
                <a:schemeClr val="tx1"/>
              </a:solidFill>
            </a:endParaRPr>
          </a:p>
        </p:txBody>
      </p:sp>
      <p:sp>
        <p:nvSpPr>
          <p:cNvPr id="9" name="Metin kutusu 8"/>
          <p:cNvSpPr txBox="1"/>
          <p:nvPr/>
        </p:nvSpPr>
        <p:spPr>
          <a:xfrm>
            <a:off x="582168" y="6548673"/>
            <a:ext cx="8382000" cy="338554"/>
          </a:xfrm>
          <a:prstGeom prst="rect">
            <a:avLst/>
          </a:prstGeom>
          <a:noFill/>
        </p:spPr>
        <p:txBody>
          <a:bodyPr wrap="square" rtlCol="0">
            <a:spAutoFit/>
          </a:bodyPr>
          <a:lstStyle/>
          <a:p>
            <a:pPr>
              <a:spcBef>
                <a:spcPts val="600"/>
              </a:spcBef>
            </a:pPr>
            <a:r>
              <a:rPr lang="en-US" sz="1600" b="1" dirty="0" smtClean="0">
                <a:solidFill>
                  <a:schemeClr val="bg1"/>
                </a:solidFill>
              </a:rPr>
              <a:t>4TH INTERNATIONAL </a:t>
            </a:r>
            <a:r>
              <a:rPr lang="tr-TR" sz="1600" b="1" dirty="0" smtClean="0">
                <a:solidFill>
                  <a:schemeClr val="bg1"/>
                </a:solidFill>
              </a:rPr>
              <a:t>C</a:t>
            </a:r>
            <a:r>
              <a:rPr lang="en-US" sz="1600" b="1" dirty="0" smtClean="0">
                <a:solidFill>
                  <a:schemeClr val="bg1"/>
                </a:solidFill>
              </a:rPr>
              <a:t>ONFERENCE &amp; EXHIBITION ON NEUROLOGY AND THERAPEUTICS</a:t>
            </a:r>
            <a:r>
              <a:rPr lang="tr-TR" sz="1600" b="1" dirty="0" smtClean="0">
                <a:solidFill>
                  <a:schemeClr val="bg1"/>
                </a:solidFill>
              </a:rPr>
              <a:t>, ROME</a:t>
            </a:r>
            <a:endParaRPr lang="tr-TR" sz="1600" b="1" dirty="0">
              <a:solidFill>
                <a:schemeClr val="bg1"/>
              </a:solidFill>
            </a:endParaRPr>
          </a:p>
        </p:txBody>
      </p:sp>
    </p:spTree>
    <p:extLst>
      <p:ext uri="{BB962C8B-B14F-4D97-AF65-F5344CB8AC3E}">
        <p14:creationId xmlns="" xmlns:p14="http://schemas.microsoft.com/office/powerpoint/2010/main" val="1837724189"/>
      </p:ext>
    </p:extLst>
  </p:cSld>
  <p:clrMapOvr>
    <a:masterClrMapping/>
  </p:clrMapOvr>
  <mc:AlternateContent xmlns:mc="http://schemas.openxmlformats.org/markup-compatibility/2006">
    <mc:Choice xmlns="" xmlns:p15="http://schemas.microsoft.com/office/powerpoint/2012/main" Requires="p15">
      <p:transition spd="slow">
        <p15:prstTrans prst="peelOff"/>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r"/>
            <a:r>
              <a:rPr lang="tr-TR" sz="3600" b="1" i="1" dirty="0" smtClean="0">
                <a:ln w="12700">
                  <a:solidFill>
                    <a:schemeClr val="accent1"/>
                  </a:solidFill>
                  <a:prstDash val="solid"/>
                </a:ln>
                <a:pattFill prst="pct50">
                  <a:fgClr>
                    <a:schemeClr val="accent1"/>
                  </a:fgClr>
                  <a:bgClr>
                    <a:schemeClr val="accent1">
                      <a:lumMod val="20000"/>
                      <a:lumOff val="80000"/>
                    </a:schemeClr>
                  </a:bgClr>
                </a:pattFill>
              </a:rPr>
              <a:t>IN VIVO</a:t>
            </a:r>
            <a:r>
              <a:rPr lang="tr-TR" sz="3600" b="1" dirty="0" smtClean="0">
                <a:ln w="12700">
                  <a:solidFill>
                    <a:schemeClr val="accent1"/>
                  </a:solidFill>
                  <a:prstDash val="solid"/>
                </a:ln>
                <a:pattFill prst="pct50">
                  <a:fgClr>
                    <a:schemeClr val="accent1"/>
                  </a:fgClr>
                  <a:bgClr>
                    <a:schemeClr val="accent1">
                      <a:lumMod val="20000"/>
                      <a:lumOff val="80000"/>
                    </a:schemeClr>
                  </a:bgClr>
                </a:pattFill>
              </a:rPr>
              <a:t> STUDY PROTOCOL</a:t>
            </a:r>
            <a:endParaRPr lang="tr-TR" sz="3600" dirty="0"/>
          </a:p>
        </p:txBody>
      </p:sp>
      <p:sp>
        <p:nvSpPr>
          <p:cNvPr id="3" name="İçerik Yer Tutucusu 2"/>
          <p:cNvSpPr>
            <a:spLocks noGrp="1"/>
          </p:cNvSpPr>
          <p:nvPr>
            <p:ph idx="1"/>
          </p:nvPr>
        </p:nvSpPr>
        <p:spPr>
          <a:xfrm>
            <a:off x="429768" y="1828800"/>
            <a:ext cx="8534400" cy="4513144"/>
          </a:xfrm>
        </p:spPr>
        <p:txBody>
          <a:bodyPr>
            <a:noAutofit/>
          </a:bodyPr>
          <a:lstStyle/>
          <a:p>
            <a:r>
              <a:rPr lang="tr-TR" sz="2800" b="1" dirty="0" smtClean="0">
                <a:solidFill>
                  <a:schemeClr val="bg1"/>
                </a:solidFill>
              </a:rPr>
              <a:t>Pentylenetetrazole (70 mg/kg) </a:t>
            </a:r>
            <a:r>
              <a:rPr lang="tr-TR" sz="2800" b="1" dirty="0" err="1" smtClean="0">
                <a:solidFill>
                  <a:schemeClr val="bg1"/>
                </a:solidFill>
              </a:rPr>
              <a:t>induced</a:t>
            </a:r>
            <a:r>
              <a:rPr lang="tr-TR" sz="2800" b="1" dirty="0" smtClean="0">
                <a:solidFill>
                  <a:schemeClr val="bg1"/>
                </a:solidFill>
              </a:rPr>
              <a:t> </a:t>
            </a:r>
            <a:r>
              <a:rPr lang="tr-TR" sz="2800" b="1" dirty="0" err="1">
                <a:solidFill>
                  <a:schemeClr val="bg1"/>
                </a:solidFill>
              </a:rPr>
              <a:t>e</a:t>
            </a:r>
            <a:r>
              <a:rPr lang="tr-TR" sz="2800" b="1" dirty="0" err="1" smtClean="0">
                <a:solidFill>
                  <a:schemeClr val="bg1"/>
                </a:solidFill>
              </a:rPr>
              <a:t>pileptic</a:t>
            </a:r>
            <a:r>
              <a:rPr lang="tr-TR" sz="2800" b="1" dirty="0" smtClean="0">
                <a:solidFill>
                  <a:schemeClr val="bg1"/>
                </a:solidFill>
              </a:rPr>
              <a:t> model</a:t>
            </a:r>
          </a:p>
          <a:p>
            <a:r>
              <a:rPr lang="tr-TR" sz="2800" b="1" dirty="0" smtClean="0">
                <a:solidFill>
                  <a:schemeClr val="bg1"/>
                </a:solidFill>
              </a:rPr>
              <a:t>L</a:t>
            </a:r>
            <a:r>
              <a:rPr lang="en-US" sz="2800" b="1" dirty="0" err="1" smtClean="0">
                <a:solidFill>
                  <a:schemeClr val="bg1"/>
                </a:solidFill>
              </a:rPr>
              <a:t>atency</a:t>
            </a:r>
            <a:r>
              <a:rPr lang="en-US" sz="2800" b="1" dirty="0" smtClean="0">
                <a:solidFill>
                  <a:schemeClr val="bg1"/>
                </a:solidFill>
              </a:rPr>
              <a:t> </a:t>
            </a:r>
            <a:r>
              <a:rPr lang="en-US" sz="2800" b="1" dirty="0">
                <a:solidFill>
                  <a:schemeClr val="bg1"/>
                </a:solidFill>
              </a:rPr>
              <a:t>to myoclonic jerks and incidence of generalized tonic clonic seizures with loss of righting </a:t>
            </a:r>
            <a:r>
              <a:rPr lang="en-US" sz="2800" b="1" dirty="0" smtClean="0">
                <a:solidFill>
                  <a:schemeClr val="bg1"/>
                </a:solidFill>
              </a:rPr>
              <a:t>reflex </a:t>
            </a:r>
            <a:r>
              <a:rPr lang="en-US" sz="2800" b="1" dirty="0">
                <a:solidFill>
                  <a:schemeClr val="bg1"/>
                </a:solidFill>
              </a:rPr>
              <a:t>noted for 30 </a:t>
            </a:r>
            <a:r>
              <a:rPr lang="en-US" sz="2800" b="1" dirty="0" smtClean="0">
                <a:solidFill>
                  <a:schemeClr val="bg1"/>
                </a:solidFill>
              </a:rPr>
              <a:t>min</a:t>
            </a:r>
            <a:endParaRPr lang="tr-TR" sz="2800" b="1" dirty="0" smtClean="0">
              <a:solidFill>
                <a:schemeClr val="bg1"/>
              </a:solidFill>
            </a:endParaRPr>
          </a:p>
          <a:p>
            <a:r>
              <a:rPr lang="en-US" sz="2800" b="1" dirty="0">
                <a:solidFill>
                  <a:schemeClr val="bg1"/>
                </a:solidFill>
              </a:rPr>
              <a:t>Rats </a:t>
            </a:r>
            <a:r>
              <a:rPr lang="en-US" sz="2800" b="1" dirty="0" smtClean="0">
                <a:solidFill>
                  <a:schemeClr val="bg1"/>
                </a:solidFill>
              </a:rPr>
              <a:t>decapitated </a:t>
            </a:r>
            <a:r>
              <a:rPr lang="en-US" sz="2800" b="1" dirty="0">
                <a:solidFill>
                  <a:schemeClr val="bg1"/>
                </a:solidFill>
              </a:rPr>
              <a:t>under ether </a:t>
            </a:r>
            <a:r>
              <a:rPr lang="en-US" sz="2800" b="1" dirty="0" err="1" smtClean="0">
                <a:solidFill>
                  <a:schemeClr val="bg1"/>
                </a:solidFill>
              </a:rPr>
              <a:t>anaesthesia</a:t>
            </a:r>
            <a:endParaRPr lang="tr-TR" sz="2800" b="1" dirty="0">
              <a:solidFill>
                <a:schemeClr val="bg1"/>
              </a:solidFill>
            </a:endParaRPr>
          </a:p>
          <a:p>
            <a:r>
              <a:rPr lang="en-US" sz="2800" b="1" dirty="0">
                <a:solidFill>
                  <a:schemeClr val="bg1"/>
                </a:solidFill>
              </a:rPr>
              <a:t>Brains </a:t>
            </a:r>
            <a:r>
              <a:rPr lang="en-US" sz="2800" b="1" dirty="0" smtClean="0">
                <a:solidFill>
                  <a:schemeClr val="bg1"/>
                </a:solidFill>
              </a:rPr>
              <a:t>removed </a:t>
            </a:r>
            <a:r>
              <a:rPr lang="tr-TR" sz="2800" b="1" dirty="0" err="1" smtClean="0">
                <a:solidFill>
                  <a:schemeClr val="bg1"/>
                </a:solidFill>
              </a:rPr>
              <a:t>immediately</a:t>
            </a:r>
            <a:r>
              <a:rPr lang="en-US" sz="2800" b="1" dirty="0" smtClean="0">
                <a:solidFill>
                  <a:schemeClr val="bg1"/>
                </a:solidFill>
              </a:rPr>
              <a:t> </a:t>
            </a:r>
            <a:r>
              <a:rPr lang="en-US" sz="2800" b="1" dirty="0">
                <a:solidFill>
                  <a:schemeClr val="bg1"/>
                </a:solidFill>
              </a:rPr>
              <a:t>and </a:t>
            </a:r>
            <a:r>
              <a:rPr lang="en-US" sz="2800" b="1" i="1" dirty="0" smtClean="0">
                <a:solidFill>
                  <a:schemeClr val="bg1"/>
                </a:solidFill>
              </a:rPr>
              <a:t>Stratum </a:t>
            </a:r>
            <a:r>
              <a:rPr lang="en-US" sz="2800" b="1" i="1" dirty="0" err="1">
                <a:solidFill>
                  <a:schemeClr val="bg1"/>
                </a:solidFill>
              </a:rPr>
              <a:t>corsatum</a:t>
            </a:r>
            <a:r>
              <a:rPr lang="en-US" sz="2800" b="1" i="1" dirty="0">
                <a:solidFill>
                  <a:schemeClr val="bg1"/>
                </a:solidFill>
              </a:rPr>
              <a:t> </a:t>
            </a:r>
            <a:r>
              <a:rPr lang="en-US" sz="2800" b="1" dirty="0" smtClean="0">
                <a:solidFill>
                  <a:schemeClr val="bg1"/>
                </a:solidFill>
              </a:rPr>
              <a:t>isolated </a:t>
            </a:r>
            <a:endParaRPr lang="tr-TR" sz="2800" b="1" dirty="0" smtClean="0">
              <a:solidFill>
                <a:schemeClr val="bg1"/>
              </a:solidFill>
            </a:endParaRPr>
          </a:p>
          <a:p>
            <a:pPr defTabSz="887413"/>
            <a:r>
              <a:rPr lang="tr-TR" sz="2800" b="1" dirty="0">
                <a:solidFill>
                  <a:schemeClr val="bg1"/>
                </a:solidFill>
              </a:rPr>
              <a:t>GABA </a:t>
            </a:r>
            <a:r>
              <a:rPr lang="tr-TR" sz="2800" b="1" dirty="0" err="1">
                <a:solidFill>
                  <a:schemeClr val="bg1"/>
                </a:solidFill>
              </a:rPr>
              <a:t>concentration</a:t>
            </a:r>
            <a:r>
              <a:rPr lang="tr-TR" sz="2800" b="1" dirty="0">
                <a:solidFill>
                  <a:schemeClr val="bg1"/>
                </a:solidFill>
              </a:rPr>
              <a:t> </a:t>
            </a:r>
            <a:r>
              <a:rPr lang="tr-TR" sz="2800" b="1" dirty="0" smtClean="0">
                <a:solidFill>
                  <a:schemeClr val="bg1"/>
                </a:solidFill>
              </a:rPr>
              <a:t>in </a:t>
            </a:r>
            <a:r>
              <a:rPr lang="tr-TR" sz="2800" b="1" i="1" dirty="0" err="1" smtClean="0">
                <a:solidFill>
                  <a:schemeClr val="bg1"/>
                </a:solidFill>
              </a:rPr>
              <a:t>Stratum</a:t>
            </a:r>
            <a:r>
              <a:rPr lang="tr-TR" sz="2800" b="1" i="1" dirty="0" smtClean="0">
                <a:solidFill>
                  <a:schemeClr val="bg1"/>
                </a:solidFill>
              </a:rPr>
              <a:t> </a:t>
            </a:r>
            <a:r>
              <a:rPr lang="tr-TR" sz="2800" b="1" i="1" dirty="0" err="1" smtClean="0">
                <a:solidFill>
                  <a:schemeClr val="bg1"/>
                </a:solidFill>
              </a:rPr>
              <a:t>corsatum</a:t>
            </a:r>
            <a:r>
              <a:rPr lang="tr-TR" sz="2800" b="1" dirty="0">
                <a:solidFill>
                  <a:schemeClr val="bg1"/>
                </a:solidFill>
              </a:rPr>
              <a:t>	</a:t>
            </a:r>
            <a:r>
              <a:rPr lang="tr-TR" sz="2400" b="1" dirty="0" smtClean="0">
                <a:solidFill>
                  <a:schemeClr val="bg1"/>
                </a:solidFill>
              </a:rPr>
              <a:t>ELISA kit </a:t>
            </a:r>
            <a:endParaRPr lang="tr-TR" sz="2400" b="1" dirty="0">
              <a:solidFill>
                <a:schemeClr val="bg1"/>
              </a:solidFill>
            </a:endParaRPr>
          </a:p>
        </p:txBody>
      </p:sp>
      <p:sp>
        <p:nvSpPr>
          <p:cNvPr id="4" name="Sağ Ok 3"/>
          <p:cNvSpPr/>
          <p:nvPr/>
        </p:nvSpPr>
        <p:spPr>
          <a:xfrm>
            <a:off x="7086600" y="5638800"/>
            <a:ext cx="3810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p:cNvSpPr txBox="1"/>
          <p:nvPr/>
        </p:nvSpPr>
        <p:spPr>
          <a:xfrm>
            <a:off x="582168" y="6548673"/>
            <a:ext cx="8382000" cy="338554"/>
          </a:xfrm>
          <a:prstGeom prst="rect">
            <a:avLst/>
          </a:prstGeom>
          <a:noFill/>
        </p:spPr>
        <p:txBody>
          <a:bodyPr wrap="square" rtlCol="0">
            <a:spAutoFit/>
          </a:bodyPr>
          <a:lstStyle/>
          <a:p>
            <a:pPr>
              <a:spcBef>
                <a:spcPts val="600"/>
              </a:spcBef>
            </a:pPr>
            <a:r>
              <a:rPr lang="en-US" sz="1600" b="1" dirty="0" smtClean="0">
                <a:solidFill>
                  <a:schemeClr val="bg1"/>
                </a:solidFill>
              </a:rPr>
              <a:t>4TH INTERNATIONAL </a:t>
            </a:r>
            <a:r>
              <a:rPr lang="tr-TR" sz="1600" b="1" dirty="0" smtClean="0">
                <a:solidFill>
                  <a:schemeClr val="bg1"/>
                </a:solidFill>
              </a:rPr>
              <a:t>C</a:t>
            </a:r>
            <a:r>
              <a:rPr lang="en-US" sz="1600" b="1" dirty="0" smtClean="0">
                <a:solidFill>
                  <a:schemeClr val="bg1"/>
                </a:solidFill>
              </a:rPr>
              <a:t>ONFERENCE &amp; EXHIBITION ON NEUROLOGY AND THERAPEUTICS</a:t>
            </a:r>
            <a:r>
              <a:rPr lang="tr-TR" sz="1600" b="1" dirty="0" smtClean="0">
                <a:solidFill>
                  <a:schemeClr val="bg1"/>
                </a:solidFill>
              </a:rPr>
              <a:t>, ROME</a:t>
            </a:r>
            <a:endParaRPr lang="tr-TR" sz="1600" b="1" dirty="0">
              <a:solidFill>
                <a:schemeClr val="bg1"/>
              </a:solidFill>
            </a:endParaRPr>
          </a:p>
        </p:txBody>
      </p:sp>
    </p:spTree>
    <p:extLst>
      <p:ext uri="{BB962C8B-B14F-4D97-AF65-F5344CB8AC3E}">
        <p14:creationId xmlns="" xmlns:p14="http://schemas.microsoft.com/office/powerpoint/2010/main" val="3754514882"/>
      </p:ext>
    </p:extLst>
  </p:cSld>
  <p:clrMapOvr>
    <a:masterClrMapping/>
  </p:clrMapOvr>
  <mc:AlternateContent xmlns:mc="http://schemas.openxmlformats.org/markup-compatibility/2006">
    <mc:Choice xmlns="" xmlns:p15="http://schemas.microsoft.com/office/powerpoint/2012/main" Requires="p15">
      <p:transition spd="slow">
        <p15:prstTrans prst="peelOff"/>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05000" y="1981200"/>
            <a:ext cx="6781800" cy="2590800"/>
          </a:xfrm>
        </p:spPr>
        <p:txBody>
          <a:bodyPr>
            <a:normAutofit fontScale="92500"/>
          </a:bodyPr>
          <a:lstStyle/>
          <a:p>
            <a:pPr marL="0" indent="0">
              <a:buNone/>
            </a:pPr>
            <a:endParaRPr lang="tr-TR" sz="3600" dirty="0" smtClean="0">
              <a:solidFill>
                <a:schemeClr val="accent5">
                  <a:lumMod val="60000"/>
                  <a:lumOff val="40000"/>
                </a:schemeClr>
              </a:solidFill>
            </a:endParaRPr>
          </a:p>
          <a:p>
            <a:pPr marL="0" indent="0">
              <a:buNone/>
            </a:pPr>
            <a:endParaRPr lang="tr-TR" sz="3600" dirty="0" smtClean="0">
              <a:solidFill>
                <a:schemeClr val="accent5">
                  <a:lumMod val="60000"/>
                  <a:lumOff val="40000"/>
                </a:schemeClr>
              </a:solidFill>
            </a:endParaRPr>
          </a:p>
          <a:p>
            <a:pPr marL="0" indent="0">
              <a:buNone/>
            </a:pPr>
            <a:r>
              <a:rPr lang="tr-TR" sz="36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tr-TR" sz="48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RESULTS </a:t>
            </a:r>
            <a:r>
              <a:rPr lang="tr-TR" sz="4800" b="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and</a:t>
            </a:r>
            <a:r>
              <a:rPr lang="tr-TR" sz="48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DISCUSSION</a:t>
            </a:r>
            <a:endParaRPr lang="tr-TR" sz="4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2355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As a result of the analyses</a:t>
            </a:r>
            <a:endParaRPr kumimoji="0" lang="tr-TR"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1055900387"/>
      </p:ext>
    </p:extLst>
  </p:cSld>
  <p:clrMapOvr>
    <a:masterClrMapping/>
  </p:clrMapOvr>
  <mc:AlternateContent xmlns:mc="http://schemas.openxmlformats.org/markup-compatibility/2006">
    <mc:Choice xmlns="" xmlns:p15="http://schemas.microsoft.com/office/powerpoint/2012/main" Requires="p15">
      <p:transition spd="slow">
        <p15:prstTrans prst="peelOff"/>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AutoShape 68"/>
          <p:cNvSpPr>
            <a:spLocks noChangeArrowheads="1"/>
          </p:cNvSpPr>
          <p:nvPr/>
        </p:nvSpPr>
        <p:spPr bwMode="gray">
          <a:xfrm>
            <a:off x="2286000" y="304800"/>
            <a:ext cx="6162675" cy="1143000"/>
          </a:xfrm>
          <a:prstGeom prst="roundRect">
            <a:avLst>
              <a:gd name="adj" fmla="val 0"/>
            </a:avLst>
          </a:prstGeom>
          <a:noFill/>
          <a:ln>
            <a:noFill/>
          </a:ln>
          <a:effectLst/>
          <a:extLst>
            <a:ext uri="{909E8E84-426E-40DD-AFC4-6F175D3DCCD1}">
              <a14:hiddenFill xmlns=""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 xmlns:a14="http://schemas.microsoft.com/office/drawing/2010/main" w="38100">
                <a:solidFill>
                  <a:schemeClr val="bg1"/>
                </a:solidFill>
                <a:round/>
                <a:headEnd/>
                <a:tailEnd/>
              </a14:hiddenLine>
            </a:ext>
            <a:ext uri="{AF507438-7753-43E0-B8FC-AC1667EBCBE1}">
              <a14:hiddenEffects xmlns="" xmlns:a14="http://schemas.microsoft.com/office/drawing/2010/main">
                <a:effectLst>
                  <a:outerShdw dist="107763" dir="2700000" algn="ctr" rotWithShape="0">
                    <a:srgbClr val="808080">
                      <a:alpha val="50000"/>
                    </a:srgbClr>
                  </a:outerShdw>
                </a:effectLst>
              </a14:hiddenEffects>
            </a:ext>
          </a:extLst>
        </p:spPr>
        <p:txBody>
          <a:bodyPr wrap="none" anchor="ctr"/>
          <a:lstStyle/>
          <a:p>
            <a:pPr algn="r" latinLnBrk="1">
              <a:defRPr/>
            </a:pPr>
            <a:r>
              <a:rPr kumimoji="1" lang="tr-TR" altLang="ko-KR" sz="3600" b="1" dirty="0" smtClean="0">
                <a:solidFill>
                  <a:schemeClr val="bg1"/>
                </a:solidFill>
                <a:ea typeface="굴림" pitchFamily="34" charset="-127"/>
              </a:rPr>
              <a:t>CHARACTERIZATION</a:t>
            </a:r>
          </a:p>
          <a:p>
            <a:pPr lvl="0" algn="r" latinLnBrk="1">
              <a:defRPr/>
            </a:pPr>
            <a:r>
              <a:rPr kumimoji="1" lang="tr-TR" altLang="ko-KR" sz="3200" b="1" dirty="0" err="1" smtClean="0">
                <a:ln>
                  <a:solidFill>
                    <a:srgbClr val="33CCCC"/>
                  </a:solidFill>
                </a:ln>
                <a:solidFill>
                  <a:srgbClr val="FFFFFF"/>
                </a:solidFill>
                <a:ea typeface="굴림" pitchFamily="34" charset="-127"/>
              </a:rPr>
              <a:t>Particle</a:t>
            </a:r>
            <a:r>
              <a:rPr kumimoji="1" lang="tr-TR" altLang="ko-KR" sz="3200" b="1" dirty="0" smtClean="0">
                <a:ln>
                  <a:solidFill>
                    <a:srgbClr val="33CCCC"/>
                  </a:solidFill>
                </a:ln>
                <a:solidFill>
                  <a:srgbClr val="FFFFFF"/>
                </a:solidFill>
                <a:ea typeface="굴림" pitchFamily="34" charset="-127"/>
              </a:rPr>
              <a:t> Size, </a:t>
            </a:r>
            <a:r>
              <a:rPr kumimoji="1" lang="tr-TR" altLang="ko-KR" sz="3200" b="1" dirty="0">
                <a:ln>
                  <a:solidFill>
                    <a:srgbClr val="33CCCC"/>
                  </a:solidFill>
                </a:ln>
                <a:solidFill>
                  <a:srgbClr val="FFFFFF"/>
                </a:solidFill>
                <a:ea typeface="굴림" pitchFamily="34" charset="-127"/>
              </a:rPr>
              <a:t>Zeta </a:t>
            </a:r>
            <a:r>
              <a:rPr kumimoji="1" lang="tr-TR" altLang="ko-KR" sz="3200" b="1" dirty="0" err="1" smtClean="0">
                <a:ln>
                  <a:solidFill>
                    <a:srgbClr val="33CCCC"/>
                  </a:solidFill>
                </a:ln>
                <a:solidFill>
                  <a:srgbClr val="FFFFFF"/>
                </a:solidFill>
                <a:ea typeface="굴림" pitchFamily="34" charset="-127"/>
              </a:rPr>
              <a:t>Potential</a:t>
            </a:r>
            <a:r>
              <a:rPr kumimoji="1" lang="tr-TR" altLang="ko-KR" sz="3200" b="1" dirty="0" smtClean="0">
                <a:ln>
                  <a:solidFill>
                    <a:srgbClr val="33CCCC"/>
                  </a:solidFill>
                </a:ln>
                <a:solidFill>
                  <a:srgbClr val="FFFFFF"/>
                </a:solidFill>
                <a:ea typeface="굴림" pitchFamily="34" charset="-127"/>
              </a:rPr>
              <a:t>, </a:t>
            </a:r>
            <a:r>
              <a:rPr kumimoji="1" lang="tr-TR" altLang="ko-KR" sz="3200" b="1" dirty="0" err="1" smtClean="0">
                <a:ln>
                  <a:solidFill>
                    <a:srgbClr val="33CCCC"/>
                  </a:solidFill>
                </a:ln>
                <a:solidFill>
                  <a:srgbClr val="FFFFFF"/>
                </a:solidFill>
                <a:ea typeface="굴림" pitchFamily="34" charset="-127"/>
              </a:rPr>
              <a:t>pH</a:t>
            </a:r>
            <a:r>
              <a:rPr kumimoji="1" lang="tr-TR" altLang="ko-KR" sz="3200" b="1" dirty="0" smtClean="0">
                <a:ln>
                  <a:solidFill>
                    <a:srgbClr val="33CCCC"/>
                  </a:solidFill>
                </a:ln>
                <a:solidFill>
                  <a:srgbClr val="FFFFFF"/>
                </a:solidFill>
                <a:ea typeface="굴림" pitchFamily="34" charset="-127"/>
              </a:rPr>
              <a:t> </a:t>
            </a:r>
            <a:r>
              <a:rPr kumimoji="1" lang="tr-TR" altLang="ko-KR" sz="3200" b="1" dirty="0" err="1" smtClean="0">
                <a:ln>
                  <a:solidFill>
                    <a:srgbClr val="33CCCC"/>
                  </a:solidFill>
                </a:ln>
                <a:solidFill>
                  <a:srgbClr val="FFFFFF"/>
                </a:solidFill>
                <a:ea typeface="굴림" pitchFamily="34" charset="-127"/>
              </a:rPr>
              <a:t>value</a:t>
            </a:r>
            <a:endParaRPr kumimoji="1" lang="en-US" altLang="ko-KR" sz="3200" b="1" dirty="0">
              <a:ln>
                <a:solidFill>
                  <a:srgbClr val="33CCCC"/>
                </a:solidFill>
              </a:ln>
              <a:solidFill>
                <a:srgbClr val="FFFFFF"/>
              </a:solidFill>
              <a:ea typeface="굴림" pitchFamily="34" charset="-127"/>
            </a:endParaRPr>
          </a:p>
        </p:txBody>
      </p:sp>
      <p:graphicFrame>
        <p:nvGraphicFramePr>
          <p:cNvPr id="6" name="Tablo 5"/>
          <p:cNvGraphicFramePr>
            <a:graphicFrameLocks noGrp="1"/>
          </p:cNvGraphicFramePr>
          <p:nvPr>
            <p:extLst>
              <p:ext uri="{D42A27DB-BD31-4B8C-83A1-F6EECF244321}">
                <p14:modId xmlns="" xmlns:p14="http://schemas.microsoft.com/office/powerpoint/2010/main" val="3078092715"/>
              </p:ext>
            </p:extLst>
          </p:nvPr>
        </p:nvGraphicFramePr>
        <p:xfrm>
          <a:off x="289102" y="1535973"/>
          <a:ext cx="8649200" cy="4495800"/>
        </p:xfrm>
        <a:graphic>
          <a:graphicData uri="http://schemas.openxmlformats.org/drawingml/2006/table">
            <a:tbl>
              <a:tblPr firstRow="1" firstCol="1" bandRow="1"/>
              <a:tblGrid>
                <a:gridCol w="1615898"/>
                <a:gridCol w="1455177"/>
                <a:gridCol w="1404154"/>
                <a:gridCol w="1404154"/>
                <a:gridCol w="1404154"/>
                <a:gridCol w="1365663"/>
              </a:tblGrid>
              <a:tr h="933636">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spcAft>
                          <a:spcPts val="0"/>
                        </a:spcAft>
                        <a:tabLst>
                          <a:tab pos="630555" algn="l"/>
                        </a:tabLst>
                      </a:pPr>
                      <a:r>
                        <a:rPr lang="en-US" sz="2000" dirty="0" smtClean="0">
                          <a:effectLst/>
                        </a:rPr>
                        <a:t> </a:t>
                      </a:r>
                      <a:endParaRPr lang="tr-TR" sz="2000" dirty="0">
                        <a:effectLst/>
                        <a:latin typeface="Times New Roman" panose="02020603050405020304" pitchFamily="18" charset="0"/>
                        <a:ea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cell3D prstMaterial="dkEdge">
                      <a:bevel/>
                      <a:lightRig rig="flood" dir="t"/>
                    </a:cell3D>
                    <a:solidFill>
                      <a:srgbClr val="ED7D31"/>
                    </a:solidFill>
                  </a:tcPr>
                </a:tc>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spcAft>
                          <a:spcPts val="0"/>
                        </a:spcAft>
                        <a:tabLst>
                          <a:tab pos="630555" algn="l"/>
                        </a:tabLst>
                      </a:pPr>
                      <a:r>
                        <a:rPr lang="tr-TR" sz="2000" dirty="0" smtClean="0">
                          <a:effectLst/>
                        </a:rPr>
                        <a:t>HNT-GABA</a:t>
                      </a:r>
                      <a:r>
                        <a:rPr lang="tr-TR" sz="2000" baseline="0" dirty="0" smtClean="0">
                          <a:effectLst/>
                        </a:rPr>
                        <a:t> </a:t>
                      </a:r>
                      <a:r>
                        <a:rPr lang="en-US" sz="2000" dirty="0" smtClean="0">
                          <a:effectLst/>
                        </a:rPr>
                        <a:t>VAC</a:t>
                      </a:r>
                      <a:endParaRPr lang="tr-TR" sz="2000" dirty="0">
                        <a:effectLst/>
                        <a:latin typeface="Times New Roman" panose="02020603050405020304" pitchFamily="18" charset="0"/>
                        <a:ea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cell3D prstMaterial="dkEdge">
                      <a:bevel/>
                      <a:lightRig rig="flood" dir="t"/>
                    </a:cell3D>
                    <a:solidFill>
                      <a:srgbClr val="ED7D31"/>
                    </a:solidFill>
                  </a:tcPr>
                </a:tc>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spcAft>
                          <a:spcPts val="0"/>
                        </a:spcAft>
                        <a:tabLst>
                          <a:tab pos="630555" algn="l"/>
                        </a:tabLst>
                      </a:pPr>
                      <a:r>
                        <a:rPr lang="tr-TR" sz="2000" dirty="0" smtClean="0">
                          <a:effectLst/>
                        </a:rPr>
                        <a:t>HNT-GABA</a:t>
                      </a:r>
                      <a:r>
                        <a:rPr lang="tr-TR" sz="2000" baseline="0" dirty="0" smtClean="0">
                          <a:effectLst/>
                        </a:rPr>
                        <a:t> </a:t>
                      </a:r>
                      <a:r>
                        <a:rPr lang="en-US" sz="2000" dirty="0" smtClean="0">
                          <a:effectLst/>
                        </a:rPr>
                        <a:t>H1</a:t>
                      </a:r>
                      <a:endParaRPr lang="tr-TR" sz="2000" dirty="0">
                        <a:effectLst/>
                        <a:latin typeface="Times New Roman" panose="02020603050405020304" pitchFamily="18" charset="0"/>
                        <a:ea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cell3D prstMaterial="dkEdge">
                      <a:bevel/>
                      <a:lightRig rig="flood" dir="t"/>
                    </a:cell3D>
                    <a:solidFill>
                      <a:srgbClr val="ED7D31"/>
                    </a:solidFill>
                  </a:tcPr>
                </a:tc>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spcAft>
                          <a:spcPts val="0"/>
                        </a:spcAft>
                        <a:tabLst>
                          <a:tab pos="630555" algn="l"/>
                        </a:tabLst>
                      </a:pPr>
                      <a:r>
                        <a:rPr lang="tr-TR" sz="2000" dirty="0" smtClean="0">
                          <a:effectLst/>
                        </a:rPr>
                        <a:t>HNT-GABA</a:t>
                      </a:r>
                      <a:r>
                        <a:rPr lang="tr-TR" sz="2000" baseline="0" dirty="0" smtClean="0">
                          <a:effectLst/>
                        </a:rPr>
                        <a:t> </a:t>
                      </a:r>
                      <a:r>
                        <a:rPr lang="en-US" sz="2000" dirty="0" smtClean="0">
                          <a:effectLst/>
                        </a:rPr>
                        <a:t>H2</a:t>
                      </a:r>
                      <a:endParaRPr lang="tr-TR" sz="2000" dirty="0">
                        <a:effectLst/>
                        <a:latin typeface="Times New Roman" panose="02020603050405020304" pitchFamily="18" charset="0"/>
                        <a:ea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cell3D prstMaterial="dkEdge">
                      <a:bevel/>
                      <a:lightRig rig="flood" dir="t"/>
                    </a:cell3D>
                    <a:solidFill>
                      <a:srgbClr val="ED7D31"/>
                    </a:solidFill>
                  </a:tcPr>
                </a:tc>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spcAft>
                          <a:spcPts val="0"/>
                        </a:spcAft>
                        <a:tabLst>
                          <a:tab pos="630555" algn="l"/>
                        </a:tabLst>
                      </a:pPr>
                      <a:r>
                        <a:rPr lang="tr-TR" sz="2000" dirty="0" smtClean="0">
                          <a:effectLst/>
                        </a:rPr>
                        <a:t>HNT-GABA </a:t>
                      </a:r>
                      <a:r>
                        <a:rPr lang="en-US" sz="2000" dirty="0" smtClean="0">
                          <a:effectLst/>
                        </a:rPr>
                        <a:t>H3</a:t>
                      </a:r>
                      <a:endParaRPr lang="tr-TR" sz="2000" dirty="0">
                        <a:effectLst/>
                        <a:latin typeface="Times New Roman" panose="02020603050405020304" pitchFamily="18" charset="0"/>
                        <a:ea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cell3D prstMaterial="dkEdge">
                      <a:bevel/>
                      <a:lightRig rig="flood" dir="t"/>
                    </a:cell3D>
                    <a:solidFill>
                      <a:srgbClr val="ED7D31"/>
                    </a:solidFill>
                  </a:tcPr>
                </a:tc>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spcAft>
                          <a:spcPts val="0"/>
                        </a:spcAft>
                        <a:tabLst>
                          <a:tab pos="630555" algn="l"/>
                        </a:tabLst>
                      </a:pPr>
                      <a:r>
                        <a:rPr lang="en-US" sz="2000" dirty="0" smtClean="0">
                          <a:effectLst/>
                        </a:rPr>
                        <a:t>HNT (pure)</a:t>
                      </a:r>
                      <a:endParaRPr lang="tr-TR" sz="2000" dirty="0">
                        <a:effectLst/>
                        <a:latin typeface="Times New Roman" panose="02020603050405020304" pitchFamily="18" charset="0"/>
                        <a:ea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cell3D prstMaterial="dkEdge">
                      <a:bevel/>
                      <a:lightRig rig="flood" dir="t"/>
                    </a:cell3D>
                    <a:solidFill>
                      <a:srgbClr val="ED7D31"/>
                    </a:solidFill>
                  </a:tcPr>
                </a:tc>
              </a:tr>
              <a:tr h="891619">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spcAft>
                          <a:spcPts val="0"/>
                        </a:spcAft>
                        <a:tabLst>
                          <a:tab pos="630555" algn="l"/>
                        </a:tabLst>
                      </a:pPr>
                      <a:r>
                        <a:rPr lang="en-US" sz="2000" dirty="0" smtClean="0">
                          <a:effectLst/>
                        </a:rPr>
                        <a:t>Particle size (nm)</a:t>
                      </a:r>
                      <a:endParaRPr lang="tr-TR" sz="2000" dirty="0">
                        <a:effectLst/>
                        <a:latin typeface="Times New Roman" panose="02020603050405020304" pitchFamily="18" charset="0"/>
                        <a:ea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a:lightRig rig="flood" dir="t"/>
                    </a:cell3D>
                    <a:solidFill>
                      <a:srgbClr val="ED7D31"/>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spcAft>
                          <a:spcPts val="0"/>
                        </a:spcAft>
                        <a:tabLst>
                          <a:tab pos="630555" algn="l"/>
                        </a:tabLst>
                      </a:pPr>
                      <a:r>
                        <a:rPr lang="en-US" sz="2000" b="1" dirty="0" smtClean="0">
                          <a:effectLst/>
                        </a:rPr>
                        <a:t>554.2</a:t>
                      </a:r>
                      <a:r>
                        <a:rPr lang="tr-TR" sz="2000" b="1" dirty="0" smtClean="0">
                          <a:effectLst/>
                        </a:rPr>
                        <a:t>0</a:t>
                      </a:r>
                      <a:r>
                        <a:rPr lang="en-US" sz="2000" b="1" dirty="0" smtClean="0">
                          <a:effectLst/>
                        </a:rPr>
                        <a:t> ±</a:t>
                      </a:r>
                      <a:r>
                        <a:rPr lang="tr-TR" sz="2000" b="1" dirty="0" smtClean="0">
                          <a:effectLst/>
                        </a:rPr>
                        <a:t> </a:t>
                      </a:r>
                      <a:r>
                        <a:rPr lang="en-US" sz="2000" b="1" dirty="0" smtClean="0">
                          <a:effectLst/>
                        </a:rPr>
                        <a:t>25.18</a:t>
                      </a:r>
                      <a:endParaRPr lang="tr-TR" sz="2000" b="1" dirty="0">
                        <a:effectLst/>
                        <a:latin typeface="Times New Roman" panose="02020603050405020304" pitchFamily="18" charset="0"/>
                        <a:ea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a:lightRig rig="flood" dir="t"/>
                    </a:cell3D>
                    <a:solidFill>
                      <a:srgbClr val="ED7D31">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spcAft>
                          <a:spcPts val="0"/>
                        </a:spcAft>
                        <a:tabLst>
                          <a:tab pos="630555" algn="l"/>
                        </a:tabLst>
                      </a:pPr>
                      <a:r>
                        <a:rPr lang="en-US" sz="2000" b="1" dirty="0" smtClean="0">
                          <a:effectLst/>
                        </a:rPr>
                        <a:t>444.2</a:t>
                      </a:r>
                      <a:r>
                        <a:rPr lang="tr-TR" sz="2000" b="1" dirty="0" smtClean="0">
                          <a:effectLst/>
                        </a:rPr>
                        <a:t>0</a:t>
                      </a:r>
                      <a:r>
                        <a:rPr lang="en-US" sz="2000" b="1" dirty="0" smtClean="0">
                          <a:effectLst/>
                        </a:rPr>
                        <a:t> ± 2.36</a:t>
                      </a:r>
                      <a:endParaRPr lang="tr-TR" sz="2000" b="1" dirty="0">
                        <a:effectLst/>
                        <a:latin typeface="Times New Roman" panose="02020603050405020304" pitchFamily="18" charset="0"/>
                        <a:ea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a:lightRig rig="flood" dir="t"/>
                    </a:cell3D>
                    <a:solidFill>
                      <a:srgbClr val="ED7D31">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spcAft>
                          <a:spcPts val="0"/>
                        </a:spcAft>
                        <a:tabLst>
                          <a:tab pos="630555" algn="l"/>
                        </a:tabLst>
                      </a:pPr>
                      <a:r>
                        <a:rPr lang="en-US" sz="2000" b="1" dirty="0" smtClean="0">
                          <a:effectLst/>
                        </a:rPr>
                        <a:t>530.7</a:t>
                      </a:r>
                      <a:r>
                        <a:rPr lang="tr-TR" sz="2000" b="1" dirty="0" smtClean="0">
                          <a:effectLst/>
                        </a:rPr>
                        <a:t>0</a:t>
                      </a:r>
                      <a:r>
                        <a:rPr lang="en-US" sz="2000" b="1" dirty="0" smtClean="0">
                          <a:effectLst/>
                        </a:rPr>
                        <a:t> ± 5.06</a:t>
                      </a:r>
                      <a:endParaRPr lang="tr-TR" sz="2000" b="1" dirty="0">
                        <a:effectLst/>
                        <a:latin typeface="Times New Roman" panose="02020603050405020304" pitchFamily="18" charset="0"/>
                        <a:ea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a:lightRig rig="flood" dir="t"/>
                    </a:cell3D>
                    <a:solidFill>
                      <a:srgbClr val="ED7D31">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spcAft>
                          <a:spcPts val="0"/>
                        </a:spcAft>
                        <a:tabLst>
                          <a:tab pos="630555" algn="l"/>
                        </a:tabLst>
                      </a:pPr>
                      <a:r>
                        <a:rPr lang="en-US" sz="2000" b="1" dirty="0" smtClean="0">
                          <a:effectLst/>
                        </a:rPr>
                        <a:t>807.7</a:t>
                      </a:r>
                      <a:r>
                        <a:rPr lang="tr-TR" sz="2000" b="1" dirty="0" smtClean="0">
                          <a:effectLst/>
                        </a:rPr>
                        <a:t>0</a:t>
                      </a:r>
                      <a:r>
                        <a:rPr lang="en-US" sz="2000" b="1" dirty="0" smtClean="0">
                          <a:effectLst/>
                        </a:rPr>
                        <a:t> ±</a:t>
                      </a:r>
                      <a:r>
                        <a:rPr lang="tr-TR" sz="2000" b="1" dirty="0" smtClean="0">
                          <a:effectLst/>
                        </a:rPr>
                        <a:t> </a:t>
                      </a:r>
                      <a:r>
                        <a:rPr lang="en-US" sz="2000" b="1" dirty="0" smtClean="0">
                          <a:effectLst/>
                        </a:rPr>
                        <a:t>10.72</a:t>
                      </a:r>
                      <a:endParaRPr lang="tr-TR" sz="2000" b="1" dirty="0">
                        <a:effectLst/>
                        <a:latin typeface="Times New Roman" panose="02020603050405020304" pitchFamily="18" charset="0"/>
                        <a:ea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a:lightRig rig="flood" dir="t"/>
                    </a:cell3D>
                    <a:solidFill>
                      <a:srgbClr val="ED7D31">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spcAft>
                          <a:spcPts val="0"/>
                        </a:spcAft>
                        <a:tabLst>
                          <a:tab pos="630555" algn="l"/>
                        </a:tabLst>
                      </a:pPr>
                      <a:r>
                        <a:rPr lang="en-US" sz="2000" b="1" dirty="0" smtClean="0">
                          <a:effectLst/>
                        </a:rPr>
                        <a:t>446.8</a:t>
                      </a:r>
                      <a:r>
                        <a:rPr lang="tr-TR" sz="2000" b="1" dirty="0" smtClean="0">
                          <a:effectLst/>
                        </a:rPr>
                        <a:t>0</a:t>
                      </a:r>
                      <a:r>
                        <a:rPr lang="en-US" sz="2000" b="1" dirty="0" smtClean="0">
                          <a:effectLst/>
                        </a:rPr>
                        <a:t> ±23.71</a:t>
                      </a:r>
                      <a:endParaRPr lang="tr-TR" sz="2000" b="1" dirty="0">
                        <a:effectLst/>
                        <a:latin typeface="Times New Roman" panose="02020603050405020304" pitchFamily="18" charset="0"/>
                        <a:ea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a:lightRig rig="flood" dir="t"/>
                    </a:cell3D>
                    <a:solidFill>
                      <a:srgbClr val="ED7D31">
                        <a:tint val="40000"/>
                      </a:srgbClr>
                    </a:solidFill>
                  </a:tcPr>
                </a:tc>
              </a:tr>
              <a:tr h="889463">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spcAft>
                          <a:spcPts val="0"/>
                        </a:spcAft>
                        <a:tabLst>
                          <a:tab pos="630555" algn="l"/>
                        </a:tabLst>
                      </a:pPr>
                      <a:r>
                        <a:rPr lang="en-US" sz="2000" dirty="0" smtClean="0">
                          <a:effectLst/>
                        </a:rPr>
                        <a:t>PI</a:t>
                      </a:r>
                      <a:endParaRPr lang="tr-TR" sz="2000" dirty="0">
                        <a:effectLst/>
                        <a:latin typeface="Times New Roman" panose="02020603050405020304" pitchFamily="18" charset="0"/>
                        <a:ea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a:lightRig rig="flood" dir="t"/>
                    </a:cell3D>
                    <a:solidFill>
                      <a:srgbClr val="ED7D31"/>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spcAft>
                          <a:spcPts val="0"/>
                        </a:spcAft>
                        <a:tabLst>
                          <a:tab pos="630555" algn="l"/>
                        </a:tabLst>
                      </a:pPr>
                      <a:r>
                        <a:rPr lang="en-US" sz="2000" b="1" dirty="0" smtClean="0">
                          <a:effectLst/>
                        </a:rPr>
                        <a:t>0.67 ± 0.02</a:t>
                      </a:r>
                      <a:endParaRPr lang="tr-TR" sz="2000" b="1" dirty="0">
                        <a:effectLst/>
                        <a:latin typeface="Times New Roman" panose="02020603050405020304" pitchFamily="18" charset="0"/>
                        <a:ea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a:lightRig rig="flood" dir="t"/>
                    </a:cell3D>
                    <a:solidFill>
                      <a:srgbClr val="ED7D31">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spcAft>
                          <a:spcPts val="0"/>
                        </a:spcAft>
                        <a:tabLst>
                          <a:tab pos="630555" algn="l"/>
                        </a:tabLst>
                      </a:pPr>
                      <a:r>
                        <a:rPr lang="en-US" sz="2000" b="1" dirty="0" smtClean="0">
                          <a:effectLst/>
                        </a:rPr>
                        <a:t>0.2</a:t>
                      </a:r>
                      <a:r>
                        <a:rPr lang="tr-TR" sz="2000" b="1" dirty="0" smtClean="0">
                          <a:effectLst/>
                        </a:rPr>
                        <a:t>7</a:t>
                      </a:r>
                      <a:r>
                        <a:rPr lang="en-US" sz="2000" b="1" dirty="0" smtClean="0">
                          <a:effectLst/>
                        </a:rPr>
                        <a:t> ± 0.10</a:t>
                      </a:r>
                      <a:endParaRPr lang="tr-TR" sz="2000" b="1" dirty="0">
                        <a:effectLst/>
                        <a:latin typeface="Times New Roman" panose="02020603050405020304" pitchFamily="18" charset="0"/>
                        <a:ea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a:lightRig rig="flood" dir="t"/>
                    </a:cell3D>
                    <a:solidFill>
                      <a:srgbClr val="ED7D31">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spcAft>
                          <a:spcPts val="0"/>
                        </a:spcAft>
                        <a:tabLst>
                          <a:tab pos="630555" algn="l"/>
                        </a:tabLst>
                      </a:pPr>
                      <a:r>
                        <a:rPr lang="en-US" sz="2000" b="1" dirty="0" smtClean="0">
                          <a:effectLst/>
                        </a:rPr>
                        <a:t>0.4</a:t>
                      </a:r>
                      <a:r>
                        <a:rPr lang="tr-TR" sz="2000" b="1" dirty="0" smtClean="0">
                          <a:effectLst/>
                        </a:rPr>
                        <a:t>5</a:t>
                      </a:r>
                      <a:r>
                        <a:rPr lang="en-US" sz="2000" b="1" dirty="0" smtClean="0">
                          <a:effectLst/>
                        </a:rPr>
                        <a:t> ± 0.07</a:t>
                      </a:r>
                      <a:endParaRPr lang="tr-TR" sz="2000" b="1" dirty="0">
                        <a:effectLst/>
                        <a:latin typeface="Times New Roman" panose="02020603050405020304" pitchFamily="18" charset="0"/>
                        <a:ea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a:lightRig rig="flood" dir="t"/>
                    </a:cell3D>
                    <a:solidFill>
                      <a:srgbClr val="ED7D31">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spcAft>
                          <a:spcPts val="0"/>
                        </a:spcAft>
                        <a:tabLst>
                          <a:tab pos="630555" algn="l"/>
                        </a:tabLst>
                      </a:pPr>
                      <a:r>
                        <a:rPr lang="en-US" sz="2000" b="1" dirty="0" smtClean="0">
                          <a:effectLst/>
                        </a:rPr>
                        <a:t>0.6</a:t>
                      </a:r>
                      <a:r>
                        <a:rPr lang="tr-TR" sz="2000" b="1" dirty="0" smtClean="0">
                          <a:effectLst/>
                        </a:rPr>
                        <a:t>8</a:t>
                      </a:r>
                      <a:r>
                        <a:rPr lang="en-US" sz="2000" b="1" dirty="0" smtClean="0">
                          <a:effectLst/>
                        </a:rPr>
                        <a:t> ± 0.09</a:t>
                      </a:r>
                      <a:endParaRPr lang="tr-TR" sz="2000" b="1" dirty="0">
                        <a:effectLst/>
                        <a:latin typeface="Times New Roman" panose="02020603050405020304" pitchFamily="18" charset="0"/>
                        <a:ea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a:lightRig rig="flood" dir="t"/>
                    </a:cell3D>
                    <a:solidFill>
                      <a:srgbClr val="ED7D31">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spcAft>
                          <a:spcPts val="0"/>
                        </a:spcAft>
                        <a:tabLst>
                          <a:tab pos="630555" algn="l"/>
                        </a:tabLst>
                      </a:pPr>
                      <a:r>
                        <a:rPr lang="en-US" sz="2000" b="1" dirty="0" smtClean="0">
                          <a:effectLst/>
                        </a:rPr>
                        <a:t>0.4</a:t>
                      </a:r>
                      <a:r>
                        <a:rPr lang="tr-TR" sz="2000" b="1" dirty="0" smtClean="0">
                          <a:effectLst/>
                        </a:rPr>
                        <a:t>2</a:t>
                      </a:r>
                      <a:r>
                        <a:rPr lang="en-US" sz="2000" b="1" dirty="0" smtClean="0">
                          <a:effectLst/>
                        </a:rPr>
                        <a:t> ± 0.06</a:t>
                      </a:r>
                      <a:endParaRPr lang="tr-TR" sz="2000" b="1" dirty="0">
                        <a:effectLst/>
                        <a:latin typeface="Times New Roman" panose="02020603050405020304" pitchFamily="18" charset="0"/>
                        <a:ea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a:lightRig rig="flood" dir="t"/>
                    </a:cell3D>
                    <a:solidFill>
                      <a:srgbClr val="ED7D31">
                        <a:tint val="20000"/>
                      </a:srgbClr>
                    </a:solidFill>
                  </a:tcPr>
                </a:tc>
              </a:tr>
              <a:tr h="891619">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spcAft>
                          <a:spcPts val="0"/>
                        </a:spcAft>
                        <a:tabLst>
                          <a:tab pos="630555" algn="l"/>
                        </a:tabLst>
                      </a:pPr>
                      <a:r>
                        <a:rPr lang="en-US" sz="2000" dirty="0" smtClean="0">
                          <a:effectLst/>
                        </a:rPr>
                        <a:t>Zeta potential (mV)</a:t>
                      </a:r>
                      <a:endParaRPr lang="tr-TR" sz="2000" dirty="0">
                        <a:effectLst/>
                        <a:latin typeface="Times New Roman" panose="02020603050405020304" pitchFamily="18" charset="0"/>
                        <a:ea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a:lightRig rig="flood" dir="t"/>
                    </a:cell3D>
                    <a:solidFill>
                      <a:srgbClr val="ED7D31"/>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spcAft>
                          <a:spcPts val="0"/>
                        </a:spcAft>
                        <a:tabLst>
                          <a:tab pos="630555" algn="l"/>
                        </a:tabLst>
                      </a:pPr>
                      <a:r>
                        <a:rPr lang="en-US" sz="2000" b="1" dirty="0" smtClean="0">
                          <a:effectLst/>
                        </a:rPr>
                        <a:t>-32.7</a:t>
                      </a:r>
                      <a:r>
                        <a:rPr lang="tr-TR" sz="2000" b="1" dirty="0" smtClean="0">
                          <a:effectLst/>
                        </a:rPr>
                        <a:t>0 </a:t>
                      </a:r>
                      <a:r>
                        <a:rPr lang="en-US" sz="2000" b="1" dirty="0" smtClean="0">
                          <a:effectLst/>
                        </a:rPr>
                        <a:t>±</a:t>
                      </a:r>
                      <a:r>
                        <a:rPr lang="tr-TR" sz="2000" b="1" dirty="0" smtClean="0">
                          <a:effectLst/>
                        </a:rPr>
                        <a:t> </a:t>
                      </a:r>
                      <a:r>
                        <a:rPr lang="en-US" sz="2000" b="1" dirty="0" smtClean="0">
                          <a:effectLst/>
                        </a:rPr>
                        <a:t>0.58</a:t>
                      </a:r>
                      <a:endParaRPr lang="tr-TR" sz="2000" b="1" dirty="0">
                        <a:effectLst/>
                        <a:latin typeface="Times New Roman" panose="02020603050405020304" pitchFamily="18" charset="0"/>
                        <a:ea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a:lightRig rig="flood" dir="t"/>
                    </a:cell3D>
                    <a:solidFill>
                      <a:srgbClr val="ED7D31">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spcAft>
                          <a:spcPts val="0"/>
                        </a:spcAft>
                        <a:tabLst>
                          <a:tab pos="630555" algn="l"/>
                        </a:tabLst>
                      </a:pPr>
                      <a:r>
                        <a:rPr lang="en-US" sz="2000" b="1" dirty="0" smtClean="0">
                          <a:effectLst/>
                        </a:rPr>
                        <a:t>-28.8</a:t>
                      </a:r>
                      <a:r>
                        <a:rPr lang="tr-TR" sz="2000" b="1" dirty="0" smtClean="0">
                          <a:effectLst/>
                        </a:rPr>
                        <a:t>0</a:t>
                      </a:r>
                      <a:r>
                        <a:rPr lang="en-US" sz="2000" b="1" dirty="0" smtClean="0">
                          <a:effectLst/>
                        </a:rPr>
                        <a:t> ± 0.38</a:t>
                      </a:r>
                      <a:endParaRPr lang="tr-TR" sz="2000" b="1" dirty="0">
                        <a:effectLst/>
                        <a:latin typeface="Times New Roman" panose="02020603050405020304" pitchFamily="18" charset="0"/>
                        <a:ea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a:lightRig rig="flood" dir="t"/>
                    </a:cell3D>
                    <a:solidFill>
                      <a:srgbClr val="ED7D31">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spcAft>
                          <a:spcPts val="0"/>
                        </a:spcAft>
                        <a:tabLst>
                          <a:tab pos="630555" algn="l"/>
                        </a:tabLst>
                      </a:pPr>
                      <a:r>
                        <a:rPr lang="en-US" sz="2000" b="1" dirty="0" smtClean="0">
                          <a:effectLst/>
                        </a:rPr>
                        <a:t>-25.3</a:t>
                      </a:r>
                      <a:r>
                        <a:rPr lang="tr-TR" sz="2000" b="1" dirty="0" smtClean="0">
                          <a:effectLst/>
                        </a:rPr>
                        <a:t>0</a:t>
                      </a:r>
                      <a:r>
                        <a:rPr lang="en-US" sz="2000" b="1" dirty="0" smtClean="0">
                          <a:effectLst/>
                        </a:rPr>
                        <a:t> ± 2.78</a:t>
                      </a:r>
                      <a:endParaRPr lang="tr-TR" sz="2000" b="1" dirty="0">
                        <a:effectLst/>
                        <a:latin typeface="Times New Roman" panose="02020603050405020304" pitchFamily="18" charset="0"/>
                        <a:ea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a:lightRig rig="flood" dir="t"/>
                    </a:cell3D>
                    <a:solidFill>
                      <a:srgbClr val="ED7D31">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spcAft>
                          <a:spcPts val="0"/>
                        </a:spcAft>
                        <a:tabLst>
                          <a:tab pos="630555" algn="l"/>
                        </a:tabLst>
                      </a:pPr>
                      <a:r>
                        <a:rPr lang="en-US" sz="2000" b="1" dirty="0" smtClean="0">
                          <a:effectLst/>
                        </a:rPr>
                        <a:t>-30.2</a:t>
                      </a:r>
                      <a:r>
                        <a:rPr lang="tr-TR" sz="2000" b="1" dirty="0" smtClean="0">
                          <a:effectLst/>
                        </a:rPr>
                        <a:t>0</a:t>
                      </a:r>
                      <a:r>
                        <a:rPr lang="en-US" sz="2000" b="1" dirty="0" smtClean="0">
                          <a:effectLst/>
                        </a:rPr>
                        <a:t> ± 2.44</a:t>
                      </a:r>
                      <a:endParaRPr lang="tr-TR" sz="2000" b="1" dirty="0">
                        <a:effectLst/>
                        <a:latin typeface="Times New Roman" panose="02020603050405020304" pitchFamily="18" charset="0"/>
                        <a:ea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a:lightRig rig="flood" dir="t"/>
                    </a:cell3D>
                    <a:solidFill>
                      <a:srgbClr val="ED7D31">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spcAft>
                          <a:spcPts val="0"/>
                        </a:spcAft>
                        <a:tabLst>
                          <a:tab pos="630555" algn="l"/>
                        </a:tabLst>
                      </a:pPr>
                      <a:r>
                        <a:rPr lang="en-US" sz="2000" b="1" dirty="0" smtClean="0">
                          <a:effectLst/>
                        </a:rPr>
                        <a:t>-22.3</a:t>
                      </a:r>
                      <a:r>
                        <a:rPr lang="tr-TR" sz="2000" b="1" dirty="0" smtClean="0">
                          <a:effectLst/>
                        </a:rPr>
                        <a:t>0</a:t>
                      </a:r>
                      <a:r>
                        <a:rPr lang="en-US" sz="2000" b="1" dirty="0" smtClean="0">
                          <a:effectLst/>
                        </a:rPr>
                        <a:t> ± 0.09</a:t>
                      </a:r>
                      <a:endParaRPr lang="tr-TR" sz="2000" b="1" dirty="0">
                        <a:effectLst/>
                        <a:latin typeface="Times New Roman" panose="02020603050405020304" pitchFamily="18" charset="0"/>
                        <a:ea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a:lightRig rig="flood" dir="t"/>
                    </a:cell3D>
                    <a:solidFill>
                      <a:srgbClr val="ED7D31">
                        <a:tint val="40000"/>
                      </a:srgbClr>
                    </a:solidFill>
                  </a:tcPr>
                </a:tc>
              </a:tr>
              <a:tr h="889463">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spcAft>
                          <a:spcPts val="0"/>
                        </a:spcAft>
                        <a:tabLst>
                          <a:tab pos="630555" algn="l"/>
                        </a:tabLst>
                      </a:pPr>
                      <a:r>
                        <a:rPr lang="en-US" sz="2000" dirty="0" smtClean="0">
                          <a:effectLst/>
                        </a:rPr>
                        <a:t>pH value</a:t>
                      </a:r>
                      <a:endParaRPr lang="tr-TR" sz="2000" dirty="0">
                        <a:effectLst/>
                        <a:latin typeface="Times New Roman" panose="02020603050405020304" pitchFamily="18" charset="0"/>
                        <a:ea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a:lightRig rig="flood" dir="t"/>
                    </a:cell3D>
                    <a:solidFill>
                      <a:srgbClr val="ED7D31"/>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spcAft>
                          <a:spcPts val="0"/>
                        </a:spcAft>
                        <a:tabLst>
                          <a:tab pos="630555" algn="l"/>
                        </a:tabLst>
                      </a:pPr>
                      <a:r>
                        <a:rPr lang="en-US" sz="2000" b="1" dirty="0" smtClean="0">
                          <a:effectLst/>
                        </a:rPr>
                        <a:t>7.28 ± 0.01</a:t>
                      </a:r>
                      <a:endParaRPr lang="tr-TR" sz="2000" b="1" dirty="0">
                        <a:effectLst/>
                        <a:latin typeface="Times New Roman" panose="02020603050405020304" pitchFamily="18" charset="0"/>
                        <a:ea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a:lightRig rig="flood" dir="t"/>
                    </a:cell3D>
                    <a:solidFill>
                      <a:srgbClr val="ED7D31">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spcAft>
                          <a:spcPts val="0"/>
                        </a:spcAft>
                        <a:tabLst>
                          <a:tab pos="630555" algn="l"/>
                        </a:tabLst>
                      </a:pPr>
                      <a:r>
                        <a:rPr lang="en-US" sz="2000" b="1" dirty="0" smtClean="0">
                          <a:effectLst/>
                        </a:rPr>
                        <a:t>7.42</a:t>
                      </a:r>
                      <a:r>
                        <a:rPr lang="tr-TR" sz="2000" b="1" baseline="0" dirty="0" smtClean="0">
                          <a:effectLst/>
                        </a:rPr>
                        <a:t> </a:t>
                      </a:r>
                      <a:r>
                        <a:rPr lang="en-US" sz="2000" b="1" dirty="0" smtClean="0">
                          <a:effectLst/>
                        </a:rPr>
                        <a:t>± 0.01</a:t>
                      </a:r>
                      <a:endParaRPr lang="tr-TR" sz="2000" b="1" dirty="0">
                        <a:effectLst/>
                        <a:latin typeface="Times New Roman" panose="02020603050405020304" pitchFamily="18" charset="0"/>
                        <a:ea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a:lightRig rig="flood" dir="t"/>
                    </a:cell3D>
                    <a:solidFill>
                      <a:srgbClr val="ED7D31">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spcAft>
                          <a:spcPts val="0"/>
                        </a:spcAft>
                        <a:tabLst>
                          <a:tab pos="630555" algn="l"/>
                        </a:tabLst>
                      </a:pPr>
                      <a:r>
                        <a:rPr lang="en-US" sz="2000" b="1" dirty="0" smtClean="0">
                          <a:effectLst/>
                        </a:rPr>
                        <a:t>7.45 ± 0.00</a:t>
                      </a:r>
                      <a:endParaRPr lang="tr-TR" sz="2000" b="1" dirty="0">
                        <a:effectLst/>
                        <a:latin typeface="Times New Roman" panose="02020603050405020304" pitchFamily="18" charset="0"/>
                        <a:ea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a:lightRig rig="flood" dir="t"/>
                    </a:cell3D>
                    <a:solidFill>
                      <a:srgbClr val="ED7D31">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spcAft>
                          <a:spcPts val="0"/>
                        </a:spcAft>
                        <a:tabLst>
                          <a:tab pos="630555" algn="l"/>
                        </a:tabLst>
                      </a:pPr>
                      <a:r>
                        <a:rPr lang="en-US" sz="2000" b="1" dirty="0" smtClean="0">
                          <a:effectLst/>
                        </a:rPr>
                        <a:t>7.29 ± 0.01</a:t>
                      </a:r>
                      <a:endParaRPr lang="tr-TR" sz="2000" b="1" dirty="0">
                        <a:effectLst/>
                        <a:latin typeface="Times New Roman" panose="02020603050405020304" pitchFamily="18" charset="0"/>
                        <a:ea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a:lightRig rig="flood" dir="t"/>
                    </a:cell3D>
                    <a:solidFill>
                      <a:srgbClr val="ED7D31">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spcAft>
                          <a:spcPts val="0"/>
                        </a:spcAft>
                        <a:tabLst>
                          <a:tab pos="630555" algn="l"/>
                        </a:tabLst>
                      </a:pPr>
                      <a:r>
                        <a:rPr lang="en-US" sz="2000" b="1" dirty="0" smtClean="0">
                          <a:effectLst/>
                        </a:rPr>
                        <a:t>7.38 ± 0.00</a:t>
                      </a:r>
                      <a:endParaRPr lang="tr-TR" sz="2000" b="1" dirty="0">
                        <a:effectLst/>
                        <a:latin typeface="Times New Roman" panose="02020603050405020304" pitchFamily="18" charset="0"/>
                        <a:ea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cell3D prstMaterial="dkEdge">
                      <a:bevel/>
                      <a:lightRig rig="flood" dir="t"/>
                    </a:cell3D>
                    <a:solidFill>
                      <a:srgbClr val="ED7D31">
                        <a:tint val="20000"/>
                      </a:srgbClr>
                    </a:solidFill>
                  </a:tcPr>
                </a:tc>
              </a:tr>
            </a:tbl>
          </a:graphicData>
        </a:graphic>
      </p:graphicFrame>
      <p:sp>
        <p:nvSpPr>
          <p:cNvPr id="2" name="Dikdörtgen 1"/>
          <p:cNvSpPr/>
          <p:nvPr/>
        </p:nvSpPr>
        <p:spPr>
          <a:xfrm>
            <a:off x="615571" y="6019800"/>
            <a:ext cx="6324600" cy="373757"/>
          </a:xfrm>
          <a:prstGeom prst="rect">
            <a:avLst/>
          </a:prstGeom>
        </p:spPr>
        <p:txBody>
          <a:bodyPr wrap="square">
            <a:spAutoFit/>
          </a:bodyPr>
          <a:lstStyle/>
          <a:p>
            <a:pPr algn="just">
              <a:lnSpc>
                <a:spcPct val="107000"/>
              </a:lnSpc>
              <a:spcBef>
                <a:spcPts val="600"/>
              </a:spcBef>
              <a:spcAft>
                <a:spcPts val="600"/>
              </a:spcAft>
            </a:pPr>
            <a:r>
              <a:rPr lang="en-GB" b="1" dirty="0">
                <a:solidFill>
                  <a:schemeClr val="bg1"/>
                </a:solidFill>
                <a:ea typeface="Calibri" panose="020F0502020204030204" pitchFamily="34" charset="0"/>
                <a:cs typeface="Times New Roman" panose="02020603050405020304" pitchFamily="18" charset="0"/>
              </a:rPr>
              <a:t>PI: Polydispersity index, SE: Standard error</a:t>
            </a:r>
            <a:endParaRPr lang="tr-TR" b="1" dirty="0">
              <a:solidFill>
                <a:schemeClr val="bg1"/>
              </a:solidFill>
              <a:effectLst/>
              <a:ea typeface="Calibri" panose="020F0502020204030204" pitchFamily="34" charset="0"/>
              <a:cs typeface="Times New Roman" panose="02020603050405020304" pitchFamily="18" charset="0"/>
            </a:endParaRPr>
          </a:p>
        </p:txBody>
      </p:sp>
      <p:sp>
        <p:nvSpPr>
          <p:cNvPr id="5" name="Metin kutusu 4"/>
          <p:cNvSpPr txBox="1"/>
          <p:nvPr/>
        </p:nvSpPr>
        <p:spPr>
          <a:xfrm>
            <a:off x="582168" y="6548673"/>
            <a:ext cx="8382000" cy="338554"/>
          </a:xfrm>
          <a:prstGeom prst="rect">
            <a:avLst/>
          </a:prstGeom>
          <a:noFill/>
        </p:spPr>
        <p:txBody>
          <a:bodyPr wrap="square" rtlCol="0">
            <a:spAutoFit/>
          </a:bodyPr>
          <a:lstStyle/>
          <a:p>
            <a:pPr>
              <a:spcBef>
                <a:spcPts val="600"/>
              </a:spcBef>
            </a:pPr>
            <a:r>
              <a:rPr lang="en-US" sz="1600" b="1" dirty="0" smtClean="0">
                <a:solidFill>
                  <a:schemeClr val="bg1"/>
                </a:solidFill>
              </a:rPr>
              <a:t>4TH INTERNATIONAL </a:t>
            </a:r>
            <a:r>
              <a:rPr lang="tr-TR" sz="1600" b="1" dirty="0" smtClean="0">
                <a:solidFill>
                  <a:schemeClr val="bg1"/>
                </a:solidFill>
              </a:rPr>
              <a:t>C</a:t>
            </a:r>
            <a:r>
              <a:rPr lang="en-US" sz="1600" b="1" dirty="0" smtClean="0">
                <a:solidFill>
                  <a:schemeClr val="bg1"/>
                </a:solidFill>
              </a:rPr>
              <a:t>ONFERENCE &amp; EXHIBITION ON NEUROLOGY AND THERAPEUTICS</a:t>
            </a:r>
            <a:r>
              <a:rPr lang="tr-TR" sz="1600" b="1" dirty="0" smtClean="0">
                <a:solidFill>
                  <a:schemeClr val="bg1"/>
                </a:solidFill>
              </a:rPr>
              <a:t>, ROME</a:t>
            </a:r>
            <a:endParaRPr lang="tr-TR" sz="1600" b="1" dirty="0">
              <a:solidFill>
                <a:schemeClr val="bg1"/>
              </a:solidFill>
            </a:endParaRPr>
          </a:p>
        </p:txBody>
      </p:sp>
    </p:spTree>
    <p:extLst>
      <p:ext uri="{BB962C8B-B14F-4D97-AF65-F5344CB8AC3E}">
        <p14:creationId xmlns="" xmlns:p14="http://schemas.microsoft.com/office/powerpoint/2010/main" val="1896078765"/>
      </p:ext>
    </p:extLst>
  </p:cSld>
  <p:clrMapOvr>
    <a:masterClrMapping/>
  </p:clrMapOvr>
  <mc:AlternateContent xmlns:mc="http://schemas.openxmlformats.org/markup-compatibility/2006">
    <mc:Choice xmlns="" xmlns:p15="http://schemas.microsoft.com/office/powerpoint/2012/main" Requires="p15">
      <p:transition spd="slow">
        <p15:prstTrans prst="peelOff"/>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idx="1"/>
          </p:nvPr>
        </p:nvPicPr>
        <p:blipFill>
          <a:blip r:embed="rId3" cstate="print"/>
          <a:stretch>
            <a:fillRect/>
          </a:stretch>
        </p:blipFill>
        <p:spPr>
          <a:xfrm>
            <a:off x="737992" y="752478"/>
            <a:ext cx="3310325" cy="2413504"/>
          </a:xfrm>
          <a:prstGeom prst="rect">
            <a:avLst/>
          </a:prstGeom>
        </p:spPr>
      </p:pic>
      <p:sp>
        <p:nvSpPr>
          <p:cNvPr id="4" name="AutoShape 68"/>
          <p:cNvSpPr>
            <a:spLocks noGrp="1" noChangeArrowheads="1"/>
          </p:cNvSpPr>
          <p:nvPr>
            <p:ph type="title"/>
          </p:nvPr>
        </p:nvSpPr>
        <p:spPr bwMode="gray">
          <a:xfrm>
            <a:off x="2003993" y="-108772"/>
            <a:ext cx="6466733" cy="886302"/>
          </a:xfrm>
          <a:prstGeom prst="roundRect">
            <a:avLst>
              <a:gd name="adj" fmla="val 0"/>
            </a:avLst>
          </a:prstGeom>
          <a:noFill/>
          <a:ln>
            <a:noFill/>
          </a:ln>
          <a:effectLst/>
          <a:extLst>
            <a:ext uri="{909E8E84-426E-40DD-AFC4-6F175D3DCCD1}">
              <a14:hiddenFill xmlns=""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 xmlns:a14="http://schemas.microsoft.com/office/drawing/2010/main" w="38100">
                <a:solidFill>
                  <a:schemeClr val="bg1"/>
                </a:solidFill>
                <a:round/>
                <a:headEnd/>
                <a:tailEnd/>
              </a14:hiddenLine>
            </a:ext>
            <a:ext uri="{AF507438-7753-43E0-B8FC-AC1667EBCBE1}">
              <a14:hiddenEffects xmlns="" xmlns:a14="http://schemas.microsoft.com/office/drawing/2010/main">
                <a:effectLst>
                  <a:outerShdw dist="107763" dir="2700000" algn="ctr" rotWithShape="0">
                    <a:srgbClr val="808080">
                      <a:alpha val="50000"/>
                    </a:srgbClr>
                  </a:outerShdw>
                </a:effectLst>
              </a14:hiddenEffects>
            </a:ext>
          </a:extLst>
        </p:spPr>
        <p:txBody>
          <a:bodyPr wrap="none" anchor="ctr">
            <a:noAutofit/>
          </a:bodyPr>
          <a:lstStyle/>
          <a:p>
            <a:pPr algn="l" latinLnBrk="1">
              <a:defRPr/>
            </a:pPr>
            <a:r>
              <a:rPr kumimoji="1" lang="tr-TR" altLang="ko-KR" sz="3600" b="1" dirty="0" smtClean="0">
                <a:solidFill>
                  <a:schemeClr val="bg1"/>
                </a:solidFill>
                <a:ea typeface="굴림" pitchFamily="34" charset="-127"/>
              </a:rPr>
              <a:t>CHARACTERIZATION- </a:t>
            </a:r>
            <a:r>
              <a:rPr kumimoji="1" lang="tr-TR" altLang="ko-KR" sz="3200" b="1" dirty="0" err="1" smtClean="0">
                <a:ln>
                  <a:solidFill>
                    <a:srgbClr val="33CCCC"/>
                  </a:solidFill>
                </a:ln>
                <a:solidFill>
                  <a:srgbClr val="FFFFFF"/>
                </a:solidFill>
                <a:ea typeface="굴림" pitchFamily="34" charset="-127"/>
              </a:rPr>
              <a:t>Morphology</a:t>
            </a:r>
            <a:endParaRPr kumimoji="1" lang="en-US" altLang="ko-KR" sz="3200" b="1" dirty="0">
              <a:ln>
                <a:solidFill>
                  <a:srgbClr val="33CCCC"/>
                </a:solidFill>
              </a:ln>
              <a:solidFill>
                <a:srgbClr val="FFFFFF"/>
              </a:solidFill>
              <a:ea typeface="굴림" pitchFamily="34" charset="-127"/>
            </a:endParaRPr>
          </a:p>
        </p:txBody>
      </p:sp>
      <p:pic>
        <p:nvPicPr>
          <p:cNvPr id="7" name="Resim 6"/>
          <p:cNvPicPr>
            <a:picLocks noChangeAspect="1"/>
          </p:cNvPicPr>
          <p:nvPr/>
        </p:nvPicPr>
        <p:blipFill>
          <a:blip r:embed="rId4" cstate="print"/>
          <a:stretch>
            <a:fillRect/>
          </a:stretch>
        </p:blipFill>
        <p:spPr>
          <a:xfrm>
            <a:off x="5346489" y="752478"/>
            <a:ext cx="3080422" cy="2245885"/>
          </a:xfrm>
          <a:prstGeom prst="rect">
            <a:avLst/>
          </a:prstGeom>
        </p:spPr>
      </p:pic>
      <p:pic>
        <p:nvPicPr>
          <p:cNvPr id="9" name="Resim 8"/>
          <p:cNvPicPr>
            <a:picLocks noChangeAspect="1"/>
          </p:cNvPicPr>
          <p:nvPr/>
        </p:nvPicPr>
        <p:blipFill>
          <a:blip r:embed="rId5" cstate="print"/>
          <a:stretch>
            <a:fillRect/>
          </a:stretch>
        </p:blipFill>
        <p:spPr>
          <a:xfrm>
            <a:off x="5377778" y="3125176"/>
            <a:ext cx="3080422" cy="2245885"/>
          </a:xfrm>
          <a:prstGeom prst="rect">
            <a:avLst/>
          </a:prstGeom>
        </p:spPr>
      </p:pic>
      <p:pic>
        <p:nvPicPr>
          <p:cNvPr id="10" name="Resim 9"/>
          <p:cNvPicPr>
            <a:picLocks noChangeAspect="1"/>
          </p:cNvPicPr>
          <p:nvPr/>
        </p:nvPicPr>
        <p:blipFill>
          <a:blip r:embed="rId6" cstate="print"/>
          <a:stretch>
            <a:fillRect/>
          </a:stretch>
        </p:blipFill>
        <p:spPr>
          <a:xfrm>
            <a:off x="3657600" y="4686433"/>
            <a:ext cx="2895600" cy="2111135"/>
          </a:xfrm>
          <a:prstGeom prst="rect">
            <a:avLst/>
          </a:prstGeom>
        </p:spPr>
      </p:pic>
      <p:sp>
        <p:nvSpPr>
          <p:cNvPr id="11" name="Sağ Ok 10"/>
          <p:cNvSpPr/>
          <p:nvPr/>
        </p:nvSpPr>
        <p:spPr>
          <a:xfrm>
            <a:off x="124007" y="1429246"/>
            <a:ext cx="1646385" cy="10599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accent6">
                    <a:lumMod val="50000"/>
                  </a:schemeClr>
                </a:solidFill>
              </a:rPr>
              <a:t>HNT-GABA VAC</a:t>
            </a:r>
            <a:endParaRPr lang="tr-TR" sz="2000" b="1" dirty="0">
              <a:solidFill>
                <a:schemeClr val="accent6">
                  <a:lumMod val="50000"/>
                </a:schemeClr>
              </a:solidFill>
            </a:endParaRPr>
          </a:p>
        </p:txBody>
      </p:sp>
      <p:sp>
        <p:nvSpPr>
          <p:cNvPr id="17" name="Sağ Ok 16"/>
          <p:cNvSpPr/>
          <p:nvPr/>
        </p:nvSpPr>
        <p:spPr>
          <a:xfrm>
            <a:off x="4178652" y="1372121"/>
            <a:ext cx="1642675" cy="10674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accent6">
                    <a:lumMod val="50000"/>
                  </a:schemeClr>
                </a:solidFill>
              </a:rPr>
              <a:t>HNT-GABA-H1</a:t>
            </a:r>
            <a:endParaRPr lang="tr-TR" sz="2000" b="1" dirty="0">
              <a:solidFill>
                <a:schemeClr val="accent6">
                  <a:lumMod val="50000"/>
                </a:schemeClr>
              </a:solidFill>
            </a:endParaRPr>
          </a:p>
        </p:txBody>
      </p:sp>
      <p:sp>
        <p:nvSpPr>
          <p:cNvPr id="18" name="Sağ Ok 17"/>
          <p:cNvSpPr/>
          <p:nvPr/>
        </p:nvSpPr>
        <p:spPr>
          <a:xfrm>
            <a:off x="4211223" y="3538147"/>
            <a:ext cx="1716431" cy="11137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accent6">
                    <a:lumMod val="50000"/>
                  </a:schemeClr>
                </a:solidFill>
              </a:rPr>
              <a:t>HNT-GABA H3</a:t>
            </a:r>
            <a:endParaRPr lang="tr-TR" sz="2000" b="1" dirty="0">
              <a:solidFill>
                <a:schemeClr val="accent6">
                  <a:lumMod val="50000"/>
                </a:schemeClr>
              </a:solidFill>
            </a:endParaRPr>
          </a:p>
        </p:txBody>
      </p:sp>
      <p:sp>
        <p:nvSpPr>
          <p:cNvPr id="19" name="Sağ Ok 18"/>
          <p:cNvSpPr/>
          <p:nvPr/>
        </p:nvSpPr>
        <p:spPr>
          <a:xfrm>
            <a:off x="1905000" y="5701222"/>
            <a:ext cx="2001735" cy="9281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accent6">
                    <a:lumMod val="50000"/>
                  </a:schemeClr>
                </a:solidFill>
              </a:rPr>
              <a:t>HNT (PURE)</a:t>
            </a:r>
            <a:endParaRPr lang="tr-TR" sz="2000" b="1" dirty="0">
              <a:solidFill>
                <a:schemeClr val="accent6">
                  <a:lumMod val="50000"/>
                </a:schemeClr>
              </a:solidFill>
            </a:endParaRPr>
          </a:p>
        </p:txBody>
      </p:sp>
      <p:pic>
        <p:nvPicPr>
          <p:cNvPr id="8" name="Resim 7"/>
          <p:cNvPicPr>
            <a:picLocks noChangeAspect="1"/>
          </p:cNvPicPr>
          <p:nvPr/>
        </p:nvPicPr>
        <p:blipFill>
          <a:blip r:embed="rId7" cstate="print"/>
          <a:stretch>
            <a:fillRect/>
          </a:stretch>
        </p:blipFill>
        <p:spPr>
          <a:xfrm>
            <a:off x="762000" y="3183755"/>
            <a:ext cx="3310325" cy="2413504"/>
          </a:xfrm>
          <a:prstGeom prst="rect">
            <a:avLst/>
          </a:prstGeom>
        </p:spPr>
      </p:pic>
      <p:sp>
        <p:nvSpPr>
          <p:cNvPr id="12" name="Sağ Ok 11"/>
          <p:cNvSpPr/>
          <p:nvPr/>
        </p:nvSpPr>
        <p:spPr>
          <a:xfrm>
            <a:off x="124007" y="3680710"/>
            <a:ext cx="1780993" cy="11348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accent6">
                    <a:lumMod val="50000"/>
                  </a:schemeClr>
                </a:solidFill>
              </a:rPr>
              <a:t>HNT-GABA H2</a:t>
            </a:r>
            <a:endParaRPr lang="tr-TR" sz="2000" b="1" dirty="0">
              <a:solidFill>
                <a:schemeClr val="accent6">
                  <a:lumMod val="50000"/>
                </a:schemeClr>
              </a:solidFill>
            </a:endParaRPr>
          </a:p>
        </p:txBody>
      </p:sp>
    </p:spTree>
    <p:extLst>
      <p:ext uri="{BB962C8B-B14F-4D97-AF65-F5344CB8AC3E}">
        <p14:creationId xmlns="" xmlns:p14="http://schemas.microsoft.com/office/powerpoint/2010/main" val="3808593232"/>
      </p:ext>
    </p:extLst>
  </p:cSld>
  <p:clrMapOvr>
    <a:masterClrMapping/>
  </p:clrMapOvr>
  <mc:AlternateContent xmlns:mc="http://schemas.openxmlformats.org/markup-compatibility/2006">
    <mc:Choice xmlns="" xmlns:p15="http://schemas.microsoft.com/office/powerpoint/2012/main" Requires="p15">
      <p:transition spd="slow">
        <p15:prstTrans prst="peelOff"/>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txBox="1">
            <a:spLocks noChangeArrowheads="1"/>
          </p:cNvSpPr>
          <p:nvPr/>
        </p:nvSpPr>
        <p:spPr>
          <a:xfrm>
            <a:off x="1734312" y="1447800"/>
            <a:ext cx="7086600" cy="4876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lnSpc>
                <a:spcPct val="160000"/>
              </a:lnSpc>
              <a:buFont typeface="Arial" panose="020B0604020202020204" pitchFamily="34" charset="0"/>
              <a:buChar char="•"/>
            </a:pPr>
            <a:endParaRPr lang="tr-TR" altLang="ko-KR" sz="1800" dirty="0">
              <a:solidFill>
                <a:schemeClr val="bg1"/>
              </a:solidFill>
              <a:latin typeface="Arial" charset="0"/>
              <a:ea typeface="굴림" pitchFamily="34" charset="-127"/>
            </a:endParaRPr>
          </a:p>
        </p:txBody>
      </p:sp>
      <p:sp>
        <p:nvSpPr>
          <p:cNvPr id="23" name="AutoShape 68"/>
          <p:cNvSpPr>
            <a:spLocks noChangeArrowheads="1"/>
          </p:cNvSpPr>
          <p:nvPr/>
        </p:nvSpPr>
        <p:spPr bwMode="gray">
          <a:xfrm>
            <a:off x="2196274" y="482691"/>
            <a:ext cx="6162675" cy="635000"/>
          </a:xfrm>
          <a:prstGeom prst="roundRect">
            <a:avLst>
              <a:gd name="adj" fmla="val 0"/>
            </a:avLst>
          </a:prstGeom>
          <a:noFill/>
          <a:ln>
            <a:noFill/>
          </a:ln>
          <a:effectLst/>
          <a:extLst>
            <a:ext uri="{909E8E84-426E-40DD-AFC4-6F175D3DCCD1}">
              <a14:hiddenFill xmlns=""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 xmlns:a14="http://schemas.microsoft.com/office/drawing/2010/main" w="38100">
                <a:solidFill>
                  <a:schemeClr val="bg1"/>
                </a:solidFill>
                <a:round/>
                <a:headEnd/>
                <a:tailEnd/>
              </a14:hiddenLine>
            </a:ext>
            <a:ext uri="{AF507438-7753-43E0-B8FC-AC1667EBCBE1}">
              <a14:hiddenEffects xmlns="" xmlns:a14="http://schemas.microsoft.com/office/drawing/2010/main">
                <a:effectLst>
                  <a:outerShdw dist="107763" dir="2700000" algn="ctr" rotWithShape="0">
                    <a:srgbClr val="808080">
                      <a:alpha val="50000"/>
                    </a:srgbClr>
                  </a:outerShdw>
                </a:effectLst>
              </a14:hiddenEffects>
            </a:ext>
          </a:extLst>
        </p:spPr>
        <p:txBody>
          <a:bodyPr wrap="none" anchor="ctr"/>
          <a:lstStyle/>
          <a:p>
            <a:pPr algn="r" latinLnBrk="1">
              <a:defRPr/>
            </a:pPr>
            <a:endParaRPr kumimoji="1" lang="en-US" altLang="ko-KR" sz="2200" b="1" dirty="0">
              <a:ln>
                <a:solidFill>
                  <a:srgbClr val="33CCCC"/>
                </a:solidFill>
              </a:ln>
              <a:solidFill>
                <a:schemeClr val="bg1"/>
              </a:solidFill>
              <a:ea typeface="굴림" pitchFamily="34" charset="-127"/>
            </a:endParaRPr>
          </a:p>
        </p:txBody>
      </p:sp>
      <p:sp>
        <p:nvSpPr>
          <p:cNvPr id="4" name="Rectangle 3"/>
          <p:cNvSpPr txBox="1">
            <a:spLocks noChangeArrowheads="1"/>
          </p:cNvSpPr>
          <p:nvPr/>
        </p:nvSpPr>
        <p:spPr>
          <a:xfrm>
            <a:off x="1795272" y="1168400"/>
            <a:ext cx="6967728" cy="4876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lnSpc>
                <a:spcPct val="160000"/>
              </a:lnSpc>
            </a:pPr>
            <a:endParaRPr lang="tr-TR" altLang="ko-KR" sz="1800" dirty="0" smtClean="0">
              <a:solidFill>
                <a:schemeClr val="bg1"/>
              </a:solidFill>
              <a:latin typeface="Arial" charset="0"/>
              <a:ea typeface="굴림" pitchFamily="34" charset="-127"/>
            </a:endParaRPr>
          </a:p>
          <a:p>
            <a:pPr marL="285750" indent="-285750" algn="just">
              <a:lnSpc>
                <a:spcPct val="160000"/>
              </a:lnSpc>
              <a:buFont typeface="Arial" panose="020B0604020202020204" pitchFamily="34" charset="0"/>
              <a:buChar char="•"/>
            </a:pPr>
            <a:endParaRPr lang="tr-TR" altLang="ko-KR" sz="1800" dirty="0" smtClean="0">
              <a:solidFill>
                <a:schemeClr val="bg1"/>
              </a:solidFill>
              <a:latin typeface="Arial" charset="0"/>
              <a:ea typeface="굴림" pitchFamily="34" charset="-127"/>
            </a:endParaRPr>
          </a:p>
          <a:p>
            <a:pPr marL="285750" indent="-285750" algn="just">
              <a:lnSpc>
                <a:spcPct val="160000"/>
              </a:lnSpc>
              <a:buFont typeface="Arial" panose="020B0604020202020204" pitchFamily="34" charset="0"/>
              <a:buChar char="•"/>
            </a:pPr>
            <a:endParaRPr lang="tr-TR" altLang="ko-KR" sz="1800" dirty="0" smtClean="0">
              <a:solidFill>
                <a:schemeClr val="bg1"/>
              </a:solidFill>
              <a:latin typeface="Arial" charset="0"/>
              <a:ea typeface="굴림" pitchFamily="34" charset="-127"/>
            </a:endParaRPr>
          </a:p>
        </p:txBody>
      </p:sp>
      <p:sp>
        <p:nvSpPr>
          <p:cNvPr id="8" name="AutoShape 68"/>
          <p:cNvSpPr txBox="1">
            <a:spLocks noChangeArrowheads="1"/>
          </p:cNvSpPr>
          <p:nvPr/>
        </p:nvSpPr>
        <p:spPr bwMode="gray">
          <a:xfrm>
            <a:off x="1066800" y="-71305"/>
            <a:ext cx="8229600" cy="1143000"/>
          </a:xfrm>
          <a:prstGeom prst="roundRect">
            <a:avLst>
              <a:gd name="adj" fmla="val 0"/>
            </a:avLst>
          </a:prstGeom>
          <a:noFill/>
          <a:ln>
            <a:noFill/>
          </a:ln>
          <a:effectLst/>
          <a:extLst>
            <a:ext uri="{909E8E84-426E-40DD-AFC4-6F175D3DCCD1}">
              <a14:hiddenFill xmlns=""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 xmlns:a14="http://schemas.microsoft.com/office/drawing/2010/main" w="38100">
                <a:solidFill>
                  <a:schemeClr val="bg1"/>
                </a:solidFill>
                <a:round/>
                <a:headEnd/>
                <a:tailEnd/>
              </a14:hiddenLine>
            </a:ext>
            <a:ext uri="{AF507438-7753-43E0-B8FC-AC1667EBCBE1}">
              <a14:hiddenEffects xmlns="" xmlns:a14="http://schemas.microsoft.com/office/drawing/2010/main">
                <a:effectLst>
                  <a:outerShdw dist="107763" dir="2700000" algn="ctr" rotWithShape="0">
                    <a:srgbClr val="808080">
                      <a:alpha val="50000"/>
                    </a:srgbClr>
                  </a:outerShdw>
                </a:effectLst>
              </a14:hiddenEffects>
            </a:ext>
          </a:extLst>
        </p:spPr>
        <p:txBody>
          <a:bodyPr vert="horz" wrap="none"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latinLnBrk="1">
              <a:defRPr/>
            </a:pPr>
            <a:r>
              <a:rPr kumimoji="1" lang="tr-TR" altLang="ko-KR" sz="3600" b="1" dirty="0" smtClean="0">
                <a:solidFill>
                  <a:schemeClr val="bg1"/>
                </a:solidFill>
                <a:ea typeface="굴림" pitchFamily="34" charset="-127"/>
              </a:rPr>
              <a:t>CHARACTERIZATION- </a:t>
            </a:r>
            <a:r>
              <a:rPr kumimoji="1" lang="tr-TR" altLang="ko-KR" sz="3600" b="1" dirty="0" err="1" smtClean="0">
                <a:ln>
                  <a:solidFill>
                    <a:srgbClr val="33CCCC"/>
                  </a:solidFill>
                </a:ln>
                <a:solidFill>
                  <a:srgbClr val="FFFFFF"/>
                </a:solidFill>
                <a:ea typeface="굴림" pitchFamily="34" charset="-127"/>
              </a:rPr>
              <a:t>Thermal</a:t>
            </a:r>
            <a:r>
              <a:rPr kumimoji="1" lang="tr-TR" altLang="ko-KR" sz="3600" b="1" dirty="0" smtClean="0">
                <a:ln>
                  <a:solidFill>
                    <a:srgbClr val="33CCCC"/>
                  </a:solidFill>
                </a:ln>
                <a:solidFill>
                  <a:srgbClr val="FFFFFF"/>
                </a:solidFill>
                <a:ea typeface="굴림" pitchFamily="34" charset="-127"/>
              </a:rPr>
              <a:t> Analysis</a:t>
            </a:r>
            <a:endParaRPr kumimoji="1" lang="en-US" altLang="ko-KR" sz="3600" b="1" dirty="0">
              <a:ln>
                <a:solidFill>
                  <a:srgbClr val="33CCCC"/>
                </a:solidFill>
              </a:ln>
              <a:solidFill>
                <a:srgbClr val="FFFFFF"/>
              </a:solidFill>
              <a:ea typeface="굴림" pitchFamily="34" charset="-127"/>
            </a:endParaRPr>
          </a:p>
        </p:txBody>
      </p:sp>
      <p:pic>
        <p:nvPicPr>
          <p:cNvPr id="2" name="Resim 1"/>
          <p:cNvPicPr>
            <a:picLocks noChangeAspect="1"/>
          </p:cNvPicPr>
          <p:nvPr/>
        </p:nvPicPr>
        <p:blipFill>
          <a:blip r:embed="rId3" cstate="print"/>
          <a:stretch>
            <a:fillRect/>
          </a:stretch>
        </p:blipFill>
        <p:spPr>
          <a:xfrm>
            <a:off x="1066800" y="914400"/>
            <a:ext cx="7543800" cy="58224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772583827"/>
      </p:ext>
    </p:extLst>
  </p:cSld>
  <p:clrMapOvr>
    <a:masterClrMapping/>
  </p:clrMapOvr>
  <mc:AlternateContent xmlns:mc="http://schemas.openxmlformats.org/markup-compatibility/2006">
    <mc:Choice xmlns="" xmlns:p15="http://schemas.microsoft.com/office/powerpoint/2012/main" Requires="p15">
      <p:transition spd="slow">
        <p15:prstTrans prst="peelOff"/>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txBox="1">
            <a:spLocks noChangeArrowheads="1"/>
          </p:cNvSpPr>
          <p:nvPr/>
        </p:nvSpPr>
        <p:spPr>
          <a:xfrm>
            <a:off x="1734312" y="1447800"/>
            <a:ext cx="7086600" cy="4876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lnSpc>
                <a:spcPct val="160000"/>
              </a:lnSpc>
              <a:buFont typeface="Arial" panose="020B0604020202020204" pitchFamily="34" charset="0"/>
              <a:buChar char="•"/>
            </a:pPr>
            <a:endParaRPr lang="tr-TR" altLang="ko-KR" sz="1800" dirty="0">
              <a:solidFill>
                <a:schemeClr val="bg1"/>
              </a:solidFill>
              <a:latin typeface="Arial" charset="0"/>
              <a:ea typeface="굴림" pitchFamily="34" charset="-127"/>
            </a:endParaRPr>
          </a:p>
        </p:txBody>
      </p:sp>
      <p:sp>
        <p:nvSpPr>
          <p:cNvPr id="23" name="AutoShape 68"/>
          <p:cNvSpPr>
            <a:spLocks noChangeArrowheads="1"/>
          </p:cNvSpPr>
          <p:nvPr/>
        </p:nvSpPr>
        <p:spPr bwMode="gray">
          <a:xfrm>
            <a:off x="2286000" y="533400"/>
            <a:ext cx="6162675" cy="635000"/>
          </a:xfrm>
          <a:prstGeom prst="roundRect">
            <a:avLst>
              <a:gd name="adj" fmla="val 0"/>
            </a:avLst>
          </a:prstGeom>
          <a:noFill/>
          <a:ln>
            <a:noFill/>
          </a:ln>
          <a:effectLst/>
          <a:extLst>
            <a:ext uri="{909E8E84-426E-40DD-AFC4-6F175D3DCCD1}">
              <a14:hiddenFill xmlns=""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 xmlns:a14="http://schemas.microsoft.com/office/drawing/2010/main" w="38100">
                <a:solidFill>
                  <a:schemeClr val="bg1"/>
                </a:solidFill>
                <a:round/>
                <a:headEnd/>
                <a:tailEnd/>
              </a14:hiddenLine>
            </a:ext>
            <a:ext uri="{AF507438-7753-43E0-B8FC-AC1667EBCBE1}">
              <a14:hiddenEffects xmlns="" xmlns:a14="http://schemas.microsoft.com/office/drawing/2010/main">
                <a:effectLst>
                  <a:outerShdw dist="107763" dir="2700000" algn="ctr" rotWithShape="0">
                    <a:srgbClr val="808080">
                      <a:alpha val="50000"/>
                    </a:srgbClr>
                  </a:outerShdw>
                </a:effectLst>
              </a14:hiddenEffects>
            </a:ext>
          </a:extLst>
        </p:spPr>
        <p:txBody>
          <a:bodyPr wrap="none" anchor="ctr"/>
          <a:lstStyle/>
          <a:p>
            <a:pPr latinLnBrk="1">
              <a:defRPr/>
            </a:pPr>
            <a:endParaRPr kumimoji="1" lang="en-US" altLang="ko-KR" sz="2200" b="1" dirty="0">
              <a:ln>
                <a:solidFill>
                  <a:srgbClr val="33CCCC"/>
                </a:solidFill>
              </a:ln>
              <a:solidFill>
                <a:schemeClr val="bg1"/>
              </a:solidFill>
              <a:ea typeface="굴림" pitchFamily="34" charset="-127"/>
            </a:endParaRPr>
          </a:p>
        </p:txBody>
      </p:sp>
      <p:sp>
        <p:nvSpPr>
          <p:cNvPr id="4" name="Rectangle 3"/>
          <p:cNvSpPr txBox="1">
            <a:spLocks noChangeArrowheads="1"/>
          </p:cNvSpPr>
          <p:nvPr/>
        </p:nvSpPr>
        <p:spPr>
          <a:xfrm>
            <a:off x="1795272" y="1168400"/>
            <a:ext cx="6967728" cy="4876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lnSpc>
                <a:spcPct val="160000"/>
              </a:lnSpc>
            </a:pPr>
            <a:endParaRPr lang="tr-TR" altLang="ko-KR" sz="1800" dirty="0" smtClean="0">
              <a:solidFill>
                <a:schemeClr val="bg1"/>
              </a:solidFill>
              <a:latin typeface="Arial" charset="0"/>
              <a:ea typeface="굴림" pitchFamily="34" charset="-127"/>
            </a:endParaRPr>
          </a:p>
          <a:p>
            <a:pPr marL="285750" indent="-285750" algn="just">
              <a:lnSpc>
                <a:spcPct val="160000"/>
              </a:lnSpc>
              <a:buFont typeface="Arial" panose="020B0604020202020204" pitchFamily="34" charset="0"/>
              <a:buChar char="•"/>
            </a:pPr>
            <a:endParaRPr lang="tr-TR" altLang="ko-KR" sz="1800" dirty="0" smtClean="0">
              <a:solidFill>
                <a:schemeClr val="bg1"/>
              </a:solidFill>
              <a:latin typeface="Arial" charset="0"/>
              <a:ea typeface="굴림" pitchFamily="34" charset="-127"/>
            </a:endParaRPr>
          </a:p>
          <a:p>
            <a:pPr marL="285750" indent="-285750" algn="just">
              <a:lnSpc>
                <a:spcPct val="160000"/>
              </a:lnSpc>
              <a:buFont typeface="Arial" panose="020B0604020202020204" pitchFamily="34" charset="0"/>
              <a:buChar char="•"/>
            </a:pPr>
            <a:endParaRPr lang="tr-TR" altLang="ko-KR" sz="1800" dirty="0" smtClean="0">
              <a:solidFill>
                <a:schemeClr val="bg1"/>
              </a:solidFill>
              <a:latin typeface="Arial" charset="0"/>
              <a:ea typeface="굴림" pitchFamily="34" charset="-127"/>
            </a:endParaRPr>
          </a:p>
        </p:txBody>
      </p:sp>
      <p:sp>
        <p:nvSpPr>
          <p:cNvPr id="6" name="AutoShape 68"/>
          <p:cNvSpPr txBox="1">
            <a:spLocks noChangeArrowheads="1"/>
          </p:cNvSpPr>
          <p:nvPr/>
        </p:nvSpPr>
        <p:spPr bwMode="gray">
          <a:xfrm>
            <a:off x="1795272" y="-55229"/>
            <a:ext cx="6400800" cy="1143000"/>
          </a:xfrm>
          <a:prstGeom prst="roundRect">
            <a:avLst>
              <a:gd name="adj" fmla="val 0"/>
            </a:avLst>
          </a:prstGeom>
          <a:noFill/>
          <a:ln>
            <a:noFill/>
          </a:ln>
          <a:effectLst/>
          <a:extLst>
            <a:ext uri="{909E8E84-426E-40DD-AFC4-6F175D3DCCD1}">
              <a14:hiddenFill xmlns=""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 xmlns:a14="http://schemas.microsoft.com/office/drawing/2010/main" w="38100">
                <a:solidFill>
                  <a:schemeClr val="bg1"/>
                </a:solidFill>
                <a:round/>
                <a:headEnd/>
                <a:tailEnd/>
              </a14:hiddenLine>
            </a:ext>
            <a:ext uri="{AF507438-7753-43E0-B8FC-AC1667EBCBE1}">
              <a14:hiddenEffects xmlns="" xmlns:a14="http://schemas.microsoft.com/office/drawing/2010/main">
                <a:effectLst>
                  <a:outerShdw dist="107763" dir="2700000" algn="ctr" rotWithShape="0">
                    <a:srgbClr val="808080">
                      <a:alpha val="50000"/>
                    </a:srgbClr>
                  </a:outerShdw>
                </a:effectLst>
              </a14:hiddenEffects>
            </a:ext>
          </a:extLst>
        </p:spPr>
        <p:txBody>
          <a:bodyPr vert="horz" wrap="none"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latinLnBrk="1">
              <a:defRPr/>
            </a:pPr>
            <a:r>
              <a:rPr kumimoji="1" lang="tr-TR" altLang="ko-KR" sz="3600" b="1" dirty="0" smtClean="0">
                <a:solidFill>
                  <a:schemeClr val="bg1"/>
                </a:solidFill>
                <a:ea typeface="굴림" pitchFamily="34" charset="-127"/>
              </a:rPr>
              <a:t>CHARACTERIZATION- </a:t>
            </a:r>
            <a:r>
              <a:rPr kumimoji="1" lang="tr-TR" altLang="ko-KR" sz="3600" b="1" dirty="0" smtClean="0">
                <a:ln>
                  <a:solidFill>
                    <a:srgbClr val="33CCCC"/>
                  </a:solidFill>
                </a:ln>
                <a:solidFill>
                  <a:srgbClr val="FFFFFF"/>
                </a:solidFill>
                <a:ea typeface="굴림" pitchFamily="34" charset="-127"/>
              </a:rPr>
              <a:t>XRD Analysis</a:t>
            </a:r>
            <a:endParaRPr kumimoji="1" lang="en-US" altLang="ko-KR" sz="3600" b="1" dirty="0">
              <a:ln>
                <a:solidFill>
                  <a:srgbClr val="33CCCC"/>
                </a:solidFill>
              </a:ln>
              <a:solidFill>
                <a:srgbClr val="FFFFFF"/>
              </a:solidFill>
              <a:ea typeface="굴림" pitchFamily="34" charset="-127"/>
            </a:endParaRPr>
          </a:p>
        </p:txBody>
      </p:sp>
      <p:pic>
        <p:nvPicPr>
          <p:cNvPr id="2" name="Resim 1"/>
          <p:cNvPicPr>
            <a:picLocks noChangeAspect="1"/>
          </p:cNvPicPr>
          <p:nvPr/>
        </p:nvPicPr>
        <p:blipFill>
          <a:blip r:embed="rId3" cstate="print"/>
          <a:stretch>
            <a:fillRect/>
          </a:stretch>
        </p:blipFill>
        <p:spPr>
          <a:xfrm>
            <a:off x="1057275" y="1064529"/>
            <a:ext cx="7391400" cy="56433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3691625711"/>
      </p:ext>
    </p:extLst>
  </p:cSld>
  <p:clrMapOvr>
    <a:masterClrMapping/>
  </p:clrMapOvr>
  <mc:AlternateContent xmlns:mc="http://schemas.openxmlformats.org/markup-compatibility/2006">
    <mc:Choice xmlns="" xmlns:p15="http://schemas.microsoft.com/office/powerpoint/2012/main" Requires="p15">
      <p:transition spd="slow">
        <p15:prstTrans prst="peelOff"/>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txBox="1">
            <a:spLocks noChangeArrowheads="1"/>
          </p:cNvSpPr>
          <p:nvPr/>
        </p:nvSpPr>
        <p:spPr>
          <a:xfrm>
            <a:off x="1734312" y="1447800"/>
            <a:ext cx="7086600" cy="4876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lnSpc>
                <a:spcPct val="160000"/>
              </a:lnSpc>
              <a:buFont typeface="Arial" panose="020B0604020202020204" pitchFamily="34" charset="0"/>
              <a:buChar char="•"/>
            </a:pPr>
            <a:endParaRPr lang="tr-TR" altLang="ko-KR" sz="1800" dirty="0">
              <a:solidFill>
                <a:schemeClr val="bg1"/>
              </a:solidFill>
              <a:latin typeface="Arial" charset="0"/>
              <a:ea typeface="굴림" pitchFamily="34" charset="-127"/>
            </a:endParaRPr>
          </a:p>
        </p:txBody>
      </p:sp>
      <p:sp>
        <p:nvSpPr>
          <p:cNvPr id="23" name="AutoShape 68"/>
          <p:cNvSpPr>
            <a:spLocks noChangeArrowheads="1"/>
          </p:cNvSpPr>
          <p:nvPr/>
        </p:nvSpPr>
        <p:spPr bwMode="gray">
          <a:xfrm>
            <a:off x="2098725" y="547105"/>
            <a:ext cx="6162675" cy="635000"/>
          </a:xfrm>
          <a:prstGeom prst="roundRect">
            <a:avLst>
              <a:gd name="adj" fmla="val 0"/>
            </a:avLst>
          </a:prstGeom>
          <a:noFill/>
          <a:ln>
            <a:noFill/>
          </a:ln>
          <a:effectLst/>
          <a:extLst>
            <a:ext uri="{909E8E84-426E-40DD-AFC4-6F175D3DCCD1}">
              <a14:hiddenFill xmlns=""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 xmlns:a14="http://schemas.microsoft.com/office/drawing/2010/main" w="38100">
                <a:solidFill>
                  <a:schemeClr val="bg1"/>
                </a:solidFill>
                <a:round/>
                <a:headEnd/>
                <a:tailEnd/>
              </a14:hiddenLine>
            </a:ext>
            <a:ext uri="{AF507438-7753-43E0-B8FC-AC1667EBCBE1}">
              <a14:hiddenEffects xmlns="" xmlns:a14="http://schemas.microsoft.com/office/drawing/2010/main">
                <a:effectLst>
                  <a:outerShdw dist="107763" dir="2700000" algn="ctr" rotWithShape="0">
                    <a:srgbClr val="808080">
                      <a:alpha val="50000"/>
                    </a:srgbClr>
                  </a:outerShdw>
                </a:effectLst>
              </a14:hiddenEffects>
            </a:ext>
          </a:extLst>
        </p:spPr>
        <p:txBody>
          <a:bodyPr wrap="none" anchor="ctr"/>
          <a:lstStyle/>
          <a:p>
            <a:pPr algn="r" latinLnBrk="1">
              <a:defRPr/>
            </a:pPr>
            <a:endParaRPr kumimoji="1" lang="en-US" altLang="ko-KR" sz="2200" b="1" dirty="0">
              <a:ln>
                <a:solidFill>
                  <a:srgbClr val="33CCCC"/>
                </a:solidFill>
              </a:ln>
              <a:solidFill>
                <a:schemeClr val="bg1"/>
              </a:solidFill>
              <a:ea typeface="굴림" pitchFamily="34" charset="-127"/>
            </a:endParaRPr>
          </a:p>
        </p:txBody>
      </p:sp>
      <p:sp>
        <p:nvSpPr>
          <p:cNvPr id="4" name="Rectangle 3"/>
          <p:cNvSpPr txBox="1">
            <a:spLocks noChangeArrowheads="1"/>
          </p:cNvSpPr>
          <p:nvPr/>
        </p:nvSpPr>
        <p:spPr>
          <a:xfrm>
            <a:off x="1795272" y="1168400"/>
            <a:ext cx="6967728" cy="4876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lnSpc>
                <a:spcPct val="160000"/>
              </a:lnSpc>
            </a:pPr>
            <a:endParaRPr lang="tr-TR" altLang="ko-KR" sz="1800" dirty="0" smtClean="0">
              <a:solidFill>
                <a:schemeClr val="bg1"/>
              </a:solidFill>
              <a:latin typeface="Arial" charset="0"/>
              <a:ea typeface="굴림" pitchFamily="34" charset="-127"/>
            </a:endParaRPr>
          </a:p>
          <a:p>
            <a:pPr marL="285750" indent="-285750" algn="just">
              <a:lnSpc>
                <a:spcPct val="160000"/>
              </a:lnSpc>
              <a:buFont typeface="Arial" panose="020B0604020202020204" pitchFamily="34" charset="0"/>
              <a:buChar char="•"/>
            </a:pPr>
            <a:endParaRPr lang="tr-TR" altLang="ko-KR" sz="1800" dirty="0" smtClean="0">
              <a:solidFill>
                <a:schemeClr val="bg1"/>
              </a:solidFill>
              <a:latin typeface="Arial" charset="0"/>
              <a:ea typeface="굴림" pitchFamily="34" charset="-127"/>
            </a:endParaRPr>
          </a:p>
          <a:p>
            <a:pPr marL="285750" indent="-285750" algn="just">
              <a:lnSpc>
                <a:spcPct val="160000"/>
              </a:lnSpc>
              <a:buFont typeface="Arial" panose="020B0604020202020204" pitchFamily="34" charset="0"/>
              <a:buChar char="•"/>
            </a:pPr>
            <a:endParaRPr lang="tr-TR" altLang="ko-KR" sz="1800" dirty="0" smtClean="0">
              <a:solidFill>
                <a:schemeClr val="bg1"/>
              </a:solidFill>
              <a:latin typeface="Arial" charset="0"/>
              <a:ea typeface="굴림" pitchFamily="34" charset="-127"/>
            </a:endParaRPr>
          </a:p>
        </p:txBody>
      </p:sp>
      <p:pic>
        <p:nvPicPr>
          <p:cNvPr id="2" name="Resim 1"/>
          <p:cNvPicPr>
            <a:picLocks noChangeAspect="1"/>
          </p:cNvPicPr>
          <p:nvPr/>
        </p:nvPicPr>
        <p:blipFill>
          <a:blip r:embed="rId3" cstate="print"/>
          <a:stretch>
            <a:fillRect/>
          </a:stretch>
        </p:blipFill>
        <p:spPr>
          <a:xfrm>
            <a:off x="1447800" y="1049158"/>
            <a:ext cx="7239001" cy="55040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AutoShape 68"/>
          <p:cNvSpPr txBox="1">
            <a:spLocks noChangeArrowheads="1"/>
          </p:cNvSpPr>
          <p:nvPr/>
        </p:nvSpPr>
        <p:spPr bwMode="gray">
          <a:xfrm>
            <a:off x="1703612" y="18093"/>
            <a:ext cx="6705600" cy="1143000"/>
          </a:xfrm>
          <a:prstGeom prst="roundRect">
            <a:avLst>
              <a:gd name="adj" fmla="val 0"/>
            </a:avLst>
          </a:prstGeom>
          <a:noFill/>
          <a:ln>
            <a:noFill/>
          </a:ln>
          <a:effectLst/>
          <a:extLst>
            <a:ext uri="{909E8E84-426E-40DD-AFC4-6F175D3DCCD1}">
              <a14:hiddenFill xmlns=""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 xmlns:a14="http://schemas.microsoft.com/office/drawing/2010/main" w="38100">
                <a:solidFill>
                  <a:schemeClr val="bg1"/>
                </a:solidFill>
                <a:round/>
                <a:headEnd/>
                <a:tailEnd/>
              </a14:hiddenLine>
            </a:ext>
            <a:ext uri="{AF507438-7753-43E0-B8FC-AC1667EBCBE1}">
              <a14:hiddenEffects xmlns="" xmlns:a14="http://schemas.microsoft.com/office/drawing/2010/main">
                <a:effectLst>
                  <a:outerShdw dist="107763" dir="2700000" algn="ctr" rotWithShape="0">
                    <a:srgbClr val="808080">
                      <a:alpha val="50000"/>
                    </a:srgbClr>
                  </a:outerShdw>
                </a:effectLst>
              </a14:hiddenEffects>
            </a:ext>
          </a:extLst>
        </p:spPr>
        <p:txBody>
          <a:bodyPr vert="horz" wrap="none"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latinLnBrk="1">
              <a:defRPr/>
            </a:pPr>
            <a:r>
              <a:rPr kumimoji="1" lang="tr-TR" altLang="ko-KR" sz="3600" b="1" dirty="0" smtClean="0">
                <a:solidFill>
                  <a:schemeClr val="bg1"/>
                </a:solidFill>
                <a:ea typeface="굴림" pitchFamily="34" charset="-127"/>
              </a:rPr>
              <a:t>CHARACTERIZATION- </a:t>
            </a:r>
            <a:r>
              <a:rPr kumimoji="1" lang="tr-TR" altLang="ko-KR" sz="3600" b="1" dirty="0" smtClean="0">
                <a:ln>
                  <a:solidFill>
                    <a:srgbClr val="33CCCC"/>
                  </a:solidFill>
                </a:ln>
                <a:solidFill>
                  <a:srgbClr val="FFFFFF"/>
                </a:solidFill>
                <a:ea typeface="굴림" pitchFamily="34" charset="-127"/>
              </a:rPr>
              <a:t>FT-IR Analysis</a:t>
            </a:r>
            <a:endParaRPr kumimoji="1" lang="en-US" altLang="ko-KR" sz="3600" b="1" dirty="0">
              <a:ln>
                <a:solidFill>
                  <a:srgbClr val="33CCCC"/>
                </a:solidFill>
              </a:ln>
              <a:solidFill>
                <a:srgbClr val="FFFFFF"/>
              </a:solidFill>
              <a:ea typeface="굴림" pitchFamily="34" charset="-127"/>
            </a:endParaRPr>
          </a:p>
        </p:txBody>
      </p:sp>
    </p:spTree>
    <p:extLst>
      <p:ext uri="{BB962C8B-B14F-4D97-AF65-F5344CB8AC3E}">
        <p14:creationId xmlns="" xmlns:p14="http://schemas.microsoft.com/office/powerpoint/2010/main" val="3988210779"/>
      </p:ext>
    </p:extLst>
  </p:cSld>
  <p:clrMapOvr>
    <a:masterClrMapping/>
  </p:clrMapOvr>
  <mc:AlternateContent xmlns:mc="http://schemas.openxmlformats.org/markup-compatibility/2006">
    <mc:Choice xmlns="" xmlns:p15="http://schemas.microsoft.com/office/powerpoint/2012/main" Requires="p15">
      <p:transition spd="slow">
        <p15:prstTrans prst="peelOff"/>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105400" y="381000"/>
            <a:ext cx="2743200" cy="1143000"/>
          </a:xfrm>
        </p:spPr>
        <p:txBody>
          <a:bodyPr>
            <a:normAutofit/>
          </a:bodyPr>
          <a:lstStyle/>
          <a:p>
            <a:pPr algn="r"/>
            <a:r>
              <a:rPr lang="tr-TR" sz="3600" b="1" dirty="0" smtClean="0">
                <a:ln w="12700">
                  <a:solidFill>
                    <a:schemeClr val="accent1"/>
                  </a:solidFill>
                  <a:prstDash val="solid"/>
                </a:ln>
                <a:pattFill prst="pct50">
                  <a:fgClr>
                    <a:schemeClr val="accent1"/>
                  </a:fgClr>
                  <a:bgClr>
                    <a:schemeClr val="accent1">
                      <a:lumMod val="20000"/>
                      <a:lumOff val="80000"/>
                    </a:schemeClr>
                  </a:bgClr>
                </a:pattFill>
                <a:latin typeface="+mn-lt"/>
              </a:rPr>
              <a:t>OUTLINE</a:t>
            </a:r>
            <a:endParaRPr lang="tr-TR" sz="3600" b="1" dirty="0">
              <a:ln w="12700">
                <a:solidFill>
                  <a:schemeClr val="accent1"/>
                </a:solidFill>
                <a:prstDash val="solid"/>
              </a:ln>
              <a:pattFill prst="pct50">
                <a:fgClr>
                  <a:schemeClr val="accent1"/>
                </a:fgClr>
                <a:bgClr>
                  <a:schemeClr val="accent1">
                    <a:lumMod val="20000"/>
                    <a:lumOff val="80000"/>
                  </a:schemeClr>
                </a:bgClr>
              </a:pattFill>
              <a:latin typeface="+mn-lt"/>
            </a:endParaRPr>
          </a:p>
        </p:txBody>
      </p:sp>
      <p:graphicFrame>
        <p:nvGraphicFramePr>
          <p:cNvPr id="4" name="İçerik Yer Tutucusu 3"/>
          <p:cNvGraphicFramePr>
            <a:graphicFrameLocks noGrp="1"/>
          </p:cNvGraphicFramePr>
          <p:nvPr>
            <p:ph idx="1"/>
            <p:extLst>
              <p:ext uri="{D42A27DB-BD31-4B8C-83A1-F6EECF244321}">
                <p14:modId xmlns="" xmlns:p14="http://schemas.microsoft.com/office/powerpoint/2010/main" val="2745043234"/>
              </p:ext>
            </p:extLst>
          </p:nvPr>
        </p:nvGraphicFramePr>
        <p:xfrm>
          <a:off x="457200" y="1295400"/>
          <a:ext cx="9677400" cy="4602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Metin kutusu 4"/>
          <p:cNvSpPr txBox="1"/>
          <p:nvPr/>
        </p:nvSpPr>
        <p:spPr>
          <a:xfrm>
            <a:off x="582168" y="6548673"/>
            <a:ext cx="8382000" cy="338554"/>
          </a:xfrm>
          <a:prstGeom prst="rect">
            <a:avLst/>
          </a:prstGeom>
          <a:noFill/>
        </p:spPr>
        <p:txBody>
          <a:bodyPr wrap="square" rtlCol="0">
            <a:spAutoFit/>
          </a:bodyPr>
          <a:lstStyle/>
          <a:p>
            <a:pPr>
              <a:spcBef>
                <a:spcPts val="600"/>
              </a:spcBef>
            </a:pPr>
            <a:r>
              <a:rPr lang="en-US" sz="1600" b="1" dirty="0" smtClean="0">
                <a:solidFill>
                  <a:schemeClr val="bg1"/>
                </a:solidFill>
              </a:rPr>
              <a:t>4TH INTERNATIONAL </a:t>
            </a:r>
            <a:r>
              <a:rPr lang="tr-TR" sz="1600" b="1" dirty="0" smtClean="0">
                <a:solidFill>
                  <a:schemeClr val="bg1"/>
                </a:solidFill>
              </a:rPr>
              <a:t>C</a:t>
            </a:r>
            <a:r>
              <a:rPr lang="en-US" sz="1600" b="1" dirty="0" smtClean="0">
                <a:solidFill>
                  <a:schemeClr val="bg1"/>
                </a:solidFill>
              </a:rPr>
              <a:t>ONFERENCE &amp; EXHIBITION ON NEUROLOGY AND THERAPEUTICS</a:t>
            </a:r>
            <a:r>
              <a:rPr lang="tr-TR" sz="1600" b="1" dirty="0" smtClean="0">
                <a:solidFill>
                  <a:schemeClr val="bg1"/>
                </a:solidFill>
              </a:rPr>
              <a:t>, ROME</a:t>
            </a:r>
            <a:endParaRPr lang="tr-TR" sz="1600" b="1" dirty="0">
              <a:solidFill>
                <a:schemeClr val="bg1"/>
              </a:solidFill>
            </a:endParaRPr>
          </a:p>
        </p:txBody>
      </p:sp>
    </p:spTree>
    <p:extLst>
      <p:ext uri="{BB962C8B-B14F-4D97-AF65-F5344CB8AC3E}">
        <p14:creationId xmlns="" xmlns:p14="http://schemas.microsoft.com/office/powerpoint/2010/main" val="1735651590"/>
      </p:ext>
    </p:extLst>
  </p:cSld>
  <p:clrMapOvr>
    <a:masterClrMapping/>
  </p:clrMapOvr>
  <mc:AlternateContent xmlns:mc="http://schemas.openxmlformats.org/markup-compatibility/2006">
    <mc:Choice xmlns="" xmlns:p15="http://schemas.microsoft.com/office/powerpoint/2012/main" Requires="p15">
      <p:transition spd="slow">
        <p15:prstTrans prst="peelOff"/>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txBox="1">
            <a:spLocks noChangeArrowheads="1"/>
          </p:cNvSpPr>
          <p:nvPr/>
        </p:nvSpPr>
        <p:spPr>
          <a:xfrm>
            <a:off x="1734312" y="1447800"/>
            <a:ext cx="7086600" cy="4876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lnSpc>
                <a:spcPct val="160000"/>
              </a:lnSpc>
              <a:buFont typeface="Arial" panose="020B0604020202020204" pitchFamily="34" charset="0"/>
              <a:buChar char="•"/>
            </a:pPr>
            <a:endParaRPr lang="tr-TR" altLang="ko-KR" sz="1800" dirty="0">
              <a:solidFill>
                <a:schemeClr val="bg1"/>
              </a:solidFill>
              <a:latin typeface="Arial" charset="0"/>
              <a:ea typeface="굴림" pitchFamily="34" charset="-127"/>
            </a:endParaRPr>
          </a:p>
        </p:txBody>
      </p:sp>
      <p:sp>
        <p:nvSpPr>
          <p:cNvPr id="23" name="AutoShape 68"/>
          <p:cNvSpPr>
            <a:spLocks noChangeArrowheads="1"/>
          </p:cNvSpPr>
          <p:nvPr/>
        </p:nvSpPr>
        <p:spPr bwMode="gray">
          <a:xfrm>
            <a:off x="2665544" y="812800"/>
            <a:ext cx="6162675" cy="635000"/>
          </a:xfrm>
          <a:prstGeom prst="roundRect">
            <a:avLst>
              <a:gd name="adj" fmla="val 0"/>
            </a:avLst>
          </a:prstGeom>
          <a:noFill/>
          <a:ln>
            <a:noFill/>
          </a:ln>
          <a:effectLst/>
          <a:extLst>
            <a:ext uri="{909E8E84-426E-40DD-AFC4-6F175D3DCCD1}">
              <a14:hiddenFill xmlns=""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 xmlns:a14="http://schemas.microsoft.com/office/drawing/2010/main" w="38100">
                <a:solidFill>
                  <a:schemeClr val="bg1"/>
                </a:solidFill>
                <a:round/>
                <a:headEnd/>
                <a:tailEnd/>
              </a14:hiddenLine>
            </a:ext>
            <a:ext uri="{AF507438-7753-43E0-B8FC-AC1667EBCBE1}">
              <a14:hiddenEffects xmlns="" xmlns:a14="http://schemas.microsoft.com/office/drawing/2010/main">
                <a:effectLst>
                  <a:outerShdw dist="107763" dir="2700000" algn="ctr" rotWithShape="0">
                    <a:srgbClr val="808080">
                      <a:alpha val="50000"/>
                    </a:srgbClr>
                  </a:outerShdw>
                </a:effectLst>
              </a14:hiddenEffects>
            </a:ext>
          </a:extLst>
        </p:spPr>
        <p:txBody>
          <a:bodyPr wrap="none" anchor="ctr"/>
          <a:lstStyle/>
          <a:p>
            <a:pPr algn="r" latinLnBrk="1">
              <a:defRPr/>
            </a:pPr>
            <a:r>
              <a:rPr kumimoji="1" lang="tr-TR" altLang="ko-KR" sz="3600" b="1" dirty="0" smtClean="0">
                <a:solidFill>
                  <a:schemeClr val="bg1"/>
                </a:solidFill>
                <a:ea typeface="굴림" pitchFamily="34" charset="-127"/>
              </a:rPr>
              <a:t>DETERMINATION of GABA in HNTS </a:t>
            </a:r>
            <a:endParaRPr kumimoji="1" lang="en-US" altLang="ko-KR" sz="3600" b="1" dirty="0">
              <a:ln>
                <a:solidFill>
                  <a:srgbClr val="33CCCC"/>
                </a:solidFill>
              </a:ln>
              <a:solidFill>
                <a:schemeClr val="bg1"/>
              </a:solidFill>
              <a:ea typeface="굴림" pitchFamily="34" charset="-127"/>
            </a:endParaRPr>
          </a:p>
        </p:txBody>
      </p:sp>
      <p:graphicFrame>
        <p:nvGraphicFramePr>
          <p:cNvPr id="2" name="Tablo 1"/>
          <p:cNvGraphicFramePr>
            <a:graphicFrameLocks noGrp="1"/>
          </p:cNvGraphicFramePr>
          <p:nvPr>
            <p:extLst>
              <p:ext uri="{D42A27DB-BD31-4B8C-83A1-F6EECF244321}">
                <p14:modId xmlns="" xmlns:p14="http://schemas.microsoft.com/office/powerpoint/2010/main" val="475170492"/>
              </p:ext>
            </p:extLst>
          </p:nvPr>
        </p:nvGraphicFramePr>
        <p:xfrm>
          <a:off x="1736810" y="1828800"/>
          <a:ext cx="6857999" cy="3733800"/>
        </p:xfrm>
        <a:graphic>
          <a:graphicData uri="http://schemas.openxmlformats.org/drawingml/2006/table">
            <a:tbl>
              <a:tblPr firstRow="1" firstCol="1" bandRow="1">
                <a:tableStyleId>{00A15C55-8517-42AA-B614-E9B94910E393}</a:tableStyleId>
              </a:tblPr>
              <a:tblGrid>
                <a:gridCol w="2381250"/>
                <a:gridCol w="4476749"/>
              </a:tblGrid>
              <a:tr h="853440">
                <a:tc>
                  <a:txBody>
                    <a:bodyPr/>
                    <a:lstStyle/>
                    <a:p>
                      <a:pPr>
                        <a:lnSpc>
                          <a:spcPct val="115000"/>
                        </a:lnSpc>
                        <a:spcBef>
                          <a:spcPts val="600"/>
                        </a:spcBef>
                        <a:spcAft>
                          <a:spcPts val="0"/>
                        </a:spcAft>
                      </a:pPr>
                      <a:r>
                        <a:rPr lang="tr-TR" sz="2800" dirty="0" smtClean="0">
                          <a:effectLst/>
                        </a:rPr>
                        <a:t> </a:t>
                      </a:r>
                      <a:endParaRPr lang="tr-TR" sz="28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lnSpc>
                          <a:spcPct val="115000"/>
                        </a:lnSpc>
                        <a:spcBef>
                          <a:spcPts val="600"/>
                        </a:spcBef>
                        <a:spcAft>
                          <a:spcPts val="0"/>
                        </a:spcAft>
                      </a:pPr>
                      <a:r>
                        <a:rPr lang="tr-TR" sz="2800" b="1" dirty="0" smtClean="0">
                          <a:effectLst/>
                        </a:rPr>
                        <a:t>% GABA</a:t>
                      </a:r>
                      <a:r>
                        <a:rPr lang="tr-TR" sz="2800" b="1" baseline="0" dirty="0" smtClean="0">
                          <a:effectLst/>
                        </a:rPr>
                        <a:t> </a:t>
                      </a:r>
                      <a:r>
                        <a:rPr lang="tr-TR" sz="2800" b="1" baseline="0" dirty="0" err="1" smtClean="0">
                          <a:effectLst/>
                        </a:rPr>
                        <a:t>Loading</a:t>
                      </a:r>
                      <a:r>
                        <a:rPr lang="tr-TR" sz="2800" b="1" dirty="0" smtClean="0">
                          <a:effectLst/>
                        </a:rPr>
                        <a:t> ± SE</a:t>
                      </a:r>
                      <a:endParaRPr lang="tr-TR"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cell3D prstMaterial="dkEdge">
                      <a:bevel/>
                      <a:lightRig rig="flood" dir="t"/>
                    </a:cell3D>
                  </a:tcPr>
                </a:tc>
              </a:tr>
              <a:tr h="960120">
                <a:tc>
                  <a:txBody>
                    <a:bodyPr/>
                    <a:lstStyle/>
                    <a:p>
                      <a:pPr algn="ctr">
                        <a:lnSpc>
                          <a:spcPct val="115000"/>
                        </a:lnSpc>
                        <a:spcBef>
                          <a:spcPts val="600"/>
                        </a:spcBef>
                        <a:spcAft>
                          <a:spcPts val="0"/>
                        </a:spcAft>
                      </a:pPr>
                      <a:r>
                        <a:rPr lang="tr-TR" sz="2800" dirty="0">
                          <a:effectLst/>
                        </a:rPr>
                        <a:t>HNT-GABA </a:t>
                      </a:r>
                      <a:r>
                        <a:rPr lang="tr-TR" sz="2800" dirty="0" smtClean="0">
                          <a:effectLst/>
                        </a:rPr>
                        <a:t>H1</a:t>
                      </a:r>
                      <a:endParaRPr lang="tr-TR" sz="2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lnSpc>
                          <a:spcPct val="115000"/>
                        </a:lnSpc>
                        <a:spcBef>
                          <a:spcPts val="600"/>
                        </a:spcBef>
                        <a:spcAft>
                          <a:spcPts val="0"/>
                        </a:spcAft>
                      </a:pPr>
                      <a:r>
                        <a:rPr lang="tr-TR" sz="2800" b="1" dirty="0">
                          <a:effectLst/>
                        </a:rPr>
                        <a:t>1.720 ± 0.030</a:t>
                      </a:r>
                      <a:endParaRPr lang="tr-TR"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cell3D prstMaterial="dkEdge">
                      <a:bevel/>
                      <a:lightRig rig="flood" dir="t"/>
                    </a:cell3D>
                  </a:tcPr>
                </a:tc>
              </a:tr>
              <a:tr h="960120">
                <a:tc>
                  <a:txBody>
                    <a:bodyPr/>
                    <a:lstStyle/>
                    <a:p>
                      <a:pPr algn="ctr">
                        <a:lnSpc>
                          <a:spcPct val="115000"/>
                        </a:lnSpc>
                        <a:spcBef>
                          <a:spcPts val="600"/>
                        </a:spcBef>
                        <a:spcAft>
                          <a:spcPts val="0"/>
                        </a:spcAft>
                      </a:pPr>
                      <a:r>
                        <a:rPr lang="tr-TR" sz="2800" dirty="0">
                          <a:effectLst/>
                        </a:rPr>
                        <a:t>HNT-GABA </a:t>
                      </a:r>
                      <a:r>
                        <a:rPr lang="tr-TR" sz="2800" dirty="0" smtClean="0">
                          <a:effectLst/>
                        </a:rPr>
                        <a:t>H2</a:t>
                      </a:r>
                      <a:endParaRPr lang="tr-TR" sz="2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lnSpc>
                          <a:spcPct val="115000"/>
                        </a:lnSpc>
                        <a:spcBef>
                          <a:spcPts val="600"/>
                        </a:spcBef>
                        <a:spcAft>
                          <a:spcPts val="0"/>
                        </a:spcAft>
                      </a:pPr>
                      <a:r>
                        <a:rPr lang="tr-TR" sz="2800" b="1" dirty="0">
                          <a:effectLst/>
                        </a:rPr>
                        <a:t>0.733 ± 0.007</a:t>
                      </a:r>
                      <a:endParaRPr lang="tr-TR"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cell3D prstMaterial="dkEdge">
                      <a:bevel/>
                      <a:lightRig rig="flood" dir="t"/>
                    </a:cell3D>
                  </a:tcPr>
                </a:tc>
              </a:tr>
              <a:tr h="960120">
                <a:tc>
                  <a:txBody>
                    <a:bodyPr/>
                    <a:lstStyle/>
                    <a:p>
                      <a:pPr algn="ctr">
                        <a:lnSpc>
                          <a:spcPct val="115000"/>
                        </a:lnSpc>
                        <a:spcBef>
                          <a:spcPts val="600"/>
                        </a:spcBef>
                        <a:spcAft>
                          <a:spcPts val="0"/>
                        </a:spcAft>
                      </a:pPr>
                      <a:r>
                        <a:rPr lang="tr-TR" sz="2800" dirty="0">
                          <a:effectLst/>
                        </a:rPr>
                        <a:t>HNT-GABA </a:t>
                      </a:r>
                      <a:r>
                        <a:rPr lang="tr-TR" sz="2800" dirty="0" smtClean="0">
                          <a:effectLst/>
                        </a:rPr>
                        <a:t>H3</a:t>
                      </a:r>
                      <a:endParaRPr lang="tr-TR" sz="2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lnSpc>
                          <a:spcPct val="115000"/>
                        </a:lnSpc>
                        <a:spcBef>
                          <a:spcPts val="600"/>
                        </a:spcBef>
                        <a:spcAft>
                          <a:spcPts val="0"/>
                        </a:spcAft>
                      </a:pPr>
                      <a:r>
                        <a:rPr lang="tr-TR" sz="2800" b="1" dirty="0">
                          <a:effectLst/>
                        </a:rPr>
                        <a:t>8.543 ± 0.106</a:t>
                      </a:r>
                      <a:endParaRPr lang="tr-TR"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cell3D prstMaterial="dkEdge">
                      <a:bevel/>
                      <a:lightRig rig="flood" dir="t"/>
                    </a:cell3D>
                  </a:tcPr>
                </a:tc>
              </a:tr>
            </a:tbl>
          </a:graphicData>
        </a:graphic>
      </p:graphicFrame>
      <p:sp>
        <p:nvSpPr>
          <p:cNvPr id="5" name="Metin kutusu 4"/>
          <p:cNvSpPr txBox="1"/>
          <p:nvPr/>
        </p:nvSpPr>
        <p:spPr>
          <a:xfrm>
            <a:off x="582168" y="6548673"/>
            <a:ext cx="8382000" cy="338554"/>
          </a:xfrm>
          <a:prstGeom prst="rect">
            <a:avLst/>
          </a:prstGeom>
          <a:noFill/>
        </p:spPr>
        <p:txBody>
          <a:bodyPr wrap="square" rtlCol="0">
            <a:spAutoFit/>
          </a:bodyPr>
          <a:lstStyle/>
          <a:p>
            <a:pPr>
              <a:spcBef>
                <a:spcPts val="600"/>
              </a:spcBef>
            </a:pPr>
            <a:r>
              <a:rPr lang="en-US" sz="1600" b="1" dirty="0" smtClean="0">
                <a:solidFill>
                  <a:schemeClr val="bg1"/>
                </a:solidFill>
              </a:rPr>
              <a:t>4TH INTERNATIONAL </a:t>
            </a:r>
            <a:r>
              <a:rPr lang="tr-TR" sz="1600" b="1" dirty="0" smtClean="0">
                <a:solidFill>
                  <a:schemeClr val="bg1"/>
                </a:solidFill>
              </a:rPr>
              <a:t>C</a:t>
            </a:r>
            <a:r>
              <a:rPr lang="en-US" sz="1600" b="1" dirty="0" smtClean="0">
                <a:solidFill>
                  <a:schemeClr val="bg1"/>
                </a:solidFill>
              </a:rPr>
              <a:t>ONFERENCE &amp; EXHIBITION ON NEUROLOGY AND THERAPEUTICS</a:t>
            </a:r>
            <a:r>
              <a:rPr lang="tr-TR" sz="1600" b="1" dirty="0" smtClean="0">
                <a:solidFill>
                  <a:schemeClr val="bg1"/>
                </a:solidFill>
              </a:rPr>
              <a:t>, ROME</a:t>
            </a:r>
            <a:endParaRPr lang="tr-TR" sz="1600" b="1" dirty="0">
              <a:solidFill>
                <a:schemeClr val="bg1"/>
              </a:solidFill>
            </a:endParaRPr>
          </a:p>
        </p:txBody>
      </p:sp>
      <p:sp>
        <p:nvSpPr>
          <p:cNvPr id="174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GABA loading of nanotube formulations is shown in the Table.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2111331679"/>
      </p:ext>
    </p:extLst>
  </p:cSld>
  <p:clrMapOvr>
    <a:masterClrMapping/>
  </p:clrMapOvr>
  <mc:AlternateContent xmlns:mc="http://schemas.openxmlformats.org/markup-compatibility/2006">
    <mc:Choice xmlns="" xmlns:p15="http://schemas.microsoft.com/office/powerpoint/2012/main" Requires="p15">
      <p:transition spd="slow">
        <p15:prstTrans prst="peelOff"/>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3581400" y="304800"/>
            <a:ext cx="5105400" cy="914400"/>
          </a:xfrm>
        </p:spPr>
        <p:txBody>
          <a:bodyPr>
            <a:noAutofit/>
          </a:bodyPr>
          <a:lstStyle/>
          <a:p>
            <a:pPr algn="r"/>
            <a:r>
              <a:rPr lang="tr-TR" sz="2800" b="1" i="1" dirty="0" smtClean="0">
                <a:solidFill>
                  <a:schemeClr val="tx2"/>
                </a:solidFill>
              </a:rPr>
              <a:t>IN VITRO </a:t>
            </a:r>
            <a:r>
              <a:rPr lang="tr-TR" sz="2800" b="1" dirty="0" smtClean="0">
                <a:solidFill>
                  <a:schemeClr val="tx2"/>
                </a:solidFill>
              </a:rPr>
              <a:t>RELEASE STUDY</a:t>
            </a:r>
            <a:br>
              <a:rPr lang="tr-TR" sz="2800" b="1" dirty="0" smtClean="0">
                <a:solidFill>
                  <a:schemeClr val="tx2"/>
                </a:solidFill>
              </a:rPr>
            </a:br>
            <a:r>
              <a:rPr lang="tr-TR" sz="2800" b="1" dirty="0" err="1" smtClean="0">
                <a:ln w="12700">
                  <a:solidFill>
                    <a:schemeClr val="accent5"/>
                  </a:solidFill>
                  <a:prstDash val="solid"/>
                </a:ln>
                <a:solidFill>
                  <a:schemeClr val="tx2">
                    <a:lumMod val="75000"/>
                  </a:schemeClr>
                </a:solidFill>
              </a:rPr>
              <a:t>Dialysis</a:t>
            </a:r>
            <a:r>
              <a:rPr lang="tr-TR" sz="2800" b="1" dirty="0" smtClean="0">
                <a:ln w="12700">
                  <a:solidFill>
                    <a:schemeClr val="accent5"/>
                  </a:solidFill>
                  <a:prstDash val="solid"/>
                </a:ln>
                <a:solidFill>
                  <a:schemeClr val="tx2">
                    <a:lumMod val="75000"/>
                  </a:schemeClr>
                </a:solidFill>
              </a:rPr>
              <a:t> </a:t>
            </a:r>
            <a:r>
              <a:rPr lang="tr-TR" sz="2800" b="1" dirty="0" err="1" smtClean="0">
                <a:ln w="12700">
                  <a:solidFill>
                    <a:schemeClr val="accent5"/>
                  </a:solidFill>
                  <a:prstDash val="solid"/>
                </a:ln>
                <a:solidFill>
                  <a:schemeClr val="tx2">
                    <a:lumMod val="75000"/>
                  </a:schemeClr>
                </a:solidFill>
              </a:rPr>
              <a:t>Bag</a:t>
            </a:r>
            <a:endParaRPr lang="en-US" sz="2800" b="1" dirty="0">
              <a:ln w="12700">
                <a:solidFill>
                  <a:schemeClr val="accent5"/>
                </a:solidFill>
                <a:prstDash val="solid"/>
              </a:ln>
              <a:solidFill>
                <a:schemeClr val="tx2">
                  <a:lumMod val="75000"/>
                </a:schemeClr>
              </a:solidFill>
            </a:endParaRPr>
          </a:p>
        </p:txBody>
      </p:sp>
      <p:graphicFrame>
        <p:nvGraphicFramePr>
          <p:cNvPr id="4" name="Grafik 3"/>
          <p:cNvGraphicFramePr/>
          <p:nvPr>
            <p:extLst>
              <p:ext uri="{D42A27DB-BD31-4B8C-83A1-F6EECF244321}">
                <p14:modId xmlns="" xmlns:p14="http://schemas.microsoft.com/office/powerpoint/2010/main" val="2582274005"/>
              </p:ext>
            </p:extLst>
          </p:nvPr>
        </p:nvGraphicFramePr>
        <p:xfrm>
          <a:off x="1981199" y="1369336"/>
          <a:ext cx="7066183" cy="4955264"/>
        </p:xfrm>
        <a:graphic>
          <a:graphicData uri="http://schemas.openxmlformats.org/drawingml/2006/chart">
            <c:chart xmlns:c="http://schemas.openxmlformats.org/drawingml/2006/chart" xmlns:r="http://schemas.openxmlformats.org/officeDocument/2006/relationships" r:id="rId4"/>
          </a:graphicData>
        </a:graphic>
      </p:graphicFrame>
      <p:sp>
        <p:nvSpPr>
          <p:cNvPr id="5" name="Metin kutusu 4"/>
          <p:cNvSpPr txBox="1"/>
          <p:nvPr/>
        </p:nvSpPr>
        <p:spPr>
          <a:xfrm>
            <a:off x="990600" y="6400800"/>
            <a:ext cx="8382000" cy="338554"/>
          </a:xfrm>
          <a:prstGeom prst="rect">
            <a:avLst/>
          </a:prstGeom>
          <a:noFill/>
        </p:spPr>
        <p:txBody>
          <a:bodyPr wrap="square" rtlCol="0">
            <a:spAutoFit/>
          </a:bodyPr>
          <a:lstStyle/>
          <a:p>
            <a:pPr>
              <a:spcBef>
                <a:spcPts val="600"/>
              </a:spcBef>
            </a:pPr>
            <a:r>
              <a:rPr lang="en-US" sz="1600" b="1" dirty="0" smtClean="0">
                <a:solidFill>
                  <a:schemeClr val="accent3">
                    <a:lumMod val="50000"/>
                  </a:schemeClr>
                </a:solidFill>
              </a:rPr>
              <a:t>4TH INTERNATIONAL </a:t>
            </a:r>
            <a:r>
              <a:rPr lang="tr-TR" sz="1600" b="1" dirty="0" smtClean="0">
                <a:solidFill>
                  <a:schemeClr val="accent3">
                    <a:lumMod val="50000"/>
                  </a:schemeClr>
                </a:solidFill>
              </a:rPr>
              <a:t>C</a:t>
            </a:r>
            <a:r>
              <a:rPr lang="en-US" sz="1600" b="1" dirty="0" smtClean="0">
                <a:solidFill>
                  <a:schemeClr val="accent3">
                    <a:lumMod val="50000"/>
                  </a:schemeClr>
                </a:solidFill>
              </a:rPr>
              <a:t>ONFERENCE &amp; EXHIBITION ON NEUROLOGY AND THERAPEUTICS</a:t>
            </a:r>
            <a:r>
              <a:rPr lang="tr-TR" sz="1600" b="1" dirty="0" smtClean="0">
                <a:solidFill>
                  <a:schemeClr val="accent3">
                    <a:lumMod val="50000"/>
                  </a:schemeClr>
                </a:solidFill>
              </a:rPr>
              <a:t>, ROME</a:t>
            </a:r>
            <a:endParaRPr lang="tr-TR" sz="1600" b="1" dirty="0">
              <a:solidFill>
                <a:schemeClr val="accent3">
                  <a:lumMod val="50000"/>
                </a:schemeClr>
              </a:solidFill>
            </a:endParaRPr>
          </a:p>
        </p:txBody>
      </p:sp>
    </p:spTree>
    <p:extLst>
      <p:ext uri="{BB962C8B-B14F-4D97-AF65-F5344CB8AC3E}">
        <p14:creationId xmlns="" xmlns:p14="http://schemas.microsoft.com/office/powerpoint/2010/main" val="4258298110"/>
      </p:ext>
    </p:extLst>
  </p:cSld>
  <p:clrMapOvr>
    <a:masterClrMapping/>
  </p:clrMapOvr>
  <mc:AlternateContent xmlns:mc="http://schemas.openxmlformats.org/markup-compatibility/2006">
    <mc:Choice xmlns="" xmlns:p15="http://schemas.microsoft.com/office/powerpoint/2012/main" Requires="p15">
      <p:transition spd="slow">
        <p15:prstTrans prst="peelOff"/>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txBox="1">
            <a:spLocks noChangeArrowheads="1"/>
          </p:cNvSpPr>
          <p:nvPr/>
        </p:nvSpPr>
        <p:spPr>
          <a:xfrm>
            <a:off x="1828800" y="1365766"/>
            <a:ext cx="7086600" cy="4876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lnSpc>
                <a:spcPct val="160000"/>
              </a:lnSpc>
              <a:buFont typeface="Arial" panose="020B0604020202020204" pitchFamily="34" charset="0"/>
              <a:buChar char="•"/>
            </a:pPr>
            <a:endParaRPr lang="tr-TR" altLang="ko-KR" sz="1800" dirty="0">
              <a:solidFill>
                <a:schemeClr val="bg1"/>
              </a:solidFill>
              <a:latin typeface="Arial" charset="0"/>
              <a:ea typeface="굴림" pitchFamily="34" charset="-127"/>
            </a:endParaRPr>
          </a:p>
        </p:txBody>
      </p:sp>
      <p:sp>
        <p:nvSpPr>
          <p:cNvPr id="23" name="AutoShape 68"/>
          <p:cNvSpPr>
            <a:spLocks noChangeArrowheads="1"/>
          </p:cNvSpPr>
          <p:nvPr/>
        </p:nvSpPr>
        <p:spPr bwMode="gray">
          <a:xfrm>
            <a:off x="2819400" y="730766"/>
            <a:ext cx="5562600" cy="635000"/>
          </a:xfrm>
          <a:prstGeom prst="roundRect">
            <a:avLst>
              <a:gd name="adj" fmla="val 0"/>
            </a:avLst>
          </a:prstGeom>
          <a:noFill/>
          <a:ln>
            <a:noFill/>
          </a:ln>
          <a:effectLst/>
          <a:extLst>
            <a:ext uri="{909E8E84-426E-40DD-AFC4-6F175D3DCCD1}">
              <a14:hiddenFill xmlns=""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 xmlns:a14="http://schemas.microsoft.com/office/drawing/2010/main" w="38100">
                <a:solidFill>
                  <a:schemeClr val="bg1"/>
                </a:solidFill>
                <a:round/>
                <a:headEnd/>
                <a:tailEnd/>
              </a14:hiddenLine>
            </a:ext>
            <a:ext uri="{AF507438-7753-43E0-B8FC-AC1667EBCBE1}">
              <a14:hiddenEffects xmlns="" xmlns:a14="http://schemas.microsoft.com/office/drawing/2010/main">
                <a:effectLst>
                  <a:outerShdw dist="107763" dir="2700000" algn="ctr" rotWithShape="0">
                    <a:srgbClr val="808080">
                      <a:alpha val="50000"/>
                    </a:srgbClr>
                  </a:outerShdw>
                </a:effectLst>
              </a14:hiddenEffects>
            </a:ext>
          </a:extLst>
        </p:spPr>
        <p:txBody>
          <a:bodyPr wrap="none" anchor="ctr"/>
          <a:lstStyle/>
          <a:p>
            <a:pPr algn="r" latinLnBrk="1">
              <a:defRPr/>
            </a:pPr>
            <a:r>
              <a:rPr kumimoji="1" lang="tr-TR" altLang="ko-KR" sz="3600" b="1" dirty="0" smtClean="0">
                <a:solidFill>
                  <a:schemeClr val="bg1"/>
                </a:solidFill>
                <a:ea typeface="굴림" pitchFamily="34" charset="-127"/>
              </a:rPr>
              <a:t>CYTOTOXICITY</a:t>
            </a:r>
            <a:endParaRPr kumimoji="1" lang="en-US" altLang="ko-KR" sz="3600" b="1" dirty="0">
              <a:solidFill>
                <a:schemeClr val="bg1"/>
              </a:solidFill>
              <a:ea typeface="굴림" pitchFamily="34" charset="-127"/>
            </a:endParaRPr>
          </a:p>
        </p:txBody>
      </p:sp>
      <p:sp>
        <p:nvSpPr>
          <p:cNvPr id="5" name="Rectangle 3"/>
          <p:cNvSpPr txBox="1">
            <a:spLocks noChangeArrowheads="1"/>
          </p:cNvSpPr>
          <p:nvPr/>
        </p:nvSpPr>
        <p:spPr>
          <a:xfrm>
            <a:off x="1600200" y="1295400"/>
            <a:ext cx="7086600" cy="4876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lnSpc>
                <a:spcPct val="160000"/>
              </a:lnSpc>
              <a:buFont typeface="Arial" panose="020B0604020202020204" pitchFamily="34" charset="0"/>
              <a:buChar char="•"/>
            </a:pPr>
            <a:endParaRPr lang="tr-TR" altLang="ko-KR" sz="1800" dirty="0">
              <a:solidFill>
                <a:schemeClr val="bg1"/>
              </a:solidFill>
              <a:latin typeface="Arial" charset="0"/>
              <a:ea typeface="굴림" pitchFamily="34" charset="-127"/>
            </a:endParaRPr>
          </a:p>
        </p:txBody>
      </p:sp>
      <p:graphicFrame>
        <p:nvGraphicFramePr>
          <p:cNvPr id="6" name="Grafik 5"/>
          <p:cNvGraphicFramePr/>
          <p:nvPr>
            <p:extLst>
              <p:ext uri="{D42A27DB-BD31-4B8C-83A1-F6EECF244321}">
                <p14:modId xmlns="" xmlns:p14="http://schemas.microsoft.com/office/powerpoint/2010/main" val="2851978055"/>
              </p:ext>
            </p:extLst>
          </p:nvPr>
        </p:nvGraphicFramePr>
        <p:xfrm>
          <a:off x="2057400" y="2438400"/>
          <a:ext cx="8229600" cy="4571999"/>
        </p:xfrm>
        <a:graphic>
          <a:graphicData uri="http://schemas.openxmlformats.org/drawingml/2006/chart">
            <c:chart xmlns:c="http://schemas.openxmlformats.org/drawingml/2006/chart" xmlns:r="http://schemas.openxmlformats.org/officeDocument/2006/relationships" r:id="rId3"/>
          </a:graphicData>
        </a:graphic>
      </p:graphicFrame>
      <p:sp>
        <p:nvSpPr>
          <p:cNvPr id="7" name="Metin kutusu 6"/>
          <p:cNvSpPr txBox="1"/>
          <p:nvPr/>
        </p:nvSpPr>
        <p:spPr>
          <a:xfrm>
            <a:off x="582168" y="6548673"/>
            <a:ext cx="8382000" cy="338554"/>
          </a:xfrm>
          <a:prstGeom prst="rect">
            <a:avLst/>
          </a:prstGeom>
          <a:noFill/>
        </p:spPr>
        <p:txBody>
          <a:bodyPr wrap="square" rtlCol="0">
            <a:spAutoFit/>
          </a:bodyPr>
          <a:lstStyle/>
          <a:p>
            <a:pPr>
              <a:spcBef>
                <a:spcPts val="600"/>
              </a:spcBef>
            </a:pPr>
            <a:r>
              <a:rPr lang="en-US" sz="1600" b="1" dirty="0" smtClean="0">
                <a:solidFill>
                  <a:schemeClr val="bg1"/>
                </a:solidFill>
              </a:rPr>
              <a:t>4TH INTERNATIONAL </a:t>
            </a:r>
            <a:r>
              <a:rPr lang="tr-TR" sz="1600" b="1" dirty="0" smtClean="0">
                <a:solidFill>
                  <a:schemeClr val="bg1"/>
                </a:solidFill>
              </a:rPr>
              <a:t>C</a:t>
            </a:r>
            <a:r>
              <a:rPr lang="en-US" sz="1600" b="1" dirty="0" smtClean="0">
                <a:solidFill>
                  <a:schemeClr val="bg1"/>
                </a:solidFill>
              </a:rPr>
              <a:t>ONFERENCE &amp; EXHIBITION ON NEUROLOGY AND THERAPEUTICS</a:t>
            </a:r>
            <a:r>
              <a:rPr lang="tr-TR" sz="1600" b="1" dirty="0" smtClean="0">
                <a:solidFill>
                  <a:schemeClr val="bg1"/>
                </a:solidFill>
              </a:rPr>
              <a:t>, ROME</a:t>
            </a:r>
            <a:endParaRPr lang="tr-TR" sz="1600" b="1" dirty="0">
              <a:solidFill>
                <a:schemeClr val="bg1"/>
              </a:solidFill>
            </a:endParaRPr>
          </a:p>
        </p:txBody>
      </p:sp>
    </p:spTree>
    <p:extLst>
      <p:ext uri="{BB962C8B-B14F-4D97-AF65-F5344CB8AC3E}">
        <p14:creationId xmlns="" xmlns:p14="http://schemas.microsoft.com/office/powerpoint/2010/main" val="3330824226"/>
      </p:ext>
    </p:extLst>
  </p:cSld>
  <p:clrMapOvr>
    <a:masterClrMapping/>
  </p:clrMapOvr>
  <mc:AlternateContent xmlns:mc="http://schemas.openxmlformats.org/markup-compatibility/2006">
    <mc:Choice xmlns="" xmlns:p15="http://schemas.microsoft.com/office/powerpoint/2012/main" Requires="p15">
      <p:transition spd="slow">
        <p15:prstTrans prst="peelOff"/>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AutoShape 68"/>
          <p:cNvSpPr>
            <a:spLocks noChangeArrowheads="1"/>
          </p:cNvSpPr>
          <p:nvPr/>
        </p:nvSpPr>
        <p:spPr bwMode="gray">
          <a:xfrm>
            <a:off x="5140890" y="292100"/>
            <a:ext cx="3581400" cy="635000"/>
          </a:xfrm>
          <a:prstGeom prst="roundRect">
            <a:avLst>
              <a:gd name="adj" fmla="val 0"/>
            </a:avLst>
          </a:prstGeom>
          <a:noFill/>
          <a:ln>
            <a:noFill/>
          </a:ln>
          <a:effectLst/>
          <a:extLst>
            <a:ext uri="{909E8E84-426E-40DD-AFC4-6F175D3DCCD1}">
              <a14:hiddenFill xmlns=""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 xmlns:a14="http://schemas.microsoft.com/office/drawing/2010/main" w="38100">
                <a:solidFill>
                  <a:schemeClr val="bg1"/>
                </a:solidFill>
                <a:round/>
                <a:headEnd/>
                <a:tailEnd/>
              </a14:hiddenLine>
            </a:ext>
            <a:ext uri="{AF507438-7753-43E0-B8FC-AC1667EBCBE1}">
              <a14:hiddenEffects xmlns="" xmlns:a14="http://schemas.microsoft.com/office/drawing/2010/main">
                <a:effectLst>
                  <a:outerShdw dist="107763" dir="2700000" algn="ctr" rotWithShape="0">
                    <a:srgbClr val="808080">
                      <a:alpha val="50000"/>
                    </a:srgbClr>
                  </a:outerShdw>
                </a:effectLst>
              </a14:hiddenEffects>
            </a:ext>
          </a:extLst>
        </p:spPr>
        <p:txBody>
          <a:bodyPr wrap="none" anchor="ctr"/>
          <a:lstStyle/>
          <a:p>
            <a:pPr algn="r" latinLnBrk="1">
              <a:defRPr/>
            </a:pPr>
            <a:r>
              <a:rPr kumimoji="1" lang="tr-TR" altLang="ko-KR" sz="3500" b="1" i="1" dirty="0" smtClean="0">
                <a:solidFill>
                  <a:schemeClr val="bg1"/>
                </a:solidFill>
                <a:ea typeface="굴림" pitchFamily="34" charset="-127"/>
              </a:rPr>
              <a:t>IN VIVO </a:t>
            </a:r>
            <a:r>
              <a:rPr kumimoji="1" lang="tr-TR" altLang="ko-KR" sz="3500" b="1" dirty="0" smtClean="0">
                <a:solidFill>
                  <a:schemeClr val="bg1"/>
                </a:solidFill>
                <a:ea typeface="굴림" pitchFamily="34" charset="-127"/>
              </a:rPr>
              <a:t>STUDIES</a:t>
            </a:r>
            <a:endParaRPr kumimoji="1" lang="en-US" altLang="ko-KR" sz="3500" b="1" dirty="0">
              <a:solidFill>
                <a:schemeClr val="bg1"/>
              </a:solidFill>
              <a:ea typeface="굴림" pitchFamily="34" charset="-127"/>
            </a:endParaRPr>
          </a:p>
        </p:txBody>
      </p:sp>
      <p:sp>
        <p:nvSpPr>
          <p:cNvPr id="5" name="Rectangle 3"/>
          <p:cNvSpPr txBox="1">
            <a:spLocks noChangeArrowheads="1"/>
          </p:cNvSpPr>
          <p:nvPr/>
        </p:nvSpPr>
        <p:spPr>
          <a:xfrm>
            <a:off x="1600200" y="1295400"/>
            <a:ext cx="7086600" cy="4876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lnSpc>
                <a:spcPct val="160000"/>
              </a:lnSpc>
              <a:buFont typeface="Arial" panose="020B0604020202020204" pitchFamily="34" charset="0"/>
              <a:buChar char="•"/>
            </a:pPr>
            <a:endParaRPr lang="tr-TR" altLang="ko-KR" sz="1800" dirty="0">
              <a:solidFill>
                <a:schemeClr val="bg1"/>
              </a:solidFill>
              <a:latin typeface="Arial" charset="0"/>
              <a:ea typeface="굴림" pitchFamily="34" charset="-127"/>
            </a:endParaRPr>
          </a:p>
        </p:txBody>
      </p:sp>
      <p:graphicFrame>
        <p:nvGraphicFramePr>
          <p:cNvPr id="3" name="Tablo 2"/>
          <p:cNvGraphicFramePr>
            <a:graphicFrameLocks noGrp="1"/>
          </p:cNvGraphicFramePr>
          <p:nvPr>
            <p:extLst>
              <p:ext uri="{D42A27DB-BD31-4B8C-83A1-F6EECF244321}">
                <p14:modId xmlns="" xmlns:p14="http://schemas.microsoft.com/office/powerpoint/2010/main" val="2378758950"/>
              </p:ext>
            </p:extLst>
          </p:nvPr>
        </p:nvGraphicFramePr>
        <p:xfrm>
          <a:off x="152400" y="995717"/>
          <a:ext cx="8839199" cy="3460765"/>
        </p:xfrm>
        <a:graphic>
          <a:graphicData uri="http://schemas.openxmlformats.org/drawingml/2006/table">
            <a:tbl>
              <a:tblPr firstRow="1" firstCol="1" bandRow="1">
                <a:tableStyleId>{00A15C55-8517-42AA-B614-E9B94910E393}</a:tableStyleId>
              </a:tblPr>
              <a:tblGrid>
                <a:gridCol w="3442490"/>
                <a:gridCol w="1713362"/>
                <a:gridCol w="1918215"/>
                <a:gridCol w="1765132"/>
              </a:tblGrid>
              <a:tr h="520742">
                <a:tc>
                  <a:txBody>
                    <a:bodyPr/>
                    <a:lstStyle/>
                    <a:p>
                      <a:pPr algn="ctr">
                        <a:lnSpc>
                          <a:spcPct val="107000"/>
                        </a:lnSpc>
                        <a:spcBef>
                          <a:spcPts val="200"/>
                        </a:spcBef>
                        <a:spcAft>
                          <a:spcPts val="200"/>
                        </a:spcAft>
                      </a:pPr>
                      <a:r>
                        <a:rPr lang="en-GB" sz="2000" dirty="0">
                          <a:solidFill>
                            <a:schemeClr val="tx1"/>
                          </a:solidFill>
                          <a:effectLst/>
                        </a:rPr>
                        <a:t>Seizure parameters</a:t>
                      </a:r>
                      <a:endParaRPr lang="tr-T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lnSpc>
                          <a:spcPct val="107000"/>
                        </a:lnSpc>
                        <a:spcBef>
                          <a:spcPts val="200"/>
                        </a:spcBef>
                        <a:spcAft>
                          <a:spcPts val="200"/>
                        </a:spcAft>
                      </a:pPr>
                      <a:r>
                        <a:rPr lang="en-GB" sz="2000" dirty="0">
                          <a:solidFill>
                            <a:schemeClr val="tx1"/>
                          </a:solidFill>
                          <a:effectLst/>
                        </a:rPr>
                        <a:t>GABA Solution</a:t>
                      </a:r>
                      <a:endParaRPr lang="tr-T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lnSpc>
                          <a:spcPct val="107000"/>
                        </a:lnSpc>
                        <a:spcBef>
                          <a:spcPts val="200"/>
                        </a:spcBef>
                        <a:spcAft>
                          <a:spcPts val="200"/>
                        </a:spcAft>
                      </a:pPr>
                      <a:r>
                        <a:rPr lang="en-GB" sz="2000" dirty="0">
                          <a:solidFill>
                            <a:schemeClr val="tx1"/>
                          </a:solidFill>
                          <a:effectLst/>
                        </a:rPr>
                        <a:t>PBS (pH 7.4)</a:t>
                      </a:r>
                      <a:endParaRPr lang="tr-T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lnSpc>
                          <a:spcPct val="107000"/>
                        </a:lnSpc>
                        <a:spcBef>
                          <a:spcPts val="200"/>
                        </a:spcBef>
                        <a:spcAft>
                          <a:spcPts val="200"/>
                        </a:spcAft>
                      </a:pPr>
                      <a:r>
                        <a:rPr lang="en-GB" sz="2000" dirty="0">
                          <a:solidFill>
                            <a:schemeClr val="tx1"/>
                          </a:solidFill>
                          <a:effectLst/>
                        </a:rPr>
                        <a:t>HNT-GABA H1</a:t>
                      </a:r>
                      <a:endParaRPr lang="tr-T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cell3D prstMaterial="dkEdge">
                      <a:bevel/>
                      <a:lightRig rig="flood" dir="t"/>
                    </a:cell3D>
                  </a:tcPr>
                </a:tc>
              </a:tr>
              <a:tr h="423103">
                <a:tc>
                  <a:txBody>
                    <a:bodyPr/>
                    <a:lstStyle/>
                    <a:p>
                      <a:pPr algn="ctr">
                        <a:lnSpc>
                          <a:spcPct val="107000"/>
                        </a:lnSpc>
                        <a:spcBef>
                          <a:spcPts val="200"/>
                        </a:spcBef>
                        <a:spcAft>
                          <a:spcPts val="200"/>
                        </a:spcAft>
                      </a:pPr>
                      <a:r>
                        <a:rPr lang="en-GB" sz="2000" dirty="0">
                          <a:effectLst/>
                        </a:rPr>
                        <a:t>Latency ± SD (min)</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lnSpc>
                          <a:spcPct val="107000"/>
                        </a:lnSpc>
                        <a:spcBef>
                          <a:spcPts val="200"/>
                        </a:spcBef>
                        <a:spcAft>
                          <a:spcPts val="200"/>
                        </a:spcAft>
                      </a:pPr>
                      <a:r>
                        <a:rPr lang="en-GB" sz="2000" b="1" dirty="0" smtClean="0">
                          <a:effectLst/>
                        </a:rPr>
                        <a:t>01</a:t>
                      </a:r>
                      <a:r>
                        <a:rPr lang="tr-TR" sz="2000" b="1" dirty="0" smtClean="0">
                          <a:effectLst/>
                        </a:rPr>
                        <a:t>.</a:t>
                      </a:r>
                      <a:r>
                        <a:rPr lang="en-GB" sz="2000" b="1" dirty="0" smtClean="0">
                          <a:effectLst/>
                        </a:rPr>
                        <a:t>13 </a:t>
                      </a:r>
                      <a:r>
                        <a:rPr lang="en-GB" sz="2000" b="1" dirty="0">
                          <a:effectLst/>
                        </a:rPr>
                        <a:t>± </a:t>
                      </a:r>
                      <a:r>
                        <a:rPr lang="en-GB" sz="2000" b="1" dirty="0" smtClean="0">
                          <a:effectLst/>
                        </a:rPr>
                        <a:t>00</a:t>
                      </a:r>
                      <a:r>
                        <a:rPr lang="tr-TR" sz="2000" b="1" dirty="0" smtClean="0">
                          <a:effectLst/>
                        </a:rPr>
                        <a:t>.</a:t>
                      </a:r>
                      <a:r>
                        <a:rPr lang="en-GB" sz="2000" b="1" dirty="0" smtClean="0">
                          <a:effectLst/>
                        </a:rPr>
                        <a:t>13</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lnSpc>
                          <a:spcPct val="107000"/>
                        </a:lnSpc>
                        <a:spcBef>
                          <a:spcPts val="200"/>
                        </a:spcBef>
                        <a:spcAft>
                          <a:spcPts val="200"/>
                        </a:spcAft>
                      </a:pPr>
                      <a:r>
                        <a:rPr lang="en-GB" sz="2000" b="1" dirty="0" smtClean="0">
                          <a:effectLst/>
                        </a:rPr>
                        <a:t>01</a:t>
                      </a:r>
                      <a:r>
                        <a:rPr lang="tr-TR" sz="2000" b="1" dirty="0" smtClean="0">
                          <a:effectLst/>
                        </a:rPr>
                        <a:t>.</a:t>
                      </a:r>
                      <a:r>
                        <a:rPr lang="en-GB" sz="2000" b="1" dirty="0" smtClean="0">
                          <a:effectLst/>
                        </a:rPr>
                        <a:t>12 </a:t>
                      </a:r>
                      <a:r>
                        <a:rPr lang="en-GB" sz="2000" b="1" dirty="0">
                          <a:effectLst/>
                        </a:rPr>
                        <a:t>± </a:t>
                      </a:r>
                      <a:r>
                        <a:rPr lang="en-GB" sz="2000" b="1" dirty="0" smtClean="0">
                          <a:effectLst/>
                        </a:rPr>
                        <a:t>00</a:t>
                      </a:r>
                      <a:r>
                        <a:rPr lang="tr-TR" sz="2000" b="1" dirty="0" smtClean="0">
                          <a:effectLst/>
                        </a:rPr>
                        <a:t>.</a:t>
                      </a:r>
                      <a:r>
                        <a:rPr lang="en-GB" sz="2000" b="1" dirty="0" smtClean="0">
                          <a:effectLst/>
                        </a:rPr>
                        <a:t>18</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lnSpc>
                          <a:spcPct val="107000"/>
                        </a:lnSpc>
                        <a:spcBef>
                          <a:spcPts val="200"/>
                        </a:spcBef>
                        <a:spcAft>
                          <a:spcPts val="200"/>
                        </a:spcAft>
                      </a:pPr>
                      <a:r>
                        <a:rPr lang="en-GB" sz="2000" b="1" dirty="0" smtClean="0">
                          <a:effectLst/>
                        </a:rPr>
                        <a:t>01</a:t>
                      </a:r>
                      <a:r>
                        <a:rPr lang="tr-TR" sz="2000" b="1" dirty="0" smtClean="0">
                          <a:effectLst/>
                        </a:rPr>
                        <a:t>.</a:t>
                      </a:r>
                      <a:r>
                        <a:rPr lang="en-GB" sz="2000" b="1" dirty="0" smtClean="0">
                          <a:effectLst/>
                        </a:rPr>
                        <a:t>31 </a:t>
                      </a:r>
                      <a:r>
                        <a:rPr lang="en-GB" sz="2000" b="1" dirty="0">
                          <a:effectLst/>
                        </a:rPr>
                        <a:t>± </a:t>
                      </a:r>
                      <a:r>
                        <a:rPr lang="en-GB" sz="2000" b="1" dirty="0" smtClean="0">
                          <a:effectLst/>
                        </a:rPr>
                        <a:t>00</a:t>
                      </a:r>
                      <a:r>
                        <a:rPr lang="tr-TR" sz="2000" b="1" dirty="0" smtClean="0">
                          <a:effectLst/>
                        </a:rPr>
                        <a:t>.</a:t>
                      </a:r>
                      <a:r>
                        <a:rPr lang="en-GB" sz="2000" b="1" dirty="0" smtClean="0">
                          <a:effectLst/>
                        </a:rPr>
                        <a:t>48</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cell3D prstMaterial="dkEdge">
                      <a:bevel/>
                      <a:lightRig rig="flood" dir="t"/>
                    </a:cell3D>
                  </a:tcPr>
                </a:tc>
              </a:tr>
              <a:tr h="781113">
                <a:tc>
                  <a:txBody>
                    <a:bodyPr/>
                    <a:lstStyle/>
                    <a:p>
                      <a:pPr algn="ctr">
                        <a:lnSpc>
                          <a:spcPct val="107000"/>
                        </a:lnSpc>
                        <a:spcBef>
                          <a:spcPts val="200"/>
                        </a:spcBef>
                        <a:spcAft>
                          <a:spcPts val="200"/>
                        </a:spcAft>
                      </a:pPr>
                      <a:r>
                        <a:rPr lang="en-GB" sz="2000" dirty="0">
                          <a:effectLst/>
                        </a:rPr>
                        <a:t>Ending time of the convulsion ± SD (immobility) (min)</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lnSpc>
                          <a:spcPct val="107000"/>
                        </a:lnSpc>
                        <a:spcBef>
                          <a:spcPts val="200"/>
                        </a:spcBef>
                        <a:spcAft>
                          <a:spcPts val="200"/>
                        </a:spcAft>
                      </a:pPr>
                      <a:r>
                        <a:rPr lang="en-GB" sz="2000" b="1" dirty="0" smtClean="0">
                          <a:effectLst/>
                        </a:rPr>
                        <a:t>25</a:t>
                      </a:r>
                      <a:r>
                        <a:rPr lang="tr-TR" sz="2000" b="1" dirty="0" smtClean="0">
                          <a:effectLst/>
                        </a:rPr>
                        <a:t>.</a:t>
                      </a:r>
                      <a:r>
                        <a:rPr lang="en-GB" sz="2000" b="1" dirty="0" smtClean="0">
                          <a:effectLst/>
                        </a:rPr>
                        <a:t>35 </a:t>
                      </a:r>
                      <a:r>
                        <a:rPr lang="en-GB" sz="2000" b="1" dirty="0">
                          <a:effectLst/>
                        </a:rPr>
                        <a:t>± </a:t>
                      </a:r>
                      <a:r>
                        <a:rPr lang="en-GB" sz="2000" b="1" dirty="0" smtClean="0">
                          <a:effectLst/>
                        </a:rPr>
                        <a:t>04</a:t>
                      </a:r>
                      <a:r>
                        <a:rPr lang="tr-TR" sz="2000" b="1" dirty="0" smtClean="0">
                          <a:effectLst/>
                        </a:rPr>
                        <a:t>.</a:t>
                      </a:r>
                      <a:r>
                        <a:rPr lang="en-GB" sz="2000" b="1" dirty="0" smtClean="0">
                          <a:effectLst/>
                        </a:rPr>
                        <a:t>43</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lnSpc>
                          <a:spcPct val="107000"/>
                        </a:lnSpc>
                        <a:spcBef>
                          <a:spcPts val="200"/>
                        </a:spcBef>
                        <a:spcAft>
                          <a:spcPts val="200"/>
                        </a:spcAft>
                      </a:pPr>
                      <a:r>
                        <a:rPr lang="en-GB" sz="2000" b="1" dirty="0" smtClean="0">
                          <a:effectLst/>
                        </a:rPr>
                        <a:t>21</a:t>
                      </a:r>
                      <a:r>
                        <a:rPr lang="tr-TR" sz="2000" b="1" dirty="0" smtClean="0">
                          <a:effectLst/>
                        </a:rPr>
                        <a:t>.</a:t>
                      </a:r>
                      <a:r>
                        <a:rPr lang="en-GB" sz="2000" b="1" dirty="0" smtClean="0">
                          <a:effectLst/>
                        </a:rPr>
                        <a:t>21 </a:t>
                      </a:r>
                      <a:r>
                        <a:rPr lang="en-GB" sz="2000" b="1" dirty="0">
                          <a:effectLst/>
                        </a:rPr>
                        <a:t>± </a:t>
                      </a:r>
                      <a:r>
                        <a:rPr lang="en-GB" sz="2000" b="1" dirty="0" smtClean="0">
                          <a:effectLst/>
                        </a:rPr>
                        <a:t>08</a:t>
                      </a:r>
                      <a:r>
                        <a:rPr lang="tr-TR" sz="2000" b="1" dirty="0" smtClean="0">
                          <a:effectLst/>
                        </a:rPr>
                        <a:t>.</a:t>
                      </a:r>
                      <a:r>
                        <a:rPr lang="en-GB" sz="2000" b="1" dirty="0" smtClean="0">
                          <a:effectLst/>
                        </a:rPr>
                        <a:t>51</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lnSpc>
                          <a:spcPct val="107000"/>
                        </a:lnSpc>
                        <a:spcBef>
                          <a:spcPts val="200"/>
                        </a:spcBef>
                        <a:spcAft>
                          <a:spcPts val="200"/>
                        </a:spcAft>
                      </a:pPr>
                      <a:r>
                        <a:rPr lang="en-GB" sz="2000" b="1" dirty="0" smtClean="0">
                          <a:effectLst/>
                        </a:rPr>
                        <a:t>17</a:t>
                      </a:r>
                      <a:r>
                        <a:rPr lang="tr-TR" sz="2000" b="1" dirty="0" smtClean="0">
                          <a:effectLst/>
                        </a:rPr>
                        <a:t>.</a:t>
                      </a:r>
                      <a:r>
                        <a:rPr lang="en-GB" sz="2000" b="1" dirty="0" smtClean="0">
                          <a:effectLst/>
                        </a:rPr>
                        <a:t>59 </a:t>
                      </a:r>
                      <a:r>
                        <a:rPr lang="en-GB" sz="2000" b="1" dirty="0">
                          <a:effectLst/>
                        </a:rPr>
                        <a:t>± </a:t>
                      </a:r>
                      <a:r>
                        <a:rPr lang="en-GB" sz="2000" b="1" dirty="0" smtClean="0">
                          <a:effectLst/>
                        </a:rPr>
                        <a:t>09</a:t>
                      </a:r>
                      <a:r>
                        <a:rPr lang="tr-TR" sz="2000" b="1" dirty="0" smtClean="0">
                          <a:effectLst/>
                        </a:rPr>
                        <a:t>.</a:t>
                      </a:r>
                      <a:r>
                        <a:rPr lang="en-GB" sz="2000" b="1" dirty="0" smtClean="0">
                          <a:effectLst/>
                        </a:rPr>
                        <a:t>36</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cell3D prstMaterial="dkEdge">
                      <a:bevel/>
                      <a:lightRig rig="flood" dir="t"/>
                    </a:cell3D>
                  </a:tcPr>
                </a:tc>
              </a:tr>
              <a:tr h="781113">
                <a:tc>
                  <a:txBody>
                    <a:bodyPr/>
                    <a:lstStyle/>
                    <a:p>
                      <a:pPr algn="ctr">
                        <a:lnSpc>
                          <a:spcPct val="107000"/>
                        </a:lnSpc>
                        <a:spcBef>
                          <a:spcPts val="200"/>
                        </a:spcBef>
                        <a:spcAft>
                          <a:spcPts val="200"/>
                        </a:spcAft>
                      </a:pPr>
                      <a:r>
                        <a:rPr lang="en-GB" sz="2000" dirty="0">
                          <a:effectLst/>
                        </a:rPr>
                        <a:t>Duration of severe convulsion ± SD (min)</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lnSpc>
                          <a:spcPct val="107000"/>
                        </a:lnSpc>
                        <a:spcBef>
                          <a:spcPts val="200"/>
                        </a:spcBef>
                        <a:spcAft>
                          <a:spcPts val="200"/>
                        </a:spcAft>
                      </a:pPr>
                      <a:r>
                        <a:rPr lang="en-GB" sz="2000" b="1" dirty="0" smtClean="0">
                          <a:effectLst/>
                        </a:rPr>
                        <a:t>02</a:t>
                      </a:r>
                      <a:r>
                        <a:rPr lang="tr-TR" sz="2000" b="1" dirty="0" smtClean="0">
                          <a:effectLst/>
                        </a:rPr>
                        <a:t>.</a:t>
                      </a:r>
                      <a:r>
                        <a:rPr lang="en-GB" sz="2000" b="1" dirty="0" smtClean="0">
                          <a:effectLst/>
                        </a:rPr>
                        <a:t>37 </a:t>
                      </a:r>
                      <a:r>
                        <a:rPr lang="en-GB" sz="2000" b="1" dirty="0">
                          <a:effectLst/>
                        </a:rPr>
                        <a:t>± </a:t>
                      </a:r>
                      <a:r>
                        <a:rPr lang="en-GB" sz="2000" b="1" dirty="0" smtClean="0">
                          <a:effectLst/>
                        </a:rPr>
                        <a:t>01</a:t>
                      </a:r>
                      <a:r>
                        <a:rPr lang="tr-TR" sz="2000" b="1" dirty="0" smtClean="0">
                          <a:effectLst/>
                        </a:rPr>
                        <a:t>.</a:t>
                      </a:r>
                      <a:r>
                        <a:rPr lang="en-GB" sz="2000" b="1" dirty="0" smtClean="0">
                          <a:effectLst/>
                        </a:rPr>
                        <a:t>34</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lnSpc>
                          <a:spcPct val="107000"/>
                        </a:lnSpc>
                        <a:spcBef>
                          <a:spcPts val="200"/>
                        </a:spcBef>
                        <a:spcAft>
                          <a:spcPts val="200"/>
                        </a:spcAft>
                      </a:pPr>
                      <a:r>
                        <a:rPr lang="en-GB" sz="2000" b="1" dirty="0" smtClean="0">
                          <a:effectLst/>
                        </a:rPr>
                        <a:t>04</a:t>
                      </a:r>
                      <a:r>
                        <a:rPr lang="tr-TR" sz="2000" b="1" dirty="0" smtClean="0">
                          <a:effectLst/>
                        </a:rPr>
                        <a:t>.</a:t>
                      </a:r>
                      <a:r>
                        <a:rPr lang="en-GB" sz="2000" b="1" dirty="0" smtClean="0">
                          <a:effectLst/>
                        </a:rPr>
                        <a:t>25 </a:t>
                      </a:r>
                      <a:r>
                        <a:rPr lang="en-GB" sz="2000" b="1" dirty="0">
                          <a:effectLst/>
                        </a:rPr>
                        <a:t>± </a:t>
                      </a:r>
                      <a:r>
                        <a:rPr lang="en-GB" sz="2000" b="1" dirty="0" smtClean="0">
                          <a:effectLst/>
                        </a:rPr>
                        <a:t>01</a:t>
                      </a:r>
                      <a:r>
                        <a:rPr lang="tr-TR" sz="2000" b="1" dirty="0" smtClean="0">
                          <a:effectLst/>
                        </a:rPr>
                        <a:t>.</a:t>
                      </a:r>
                      <a:r>
                        <a:rPr lang="en-GB" sz="2000" b="1" dirty="0" smtClean="0">
                          <a:effectLst/>
                        </a:rPr>
                        <a:t>57</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lnSpc>
                          <a:spcPct val="107000"/>
                        </a:lnSpc>
                        <a:spcBef>
                          <a:spcPts val="200"/>
                        </a:spcBef>
                        <a:spcAft>
                          <a:spcPts val="200"/>
                        </a:spcAft>
                      </a:pPr>
                      <a:r>
                        <a:rPr lang="en-GB" sz="2000" b="1" dirty="0" smtClean="0">
                          <a:effectLst/>
                        </a:rPr>
                        <a:t>01</a:t>
                      </a:r>
                      <a:r>
                        <a:rPr lang="tr-TR" sz="2000" b="1" dirty="0" smtClean="0">
                          <a:effectLst/>
                        </a:rPr>
                        <a:t>.</a:t>
                      </a:r>
                      <a:r>
                        <a:rPr lang="en-GB" sz="2000" b="1" dirty="0" smtClean="0">
                          <a:effectLst/>
                        </a:rPr>
                        <a:t>35 </a:t>
                      </a:r>
                      <a:r>
                        <a:rPr lang="en-GB" sz="2000" b="1" dirty="0">
                          <a:effectLst/>
                        </a:rPr>
                        <a:t>± </a:t>
                      </a:r>
                      <a:r>
                        <a:rPr lang="en-GB" sz="2000" b="1" dirty="0" smtClean="0">
                          <a:effectLst/>
                        </a:rPr>
                        <a:t>01</a:t>
                      </a:r>
                      <a:r>
                        <a:rPr lang="tr-TR" sz="2000" b="1" dirty="0" smtClean="0">
                          <a:effectLst/>
                        </a:rPr>
                        <a:t>.</a:t>
                      </a:r>
                      <a:r>
                        <a:rPr lang="en-GB" sz="2000" b="1" dirty="0" smtClean="0">
                          <a:effectLst/>
                        </a:rPr>
                        <a:t>02</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cell3D prstMaterial="dkEdge">
                      <a:bevel/>
                      <a:lightRig rig="flood" dir="t"/>
                    </a:cell3D>
                  </a:tcPr>
                </a:tc>
              </a:tr>
              <a:tr h="520742">
                <a:tc>
                  <a:txBody>
                    <a:bodyPr/>
                    <a:lstStyle/>
                    <a:p>
                      <a:pPr algn="ctr">
                        <a:lnSpc>
                          <a:spcPct val="107000"/>
                        </a:lnSpc>
                        <a:spcBef>
                          <a:spcPts val="200"/>
                        </a:spcBef>
                        <a:spcAft>
                          <a:spcPts val="200"/>
                        </a:spcAft>
                      </a:pPr>
                      <a:r>
                        <a:rPr lang="en-GB" sz="2000" dirty="0">
                          <a:effectLst/>
                        </a:rPr>
                        <a:t>Time of death ± SD (min)</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lnSpc>
                          <a:spcPct val="107000"/>
                        </a:lnSpc>
                        <a:spcBef>
                          <a:spcPts val="200"/>
                        </a:spcBef>
                        <a:spcAft>
                          <a:spcPts val="200"/>
                        </a:spcAft>
                      </a:pPr>
                      <a:r>
                        <a:rPr lang="en-GB" sz="2000" b="1" dirty="0" smtClean="0">
                          <a:effectLst/>
                        </a:rPr>
                        <a:t>10</a:t>
                      </a:r>
                      <a:r>
                        <a:rPr lang="tr-TR" sz="2000" b="1" dirty="0" smtClean="0">
                          <a:effectLst/>
                        </a:rPr>
                        <a:t>.</a:t>
                      </a:r>
                      <a:r>
                        <a:rPr lang="en-GB" sz="2000" b="1" dirty="0" smtClean="0">
                          <a:effectLst/>
                        </a:rPr>
                        <a:t>58</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lnSpc>
                          <a:spcPct val="107000"/>
                        </a:lnSpc>
                        <a:spcBef>
                          <a:spcPts val="200"/>
                        </a:spcBef>
                        <a:spcAft>
                          <a:spcPts val="200"/>
                        </a:spcAft>
                      </a:pPr>
                      <a:r>
                        <a:rPr lang="en-GB" sz="2000" b="1" dirty="0">
                          <a:effectLst/>
                        </a:rPr>
                        <a:t>12:42</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lnSpc>
                          <a:spcPct val="107000"/>
                        </a:lnSpc>
                        <a:spcBef>
                          <a:spcPts val="200"/>
                        </a:spcBef>
                        <a:spcAft>
                          <a:spcPts val="200"/>
                        </a:spcAft>
                      </a:pPr>
                      <a:r>
                        <a:rPr lang="en-GB" sz="2000" b="1" dirty="0">
                          <a:effectLst/>
                        </a:rPr>
                        <a:t>-</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cell3D prstMaterial="dkEdge">
                      <a:bevel/>
                      <a:lightRig rig="flood" dir="t"/>
                    </a:cell3D>
                  </a:tcPr>
                </a:tc>
              </a:tr>
              <a:tr h="433952">
                <a:tc>
                  <a:txBody>
                    <a:bodyPr/>
                    <a:lstStyle/>
                    <a:p>
                      <a:pPr algn="ctr">
                        <a:lnSpc>
                          <a:spcPct val="107000"/>
                        </a:lnSpc>
                        <a:spcBef>
                          <a:spcPts val="200"/>
                        </a:spcBef>
                        <a:spcAft>
                          <a:spcPts val="200"/>
                        </a:spcAft>
                      </a:pPr>
                      <a:r>
                        <a:rPr lang="en-GB" sz="2000" dirty="0">
                          <a:effectLst/>
                        </a:rPr>
                        <a:t>Mortality ratio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lnSpc>
                          <a:spcPct val="107000"/>
                        </a:lnSpc>
                        <a:spcBef>
                          <a:spcPts val="200"/>
                        </a:spcBef>
                        <a:spcAft>
                          <a:spcPts val="200"/>
                        </a:spcAft>
                      </a:pPr>
                      <a:r>
                        <a:rPr lang="en-GB" sz="2000" b="1" dirty="0">
                          <a:effectLst/>
                        </a:rPr>
                        <a:t>4/7 (57.1)</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lnSpc>
                          <a:spcPct val="107000"/>
                        </a:lnSpc>
                        <a:spcBef>
                          <a:spcPts val="200"/>
                        </a:spcBef>
                        <a:spcAft>
                          <a:spcPts val="200"/>
                        </a:spcAft>
                      </a:pPr>
                      <a:r>
                        <a:rPr lang="en-GB" sz="2000" b="1" dirty="0">
                          <a:effectLst/>
                        </a:rPr>
                        <a:t>3/7 (42.8)</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lnSpc>
                          <a:spcPct val="107000"/>
                        </a:lnSpc>
                        <a:spcBef>
                          <a:spcPts val="200"/>
                        </a:spcBef>
                        <a:spcAft>
                          <a:spcPts val="200"/>
                        </a:spcAft>
                      </a:pPr>
                      <a:r>
                        <a:rPr lang="en-GB" sz="2000" b="1" dirty="0">
                          <a:effectLst/>
                        </a:rPr>
                        <a:t>0/7 (0)</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cell3D prstMaterial="dkEdge">
                      <a:bevel/>
                      <a:lightRig rig="flood" dir="t"/>
                    </a:cell3D>
                  </a:tcPr>
                </a:tc>
              </a:tr>
            </a:tbl>
          </a:graphicData>
        </a:graphic>
      </p:graphicFrame>
      <p:sp>
        <p:nvSpPr>
          <p:cNvPr id="4" name="Rectangle 1"/>
          <p:cNvSpPr>
            <a:spLocks noChangeArrowheads="1"/>
          </p:cNvSpPr>
          <p:nvPr/>
        </p:nvSpPr>
        <p:spPr bwMode="auto">
          <a:xfrm>
            <a:off x="76200" y="4450377"/>
            <a:ext cx="4463017"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sz="1400" i="0" u="none" strike="noStrike" cap="none" normalizeH="0" baseline="0" dirty="0" smtClean="0">
                <a:ln>
                  <a:noFill/>
                </a:ln>
                <a:solidFill>
                  <a:schemeClr val="bg1"/>
                </a:solidFill>
                <a:effectLst/>
                <a:latin typeface="Arial" panose="020B0604020202020204" pitchFamily="34" charset="0"/>
                <a:ea typeface="Calibri" panose="020F0502020204030204" pitchFamily="34" charset="0"/>
                <a:cs typeface="Arial" panose="020B0604020202020204" pitchFamily="34" charset="0"/>
              </a:rPr>
              <a:t>PBS: Phosphate buffer saline, SD: Standard deviation</a:t>
            </a:r>
            <a:endParaRPr kumimoji="0" lang="en-GB" sz="1400" i="0" u="none" strike="noStrike" cap="none" normalizeH="0" baseline="0" dirty="0" smtClean="0">
              <a:ln>
                <a:noFill/>
              </a:ln>
              <a:solidFill>
                <a:schemeClr val="bg1"/>
              </a:solidFill>
              <a:effectLst/>
              <a:latin typeface="Arial" panose="020B0604020202020204" pitchFamily="34" charset="0"/>
            </a:endParaRPr>
          </a:p>
        </p:txBody>
      </p:sp>
      <p:pic>
        <p:nvPicPr>
          <p:cNvPr id="7" name="Resim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3451" y="0"/>
            <a:ext cx="1371600" cy="1358538"/>
          </a:xfrm>
          <a:prstGeom prst="ellipse">
            <a:avLst/>
          </a:prstGeom>
          <a:ln>
            <a:noFill/>
          </a:ln>
          <a:effectLst>
            <a:softEdge rad="112500"/>
          </a:effectLst>
        </p:spPr>
      </p:pic>
      <p:graphicFrame>
        <p:nvGraphicFramePr>
          <p:cNvPr id="2" name="Tablo 1"/>
          <p:cNvGraphicFramePr>
            <a:graphicFrameLocks noGrp="1"/>
          </p:cNvGraphicFramePr>
          <p:nvPr>
            <p:extLst>
              <p:ext uri="{D42A27DB-BD31-4B8C-83A1-F6EECF244321}">
                <p14:modId xmlns="" xmlns:p14="http://schemas.microsoft.com/office/powerpoint/2010/main" val="3445596651"/>
              </p:ext>
            </p:extLst>
          </p:nvPr>
        </p:nvGraphicFramePr>
        <p:xfrm>
          <a:off x="152400" y="4946848"/>
          <a:ext cx="8839200" cy="1530548"/>
        </p:xfrm>
        <a:graphic>
          <a:graphicData uri="http://schemas.openxmlformats.org/drawingml/2006/table">
            <a:tbl>
              <a:tblPr firstRow="1" firstCol="1" bandRow="1">
                <a:tableStyleId>{21E4AEA4-8DFA-4A89-87EB-49C32662AFE0}</a:tableStyleId>
              </a:tblPr>
              <a:tblGrid>
                <a:gridCol w="1797076"/>
                <a:gridCol w="1359877"/>
                <a:gridCol w="2974731"/>
                <a:gridCol w="2707516"/>
              </a:tblGrid>
              <a:tr h="307738">
                <a:tc>
                  <a:txBody>
                    <a:bodyPr/>
                    <a:lstStyle/>
                    <a:p>
                      <a:pPr algn="ctr">
                        <a:lnSpc>
                          <a:spcPct val="107000"/>
                        </a:lnSpc>
                        <a:spcBef>
                          <a:spcPts val="600"/>
                        </a:spcBef>
                        <a:spcAft>
                          <a:spcPts val="600"/>
                        </a:spcAft>
                      </a:pPr>
                      <a:r>
                        <a:rPr lang="tr-TR" sz="1800" dirty="0">
                          <a:effectLst/>
                        </a:rPr>
                        <a:t> </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857" marR="64857" marT="0" marB="0" anchor="ctr">
                    <a:cell3D prstMaterial="dkEdge">
                      <a:bevel/>
                      <a:lightRig rig="flood" dir="t"/>
                    </a:cell3D>
                  </a:tcPr>
                </a:tc>
                <a:tc gridSpan="3">
                  <a:txBody>
                    <a:bodyPr/>
                    <a:lstStyle/>
                    <a:p>
                      <a:pPr algn="ctr">
                        <a:lnSpc>
                          <a:spcPct val="107000"/>
                        </a:lnSpc>
                        <a:spcBef>
                          <a:spcPts val="600"/>
                        </a:spcBef>
                        <a:spcAft>
                          <a:spcPts val="600"/>
                        </a:spcAft>
                      </a:pPr>
                      <a:r>
                        <a:rPr lang="tr-TR" sz="2000" b="1" dirty="0" smtClean="0">
                          <a:solidFill>
                            <a:schemeClr val="tx1"/>
                          </a:solidFill>
                          <a:effectLst/>
                        </a:rPr>
                        <a:t>HNT-GABA</a:t>
                      </a:r>
                      <a:r>
                        <a:rPr lang="tr-TR" sz="2000" b="1" baseline="0" dirty="0" smtClean="0">
                          <a:solidFill>
                            <a:schemeClr val="tx1"/>
                          </a:solidFill>
                          <a:effectLst/>
                        </a:rPr>
                        <a:t> H1</a:t>
                      </a:r>
                      <a:endParaRPr lang="tr-TR"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857" marR="64857" marT="0" marB="0" anchor="ctr">
                    <a:cell3D prstMaterial="dkEdge">
                      <a:bevel/>
                      <a:lightRig rig="flood" dir="t"/>
                    </a:cell3D>
                  </a:tcPr>
                </a:tc>
                <a:tc hMerge="1">
                  <a:txBody>
                    <a:bodyPr/>
                    <a:lstStyle/>
                    <a:p>
                      <a:endParaRPr lang="tr-TR"/>
                    </a:p>
                  </a:txBody>
                  <a:tcPr/>
                </a:tc>
                <a:tc hMerge="1">
                  <a:txBody>
                    <a:bodyPr/>
                    <a:lstStyle/>
                    <a:p>
                      <a:endParaRPr lang="tr-TR"/>
                    </a:p>
                  </a:txBody>
                  <a:tcPr/>
                </a:tc>
              </a:tr>
              <a:tr h="548533">
                <a:tc>
                  <a:txBody>
                    <a:bodyPr/>
                    <a:lstStyle/>
                    <a:p>
                      <a:pPr algn="ctr">
                        <a:lnSpc>
                          <a:spcPct val="107000"/>
                        </a:lnSpc>
                        <a:spcBef>
                          <a:spcPts val="600"/>
                        </a:spcBef>
                        <a:spcAft>
                          <a:spcPts val="600"/>
                        </a:spcAft>
                      </a:pPr>
                      <a:r>
                        <a:rPr lang="tr-TR" sz="1800" dirty="0">
                          <a:effectLst/>
                        </a:rPr>
                        <a:t> </a:t>
                      </a:r>
                      <a:r>
                        <a:rPr lang="tr-TR" sz="1800" dirty="0" err="1" smtClean="0">
                          <a:effectLst/>
                        </a:rPr>
                        <a:t>Groups</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857" marR="64857" marT="0" marB="0" anchor="ctr">
                    <a:cell3D prstMaterial="dkEdge">
                      <a:bevel/>
                      <a:lightRig rig="flood" dir="t"/>
                    </a:cell3D>
                  </a:tcPr>
                </a:tc>
                <a:tc>
                  <a:txBody>
                    <a:bodyPr/>
                    <a:lstStyle/>
                    <a:p>
                      <a:pPr algn="ctr">
                        <a:lnSpc>
                          <a:spcPct val="107000"/>
                        </a:lnSpc>
                        <a:spcBef>
                          <a:spcPts val="600"/>
                        </a:spcBef>
                        <a:spcAft>
                          <a:spcPts val="600"/>
                        </a:spcAft>
                      </a:pPr>
                      <a:r>
                        <a:rPr lang="tr-TR" sz="1800" b="1" dirty="0" err="1" smtClean="0">
                          <a:effectLst/>
                        </a:rPr>
                        <a:t>Latency</a:t>
                      </a:r>
                      <a:r>
                        <a:rPr lang="tr-TR" sz="1800" b="1" dirty="0" smtClean="0">
                          <a:effectLst/>
                        </a:rPr>
                        <a:t> ± SD (</a:t>
                      </a:r>
                      <a:r>
                        <a:rPr lang="tr-TR" sz="1800" b="1" dirty="0" err="1" smtClean="0">
                          <a:effectLst/>
                        </a:rPr>
                        <a:t>min</a:t>
                      </a:r>
                      <a:r>
                        <a:rPr lang="tr-TR" sz="1800" b="1" dirty="0" smtClean="0">
                          <a:effectLst/>
                        </a:rPr>
                        <a:t>)</a:t>
                      </a:r>
                    </a:p>
                  </a:txBody>
                  <a:tcPr marL="64857" marR="64857" marT="0" marB="0" anchor="ctr">
                    <a:cell3D prstMaterial="dkEdge">
                      <a:bevel/>
                      <a:lightRig rig="flood" dir="t"/>
                    </a:cell3D>
                  </a:tcPr>
                </a:tc>
                <a:tc>
                  <a:txBody>
                    <a:bodyPr/>
                    <a:lstStyle/>
                    <a:p>
                      <a:pPr algn="ctr">
                        <a:lnSpc>
                          <a:spcPct val="107000"/>
                        </a:lnSpc>
                        <a:spcAft>
                          <a:spcPts val="0"/>
                        </a:spcAft>
                      </a:pPr>
                      <a:r>
                        <a:rPr lang="en-US" sz="1800" b="1" dirty="0" smtClean="0">
                          <a:effectLst/>
                        </a:rPr>
                        <a:t>Ending time of the convulsion ± SD (immobility) (min)</a:t>
                      </a:r>
                    </a:p>
                  </a:txBody>
                  <a:tcPr marL="64857" marR="64857" marT="0" marB="0" anchor="ctr">
                    <a:cell3D prstMaterial="dkEdge">
                      <a:bevel/>
                      <a:lightRig rig="flood" dir="t"/>
                    </a:cell3D>
                  </a:tcPr>
                </a:tc>
                <a:tc>
                  <a:txBody>
                    <a:bodyPr/>
                    <a:lstStyle/>
                    <a:p>
                      <a:pPr marL="0" marR="0" indent="0" algn="ctr" defTabSz="914400" rtl="0" eaLnBrk="1" fontAlgn="auto" latinLnBrk="0" hangingPunct="1">
                        <a:lnSpc>
                          <a:spcPct val="107000"/>
                        </a:lnSpc>
                        <a:spcBef>
                          <a:spcPts val="600"/>
                        </a:spcBef>
                        <a:spcAft>
                          <a:spcPts val="600"/>
                        </a:spcAft>
                        <a:buClrTx/>
                        <a:buSzTx/>
                        <a:buFontTx/>
                        <a:buNone/>
                        <a:tabLst/>
                        <a:defRPr/>
                      </a:pPr>
                      <a:r>
                        <a:rPr lang="en-GB" sz="1800" b="1" dirty="0" smtClean="0">
                          <a:effectLst/>
                        </a:rPr>
                        <a:t>Duration of severe convulsion ± SD (min)</a:t>
                      </a:r>
                      <a:endParaRPr lang="tr-TR" sz="1800" b="1"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4857" marR="64857" marT="0" marB="0" anchor="ctr">
                    <a:cell3D prstMaterial="dkEdge">
                      <a:bevel/>
                      <a:lightRig rig="flood" dir="t"/>
                    </a:cell3D>
                  </a:tcPr>
                </a:tc>
              </a:tr>
              <a:tr h="309680">
                <a:tc>
                  <a:txBody>
                    <a:bodyPr/>
                    <a:lstStyle/>
                    <a:p>
                      <a:pPr marL="381635" indent="-381635" algn="ctr">
                        <a:lnSpc>
                          <a:spcPct val="107000"/>
                        </a:lnSpc>
                        <a:spcBef>
                          <a:spcPts val="600"/>
                        </a:spcBef>
                        <a:spcAft>
                          <a:spcPts val="600"/>
                        </a:spcAft>
                      </a:pPr>
                      <a:r>
                        <a:rPr lang="tr-TR" sz="1800" dirty="0" smtClean="0">
                          <a:effectLst/>
                        </a:rPr>
                        <a:t>PBS</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857" marR="64857" marT="0" marB="0" anchor="ctr">
                    <a:cell3D prstMaterial="dkEdge">
                      <a:bevel/>
                      <a:lightRig rig="flood" dir="t"/>
                    </a:cell3D>
                  </a:tcPr>
                </a:tc>
                <a:tc>
                  <a:txBody>
                    <a:bodyPr/>
                    <a:lstStyle/>
                    <a:p>
                      <a:pPr algn="ctr">
                        <a:lnSpc>
                          <a:spcPct val="107000"/>
                        </a:lnSpc>
                        <a:spcBef>
                          <a:spcPts val="600"/>
                        </a:spcBef>
                        <a:spcAft>
                          <a:spcPts val="600"/>
                        </a:spcAft>
                      </a:pPr>
                      <a:r>
                        <a:rPr lang="tr-TR" sz="1800" dirty="0" smtClean="0">
                          <a:effectLst/>
                        </a:rPr>
                        <a:t>*</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857" marR="64857" marT="0" marB="0" anchor="ctr">
                    <a:cell3D prstMaterial="dkEdge">
                      <a:bevel/>
                      <a:lightRig rig="flood" dir="t"/>
                    </a:cell3D>
                  </a:tcPr>
                </a:tc>
                <a:tc>
                  <a:txBody>
                    <a:bodyPr/>
                    <a:lstStyle/>
                    <a:p>
                      <a:pPr algn="ctr">
                        <a:lnSpc>
                          <a:spcPct val="107000"/>
                        </a:lnSpc>
                        <a:spcAft>
                          <a:spcPts val="0"/>
                        </a:spcAft>
                      </a:pPr>
                      <a:r>
                        <a:rPr lang="tr-TR" sz="1800" dirty="0" smtClean="0">
                          <a:effectLst/>
                        </a:rPr>
                        <a:t>*</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857" marR="64857" marT="0" marB="0" anchor="ctr">
                    <a:cell3D prstMaterial="dkEdge">
                      <a:bevel/>
                      <a:lightRig rig="flood" dir="t"/>
                    </a:cell3D>
                  </a:tcPr>
                </a:tc>
                <a:tc>
                  <a:txBody>
                    <a:bodyPr/>
                    <a:lstStyle/>
                    <a:p>
                      <a:pPr algn="ctr">
                        <a:lnSpc>
                          <a:spcPct val="107000"/>
                        </a:lnSpc>
                        <a:spcAft>
                          <a:spcPts val="0"/>
                        </a:spcAft>
                      </a:pPr>
                      <a:r>
                        <a:rPr lang="tr-TR" sz="1800" dirty="0" smtClean="0">
                          <a:effectLst/>
                        </a:rPr>
                        <a:t>**</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857" marR="64857" marT="0" marB="0" anchor="ctr">
                    <a:cell3D prstMaterial="dkEdge">
                      <a:bevel/>
                      <a:lightRig rig="flood" dir="t"/>
                    </a:cell3D>
                  </a:tcPr>
                </a:tc>
              </a:tr>
              <a:tr h="307738">
                <a:tc>
                  <a:txBody>
                    <a:bodyPr/>
                    <a:lstStyle/>
                    <a:p>
                      <a:pPr algn="ctr">
                        <a:lnSpc>
                          <a:spcPct val="107000"/>
                        </a:lnSpc>
                        <a:spcBef>
                          <a:spcPts val="600"/>
                        </a:spcBef>
                        <a:spcAft>
                          <a:spcPts val="600"/>
                        </a:spcAft>
                      </a:pPr>
                      <a:r>
                        <a:rPr lang="tr-TR" sz="1800" dirty="0" smtClean="0">
                          <a:effectLst/>
                        </a:rPr>
                        <a:t>GABA </a:t>
                      </a:r>
                      <a:r>
                        <a:rPr lang="tr-TR" sz="1800" dirty="0" err="1" smtClean="0">
                          <a:effectLst/>
                        </a:rPr>
                        <a:t>solution</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857" marR="64857" marT="0" marB="0" anchor="ctr">
                    <a:cell3D prstMaterial="dkEdge">
                      <a:bevel/>
                      <a:lightRig rig="flood" dir="t"/>
                    </a:cell3D>
                  </a:tcPr>
                </a:tc>
                <a:tc>
                  <a:txBody>
                    <a:bodyPr/>
                    <a:lstStyle/>
                    <a:p>
                      <a:pPr algn="ctr">
                        <a:lnSpc>
                          <a:spcPct val="107000"/>
                        </a:lnSpc>
                        <a:spcBef>
                          <a:spcPts val="600"/>
                        </a:spcBef>
                        <a:spcAft>
                          <a:spcPts val="600"/>
                        </a:spcAft>
                      </a:pPr>
                      <a:r>
                        <a:rPr lang="tr-TR" sz="1800" dirty="0" smtClean="0">
                          <a:effectLst/>
                        </a:rPr>
                        <a:t>*</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857" marR="64857" marT="0" marB="0" anchor="ctr">
                    <a:cell3D prstMaterial="dkEdge">
                      <a:bevel/>
                      <a:lightRig rig="flood" dir="t"/>
                    </a:cell3D>
                  </a:tcPr>
                </a:tc>
                <a:tc>
                  <a:txBody>
                    <a:bodyPr/>
                    <a:lstStyle/>
                    <a:p>
                      <a:pPr algn="ctr">
                        <a:lnSpc>
                          <a:spcPct val="107000"/>
                        </a:lnSpc>
                        <a:spcAft>
                          <a:spcPts val="0"/>
                        </a:spcAft>
                      </a:pPr>
                      <a:r>
                        <a:rPr lang="tr-TR" sz="1800" dirty="0" smtClean="0">
                          <a:effectLst/>
                        </a:rPr>
                        <a:t>**</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857" marR="64857" marT="0" marB="0" anchor="ctr">
                    <a:cell3D prstMaterial="dkEdge">
                      <a:bevel/>
                      <a:lightRig rig="flood" dir="t"/>
                    </a:cell3D>
                  </a:tcPr>
                </a:tc>
                <a:tc>
                  <a:txBody>
                    <a:bodyPr/>
                    <a:lstStyle/>
                    <a:p>
                      <a:pPr algn="ctr">
                        <a:lnSpc>
                          <a:spcPct val="107000"/>
                        </a:lnSpc>
                        <a:spcAft>
                          <a:spcPts val="0"/>
                        </a:spcAft>
                      </a:pPr>
                      <a:r>
                        <a:rPr lang="tr-TR" sz="1800" dirty="0">
                          <a:effectLst/>
                        </a:rPr>
                        <a:t>**</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857" marR="64857" marT="0" marB="0" anchor="ctr">
                    <a:cell3D prstMaterial="dkEdge">
                      <a:bevel/>
                      <a:lightRig rig="flood" dir="t"/>
                    </a:cell3D>
                  </a:tcPr>
                </a:tc>
              </a:tr>
            </a:tbl>
          </a:graphicData>
        </a:graphic>
      </p:graphicFrame>
      <p:sp>
        <p:nvSpPr>
          <p:cNvPr id="6" name="Dikdörtgen 5"/>
          <p:cNvSpPr/>
          <p:nvPr/>
        </p:nvSpPr>
        <p:spPr>
          <a:xfrm>
            <a:off x="0" y="6462123"/>
            <a:ext cx="8001000" cy="322845"/>
          </a:xfrm>
          <a:prstGeom prst="rect">
            <a:avLst/>
          </a:prstGeom>
        </p:spPr>
        <p:txBody>
          <a:bodyPr wrap="square">
            <a:spAutoFit/>
          </a:bodyPr>
          <a:lstStyle/>
          <a:p>
            <a:pPr marL="90170" algn="just">
              <a:lnSpc>
                <a:spcPct val="107000"/>
              </a:lnSpc>
              <a:spcBef>
                <a:spcPts val="600"/>
              </a:spcBef>
              <a:spcAft>
                <a:spcPts val="600"/>
              </a:spcAft>
            </a:pPr>
            <a:r>
              <a:rPr lang="en-GB" sz="1400"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S</a:t>
            </a:r>
            <a:r>
              <a:rPr lang="tr-TR" sz="1400" dirty="0">
                <a:solidFill>
                  <a:schemeClr val="bg1"/>
                </a:solidFill>
                <a:latin typeface="Arial" panose="020B0604020202020204" pitchFamily="34" charset="0"/>
                <a:ea typeface="Calibri" panose="020F0502020204030204" pitchFamily="34" charset="0"/>
                <a:cs typeface="Times New Roman" panose="02020603050405020304" pitchFamily="18" charset="0"/>
              </a:rPr>
              <a:t>D</a:t>
            </a:r>
            <a:r>
              <a:rPr lang="en-GB" sz="1400"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GB" sz="1400" dirty="0" err="1">
                <a:solidFill>
                  <a:schemeClr val="bg1"/>
                </a:solidFill>
                <a:latin typeface="Arial" panose="020B0604020202020204" pitchFamily="34" charset="0"/>
                <a:ea typeface="Calibri" panose="020F0502020204030204" pitchFamily="34" charset="0"/>
                <a:cs typeface="Times New Roman" panose="02020603050405020304" pitchFamily="18" charset="0"/>
              </a:rPr>
              <a:t>Standart</a:t>
            </a:r>
            <a:r>
              <a:rPr lang="en-GB" sz="1400" dirty="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tr-TR" sz="1400" dirty="0" err="1" smtClean="0">
                <a:solidFill>
                  <a:schemeClr val="bg1"/>
                </a:solidFill>
                <a:latin typeface="Arial" panose="020B0604020202020204" pitchFamily="34" charset="0"/>
                <a:ea typeface="Calibri" panose="020F0502020204030204" pitchFamily="34" charset="0"/>
                <a:cs typeface="Times New Roman" panose="02020603050405020304" pitchFamily="18" charset="0"/>
              </a:rPr>
              <a:t>deviation</a:t>
            </a:r>
            <a:r>
              <a:rPr lang="en-GB" sz="1400"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en-GB" sz="1400" dirty="0">
                <a:solidFill>
                  <a:schemeClr val="bg1"/>
                </a:solidFill>
                <a:latin typeface="Arial" panose="020B0604020202020204" pitchFamily="34" charset="0"/>
                <a:ea typeface="Calibri" panose="020F0502020204030204" pitchFamily="34" charset="0"/>
                <a:cs typeface="Times New Roman" panose="02020603050405020304" pitchFamily="18" charset="0"/>
              </a:rPr>
              <a:t>p &gt; 0.05: No significant difference, *: p &lt; 0.05, **: p &lt; 0.01, ***: p &lt; 0.001 </a:t>
            </a:r>
            <a:endParaRPr lang="tr-TR"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3226879079"/>
      </p:ext>
    </p:extLst>
  </p:cSld>
  <p:clrMapOvr>
    <a:masterClrMapping/>
  </p:clrMapOvr>
  <mc:AlternateContent xmlns:mc="http://schemas.openxmlformats.org/markup-compatibility/2006">
    <mc:Choice xmlns="" xmlns:p15="http://schemas.microsoft.com/office/powerpoint/2012/main" Requires="p15">
      <p:transition spd="slow">
        <p15:prstTrans prst="peelOff"/>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AutoShape 68"/>
          <p:cNvSpPr>
            <a:spLocks noChangeArrowheads="1"/>
          </p:cNvSpPr>
          <p:nvPr/>
        </p:nvSpPr>
        <p:spPr bwMode="gray">
          <a:xfrm>
            <a:off x="1752600" y="533400"/>
            <a:ext cx="6705600" cy="635000"/>
          </a:xfrm>
          <a:prstGeom prst="roundRect">
            <a:avLst>
              <a:gd name="adj" fmla="val 0"/>
            </a:avLst>
          </a:prstGeom>
          <a:noFill/>
          <a:ln>
            <a:noFill/>
          </a:ln>
          <a:effectLst/>
          <a:extLst>
            <a:ext uri="{909E8E84-426E-40DD-AFC4-6F175D3DCCD1}">
              <a14:hiddenFill xmlns=""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 xmlns:a14="http://schemas.microsoft.com/office/drawing/2010/main" w="38100">
                <a:solidFill>
                  <a:schemeClr val="bg1"/>
                </a:solidFill>
                <a:round/>
                <a:headEnd/>
                <a:tailEnd/>
              </a14:hiddenLine>
            </a:ext>
            <a:ext uri="{AF507438-7753-43E0-B8FC-AC1667EBCBE1}">
              <a14:hiddenEffects xmlns="" xmlns:a14="http://schemas.microsoft.com/office/drawing/2010/main">
                <a:effectLst>
                  <a:outerShdw dist="107763" dir="2700000" algn="ctr" rotWithShape="0">
                    <a:srgbClr val="808080">
                      <a:alpha val="50000"/>
                    </a:srgbClr>
                  </a:outerShdw>
                </a:effectLst>
              </a14:hiddenEffects>
            </a:ext>
          </a:extLst>
        </p:spPr>
        <p:txBody>
          <a:bodyPr wrap="none" anchor="ctr"/>
          <a:lstStyle/>
          <a:p>
            <a:pPr latinLnBrk="1">
              <a:defRPr/>
            </a:pPr>
            <a:r>
              <a:rPr kumimoji="1" lang="tr-TR" altLang="ko-KR" sz="3600" b="1" i="1" dirty="0" smtClean="0">
                <a:solidFill>
                  <a:schemeClr val="bg1"/>
                </a:solidFill>
                <a:ea typeface="굴림" pitchFamily="34" charset="-127"/>
              </a:rPr>
              <a:t>GABA AMOUNT in </a:t>
            </a:r>
            <a:r>
              <a:rPr kumimoji="1" lang="tr-TR" altLang="ko-KR" sz="3600" b="1" i="1" dirty="0" err="1" smtClean="0">
                <a:solidFill>
                  <a:schemeClr val="bg1"/>
                </a:solidFill>
                <a:ea typeface="굴림" pitchFamily="34" charset="-127"/>
              </a:rPr>
              <a:t>Stratum</a:t>
            </a:r>
            <a:r>
              <a:rPr kumimoji="1" lang="tr-TR" altLang="ko-KR" sz="3600" b="1" i="1" dirty="0" smtClean="0">
                <a:solidFill>
                  <a:schemeClr val="bg1"/>
                </a:solidFill>
                <a:ea typeface="굴림" pitchFamily="34" charset="-127"/>
              </a:rPr>
              <a:t> Corsatum</a:t>
            </a:r>
            <a:endParaRPr kumimoji="1" lang="en-US" altLang="ko-KR" sz="3600" b="1" dirty="0">
              <a:solidFill>
                <a:schemeClr val="bg1"/>
              </a:solidFill>
              <a:ea typeface="굴림" pitchFamily="34" charset="-127"/>
            </a:endParaRPr>
          </a:p>
        </p:txBody>
      </p:sp>
      <p:graphicFrame>
        <p:nvGraphicFramePr>
          <p:cNvPr id="7" name="Grafik 6"/>
          <p:cNvGraphicFramePr/>
          <p:nvPr>
            <p:extLst>
              <p:ext uri="{D42A27DB-BD31-4B8C-83A1-F6EECF244321}">
                <p14:modId xmlns="" xmlns:p14="http://schemas.microsoft.com/office/powerpoint/2010/main" val="1513114174"/>
              </p:ext>
            </p:extLst>
          </p:nvPr>
        </p:nvGraphicFramePr>
        <p:xfrm>
          <a:off x="1078043" y="1524000"/>
          <a:ext cx="73914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4" name="Metin kutusu 3"/>
          <p:cNvSpPr txBox="1"/>
          <p:nvPr/>
        </p:nvSpPr>
        <p:spPr>
          <a:xfrm>
            <a:off x="582168" y="6548673"/>
            <a:ext cx="8382000" cy="338554"/>
          </a:xfrm>
          <a:prstGeom prst="rect">
            <a:avLst/>
          </a:prstGeom>
          <a:noFill/>
        </p:spPr>
        <p:txBody>
          <a:bodyPr wrap="square" rtlCol="0">
            <a:spAutoFit/>
          </a:bodyPr>
          <a:lstStyle/>
          <a:p>
            <a:pPr>
              <a:spcBef>
                <a:spcPts val="600"/>
              </a:spcBef>
            </a:pPr>
            <a:r>
              <a:rPr lang="en-US" sz="1600" b="1" dirty="0" smtClean="0">
                <a:solidFill>
                  <a:schemeClr val="bg1"/>
                </a:solidFill>
              </a:rPr>
              <a:t>4TH INTERNATIONAL </a:t>
            </a:r>
            <a:r>
              <a:rPr lang="tr-TR" sz="1600" b="1" dirty="0" smtClean="0">
                <a:solidFill>
                  <a:schemeClr val="bg1"/>
                </a:solidFill>
              </a:rPr>
              <a:t>C</a:t>
            </a:r>
            <a:r>
              <a:rPr lang="en-US" sz="1600" b="1" dirty="0" smtClean="0">
                <a:solidFill>
                  <a:schemeClr val="bg1"/>
                </a:solidFill>
              </a:rPr>
              <a:t>ONFERENCE &amp; EXHIBITION ON NEUROLOGY AND THERAPEUTICS</a:t>
            </a:r>
            <a:r>
              <a:rPr lang="tr-TR" sz="1600" b="1" dirty="0" smtClean="0">
                <a:solidFill>
                  <a:schemeClr val="bg1"/>
                </a:solidFill>
              </a:rPr>
              <a:t>, ROME</a:t>
            </a:r>
            <a:endParaRPr lang="tr-TR" sz="1600" b="1" dirty="0">
              <a:solidFill>
                <a:schemeClr val="bg1"/>
              </a:solidFill>
            </a:endParaRPr>
          </a:p>
        </p:txBody>
      </p:sp>
    </p:spTree>
    <p:extLst>
      <p:ext uri="{BB962C8B-B14F-4D97-AF65-F5344CB8AC3E}">
        <p14:creationId xmlns="" xmlns:p14="http://schemas.microsoft.com/office/powerpoint/2010/main" val="2614352604"/>
      </p:ext>
    </p:extLst>
  </p:cSld>
  <p:clrMapOvr>
    <a:masterClrMapping/>
  </p:clrMapOvr>
  <mc:AlternateContent xmlns:mc="http://schemas.openxmlformats.org/markup-compatibility/2006">
    <mc:Choice xmlns="" xmlns:p15="http://schemas.microsoft.com/office/powerpoint/2012/main" Requires="p15">
      <p:transition spd="slow">
        <p15:prstTrans prst="peelOff"/>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90800" y="1752600"/>
            <a:ext cx="5722620" cy="2438401"/>
          </a:xfrm>
        </p:spPr>
        <p:txBody>
          <a:bodyPr>
            <a:noAutofit/>
          </a:bodyPr>
          <a:lstStyle/>
          <a:p>
            <a:pPr marL="0" indent="0">
              <a:buNone/>
            </a:pPr>
            <a:endParaRPr lang="tr-TR" sz="3600" dirty="0" smtClean="0">
              <a:solidFill>
                <a:schemeClr val="accent5">
                  <a:lumMod val="60000"/>
                  <a:lumOff val="40000"/>
                </a:schemeClr>
              </a:solidFill>
            </a:endParaRPr>
          </a:p>
          <a:p>
            <a:pPr marL="0" indent="0">
              <a:buNone/>
            </a:pPr>
            <a:endParaRPr lang="tr-TR" sz="3600" dirty="0" smtClean="0">
              <a:solidFill>
                <a:schemeClr val="accent5">
                  <a:lumMod val="60000"/>
                  <a:lumOff val="40000"/>
                </a:schemeClr>
              </a:solidFill>
            </a:endParaRPr>
          </a:p>
          <a:p>
            <a:pPr marL="0" indent="0" algn="ctr">
              <a:buNone/>
            </a:pPr>
            <a:r>
              <a:rPr lang="tr-TR" sz="36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tr-TR" sz="54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CONCLUSION</a:t>
            </a:r>
            <a:endParaRPr lang="tr-TR" sz="5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 xmlns:p14="http://schemas.microsoft.com/office/powerpoint/2010/main" val="3225501306"/>
      </p:ext>
    </p:extLst>
  </p:cSld>
  <p:clrMapOvr>
    <a:masterClrMapping/>
  </p:clrMapOvr>
  <mc:AlternateContent xmlns:mc="http://schemas.openxmlformats.org/markup-compatibility/2006">
    <mc:Choice xmlns="" xmlns:p15="http://schemas.microsoft.com/office/powerpoint/2012/main" Requires="p15">
      <p:transition spd="slow">
        <p15:prstTrans prst="peelOff"/>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txBox="1">
            <a:spLocks noChangeArrowheads="1"/>
          </p:cNvSpPr>
          <p:nvPr/>
        </p:nvSpPr>
        <p:spPr>
          <a:xfrm>
            <a:off x="1828800" y="1447800"/>
            <a:ext cx="7086600" cy="4876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lnSpc>
                <a:spcPct val="160000"/>
              </a:lnSpc>
              <a:buFont typeface="Arial" panose="020B0604020202020204" pitchFamily="34" charset="0"/>
              <a:buChar char="•"/>
            </a:pPr>
            <a:endParaRPr lang="tr-TR" altLang="ko-KR" sz="1800" dirty="0">
              <a:solidFill>
                <a:schemeClr val="bg1"/>
              </a:solidFill>
              <a:latin typeface="Arial" charset="0"/>
              <a:ea typeface="굴림" pitchFamily="34" charset="-127"/>
            </a:endParaRPr>
          </a:p>
        </p:txBody>
      </p:sp>
      <p:sp>
        <p:nvSpPr>
          <p:cNvPr id="23" name="AutoShape 68"/>
          <p:cNvSpPr>
            <a:spLocks noChangeArrowheads="1"/>
          </p:cNvSpPr>
          <p:nvPr/>
        </p:nvSpPr>
        <p:spPr bwMode="gray">
          <a:xfrm>
            <a:off x="2656141" y="647791"/>
            <a:ext cx="4572000" cy="635000"/>
          </a:xfrm>
          <a:prstGeom prst="roundRect">
            <a:avLst>
              <a:gd name="adj" fmla="val 0"/>
            </a:avLst>
          </a:prstGeom>
          <a:noFill/>
          <a:ln>
            <a:noFill/>
          </a:ln>
          <a:effectLst/>
          <a:extLst>
            <a:ext uri="{909E8E84-426E-40DD-AFC4-6F175D3DCCD1}">
              <a14:hiddenFill xmlns=""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 xmlns:a14="http://schemas.microsoft.com/office/drawing/2010/main" w="38100">
                <a:solidFill>
                  <a:schemeClr val="bg1"/>
                </a:solidFill>
                <a:round/>
                <a:headEnd/>
                <a:tailEnd/>
              </a14:hiddenLine>
            </a:ext>
            <a:ext uri="{AF507438-7753-43E0-B8FC-AC1667EBCBE1}">
              <a14:hiddenEffects xmlns="" xmlns:a14="http://schemas.microsoft.com/office/drawing/2010/main">
                <a:effectLst>
                  <a:outerShdw dist="107763" dir="2700000" algn="ctr" rotWithShape="0">
                    <a:srgbClr val="808080">
                      <a:alpha val="50000"/>
                    </a:srgbClr>
                  </a:outerShdw>
                </a:effectLst>
              </a14:hiddenEffects>
            </a:ext>
          </a:extLst>
        </p:spPr>
        <p:txBody>
          <a:bodyPr wrap="none" anchor="ctr"/>
          <a:lstStyle/>
          <a:p>
            <a:pPr algn="ctr" latinLnBrk="1">
              <a:defRPr/>
            </a:pPr>
            <a:endParaRPr kumimoji="1" lang="en-US" altLang="ko-KR" sz="3500" b="1" dirty="0">
              <a:ln>
                <a:solidFill>
                  <a:srgbClr val="33CCCC"/>
                </a:solidFill>
              </a:ln>
              <a:solidFill>
                <a:schemeClr val="bg1"/>
              </a:solidFill>
              <a:ea typeface="굴림" pitchFamily="34" charset="-127"/>
            </a:endParaRPr>
          </a:p>
        </p:txBody>
      </p:sp>
      <p:sp>
        <p:nvSpPr>
          <p:cNvPr id="5" name="Rectangle 3"/>
          <p:cNvSpPr txBox="1">
            <a:spLocks noChangeArrowheads="1"/>
          </p:cNvSpPr>
          <p:nvPr/>
        </p:nvSpPr>
        <p:spPr>
          <a:xfrm>
            <a:off x="1937880" y="906875"/>
            <a:ext cx="6868439" cy="561805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spcBef>
                <a:spcPts val="400"/>
              </a:spcBef>
              <a:spcAft>
                <a:spcPts val="400"/>
              </a:spcAft>
              <a:buFont typeface="Arial" panose="020B0604020202020204" pitchFamily="34" charset="0"/>
              <a:buChar char="•"/>
            </a:pPr>
            <a:r>
              <a:rPr lang="tr-TR" altLang="ko-KR" sz="2400" b="1" dirty="0" err="1" smtClean="0">
                <a:solidFill>
                  <a:schemeClr val="bg1"/>
                </a:solidFill>
                <a:latin typeface="Century Gothic" panose="020B0502020202020204" pitchFamily="34" charset="0"/>
                <a:ea typeface="굴림" pitchFamily="34" charset="-127"/>
              </a:rPr>
              <a:t>Nanosize</a:t>
            </a:r>
            <a:endParaRPr lang="tr-TR" altLang="ko-KR" sz="2400" b="1" dirty="0" smtClean="0">
              <a:solidFill>
                <a:schemeClr val="bg1"/>
              </a:solidFill>
              <a:latin typeface="Century Gothic" panose="020B0502020202020204" pitchFamily="34" charset="0"/>
              <a:ea typeface="굴림" pitchFamily="34" charset="-127"/>
            </a:endParaRPr>
          </a:p>
          <a:p>
            <a:pPr marL="342900" indent="-342900" algn="l">
              <a:spcBef>
                <a:spcPts val="400"/>
              </a:spcBef>
              <a:spcAft>
                <a:spcPts val="400"/>
              </a:spcAft>
              <a:buFont typeface="Arial" panose="020B0604020202020204" pitchFamily="34" charset="0"/>
              <a:buChar char="•"/>
            </a:pPr>
            <a:r>
              <a:rPr lang="tr-TR" altLang="ko-KR" sz="2400" b="1" dirty="0" err="1" smtClean="0">
                <a:solidFill>
                  <a:schemeClr val="bg1"/>
                </a:solidFill>
                <a:latin typeface="Century Gothic" panose="020B0502020202020204" pitchFamily="34" charset="0"/>
                <a:ea typeface="굴림" pitchFamily="34" charset="-127"/>
              </a:rPr>
              <a:t>Tubular</a:t>
            </a:r>
            <a:r>
              <a:rPr lang="tr-TR" altLang="ko-KR" sz="2400" b="1" dirty="0" smtClean="0">
                <a:solidFill>
                  <a:schemeClr val="bg1"/>
                </a:solidFill>
                <a:latin typeface="Century Gothic" panose="020B0502020202020204" pitchFamily="34" charset="0"/>
                <a:ea typeface="굴림" pitchFamily="34" charset="-127"/>
              </a:rPr>
              <a:t> </a:t>
            </a:r>
            <a:r>
              <a:rPr lang="tr-TR" altLang="ko-KR" sz="2400" b="1" dirty="0" err="1" smtClean="0">
                <a:solidFill>
                  <a:schemeClr val="bg1"/>
                </a:solidFill>
                <a:latin typeface="Century Gothic" panose="020B0502020202020204" pitchFamily="34" charset="0"/>
                <a:ea typeface="굴림" pitchFamily="34" charset="-127"/>
              </a:rPr>
              <a:t>shape</a:t>
            </a:r>
            <a:endParaRPr lang="tr-TR" altLang="ko-KR" sz="2400" b="1" dirty="0" smtClean="0">
              <a:solidFill>
                <a:schemeClr val="bg1"/>
              </a:solidFill>
              <a:latin typeface="Century Gothic" panose="020B0502020202020204" pitchFamily="34" charset="0"/>
              <a:ea typeface="굴림" pitchFamily="34" charset="-127"/>
            </a:endParaRPr>
          </a:p>
          <a:p>
            <a:pPr marL="342900" indent="-342900" algn="l">
              <a:spcBef>
                <a:spcPts val="400"/>
              </a:spcBef>
              <a:spcAft>
                <a:spcPts val="400"/>
              </a:spcAft>
              <a:buFont typeface="Arial" panose="020B0604020202020204" pitchFamily="34" charset="0"/>
              <a:buChar char="•"/>
            </a:pPr>
            <a:r>
              <a:rPr lang="tr-TR" altLang="ko-KR" sz="2400" b="1" dirty="0" err="1" smtClean="0">
                <a:solidFill>
                  <a:schemeClr val="bg1"/>
                </a:solidFill>
                <a:latin typeface="Century Gothic" panose="020B0502020202020204" pitchFamily="34" charset="0"/>
                <a:ea typeface="굴림" pitchFamily="34" charset="-127"/>
              </a:rPr>
              <a:t>Succesful</a:t>
            </a:r>
            <a:r>
              <a:rPr lang="tr-TR" altLang="ko-KR" sz="2400" b="1" dirty="0" smtClean="0">
                <a:solidFill>
                  <a:schemeClr val="bg1"/>
                </a:solidFill>
                <a:latin typeface="Century Gothic" panose="020B0502020202020204" pitchFamily="34" charset="0"/>
                <a:ea typeface="굴림" pitchFamily="34" charset="-127"/>
              </a:rPr>
              <a:t> </a:t>
            </a:r>
            <a:r>
              <a:rPr lang="tr-TR" altLang="ko-KR" sz="2400" b="1" dirty="0" err="1" smtClean="0">
                <a:solidFill>
                  <a:schemeClr val="bg1"/>
                </a:solidFill>
                <a:latin typeface="Century Gothic" panose="020B0502020202020204" pitchFamily="34" charset="0"/>
                <a:ea typeface="굴림" pitchFamily="34" charset="-127"/>
              </a:rPr>
              <a:t>incorporation</a:t>
            </a:r>
            <a:r>
              <a:rPr lang="tr-TR" altLang="ko-KR" sz="2400" b="1" dirty="0" smtClean="0">
                <a:solidFill>
                  <a:schemeClr val="bg1"/>
                </a:solidFill>
                <a:latin typeface="Century Gothic" panose="020B0502020202020204" pitchFamily="34" charset="0"/>
                <a:ea typeface="굴림" pitchFamily="34" charset="-127"/>
              </a:rPr>
              <a:t> of GABA</a:t>
            </a:r>
          </a:p>
          <a:p>
            <a:pPr marL="342900" indent="-342900" algn="l">
              <a:spcBef>
                <a:spcPts val="400"/>
              </a:spcBef>
              <a:spcAft>
                <a:spcPts val="400"/>
              </a:spcAft>
              <a:buFont typeface="Arial" panose="020B0604020202020204" pitchFamily="34" charset="0"/>
              <a:buChar char="•"/>
            </a:pPr>
            <a:r>
              <a:rPr lang="tr-TR" altLang="ko-KR" sz="2400" b="1" dirty="0" err="1" smtClean="0">
                <a:solidFill>
                  <a:schemeClr val="bg1"/>
                </a:solidFill>
                <a:latin typeface="Century Gothic" panose="020B0502020202020204" pitchFamily="34" charset="0"/>
                <a:ea typeface="굴림" pitchFamily="34" charset="-127"/>
              </a:rPr>
              <a:t>Sustained</a:t>
            </a:r>
            <a:r>
              <a:rPr lang="tr-TR" altLang="ko-KR" sz="2400" b="1" dirty="0" smtClean="0">
                <a:solidFill>
                  <a:schemeClr val="bg1"/>
                </a:solidFill>
                <a:latin typeface="Century Gothic" panose="020B0502020202020204" pitchFamily="34" charset="0"/>
                <a:ea typeface="굴림" pitchFamily="34" charset="-127"/>
              </a:rPr>
              <a:t> </a:t>
            </a:r>
            <a:r>
              <a:rPr lang="tr-TR" altLang="ko-KR" sz="2400" b="1" dirty="0" err="1" smtClean="0">
                <a:solidFill>
                  <a:schemeClr val="bg1"/>
                </a:solidFill>
                <a:latin typeface="Century Gothic" panose="020B0502020202020204" pitchFamily="34" charset="0"/>
                <a:ea typeface="굴림" pitchFamily="34" charset="-127"/>
              </a:rPr>
              <a:t>release</a:t>
            </a:r>
            <a:r>
              <a:rPr lang="tr-TR" altLang="ko-KR" sz="2400" b="1" dirty="0" smtClean="0">
                <a:solidFill>
                  <a:schemeClr val="bg1"/>
                </a:solidFill>
                <a:latin typeface="Century Gothic" panose="020B0502020202020204" pitchFamily="34" charset="0"/>
                <a:ea typeface="굴림" pitchFamily="34" charset="-127"/>
              </a:rPr>
              <a:t> </a:t>
            </a:r>
            <a:r>
              <a:rPr lang="tr-TR" altLang="ko-KR" sz="2400" b="1" dirty="0" err="1" smtClean="0">
                <a:solidFill>
                  <a:schemeClr val="bg1"/>
                </a:solidFill>
                <a:latin typeface="Century Gothic" panose="020B0502020202020204" pitchFamily="34" charset="0"/>
                <a:ea typeface="굴림" pitchFamily="34" charset="-127"/>
              </a:rPr>
              <a:t>manner</a:t>
            </a:r>
            <a:r>
              <a:rPr lang="tr-TR" altLang="ko-KR" sz="2400" b="1" dirty="0" smtClean="0">
                <a:solidFill>
                  <a:schemeClr val="bg1"/>
                </a:solidFill>
                <a:latin typeface="Century Gothic" panose="020B0502020202020204" pitchFamily="34" charset="0"/>
                <a:ea typeface="굴림" pitchFamily="34" charset="-127"/>
              </a:rPr>
              <a:t> </a:t>
            </a:r>
          </a:p>
          <a:p>
            <a:pPr marL="342900" indent="-342900" algn="l">
              <a:spcBef>
                <a:spcPts val="400"/>
              </a:spcBef>
              <a:spcAft>
                <a:spcPts val="400"/>
              </a:spcAft>
              <a:buFont typeface="Arial" panose="020B0604020202020204" pitchFamily="34" charset="0"/>
              <a:buChar char="•"/>
            </a:pPr>
            <a:r>
              <a:rPr lang="tr-TR" altLang="ko-KR" sz="2400" b="1" dirty="0" err="1" smtClean="0">
                <a:solidFill>
                  <a:schemeClr val="bg1"/>
                </a:solidFill>
                <a:latin typeface="Century Gothic" panose="020B0502020202020204" pitchFamily="34" charset="0"/>
                <a:ea typeface="굴림" pitchFamily="34" charset="-127"/>
              </a:rPr>
              <a:t>Low</a:t>
            </a:r>
            <a:r>
              <a:rPr lang="tr-TR" altLang="ko-KR" sz="2400" b="1" dirty="0" smtClean="0">
                <a:solidFill>
                  <a:schemeClr val="bg1"/>
                </a:solidFill>
                <a:latin typeface="Century Gothic" panose="020B0502020202020204" pitchFamily="34" charset="0"/>
                <a:ea typeface="굴림" pitchFamily="34" charset="-127"/>
              </a:rPr>
              <a:t> </a:t>
            </a:r>
            <a:r>
              <a:rPr lang="tr-TR" altLang="ko-KR" sz="2400" b="1" dirty="0" err="1" smtClean="0">
                <a:solidFill>
                  <a:schemeClr val="bg1"/>
                </a:solidFill>
                <a:latin typeface="Century Gothic" panose="020B0502020202020204" pitchFamily="34" charset="0"/>
                <a:ea typeface="굴림" pitchFamily="34" charset="-127"/>
              </a:rPr>
              <a:t>cytotoxicity</a:t>
            </a:r>
            <a:endParaRPr lang="tr-TR" altLang="ko-KR" sz="2400" b="1" dirty="0" smtClean="0">
              <a:solidFill>
                <a:schemeClr val="bg1"/>
              </a:solidFill>
              <a:latin typeface="Century Gothic" panose="020B0502020202020204" pitchFamily="34" charset="0"/>
              <a:ea typeface="굴림" pitchFamily="34" charset="-127"/>
            </a:endParaRPr>
          </a:p>
          <a:p>
            <a:pPr algn="l">
              <a:spcBef>
                <a:spcPts val="400"/>
              </a:spcBef>
              <a:spcAft>
                <a:spcPts val="400"/>
              </a:spcAft>
            </a:pPr>
            <a:endParaRPr lang="tr-TR" altLang="ko-KR" sz="2400" b="1" dirty="0" smtClean="0">
              <a:solidFill>
                <a:schemeClr val="accent5">
                  <a:lumMod val="75000"/>
                </a:schemeClr>
              </a:solidFill>
              <a:latin typeface="Century Gothic" panose="020B0502020202020204" pitchFamily="34" charset="0"/>
              <a:ea typeface="굴림" pitchFamily="34" charset="-127"/>
            </a:endParaRPr>
          </a:p>
          <a:p>
            <a:pPr algn="l">
              <a:spcBef>
                <a:spcPts val="400"/>
              </a:spcBef>
              <a:spcAft>
                <a:spcPts val="400"/>
              </a:spcAft>
            </a:pPr>
            <a:endParaRPr lang="tr-TR" altLang="ko-KR" sz="2400" b="1" dirty="0" smtClean="0">
              <a:solidFill>
                <a:schemeClr val="accent5">
                  <a:lumMod val="75000"/>
                </a:schemeClr>
              </a:solidFill>
              <a:latin typeface="Century Gothic" panose="020B0502020202020204" pitchFamily="34" charset="0"/>
              <a:ea typeface="굴림" pitchFamily="34" charset="-127"/>
            </a:endParaRPr>
          </a:p>
          <a:p>
            <a:pPr algn="l" defTabSz="363538">
              <a:spcBef>
                <a:spcPts val="400"/>
              </a:spcBef>
              <a:spcAft>
                <a:spcPts val="400"/>
              </a:spcAft>
            </a:pPr>
            <a:r>
              <a:rPr lang="tr-TR" altLang="ko-KR" sz="2400" b="1" dirty="0" smtClean="0">
                <a:solidFill>
                  <a:schemeClr val="accent5">
                    <a:lumMod val="75000"/>
                  </a:schemeClr>
                </a:solidFill>
                <a:latin typeface="Century Gothic" panose="020B0502020202020204" pitchFamily="34" charset="0"/>
                <a:ea typeface="굴림" pitchFamily="34" charset="-127"/>
                <a:sym typeface="Wingdings" panose="05000000000000000000" pitchFamily="2" charset="2"/>
              </a:rPr>
              <a:t>	</a:t>
            </a:r>
            <a:r>
              <a:rPr lang="tr-TR" altLang="ko-KR" sz="2400" b="1" dirty="0" smtClean="0">
                <a:solidFill>
                  <a:schemeClr val="accent5">
                    <a:lumMod val="75000"/>
                  </a:schemeClr>
                </a:solidFill>
                <a:latin typeface="Century Gothic" panose="020B0502020202020204" pitchFamily="34" charset="0"/>
                <a:ea typeface="굴림" pitchFamily="34" charset="-127"/>
              </a:rPr>
              <a:t>Brain </a:t>
            </a:r>
            <a:r>
              <a:rPr lang="tr-TR" altLang="ko-KR" sz="2400" b="1" dirty="0" err="1" smtClean="0">
                <a:solidFill>
                  <a:schemeClr val="accent5">
                    <a:lumMod val="75000"/>
                  </a:schemeClr>
                </a:solidFill>
                <a:latin typeface="Century Gothic" panose="020B0502020202020204" pitchFamily="34" charset="0"/>
                <a:ea typeface="굴림" pitchFamily="34" charset="-127"/>
              </a:rPr>
              <a:t>delivery</a:t>
            </a:r>
            <a:r>
              <a:rPr lang="tr-TR" altLang="ko-KR" sz="2400" b="1" dirty="0" smtClean="0">
                <a:solidFill>
                  <a:schemeClr val="accent5">
                    <a:lumMod val="75000"/>
                  </a:schemeClr>
                </a:solidFill>
                <a:latin typeface="Century Gothic" panose="020B0502020202020204" pitchFamily="34" charset="0"/>
                <a:ea typeface="굴림" pitchFamily="34" charset="-127"/>
              </a:rPr>
              <a:t> </a:t>
            </a:r>
            <a:r>
              <a:rPr lang="tr-TR" altLang="ko-KR" sz="2400" b="1" dirty="0" err="1" smtClean="0">
                <a:solidFill>
                  <a:schemeClr val="accent5">
                    <a:lumMod val="75000"/>
                  </a:schemeClr>
                </a:solidFill>
                <a:latin typeface="Century Gothic" panose="020B0502020202020204" pitchFamily="34" charset="0"/>
                <a:ea typeface="굴림" pitchFamily="34" charset="-127"/>
              </a:rPr>
              <a:t>and</a:t>
            </a:r>
            <a:r>
              <a:rPr lang="tr-TR" altLang="ko-KR" sz="2400" b="1" dirty="0" smtClean="0">
                <a:solidFill>
                  <a:schemeClr val="accent5">
                    <a:lumMod val="75000"/>
                  </a:schemeClr>
                </a:solidFill>
                <a:latin typeface="Century Gothic" panose="020B0502020202020204" pitchFamily="34" charset="0"/>
                <a:ea typeface="굴림" pitchFamily="34" charset="-127"/>
              </a:rPr>
              <a:t> </a:t>
            </a:r>
            <a:r>
              <a:rPr lang="tr-TR" altLang="ko-KR" sz="2400" b="1" dirty="0" err="1" smtClean="0">
                <a:solidFill>
                  <a:schemeClr val="accent5">
                    <a:lumMod val="75000"/>
                  </a:schemeClr>
                </a:solidFill>
                <a:latin typeface="Century Gothic" panose="020B0502020202020204" pitchFamily="34" charset="0"/>
                <a:ea typeface="굴림" pitchFamily="34" charset="-127"/>
              </a:rPr>
              <a:t>seizure</a:t>
            </a:r>
            <a:r>
              <a:rPr lang="tr-TR" altLang="ko-KR" sz="2400" b="1" dirty="0" smtClean="0">
                <a:solidFill>
                  <a:schemeClr val="accent5">
                    <a:lumMod val="75000"/>
                  </a:schemeClr>
                </a:solidFill>
                <a:latin typeface="Century Gothic" panose="020B0502020202020204" pitchFamily="34" charset="0"/>
                <a:ea typeface="굴림" pitchFamily="34" charset="-127"/>
              </a:rPr>
              <a:t> </a:t>
            </a:r>
            <a:r>
              <a:rPr lang="tr-TR" altLang="ko-KR" sz="2400" b="1" dirty="0" err="1" smtClean="0">
                <a:solidFill>
                  <a:schemeClr val="accent5">
                    <a:lumMod val="75000"/>
                  </a:schemeClr>
                </a:solidFill>
                <a:latin typeface="Century Gothic" panose="020B0502020202020204" pitchFamily="34" charset="0"/>
                <a:ea typeface="굴림" pitchFamily="34" charset="-127"/>
              </a:rPr>
              <a:t>inhibition</a:t>
            </a:r>
            <a:endParaRPr lang="tr-TR" altLang="ko-KR" sz="2400" b="1" dirty="0" smtClean="0">
              <a:solidFill>
                <a:schemeClr val="accent5">
                  <a:lumMod val="75000"/>
                </a:schemeClr>
              </a:solidFill>
              <a:latin typeface="Century Gothic" panose="020B0502020202020204" pitchFamily="34" charset="0"/>
              <a:ea typeface="굴림" pitchFamily="34" charset="-127"/>
            </a:endParaRPr>
          </a:p>
          <a:p>
            <a:pPr algn="l" defTabSz="363538">
              <a:spcBef>
                <a:spcPts val="400"/>
              </a:spcBef>
              <a:spcAft>
                <a:spcPts val="400"/>
              </a:spcAft>
            </a:pPr>
            <a:r>
              <a:rPr lang="tr-TR" altLang="ko-KR" sz="2400" b="1" dirty="0">
                <a:solidFill>
                  <a:schemeClr val="accent5">
                    <a:lumMod val="75000"/>
                  </a:schemeClr>
                </a:solidFill>
                <a:latin typeface="Century Gothic" panose="020B0502020202020204" pitchFamily="34" charset="0"/>
                <a:ea typeface="굴림" pitchFamily="34" charset="-127"/>
                <a:sym typeface="Wingdings" panose="05000000000000000000" pitchFamily="2" charset="2"/>
              </a:rPr>
              <a:t> </a:t>
            </a:r>
            <a:r>
              <a:rPr lang="tr-TR" altLang="ko-KR" sz="2400" b="1" dirty="0" smtClean="0">
                <a:solidFill>
                  <a:schemeClr val="accent5">
                    <a:lumMod val="75000"/>
                  </a:schemeClr>
                </a:solidFill>
                <a:latin typeface="Century Gothic" panose="020B0502020202020204" pitchFamily="34" charset="0"/>
                <a:ea typeface="굴림" pitchFamily="34" charset="-127"/>
                <a:sym typeface="Wingdings" panose="05000000000000000000" pitchFamily="2" charset="2"/>
              </a:rPr>
              <a:t>	</a:t>
            </a:r>
            <a:r>
              <a:rPr lang="tr-TR" altLang="ko-KR" sz="2400" b="1" dirty="0" err="1" smtClean="0">
                <a:solidFill>
                  <a:schemeClr val="accent5">
                    <a:lumMod val="75000"/>
                  </a:schemeClr>
                </a:solidFill>
                <a:latin typeface="Century Gothic" panose="020B0502020202020204" pitchFamily="34" charset="0"/>
                <a:ea typeface="굴림" pitchFamily="34" charset="-127"/>
              </a:rPr>
              <a:t>Retardation</a:t>
            </a:r>
            <a:r>
              <a:rPr lang="tr-TR" altLang="ko-KR" sz="2400" b="1" dirty="0" smtClean="0">
                <a:solidFill>
                  <a:schemeClr val="accent5">
                    <a:lumMod val="75000"/>
                  </a:schemeClr>
                </a:solidFill>
                <a:latin typeface="Century Gothic" panose="020B0502020202020204" pitchFamily="34" charset="0"/>
                <a:ea typeface="굴림" pitchFamily="34" charset="-127"/>
              </a:rPr>
              <a:t> of </a:t>
            </a:r>
            <a:r>
              <a:rPr lang="tr-TR" altLang="ko-KR" sz="2400" b="1" dirty="0" err="1" smtClean="0">
                <a:solidFill>
                  <a:schemeClr val="accent5">
                    <a:lumMod val="75000"/>
                  </a:schemeClr>
                </a:solidFill>
                <a:latin typeface="Century Gothic" panose="020B0502020202020204" pitchFamily="34" charset="0"/>
                <a:ea typeface="굴림" pitchFamily="34" charset="-127"/>
              </a:rPr>
              <a:t>latency</a:t>
            </a:r>
            <a:r>
              <a:rPr lang="tr-TR" altLang="ko-KR" sz="2400" b="1" dirty="0" smtClean="0">
                <a:solidFill>
                  <a:schemeClr val="accent5">
                    <a:lumMod val="75000"/>
                  </a:schemeClr>
                </a:solidFill>
                <a:latin typeface="Century Gothic" panose="020B0502020202020204" pitchFamily="34" charset="0"/>
                <a:ea typeface="굴림" pitchFamily="34" charset="-127"/>
              </a:rPr>
              <a:t> time</a:t>
            </a:r>
          </a:p>
          <a:p>
            <a:pPr algn="l" defTabSz="363538">
              <a:spcBef>
                <a:spcPts val="400"/>
              </a:spcBef>
              <a:spcAft>
                <a:spcPts val="400"/>
              </a:spcAft>
            </a:pPr>
            <a:r>
              <a:rPr lang="tr-TR" altLang="ko-KR" sz="2400" b="1" dirty="0">
                <a:solidFill>
                  <a:schemeClr val="accent5">
                    <a:lumMod val="75000"/>
                  </a:schemeClr>
                </a:solidFill>
                <a:latin typeface="Century Gothic" panose="020B0502020202020204" pitchFamily="34" charset="0"/>
                <a:ea typeface="굴림" pitchFamily="34" charset="-127"/>
                <a:sym typeface="Wingdings" panose="05000000000000000000" pitchFamily="2" charset="2"/>
              </a:rPr>
              <a:t> </a:t>
            </a:r>
            <a:r>
              <a:rPr lang="tr-TR" altLang="ko-KR" sz="2400" b="1" dirty="0" smtClean="0">
                <a:solidFill>
                  <a:schemeClr val="accent5">
                    <a:lumMod val="75000"/>
                  </a:schemeClr>
                </a:solidFill>
                <a:latin typeface="Century Gothic" panose="020B0502020202020204" pitchFamily="34" charset="0"/>
                <a:ea typeface="굴림" pitchFamily="34" charset="-127"/>
                <a:sym typeface="Wingdings" panose="05000000000000000000" pitchFamily="2" charset="2"/>
              </a:rPr>
              <a:t>	</a:t>
            </a:r>
            <a:r>
              <a:rPr lang="tr-TR" altLang="ko-KR" sz="2400" b="1" dirty="0" err="1" smtClean="0">
                <a:solidFill>
                  <a:schemeClr val="accent5">
                    <a:lumMod val="75000"/>
                  </a:schemeClr>
                </a:solidFill>
                <a:latin typeface="Century Gothic" panose="020B0502020202020204" pitchFamily="34" charset="0"/>
                <a:ea typeface="굴림" pitchFamily="34" charset="-127"/>
              </a:rPr>
              <a:t>Decrease</a:t>
            </a:r>
            <a:r>
              <a:rPr lang="tr-TR" altLang="ko-KR" sz="2400" b="1" dirty="0" smtClean="0">
                <a:solidFill>
                  <a:schemeClr val="accent5">
                    <a:lumMod val="75000"/>
                  </a:schemeClr>
                </a:solidFill>
                <a:latin typeface="Century Gothic" panose="020B0502020202020204" pitchFamily="34" charset="0"/>
                <a:ea typeface="굴림" pitchFamily="34" charset="-127"/>
              </a:rPr>
              <a:t> in </a:t>
            </a:r>
            <a:r>
              <a:rPr lang="tr-TR" altLang="ko-KR" sz="2400" b="1" dirty="0" err="1" smtClean="0">
                <a:solidFill>
                  <a:schemeClr val="accent5">
                    <a:lumMod val="75000"/>
                  </a:schemeClr>
                </a:solidFill>
                <a:latin typeface="Century Gothic" panose="020B0502020202020204" pitchFamily="34" charset="0"/>
                <a:ea typeface="굴림" pitchFamily="34" charset="-127"/>
              </a:rPr>
              <a:t>ending</a:t>
            </a:r>
            <a:r>
              <a:rPr lang="tr-TR" altLang="ko-KR" sz="2400" b="1" dirty="0" smtClean="0">
                <a:solidFill>
                  <a:schemeClr val="accent5">
                    <a:lumMod val="75000"/>
                  </a:schemeClr>
                </a:solidFill>
                <a:latin typeface="Century Gothic" panose="020B0502020202020204" pitchFamily="34" charset="0"/>
                <a:ea typeface="굴림" pitchFamily="34" charset="-127"/>
              </a:rPr>
              <a:t> time of </a:t>
            </a:r>
            <a:r>
              <a:rPr lang="tr-TR" altLang="ko-KR" sz="2400" b="1" dirty="0" err="1" smtClean="0">
                <a:solidFill>
                  <a:schemeClr val="accent5">
                    <a:lumMod val="75000"/>
                  </a:schemeClr>
                </a:solidFill>
                <a:latin typeface="Century Gothic" panose="020B0502020202020204" pitchFamily="34" charset="0"/>
                <a:ea typeface="굴림" pitchFamily="34" charset="-127"/>
              </a:rPr>
              <a:t>convulsion</a:t>
            </a:r>
            <a:endParaRPr lang="tr-TR" altLang="ko-KR" sz="2400" b="1" dirty="0" smtClean="0">
              <a:solidFill>
                <a:schemeClr val="accent5">
                  <a:lumMod val="75000"/>
                </a:schemeClr>
              </a:solidFill>
              <a:latin typeface="Century Gothic" panose="020B0502020202020204" pitchFamily="34" charset="0"/>
              <a:ea typeface="굴림" pitchFamily="34" charset="-127"/>
            </a:endParaRPr>
          </a:p>
          <a:p>
            <a:pPr algn="l" defTabSz="363538">
              <a:spcBef>
                <a:spcPts val="400"/>
              </a:spcBef>
              <a:spcAft>
                <a:spcPts val="400"/>
              </a:spcAft>
            </a:pPr>
            <a:r>
              <a:rPr lang="tr-TR" altLang="ko-KR" sz="2400" b="1" dirty="0">
                <a:solidFill>
                  <a:schemeClr val="accent5">
                    <a:lumMod val="75000"/>
                  </a:schemeClr>
                </a:solidFill>
                <a:latin typeface="Century Gothic" panose="020B0502020202020204" pitchFamily="34" charset="0"/>
                <a:ea typeface="굴림" pitchFamily="34" charset="-127"/>
                <a:sym typeface="Wingdings" panose="05000000000000000000" pitchFamily="2" charset="2"/>
              </a:rPr>
              <a:t> </a:t>
            </a:r>
            <a:r>
              <a:rPr lang="tr-TR" altLang="ko-KR" sz="2400" b="1" dirty="0" smtClean="0">
                <a:solidFill>
                  <a:schemeClr val="accent5">
                    <a:lumMod val="75000"/>
                  </a:schemeClr>
                </a:solidFill>
                <a:latin typeface="Century Gothic" panose="020B0502020202020204" pitchFamily="34" charset="0"/>
                <a:ea typeface="굴림" pitchFamily="34" charset="-127"/>
                <a:sym typeface="Wingdings" panose="05000000000000000000" pitchFamily="2" charset="2"/>
              </a:rPr>
              <a:t>	</a:t>
            </a:r>
            <a:r>
              <a:rPr lang="tr-TR" altLang="ko-KR" sz="2400" b="1" dirty="0" err="1" smtClean="0">
                <a:solidFill>
                  <a:schemeClr val="accent5">
                    <a:lumMod val="75000"/>
                  </a:schemeClr>
                </a:solidFill>
                <a:latin typeface="Century Gothic" panose="020B0502020202020204" pitchFamily="34" charset="0"/>
                <a:ea typeface="굴림" pitchFamily="34" charset="-127"/>
              </a:rPr>
              <a:t>Decrease</a:t>
            </a:r>
            <a:r>
              <a:rPr lang="tr-TR" altLang="ko-KR" sz="2400" b="1" dirty="0" smtClean="0">
                <a:solidFill>
                  <a:schemeClr val="accent5">
                    <a:lumMod val="75000"/>
                  </a:schemeClr>
                </a:solidFill>
                <a:latin typeface="Century Gothic" panose="020B0502020202020204" pitchFamily="34" charset="0"/>
                <a:ea typeface="굴림" pitchFamily="34" charset="-127"/>
              </a:rPr>
              <a:t> of </a:t>
            </a:r>
            <a:r>
              <a:rPr lang="tr-TR" altLang="ko-KR" sz="2400" b="1" dirty="0" err="1" smtClean="0">
                <a:solidFill>
                  <a:schemeClr val="accent5">
                    <a:lumMod val="75000"/>
                  </a:schemeClr>
                </a:solidFill>
                <a:latin typeface="Century Gothic" panose="020B0502020202020204" pitchFamily="34" charset="0"/>
                <a:ea typeface="굴림" pitchFamily="34" charset="-127"/>
              </a:rPr>
              <a:t>duration</a:t>
            </a:r>
            <a:r>
              <a:rPr lang="tr-TR" altLang="ko-KR" sz="2400" b="1" dirty="0" smtClean="0">
                <a:solidFill>
                  <a:schemeClr val="accent5">
                    <a:lumMod val="75000"/>
                  </a:schemeClr>
                </a:solidFill>
                <a:latin typeface="Century Gothic" panose="020B0502020202020204" pitchFamily="34" charset="0"/>
                <a:ea typeface="굴림" pitchFamily="34" charset="-127"/>
              </a:rPr>
              <a:t> of severe </a:t>
            </a:r>
            <a:r>
              <a:rPr lang="tr-TR" altLang="ko-KR" sz="2400" b="1" dirty="0" err="1" smtClean="0">
                <a:solidFill>
                  <a:schemeClr val="accent5">
                    <a:lumMod val="75000"/>
                  </a:schemeClr>
                </a:solidFill>
                <a:latin typeface="Century Gothic" panose="020B0502020202020204" pitchFamily="34" charset="0"/>
                <a:ea typeface="굴림" pitchFamily="34" charset="-127"/>
              </a:rPr>
              <a:t>convulsion</a:t>
            </a:r>
            <a:endParaRPr lang="tr-TR" altLang="ko-KR" sz="2400" b="1" dirty="0" smtClean="0">
              <a:solidFill>
                <a:schemeClr val="accent5">
                  <a:lumMod val="75000"/>
                </a:schemeClr>
              </a:solidFill>
              <a:latin typeface="Century Gothic" panose="020B0502020202020204" pitchFamily="34" charset="0"/>
              <a:ea typeface="굴림" pitchFamily="34" charset="-127"/>
            </a:endParaRPr>
          </a:p>
          <a:p>
            <a:pPr algn="l" defTabSz="363538">
              <a:spcBef>
                <a:spcPts val="400"/>
              </a:spcBef>
              <a:spcAft>
                <a:spcPts val="400"/>
              </a:spcAft>
            </a:pPr>
            <a:r>
              <a:rPr lang="tr-TR" altLang="ko-KR" sz="2400" b="1" dirty="0">
                <a:solidFill>
                  <a:schemeClr val="accent5">
                    <a:lumMod val="75000"/>
                  </a:schemeClr>
                </a:solidFill>
                <a:latin typeface="Century Gothic" panose="020B0502020202020204" pitchFamily="34" charset="0"/>
                <a:ea typeface="굴림" pitchFamily="34" charset="-127"/>
                <a:sym typeface="Wingdings" panose="05000000000000000000" pitchFamily="2" charset="2"/>
              </a:rPr>
              <a:t> </a:t>
            </a:r>
            <a:r>
              <a:rPr lang="tr-TR" altLang="ko-KR" sz="2400" b="1" dirty="0" smtClean="0">
                <a:solidFill>
                  <a:schemeClr val="accent5">
                    <a:lumMod val="75000"/>
                  </a:schemeClr>
                </a:solidFill>
                <a:latin typeface="Century Gothic" panose="020B0502020202020204" pitchFamily="34" charset="0"/>
                <a:ea typeface="굴림" pitchFamily="34" charset="-127"/>
                <a:sym typeface="Wingdings" panose="05000000000000000000" pitchFamily="2" charset="2"/>
              </a:rPr>
              <a:t>	</a:t>
            </a:r>
            <a:r>
              <a:rPr lang="tr-TR" altLang="ko-KR" sz="2400" b="1" dirty="0" err="1" smtClean="0">
                <a:solidFill>
                  <a:schemeClr val="accent5">
                    <a:lumMod val="75000"/>
                  </a:schemeClr>
                </a:solidFill>
                <a:latin typeface="Century Gothic" panose="020B0502020202020204" pitchFamily="34" charset="0"/>
                <a:ea typeface="굴림" pitchFamily="34" charset="-127"/>
              </a:rPr>
              <a:t>Reduction</a:t>
            </a:r>
            <a:r>
              <a:rPr lang="tr-TR" altLang="ko-KR" sz="2400" b="1" dirty="0" smtClean="0">
                <a:solidFill>
                  <a:schemeClr val="accent5">
                    <a:lumMod val="75000"/>
                  </a:schemeClr>
                </a:solidFill>
                <a:latin typeface="Century Gothic" panose="020B0502020202020204" pitchFamily="34" charset="0"/>
                <a:ea typeface="굴림" pitchFamily="34" charset="-127"/>
              </a:rPr>
              <a:t> of </a:t>
            </a:r>
            <a:r>
              <a:rPr lang="tr-TR" altLang="ko-KR" sz="2400" b="1" dirty="0" err="1" smtClean="0">
                <a:solidFill>
                  <a:schemeClr val="accent5">
                    <a:lumMod val="75000"/>
                  </a:schemeClr>
                </a:solidFill>
                <a:latin typeface="Century Gothic" panose="020B0502020202020204" pitchFamily="34" charset="0"/>
                <a:ea typeface="굴림" pitchFamily="34" charset="-127"/>
              </a:rPr>
              <a:t>mortality</a:t>
            </a:r>
            <a:r>
              <a:rPr lang="tr-TR" altLang="ko-KR" sz="2400" b="1" dirty="0" smtClean="0">
                <a:solidFill>
                  <a:schemeClr val="accent5">
                    <a:lumMod val="75000"/>
                  </a:schemeClr>
                </a:solidFill>
                <a:latin typeface="Century Gothic" panose="020B0502020202020204" pitchFamily="34" charset="0"/>
                <a:ea typeface="굴림" pitchFamily="34" charset="-127"/>
              </a:rPr>
              <a:t> </a:t>
            </a:r>
            <a:r>
              <a:rPr lang="tr-TR" altLang="ko-KR" sz="2400" b="1" dirty="0" err="1" smtClean="0">
                <a:solidFill>
                  <a:schemeClr val="accent5">
                    <a:lumMod val="75000"/>
                  </a:schemeClr>
                </a:solidFill>
                <a:latin typeface="Century Gothic" panose="020B0502020202020204" pitchFamily="34" charset="0"/>
                <a:ea typeface="굴림" pitchFamily="34" charset="-127"/>
              </a:rPr>
              <a:t>ratio</a:t>
            </a:r>
            <a:endParaRPr lang="tr-TR" altLang="ko-KR" sz="2400" b="1" dirty="0" smtClean="0">
              <a:solidFill>
                <a:schemeClr val="accent5">
                  <a:lumMod val="75000"/>
                </a:schemeClr>
              </a:solidFill>
              <a:latin typeface="Century Gothic" panose="020B0502020202020204" pitchFamily="34" charset="0"/>
              <a:ea typeface="굴림" pitchFamily="34" charset="-127"/>
            </a:endParaRPr>
          </a:p>
          <a:p>
            <a:pPr algn="l">
              <a:spcBef>
                <a:spcPts val="400"/>
              </a:spcBef>
              <a:spcAft>
                <a:spcPts val="400"/>
              </a:spcAft>
            </a:pPr>
            <a:endParaRPr lang="tr-TR" altLang="ko-KR" sz="2400" b="1" dirty="0" smtClean="0">
              <a:solidFill>
                <a:schemeClr val="accent5">
                  <a:lumMod val="75000"/>
                </a:schemeClr>
              </a:solidFill>
              <a:latin typeface="Century Gothic" panose="020B0502020202020204" pitchFamily="34" charset="0"/>
              <a:ea typeface="굴림" pitchFamily="34" charset="-127"/>
            </a:endParaRPr>
          </a:p>
          <a:p>
            <a:pPr algn="l">
              <a:spcBef>
                <a:spcPts val="400"/>
              </a:spcBef>
              <a:spcAft>
                <a:spcPts val="400"/>
              </a:spcAft>
            </a:pPr>
            <a:endParaRPr lang="tr-TR" altLang="ko-KR" sz="2400" b="1" dirty="0" smtClean="0">
              <a:solidFill>
                <a:schemeClr val="accent5">
                  <a:lumMod val="75000"/>
                </a:schemeClr>
              </a:solidFill>
              <a:latin typeface="Century Gothic" panose="020B0502020202020204" pitchFamily="34" charset="0"/>
              <a:ea typeface="굴림" pitchFamily="34" charset="-127"/>
            </a:endParaRPr>
          </a:p>
          <a:p>
            <a:pPr algn="l">
              <a:spcBef>
                <a:spcPts val="400"/>
              </a:spcBef>
              <a:spcAft>
                <a:spcPts val="400"/>
              </a:spcAft>
            </a:pPr>
            <a:r>
              <a:rPr lang="tr-TR" altLang="ko-KR" sz="2400" b="1" dirty="0" smtClean="0">
                <a:solidFill>
                  <a:schemeClr val="accent5">
                    <a:lumMod val="75000"/>
                  </a:schemeClr>
                </a:solidFill>
                <a:latin typeface="Century Gothic" panose="020B0502020202020204" pitchFamily="34" charset="0"/>
                <a:ea typeface="굴림" pitchFamily="34" charset="-127"/>
              </a:rPr>
              <a:t> </a:t>
            </a:r>
          </a:p>
        </p:txBody>
      </p:sp>
      <p:sp>
        <p:nvSpPr>
          <p:cNvPr id="6" name="Dikdörtgen 5"/>
          <p:cNvSpPr/>
          <p:nvPr/>
        </p:nvSpPr>
        <p:spPr>
          <a:xfrm>
            <a:off x="1992475" y="215574"/>
            <a:ext cx="3533276" cy="64117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sz="2800" b="1" dirty="0" smtClean="0">
                <a:solidFill>
                  <a:schemeClr val="tx1"/>
                </a:solidFill>
              </a:rPr>
              <a:t>HNT-GABA H1</a:t>
            </a:r>
            <a:endParaRPr lang="tr-TR" sz="2800" b="1" dirty="0">
              <a:solidFill>
                <a:schemeClr val="tx1"/>
              </a:solidFill>
            </a:endParaRPr>
          </a:p>
        </p:txBody>
      </p:sp>
      <p:sp>
        <p:nvSpPr>
          <p:cNvPr id="3" name="Aşağı Ok Belirtme Çizgisi 2"/>
          <p:cNvSpPr/>
          <p:nvPr/>
        </p:nvSpPr>
        <p:spPr>
          <a:xfrm>
            <a:off x="119093" y="3505200"/>
            <a:ext cx="6019798" cy="762000"/>
          </a:xfrm>
          <a:prstGeom prst="downArrowCallou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altLang="ko-KR" sz="2800" b="1" dirty="0">
                <a:solidFill>
                  <a:schemeClr val="tx1">
                    <a:lumMod val="90000"/>
                    <a:lumOff val="10000"/>
                  </a:schemeClr>
                </a:solidFill>
                <a:latin typeface="Century Gothic" panose="020B0502020202020204" pitchFamily="34" charset="0"/>
                <a:ea typeface="굴림" pitchFamily="34" charset="-127"/>
              </a:rPr>
              <a:t>PTZ </a:t>
            </a:r>
            <a:r>
              <a:rPr lang="tr-TR" altLang="ko-KR" sz="2800" b="1" dirty="0" err="1">
                <a:solidFill>
                  <a:schemeClr val="tx1">
                    <a:lumMod val="90000"/>
                    <a:lumOff val="10000"/>
                  </a:schemeClr>
                </a:solidFill>
                <a:latin typeface="Century Gothic" panose="020B0502020202020204" pitchFamily="34" charset="0"/>
                <a:ea typeface="굴림" pitchFamily="34" charset="-127"/>
              </a:rPr>
              <a:t>induced</a:t>
            </a:r>
            <a:r>
              <a:rPr lang="tr-TR" altLang="ko-KR" sz="2800" b="1" dirty="0">
                <a:solidFill>
                  <a:schemeClr val="tx1">
                    <a:lumMod val="90000"/>
                    <a:lumOff val="10000"/>
                  </a:schemeClr>
                </a:solidFill>
                <a:latin typeface="Century Gothic" panose="020B0502020202020204" pitchFamily="34" charset="0"/>
                <a:ea typeface="굴림" pitchFamily="34" charset="-127"/>
              </a:rPr>
              <a:t> </a:t>
            </a:r>
            <a:r>
              <a:rPr lang="tr-TR" altLang="ko-KR" sz="2800" b="1" dirty="0" err="1">
                <a:solidFill>
                  <a:schemeClr val="tx1">
                    <a:lumMod val="90000"/>
                    <a:lumOff val="10000"/>
                  </a:schemeClr>
                </a:solidFill>
                <a:latin typeface="Century Gothic" panose="020B0502020202020204" pitchFamily="34" charset="0"/>
                <a:ea typeface="굴림" pitchFamily="34" charset="-127"/>
              </a:rPr>
              <a:t>epileptic</a:t>
            </a:r>
            <a:r>
              <a:rPr lang="tr-TR" altLang="ko-KR" sz="2800" b="1" dirty="0">
                <a:solidFill>
                  <a:schemeClr val="tx1">
                    <a:lumMod val="90000"/>
                    <a:lumOff val="10000"/>
                  </a:schemeClr>
                </a:solidFill>
                <a:latin typeface="Century Gothic" panose="020B0502020202020204" pitchFamily="34" charset="0"/>
                <a:ea typeface="굴림" pitchFamily="34" charset="-127"/>
              </a:rPr>
              <a:t> </a:t>
            </a:r>
            <a:r>
              <a:rPr lang="tr-TR" altLang="ko-KR" sz="2800" b="1" dirty="0" err="1">
                <a:solidFill>
                  <a:schemeClr val="tx1">
                    <a:lumMod val="90000"/>
                    <a:lumOff val="10000"/>
                  </a:schemeClr>
                </a:solidFill>
                <a:latin typeface="Century Gothic" panose="020B0502020202020204" pitchFamily="34" charset="0"/>
                <a:ea typeface="굴림" pitchFamily="34" charset="-127"/>
              </a:rPr>
              <a:t>rat</a:t>
            </a:r>
            <a:r>
              <a:rPr lang="tr-TR" altLang="ko-KR" sz="2800" b="1" dirty="0">
                <a:solidFill>
                  <a:schemeClr val="tx1">
                    <a:lumMod val="90000"/>
                    <a:lumOff val="10000"/>
                  </a:schemeClr>
                </a:solidFill>
                <a:latin typeface="Century Gothic" panose="020B0502020202020204" pitchFamily="34" charset="0"/>
                <a:ea typeface="굴림" pitchFamily="34" charset="-127"/>
              </a:rPr>
              <a:t> </a:t>
            </a:r>
            <a:r>
              <a:rPr lang="tr-TR" altLang="ko-KR" sz="2800" b="1" dirty="0" smtClean="0">
                <a:solidFill>
                  <a:schemeClr val="tx1">
                    <a:lumMod val="90000"/>
                    <a:lumOff val="10000"/>
                  </a:schemeClr>
                </a:solidFill>
                <a:latin typeface="Century Gothic" panose="020B0502020202020204" pitchFamily="34" charset="0"/>
                <a:ea typeface="굴림" pitchFamily="34" charset="-127"/>
              </a:rPr>
              <a:t>model</a:t>
            </a:r>
            <a:endParaRPr lang="tr-TR" altLang="ko-KR" sz="2800" b="1" dirty="0">
              <a:solidFill>
                <a:schemeClr val="tx1">
                  <a:lumMod val="90000"/>
                  <a:lumOff val="10000"/>
                </a:schemeClr>
              </a:solidFill>
              <a:latin typeface="Century Gothic" panose="020B0502020202020204" pitchFamily="34" charset="0"/>
              <a:ea typeface="굴림" pitchFamily="34" charset="-127"/>
            </a:endParaRPr>
          </a:p>
        </p:txBody>
      </p:sp>
    </p:spTree>
    <p:extLst>
      <p:ext uri="{BB962C8B-B14F-4D97-AF65-F5344CB8AC3E}">
        <p14:creationId xmlns="" xmlns:p14="http://schemas.microsoft.com/office/powerpoint/2010/main" val="2500971504"/>
      </p:ext>
    </p:extLst>
  </p:cSld>
  <p:clrMapOvr>
    <a:masterClrMapping/>
  </p:clrMapOvr>
  <mc:AlternateContent xmlns:mc="http://schemas.openxmlformats.org/markup-compatibility/2006">
    <mc:Choice xmlns="" xmlns:p15="http://schemas.microsoft.com/office/powerpoint/2012/main" Requires="p15">
      <p:transition spd="slow">
        <p15:prstTrans prst="peelOff"/>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txBox="1">
            <a:spLocks noChangeArrowheads="1"/>
          </p:cNvSpPr>
          <p:nvPr/>
        </p:nvSpPr>
        <p:spPr>
          <a:xfrm>
            <a:off x="1676400" y="1447800"/>
            <a:ext cx="7162800" cy="46482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spcBef>
                <a:spcPts val="200"/>
              </a:spcBef>
              <a:spcAft>
                <a:spcPts val="200"/>
              </a:spcAft>
              <a:buFont typeface="Arial" panose="020B0604020202020204" pitchFamily="34" charset="0"/>
              <a:buChar char="•"/>
            </a:pPr>
            <a:endParaRPr lang="tr-TR" altLang="ko-KR" sz="2000" b="1" dirty="0">
              <a:solidFill>
                <a:schemeClr val="bg1"/>
              </a:solidFill>
              <a:ea typeface="굴림" pitchFamily="34" charset="-127"/>
            </a:endParaRPr>
          </a:p>
        </p:txBody>
      </p:sp>
      <p:sp>
        <p:nvSpPr>
          <p:cNvPr id="23" name="AutoShape 68"/>
          <p:cNvSpPr>
            <a:spLocks noChangeArrowheads="1"/>
          </p:cNvSpPr>
          <p:nvPr/>
        </p:nvSpPr>
        <p:spPr bwMode="gray">
          <a:xfrm>
            <a:off x="2656141" y="647791"/>
            <a:ext cx="4572000" cy="635000"/>
          </a:xfrm>
          <a:prstGeom prst="roundRect">
            <a:avLst>
              <a:gd name="adj" fmla="val 0"/>
            </a:avLst>
          </a:prstGeom>
          <a:noFill/>
          <a:ln>
            <a:noFill/>
          </a:ln>
          <a:effectLst/>
          <a:extLst>
            <a:ext uri="{909E8E84-426E-40DD-AFC4-6F175D3DCCD1}">
              <a14:hiddenFill xmlns=""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 xmlns:a14="http://schemas.microsoft.com/office/drawing/2010/main" w="38100">
                <a:solidFill>
                  <a:schemeClr val="bg1"/>
                </a:solidFill>
                <a:round/>
                <a:headEnd/>
                <a:tailEnd/>
              </a14:hiddenLine>
            </a:ext>
            <a:ext uri="{AF507438-7753-43E0-B8FC-AC1667EBCBE1}">
              <a14:hiddenEffects xmlns="" xmlns:a14="http://schemas.microsoft.com/office/drawing/2010/main">
                <a:effectLst>
                  <a:outerShdw dist="107763" dir="2700000" algn="ctr" rotWithShape="0">
                    <a:srgbClr val="808080">
                      <a:alpha val="50000"/>
                    </a:srgbClr>
                  </a:outerShdw>
                </a:effectLst>
              </a14:hiddenEffects>
            </a:ext>
          </a:extLst>
        </p:spPr>
        <p:txBody>
          <a:bodyPr wrap="none" anchor="ctr"/>
          <a:lstStyle/>
          <a:p>
            <a:pPr algn="ctr" latinLnBrk="1">
              <a:defRPr/>
            </a:pPr>
            <a:endParaRPr kumimoji="1" lang="en-US" altLang="ko-KR" sz="3500" b="1" dirty="0">
              <a:ln>
                <a:solidFill>
                  <a:srgbClr val="33CCCC"/>
                </a:solidFill>
              </a:ln>
              <a:solidFill>
                <a:schemeClr val="bg1"/>
              </a:solidFill>
              <a:ea typeface="굴림" pitchFamily="34" charset="-127"/>
            </a:endParaRPr>
          </a:p>
        </p:txBody>
      </p:sp>
      <p:sp>
        <p:nvSpPr>
          <p:cNvPr id="6" name="Dikdörtgen 5"/>
          <p:cNvSpPr/>
          <p:nvPr/>
        </p:nvSpPr>
        <p:spPr>
          <a:xfrm>
            <a:off x="7620" y="6425803"/>
            <a:ext cx="2638671" cy="369332"/>
          </a:xfrm>
          <a:prstGeom prst="rect">
            <a:avLst/>
          </a:prstGeom>
        </p:spPr>
        <p:txBody>
          <a:bodyPr wrap="none">
            <a:spAutoFit/>
          </a:bodyPr>
          <a:lstStyle/>
          <a:p>
            <a:pPr>
              <a:spcBef>
                <a:spcPts val="600"/>
              </a:spcBef>
            </a:pPr>
            <a:r>
              <a:rPr lang="tr-TR" b="1" dirty="0" smtClean="0">
                <a:solidFill>
                  <a:schemeClr val="bg1"/>
                </a:solidFill>
              </a:rPr>
              <a:t>gyurtdas@anadolu.edu.tr</a:t>
            </a:r>
            <a:endParaRPr lang="tr-TR" b="1" dirty="0">
              <a:solidFill>
                <a:schemeClr val="bg1"/>
              </a:solidFill>
            </a:endParaRPr>
          </a:p>
        </p:txBody>
      </p:sp>
      <p:pic>
        <p:nvPicPr>
          <p:cNvPr id="1026" name="Picture 2" descr="http://home.anadolu.edu.tr/~aedis/odev_4/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4786" y="-9395"/>
            <a:ext cx="9184611" cy="64351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 xmlns:p14="http://schemas.microsoft.com/office/powerpoint/2010/main" val="2124969273"/>
      </p:ext>
    </p:extLst>
  </p:cSld>
  <p:clrMapOvr>
    <a:masterClrMapping/>
  </p:clrMapOvr>
  <mc:AlternateContent xmlns:mc="http://schemas.openxmlformats.org/markup-compatibility/2006">
    <mc:Choice xmlns="" xmlns:p15="http://schemas.microsoft.com/office/powerpoint/2012/main" Requires="p15">
      <p:transition spd="slow">
        <p15:prstTrans prst="peelOff"/>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AutoShape 68"/>
          <p:cNvSpPr>
            <a:spLocks noChangeArrowheads="1"/>
          </p:cNvSpPr>
          <p:nvPr/>
        </p:nvSpPr>
        <p:spPr bwMode="gray">
          <a:xfrm>
            <a:off x="5334000" y="836730"/>
            <a:ext cx="2057400" cy="635000"/>
          </a:xfrm>
          <a:prstGeom prst="roundRect">
            <a:avLst>
              <a:gd name="adj" fmla="val 0"/>
            </a:avLst>
          </a:prstGeom>
          <a:noFill/>
          <a:ln>
            <a:noFill/>
          </a:ln>
          <a:effectLst/>
          <a:extLst>
            <a:ext uri="{909E8E84-426E-40DD-AFC4-6F175D3DCCD1}">
              <a14:hiddenFill xmlns=""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 xmlns:a14="http://schemas.microsoft.com/office/drawing/2010/main" w="38100">
                <a:solidFill>
                  <a:schemeClr val="bg1"/>
                </a:solidFill>
                <a:round/>
                <a:headEnd/>
                <a:tailEnd/>
              </a14:hiddenLine>
            </a:ext>
            <a:ext uri="{AF507438-7753-43E0-B8FC-AC1667EBCBE1}">
              <a14:hiddenEffects xmlns="" xmlns:a14="http://schemas.microsoft.com/office/drawing/2010/main">
                <a:effectLst>
                  <a:outerShdw dist="107763" dir="2700000" algn="ctr" rotWithShape="0">
                    <a:srgbClr val="808080">
                      <a:alpha val="50000"/>
                    </a:srgbClr>
                  </a:outerShdw>
                </a:effectLst>
              </a14:hiddenEffects>
            </a:ext>
          </a:extLst>
        </p:spPr>
        <p:txBody>
          <a:bodyPr wrap="none" anchor="ctr"/>
          <a:lstStyle/>
          <a:p>
            <a:pPr latinLnBrk="1">
              <a:defRPr/>
            </a:pPr>
            <a:r>
              <a:rPr kumimoji="1" lang="tr-TR" altLang="ko-KR" sz="3600" b="1" dirty="0" smtClean="0">
                <a:ln w="12700">
                  <a:solidFill>
                    <a:schemeClr val="accent1"/>
                  </a:solidFill>
                  <a:prstDash val="solid"/>
                </a:ln>
                <a:pattFill prst="pct50">
                  <a:fgClr>
                    <a:schemeClr val="accent1"/>
                  </a:fgClr>
                  <a:bgClr>
                    <a:schemeClr val="accent1">
                      <a:lumMod val="20000"/>
                      <a:lumOff val="80000"/>
                    </a:schemeClr>
                  </a:bgClr>
                </a:pattFill>
                <a:ea typeface="굴림" pitchFamily="34" charset="-127"/>
              </a:rPr>
              <a:t>EPILEPSY</a:t>
            </a:r>
            <a:endParaRPr kumimoji="1" lang="en-US" altLang="ko-KR" sz="3600" b="1" dirty="0">
              <a:ln w="12700">
                <a:solidFill>
                  <a:schemeClr val="accent1"/>
                </a:solidFill>
                <a:prstDash val="solid"/>
              </a:ln>
              <a:pattFill prst="pct50">
                <a:fgClr>
                  <a:schemeClr val="accent1"/>
                </a:fgClr>
                <a:bgClr>
                  <a:schemeClr val="accent1">
                    <a:lumMod val="20000"/>
                    <a:lumOff val="80000"/>
                  </a:schemeClr>
                </a:bgClr>
              </a:pattFill>
              <a:ea typeface="굴림" pitchFamily="34" charset="-127"/>
            </a:endParaRPr>
          </a:p>
        </p:txBody>
      </p:sp>
      <p:pic>
        <p:nvPicPr>
          <p:cNvPr id="2" name="Resim 1"/>
          <p:cNvPicPr>
            <a:picLocks noChangeAspect="1"/>
          </p:cNvPicPr>
          <p:nvPr/>
        </p:nvPicPr>
        <p:blipFill>
          <a:blip r:embed="rId3" cstate="print"/>
          <a:stretch>
            <a:fillRect/>
          </a:stretch>
        </p:blipFill>
        <p:spPr>
          <a:xfrm>
            <a:off x="5486400" y="4230381"/>
            <a:ext cx="3276600" cy="211481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0" name="Rectangle 3"/>
          <p:cNvSpPr txBox="1">
            <a:spLocks noChangeArrowheads="1"/>
          </p:cNvSpPr>
          <p:nvPr/>
        </p:nvSpPr>
        <p:spPr>
          <a:xfrm>
            <a:off x="702224" y="2239788"/>
            <a:ext cx="8261944" cy="3048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defTabSz="363538">
              <a:spcBef>
                <a:spcPts val="200"/>
              </a:spcBef>
              <a:spcAft>
                <a:spcPts val="200"/>
              </a:spcAft>
            </a:pPr>
            <a:r>
              <a:rPr lang="tr-TR" altLang="ko-KR" sz="2800" b="1" dirty="0" smtClean="0">
                <a:ln>
                  <a:solidFill>
                    <a:schemeClr val="tx2">
                      <a:lumMod val="75000"/>
                    </a:schemeClr>
                  </a:solidFill>
                </a:ln>
                <a:solidFill>
                  <a:schemeClr val="bg1"/>
                </a:solidFill>
                <a:ea typeface="굴림" pitchFamily="34" charset="-127"/>
                <a:sym typeface="Wingdings" panose="05000000000000000000" pitchFamily="2" charset="2"/>
              </a:rPr>
              <a:t>	</a:t>
            </a:r>
            <a:r>
              <a:rPr lang="tr-TR" altLang="ko-KR" sz="2800" b="1" dirty="0" smtClean="0">
                <a:ln>
                  <a:solidFill>
                    <a:schemeClr val="tx2">
                      <a:lumMod val="75000"/>
                    </a:schemeClr>
                  </a:solidFill>
                </a:ln>
                <a:solidFill>
                  <a:schemeClr val="bg1"/>
                </a:solidFill>
                <a:ea typeface="굴림" pitchFamily="34" charset="-127"/>
              </a:rPr>
              <a:t>‘</a:t>
            </a:r>
            <a:r>
              <a:rPr lang="en-US" altLang="ko-KR" sz="2800" b="1" dirty="0">
                <a:ln>
                  <a:solidFill>
                    <a:schemeClr val="tx2">
                      <a:lumMod val="75000"/>
                    </a:schemeClr>
                  </a:solidFill>
                </a:ln>
                <a:solidFill>
                  <a:schemeClr val="bg1"/>
                </a:solidFill>
                <a:ea typeface="굴림" pitchFamily="34" charset="-127"/>
              </a:rPr>
              <a:t>epilepsy</a:t>
            </a:r>
            <a:r>
              <a:rPr lang="tr-TR" altLang="ko-KR" sz="2800" b="1" dirty="0" smtClean="0">
                <a:ln>
                  <a:solidFill>
                    <a:schemeClr val="tx2">
                      <a:lumMod val="75000"/>
                    </a:schemeClr>
                  </a:solidFill>
                </a:ln>
                <a:solidFill>
                  <a:schemeClr val="bg1"/>
                </a:solidFill>
                <a:ea typeface="굴림" pitchFamily="34" charset="-127"/>
              </a:rPr>
              <a:t>’</a:t>
            </a:r>
          </a:p>
          <a:p>
            <a:pPr algn="l" defTabSz="363538">
              <a:spcBef>
                <a:spcPts val="200"/>
              </a:spcBef>
              <a:spcAft>
                <a:spcPts val="200"/>
              </a:spcAft>
            </a:pPr>
            <a:r>
              <a:rPr lang="tr-TR" altLang="ko-KR" sz="2800" b="1" dirty="0" smtClean="0">
                <a:solidFill>
                  <a:schemeClr val="bg1"/>
                </a:solidFill>
                <a:ea typeface="굴림" pitchFamily="34" charset="-127"/>
              </a:rPr>
              <a:t>	</a:t>
            </a:r>
            <a:r>
              <a:rPr lang="tr-TR" altLang="ko-KR" sz="2800" b="1" dirty="0">
                <a:solidFill>
                  <a:schemeClr val="bg1"/>
                </a:solidFill>
                <a:ea typeface="굴림" pitchFamily="34" charset="-127"/>
              </a:rPr>
              <a:t>g</a:t>
            </a:r>
            <a:r>
              <a:rPr lang="en-US" altLang="ko-KR" sz="2800" b="1" dirty="0" err="1" smtClean="0">
                <a:solidFill>
                  <a:schemeClr val="bg1"/>
                </a:solidFill>
                <a:ea typeface="굴림" pitchFamily="34" charset="-127"/>
              </a:rPr>
              <a:t>eneralized</a:t>
            </a:r>
            <a:r>
              <a:rPr lang="en-US" altLang="ko-KR" sz="2800" b="1" dirty="0" smtClean="0">
                <a:solidFill>
                  <a:schemeClr val="bg1"/>
                </a:solidFill>
                <a:ea typeface="굴림" pitchFamily="34" charset="-127"/>
              </a:rPr>
              <a:t> </a:t>
            </a:r>
            <a:r>
              <a:rPr lang="en-US" altLang="ko-KR" sz="2800" b="1" dirty="0">
                <a:solidFill>
                  <a:schemeClr val="bg1"/>
                </a:solidFill>
                <a:ea typeface="굴림" pitchFamily="34" charset="-127"/>
              </a:rPr>
              <a:t>or paroxysmal focal reaction of </a:t>
            </a:r>
            <a:r>
              <a:rPr lang="en-US" altLang="ko-KR" sz="2800" b="1" dirty="0" smtClean="0">
                <a:solidFill>
                  <a:schemeClr val="bg1"/>
                </a:solidFill>
                <a:ea typeface="굴림" pitchFamily="34" charset="-127"/>
              </a:rPr>
              <a:t>brain </a:t>
            </a:r>
            <a:endParaRPr lang="tr-TR" altLang="ko-KR" sz="2800" b="1" dirty="0" smtClean="0">
              <a:solidFill>
                <a:schemeClr val="bg1"/>
              </a:solidFill>
              <a:ea typeface="굴림" pitchFamily="34" charset="-127"/>
            </a:endParaRPr>
          </a:p>
          <a:p>
            <a:pPr algn="l" defTabSz="363538">
              <a:spcBef>
                <a:spcPts val="200"/>
              </a:spcBef>
              <a:spcAft>
                <a:spcPts val="200"/>
              </a:spcAft>
            </a:pPr>
            <a:endParaRPr lang="tr-TR" altLang="ko-KR" sz="2800" b="1" dirty="0" smtClean="0">
              <a:solidFill>
                <a:schemeClr val="bg1"/>
              </a:solidFill>
              <a:ea typeface="굴림" pitchFamily="34" charset="-127"/>
            </a:endParaRPr>
          </a:p>
          <a:p>
            <a:pPr algn="l" defTabSz="363538">
              <a:spcBef>
                <a:spcPts val="200"/>
              </a:spcBef>
              <a:spcAft>
                <a:spcPts val="200"/>
              </a:spcAft>
            </a:pPr>
            <a:r>
              <a:rPr lang="tr-TR" altLang="ko-KR" sz="2800" b="1" dirty="0" smtClean="0">
                <a:ln>
                  <a:solidFill>
                    <a:schemeClr val="tx2">
                      <a:lumMod val="75000"/>
                    </a:schemeClr>
                  </a:solidFill>
                </a:ln>
                <a:solidFill>
                  <a:schemeClr val="bg1"/>
                </a:solidFill>
                <a:ea typeface="굴림" pitchFamily="34" charset="-127"/>
                <a:sym typeface="Wingdings" panose="05000000000000000000" pitchFamily="2" charset="2"/>
              </a:rPr>
              <a:t> 	</a:t>
            </a:r>
            <a:r>
              <a:rPr lang="en-US" altLang="ko-KR" sz="2800" b="1" dirty="0" smtClean="0">
                <a:solidFill>
                  <a:schemeClr val="bg1"/>
                </a:solidFill>
                <a:ea typeface="굴림" pitchFamily="34" charset="-127"/>
              </a:rPr>
              <a:t>convulsion </a:t>
            </a:r>
            <a:r>
              <a:rPr lang="en-US" altLang="ko-KR" sz="2800" b="1" dirty="0" err="1" smtClean="0">
                <a:solidFill>
                  <a:schemeClr val="bg1"/>
                </a:solidFill>
                <a:ea typeface="굴림" pitchFamily="34" charset="-127"/>
              </a:rPr>
              <a:t>provok</a:t>
            </a:r>
            <a:r>
              <a:rPr lang="tr-TR" altLang="ko-KR" sz="2800" b="1" dirty="0" err="1" smtClean="0">
                <a:solidFill>
                  <a:schemeClr val="bg1"/>
                </a:solidFill>
                <a:ea typeface="굴림" pitchFamily="34" charset="-127"/>
              </a:rPr>
              <a:t>ed</a:t>
            </a:r>
            <a:r>
              <a:rPr lang="en-US" altLang="ko-KR" sz="2800" b="1" dirty="0" smtClean="0">
                <a:solidFill>
                  <a:schemeClr val="bg1"/>
                </a:solidFill>
                <a:ea typeface="굴림" pitchFamily="34" charset="-127"/>
              </a:rPr>
              <a:t> </a:t>
            </a:r>
            <a:r>
              <a:rPr lang="en-US" altLang="ko-KR" sz="2800" b="1" dirty="0">
                <a:solidFill>
                  <a:schemeClr val="bg1"/>
                </a:solidFill>
                <a:ea typeface="굴림" pitchFamily="34" charset="-127"/>
              </a:rPr>
              <a:t>by inhibition of </a:t>
            </a:r>
            <a:r>
              <a:rPr lang="en-US" altLang="ko-KR" sz="2800" b="1" dirty="0" smtClean="0">
                <a:solidFill>
                  <a:schemeClr val="bg1"/>
                </a:solidFill>
                <a:ea typeface="굴림" pitchFamily="34" charset="-127"/>
              </a:rPr>
              <a:t>GABA </a:t>
            </a:r>
            <a:r>
              <a:rPr lang="tr-TR" altLang="ko-KR" sz="2800" b="1" dirty="0" smtClean="0">
                <a:solidFill>
                  <a:schemeClr val="bg1"/>
                </a:solidFill>
                <a:ea typeface="굴림" pitchFamily="34" charset="-127"/>
              </a:rPr>
              <a:t>	</a:t>
            </a:r>
            <a:r>
              <a:rPr lang="en-US" altLang="ko-KR" sz="2800" b="1" dirty="0" smtClean="0">
                <a:solidFill>
                  <a:schemeClr val="bg1"/>
                </a:solidFill>
                <a:ea typeface="굴림" pitchFamily="34" charset="-127"/>
              </a:rPr>
              <a:t>synthesis</a:t>
            </a:r>
            <a:r>
              <a:rPr lang="en-US" altLang="ko-KR" sz="2800" b="1" dirty="0">
                <a:solidFill>
                  <a:schemeClr val="bg1"/>
                </a:solidFill>
                <a:ea typeface="굴림" pitchFamily="34" charset="-127"/>
              </a:rPr>
              <a:t>, blockage of release or postsynaptic </a:t>
            </a:r>
            <a:r>
              <a:rPr lang="tr-TR" altLang="ko-KR" sz="2800" b="1" dirty="0" smtClean="0">
                <a:solidFill>
                  <a:schemeClr val="bg1"/>
                </a:solidFill>
                <a:ea typeface="굴림" pitchFamily="34" charset="-127"/>
              </a:rPr>
              <a:t>	</a:t>
            </a:r>
            <a:r>
              <a:rPr lang="en-US" altLang="ko-KR" sz="2800" b="1" dirty="0" smtClean="0">
                <a:solidFill>
                  <a:schemeClr val="bg1"/>
                </a:solidFill>
                <a:ea typeface="굴림" pitchFamily="34" charset="-127"/>
              </a:rPr>
              <a:t>reaction</a:t>
            </a:r>
            <a:r>
              <a:rPr lang="tr-TR" altLang="ko-KR" sz="2800" b="1" dirty="0" smtClean="0">
                <a:solidFill>
                  <a:schemeClr val="bg1"/>
                </a:solidFill>
                <a:ea typeface="굴림" pitchFamily="34" charset="-127"/>
              </a:rPr>
              <a:t> </a:t>
            </a:r>
          </a:p>
        </p:txBody>
      </p:sp>
      <p:sp>
        <p:nvSpPr>
          <p:cNvPr id="5" name="Metin kutusu 4"/>
          <p:cNvSpPr txBox="1"/>
          <p:nvPr/>
        </p:nvSpPr>
        <p:spPr>
          <a:xfrm>
            <a:off x="582168" y="6548673"/>
            <a:ext cx="8382000" cy="338554"/>
          </a:xfrm>
          <a:prstGeom prst="rect">
            <a:avLst/>
          </a:prstGeom>
          <a:noFill/>
        </p:spPr>
        <p:txBody>
          <a:bodyPr wrap="square" rtlCol="0">
            <a:spAutoFit/>
          </a:bodyPr>
          <a:lstStyle/>
          <a:p>
            <a:pPr>
              <a:spcBef>
                <a:spcPts val="600"/>
              </a:spcBef>
            </a:pPr>
            <a:r>
              <a:rPr lang="en-US" sz="1600" b="1" dirty="0" smtClean="0">
                <a:solidFill>
                  <a:schemeClr val="bg1"/>
                </a:solidFill>
              </a:rPr>
              <a:t>4TH INTERNATIONAL </a:t>
            </a:r>
            <a:r>
              <a:rPr lang="tr-TR" sz="1600" b="1" dirty="0" smtClean="0">
                <a:solidFill>
                  <a:schemeClr val="bg1"/>
                </a:solidFill>
              </a:rPr>
              <a:t>C</a:t>
            </a:r>
            <a:r>
              <a:rPr lang="en-US" sz="1600" b="1" dirty="0" smtClean="0">
                <a:solidFill>
                  <a:schemeClr val="bg1"/>
                </a:solidFill>
              </a:rPr>
              <a:t>ONFERENCE &amp; EXHIBITION ON NEUROLOGY AND THERAPEUTICS</a:t>
            </a:r>
            <a:r>
              <a:rPr lang="tr-TR" sz="1600" b="1" dirty="0" smtClean="0">
                <a:solidFill>
                  <a:schemeClr val="bg1"/>
                </a:solidFill>
              </a:rPr>
              <a:t>, ROME</a:t>
            </a:r>
            <a:endParaRPr lang="tr-TR" sz="1600" b="1" dirty="0">
              <a:solidFill>
                <a:schemeClr val="bg1"/>
              </a:solidFill>
            </a:endParaRPr>
          </a:p>
        </p:txBody>
      </p:sp>
    </p:spTree>
  </p:cSld>
  <p:clrMapOvr>
    <a:masterClrMapping/>
  </p:clrMapOvr>
  <mc:AlternateContent xmlns:mc="http://schemas.openxmlformats.org/markup-compatibility/2006">
    <mc:Choice xmlns="" xmlns:p15="http://schemas.microsoft.com/office/powerpoint/2012/main" Requires="p15">
      <p:transition spd="slow">
        <p15:prstTrans prst="peelOff"/>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txBox="1">
            <a:spLocks noChangeArrowheads="1"/>
          </p:cNvSpPr>
          <p:nvPr/>
        </p:nvSpPr>
        <p:spPr>
          <a:xfrm>
            <a:off x="723378" y="2362200"/>
            <a:ext cx="8001000" cy="36195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defTabSz="363538">
              <a:spcBef>
                <a:spcPts val="200"/>
              </a:spcBef>
              <a:spcAft>
                <a:spcPts val="200"/>
              </a:spcAft>
            </a:pPr>
            <a:r>
              <a:rPr lang="tr-TR" altLang="ko-KR" sz="2800" b="1" dirty="0" smtClean="0">
                <a:ln>
                  <a:solidFill>
                    <a:schemeClr val="tx2">
                      <a:lumMod val="75000"/>
                    </a:schemeClr>
                  </a:solidFill>
                </a:ln>
                <a:solidFill>
                  <a:schemeClr val="bg1"/>
                </a:solidFill>
                <a:ea typeface="굴림" pitchFamily="34" charset="-127"/>
                <a:sym typeface="Wingdings" panose="05000000000000000000" pitchFamily="2" charset="2"/>
              </a:rPr>
              <a:t> 	</a:t>
            </a:r>
            <a:r>
              <a:rPr lang="tr-TR" altLang="ko-KR" sz="2800" b="1" dirty="0" err="1" smtClean="0">
                <a:solidFill>
                  <a:schemeClr val="bg1"/>
                </a:solidFill>
                <a:ea typeface="굴림" pitchFamily="34" charset="-127"/>
              </a:rPr>
              <a:t>Major</a:t>
            </a:r>
            <a:r>
              <a:rPr lang="tr-TR" altLang="ko-KR" sz="2800" b="1" dirty="0" smtClean="0">
                <a:solidFill>
                  <a:schemeClr val="bg1"/>
                </a:solidFill>
                <a:ea typeface="굴림" pitchFamily="34" charset="-127"/>
              </a:rPr>
              <a:t> </a:t>
            </a:r>
            <a:r>
              <a:rPr lang="tr-TR" altLang="ko-KR" sz="2800" b="1" dirty="0" err="1" smtClean="0">
                <a:solidFill>
                  <a:schemeClr val="bg1"/>
                </a:solidFill>
                <a:ea typeface="굴림" pitchFamily="34" charset="-127"/>
              </a:rPr>
              <a:t>inhibitor</a:t>
            </a:r>
            <a:r>
              <a:rPr lang="tr-TR" altLang="ko-KR" sz="2800" b="1" dirty="0" smtClean="0">
                <a:solidFill>
                  <a:schemeClr val="bg1"/>
                </a:solidFill>
                <a:ea typeface="굴림" pitchFamily="34" charset="-127"/>
              </a:rPr>
              <a:t> </a:t>
            </a:r>
            <a:r>
              <a:rPr lang="en-US" altLang="ko-KR" sz="2800" b="1" dirty="0" smtClean="0">
                <a:solidFill>
                  <a:schemeClr val="bg1"/>
                </a:solidFill>
                <a:ea typeface="굴림" pitchFamily="34" charset="-127"/>
              </a:rPr>
              <a:t>neurotransmitter</a:t>
            </a:r>
            <a:r>
              <a:rPr lang="tr-TR" altLang="ko-KR" sz="2800" b="1" dirty="0" smtClean="0">
                <a:solidFill>
                  <a:schemeClr val="bg1"/>
                </a:solidFill>
                <a:ea typeface="굴림" pitchFamily="34" charset="-127"/>
              </a:rPr>
              <a:t> in </a:t>
            </a:r>
            <a:r>
              <a:rPr lang="tr-TR" altLang="ko-KR" sz="2800" b="1" dirty="0" err="1" smtClean="0">
                <a:solidFill>
                  <a:schemeClr val="bg1"/>
                </a:solidFill>
                <a:ea typeface="굴림" pitchFamily="34" charset="-127"/>
              </a:rPr>
              <a:t>central</a:t>
            </a:r>
            <a:r>
              <a:rPr lang="tr-TR" altLang="ko-KR" sz="2800" b="1" dirty="0" smtClean="0">
                <a:solidFill>
                  <a:schemeClr val="bg1"/>
                </a:solidFill>
                <a:ea typeface="굴림" pitchFamily="34" charset="-127"/>
              </a:rPr>
              <a:t> 	</a:t>
            </a:r>
            <a:r>
              <a:rPr lang="tr-TR" altLang="ko-KR" sz="2800" b="1" dirty="0" err="1" smtClean="0">
                <a:solidFill>
                  <a:schemeClr val="bg1"/>
                </a:solidFill>
                <a:ea typeface="굴림" pitchFamily="34" charset="-127"/>
              </a:rPr>
              <a:t>nervous</a:t>
            </a:r>
            <a:r>
              <a:rPr lang="tr-TR" altLang="ko-KR" sz="2800" b="1" dirty="0" smtClean="0">
                <a:solidFill>
                  <a:schemeClr val="bg1"/>
                </a:solidFill>
                <a:ea typeface="굴림" pitchFamily="34" charset="-127"/>
              </a:rPr>
              <a:t> </a:t>
            </a:r>
            <a:r>
              <a:rPr lang="tr-TR" altLang="ko-KR" sz="2800" b="1" dirty="0" err="1" smtClean="0">
                <a:solidFill>
                  <a:schemeClr val="bg1"/>
                </a:solidFill>
                <a:ea typeface="굴림" pitchFamily="34" charset="-127"/>
              </a:rPr>
              <a:t>system</a:t>
            </a:r>
            <a:endParaRPr lang="tr-TR" altLang="ko-KR" sz="2800" b="1" dirty="0">
              <a:solidFill>
                <a:schemeClr val="bg1"/>
              </a:solidFill>
              <a:ea typeface="굴림" pitchFamily="34" charset="-127"/>
            </a:endParaRPr>
          </a:p>
          <a:p>
            <a:pPr algn="l" defTabSz="363538">
              <a:spcBef>
                <a:spcPts val="200"/>
              </a:spcBef>
              <a:spcAft>
                <a:spcPts val="200"/>
              </a:spcAft>
            </a:pPr>
            <a:r>
              <a:rPr lang="tr-TR" altLang="ko-KR" sz="2800" b="1" dirty="0">
                <a:ln>
                  <a:solidFill>
                    <a:schemeClr val="tx2">
                      <a:lumMod val="75000"/>
                    </a:schemeClr>
                  </a:solidFill>
                </a:ln>
                <a:solidFill>
                  <a:schemeClr val="bg1"/>
                </a:solidFill>
                <a:ea typeface="굴림" pitchFamily="34" charset="-127"/>
                <a:sym typeface="Wingdings" panose="05000000000000000000" pitchFamily="2" charset="2"/>
              </a:rPr>
              <a:t> </a:t>
            </a:r>
            <a:r>
              <a:rPr lang="tr-TR" altLang="ko-KR" sz="2800" b="1" dirty="0" smtClean="0">
                <a:ln>
                  <a:solidFill>
                    <a:schemeClr val="tx2">
                      <a:lumMod val="75000"/>
                    </a:schemeClr>
                  </a:solidFill>
                </a:ln>
                <a:solidFill>
                  <a:schemeClr val="bg1"/>
                </a:solidFill>
                <a:ea typeface="굴림" pitchFamily="34" charset="-127"/>
                <a:sym typeface="Wingdings" panose="05000000000000000000" pitchFamily="2" charset="2"/>
              </a:rPr>
              <a:t>	</a:t>
            </a:r>
            <a:r>
              <a:rPr lang="tr-TR" altLang="ko-KR" sz="2800" b="1" dirty="0" smtClean="0">
                <a:solidFill>
                  <a:schemeClr val="bg1"/>
                </a:solidFill>
                <a:ea typeface="굴림" pitchFamily="34" charset="-127"/>
              </a:rPr>
              <a:t>-COOH </a:t>
            </a:r>
            <a:r>
              <a:rPr lang="tr-TR" altLang="ko-KR" sz="2800" b="1" dirty="0" err="1" smtClean="0">
                <a:solidFill>
                  <a:schemeClr val="bg1"/>
                </a:solidFill>
                <a:ea typeface="굴림" pitchFamily="34" charset="-127"/>
              </a:rPr>
              <a:t>and</a:t>
            </a:r>
            <a:r>
              <a:rPr lang="tr-TR" altLang="ko-KR" sz="2800" b="1" dirty="0" smtClean="0">
                <a:solidFill>
                  <a:schemeClr val="bg1"/>
                </a:solidFill>
                <a:ea typeface="굴림" pitchFamily="34" charset="-127"/>
              </a:rPr>
              <a:t> </a:t>
            </a:r>
            <a:r>
              <a:rPr lang="tr-TR" altLang="ko-KR" sz="2800" b="1" dirty="0">
                <a:solidFill>
                  <a:schemeClr val="bg1"/>
                </a:solidFill>
                <a:ea typeface="굴림" pitchFamily="34" charset="-127"/>
              </a:rPr>
              <a:t>–NH</a:t>
            </a:r>
            <a:r>
              <a:rPr lang="tr-TR" altLang="ko-KR" sz="2800" b="1" baseline="-25000" dirty="0">
                <a:solidFill>
                  <a:schemeClr val="bg1"/>
                </a:solidFill>
                <a:ea typeface="굴림" pitchFamily="34" charset="-127"/>
              </a:rPr>
              <a:t>2</a:t>
            </a:r>
            <a:r>
              <a:rPr lang="tr-TR" altLang="ko-KR" sz="2800" b="1" dirty="0">
                <a:solidFill>
                  <a:schemeClr val="bg1"/>
                </a:solidFill>
                <a:ea typeface="굴림" pitchFamily="34" charset="-127"/>
              </a:rPr>
              <a:t> </a:t>
            </a:r>
            <a:r>
              <a:rPr lang="tr-TR" altLang="ko-KR" sz="2800" b="1" dirty="0" err="1" smtClean="0">
                <a:solidFill>
                  <a:schemeClr val="bg1"/>
                </a:solidFill>
                <a:ea typeface="굴림" pitchFamily="34" charset="-127"/>
              </a:rPr>
              <a:t>groups</a:t>
            </a:r>
            <a:endParaRPr lang="tr-TR" altLang="ko-KR" sz="2800" b="1" dirty="0" smtClean="0">
              <a:solidFill>
                <a:schemeClr val="bg1"/>
              </a:solidFill>
              <a:ea typeface="굴림" pitchFamily="34" charset="-127"/>
            </a:endParaRPr>
          </a:p>
          <a:p>
            <a:pPr algn="l" defTabSz="363538">
              <a:spcBef>
                <a:spcPts val="200"/>
              </a:spcBef>
              <a:spcAft>
                <a:spcPts val="200"/>
              </a:spcAft>
            </a:pPr>
            <a:r>
              <a:rPr lang="tr-TR" altLang="ko-KR" sz="2800" b="1" dirty="0">
                <a:ln>
                  <a:solidFill>
                    <a:schemeClr val="tx2">
                      <a:lumMod val="75000"/>
                    </a:schemeClr>
                  </a:solidFill>
                </a:ln>
                <a:solidFill>
                  <a:schemeClr val="bg1"/>
                </a:solidFill>
                <a:ea typeface="굴림" pitchFamily="34" charset="-127"/>
                <a:sym typeface="Wingdings" panose="05000000000000000000" pitchFamily="2" charset="2"/>
              </a:rPr>
              <a:t> </a:t>
            </a:r>
            <a:r>
              <a:rPr lang="tr-TR" altLang="ko-KR" sz="2800" b="1" dirty="0" smtClean="0">
                <a:ln>
                  <a:solidFill>
                    <a:schemeClr val="tx2">
                      <a:lumMod val="75000"/>
                    </a:schemeClr>
                  </a:solidFill>
                </a:ln>
                <a:solidFill>
                  <a:schemeClr val="bg1"/>
                </a:solidFill>
                <a:ea typeface="굴림" pitchFamily="34" charset="-127"/>
                <a:sym typeface="Wingdings" panose="05000000000000000000" pitchFamily="2" charset="2"/>
              </a:rPr>
              <a:t>	</a:t>
            </a:r>
            <a:r>
              <a:rPr lang="tr-TR" altLang="ko-KR" sz="2800" b="1" dirty="0" err="1" smtClean="0">
                <a:solidFill>
                  <a:schemeClr val="bg1"/>
                </a:solidFill>
                <a:ea typeface="굴림" pitchFamily="34" charset="-127"/>
              </a:rPr>
              <a:t>Regulation</a:t>
            </a:r>
            <a:r>
              <a:rPr lang="tr-TR" altLang="ko-KR" sz="2800" b="1" dirty="0" smtClean="0">
                <a:solidFill>
                  <a:schemeClr val="bg1"/>
                </a:solidFill>
                <a:ea typeface="굴림" pitchFamily="34" charset="-127"/>
              </a:rPr>
              <a:t> of </a:t>
            </a:r>
            <a:r>
              <a:rPr lang="tr-TR" altLang="ko-KR" sz="2800" b="1" dirty="0" err="1" smtClean="0">
                <a:solidFill>
                  <a:schemeClr val="bg1"/>
                </a:solidFill>
                <a:ea typeface="굴림" pitchFamily="34" charset="-127"/>
              </a:rPr>
              <a:t>impulse</a:t>
            </a:r>
            <a:r>
              <a:rPr lang="tr-TR" altLang="ko-KR" sz="2800" b="1" dirty="0" smtClean="0">
                <a:solidFill>
                  <a:schemeClr val="bg1"/>
                </a:solidFill>
                <a:ea typeface="굴림" pitchFamily="34" charset="-127"/>
              </a:rPr>
              <a:t> </a:t>
            </a:r>
            <a:r>
              <a:rPr lang="tr-TR" altLang="ko-KR" sz="2800" b="1" dirty="0" err="1" smtClean="0">
                <a:solidFill>
                  <a:schemeClr val="bg1"/>
                </a:solidFill>
                <a:ea typeface="굴림" pitchFamily="34" charset="-127"/>
              </a:rPr>
              <a:t>transmission</a:t>
            </a:r>
            <a:r>
              <a:rPr lang="tr-TR" altLang="ko-KR" sz="2800" b="1" dirty="0" smtClean="0">
                <a:solidFill>
                  <a:schemeClr val="bg1"/>
                </a:solidFill>
                <a:ea typeface="굴림" pitchFamily="34" charset="-127"/>
              </a:rPr>
              <a:t>, </a:t>
            </a:r>
            <a:r>
              <a:rPr lang="tr-TR" altLang="ko-KR" sz="2800" b="1" dirty="0" err="1" smtClean="0">
                <a:solidFill>
                  <a:schemeClr val="bg1"/>
                </a:solidFill>
                <a:ea typeface="굴림" pitchFamily="34" charset="-127"/>
              </a:rPr>
              <a:t>induction</a:t>
            </a:r>
            <a:r>
              <a:rPr lang="tr-TR" altLang="ko-KR" sz="2800" b="1" dirty="0" smtClean="0">
                <a:solidFill>
                  <a:schemeClr val="bg1"/>
                </a:solidFill>
                <a:ea typeface="굴림" pitchFamily="34" charset="-127"/>
              </a:rPr>
              <a:t> of 	</a:t>
            </a:r>
            <a:r>
              <a:rPr lang="tr-TR" altLang="ko-KR" sz="2800" b="1" dirty="0" err="1" smtClean="0">
                <a:solidFill>
                  <a:schemeClr val="bg1"/>
                </a:solidFill>
                <a:ea typeface="굴림" pitchFamily="34" charset="-127"/>
              </a:rPr>
              <a:t>hypotensive</a:t>
            </a:r>
            <a:r>
              <a:rPr lang="tr-TR" altLang="ko-KR" sz="2800" b="1" dirty="0" smtClean="0">
                <a:solidFill>
                  <a:schemeClr val="bg1"/>
                </a:solidFill>
                <a:ea typeface="굴림" pitchFamily="34" charset="-127"/>
              </a:rPr>
              <a:t>, </a:t>
            </a:r>
            <a:r>
              <a:rPr lang="tr-TR" altLang="ko-KR" sz="2800" b="1" dirty="0" err="1" smtClean="0">
                <a:solidFill>
                  <a:schemeClr val="bg1"/>
                </a:solidFill>
                <a:ea typeface="굴림" pitchFamily="34" charset="-127"/>
              </a:rPr>
              <a:t>diuretic</a:t>
            </a:r>
            <a:r>
              <a:rPr lang="tr-TR" altLang="ko-KR" sz="2800" b="1" dirty="0" smtClean="0">
                <a:solidFill>
                  <a:schemeClr val="bg1"/>
                </a:solidFill>
                <a:ea typeface="굴림" pitchFamily="34" charset="-127"/>
              </a:rPr>
              <a:t> </a:t>
            </a:r>
            <a:r>
              <a:rPr lang="tr-TR" altLang="ko-KR" sz="2800" b="1" dirty="0" err="1" smtClean="0">
                <a:solidFill>
                  <a:schemeClr val="bg1"/>
                </a:solidFill>
                <a:ea typeface="굴림" pitchFamily="34" charset="-127"/>
              </a:rPr>
              <a:t>and</a:t>
            </a:r>
            <a:r>
              <a:rPr lang="tr-TR" altLang="ko-KR" sz="2800" b="1" dirty="0">
                <a:solidFill>
                  <a:schemeClr val="bg1"/>
                </a:solidFill>
                <a:ea typeface="굴림" pitchFamily="34" charset="-127"/>
              </a:rPr>
              <a:t> </a:t>
            </a:r>
            <a:r>
              <a:rPr lang="tr-TR" altLang="ko-KR" sz="2800" b="1" dirty="0" err="1" smtClean="0">
                <a:solidFill>
                  <a:schemeClr val="bg1"/>
                </a:solidFill>
                <a:ea typeface="굴림" pitchFamily="34" charset="-127"/>
              </a:rPr>
              <a:t>tranquilizer</a:t>
            </a:r>
            <a:r>
              <a:rPr lang="tr-TR" altLang="ko-KR" sz="2800" b="1" dirty="0" smtClean="0">
                <a:solidFill>
                  <a:schemeClr val="bg1"/>
                </a:solidFill>
                <a:ea typeface="굴림" pitchFamily="34" charset="-127"/>
              </a:rPr>
              <a:t> </a:t>
            </a:r>
            <a:r>
              <a:rPr lang="tr-TR" altLang="ko-KR" sz="2800" b="1" dirty="0" err="1" smtClean="0">
                <a:solidFill>
                  <a:schemeClr val="bg1"/>
                </a:solidFill>
                <a:ea typeface="굴림" pitchFamily="34" charset="-127"/>
              </a:rPr>
              <a:t>effects</a:t>
            </a:r>
            <a:endParaRPr lang="tr-TR" altLang="ko-KR" sz="2800" b="1" dirty="0" smtClean="0">
              <a:solidFill>
                <a:schemeClr val="bg1"/>
              </a:solidFill>
              <a:ea typeface="굴림" pitchFamily="34" charset="-127"/>
            </a:endParaRPr>
          </a:p>
          <a:p>
            <a:pPr algn="l" defTabSz="363538">
              <a:spcBef>
                <a:spcPts val="200"/>
              </a:spcBef>
              <a:spcAft>
                <a:spcPts val="200"/>
              </a:spcAft>
            </a:pPr>
            <a:r>
              <a:rPr lang="tr-TR" altLang="ko-KR" sz="2800" b="1" dirty="0">
                <a:ln>
                  <a:solidFill>
                    <a:schemeClr val="tx2">
                      <a:lumMod val="75000"/>
                    </a:schemeClr>
                  </a:solidFill>
                </a:ln>
                <a:solidFill>
                  <a:schemeClr val="bg1"/>
                </a:solidFill>
                <a:ea typeface="굴림" pitchFamily="34" charset="-127"/>
                <a:sym typeface="Wingdings" panose="05000000000000000000" pitchFamily="2" charset="2"/>
              </a:rPr>
              <a:t> </a:t>
            </a:r>
            <a:r>
              <a:rPr lang="tr-TR" altLang="ko-KR" sz="2800" b="1" dirty="0" smtClean="0">
                <a:ln>
                  <a:solidFill>
                    <a:schemeClr val="tx2">
                      <a:lumMod val="75000"/>
                    </a:schemeClr>
                  </a:solidFill>
                </a:ln>
                <a:solidFill>
                  <a:schemeClr val="bg1"/>
                </a:solidFill>
                <a:ea typeface="굴림" pitchFamily="34" charset="-127"/>
                <a:sym typeface="Wingdings" panose="05000000000000000000" pitchFamily="2" charset="2"/>
              </a:rPr>
              <a:t>	</a:t>
            </a:r>
            <a:r>
              <a:rPr lang="en-US" altLang="ko-KR" sz="2800" b="1" dirty="0" smtClean="0">
                <a:ln>
                  <a:solidFill>
                    <a:schemeClr val="tx2">
                      <a:lumMod val="75000"/>
                    </a:schemeClr>
                  </a:solidFill>
                </a:ln>
                <a:solidFill>
                  <a:schemeClr val="accent1">
                    <a:lumMod val="75000"/>
                  </a:schemeClr>
                </a:solidFill>
                <a:ea typeface="굴림" pitchFamily="34" charset="-127"/>
              </a:rPr>
              <a:t>Changes </a:t>
            </a:r>
            <a:r>
              <a:rPr lang="en-US" altLang="ko-KR" sz="2800" b="1" dirty="0">
                <a:ln>
                  <a:solidFill>
                    <a:schemeClr val="tx2">
                      <a:lumMod val="75000"/>
                    </a:schemeClr>
                  </a:solidFill>
                </a:ln>
                <a:solidFill>
                  <a:schemeClr val="accent1">
                    <a:lumMod val="75000"/>
                  </a:schemeClr>
                </a:solidFill>
                <a:ea typeface="굴림" pitchFamily="34" charset="-127"/>
              </a:rPr>
              <a:t>in GABA metabolism may play an </a:t>
            </a:r>
            <a:r>
              <a:rPr lang="tr-TR" altLang="ko-KR" sz="2800" b="1" dirty="0" smtClean="0">
                <a:ln>
                  <a:solidFill>
                    <a:schemeClr val="tx2">
                      <a:lumMod val="75000"/>
                    </a:schemeClr>
                  </a:solidFill>
                </a:ln>
                <a:solidFill>
                  <a:schemeClr val="accent1">
                    <a:lumMod val="75000"/>
                  </a:schemeClr>
                </a:solidFill>
                <a:ea typeface="굴림" pitchFamily="34" charset="-127"/>
              </a:rPr>
              <a:t>	</a:t>
            </a:r>
            <a:r>
              <a:rPr lang="en-US" altLang="ko-KR" sz="2800" b="1" dirty="0" smtClean="0">
                <a:ln>
                  <a:solidFill>
                    <a:schemeClr val="tx2">
                      <a:lumMod val="75000"/>
                    </a:schemeClr>
                  </a:solidFill>
                </a:ln>
                <a:solidFill>
                  <a:schemeClr val="accent1">
                    <a:lumMod val="75000"/>
                  </a:schemeClr>
                </a:solidFill>
                <a:ea typeface="굴림" pitchFamily="34" charset="-127"/>
              </a:rPr>
              <a:t>important </a:t>
            </a:r>
            <a:r>
              <a:rPr lang="en-US" altLang="ko-KR" sz="2800" b="1" dirty="0">
                <a:ln>
                  <a:solidFill>
                    <a:schemeClr val="tx2">
                      <a:lumMod val="75000"/>
                    </a:schemeClr>
                  </a:solidFill>
                </a:ln>
                <a:solidFill>
                  <a:schemeClr val="accent1">
                    <a:lumMod val="75000"/>
                  </a:schemeClr>
                </a:solidFill>
                <a:ea typeface="굴림" pitchFamily="34" charset="-127"/>
              </a:rPr>
              <a:t>role in the origin and spreading of </a:t>
            </a:r>
            <a:r>
              <a:rPr lang="tr-TR" altLang="ko-KR" sz="2800" b="1" dirty="0" smtClean="0">
                <a:ln>
                  <a:solidFill>
                    <a:schemeClr val="tx2">
                      <a:lumMod val="75000"/>
                    </a:schemeClr>
                  </a:solidFill>
                </a:ln>
                <a:solidFill>
                  <a:schemeClr val="accent1">
                    <a:lumMod val="75000"/>
                  </a:schemeClr>
                </a:solidFill>
                <a:ea typeface="굴림" pitchFamily="34" charset="-127"/>
              </a:rPr>
              <a:t>	</a:t>
            </a:r>
            <a:r>
              <a:rPr lang="en-US" altLang="ko-KR" sz="2800" b="1" dirty="0" smtClean="0">
                <a:ln>
                  <a:solidFill>
                    <a:schemeClr val="tx2">
                      <a:lumMod val="75000"/>
                    </a:schemeClr>
                  </a:solidFill>
                </a:ln>
                <a:solidFill>
                  <a:schemeClr val="accent1">
                    <a:lumMod val="75000"/>
                  </a:schemeClr>
                </a:solidFill>
                <a:ea typeface="굴림" pitchFamily="34" charset="-127"/>
              </a:rPr>
              <a:t>seizure </a:t>
            </a:r>
            <a:r>
              <a:rPr lang="en-US" altLang="ko-KR" sz="2800" b="1" dirty="0">
                <a:ln>
                  <a:solidFill>
                    <a:schemeClr val="tx2">
                      <a:lumMod val="75000"/>
                    </a:schemeClr>
                  </a:solidFill>
                </a:ln>
                <a:solidFill>
                  <a:schemeClr val="accent1">
                    <a:lumMod val="75000"/>
                  </a:schemeClr>
                </a:solidFill>
                <a:ea typeface="굴림" pitchFamily="34" charset="-127"/>
              </a:rPr>
              <a:t>activity in </a:t>
            </a:r>
            <a:r>
              <a:rPr lang="en-US" altLang="ko-KR" sz="2800" b="1" dirty="0" smtClean="0">
                <a:ln>
                  <a:solidFill>
                    <a:schemeClr val="tx2">
                      <a:lumMod val="75000"/>
                    </a:schemeClr>
                  </a:solidFill>
                </a:ln>
                <a:solidFill>
                  <a:schemeClr val="accent1">
                    <a:lumMod val="75000"/>
                  </a:schemeClr>
                </a:solidFill>
                <a:ea typeface="굴림" pitchFamily="34" charset="-127"/>
              </a:rPr>
              <a:t>epilepsy</a:t>
            </a:r>
            <a:endParaRPr lang="en-US" altLang="ko-KR" sz="2800" b="1" dirty="0">
              <a:ln>
                <a:solidFill>
                  <a:schemeClr val="tx2">
                    <a:lumMod val="75000"/>
                  </a:schemeClr>
                </a:solidFill>
              </a:ln>
              <a:solidFill>
                <a:schemeClr val="accent1">
                  <a:lumMod val="75000"/>
                </a:schemeClr>
              </a:solidFill>
              <a:ea typeface="굴림" pitchFamily="34" charset="-127"/>
            </a:endParaRPr>
          </a:p>
        </p:txBody>
      </p:sp>
      <p:sp>
        <p:nvSpPr>
          <p:cNvPr id="23" name="AutoShape 68"/>
          <p:cNvSpPr>
            <a:spLocks noChangeArrowheads="1"/>
          </p:cNvSpPr>
          <p:nvPr/>
        </p:nvSpPr>
        <p:spPr bwMode="gray">
          <a:xfrm>
            <a:off x="2062162" y="977900"/>
            <a:ext cx="6162675" cy="635000"/>
          </a:xfrm>
          <a:prstGeom prst="roundRect">
            <a:avLst>
              <a:gd name="adj" fmla="val 0"/>
            </a:avLst>
          </a:prstGeom>
          <a:noFill/>
          <a:ln>
            <a:noFill/>
          </a:ln>
          <a:effectLst/>
          <a:extLst>
            <a:ext uri="{909E8E84-426E-40DD-AFC4-6F175D3DCCD1}">
              <a14:hiddenFill xmlns=""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 xmlns:a14="http://schemas.microsoft.com/office/drawing/2010/main" w="38100">
                <a:solidFill>
                  <a:schemeClr val="bg1"/>
                </a:solidFill>
                <a:round/>
                <a:headEnd/>
                <a:tailEnd/>
              </a14:hiddenLine>
            </a:ext>
            <a:ext uri="{AF507438-7753-43E0-B8FC-AC1667EBCBE1}">
              <a14:hiddenEffects xmlns="" xmlns:a14="http://schemas.microsoft.com/office/drawing/2010/main">
                <a:effectLst>
                  <a:outerShdw dist="107763" dir="2700000" algn="ctr" rotWithShape="0">
                    <a:srgbClr val="808080">
                      <a:alpha val="50000"/>
                    </a:srgbClr>
                  </a:outerShdw>
                </a:effectLst>
              </a14:hiddenEffects>
            </a:ext>
          </a:extLst>
        </p:spPr>
        <p:txBody>
          <a:bodyPr wrap="none" anchor="ctr"/>
          <a:lstStyle/>
          <a:p>
            <a:pPr algn="r" latinLnBrk="1">
              <a:defRPr/>
            </a:pPr>
            <a:r>
              <a:rPr kumimoji="1" lang="tr-TR" altLang="ko-KR" sz="3600" b="1" dirty="0" smtClean="0">
                <a:ln w="12700">
                  <a:solidFill>
                    <a:schemeClr val="accent1"/>
                  </a:solidFill>
                  <a:prstDash val="solid"/>
                </a:ln>
                <a:pattFill prst="pct50">
                  <a:fgClr>
                    <a:schemeClr val="accent1"/>
                  </a:fgClr>
                  <a:bgClr>
                    <a:schemeClr val="accent1">
                      <a:lumMod val="20000"/>
                      <a:lumOff val="80000"/>
                    </a:schemeClr>
                  </a:bgClr>
                </a:pattFill>
                <a:latin typeface="Symbol" panose="05050102010706020507" pitchFamily="18" charset="2"/>
                <a:ea typeface="굴림" pitchFamily="34" charset="-127"/>
              </a:rPr>
              <a:t>g</a:t>
            </a:r>
            <a:r>
              <a:rPr kumimoji="1" lang="el-GR" altLang="ko-KR" sz="3600" b="1" dirty="0" smtClean="0">
                <a:ln w="12700">
                  <a:solidFill>
                    <a:schemeClr val="accent1"/>
                  </a:solidFill>
                  <a:prstDash val="solid"/>
                </a:ln>
                <a:pattFill prst="pct50">
                  <a:fgClr>
                    <a:schemeClr val="accent1"/>
                  </a:fgClr>
                  <a:bgClr>
                    <a:schemeClr val="accent1">
                      <a:lumMod val="20000"/>
                      <a:lumOff val="80000"/>
                    </a:schemeClr>
                  </a:bgClr>
                </a:pattFill>
                <a:ea typeface="굴림" pitchFamily="34" charset="-127"/>
              </a:rPr>
              <a:t>-</a:t>
            </a:r>
            <a:r>
              <a:rPr kumimoji="1" lang="tr-TR" altLang="ko-KR" sz="3600" b="1" dirty="0" smtClean="0">
                <a:ln w="12700">
                  <a:solidFill>
                    <a:schemeClr val="accent1"/>
                  </a:solidFill>
                  <a:prstDash val="solid"/>
                </a:ln>
                <a:pattFill prst="pct50">
                  <a:fgClr>
                    <a:schemeClr val="accent1"/>
                  </a:fgClr>
                  <a:bgClr>
                    <a:schemeClr val="accent1">
                      <a:lumMod val="20000"/>
                      <a:lumOff val="80000"/>
                    </a:schemeClr>
                  </a:bgClr>
                </a:pattFill>
                <a:ea typeface="굴림" pitchFamily="34" charset="-127"/>
              </a:rPr>
              <a:t>Aminobutyric </a:t>
            </a:r>
            <a:r>
              <a:rPr kumimoji="1" lang="tr-TR" altLang="ko-KR" sz="3600" b="1" dirty="0" err="1" smtClean="0">
                <a:ln w="12700">
                  <a:solidFill>
                    <a:schemeClr val="accent1"/>
                  </a:solidFill>
                  <a:prstDash val="solid"/>
                </a:ln>
                <a:pattFill prst="pct50">
                  <a:fgClr>
                    <a:schemeClr val="accent1"/>
                  </a:fgClr>
                  <a:bgClr>
                    <a:schemeClr val="accent1">
                      <a:lumMod val="20000"/>
                      <a:lumOff val="80000"/>
                    </a:schemeClr>
                  </a:bgClr>
                </a:pattFill>
                <a:ea typeface="굴림" pitchFamily="34" charset="-127"/>
              </a:rPr>
              <a:t>Acid</a:t>
            </a:r>
            <a:r>
              <a:rPr kumimoji="1" lang="tr-TR" altLang="ko-KR" sz="3600" b="1" dirty="0" smtClean="0">
                <a:ln w="12700">
                  <a:solidFill>
                    <a:schemeClr val="accent1"/>
                  </a:solidFill>
                  <a:prstDash val="solid"/>
                </a:ln>
                <a:pattFill prst="pct50">
                  <a:fgClr>
                    <a:schemeClr val="accent1"/>
                  </a:fgClr>
                  <a:bgClr>
                    <a:schemeClr val="accent1">
                      <a:lumMod val="20000"/>
                      <a:lumOff val="80000"/>
                    </a:schemeClr>
                  </a:bgClr>
                </a:pattFill>
                <a:ea typeface="굴림" pitchFamily="34" charset="-127"/>
              </a:rPr>
              <a:t> </a:t>
            </a:r>
            <a:r>
              <a:rPr kumimoji="1" lang="tr-TR" altLang="ko-KR" sz="3600" b="1" dirty="0">
                <a:ln w="12700">
                  <a:solidFill>
                    <a:schemeClr val="accent1"/>
                  </a:solidFill>
                  <a:prstDash val="solid"/>
                </a:ln>
                <a:pattFill prst="pct50">
                  <a:fgClr>
                    <a:schemeClr val="accent1"/>
                  </a:fgClr>
                  <a:bgClr>
                    <a:schemeClr val="accent1">
                      <a:lumMod val="20000"/>
                      <a:lumOff val="80000"/>
                    </a:schemeClr>
                  </a:bgClr>
                </a:pattFill>
                <a:ea typeface="굴림" pitchFamily="34" charset="-127"/>
              </a:rPr>
              <a:t>(GABA)</a:t>
            </a:r>
            <a:endParaRPr kumimoji="1" lang="en-US" altLang="ko-KR" sz="3600" b="1" dirty="0">
              <a:ln w="12700">
                <a:solidFill>
                  <a:schemeClr val="accent1"/>
                </a:solidFill>
                <a:prstDash val="solid"/>
              </a:ln>
              <a:pattFill prst="pct50">
                <a:fgClr>
                  <a:schemeClr val="accent1"/>
                </a:fgClr>
                <a:bgClr>
                  <a:schemeClr val="accent1">
                    <a:lumMod val="20000"/>
                    <a:lumOff val="80000"/>
                  </a:schemeClr>
                </a:bgClr>
              </a:pattFill>
              <a:ea typeface="굴림" pitchFamily="34" charset="-127"/>
            </a:endParaRPr>
          </a:p>
        </p:txBody>
      </p:sp>
      <p:sp>
        <p:nvSpPr>
          <p:cNvPr id="5" name="Rectangle 3"/>
          <p:cNvSpPr txBox="1">
            <a:spLocks noChangeArrowheads="1"/>
          </p:cNvSpPr>
          <p:nvPr/>
        </p:nvSpPr>
        <p:spPr>
          <a:xfrm>
            <a:off x="1600200" y="1295400"/>
            <a:ext cx="7086600" cy="4876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lnSpc>
                <a:spcPct val="160000"/>
              </a:lnSpc>
              <a:buFont typeface="Arial" panose="020B0604020202020204" pitchFamily="34" charset="0"/>
              <a:buChar char="•"/>
            </a:pPr>
            <a:endParaRPr lang="tr-TR" altLang="ko-KR" sz="1800" dirty="0">
              <a:solidFill>
                <a:schemeClr val="bg1"/>
              </a:solidFill>
              <a:latin typeface="Arial" charset="0"/>
              <a:ea typeface="굴림" pitchFamily="34" charset="-127"/>
            </a:endParaRPr>
          </a:p>
        </p:txBody>
      </p:sp>
      <p:sp>
        <p:nvSpPr>
          <p:cNvPr id="6" name="Metin kutusu 5"/>
          <p:cNvSpPr txBox="1"/>
          <p:nvPr/>
        </p:nvSpPr>
        <p:spPr>
          <a:xfrm>
            <a:off x="582168" y="6548673"/>
            <a:ext cx="8382000" cy="338554"/>
          </a:xfrm>
          <a:prstGeom prst="rect">
            <a:avLst/>
          </a:prstGeom>
          <a:noFill/>
        </p:spPr>
        <p:txBody>
          <a:bodyPr wrap="square" rtlCol="0">
            <a:spAutoFit/>
          </a:bodyPr>
          <a:lstStyle/>
          <a:p>
            <a:pPr>
              <a:spcBef>
                <a:spcPts val="600"/>
              </a:spcBef>
            </a:pPr>
            <a:r>
              <a:rPr lang="en-US" sz="1600" b="1" dirty="0" smtClean="0">
                <a:solidFill>
                  <a:schemeClr val="bg1"/>
                </a:solidFill>
              </a:rPr>
              <a:t>4TH INTERNATIONAL </a:t>
            </a:r>
            <a:r>
              <a:rPr lang="tr-TR" sz="1600" b="1" dirty="0" smtClean="0">
                <a:solidFill>
                  <a:schemeClr val="bg1"/>
                </a:solidFill>
              </a:rPr>
              <a:t>C</a:t>
            </a:r>
            <a:r>
              <a:rPr lang="en-US" sz="1600" b="1" dirty="0" smtClean="0">
                <a:solidFill>
                  <a:schemeClr val="bg1"/>
                </a:solidFill>
              </a:rPr>
              <a:t>ONFERENCE &amp; EXHIBITION ON NEUROLOGY AND THERAPEUTICS</a:t>
            </a:r>
            <a:r>
              <a:rPr lang="tr-TR" sz="1600" b="1" dirty="0" smtClean="0">
                <a:solidFill>
                  <a:schemeClr val="bg1"/>
                </a:solidFill>
              </a:rPr>
              <a:t>, ROME</a:t>
            </a:r>
            <a:endParaRPr lang="tr-TR" sz="1600" b="1" dirty="0">
              <a:solidFill>
                <a:schemeClr val="bg1"/>
              </a:solidFill>
            </a:endParaRPr>
          </a:p>
        </p:txBody>
      </p:sp>
    </p:spTree>
    <p:extLst>
      <p:ext uri="{BB962C8B-B14F-4D97-AF65-F5344CB8AC3E}">
        <p14:creationId xmlns="" xmlns:p14="http://schemas.microsoft.com/office/powerpoint/2010/main" val="1902432332"/>
      </p:ext>
    </p:extLst>
  </p:cSld>
  <p:clrMapOvr>
    <a:masterClrMapping/>
  </p:clrMapOvr>
  <mc:AlternateContent xmlns:mc="http://schemas.openxmlformats.org/markup-compatibility/2006">
    <mc:Choice xmlns="" xmlns:p15="http://schemas.microsoft.com/office/powerpoint/2012/main" Requires="p15">
      <p:transition spd="slow">
        <p15:prstTrans prst="peelOff"/>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cstate="print"/>
          <a:stretch>
            <a:fillRect/>
          </a:stretch>
        </p:blipFill>
        <p:spPr>
          <a:xfrm>
            <a:off x="3854133" y="1034318"/>
            <a:ext cx="4880683" cy="322621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0" name="Rectangle 3"/>
          <p:cNvSpPr txBox="1">
            <a:spLocks noChangeArrowheads="1"/>
          </p:cNvSpPr>
          <p:nvPr/>
        </p:nvSpPr>
        <p:spPr>
          <a:xfrm>
            <a:off x="685800" y="3773406"/>
            <a:ext cx="7010400" cy="252353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l">
              <a:spcBef>
                <a:spcPts val="200"/>
              </a:spcBef>
              <a:spcAft>
                <a:spcPts val="200"/>
              </a:spcAft>
              <a:buFont typeface="Arial" panose="020B0604020202020204" pitchFamily="34" charset="0"/>
              <a:buChar char="•"/>
            </a:pPr>
            <a:r>
              <a:rPr lang="tr-TR" altLang="ko-KR" sz="2800" b="1" dirty="0" err="1" smtClean="0">
                <a:solidFill>
                  <a:schemeClr val="bg1"/>
                </a:solidFill>
                <a:ea typeface="굴림" pitchFamily="34" charset="-127"/>
              </a:rPr>
              <a:t>Tubular</a:t>
            </a:r>
            <a:r>
              <a:rPr lang="tr-TR" altLang="ko-KR" sz="2800" b="1" dirty="0" smtClean="0">
                <a:solidFill>
                  <a:schemeClr val="bg1"/>
                </a:solidFill>
                <a:ea typeface="굴림" pitchFamily="34" charset="-127"/>
              </a:rPr>
              <a:t> </a:t>
            </a:r>
            <a:r>
              <a:rPr lang="tr-TR" altLang="ko-KR" sz="2800" b="1" dirty="0" err="1" smtClean="0">
                <a:solidFill>
                  <a:schemeClr val="bg1"/>
                </a:solidFill>
                <a:ea typeface="굴림" pitchFamily="34" charset="-127"/>
              </a:rPr>
              <a:t>structure</a:t>
            </a:r>
            <a:endParaRPr lang="tr-TR" altLang="ko-KR" sz="2800" b="1" dirty="0" smtClean="0">
              <a:solidFill>
                <a:schemeClr val="bg1"/>
              </a:solidFill>
              <a:ea typeface="굴림" pitchFamily="34" charset="-127"/>
            </a:endParaRPr>
          </a:p>
          <a:p>
            <a:pPr marL="285750" indent="-285750" algn="l">
              <a:spcBef>
                <a:spcPts val="200"/>
              </a:spcBef>
              <a:spcAft>
                <a:spcPts val="200"/>
              </a:spcAft>
              <a:buFont typeface="Arial" panose="020B0604020202020204" pitchFamily="34" charset="0"/>
              <a:buChar char="•"/>
            </a:pPr>
            <a:r>
              <a:rPr lang="tr-TR" altLang="ko-KR" sz="2800" b="1" dirty="0" smtClean="0">
                <a:solidFill>
                  <a:schemeClr val="bg1"/>
                </a:solidFill>
                <a:ea typeface="굴림" pitchFamily="34" charset="-127"/>
              </a:rPr>
              <a:t>G</a:t>
            </a:r>
            <a:r>
              <a:rPr lang="en-US" altLang="ko-KR" sz="2800" b="1" dirty="0" err="1" smtClean="0">
                <a:solidFill>
                  <a:schemeClr val="bg1"/>
                </a:solidFill>
                <a:ea typeface="굴림" pitchFamily="34" charset="-127"/>
              </a:rPr>
              <a:t>ood</a:t>
            </a:r>
            <a:r>
              <a:rPr lang="en-US" altLang="ko-KR" sz="2800" b="1" dirty="0" smtClean="0">
                <a:solidFill>
                  <a:schemeClr val="bg1"/>
                </a:solidFill>
                <a:ea typeface="굴림" pitchFamily="34" charset="-127"/>
              </a:rPr>
              <a:t> </a:t>
            </a:r>
            <a:r>
              <a:rPr lang="en-US" altLang="ko-KR" sz="2800" b="1" dirty="0">
                <a:solidFill>
                  <a:schemeClr val="bg1"/>
                </a:solidFill>
                <a:ea typeface="굴림" pitchFamily="34" charset="-127"/>
              </a:rPr>
              <a:t>biocompatibility and very low </a:t>
            </a:r>
            <a:r>
              <a:rPr lang="en-US" altLang="ko-KR" sz="2800" b="1" dirty="0" smtClean="0">
                <a:solidFill>
                  <a:schemeClr val="bg1"/>
                </a:solidFill>
                <a:ea typeface="굴림" pitchFamily="34" charset="-127"/>
              </a:rPr>
              <a:t>cytotoxicity</a:t>
            </a:r>
            <a:endParaRPr lang="tr-TR" altLang="ko-KR" sz="2800" b="1" dirty="0" smtClean="0">
              <a:solidFill>
                <a:schemeClr val="bg1"/>
              </a:solidFill>
              <a:ea typeface="굴림" pitchFamily="34" charset="-127"/>
            </a:endParaRPr>
          </a:p>
          <a:p>
            <a:pPr marL="285750" indent="-285750" algn="l">
              <a:spcBef>
                <a:spcPts val="200"/>
              </a:spcBef>
              <a:spcAft>
                <a:spcPts val="200"/>
              </a:spcAft>
              <a:buFont typeface="Arial" panose="020B0604020202020204" pitchFamily="34" charset="0"/>
              <a:buChar char="•"/>
            </a:pPr>
            <a:r>
              <a:rPr lang="tr-TR" altLang="ko-KR" sz="2800" b="1" dirty="0" err="1" smtClean="0">
                <a:solidFill>
                  <a:schemeClr val="bg1"/>
                </a:solidFill>
                <a:ea typeface="굴림" pitchFamily="34" charset="-127"/>
              </a:rPr>
              <a:t>Two</a:t>
            </a:r>
            <a:r>
              <a:rPr lang="tr-TR" altLang="ko-KR" sz="2800" b="1" dirty="0" err="1">
                <a:solidFill>
                  <a:schemeClr val="bg1"/>
                </a:solidFill>
                <a:ea typeface="굴림" pitchFamily="34" charset="-127"/>
              </a:rPr>
              <a:t>-</a:t>
            </a:r>
            <a:r>
              <a:rPr lang="tr-TR" altLang="ko-KR" sz="2800" b="1" dirty="0" err="1" smtClean="0">
                <a:solidFill>
                  <a:schemeClr val="bg1"/>
                </a:solidFill>
                <a:ea typeface="굴림" pitchFamily="34" charset="-127"/>
              </a:rPr>
              <a:t>layered</a:t>
            </a:r>
            <a:r>
              <a:rPr lang="tr-TR" altLang="ko-KR" sz="2800" b="1" dirty="0" smtClean="0">
                <a:solidFill>
                  <a:schemeClr val="bg1"/>
                </a:solidFill>
                <a:ea typeface="굴림" pitchFamily="34" charset="-127"/>
              </a:rPr>
              <a:t> aluminosilicate</a:t>
            </a:r>
          </a:p>
          <a:p>
            <a:pPr marL="285750" indent="-285750" algn="l">
              <a:spcBef>
                <a:spcPts val="200"/>
              </a:spcBef>
              <a:spcAft>
                <a:spcPts val="200"/>
              </a:spcAft>
              <a:buFont typeface="Arial" panose="020B0604020202020204" pitchFamily="34" charset="0"/>
              <a:buChar char="•"/>
            </a:pPr>
            <a:r>
              <a:rPr lang="tr-TR" altLang="ko-KR" sz="2800" b="1" dirty="0" smtClean="0">
                <a:solidFill>
                  <a:schemeClr val="bg1"/>
                </a:solidFill>
                <a:ea typeface="굴림" pitchFamily="34" charset="-127"/>
              </a:rPr>
              <a:t>Outer </a:t>
            </a:r>
            <a:r>
              <a:rPr lang="tr-TR" altLang="ko-KR" sz="2800" b="1" dirty="0" err="1" smtClean="0">
                <a:solidFill>
                  <a:schemeClr val="bg1"/>
                </a:solidFill>
                <a:ea typeface="굴림" pitchFamily="34" charset="-127"/>
              </a:rPr>
              <a:t>diameter</a:t>
            </a:r>
            <a:r>
              <a:rPr lang="tr-TR" altLang="ko-KR" sz="2800" b="1" dirty="0" smtClean="0">
                <a:solidFill>
                  <a:schemeClr val="bg1"/>
                </a:solidFill>
                <a:ea typeface="굴림" pitchFamily="34" charset="-127"/>
              </a:rPr>
              <a:t> 50-100 </a:t>
            </a:r>
            <a:r>
              <a:rPr lang="tr-TR" altLang="ko-KR" sz="2800" b="1" dirty="0" err="1" smtClean="0">
                <a:solidFill>
                  <a:schemeClr val="bg1"/>
                </a:solidFill>
                <a:ea typeface="굴림" pitchFamily="34" charset="-127"/>
              </a:rPr>
              <a:t>nm</a:t>
            </a:r>
            <a:r>
              <a:rPr lang="tr-TR" altLang="ko-KR" sz="2800" b="1" dirty="0" smtClean="0">
                <a:solidFill>
                  <a:schemeClr val="bg1"/>
                </a:solidFill>
                <a:ea typeface="굴림" pitchFamily="34" charset="-127"/>
              </a:rPr>
              <a:t>, </a:t>
            </a:r>
            <a:r>
              <a:rPr lang="tr-TR" altLang="ko-KR" sz="2800" b="1" dirty="0" err="1" smtClean="0">
                <a:solidFill>
                  <a:schemeClr val="bg1"/>
                </a:solidFill>
                <a:ea typeface="굴림" pitchFamily="34" charset="-127"/>
              </a:rPr>
              <a:t>length</a:t>
            </a:r>
            <a:r>
              <a:rPr lang="tr-TR" altLang="ko-KR" sz="2800" b="1" dirty="0" smtClean="0">
                <a:solidFill>
                  <a:schemeClr val="bg1"/>
                </a:solidFill>
                <a:ea typeface="굴림" pitchFamily="34" charset="-127"/>
              </a:rPr>
              <a:t> 0.5-2 µm</a:t>
            </a:r>
          </a:p>
        </p:txBody>
      </p:sp>
      <p:sp>
        <p:nvSpPr>
          <p:cNvPr id="23" name="AutoShape 68"/>
          <p:cNvSpPr>
            <a:spLocks noChangeArrowheads="1"/>
          </p:cNvSpPr>
          <p:nvPr/>
        </p:nvSpPr>
        <p:spPr bwMode="gray">
          <a:xfrm>
            <a:off x="2600325" y="150713"/>
            <a:ext cx="6162675" cy="635000"/>
          </a:xfrm>
          <a:prstGeom prst="roundRect">
            <a:avLst>
              <a:gd name="adj" fmla="val 0"/>
            </a:avLst>
          </a:prstGeom>
          <a:noFill/>
          <a:ln>
            <a:noFill/>
          </a:ln>
          <a:effectLst/>
          <a:extLst>
            <a:ext uri="{909E8E84-426E-40DD-AFC4-6F175D3DCCD1}">
              <a14:hiddenFill xmlns=""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 xmlns:a14="http://schemas.microsoft.com/office/drawing/2010/main" w="38100">
                <a:solidFill>
                  <a:schemeClr val="bg1"/>
                </a:solidFill>
                <a:round/>
                <a:headEnd/>
                <a:tailEnd/>
              </a14:hiddenLine>
            </a:ext>
            <a:ext uri="{AF507438-7753-43E0-B8FC-AC1667EBCBE1}">
              <a14:hiddenEffects xmlns="" xmlns:a14="http://schemas.microsoft.com/office/drawing/2010/main">
                <a:effectLst>
                  <a:outerShdw dist="107763" dir="2700000" algn="ctr" rotWithShape="0">
                    <a:srgbClr val="808080">
                      <a:alpha val="50000"/>
                    </a:srgbClr>
                  </a:outerShdw>
                </a:effectLst>
              </a14:hiddenEffects>
            </a:ext>
          </a:extLst>
        </p:spPr>
        <p:txBody>
          <a:bodyPr wrap="none" anchor="ctr"/>
          <a:lstStyle/>
          <a:p>
            <a:pPr algn="r" latinLnBrk="1">
              <a:defRPr/>
            </a:pPr>
            <a:r>
              <a:rPr kumimoji="1" lang="tr-TR" altLang="ko-KR" sz="3600" b="1" dirty="0" smtClean="0">
                <a:ln w="12700">
                  <a:solidFill>
                    <a:schemeClr val="accent1"/>
                  </a:solidFill>
                  <a:prstDash val="solid"/>
                </a:ln>
                <a:pattFill prst="pct50">
                  <a:fgClr>
                    <a:schemeClr val="accent1"/>
                  </a:fgClr>
                  <a:bgClr>
                    <a:schemeClr val="accent1">
                      <a:lumMod val="20000"/>
                      <a:lumOff val="80000"/>
                    </a:schemeClr>
                  </a:bgClr>
                </a:pattFill>
                <a:ea typeface="굴림" pitchFamily="34" charset="-127"/>
              </a:rPr>
              <a:t>HALLOYSITE NANOTUBE (HNT)</a:t>
            </a:r>
            <a:endParaRPr kumimoji="1" lang="en-US" altLang="ko-KR" sz="3600" b="1" dirty="0">
              <a:ln w="12700">
                <a:solidFill>
                  <a:schemeClr val="accent1"/>
                </a:solidFill>
                <a:prstDash val="solid"/>
              </a:ln>
              <a:pattFill prst="pct50">
                <a:fgClr>
                  <a:schemeClr val="accent1"/>
                </a:fgClr>
                <a:bgClr>
                  <a:schemeClr val="accent1">
                    <a:lumMod val="20000"/>
                    <a:lumOff val="80000"/>
                  </a:schemeClr>
                </a:bgClr>
              </a:pattFill>
              <a:ea typeface="굴림" pitchFamily="34" charset="-127"/>
            </a:endParaRPr>
          </a:p>
        </p:txBody>
      </p:sp>
      <p:sp>
        <p:nvSpPr>
          <p:cNvPr id="4" name="Rectangle 3"/>
          <p:cNvSpPr txBox="1">
            <a:spLocks noChangeArrowheads="1"/>
          </p:cNvSpPr>
          <p:nvPr/>
        </p:nvSpPr>
        <p:spPr>
          <a:xfrm>
            <a:off x="1795272" y="1168400"/>
            <a:ext cx="6967728" cy="4876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lnSpc>
                <a:spcPct val="160000"/>
              </a:lnSpc>
              <a:buFont typeface="Arial" panose="020B0604020202020204" pitchFamily="34" charset="0"/>
              <a:buChar char="•"/>
            </a:pPr>
            <a:endParaRPr lang="tr-TR" altLang="ko-KR" sz="1800" dirty="0" smtClean="0">
              <a:solidFill>
                <a:schemeClr val="bg1"/>
              </a:solidFill>
              <a:latin typeface="Arial" charset="0"/>
              <a:ea typeface="굴림" pitchFamily="34" charset="-127"/>
            </a:endParaRPr>
          </a:p>
        </p:txBody>
      </p:sp>
      <p:sp>
        <p:nvSpPr>
          <p:cNvPr id="6" name="Metin kutusu 5"/>
          <p:cNvSpPr txBox="1"/>
          <p:nvPr/>
        </p:nvSpPr>
        <p:spPr>
          <a:xfrm>
            <a:off x="582168" y="6548673"/>
            <a:ext cx="8382000" cy="338554"/>
          </a:xfrm>
          <a:prstGeom prst="rect">
            <a:avLst/>
          </a:prstGeom>
          <a:noFill/>
        </p:spPr>
        <p:txBody>
          <a:bodyPr wrap="square" rtlCol="0">
            <a:spAutoFit/>
          </a:bodyPr>
          <a:lstStyle/>
          <a:p>
            <a:pPr>
              <a:spcBef>
                <a:spcPts val="600"/>
              </a:spcBef>
            </a:pPr>
            <a:r>
              <a:rPr lang="en-US" sz="1600" b="1" dirty="0" smtClean="0">
                <a:solidFill>
                  <a:schemeClr val="bg1"/>
                </a:solidFill>
              </a:rPr>
              <a:t>4TH INTERNATIONAL </a:t>
            </a:r>
            <a:r>
              <a:rPr lang="tr-TR" sz="1600" b="1" dirty="0" smtClean="0">
                <a:solidFill>
                  <a:schemeClr val="bg1"/>
                </a:solidFill>
              </a:rPr>
              <a:t>C</a:t>
            </a:r>
            <a:r>
              <a:rPr lang="en-US" sz="1600" b="1" dirty="0" smtClean="0">
                <a:solidFill>
                  <a:schemeClr val="bg1"/>
                </a:solidFill>
              </a:rPr>
              <a:t>ONFERENCE &amp; EXHIBITION ON NEUROLOGY AND THERAPEUTICS</a:t>
            </a:r>
            <a:r>
              <a:rPr lang="tr-TR" sz="1600" b="1" dirty="0" smtClean="0">
                <a:solidFill>
                  <a:schemeClr val="bg1"/>
                </a:solidFill>
              </a:rPr>
              <a:t>, ROME</a:t>
            </a:r>
            <a:endParaRPr lang="tr-TR" sz="1600" b="1" dirty="0">
              <a:solidFill>
                <a:schemeClr val="bg1"/>
              </a:solidFill>
            </a:endParaRPr>
          </a:p>
        </p:txBody>
      </p:sp>
    </p:spTree>
    <p:extLst>
      <p:ext uri="{BB962C8B-B14F-4D97-AF65-F5344CB8AC3E}">
        <p14:creationId xmlns="" xmlns:p14="http://schemas.microsoft.com/office/powerpoint/2010/main" val="422806737"/>
      </p:ext>
    </p:extLst>
  </p:cSld>
  <p:clrMapOvr>
    <a:masterClrMapping/>
  </p:clrMapOvr>
  <mc:AlternateContent xmlns:mc="http://schemas.openxmlformats.org/markup-compatibility/2006">
    <mc:Choice xmlns="" xmlns:p15="http://schemas.microsoft.com/office/powerpoint/2012/main" Requires="p15">
      <p:transition spd="slow">
        <p15:prstTrans prst="peelOff"/>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txBox="1">
            <a:spLocks noChangeArrowheads="1"/>
          </p:cNvSpPr>
          <p:nvPr/>
        </p:nvSpPr>
        <p:spPr>
          <a:xfrm>
            <a:off x="1828800" y="1447800"/>
            <a:ext cx="7086600" cy="4876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lnSpc>
                <a:spcPct val="160000"/>
              </a:lnSpc>
              <a:buFont typeface="Arial" panose="020B0604020202020204" pitchFamily="34" charset="0"/>
              <a:buChar char="•"/>
            </a:pPr>
            <a:endParaRPr lang="tr-TR" altLang="ko-KR" sz="1800" dirty="0">
              <a:solidFill>
                <a:schemeClr val="bg1"/>
              </a:solidFill>
              <a:latin typeface="Arial" charset="0"/>
              <a:ea typeface="굴림" pitchFamily="34" charset="-127"/>
            </a:endParaRPr>
          </a:p>
        </p:txBody>
      </p:sp>
      <p:sp>
        <p:nvSpPr>
          <p:cNvPr id="23" name="AutoShape 68"/>
          <p:cNvSpPr>
            <a:spLocks noChangeArrowheads="1"/>
          </p:cNvSpPr>
          <p:nvPr/>
        </p:nvSpPr>
        <p:spPr bwMode="gray">
          <a:xfrm>
            <a:off x="6858000" y="307411"/>
            <a:ext cx="1676400" cy="635000"/>
          </a:xfrm>
          <a:prstGeom prst="roundRect">
            <a:avLst>
              <a:gd name="adj" fmla="val 0"/>
            </a:avLst>
          </a:prstGeom>
          <a:noFill/>
          <a:ln>
            <a:noFill/>
          </a:ln>
          <a:effectLst/>
          <a:extLst>
            <a:ext uri="{909E8E84-426E-40DD-AFC4-6F175D3DCCD1}">
              <a14:hiddenFill xmlns=""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 xmlns:a14="http://schemas.microsoft.com/office/drawing/2010/main" w="38100">
                <a:solidFill>
                  <a:schemeClr val="bg1"/>
                </a:solidFill>
                <a:round/>
                <a:headEnd/>
                <a:tailEnd/>
              </a14:hiddenLine>
            </a:ext>
            <a:ext uri="{AF507438-7753-43E0-B8FC-AC1667EBCBE1}">
              <a14:hiddenEffects xmlns="" xmlns:a14="http://schemas.microsoft.com/office/drawing/2010/main">
                <a:effectLst>
                  <a:outerShdw dist="107763" dir="2700000" algn="ctr" rotWithShape="0">
                    <a:srgbClr val="808080">
                      <a:alpha val="50000"/>
                    </a:srgbClr>
                  </a:outerShdw>
                </a:effectLst>
              </a14:hiddenEffects>
            </a:ext>
          </a:extLst>
        </p:spPr>
        <p:txBody>
          <a:bodyPr wrap="none" anchor="ctr"/>
          <a:lstStyle/>
          <a:p>
            <a:pPr latinLnBrk="1">
              <a:defRPr/>
            </a:pPr>
            <a:r>
              <a:rPr kumimoji="1" lang="tr-TR" altLang="ko-KR" sz="3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a typeface="굴림" pitchFamily="34" charset="-127"/>
              </a:rPr>
              <a:t>AIMS</a:t>
            </a:r>
            <a:endParaRPr kumimoji="1" lang="en-US" altLang="ko-KR"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a typeface="굴림" pitchFamily="34" charset="-127"/>
            </a:endParaRPr>
          </a:p>
        </p:txBody>
      </p:sp>
      <p:sp>
        <p:nvSpPr>
          <p:cNvPr id="4" name="Rectangle 3"/>
          <p:cNvSpPr txBox="1">
            <a:spLocks noChangeArrowheads="1"/>
          </p:cNvSpPr>
          <p:nvPr/>
        </p:nvSpPr>
        <p:spPr>
          <a:xfrm>
            <a:off x="1981200" y="1371947"/>
            <a:ext cx="7287768" cy="495265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63538" lvl="1" indent="-363538" algn="l" defTabSz="363538">
              <a:spcBef>
                <a:spcPts val="200"/>
              </a:spcBef>
              <a:spcAft>
                <a:spcPts val="200"/>
              </a:spcAft>
              <a:buFont typeface="Arial" panose="020B0604020202020204" pitchFamily="34" charset="0"/>
              <a:buChar char="•"/>
            </a:pPr>
            <a:r>
              <a:rPr lang="tr-TR" altLang="ko-KR" b="1" dirty="0" err="1" smtClean="0">
                <a:solidFill>
                  <a:schemeClr val="bg1"/>
                </a:solidFill>
                <a:ea typeface="굴림" pitchFamily="34" charset="-127"/>
              </a:rPr>
              <a:t>Incorporation</a:t>
            </a:r>
            <a:r>
              <a:rPr lang="tr-TR" altLang="ko-KR" b="1" dirty="0" smtClean="0">
                <a:solidFill>
                  <a:schemeClr val="bg1"/>
                </a:solidFill>
                <a:ea typeface="굴림" pitchFamily="34" charset="-127"/>
              </a:rPr>
              <a:t> of GABA </a:t>
            </a:r>
            <a:r>
              <a:rPr lang="tr-TR" altLang="ko-KR" b="1" dirty="0" err="1" smtClean="0">
                <a:solidFill>
                  <a:schemeClr val="bg1"/>
                </a:solidFill>
                <a:ea typeface="굴림" pitchFamily="34" charset="-127"/>
              </a:rPr>
              <a:t>into</a:t>
            </a:r>
            <a:r>
              <a:rPr lang="tr-TR" altLang="ko-KR" b="1" dirty="0" smtClean="0">
                <a:solidFill>
                  <a:schemeClr val="bg1"/>
                </a:solidFill>
                <a:ea typeface="굴림" pitchFamily="34" charset="-127"/>
              </a:rPr>
              <a:t> </a:t>
            </a:r>
            <a:r>
              <a:rPr lang="tr-TR" altLang="ko-KR" b="1" dirty="0" err="1" smtClean="0">
                <a:solidFill>
                  <a:schemeClr val="bg1"/>
                </a:solidFill>
                <a:ea typeface="굴림" pitchFamily="34" charset="-127"/>
              </a:rPr>
              <a:t>halloysite</a:t>
            </a:r>
            <a:r>
              <a:rPr lang="tr-TR" altLang="ko-KR" b="1" dirty="0" smtClean="0">
                <a:solidFill>
                  <a:schemeClr val="bg1"/>
                </a:solidFill>
                <a:ea typeface="굴림" pitchFamily="34" charset="-127"/>
              </a:rPr>
              <a:t> </a:t>
            </a:r>
            <a:endParaRPr lang="tr-TR" altLang="ko-KR" b="1" dirty="0">
              <a:solidFill>
                <a:schemeClr val="bg1"/>
              </a:solidFill>
              <a:ea typeface="굴림" pitchFamily="34" charset="-127"/>
            </a:endParaRPr>
          </a:p>
          <a:p>
            <a:pPr marL="0" lvl="1" algn="l" defTabSz="363538">
              <a:spcBef>
                <a:spcPts val="200"/>
              </a:spcBef>
              <a:spcAft>
                <a:spcPts val="200"/>
              </a:spcAft>
            </a:pPr>
            <a:r>
              <a:rPr lang="tr-TR" altLang="ko-KR" b="1" dirty="0" smtClean="0">
                <a:solidFill>
                  <a:schemeClr val="bg1"/>
                </a:solidFill>
                <a:ea typeface="굴림" pitchFamily="34" charset="-127"/>
              </a:rPr>
              <a:t>		- </a:t>
            </a:r>
            <a:r>
              <a:rPr lang="tr-TR" altLang="ko-KR" b="1" dirty="0" err="1" smtClean="0">
                <a:solidFill>
                  <a:schemeClr val="bg1"/>
                </a:solidFill>
                <a:ea typeface="굴림" pitchFamily="34" charset="-127"/>
              </a:rPr>
              <a:t>nanosized</a:t>
            </a:r>
            <a:endParaRPr lang="tr-TR" altLang="ko-KR" b="1" dirty="0">
              <a:solidFill>
                <a:schemeClr val="bg1"/>
              </a:solidFill>
              <a:ea typeface="굴림" pitchFamily="34" charset="-127"/>
            </a:endParaRPr>
          </a:p>
          <a:p>
            <a:pPr marL="0" lvl="1" algn="l" defTabSz="363538">
              <a:spcBef>
                <a:spcPts val="200"/>
              </a:spcBef>
              <a:spcAft>
                <a:spcPts val="200"/>
              </a:spcAft>
            </a:pPr>
            <a:r>
              <a:rPr lang="tr-TR" altLang="ko-KR" b="1" dirty="0">
                <a:solidFill>
                  <a:schemeClr val="bg1"/>
                </a:solidFill>
                <a:ea typeface="굴림" pitchFamily="34" charset="-127"/>
              </a:rPr>
              <a:t>	</a:t>
            </a:r>
            <a:r>
              <a:rPr lang="tr-TR" altLang="ko-KR" b="1" dirty="0" smtClean="0">
                <a:solidFill>
                  <a:schemeClr val="bg1"/>
                </a:solidFill>
                <a:ea typeface="굴림" pitchFamily="34" charset="-127"/>
              </a:rPr>
              <a:t>	- </a:t>
            </a:r>
            <a:r>
              <a:rPr lang="tr-TR" altLang="ko-KR" b="1" dirty="0">
                <a:solidFill>
                  <a:schemeClr val="bg1"/>
                </a:solidFill>
                <a:ea typeface="굴림" pitchFamily="34" charset="-127"/>
              </a:rPr>
              <a:t>n</a:t>
            </a:r>
            <a:r>
              <a:rPr lang="en-US" altLang="ko-KR" b="1" dirty="0" err="1" smtClean="0">
                <a:solidFill>
                  <a:schemeClr val="bg1"/>
                </a:solidFill>
                <a:ea typeface="굴림" pitchFamily="34" charset="-127"/>
              </a:rPr>
              <a:t>ontoxic</a:t>
            </a:r>
            <a:endParaRPr lang="tr-TR" altLang="ko-KR" b="1" dirty="0" smtClean="0">
              <a:solidFill>
                <a:schemeClr val="bg1"/>
              </a:solidFill>
              <a:ea typeface="굴림" pitchFamily="34" charset="-127"/>
            </a:endParaRPr>
          </a:p>
          <a:p>
            <a:pPr marL="0" lvl="1" algn="l" defTabSz="363538">
              <a:spcBef>
                <a:spcPts val="200"/>
              </a:spcBef>
              <a:spcAft>
                <a:spcPts val="200"/>
              </a:spcAft>
            </a:pPr>
            <a:r>
              <a:rPr lang="tr-TR" altLang="ko-KR" b="1" dirty="0" smtClean="0">
                <a:solidFill>
                  <a:schemeClr val="bg1"/>
                </a:solidFill>
                <a:ea typeface="굴림" pitchFamily="34" charset="-127"/>
              </a:rPr>
              <a:t>		- b</a:t>
            </a:r>
            <a:r>
              <a:rPr lang="en-US" altLang="ko-KR" b="1" dirty="0" err="1" smtClean="0">
                <a:solidFill>
                  <a:schemeClr val="bg1"/>
                </a:solidFill>
                <a:ea typeface="굴림" pitchFamily="34" charset="-127"/>
              </a:rPr>
              <a:t>iocompatible</a:t>
            </a:r>
            <a:endParaRPr lang="tr-TR" altLang="ko-KR" b="1" dirty="0">
              <a:solidFill>
                <a:schemeClr val="bg1"/>
              </a:solidFill>
              <a:ea typeface="굴림" pitchFamily="34" charset="-127"/>
            </a:endParaRPr>
          </a:p>
          <a:p>
            <a:pPr marL="0" lvl="1" algn="l" defTabSz="363538">
              <a:spcBef>
                <a:spcPts val="200"/>
              </a:spcBef>
              <a:spcAft>
                <a:spcPts val="200"/>
              </a:spcAft>
            </a:pPr>
            <a:r>
              <a:rPr lang="tr-TR" altLang="ko-KR" b="1" dirty="0" smtClean="0">
                <a:solidFill>
                  <a:schemeClr val="bg1"/>
                </a:solidFill>
                <a:ea typeface="굴림" pitchFamily="34" charset="-127"/>
              </a:rPr>
              <a:t>		- h</a:t>
            </a:r>
            <a:r>
              <a:rPr lang="en-US" altLang="ko-KR" b="1" dirty="0" err="1" smtClean="0">
                <a:solidFill>
                  <a:schemeClr val="bg1"/>
                </a:solidFill>
                <a:ea typeface="굴림" pitchFamily="34" charset="-127"/>
              </a:rPr>
              <a:t>ighly</a:t>
            </a:r>
            <a:r>
              <a:rPr lang="en-US" altLang="ko-KR" b="1" dirty="0" smtClean="0">
                <a:solidFill>
                  <a:schemeClr val="bg1"/>
                </a:solidFill>
                <a:ea typeface="굴림" pitchFamily="34" charset="-127"/>
              </a:rPr>
              <a:t> </a:t>
            </a:r>
            <a:r>
              <a:rPr lang="en-US" altLang="ko-KR" b="1" dirty="0">
                <a:solidFill>
                  <a:schemeClr val="bg1"/>
                </a:solidFill>
                <a:ea typeface="굴림" pitchFamily="34" charset="-127"/>
              </a:rPr>
              <a:t>specific and high </a:t>
            </a:r>
            <a:r>
              <a:rPr lang="en-US" altLang="ko-KR" b="1" dirty="0" smtClean="0">
                <a:solidFill>
                  <a:schemeClr val="bg1"/>
                </a:solidFill>
                <a:ea typeface="굴림" pitchFamily="34" charset="-127"/>
              </a:rPr>
              <a:t>affinity</a:t>
            </a:r>
            <a:r>
              <a:rPr lang="tr-TR" altLang="ko-KR" b="1" dirty="0" smtClean="0">
                <a:solidFill>
                  <a:schemeClr val="bg1"/>
                </a:solidFill>
                <a:ea typeface="굴림" pitchFamily="34" charset="-127"/>
              </a:rPr>
              <a:t> 						</a:t>
            </a:r>
            <a:r>
              <a:rPr lang="tr-TR" altLang="ko-KR" b="1" dirty="0" err="1" smtClean="0">
                <a:solidFill>
                  <a:schemeClr val="bg1"/>
                </a:solidFill>
                <a:ea typeface="굴림" pitchFamily="34" charset="-127"/>
              </a:rPr>
              <a:t>formulations</a:t>
            </a:r>
            <a:r>
              <a:rPr lang="tr-TR" altLang="ko-KR" b="1" dirty="0" smtClean="0">
                <a:solidFill>
                  <a:schemeClr val="bg1"/>
                </a:solidFill>
                <a:ea typeface="굴림" pitchFamily="34" charset="-127"/>
              </a:rPr>
              <a:t> </a:t>
            </a:r>
          </a:p>
          <a:p>
            <a:pPr marL="363538" indent="-363538" algn="l" defTabSz="363538">
              <a:spcBef>
                <a:spcPts val="200"/>
              </a:spcBef>
              <a:spcAft>
                <a:spcPts val="200"/>
              </a:spcAft>
              <a:buFont typeface="Arial" panose="020B0604020202020204" pitchFamily="34" charset="0"/>
              <a:buChar char="•"/>
            </a:pPr>
            <a:r>
              <a:rPr lang="tr-TR" altLang="ko-KR" sz="2800" b="1" dirty="0" err="1" smtClean="0">
                <a:solidFill>
                  <a:schemeClr val="bg1"/>
                </a:solidFill>
                <a:ea typeface="굴림" pitchFamily="34" charset="-127"/>
              </a:rPr>
              <a:t>Providing</a:t>
            </a:r>
            <a:r>
              <a:rPr lang="tr-TR" altLang="ko-KR" sz="2800" b="1" dirty="0" smtClean="0">
                <a:solidFill>
                  <a:schemeClr val="bg1"/>
                </a:solidFill>
                <a:ea typeface="굴림" pitchFamily="34" charset="-127"/>
              </a:rPr>
              <a:t> GABA </a:t>
            </a:r>
            <a:r>
              <a:rPr lang="tr-TR" altLang="ko-KR" sz="2800" b="1" dirty="0" err="1" smtClean="0">
                <a:solidFill>
                  <a:schemeClr val="bg1"/>
                </a:solidFill>
                <a:ea typeface="굴림" pitchFamily="34" charset="-127"/>
              </a:rPr>
              <a:t>entrance</a:t>
            </a:r>
            <a:r>
              <a:rPr lang="tr-TR" altLang="ko-KR" sz="2800" b="1" dirty="0" smtClean="0">
                <a:solidFill>
                  <a:schemeClr val="bg1"/>
                </a:solidFill>
                <a:ea typeface="굴림" pitchFamily="34" charset="-127"/>
              </a:rPr>
              <a:t> </a:t>
            </a:r>
            <a:r>
              <a:rPr lang="tr-TR" altLang="ko-KR" sz="2800" b="1" dirty="0" err="1" smtClean="0">
                <a:solidFill>
                  <a:schemeClr val="bg1"/>
                </a:solidFill>
                <a:ea typeface="굴림" pitchFamily="34" charset="-127"/>
              </a:rPr>
              <a:t>into</a:t>
            </a:r>
            <a:r>
              <a:rPr lang="tr-TR" altLang="ko-KR" sz="2800" b="1" dirty="0" smtClean="0">
                <a:solidFill>
                  <a:schemeClr val="bg1"/>
                </a:solidFill>
                <a:ea typeface="굴림" pitchFamily="34" charset="-127"/>
              </a:rPr>
              <a:t> </a:t>
            </a:r>
            <a:r>
              <a:rPr lang="tr-TR" altLang="ko-KR" sz="2800" b="1" dirty="0" err="1" smtClean="0">
                <a:solidFill>
                  <a:schemeClr val="bg1"/>
                </a:solidFill>
                <a:ea typeface="굴림" pitchFamily="34" charset="-127"/>
              </a:rPr>
              <a:t>brain</a:t>
            </a:r>
            <a:endParaRPr lang="tr-TR" altLang="ko-KR" sz="2800" b="1" dirty="0" smtClean="0">
              <a:solidFill>
                <a:schemeClr val="bg1"/>
              </a:solidFill>
              <a:ea typeface="굴림" pitchFamily="34" charset="-127"/>
            </a:endParaRPr>
          </a:p>
          <a:p>
            <a:pPr marL="363538" indent="-363538" algn="l" defTabSz="363538">
              <a:spcBef>
                <a:spcPts val="200"/>
              </a:spcBef>
              <a:spcAft>
                <a:spcPts val="200"/>
              </a:spcAft>
              <a:buFont typeface="Arial" panose="020B0604020202020204" pitchFamily="34" charset="0"/>
              <a:buChar char="•"/>
            </a:pPr>
            <a:r>
              <a:rPr lang="tr-TR" altLang="ko-KR" sz="2800" b="1" dirty="0" smtClean="0">
                <a:solidFill>
                  <a:schemeClr val="bg1"/>
                </a:solidFill>
                <a:ea typeface="굴림" pitchFamily="34" charset="-127"/>
              </a:rPr>
              <a:t>M</a:t>
            </a:r>
            <a:r>
              <a:rPr lang="en-US" altLang="ko-KR" sz="2800" b="1" dirty="0" err="1" smtClean="0">
                <a:solidFill>
                  <a:schemeClr val="bg1"/>
                </a:solidFill>
                <a:ea typeface="굴림" pitchFamily="34" charset="-127"/>
              </a:rPr>
              <a:t>odifying</a:t>
            </a:r>
            <a:r>
              <a:rPr lang="en-US" altLang="ko-KR" sz="2800" b="1" dirty="0" smtClean="0">
                <a:solidFill>
                  <a:schemeClr val="bg1"/>
                </a:solidFill>
                <a:ea typeface="굴림" pitchFamily="34" charset="-127"/>
              </a:rPr>
              <a:t> </a:t>
            </a:r>
            <a:r>
              <a:rPr lang="tr-TR" altLang="ko-KR" sz="2800" b="1" dirty="0" smtClean="0">
                <a:solidFill>
                  <a:schemeClr val="bg1"/>
                </a:solidFill>
                <a:ea typeface="굴림" pitchFamily="34" charset="-127"/>
              </a:rPr>
              <a:t>GABA</a:t>
            </a:r>
            <a:r>
              <a:rPr lang="en-US" altLang="ko-KR" sz="2800" b="1" dirty="0" smtClean="0">
                <a:solidFill>
                  <a:schemeClr val="bg1"/>
                </a:solidFill>
                <a:ea typeface="굴림" pitchFamily="34" charset="-127"/>
              </a:rPr>
              <a:t> </a:t>
            </a:r>
            <a:r>
              <a:rPr lang="en-US" altLang="ko-KR" sz="2800" b="1" dirty="0">
                <a:solidFill>
                  <a:schemeClr val="bg1"/>
                </a:solidFill>
                <a:ea typeface="굴림" pitchFamily="34" charset="-127"/>
              </a:rPr>
              <a:t>release from </a:t>
            </a:r>
            <a:r>
              <a:rPr lang="en-US" altLang="ko-KR" sz="2800" b="1" dirty="0" smtClean="0">
                <a:solidFill>
                  <a:schemeClr val="bg1"/>
                </a:solidFill>
                <a:ea typeface="굴림" pitchFamily="34" charset="-127"/>
              </a:rPr>
              <a:t>formulations</a:t>
            </a:r>
            <a:endParaRPr lang="tr-TR" altLang="ko-KR" sz="2800" b="1" dirty="0" smtClean="0">
              <a:solidFill>
                <a:schemeClr val="bg1"/>
              </a:solidFill>
              <a:ea typeface="굴림" pitchFamily="34" charset="-127"/>
            </a:endParaRPr>
          </a:p>
          <a:p>
            <a:pPr marL="363538" indent="-363538" algn="l" defTabSz="363538">
              <a:spcBef>
                <a:spcPts val="200"/>
              </a:spcBef>
              <a:spcAft>
                <a:spcPts val="200"/>
              </a:spcAft>
              <a:buFont typeface="Arial" panose="020B0604020202020204" pitchFamily="34" charset="0"/>
              <a:buChar char="•"/>
            </a:pPr>
            <a:r>
              <a:rPr lang="tr-TR" altLang="ko-KR" sz="2800" b="1" dirty="0" smtClean="0">
                <a:solidFill>
                  <a:schemeClr val="bg1"/>
                </a:solidFill>
                <a:ea typeface="굴림" pitchFamily="34" charset="-127"/>
              </a:rPr>
              <a:t>M</a:t>
            </a:r>
            <a:r>
              <a:rPr lang="en-US" altLang="ko-KR" sz="2800" b="1" dirty="0" err="1" smtClean="0">
                <a:solidFill>
                  <a:schemeClr val="bg1"/>
                </a:solidFill>
                <a:ea typeface="굴림" pitchFamily="34" charset="-127"/>
              </a:rPr>
              <a:t>inimizing</a:t>
            </a:r>
            <a:r>
              <a:rPr lang="en-US" altLang="ko-KR" sz="2800" b="1" dirty="0" smtClean="0">
                <a:solidFill>
                  <a:schemeClr val="bg1"/>
                </a:solidFill>
                <a:ea typeface="굴림" pitchFamily="34" charset="-127"/>
              </a:rPr>
              <a:t> </a:t>
            </a:r>
            <a:r>
              <a:rPr lang="en-US" altLang="ko-KR" sz="2800" b="1" dirty="0">
                <a:solidFill>
                  <a:schemeClr val="bg1"/>
                </a:solidFill>
                <a:ea typeface="굴림" pitchFamily="34" charset="-127"/>
              </a:rPr>
              <a:t>serious side </a:t>
            </a:r>
            <a:r>
              <a:rPr lang="en-US" altLang="ko-KR" sz="2800" b="1" dirty="0" smtClean="0">
                <a:solidFill>
                  <a:schemeClr val="bg1"/>
                </a:solidFill>
                <a:ea typeface="굴림" pitchFamily="34" charset="-127"/>
              </a:rPr>
              <a:t>effects</a:t>
            </a:r>
            <a:endParaRPr lang="tr-TR" altLang="ko-KR" sz="2800" b="1" dirty="0" smtClean="0">
              <a:solidFill>
                <a:schemeClr val="bg1"/>
              </a:solidFill>
              <a:ea typeface="굴림" pitchFamily="34" charset="-127"/>
            </a:endParaRPr>
          </a:p>
          <a:p>
            <a:pPr marL="363538" indent="-363538" algn="l" defTabSz="363538">
              <a:spcBef>
                <a:spcPts val="200"/>
              </a:spcBef>
              <a:spcAft>
                <a:spcPts val="200"/>
              </a:spcAft>
              <a:buFont typeface="Arial" panose="020B0604020202020204" pitchFamily="34" charset="0"/>
              <a:buChar char="•"/>
            </a:pPr>
            <a:r>
              <a:rPr lang="tr-TR" altLang="ko-KR" sz="2800" b="1" dirty="0">
                <a:solidFill>
                  <a:schemeClr val="bg1"/>
                </a:solidFill>
                <a:ea typeface="굴림" pitchFamily="34" charset="-127"/>
              </a:rPr>
              <a:t>E</a:t>
            </a:r>
            <a:r>
              <a:rPr lang="en-US" altLang="ko-KR" sz="2800" b="1" dirty="0" err="1" smtClean="0">
                <a:solidFill>
                  <a:schemeClr val="bg1"/>
                </a:solidFill>
                <a:ea typeface="굴림" pitchFamily="34" charset="-127"/>
              </a:rPr>
              <a:t>nhancing</a:t>
            </a:r>
            <a:r>
              <a:rPr lang="en-US" altLang="ko-KR" sz="2800" b="1" dirty="0" smtClean="0">
                <a:solidFill>
                  <a:schemeClr val="bg1"/>
                </a:solidFill>
                <a:ea typeface="굴림" pitchFamily="34" charset="-127"/>
              </a:rPr>
              <a:t> </a:t>
            </a:r>
            <a:r>
              <a:rPr lang="en-US" altLang="ko-KR" sz="2800" b="1" dirty="0">
                <a:solidFill>
                  <a:schemeClr val="bg1"/>
                </a:solidFill>
                <a:ea typeface="굴림" pitchFamily="34" charset="-127"/>
              </a:rPr>
              <a:t>patient </a:t>
            </a:r>
            <a:r>
              <a:rPr lang="en-US" altLang="ko-KR" sz="2800" b="1" dirty="0" smtClean="0">
                <a:solidFill>
                  <a:schemeClr val="bg1"/>
                </a:solidFill>
                <a:ea typeface="굴림" pitchFamily="34" charset="-127"/>
              </a:rPr>
              <a:t>compliance</a:t>
            </a:r>
            <a:endParaRPr lang="tr-TR" altLang="ko-KR" sz="2800" b="1" dirty="0" smtClean="0">
              <a:solidFill>
                <a:schemeClr val="bg1"/>
              </a:solidFill>
              <a:ea typeface="굴림" pitchFamily="34" charset="-127"/>
            </a:endParaRPr>
          </a:p>
        </p:txBody>
      </p:sp>
      <p:sp>
        <p:nvSpPr>
          <p:cNvPr id="6" name="Metin kutusu 5"/>
          <p:cNvSpPr txBox="1"/>
          <p:nvPr/>
        </p:nvSpPr>
        <p:spPr>
          <a:xfrm>
            <a:off x="582168" y="6548673"/>
            <a:ext cx="8382000" cy="338554"/>
          </a:xfrm>
          <a:prstGeom prst="rect">
            <a:avLst/>
          </a:prstGeom>
          <a:noFill/>
        </p:spPr>
        <p:txBody>
          <a:bodyPr wrap="square" rtlCol="0">
            <a:spAutoFit/>
          </a:bodyPr>
          <a:lstStyle/>
          <a:p>
            <a:pPr>
              <a:spcBef>
                <a:spcPts val="600"/>
              </a:spcBef>
            </a:pPr>
            <a:r>
              <a:rPr lang="en-US" sz="1600" b="1" dirty="0" smtClean="0">
                <a:solidFill>
                  <a:schemeClr val="bg1"/>
                </a:solidFill>
              </a:rPr>
              <a:t>4TH INTERNATIONAL </a:t>
            </a:r>
            <a:r>
              <a:rPr lang="tr-TR" sz="1600" b="1" dirty="0" smtClean="0">
                <a:solidFill>
                  <a:schemeClr val="bg1"/>
                </a:solidFill>
              </a:rPr>
              <a:t>C</a:t>
            </a:r>
            <a:r>
              <a:rPr lang="en-US" sz="1600" b="1" dirty="0" smtClean="0">
                <a:solidFill>
                  <a:schemeClr val="bg1"/>
                </a:solidFill>
              </a:rPr>
              <a:t>ONFERENCE &amp; EXHIBITION ON NEUROLOGY AND THERAPEUTICS</a:t>
            </a:r>
            <a:r>
              <a:rPr lang="tr-TR" sz="1600" b="1" dirty="0" smtClean="0">
                <a:solidFill>
                  <a:schemeClr val="bg1"/>
                </a:solidFill>
              </a:rPr>
              <a:t>, ROME</a:t>
            </a:r>
            <a:endParaRPr lang="tr-TR" sz="1600" b="1" dirty="0">
              <a:solidFill>
                <a:schemeClr val="bg1"/>
              </a:solidFill>
            </a:endParaRPr>
          </a:p>
        </p:txBody>
      </p:sp>
    </p:spTree>
    <p:extLst>
      <p:ext uri="{BB962C8B-B14F-4D97-AF65-F5344CB8AC3E}">
        <p14:creationId xmlns="" xmlns:p14="http://schemas.microsoft.com/office/powerpoint/2010/main" val="557017227"/>
      </p:ext>
    </p:extLst>
  </p:cSld>
  <p:clrMapOvr>
    <a:masterClrMapping/>
  </p:clrMapOvr>
  <mc:AlternateContent xmlns:mc="http://schemas.openxmlformats.org/markup-compatibility/2006">
    <mc:Choice xmlns="" xmlns:p15="http://schemas.microsoft.com/office/powerpoint/2012/main" Requires="p15">
      <p:transition spd="slow">
        <p15:prstTrans prst="peelOff"/>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81200" y="2209800"/>
            <a:ext cx="5638800" cy="2438401"/>
          </a:xfrm>
        </p:spPr>
        <p:txBody>
          <a:bodyPr>
            <a:normAutofit fontScale="85000" lnSpcReduction="10000"/>
          </a:bodyPr>
          <a:lstStyle/>
          <a:p>
            <a:pPr marL="0" indent="0">
              <a:buNone/>
            </a:pPr>
            <a:endParaRPr lang="tr-TR" dirty="0" smtClean="0">
              <a:solidFill>
                <a:schemeClr val="accent5">
                  <a:lumMod val="60000"/>
                  <a:lumOff val="40000"/>
                </a:schemeClr>
              </a:solidFill>
            </a:endParaRPr>
          </a:p>
          <a:p>
            <a:pPr marL="0" indent="0">
              <a:buNone/>
            </a:pPr>
            <a:endParaRPr lang="tr-TR" dirty="0" smtClean="0">
              <a:solidFill>
                <a:schemeClr val="accent5">
                  <a:lumMod val="60000"/>
                  <a:lumOff val="40000"/>
                </a:schemeClr>
              </a:solidFill>
            </a:endParaRPr>
          </a:p>
          <a:p>
            <a:pPr marL="0" indent="0" algn="ctr">
              <a:buNone/>
            </a:pPr>
            <a:r>
              <a:rPr lang="tr-TR" sz="60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tr-TR" sz="6600" b="1" dirty="0" smtClean="0">
                <a:ln w="12700">
                  <a:solidFill>
                    <a:schemeClr val="accent1"/>
                  </a:solidFill>
                  <a:prstDash val="solid"/>
                </a:ln>
                <a:pattFill prst="pct50">
                  <a:fgClr>
                    <a:schemeClr val="accent1"/>
                  </a:fgClr>
                  <a:bgClr>
                    <a:schemeClr val="accent1">
                      <a:lumMod val="20000"/>
                      <a:lumOff val="80000"/>
                    </a:schemeClr>
                  </a:bgClr>
                </a:pattFill>
                <a:effectLst>
                  <a:reflection blurRad="6350" stA="55000" endA="300" endPos="45500" dir="5400000" sy="-100000" algn="bl" rotWithShape="0"/>
                </a:effectLst>
              </a:rPr>
              <a:t>EXPERIMENTAL</a:t>
            </a:r>
            <a:endParaRPr lang="tr-TR" sz="6600" b="1" dirty="0">
              <a:ln w="12700">
                <a:solidFill>
                  <a:schemeClr val="accent1"/>
                </a:solidFill>
                <a:prstDash val="solid"/>
              </a:ln>
              <a:pattFill prst="pct50">
                <a:fgClr>
                  <a:schemeClr val="accent1"/>
                </a:fgClr>
                <a:bgClr>
                  <a:schemeClr val="accent1">
                    <a:lumMod val="20000"/>
                    <a:lumOff val="80000"/>
                  </a:schemeClr>
                </a:bgClr>
              </a:pattFill>
              <a:effectLst>
                <a:reflection blurRad="6350" stA="55000" endA="300" endPos="45500" dir="5400000" sy="-100000" algn="bl" rotWithShape="0"/>
              </a:effectLst>
            </a:endParaRPr>
          </a:p>
        </p:txBody>
      </p:sp>
    </p:spTree>
    <p:extLst>
      <p:ext uri="{BB962C8B-B14F-4D97-AF65-F5344CB8AC3E}">
        <p14:creationId xmlns="" xmlns:p14="http://schemas.microsoft.com/office/powerpoint/2010/main" val="3876917860"/>
      </p:ext>
    </p:extLst>
  </p:cSld>
  <p:clrMapOvr>
    <a:masterClrMapping/>
  </p:clrMapOvr>
  <mc:AlternateContent xmlns:mc="http://schemas.openxmlformats.org/markup-compatibility/2006">
    <mc:Choice xmlns="" xmlns:p15="http://schemas.microsoft.com/office/powerpoint/2012/main" Requires="p15">
      <p:transition spd="slow">
        <p15:prstTrans prst="peelOff"/>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72773" y="152400"/>
            <a:ext cx="8229600" cy="1143000"/>
          </a:xfrm>
        </p:spPr>
        <p:txBody>
          <a:bodyPr>
            <a:noAutofit/>
          </a:bodyPr>
          <a:lstStyle/>
          <a:p>
            <a:pPr algn="r"/>
            <a:r>
              <a:rPr lang="tr-TR" sz="3600" b="1" dirty="0" smtClean="0">
                <a:ln w="12700">
                  <a:solidFill>
                    <a:schemeClr val="accent1"/>
                  </a:solidFill>
                  <a:prstDash val="solid"/>
                </a:ln>
                <a:pattFill prst="pct50">
                  <a:fgClr>
                    <a:schemeClr val="accent1"/>
                  </a:fgClr>
                  <a:bgClr>
                    <a:schemeClr val="accent1">
                      <a:lumMod val="20000"/>
                      <a:lumOff val="80000"/>
                    </a:schemeClr>
                  </a:bgClr>
                </a:pattFill>
              </a:rPr>
              <a:t>PREPARATION of GABA-LOADED </a:t>
            </a:r>
            <a:r>
              <a:rPr lang="tr-TR" sz="3600" b="1" dirty="0" err="1" smtClean="0">
                <a:ln w="12700">
                  <a:solidFill>
                    <a:schemeClr val="accent1"/>
                  </a:solidFill>
                  <a:prstDash val="solid"/>
                </a:ln>
                <a:pattFill prst="pct50">
                  <a:fgClr>
                    <a:schemeClr val="accent1"/>
                  </a:fgClr>
                  <a:bgClr>
                    <a:schemeClr val="accent1">
                      <a:lumMod val="20000"/>
                      <a:lumOff val="80000"/>
                    </a:schemeClr>
                  </a:bgClr>
                </a:pattFill>
              </a:rPr>
              <a:t>HNTs</a:t>
            </a:r>
            <a:endParaRPr lang="tr-TR" sz="3600" b="1" dirty="0">
              <a:ln w="12700">
                <a:solidFill>
                  <a:schemeClr val="accent1"/>
                </a:solidFill>
                <a:prstDash val="solid"/>
              </a:ln>
              <a:pattFill prst="pct50">
                <a:fgClr>
                  <a:schemeClr val="accent1"/>
                </a:fgClr>
                <a:bgClr>
                  <a:schemeClr val="accent1">
                    <a:lumMod val="20000"/>
                    <a:lumOff val="80000"/>
                  </a:schemeClr>
                </a:bgClr>
              </a:pattFill>
            </a:endParaRPr>
          </a:p>
        </p:txBody>
      </p:sp>
      <p:graphicFrame>
        <p:nvGraphicFramePr>
          <p:cNvPr id="6" name="Diyagram 5"/>
          <p:cNvGraphicFramePr/>
          <p:nvPr>
            <p:extLst>
              <p:ext uri="{D42A27DB-BD31-4B8C-83A1-F6EECF244321}">
                <p14:modId xmlns="" xmlns:p14="http://schemas.microsoft.com/office/powerpoint/2010/main" val="2647440130"/>
              </p:ext>
            </p:extLst>
          </p:nvPr>
        </p:nvGraphicFramePr>
        <p:xfrm>
          <a:off x="201168" y="1244076"/>
          <a:ext cx="8763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Metin kutusu 3"/>
          <p:cNvSpPr txBox="1"/>
          <p:nvPr/>
        </p:nvSpPr>
        <p:spPr>
          <a:xfrm>
            <a:off x="582168" y="6548673"/>
            <a:ext cx="8382000" cy="338554"/>
          </a:xfrm>
          <a:prstGeom prst="rect">
            <a:avLst/>
          </a:prstGeom>
          <a:noFill/>
        </p:spPr>
        <p:txBody>
          <a:bodyPr wrap="square" rtlCol="0">
            <a:spAutoFit/>
          </a:bodyPr>
          <a:lstStyle/>
          <a:p>
            <a:pPr>
              <a:spcBef>
                <a:spcPts val="600"/>
              </a:spcBef>
            </a:pPr>
            <a:r>
              <a:rPr lang="en-US" sz="1600" b="1" dirty="0" smtClean="0">
                <a:solidFill>
                  <a:schemeClr val="bg1"/>
                </a:solidFill>
              </a:rPr>
              <a:t>4TH INTERNATIONAL </a:t>
            </a:r>
            <a:r>
              <a:rPr lang="tr-TR" sz="1600" b="1" dirty="0" smtClean="0">
                <a:solidFill>
                  <a:schemeClr val="bg1"/>
                </a:solidFill>
              </a:rPr>
              <a:t>C</a:t>
            </a:r>
            <a:r>
              <a:rPr lang="en-US" sz="1600" b="1" dirty="0" smtClean="0">
                <a:solidFill>
                  <a:schemeClr val="bg1"/>
                </a:solidFill>
              </a:rPr>
              <a:t>ONFERENCE &amp; EXHIBITION ON NEUROLOGY AND THERAPEUTICS</a:t>
            </a:r>
            <a:r>
              <a:rPr lang="tr-TR" sz="1600" b="1" dirty="0" smtClean="0">
                <a:solidFill>
                  <a:schemeClr val="bg1"/>
                </a:solidFill>
              </a:rPr>
              <a:t>, ROME</a:t>
            </a:r>
            <a:endParaRPr lang="tr-TR" sz="1600" b="1" dirty="0">
              <a:solidFill>
                <a:schemeClr val="bg1"/>
              </a:solidFill>
            </a:endParaRPr>
          </a:p>
        </p:txBody>
      </p:sp>
    </p:spTree>
    <p:extLst>
      <p:ext uri="{BB962C8B-B14F-4D97-AF65-F5344CB8AC3E}">
        <p14:creationId xmlns="" xmlns:p14="http://schemas.microsoft.com/office/powerpoint/2010/main" val="270723928"/>
      </p:ext>
    </p:extLst>
  </p:cSld>
  <p:clrMapOvr>
    <a:masterClrMapping/>
  </p:clrMapOvr>
  <mc:AlternateContent xmlns:mc="http://schemas.openxmlformats.org/markup-compatibility/2006">
    <mc:Choice xmlns="" xmlns:p15="http://schemas.microsoft.com/office/powerpoint/2012/main" Requires="p15">
      <p:transition spd="slow">
        <p15:prstTrans prst="peelOff"/>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AutoShape 68"/>
          <p:cNvSpPr>
            <a:spLocks noChangeArrowheads="1"/>
          </p:cNvSpPr>
          <p:nvPr/>
        </p:nvSpPr>
        <p:spPr bwMode="gray">
          <a:xfrm>
            <a:off x="2524125" y="381000"/>
            <a:ext cx="6162675" cy="635000"/>
          </a:xfrm>
          <a:prstGeom prst="roundRect">
            <a:avLst>
              <a:gd name="adj" fmla="val 0"/>
            </a:avLst>
          </a:prstGeom>
          <a:noFill/>
          <a:ln>
            <a:noFill/>
          </a:ln>
          <a:effectLst/>
          <a:extLst>
            <a:ext uri="{909E8E84-426E-40DD-AFC4-6F175D3DCCD1}">
              <a14:hiddenFill xmlns=""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 xmlns:a14="http://schemas.microsoft.com/office/drawing/2010/main" w="38100">
                <a:solidFill>
                  <a:schemeClr val="bg1"/>
                </a:solidFill>
                <a:round/>
                <a:headEnd/>
                <a:tailEnd/>
              </a14:hiddenLine>
            </a:ext>
            <a:ext uri="{AF507438-7753-43E0-B8FC-AC1667EBCBE1}">
              <a14:hiddenEffects xmlns="" xmlns:a14="http://schemas.microsoft.com/office/drawing/2010/main">
                <a:effectLst>
                  <a:outerShdw dist="107763" dir="2700000" algn="ctr" rotWithShape="0">
                    <a:srgbClr val="808080">
                      <a:alpha val="50000"/>
                    </a:srgbClr>
                  </a:outerShdw>
                </a:effectLst>
              </a14:hiddenEffects>
            </a:ext>
          </a:extLst>
        </p:spPr>
        <p:txBody>
          <a:bodyPr wrap="none" anchor="ctr"/>
          <a:lstStyle/>
          <a:p>
            <a:pPr algn="r" latinLnBrk="1">
              <a:defRPr/>
            </a:pPr>
            <a:r>
              <a:rPr kumimoji="1" lang="tr-TR" altLang="ko-KR" sz="3600" b="1" dirty="0" smtClean="0">
                <a:ln w="12700">
                  <a:solidFill>
                    <a:schemeClr val="accent1"/>
                  </a:solidFill>
                  <a:prstDash val="solid"/>
                </a:ln>
                <a:pattFill prst="pct50">
                  <a:fgClr>
                    <a:schemeClr val="accent1"/>
                  </a:fgClr>
                  <a:bgClr>
                    <a:schemeClr val="accent1">
                      <a:lumMod val="20000"/>
                      <a:lumOff val="80000"/>
                    </a:schemeClr>
                  </a:bgClr>
                </a:pattFill>
                <a:ea typeface="굴림" pitchFamily="34" charset="-127"/>
              </a:rPr>
              <a:t>CHARACTERIZATION</a:t>
            </a:r>
            <a:endParaRPr kumimoji="1" lang="en-US" altLang="ko-KR" sz="3600" b="1" dirty="0">
              <a:ln w="12700">
                <a:solidFill>
                  <a:schemeClr val="accent1"/>
                </a:solidFill>
                <a:prstDash val="solid"/>
              </a:ln>
              <a:pattFill prst="pct50">
                <a:fgClr>
                  <a:schemeClr val="accent1"/>
                </a:fgClr>
                <a:bgClr>
                  <a:schemeClr val="accent1">
                    <a:lumMod val="20000"/>
                    <a:lumOff val="80000"/>
                  </a:schemeClr>
                </a:bgClr>
              </a:pattFill>
              <a:ea typeface="굴림" pitchFamily="34" charset="-127"/>
            </a:endParaRPr>
          </a:p>
        </p:txBody>
      </p:sp>
      <p:sp>
        <p:nvSpPr>
          <p:cNvPr id="5" name="Rectangle 3"/>
          <p:cNvSpPr txBox="1">
            <a:spLocks noChangeArrowheads="1"/>
          </p:cNvSpPr>
          <p:nvPr/>
        </p:nvSpPr>
        <p:spPr>
          <a:xfrm>
            <a:off x="1600200" y="1295400"/>
            <a:ext cx="7086600" cy="4876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lnSpc>
                <a:spcPct val="160000"/>
              </a:lnSpc>
              <a:buFont typeface="Arial" panose="020B0604020202020204" pitchFamily="34" charset="0"/>
              <a:buChar char="•"/>
            </a:pPr>
            <a:endParaRPr lang="tr-TR" altLang="ko-KR" sz="1800" dirty="0">
              <a:solidFill>
                <a:schemeClr val="bg1"/>
              </a:solidFill>
              <a:latin typeface="Arial" charset="0"/>
              <a:ea typeface="굴림" pitchFamily="34" charset="-127"/>
            </a:endParaRPr>
          </a:p>
        </p:txBody>
      </p:sp>
      <p:graphicFrame>
        <p:nvGraphicFramePr>
          <p:cNvPr id="3" name="Diyagram 2"/>
          <p:cNvGraphicFramePr/>
          <p:nvPr>
            <p:extLst>
              <p:ext uri="{D42A27DB-BD31-4B8C-83A1-F6EECF244321}">
                <p14:modId xmlns="" xmlns:p14="http://schemas.microsoft.com/office/powerpoint/2010/main" val="2523559095"/>
              </p:ext>
            </p:extLst>
          </p:nvPr>
        </p:nvGraphicFramePr>
        <p:xfrm>
          <a:off x="228600" y="914400"/>
          <a:ext cx="85344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Metin kutusu 5"/>
          <p:cNvSpPr txBox="1"/>
          <p:nvPr/>
        </p:nvSpPr>
        <p:spPr>
          <a:xfrm>
            <a:off x="582168" y="6548673"/>
            <a:ext cx="8382000" cy="338554"/>
          </a:xfrm>
          <a:prstGeom prst="rect">
            <a:avLst/>
          </a:prstGeom>
          <a:noFill/>
        </p:spPr>
        <p:txBody>
          <a:bodyPr wrap="square" rtlCol="0">
            <a:spAutoFit/>
          </a:bodyPr>
          <a:lstStyle/>
          <a:p>
            <a:pPr>
              <a:spcBef>
                <a:spcPts val="600"/>
              </a:spcBef>
            </a:pPr>
            <a:r>
              <a:rPr lang="en-US" sz="1600" b="1" dirty="0" smtClean="0">
                <a:solidFill>
                  <a:schemeClr val="bg1"/>
                </a:solidFill>
              </a:rPr>
              <a:t>4TH INTERNATIONAL </a:t>
            </a:r>
            <a:r>
              <a:rPr lang="tr-TR" sz="1600" b="1" dirty="0" smtClean="0">
                <a:solidFill>
                  <a:schemeClr val="bg1"/>
                </a:solidFill>
              </a:rPr>
              <a:t>C</a:t>
            </a:r>
            <a:r>
              <a:rPr lang="en-US" sz="1600" b="1" dirty="0" smtClean="0">
                <a:solidFill>
                  <a:schemeClr val="bg1"/>
                </a:solidFill>
              </a:rPr>
              <a:t>ONFERENCE &amp; EXHIBITION ON NEUROLOGY AND THERAPEUTICS</a:t>
            </a:r>
            <a:r>
              <a:rPr lang="tr-TR" sz="1600" b="1" dirty="0" smtClean="0">
                <a:solidFill>
                  <a:schemeClr val="bg1"/>
                </a:solidFill>
              </a:rPr>
              <a:t>, ROME</a:t>
            </a:r>
            <a:endParaRPr lang="tr-TR" sz="1600" b="1" dirty="0">
              <a:solidFill>
                <a:schemeClr val="bg1"/>
              </a:solidFill>
            </a:endParaRPr>
          </a:p>
        </p:txBody>
      </p:sp>
    </p:spTree>
    <p:extLst>
      <p:ext uri="{BB962C8B-B14F-4D97-AF65-F5344CB8AC3E}">
        <p14:creationId xmlns="" xmlns:p14="http://schemas.microsoft.com/office/powerpoint/2010/main" val="1839437440"/>
      </p:ext>
    </p:extLst>
  </p:cSld>
  <p:clrMapOvr>
    <a:masterClrMapping/>
  </p:clrMapOvr>
  <mc:AlternateContent xmlns:mc="http://schemas.openxmlformats.org/markup-compatibility/2006">
    <mc:Choice xmlns="" xmlns:p15="http://schemas.microsoft.com/office/powerpoint/2012/main" Requires="p15">
      <p:transition spd="slow">
        <p15:prstTrans prst="peelOff"/>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Custom 12">
      <a:dk1>
        <a:srgbClr val="262626"/>
      </a:dk1>
      <a:lt1>
        <a:srgbClr val="FFFFFF"/>
      </a:lt1>
      <a:dk2>
        <a:srgbClr val="1F497D"/>
      </a:dk2>
      <a:lt2>
        <a:srgbClr val="EEECE1"/>
      </a:lt2>
      <a:accent1>
        <a:srgbClr val="71F8FF"/>
      </a:accent1>
      <a:accent2>
        <a:srgbClr val="BFBFBF"/>
      </a:accent2>
      <a:accent3>
        <a:srgbClr val="095BFF"/>
      </a:accent3>
      <a:accent4>
        <a:srgbClr val="FF8001"/>
      </a:accent4>
      <a:accent5>
        <a:srgbClr val="71F8FF"/>
      </a:accent5>
      <a:accent6>
        <a:srgbClr val="005878"/>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4082</TotalTime>
  <Words>2651</Words>
  <Application>Microsoft Office PowerPoint</Application>
  <PresentationFormat>Ekran Gösterisi (4:3)</PresentationFormat>
  <Paragraphs>343</Paragraphs>
  <Slides>27</Slides>
  <Notes>27</Notes>
  <HiddenSlides>0</HiddenSlides>
  <MMClips>0</MMClips>
  <ScaleCrop>false</ScaleCrop>
  <HeadingPairs>
    <vt:vector size="4" baseType="variant">
      <vt:variant>
        <vt:lpstr>Tema</vt:lpstr>
      </vt:variant>
      <vt:variant>
        <vt:i4>1</vt:i4>
      </vt:variant>
      <vt:variant>
        <vt:lpstr>Slayt Başlıkları</vt:lpstr>
      </vt:variant>
      <vt:variant>
        <vt:i4>27</vt:i4>
      </vt:variant>
    </vt:vector>
  </HeadingPairs>
  <TitlesOfParts>
    <vt:vector size="28" baseType="lpstr">
      <vt:lpstr>1_Office Theme</vt:lpstr>
      <vt:lpstr>GABA- LOADED  HALLOYSITE NANOTUBE SYSTEM: RELEASE CHARACTERISTICS and EFFECT on SEIZURE PARAMETERS in EPILEPTIC RATS</vt:lpstr>
      <vt:lpstr>OUTLINE</vt:lpstr>
      <vt:lpstr>Slayt 3</vt:lpstr>
      <vt:lpstr>Slayt 4</vt:lpstr>
      <vt:lpstr>Slayt 5</vt:lpstr>
      <vt:lpstr>Slayt 6</vt:lpstr>
      <vt:lpstr>Slayt 7</vt:lpstr>
      <vt:lpstr>PREPARATION of GABA-LOADED HNTs</vt:lpstr>
      <vt:lpstr>Slayt 9</vt:lpstr>
      <vt:lpstr>Slayt 10</vt:lpstr>
      <vt:lpstr>In Vitro Drug Release</vt:lpstr>
      <vt:lpstr>IN VIVO STUDY PROTOCOL</vt:lpstr>
      <vt:lpstr>IN VIVO STUDY PROTOCOL</vt:lpstr>
      <vt:lpstr>Slayt 14</vt:lpstr>
      <vt:lpstr>Slayt 15</vt:lpstr>
      <vt:lpstr>CHARACTERIZATION- Morphology</vt:lpstr>
      <vt:lpstr>Slayt 17</vt:lpstr>
      <vt:lpstr>Slayt 18</vt:lpstr>
      <vt:lpstr>Slayt 19</vt:lpstr>
      <vt:lpstr>Slayt 20</vt:lpstr>
      <vt:lpstr>IN VITRO RELEASE STUDY Dialysis Bag</vt:lpstr>
      <vt:lpstr>Slayt 22</vt:lpstr>
      <vt:lpstr>Slayt 23</vt:lpstr>
      <vt:lpstr>Slayt 24</vt:lpstr>
      <vt:lpstr>Slayt 25</vt:lpstr>
      <vt:lpstr>Slayt 26</vt:lpstr>
      <vt:lpstr>Slayt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Melih</cp:lastModifiedBy>
  <cp:revision>471</cp:revision>
  <dcterms:created xsi:type="dcterms:W3CDTF">2012-04-26T17:06:14Z</dcterms:created>
  <dcterms:modified xsi:type="dcterms:W3CDTF">2015-07-22T08:56:01Z</dcterms:modified>
</cp:coreProperties>
</file>