
<file path=[Content_Types].xml><?xml version="1.0" encoding="utf-8"?>
<Types xmlns="http://schemas.openxmlformats.org/package/2006/content-types">
  <Override PartName="/ppt/theme/themeOverride12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xls" ContentType="application/vnd.ms-excel"/>
  <Override PartName="/ppt/theme/themeOverride3.xml" ContentType="application/vnd.openxmlformats-officedocument.themeOverride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theme/themeOverride19.xml" ContentType="application/vnd.openxmlformats-officedocument.themeOverride+xml"/>
  <Override PartName="/ppt/charts/chart7.xml" ContentType="application/vnd.openxmlformats-officedocument.drawingml.chart+xml"/>
  <Override PartName="/ppt/theme/themeOverride17.xml" ContentType="application/vnd.openxmlformats-officedocument.themeOverride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heme/themeOverride13.xml" ContentType="application/vnd.openxmlformats-officedocument.themeOverr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theme/themeOverride20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4059" r:id="rId2"/>
  </p:sldMasterIdLst>
  <p:sldIdLst>
    <p:sldId id="297" r:id="rId3"/>
    <p:sldId id="258" r:id="rId4"/>
    <p:sldId id="260" r:id="rId5"/>
    <p:sldId id="261" r:id="rId6"/>
    <p:sldId id="263" r:id="rId7"/>
    <p:sldId id="265" r:id="rId8"/>
    <p:sldId id="285" r:id="rId9"/>
    <p:sldId id="266" r:id="rId10"/>
    <p:sldId id="287" r:id="rId11"/>
    <p:sldId id="288" r:id="rId12"/>
    <p:sldId id="282" r:id="rId13"/>
    <p:sldId id="271" r:id="rId14"/>
    <p:sldId id="272" r:id="rId15"/>
    <p:sldId id="273" r:id="rId16"/>
    <p:sldId id="280" r:id="rId17"/>
    <p:sldId id="281" r:id="rId18"/>
    <p:sldId id="283" r:id="rId19"/>
    <p:sldId id="284" r:id="rId20"/>
    <p:sldId id="274" r:id="rId21"/>
    <p:sldId id="275" r:id="rId22"/>
    <p:sldId id="294" r:id="rId23"/>
    <p:sldId id="291" r:id="rId24"/>
    <p:sldId id="296" r:id="rId25"/>
    <p:sldId id="289" r:id="rId26"/>
    <p:sldId id="290" r:id="rId2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99FF"/>
    <a:srgbClr val="336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8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11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12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13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14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15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16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17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18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19.xlsx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20.xlsx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21.xlsx"/><Relationship Id="rId1" Type="http://schemas.openxmlformats.org/officeDocument/2006/relationships/themeOverride" Target="../theme/themeOverride2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Office_Excel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1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ysClr val="windowText" lastClr="000000"/>
            </a:solidFill>
          </c:spPr>
          <c:errBars>
            <c:errBarType val="both"/>
            <c:errValType val="cust"/>
            <c:plus>
              <c:numRef>
                <c:f>'Wykresy EN (2)'!$E$3:$E$20</c:f>
                <c:numCache>
                  <c:formatCode>General</c:formatCode>
                  <c:ptCount val="18"/>
                  <c:pt idx="0">
                    <c:v>1.0122119540080208</c:v>
                  </c:pt>
                  <c:pt idx="1">
                    <c:v>0.50200912807137754</c:v>
                  </c:pt>
                  <c:pt idx="2">
                    <c:v>1.6253660345961061</c:v>
                  </c:pt>
                  <c:pt idx="3">
                    <c:v>9.8756990752763176</c:v>
                  </c:pt>
                  <c:pt idx="4">
                    <c:v>7.7631825926698292</c:v>
                  </c:pt>
                  <c:pt idx="5">
                    <c:v>6.8957632220355727</c:v>
                  </c:pt>
                  <c:pt idx="6">
                    <c:v>8.4961177132934846</c:v>
                  </c:pt>
                  <c:pt idx="7">
                    <c:v>6.1349932425469786</c:v>
                  </c:pt>
                  <c:pt idx="8">
                    <c:v>8.2065383785716826</c:v>
                  </c:pt>
                  <c:pt idx="9">
                    <c:v>0.7483221140606523</c:v>
                  </c:pt>
                  <c:pt idx="10">
                    <c:v>3.8215106626413822</c:v>
                  </c:pt>
                  <c:pt idx="11">
                    <c:v>3.1678198247852891</c:v>
                  </c:pt>
                  <c:pt idx="12">
                    <c:v>8.3562276980886114</c:v>
                  </c:pt>
                  <c:pt idx="13">
                    <c:v>4.6319245340992206</c:v>
                  </c:pt>
                  <c:pt idx="14">
                    <c:v>3.2081524824213075</c:v>
                  </c:pt>
                  <c:pt idx="15">
                    <c:v>10.709081872127079</c:v>
                  </c:pt>
                  <c:pt idx="16">
                    <c:v>1.6906914959644224</c:v>
                  </c:pt>
                  <c:pt idx="17">
                    <c:v>11.26688362932981</c:v>
                  </c:pt>
                </c:numCache>
              </c:numRef>
            </c:plus>
            <c:minus>
              <c:numRef>
                <c:f>'Wykresy EN (2)'!$E$3:$E$20</c:f>
                <c:numCache>
                  <c:formatCode>General</c:formatCode>
                  <c:ptCount val="18"/>
                  <c:pt idx="0">
                    <c:v>1.0122119540080208</c:v>
                  </c:pt>
                  <c:pt idx="1">
                    <c:v>0.50200912807137754</c:v>
                  </c:pt>
                  <c:pt idx="2">
                    <c:v>1.6253660345961061</c:v>
                  </c:pt>
                  <c:pt idx="3">
                    <c:v>9.8756990752763176</c:v>
                  </c:pt>
                  <c:pt idx="4">
                    <c:v>7.7631825926698292</c:v>
                  </c:pt>
                  <c:pt idx="5">
                    <c:v>6.8957632220355727</c:v>
                  </c:pt>
                  <c:pt idx="6">
                    <c:v>8.4961177132934846</c:v>
                  </c:pt>
                  <c:pt idx="7">
                    <c:v>6.1349932425469786</c:v>
                  </c:pt>
                  <c:pt idx="8">
                    <c:v>8.2065383785716826</c:v>
                  </c:pt>
                  <c:pt idx="9">
                    <c:v>0.7483221140606523</c:v>
                  </c:pt>
                  <c:pt idx="10">
                    <c:v>3.8215106626413822</c:v>
                  </c:pt>
                  <c:pt idx="11">
                    <c:v>3.1678198247852891</c:v>
                  </c:pt>
                  <c:pt idx="12">
                    <c:v>8.3562276980886114</c:v>
                  </c:pt>
                  <c:pt idx="13">
                    <c:v>4.6319245340992206</c:v>
                  </c:pt>
                  <c:pt idx="14">
                    <c:v>3.2081524824213075</c:v>
                  </c:pt>
                  <c:pt idx="15">
                    <c:v>10.709081872127079</c:v>
                  </c:pt>
                  <c:pt idx="16">
                    <c:v>1.6906914959644224</c:v>
                  </c:pt>
                  <c:pt idx="17">
                    <c:v>11.26688362932981</c:v>
                  </c:pt>
                </c:numCache>
              </c:numRef>
            </c:minus>
          </c:errBars>
          <c:cat>
            <c:strRef>
              <c:f>'Wykresy EN (2)'!$B$3:$B$20</c:f>
              <c:strCache>
                <c:ptCount val="18"/>
                <c:pt idx="0">
                  <c:v>EtOH/DMSO</c:v>
                </c:pt>
                <c:pt idx="1">
                  <c:v>PRI-2191</c:v>
                </c:pt>
                <c:pt idx="2">
                  <c:v>Calcitriol</c:v>
                </c:pt>
                <c:pt idx="3">
                  <c:v>GV</c:v>
                </c:pt>
                <c:pt idx="4">
                  <c:v>GV+PRI-2191</c:v>
                </c:pt>
                <c:pt idx="5">
                  <c:v>GV+Calcitriol</c:v>
                </c:pt>
                <c:pt idx="6">
                  <c:v>CIS</c:v>
                </c:pt>
                <c:pt idx="7">
                  <c:v>CIS+PRI-2191</c:v>
                </c:pt>
                <c:pt idx="8">
                  <c:v>CIS+Calcitriol</c:v>
                </c:pt>
                <c:pt idx="9">
                  <c:v>DTX</c:v>
                </c:pt>
                <c:pt idx="10">
                  <c:v>DTX+PRI-2191</c:v>
                </c:pt>
                <c:pt idx="11">
                  <c:v>DTX+Calcitriol</c:v>
                </c:pt>
                <c:pt idx="12">
                  <c:v>GV+CIS</c:v>
                </c:pt>
                <c:pt idx="13">
                  <c:v>GV+CIS+PRI-2191</c:v>
                </c:pt>
                <c:pt idx="14">
                  <c:v>GV+CIS+Calcitriol</c:v>
                </c:pt>
                <c:pt idx="15">
                  <c:v>GV+DTX</c:v>
                </c:pt>
                <c:pt idx="16">
                  <c:v>GV+DTX+PRI-2191</c:v>
                </c:pt>
                <c:pt idx="17">
                  <c:v>GV+DTX+Calcitriol</c:v>
                </c:pt>
              </c:strCache>
            </c:strRef>
          </c:cat>
          <c:val>
            <c:numRef>
              <c:f>'Wykresy EN (2)'!$D$3:$D$20</c:f>
              <c:numCache>
                <c:formatCode>0.00</c:formatCode>
                <c:ptCount val="18"/>
                <c:pt idx="0">
                  <c:v>3.1545001106857598</c:v>
                </c:pt>
                <c:pt idx="1">
                  <c:v>0.49673836265103449</c:v>
                </c:pt>
                <c:pt idx="2">
                  <c:v>0.93440872823538268</c:v>
                </c:pt>
                <c:pt idx="3">
                  <c:v>16.409582924501169</c:v>
                </c:pt>
                <c:pt idx="4">
                  <c:v>11.337112965065792</c:v>
                </c:pt>
                <c:pt idx="5">
                  <c:v>10.780408927720654</c:v>
                </c:pt>
                <c:pt idx="6">
                  <c:v>29.879143385836816</c:v>
                </c:pt>
                <c:pt idx="7">
                  <c:v>36.827809311888345</c:v>
                </c:pt>
                <c:pt idx="8">
                  <c:v>37.227574355556307</c:v>
                </c:pt>
                <c:pt idx="9">
                  <c:v>2.1987233919146512</c:v>
                </c:pt>
                <c:pt idx="10">
                  <c:v>4.6435839722577787</c:v>
                </c:pt>
                <c:pt idx="11">
                  <c:v>4.1685740203903547</c:v>
                </c:pt>
                <c:pt idx="12">
                  <c:v>53.642165457655146</c:v>
                </c:pt>
                <c:pt idx="13">
                  <c:v>59.359500211152792</c:v>
                </c:pt>
                <c:pt idx="14">
                  <c:v>56.642685597967223</c:v>
                </c:pt>
                <c:pt idx="15">
                  <c:v>29.777317078980669</c:v>
                </c:pt>
                <c:pt idx="16">
                  <c:v>26.939213076830782</c:v>
                </c:pt>
                <c:pt idx="17">
                  <c:v>24.196160596506132</c:v>
                </c:pt>
              </c:numCache>
            </c:numRef>
          </c:val>
        </c:ser>
        <c:dLbls/>
        <c:axId val="141542144"/>
        <c:axId val="141543680"/>
      </c:barChart>
      <c:catAx>
        <c:axId val="141542144"/>
        <c:scaling>
          <c:orientation val="minMax"/>
        </c:scaling>
        <c:axPos val="b"/>
        <c:numFmt formatCode="General" sourceLinked="0"/>
        <c:tickLblPos val="nextTo"/>
        <c:crossAx val="141543680"/>
        <c:crosses val="autoZero"/>
        <c:auto val="1"/>
        <c:lblAlgn val="ctr"/>
        <c:lblOffset val="100"/>
      </c:catAx>
      <c:valAx>
        <c:axId val="141543680"/>
        <c:scaling>
          <c:orientation val="minMax"/>
          <c:max val="70"/>
          <c:min val="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prliferation inhibition [%]</a:t>
                </a:r>
              </a:p>
            </c:rich>
          </c:tx>
          <c:layout/>
        </c:title>
        <c:numFmt formatCode="0.0" sourceLinked="0"/>
        <c:tickLblPos val="nextTo"/>
        <c:crossAx val="141542144"/>
        <c:crosses val="autoZero"/>
        <c:crossBetween val="between"/>
        <c:majorUnit val="10"/>
      </c:valAx>
    </c:plotArea>
    <c:plotVisOnly val="1"/>
    <c:dispBlanksAs val="gap"/>
  </c:chart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ysClr val="windowText" lastClr="000000"/>
            </a:solidFill>
          </c:spPr>
          <c:errBars>
            <c:errBarType val="both"/>
            <c:errValType val="cust"/>
            <c:plus>
              <c:numRef>
                <c:f>Arkusz6!$F$45:$F$52</c:f>
                <c:numCache>
                  <c:formatCode>General</c:formatCode>
                  <c:ptCount val="8"/>
                  <c:pt idx="0">
                    <c:v>0.65937520404820704</c:v>
                  </c:pt>
                  <c:pt idx="1">
                    <c:v>0.9642224922469933</c:v>
                  </c:pt>
                  <c:pt idx="2">
                    <c:v>0.31027940642001284</c:v>
                  </c:pt>
                  <c:pt idx="3">
                    <c:v>0.59562239752849022</c:v>
                  </c:pt>
                  <c:pt idx="4">
                    <c:v>0.65751331958336023</c:v>
                  </c:pt>
                  <c:pt idx="5">
                    <c:v>0.40872626673657997</c:v>
                  </c:pt>
                  <c:pt idx="6">
                    <c:v>0.54502132857045804</c:v>
                  </c:pt>
                  <c:pt idx="7">
                    <c:v>0.51688577185760021</c:v>
                  </c:pt>
                </c:numCache>
              </c:numRef>
            </c:plus>
            <c:minus>
              <c:numRef>
                <c:f>Arkusz6!$F$45:$F$52</c:f>
                <c:numCache>
                  <c:formatCode>General</c:formatCode>
                  <c:ptCount val="8"/>
                  <c:pt idx="0">
                    <c:v>0.65937520404820704</c:v>
                  </c:pt>
                  <c:pt idx="1">
                    <c:v>0.9642224922469933</c:v>
                  </c:pt>
                  <c:pt idx="2">
                    <c:v>0.31027940642001284</c:v>
                  </c:pt>
                  <c:pt idx="3">
                    <c:v>0.59562239752849022</c:v>
                  </c:pt>
                  <c:pt idx="4">
                    <c:v>0.65751331958336023</c:v>
                  </c:pt>
                  <c:pt idx="5">
                    <c:v>0.40872626673657997</c:v>
                  </c:pt>
                  <c:pt idx="6">
                    <c:v>0.54502132857045804</c:v>
                  </c:pt>
                  <c:pt idx="7">
                    <c:v>0.51688577185760021</c:v>
                  </c:pt>
                </c:numCache>
              </c:numRef>
            </c:minus>
          </c:errBars>
          <c:cat>
            <c:strRef>
              <c:f>Arkusz6!$A$45:$A$52</c:f>
              <c:strCache>
                <c:ptCount val="8"/>
                <c:pt idx="0">
                  <c:v>Control</c:v>
                </c:pt>
                <c:pt idx="1">
                  <c:v>DTX</c:v>
                </c:pt>
                <c:pt idx="2">
                  <c:v>SU</c:v>
                </c:pt>
                <c:pt idx="3">
                  <c:v>PRI-2191</c:v>
                </c:pt>
                <c:pt idx="4">
                  <c:v>SU+PRI-2191</c:v>
                </c:pt>
                <c:pt idx="5">
                  <c:v>DTX+PRI-2191</c:v>
                </c:pt>
                <c:pt idx="6">
                  <c:v>SU+DTX</c:v>
                </c:pt>
                <c:pt idx="7">
                  <c:v>SU+DTX+PRI-2191</c:v>
                </c:pt>
              </c:strCache>
            </c:strRef>
          </c:cat>
          <c:val>
            <c:numRef>
              <c:f>Arkusz6!$E$45:$E$52</c:f>
              <c:numCache>
                <c:formatCode>0.00</c:formatCode>
                <c:ptCount val="8"/>
                <c:pt idx="0">
                  <c:v>1.0348265903861718</c:v>
                </c:pt>
                <c:pt idx="1">
                  <c:v>1.3217556895807001</c:v>
                </c:pt>
                <c:pt idx="2">
                  <c:v>0.85912220959179075</c:v>
                </c:pt>
                <c:pt idx="3">
                  <c:v>0.64472386051266162</c:v>
                </c:pt>
                <c:pt idx="4">
                  <c:v>1.0601037286909245</c:v>
                </c:pt>
                <c:pt idx="5">
                  <c:v>1.1018894479716279</c:v>
                </c:pt>
                <c:pt idx="6">
                  <c:v>1.0165345601345408</c:v>
                </c:pt>
                <c:pt idx="7">
                  <c:v>1.1248341753433733</c:v>
                </c:pt>
              </c:numCache>
            </c:numRef>
          </c:val>
        </c:ser>
        <c:dLbls/>
        <c:axId val="149126144"/>
        <c:axId val="149132032"/>
      </c:barChart>
      <c:catAx>
        <c:axId val="149126144"/>
        <c:scaling>
          <c:orientation val="minMax"/>
        </c:scaling>
        <c:axPos val="b"/>
        <c:tickLblPos val="nextTo"/>
        <c:crossAx val="149132032"/>
        <c:crosses val="autoZero"/>
        <c:auto val="1"/>
        <c:lblAlgn val="ctr"/>
        <c:lblOffset val="100"/>
      </c:catAx>
      <c:valAx>
        <c:axId val="149132032"/>
        <c:scaling>
          <c:orientation val="minMax"/>
          <c:min val="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VDR relative expression</a:t>
                </a:r>
              </a:p>
            </c:rich>
          </c:tx>
          <c:layout/>
        </c:title>
        <c:numFmt formatCode="0.0" sourceLinked="0"/>
        <c:tickLblPos val="nextTo"/>
        <c:crossAx val="149126144"/>
        <c:crosses val="autoZero"/>
        <c:crossBetween val="between"/>
      </c:valAx>
    </c:plotArea>
    <c:plotVisOnly val="1"/>
    <c:dispBlanksAs val="gap"/>
  </c:chart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ysClr val="windowText" lastClr="000000"/>
            </a:solidFill>
          </c:spPr>
          <c:errBars>
            <c:errBarType val="both"/>
            <c:errValType val="cust"/>
            <c:plus>
              <c:numRef>
                <c:f>Arkusz6!$G$59:$G$66</c:f>
                <c:numCache>
                  <c:formatCode>General</c:formatCode>
                  <c:ptCount val="8"/>
                  <c:pt idx="0">
                    <c:v>0.49486316144685039</c:v>
                  </c:pt>
                  <c:pt idx="1">
                    <c:v>0.60558804124988852</c:v>
                  </c:pt>
                  <c:pt idx="2">
                    <c:v>0.37748508663206293</c:v>
                  </c:pt>
                  <c:pt idx="3">
                    <c:v>0.22172692643325354</c:v>
                  </c:pt>
                  <c:pt idx="4">
                    <c:v>0.33791255209399518</c:v>
                  </c:pt>
                  <c:pt idx="5">
                    <c:v>0.30169939196790208</c:v>
                  </c:pt>
                  <c:pt idx="6">
                    <c:v>0.7867041548536492</c:v>
                  </c:pt>
                  <c:pt idx="7">
                    <c:v>0.95370654252942755</c:v>
                  </c:pt>
                </c:numCache>
              </c:numRef>
            </c:plus>
            <c:minus>
              <c:numRef>
                <c:f>Arkusz6!$G$59:$G$66</c:f>
                <c:numCache>
                  <c:formatCode>General</c:formatCode>
                  <c:ptCount val="8"/>
                  <c:pt idx="0">
                    <c:v>0.49486316144685039</c:v>
                  </c:pt>
                  <c:pt idx="1">
                    <c:v>0.60558804124988852</c:v>
                  </c:pt>
                  <c:pt idx="2">
                    <c:v>0.37748508663206293</c:v>
                  </c:pt>
                  <c:pt idx="3">
                    <c:v>0.22172692643325354</c:v>
                  </c:pt>
                  <c:pt idx="4">
                    <c:v>0.33791255209399518</c:v>
                  </c:pt>
                  <c:pt idx="5">
                    <c:v>0.30169939196790208</c:v>
                  </c:pt>
                  <c:pt idx="6">
                    <c:v>0.7867041548536492</c:v>
                  </c:pt>
                  <c:pt idx="7">
                    <c:v>0.95370654252942755</c:v>
                  </c:pt>
                </c:numCache>
              </c:numRef>
            </c:minus>
          </c:errBars>
          <c:cat>
            <c:strRef>
              <c:f>Arkusz6!$A$59:$A$66</c:f>
              <c:strCache>
                <c:ptCount val="8"/>
                <c:pt idx="0">
                  <c:v>Control</c:v>
                </c:pt>
                <c:pt idx="1">
                  <c:v>DTX</c:v>
                </c:pt>
                <c:pt idx="2">
                  <c:v>SU</c:v>
                </c:pt>
                <c:pt idx="3">
                  <c:v>PRI-2191</c:v>
                </c:pt>
                <c:pt idx="4">
                  <c:v>SU+PRI-2191</c:v>
                </c:pt>
                <c:pt idx="5">
                  <c:v>DTX+PRI-2191</c:v>
                </c:pt>
                <c:pt idx="6">
                  <c:v>SU+DTX</c:v>
                </c:pt>
                <c:pt idx="7">
                  <c:v>SU+DTX+PRI-2191</c:v>
                </c:pt>
              </c:strCache>
            </c:strRef>
          </c:cat>
          <c:val>
            <c:numRef>
              <c:f>Arkusz6!$F$59:$F$66</c:f>
              <c:numCache>
                <c:formatCode>0.00</c:formatCode>
                <c:ptCount val="8"/>
                <c:pt idx="0">
                  <c:v>0.67430007436516681</c:v>
                </c:pt>
                <c:pt idx="1">
                  <c:v>1.0405708608104858</c:v>
                </c:pt>
                <c:pt idx="2">
                  <c:v>1.0966189044833112</c:v>
                </c:pt>
                <c:pt idx="3">
                  <c:v>0.4027293518149514</c:v>
                </c:pt>
                <c:pt idx="4">
                  <c:v>1.3212978322332265</c:v>
                </c:pt>
                <c:pt idx="5">
                  <c:v>0.72215238128624337</c:v>
                </c:pt>
                <c:pt idx="6">
                  <c:v>1.3766965211251796</c:v>
                </c:pt>
                <c:pt idx="7">
                  <c:v>2.1952100505132908</c:v>
                </c:pt>
              </c:numCache>
            </c:numRef>
          </c:val>
        </c:ser>
        <c:dLbls/>
        <c:axId val="149139456"/>
        <c:axId val="149140992"/>
      </c:barChart>
      <c:catAx>
        <c:axId val="149139456"/>
        <c:scaling>
          <c:orientation val="minMax"/>
        </c:scaling>
        <c:axPos val="b"/>
        <c:tickLblPos val="nextTo"/>
        <c:crossAx val="149140992"/>
        <c:crosses val="autoZero"/>
        <c:auto val="1"/>
        <c:lblAlgn val="ctr"/>
        <c:lblOffset val="100"/>
      </c:catAx>
      <c:valAx>
        <c:axId val="149140992"/>
        <c:scaling>
          <c:orientation val="minMax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NFkB relative</a:t>
                </a:r>
                <a:r>
                  <a:rPr lang="pl-PL" baseline="0"/>
                  <a:t> expression</a:t>
                </a:r>
                <a:endParaRPr lang="pl-PL"/>
              </a:p>
            </c:rich>
          </c:tx>
          <c:layout/>
        </c:title>
        <c:numFmt formatCode="0.00" sourceLinked="1"/>
        <c:tickLblPos val="nextTo"/>
        <c:crossAx val="149139456"/>
        <c:crosses val="autoZero"/>
        <c:crossBetween val="between"/>
      </c:valAx>
    </c:plotArea>
    <c:plotVisOnly val="1"/>
    <c:dispBlanksAs val="gap"/>
  </c:chart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ysClr val="windowText" lastClr="000000"/>
            </a:solidFill>
          </c:spPr>
          <c:errBars>
            <c:errBarType val="both"/>
            <c:errValType val="cust"/>
            <c:plus>
              <c:numRef>
                <c:f>Arkusz6!$G$71:$G$78</c:f>
                <c:numCache>
                  <c:formatCode>General</c:formatCode>
                  <c:ptCount val="8"/>
                  <c:pt idx="0">
                    <c:v>0.68697583429604503</c:v>
                  </c:pt>
                  <c:pt idx="1">
                    <c:v>0.2976115193379677</c:v>
                  </c:pt>
                  <c:pt idx="2">
                    <c:v>7.561454970707937E-2</c:v>
                  </c:pt>
                  <c:pt idx="3">
                    <c:v>0.72687860526494918</c:v>
                  </c:pt>
                  <c:pt idx="4">
                    <c:v>8.5782842901938508E-2</c:v>
                  </c:pt>
                  <c:pt idx="5">
                    <c:v>0.98897174938774346</c:v>
                  </c:pt>
                  <c:pt idx="6">
                    <c:v>0.60897308900058122</c:v>
                  </c:pt>
                  <c:pt idx="7">
                    <c:v>2.6292550650029896E-2</c:v>
                  </c:pt>
                </c:numCache>
              </c:numRef>
            </c:plus>
            <c:minus>
              <c:numRef>
                <c:f>Arkusz6!$G$71:$G$78</c:f>
                <c:numCache>
                  <c:formatCode>General</c:formatCode>
                  <c:ptCount val="8"/>
                  <c:pt idx="0">
                    <c:v>0.68697583429604503</c:v>
                  </c:pt>
                  <c:pt idx="1">
                    <c:v>0.2976115193379677</c:v>
                  </c:pt>
                  <c:pt idx="2">
                    <c:v>7.561454970707937E-2</c:v>
                  </c:pt>
                  <c:pt idx="3">
                    <c:v>0.72687860526494918</c:v>
                  </c:pt>
                  <c:pt idx="4">
                    <c:v>8.5782842901938508E-2</c:v>
                  </c:pt>
                  <c:pt idx="5">
                    <c:v>0.98897174938774346</c:v>
                  </c:pt>
                  <c:pt idx="6">
                    <c:v>0.60897308900058122</c:v>
                  </c:pt>
                  <c:pt idx="7">
                    <c:v>2.6292550650029896E-2</c:v>
                  </c:pt>
                </c:numCache>
              </c:numRef>
            </c:minus>
          </c:errBars>
          <c:cat>
            <c:strRef>
              <c:f>Arkusz6!$A$71:$A$78</c:f>
              <c:strCache>
                <c:ptCount val="8"/>
                <c:pt idx="0">
                  <c:v>Control</c:v>
                </c:pt>
                <c:pt idx="1">
                  <c:v>DTX</c:v>
                </c:pt>
                <c:pt idx="2">
                  <c:v>SU</c:v>
                </c:pt>
                <c:pt idx="3">
                  <c:v>PRI-2191</c:v>
                </c:pt>
                <c:pt idx="4">
                  <c:v>SU+PRI-2191</c:v>
                </c:pt>
                <c:pt idx="5">
                  <c:v>DTX+PRI-2191</c:v>
                </c:pt>
                <c:pt idx="6">
                  <c:v>SU+DTX</c:v>
                </c:pt>
                <c:pt idx="7">
                  <c:v>SU+DTX+PRI-2191</c:v>
                </c:pt>
              </c:strCache>
            </c:strRef>
          </c:cat>
          <c:val>
            <c:numRef>
              <c:f>Arkusz6!$F$71:$F$78</c:f>
              <c:numCache>
                <c:formatCode>0.00</c:formatCode>
                <c:ptCount val="8"/>
                <c:pt idx="0">
                  <c:v>1.4602961020412144</c:v>
                </c:pt>
                <c:pt idx="1">
                  <c:v>1.008370052875555</c:v>
                </c:pt>
                <c:pt idx="2">
                  <c:v>1.3314279128101425</c:v>
                </c:pt>
                <c:pt idx="3">
                  <c:v>1.1214433368164969</c:v>
                </c:pt>
                <c:pt idx="4">
                  <c:v>1.7834269525156921</c:v>
                </c:pt>
                <c:pt idx="5">
                  <c:v>1.14215478424015</c:v>
                </c:pt>
                <c:pt idx="6">
                  <c:v>0.88696138938218794</c:v>
                </c:pt>
                <c:pt idx="7">
                  <c:v>0.42169078543932975</c:v>
                </c:pt>
              </c:numCache>
            </c:numRef>
          </c:val>
        </c:ser>
        <c:dLbls/>
        <c:axId val="148777216"/>
        <c:axId val="148787200"/>
      </c:barChart>
      <c:catAx>
        <c:axId val="148777216"/>
        <c:scaling>
          <c:orientation val="minMax"/>
        </c:scaling>
        <c:axPos val="b"/>
        <c:tickLblPos val="nextTo"/>
        <c:crossAx val="148787200"/>
        <c:crosses val="autoZero"/>
        <c:auto val="1"/>
        <c:lblAlgn val="ctr"/>
        <c:lblOffset val="100"/>
      </c:catAx>
      <c:valAx>
        <c:axId val="14878720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I</a:t>
                </a:r>
                <a:r>
                  <a:rPr lang="el-GR"/>
                  <a:t>κ</a:t>
                </a:r>
                <a:r>
                  <a:rPr lang="pl-PL"/>
                  <a:t>B relative expression</a:t>
                </a:r>
              </a:p>
            </c:rich>
          </c:tx>
          <c:layout/>
        </c:title>
        <c:numFmt formatCode="0.0" sourceLinked="0"/>
        <c:tickLblPos val="nextTo"/>
        <c:crossAx val="148777216"/>
        <c:crosses val="autoZero"/>
        <c:crossBetween val="between"/>
      </c:valAx>
    </c:plotArea>
    <c:plotVisOnly val="1"/>
    <c:dispBlanksAs val="gap"/>
  </c:chart>
  <c:externalData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ysClr val="windowText" lastClr="000000"/>
            </a:solidFill>
          </c:spPr>
          <c:errBars>
            <c:errBarType val="both"/>
            <c:errValType val="cust"/>
            <c:plus>
              <c:numRef>
                <c:f>Arkusz6!$G$17:$G$24</c:f>
                <c:numCache>
                  <c:formatCode>General</c:formatCode>
                  <c:ptCount val="8"/>
                  <c:pt idx="0">
                    <c:v>0.37586918901359623</c:v>
                  </c:pt>
                  <c:pt idx="1">
                    <c:v>0.45264328363653444</c:v>
                  </c:pt>
                  <c:pt idx="2">
                    <c:v>0.20377612374958262</c:v>
                  </c:pt>
                  <c:pt idx="3">
                    <c:v>0.33543017687324972</c:v>
                  </c:pt>
                  <c:pt idx="4">
                    <c:v>0.15416960139166713</c:v>
                  </c:pt>
                  <c:pt idx="5">
                    <c:v>0.74278559799240373</c:v>
                  </c:pt>
                  <c:pt idx="6">
                    <c:v>0.77687009900349091</c:v>
                  </c:pt>
                  <c:pt idx="7">
                    <c:v>0.10728769961307418</c:v>
                  </c:pt>
                </c:numCache>
              </c:numRef>
            </c:plus>
            <c:minus>
              <c:numRef>
                <c:f>Arkusz6!$G$17:$G$24</c:f>
                <c:numCache>
                  <c:formatCode>General</c:formatCode>
                  <c:ptCount val="8"/>
                  <c:pt idx="0">
                    <c:v>0.37586918901359623</c:v>
                  </c:pt>
                  <c:pt idx="1">
                    <c:v>0.45264328363653444</c:v>
                  </c:pt>
                  <c:pt idx="2">
                    <c:v>0.20377612374958262</c:v>
                  </c:pt>
                  <c:pt idx="3">
                    <c:v>0.33543017687324972</c:v>
                  </c:pt>
                  <c:pt idx="4">
                    <c:v>0.15416960139166713</c:v>
                  </c:pt>
                  <c:pt idx="5">
                    <c:v>0.74278559799240373</c:v>
                  </c:pt>
                  <c:pt idx="6">
                    <c:v>0.77687009900349091</c:v>
                  </c:pt>
                  <c:pt idx="7">
                    <c:v>0.10728769961307418</c:v>
                  </c:pt>
                </c:numCache>
              </c:numRef>
            </c:minus>
          </c:errBars>
          <c:cat>
            <c:strRef>
              <c:f>Arkusz6!$A$17:$A$24</c:f>
              <c:strCache>
                <c:ptCount val="8"/>
                <c:pt idx="0">
                  <c:v>Control</c:v>
                </c:pt>
                <c:pt idx="1">
                  <c:v>DTX</c:v>
                </c:pt>
                <c:pt idx="2">
                  <c:v>SU</c:v>
                </c:pt>
                <c:pt idx="3">
                  <c:v>PRI-2191</c:v>
                </c:pt>
                <c:pt idx="4">
                  <c:v>SU+PRI-2191</c:v>
                </c:pt>
                <c:pt idx="5">
                  <c:v>DTX+PRI-2191</c:v>
                </c:pt>
                <c:pt idx="6">
                  <c:v>SU+DTX</c:v>
                </c:pt>
                <c:pt idx="7">
                  <c:v>SU+DTX+PRI-2191</c:v>
                </c:pt>
              </c:strCache>
            </c:strRef>
          </c:cat>
          <c:val>
            <c:numRef>
              <c:f>Arkusz6!$F$17:$F$24</c:f>
              <c:numCache>
                <c:formatCode>0.00</c:formatCode>
                <c:ptCount val="8"/>
                <c:pt idx="0">
                  <c:v>1.1963814255073171</c:v>
                </c:pt>
                <c:pt idx="1">
                  <c:v>1.4349369920122357</c:v>
                </c:pt>
                <c:pt idx="2">
                  <c:v>0.80854918463049341</c:v>
                </c:pt>
                <c:pt idx="3">
                  <c:v>0.98274654541608952</c:v>
                </c:pt>
                <c:pt idx="4">
                  <c:v>1.3487412515000232</c:v>
                </c:pt>
                <c:pt idx="5">
                  <c:v>1.4307656021206343</c:v>
                </c:pt>
                <c:pt idx="6">
                  <c:v>1.3024647927778445</c:v>
                </c:pt>
                <c:pt idx="7">
                  <c:v>0.59560003086617852</c:v>
                </c:pt>
              </c:numCache>
            </c:numRef>
          </c:val>
        </c:ser>
        <c:dLbls/>
        <c:axId val="147547648"/>
        <c:axId val="148734336"/>
      </c:barChart>
      <c:catAx>
        <c:axId val="147547648"/>
        <c:scaling>
          <c:orientation val="minMax"/>
        </c:scaling>
        <c:axPos val="b"/>
        <c:tickLblPos val="nextTo"/>
        <c:crossAx val="148734336"/>
        <c:crosses val="autoZero"/>
        <c:auto val="1"/>
        <c:lblAlgn val="ctr"/>
        <c:lblOffset val="100"/>
      </c:catAx>
      <c:valAx>
        <c:axId val="148734336"/>
        <c:scaling>
          <c:orientation val="minMax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CYP24 relative expression</a:t>
                </a:r>
              </a:p>
            </c:rich>
          </c:tx>
          <c:layout/>
        </c:title>
        <c:numFmt formatCode="0.00" sourceLinked="1"/>
        <c:tickLblPos val="nextTo"/>
        <c:crossAx val="147547648"/>
        <c:crosses val="autoZero"/>
        <c:crossBetween val="between"/>
        <c:majorUnit val="0.4"/>
      </c:valAx>
    </c:plotArea>
    <c:plotVisOnly val="1"/>
    <c:dispBlanksAs val="gap"/>
  </c:chart>
  <c:externalData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chemeClr val="tx1"/>
            </a:solidFill>
          </c:spPr>
          <c:errBars>
            <c:errBarType val="both"/>
            <c:errValType val="cust"/>
            <c:plus>
              <c:numRef>
                <c:f>'p53 wykres (3)'!$F$4:$F$16</c:f>
                <c:numCache>
                  <c:formatCode>General</c:formatCode>
                  <c:ptCount val="13"/>
                  <c:pt idx="0">
                    <c:v>5.3682414085509368E-2</c:v>
                  </c:pt>
                  <c:pt idx="1">
                    <c:v>0.20754115073023158</c:v>
                  </c:pt>
                  <c:pt idx="2">
                    <c:v>0.2136090777477487</c:v>
                  </c:pt>
                  <c:pt idx="3">
                    <c:v>0.14075327535060331</c:v>
                  </c:pt>
                  <c:pt idx="4">
                    <c:v>4.4877729592656512E-2</c:v>
                  </c:pt>
                  <c:pt idx="5">
                    <c:v>8.4574199307305212E-2</c:v>
                  </c:pt>
                  <c:pt idx="6">
                    <c:v>5.9258328727616431E-2</c:v>
                  </c:pt>
                  <c:pt idx="7">
                    <c:v>0.30312357850040828</c:v>
                  </c:pt>
                  <c:pt idx="8">
                    <c:v>0.73525602023054548</c:v>
                  </c:pt>
                  <c:pt idx="9">
                    <c:v>8.4332412346461549E-2</c:v>
                  </c:pt>
                  <c:pt idx="10">
                    <c:v>0.16357710763682773</c:v>
                  </c:pt>
                  <c:pt idx="11">
                    <c:v>0.21265892163857789</c:v>
                  </c:pt>
                  <c:pt idx="12">
                    <c:v>0.45789529998230172</c:v>
                  </c:pt>
                </c:numCache>
              </c:numRef>
            </c:plus>
            <c:minus>
              <c:numRef>
                <c:f>'p53 wykres (3)'!$F$4:$F$16</c:f>
                <c:numCache>
                  <c:formatCode>General</c:formatCode>
                  <c:ptCount val="13"/>
                  <c:pt idx="0">
                    <c:v>5.3682414085509368E-2</c:v>
                  </c:pt>
                  <c:pt idx="1">
                    <c:v>0.20754115073023158</c:v>
                  </c:pt>
                  <c:pt idx="2">
                    <c:v>0.2136090777477487</c:v>
                  </c:pt>
                  <c:pt idx="3">
                    <c:v>0.14075327535060331</c:v>
                  </c:pt>
                  <c:pt idx="4">
                    <c:v>4.4877729592656512E-2</c:v>
                  </c:pt>
                  <c:pt idx="5">
                    <c:v>8.4574199307305212E-2</c:v>
                  </c:pt>
                  <c:pt idx="6">
                    <c:v>5.9258328727616431E-2</c:v>
                  </c:pt>
                  <c:pt idx="7">
                    <c:v>0.30312357850040828</c:v>
                  </c:pt>
                  <c:pt idx="8">
                    <c:v>0.73525602023054548</c:v>
                  </c:pt>
                  <c:pt idx="9">
                    <c:v>8.4332412346461549E-2</c:v>
                  </c:pt>
                  <c:pt idx="10">
                    <c:v>0.16357710763682773</c:v>
                  </c:pt>
                  <c:pt idx="11">
                    <c:v>0.21265892163857789</c:v>
                  </c:pt>
                  <c:pt idx="12">
                    <c:v>0.45789529998230172</c:v>
                  </c:pt>
                </c:numCache>
              </c:numRef>
            </c:minus>
          </c:errBars>
          <c:cat>
            <c:strRef>
              <c:f>'p53 wykres (3)'!$B$4:$B$16</c:f>
              <c:strCache>
                <c:ptCount val="13"/>
                <c:pt idx="0">
                  <c:v>Control</c:v>
                </c:pt>
                <c:pt idx="1">
                  <c:v>EtOH/DMSO</c:v>
                </c:pt>
                <c:pt idx="2">
                  <c:v>PRI-2191</c:v>
                </c:pt>
                <c:pt idx="3">
                  <c:v>Calcitriol</c:v>
                </c:pt>
                <c:pt idx="4">
                  <c:v>GV</c:v>
                </c:pt>
                <c:pt idx="5">
                  <c:v>GV+PRI</c:v>
                </c:pt>
                <c:pt idx="6">
                  <c:v>GV+Calcitriol</c:v>
                </c:pt>
                <c:pt idx="7">
                  <c:v>DTX</c:v>
                </c:pt>
                <c:pt idx="8">
                  <c:v>DTX+PRI</c:v>
                </c:pt>
                <c:pt idx="9">
                  <c:v>DTX+Calcitriol</c:v>
                </c:pt>
                <c:pt idx="10">
                  <c:v>GV+DTX</c:v>
                </c:pt>
                <c:pt idx="11">
                  <c:v>GV+DTX+PRI</c:v>
                </c:pt>
                <c:pt idx="12">
                  <c:v>GV+DTX+Calcitriol</c:v>
                </c:pt>
              </c:strCache>
            </c:strRef>
          </c:cat>
          <c:val>
            <c:numRef>
              <c:f>'p53 wykres (3)'!$E$4:$E$16</c:f>
              <c:numCache>
                <c:formatCode>0.00</c:formatCode>
                <c:ptCount val="13"/>
                <c:pt idx="0">
                  <c:v>0.37036036847230047</c:v>
                </c:pt>
                <c:pt idx="1">
                  <c:v>0.26479859151379093</c:v>
                </c:pt>
                <c:pt idx="2">
                  <c:v>0.33354077439528457</c:v>
                </c:pt>
                <c:pt idx="3">
                  <c:v>0.11331383765768746</c:v>
                </c:pt>
                <c:pt idx="4">
                  <c:v>0.48754589871610454</c:v>
                </c:pt>
                <c:pt idx="5">
                  <c:v>0.41241363991277435</c:v>
                </c:pt>
                <c:pt idx="6">
                  <c:v>0.63245891750886496</c:v>
                </c:pt>
                <c:pt idx="7">
                  <c:v>1.1646287419021839</c:v>
                </c:pt>
                <c:pt idx="8">
                  <c:v>1.3738447352045557</c:v>
                </c:pt>
                <c:pt idx="9">
                  <c:v>1.5978346460226633</c:v>
                </c:pt>
                <c:pt idx="10">
                  <c:v>1.8224121520659982</c:v>
                </c:pt>
                <c:pt idx="11">
                  <c:v>1.5808699477694097</c:v>
                </c:pt>
                <c:pt idx="12">
                  <c:v>1.7618754891808339</c:v>
                </c:pt>
              </c:numCache>
            </c:numRef>
          </c:val>
        </c:ser>
        <c:dLbls/>
        <c:axId val="120235520"/>
        <c:axId val="120237056"/>
      </c:barChart>
      <c:catAx>
        <c:axId val="120235520"/>
        <c:scaling>
          <c:orientation val="minMax"/>
        </c:scaling>
        <c:axPos val="b"/>
        <c:numFmt formatCode="General" sourceLinked="0"/>
        <c:majorTickMark val="none"/>
        <c:tickLblPos val="nextTo"/>
        <c:crossAx val="120237056"/>
        <c:crosses val="autoZero"/>
        <c:auto val="1"/>
        <c:lblAlgn val="ctr"/>
        <c:lblOffset val="100"/>
      </c:catAx>
      <c:valAx>
        <c:axId val="120237056"/>
        <c:scaling>
          <c:orientation val="minMax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p53 relative expression</a:t>
                </a:r>
              </a:p>
            </c:rich>
          </c:tx>
          <c:layout/>
        </c:title>
        <c:numFmt formatCode="0.0" sourceLinked="0"/>
        <c:majorTickMark val="none"/>
        <c:tickLblPos val="nextTo"/>
        <c:crossAx val="120235520"/>
        <c:crosses val="autoZero"/>
        <c:crossBetween val="between"/>
      </c:valAx>
    </c:plotArea>
    <c:plotVisOnly val="1"/>
    <c:dispBlanksAs val="gap"/>
  </c:chart>
  <c:externalData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1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1"/>
          <c:order val="0"/>
          <c:tx>
            <c:strRef>
              <c:f>'wykres EN'!$S$6</c:f>
              <c:strCache>
                <c:ptCount val="1"/>
                <c:pt idx="0">
                  <c:v>C eksp</c:v>
                </c:pt>
              </c:strCache>
            </c:strRef>
          </c:tx>
          <c:spPr>
            <a:solidFill>
              <a:schemeClr val="tx1"/>
            </a:solidFill>
          </c:spPr>
          <c:errBars>
            <c:errBarType val="both"/>
            <c:errValType val="cust"/>
            <c:plus>
              <c:numRef>
                <c:f>'wykres EN'!$T$8:$T$19</c:f>
                <c:numCache>
                  <c:formatCode>General</c:formatCode>
                  <c:ptCount val="12"/>
                  <c:pt idx="0">
                    <c:v>147.86788792940047</c:v>
                  </c:pt>
                  <c:pt idx="1">
                    <c:v>332.00414814571968</c:v>
                  </c:pt>
                  <c:pt idx="2">
                    <c:v>207.4202335307036</c:v>
                  </c:pt>
                  <c:pt idx="3">
                    <c:v>223.2015432321208</c:v>
                  </c:pt>
                  <c:pt idx="4">
                    <c:v>229.56193981260503</c:v>
                  </c:pt>
                  <c:pt idx="5">
                    <c:v>115.22119319393416</c:v>
                  </c:pt>
                  <c:pt idx="6">
                    <c:v>86.986721691833793</c:v>
                  </c:pt>
                  <c:pt idx="7">
                    <c:v>82.504231962863983</c:v>
                  </c:pt>
                  <c:pt idx="8">
                    <c:v>124.9216744447323</c:v>
                  </c:pt>
                  <c:pt idx="9">
                    <c:v>220.77943644458088</c:v>
                  </c:pt>
                  <c:pt idx="10">
                    <c:v>101.31578947368423</c:v>
                  </c:pt>
                  <c:pt idx="11">
                    <c:v>170.83852997523644</c:v>
                  </c:pt>
                </c:numCache>
              </c:numRef>
            </c:plus>
            <c:minus>
              <c:numRef>
                <c:f>'wykres EN'!$T$8:$T$19</c:f>
                <c:numCache>
                  <c:formatCode>General</c:formatCode>
                  <c:ptCount val="12"/>
                  <c:pt idx="0">
                    <c:v>147.86788792940047</c:v>
                  </c:pt>
                  <c:pt idx="1">
                    <c:v>332.00414814571968</c:v>
                  </c:pt>
                  <c:pt idx="2">
                    <c:v>207.4202335307036</c:v>
                  </c:pt>
                  <c:pt idx="3">
                    <c:v>223.2015432321208</c:v>
                  </c:pt>
                  <c:pt idx="4">
                    <c:v>229.56193981260503</c:v>
                  </c:pt>
                  <c:pt idx="5">
                    <c:v>115.22119319393416</c:v>
                  </c:pt>
                  <c:pt idx="6">
                    <c:v>86.986721691833793</c:v>
                  </c:pt>
                  <c:pt idx="7">
                    <c:v>82.504231962863983</c:v>
                  </c:pt>
                  <c:pt idx="8">
                    <c:v>124.9216744447323</c:v>
                  </c:pt>
                  <c:pt idx="9">
                    <c:v>220.77943644458088</c:v>
                  </c:pt>
                  <c:pt idx="10">
                    <c:v>101.31578947368423</c:v>
                  </c:pt>
                  <c:pt idx="11">
                    <c:v>170.83852997523644</c:v>
                  </c:pt>
                </c:numCache>
              </c:numRef>
            </c:minus>
          </c:errBars>
          <c:cat>
            <c:strRef>
              <c:f>'wykres EN'!$C$6:$C$17</c:f>
              <c:strCache>
                <c:ptCount val="12"/>
                <c:pt idx="0">
                  <c:v>EtoH/DMSO</c:v>
                </c:pt>
                <c:pt idx="1">
                  <c:v>PRI-2191</c:v>
                </c:pt>
                <c:pt idx="2">
                  <c:v>Calcitriol</c:v>
                </c:pt>
                <c:pt idx="3">
                  <c:v>SU</c:v>
                </c:pt>
                <c:pt idx="4">
                  <c:v>SU+PRI-2191</c:v>
                </c:pt>
                <c:pt idx="5">
                  <c:v>SU+Calcitriol</c:v>
                </c:pt>
                <c:pt idx="6">
                  <c:v>DTX</c:v>
                </c:pt>
                <c:pt idx="7">
                  <c:v>DTX+PRI-2191</c:v>
                </c:pt>
                <c:pt idx="8">
                  <c:v>DTX+Calcitriol</c:v>
                </c:pt>
                <c:pt idx="9">
                  <c:v>SU+DTX</c:v>
                </c:pt>
                <c:pt idx="10">
                  <c:v>SU+DTX+PRI-2191</c:v>
                </c:pt>
                <c:pt idx="11">
                  <c:v>SU+DTX+Calcitriol</c:v>
                </c:pt>
              </c:strCache>
            </c:strRef>
          </c:cat>
          <c:val>
            <c:numRef>
              <c:f>'wykres EN'!$S$8:$S$19</c:f>
              <c:numCache>
                <c:formatCode>0\.0</c:formatCode>
                <c:ptCount val="12"/>
                <c:pt idx="0">
                  <c:v>1579.1754385964907</c:v>
                </c:pt>
                <c:pt idx="1">
                  <c:v>1926.5438596491231</c:v>
                </c:pt>
                <c:pt idx="2">
                  <c:v>2042.3333333333328</c:v>
                </c:pt>
                <c:pt idx="3">
                  <c:v>777.33333333333314</c:v>
                </c:pt>
                <c:pt idx="4">
                  <c:v>837.15789473684231</c:v>
                </c:pt>
                <c:pt idx="5">
                  <c:v>824.61403508771934</c:v>
                </c:pt>
                <c:pt idx="6">
                  <c:v>1372.6842105263152</c:v>
                </c:pt>
                <c:pt idx="7">
                  <c:v>1307.0701754385966</c:v>
                </c:pt>
                <c:pt idx="8">
                  <c:v>1414.1754385964907</c:v>
                </c:pt>
                <c:pt idx="9">
                  <c:v>565.05263157894751</c:v>
                </c:pt>
                <c:pt idx="10">
                  <c:v>559.26315789473665</c:v>
                </c:pt>
                <c:pt idx="11">
                  <c:v>646.10526315789468</c:v>
                </c:pt>
              </c:numCache>
            </c:numRef>
          </c:val>
        </c:ser>
        <c:dLbls/>
        <c:axId val="120602624"/>
        <c:axId val="120604160"/>
      </c:barChart>
      <c:catAx>
        <c:axId val="120602624"/>
        <c:scaling>
          <c:orientation val="minMax"/>
        </c:scaling>
        <c:axPos val="b"/>
        <c:numFmt formatCode="General" sourceLinked="0"/>
        <c:tickLblPos val="nextTo"/>
        <c:crossAx val="120604160"/>
        <c:crosses val="autoZero"/>
        <c:auto val="1"/>
        <c:lblAlgn val="ctr"/>
        <c:lblOffset val="100"/>
      </c:catAx>
      <c:valAx>
        <c:axId val="120604160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VEGF [pg/ml]</a:t>
                </a:r>
              </a:p>
            </c:rich>
          </c:tx>
          <c:layout/>
        </c:title>
        <c:numFmt formatCode="0\.0" sourceLinked="1"/>
        <c:tickLblPos val="nextTo"/>
        <c:crossAx val="120602624"/>
        <c:crosses val="autoZero"/>
        <c:crossBetween val="between"/>
      </c:valAx>
    </c:plotArea>
    <c:plotVisOnly val="1"/>
    <c:dispBlanksAs val="gap"/>
  </c:chart>
  <c:externalData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chemeClr val="tx1"/>
            </a:solidFill>
          </c:spPr>
          <c:errBars>
            <c:errBarType val="both"/>
            <c:errValType val="cust"/>
            <c:plus>
              <c:numRef>
                <c:f>'p53 wykres (3)'!$F$18:$F$30</c:f>
                <c:numCache>
                  <c:formatCode>General</c:formatCode>
                  <c:ptCount val="13"/>
                  <c:pt idx="0">
                    <c:v>5.3682414085509368E-2</c:v>
                  </c:pt>
                  <c:pt idx="1">
                    <c:v>0.20754115073023158</c:v>
                  </c:pt>
                  <c:pt idx="2">
                    <c:v>0.2136090777477487</c:v>
                  </c:pt>
                  <c:pt idx="3">
                    <c:v>0.14075327535060331</c:v>
                  </c:pt>
                  <c:pt idx="4">
                    <c:v>3.8341588386068631E-2</c:v>
                  </c:pt>
                  <c:pt idx="5">
                    <c:v>0.12646396907389015</c:v>
                  </c:pt>
                  <c:pt idx="6">
                    <c:v>0.2385895304937844</c:v>
                  </c:pt>
                  <c:pt idx="7">
                    <c:v>0.43598501625287045</c:v>
                  </c:pt>
                  <c:pt idx="8">
                    <c:v>0.73525602023054548</c:v>
                  </c:pt>
                  <c:pt idx="9">
                    <c:v>8.4332412346461549E-2</c:v>
                  </c:pt>
                  <c:pt idx="10">
                    <c:v>0.1588919734398074</c:v>
                  </c:pt>
                  <c:pt idx="11">
                    <c:v>0.44733891896740102</c:v>
                  </c:pt>
                  <c:pt idx="12">
                    <c:v>0.17873183940073267</c:v>
                  </c:pt>
                </c:numCache>
              </c:numRef>
            </c:plus>
            <c:minus>
              <c:numRef>
                <c:f>'p53 wykres (3)'!$F$18:$F$30</c:f>
                <c:numCache>
                  <c:formatCode>General</c:formatCode>
                  <c:ptCount val="13"/>
                  <c:pt idx="0">
                    <c:v>5.3682414085509368E-2</c:v>
                  </c:pt>
                  <c:pt idx="1">
                    <c:v>0.20754115073023158</c:v>
                  </c:pt>
                  <c:pt idx="2">
                    <c:v>0.2136090777477487</c:v>
                  </c:pt>
                  <c:pt idx="3">
                    <c:v>0.14075327535060331</c:v>
                  </c:pt>
                  <c:pt idx="4">
                    <c:v>3.8341588386068631E-2</c:v>
                  </c:pt>
                  <c:pt idx="5">
                    <c:v>0.12646396907389015</c:v>
                  </c:pt>
                  <c:pt idx="6">
                    <c:v>0.2385895304937844</c:v>
                  </c:pt>
                  <c:pt idx="7">
                    <c:v>0.43598501625287045</c:v>
                  </c:pt>
                  <c:pt idx="8">
                    <c:v>0.73525602023054548</c:v>
                  </c:pt>
                  <c:pt idx="9">
                    <c:v>8.4332412346461549E-2</c:v>
                  </c:pt>
                  <c:pt idx="10">
                    <c:v>0.1588919734398074</c:v>
                  </c:pt>
                  <c:pt idx="11">
                    <c:v>0.44733891896740102</c:v>
                  </c:pt>
                  <c:pt idx="12">
                    <c:v>0.17873183940073267</c:v>
                  </c:pt>
                </c:numCache>
              </c:numRef>
            </c:minus>
          </c:errBars>
          <c:cat>
            <c:strRef>
              <c:f>'p53 wykres (3)'!$B$18:$B$30</c:f>
              <c:strCache>
                <c:ptCount val="13"/>
                <c:pt idx="0">
                  <c:v>Control</c:v>
                </c:pt>
                <c:pt idx="1">
                  <c:v>EtOH/DMSO</c:v>
                </c:pt>
                <c:pt idx="2">
                  <c:v>PRI-2191</c:v>
                </c:pt>
                <c:pt idx="3">
                  <c:v>Calcitriol</c:v>
                </c:pt>
                <c:pt idx="4">
                  <c:v>SU</c:v>
                </c:pt>
                <c:pt idx="5">
                  <c:v>SU+PRI-2191</c:v>
                </c:pt>
                <c:pt idx="6">
                  <c:v>SU+Calcitriol</c:v>
                </c:pt>
                <c:pt idx="7">
                  <c:v>DTX</c:v>
                </c:pt>
                <c:pt idx="8">
                  <c:v>DTX+PRI-2191</c:v>
                </c:pt>
                <c:pt idx="9">
                  <c:v>DTX+Calcitriol</c:v>
                </c:pt>
                <c:pt idx="10">
                  <c:v>SU+DTX</c:v>
                </c:pt>
                <c:pt idx="11">
                  <c:v>SU+DTX+PRI-2191</c:v>
                </c:pt>
                <c:pt idx="12">
                  <c:v>SU+DTX+Calcitriol</c:v>
                </c:pt>
              </c:strCache>
            </c:strRef>
          </c:cat>
          <c:val>
            <c:numRef>
              <c:f>'p53 wykres (3)'!$E$18:$E$30</c:f>
              <c:numCache>
                <c:formatCode>0.00</c:formatCode>
                <c:ptCount val="13"/>
                <c:pt idx="0">
                  <c:v>0.37036036847230047</c:v>
                </c:pt>
                <c:pt idx="1">
                  <c:v>0.26479859151379093</c:v>
                </c:pt>
                <c:pt idx="2">
                  <c:v>0.33354077439528457</c:v>
                </c:pt>
                <c:pt idx="3">
                  <c:v>0.11331383765768746</c:v>
                </c:pt>
                <c:pt idx="4">
                  <c:v>0.23050330630465027</c:v>
                </c:pt>
                <c:pt idx="5">
                  <c:v>0.16004091602573306</c:v>
                </c:pt>
                <c:pt idx="6">
                  <c:v>0.38665900457294106</c:v>
                </c:pt>
                <c:pt idx="7">
                  <c:v>1.263347672361796</c:v>
                </c:pt>
                <c:pt idx="8">
                  <c:v>1.3738447352045557</c:v>
                </c:pt>
                <c:pt idx="9">
                  <c:v>1.5978346460226633</c:v>
                </c:pt>
                <c:pt idx="10">
                  <c:v>2.4262786733286239</c:v>
                </c:pt>
                <c:pt idx="11">
                  <c:v>2.5578200590511142</c:v>
                </c:pt>
                <c:pt idx="12">
                  <c:v>3.6130767594034636</c:v>
                </c:pt>
              </c:numCache>
            </c:numRef>
          </c:val>
        </c:ser>
        <c:dLbls/>
        <c:axId val="120325632"/>
        <c:axId val="120327168"/>
      </c:barChart>
      <c:catAx>
        <c:axId val="120325632"/>
        <c:scaling>
          <c:orientation val="minMax"/>
        </c:scaling>
        <c:axPos val="b"/>
        <c:numFmt formatCode="General" sourceLinked="0"/>
        <c:majorTickMark val="none"/>
        <c:tickLblPos val="nextTo"/>
        <c:crossAx val="120327168"/>
        <c:crosses val="autoZero"/>
        <c:auto val="1"/>
        <c:lblAlgn val="ctr"/>
        <c:lblOffset val="100"/>
      </c:catAx>
      <c:valAx>
        <c:axId val="120327168"/>
        <c:scaling>
          <c:orientation val="minMax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p53 relative expression</a:t>
                </a:r>
              </a:p>
            </c:rich>
          </c:tx>
          <c:layout/>
        </c:title>
        <c:numFmt formatCode="0.0" sourceLinked="0"/>
        <c:majorTickMark val="none"/>
        <c:tickLblPos val="nextTo"/>
        <c:crossAx val="120325632"/>
        <c:crosses val="autoZero"/>
        <c:crossBetween val="between"/>
      </c:valAx>
    </c:plotArea>
    <c:plotVisOnly val="1"/>
    <c:dispBlanksAs val="gap"/>
  </c:chart>
  <c:externalData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1"/>
            </a:solidFill>
          </c:spPr>
          <c:errBars>
            <c:errBarType val="both"/>
            <c:errValType val="cust"/>
            <c:plus>
              <c:numRef>
                <c:f>Arkusz1!$D$21:$D$33</c:f>
                <c:numCache>
                  <c:formatCode>General</c:formatCode>
                  <c:ptCount val="13"/>
                  <c:pt idx="0">
                    <c:v>372.34336751623897</c:v>
                  </c:pt>
                  <c:pt idx="1">
                    <c:v>10.606601717798215</c:v>
                  </c:pt>
                  <c:pt idx="2">
                    <c:v>294.29293796034756</c:v>
                  </c:pt>
                  <c:pt idx="3">
                    <c:v>155.56349186104043</c:v>
                  </c:pt>
                  <c:pt idx="4">
                    <c:v>205.53284409067084</c:v>
                  </c:pt>
                  <c:pt idx="5">
                    <c:v>153.32427509475949</c:v>
                  </c:pt>
                  <c:pt idx="6">
                    <c:v>30.242078852706754</c:v>
                  </c:pt>
                  <c:pt idx="7">
                    <c:v>240.26461107148816</c:v>
                  </c:pt>
                  <c:pt idx="8">
                    <c:v>24.748737341529154</c:v>
                  </c:pt>
                  <c:pt idx="9">
                    <c:v>261.62950903902265</c:v>
                  </c:pt>
                  <c:pt idx="10">
                    <c:v>102.63202878893767</c:v>
                  </c:pt>
                  <c:pt idx="11">
                    <c:v>153.34465537909446</c:v>
                  </c:pt>
                  <c:pt idx="12">
                    <c:v>257.63750373991218</c:v>
                  </c:pt>
                </c:numCache>
              </c:numRef>
            </c:plus>
            <c:minus>
              <c:numRef>
                <c:f>Arkusz1!$D$21:$D$33</c:f>
                <c:numCache>
                  <c:formatCode>General</c:formatCode>
                  <c:ptCount val="13"/>
                  <c:pt idx="0">
                    <c:v>372.34336751623897</c:v>
                  </c:pt>
                  <c:pt idx="1">
                    <c:v>10.606601717798215</c:v>
                  </c:pt>
                  <c:pt idx="2">
                    <c:v>294.29293796034756</c:v>
                  </c:pt>
                  <c:pt idx="3">
                    <c:v>155.56349186104043</c:v>
                  </c:pt>
                  <c:pt idx="4">
                    <c:v>205.53284409067084</c:v>
                  </c:pt>
                  <c:pt idx="5">
                    <c:v>153.32427509475949</c:v>
                  </c:pt>
                  <c:pt idx="6">
                    <c:v>30.242078852706754</c:v>
                  </c:pt>
                  <c:pt idx="7">
                    <c:v>240.26461107148816</c:v>
                  </c:pt>
                  <c:pt idx="8">
                    <c:v>24.748737341529154</c:v>
                  </c:pt>
                  <c:pt idx="9">
                    <c:v>261.62950903902265</c:v>
                  </c:pt>
                  <c:pt idx="10">
                    <c:v>102.63202878893767</c:v>
                  </c:pt>
                  <c:pt idx="11">
                    <c:v>153.34465537909446</c:v>
                  </c:pt>
                  <c:pt idx="12">
                    <c:v>257.63750373991218</c:v>
                  </c:pt>
                </c:numCache>
              </c:numRef>
            </c:minus>
          </c:errBars>
          <c:cat>
            <c:strRef>
              <c:f>Arkusz1!$A$21:$A$33</c:f>
              <c:strCache>
                <c:ptCount val="13"/>
                <c:pt idx="0">
                  <c:v>Control</c:v>
                </c:pt>
                <c:pt idx="1">
                  <c:v>EtOH/DMSO</c:v>
                </c:pt>
                <c:pt idx="2">
                  <c:v>PRI-2191</c:v>
                </c:pt>
                <c:pt idx="3">
                  <c:v>Calcitriol</c:v>
                </c:pt>
                <c:pt idx="4">
                  <c:v>GV</c:v>
                </c:pt>
                <c:pt idx="5">
                  <c:v>GV+PRI-2191</c:v>
                </c:pt>
                <c:pt idx="6">
                  <c:v>GV+Calcitriol</c:v>
                </c:pt>
                <c:pt idx="7">
                  <c:v>DTX</c:v>
                </c:pt>
                <c:pt idx="8">
                  <c:v>DTX+PRI-2191</c:v>
                </c:pt>
                <c:pt idx="9">
                  <c:v>DTX+Calcitriol</c:v>
                </c:pt>
                <c:pt idx="10">
                  <c:v>GV+DTX</c:v>
                </c:pt>
                <c:pt idx="11">
                  <c:v>GV+DTX+PRI-2191</c:v>
                </c:pt>
                <c:pt idx="12">
                  <c:v>GV+DTX+Calcitriol</c:v>
                </c:pt>
              </c:strCache>
            </c:strRef>
          </c:cat>
          <c:val>
            <c:numRef>
              <c:f>Arkusz1!$C$21:$C$33</c:f>
              <c:numCache>
                <c:formatCode>0\.0</c:formatCode>
                <c:ptCount val="13"/>
                <c:pt idx="0">
                  <c:v>1688.3333333333328</c:v>
                </c:pt>
                <c:pt idx="1">
                  <c:v>1340</c:v>
                </c:pt>
                <c:pt idx="2">
                  <c:v>1675.8333333333328</c:v>
                </c:pt>
                <c:pt idx="3">
                  <c:v>1832.5</c:v>
                </c:pt>
                <c:pt idx="4">
                  <c:v>1502.5</c:v>
                </c:pt>
                <c:pt idx="5">
                  <c:v>1219.1666666666667</c:v>
                </c:pt>
                <c:pt idx="6">
                  <c:v>1363.3333333333328</c:v>
                </c:pt>
                <c:pt idx="7">
                  <c:v>1271.6666666666667</c:v>
                </c:pt>
                <c:pt idx="8">
                  <c:v>1125</c:v>
                </c:pt>
                <c:pt idx="9">
                  <c:v>1367.5</c:v>
                </c:pt>
                <c:pt idx="10">
                  <c:v>1211.6666666666667</c:v>
                </c:pt>
                <c:pt idx="11">
                  <c:v>1086.6666666666667</c:v>
                </c:pt>
                <c:pt idx="12">
                  <c:v>1113.3333333333328</c:v>
                </c:pt>
              </c:numCache>
            </c:numRef>
          </c:val>
        </c:ser>
        <c:dLbls/>
        <c:axId val="120558336"/>
        <c:axId val="120559872"/>
      </c:barChart>
      <c:catAx>
        <c:axId val="120558336"/>
        <c:scaling>
          <c:orientation val="minMax"/>
        </c:scaling>
        <c:axPos val="b"/>
        <c:numFmt formatCode="General" sourceLinked="1"/>
        <c:tickLblPos val="nextTo"/>
        <c:crossAx val="120559872"/>
        <c:crosses val="autoZero"/>
        <c:auto val="1"/>
        <c:lblAlgn val="ctr"/>
        <c:lblOffset val="100"/>
      </c:catAx>
      <c:valAx>
        <c:axId val="120559872"/>
        <c:scaling>
          <c:orientation val="minMax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VEGF [pg/ml]</a:t>
                </a:r>
              </a:p>
            </c:rich>
          </c:tx>
          <c:layout/>
        </c:title>
        <c:numFmt formatCode="0\.0" sourceLinked="1"/>
        <c:tickLblPos val="nextTo"/>
        <c:crossAx val="120558336"/>
        <c:crosses val="autoZero"/>
        <c:crossBetween val="between"/>
      </c:valAx>
    </c:plotArea>
    <c:plotVisOnly val="1"/>
    <c:dispBlanksAs val="gap"/>
  </c:chart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1"/>
            </a:solidFill>
          </c:spPr>
          <c:errBars>
            <c:errBarType val="both"/>
            <c:errValType val="cust"/>
            <c:plus>
              <c:numRef>
                <c:f>Arkusz2!$J$3:$J$15</c:f>
                <c:numCache>
                  <c:formatCode>General</c:formatCode>
                  <c:ptCount val="13"/>
                  <c:pt idx="0">
                    <c:v>0.1999954705249912</c:v>
                  </c:pt>
                  <c:pt idx="1">
                    <c:v>0.25750946985943396</c:v>
                  </c:pt>
                  <c:pt idx="2">
                    <c:v>0.20657551413860731</c:v>
                  </c:pt>
                  <c:pt idx="3">
                    <c:v>0.40866748850993145</c:v>
                  </c:pt>
                  <c:pt idx="4">
                    <c:v>0.24211814315484698</c:v>
                  </c:pt>
                  <c:pt idx="5">
                    <c:v>0.11906801325633834</c:v>
                  </c:pt>
                  <c:pt idx="6">
                    <c:v>0.35936283745262443</c:v>
                  </c:pt>
                  <c:pt idx="7">
                    <c:v>0.34732081321566238</c:v>
                  </c:pt>
                  <c:pt idx="8">
                    <c:v>0.45067761506018278</c:v>
                  </c:pt>
                  <c:pt idx="9">
                    <c:v>0.15116571960980393</c:v>
                  </c:pt>
                  <c:pt idx="10">
                    <c:v>0.38609080570870913</c:v>
                  </c:pt>
                  <c:pt idx="11">
                    <c:v>9.4893896635451502E-2</c:v>
                  </c:pt>
                  <c:pt idx="12">
                    <c:v>0.44239768793326978</c:v>
                  </c:pt>
                </c:numCache>
              </c:numRef>
            </c:plus>
            <c:minus>
              <c:numRef>
                <c:f>Arkusz2!$J$3:$J$15</c:f>
                <c:numCache>
                  <c:formatCode>General</c:formatCode>
                  <c:ptCount val="13"/>
                  <c:pt idx="0">
                    <c:v>0.1999954705249912</c:v>
                  </c:pt>
                  <c:pt idx="1">
                    <c:v>0.25750946985943396</c:v>
                  </c:pt>
                  <c:pt idx="2">
                    <c:v>0.20657551413860731</c:v>
                  </c:pt>
                  <c:pt idx="3">
                    <c:v>0.40866748850993145</c:v>
                  </c:pt>
                  <c:pt idx="4">
                    <c:v>0.24211814315484698</c:v>
                  </c:pt>
                  <c:pt idx="5">
                    <c:v>0.11906801325633834</c:v>
                  </c:pt>
                  <c:pt idx="6">
                    <c:v>0.35936283745262443</c:v>
                  </c:pt>
                  <c:pt idx="7">
                    <c:v>0.34732081321566238</c:v>
                  </c:pt>
                  <c:pt idx="8">
                    <c:v>0.45067761506018278</c:v>
                  </c:pt>
                  <c:pt idx="9">
                    <c:v>0.15116571960980393</c:v>
                  </c:pt>
                  <c:pt idx="10">
                    <c:v>0.38609080570870913</c:v>
                  </c:pt>
                  <c:pt idx="11">
                    <c:v>9.4893896635451502E-2</c:v>
                  </c:pt>
                  <c:pt idx="12">
                    <c:v>0.44239768793326978</c:v>
                  </c:pt>
                </c:numCache>
              </c:numRef>
            </c:minus>
          </c:errBars>
          <c:cat>
            <c:strRef>
              <c:f>Arkusz2!$B$3:$B$15</c:f>
              <c:strCache>
                <c:ptCount val="13"/>
                <c:pt idx="0">
                  <c:v>Control</c:v>
                </c:pt>
                <c:pt idx="1">
                  <c:v>EtOH/DMSO</c:v>
                </c:pt>
                <c:pt idx="2">
                  <c:v>PRI-2191</c:v>
                </c:pt>
                <c:pt idx="3">
                  <c:v>Calcitriol</c:v>
                </c:pt>
                <c:pt idx="4">
                  <c:v>GV</c:v>
                </c:pt>
                <c:pt idx="5">
                  <c:v>GV+PRI-2191</c:v>
                </c:pt>
                <c:pt idx="6">
                  <c:v>GV+Calcitriol</c:v>
                </c:pt>
                <c:pt idx="7">
                  <c:v>CIS</c:v>
                </c:pt>
                <c:pt idx="8">
                  <c:v>CIS+PRI-2191</c:v>
                </c:pt>
                <c:pt idx="9">
                  <c:v>CIS+Calcitriol</c:v>
                </c:pt>
                <c:pt idx="10">
                  <c:v>GV+CIS</c:v>
                </c:pt>
                <c:pt idx="11">
                  <c:v>GV+CIS+PRI-2191</c:v>
                </c:pt>
                <c:pt idx="12">
                  <c:v>GV+CIS+Calcitriol</c:v>
                </c:pt>
              </c:strCache>
            </c:strRef>
          </c:cat>
          <c:val>
            <c:numRef>
              <c:f>Arkusz2!$I$3:$I$15</c:f>
              <c:numCache>
                <c:formatCode>0.00</c:formatCode>
                <c:ptCount val="13"/>
                <c:pt idx="0">
                  <c:v>0.54506374095846444</c:v>
                </c:pt>
                <c:pt idx="1">
                  <c:v>0.4200860960544367</c:v>
                </c:pt>
                <c:pt idx="2">
                  <c:v>0.36701917639484272</c:v>
                </c:pt>
                <c:pt idx="3">
                  <c:v>0.5668962994920167</c:v>
                </c:pt>
                <c:pt idx="4">
                  <c:v>0.52646293748288597</c:v>
                </c:pt>
                <c:pt idx="5">
                  <c:v>0.69014510708018673</c:v>
                </c:pt>
                <c:pt idx="6">
                  <c:v>0.67807103290974291</c:v>
                </c:pt>
                <c:pt idx="7">
                  <c:v>1.7187787737567177</c:v>
                </c:pt>
                <c:pt idx="8">
                  <c:v>1.69503389287134</c:v>
                </c:pt>
                <c:pt idx="9">
                  <c:v>1.6335788997524958</c:v>
                </c:pt>
                <c:pt idx="10">
                  <c:v>2.1729750539341794</c:v>
                </c:pt>
                <c:pt idx="11">
                  <c:v>1.6498239923368914</c:v>
                </c:pt>
                <c:pt idx="12">
                  <c:v>1.8607852215745619</c:v>
                </c:pt>
              </c:numCache>
            </c:numRef>
          </c:val>
        </c:ser>
        <c:dLbls/>
        <c:axId val="162905088"/>
        <c:axId val="163382016"/>
      </c:barChart>
      <c:catAx>
        <c:axId val="162905088"/>
        <c:scaling>
          <c:orientation val="minMax"/>
        </c:scaling>
        <c:axPos val="b"/>
        <c:numFmt formatCode="General" sourceLinked="0"/>
        <c:tickLblPos val="nextTo"/>
        <c:crossAx val="163382016"/>
        <c:crosses val="autoZero"/>
        <c:auto val="1"/>
        <c:lblAlgn val="ctr"/>
        <c:lblOffset val="100"/>
      </c:catAx>
      <c:valAx>
        <c:axId val="16338201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p53 relative expression</a:t>
                </a:r>
              </a:p>
            </c:rich>
          </c:tx>
          <c:layout/>
        </c:title>
        <c:numFmt formatCode="0.0" sourceLinked="0"/>
        <c:tickLblPos val="nextTo"/>
        <c:crossAx val="162905088"/>
        <c:crosses val="autoZero"/>
        <c:crossBetween val="between"/>
      </c:valAx>
    </c:plotArea>
    <c:plotVisOnly val="1"/>
    <c:dispBlanksAs val="gap"/>
  </c:chart>
  <c:externalData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1"/>
            </a:solidFill>
          </c:spPr>
          <c:errBars>
            <c:errBarType val="both"/>
            <c:errValType val="cust"/>
            <c:plus>
              <c:numRef>
                <c:f>Arkusz2!$J$19:$J$31</c:f>
                <c:numCache>
                  <c:formatCode>General</c:formatCode>
                  <c:ptCount val="13"/>
                  <c:pt idx="0">
                    <c:v>0.1999954705249912</c:v>
                  </c:pt>
                  <c:pt idx="1">
                    <c:v>0.25750946985943396</c:v>
                  </c:pt>
                  <c:pt idx="2">
                    <c:v>0.20657551413860731</c:v>
                  </c:pt>
                  <c:pt idx="3">
                    <c:v>0.40866748850993145</c:v>
                  </c:pt>
                  <c:pt idx="4">
                    <c:v>0.15291600328049143</c:v>
                  </c:pt>
                  <c:pt idx="5">
                    <c:v>0.10231421536900541</c:v>
                  </c:pt>
                  <c:pt idx="6">
                    <c:v>0.11181987676551358</c:v>
                  </c:pt>
                  <c:pt idx="7">
                    <c:v>0.34732081321566238</c:v>
                  </c:pt>
                  <c:pt idx="8">
                    <c:v>0.45067761506018278</c:v>
                  </c:pt>
                  <c:pt idx="9">
                    <c:v>0.15116571960980393</c:v>
                  </c:pt>
                  <c:pt idx="10">
                    <c:v>0.15651770339725193</c:v>
                  </c:pt>
                  <c:pt idx="11">
                    <c:v>5.8655707033453703E-3</c:v>
                  </c:pt>
                  <c:pt idx="12">
                    <c:v>0</c:v>
                  </c:pt>
                </c:numCache>
              </c:numRef>
            </c:plus>
            <c:minus>
              <c:numRef>
                <c:f>Arkusz2!$J$19:$J$31</c:f>
                <c:numCache>
                  <c:formatCode>General</c:formatCode>
                  <c:ptCount val="13"/>
                  <c:pt idx="0">
                    <c:v>0.1999954705249912</c:v>
                  </c:pt>
                  <c:pt idx="1">
                    <c:v>0.25750946985943396</c:v>
                  </c:pt>
                  <c:pt idx="2">
                    <c:v>0.20657551413860731</c:v>
                  </c:pt>
                  <c:pt idx="3">
                    <c:v>0.40866748850993145</c:v>
                  </c:pt>
                  <c:pt idx="4">
                    <c:v>0.15291600328049143</c:v>
                  </c:pt>
                  <c:pt idx="5">
                    <c:v>0.10231421536900541</c:v>
                  </c:pt>
                  <c:pt idx="6">
                    <c:v>0.11181987676551358</c:v>
                  </c:pt>
                  <c:pt idx="7">
                    <c:v>0.34732081321566238</c:v>
                  </c:pt>
                  <c:pt idx="8">
                    <c:v>0.45067761506018278</c:v>
                  </c:pt>
                  <c:pt idx="9">
                    <c:v>0.15116571960980393</c:v>
                  </c:pt>
                  <c:pt idx="10">
                    <c:v>0.15651770339725193</c:v>
                  </c:pt>
                  <c:pt idx="11">
                    <c:v>5.8655707033453703E-3</c:v>
                  </c:pt>
                  <c:pt idx="12">
                    <c:v>0</c:v>
                  </c:pt>
                </c:numCache>
              </c:numRef>
            </c:minus>
          </c:errBars>
          <c:cat>
            <c:strRef>
              <c:f>Arkusz2!$B$19:$B$31</c:f>
              <c:strCache>
                <c:ptCount val="13"/>
                <c:pt idx="0">
                  <c:v>Control</c:v>
                </c:pt>
                <c:pt idx="1">
                  <c:v>EtOH/DMSO</c:v>
                </c:pt>
                <c:pt idx="2">
                  <c:v>PRI-2191</c:v>
                </c:pt>
                <c:pt idx="3">
                  <c:v>Calcitriol</c:v>
                </c:pt>
                <c:pt idx="4">
                  <c:v>SU</c:v>
                </c:pt>
                <c:pt idx="5">
                  <c:v>SU+PRI-2191</c:v>
                </c:pt>
                <c:pt idx="6">
                  <c:v>SU+Calcitriol</c:v>
                </c:pt>
                <c:pt idx="7">
                  <c:v>CIS</c:v>
                </c:pt>
                <c:pt idx="8">
                  <c:v>CIS+PRI-2191</c:v>
                </c:pt>
                <c:pt idx="9">
                  <c:v>CIS+Calcitriol</c:v>
                </c:pt>
                <c:pt idx="10">
                  <c:v>SU+CIS</c:v>
                </c:pt>
                <c:pt idx="11">
                  <c:v>SU+CIS+PRI-2191</c:v>
                </c:pt>
                <c:pt idx="12">
                  <c:v>SU+CIS+Calcitriol</c:v>
                </c:pt>
              </c:strCache>
            </c:strRef>
          </c:cat>
          <c:val>
            <c:numRef>
              <c:f>Arkusz2!$I$19:$I$31</c:f>
              <c:numCache>
                <c:formatCode>0.00</c:formatCode>
                <c:ptCount val="13"/>
                <c:pt idx="0">
                  <c:v>0.54506374095846444</c:v>
                </c:pt>
                <c:pt idx="1">
                  <c:v>0.4200860960544367</c:v>
                </c:pt>
                <c:pt idx="2">
                  <c:v>0.36701917639484272</c:v>
                </c:pt>
                <c:pt idx="3">
                  <c:v>0.5668962994920167</c:v>
                </c:pt>
                <c:pt idx="4">
                  <c:v>0.41388949449736417</c:v>
                </c:pt>
                <c:pt idx="5">
                  <c:v>0.36067236557005411</c:v>
                </c:pt>
                <c:pt idx="6">
                  <c:v>0.4091382408561704</c:v>
                </c:pt>
                <c:pt idx="7">
                  <c:v>1.7187787737567177</c:v>
                </c:pt>
                <c:pt idx="8">
                  <c:v>1.69503389287134</c:v>
                </c:pt>
                <c:pt idx="9">
                  <c:v>1.6335788997524958</c:v>
                </c:pt>
                <c:pt idx="10">
                  <c:v>1.2833536601751618</c:v>
                </c:pt>
                <c:pt idx="11">
                  <c:v>1.2858557418601086</c:v>
                </c:pt>
                <c:pt idx="12">
                  <c:v>1.07123718007946</c:v>
                </c:pt>
              </c:numCache>
            </c:numRef>
          </c:val>
        </c:ser>
        <c:dLbls/>
        <c:axId val="163349248"/>
        <c:axId val="163350784"/>
      </c:barChart>
      <c:catAx>
        <c:axId val="163349248"/>
        <c:scaling>
          <c:orientation val="minMax"/>
        </c:scaling>
        <c:axPos val="b"/>
        <c:numFmt formatCode="General" sourceLinked="0"/>
        <c:tickLblPos val="nextTo"/>
        <c:crossAx val="163350784"/>
        <c:crosses val="autoZero"/>
        <c:auto val="1"/>
        <c:lblAlgn val="ctr"/>
        <c:lblOffset val="100"/>
      </c:catAx>
      <c:valAx>
        <c:axId val="16335078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p53 relative expression</a:t>
                </a:r>
              </a:p>
            </c:rich>
          </c:tx>
          <c:layout/>
        </c:title>
        <c:numFmt formatCode="0.0" sourceLinked="0"/>
        <c:tickLblPos val="nextTo"/>
        <c:crossAx val="163349248"/>
        <c:crosses val="autoZero"/>
        <c:crossBetween val="between"/>
      </c:valAx>
    </c:plotArea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ysClr val="windowText" lastClr="000000"/>
            </a:solidFill>
          </c:spPr>
          <c:errBars>
            <c:errBarType val="both"/>
            <c:errValType val="cust"/>
            <c:plus>
              <c:numRef>
                <c:f>GV!$G$34:$G$52</c:f>
                <c:numCache>
                  <c:formatCode>General</c:formatCode>
                  <c:ptCount val="19"/>
                  <c:pt idx="0">
                    <c:v>6.0319743969118456</c:v>
                  </c:pt>
                  <c:pt idx="1">
                    <c:v>5.1268243784920973</c:v>
                  </c:pt>
                  <c:pt idx="2">
                    <c:v>2.1628187980849476</c:v>
                  </c:pt>
                  <c:pt idx="3">
                    <c:v>5.199776848133328</c:v>
                  </c:pt>
                  <c:pt idx="4">
                    <c:v>8.9456260102157188</c:v>
                  </c:pt>
                  <c:pt idx="5">
                    <c:v>1.0781922324351128</c:v>
                  </c:pt>
                  <c:pt idx="6">
                    <c:v>4.5964887747485514</c:v>
                  </c:pt>
                  <c:pt idx="7">
                    <c:v>3.0257818938958887</c:v>
                  </c:pt>
                  <c:pt idx="8">
                    <c:v>2.1095337392324183</c:v>
                  </c:pt>
                  <c:pt idx="9">
                    <c:v>3.0680977946008112</c:v>
                  </c:pt>
                  <c:pt idx="10">
                    <c:v>6.724349817599836</c:v>
                  </c:pt>
                  <c:pt idx="11">
                    <c:v>14.885002710945091</c:v>
                  </c:pt>
                  <c:pt idx="12">
                    <c:v>13.105731734573375</c:v>
                  </c:pt>
                  <c:pt idx="13">
                    <c:v>50.723911392464942</c:v>
                  </c:pt>
                  <c:pt idx="14">
                    <c:v>20.741963492734445</c:v>
                  </c:pt>
                  <c:pt idx="15">
                    <c:v>11.754087886453464</c:v>
                  </c:pt>
                  <c:pt idx="16">
                    <c:v>22.118177978432385</c:v>
                  </c:pt>
                  <c:pt idx="17">
                    <c:v>24.787292918375236</c:v>
                  </c:pt>
                  <c:pt idx="18">
                    <c:v>22.273992252763687</c:v>
                  </c:pt>
                </c:numCache>
              </c:numRef>
            </c:plus>
            <c:minus>
              <c:numRef>
                <c:f>GV!$G$34:$G$52</c:f>
                <c:numCache>
                  <c:formatCode>General</c:formatCode>
                  <c:ptCount val="19"/>
                  <c:pt idx="0">
                    <c:v>6.0319743969118456</c:v>
                  </c:pt>
                  <c:pt idx="1">
                    <c:v>5.1268243784920973</c:v>
                  </c:pt>
                  <c:pt idx="2">
                    <c:v>2.1628187980849476</c:v>
                  </c:pt>
                  <c:pt idx="3">
                    <c:v>5.199776848133328</c:v>
                  </c:pt>
                  <c:pt idx="4">
                    <c:v>8.9456260102157188</c:v>
                  </c:pt>
                  <c:pt idx="5">
                    <c:v>1.0781922324351128</c:v>
                  </c:pt>
                  <c:pt idx="6">
                    <c:v>4.5964887747485514</c:v>
                  </c:pt>
                  <c:pt idx="7">
                    <c:v>3.0257818938958887</c:v>
                  </c:pt>
                  <c:pt idx="8">
                    <c:v>2.1095337392324183</c:v>
                  </c:pt>
                  <c:pt idx="9">
                    <c:v>3.0680977946008112</c:v>
                  </c:pt>
                  <c:pt idx="10">
                    <c:v>6.724349817599836</c:v>
                  </c:pt>
                  <c:pt idx="11">
                    <c:v>14.885002710945091</c:v>
                  </c:pt>
                  <c:pt idx="12">
                    <c:v>13.105731734573375</c:v>
                  </c:pt>
                  <c:pt idx="13">
                    <c:v>50.723911392464942</c:v>
                  </c:pt>
                  <c:pt idx="14">
                    <c:v>20.741963492734445</c:v>
                  </c:pt>
                  <c:pt idx="15">
                    <c:v>11.754087886453464</c:v>
                  </c:pt>
                  <c:pt idx="16">
                    <c:v>22.118177978432385</c:v>
                  </c:pt>
                  <c:pt idx="17">
                    <c:v>24.787292918375236</c:v>
                  </c:pt>
                  <c:pt idx="18">
                    <c:v>22.273992252763687</c:v>
                  </c:pt>
                </c:numCache>
              </c:numRef>
            </c:minus>
          </c:errBars>
          <c:cat>
            <c:strRef>
              <c:f>GV!$A$34:$A$52</c:f>
              <c:strCache>
                <c:ptCount val="19"/>
                <c:pt idx="0">
                  <c:v>Control</c:v>
                </c:pt>
                <c:pt idx="1">
                  <c:v>EtOH/DMSO</c:v>
                </c:pt>
                <c:pt idx="2">
                  <c:v>PRI-2191</c:v>
                </c:pt>
                <c:pt idx="3">
                  <c:v>Calcitriol</c:v>
                </c:pt>
                <c:pt idx="4">
                  <c:v>GV</c:v>
                </c:pt>
                <c:pt idx="5">
                  <c:v>GV+PRI-2191</c:v>
                </c:pt>
                <c:pt idx="6">
                  <c:v>GV+Calcitriol</c:v>
                </c:pt>
                <c:pt idx="7">
                  <c:v>CIS</c:v>
                </c:pt>
                <c:pt idx="8">
                  <c:v>CIS+PRI-2191</c:v>
                </c:pt>
                <c:pt idx="9">
                  <c:v>CIS+Calcitriol</c:v>
                </c:pt>
                <c:pt idx="10">
                  <c:v>DTX</c:v>
                </c:pt>
                <c:pt idx="11">
                  <c:v>DTX+PRI-2191</c:v>
                </c:pt>
                <c:pt idx="12">
                  <c:v>DTX+Calcitriol</c:v>
                </c:pt>
                <c:pt idx="13">
                  <c:v>GV+CIS</c:v>
                </c:pt>
                <c:pt idx="14">
                  <c:v>GV+CIS+PRI-2191</c:v>
                </c:pt>
                <c:pt idx="15">
                  <c:v>GV+CIS+Calcitriol</c:v>
                </c:pt>
                <c:pt idx="16">
                  <c:v>GV+DTX</c:v>
                </c:pt>
                <c:pt idx="17">
                  <c:v>GV+DTX+PRI-2191</c:v>
                </c:pt>
                <c:pt idx="18">
                  <c:v>GV+DTX+Calcitriol</c:v>
                </c:pt>
              </c:strCache>
            </c:strRef>
          </c:cat>
          <c:val>
            <c:numRef>
              <c:f>GV!$F$34:$F$52</c:f>
              <c:numCache>
                <c:formatCode>0.00</c:formatCode>
                <c:ptCount val="19"/>
                <c:pt idx="0">
                  <c:v>15.527750000000001</c:v>
                </c:pt>
                <c:pt idx="1">
                  <c:v>18.861621596514738</c:v>
                </c:pt>
                <c:pt idx="2">
                  <c:v>10.584173352206237</c:v>
                </c:pt>
                <c:pt idx="3">
                  <c:v>15.825330437004856</c:v>
                </c:pt>
                <c:pt idx="4">
                  <c:v>49.159587467177268</c:v>
                </c:pt>
                <c:pt idx="5">
                  <c:v>22.061083313487334</c:v>
                </c:pt>
                <c:pt idx="6">
                  <c:v>20.679001667328496</c:v>
                </c:pt>
                <c:pt idx="7">
                  <c:v>20.399671532507956</c:v>
                </c:pt>
                <c:pt idx="8">
                  <c:v>14.964043073292952</c:v>
                </c:pt>
                <c:pt idx="9">
                  <c:v>14.599568034770693</c:v>
                </c:pt>
                <c:pt idx="10">
                  <c:v>58.665790073675581</c:v>
                </c:pt>
                <c:pt idx="11">
                  <c:v>46.707389202990655</c:v>
                </c:pt>
                <c:pt idx="12">
                  <c:v>50.270828630803159</c:v>
                </c:pt>
                <c:pt idx="13">
                  <c:v>84.116059213917524</c:v>
                </c:pt>
                <c:pt idx="14">
                  <c:v>51.08592910265088</c:v>
                </c:pt>
                <c:pt idx="15">
                  <c:v>44.748922199125879</c:v>
                </c:pt>
                <c:pt idx="16">
                  <c:v>87.12231213228101</c:v>
                </c:pt>
                <c:pt idx="17">
                  <c:v>62.677504320328637</c:v>
                </c:pt>
                <c:pt idx="18">
                  <c:v>60.481560138075132</c:v>
                </c:pt>
              </c:numCache>
            </c:numRef>
          </c:val>
        </c:ser>
        <c:dLbls/>
        <c:axId val="141551872"/>
        <c:axId val="141594624"/>
      </c:barChart>
      <c:catAx>
        <c:axId val="141551872"/>
        <c:scaling>
          <c:orientation val="minMax"/>
        </c:scaling>
        <c:axPos val="b"/>
        <c:numFmt formatCode="General" sourceLinked="0"/>
        <c:tickLblPos val="nextTo"/>
        <c:crossAx val="141594624"/>
        <c:crosses val="autoZero"/>
        <c:auto val="1"/>
        <c:lblAlgn val="ctr"/>
        <c:lblOffset val="100"/>
      </c:catAx>
      <c:valAx>
        <c:axId val="14159462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Caspase-3</a:t>
                </a:r>
                <a:r>
                  <a:rPr lang="pl-PL" baseline="0"/>
                  <a:t> activity Vmax</a:t>
                </a:r>
                <a:endParaRPr lang="pl-PL"/>
              </a:p>
            </c:rich>
          </c:tx>
          <c:layout/>
        </c:title>
        <c:numFmt formatCode="0.0" sourceLinked="0"/>
        <c:tickLblPos val="nextTo"/>
        <c:crossAx val="141551872"/>
        <c:crosses val="autoZero"/>
        <c:crossBetween val="between"/>
      </c:valAx>
    </c:plotArea>
    <c:plotVisOnly val="1"/>
    <c:dispBlanksAs val="gap"/>
  </c:chart>
  <c:externalData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1"/>
            </a:solidFill>
          </c:spPr>
          <c:errBars>
            <c:errBarType val="both"/>
            <c:errValType val="cust"/>
            <c:plus>
              <c:numRef>
                <c:f>Arkusz1!$D$5:$D$17</c:f>
                <c:numCache>
                  <c:formatCode>General</c:formatCode>
                  <c:ptCount val="13"/>
                  <c:pt idx="0">
                    <c:v>372.34336751623897</c:v>
                  </c:pt>
                  <c:pt idx="1">
                    <c:v>10.606601717798215</c:v>
                  </c:pt>
                  <c:pt idx="2">
                    <c:v>294.29293796034756</c:v>
                  </c:pt>
                  <c:pt idx="3">
                    <c:v>155.56349186104043</c:v>
                  </c:pt>
                  <c:pt idx="4">
                    <c:v>205.53284409067084</c:v>
                  </c:pt>
                  <c:pt idx="5">
                    <c:v>153.32427509475949</c:v>
                  </c:pt>
                  <c:pt idx="6">
                    <c:v>30.242078852706754</c:v>
                  </c:pt>
                  <c:pt idx="7">
                    <c:v>13.228756555322954</c:v>
                  </c:pt>
                  <c:pt idx="8">
                    <c:v>2.8867513459481287</c:v>
                  </c:pt>
                  <c:pt idx="9">
                    <c:v>60.844747787572778</c:v>
                  </c:pt>
                  <c:pt idx="10">
                    <c:v>7.6376261582597325</c:v>
                  </c:pt>
                  <c:pt idx="11">
                    <c:v>163.17807246481775</c:v>
                  </c:pt>
                  <c:pt idx="12">
                    <c:v>66.911010553819395</c:v>
                  </c:pt>
                </c:numCache>
              </c:numRef>
            </c:plus>
            <c:minus>
              <c:numRef>
                <c:f>Arkusz1!$D$5:$D$17</c:f>
                <c:numCache>
                  <c:formatCode>General</c:formatCode>
                  <c:ptCount val="13"/>
                  <c:pt idx="0">
                    <c:v>372.34336751623897</c:v>
                  </c:pt>
                  <c:pt idx="1">
                    <c:v>10.606601717798215</c:v>
                  </c:pt>
                  <c:pt idx="2">
                    <c:v>294.29293796034756</c:v>
                  </c:pt>
                  <c:pt idx="3">
                    <c:v>155.56349186104043</c:v>
                  </c:pt>
                  <c:pt idx="4">
                    <c:v>205.53284409067084</c:v>
                  </c:pt>
                  <c:pt idx="5">
                    <c:v>153.32427509475949</c:v>
                  </c:pt>
                  <c:pt idx="6">
                    <c:v>30.242078852706754</c:v>
                  </c:pt>
                  <c:pt idx="7">
                    <c:v>13.228756555322954</c:v>
                  </c:pt>
                  <c:pt idx="8">
                    <c:v>2.8867513459481287</c:v>
                  </c:pt>
                  <c:pt idx="9">
                    <c:v>60.844747787572778</c:v>
                  </c:pt>
                  <c:pt idx="10">
                    <c:v>7.6376261582597325</c:v>
                  </c:pt>
                  <c:pt idx="11">
                    <c:v>163.17807246481775</c:v>
                  </c:pt>
                  <c:pt idx="12">
                    <c:v>66.911010553819395</c:v>
                  </c:pt>
                </c:numCache>
              </c:numRef>
            </c:minus>
          </c:errBars>
          <c:cat>
            <c:strRef>
              <c:f>Arkusz1!$A$5:$A$17</c:f>
              <c:strCache>
                <c:ptCount val="13"/>
                <c:pt idx="0">
                  <c:v>Control</c:v>
                </c:pt>
                <c:pt idx="1">
                  <c:v>EtOH/DMSO</c:v>
                </c:pt>
                <c:pt idx="2">
                  <c:v>PRI-2191</c:v>
                </c:pt>
                <c:pt idx="3">
                  <c:v>Calcitriol</c:v>
                </c:pt>
                <c:pt idx="4">
                  <c:v>GV</c:v>
                </c:pt>
                <c:pt idx="5">
                  <c:v>GV+PRI-2191</c:v>
                </c:pt>
                <c:pt idx="6">
                  <c:v>GV+Calcitriol</c:v>
                </c:pt>
                <c:pt idx="7">
                  <c:v>CIS</c:v>
                </c:pt>
                <c:pt idx="8">
                  <c:v>CIS+PRI-2191</c:v>
                </c:pt>
                <c:pt idx="9">
                  <c:v>CIS+Calcitriol</c:v>
                </c:pt>
                <c:pt idx="10">
                  <c:v>GV+CIS</c:v>
                </c:pt>
                <c:pt idx="11">
                  <c:v>GV+CIS+PRI-2191</c:v>
                </c:pt>
                <c:pt idx="12">
                  <c:v>GV+CIS+Calcitriol</c:v>
                </c:pt>
              </c:strCache>
            </c:strRef>
          </c:cat>
          <c:val>
            <c:numRef>
              <c:f>Arkusz1!$C$5:$C$17</c:f>
              <c:numCache>
                <c:formatCode>0\.0</c:formatCode>
                <c:ptCount val="13"/>
                <c:pt idx="0">
                  <c:v>1688.3333333333328</c:v>
                </c:pt>
                <c:pt idx="1">
                  <c:v>1340</c:v>
                </c:pt>
                <c:pt idx="2">
                  <c:v>1675.8333333333328</c:v>
                </c:pt>
                <c:pt idx="3">
                  <c:v>1832.5</c:v>
                </c:pt>
                <c:pt idx="4">
                  <c:v>1502.5</c:v>
                </c:pt>
                <c:pt idx="5">
                  <c:v>1219.1666666666667</c:v>
                </c:pt>
                <c:pt idx="6">
                  <c:v>1363.3333333333328</c:v>
                </c:pt>
                <c:pt idx="7">
                  <c:v>405</c:v>
                </c:pt>
                <c:pt idx="8">
                  <c:v>328.33333333333331</c:v>
                </c:pt>
                <c:pt idx="9">
                  <c:v>303.33333333333331</c:v>
                </c:pt>
                <c:pt idx="10">
                  <c:v>239.16666666666663</c:v>
                </c:pt>
                <c:pt idx="11">
                  <c:v>274.1666666666668</c:v>
                </c:pt>
                <c:pt idx="12">
                  <c:v>215.83333333333337</c:v>
                </c:pt>
              </c:numCache>
            </c:numRef>
          </c:val>
        </c:ser>
        <c:dLbls/>
        <c:axId val="163367552"/>
        <c:axId val="163496320"/>
      </c:barChart>
      <c:catAx>
        <c:axId val="163367552"/>
        <c:scaling>
          <c:orientation val="minMax"/>
        </c:scaling>
        <c:axPos val="b"/>
        <c:numFmt formatCode="General" sourceLinked="1"/>
        <c:tickLblPos val="nextTo"/>
        <c:crossAx val="163496320"/>
        <c:crosses val="autoZero"/>
        <c:auto val="1"/>
        <c:lblAlgn val="ctr"/>
        <c:lblOffset val="100"/>
      </c:catAx>
      <c:valAx>
        <c:axId val="163496320"/>
        <c:scaling>
          <c:orientation val="minMax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VEGF [pg/ml]</a:t>
                </a:r>
              </a:p>
            </c:rich>
          </c:tx>
          <c:layout/>
        </c:title>
        <c:numFmt formatCode="0\.0" sourceLinked="1"/>
        <c:tickLblPos val="nextTo"/>
        <c:crossAx val="163367552"/>
        <c:crosses val="autoZero"/>
        <c:crossBetween val="between"/>
      </c:valAx>
    </c:plotArea>
    <c:plotVisOnly val="1"/>
    <c:dispBlanksAs val="gap"/>
  </c:chart>
  <c:externalData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1"/>
            </a:solidFill>
          </c:spPr>
          <c:errBars>
            <c:errBarType val="both"/>
            <c:errValType val="cust"/>
            <c:plus>
              <c:numRef>
                <c:f>Arkusz2!$D$5:$D$17</c:f>
                <c:numCache>
                  <c:formatCode>General</c:formatCode>
                  <c:ptCount val="13"/>
                  <c:pt idx="0">
                    <c:v>372.34336751623897</c:v>
                  </c:pt>
                  <c:pt idx="1">
                    <c:v>10.606601717798215</c:v>
                  </c:pt>
                  <c:pt idx="2">
                    <c:v>294.29293796034756</c:v>
                  </c:pt>
                  <c:pt idx="3">
                    <c:v>155.56349186104043</c:v>
                  </c:pt>
                  <c:pt idx="4">
                    <c:v>170.09801096230777</c:v>
                  </c:pt>
                  <c:pt idx="5">
                    <c:v>279.3071785686862</c:v>
                  </c:pt>
                  <c:pt idx="6">
                    <c:v>109.60155108391487</c:v>
                  </c:pt>
                  <c:pt idx="7">
                    <c:v>13.228756555322954</c:v>
                  </c:pt>
                  <c:pt idx="8">
                    <c:v>2.8867513459481287</c:v>
                  </c:pt>
                  <c:pt idx="9">
                    <c:v>60.844747787572778</c:v>
                  </c:pt>
                  <c:pt idx="10">
                    <c:v>93.819418743314174</c:v>
                  </c:pt>
                  <c:pt idx="11">
                    <c:v>37.332961307670196</c:v>
                  </c:pt>
                  <c:pt idx="12">
                    <c:v>22.54624876411448</c:v>
                  </c:pt>
                </c:numCache>
              </c:numRef>
            </c:plus>
            <c:minus>
              <c:numRef>
                <c:f>Arkusz2!$D$5:$D$17</c:f>
                <c:numCache>
                  <c:formatCode>General</c:formatCode>
                  <c:ptCount val="13"/>
                  <c:pt idx="0">
                    <c:v>372.34336751623897</c:v>
                  </c:pt>
                  <c:pt idx="1">
                    <c:v>10.606601717798215</c:v>
                  </c:pt>
                  <c:pt idx="2">
                    <c:v>294.29293796034756</c:v>
                  </c:pt>
                  <c:pt idx="3">
                    <c:v>155.56349186104043</c:v>
                  </c:pt>
                  <c:pt idx="4">
                    <c:v>170.09801096230777</c:v>
                  </c:pt>
                  <c:pt idx="5">
                    <c:v>279.3071785686862</c:v>
                  </c:pt>
                  <c:pt idx="6">
                    <c:v>109.60155108391487</c:v>
                  </c:pt>
                  <c:pt idx="7">
                    <c:v>13.228756555322954</c:v>
                  </c:pt>
                  <c:pt idx="8">
                    <c:v>2.8867513459481287</c:v>
                  </c:pt>
                  <c:pt idx="9">
                    <c:v>60.844747787572778</c:v>
                  </c:pt>
                  <c:pt idx="10">
                    <c:v>93.819418743314174</c:v>
                  </c:pt>
                  <c:pt idx="11">
                    <c:v>37.332961307670196</c:v>
                  </c:pt>
                  <c:pt idx="12">
                    <c:v>22.54624876411448</c:v>
                  </c:pt>
                </c:numCache>
              </c:numRef>
            </c:minus>
          </c:errBars>
          <c:cat>
            <c:strRef>
              <c:f>Arkusz2!$A$5:$A$17</c:f>
              <c:strCache>
                <c:ptCount val="13"/>
                <c:pt idx="0">
                  <c:v>Control</c:v>
                </c:pt>
                <c:pt idx="1">
                  <c:v>EtOH/DMSO</c:v>
                </c:pt>
                <c:pt idx="2">
                  <c:v>PRI-2191</c:v>
                </c:pt>
                <c:pt idx="3">
                  <c:v>Calcitriol</c:v>
                </c:pt>
                <c:pt idx="4">
                  <c:v>SU</c:v>
                </c:pt>
                <c:pt idx="5">
                  <c:v>SU+PRI-2191</c:v>
                </c:pt>
                <c:pt idx="6">
                  <c:v>SU+Calcitriol</c:v>
                </c:pt>
                <c:pt idx="7">
                  <c:v>CIS</c:v>
                </c:pt>
                <c:pt idx="8">
                  <c:v>CIS+PRI-2191</c:v>
                </c:pt>
                <c:pt idx="9">
                  <c:v>CIS+Calcitriol</c:v>
                </c:pt>
                <c:pt idx="10">
                  <c:v>SU+CIS</c:v>
                </c:pt>
                <c:pt idx="11">
                  <c:v>SU+CIS+PRI-2191</c:v>
                </c:pt>
                <c:pt idx="12">
                  <c:v>SU+CIS+Calcitriol</c:v>
                </c:pt>
              </c:strCache>
            </c:strRef>
          </c:cat>
          <c:val>
            <c:numRef>
              <c:f>Arkusz2!$C$5:$C$17</c:f>
              <c:numCache>
                <c:formatCode>0\.0</c:formatCode>
                <c:ptCount val="13"/>
                <c:pt idx="0">
                  <c:v>1688.3333333333328</c:v>
                </c:pt>
                <c:pt idx="1">
                  <c:v>1340</c:v>
                </c:pt>
                <c:pt idx="2">
                  <c:v>1675.8333333333328</c:v>
                </c:pt>
                <c:pt idx="3">
                  <c:v>1832.5</c:v>
                </c:pt>
                <c:pt idx="4">
                  <c:v>620.83333333333348</c:v>
                </c:pt>
                <c:pt idx="5">
                  <c:v>630</c:v>
                </c:pt>
                <c:pt idx="6">
                  <c:v>580</c:v>
                </c:pt>
                <c:pt idx="7">
                  <c:v>405</c:v>
                </c:pt>
                <c:pt idx="8">
                  <c:v>328.33333333333331</c:v>
                </c:pt>
                <c:pt idx="9">
                  <c:v>303.33333333333331</c:v>
                </c:pt>
                <c:pt idx="10">
                  <c:v>54.16666666666665</c:v>
                </c:pt>
                <c:pt idx="11">
                  <c:v>95</c:v>
                </c:pt>
                <c:pt idx="12">
                  <c:v>23.333333333333353</c:v>
                </c:pt>
              </c:numCache>
            </c:numRef>
          </c:val>
        </c:ser>
        <c:dLbls/>
        <c:axId val="166293888"/>
        <c:axId val="166295424"/>
      </c:barChart>
      <c:catAx>
        <c:axId val="166293888"/>
        <c:scaling>
          <c:orientation val="minMax"/>
        </c:scaling>
        <c:axPos val="b"/>
        <c:numFmt formatCode="General" sourceLinked="1"/>
        <c:tickLblPos val="nextTo"/>
        <c:crossAx val="166295424"/>
        <c:crosses val="autoZero"/>
        <c:auto val="1"/>
        <c:lblAlgn val="ctr"/>
        <c:lblOffset val="100"/>
      </c:catAx>
      <c:valAx>
        <c:axId val="166295424"/>
        <c:scaling>
          <c:orientation val="minMax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VEGF [pg/ml]</a:t>
                </a:r>
              </a:p>
            </c:rich>
          </c:tx>
          <c:layout/>
        </c:title>
        <c:numFmt formatCode="0\.0" sourceLinked="1"/>
        <c:tickLblPos val="nextTo"/>
        <c:crossAx val="166293888"/>
        <c:crosses val="autoZero"/>
        <c:crossBetween val="between"/>
      </c:valAx>
    </c:plotArea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1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ysClr val="windowText" lastClr="000000"/>
            </a:solidFill>
          </c:spPr>
          <c:errBars>
            <c:errBarType val="both"/>
            <c:errValType val="cust"/>
            <c:plus>
              <c:numRef>
                <c:f>'Wykresy EN (2)'!$E$37:$E$54</c:f>
                <c:numCache>
                  <c:formatCode>General</c:formatCode>
                  <c:ptCount val="18"/>
                  <c:pt idx="0">
                    <c:v>1.0122119540080208</c:v>
                  </c:pt>
                  <c:pt idx="1">
                    <c:v>0.50200912807137754</c:v>
                  </c:pt>
                  <c:pt idx="2">
                    <c:v>1.6253660345961061</c:v>
                  </c:pt>
                  <c:pt idx="3">
                    <c:v>7.4344696828028045</c:v>
                  </c:pt>
                  <c:pt idx="4">
                    <c:v>6.6303165994408788</c:v>
                  </c:pt>
                  <c:pt idx="5">
                    <c:v>5.1489612661026705</c:v>
                  </c:pt>
                  <c:pt idx="6">
                    <c:v>8.4961177132934846</c:v>
                  </c:pt>
                  <c:pt idx="7">
                    <c:v>6.1349932425469786</c:v>
                  </c:pt>
                  <c:pt idx="8">
                    <c:v>8.2065383785716826</c:v>
                  </c:pt>
                  <c:pt idx="9">
                    <c:v>0.7483221140606523</c:v>
                  </c:pt>
                  <c:pt idx="10">
                    <c:v>3.8215106626413822</c:v>
                  </c:pt>
                  <c:pt idx="11">
                    <c:v>3.1678198247852891</c:v>
                  </c:pt>
                  <c:pt idx="12">
                    <c:v>2.5029929574804459</c:v>
                  </c:pt>
                  <c:pt idx="13">
                    <c:v>1.7218449648795355</c:v>
                  </c:pt>
                  <c:pt idx="14">
                    <c:v>1.2495061277232686</c:v>
                  </c:pt>
                  <c:pt idx="15">
                    <c:v>7.0228726965136286</c:v>
                  </c:pt>
                  <c:pt idx="16">
                    <c:v>5.6752240155160365</c:v>
                  </c:pt>
                  <c:pt idx="17">
                    <c:v>4.9112440932179666</c:v>
                  </c:pt>
                </c:numCache>
              </c:numRef>
            </c:plus>
            <c:minus>
              <c:numRef>
                <c:f>'Wykresy EN (2)'!$E$37:$E$54</c:f>
                <c:numCache>
                  <c:formatCode>General</c:formatCode>
                  <c:ptCount val="18"/>
                  <c:pt idx="0">
                    <c:v>1.0122119540080208</c:v>
                  </c:pt>
                  <c:pt idx="1">
                    <c:v>0.50200912807137754</c:v>
                  </c:pt>
                  <c:pt idx="2">
                    <c:v>1.6253660345961061</c:v>
                  </c:pt>
                  <c:pt idx="3">
                    <c:v>7.4344696828028045</c:v>
                  </c:pt>
                  <c:pt idx="4">
                    <c:v>6.6303165994408788</c:v>
                  </c:pt>
                  <c:pt idx="5">
                    <c:v>5.1489612661026705</c:v>
                  </c:pt>
                  <c:pt idx="6">
                    <c:v>8.4961177132934846</c:v>
                  </c:pt>
                  <c:pt idx="7">
                    <c:v>6.1349932425469786</c:v>
                  </c:pt>
                  <c:pt idx="8">
                    <c:v>8.2065383785716826</c:v>
                  </c:pt>
                  <c:pt idx="9">
                    <c:v>0.7483221140606523</c:v>
                  </c:pt>
                  <c:pt idx="10">
                    <c:v>3.8215106626413822</c:v>
                  </c:pt>
                  <c:pt idx="11">
                    <c:v>3.1678198247852891</c:v>
                  </c:pt>
                  <c:pt idx="12">
                    <c:v>2.5029929574804459</c:v>
                  </c:pt>
                  <c:pt idx="13">
                    <c:v>1.7218449648795355</c:v>
                  </c:pt>
                  <c:pt idx="14">
                    <c:v>1.2495061277232686</c:v>
                  </c:pt>
                  <c:pt idx="15">
                    <c:v>7.0228726965136286</c:v>
                  </c:pt>
                  <c:pt idx="16">
                    <c:v>5.6752240155160365</c:v>
                  </c:pt>
                  <c:pt idx="17">
                    <c:v>4.9112440932179666</c:v>
                  </c:pt>
                </c:numCache>
              </c:numRef>
            </c:minus>
          </c:errBars>
          <c:cat>
            <c:strRef>
              <c:f>'Wykresy EN (2)'!$B$37:$B$54</c:f>
              <c:strCache>
                <c:ptCount val="18"/>
                <c:pt idx="0">
                  <c:v>EtOH/DMSO</c:v>
                </c:pt>
                <c:pt idx="1">
                  <c:v>PRI-2191</c:v>
                </c:pt>
                <c:pt idx="2">
                  <c:v>Calcitriol</c:v>
                </c:pt>
                <c:pt idx="3">
                  <c:v>SU</c:v>
                </c:pt>
                <c:pt idx="4">
                  <c:v>SU+PRI-2191</c:v>
                </c:pt>
                <c:pt idx="5">
                  <c:v>SU+Calcitriol</c:v>
                </c:pt>
                <c:pt idx="6">
                  <c:v>CIS</c:v>
                </c:pt>
                <c:pt idx="7">
                  <c:v>CIS+PRI-2191</c:v>
                </c:pt>
                <c:pt idx="8">
                  <c:v>CIS+Calcitriol</c:v>
                </c:pt>
                <c:pt idx="9">
                  <c:v>DTX</c:v>
                </c:pt>
                <c:pt idx="10">
                  <c:v>DTX+PRI-2191</c:v>
                </c:pt>
                <c:pt idx="11">
                  <c:v>DTX+Calcitriol</c:v>
                </c:pt>
                <c:pt idx="12">
                  <c:v>SU+CIS</c:v>
                </c:pt>
                <c:pt idx="13">
                  <c:v>SU+CIS+PRI-2191</c:v>
                </c:pt>
                <c:pt idx="14">
                  <c:v>SU+CIS+Calcitriol</c:v>
                </c:pt>
                <c:pt idx="15">
                  <c:v>SU+DTX</c:v>
                </c:pt>
                <c:pt idx="16">
                  <c:v>SU+DTX+PRI-2191</c:v>
                </c:pt>
                <c:pt idx="17">
                  <c:v>SU+DTX+Calcitriol</c:v>
                </c:pt>
              </c:strCache>
            </c:strRef>
          </c:cat>
          <c:val>
            <c:numRef>
              <c:f>'Wykresy EN (2)'!$D$37:$D$54</c:f>
              <c:numCache>
                <c:formatCode>0.00</c:formatCode>
                <c:ptCount val="18"/>
                <c:pt idx="0">
                  <c:v>3.1545001106857598</c:v>
                </c:pt>
                <c:pt idx="1">
                  <c:v>0.49673836265103449</c:v>
                </c:pt>
                <c:pt idx="2">
                  <c:v>0.93440872823538268</c:v>
                </c:pt>
                <c:pt idx="3">
                  <c:v>16.131696541571273</c:v>
                </c:pt>
                <c:pt idx="4">
                  <c:v>16.948801037374722</c:v>
                </c:pt>
                <c:pt idx="5">
                  <c:v>16.40069346809171</c:v>
                </c:pt>
                <c:pt idx="6">
                  <c:v>29.879143385836816</c:v>
                </c:pt>
                <c:pt idx="7">
                  <c:v>36.827809311888345</c:v>
                </c:pt>
                <c:pt idx="8">
                  <c:v>37.227574355556307</c:v>
                </c:pt>
                <c:pt idx="9">
                  <c:v>2.1987233919146512</c:v>
                </c:pt>
                <c:pt idx="10">
                  <c:v>4.6435839722577787</c:v>
                </c:pt>
                <c:pt idx="11">
                  <c:v>4.1685740203903547</c:v>
                </c:pt>
                <c:pt idx="12">
                  <c:v>63.542722655560127</c:v>
                </c:pt>
                <c:pt idx="13">
                  <c:v>66.413281303799323</c:v>
                </c:pt>
                <c:pt idx="14">
                  <c:v>65.836784940452588</c:v>
                </c:pt>
                <c:pt idx="15">
                  <c:v>37.992624248568418</c:v>
                </c:pt>
                <c:pt idx="16">
                  <c:v>39.719194576925879</c:v>
                </c:pt>
                <c:pt idx="17">
                  <c:v>39.767405503380701</c:v>
                </c:pt>
              </c:numCache>
            </c:numRef>
          </c:val>
        </c:ser>
        <c:dLbls/>
        <c:axId val="142221696"/>
        <c:axId val="142223232"/>
      </c:barChart>
      <c:catAx>
        <c:axId val="142221696"/>
        <c:scaling>
          <c:orientation val="minMax"/>
        </c:scaling>
        <c:axPos val="b"/>
        <c:numFmt formatCode="General" sourceLinked="0"/>
        <c:tickLblPos val="nextTo"/>
        <c:crossAx val="142223232"/>
        <c:crosses val="autoZero"/>
        <c:auto val="1"/>
        <c:lblAlgn val="ctr"/>
        <c:lblOffset val="100"/>
      </c:catAx>
      <c:valAx>
        <c:axId val="142223232"/>
        <c:scaling>
          <c:orientation val="minMax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proliferation inhibition [%]</a:t>
                </a:r>
              </a:p>
            </c:rich>
          </c:tx>
          <c:layout/>
        </c:title>
        <c:numFmt formatCode="0.0" sourceLinked="0"/>
        <c:tickLblPos val="nextTo"/>
        <c:crossAx val="142221696"/>
        <c:crosses val="autoZero"/>
        <c:crossBetween val="between"/>
        <c:majorUnit val="10"/>
      </c:valAx>
    </c:plotArea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ysClr val="windowText" lastClr="000000"/>
            </a:solidFill>
          </c:spPr>
          <c:errBars>
            <c:errBarType val="both"/>
            <c:errValType val="cust"/>
            <c:plus>
              <c:numRef>
                <c:f>SU!$G$34:$G$52</c:f>
                <c:numCache>
                  <c:formatCode>General</c:formatCode>
                  <c:ptCount val="19"/>
                  <c:pt idx="0">
                    <c:v>6.0319743969118456</c:v>
                  </c:pt>
                  <c:pt idx="1">
                    <c:v>5.1268243784920973</c:v>
                  </c:pt>
                  <c:pt idx="2">
                    <c:v>2.1628187980849476</c:v>
                  </c:pt>
                  <c:pt idx="3">
                    <c:v>5.199776848133328</c:v>
                  </c:pt>
                  <c:pt idx="4">
                    <c:v>2.3079009654923519</c:v>
                  </c:pt>
                  <c:pt idx="5">
                    <c:v>0.58924975501410515</c:v>
                  </c:pt>
                  <c:pt idx="6">
                    <c:v>1.4424592628087221</c:v>
                  </c:pt>
                  <c:pt idx="7">
                    <c:v>3.0257818938958887</c:v>
                  </c:pt>
                  <c:pt idx="8">
                    <c:v>2.1095337392324183</c:v>
                  </c:pt>
                  <c:pt idx="9">
                    <c:v>3.0680977946008112</c:v>
                  </c:pt>
                  <c:pt idx="10">
                    <c:v>6.724349817599836</c:v>
                  </c:pt>
                  <c:pt idx="11">
                    <c:v>14.885002710945091</c:v>
                  </c:pt>
                  <c:pt idx="12">
                    <c:v>13.105731734573375</c:v>
                  </c:pt>
                  <c:pt idx="13">
                    <c:v>0.64830849546272007</c:v>
                  </c:pt>
                  <c:pt idx="14">
                    <c:v>0.51359068598951052</c:v>
                  </c:pt>
                  <c:pt idx="15">
                    <c:v>0.11782774895112919</c:v>
                  </c:pt>
                  <c:pt idx="16">
                    <c:v>6.2552918112137199</c:v>
                  </c:pt>
                  <c:pt idx="17">
                    <c:v>4.0445184241194312</c:v>
                  </c:pt>
                  <c:pt idx="18">
                    <c:v>3.440267333748483</c:v>
                  </c:pt>
                </c:numCache>
              </c:numRef>
            </c:plus>
            <c:minus>
              <c:numRef>
                <c:f>SU!$G$34:$G$52</c:f>
                <c:numCache>
                  <c:formatCode>General</c:formatCode>
                  <c:ptCount val="19"/>
                  <c:pt idx="0">
                    <c:v>6.0319743969118456</c:v>
                  </c:pt>
                  <c:pt idx="1">
                    <c:v>5.1268243784920973</c:v>
                  </c:pt>
                  <c:pt idx="2">
                    <c:v>2.1628187980849476</c:v>
                  </c:pt>
                  <c:pt idx="3">
                    <c:v>5.199776848133328</c:v>
                  </c:pt>
                  <c:pt idx="4">
                    <c:v>2.3079009654923519</c:v>
                  </c:pt>
                  <c:pt idx="5">
                    <c:v>0.58924975501410515</c:v>
                  </c:pt>
                  <c:pt idx="6">
                    <c:v>1.4424592628087221</c:v>
                  </c:pt>
                  <c:pt idx="7">
                    <c:v>3.0257818938958887</c:v>
                  </c:pt>
                  <c:pt idx="8">
                    <c:v>2.1095337392324183</c:v>
                  </c:pt>
                  <c:pt idx="9">
                    <c:v>3.0680977946008112</c:v>
                  </c:pt>
                  <c:pt idx="10">
                    <c:v>6.724349817599836</c:v>
                  </c:pt>
                  <c:pt idx="11">
                    <c:v>14.885002710945091</c:v>
                  </c:pt>
                  <c:pt idx="12">
                    <c:v>13.105731734573375</c:v>
                  </c:pt>
                  <c:pt idx="13">
                    <c:v>0.64830849546272007</c:v>
                  </c:pt>
                  <c:pt idx="14">
                    <c:v>0.51359068598951052</c:v>
                  </c:pt>
                  <c:pt idx="15">
                    <c:v>0.11782774895112919</c:v>
                  </c:pt>
                  <c:pt idx="16">
                    <c:v>6.2552918112137199</c:v>
                  </c:pt>
                  <c:pt idx="17">
                    <c:v>4.0445184241194312</c:v>
                  </c:pt>
                  <c:pt idx="18">
                    <c:v>3.440267333748483</c:v>
                  </c:pt>
                </c:numCache>
              </c:numRef>
            </c:minus>
          </c:errBars>
          <c:cat>
            <c:strRef>
              <c:f>SU!$A$34:$A$52</c:f>
              <c:strCache>
                <c:ptCount val="19"/>
                <c:pt idx="0">
                  <c:v>Control</c:v>
                </c:pt>
                <c:pt idx="1">
                  <c:v>EtOH/DMSO</c:v>
                </c:pt>
                <c:pt idx="2">
                  <c:v>PRI-2191</c:v>
                </c:pt>
                <c:pt idx="3">
                  <c:v>Calcitriol</c:v>
                </c:pt>
                <c:pt idx="4">
                  <c:v>SU</c:v>
                </c:pt>
                <c:pt idx="5">
                  <c:v>SU+PRI-2191</c:v>
                </c:pt>
                <c:pt idx="6">
                  <c:v>SU-Calcitriol</c:v>
                </c:pt>
                <c:pt idx="7">
                  <c:v>CIS</c:v>
                </c:pt>
                <c:pt idx="8">
                  <c:v>CIS+PRI-2191</c:v>
                </c:pt>
                <c:pt idx="9">
                  <c:v>CIS+Calcitriol</c:v>
                </c:pt>
                <c:pt idx="10">
                  <c:v>DTX</c:v>
                </c:pt>
                <c:pt idx="11">
                  <c:v>DTX+PRI-2191</c:v>
                </c:pt>
                <c:pt idx="12">
                  <c:v>DTX+Calcitriol</c:v>
                </c:pt>
                <c:pt idx="13">
                  <c:v>SU+CIS</c:v>
                </c:pt>
                <c:pt idx="14">
                  <c:v>SU+CIS+PRI-2191</c:v>
                </c:pt>
                <c:pt idx="15">
                  <c:v>SU+CIS+Calcitriol</c:v>
                </c:pt>
                <c:pt idx="16">
                  <c:v>SU+DTX</c:v>
                </c:pt>
                <c:pt idx="17">
                  <c:v>SU+DTX+PRI-2191</c:v>
                </c:pt>
                <c:pt idx="18">
                  <c:v>SU+DTX+Calcitriol</c:v>
                </c:pt>
              </c:strCache>
            </c:strRef>
          </c:cat>
          <c:val>
            <c:numRef>
              <c:f>SU!$F$34:$F$52</c:f>
              <c:numCache>
                <c:formatCode>0.00</c:formatCode>
                <c:ptCount val="19"/>
                <c:pt idx="0">
                  <c:v>15.527750000000001</c:v>
                </c:pt>
                <c:pt idx="1">
                  <c:v>18.861621596514738</c:v>
                </c:pt>
                <c:pt idx="2">
                  <c:v>10.584173352206237</c:v>
                </c:pt>
                <c:pt idx="3">
                  <c:v>15.825330437004856</c:v>
                </c:pt>
                <c:pt idx="4">
                  <c:v>10.536886447367751</c:v>
                </c:pt>
                <c:pt idx="5">
                  <c:v>7.2721196185630781</c:v>
                </c:pt>
                <c:pt idx="6">
                  <c:v>6.7884743440376516</c:v>
                </c:pt>
                <c:pt idx="7">
                  <c:v>20.399671532507956</c:v>
                </c:pt>
                <c:pt idx="8">
                  <c:v>14.964043073292952</c:v>
                </c:pt>
                <c:pt idx="9">
                  <c:v>14.599568034770693</c:v>
                </c:pt>
                <c:pt idx="10">
                  <c:v>58.665790073675581</c:v>
                </c:pt>
                <c:pt idx="11">
                  <c:v>46.707389202990655</c:v>
                </c:pt>
                <c:pt idx="12">
                  <c:v>50.270828630803159</c:v>
                </c:pt>
                <c:pt idx="13">
                  <c:v>23.875675650207491</c:v>
                </c:pt>
                <c:pt idx="14">
                  <c:v>23.167306124074855</c:v>
                </c:pt>
                <c:pt idx="15">
                  <c:v>20.323039946075333</c:v>
                </c:pt>
                <c:pt idx="16">
                  <c:v>28.15398949056803</c:v>
                </c:pt>
                <c:pt idx="17">
                  <c:v>21.105989020507799</c:v>
                </c:pt>
                <c:pt idx="18">
                  <c:v>20.347776280833813</c:v>
                </c:pt>
              </c:numCache>
            </c:numRef>
          </c:val>
        </c:ser>
        <c:dLbls/>
        <c:axId val="140278016"/>
        <c:axId val="140304384"/>
      </c:barChart>
      <c:catAx>
        <c:axId val="140278016"/>
        <c:scaling>
          <c:orientation val="minMax"/>
        </c:scaling>
        <c:axPos val="b"/>
        <c:numFmt formatCode="General" sourceLinked="0"/>
        <c:tickLblPos val="nextTo"/>
        <c:crossAx val="140304384"/>
        <c:crosses val="autoZero"/>
        <c:auto val="1"/>
        <c:lblAlgn val="ctr"/>
        <c:lblOffset val="100"/>
      </c:catAx>
      <c:valAx>
        <c:axId val="14030438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Caspase-3</a:t>
                </a:r>
                <a:r>
                  <a:rPr lang="pl-PL" baseline="0"/>
                  <a:t> activity Vmax</a:t>
                </a:r>
                <a:endParaRPr lang="pl-PL"/>
              </a:p>
            </c:rich>
          </c:tx>
          <c:layout/>
        </c:title>
        <c:numFmt formatCode="0.0" sourceLinked="0"/>
        <c:tickLblPos val="nextTo"/>
        <c:crossAx val="140278016"/>
        <c:crosses val="autoZero"/>
        <c:crossBetween val="between"/>
      </c:valAx>
    </c:plotArea>
    <c:plotVisOnly val="1"/>
    <c:dispBlanksAs val="gap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1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1"/>
            </a:solidFill>
          </c:spPr>
          <c:errBars>
            <c:errBarType val="both"/>
            <c:errValType val="cust"/>
            <c:plus>
              <c:numRef>
                <c:f>'GV+CIS (2)'!$E$4:$E$20</c:f>
                <c:numCache>
                  <c:formatCode>General</c:formatCode>
                  <c:ptCount val="17"/>
                  <c:pt idx="0">
                    <c:v>8.7460779781568352</c:v>
                  </c:pt>
                  <c:pt idx="1">
                    <c:v>2.5764025306617002</c:v>
                  </c:pt>
                  <c:pt idx="2">
                    <c:v>1.6077000056360806</c:v>
                  </c:pt>
                  <c:pt idx="3">
                    <c:v>13.40493405408203</c:v>
                  </c:pt>
                  <c:pt idx="4">
                    <c:v>7.6318827172840731</c:v>
                  </c:pt>
                  <c:pt idx="5">
                    <c:v>6.1740983795206841</c:v>
                  </c:pt>
                  <c:pt idx="6">
                    <c:v>13.768325969412532</c:v>
                  </c:pt>
                  <c:pt idx="7">
                    <c:v>12.612450198117745</c:v>
                  </c:pt>
                  <c:pt idx="8">
                    <c:v>3.1648118875333848</c:v>
                  </c:pt>
                  <c:pt idx="9">
                    <c:v>15.580390816664396</c:v>
                  </c:pt>
                  <c:pt idx="10">
                    <c:v>1.6093750339806998</c:v>
                  </c:pt>
                  <c:pt idx="11">
                    <c:v>0.60258636414707534</c:v>
                  </c:pt>
                  <c:pt idx="12">
                    <c:v>3.6458763452297078</c:v>
                  </c:pt>
                  <c:pt idx="13">
                    <c:v>10.441214166656556</c:v>
                  </c:pt>
                  <c:pt idx="14">
                    <c:v>9.0316678108423787</c:v>
                  </c:pt>
                  <c:pt idx="15">
                    <c:v>0.7095322042091996</c:v>
                  </c:pt>
                  <c:pt idx="16">
                    <c:v>2.1489049217655842</c:v>
                  </c:pt>
                </c:numCache>
              </c:numRef>
            </c:plus>
            <c:minus>
              <c:numRef>
                <c:f>'GV+CIS (2)'!$E$4:$E$19</c:f>
                <c:numCache>
                  <c:formatCode>General</c:formatCode>
                  <c:ptCount val="16"/>
                  <c:pt idx="0">
                    <c:v>8.7460779781568352</c:v>
                  </c:pt>
                  <c:pt idx="1">
                    <c:v>2.5764025306617002</c:v>
                  </c:pt>
                  <c:pt idx="2">
                    <c:v>1.6077000056360806</c:v>
                  </c:pt>
                  <c:pt idx="3">
                    <c:v>13.40493405408203</c:v>
                  </c:pt>
                  <c:pt idx="4">
                    <c:v>7.6318827172840731</c:v>
                  </c:pt>
                  <c:pt idx="5">
                    <c:v>6.1740983795206841</c:v>
                  </c:pt>
                  <c:pt idx="6">
                    <c:v>13.768325969412532</c:v>
                  </c:pt>
                  <c:pt idx="7">
                    <c:v>12.612450198117745</c:v>
                  </c:pt>
                  <c:pt idx="8">
                    <c:v>3.1648118875333848</c:v>
                  </c:pt>
                  <c:pt idx="9">
                    <c:v>15.580390816664396</c:v>
                  </c:pt>
                  <c:pt idx="10">
                    <c:v>1.6093750339806998</c:v>
                  </c:pt>
                  <c:pt idx="11">
                    <c:v>0.60258636414707534</c:v>
                  </c:pt>
                  <c:pt idx="12">
                    <c:v>3.6458763452297078</c:v>
                  </c:pt>
                  <c:pt idx="13">
                    <c:v>10.441214166656556</c:v>
                  </c:pt>
                  <c:pt idx="14">
                    <c:v>9.0316678108423787</c:v>
                  </c:pt>
                  <c:pt idx="15">
                    <c:v>0.7095322042091996</c:v>
                  </c:pt>
                </c:numCache>
              </c:numRef>
            </c:minus>
          </c:errBars>
          <c:cat>
            <c:strRef>
              <c:f>'GV+CIS (2)'!$B$4:$B$20</c:f>
              <c:strCache>
                <c:ptCount val="17"/>
                <c:pt idx="0">
                  <c:v>PRI-2191</c:v>
                </c:pt>
                <c:pt idx="1">
                  <c:v>Calcitriol</c:v>
                </c:pt>
                <c:pt idx="2">
                  <c:v>GV</c:v>
                </c:pt>
                <c:pt idx="3">
                  <c:v>GV+PRI-2191</c:v>
                </c:pt>
                <c:pt idx="4">
                  <c:v>GV+Calcitriol</c:v>
                </c:pt>
                <c:pt idx="5">
                  <c:v>CIS</c:v>
                </c:pt>
                <c:pt idx="6">
                  <c:v>CIS+PRI-2191</c:v>
                </c:pt>
                <c:pt idx="7">
                  <c:v>CIS+Calcitriol</c:v>
                </c:pt>
                <c:pt idx="8">
                  <c:v>DTX</c:v>
                </c:pt>
                <c:pt idx="9">
                  <c:v>DTX+PRI-2191</c:v>
                </c:pt>
                <c:pt idx="10">
                  <c:v>DTX+Calcitriol</c:v>
                </c:pt>
                <c:pt idx="11">
                  <c:v>GV+CIS</c:v>
                </c:pt>
                <c:pt idx="12">
                  <c:v>GV+CIS+PRI-2191</c:v>
                </c:pt>
                <c:pt idx="13">
                  <c:v>GV+CIS+Calcitriol</c:v>
                </c:pt>
                <c:pt idx="14">
                  <c:v>GV+DTX</c:v>
                </c:pt>
                <c:pt idx="15">
                  <c:v>GV+DTX+PRI-2191</c:v>
                </c:pt>
                <c:pt idx="16">
                  <c:v>GV+DTX+Calcitriol</c:v>
                </c:pt>
              </c:strCache>
            </c:strRef>
          </c:cat>
          <c:val>
            <c:numRef>
              <c:f>'GV+CIS (2)'!$D$4:$D$20</c:f>
              <c:numCache>
                <c:formatCode>General</c:formatCode>
                <c:ptCount val="17"/>
                <c:pt idx="0" formatCode="0.00">
                  <c:v>14.016</c:v>
                </c:pt>
                <c:pt idx="1">
                  <c:v>13.91</c:v>
                </c:pt>
                <c:pt idx="2" formatCode="0.00">
                  <c:v>36.496815576098747</c:v>
                </c:pt>
                <c:pt idx="3" formatCode="0.00">
                  <c:v>49.741280229000104</c:v>
                </c:pt>
                <c:pt idx="4" formatCode="0.00">
                  <c:v>40.923443977388025</c:v>
                </c:pt>
                <c:pt idx="5" formatCode="0.00">
                  <c:v>15.167400000000002</c:v>
                </c:pt>
                <c:pt idx="6" formatCode="0.00">
                  <c:v>41.33</c:v>
                </c:pt>
                <c:pt idx="7" formatCode="0.00">
                  <c:v>33.910000000000004</c:v>
                </c:pt>
                <c:pt idx="8" formatCode="0.00">
                  <c:v>4.1664194253645235</c:v>
                </c:pt>
                <c:pt idx="9" formatCode="0.00">
                  <c:v>35.253</c:v>
                </c:pt>
                <c:pt idx="10" formatCode="0.00">
                  <c:v>34.788000000000004</c:v>
                </c:pt>
                <c:pt idx="11" formatCode="0.00">
                  <c:v>48.586092904339758</c:v>
                </c:pt>
                <c:pt idx="12" formatCode="0.00">
                  <c:v>71.741976112920696</c:v>
                </c:pt>
                <c:pt idx="13" formatCode="0.00">
                  <c:v>68.246946658936096</c:v>
                </c:pt>
                <c:pt idx="14" formatCode="0.00">
                  <c:v>30.526353554470901</c:v>
                </c:pt>
                <c:pt idx="15" formatCode="0.00">
                  <c:v>57.251715033066823</c:v>
                </c:pt>
                <c:pt idx="16" formatCode="0.00">
                  <c:v>54.319505242305652</c:v>
                </c:pt>
              </c:numCache>
            </c:numRef>
          </c:val>
        </c:ser>
        <c:dLbls/>
        <c:axId val="146641280"/>
        <c:axId val="146642816"/>
      </c:barChart>
      <c:catAx>
        <c:axId val="146641280"/>
        <c:scaling>
          <c:orientation val="minMax"/>
        </c:scaling>
        <c:axPos val="b"/>
        <c:numFmt formatCode="General" sourceLinked="1"/>
        <c:majorTickMark val="none"/>
        <c:tickLblPos val="nextTo"/>
        <c:crossAx val="146642816"/>
        <c:crosses val="autoZero"/>
        <c:auto val="1"/>
        <c:lblAlgn val="ctr"/>
        <c:lblOffset val="100"/>
      </c:catAx>
      <c:valAx>
        <c:axId val="14664281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l-PL"/>
                  <a:t>proliferation inhibition [%]</a:t>
                </a:r>
              </a:p>
            </c:rich>
          </c:tx>
          <c:layout/>
        </c:title>
        <c:numFmt formatCode="0.0" sourceLinked="0"/>
        <c:majorTickMark val="none"/>
        <c:tickLblPos val="nextTo"/>
        <c:crossAx val="146641280"/>
        <c:crosses val="autoZero"/>
        <c:crossBetween val="between"/>
      </c:valAx>
    </c:plotArea>
    <c:plotVisOnly val="1"/>
    <c:dispBlanksAs val="gap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6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ysClr val="windowText" lastClr="000000"/>
            </a:solidFill>
          </c:spPr>
          <c:errBars>
            <c:errBarType val="both"/>
            <c:errValType val="cust"/>
            <c:plus>
              <c:numRef>
                <c:f>'GV + cyt'!$I$34:$I$52</c:f>
                <c:numCache>
                  <c:formatCode>General</c:formatCode>
                  <c:ptCount val="19"/>
                  <c:pt idx="0">
                    <c:v>0.67069078195544241</c:v>
                  </c:pt>
                  <c:pt idx="1">
                    <c:v>8.9816370857364234</c:v>
                  </c:pt>
                  <c:pt idx="2">
                    <c:v>41.326847403931346</c:v>
                  </c:pt>
                  <c:pt idx="3">
                    <c:v>9.7265361641802706</c:v>
                  </c:pt>
                  <c:pt idx="4">
                    <c:v>0.297064150251443</c:v>
                  </c:pt>
                  <c:pt idx="5">
                    <c:v>10.335780695772021</c:v>
                  </c:pt>
                  <c:pt idx="6">
                    <c:v>13.440398280519588</c:v>
                  </c:pt>
                  <c:pt idx="7">
                    <c:v>34.428804253399974</c:v>
                  </c:pt>
                  <c:pt idx="8">
                    <c:v>35.095390247639742</c:v>
                  </c:pt>
                  <c:pt idx="9">
                    <c:v>77.037533745520733</c:v>
                  </c:pt>
                  <c:pt idx="10">
                    <c:v>36.039284116627123</c:v>
                  </c:pt>
                  <c:pt idx="11">
                    <c:v>60.704145204079175</c:v>
                  </c:pt>
                  <c:pt idx="12">
                    <c:v>36.724502102190961</c:v>
                  </c:pt>
                  <c:pt idx="13">
                    <c:v>34.897137247089638</c:v>
                  </c:pt>
                  <c:pt idx="14">
                    <c:v>26.918147447613499</c:v>
                  </c:pt>
                  <c:pt idx="15">
                    <c:v>72.153191499022384</c:v>
                  </c:pt>
                  <c:pt idx="16">
                    <c:v>91.319377489115524</c:v>
                  </c:pt>
                  <c:pt idx="17">
                    <c:v>96.506662317767251</c:v>
                  </c:pt>
                  <c:pt idx="18">
                    <c:v>30.947321943470989</c:v>
                  </c:pt>
                </c:numCache>
              </c:numRef>
            </c:plus>
            <c:minus>
              <c:numRef>
                <c:f>'GV + cyt'!$I$34:$I$52</c:f>
                <c:numCache>
                  <c:formatCode>General</c:formatCode>
                  <c:ptCount val="19"/>
                  <c:pt idx="0">
                    <c:v>0.67069078195544241</c:v>
                  </c:pt>
                  <c:pt idx="1">
                    <c:v>8.9816370857364234</c:v>
                  </c:pt>
                  <c:pt idx="2">
                    <c:v>41.326847403931346</c:v>
                  </c:pt>
                  <c:pt idx="3">
                    <c:v>9.7265361641802706</c:v>
                  </c:pt>
                  <c:pt idx="4">
                    <c:v>0.297064150251443</c:v>
                  </c:pt>
                  <c:pt idx="5">
                    <c:v>10.335780695772021</c:v>
                  </c:pt>
                  <c:pt idx="6">
                    <c:v>13.440398280519588</c:v>
                  </c:pt>
                  <c:pt idx="7">
                    <c:v>34.428804253399974</c:v>
                  </c:pt>
                  <c:pt idx="8">
                    <c:v>35.095390247639742</c:v>
                  </c:pt>
                  <c:pt idx="9">
                    <c:v>77.037533745520733</c:v>
                  </c:pt>
                  <c:pt idx="10">
                    <c:v>36.039284116627123</c:v>
                  </c:pt>
                  <c:pt idx="11">
                    <c:v>60.704145204079175</c:v>
                  </c:pt>
                  <c:pt idx="12">
                    <c:v>36.724502102190961</c:v>
                  </c:pt>
                  <c:pt idx="13">
                    <c:v>34.897137247089638</c:v>
                  </c:pt>
                  <c:pt idx="14">
                    <c:v>26.918147447613499</c:v>
                  </c:pt>
                  <c:pt idx="15">
                    <c:v>72.153191499022384</c:v>
                  </c:pt>
                  <c:pt idx="16">
                    <c:v>91.319377489115524</c:v>
                  </c:pt>
                  <c:pt idx="17">
                    <c:v>96.506662317767251</c:v>
                  </c:pt>
                  <c:pt idx="18">
                    <c:v>30.947321943470989</c:v>
                  </c:pt>
                </c:numCache>
              </c:numRef>
            </c:minus>
          </c:errBars>
          <c:cat>
            <c:strRef>
              <c:f>'GV + cyt'!$B$34:$B$52</c:f>
              <c:strCache>
                <c:ptCount val="19"/>
                <c:pt idx="0">
                  <c:v>Control</c:v>
                </c:pt>
                <c:pt idx="1">
                  <c:v>EtOH/DMSO</c:v>
                </c:pt>
                <c:pt idx="2">
                  <c:v>PRI-2191</c:v>
                </c:pt>
                <c:pt idx="3">
                  <c:v>Calcitriol</c:v>
                </c:pt>
                <c:pt idx="4">
                  <c:v>GV</c:v>
                </c:pt>
                <c:pt idx="5">
                  <c:v>GV+PRI-2191</c:v>
                </c:pt>
                <c:pt idx="6">
                  <c:v>GV+Calcitriol</c:v>
                </c:pt>
                <c:pt idx="7">
                  <c:v>CIS</c:v>
                </c:pt>
                <c:pt idx="8">
                  <c:v>CIS+PRI-2191</c:v>
                </c:pt>
                <c:pt idx="9">
                  <c:v>CIS+Calcitriol</c:v>
                </c:pt>
                <c:pt idx="10">
                  <c:v>DTX</c:v>
                </c:pt>
                <c:pt idx="11">
                  <c:v>DTX+PRI-2191</c:v>
                </c:pt>
                <c:pt idx="12">
                  <c:v>DTX+Calcitriol</c:v>
                </c:pt>
                <c:pt idx="13">
                  <c:v>GV+CIS</c:v>
                </c:pt>
                <c:pt idx="14">
                  <c:v>GV+CIS+PRI-2191</c:v>
                </c:pt>
                <c:pt idx="15">
                  <c:v>GV+CIS+Calcitriol</c:v>
                </c:pt>
                <c:pt idx="16">
                  <c:v>GV+DTX</c:v>
                </c:pt>
                <c:pt idx="17">
                  <c:v>GV+DTX+PRI-2191</c:v>
                </c:pt>
                <c:pt idx="18">
                  <c:v>GV+DTX+Calcitriol</c:v>
                </c:pt>
              </c:strCache>
            </c:strRef>
          </c:cat>
          <c:val>
            <c:numRef>
              <c:f>'GV + cyt'!$H$34:$H$52</c:f>
              <c:numCache>
                <c:formatCode>0.00</c:formatCode>
                <c:ptCount val="19"/>
                <c:pt idx="0">
                  <c:v>40.633250000000011</c:v>
                </c:pt>
                <c:pt idx="1">
                  <c:v>42.286141260123003</c:v>
                </c:pt>
                <c:pt idx="2">
                  <c:v>80.698610779918695</c:v>
                </c:pt>
                <c:pt idx="3">
                  <c:v>72.576987084960749</c:v>
                </c:pt>
                <c:pt idx="4">
                  <c:v>46.213178946696289</c:v>
                </c:pt>
                <c:pt idx="5">
                  <c:v>53.27473921856101</c:v>
                </c:pt>
                <c:pt idx="6">
                  <c:v>52.396798338330463</c:v>
                </c:pt>
                <c:pt idx="7">
                  <c:v>110.3066417109433</c:v>
                </c:pt>
                <c:pt idx="8">
                  <c:v>186.19191732666798</c:v>
                </c:pt>
                <c:pt idx="9">
                  <c:v>174.17712558463779</c:v>
                </c:pt>
                <c:pt idx="10">
                  <c:v>100.60012456214469</c:v>
                </c:pt>
                <c:pt idx="11">
                  <c:v>165.99085181837324</c:v>
                </c:pt>
                <c:pt idx="12">
                  <c:v>176.08299407638037</c:v>
                </c:pt>
                <c:pt idx="13">
                  <c:v>138.19003925148311</c:v>
                </c:pt>
                <c:pt idx="14">
                  <c:v>147.2787345049602</c:v>
                </c:pt>
                <c:pt idx="15">
                  <c:v>175.74800774117767</c:v>
                </c:pt>
                <c:pt idx="16">
                  <c:v>182.01329742194545</c:v>
                </c:pt>
                <c:pt idx="17">
                  <c:v>180.39624106885921</c:v>
                </c:pt>
                <c:pt idx="18">
                  <c:v>157.88045261113419</c:v>
                </c:pt>
              </c:numCache>
            </c:numRef>
          </c:val>
        </c:ser>
        <c:dLbls/>
        <c:axId val="146962688"/>
        <c:axId val="147017728"/>
      </c:barChart>
      <c:catAx>
        <c:axId val="146962688"/>
        <c:scaling>
          <c:orientation val="minMax"/>
        </c:scaling>
        <c:axPos val="b"/>
        <c:numFmt formatCode="General" sourceLinked="0"/>
        <c:tickLblPos val="nextTo"/>
        <c:crossAx val="147017728"/>
        <c:crosses val="autoZero"/>
        <c:auto val="1"/>
        <c:lblAlgn val="ctr"/>
        <c:lblOffset val="100"/>
      </c:catAx>
      <c:valAx>
        <c:axId val="14701772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Caspase-3</a:t>
                </a:r>
                <a:r>
                  <a:rPr lang="pl-PL" baseline="0"/>
                  <a:t> activity [Vmax]</a:t>
                </a:r>
                <a:endParaRPr lang="pl-PL"/>
              </a:p>
            </c:rich>
          </c:tx>
          <c:layout/>
        </c:title>
        <c:numFmt formatCode="0.0" sourceLinked="0"/>
        <c:tickLblPos val="nextTo"/>
        <c:crossAx val="146962688"/>
        <c:crosses val="autoZero"/>
        <c:crossBetween val="between"/>
        <c:majorUnit val="100"/>
      </c:valAx>
    </c:plotArea>
    <c:plotVisOnly val="1"/>
    <c:dispBlanksAs val="gap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27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1"/>
            </a:solidFill>
          </c:spPr>
          <c:errBars>
            <c:errBarType val="both"/>
            <c:errValType val="cust"/>
            <c:plus>
              <c:numRef>
                <c:f>'SU+CIS (2)'!$E$4:$E$20</c:f>
                <c:numCache>
                  <c:formatCode>General</c:formatCode>
                  <c:ptCount val="17"/>
                  <c:pt idx="0">
                    <c:v>8.7460779781568352</c:v>
                  </c:pt>
                  <c:pt idx="1">
                    <c:v>2.5764025306617002</c:v>
                  </c:pt>
                  <c:pt idx="2">
                    <c:v>15.021137640005831</c:v>
                  </c:pt>
                  <c:pt idx="3">
                    <c:v>0.93338095116553566</c:v>
                  </c:pt>
                  <c:pt idx="4">
                    <c:v>2.0788939366885986</c:v>
                  </c:pt>
                  <c:pt idx="5">
                    <c:v>2.4150717794715741</c:v>
                  </c:pt>
                  <c:pt idx="6">
                    <c:v>14.068490797997255</c:v>
                  </c:pt>
                  <c:pt idx="7">
                    <c:v>13.496630443682353</c:v>
                  </c:pt>
                  <c:pt idx="8">
                    <c:v>3.1648118875333848</c:v>
                  </c:pt>
                  <c:pt idx="9">
                    <c:v>15.580390816664396</c:v>
                  </c:pt>
                  <c:pt idx="10">
                    <c:v>1.6093750339806998</c:v>
                  </c:pt>
                  <c:pt idx="11">
                    <c:v>1.3696658351583275</c:v>
                  </c:pt>
                  <c:pt idx="12">
                    <c:v>1.9484585253093731</c:v>
                  </c:pt>
                  <c:pt idx="13">
                    <c:v>1.6763603249592383</c:v>
                  </c:pt>
                  <c:pt idx="14">
                    <c:v>8.1008685730492527</c:v>
                  </c:pt>
                  <c:pt idx="15">
                    <c:v>0.1632769187104679</c:v>
                  </c:pt>
                  <c:pt idx="16">
                    <c:v>3.4070384220241721</c:v>
                  </c:pt>
                </c:numCache>
              </c:numRef>
            </c:plus>
            <c:minus>
              <c:numRef>
                <c:f>'SU+CIS (2)'!$E$4:$E$20</c:f>
                <c:numCache>
                  <c:formatCode>General</c:formatCode>
                  <c:ptCount val="17"/>
                  <c:pt idx="0">
                    <c:v>8.7460779781568352</c:v>
                  </c:pt>
                  <c:pt idx="1">
                    <c:v>2.5764025306617002</c:v>
                  </c:pt>
                  <c:pt idx="2">
                    <c:v>15.021137640005831</c:v>
                  </c:pt>
                  <c:pt idx="3">
                    <c:v>0.93338095116553566</c:v>
                  </c:pt>
                  <c:pt idx="4">
                    <c:v>2.0788939366885986</c:v>
                  </c:pt>
                  <c:pt idx="5">
                    <c:v>2.4150717794715741</c:v>
                  </c:pt>
                  <c:pt idx="6">
                    <c:v>14.068490797997255</c:v>
                  </c:pt>
                  <c:pt idx="7">
                    <c:v>13.496630443682353</c:v>
                  </c:pt>
                  <c:pt idx="8">
                    <c:v>3.1648118875333848</c:v>
                  </c:pt>
                  <c:pt idx="9">
                    <c:v>15.580390816664396</c:v>
                  </c:pt>
                  <c:pt idx="10">
                    <c:v>1.6093750339806998</c:v>
                  </c:pt>
                  <c:pt idx="11">
                    <c:v>1.3696658351583275</c:v>
                  </c:pt>
                  <c:pt idx="12">
                    <c:v>1.9484585253093731</c:v>
                  </c:pt>
                  <c:pt idx="13">
                    <c:v>1.6763603249592383</c:v>
                  </c:pt>
                  <c:pt idx="14">
                    <c:v>8.1008685730492527</c:v>
                  </c:pt>
                  <c:pt idx="15">
                    <c:v>0.1632769187104679</c:v>
                  </c:pt>
                  <c:pt idx="16">
                    <c:v>3.4070384220241721</c:v>
                  </c:pt>
                </c:numCache>
              </c:numRef>
            </c:minus>
          </c:errBars>
          <c:cat>
            <c:strRef>
              <c:f>'SU+CIS (2)'!$B$4:$B$20</c:f>
              <c:strCache>
                <c:ptCount val="17"/>
                <c:pt idx="0">
                  <c:v>PRI-2191</c:v>
                </c:pt>
                <c:pt idx="1">
                  <c:v>Calcitriol</c:v>
                </c:pt>
                <c:pt idx="2">
                  <c:v>SU</c:v>
                </c:pt>
                <c:pt idx="3">
                  <c:v>SU+PRI-2191</c:v>
                </c:pt>
                <c:pt idx="4">
                  <c:v>SU+Calcitriol</c:v>
                </c:pt>
                <c:pt idx="5">
                  <c:v>CIS</c:v>
                </c:pt>
                <c:pt idx="6">
                  <c:v>CIS+PRI-2191</c:v>
                </c:pt>
                <c:pt idx="7">
                  <c:v>CIS+Calcitriol</c:v>
                </c:pt>
                <c:pt idx="8">
                  <c:v>DTX</c:v>
                </c:pt>
                <c:pt idx="9">
                  <c:v>DTX+PRI-2191</c:v>
                </c:pt>
                <c:pt idx="10">
                  <c:v>DTX+Calcitriol</c:v>
                </c:pt>
                <c:pt idx="11">
                  <c:v>SU+CIS</c:v>
                </c:pt>
                <c:pt idx="12">
                  <c:v>SU+CIS+PRI-2191</c:v>
                </c:pt>
                <c:pt idx="13">
                  <c:v>SU+Cis+Calcitriol</c:v>
                </c:pt>
                <c:pt idx="14">
                  <c:v>SU+DTX</c:v>
                </c:pt>
                <c:pt idx="15">
                  <c:v>SU+DTX+PRI-2191</c:v>
                </c:pt>
                <c:pt idx="16">
                  <c:v>SU+DTX+Calcitriol</c:v>
                </c:pt>
              </c:strCache>
            </c:strRef>
          </c:cat>
          <c:val>
            <c:numRef>
              <c:f>'SU+CIS (2)'!$D$4:$D$20</c:f>
              <c:numCache>
                <c:formatCode>General</c:formatCode>
                <c:ptCount val="17"/>
                <c:pt idx="0" formatCode="0.00">
                  <c:v>14.016</c:v>
                </c:pt>
                <c:pt idx="1">
                  <c:v>13.91</c:v>
                </c:pt>
                <c:pt idx="2" formatCode="0.00">
                  <c:v>15.820666666666668</c:v>
                </c:pt>
                <c:pt idx="3" formatCode="0.00">
                  <c:v>53.93</c:v>
                </c:pt>
                <c:pt idx="4" formatCode="0.00">
                  <c:v>50.02</c:v>
                </c:pt>
                <c:pt idx="5" formatCode="0.00">
                  <c:v>4.6592000000000002</c:v>
                </c:pt>
                <c:pt idx="6" formatCode="0.00">
                  <c:v>32.27666666666665</c:v>
                </c:pt>
                <c:pt idx="7" formatCode="0.00">
                  <c:v>20.683333333333323</c:v>
                </c:pt>
                <c:pt idx="8" formatCode="0.00">
                  <c:v>4.1664194253645235</c:v>
                </c:pt>
                <c:pt idx="9" formatCode="0.00">
                  <c:v>35.253</c:v>
                </c:pt>
                <c:pt idx="10" formatCode="0.00">
                  <c:v>34.788000000000004</c:v>
                </c:pt>
                <c:pt idx="11" formatCode="0.00">
                  <c:v>13.0685</c:v>
                </c:pt>
                <c:pt idx="12" formatCode="0.00">
                  <c:v>56.762231763893006</c:v>
                </c:pt>
                <c:pt idx="13" formatCode="0.00">
                  <c:v>59.195365753490854</c:v>
                </c:pt>
                <c:pt idx="14" formatCode="0.00">
                  <c:v>59.30817910150413</c:v>
                </c:pt>
                <c:pt idx="15" formatCode="0.00">
                  <c:v>74.115454216431388</c:v>
                </c:pt>
                <c:pt idx="16" formatCode="0.00">
                  <c:v>72.389139971976633</c:v>
                </c:pt>
              </c:numCache>
            </c:numRef>
          </c:val>
        </c:ser>
        <c:dLbls/>
        <c:axId val="147059072"/>
        <c:axId val="147060608"/>
      </c:barChart>
      <c:catAx>
        <c:axId val="147059072"/>
        <c:scaling>
          <c:orientation val="minMax"/>
        </c:scaling>
        <c:axPos val="b"/>
        <c:numFmt formatCode="General" sourceLinked="1"/>
        <c:majorTickMark val="none"/>
        <c:tickLblPos val="nextTo"/>
        <c:crossAx val="147060608"/>
        <c:crosses val="autoZero"/>
        <c:auto val="1"/>
        <c:lblAlgn val="ctr"/>
        <c:lblOffset val="100"/>
      </c:catAx>
      <c:valAx>
        <c:axId val="14706060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l-PL"/>
                  <a:t>proliferation inhibition [%]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0.0" sourceLinked="0"/>
        <c:majorTickMark val="none"/>
        <c:tickLblPos val="nextTo"/>
        <c:crossAx val="147059072"/>
        <c:crosses val="autoZero"/>
        <c:crossBetween val="between"/>
      </c:valAx>
    </c:plotArea>
    <c:plotVisOnly val="1"/>
    <c:dispBlanksAs val="gap"/>
  </c:chart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6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ysClr val="windowText" lastClr="000000"/>
            </a:solidFill>
          </c:spPr>
          <c:errBars>
            <c:errBarType val="both"/>
            <c:errValType val="cust"/>
            <c:plus>
              <c:numRef>
                <c:f>'SU + cyt'!$I$35:$I$53</c:f>
                <c:numCache>
                  <c:formatCode>General</c:formatCode>
                  <c:ptCount val="19"/>
                  <c:pt idx="0">
                    <c:v>0.67069078195544241</c:v>
                  </c:pt>
                  <c:pt idx="1">
                    <c:v>8.9816370857364234</c:v>
                  </c:pt>
                  <c:pt idx="2">
                    <c:v>41.326847403931346</c:v>
                  </c:pt>
                  <c:pt idx="3">
                    <c:v>9.7265361641802706</c:v>
                  </c:pt>
                  <c:pt idx="4">
                    <c:v>6.4393591284582374</c:v>
                  </c:pt>
                  <c:pt idx="5">
                    <c:v>13.404463182647198</c:v>
                  </c:pt>
                  <c:pt idx="6">
                    <c:v>16.000906778424444</c:v>
                  </c:pt>
                  <c:pt idx="7">
                    <c:v>34.428804253399974</c:v>
                  </c:pt>
                  <c:pt idx="8">
                    <c:v>35.095390247639742</c:v>
                  </c:pt>
                  <c:pt idx="9">
                    <c:v>77.037533745520733</c:v>
                  </c:pt>
                  <c:pt idx="10">
                    <c:v>36.039284116627123</c:v>
                  </c:pt>
                  <c:pt idx="11">
                    <c:v>60.704145204079175</c:v>
                  </c:pt>
                  <c:pt idx="12">
                    <c:v>36.724502102190961</c:v>
                  </c:pt>
                  <c:pt idx="13">
                    <c:v>11.304190177629868</c:v>
                  </c:pt>
                  <c:pt idx="14">
                    <c:v>97.451483319870391</c:v>
                  </c:pt>
                  <c:pt idx="15">
                    <c:v>127.69457325554609</c:v>
                  </c:pt>
                  <c:pt idx="16">
                    <c:v>30.682722060851294</c:v>
                  </c:pt>
                  <c:pt idx="17">
                    <c:v>116.89620859582961</c:v>
                  </c:pt>
                  <c:pt idx="18">
                    <c:v>66.873153852893338</c:v>
                  </c:pt>
                </c:numCache>
              </c:numRef>
            </c:plus>
            <c:minus>
              <c:numRef>
                <c:f>'SU + cyt'!$I$35:$I$53</c:f>
                <c:numCache>
                  <c:formatCode>General</c:formatCode>
                  <c:ptCount val="19"/>
                  <c:pt idx="0">
                    <c:v>0.67069078195544241</c:v>
                  </c:pt>
                  <c:pt idx="1">
                    <c:v>8.9816370857364234</c:v>
                  </c:pt>
                  <c:pt idx="2">
                    <c:v>41.326847403931346</c:v>
                  </c:pt>
                  <c:pt idx="3">
                    <c:v>9.7265361641802706</c:v>
                  </c:pt>
                  <c:pt idx="4">
                    <c:v>6.4393591284582374</c:v>
                  </c:pt>
                  <c:pt idx="5">
                    <c:v>13.404463182647198</c:v>
                  </c:pt>
                  <c:pt idx="6">
                    <c:v>16.000906778424444</c:v>
                  </c:pt>
                  <c:pt idx="7">
                    <c:v>34.428804253399974</c:v>
                  </c:pt>
                  <c:pt idx="8">
                    <c:v>35.095390247639742</c:v>
                  </c:pt>
                  <c:pt idx="9">
                    <c:v>77.037533745520733</c:v>
                  </c:pt>
                  <c:pt idx="10">
                    <c:v>36.039284116627123</c:v>
                  </c:pt>
                  <c:pt idx="11">
                    <c:v>60.704145204079175</c:v>
                  </c:pt>
                  <c:pt idx="12">
                    <c:v>36.724502102190961</c:v>
                  </c:pt>
                  <c:pt idx="13">
                    <c:v>11.304190177629868</c:v>
                  </c:pt>
                  <c:pt idx="14">
                    <c:v>97.451483319870391</c:v>
                  </c:pt>
                  <c:pt idx="15">
                    <c:v>127.69457325554609</c:v>
                  </c:pt>
                  <c:pt idx="16">
                    <c:v>30.682722060851294</c:v>
                  </c:pt>
                  <c:pt idx="17">
                    <c:v>116.89620859582961</c:v>
                  </c:pt>
                  <c:pt idx="18">
                    <c:v>66.873153852893338</c:v>
                  </c:pt>
                </c:numCache>
              </c:numRef>
            </c:minus>
          </c:errBars>
          <c:cat>
            <c:strRef>
              <c:f>'SU + cyt'!$B$35:$B$53</c:f>
              <c:strCache>
                <c:ptCount val="19"/>
                <c:pt idx="0">
                  <c:v>Control</c:v>
                </c:pt>
                <c:pt idx="1">
                  <c:v>EtOH/DMSO</c:v>
                </c:pt>
                <c:pt idx="2">
                  <c:v>PRI-2191</c:v>
                </c:pt>
                <c:pt idx="3">
                  <c:v>Calcitriol</c:v>
                </c:pt>
                <c:pt idx="4">
                  <c:v>SU</c:v>
                </c:pt>
                <c:pt idx="5">
                  <c:v>SU+PRI-2191</c:v>
                </c:pt>
                <c:pt idx="6">
                  <c:v>SU+Calcitriol</c:v>
                </c:pt>
                <c:pt idx="7">
                  <c:v>CIS</c:v>
                </c:pt>
                <c:pt idx="8">
                  <c:v>CIS+PRI-2191</c:v>
                </c:pt>
                <c:pt idx="9">
                  <c:v>CIS+Calcitriol</c:v>
                </c:pt>
                <c:pt idx="10">
                  <c:v>DTX</c:v>
                </c:pt>
                <c:pt idx="11">
                  <c:v>DTX+PRI-2191</c:v>
                </c:pt>
                <c:pt idx="12">
                  <c:v>DTX+Calcitriol</c:v>
                </c:pt>
                <c:pt idx="13">
                  <c:v>SU+CIS</c:v>
                </c:pt>
                <c:pt idx="14">
                  <c:v>SU+CIS+PRI-2191</c:v>
                </c:pt>
                <c:pt idx="15">
                  <c:v>SU+CIS+Calcitriol</c:v>
                </c:pt>
                <c:pt idx="16">
                  <c:v>SU+DTX</c:v>
                </c:pt>
                <c:pt idx="17">
                  <c:v>SU+DTX+PRI-2191</c:v>
                </c:pt>
                <c:pt idx="18">
                  <c:v>SU+DTX+Calcitriol</c:v>
                </c:pt>
              </c:strCache>
            </c:strRef>
          </c:cat>
          <c:val>
            <c:numRef>
              <c:f>'SU + cyt'!$H$35:$H$53</c:f>
              <c:numCache>
                <c:formatCode>0.00</c:formatCode>
                <c:ptCount val="19"/>
                <c:pt idx="0">
                  <c:v>40.633250000000011</c:v>
                </c:pt>
                <c:pt idx="1">
                  <c:v>42.286141260123003</c:v>
                </c:pt>
                <c:pt idx="2">
                  <c:v>80.698610779918695</c:v>
                </c:pt>
                <c:pt idx="3">
                  <c:v>72.576987084960749</c:v>
                </c:pt>
                <c:pt idx="4">
                  <c:v>36.146848704755158</c:v>
                </c:pt>
                <c:pt idx="5">
                  <c:v>73.985845168244083</c:v>
                </c:pt>
                <c:pt idx="6">
                  <c:v>71.626456861882914</c:v>
                </c:pt>
                <c:pt idx="7">
                  <c:v>110.3066417109433</c:v>
                </c:pt>
                <c:pt idx="8">
                  <c:v>186.19191732666798</c:v>
                </c:pt>
                <c:pt idx="9">
                  <c:v>174.17712558463779</c:v>
                </c:pt>
                <c:pt idx="10">
                  <c:v>100.60012456214469</c:v>
                </c:pt>
                <c:pt idx="11">
                  <c:v>165.99085181837324</c:v>
                </c:pt>
                <c:pt idx="12">
                  <c:v>176.08299407638037</c:v>
                </c:pt>
                <c:pt idx="13">
                  <c:v>135.97958637109622</c:v>
                </c:pt>
                <c:pt idx="14">
                  <c:v>232.76967973579804</c:v>
                </c:pt>
                <c:pt idx="15">
                  <c:v>297.85797787199817</c:v>
                </c:pt>
                <c:pt idx="16">
                  <c:v>166.99089428158905</c:v>
                </c:pt>
                <c:pt idx="17">
                  <c:v>272.54608840622728</c:v>
                </c:pt>
                <c:pt idx="18">
                  <c:v>237.75953794097484</c:v>
                </c:pt>
              </c:numCache>
            </c:numRef>
          </c:val>
        </c:ser>
        <c:dLbls/>
        <c:axId val="139262208"/>
        <c:axId val="147288064"/>
      </c:barChart>
      <c:catAx>
        <c:axId val="139262208"/>
        <c:scaling>
          <c:orientation val="minMax"/>
        </c:scaling>
        <c:axPos val="b"/>
        <c:numFmt formatCode="General" sourceLinked="0"/>
        <c:tickLblPos val="nextTo"/>
        <c:crossAx val="147288064"/>
        <c:crosses val="autoZero"/>
        <c:auto val="1"/>
        <c:lblAlgn val="ctr"/>
        <c:lblOffset val="100"/>
      </c:catAx>
      <c:valAx>
        <c:axId val="14728806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Caspase-3</a:t>
                </a:r>
                <a:r>
                  <a:rPr lang="pl-PL" baseline="0"/>
                  <a:t> activity [Vmax]</a:t>
                </a:r>
                <a:endParaRPr lang="pl-PL"/>
              </a:p>
            </c:rich>
          </c:tx>
          <c:layout/>
        </c:title>
        <c:numFmt formatCode="0.0" sourceLinked="0"/>
        <c:tickLblPos val="nextTo"/>
        <c:crossAx val="139262208"/>
        <c:crosses val="autoZero"/>
        <c:crossBetween val="between"/>
        <c:majorUnit val="100"/>
      </c:valAx>
    </c:plotArea>
    <c:plotVisOnly val="1"/>
    <c:dispBlanksAs val="gap"/>
  </c:chart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1"/>
            </a:solidFill>
          </c:spPr>
          <c:errBars>
            <c:errBarType val="both"/>
            <c:errValType val="cust"/>
            <c:plus>
              <c:numRef>
                <c:f>Arkusz6!$G$4:$G$11</c:f>
                <c:numCache>
                  <c:formatCode>General</c:formatCode>
                  <c:ptCount val="8"/>
                  <c:pt idx="0">
                    <c:v>0.36520391965281968</c:v>
                  </c:pt>
                  <c:pt idx="1">
                    <c:v>0.40950393144785807</c:v>
                  </c:pt>
                  <c:pt idx="2">
                    <c:v>0.1574701049017721</c:v>
                  </c:pt>
                  <c:pt idx="3">
                    <c:v>0.63308604818532144</c:v>
                  </c:pt>
                  <c:pt idx="4">
                    <c:v>0.3514250323322346</c:v>
                  </c:pt>
                  <c:pt idx="5">
                    <c:v>0.76016910975472529</c:v>
                  </c:pt>
                  <c:pt idx="6">
                    <c:v>0.43530395776067671</c:v>
                  </c:pt>
                  <c:pt idx="7">
                    <c:v>0.47298472692381316</c:v>
                  </c:pt>
                </c:numCache>
              </c:numRef>
            </c:plus>
            <c:minus>
              <c:numRef>
                <c:f>Arkusz6!$G$4:$G$11</c:f>
                <c:numCache>
                  <c:formatCode>General</c:formatCode>
                  <c:ptCount val="8"/>
                  <c:pt idx="0">
                    <c:v>0.36520391965281968</c:v>
                  </c:pt>
                  <c:pt idx="1">
                    <c:v>0.40950393144785807</c:v>
                  </c:pt>
                  <c:pt idx="2">
                    <c:v>0.1574701049017721</c:v>
                  </c:pt>
                  <c:pt idx="3">
                    <c:v>0.63308604818532144</c:v>
                  </c:pt>
                  <c:pt idx="4">
                    <c:v>0.3514250323322346</c:v>
                  </c:pt>
                  <c:pt idx="5">
                    <c:v>0.76016910975472529</c:v>
                  </c:pt>
                  <c:pt idx="6">
                    <c:v>0.43530395776067671</c:v>
                  </c:pt>
                  <c:pt idx="7">
                    <c:v>0.47298472692381316</c:v>
                  </c:pt>
                </c:numCache>
              </c:numRef>
            </c:minus>
          </c:errBars>
          <c:cat>
            <c:strRef>
              <c:f>Arkusz6!$A$4:$A$11</c:f>
              <c:strCache>
                <c:ptCount val="8"/>
                <c:pt idx="0">
                  <c:v>Control</c:v>
                </c:pt>
                <c:pt idx="1">
                  <c:v>DTX</c:v>
                </c:pt>
                <c:pt idx="2">
                  <c:v>SU</c:v>
                </c:pt>
                <c:pt idx="3">
                  <c:v>PRI-2191</c:v>
                </c:pt>
                <c:pt idx="4">
                  <c:v>SU+PRI-2191</c:v>
                </c:pt>
                <c:pt idx="5">
                  <c:v>DTX+PRI-2191</c:v>
                </c:pt>
                <c:pt idx="6">
                  <c:v>SU+DTX</c:v>
                </c:pt>
                <c:pt idx="7">
                  <c:v>SU+DTX+PRI-2191</c:v>
                </c:pt>
              </c:strCache>
            </c:strRef>
          </c:cat>
          <c:val>
            <c:numRef>
              <c:f>Arkusz6!$F$4:$F$11</c:f>
              <c:numCache>
                <c:formatCode>0.00</c:formatCode>
                <c:ptCount val="8"/>
                <c:pt idx="0">
                  <c:v>1.0871533566357969</c:v>
                </c:pt>
                <c:pt idx="1">
                  <c:v>1.2868656716547184</c:v>
                </c:pt>
                <c:pt idx="2">
                  <c:v>1.2095141827875198</c:v>
                </c:pt>
                <c:pt idx="3">
                  <c:v>0.50231906125711911</c:v>
                </c:pt>
                <c:pt idx="4">
                  <c:v>1.1515560015109785</c:v>
                </c:pt>
                <c:pt idx="5">
                  <c:v>0.97538061155653066</c:v>
                </c:pt>
                <c:pt idx="6">
                  <c:v>1.2718171127042976</c:v>
                </c:pt>
                <c:pt idx="7">
                  <c:v>1.1576455956619118</c:v>
                </c:pt>
              </c:numCache>
            </c:numRef>
          </c:val>
        </c:ser>
        <c:dLbls/>
        <c:axId val="149906944"/>
        <c:axId val="149908480"/>
      </c:barChart>
      <c:catAx>
        <c:axId val="149906944"/>
        <c:scaling>
          <c:orientation val="minMax"/>
        </c:scaling>
        <c:axPos val="b"/>
        <c:tickLblPos val="nextTo"/>
        <c:crossAx val="149908480"/>
        <c:crosses val="autoZero"/>
        <c:auto val="1"/>
        <c:lblAlgn val="ctr"/>
        <c:lblOffset val="100"/>
      </c:catAx>
      <c:valAx>
        <c:axId val="149908480"/>
        <c:scaling>
          <c:orientation val="minMax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Bcl-2 relative expression</a:t>
                </a:r>
              </a:p>
            </c:rich>
          </c:tx>
          <c:layout/>
        </c:title>
        <c:numFmt formatCode="0.0" sourceLinked="0"/>
        <c:tickLblPos val="nextTo"/>
        <c:crossAx val="149906944"/>
        <c:crosses val="autoZero"/>
        <c:crossBetween val="between"/>
        <c:majorUnit val="0.4"/>
      </c:valAx>
    </c:plotArea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963DC-7F8D-4659-9F56-6CDE603F108A}" type="datetimeFigureOut">
              <a:rPr lang="pl-PL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A4798-0030-4CDC-8E81-C1E1C3CD51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4821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3C2BD-A2B8-4B47-A5F7-E6067E84CB62}" type="datetimeFigureOut">
              <a:rPr lang="pl-PL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CD094-B9A6-4E32-B8EF-2CA61100B89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080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0FDC-C41C-41B4-93C5-99302630E855}" type="datetimeFigureOut">
              <a:rPr lang="pl-PL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AEDAC-2C3A-4CA6-BD4B-DD1B2A62839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7580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668866-2A3A-4457-A976-EFE8F707465B}" type="datetimeFigureOut">
              <a:rPr lang="pl-PL" smtClean="0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D2CE96-95F9-42AC-A543-E53A8E1A1C6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2BAF6C-592B-49F6-9178-A61A13890241}" type="datetimeFigureOut">
              <a:rPr lang="pl-PL" smtClean="0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FDCAC-A11A-4EA8-8581-501C2F98D2D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C3D4F-E338-492E-BDC7-F25F52DC7B97}" type="datetimeFigureOut">
              <a:rPr lang="pl-PL" smtClean="0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B51B7-92ED-465C-888F-9003941253B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229445-5716-4DDE-A645-00EF4D7D163C}" type="datetimeFigureOut">
              <a:rPr lang="pl-PL" smtClean="0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A67A84-7BA6-4D79-827E-200716F3699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263BC9-2E4E-4F65-A505-45E64C287FCB}" type="datetimeFigureOut">
              <a:rPr lang="pl-PL" smtClean="0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AC03F-4E6C-4544-A1DC-B3D9093EE80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8507EE-4558-478D-9728-70BFF245515B}" type="datetimeFigureOut">
              <a:rPr lang="pl-PL" smtClean="0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0182B-8E53-4CA1-A77D-88431928AD9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7C5DD5-B86E-45F7-9A27-52CF62B7A88C}" type="datetimeFigureOut">
              <a:rPr lang="pl-PL" smtClean="0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8D5AE0-E8B3-405C-8250-4810B8D4629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C52EFD-AFCE-4D72-A0F8-6F78BABBBCC6}" type="datetimeFigureOut">
              <a:rPr lang="pl-PL" smtClean="0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2464D-8FF4-44A8-AB6A-1AAA07B8F7E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97F9C-4AAF-4C93-8FDB-3066795B3222}" type="datetimeFigureOut">
              <a:rPr lang="pl-PL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F3B72-3926-4FB3-AD6E-CA6B305381F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60062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A16B73-8019-4786-95B9-1CFB5DF5FC15}" type="datetimeFigureOut">
              <a:rPr lang="pl-PL" smtClean="0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897E5-EC2B-46CE-B0CC-C84EC828D50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400669-7F9C-433D-B624-E6A93CAFF070}" type="datetimeFigureOut">
              <a:rPr lang="pl-PL" smtClean="0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67C6B-D15A-43A6-AE21-93DF1A9E3A6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4A3565-5922-411B-B429-31F17986108F}" type="datetimeFigureOut">
              <a:rPr lang="pl-PL" smtClean="0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E51776-DA2E-4C5C-BA2A-D3F11D0FA6E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99C48-8CBA-43E0-8863-1E7AD693CC23}" type="datetimeFigureOut">
              <a:rPr lang="pl-PL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EEA56-2899-4DF1-83F2-B7D88200A23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166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86AA5-71D8-4B6F-9B77-6B402120125A}" type="datetimeFigureOut">
              <a:rPr lang="pl-PL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74E8-C02B-4676-85B7-AFDDA735FE3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06705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A145E-AC6B-4DEA-AC20-3057772DCBA8}" type="datetimeFigureOut">
              <a:rPr lang="pl-PL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8C3D5-C6C1-4F23-BEDD-67BEFAC2711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8008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A3213-944B-49DC-8FE1-4DBD56B8DCDF}" type="datetimeFigureOut">
              <a:rPr lang="pl-PL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D0AA5-AF6D-4E17-9F60-6A02EA90D8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4834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C1C49-157E-4D33-BF90-6775F157B8F9}" type="datetimeFigureOut">
              <a:rPr lang="pl-PL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1D747-C62D-4A36-904B-FE80EE6C7E0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4695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54074-432D-4FBC-94A2-B57DC9B3DBE1}" type="datetimeFigureOut">
              <a:rPr lang="pl-PL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7D510-7C8C-4853-B660-7D433CE2E0D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9912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292C8-AB30-41A4-B298-C723FA8F6FD5}" type="datetimeFigureOut">
              <a:rPr lang="pl-PL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60350-E3E6-4393-BC8B-A183FD2FF15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7238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6" descr="horizon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trike="noStrike" spc="60" baseline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CBE59A-31E2-4952-837D-CB51C16FCB9B}" type="datetimeFigureOut">
              <a:rPr lang="pl-PL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aseline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383A87-B3B9-4ABE-B960-CBBC94ADFBD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2" r:id="rId1"/>
    <p:sldLayoutId id="2147483904" r:id="rId2"/>
    <p:sldLayoutId id="2147483913" r:id="rId3"/>
    <p:sldLayoutId id="2147483903" r:id="rId4"/>
    <p:sldLayoutId id="2147483902" r:id="rId5"/>
    <p:sldLayoutId id="2147483901" r:id="rId6"/>
    <p:sldLayoutId id="2147483900" r:id="rId7"/>
    <p:sldLayoutId id="2147483899" r:id="rId8"/>
    <p:sldLayoutId id="2147483914" r:id="rId9"/>
    <p:sldLayoutId id="2147483898" r:id="rId10"/>
    <p:sldLayoutId id="214748389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CBE59A-31E2-4952-837D-CB51C16FCB9B}" type="datetimeFigureOut">
              <a:rPr lang="pl-PL" smtClean="0"/>
              <a:pPr>
                <a:defRPr/>
              </a:pPr>
              <a:t>2015-09-02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AB383A87-B3B9-4ABE-B960-CBBC94ADFBD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rkusz_programu_Microsoft_Office_Excel_97_20032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Arkusz_programu_Microsoft_Office_Excel_97_20035.xls"/><Relationship Id="rId5" Type="http://schemas.openxmlformats.org/officeDocument/2006/relationships/oleObject" Target="../embeddings/Arkusz_programu_Microsoft_Office_Excel_97_20034.xls"/><Relationship Id="rId4" Type="http://schemas.openxmlformats.org/officeDocument/2006/relationships/oleObject" Target="../embeddings/Arkusz_programu_Microsoft_Office_Excel_97_20033.xls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oleObject" Target="../embeddings/Arkusz_programu_Microsoft_Office_Excel_97_200310.xls"/><Relationship Id="rId18" Type="http://schemas.openxmlformats.org/officeDocument/2006/relationships/image" Target="../media/image55.png"/><Relationship Id="rId3" Type="http://schemas.openxmlformats.org/officeDocument/2006/relationships/oleObject" Target="../embeddings/Arkusz_programu_Microsoft_Office_Excel_97_20036.xls"/><Relationship Id="rId7" Type="http://schemas.openxmlformats.org/officeDocument/2006/relationships/oleObject" Target="../embeddings/Arkusz_programu_Microsoft_Office_Excel_97_20038.xls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Arkusz_programu_Microsoft_Office_Excel_97_200311.xls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oleObject" Target="../embeddings/Arkusz_programu_Microsoft_Office_Excel_97_20039.xls"/><Relationship Id="rId4" Type="http://schemas.openxmlformats.org/officeDocument/2006/relationships/oleObject" Target="../embeddings/Arkusz_programu_Microsoft_Office_Excel_97_20037.xls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oleObject" Target="../embeddings/Arkusz_programu_Microsoft_Office_Excel_97_200312.xls"/><Relationship Id="rId7" Type="http://schemas.openxmlformats.org/officeDocument/2006/relationships/oleObject" Target="../embeddings/Arkusz_programu_Microsoft_Office_Excel_97_200314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oleObject" Target="../embeddings/Arkusz_programu_Microsoft_Office_Excel_97_200313.xls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rkusz_programu_Microsoft_Office_Excel_97_200315.xls"/><Relationship Id="rId7" Type="http://schemas.openxmlformats.org/officeDocument/2006/relationships/oleObject" Target="../embeddings/Arkusz_programu_Microsoft_Office_Excel_97_200319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Arkusz_programu_Microsoft_Office_Excel_97_200318.xls"/><Relationship Id="rId5" Type="http://schemas.openxmlformats.org/officeDocument/2006/relationships/oleObject" Target="../embeddings/Arkusz_programu_Microsoft_Office_Excel_97_200317.xls"/><Relationship Id="rId4" Type="http://schemas.openxmlformats.org/officeDocument/2006/relationships/oleObject" Target="../embeddings/Arkusz_programu_Microsoft_Office_Excel_97_200316.xls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oleObject" Target="../embeddings/Arkusz_programu_Microsoft_Office_Excel_97_200320.xls"/><Relationship Id="rId18" Type="http://schemas.openxmlformats.org/officeDocument/2006/relationships/chart" Target="../charts/chart13.xml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chart" Target="../charts/chart12.xml"/><Relationship Id="rId2" Type="http://schemas.openxmlformats.org/officeDocument/2006/relationships/slideLayout" Target="../slideLayouts/slideLayout13.xml"/><Relationship Id="rId16" Type="http://schemas.openxmlformats.org/officeDocument/2006/relationships/chart" Target="../charts/chart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chart" Target="../charts/chart10.xml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79.emf"/><Relationship Id="rId7" Type="http://schemas.openxmlformats.org/officeDocument/2006/relationships/image" Target="../media/image82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chart" Target="../charts/chart15.xml"/><Relationship Id="rId4" Type="http://schemas.openxmlformats.org/officeDocument/2006/relationships/image" Target="../media/image80.emf"/><Relationship Id="rId9" Type="http://schemas.openxmlformats.org/officeDocument/2006/relationships/chart" Target="../charts/char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image" Target="../media/image84.png"/><Relationship Id="rId7" Type="http://schemas.openxmlformats.org/officeDocument/2006/relationships/chart" Target="../charts/chart19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chart" Target="../charts/char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Arkusz_programu_Microsoft_Office_Excel_97_20031.xls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1658267" y="332656"/>
            <a:ext cx="5041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r>
              <a:rPr lang="en-US" sz="1600" b="1" dirty="0">
                <a:solidFill>
                  <a:srgbClr val="0070C0"/>
                </a:solidFill>
                <a:latin typeface="Britannic Bold" pitchFamily="34" charset="0"/>
              </a:rPr>
              <a:t>3rd International Conference on Integrative Biology</a:t>
            </a:r>
          </a:p>
          <a:p>
            <a:r>
              <a:rPr lang="en-US" sz="1600" b="1" dirty="0">
                <a:solidFill>
                  <a:srgbClr val="0070C0"/>
                </a:solidFill>
                <a:latin typeface="Britannic Bold" pitchFamily="34" charset="0"/>
              </a:rPr>
              <a:t>Valencia, Spain</a:t>
            </a:r>
          </a:p>
        </p:txBody>
      </p:sp>
      <p:pic>
        <p:nvPicPr>
          <p:cNvPr id="5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28" y="455821"/>
            <a:ext cx="1572982" cy="52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4472" y="424286"/>
            <a:ext cx="1031577" cy="1284312"/>
          </a:xfrm>
          <a:prstGeom prst="rect">
            <a:avLst/>
          </a:prstGeom>
        </p:spPr>
      </p:pic>
      <p:pic>
        <p:nvPicPr>
          <p:cNvPr id="7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67694"/>
            <a:ext cx="1308100" cy="10271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1"/>
          <p:cNvSpPr txBox="1">
            <a:spLocks/>
          </p:cNvSpPr>
          <p:nvPr/>
        </p:nvSpPr>
        <p:spPr bwMode="auto">
          <a:xfrm>
            <a:off x="661988" y="2565400"/>
            <a:ext cx="7772400" cy="1301750"/>
          </a:xfrm>
          <a:prstGeom prst="rect">
            <a:avLst/>
          </a:prstGeo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Antiangiogenic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treatment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 non-small </a:t>
            </a:r>
            <a:r>
              <a:rPr kumimoji="0" lang="pl-P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cell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lung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cancer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NSCLC</a:t>
            </a:r>
          </a:p>
        </p:txBody>
      </p:sp>
      <p:sp>
        <p:nvSpPr>
          <p:cNvPr id="11" name="Podtytuł 2"/>
          <p:cNvSpPr txBox="1">
            <a:spLocks/>
          </p:cNvSpPr>
          <p:nvPr/>
        </p:nvSpPr>
        <p:spPr>
          <a:xfrm>
            <a:off x="1908175" y="4292600"/>
            <a:ext cx="5327650" cy="1871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Ewa Maj</a:t>
            </a:r>
            <a:endParaRPr kumimoji="0" lang="pl-PL" sz="2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Ludwik Hirszfeld </a:t>
            </a:r>
            <a:r>
              <a:rPr kumimoji="0" lang="pl-P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Institute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of </a:t>
            </a:r>
            <a:r>
              <a:rPr kumimoji="0" lang="pl-P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Immunology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b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and </a:t>
            </a:r>
            <a:r>
              <a:rPr kumimoji="0" lang="pl-P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Experimental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Therapy</a:t>
            </a:r>
            <a:endParaRPr kumimoji="0" lang="pl-PL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Polish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Academy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of </a:t>
            </a:r>
            <a:r>
              <a:rPr kumimoji="0" lang="pl-P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Sciences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Wroclaw</a:t>
            </a: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Poland</a:t>
            </a:r>
            <a:endParaRPr kumimoji="0" lang="pl-PL" sz="2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635375" y="6313488"/>
            <a:ext cx="158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400" dirty="0">
                <a:solidFill>
                  <a:srgbClr val="000000"/>
                </a:solidFill>
                <a:latin typeface="Arial" charset="0"/>
              </a:rPr>
              <a:t>August 05, 2015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2663" y="1772816"/>
            <a:ext cx="2113781" cy="66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836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9552" y="188640"/>
            <a:ext cx="8229600" cy="692150"/>
          </a:xfrm>
          <a:extLst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pl-PL" sz="2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Interplay</a:t>
            </a:r>
            <a:r>
              <a:rPr lang="pl-PL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l-PL" sz="2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between</a:t>
            </a:r>
            <a:r>
              <a:rPr lang="pl-PL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p53 and VEGF in NSCLC</a:t>
            </a:r>
          </a:p>
        </p:txBody>
      </p:sp>
      <p:sp>
        <p:nvSpPr>
          <p:cNvPr id="108546" name="Rectangle 3"/>
          <p:cNvSpPr>
            <a:spLocks noGrp="1"/>
          </p:cNvSpPr>
          <p:nvPr>
            <p:ph type="body" idx="4294967295"/>
          </p:nvPr>
        </p:nvSpPr>
        <p:spPr>
          <a:xfrm>
            <a:off x="647973" y="980728"/>
            <a:ext cx="8229600" cy="316865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p53 down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regultes</a:t>
            </a: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 VEGF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expression</a:t>
            </a: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;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mutated</a:t>
            </a: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 p53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up-regulates</a:t>
            </a: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 VEGF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expression</a:t>
            </a:r>
            <a:endParaRPr lang="pl-PL" sz="20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pl-PL" sz="20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p21/E2F/Rb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pathway</a:t>
            </a: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 in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extended</a:t>
            </a: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hypoxia</a:t>
            </a: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acts</a:t>
            </a: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 as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represor</a:t>
            </a: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 of VEGF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expression</a:t>
            </a:r>
            <a:endParaRPr lang="pl-PL" sz="20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pl-PL" sz="1100" dirty="0" smtClean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pl-PL" sz="1100" dirty="0" err="1" smtClean="0">
                <a:solidFill>
                  <a:schemeClr val="tx1"/>
                </a:solidFill>
                <a:latin typeface="Calibri" pitchFamily="34" charset="0"/>
              </a:rPr>
              <a:t>Ghahremani</a:t>
            </a:r>
            <a:r>
              <a:rPr lang="pl-PL" sz="1100" dirty="0" smtClean="0">
                <a:solidFill>
                  <a:schemeClr val="tx1"/>
                </a:solidFill>
                <a:latin typeface="Calibri" pitchFamily="34" charset="0"/>
              </a:rPr>
              <a:t> M. F. et al. </a:t>
            </a:r>
            <a:r>
              <a:rPr lang="pl-PL" sz="1100" i="1" dirty="0" smtClean="0">
                <a:solidFill>
                  <a:schemeClr val="tx1"/>
                </a:solidFill>
                <a:latin typeface="Calibri" pitchFamily="34" charset="0"/>
              </a:rPr>
              <a:t>Cell </a:t>
            </a:r>
            <a:r>
              <a:rPr lang="pl-PL" sz="1100" i="1" dirty="0" err="1" smtClean="0">
                <a:solidFill>
                  <a:schemeClr val="tx1"/>
                </a:solidFill>
                <a:latin typeface="Calibri" pitchFamily="34" charset="0"/>
              </a:rPr>
              <a:t>Death</a:t>
            </a:r>
            <a:r>
              <a:rPr lang="pl-PL" sz="1100" i="1" dirty="0" smtClean="0">
                <a:solidFill>
                  <a:schemeClr val="tx1"/>
                </a:solidFill>
                <a:latin typeface="Calibri" pitchFamily="34" charset="0"/>
              </a:rPr>
              <a:t> and </a:t>
            </a:r>
            <a:r>
              <a:rPr lang="pl-PL" sz="1100" i="1" dirty="0" err="1" smtClean="0">
                <a:solidFill>
                  <a:schemeClr val="tx1"/>
                </a:solidFill>
                <a:latin typeface="Calibri" pitchFamily="34" charset="0"/>
              </a:rPr>
              <a:t>Differentiation</a:t>
            </a:r>
            <a:r>
              <a:rPr lang="pl-PL" sz="1100" dirty="0" smtClean="0">
                <a:solidFill>
                  <a:schemeClr val="tx1"/>
                </a:solidFill>
                <a:latin typeface="Calibri" pitchFamily="34" charset="0"/>
              </a:rPr>
              <a:t> 2013, 20: 888-897)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pl-PL" sz="1400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Mutated</a:t>
            </a: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 p53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positively</a:t>
            </a: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correlated</a:t>
            </a: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 with VEGF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level</a:t>
            </a:r>
            <a:r>
              <a:rPr lang="pl-PL" sz="2000" b="1" dirty="0" smtClean="0">
                <a:solidFill>
                  <a:schemeClr val="tx1"/>
                </a:solidFill>
                <a:latin typeface="Calibri" pitchFamily="34" charset="0"/>
              </a:rPr>
              <a:t> in NSCLC tumor </a:t>
            </a:r>
            <a:r>
              <a:rPr lang="pl-PL" sz="2000" b="1" dirty="0" err="1" smtClean="0">
                <a:solidFill>
                  <a:schemeClr val="tx1"/>
                </a:solidFill>
                <a:latin typeface="Calibri" pitchFamily="34" charset="0"/>
              </a:rPr>
              <a:t>specimens</a:t>
            </a:r>
            <a:endParaRPr lang="pl-PL" sz="20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pl-PL" sz="1100" dirty="0" smtClean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pl-PL" sz="1100" dirty="0" err="1" smtClean="0">
                <a:solidFill>
                  <a:schemeClr val="tx1"/>
                </a:solidFill>
                <a:latin typeface="Calibri" pitchFamily="34" charset="0"/>
              </a:rPr>
              <a:t>Niklińska</a:t>
            </a:r>
            <a:r>
              <a:rPr lang="pl-PL" sz="1100" dirty="0" smtClean="0">
                <a:solidFill>
                  <a:schemeClr val="tx1"/>
                </a:solidFill>
                <a:latin typeface="Calibri" pitchFamily="34" charset="0"/>
              </a:rPr>
              <a:t> et al., </a:t>
            </a:r>
            <a:r>
              <a:rPr lang="pl-PL" sz="1100" i="1" dirty="0" err="1" smtClean="0">
                <a:solidFill>
                  <a:schemeClr val="tx1"/>
                </a:solidFill>
                <a:latin typeface="Calibri" pitchFamily="34" charset="0"/>
              </a:rPr>
              <a:t>Lung</a:t>
            </a:r>
            <a:r>
              <a:rPr lang="pl-PL" sz="1100" i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sz="1100" i="1" dirty="0" err="1" smtClean="0">
                <a:solidFill>
                  <a:schemeClr val="tx1"/>
                </a:solidFill>
                <a:latin typeface="Calibri" pitchFamily="34" charset="0"/>
              </a:rPr>
              <a:t>Cancer</a:t>
            </a:r>
            <a:r>
              <a:rPr lang="pl-PL" sz="1100" i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l-PL" sz="1100" dirty="0" smtClean="0">
                <a:solidFill>
                  <a:schemeClr val="tx1"/>
                </a:solidFill>
                <a:latin typeface="Calibri" pitchFamily="34" charset="0"/>
              </a:rPr>
              <a:t>2001, 34, 59-64)</a:t>
            </a:r>
          </a:p>
        </p:txBody>
      </p:sp>
      <p:sp>
        <p:nvSpPr>
          <p:cNvPr id="108547" name="Text Box 4"/>
          <p:cNvSpPr txBox="1">
            <a:spLocks noChangeArrowheads="1"/>
          </p:cNvSpPr>
          <p:nvPr/>
        </p:nvSpPr>
        <p:spPr bwMode="auto">
          <a:xfrm>
            <a:off x="2915815" y="4946996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b="1" dirty="0">
                <a:solidFill>
                  <a:srgbClr val="000000"/>
                </a:solidFill>
                <a:latin typeface="Calibri" pitchFamily="34" charset="0"/>
              </a:rPr>
              <a:t>VEGF</a:t>
            </a:r>
          </a:p>
        </p:txBody>
      </p:sp>
      <p:sp>
        <p:nvSpPr>
          <p:cNvPr id="108548" name="Line 5"/>
          <p:cNvSpPr>
            <a:spLocks noChangeShapeType="1"/>
          </p:cNvSpPr>
          <p:nvPr/>
        </p:nvSpPr>
        <p:spPr bwMode="auto">
          <a:xfrm flipV="1">
            <a:off x="2699792" y="4985890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8549" name="AutoShape 6"/>
          <p:cNvSpPr>
            <a:spLocks noChangeArrowheads="1"/>
          </p:cNvSpPr>
          <p:nvPr/>
        </p:nvSpPr>
        <p:spPr bwMode="auto">
          <a:xfrm>
            <a:off x="1979711" y="5045869"/>
            <a:ext cx="503237" cy="142875"/>
          </a:xfrm>
          <a:prstGeom prst="rightArrow">
            <a:avLst>
              <a:gd name="adj1" fmla="val 50000"/>
              <a:gd name="adj2" fmla="val 880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108550" name="Text Box 7"/>
          <p:cNvSpPr txBox="1">
            <a:spLocks noChangeArrowheads="1"/>
          </p:cNvSpPr>
          <p:nvPr/>
        </p:nvSpPr>
        <p:spPr bwMode="auto">
          <a:xfrm>
            <a:off x="647973" y="4933951"/>
            <a:ext cx="1439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b="1" dirty="0">
                <a:solidFill>
                  <a:srgbClr val="000000"/>
                </a:solidFill>
                <a:latin typeface="Calibri" pitchFamily="34" charset="0"/>
              </a:rPr>
              <a:t>mutant p53</a:t>
            </a:r>
          </a:p>
        </p:txBody>
      </p:sp>
      <p:sp>
        <p:nvSpPr>
          <p:cNvPr id="108551" name="Text Box 8"/>
          <p:cNvSpPr txBox="1">
            <a:spLocks noChangeArrowheads="1"/>
          </p:cNvSpPr>
          <p:nvPr/>
        </p:nvSpPr>
        <p:spPr bwMode="auto">
          <a:xfrm>
            <a:off x="2915816" y="4318793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b="1" dirty="0">
                <a:solidFill>
                  <a:srgbClr val="000000"/>
                </a:solidFill>
                <a:latin typeface="Calibri" pitchFamily="34" charset="0"/>
              </a:rPr>
              <a:t>VEGF</a:t>
            </a:r>
          </a:p>
        </p:txBody>
      </p:sp>
      <p:sp>
        <p:nvSpPr>
          <p:cNvPr id="108552" name="Line 9"/>
          <p:cNvSpPr>
            <a:spLocks noChangeShapeType="1"/>
          </p:cNvSpPr>
          <p:nvPr/>
        </p:nvSpPr>
        <p:spPr bwMode="auto">
          <a:xfrm>
            <a:off x="2699792" y="4325143"/>
            <a:ext cx="0" cy="3603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8553" name="Text Box 10"/>
          <p:cNvSpPr txBox="1">
            <a:spLocks noChangeArrowheads="1"/>
          </p:cNvSpPr>
          <p:nvPr/>
        </p:nvSpPr>
        <p:spPr bwMode="auto">
          <a:xfrm>
            <a:off x="899592" y="4325143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b="1" dirty="0" err="1">
                <a:solidFill>
                  <a:srgbClr val="000000"/>
                </a:solidFill>
                <a:latin typeface="Calibri" pitchFamily="34" charset="0"/>
              </a:rPr>
              <a:t>wt</a:t>
            </a:r>
            <a:r>
              <a:rPr lang="pl-PL" b="1" dirty="0">
                <a:solidFill>
                  <a:srgbClr val="000000"/>
                </a:solidFill>
                <a:latin typeface="Calibri" pitchFamily="34" charset="0"/>
              </a:rPr>
              <a:t> p53</a:t>
            </a:r>
          </a:p>
        </p:txBody>
      </p:sp>
      <p:sp>
        <p:nvSpPr>
          <p:cNvPr id="108554" name="AutoShape 11"/>
          <p:cNvSpPr>
            <a:spLocks noChangeArrowheads="1"/>
          </p:cNvSpPr>
          <p:nvPr/>
        </p:nvSpPr>
        <p:spPr bwMode="auto">
          <a:xfrm>
            <a:off x="1979712" y="4446001"/>
            <a:ext cx="503237" cy="142875"/>
          </a:xfrm>
          <a:prstGeom prst="rightArrow">
            <a:avLst>
              <a:gd name="adj1" fmla="val 50000"/>
              <a:gd name="adj2" fmla="val 880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srgbClr val="000000"/>
              </a:solidFill>
            </a:endParaRPr>
          </a:p>
        </p:txBody>
      </p:sp>
      <p:pic>
        <p:nvPicPr>
          <p:cNvPr id="10855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0094" y="3625056"/>
            <a:ext cx="3832354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156" y="217488"/>
            <a:ext cx="8229600" cy="5476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2500" b="1" dirty="0" err="1" smtClean="0"/>
              <a:t>Anticancer</a:t>
            </a:r>
            <a:r>
              <a:rPr lang="pl-PL" sz="2500" b="1" dirty="0" smtClean="0"/>
              <a:t> </a:t>
            </a:r>
            <a:r>
              <a:rPr lang="pl-PL" sz="2500" b="1" dirty="0" err="1" smtClean="0"/>
              <a:t>activity</a:t>
            </a:r>
            <a:r>
              <a:rPr lang="pl-PL" sz="2500" b="1" dirty="0" smtClean="0"/>
              <a:t> of </a:t>
            </a:r>
            <a:r>
              <a:rPr lang="pl-PL" sz="2500" b="1" dirty="0" err="1" smtClean="0"/>
              <a:t>vitamin</a:t>
            </a:r>
            <a:r>
              <a:rPr lang="pl-PL" sz="2500" b="1" dirty="0" smtClean="0"/>
              <a:t> D</a:t>
            </a:r>
            <a:endParaRPr lang="pl-PL" sz="2500" b="1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70469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pole tekstowe 3"/>
          <p:cNvSpPr txBox="1">
            <a:spLocks noChangeArrowheads="1"/>
          </p:cNvSpPr>
          <p:nvPr/>
        </p:nvSpPr>
        <p:spPr bwMode="auto">
          <a:xfrm>
            <a:off x="686902" y="6265596"/>
            <a:ext cx="77041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r>
              <a:rPr lang="pl-PL" sz="1100" dirty="0" err="1">
                <a:latin typeface="Calibri" pitchFamily="34" charset="0"/>
                <a:cs typeface="Calibri" pitchFamily="34" charset="0"/>
              </a:rPr>
              <a:t>Chiang</a:t>
            </a:r>
            <a:r>
              <a:rPr lang="pl-PL" sz="1100" dirty="0">
                <a:latin typeface="Calibri" pitchFamily="34" charset="0"/>
                <a:cs typeface="Calibri" pitchFamily="34" charset="0"/>
              </a:rPr>
              <a:t> and Chen </a:t>
            </a:r>
            <a:r>
              <a:rPr lang="pl-PL" sz="1100" i="1" dirty="0" err="1">
                <a:latin typeface="Calibri" pitchFamily="34" charset="0"/>
                <a:cs typeface="Calibri" pitchFamily="34" charset="0"/>
              </a:rPr>
              <a:t>Anti-cancer</a:t>
            </a:r>
            <a:r>
              <a:rPr lang="pl-PL" sz="11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i="1" dirty="0" err="1">
                <a:latin typeface="Calibri" pitchFamily="34" charset="0"/>
                <a:cs typeface="Calibri" pitchFamily="34" charset="0"/>
              </a:rPr>
              <a:t>agents</a:t>
            </a:r>
            <a:r>
              <a:rPr lang="pl-PL" sz="1100" i="1" dirty="0">
                <a:latin typeface="Calibri" pitchFamily="34" charset="0"/>
                <a:cs typeface="Calibri" pitchFamily="34" charset="0"/>
              </a:rPr>
              <a:t> in </a:t>
            </a:r>
            <a:r>
              <a:rPr lang="pl-PL" sz="1100" i="1" dirty="0" err="1">
                <a:latin typeface="Calibri" pitchFamily="34" charset="0"/>
                <a:cs typeface="Calibri" pitchFamily="34" charset="0"/>
              </a:rPr>
              <a:t>Medicinal</a:t>
            </a:r>
            <a:r>
              <a:rPr lang="pl-PL" sz="11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i="1" dirty="0" err="1">
                <a:latin typeface="Calibri" pitchFamily="34" charset="0"/>
                <a:cs typeface="Calibri" pitchFamily="34" charset="0"/>
              </a:rPr>
              <a:t>Chemistry</a:t>
            </a:r>
            <a:r>
              <a:rPr lang="pl-PL" sz="1100" dirty="0">
                <a:latin typeface="Calibri" pitchFamily="34" charset="0"/>
                <a:cs typeface="Calibri" pitchFamily="34" charset="0"/>
              </a:rPr>
              <a:t>, 2013, 13, 126-139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6" cy="4032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sz="2200" b="1" dirty="0" err="1" smtClean="0"/>
              <a:t>Anticancer</a:t>
            </a:r>
            <a:r>
              <a:rPr lang="pl-PL" sz="2200" b="1" dirty="0" smtClean="0"/>
              <a:t> </a:t>
            </a:r>
            <a:r>
              <a:rPr lang="pl-PL" sz="2200" b="1" dirty="0" err="1" smtClean="0"/>
              <a:t>activity</a:t>
            </a:r>
            <a:r>
              <a:rPr lang="pl-PL" sz="2200" b="1" dirty="0" smtClean="0"/>
              <a:t> of GV and </a:t>
            </a:r>
            <a:r>
              <a:rPr lang="pl-PL" sz="2200" b="1" dirty="0" err="1" smtClean="0"/>
              <a:t>vitamin</a:t>
            </a:r>
            <a:r>
              <a:rPr lang="pl-PL" sz="2200" b="1" dirty="0" smtClean="0"/>
              <a:t> D </a:t>
            </a:r>
            <a:r>
              <a:rPr lang="pl-PL" sz="2200" b="1" dirty="0" err="1" smtClean="0"/>
              <a:t>compounds</a:t>
            </a:r>
            <a:r>
              <a:rPr lang="pl-PL" sz="2200" b="1" dirty="0" smtClean="0"/>
              <a:t> in A549 NSCLC model</a:t>
            </a:r>
            <a:endParaRPr lang="pl-PL" sz="2200" b="1" dirty="0"/>
          </a:p>
        </p:txBody>
      </p:sp>
      <p:graphicFrame>
        <p:nvGraphicFramePr>
          <p:cNvPr id="11059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92034073"/>
              </p:ext>
            </p:extLst>
          </p:nvPr>
        </p:nvGraphicFramePr>
        <p:xfrm>
          <a:off x="-20638" y="692696"/>
          <a:ext cx="4356101" cy="3218904"/>
        </p:xfrm>
        <a:graphic>
          <a:graphicData uri="http://schemas.openxmlformats.org/presentationml/2006/ole">
            <p:oleObj spid="_x0000_s110699" r:id="rId3" imgW="4352921" imgH="3414056" progId="Excel.Sheet.8">
              <p:embed/>
            </p:oleObj>
          </a:graphicData>
        </a:graphic>
      </p:graphicFrame>
      <p:graphicFrame>
        <p:nvGraphicFramePr>
          <p:cNvPr id="11059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43410079"/>
              </p:ext>
            </p:extLst>
          </p:nvPr>
        </p:nvGraphicFramePr>
        <p:xfrm>
          <a:off x="4089400" y="836712"/>
          <a:ext cx="4205288" cy="3074888"/>
        </p:xfrm>
        <a:graphic>
          <a:graphicData uri="http://schemas.openxmlformats.org/presentationml/2006/ole">
            <p:oleObj spid="_x0000_s110700" r:id="rId4" imgW="4206605" imgH="3273836" progId="Excel.Sheet.8">
              <p:embed/>
            </p:oleObj>
          </a:graphicData>
        </a:graphic>
      </p:graphicFrame>
      <p:graphicFrame>
        <p:nvGraphicFramePr>
          <p:cNvPr id="11059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08047065"/>
              </p:ext>
            </p:extLst>
          </p:nvPr>
        </p:nvGraphicFramePr>
        <p:xfrm>
          <a:off x="128588" y="3738563"/>
          <a:ext cx="4278312" cy="2642765"/>
        </p:xfrm>
        <a:graphic>
          <a:graphicData uri="http://schemas.openxmlformats.org/presentationml/2006/ole">
            <p:oleObj spid="_x0000_s110701" r:id="rId5" imgW="4279763" imgH="2767824" progId="Excel.Sheet.8">
              <p:embed/>
            </p:oleObj>
          </a:graphicData>
        </a:graphic>
      </p:graphicFrame>
      <p:graphicFrame>
        <p:nvGraphicFramePr>
          <p:cNvPr id="11059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84246623"/>
              </p:ext>
            </p:extLst>
          </p:nvPr>
        </p:nvGraphicFramePr>
        <p:xfrm>
          <a:off x="4665663" y="4077073"/>
          <a:ext cx="3557587" cy="2232248"/>
        </p:xfrm>
        <a:graphic>
          <a:graphicData uri="http://schemas.openxmlformats.org/presentationml/2006/ole">
            <p:oleObj spid="_x0000_s110702" r:id="rId6" imgW="3560373" imgH="2267909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9307" y="332656"/>
            <a:ext cx="8517619" cy="4032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sz="2200" b="1" dirty="0" err="1" smtClean="0"/>
              <a:t>Anticancer</a:t>
            </a:r>
            <a:r>
              <a:rPr lang="pl-PL" sz="2200" b="1" dirty="0" smtClean="0"/>
              <a:t> </a:t>
            </a:r>
            <a:r>
              <a:rPr lang="pl-PL" sz="2200" b="1" dirty="0" err="1" smtClean="0"/>
              <a:t>activity</a:t>
            </a:r>
            <a:r>
              <a:rPr lang="pl-PL" sz="2200" b="1" dirty="0" smtClean="0"/>
              <a:t> of GV and </a:t>
            </a:r>
            <a:r>
              <a:rPr lang="pl-PL" sz="2200" b="1" dirty="0" err="1" smtClean="0"/>
              <a:t>vitamin</a:t>
            </a:r>
            <a:r>
              <a:rPr lang="pl-PL" sz="2200" b="1" dirty="0" smtClean="0"/>
              <a:t> D </a:t>
            </a:r>
            <a:r>
              <a:rPr lang="pl-PL" sz="2200" b="1" dirty="0" err="1" smtClean="0"/>
              <a:t>compounds</a:t>
            </a:r>
            <a:r>
              <a:rPr lang="pl-PL" sz="2200" b="1" dirty="0" smtClean="0"/>
              <a:t> in A549 NSCLC model</a:t>
            </a:r>
            <a:endParaRPr lang="pl-PL" sz="2200" b="1" dirty="0"/>
          </a:p>
        </p:txBody>
      </p:sp>
      <p:graphicFrame>
        <p:nvGraphicFramePr>
          <p:cNvPr id="11161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48818297"/>
              </p:ext>
            </p:extLst>
          </p:nvPr>
        </p:nvGraphicFramePr>
        <p:xfrm>
          <a:off x="26977" y="980728"/>
          <a:ext cx="3702050" cy="2189162"/>
        </p:xfrm>
        <a:graphic>
          <a:graphicData uri="http://schemas.openxmlformats.org/presentationml/2006/ole">
            <p:oleObj spid="_x0000_s111797" r:id="rId3" imgW="3700593" imgH="2194750" progId="Excel.Sheet.8">
              <p:embed/>
            </p:oleObj>
          </a:graphicData>
        </a:graphic>
      </p:graphicFrame>
      <p:graphicFrame>
        <p:nvGraphicFramePr>
          <p:cNvPr id="111619" name="Obiek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97434834"/>
              </p:ext>
            </p:extLst>
          </p:nvPr>
        </p:nvGraphicFramePr>
        <p:xfrm>
          <a:off x="3473612" y="841580"/>
          <a:ext cx="2514913" cy="1760541"/>
        </p:xfrm>
        <a:graphic>
          <a:graphicData uri="http://schemas.openxmlformats.org/presentationml/2006/ole">
            <p:oleObj spid="_x0000_s111798" r:id="rId4" imgW="2298391" imgH="1804572" progId="Excel.Sheet.8">
              <p:embed/>
            </p:oleObj>
          </a:graphicData>
        </a:graphic>
      </p:graphicFrame>
      <p:pic>
        <p:nvPicPr>
          <p:cNvPr id="111620" name="Obraz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83" t="35612" r="39563" b="57045"/>
          <a:stretch>
            <a:fillRect/>
          </a:stretch>
        </p:blipFill>
        <p:spPr bwMode="auto">
          <a:xfrm>
            <a:off x="4197350" y="2628693"/>
            <a:ext cx="16557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Obraz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48" t="37241" r="36552" b="55428"/>
          <a:stretch>
            <a:fillRect/>
          </a:stretch>
        </p:blipFill>
        <p:spPr bwMode="auto">
          <a:xfrm>
            <a:off x="4197350" y="2840812"/>
            <a:ext cx="165576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1622" name="Obiek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57132553"/>
              </p:ext>
            </p:extLst>
          </p:nvPr>
        </p:nvGraphicFramePr>
        <p:xfrm>
          <a:off x="6276545" y="801479"/>
          <a:ext cx="2142061" cy="1925638"/>
        </p:xfrm>
        <a:graphic>
          <a:graphicData uri="http://schemas.openxmlformats.org/presentationml/2006/ole">
            <p:oleObj spid="_x0000_s111799" r:id="rId7" imgW="2438611" imgH="1926503" progId="Excel.Sheet.8">
              <p:embed/>
            </p:oleObj>
          </a:graphicData>
        </a:graphic>
      </p:graphicFrame>
      <p:pic>
        <p:nvPicPr>
          <p:cNvPr id="111623" name="Obraz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83" t="37468" r="35626" b="57489"/>
          <a:stretch>
            <a:fillRect/>
          </a:stretch>
        </p:blipFill>
        <p:spPr bwMode="auto">
          <a:xfrm>
            <a:off x="6970425" y="2628693"/>
            <a:ext cx="1439863" cy="20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Obraz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43" t="35847" r="38667" b="57895"/>
          <a:stretch>
            <a:fillRect/>
          </a:stretch>
        </p:blipFill>
        <p:spPr bwMode="auto">
          <a:xfrm>
            <a:off x="6978743" y="2840812"/>
            <a:ext cx="143986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1625" name="Wykres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30852563"/>
              </p:ext>
            </p:extLst>
          </p:nvPr>
        </p:nvGraphicFramePr>
        <p:xfrm>
          <a:off x="5476" y="3411493"/>
          <a:ext cx="3043238" cy="2200275"/>
        </p:xfrm>
        <a:graphic>
          <a:graphicData uri="http://schemas.openxmlformats.org/presentationml/2006/ole">
            <p:oleObj spid="_x0000_s111800" r:id="rId10" imgW="3042168" imgH="2200847" progId="Excel.Sheet.8">
              <p:embed/>
            </p:oleObj>
          </a:graphicData>
        </a:graphic>
      </p:graphicFrame>
      <p:pic>
        <p:nvPicPr>
          <p:cNvPr id="111626" name="Obraz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01" b="33696"/>
          <a:stretch>
            <a:fillRect/>
          </a:stretch>
        </p:blipFill>
        <p:spPr bwMode="auto">
          <a:xfrm>
            <a:off x="684213" y="5516563"/>
            <a:ext cx="2159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7" name="Obraz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697" b="30486"/>
          <a:stretch>
            <a:fillRect/>
          </a:stretch>
        </p:blipFill>
        <p:spPr bwMode="auto">
          <a:xfrm>
            <a:off x="684213" y="5791200"/>
            <a:ext cx="2159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1628" name="Wykres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01268422"/>
              </p:ext>
            </p:extLst>
          </p:nvPr>
        </p:nvGraphicFramePr>
        <p:xfrm>
          <a:off x="2828405" y="3205161"/>
          <a:ext cx="2973387" cy="2417763"/>
        </p:xfrm>
        <a:graphic>
          <a:graphicData uri="http://schemas.openxmlformats.org/presentationml/2006/ole">
            <p:oleObj spid="_x0000_s111801" r:id="rId13" imgW="2975106" imgH="2414225" progId="Excel.Sheet.8">
              <p:embed/>
            </p:oleObj>
          </a:graphicData>
        </a:graphic>
      </p:graphicFrame>
      <p:pic>
        <p:nvPicPr>
          <p:cNvPr id="111629" name="Obraz 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07" b="11607"/>
          <a:stretch>
            <a:fillRect/>
          </a:stretch>
        </p:blipFill>
        <p:spPr bwMode="auto">
          <a:xfrm>
            <a:off x="3473612" y="5513498"/>
            <a:ext cx="2270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0" name="Obraz 2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5" t="34595" r="31059" b="58089"/>
          <a:stretch>
            <a:fillRect/>
          </a:stretch>
        </p:blipFill>
        <p:spPr bwMode="auto">
          <a:xfrm>
            <a:off x="3473612" y="5867890"/>
            <a:ext cx="22701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1631" name="Wykres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66133681"/>
              </p:ext>
            </p:extLst>
          </p:nvPr>
        </p:nvGraphicFramePr>
        <p:xfrm>
          <a:off x="5768569" y="3221037"/>
          <a:ext cx="3098800" cy="2401888"/>
        </p:xfrm>
        <a:graphic>
          <a:graphicData uri="http://schemas.openxmlformats.org/presentationml/2006/ole">
            <p:oleObj spid="_x0000_s111802" r:id="rId16" imgW="3103133" imgH="2402032" progId="Excel.Sheet.8">
              <p:embed/>
            </p:oleObj>
          </a:graphicData>
        </a:graphic>
      </p:graphicFrame>
      <p:pic>
        <p:nvPicPr>
          <p:cNvPr id="111632" name="Obraz 2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7" t="32088" b="49913"/>
          <a:stretch>
            <a:fillRect/>
          </a:stretch>
        </p:blipFill>
        <p:spPr bwMode="auto">
          <a:xfrm>
            <a:off x="6400145" y="5513498"/>
            <a:ext cx="22844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3" name="Obraz 2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64" t="49165" b="25226"/>
          <a:stretch>
            <a:fillRect/>
          </a:stretch>
        </p:blipFill>
        <p:spPr bwMode="auto">
          <a:xfrm>
            <a:off x="6357283" y="5825028"/>
            <a:ext cx="23272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862279" y="5811485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2862279" y="5497125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VDR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5700506" y="5810353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8648908" y="5815204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5841042" y="2781687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8418606" y="2781687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5682698" y="5497125"/>
            <a:ext cx="759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CYP27B1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8645422" y="5477178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CYP24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5826332" y="2588618"/>
            <a:ext cx="105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PDGFR </a:t>
            </a:r>
            <a:r>
              <a:rPr lang="el-GR" sz="1200" dirty="0" smtClean="0">
                <a:latin typeface="Calibri" pitchFamily="34" charset="0"/>
                <a:cs typeface="Calibri" pitchFamily="34" charset="0"/>
              </a:rPr>
              <a:t>α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8406802" y="2623516"/>
            <a:ext cx="105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PDGFR </a:t>
            </a:r>
            <a:r>
              <a:rPr lang="el-GR" sz="1200" dirty="0" smtClean="0">
                <a:latin typeface="Calibri" pitchFamily="34" charset="0"/>
                <a:cs typeface="Calibri" pitchFamily="34" charset="0"/>
              </a:rPr>
              <a:t>β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949532" y="3356992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VDR</a:t>
            </a:r>
            <a:endParaRPr lang="pl-PL" sz="1200" b="1" dirty="0"/>
          </a:p>
        </p:txBody>
      </p:sp>
      <p:sp>
        <p:nvSpPr>
          <p:cNvPr id="30" name="pole tekstowe 29"/>
          <p:cNvSpPr txBox="1"/>
          <p:nvPr/>
        </p:nvSpPr>
        <p:spPr>
          <a:xfrm>
            <a:off x="3697180" y="3354647"/>
            <a:ext cx="911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CYP27B1</a:t>
            </a:r>
            <a:endParaRPr lang="pl-PL" sz="1200" b="1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6732240" y="3354646"/>
            <a:ext cx="788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CYP24</a:t>
            </a:r>
            <a:endParaRPr lang="pl-PL" sz="1200" b="1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4499992" y="836711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/>
              <a:t>PDGFR</a:t>
            </a:r>
            <a:r>
              <a:rPr lang="el-GR" sz="1000" b="1" dirty="0" smtClean="0"/>
              <a:t>α</a:t>
            </a:r>
            <a:endParaRPr lang="pl-PL" sz="1000" b="1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7126580" y="836710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/>
              <a:t>PDGFR</a:t>
            </a:r>
            <a:r>
              <a:rPr lang="el-GR" sz="1000" b="1" dirty="0" smtClean="0"/>
              <a:t>β</a:t>
            </a:r>
            <a:endParaRPr lang="pl-PL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2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67668711"/>
              </p:ext>
            </p:extLst>
          </p:nvPr>
        </p:nvGraphicFramePr>
        <p:xfrm>
          <a:off x="395536" y="980961"/>
          <a:ext cx="3702050" cy="2203450"/>
        </p:xfrm>
        <a:graphic>
          <a:graphicData uri="http://schemas.openxmlformats.org/presentationml/2006/ole">
            <p:oleObj spid="_x0000_s112731" r:id="rId3" imgW="3706689" imgH="2206943" progId="Excel.Sheet.8">
              <p:embed/>
            </p:oleObj>
          </a:graphicData>
        </a:graphic>
      </p:graphicFrame>
      <p:graphicFrame>
        <p:nvGraphicFramePr>
          <p:cNvPr id="112643" name="Wykres 5"/>
          <p:cNvGraphicFramePr>
            <a:graphicFrameLocks/>
          </p:cNvGraphicFramePr>
          <p:nvPr/>
        </p:nvGraphicFramePr>
        <p:xfrm>
          <a:off x="4449763" y="857250"/>
          <a:ext cx="3244850" cy="2311400"/>
        </p:xfrm>
        <a:graphic>
          <a:graphicData uri="http://schemas.openxmlformats.org/presentationml/2006/ole">
            <p:oleObj spid="_x0000_s112732" r:id="rId4" imgW="3243353" imgH="2310584" progId="Excel.Sheet.8">
              <p:embed/>
            </p:oleObj>
          </a:graphicData>
        </a:graphic>
      </p:graphicFrame>
      <p:pic>
        <p:nvPicPr>
          <p:cNvPr id="112644" name="Obraz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454"/>
          <a:stretch>
            <a:fillRect/>
          </a:stretch>
        </p:blipFill>
        <p:spPr bwMode="auto">
          <a:xfrm>
            <a:off x="5219700" y="3198813"/>
            <a:ext cx="228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Obraz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083" b="35945"/>
          <a:stretch>
            <a:fillRect/>
          </a:stretch>
        </p:blipFill>
        <p:spPr bwMode="auto">
          <a:xfrm>
            <a:off x="5219700" y="3609975"/>
            <a:ext cx="228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46" name="Wykres 8"/>
          <p:cNvGraphicFramePr>
            <a:graphicFrameLocks/>
          </p:cNvGraphicFramePr>
          <p:nvPr/>
        </p:nvGraphicFramePr>
        <p:xfrm>
          <a:off x="776288" y="3090863"/>
          <a:ext cx="3244850" cy="2349500"/>
        </p:xfrm>
        <a:graphic>
          <a:graphicData uri="http://schemas.openxmlformats.org/presentationml/2006/ole">
            <p:oleObj spid="_x0000_s112733" r:id="rId7" imgW="3249450" imgH="2347163" progId="Excel.Sheet.8">
              <p:embed/>
            </p:oleObj>
          </a:graphicData>
        </a:graphic>
      </p:graphicFrame>
      <p:pic>
        <p:nvPicPr>
          <p:cNvPr id="112647" name="Obraz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3" t="57481" r="23764" b="26733"/>
          <a:stretch>
            <a:fillRect/>
          </a:stretch>
        </p:blipFill>
        <p:spPr bwMode="auto">
          <a:xfrm>
            <a:off x="1476375" y="5373688"/>
            <a:ext cx="220027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Obraz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66" t="40024" r="23180" b="42969"/>
          <a:stretch>
            <a:fillRect/>
          </a:stretch>
        </p:blipFill>
        <p:spPr bwMode="auto">
          <a:xfrm>
            <a:off x="1495425" y="5695950"/>
            <a:ext cx="21812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3712349" y="5742801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596336" y="3652450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727562" y="5395698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Bcl-2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596336" y="3251062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p53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ytuł 1"/>
          <p:cNvSpPr>
            <a:spLocks noGrp="1"/>
          </p:cNvSpPr>
          <p:nvPr>
            <p:ph type="title"/>
          </p:nvPr>
        </p:nvSpPr>
        <p:spPr>
          <a:xfrm>
            <a:off x="419307" y="332656"/>
            <a:ext cx="8517619" cy="4032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sz="2200" b="1" dirty="0" err="1" smtClean="0"/>
              <a:t>Anticancer</a:t>
            </a:r>
            <a:r>
              <a:rPr lang="pl-PL" sz="2200" b="1" dirty="0" smtClean="0"/>
              <a:t> </a:t>
            </a:r>
            <a:r>
              <a:rPr lang="pl-PL" sz="2200" b="1" dirty="0" err="1" smtClean="0"/>
              <a:t>activity</a:t>
            </a:r>
            <a:r>
              <a:rPr lang="pl-PL" sz="2200" b="1" dirty="0" smtClean="0"/>
              <a:t> of GV and </a:t>
            </a:r>
            <a:r>
              <a:rPr lang="pl-PL" sz="2200" b="1" dirty="0" err="1" smtClean="0"/>
              <a:t>vitamin</a:t>
            </a:r>
            <a:r>
              <a:rPr lang="pl-PL" sz="2200" b="1" dirty="0" smtClean="0"/>
              <a:t> D </a:t>
            </a:r>
            <a:r>
              <a:rPr lang="pl-PL" sz="2200" b="1" dirty="0" err="1" smtClean="0"/>
              <a:t>compounds</a:t>
            </a:r>
            <a:r>
              <a:rPr lang="pl-PL" sz="2200" b="1" dirty="0" smtClean="0"/>
              <a:t> in A549 NSCLC model</a:t>
            </a:r>
            <a:endParaRPr lang="pl-PL" sz="2200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1835696" y="3251062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Bcl-2</a:t>
            </a:r>
            <a:endParaRPr lang="pl-PL" sz="1200" b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5364088" y="97521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p53</a:t>
            </a:r>
            <a:endParaRPr lang="pl-PL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460037" y="332656"/>
            <a:ext cx="8136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Antiproliferative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activity of </a:t>
            </a:r>
            <a:r>
              <a:rPr lang="en-US" sz="20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GV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CIS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DTX and 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PRI-2191 </a:t>
            </a:r>
            <a:b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A549 NSCLC model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8197059"/>
              </p:ext>
            </p:extLst>
          </p:nvPr>
        </p:nvGraphicFramePr>
        <p:xfrm>
          <a:off x="827584" y="4098977"/>
          <a:ext cx="3888432" cy="2099268"/>
        </p:xfrm>
        <a:graphic>
          <a:graphicData uri="http://schemas.openxmlformats.org/drawingml/2006/table">
            <a:tbl>
              <a:tblPr firstRow="1" firstCol="1" bandRow="1"/>
              <a:tblGrid>
                <a:gridCol w="1627734"/>
                <a:gridCol w="1085135"/>
                <a:gridCol w="1175563"/>
              </a:tblGrid>
              <a:tr h="4198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i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A549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i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 --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i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PRI-2191 (100nM)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</a:tr>
              <a:tr h="209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Control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12,34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±7,15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8,73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1,86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 dirty="0" err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Imatinib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13,60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±5,80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13,93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2,81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Docetaxel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15,35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±1,48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16,90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1,27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Imatinib + docetaxel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33,00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±0,28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33,17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±3,09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Cisplatin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25,03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6,17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27,77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4,55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Imatinib + cisplatin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36,25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3,61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39,85</a:t>
                      </a:r>
                      <a:r>
                        <a:rPr lang="pl-PL" sz="1200" dirty="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5,02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14996628"/>
              </p:ext>
            </p:extLst>
          </p:nvPr>
        </p:nvGraphicFramePr>
        <p:xfrm>
          <a:off x="179512" y="777316"/>
          <a:ext cx="3758499" cy="3044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55576" y="3821977"/>
            <a:ext cx="43933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Table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Flow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cytometry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cell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>
                <a:latin typeface="Calibri" pitchFamily="34" charset="0"/>
                <a:cs typeface="Calibri" pitchFamily="34" charset="0"/>
              </a:rPr>
              <a:t>death</a:t>
            </a:r>
            <a:r>
              <a:rPr lang="pl-PL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analysis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pl-PL" sz="900" dirty="0" err="1" smtClean="0">
                <a:latin typeface="Calibri" pitchFamily="34" charset="0"/>
                <a:cs typeface="Calibri" pitchFamily="34" charset="0"/>
              </a:rPr>
              <a:t>propidium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900" dirty="0" err="1" smtClean="0">
                <a:latin typeface="Calibri" pitchFamily="34" charset="0"/>
                <a:cs typeface="Calibri" pitchFamily="34" charset="0"/>
              </a:rPr>
              <a:t>iodide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pl-PL" sz="900" dirty="0" err="1" smtClean="0">
                <a:latin typeface="Calibri" pitchFamily="34" charset="0"/>
                <a:cs typeface="Calibri" pitchFamily="34" charset="0"/>
              </a:rPr>
              <a:t>staining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)</a:t>
            </a:r>
            <a:endParaRPr lang="pl-PL" sz="9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4" name="Wykres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43295716"/>
              </p:ext>
            </p:extLst>
          </p:nvPr>
        </p:nvGraphicFramePr>
        <p:xfrm>
          <a:off x="3995936" y="1052736"/>
          <a:ext cx="4363666" cy="2769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406445" y="332656"/>
            <a:ext cx="83534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Antiproliferative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activity of </a:t>
            </a:r>
            <a:r>
              <a:rPr lang="pl-PL" sz="20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CIS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DTX and 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PRI-2191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 A549 NSCLC model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73521287"/>
              </p:ext>
            </p:extLst>
          </p:nvPr>
        </p:nvGraphicFramePr>
        <p:xfrm>
          <a:off x="251520" y="841375"/>
          <a:ext cx="3672408" cy="3163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9356196"/>
              </p:ext>
            </p:extLst>
          </p:nvPr>
        </p:nvGraphicFramePr>
        <p:xfrm>
          <a:off x="827584" y="4244065"/>
          <a:ext cx="4389120" cy="1944320"/>
        </p:xfrm>
        <a:graphic>
          <a:graphicData uri="http://schemas.openxmlformats.org/drawingml/2006/table">
            <a:tbl>
              <a:tblPr firstRow="1" firstCol="1" bandRow="1"/>
              <a:tblGrid>
                <a:gridCol w="1779270"/>
                <a:gridCol w="1462405"/>
                <a:gridCol w="1147445"/>
              </a:tblGrid>
              <a:tr h="388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i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A549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i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 --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i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PRI-2191 (</a:t>
                      </a:r>
                      <a:r>
                        <a:rPr lang="pl-PL" sz="1000" b="1" i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100nM)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</a:tr>
              <a:tr h="1944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Control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12,34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±7,15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8,73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1,86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4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 dirty="0" err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Sunitinib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9,00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3,60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10,33±4,34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4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4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Docetaxel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15,35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±1,48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16,90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1,27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4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Sunitinib + docetaxel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16,65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0,92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19,03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1,90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4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4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Cisplatin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25,03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6,17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27,77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4,55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4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Sunitinib + cisplatin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29,85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8,98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30,63</a:t>
                      </a:r>
                      <a:r>
                        <a:rPr lang="pl-PL" sz="1200" dirty="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16,90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41985" y="3967065"/>
            <a:ext cx="43933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Table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Flow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cytometry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cell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>
                <a:latin typeface="Calibri" pitchFamily="34" charset="0"/>
                <a:cs typeface="Calibri" pitchFamily="34" charset="0"/>
              </a:rPr>
              <a:t>death</a:t>
            </a:r>
            <a:r>
              <a:rPr lang="pl-PL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analysis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pl-PL" sz="900" dirty="0" err="1" smtClean="0">
                <a:latin typeface="Calibri" pitchFamily="34" charset="0"/>
                <a:cs typeface="Calibri" pitchFamily="34" charset="0"/>
              </a:rPr>
              <a:t>propidium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900" dirty="0" err="1" smtClean="0">
                <a:latin typeface="Calibri" pitchFamily="34" charset="0"/>
                <a:cs typeface="Calibri" pitchFamily="34" charset="0"/>
              </a:rPr>
              <a:t>iodide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pl-PL" sz="900" dirty="0" err="1" smtClean="0">
                <a:latin typeface="Calibri" pitchFamily="34" charset="0"/>
                <a:cs typeface="Calibri" pitchFamily="34" charset="0"/>
              </a:rPr>
              <a:t>staining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)</a:t>
            </a:r>
            <a:endParaRPr lang="pl-PL" sz="9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22837336"/>
              </p:ext>
            </p:extLst>
          </p:nvPr>
        </p:nvGraphicFramePr>
        <p:xfrm>
          <a:off x="3995936" y="1268760"/>
          <a:ext cx="450768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393259" y="332656"/>
            <a:ext cx="83534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Antiproliferative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activity of </a:t>
            </a:r>
            <a:r>
              <a:rPr lang="en-US" sz="20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GV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CIS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DTX and 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PRI-2191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 </a:t>
            </a:r>
            <a:r>
              <a:rPr lang="pl-PL" sz="2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human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2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lung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2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microvascular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2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endothelial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2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cells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HLMEC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67187915"/>
              </p:ext>
            </p:extLst>
          </p:nvPr>
        </p:nvGraphicFramePr>
        <p:xfrm>
          <a:off x="107504" y="1014984"/>
          <a:ext cx="370790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4921062"/>
              </p:ext>
            </p:extLst>
          </p:nvPr>
        </p:nvGraphicFramePr>
        <p:xfrm>
          <a:off x="755576" y="4292042"/>
          <a:ext cx="4389120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1728192"/>
                <a:gridCol w="1440160"/>
                <a:gridCol w="1220768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HLMEC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i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 --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PRI-2191 (100nM)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Control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8,03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3,75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19,23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1,06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Imatinib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7,98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±3,09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21,85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2,47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Docetaxel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13,7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4,82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23,57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±5,91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Imatinib + docetaxel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17,53</a:t>
                      </a:r>
                      <a:r>
                        <a:rPr lang="pl-PL" sz="1200" dirty="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5,20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29,00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2,97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Cisplatin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11,85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0,49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18,97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8,52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Imatinib + cisplatin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16,6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5,23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20,25</a:t>
                      </a:r>
                      <a:r>
                        <a:rPr lang="pl-PL" sz="1200" dirty="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3,89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83568" y="4015043"/>
            <a:ext cx="43933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Table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Flow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cytometry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cell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>
                <a:latin typeface="Calibri" pitchFamily="34" charset="0"/>
                <a:cs typeface="Calibri" pitchFamily="34" charset="0"/>
              </a:rPr>
              <a:t>death</a:t>
            </a:r>
            <a:r>
              <a:rPr lang="pl-PL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analysis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pl-PL" sz="900" dirty="0" err="1" smtClean="0">
                <a:latin typeface="Calibri" pitchFamily="34" charset="0"/>
                <a:cs typeface="Calibri" pitchFamily="34" charset="0"/>
              </a:rPr>
              <a:t>propidium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900" dirty="0" err="1" smtClean="0">
                <a:latin typeface="Calibri" pitchFamily="34" charset="0"/>
                <a:cs typeface="Calibri" pitchFamily="34" charset="0"/>
              </a:rPr>
              <a:t>iodide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pl-PL" sz="900" dirty="0" err="1" smtClean="0">
                <a:latin typeface="Calibri" pitchFamily="34" charset="0"/>
                <a:cs typeface="Calibri" pitchFamily="34" charset="0"/>
              </a:rPr>
              <a:t>staining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)</a:t>
            </a:r>
            <a:endParaRPr lang="pl-PL" sz="9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3809499"/>
              </p:ext>
            </p:extLst>
          </p:nvPr>
        </p:nvGraphicFramePr>
        <p:xfrm>
          <a:off x="4211960" y="980728"/>
          <a:ext cx="4104456" cy="2905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400562" y="332656"/>
            <a:ext cx="83534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Antiproliferative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activity of </a:t>
            </a:r>
            <a:r>
              <a:rPr lang="pl-PL" sz="20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CIS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DTX and 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PRI-2191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 human lung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microvascular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endothelial cells 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HLMEC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53673298"/>
              </p:ext>
            </p:extLst>
          </p:nvPr>
        </p:nvGraphicFramePr>
        <p:xfrm>
          <a:off x="251520" y="1185559"/>
          <a:ext cx="3960440" cy="2764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5279495"/>
              </p:ext>
            </p:extLst>
          </p:nvPr>
        </p:nvGraphicFramePr>
        <p:xfrm>
          <a:off x="841341" y="4235859"/>
          <a:ext cx="4389120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1868805"/>
                <a:gridCol w="1462405"/>
                <a:gridCol w="1057910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HLMEC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i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 --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PRI-2191 (100nM)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Control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8,03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3,75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19,23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1,06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Sunitinib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12,77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±6,55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29,8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4,81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Docetaxel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13,7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4,82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23,57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±5,91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Sunitinib + docetaxel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28,55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8,98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50,90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6,61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Cisplatin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11,85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0,49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18,97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8,52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i="1" dirty="0" err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Sunitinib</a:t>
                      </a:r>
                      <a:r>
                        <a:rPr lang="pl-PL" sz="1200" b="1" i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+ </a:t>
                      </a:r>
                      <a:r>
                        <a:rPr lang="pl-PL" sz="1200" b="1" i="1" dirty="0" err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cisplatin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15,3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2,26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32,75</a:t>
                      </a:r>
                      <a:r>
                        <a:rPr lang="pl-PL" sz="1200" dirty="0">
                          <a:effectLst/>
                          <a:latin typeface="Calibri"/>
                          <a:ea typeface="Times New Roman"/>
                        </a:rPr>
                        <a:t>±</a:t>
                      </a:r>
                      <a:r>
                        <a:rPr lang="pl-P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7,00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00200" y="3950217"/>
            <a:ext cx="43933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Table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Flow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cytometry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cell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>
                <a:latin typeface="Calibri" pitchFamily="34" charset="0"/>
                <a:cs typeface="Calibri" pitchFamily="34" charset="0"/>
              </a:rPr>
              <a:t>death</a:t>
            </a:r>
            <a:r>
              <a:rPr lang="pl-PL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analysis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pl-PL" sz="900" dirty="0" err="1" smtClean="0">
                <a:latin typeface="Calibri" pitchFamily="34" charset="0"/>
                <a:cs typeface="Calibri" pitchFamily="34" charset="0"/>
              </a:rPr>
              <a:t>propidium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900" dirty="0" err="1" smtClean="0">
                <a:latin typeface="Calibri" pitchFamily="34" charset="0"/>
                <a:cs typeface="Calibri" pitchFamily="34" charset="0"/>
              </a:rPr>
              <a:t>iodide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pl-PL" sz="900" dirty="0" err="1" smtClean="0">
                <a:latin typeface="Calibri" pitchFamily="34" charset="0"/>
                <a:cs typeface="Calibri" pitchFamily="34" charset="0"/>
              </a:rPr>
              <a:t>staining</a:t>
            </a:r>
            <a:r>
              <a:rPr lang="pl-PL" sz="900" dirty="0" smtClean="0">
                <a:latin typeface="Calibri" pitchFamily="34" charset="0"/>
                <a:cs typeface="Calibri" pitchFamily="34" charset="0"/>
              </a:rPr>
              <a:t>)</a:t>
            </a:r>
            <a:endParaRPr lang="pl-PL" sz="9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08342445"/>
              </p:ext>
            </p:extLst>
          </p:nvPr>
        </p:nvGraphicFramePr>
        <p:xfrm>
          <a:off x="4644865" y="1123731"/>
          <a:ext cx="4103848" cy="2826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761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11989343"/>
              </p:ext>
            </p:extLst>
          </p:nvPr>
        </p:nvGraphicFramePr>
        <p:xfrm>
          <a:off x="-39688" y="548680"/>
          <a:ext cx="4733926" cy="3075583"/>
        </p:xfrm>
        <a:graphic>
          <a:graphicData uri="http://schemas.openxmlformats.org/presentationml/2006/ole">
            <p:oleObj spid="_x0000_s117903" r:id="rId3" imgW="4737003" imgH="3194581" progId="Excel.Sheet.8">
              <p:embed/>
            </p:oleObj>
          </a:graphicData>
        </a:graphic>
      </p:graphicFrame>
      <p:graphicFrame>
        <p:nvGraphicFramePr>
          <p:cNvPr id="117762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27067076"/>
              </p:ext>
            </p:extLst>
          </p:nvPr>
        </p:nvGraphicFramePr>
        <p:xfrm>
          <a:off x="4746986" y="548680"/>
          <a:ext cx="4422775" cy="2714947"/>
        </p:xfrm>
        <a:graphic>
          <a:graphicData uri="http://schemas.openxmlformats.org/presentationml/2006/ole">
            <p:oleObj spid="_x0000_s117904" r:id="rId4" imgW="4419983" imgH="2908044" progId="Excel.Sheet.8">
              <p:embed/>
            </p:oleObj>
          </a:graphicData>
        </a:graphic>
      </p:graphicFrame>
      <p:graphicFrame>
        <p:nvGraphicFramePr>
          <p:cNvPr id="117763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90390620"/>
              </p:ext>
            </p:extLst>
          </p:nvPr>
        </p:nvGraphicFramePr>
        <p:xfrm>
          <a:off x="4932040" y="2924944"/>
          <a:ext cx="3486150" cy="1944216"/>
        </p:xfrm>
        <a:graphic>
          <a:graphicData uri="http://schemas.openxmlformats.org/presentationml/2006/ole">
            <p:oleObj spid="_x0000_s117905" r:id="rId5" imgW="3481118" imgH="2121592" progId="Excel.Sheet.8">
              <p:embed/>
            </p:oleObj>
          </a:graphicData>
        </a:graphic>
      </p:graphicFrame>
      <p:graphicFrame>
        <p:nvGraphicFramePr>
          <p:cNvPr id="117764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68644293"/>
              </p:ext>
            </p:extLst>
          </p:nvPr>
        </p:nvGraphicFramePr>
        <p:xfrm>
          <a:off x="179512" y="2780928"/>
          <a:ext cx="4927600" cy="3888432"/>
        </p:xfrm>
        <a:graphic>
          <a:graphicData uri="http://schemas.openxmlformats.org/presentationml/2006/ole">
            <p:oleObj spid="_x0000_s117906" r:id="rId6" imgW="4925995" imgH="3993226" progId="Excel.Sheet.8">
              <p:embed/>
            </p:oleObj>
          </a:graphicData>
        </a:graphic>
      </p:graphicFrame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03225"/>
          </a:xfrm>
        </p:spPr>
        <p:txBody>
          <a:bodyPr/>
          <a:lstStyle/>
          <a:p>
            <a:pPr>
              <a:defRPr/>
            </a:pPr>
            <a:r>
              <a:rPr lang="pl-PL" sz="1600" dirty="0" err="1" smtClean="0"/>
              <a:t>Anticancer</a:t>
            </a:r>
            <a:r>
              <a:rPr lang="pl-PL" sz="1600" dirty="0" smtClean="0"/>
              <a:t> </a:t>
            </a:r>
            <a:r>
              <a:rPr lang="pl-PL" sz="1600" dirty="0" err="1" smtClean="0"/>
              <a:t>activity</a:t>
            </a:r>
            <a:r>
              <a:rPr lang="pl-PL" sz="1600" dirty="0" smtClean="0"/>
              <a:t> of SU, DTX and PRI-2191 in A549 NSCLC model</a:t>
            </a:r>
            <a:endParaRPr lang="pl-PL" sz="1600" dirty="0"/>
          </a:p>
        </p:txBody>
      </p:sp>
      <p:graphicFrame>
        <p:nvGraphicFramePr>
          <p:cNvPr id="117766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73412032"/>
              </p:ext>
            </p:extLst>
          </p:nvPr>
        </p:nvGraphicFramePr>
        <p:xfrm>
          <a:off x="5004048" y="4581129"/>
          <a:ext cx="3484563" cy="1728192"/>
        </p:xfrm>
        <a:graphic>
          <a:graphicData uri="http://schemas.openxmlformats.org/presentationml/2006/ole">
            <p:oleObj spid="_x0000_s117907" r:id="rId7" imgW="3487214" imgH="197527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9" descr="800px-World_map_blank_gmt"/>
          <p:cNvPicPr>
            <a:picLocks noChangeAspect="1" noChangeArrowheads="1"/>
          </p:cNvPicPr>
          <p:nvPr/>
        </p:nvPicPr>
        <p:blipFill>
          <a:blip r:embed="rId2" cstate="print">
            <a:lum bright="2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37" y="188913"/>
            <a:ext cx="813752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57563"/>
            <a:ext cx="6049962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03237" y="188913"/>
            <a:ext cx="7345363" cy="742950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Lung</a:t>
            </a:r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l-PL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cancer</a:t>
            </a:r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l-PL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worlwide</a:t>
            </a:r>
            <a:endParaRPr lang="pl-PL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611188" y="1073841"/>
            <a:ext cx="82804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pl-PL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Lung</a:t>
            </a:r>
            <a:r>
              <a:rPr lang="pl-PL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l-PL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cancer</a:t>
            </a:r>
            <a:r>
              <a:rPr lang="pl-PL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- </a:t>
            </a:r>
            <a:r>
              <a:rPr lang="pl-PL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leading</a:t>
            </a:r>
            <a:r>
              <a:rPr lang="pl-PL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l-PL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cause</a:t>
            </a:r>
            <a:r>
              <a:rPr lang="pl-PL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of </a:t>
            </a:r>
            <a:r>
              <a:rPr lang="pl-PL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cancer</a:t>
            </a:r>
            <a:r>
              <a:rPr lang="pl-PL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l-PL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related</a:t>
            </a:r>
            <a:r>
              <a:rPr lang="pl-PL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l-PL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deaths</a:t>
            </a:r>
            <a:endParaRPr lang="pl-PL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pl-PL" sz="1600" b="1" dirty="0">
                <a:solidFill>
                  <a:srgbClr val="000000"/>
                </a:solidFill>
                <a:latin typeface="Arial" charset="0"/>
              </a:rPr>
              <a:t>5-year </a:t>
            </a:r>
            <a:r>
              <a:rPr lang="pl-PL" sz="1600" b="1" dirty="0" err="1">
                <a:solidFill>
                  <a:srgbClr val="000000"/>
                </a:solidFill>
                <a:latin typeface="Arial" charset="0"/>
              </a:rPr>
              <a:t>overall</a:t>
            </a:r>
            <a:r>
              <a:rPr lang="pl-PL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600" b="1" dirty="0" err="1">
                <a:solidFill>
                  <a:srgbClr val="000000"/>
                </a:solidFill>
                <a:latin typeface="Arial" charset="0"/>
              </a:rPr>
              <a:t>survival</a:t>
            </a:r>
            <a:r>
              <a:rPr lang="pl-PL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600" b="1" dirty="0" err="1" smtClean="0">
                <a:solidFill>
                  <a:srgbClr val="000000"/>
                </a:solidFill>
                <a:latin typeface="Arial" charset="0"/>
              </a:rPr>
              <a:t>rate</a:t>
            </a:r>
            <a:r>
              <a:rPr lang="pl-PL" sz="16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600" b="1" dirty="0" err="1" smtClean="0">
                <a:solidFill>
                  <a:srgbClr val="000000"/>
                </a:solidFill>
                <a:latin typeface="Arial" charset="0"/>
              </a:rPr>
              <a:t>accounts</a:t>
            </a:r>
            <a:r>
              <a:rPr lang="pl-PL" sz="16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600" b="1" dirty="0">
                <a:solidFill>
                  <a:srgbClr val="000000"/>
                </a:solidFill>
                <a:latin typeface="Arial" charset="0"/>
              </a:rPr>
              <a:t>for </a:t>
            </a:r>
            <a:r>
              <a:rPr lang="pl-PL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15,6% </a:t>
            </a:r>
            <a:r>
              <a:rPr lang="pl-PL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patients</a:t>
            </a:r>
            <a:endParaRPr lang="pl-PL" sz="1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pl-PL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Advanced </a:t>
            </a:r>
            <a:r>
              <a:rPr lang="pl-PL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stage</a:t>
            </a:r>
            <a:r>
              <a:rPr lang="pl-PL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of </a:t>
            </a:r>
            <a:r>
              <a:rPr lang="pl-PL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disease</a:t>
            </a:r>
            <a:r>
              <a:rPr lang="pl-PL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l-PL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at</a:t>
            </a:r>
            <a:r>
              <a:rPr lang="pl-PL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the </a:t>
            </a:r>
            <a:r>
              <a:rPr lang="pl-PL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time</a:t>
            </a:r>
            <a:r>
              <a:rPr lang="pl-PL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of </a:t>
            </a:r>
            <a:r>
              <a:rPr lang="pl-PL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diagnosis</a:t>
            </a:r>
            <a:r>
              <a:rPr lang="pl-PL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l-PL" sz="1600" b="1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pl-PL" sz="1600" b="1" dirty="0" err="1">
                <a:solidFill>
                  <a:srgbClr val="000000"/>
                </a:solidFill>
                <a:latin typeface="Arial" charset="0"/>
              </a:rPr>
              <a:t>stage</a:t>
            </a:r>
            <a:r>
              <a:rPr lang="pl-PL" sz="1600" b="1" dirty="0">
                <a:solidFill>
                  <a:srgbClr val="000000"/>
                </a:solidFill>
                <a:latin typeface="Arial" charset="0"/>
              </a:rPr>
              <a:t> IIB – IV), </a:t>
            </a:r>
            <a:r>
              <a:rPr lang="pl-PL" sz="1600" b="1" dirty="0" err="1">
                <a:solidFill>
                  <a:srgbClr val="000000"/>
                </a:solidFill>
                <a:latin typeface="Arial" charset="0"/>
              </a:rPr>
              <a:t>it</a:t>
            </a:r>
            <a:r>
              <a:rPr lang="pl-PL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600" b="1" dirty="0" err="1">
                <a:solidFill>
                  <a:srgbClr val="000000"/>
                </a:solidFill>
                <a:latin typeface="Arial" charset="0"/>
              </a:rPr>
              <a:t>exludes</a:t>
            </a:r>
            <a:r>
              <a:rPr lang="pl-PL" sz="1600" b="1" dirty="0">
                <a:solidFill>
                  <a:srgbClr val="000000"/>
                </a:solidFill>
                <a:latin typeface="Arial" charset="0"/>
              </a:rPr>
              <a:t> tumor </a:t>
            </a:r>
            <a:r>
              <a:rPr lang="pl-PL" sz="1600" b="1" dirty="0" err="1">
                <a:solidFill>
                  <a:srgbClr val="000000"/>
                </a:solidFill>
                <a:latin typeface="Arial" charset="0"/>
              </a:rPr>
              <a:t>surgical</a:t>
            </a:r>
            <a:r>
              <a:rPr lang="pl-PL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600" b="1" dirty="0" err="1">
                <a:solidFill>
                  <a:srgbClr val="000000"/>
                </a:solidFill>
                <a:latin typeface="Arial" charset="0"/>
              </a:rPr>
              <a:t>resection</a:t>
            </a:r>
            <a:endParaRPr lang="pl-PL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0356" name="Text Box 12"/>
          <p:cNvSpPr txBox="1">
            <a:spLocks noChangeArrowheads="1"/>
          </p:cNvSpPr>
          <p:nvPr/>
        </p:nvSpPr>
        <p:spPr bwMode="auto">
          <a:xfrm>
            <a:off x="754857" y="6237312"/>
            <a:ext cx="7993062" cy="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1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Siegel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R.L. et al., 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 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Cancer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J. 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Clin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2015; 65; 5-29</a:t>
            </a:r>
          </a:p>
          <a:p>
            <a:pPr>
              <a:spcBef>
                <a:spcPct val="50000"/>
              </a:spcBef>
            </a:pP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Dela Cruz </a:t>
            </a: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Ch.S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et al., 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Clin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Chest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Med.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2011; 32; 605-644</a:t>
            </a:r>
          </a:p>
        </p:txBody>
      </p:sp>
      <p:pic>
        <p:nvPicPr>
          <p:cNvPr id="1434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463"/>
            <a:ext cx="266541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573463"/>
            <a:ext cx="266382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Obraz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20" t="33862" r="12962" b="55026"/>
          <a:stretch>
            <a:fillRect/>
          </a:stretch>
        </p:blipFill>
        <p:spPr bwMode="auto">
          <a:xfrm>
            <a:off x="3495406" y="2918984"/>
            <a:ext cx="2016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Obraz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72" t="30183" r="19160" b="60104"/>
          <a:stretch>
            <a:fillRect/>
          </a:stretch>
        </p:blipFill>
        <p:spPr bwMode="auto">
          <a:xfrm>
            <a:off x="3495405" y="3171046"/>
            <a:ext cx="201612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Obraz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11" t="36482" r="14172" b="55118"/>
          <a:stretch>
            <a:fillRect/>
          </a:stretch>
        </p:blipFill>
        <p:spPr bwMode="auto">
          <a:xfrm>
            <a:off x="6300192" y="2931339"/>
            <a:ext cx="2176562" cy="2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1" name="Obraz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35" t="34122" r="9448" b="57217"/>
          <a:stretch>
            <a:fillRect/>
          </a:stretch>
        </p:blipFill>
        <p:spPr bwMode="auto">
          <a:xfrm>
            <a:off x="6300192" y="3195983"/>
            <a:ext cx="2176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3" name="Obraz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33" t="43045" r="9975" b="49606"/>
          <a:stretch>
            <a:fillRect/>
          </a:stretch>
        </p:blipFill>
        <p:spPr bwMode="auto">
          <a:xfrm>
            <a:off x="683568" y="2880944"/>
            <a:ext cx="216058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4" name="Obraz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72" t="30183" r="19160" b="60104"/>
          <a:stretch>
            <a:fillRect/>
          </a:stretch>
        </p:blipFill>
        <p:spPr bwMode="auto">
          <a:xfrm>
            <a:off x="676062" y="3137693"/>
            <a:ext cx="2160587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6" name="Obraz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22" t="24672" r="12862" b="58269"/>
          <a:stretch>
            <a:fillRect/>
          </a:stretch>
        </p:blipFill>
        <p:spPr bwMode="auto">
          <a:xfrm>
            <a:off x="3671888" y="5740012"/>
            <a:ext cx="1944687" cy="3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7" name="Obraz 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34" t="37302" r="23544" b="52646"/>
          <a:stretch>
            <a:fillRect/>
          </a:stretch>
        </p:blipFill>
        <p:spPr bwMode="auto">
          <a:xfrm>
            <a:off x="3644900" y="6165850"/>
            <a:ext cx="19716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9" name="Obraz 2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35" t="31758" r="11285" b="54855"/>
          <a:stretch>
            <a:fillRect/>
          </a:stretch>
        </p:blipFill>
        <p:spPr bwMode="auto">
          <a:xfrm>
            <a:off x="6415088" y="5740012"/>
            <a:ext cx="2208179" cy="3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00" name="Obraz 2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72" t="30183" r="19160" b="60104"/>
          <a:stretch>
            <a:fillRect/>
          </a:stretch>
        </p:blipFill>
        <p:spPr bwMode="auto">
          <a:xfrm>
            <a:off x="6400800" y="6167438"/>
            <a:ext cx="222246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8801" name="Wykres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75888932"/>
              </p:ext>
            </p:extLst>
          </p:nvPr>
        </p:nvGraphicFramePr>
        <p:xfrm>
          <a:off x="-108520" y="3801916"/>
          <a:ext cx="3397251" cy="2444750"/>
        </p:xfrm>
        <a:graphic>
          <a:graphicData uri="http://schemas.openxmlformats.org/presentationml/2006/ole">
            <p:oleObj spid="_x0000_s118957" r:id="rId13" imgW="3401863" imgH="2444708" progId="Excel.Sheet.8">
              <p:embed/>
            </p:oleObj>
          </a:graphicData>
        </a:graphic>
      </p:graphicFrame>
      <p:sp>
        <p:nvSpPr>
          <p:cNvPr id="19" name="pole tekstowe 18"/>
          <p:cNvSpPr txBox="1"/>
          <p:nvPr/>
        </p:nvSpPr>
        <p:spPr>
          <a:xfrm>
            <a:off x="2827842" y="3107551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5616575" y="6208325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5511529" y="3120652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8502125" y="3207551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8567961" y="6246666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2836648" y="2847219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Bcl-2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5511530" y="2894047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VDR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8476754" y="2931339"/>
            <a:ext cx="689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CYP24A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8567961" y="5740012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el-GR" sz="1200" dirty="0" smtClean="0">
                <a:latin typeface="Calibri" pitchFamily="34" charset="0"/>
                <a:cs typeface="Calibri" pitchFamily="34" charset="0"/>
              </a:rPr>
              <a:t>κ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B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5616575" y="5740012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NF</a:t>
            </a:r>
            <a:r>
              <a:rPr lang="el-GR" sz="1200" dirty="0" smtClean="0">
                <a:latin typeface="Calibri" pitchFamily="34" charset="0"/>
                <a:cs typeface="Calibri" pitchFamily="34" charset="0"/>
              </a:rPr>
              <a:t>κ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B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03225"/>
          </a:xfrm>
        </p:spPr>
        <p:txBody>
          <a:bodyPr/>
          <a:lstStyle/>
          <a:p>
            <a:pPr>
              <a:defRPr/>
            </a:pPr>
            <a:r>
              <a:rPr lang="pl-PL" sz="1600" dirty="0" err="1" smtClean="0"/>
              <a:t>Anticancer</a:t>
            </a:r>
            <a:r>
              <a:rPr lang="pl-PL" sz="1600" dirty="0" smtClean="0"/>
              <a:t> </a:t>
            </a:r>
            <a:r>
              <a:rPr lang="pl-PL" sz="1600" dirty="0" err="1" smtClean="0"/>
              <a:t>activity</a:t>
            </a:r>
            <a:r>
              <a:rPr lang="pl-PL" sz="1600" dirty="0" smtClean="0"/>
              <a:t> of SU, DTX and PRI-2191 in A549 NSCLC model</a:t>
            </a:r>
            <a:endParaRPr lang="pl-PL" sz="16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971600" y="836712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Bcl-2</a:t>
            </a:r>
            <a:endParaRPr lang="pl-PL" sz="1200" b="1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6400800" y="836711"/>
            <a:ext cx="763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CYP24</a:t>
            </a:r>
            <a:endParaRPr lang="pl-PL" sz="1200" b="1" dirty="0"/>
          </a:p>
        </p:txBody>
      </p:sp>
      <p:graphicFrame>
        <p:nvGraphicFramePr>
          <p:cNvPr id="32" name="Wykres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88120686"/>
              </p:ext>
            </p:extLst>
          </p:nvPr>
        </p:nvGraphicFramePr>
        <p:xfrm>
          <a:off x="53684" y="995018"/>
          <a:ext cx="2880319" cy="1872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3" name="Wykres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19051338"/>
              </p:ext>
            </p:extLst>
          </p:nvPr>
        </p:nvGraphicFramePr>
        <p:xfrm>
          <a:off x="2784601" y="848851"/>
          <a:ext cx="2811737" cy="2045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4" name="pole tekstowe 33"/>
          <p:cNvSpPr txBox="1"/>
          <p:nvPr/>
        </p:nvSpPr>
        <p:spPr>
          <a:xfrm>
            <a:off x="3644900" y="83671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VDR</a:t>
            </a:r>
            <a:endParaRPr lang="pl-PL" sz="1200" b="1" dirty="0"/>
          </a:p>
        </p:txBody>
      </p:sp>
      <p:graphicFrame>
        <p:nvGraphicFramePr>
          <p:cNvPr id="35" name="Wykres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17992821"/>
              </p:ext>
            </p:extLst>
          </p:nvPr>
        </p:nvGraphicFramePr>
        <p:xfrm>
          <a:off x="2981212" y="3794485"/>
          <a:ext cx="2818336" cy="1949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36" name="pole tekstowe 35"/>
          <p:cNvSpPr txBox="1"/>
          <p:nvPr/>
        </p:nvSpPr>
        <p:spPr>
          <a:xfrm>
            <a:off x="3779912" y="378904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NF</a:t>
            </a:r>
            <a:r>
              <a:rPr lang="el-GR" sz="1200" b="1" dirty="0" smtClean="0"/>
              <a:t>κ</a:t>
            </a:r>
            <a:r>
              <a:rPr lang="pl-PL" sz="1200" b="1" dirty="0" smtClean="0"/>
              <a:t>B</a:t>
            </a:r>
            <a:endParaRPr lang="pl-PL" sz="1200" b="1" dirty="0"/>
          </a:p>
        </p:txBody>
      </p:sp>
      <p:sp>
        <p:nvSpPr>
          <p:cNvPr id="37" name="pole tekstowe 36"/>
          <p:cNvSpPr txBox="1"/>
          <p:nvPr/>
        </p:nvSpPr>
        <p:spPr>
          <a:xfrm>
            <a:off x="6568351" y="380294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I</a:t>
            </a:r>
            <a:r>
              <a:rPr lang="el-GR" sz="1200" b="1" dirty="0" smtClean="0"/>
              <a:t>κ</a:t>
            </a:r>
            <a:r>
              <a:rPr lang="pl-PL" sz="1200" b="1" dirty="0" smtClean="0"/>
              <a:t>B</a:t>
            </a:r>
            <a:endParaRPr lang="pl-PL" sz="1200" b="1" dirty="0"/>
          </a:p>
        </p:txBody>
      </p:sp>
      <p:graphicFrame>
        <p:nvGraphicFramePr>
          <p:cNvPr id="38" name="Wykres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18988807"/>
              </p:ext>
            </p:extLst>
          </p:nvPr>
        </p:nvGraphicFramePr>
        <p:xfrm>
          <a:off x="5799549" y="3811190"/>
          <a:ext cx="2866232" cy="1924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39" name="Wykres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68237840"/>
              </p:ext>
            </p:extLst>
          </p:nvPr>
        </p:nvGraphicFramePr>
        <p:xfrm>
          <a:off x="5532958" y="1005752"/>
          <a:ext cx="3090309" cy="186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91015655"/>
              </p:ext>
            </p:extLst>
          </p:nvPr>
        </p:nvGraphicFramePr>
        <p:xfrm>
          <a:off x="4444301" y="2708920"/>
          <a:ext cx="3434441" cy="212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7" r="48424" b="69226"/>
          <a:stretch/>
        </p:blipFill>
        <p:spPr bwMode="auto">
          <a:xfrm>
            <a:off x="4840055" y="4866563"/>
            <a:ext cx="3044367" cy="31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273" r="48010" b="59239"/>
          <a:stretch/>
        </p:blipFill>
        <p:spPr bwMode="auto">
          <a:xfrm>
            <a:off x="679450" y="5165915"/>
            <a:ext cx="3276324" cy="28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7258225"/>
              </p:ext>
            </p:extLst>
          </p:nvPr>
        </p:nvGraphicFramePr>
        <p:xfrm>
          <a:off x="4938472" y="5503440"/>
          <a:ext cx="2900557" cy="134239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63687"/>
                <a:gridCol w="263687"/>
                <a:gridCol w="263687"/>
                <a:gridCol w="263687"/>
                <a:gridCol w="263687"/>
                <a:gridCol w="263687"/>
                <a:gridCol w="263687"/>
                <a:gridCol w="263687"/>
                <a:gridCol w="263687"/>
                <a:gridCol w="263687"/>
                <a:gridCol w="263687"/>
              </a:tblGrid>
              <a:tr h="1342390"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Control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Calcitriol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GV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GV+PRI-2191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GV+Calcitriol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DTX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DTX+PRI-2191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DTX+Calcitriol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GV+DTX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GV+DTX+PRI-2191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GV+DTX+Calcitriol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7493824"/>
              </p:ext>
            </p:extLst>
          </p:nvPr>
        </p:nvGraphicFramePr>
        <p:xfrm>
          <a:off x="755577" y="5515610"/>
          <a:ext cx="3200197" cy="134239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90927"/>
                <a:gridCol w="290927"/>
                <a:gridCol w="290927"/>
                <a:gridCol w="290927"/>
                <a:gridCol w="290927"/>
                <a:gridCol w="290927"/>
                <a:gridCol w="290927"/>
                <a:gridCol w="290927"/>
                <a:gridCol w="290927"/>
                <a:gridCol w="290927"/>
                <a:gridCol w="290927"/>
              </a:tblGrid>
              <a:tr h="1342390"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Control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PRI-2191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SU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SU+PRI-2191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SU+Calcitriol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DTX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DTX+PRI-2191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DTX+Calcitriol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SU+DTX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SU+DTX+PRI-2191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SU+DTX+Calcitriol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23474145"/>
              </p:ext>
            </p:extLst>
          </p:nvPr>
        </p:nvGraphicFramePr>
        <p:xfrm>
          <a:off x="482553" y="764704"/>
          <a:ext cx="3473221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27329" name="Picture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152" b="7758"/>
          <a:stretch/>
        </p:blipFill>
        <p:spPr bwMode="auto">
          <a:xfrm>
            <a:off x="4836422" y="5186427"/>
            <a:ext cx="3048000" cy="26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3544"/>
          <a:stretch/>
        </p:blipFill>
        <p:spPr bwMode="auto">
          <a:xfrm>
            <a:off x="675999" y="4846820"/>
            <a:ext cx="3279775" cy="28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Wykres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46526918"/>
              </p:ext>
            </p:extLst>
          </p:nvPr>
        </p:nvGraphicFramePr>
        <p:xfrm>
          <a:off x="467544" y="2708920"/>
          <a:ext cx="3488230" cy="2157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pole tekstowe 13"/>
          <p:cNvSpPr txBox="1"/>
          <p:nvPr/>
        </p:nvSpPr>
        <p:spPr>
          <a:xfrm>
            <a:off x="3955774" y="5177461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884422" y="5177461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7884421" y="4846820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p53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3955773" y="4866563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p53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460037" y="431291"/>
            <a:ext cx="8136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 </a:t>
            </a:r>
            <a:r>
              <a:rPr lang="pl-P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downregulates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VEGF </a:t>
            </a:r>
            <a:r>
              <a:rPr lang="pl-P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expression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A549 NSCLC model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" name="Wykres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29591773"/>
              </p:ext>
            </p:extLst>
          </p:nvPr>
        </p:nvGraphicFramePr>
        <p:xfrm>
          <a:off x="4278474" y="831401"/>
          <a:ext cx="3605948" cy="2093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xmlns="" val="49078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SU PD p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9039" y="4834468"/>
            <a:ext cx="35433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5" descr="Aktyna SU P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9039" y="5113919"/>
            <a:ext cx="35528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210" name="Picture 66" descr="GV PG p5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957"/>
          <a:stretch/>
        </p:blipFill>
        <p:spPr bwMode="auto">
          <a:xfrm>
            <a:off x="748439" y="4885866"/>
            <a:ext cx="2715246" cy="24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211" name="Picture 67" descr="Aktyna GV 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 r="25764" b="55"/>
          <a:stretch/>
        </p:blipFill>
        <p:spPr bwMode="auto">
          <a:xfrm>
            <a:off x="748439" y="5133977"/>
            <a:ext cx="2715247" cy="26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8066611" y="5099692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432042" y="5122670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Actin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5024855"/>
              </p:ext>
            </p:extLst>
          </p:nvPr>
        </p:nvGraphicFramePr>
        <p:xfrm>
          <a:off x="4705151" y="5420780"/>
          <a:ext cx="3331845" cy="134239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02895"/>
                <a:gridCol w="302895"/>
                <a:gridCol w="302895"/>
                <a:gridCol w="302895"/>
                <a:gridCol w="302895"/>
                <a:gridCol w="302895"/>
                <a:gridCol w="302895"/>
                <a:gridCol w="302895"/>
                <a:gridCol w="302895"/>
                <a:gridCol w="302895"/>
                <a:gridCol w="302895"/>
              </a:tblGrid>
              <a:tr h="1342390"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Control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PRI-2191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SU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SU+PRI-2191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SU+Calcitriol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CIS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CIS+PRI-2191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CIS+Calcitriol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SU+CIS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>
                          <a:effectLst/>
                          <a:latin typeface="Times New Roman"/>
                          <a:ea typeface="Times New Roman"/>
                        </a:rPr>
                        <a:t>SU+CIS+PRI-2191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Times New Roman"/>
                          <a:ea typeface="Times New Roman"/>
                        </a:rPr>
                        <a:t>SU+CIS+Calcitriol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4725120"/>
              </p:ext>
            </p:extLst>
          </p:nvPr>
        </p:nvGraphicFramePr>
        <p:xfrm>
          <a:off x="929436" y="5445224"/>
          <a:ext cx="2499360" cy="13322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12420"/>
                <a:gridCol w="312420"/>
                <a:gridCol w="312420"/>
                <a:gridCol w="312420"/>
                <a:gridCol w="312420"/>
                <a:gridCol w="312420"/>
                <a:gridCol w="312420"/>
                <a:gridCol w="312420"/>
              </a:tblGrid>
              <a:tr h="1332230"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effectLst/>
                          <a:latin typeface="Times New Roman"/>
                          <a:ea typeface="Times New Roman"/>
                        </a:rPr>
                        <a:t>EtOH</a:t>
                      </a:r>
                      <a:r>
                        <a:rPr lang="pl-PL" sz="900" b="1" dirty="0">
                          <a:effectLst/>
                          <a:latin typeface="Times New Roman"/>
                          <a:ea typeface="Times New Roman"/>
                        </a:rPr>
                        <a:t>/DMSO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effectLst/>
                          <a:latin typeface="Times New Roman"/>
                          <a:ea typeface="Times New Roman"/>
                        </a:rPr>
                        <a:t>Calcitriol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pl-PL" sz="900" b="1">
                          <a:effectLst/>
                          <a:latin typeface="Times New Roman"/>
                          <a:ea typeface="Times New Roman"/>
                        </a:rPr>
                        <a:t>GV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pl-PL" sz="900" b="1">
                          <a:effectLst/>
                          <a:latin typeface="Times New Roman"/>
                          <a:ea typeface="Times New Roman"/>
                        </a:rPr>
                        <a:t>GV+PRI-2191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pl-PL" sz="900" b="1">
                          <a:effectLst/>
                          <a:latin typeface="Times New Roman"/>
                          <a:ea typeface="Times New Roman"/>
                        </a:rPr>
                        <a:t>GV+Calcitriol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pl-PL" sz="900" b="1">
                          <a:effectLst/>
                          <a:latin typeface="Times New Roman"/>
                          <a:ea typeface="Times New Roman"/>
                        </a:rPr>
                        <a:t>GV+CIS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pl-PL" sz="900" b="1">
                          <a:effectLst/>
                          <a:latin typeface="Times New Roman"/>
                          <a:ea typeface="Times New Roman"/>
                        </a:rPr>
                        <a:t>GV+CIS+PRI-2191</a:t>
                      </a:r>
                      <a:endParaRPr lang="pl-PL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pl-PL" sz="900" b="1" dirty="0" err="1">
                          <a:effectLst/>
                          <a:latin typeface="Times New Roman"/>
                          <a:ea typeface="Times New Roman"/>
                        </a:rPr>
                        <a:t>GV+CIS+Calcitriol</a:t>
                      </a:r>
                      <a:endParaRPr lang="pl-PL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" name="pole tekstowe 15"/>
          <p:cNvSpPr txBox="1"/>
          <p:nvPr/>
        </p:nvSpPr>
        <p:spPr>
          <a:xfrm>
            <a:off x="8066610" y="4819647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p53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3463686" y="4906938"/>
            <a:ext cx="57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Calibri" pitchFamily="34" charset="0"/>
                <a:cs typeface="Calibri" pitchFamily="34" charset="0"/>
              </a:rPr>
              <a:t>p53</a:t>
            </a:r>
            <a:endParaRPr lang="pl-PL" sz="12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Wykres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55855990"/>
              </p:ext>
            </p:extLst>
          </p:nvPr>
        </p:nvGraphicFramePr>
        <p:xfrm>
          <a:off x="467544" y="2628876"/>
          <a:ext cx="3117039" cy="228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Wykres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54329845"/>
              </p:ext>
            </p:extLst>
          </p:nvPr>
        </p:nvGraphicFramePr>
        <p:xfrm>
          <a:off x="4283968" y="2708920"/>
          <a:ext cx="3384376" cy="2104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pole tekstowe 19"/>
          <p:cNvSpPr txBox="1"/>
          <p:nvPr/>
        </p:nvSpPr>
        <p:spPr>
          <a:xfrm>
            <a:off x="460037" y="332656"/>
            <a:ext cx="8136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 and CIS </a:t>
            </a:r>
            <a:r>
              <a:rPr lang="pl-P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downregulates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VEGF </a:t>
            </a:r>
            <a:r>
              <a:rPr lang="pl-P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expression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A549 NSCLC model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1" name="Wykres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23975525"/>
              </p:ext>
            </p:extLst>
          </p:nvPr>
        </p:nvGraphicFramePr>
        <p:xfrm>
          <a:off x="353941" y="836712"/>
          <a:ext cx="3281955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2" name="Wykres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450172"/>
              </p:ext>
            </p:extLst>
          </p:nvPr>
        </p:nvGraphicFramePr>
        <p:xfrm>
          <a:off x="4139952" y="908720"/>
          <a:ext cx="3528392" cy="2163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835496"/>
          </a:xfrm>
        </p:spPr>
        <p:txBody>
          <a:bodyPr/>
          <a:lstStyle/>
          <a:p>
            <a:r>
              <a:rPr lang="pl-PL" sz="3200" b="1" dirty="0" err="1" smtClean="0"/>
              <a:t>Conclusions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268760"/>
            <a:ext cx="7543800" cy="3886200"/>
          </a:xfrm>
        </p:spPr>
        <p:txBody>
          <a:bodyPr/>
          <a:lstStyle/>
          <a:p>
            <a:pPr marL="0" indent="0">
              <a:buNone/>
            </a:pP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Vitamin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compounds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potentiate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buFont typeface="Courier New" pitchFamily="49" charset="0"/>
              <a:buChar char="o"/>
            </a:pP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anticancer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activity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tyrosine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kinase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inhibitors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GV and SU </a:t>
            </a:r>
            <a:r>
              <a:rPr lang="pl-PL" sz="1800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 vivo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A549 NSCLC model</a:t>
            </a:r>
          </a:p>
          <a:p>
            <a:pPr>
              <a:buFont typeface="Courier New" pitchFamily="49" charset="0"/>
              <a:buChar char="o"/>
            </a:pP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cytotoxic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activity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of TKI and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cytostatics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on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endothelial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cells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HLMEC</a:t>
            </a:r>
          </a:p>
          <a:p>
            <a:pPr>
              <a:buFont typeface="Courier New" pitchFamily="49" charset="0"/>
              <a:buChar char="o"/>
            </a:pP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downregulation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of VEGF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expression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A549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tumors</a:t>
            </a:r>
            <a:endParaRPr lang="pl-PL" sz="1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pl-PL" sz="1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Combinations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of TKI with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cytostatics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buFont typeface="Courier New" pitchFamily="49" charset="0"/>
              <a:buChar char="o"/>
            </a:pP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reveal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stronger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antiproliferative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activity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comparing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with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agents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used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alone</a:t>
            </a:r>
            <a:endParaRPr lang="pl-PL" sz="1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upregulate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p53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expression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A549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lung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cancer</a:t>
            </a:r>
            <a:r>
              <a:rPr lang="pl-PL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cells</a:t>
            </a:r>
            <a:endParaRPr lang="pl-PL" sz="1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buFont typeface="Courier New" pitchFamily="49" charset="0"/>
              <a:buChar char="o"/>
            </a:pPr>
            <a:r>
              <a:rPr lang="pl-PL" sz="1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downregulate</a:t>
            </a:r>
            <a:r>
              <a:rPr lang="pl-PL" sz="1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VEGF  </a:t>
            </a:r>
            <a:r>
              <a:rPr lang="pl-PL" sz="1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expression</a:t>
            </a:r>
            <a:r>
              <a:rPr lang="pl-PL" sz="1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A549 </a:t>
            </a:r>
            <a:r>
              <a:rPr lang="pl-PL" sz="1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lung</a:t>
            </a:r>
            <a:r>
              <a:rPr lang="pl-PL" sz="1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cancer</a:t>
            </a:r>
            <a:r>
              <a:rPr lang="pl-PL" sz="1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cells</a:t>
            </a:r>
            <a:r>
              <a:rPr lang="pl-PL" sz="1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8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 vitro</a:t>
            </a:r>
          </a:p>
          <a:p>
            <a:pPr marL="0" indent="0">
              <a:buNone/>
            </a:pPr>
            <a:endParaRPr lang="pl-PL" sz="1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pl-PL" sz="1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55576" y="5653736"/>
            <a:ext cx="612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C</a:t>
            </a:r>
            <a:r>
              <a:rPr lang="en-US" sz="1200" dirty="0" err="1" smtClean="0"/>
              <a:t>onference</a:t>
            </a:r>
            <a:r>
              <a:rPr lang="pl-PL" sz="1200" dirty="0" smtClean="0"/>
              <a:t> </a:t>
            </a:r>
            <a:r>
              <a:rPr lang="pl-PL" sz="1200" dirty="0" err="1" smtClean="0"/>
              <a:t>participation</a:t>
            </a:r>
            <a:r>
              <a:rPr lang="en-US" sz="1200" dirty="0" smtClean="0"/>
              <a:t> </a:t>
            </a:r>
            <a:r>
              <a:rPr lang="en-US" sz="1200" dirty="0"/>
              <a:t>supported by Wroclaw Centre of Biotechnology, </a:t>
            </a:r>
            <a:r>
              <a:rPr lang="en-US" sz="1200" dirty="0" err="1"/>
              <a:t>programme</a:t>
            </a:r>
            <a:r>
              <a:rPr lang="en-US" sz="1200" dirty="0"/>
              <a:t> The Leading National Research Centre (KNOW) for years 2014-2018</a:t>
            </a:r>
            <a:endParaRPr lang="pl-PL" sz="1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5379387"/>
            <a:ext cx="2016224" cy="63230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55576" y="6165304"/>
            <a:ext cx="612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/>
              <a:t>Research</a:t>
            </a:r>
            <a:r>
              <a:rPr lang="pl-PL" sz="1200" dirty="0" smtClean="0"/>
              <a:t> was</a:t>
            </a:r>
            <a:r>
              <a:rPr lang="en-US" sz="1200" dirty="0" smtClean="0"/>
              <a:t> supported</a:t>
            </a:r>
            <a:r>
              <a:rPr lang="pl-PL" sz="1200" dirty="0" smtClean="0"/>
              <a:t> </a:t>
            </a:r>
            <a:r>
              <a:rPr lang="en-US" sz="1200" dirty="0" smtClean="0"/>
              <a:t>by a grant from the Polish National Science Center (NCN) – No. </a:t>
            </a:r>
            <a:r>
              <a:rPr lang="en-US" sz="1200" dirty="0" smtClean="0"/>
              <a:t>2013/09/N/NZ4/01720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xmlns="" val="214264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1605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8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01" b="27332"/>
          <a:stretch>
            <a:fillRect/>
          </a:stretch>
        </p:blipFill>
        <p:spPr bwMode="auto">
          <a:xfrm>
            <a:off x="5435600" y="333375"/>
            <a:ext cx="34480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73238"/>
            <a:ext cx="4681537" cy="3743325"/>
          </a:xfrm>
        </p:spPr>
      </p:pic>
      <p:sp>
        <p:nvSpPr>
          <p:cNvPr id="121860" name="pole tekstowe 6"/>
          <p:cNvSpPr txBox="1">
            <a:spLocks noChangeArrowheads="1"/>
          </p:cNvSpPr>
          <p:nvPr/>
        </p:nvSpPr>
        <p:spPr bwMode="auto">
          <a:xfrm>
            <a:off x="179388" y="1975783"/>
            <a:ext cx="180022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r>
              <a:rPr lang="pl-PL" sz="1400" b="1" dirty="0" err="1">
                <a:solidFill>
                  <a:srgbClr val="9999FF"/>
                </a:solidFill>
                <a:latin typeface="Arial Narrow" pitchFamily="34" charset="0"/>
              </a:rPr>
              <a:t>Professor</a:t>
            </a:r>
            <a:r>
              <a:rPr lang="pl-PL" sz="1400" b="1" dirty="0">
                <a:solidFill>
                  <a:srgbClr val="9999FF"/>
                </a:solidFill>
                <a:latin typeface="Arial Narrow" pitchFamily="34" charset="0"/>
              </a:rPr>
              <a:t> Joanna Wietrzyk, </a:t>
            </a:r>
            <a:r>
              <a:rPr lang="pl-PL" sz="1400" b="1" dirty="0" err="1">
                <a:solidFill>
                  <a:srgbClr val="9999FF"/>
                </a:solidFill>
                <a:latin typeface="Arial Narrow" pitchFamily="34" charset="0"/>
              </a:rPr>
              <a:t>Ph.D</a:t>
            </a:r>
            <a:r>
              <a:rPr lang="pl-PL" sz="1400" b="1" dirty="0">
                <a:solidFill>
                  <a:srgbClr val="9999FF"/>
                </a:solidFill>
                <a:latin typeface="Arial Narrow" pitchFamily="34" charset="0"/>
              </a:rPr>
              <a:t>. – </a:t>
            </a:r>
            <a:r>
              <a:rPr lang="pl-PL" sz="1400" b="1" dirty="0" err="1">
                <a:solidFill>
                  <a:srgbClr val="9999FF"/>
                </a:solidFill>
                <a:latin typeface="Arial Narrow" pitchFamily="34" charset="0"/>
              </a:rPr>
              <a:t>Head</a:t>
            </a:r>
            <a:r>
              <a:rPr lang="pl-PL" sz="1400" b="1" dirty="0">
                <a:solidFill>
                  <a:srgbClr val="9999FF"/>
                </a:solidFill>
                <a:latin typeface="Arial Narrow" pitchFamily="34" charset="0"/>
              </a:rPr>
              <a:t> of </a:t>
            </a:r>
            <a:r>
              <a:rPr lang="pl-PL" sz="1400" b="1" dirty="0" err="1">
                <a:solidFill>
                  <a:srgbClr val="9999FF"/>
                </a:solidFill>
                <a:latin typeface="Arial Narrow" pitchFamily="34" charset="0"/>
              </a:rPr>
              <a:t>Laboratory</a:t>
            </a:r>
            <a:endParaRPr lang="pl-PL" sz="1400" b="1" dirty="0">
              <a:solidFill>
                <a:srgbClr val="9999FF"/>
              </a:solidFill>
              <a:latin typeface="Arial Narrow" pitchFamily="34" charset="0"/>
            </a:endParaRPr>
          </a:p>
          <a:p>
            <a:endParaRPr lang="pl-PL" sz="1400" dirty="0">
              <a:solidFill>
                <a:srgbClr val="9999FF"/>
              </a:solidFill>
              <a:latin typeface="Arial Narrow" pitchFamily="34" charset="0"/>
            </a:endParaRPr>
          </a:p>
          <a:p>
            <a:r>
              <a:rPr lang="pl-PL" sz="1400" dirty="0">
                <a:latin typeface="Arial Narrow" pitchFamily="34" charset="0"/>
              </a:rPr>
              <a:t>Anna </a:t>
            </a:r>
            <a:r>
              <a:rPr lang="pl-PL" sz="1400" dirty="0" err="1">
                <a:latin typeface="Arial Narrow" pitchFamily="34" charset="0"/>
              </a:rPr>
              <a:t>Nasulewicz-Goldeman</a:t>
            </a:r>
            <a:r>
              <a:rPr lang="pl-PL" sz="1400" dirty="0">
                <a:latin typeface="Arial Narrow" pitchFamily="34" charset="0"/>
              </a:rPr>
              <a:t>, </a:t>
            </a:r>
            <a:r>
              <a:rPr lang="pl-PL" sz="1400" dirty="0" err="1">
                <a:latin typeface="Arial Narrow" pitchFamily="34" charset="0"/>
              </a:rPr>
              <a:t>Ph.D</a:t>
            </a:r>
            <a:r>
              <a:rPr lang="pl-PL" sz="1400" dirty="0">
                <a:latin typeface="Arial Narrow" pitchFamily="34" charset="0"/>
              </a:rPr>
              <a:t>.</a:t>
            </a:r>
          </a:p>
          <a:p>
            <a:endParaRPr lang="pl-PL" sz="1400" dirty="0">
              <a:latin typeface="Arial Narrow" pitchFamily="34" charset="0"/>
            </a:endParaRPr>
          </a:p>
          <a:p>
            <a:r>
              <a:rPr lang="pl-PL" sz="1400" dirty="0">
                <a:latin typeface="Arial Narrow" pitchFamily="34" charset="0"/>
              </a:rPr>
              <a:t>Dagmara Kłopotowska, </a:t>
            </a:r>
            <a:r>
              <a:rPr lang="pl-PL" sz="1400" dirty="0" err="1">
                <a:latin typeface="Arial Narrow" pitchFamily="34" charset="0"/>
              </a:rPr>
              <a:t>Ph.D</a:t>
            </a:r>
            <a:r>
              <a:rPr lang="pl-PL" sz="1400" dirty="0">
                <a:latin typeface="Arial Narrow" pitchFamily="34" charset="0"/>
              </a:rPr>
              <a:t>.</a:t>
            </a:r>
          </a:p>
          <a:p>
            <a:endParaRPr lang="pl-PL" sz="1400" dirty="0">
              <a:latin typeface="Arial Narrow" pitchFamily="34" charset="0"/>
            </a:endParaRPr>
          </a:p>
          <a:p>
            <a:r>
              <a:rPr lang="pl-PL" sz="1400" dirty="0">
                <a:latin typeface="Arial Narrow" pitchFamily="34" charset="0"/>
              </a:rPr>
              <a:t>Katarzyna </a:t>
            </a:r>
            <a:r>
              <a:rPr lang="pl-PL" sz="1400" dirty="0" err="1">
                <a:latin typeface="Arial Narrow" pitchFamily="34" charset="0"/>
              </a:rPr>
              <a:t>Szczaurska</a:t>
            </a:r>
            <a:r>
              <a:rPr lang="pl-PL" sz="1400" dirty="0">
                <a:latin typeface="Arial Narrow" pitchFamily="34" charset="0"/>
              </a:rPr>
              <a:t>-Nowak, </a:t>
            </a:r>
            <a:r>
              <a:rPr lang="pl-PL" sz="1400" dirty="0" err="1">
                <a:latin typeface="Arial Narrow" pitchFamily="34" charset="0"/>
              </a:rPr>
              <a:t>Ph.D</a:t>
            </a:r>
            <a:r>
              <a:rPr lang="pl-PL" sz="1400" dirty="0">
                <a:latin typeface="Arial Narrow" pitchFamily="34" charset="0"/>
              </a:rPr>
              <a:t>.</a:t>
            </a:r>
          </a:p>
          <a:p>
            <a:endParaRPr lang="pl-PL" sz="1400" dirty="0">
              <a:latin typeface="Arial Narrow" pitchFamily="34" charset="0"/>
            </a:endParaRPr>
          </a:p>
          <a:p>
            <a:r>
              <a:rPr lang="pl-PL" sz="1400" dirty="0">
                <a:latin typeface="Arial Narrow" pitchFamily="34" charset="0"/>
              </a:rPr>
              <a:t>Marta Świtalska, </a:t>
            </a:r>
            <a:r>
              <a:rPr lang="pl-PL" sz="1400" dirty="0" err="1">
                <a:latin typeface="Arial Narrow" pitchFamily="34" charset="0"/>
              </a:rPr>
              <a:t>Ph.D</a:t>
            </a:r>
            <a:r>
              <a:rPr lang="pl-PL" sz="1400" dirty="0" smtClean="0">
                <a:latin typeface="Arial Narrow" pitchFamily="34" charset="0"/>
              </a:rPr>
              <a:t>.</a:t>
            </a:r>
          </a:p>
          <a:p>
            <a:endParaRPr lang="pl-PL" sz="1400" dirty="0">
              <a:latin typeface="Arial Narrow" pitchFamily="34" charset="0"/>
            </a:endParaRPr>
          </a:p>
          <a:p>
            <a:r>
              <a:rPr lang="pl-PL" sz="1400" dirty="0" smtClean="0">
                <a:latin typeface="Arial Narrow" pitchFamily="34" charset="0"/>
              </a:rPr>
              <a:t>Eliza </a:t>
            </a:r>
            <a:r>
              <a:rPr lang="pl-PL" sz="1400" dirty="0" err="1" smtClean="0">
                <a:latin typeface="Arial Narrow" pitchFamily="34" charset="0"/>
              </a:rPr>
              <a:t>Turlej</a:t>
            </a:r>
            <a:r>
              <a:rPr lang="pl-PL" sz="1400" dirty="0" smtClean="0">
                <a:latin typeface="Arial Narrow" pitchFamily="34" charset="0"/>
              </a:rPr>
              <a:t>, </a:t>
            </a:r>
            <a:r>
              <a:rPr lang="pl-PL" sz="1400" dirty="0" err="1" smtClean="0">
                <a:latin typeface="Arial Narrow" pitchFamily="34" charset="0"/>
              </a:rPr>
              <a:t>Ph.D</a:t>
            </a:r>
            <a:r>
              <a:rPr lang="pl-PL" sz="1400" dirty="0" smtClean="0">
                <a:latin typeface="Arial Narrow" pitchFamily="34" charset="0"/>
              </a:rPr>
              <a:t>.</a:t>
            </a:r>
            <a:endParaRPr lang="pl-PL" sz="1400" dirty="0">
              <a:latin typeface="Arial Narrow" pitchFamily="34" charset="0"/>
            </a:endParaRPr>
          </a:p>
          <a:p>
            <a:endParaRPr lang="pl-PL" sz="1400" dirty="0">
              <a:latin typeface="Arial Narrow" pitchFamily="34" charset="0"/>
            </a:endParaRPr>
          </a:p>
          <a:p>
            <a:r>
              <a:rPr lang="pl-PL" sz="1400" dirty="0">
                <a:latin typeface="Arial Narrow" pitchFamily="34" charset="0"/>
              </a:rPr>
              <a:t>Magdalena Milczarek, </a:t>
            </a:r>
            <a:r>
              <a:rPr lang="pl-PL" sz="1400" dirty="0" err="1">
                <a:latin typeface="Arial Narrow" pitchFamily="34" charset="0"/>
              </a:rPr>
              <a:t>Ph.D</a:t>
            </a:r>
            <a:r>
              <a:rPr lang="pl-PL" sz="1400" dirty="0">
                <a:latin typeface="Arial Narrow" pitchFamily="34" charset="0"/>
              </a:rPr>
              <a:t>.</a:t>
            </a:r>
          </a:p>
          <a:p>
            <a:endParaRPr lang="pl-PL" sz="1400" dirty="0">
              <a:latin typeface="Arial Narrow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484438" y="404813"/>
            <a:ext cx="3311525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cs typeface="+mn-cs"/>
              </a:rPr>
              <a:t>Laboratory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cs typeface="+mn-cs"/>
              </a:rPr>
              <a:t> of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cs typeface="+mn-cs"/>
              </a:rPr>
              <a:t>Experimental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cs typeface="+mn-cs"/>
              </a:rPr>
              <a:t>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cs typeface="+mn-cs"/>
              </a:rPr>
              <a:t>Anticancer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cs typeface="+mn-cs"/>
              </a:rPr>
              <a:t>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cs typeface="+mn-cs"/>
              </a:rPr>
              <a:t>Therapy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latin typeface="+mn-lt"/>
                <a:cs typeface="+mn-cs"/>
              </a:rPr>
              <a:t>IIET PAS, </a:t>
            </a:r>
            <a:r>
              <a:rPr lang="pl-PL" sz="1400" dirty="0" err="1">
                <a:latin typeface="+mn-lt"/>
                <a:cs typeface="+mn-cs"/>
              </a:rPr>
              <a:t>Wroclaw</a:t>
            </a:r>
            <a:r>
              <a:rPr lang="pl-PL" sz="1400" dirty="0">
                <a:latin typeface="+mn-lt"/>
                <a:cs typeface="+mn-cs"/>
              </a:rPr>
              <a:t>, Poland</a:t>
            </a:r>
          </a:p>
        </p:txBody>
      </p:sp>
      <p:sp>
        <p:nvSpPr>
          <p:cNvPr id="121862" name="pole tekstowe 8"/>
          <p:cNvSpPr txBox="1">
            <a:spLocks noChangeArrowheads="1"/>
          </p:cNvSpPr>
          <p:nvPr/>
        </p:nvSpPr>
        <p:spPr bwMode="auto">
          <a:xfrm>
            <a:off x="6794500" y="1976438"/>
            <a:ext cx="20891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r>
              <a:rPr lang="pl-PL" sz="1400">
                <a:latin typeface="Arial Narrow" pitchFamily="34" charset="0"/>
              </a:rPr>
              <a:t>Agnieszka Błażejczyk, Ph.D.</a:t>
            </a:r>
          </a:p>
          <a:p>
            <a:endParaRPr lang="pl-PL" sz="1400">
              <a:latin typeface="Arial Narrow" pitchFamily="34" charset="0"/>
            </a:endParaRPr>
          </a:p>
          <a:p>
            <a:r>
              <a:rPr lang="pl-PL" sz="1400">
                <a:latin typeface="Arial Narrow" pitchFamily="34" charset="0"/>
              </a:rPr>
              <a:t>Beata Filip-Psurska, M.Sc.</a:t>
            </a:r>
          </a:p>
          <a:p>
            <a:endParaRPr lang="pl-PL" sz="1400">
              <a:latin typeface="Arial Narrow" pitchFamily="34" charset="0"/>
            </a:endParaRPr>
          </a:p>
          <a:p>
            <a:r>
              <a:rPr lang="pl-PL" sz="1400">
                <a:latin typeface="Arial Narrow" pitchFamily="34" charset="0"/>
              </a:rPr>
              <a:t>Mateusz Psurski, M.Sc.</a:t>
            </a:r>
          </a:p>
          <a:p>
            <a:endParaRPr lang="pl-PL" sz="1400">
              <a:latin typeface="Arial Narrow" pitchFamily="34" charset="0"/>
            </a:endParaRPr>
          </a:p>
          <a:p>
            <a:r>
              <a:rPr lang="pl-PL" sz="1400">
                <a:latin typeface="Arial Narrow" pitchFamily="34" charset="0"/>
              </a:rPr>
              <a:t>Magdalena Maciejewska, M.Sc.</a:t>
            </a:r>
          </a:p>
          <a:p>
            <a:endParaRPr lang="pl-PL" sz="1400">
              <a:latin typeface="Arial Narrow" pitchFamily="34" charset="0"/>
            </a:endParaRPr>
          </a:p>
          <a:p>
            <a:r>
              <a:rPr lang="pl-PL" sz="1400">
                <a:latin typeface="Arial Narrow" pitchFamily="34" charset="0"/>
              </a:rPr>
              <a:t>Ph.D. students:</a:t>
            </a:r>
          </a:p>
          <a:p>
            <a:endParaRPr lang="pl-PL" sz="1400">
              <a:latin typeface="Arial Narrow" pitchFamily="34" charset="0"/>
            </a:endParaRPr>
          </a:p>
          <a:p>
            <a:r>
              <a:rPr lang="pl-PL" sz="1400">
                <a:latin typeface="Arial Narrow" pitchFamily="34" charset="0"/>
              </a:rPr>
              <a:t>Justyna Trynda, M.Sc.</a:t>
            </a:r>
          </a:p>
          <a:p>
            <a:r>
              <a:rPr lang="pl-PL" sz="1400">
                <a:latin typeface="Arial Narrow" pitchFamily="34" charset="0"/>
              </a:rPr>
              <a:t>Agata Pawlik, M.Sc.</a:t>
            </a:r>
          </a:p>
          <a:p>
            <a:r>
              <a:rPr lang="pl-PL" sz="1400">
                <a:latin typeface="Arial Narrow" pitchFamily="34" charset="0"/>
              </a:rPr>
              <a:t>Diana Papiernik, M.Sc.</a:t>
            </a:r>
          </a:p>
          <a:p>
            <a:r>
              <a:rPr lang="pl-PL" sz="1400">
                <a:latin typeface="Arial Narrow" pitchFamily="34" charset="0"/>
              </a:rPr>
              <a:t>Ksenia Porshneva, M.Sc.</a:t>
            </a:r>
          </a:p>
          <a:p>
            <a:r>
              <a:rPr lang="pl-PL" sz="1400">
                <a:latin typeface="Arial Narrow" pitchFamily="34" charset="0"/>
              </a:rPr>
              <a:t>Joanna Sadowska, M.Sc.</a:t>
            </a:r>
          </a:p>
          <a:p>
            <a:r>
              <a:rPr lang="pl-PL" sz="1400">
                <a:latin typeface="Arial Narrow" pitchFamily="34" charset="0"/>
              </a:rPr>
              <a:t>Artur Anisiewicz, M.Sc.</a:t>
            </a:r>
          </a:p>
          <a:p>
            <a:endParaRPr lang="pl-PL" sz="1400">
              <a:latin typeface="Arial Narrow" pitchFamily="34" charset="0"/>
            </a:endParaRPr>
          </a:p>
          <a:p>
            <a:endParaRPr lang="pl-PL" sz="1400">
              <a:latin typeface="Arial Narrow" pitchFamily="34" charset="0"/>
            </a:endParaRPr>
          </a:p>
          <a:p>
            <a:endParaRPr lang="pl-PL" sz="1400">
              <a:latin typeface="Arial Narrow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907704" y="609329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Pharmaceutical </a:t>
            </a:r>
            <a:r>
              <a:rPr lang="pl-PL" sz="1400" dirty="0" err="1" smtClean="0"/>
              <a:t>Research</a:t>
            </a:r>
            <a:r>
              <a:rPr lang="pl-PL" sz="1400" dirty="0" smtClean="0"/>
              <a:t> </a:t>
            </a:r>
            <a:r>
              <a:rPr lang="pl-PL" sz="1400" dirty="0" err="1" smtClean="0"/>
              <a:t>Institute</a:t>
            </a:r>
            <a:r>
              <a:rPr lang="pl-PL" sz="1400" dirty="0" smtClean="0"/>
              <a:t>, Warsaw, Poland</a:t>
            </a:r>
          </a:p>
          <a:p>
            <a:r>
              <a:rPr lang="pl-PL" sz="1400" dirty="0" err="1" smtClean="0"/>
              <a:t>Professor</a:t>
            </a:r>
            <a:r>
              <a:rPr lang="pl-PL" sz="1400" dirty="0" smtClean="0"/>
              <a:t> Andrzej Kutner</a:t>
            </a:r>
            <a:endParaRPr lang="pl-P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555776" y="458112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 smtClean="0">
                <a:latin typeface="Arial Narrow" pitchFamily="34" charset="0"/>
              </a:rPr>
              <a:t>Thank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You</a:t>
            </a:r>
            <a:r>
              <a:rPr lang="pl-PL" sz="2400" dirty="0" smtClean="0">
                <a:latin typeface="Arial Narrow" pitchFamily="34" charset="0"/>
              </a:rPr>
              <a:t> for </a:t>
            </a:r>
            <a:r>
              <a:rPr lang="pl-PL" sz="2400" dirty="0" err="1" smtClean="0">
                <a:latin typeface="Arial Narrow" pitchFamily="34" charset="0"/>
              </a:rPr>
              <a:t>Your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attention</a:t>
            </a:r>
            <a:endParaRPr lang="pl-PL" sz="2400" dirty="0">
              <a:latin typeface="Arial Narrow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476672"/>
            <a:ext cx="5205398" cy="345638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4235446"/>
            <a:ext cx="1728192" cy="1153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561255" y="332656"/>
            <a:ext cx="8229600" cy="454025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pl-PL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Lung</a:t>
            </a: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l-PL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cancer</a:t>
            </a: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l-PL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histology</a:t>
            </a:r>
            <a:endParaRPr lang="pl-PL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1378" name="pole tekstowe 4"/>
          <p:cNvSpPr txBox="1">
            <a:spLocks noChangeArrowheads="1"/>
          </p:cNvSpPr>
          <p:nvPr/>
        </p:nvSpPr>
        <p:spPr bwMode="auto">
          <a:xfrm>
            <a:off x="5003800" y="4292600"/>
            <a:ext cx="38877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r>
              <a:rPr lang="pl-PL" sz="900">
                <a:solidFill>
                  <a:srgbClr val="000000"/>
                </a:solidFill>
                <a:latin typeface="Arial" charset="0"/>
              </a:rPr>
              <a:t>http://cancergrace.org/lung/2010/04/05/an-introduction-to-lung-cancer/</a:t>
            </a:r>
          </a:p>
        </p:txBody>
      </p:sp>
      <p:sp>
        <p:nvSpPr>
          <p:cNvPr id="101379" name="Text Box 9"/>
          <p:cNvSpPr txBox="1">
            <a:spLocks noChangeArrowheads="1"/>
          </p:cNvSpPr>
          <p:nvPr/>
        </p:nvSpPr>
        <p:spPr bwMode="auto">
          <a:xfrm>
            <a:off x="2978971" y="6438780"/>
            <a:ext cx="396081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Chan and </a:t>
            </a:r>
            <a:r>
              <a:rPr lang="pl-PL" sz="11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Huges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Transl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Lung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Cancer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Res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2015; 4(1): 36-54</a:t>
            </a:r>
          </a:p>
        </p:txBody>
      </p:sp>
      <p:pic>
        <p:nvPicPr>
          <p:cNvPr id="10138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6875" y="2713038"/>
            <a:ext cx="5983288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887575"/>
            <a:ext cx="4033143" cy="302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pole tekstowe 2"/>
          <p:cNvSpPr txBox="1">
            <a:spLocks noChangeArrowheads="1"/>
          </p:cNvSpPr>
          <p:nvPr/>
        </p:nvSpPr>
        <p:spPr bwMode="auto">
          <a:xfrm>
            <a:off x="193401" y="3912049"/>
            <a:ext cx="44826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r>
              <a:rPr lang="pl-PL" sz="1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http://cancergrace.org/lung/2010/04/05/an-introduction-to-lung-cancer/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 bwMode="auto">
          <a:xfrm>
            <a:off x="538957" y="294042"/>
            <a:ext cx="6624637" cy="474663"/>
          </a:xfrm>
          <a:extLst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pl-PL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pl-P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pl-PL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rgeted</a:t>
            </a: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l-PL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therapies</a:t>
            </a:r>
            <a:endParaRPr lang="pl-PL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402" name="Text Box 8"/>
          <p:cNvSpPr txBox="1">
            <a:spLocks noChangeArrowheads="1"/>
          </p:cNvSpPr>
          <p:nvPr/>
        </p:nvSpPr>
        <p:spPr bwMode="auto">
          <a:xfrm>
            <a:off x="683568" y="6245982"/>
            <a:ext cx="36734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1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Janne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P. A. et al. 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Nature 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Review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2009; 8: 709-723</a:t>
            </a:r>
          </a:p>
        </p:txBody>
      </p:sp>
      <p:pic>
        <p:nvPicPr>
          <p:cNvPr id="10240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312"/>
            <a:ext cx="41481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10"/>
          <p:cNvSpPr txBox="1">
            <a:spLocks noChangeArrowheads="1"/>
          </p:cNvSpPr>
          <p:nvPr/>
        </p:nvSpPr>
        <p:spPr bwMode="auto">
          <a:xfrm>
            <a:off x="4673217" y="3885096"/>
            <a:ext cx="4319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 dirty="0" err="1">
                <a:solidFill>
                  <a:srgbClr val="000000"/>
                </a:solidFill>
                <a:latin typeface="Arial" charset="0"/>
              </a:rPr>
              <a:t>Rapid</a:t>
            </a:r>
            <a:r>
              <a:rPr lang="pl-PL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600" dirty="0" err="1">
                <a:solidFill>
                  <a:srgbClr val="000000"/>
                </a:solidFill>
                <a:latin typeface="Arial" charset="0"/>
              </a:rPr>
              <a:t>response</a:t>
            </a:r>
            <a:r>
              <a:rPr lang="pl-PL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600" dirty="0" err="1">
                <a:solidFill>
                  <a:srgbClr val="000000"/>
                </a:solidFill>
                <a:latin typeface="Arial" charset="0"/>
              </a:rPr>
              <a:t>after</a:t>
            </a:r>
            <a:r>
              <a:rPr lang="pl-PL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600" dirty="0" err="1">
                <a:solidFill>
                  <a:srgbClr val="000000"/>
                </a:solidFill>
                <a:latin typeface="Arial" charset="0"/>
              </a:rPr>
              <a:t>treatment</a:t>
            </a:r>
            <a:r>
              <a:rPr lang="pl-PL" sz="1600" dirty="0">
                <a:solidFill>
                  <a:srgbClr val="000000"/>
                </a:solidFill>
                <a:latin typeface="Arial" charset="0"/>
              </a:rPr>
              <a:t> with </a:t>
            </a:r>
            <a:r>
              <a:rPr lang="pl-PL" sz="1600" dirty="0" err="1">
                <a:solidFill>
                  <a:srgbClr val="000000"/>
                </a:solidFill>
                <a:latin typeface="Arial" charset="0"/>
              </a:rPr>
              <a:t>gefitynib</a:t>
            </a:r>
            <a:r>
              <a:rPr lang="pl-PL" sz="1600" dirty="0">
                <a:solidFill>
                  <a:srgbClr val="000000"/>
                </a:solidFill>
                <a:latin typeface="Arial" charset="0"/>
              </a:rPr>
              <a:t> (EGFR inhibitor)</a:t>
            </a:r>
          </a:p>
        </p:txBody>
      </p:sp>
      <p:sp>
        <p:nvSpPr>
          <p:cNvPr id="102405" name="Text Box 11"/>
          <p:cNvSpPr txBox="1">
            <a:spLocks noChangeArrowheads="1"/>
          </p:cNvSpPr>
          <p:nvPr/>
        </p:nvSpPr>
        <p:spPr bwMode="auto">
          <a:xfrm>
            <a:off x="4705063" y="4443412"/>
            <a:ext cx="46085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r>
              <a:rPr lang="pl-PL" sz="11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Ladanyi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M. </a:t>
            </a:r>
            <a:r>
              <a:rPr lang="pl-PL" sz="11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Molecular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pl-PL" sz="11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Pathology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of </a:t>
            </a:r>
            <a:r>
              <a:rPr lang="pl-PL" sz="11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Lung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pl-PL" sz="11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Cancer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role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in </a:t>
            </a:r>
            <a:r>
              <a:rPr lang="pl-PL" sz="11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patient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pl-PL" sz="11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selection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b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for </a:t>
            </a:r>
            <a:r>
              <a:rPr lang="pl-PL" sz="11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targeted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pl-PL" sz="11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therapy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Memorial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Sloan-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Kettering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Cancer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Center</a:t>
            </a:r>
          </a:p>
        </p:txBody>
      </p:sp>
      <p:pic>
        <p:nvPicPr>
          <p:cNvPr id="10240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757070"/>
            <a:ext cx="4214347" cy="548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5" name="Oś czasu projektu" descr="Wykres liniowy przedstawiający poszczególne punkty kontrolne w odpowiednim okresie."/>
          <p:cNvGraphicFramePr>
            <a:graphicFrameLocks/>
          </p:cNvGraphicFramePr>
          <p:nvPr/>
        </p:nvGraphicFramePr>
        <p:xfrm>
          <a:off x="57150" y="1309688"/>
          <a:ext cx="9429750" cy="4376737"/>
        </p:xfrm>
        <a:graphic>
          <a:graphicData uri="http://schemas.openxmlformats.org/presentationml/2006/ole">
            <p:oleObj spid="_x0000_s103463" r:id="rId3" imgW="9431329" imgH="4377307" progId="Excel.Sheet.8">
              <p:embed/>
            </p:oleObj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5138" y="311150"/>
            <a:ext cx="8229600" cy="476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sz="2800" b="1" dirty="0" err="1" smtClean="0"/>
              <a:t>Milestones</a:t>
            </a:r>
            <a:r>
              <a:rPr lang="pl-PL" sz="2800" b="1" dirty="0" smtClean="0"/>
              <a:t> in </a:t>
            </a:r>
            <a:r>
              <a:rPr lang="pl-PL" sz="2800" b="1" dirty="0" err="1" smtClean="0"/>
              <a:t>antiangiogenic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therapy</a:t>
            </a:r>
            <a:endParaRPr lang="pl-PL" sz="2800" b="1" dirty="0"/>
          </a:p>
        </p:txBody>
      </p:sp>
      <p:pic>
        <p:nvPicPr>
          <p:cNvPr id="103427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938" y="1819275"/>
            <a:ext cx="6842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384"/>
          <a:stretch>
            <a:fillRect/>
          </a:stretch>
        </p:blipFill>
        <p:spPr bwMode="auto">
          <a:xfrm>
            <a:off x="285750" y="4546600"/>
            <a:ext cx="89058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73238"/>
            <a:ext cx="5556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1475" y="5340350"/>
            <a:ext cx="9366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482" r="2307" b="9721"/>
          <a:stretch>
            <a:fillRect/>
          </a:stretch>
        </p:blipFill>
        <p:spPr bwMode="auto">
          <a:xfrm>
            <a:off x="4211638" y="892175"/>
            <a:ext cx="240982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Obraz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5050" y="787400"/>
            <a:ext cx="5111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Obraz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5838" y="4987925"/>
            <a:ext cx="1373187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4" name="Obraz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63" y="5407025"/>
            <a:ext cx="7651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rostokąt 16"/>
          <p:cNvSpPr>
            <a:spLocks/>
          </p:cNvSpPr>
          <p:nvPr/>
        </p:nvSpPr>
        <p:spPr>
          <a:xfrm flipH="1">
            <a:off x="8267700" y="3455988"/>
            <a:ext cx="88900" cy="889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731044" y="6272213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 smtClean="0">
                <a:latin typeface="Calibri" pitchFamily="34" charset="0"/>
                <a:cs typeface="Calibri" pitchFamily="34" charset="0"/>
              </a:rPr>
              <a:t>Based</a:t>
            </a:r>
            <a:r>
              <a:rPr lang="pl-PL" sz="1000" dirty="0" smtClean="0">
                <a:latin typeface="Calibri" pitchFamily="34" charset="0"/>
                <a:cs typeface="Calibri" pitchFamily="34" charset="0"/>
              </a:rPr>
              <a:t> on: http://www.angio.org/learn/angiogenesis/</a:t>
            </a:r>
            <a:endParaRPr lang="pl-PL" sz="1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1466850" y="4910138"/>
            <a:ext cx="295275" cy="287337"/>
          </a:xfrm>
          <a:prstGeom prst="ellipse">
            <a:avLst/>
          </a:prstGeom>
          <a:solidFill>
            <a:srgbClr val="8B297F"/>
          </a:solidFill>
          <a:ln>
            <a:solidFill>
              <a:srgbClr val="8B29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prstClr val="white"/>
              </a:solidFill>
            </a:endParaRPr>
          </a:p>
        </p:txBody>
      </p:sp>
      <p:pic>
        <p:nvPicPr>
          <p:cNvPr id="10445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2563" y="5349875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1436688" y="4887913"/>
            <a:ext cx="6416675" cy="7794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 </a:t>
            </a:r>
            <a:r>
              <a:rPr lang="pl-PL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Monoclonal antibodies</a:t>
            </a:r>
            <a:r>
              <a:rPr lang="pl-PL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l-PL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anti-VEGF:</a:t>
            </a:r>
            <a:r>
              <a:rPr lang="pl-PL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l-PL" b="1">
                <a:solidFill>
                  <a:srgbClr val="42568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bevacizumab</a:t>
            </a:r>
          </a:p>
          <a:p>
            <a:pPr>
              <a:spcBef>
                <a:spcPct val="50000"/>
              </a:spcBef>
            </a:pPr>
            <a:r>
              <a:rPr lang="pl-PL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2. </a:t>
            </a:r>
            <a:r>
              <a:rPr lang="pl-PL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VEGF receptor inhibitors (TKI): </a:t>
            </a:r>
            <a:r>
              <a:rPr lang="pl-PL" b="1">
                <a:solidFill>
                  <a:srgbClr val="42568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sunitinib, sorafenib</a:t>
            </a:r>
          </a:p>
        </p:txBody>
      </p:sp>
      <p:sp>
        <p:nvSpPr>
          <p:cNvPr id="21506" name="Rectangle 2"/>
          <p:cNvSpPr>
            <a:spLocks noGrp="1"/>
          </p:cNvSpPr>
          <p:nvPr>
            <p:ph type="title"/>
          </p:nvPr>
        </p:nvSpPr>
        <p:spPr bwMode="auto">
          <a:xfrm>
            <a:off x="384175" y="260350"/>
            <a:ext cx="8229600" cy="692150"/>
          </a:xfrm>
          <a:extLst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pl-PL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Strategies</a:t>
            </a: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l-PL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interfering</a:t>
            </a: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tumor </a:t>
            </a:r>
            <a:r>
              <a:rPr lang="pl-PL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angiogenesis</a:t>
            </a:r>
            <a:endParaRPr lang="pl-PL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4453" name="Picture 5" descr="Strategies for inhibiting the VEGF pathw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5538"/>
            <a:ext cx="64516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684213" y="6288960"/>
            <a:ext cx="68405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http://www.biooncology.com/research-education/vegf/vegf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73016"/>
            <a:ext cx="33147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0728"/>
            <a:ext cx="72453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61951"/>
            <a:ext cx="8229600" cy="474662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pl-PL" sz="2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Oncogenes</a:t>
            </a:r>
            <a:r>
              <a:rPr lang="pl-PL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l-PL" sz="2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impact</a:t>
            </a:r>
            <a:r>
              <a:rPr lang="pl-PL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VEGF </a:t>
            </a:r>
            <a:r>
              <a:rPr lang="pl-PL" sz="2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expression</a:t>
            </a:r>
            <a:r>
              <a:rPr lang="pl-PL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l-PL" sz="2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regulation</a:t>
            </a:r>
            <a:endParaRPr lang="pl-PL" sz="25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 bwMode="auto">
          <a:xfrm>
            <a:off x="468313" y="332656"/>
            <a:ext cx="8229600" cy="576262"/>
          </a:xfrm>
          <a:extLst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pl-PL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Angiogenesis</a:t>
            </a: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in NSCLC</a:t>
            </a:r>
          </a:p>
        </p:txBody>
      </p:sp>
      <p:pic>
        <p:nvPicPr>
          <p:cNvPr id="10649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989138"/>
            <a:ext cx="61912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468313" y="1125538"/>
            <a:ext cx="806608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pl-PL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sym typeface="Wingdings" pitchFamily="2" charset="2"/>
              </a:rPr>
              <a:t>Overexpression</a:t>
            </a: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sym typeface="Wingdings" pitchFamily="2" charset="2"/>
              </a:rPr>
              <a:t> of VEGF in </a:t>
            </a: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Wingdings" pitchFamily="2" charset="2"/>
              </a:rPr>
              <a:t>NSCLC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sym typeface="Wingdings" pitchFamily="2" charset="2"/>
              </a:rPr>
              <a:t>High VEGF serum </a:t>
            </a:r>
            <a:r>
              <a:rPr lang="pl-PL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sym typeface="Wingdings" pitchFamily="2" charset="2"/>
              </a:rPr>
              <a:t>level</a:t>
            </a: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pl-P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sym typeface="Wingdings" pitchFamily="2" charset="2"/>
              </a:rPr>
              <a:t>is</a:t>
            </a: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sym typeface="Wingdings" pitchFamily="2" charset="2"/>
              </a:rPr>
              <a:t> a </a:t>
            </a:r>
            <a:r>
              <a:rPr lang="pl-P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sym typeface="Wingdings" pitchFamily="2" charset="2"/>
              </a:rPr>
              <a:t>negative</a:t>
            </a: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pl-P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sym typeface="Wingdings" pitchFamily="2" charset="2"/>
              </a:rPr>
              <a:t>prognostic</a:t>
            </a: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pl-P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sym typeface="Wingdings" pitchFamily="2" charset="2"/>
              </a:rPr>
              <a:t>factor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84213" y="6165850"/>
            <a:ext cx="7993062" cy="51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Yuan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A. et al., 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J 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Cncer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2000, 89, 475-483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pl-PL" sz="11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Kaya</a:t>
            </a:r>
            <a:r>
              <a:rPr lang="pl-PL" sz="1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A. et al., 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Respiratory </a:t>
            </a:r>
            <a:r>
              <a:rPr lang="pl-PL" sz="11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Medicine</a:t>
            </a:r>
            <a:r>
              <a:rPr lang="pl-PL" sz="11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2004, 98, 632-636</a:t>
            </a:r>
          </a:p>
        </p:txBody>
      </p:sp>
      <p:pic>
        <p:nvPicPr>
          <p:cNvPr id="10650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38163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4032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sz="2500" b="1" dirty="0" err="1" smtClean="0"/>
              <a:t>Interplay</a:t>
            </a:r>
            <a:r>
              <a:rPr lang="pl-PL" sz="2500" b="1" dirty="0" smtClean="0"/>
              <a:t> </a:t>
            </a:r>
            <a:r>
              <a:rPr lang="pl-PL" sz="2500" b="1" dirty="0" err="1" smtClean="0"/>
              <a:t>between</a:t>
            </a:r>
            <a:r>
              <a:rPr lang="pl-PL" sz="2500" b="1" dirty="0" smtClean="0"/>
              <a:t> p53 and VEGF</a:t>
            </a:r>
            <a:endParaRPr lang="pl-PL" sz="2500" b="1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2024" y="3871913"/>
            <a:ext cx="403225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pole tekstowe 4"/>
          <p:cNvSpPr txBox="1">
            <a:spLocks noChangeArrowheads="1"/>
          </p:cNvSpPr>
          <p:nvPr/>
        </p:nvSpPr>
        <p:spPr bwMode="auto">
          <a:xfrm>
            <a:off x="2542567" y="6297613"/>
            <a:ext cx="39651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r>
              <a:rPr lang="pl-PL" sz="1100" dirty="0">
                <a:latin typeface="Calibri" pitchFamily="34" charset="0"/>
                <a:cs typeface="Calibri" pitchFamily="34" charset="0"/>
              </a:rPr>
              <a:t>Haupt et al. </a:t>
            </a:r>
            <a:r>
              <a:rPr lang="pl-PL" sz="1100" i="1" dirty="0">
                <a:latin typeface="Calibri" pitchFamily="34" charset="0"/>
                <a:cs typeface="Calibri" pitchFamily="34" charset="0"/>
              </a:rPr>
              <a:t>Cell </a:t>
            </a:r>
            <a:r>
              <a:rPr lang="pl-PL" sz="1100" i="1" dirty="0" err="1">
                <a:latin typeface="Calibri" pitchFamily="34" charset="0"/>
                <a:cs typeface="Calibri" pitchFamily="34" charset="0"/>
              </a:rPr>
              <a:t>Death</a:t>
            </a:r>
            <a:r>
              <a:rPr lang="pl-PL" sz="1100" i="1" dirty="0">
                <a:latin typeface="Calibri" pitchFamily="34" charset="0"/>
                <a:cs typeface="Calibri" pitchFamily="34" charset="0"/>
              </a:rPr>
              <a:t> and </a:t>
            </a:r>
            <a:r>
              <a:rPr lang="pl-PL" sz="1100" i="1" dirty="0" err="1">
                <a:latin typeface="Calibri" pitchFamily="34" charset="0"/>
                <a:cs typeface="Calibri" pitchFamily="34" charset="0"/>
              </a:rPr>
              <a:t>Differentiation</a:t>
            </a:r>
            <a:r>
              <a:rPr lang="pl-PL" sz="1100" dirty="0">
                <a:latin typeface="Calibri" pitchFamily="34" charset="0"/>
                <a:cs typeface="Calibri" pitchFamily="34" charset="0"/>
              </a:rPr>
              <a:t>, 2013, 20, 852-854</a:t>
            </a:r>
          </a:p>
        </p:txBody>
      </p:sp>
      <p:pic>
        <p:nvPicPr>
          <p:cNvPr id="1075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919956"/>
            <a:ext cx="26384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981075"/>
            <a:ext cx="4103688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720759" y="3449638"/>
            <a:ext cx="396081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100" dirty="0" err="1">
                <a:latin typeface="Calibri" pitchFamily="34" charset="0"/>
                <a:cs typeface="Calibri" pitchFamily="34" charset="0"/>
              </a:rPr>
              <a:t>Levine</a:t>
            </a:r>
            <a:r>
              <a:rPr lang="pl-PL" sz="1100" dirty="0">
                <a:latin typeface="Calibri" pitchFamily="34" charset="0"/>
                <a:cs typeface="Calibri" pitchFamily="34" charset="0"/>
              </a:rPr>
              <a:t> A.J. and </a:t>
            </a:r>
            <a:r>
              <a:rPr lang="pl-PL" sz="1100" dirty="0" err="1">
                <a:latin typeface="Calibri" pitchFamily="34" charset="0"/>
                <a:cs typeface="Calibri" pitchFamily="34" charset="0"/>
              </a:rPr>
              <a:t>Oren</a:t>
            </a:r>
            <a:r>
              <a:rPr lang="pl-PL" sz="1100" dirty="0">
                <a:latin typeface="Calibri" pitchFamily="34" charset="0"/>
                <a:cs typeface="Calibri" pitchFamily="34" charset="0"/>
              </a:rPr>
              <a:t> M. </a:t>
            </a:r>
            <a:r>
              <a:rPr lang="pl-PL" sz="1100" i="1" dirty="0">
                <a:latin typeface="Calibri" pitchFamily="34" charset="0"/>
                <a:cs typeface="Calibri" pitchFamily="34" charset="0"/>
              </a:rPr>
              <a:t>Nature </a:t>
            </a:r>
            <a:r>
              <a:rPr lang="pl-PL" sz="1100" i="1" dirty="0" err="1">
                <a:latin typeface="Calibri" pitchFamily="34" charset="0"/>
                <a:cs typeface="Calibri" pitchFamily="34" charset="0"/>
              </a:rPr>
              <a:t>Review</a:t>
            </a:r>
            <a:r>
              <a:rPr lang="pl-PL" sz="11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i="1" dirty="0" err="1">
                <a:latin typeface="Calibri" pitchFamily="34" charset="0"/>
                <a:cs typeface="Calibri" pitchFamily="34" charset="0"/>
              </a:rPr>
              <a:t>Cancer</a:t>
            </a:r>
            <a:r>
              <a:rPr lang="pl-PL" sz="11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dirty="0">
                <a:latin typeface="Calibri" pitchFamily="34" charset="0"/>
                <a:cs typeface="Calibri" pitchFamily="34" charset="0"/>
              </a:rPr>
              <a:t>2009, 9, 749-758</a:t>
            </a:r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5305138" y="3500991"/>
            <a:ext cx="338455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100" dirty="0">
                <a:latin typeface="Calibri" pitchFamily="34" charset="0"/>
                <a:cs typeface="Calibri" pitchFamily="34" charset="0"/>
              </a:rPr>
              <a:t>Teodoro J.G. et al., </a:t>
            </a:r>
            <a:r>
              <a:rPr lang="pl-PL" sz="1100" i="1" dirty="0">
                <a:latin typeface="Calibri" pitchFamily="34" charset="0"/>
                <a:cs typeface="Calibri" pitchFamily="34" charset="0"/>
              </a:rPr>
              <a:t>J. Mol. Med. </a:t>
            </a:r>
            <a:r>
              <a:rPr lang="pl-PL" sz="1100" dirty="0">
                <a:latin typeface="Calibri" pitchFamily="34" charset="0"/>
                <a:cs typeface="Calibri" pitchFamily="34" charset="0"/>
              </a:rPr>
              <a:t>2007, 85, 1175-1186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Horyzont">
  <a:themeElements>
    <a:clrScheme name="Hory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y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y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sPrint">
  <a:themeElements>
    <a:clrScheme name="Wielkomiejski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1069</Words>
  <Application>Microsoft Office PowerPoint</Application>
  <PresentationFormat>Pokaz na ekranie (4:3)</PresentationFormat>
  <Paragraphs>329</Paragraphs>
  <Slides>25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8" baseType="lpstr">
      <vt:lpstr>Horyzont</vt:lpstr>
      <vt:lpstr>NewsPrint</vt:lpstr>
      <vt:lpstr>Arkusz programu Microsoft Office Excel 97–2003</vt:lpstr>
      <vt:lpstr>Slajd 1</vt:lpstr>
      <vt:lpstr>Lung cancer worlwide</vt:lpstr>
      <vt:lpstr>Lung cancer histology</vt:lpstr>
      <vt:lpstr>Targeted therapies</vt:lpstr>
      <vt:lpstr>Milestones in antiangiogenic therapy</vt:lpstr>
      <vt:lpstr>Strategies interfering tumor angiogenesis</vt:lpstr>
      <vt:lpstr>Oncogenes impact VEGF expression regulation</vt:lpstr>
      <vt:lpstr>Angiogenesis in NSCLC</vt:lpstr>
      <vt:lpstr>Interplay between p53 and VEGF</vt:lpstr>
      <vt:lpstr>Interplay between p53 and VEGF in NSCLC</vt:lpstr>
      <vt:lpstr>Anticancer activity of vitamin D</vt:lpstr>
      <vt:lpstr>Anticancer activity of GV and vitamin D compounds in A549 NSCLC model</vt:lpstr>
      <vt:lpstr>Anticancer activity of GV and vitamin D compounds in A549 NSCLC model</vt:lpstr>
      <vt:lpstr>Anticancer activity of GV and vitamin D compounds in A549 NSCLC model</vt:lpstr>
      <vt:lpstr>Slajd 15</vt:lpstr>
      <vt:lpstr>Slajd 16</vt:lpstr>
      <vt:lpstr>Slajd 17</vt:lpstr>
      <vt:lpstr>Slajd 18</vt:lpstr>
      <vt:lpstr>Anticancer activity of SU, DTX and PRI-2191 in A549 NSCLC model</vt:lpstr>
      <vt:lpstr>Anticancer activity of SU, DTX and PRI-2191 in A549 NSCLC model</vt:lpstr>
      <vt:lpstr>Slajd 21</vt:lpstr>
      <vt:lpstr>Slajd 22</vt:lpstr>
      <vt:lpstr>Conclusions</vt:lpstr>
      <vt:lpstr>Slajd 24</vt:lpstr>
      <vt:lpstr>Slajd 25</vt:lpstr>
    </vt:vector>
  </TitlesOfParts>
  <Company>Nazwa twojej firmy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Twoja nazwa użytkownika</dc:creator>
  <cp:lastModifiedBy>Ewa Maj</cp:lastModifiedBy>
  <cp:revision>103</cp:revision>
  <dcterms:created xsi:type="dcterms:W3CDTF">2015-07-22T06:53:43Z</dcterms:created>
  <dcterms:modified xsi:type="dcterms:W3CDTF">2015-09-02T19:03:12Z</dcterms:modified>
</cp:coreProperties>
</file>