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67" r:id="rId3"/>
    <p:sldId id="265" r:id="rId4"/>
    <p:sldId id="264" r:id="rId5"/>
    <p:sldId id="260" r:id="rId6"/>
    <p:sldId id="262" r:id="rId7"/>
    <p:sldId id="263" r:id="rId8"/>
    <p:sldId id="261" r:id="rId9"/>
    <p:sldId id="256" r:id="rId10"/>
    <p:sldId id="257" r:id="rId11"/>
    <p:sldId id="258" r:id="rId12"/>
    <p:sldId id="259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24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mingvalson:Dropbox:Active:BTLTOlder:Data:AllBTLT1SubjectsC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mingvalson:Dropbox:Active:BTLTOlder:Data:AllBTLT1SubjectsC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mingvalson:Dropbox:Active:BTLTOlder:Data:AllBTLT1SubjectsC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mingvalson:Dropbox:Active:BTLTOlder:Data:AllBTLT1SubjectsC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mingvalson:Dropbox:Active:BTLTOlder:Data:AllBTLT1SubjectsC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mingvalson:Dropbox:Active:BTLTOlder:Data:AllBTLT1Subjects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839588682416"/>
          <c:y val="0.0601851851851852"/>
          <c:w val="0.853151494044344"/>
          <c:h val="0.791358180227472"/>
        </c:manualLayout>
      </c:layout>
      <c:barChart>
        <c:barDir val="col"/>
        <c:grouping val="clustered"/>
        <c:varyColors val="0"/>
        <c:ser>
          <c:idx val="0"/>
          <c:order val="0"/>
          <c:tx>
            <c:v>PCPT</c:v>
          </c:tx>
          <c:invertIfNegative val="0"/>
          <c:errBars>
            <c:errBarType val="both"/>
            <c:errValType val="cust"/>
            <c:noEndCap val="0"/>
            <c:plus>
              <c:numRef>
                <c:f>(Stats!$C$8:$D$8,Stats!$H$8:$I$8)</c:f>
                <c:numCache>
                  <c:formatCode>General</c:formatCode>
                  <c:ptCount val="4"/>
                  <c:pt idx="0">
                    <c:v>0.0188165485676837</c:v>
                  </c:pt>
                  <c:pt idx="1">
                    <c:v>0.0191892982327826</c:v>
                  </c:pt>
                  <c:pt idx="2">
                    <c:v>0.0214001928488566</c:v>
                  </c:pt>
                  <c:pt idx="3">
                    <c:v>0.0152424659585761</c:v>
                  </c:pt>
                </c:numCache>
              </c:numRef>
            </c:plus>
            <c:minus>
              <c:numRef>
                <c:f>(Stats!$C$8:$D$8,Stats!$H$8:$I$8)</c:f>
                <c:numCache>
                  <c:formatCode>General</c:formatCode>
                  <c:ptCount val="4"/>
                  <c:pt idx="0">
                    <c:v>0.0188165485676837</c:v>
                  </c:pt>
                  <c:pt idx="1">
                    <c:v>0.0191892982327826</c:v>
                  </c:pt>
                  <c:pt idx="2">
                    <c:v>0.0214001928488566</c:v>
                  </c:pt>
                  <c:pt idx="3">
                    <c:v>0.0152424659585761</c:v>
                  </c:pt>
                </c:numCache>
              </c:numRef>
            </c:minus>
          </c:errBars>
          <c:cat>
            <c:strLit>
              <c:ptCount val="4"/>
              <c:pt idx="0">
                <c:v>_x000b_High Single</c:v>
              </c:pt>
              <c:pt idx="1">
                <c:v>_x000b_ Low Single</c:v>
              </c:pt>
              <c:pt idx="2">
                <c:v>_x000b_ High Multi</c:v>
              </c:pt>
              <c:pt idx="3">
                <c:v>
 Low Multi</c:v>
              </c:pt>
            </c:strLit>
          </c:cat>
          <c:val>
            <c:numRef>
              <c:f>(Stats!$C$7:$D$7,Stats!$H$7:$I$7)</c:f>
              <c:numCache>
                <c:formatCode>0.00</c:formatCode>
                <c:ptCount val="4"/>
                <c:pt idx="0">
                  <c:v>0.83875</c:v>
                </c:pt>
                <c:pt idx="1">
                  <c:v>0.58625</c:v>
                </c:pt>
                <c:pt idx="2">
                  <c:v>0.845333333333333</c:v>
                </c:pt>
                <c:pt idx="3">
                  <c:v>0.555185185185185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2293464"/>
        <c:axId val="2131820728"/>
      </c:barChart>
      <c:catAx>
        <c:axId val="21322934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31820728"/>
        <c:crosses val="autoZero"/>
        <c:auto val="1"/>
        <c:lblAlgn val="ctr"/>
        <c:lblOffset val="100"/>
        <c:noMultiLvlLbl val="0"/>
      </c:catAx>
      <c:valAx>
        <c:axId val="2131820728"/>
        <c:scaling>
          <c:orientation val="minMax"/>
          <c:max val="1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Proportion</a:t>
                </a:r>
                <a:r>
                  <a:rPr lang="en-US" sz="2000" baseline="0"/>
                  <a:t> Correct</a:t>
                </a:r>
                <a:endParaRPr lang="en-US" sz="2000"/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32293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7511305984711"/>
          <c:y val="0.018134660250802"/>
          <c:w val="0.227997750281215"/>
          <c:h val="0.185952901720618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16579070648"/>
          <c:y val="0.0356241379704407"/>
          <c:w val="0.807647859726581"/>
          <c:h val="0.776109924866624"/>
        </c:manualLayout>
      </c:layout>
      <c:barChart>
        <c:barDir val="col"/>
        <c:grouping val="clustered"/>
        <c:varyColors val="0"/>
        <c:ser>
          <c:idx val="0"/>
          <c:order val="0"/>
          <c:tx>
            <c:v>PCPT</c:v>
          </c:tx>
          <c:invertIfNegative val="0"/>
          <c:errBars>
            <c:errBarType val="both"/>
            <c:errValType val="cust"/>
            <c:noEndCap val="0"/>
            <c:plus>
              <c:numRef>
                <c:f>(Stats!$C$8:$D$8,Stats!$H$8:$I$8)</c:f>
                <c:numCache>
                  <c:formatCode>General</c:formatCode>
                  <c:ptCount val="4"/>
                  <c:pt idx="0">
                    <c:v>0.0188165485676837</c:v>
                  </c:pt>
                  <c:pt idx="1">
                    <c:v>0.0191892982327826</c:v>
                  </c:pt>
                  <c:pt idx="2">
                    <c:v>0.0214001928488566</c:v>
                  </c:pt>
                  <c:pt idx="3">
                    <c:v>0.0152424659585761</c:v>
                  </c:pt>
                </c:numCache>
              </c:numRef>
            </c:plus>
            <c:minus>
              <c:numRef>
                <c:f>(Stats!$C$8:$D$8,Stats!$H$8:$I$8)</c:f>
                <c:numCache>
                  <c:formatCode>General</c:formatCode>
                  <c:ptCount val="4"/>
                  <c:pt idx="0">
                    <c:v>0.0188165485676837</c:v>
                  </c:pt>
                  <c:pt idx="1">
                    <c:v>0.0191892982327826</c:v>
                  </c:pt>
                  <c:pt idx="2">
                    <c:v>0.0214001928488566</c:v>
                  </c:pt>
                  <c:pt idx="3">
                    <c:v>0.0152424659585761</c:v>
                  </c:pt>
                </c:numCache>
              </c:numRef>
            </c:minus>
          </c:errBars>
          <c:cat>
            <c:strLit>
              <c:ptCount val="4"/>
              <c:pt idx="0">
                <c:v>_x000b_High Single</c:v>
              </c:pt>
              <c:pt idx="1">
                <c:v>_x000b_ Low Single</c:v>
              </c:pt>
              <c:pt idx="2">
                <c:v>_x000b_ High Multi</c:v>
              </c:pt>
              <c:pt idx="3">
                <c:v>
 Low Multi</c:v>
              </c:pt>
            </c:strLit>
          </c:cat>
          <c:val>
            <c:numRef>
              <c:f>(Stats!$C$7:$D$7,Stats!$H$7:$I$7)</c:f>
              <c:numCache>
                <c:formatCode>0.00</c:formatCode>
                <c:ptCount val="4"/>
                <c:pt idx="0">
                  <c:v>0.83875</c:v>
                </c:pt>
                <c:pt idx="1">
                  <c:v>0.58625</c:v>
                </c:pt>
                <c:pt idx="2">
                  <c:v>0.845333333333333</c:v>
                </c:pt>
                <c:pt idx="3">
                  <c:v>0.555185185185185</c:v>
                </c:pt>
              </c:numCache>
            </c:numRef>
          </c:val>
        </c:ser>
        <c:ser>
          <c:idx val="1"/>
          <c:order val="1"/>
          <c:tx>
            <c:v>TLA</c:v>
          </c:tx>
          <c:invertIfNegative val="0"/>
          <c:errBars>
            <c:errBarType val="both"/>
            <c:errValType val="cust"/>
            <c:noEndCap val="0"/>
            <c:plus>
              <c:numRef>
                <c:f>(Stats!$C$19:$D$19,Stats!$H$19:$I$19)</c:f>
                <c:numCache>
                  <c:formatCode>General</c:formatCode>
                  <c:ptCount val="4"/>
                  <c:pt idx="0">
                    <c:v>0.019976548750973</c:v>
                  </c:pt>
                  <c:pt idx="1">
                    <c:v>0.0425587828773333</c:v>
                  </c:pt>
                  <c:pt idx="2">
                    <c:v>0.022263929116006</c:v>
                  </c:pt>
                  <c:pt idx="3">
                    <c:v>0.0484984949284863</c:v>
                  </c:pt>
                </c:numCache>
              </c:numRef>
            </c:plus>
            <c:minus>
              <c:numRef>
                <c:f>(Stats!$C$19:$D$19,Stats!$H$19:$I$19)</c:f>
                <c:numCache>
                  <c:formatCode>General</c:formatCode>
                  <c:ptCount val="4"/>
                  <c:pt idx="0">
                    <c:v>0.019976548750973</c:v>
                  </c:pt>
                  <c:pt idx="1">
                    <c:v>0.0425587828773333</c:v>
                  </c:pt>
                  <c:pt idx="2">
                    <c:v>0.022263929116006</c:v>
                  </c:pt>
                  <c:pt idx="3">
                    <c:v>0.0484984949284863</c:v>
                  </c:pt>
                </c:numCache>
              </c:numRef>
            </c:minus>
          </c:errBars>
          <c:cat>
            <c:strLit>
              <c:ptCount val="4"/>
              <c:pt idx="0">
                <c:v>_x000b_High Single</c:v>
              </c:pt>
              <c:pt idx="1">
                <c:v>_x000b_ Low Single</c:v>
              </c:pt>
              <c:pt idx="2">
                <c:v>_x000b_ High Multi</c:v>
              </c:pt>
              <c:pt idx="3">
                <c:v>
 Low Multi</c:v>
              </c:pt>
            </c:strLit>
          </c:cat>
          <c:val>
            <c:numRef>
              <c:f>(Stats!$H$11:$I$11,Stats!$H$18:$I$18)</c:f>
              <c:numCache>
                <c:formatCode>General</c:formatCode>
                <c:ptCount val="4"/>
                <c:pt idx="2" formatCode="0.00">
                  <c:v>0.927333333333333</c:v>
                </c:pt>
                <c:pt idx="3" formatCode="0.00">
                  <c:v>0.430185185185185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2550616"/>
        <c:axId val="2104425384"/>
      </c:barChart>
      <c:catAx>
        <c:axId val="21325506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04425384"/>
        <c:crosses val="autoZero"/>
        <c:auto val="1"/>
        <c:lblAlgn val="ctr"/>
        <c:lblOffset val="100"/>
        <c:noMultiLvlLbl val="0"/>
      </c:catAx>
      <c:valAx>
        <c:axId val="2104425384"/>
        <c:scaling>
          <c:orientation val="minMax"/>
          <c:max val="1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Proportion</a:t>
                </a:r>
                <a:r>
                  <a:rPr lang="en-US" sz="2000" baseline="0"/>
                  <a:t> Correct</a:t>
                </a:r>
                <a:endParaRPr lang="en-US" sz="2000"/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32550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7511305984711"/>
          <c:y val="0.018134660250802"/>
          <c:w val="0.227997750281215"/>
          <c:h val="0.185952901720618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235038621395"/>
          <c:y val="0.0601851851851852"/>
          <c:w val="0.8497559825193"/>
          <c:h val="0.766913735783027"/>
        </c:manualLayout>
      </c:layout>
      <c:barChart>
        <c:barDir val="col"/>
        <c:grouping val="clustered"/>
        <c:varyColors val="0"/>
        <c:ser>
          <c:idx val="0"/>
          <c:order val="0"/>
          <c:tx>
            <c:v>TLA</c:v>
          </c:tx>
          <c:invertIfNegative val="0"/>
          <c:errBars>
            <c:errBarType val="both"/>
            <c:errValType val="cust"/>
            <c:noEndCap val="0"/>
            <c:plus>
              <c:numRef>
                <c:f>(Stats!$C$8:$D$8,Stats!$H$8:$I$8)</c:f>
                <c:numCache>
                  <c:formatCode>General</c:formatCode>
                  <c:ptCount val="4"/>
                  <c:pt idx="0">
                    <c:v>0.0188165485676837</c:v>
                  </c:pt>
                  <c:pt idx="1">
                    <c:v>0.0191892982327826</c:v>
                  </c:pt>
                  <c:pt idx="2">
                    <c:v>0.0214001928488566</c:v>
                  </c:pt>
                  <c:pt idx="3">
                    <c:v>0.0152424659585761</c:v>
                  </c:pt>
                </c:numCache>
              </c:numRef>
            </c:plus>
            <c:minus>
              <c:numRef>
                <c:f>(Stats!$C$8:$D$8,Stats!$H$8:$I$8)</c:f>
                <c:numCache>
                  <c:formatCode>General</c:formatCode>
                  <c:ptCount val="4"/>
                  <c:pt idx="0">
                    <c:v>0.0188165485676837</c:v>
                  </c:pt>
                  <c:pt idx="1">
                    <c:v>0.0191892982327826</c:v>
                  </c:pt>
                  <c:pt idx="2">
                    <c:v>0.0214001928488566</c:v>
                  </c:pt>
                  <c:pt idx="3">
                    <c:v>0.0152424659585761</c:v>
                  </c:pt>
                </c:numCache>
              </c:numRef>
            </c:minus>
          </c:errBars>
          <c:cat>
            <c:strLit>
              <c:ptCount val="4"/>
              <c:pt idx="0">
                <c:v>_x000b_High Single</c:v>
              </c:pt>
              <c:pt idx="1">
                <c:v>_x000b_ Low Single</c:v>
              </c:pt>
              <c:pt idx="2">
                <c:v>_x000b_ High Multi</c:v>
              </c:pt>
              <c:pt idx="3">
                <c:v>
 Low Multi</c:v>
              </c:pt>
            </c:strLit>
          </c:cat>
          <c:val>
            <c:numRef>
              <c:f>(Stats!$C$7:$D$7,Stats!$H$7:$I$7)</c:f>
              <c:numCache>
                <c:formatCode>0.00</c:formatCode>
                <c:ptCount val="4"/>
                <c:pt idx="0">
                  <c:v>0.83875</c:v>
                </c:pt>
                <c:pt idx="1">
                  <c:v>0.58625</c:v>
                </c:pt>
                <c:pt idx="2">
                  <c:v>0.845333333333333</c:v>
                </c:pt>
                <c:pt idx="3">
                  <c:v>0.555185185185185</c:v>
                </c:pt>
              </c:numCache>
            </c:numRef>
          </c:val>
        </c:ser>
        <c:ser>
          <c:idx val="1"/>
          <c:order val="1"/>
          <c:tx>
            <c:v>Generalization</c:v>
          </c:tx>
          <c:invertIfNegative val="0"/>
          <c:errBars>
            <c:errBarType val="both"/>
            <c:errValType val="cust"/>
            <c:noEndCap val="0"/>
            <c:plus>
              <c:numRef>
                <c:f>(Stats!$C$19:$D$19,Stats!$H$19:$I$19)</c:f>
                <c:numCache>
                  <c:formatCode>General</c:formatCode>
                  <c:ptCount val="4"/>
                  <c:pt idx="0">
                    <c:v>0.019976548750973</c:v>
                  </c:pt>
                  <c:pt idx="1">
                    <c:v>0.0425587828773333</c:v>
                  </c:pt>
                  <c:pt idx="2">
                    <c:v>0.022263929116006</c:v>
                  </c:pt>
                  <c:pt idx="3">
                    <c:v>0.0484984949284863</c:v>
                  </c:pt>
                </c:numCache>
              </c:numRef>
            </c:plus>
            <c:minus>
              <c:numRef>
                <c:f>(Stats!$C$19:$D$19,Stats!$H$19:$I$19)</c:f>
                <c:numCache>
                  <c:formatCode>General</c:formatCode>
                  <c:ptCount val="4"/>
                  <c:pt idx="0">
                    <c:v>0.019976548750973</c:v>
                  </c:pt>
                  <c:pt idx="1">
                    <c:v>0.0425587828773333</c:v>
                  </c:pt>
                  <c:pt idx="2">
                    <c:v>0.022263929116006</c:v>
                  </c:pt>
                  <c:pt idx="3">
                    <c:v>0.0484984949284863</c:v>
                  </c:pt>
                </c:numCache>
              </c:numRef>
            </c:minus>
          </c:errBars>
          <c:cat>
            <c:strLit>
              <c:ptCount val="4"/>
              <c:pt idx="0">
                <c:v>_x000b_High Single</c:v>
              </c:pt>
              <c:pt idx="1">
                <c:v>_x000b_ Low Single</c:v>
              </c:pt>
              <c:pt idx="2">
                <c:v>_x000b_ High Multi</c:v>
              </c:pt>
              <c:pt idx="3">
                <c:v>
 Low Multi</c:v>
              </c:pt>
            </c:strLit>
          </c:cat>
          <c:val>
            <c:numRef>
              <c:f>(Stats!$C$18:$D$18,Stats!$H$18:$I$18)</c:f>
              <c:numCache>
                <c:formatCode>0.00</c:formatCode>
                <c:ptCount val="4"/>
                <c:pt idx="0">
                  <c:v>0.88375</c:v>
                </c:pt>
                <c:pt idx="1">
                  <c:v>0.6825</c:v>
                </c:pt>
                <c:pt idx="2">
                  <c:v>0.927333333333333</c:v>
                </c:pt>
                <c:pt idx="3">
                  <c:v>0.430185185185185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2499000"/>
        <c:axId val="2132619304"/>
      </c:barChart>
      <c:catAx>
        <c:axId val="21324990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32619304"/>
        <c:crosses val="autoZero"/>
        <c:auto val="1"/>
        <c:lblAlgn val="ctr"/>
        <c:lblOffset val="100"/>
        <c:noMultiLvlLbl val="0"/>
      </c:catAx>
      <c:valAx>
        <c:axId val="2132619304"/>
        <c:scaling>
          <c:orientation val="minMax"/>
          <c:max val="1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Proportion</a:t>
                </a:r>
                <a:r>
                  <a:rPr lang="en-US" sz="2000" baseline="0"/>
                  <a:t> Correct</a:t>
                </a:r>
                <a:endParaRPr lang="en-US" sz="2000"/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32499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7511305984711"/>
          <c:y val="0.018134660250802"/>
          <c:w val="0.227997750281215"/>
          <c:h val="0.185952901720618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099518810149"/>
          <c:y val="0.0601851851851852"/>
          <c:w val="0.820891513560805"/>
          <c:h val="0.711358267716535"/>
        </c:manualLayout>
      </c:layout>
      <c:barChart>
        <c:barDir val="col"/>
        <c:grouping val="clustered"/>
        <c:varyColors val="0"/>
        <c:ser>
          <c:idx val="0"/>
          <c:order val="0"/>
          <c:tx>
            <c:v>PCPT</c:v>
          </c:tx>
          <c:invertIfNegative val="0"/>
          <c:errBars>
            <c:errBarType val="both"/>
            <c:errValType val="cust"/>
            <c:noEndCap val="0"/>
            <c:plus>
              <c:numRef>
                <c:f>(Stats!$C$6:$D$6,Stats!$H$6:$I$6)</c:f>
                <c:numCache>
                  <c:formatCode>General</c:formatCode>
                  <c:ptCount val="4"/>
                  <c:pt idx="0">
                    <c:v>0.0276512550659377</c:v>
                  </c:pt>
                  <c:pt idx="1">
                    <c:v>0.0092539968210625</c:v>
                  </c:pt>
                  <c:pt idx="2">
                    <c:v>0.0268837613721441</c:v>
                  </c:pt>
                  <c:pt idx="3">
                    <c:v>0.00817755635771096</c:v>
                  </c:pt>
                </c:numCache>
              </c:numRef>
            </c:plus>
            <c:minus>
              <c:numRef>
                <c:f>(Stats!$C$6:$D$6,Stats!$H$6:$I$6)</c:f>
                <c:numCache>
                  <c:formatCode>General</c:formatCode>
                  <c:ptCount val="4"/>
                  <c:pt idx="0">
                    <c:v>0.0276512550659377</c:v>
                  </c:pt>
                  <c:pt idx="1">
                    <c:v>0.0092539968210625</c:v>
                  </c:pt>
                  <c:pt idx="2">
                    <c:v>0.0268837613721441</c:v>
                  </c:pt>
                  <c:pt idx="3">
                    <c:v>0.00817755635771096</c:v>
                  </c:pt>
                </c:numCache>
              </c:numRef>
            </c:minus>
          </c:errBars>
          <c:cat>
            <c:strLit>
              <c:ptCount val="4"/>
              <c:pt idx="0">
                <c:v>_x000b_High Single</c:v>
              </c:pt>
              <c:pt idx="1">
                <c:v>_x000b_ Low Single</c:v>
              </c:pt>
              <c:pt idx="2">
                <c:v>_x000b_ High Multi</c:v>
              </c:pt>
              <c:pt idx="3">
                <c:v>
 Low Multi</c:v>
              </c:pt>
            </c:strLit>
          </c:cat>
          <c:val>
            <c:numRef>
              <c:f>(Stats!$C$5:$D$5,Stats!$H$5:$I$5)</c:f>
              <c:numCache>
                <c:formatCode>0.00</c:formatCode>
                <c:ptCount val="4"/>
                <c:pt idx="0">
                  <c:v>0.667407407407407</c:v>
                </c:pt>
                <c:pt idx="1">
                  <c:v>0.520833333333333</c:v>
                </c:pt>
                <c:pt idx="2">
                  <c:v>0.67037037037037</c:v>
                </c:pt>
                <c:pt idx="3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4444712"/>
        <c:axId val="2132891064"/>
      </c:barChart>
      <c:catAx>
        <c:axId val="-21444447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32891064"/>
        <c:crosses val="autoZero"/>
        <c:auto val="1"/>
        <c:lblAlgn val="ctr"/>
        <c:lblOffset val="100"/>
        <c:noMultiLvlLbl val="0"/>
      </c:catAx>
      <c:valAx>
        <c:axId val="2132891064"/>
        <c:scaling>
          <c:orientation val="minMax"/>
          <c:max val="1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Proportion</a:t>
                </a:r>
                <a:r>
                  <a:rPr lang="en-US" sz="2000" baseline="0"/>
                  <a:t> Correct</a:t>
                </a:r>
                <a:endParaRPr lang="en-US" sz="2000"/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144444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9435476815398"/>
          <c:y val="0.0320235491396909"/>
          <c:w val="0.227997750281215"/>
          <c:h val="0.0794714202391368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099518810149"/>
          <c:y val="0.0601851851851852"/>
          <c:w val="0.820891513560805"/>
          <c:h val="0.711358267716535"/>
        </c:manualLayout>
      </c:layout>
      <c:barChart>
        <c:barDir val="col"/>
        <c:grouping val="clustered"/>
        <c:varyColors val="0"/>
        <c:ser>
          <c:idx val="0"/>
          <c:order val="0"/>
          <c:tx>
            <c:v>PCPT</c:v>
          </c:tx>
          <c:invertIfNegative val="0"/>
          <c:errBars>
            <c:errBarType val="both"/>
            <c:errValType val="cust"/>
            <c:noEndCap val="0"/>
            <c:plus>
              <c:numRef>
                <c:f>(Stats!$C$6:$D$6,Stats!$H$6:$I$6)</c:f>
                <c:numCache>
                  <c:formatCode>General</c:formatCode>
                  <c:ptCount val="4"/>
                  <c:pt idx="0">
                    <c:v>0.0276512550659377</c:v>
                  </c:pt>
                  <c:pt idx="1">
                    <c:v>0.0092539968210625</c:v>
                  </c:pt>
                  <c:pt idx="2">
                    <c:v>0.0268837613721441</c:v>
                  </c:pt>
                  <c:pt idx="3">
                    <c:v>0.00817755635771096</c:v>
                  </c:pt>
                </c:numCache>
              </c:numRef>
            </c:plus>
            <c:minus>
              <c:numRef>
                <c:f>(Stats!$C$6:$D$6,Stats!$H$6:$I$6)</c:f>
                <c:numCache>
                  <c:formatCode>General</c:formatCode>
                  <c:ptCount val="4"/>
                  <c:pt idx="0">
                    <c:v>0.0276512550659377</c:v>
                  </c:pt>
                  <c:pt idx="1">
                    <c:v>0.0092539968210625</c:v>
                  </c:pt>
                  <c:pt idx="2">
                    <c:v>0.0268837613721441</c:v>
                  </c:pt>
                  <c:pt idx="3">
                    <c:v>0.00817755635771096</c:v>
                  </c:pt>
                </c:numCache>
              </c:numRef>
            </c:minus>
          </c:errBars>
          <c:cat>
            <c:strLit>
              <c:ptCount val="4"/>
              <c:pt idx="0">
                <c:v>_x000b_High Single</c:v>
              </c:pt>
              <c:pt idx="1">
                <c:v>_x000b_ Low Single</c:v>
              </c:pt>
              <c:pt idx="2">
                <c:v>_x000b_ High Multi</c:v>
              </c:pt>
              <c:pt idx="3">
                <c:v>
 Low Multi</c:v>
              </c:pt>
            </c:strLit>
          </c:cat>
          <c:val>
            <c:numRef>
              <c:f>(Stats!$C$5:$D$5,Stats!$H$5:$I$5)</c:f>
              <c:numCache>
                <c:formatCode>0.00</c:formatCode>
                <c:ptCount val="4"/>
                <c:pt idx="0">
                  <c:v>0.667407407407407</c:v>
                </c:pt>
                <c:pt idx="1">
                  <c:v>0.520833333333333</c:v>
                </c:pt>
                <c:pt idx="2">
                  <c:v>0.67037037037037</c:v>
                </c:pt>
                <c:pt idx="3">
                  <c:v>0.5</c:v>
                </c:pt>
              </c:numCache>
            </c:numRef>
          </c:val>
        </c:ser>
        <c:ser>
          <c:idx val="1"/>
          <c:order val="1"/>
          <c:tx>
            <c:v>TLA</c:v>
          </c:tx>
          <c:invertIfNegative val="0"/>
          <c:errBars>
            <c:errBarType val="both"/>
            <c:errValType val="cust"/>
            <c:noEndCap val="0"/>
            <c:plus>
              <c:numRef>
                <c:f>(Stats!$C$17:$D$17,Stats!$H$17:$I$17)</c:f>
                <c:numCache>
                  <c:formatCode>General</c:formatCode>
                  <c:ptCount val="4"/>
                  <c:pt idx="0">
                    <c:v>0.0604823048893061</c:v>
                  </c:pt>
                  <c:pt idx="1">
                    <c:v>0.0273242603635826</c:v>
                  </c:pt>
                  <c:pt idx="2">
                    <c:v>0.0627833511810904</c:v>
                  </c:pt>
                  <c:pt idx="3">
                    <c:v>0.019856713935533</c:v>
                  </c:pt>
                </c:numCache>
              </c:numRef>
            </c:plus>
            <c:minus>
              <c:numRef>
                <c:f>(Stats!$C$17:$D$17,Stats!$H$17:$I$17)</c:f>
                <c:numCache>
                  <c:formatCode>General</c:formatCode>
                  <c:ptCount val="4"/>
                  <c:pt idx="0">
                    <c:v>0.0604823048893061</c:v>
                  </c:pt>
                  <c:pt idx="1">
                    <c:v>0.0273242603635826</c:v>
                  </c:pt>
                  <c:pt idx="2">
                    <c:v>0.0627833511810904</c:v>
                  </c:pt>
                  <c:pt idx="3">
                    <c:v>0.019856713935533</c:v>
                  </c:pt>
                </c:numCache>
              </c:numRef>
            </c:minus>
          </c:errBars>
          <c:cat>
            <c:strLit>
              <c:ptCount val="4"/>
              <c:pt idx="0">
                <c:v>_x000b_High Single</c:v>
              </c:pt>
              <c:pt idx="1">
                <c:v>_x000b_ Low Single</c:v>
              </c:pt>
              <c:pt idx="2">
                <c:v>_x000b_ High Multi</c:v>
              </c:pt>
              <c:pt idx="3">
                <c:v>
 Low Multi</c:v>
              </c:pt>
            </c:strLit>
          </c:cat>
          <c:val>
            <c:numRef>
              <c:f>(Stats!$C$11:$D$11,Stats!$H$16:$I$16)</c:f>
              <c:numCache>
                <c:formatCode>General</c:formatCode>
                <c:ptCount val="4"/>
                <c:pt idx="2" formatCode="0.00">
                  <c:v>0.413194444444444</c:v>
                </c:pt>
                <c:pt idx="3" formatCode="0.00">
                  <c:v>0.293113425925926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8284584"/>
        <c:axId val="-2145831064"/>
      </c:barChart>
      <c:catAx>
        <c:axId val="2138284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145831064"/>
        <c:crosses val="autoZero"/>
        <c:auto val="1"/>
        <c:lblAlgn val="ctr"/>
        <c:lblOffset val="100"/>
        <c:noMultiLvlLbl val="0"/>
      </c:catAx>
      <c:valAx>
        <c:axId val="-2145831064"/>
        <c:scaling>
          <c:orientation val="minMax"/>
          <c:max val="1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Proportion</a:t>
                </a:r>
                <a:r>
                  <a:rPr lang="en-US" sz="2000" baseline="0"/>
                  <a:t> Correct</a:t>
                </a:r>
                <a:endParaRPr lang="en-US" sz="2000"/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38284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9435476815398"/>
          <c:y val="0.0320235491396909"/>
          <c:w val="0.227997750281215"/>
          <c:h val="0.185952901720618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099518810149"/>
          <c:y val="0.0601851851851852"/>
          <c:w val="0.820891513560805"/>
          <c:h val="0.711358267716535"/>
        </c:manualLayout>
      </c:layout>
      <c:barChart>
        <c:barDir val="col"/>
        <c:grouping val="clustered"/>
        <c:varyColors val="0"/>
        <c:ser>
          <c:idx val="0"/>
          <c:order val="0"/>
          <c:tx>
            <c:v>PCPT</c:v>
          </c:tx>
          <c:invertIfNegative val="0"/>
          <c:errBars>
            <c:errBarType val="both"/>
            <c:errValType val="cust"/>
            <c:noEndCap val="0"/>
            <c:plus>
              <c:numRef>
                <c:f>(Stats!$C$6:$D$6,Stats!$H$6:$I$6)</c:f>
                <c:numCache>
                  <c:formatCode>General</c:formatCode>
                  <c:ptCount val="4"/>
                  <c:pt idx="0">
                    <c:v>0.0276512550659377</c:v>
                  </c:pt>
                  <c:pt idx="1">
                    <c:v>0.0092539968210625</c:v>
                  </c:pt>
                  <c:pt idx="2">
                    <c:v>0.0268837613721441</c:v>
                  </c:pt>
                  <c:pt idx="3">
                    <c:v>0.00817755635771096</c:v>
                  </c:pt>
                </c:numCache>
              </c:numRef>
            </c:plus>
            <c:minus>
              <c:numRef>
                <c:f>(Stats!$C$6:$D$6,Stats!$H$6:$I$6)</c:f>
                <c:numCache>
                  <c:formatCode>General</c:formatCode>
                  <c:ptCount val="4"/>
                  <c:pt idx="0">
                    <c:v>0.0276512550659377</c:v>
                  </c:pt>
                  <c:pt idx="1">
                    <c:v>0.0092539968210625</c:v>
                  </c:pt>
                  <c:pt idx="2">
                    <c:v>0.0268837613721441</c:v>
                  </c:pt>
                  <c:pt idx="3">
                    <c:v>0.00817755635771096</c:v>
                  </c:pt>
                </c:numCache>
              </c:numRef>
            </c:minus>
          </c:errBars>
          <c:cat>
            <c:strLit>
              <c:ptCount val="4"/>
              <c:pt idx="0">
                <c:v>_x000b_High Single</c:v>
              </c:pt>
              <c:pt idx="1">
                <c:v>_x000b_ Low Single</c:v>
              </c:pt>
              <c:pt idx="2">
                <c:v>_x000b_ High Multi</c:v>
              </c:pt>
              <c:pt idx="3">
                <c:v>
 Low Multi</c:v>
              </c:pt>
            </c:strLit>
          </c:cat>
          <c:val>
            <c:numRef>
              <c:f>(Stats!$C$5:$D$5,Stats!$H$5:$I$5)</c:f>
              <c:numCache>
                <c:formatCode>0.00</c:formatCode>
                <c:ptCount val="4"/>
                <c:pt idx="0">
                  <c:v>0.667407407407407</c:v>
                </c:pt>
                <c:pt idx="1">
                  <c:v>0.520833333333333</c:v>
                </c:pt>
                <c:pt idx="2">
                  <c:v>0.67037037037037</c:v>
                </c:pt>
                <c:pt idx="3">
                  <c:v>0.5</c:v>
                </c:pt>
              </c:numCache>
            </c:numRef>
          </c:val>
        </c:ser>
        <c:ser>
          <c:idx val="1"/>
          <c:order val="1"/>
          <c:tx>
            <c:v>TLA</c:v>
          </c:tx>
          <c:invertIfNegative val="0"/>
          <c:errBars>
            <c:errBarType val="both"/>
            <c:errValType val="cust"/>
            <c:noEndCap val="0"/>
            <c:plus>
              <c:numRef>
                <c:f>(Stats!$C$17:$D$17,Stats!$H$17:$I$17)</c:f>
                <c:numCache>
                  <c:formatCode>General</c:formatCode>
                  <c:ptCount val="4"/>
                  <c:pt idx="0">
                    <c:v>0.0604823048893061</c:v>
                  </c:pt>
                  <c:pt idx="1">
                    <c:v>0.0273242603635826</c:v>
                  </c:pt>
                  <c:pt idx="2">
                    <c:v>0.0627833511810904</c:v>
                  </c:pt>
                  <c:pt idx="3">
                    <c:v>0.019856713935533</c:v>
                  </c:pt>
                </c:numCache>
              </c:numRef>
            </c:plus>
            <c:minus>
              <c:numRef>
                <c:f>(Stats!$C$17:$D$17,Stats!$H$17:$I$17)</c:f>
                <c:numCache>
                  <c:formatCode>General</c:formatCode>
                  <c:ptCount val="4"/>
                  <c:pt idx="0">
                    <c:v>0.0604823048893061</c:v>
                  </c:pt>
                  <c:pt idx="1">
                    <c:v>0.0273242603635826</c:v>
                  </c:pt>
                  <c:pt idx="2">
                    <c:v>0.0627833511810904</c:v>
                  </c:pt>
                  <c:pt idx="3">
                    <c:v>0.019856713935533</c:v>
                  </c:pt>
                </c:numCache>
              </c:numRef>
            </c:minus>
          </c:errBars>
          <c:cat>
            <c:strLit>
              <c:ptCount val="4"/>
              <c:pt idx="0">
                <c:v>_x000b_High Single</c:v>
              </c:pt>
              <c:pt idx="1">
                <c:v>_x000b_ Low Single</c:v>
              </c:pt>
              <c:pt idx="2">
                <c:v>_x000b_ High Multi</c:v>
              </c:pt>
              <c:pt idx="3">
                <c:v>
 Low Multi</c:v>
              </c:pt>
            </c:strLit>
          </c:cat>
          <c:val>
            <c:numRef>
              <c:f>(Stats!$C$16:$D$16,Stats!$H$16:$I$16)</c:f>
              <c:numCache>
                <c:formatCode>0.00</c:formatCode>
                <c:ptCount val="4"/>
                <c:pt idx="0">
                  <c:v>0.32445987654321</c:v>
                </c:pt>
                <c:pt idx="1">
                  <c:v>0.239965277777778</c:v>
                </c:pt>
                <c:pt idx="2">
                  <c:v>0.413194444444444</c:v>
                </c:pt>
                <c:pt idx="3">
                  <c:v>0.293113425925926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0601560"/>
        <c:axId val="2132863736"/>
      </c:barChart>
      <c:catAx>
        <c:axId val="-21406015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132863736"/>
        <c:crosses val="autoZero"/>
        <c:auto val="1"/>
        <c:lblAlgn val="ctr"/>
        <c:lblOffset val="100"/>
        <c:noMultiLvlLbl val="0"/>
      </c:catAx>
      <c:valAx>
        <c:axId val="2132863736"/>
        <c:scaling>
          <c:orientation val="minMax"/>
          <c:max val="1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Proportion</a:t>
                </a:r>
                <a:r>
                  <a:rPr lang="en-US" sz="2000" baseline="0"/>
                  <a:t> Correct</a:t>
                </a:r>
                <a:endParaRPr lang="en-US" sz="2000"/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140601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9435476815398"/>
          <c:y val="0.0320235491396909"/>
          <c:w val="0.227997750281215"/>
          <c:h val="0.185952901720618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AB3E-BFC6-534A-8A57-1668FBFB40B8}" type="datetimeFigureOut">
              <a:rPr lang="en-US" smtClean="0"/>
              <a:t>7/3/14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A93E-DA0F-314F-B6F8-D8381E92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89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AB3E-BFC6-534A-8A57-1668FBFB40B8}" type="datetimeFigureOut">
              <a:rPr lang="en-US" smtClean="0"/>
              <a:t>7/3/14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A93E-DA0F-314F-B6F8-D8381E92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97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AB3E-BFC6-534A-8A57-1668FBFB40B8}" type="datetimeFigureOut">
              <a:rPr lang="en-US" smtClean="0"/>
              <a:t>7/3/14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A93E-DA0F-314F-B6F8-D8381E92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08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AB3E-BFC6-534A-8A57-1668FBFB40B8}" type="datetimeFigureOut">
              <a:rPr lang="en-US" smtClean="0"/>
              <a:t>7/3/14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A93E-DA0F-314F-B6F8-D8381E92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4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AB3E-BFC6-534A-8A57-1668FBFB40B8}" type="datetimeFigureOut">
              <a:rPr lang="en-US" smtClean="0"/>
              <a:t>7/3/14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A93E-DA0F-314F-B6F8-D8381E92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AB3E-BFC6-534A-8A57-1668FBFB40B8}" type="datetimeFigureOut">
              <a:rPr lang="en-US" smtClean="0"/>
              <a:t>7/3/14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A93E-DA0F-314F-B6F8-D8381E92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31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AB3E-BFC6-534A-8A57-1668FBFB40B8}" type="datetimeFigureOut">
              <a:rPr lang="en-US" smtClean="0"/>
              <a:t>7/3/14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A93E-DA0F-314F-B6F8-D8381E92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8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AB3E-BFC6-534A-8A57-1668FBFB40B8}" type="datetimeFigureOut">
              <a:rPr lang="en-US" smtClean="0"/>
              <a:t>7/3/14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A93E-DA0F-314F-B6F8-D8381E92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7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AB3E-BFC6-534A-8A57-1668FBFB40B8}" type="datetimeFigureOut">
              <a:rPr lang="en-US" smtClean="0"/>
              <a:t>7/3/14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A93E-DA0F-314F-B6F8-D8381E92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4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AB3E-BFC6-534A-8A57-1668FBFB40B8}" type="datetimeFigureOut">
              <a:rPr lang="en-US" smtClean="0"/>
              <a:t>7/3/14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A93E-DA0F-314F-B6F8-D8381E92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38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AB3E-BFC6-534A-8A57-1668FBFB40B8}" type="datetimeFigureOut">
              <a:rPr lang="en-US" smtClean="0"/>
              <a:t>7/3/14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1A93E-DA0F-314F-B6F8-D8381E92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5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2AB3E-BFC6-534A-8A57-1668FBFB40B8}" type="datetimeFigureOut">
              <a:rPr lang="en-US" smtClean="0"/>
              <a:t>7/3/14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1A93E-DA0F-314F-B6F8-D8381E923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6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700" dirty="0"/>
              <a:t>Teaching Older Adults Language can be Successful When Conditions are Right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Erin M. Ingvalson</a:t>
            </a:r>
            <a:r>
              <a:rPr lang="en-US" baseline="30000" dirty="0" smtClean="0"/>
              <a:t>1</a:t>
            </a:r>
            <a:r>
              <a:rPr lang="en-US" dirty="0" smtClean="0"/>
              <a:t>, </a:t>
            </a:r>
            <a:r>
              <a:rPr lang="en-US" dirty="0" err="1" smtClean="0"/>
              <a:t>Casandra</a:t>
            </a:r>
            <a:r>
              <a:rPr lang="en-US" dirty="0" smtClean="0"/>
              <a:t> Nowicki</a:t>
            </a:r>
            <a:r>
              <a:rPr lang="en-US" baseline="30000" dirty="0" smtClean="0"/>
              <a:t>1</a:t>
            </a:r>
            <a:r>
              <a:rPr lang="en-US" dirty="0" smtClean="0"/>
              <a:t>, Audrey Zong</a:t>
            </a:r>
            <a:r>
              <a:rPr lang="en-US" baseline="30000" dirty="0" smtClean="0"/>
              <a:t>1</a:t>
            </a:r>
            <a:r>
              <a:rPr lang="en-US" dirty="0" smtClean="0"/>
              <a:t>, &amp; Patrick C. M. Wong</a:t>
            </a:r>
            <a:r>
              <a:rPr lang="en-US" baseline="30000" dirty="0" smtClean="0"/>
              <a:t>1,2</a:t>
            </a:r>
          </a:p>
          <a:p>
            <a:r>
              <a:rPr lang="en-US" i="1" baseline="30000" dirty="0" smtClean="0"/>
              <a:t>1</a:t>
            </a:r>
            <a:r>
              <a:rPr lang="en-US" i="1" dirty="0" smtClean="0"/>
              <a:t>Northwestern University</a:t>
            </a:r>
          </a:p>
          <a:p>
            <a:r>
              <a:rPr lang="en-US" i="1" baseline="30000" dirty="0" smtClean="0"/>
              <a:t>2</a:t>
            </a:r>
            <a:r>
              <a:rPr lang="en-US" i="1" dirty="0" smtClean="0"/>
              <a:t>The Chinese University of Hong Kong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72975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115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Perrachione</a:t>
            </a:r>
            <a:r>
              <a:rPr lang="en-US" dirty="0" smtClean="0"/>
              <a:t> et al. – Multi-Talker Training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8702762"/>
              </p:ext>
            </p:extLst>
          </p:nvPr>
        </p:nvGraphicFramePr>
        <p:xfrm>
          <a:off x="527357" y="1170113"/>
          <a:ext cx="7479792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9894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Perrachione</a:t>
            </a:r>
            <a:r>
              <a:rPr lang="en-US" dirty="0" smtClean="0"/>
              <a:t> et al. – Single-Talker Training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3860142"/>
              </p:ext>
            </p:extLst>
          </p:nvPr>
        </p:nvGraphicFramePr>
        <p:xfrm>
          <a:off x="828703" y="1143000"/>
          <a:ext cx="7479792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23789" y="1388281"/>
            <a:ext cx="925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36736" y="1388281"/>
            <a:ext cx="925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053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Current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Will older adults show success learning non-native speech sounds if training paradigms are matched to their pre-training perceptual abilities?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017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3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Participants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42 older adults participated</a:t>
            </a:r>
          </a:p>
          <a:p>
            <a:pPr lvl="1"/>
            <a:r>
              <a:rPr lang="en-US" dirty="0" smtClean="0"/>
              <a:t>26 females</a:t>
            </a:r>
            <a:endParaRPr lang="en-US" dirty="0"/>
          </a:p>
          <a:p>
            <a:r>
              <a:rPr lang="en-US" dirty="0" smtClean="0"/>
              <a:t>Average age 64.69 years, SD 6.81 years</a:t>
            </a:r>
          </a:p>
          <a:p>
            <a:r>
              <a:rPr lang="en-US" dirty="0" smtClean="0"/>
              <a:t>All participants were screened for for cognitive and hearing function</a:t>
            </a:r>
          </a:p>
          <a:p>
            <a:pPr lvl="1"/>
            <a:r>
              <a:rPr lang="en-US" dirty="0" smtClean="0"/>
              <a:t>MMSE &gt; 24</a:t>
            </a:r>
          </a:p>
          <a:p>
            <a:pPr lvl="1"/>
            <a:r>
              <a:rPr lang="en-US" dirty="0" smtClean="0"/>
              <a:t>Hearing Thresholds &lt; 40 dB at 1, 1.5, 2, 3, 4, 6, and 8 kHz</a:t>
            </a:r>
          </a:p>
        </p:txBody>
      </p:sp>
    </p:spTree>
    <p:extLst>
      <p:ext uri="{BB962C8B-B14F-4D97-AF65-F5344CB8AC3E}">
        <p14:creationId xmlns:p14="http://schemas.microsoft.com/office/powerpoint/2010/main" val="3809490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Participants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917162"/>
              </p:ext>
            </p:extLst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0" dirty="0" smtClean="0"/>
                        <a:t> (N Females)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</a:t>
                      </a:r>
                      <a:r>
                        <a:rPr lang="en-US" baseline="0" dirty="0" smtClean="0"/>
                        <a:t> 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</a:t>
                      </a:r>
                      <a:r>
                        <a:rPr lang="en-US" baseline="0" dirty="0" smtClean="0"/>
                        <a:t> PCPT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 Single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 (7)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63.11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Low Single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 (8)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64.33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 Multi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 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64.22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Low Multi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 (7)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66.58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964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Training and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Identical procedures to </a:t>
            </a:r>
            <a:r>
              <a:rPr lang="en-US" dirty="0" err="1" smtClean="0"/>
              <a:t>Perrachione</a:t>
            </a:r>
            <a:r>
              <a:rPr lang="en-US" dirty="0" smtClean="0"/>
              <a:t> et al.</a:t>
            </a:r>
          </a:p>
          <a:p>
            <a:r>
              <a:rPr lang="en-US" dirty="0" smtClean="0"/>
              <a:t>Participants completed the PCPT before training</a:t>
            </a:r>
          </a:p>
          <a:p>
            <a:r>
              <a:rPr lang="en-US" dirty="0" smtClean="0"/>
              <a:t>Randomly assigned to multi talker or single talker training</a:t>
            </a:r>
          </a:p>
          <a:p>
            <a:r>
              <a:rPr lang="en-US" dirty="0" smtClean="0"/>
              <a:t>Trained for 8 days</a:t>
            </a:r>
          </a:p>
          <a:p>
            <a:r>
              <a:rPr lang="en-US" dirty="0" smtClean="0"/>
              <a:t>Completed the TLA post-training</a:t>
            </a:r>
          </a:p>
        </p:txBody>
      </p:sp>
    </p:spTree>
    <p:extLst>
      <p:ext uri="{BB962C8B-B14F-4D97-AF65-F5344CB8AC3E}">
        <p14:creationId xmlns:p14="http://schemas.microsoft.com/office/powerpoint/2010/main" val="4151388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Training – Multi Talker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Hear three items that differ minimally by tone</a:t>
            </a:r>
          </a:p>
          <a:p>
            <a:pPr lvl="1"/>
            <a:r>
              <a:rPr lang="en-US" dirty="0" smtClean="0"/>
              <a:t>Talkers are mixed</a:t>
            </a:r>
          </a:p>
          <a:p>
            <a:r>
              <a:rPr lang="en-US" dirty="0" smtClean="0"/>
              <a:t>After presentation, 3-alternative forced-choice of the trained items</a:t>
            </a:r>
          </a:p>
          <a:p>
            <a:pPr lvl="1"/>
            <a:r>
              <a:rPr lang="en-US" dirty="0" smtClean="0"/>
              <a:t>Feedback on each trial</a:t>
            </a:r>
          </a:p>
        </p:txBody>
      </p:sp>
      <p:pic>
        <p:nvPicPr>
          <p:cNvPr id="7" name="Picture 6" descr="glass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61" y="1143000"/>
            <a:ext cx="520700" cy="1714500"/>
          </a:xfrm>
          <a:prstGeom prst="rect">
            <a:avLst/>
          </a:prstGeom>
        </p:spPr>
      </p:pic>
      <p:pic>
        <p:nvPicPr>
          <p:cNvPr id="8" name="Picture 7" descr="pencil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00" y="3429000"/>
            <a:ext cx="1714500" cy="355600"/>
          </a:xfrm>
          <a:prstGeom prst="rect">
            <a:avLst/>
          </a:prstGeom>
        </p:spPr>
      </p:pic>
      <p:pic>
        <p:nvPicPr>
          <p:cNvPr id="9" name="Picture 8" descr="tape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00" y="4293776"/>
            <a:ext cx="17145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78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Training – Single Talker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Hear three items that differ minimally by tone</a:t>
            </a:r>
          </a:p>
          <a:p>
            <a:pPr lvl="1"/>
            <a:r>
              <a:rPr lang="en-US" dirty="0" smtClean="0"/>
              <a:t>One talker throughout</a:t>
            </a:r>
          </a:p>
          <a:p>
            <a:r>
              <a:rPr lang="en-US" dirty="0" smtClean="0"/>
              <a:t>After presentation, 3-alternative forced-choice of the trained items</a:t>
            </a:r>
          </a:p>
          <a:p>
            <a:pPr lvl="1"/>
            <a:r>
              <a:rPr lang="en-US" dirty="0" smtClean="0"/>
              <a:t>Feedback on each trial</a:t>
            </a:r>
          </a:p>
        </p:txBody>
      </p:sp>
      <p:pic>
        <p:nvPicPr>
          <p:cNvPr id="7" name="Picture 6" descr="glass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61" y="1143000"/>
            <a:ext cx="520700" cy="1714500"/>
          </a:xfrm>
          <a:prstGeom prst="rect">
            <a:avLst/>
          </a:prstGeom>
        </p:spPr>
      </p:pic>
      <p:pic>
        <p:nvPicPr>
          <p:cNvPr id="8" name="Picture 7" descr="pencil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00" y="3429000"/>
            <a:ext cx="1714500" cy="355600"/>
          </a:xfrm>
          <a:prstGeom prst="rect">
            <a:avLst/>
          </a:prstGeom>
        </p:spPr>
      </p:pic>
      <p:pic>
        <p:nvPicPr>
          <p:cNvPr id="9" name="Picture 8" descr="tape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00" y="4293776"/>
            <a:ext cx="17145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29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369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Pre-Training</a:t>
            </a:r>
            <a:endParaRPr lang="en-US" sz="40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0898098"/>
              </p:ext>
            </p:extLst>
          </p:nvPr>
        </p:nvGraphicFramePr>
        <p:xfrm>
          <a:off x="857401" y="1129310"/>
          <a:ext cx="7479792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5183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Multi-Talker Training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6846503"/>
              </p:ext>
            </p:extLst>
          </p:nvPr>
        </p:nvGraphicFramePr>
        <p:xfrm>
          <a:off x="900452" y="1143000"/>
          <a:ext cx="7479792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1787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3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Second Language Learning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 language learning is more difficult in later life</a:t>
            </a:r>
          </a:p>
          <a:p>
            <a:r>
              <a:rPr lang="en-US" dirty="0" smtClean="0"/>
              <a:t>Several years of research have attempted to determine the most effective means of second language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11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Single-Talker Training</a:t>
            </a:r>
            <a:endParaRPr lang="en-US" sz="400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3357261"/>
              </p:ext>
            </p:extLst>
          </p:nvPr>
        </p:nvGraphicFramePr>
        <p:xfrm>
          <a:off x="749808" y="1143000"/>
          <a:ext cx="7479792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8051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2928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Younger adults show an interaction between pre-training ability and training type</a:t>
            </a:r>
          </a:p>
          <a:p>
            <a:r>
              <a:rPr lang="en-US" dirty="0" smtClean="0"/>
              <a:t>Older adults show greater learning in the multi talker condition, regardless of ability</a:t>
            </a:r>
          </a:p>
          <a:p>
            <a:r>
              <a:rPr lang="en-US" dirty="0" smtClean="0"/>
              <a:t>Older adults have weaker tone perceptual abilities and smaller training gains overall</a:t>
            </a:r>
          </a:p>
          <a:p>
            <a:r>
              <a:rPr lang="en-US" dirty="0" smtClean="0"/>
              <a:t>Future studies will determine trainings to increase older adults’ gains</a:t>
            </a:r>
          </a:p>
        </p:txBody>
      </p:sp>
    </p:spTree>
    <p:extLst>
      <p:ext uri="{BB962C8B-B14F-4D97-AF65-F5344CB8AC3E}">
        <p14:creationId xmlns:p14="http://schemas.microsoft.com/office/powerpoint/2010/main" val="835566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3521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High Variability Training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 speech tokens are used as training stimuli</a:t>
            </a:r>
          </a:p>
          <a:p>
            <a:r>
              <a:rPr lang="en-US" dirty="0" smtClean="0"/>
              <a:t>Stimuli are produced by multiple native speakers</a:t>
            </a:r>
          </a:p>
          <a:p>
            <a:r>
              <a:rPr lang="en-US" dirty="0" smtClean="0"/>
              <a:t>Learners hear multiple tokens and multiple talkers during training</a:t>
            </a:r>
          </a:p>
          <a:p>
            <a:r>
              <a:rPr lang="en-US" dirty="0" smtClean="0"/>
              <a:t>Feedback is given on each trial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533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 smtClean="0"/>
              <a:t>Perrachione</a:t>
            </a:r>
            <a:r>
              <a:rPr lang="en-US" sz="4000" dirty="0" smtClean="0"/>
              <a:t> et al., 2011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Noting that individual differences in auditory and cognitive performance have been shown to predict second language learning performance, they investigated whether individual differences in pre-training performance interacted with training paradigm to influence learning.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644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PCPT – Pitch-Contour Perception Test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Two-alternative forced-choice tone perception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Performance on this test is correlated with lexical tone learning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711927" y="3147601"/>
            <a:ext cx="1549457" cy="677996"/>
            <a:chOff x="1872657" y="2615135"/>
            <a:chExt cx="1549457" cy="677996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872657" y="2615135"/>
              <a:ext cx="580973" cy="677996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V="1">
              <a:off x="2792629" y="2615136"/>
              <a:ext cx="580973" cy="677996"/>
            </a:xfrm>
            <a:prstGeom prst="straightConnector1">
              <a:avLst/>
            </a:prstGeom>
            <a:ln w="762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6072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Training – Multi Talker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Hear three items that differ minimally by tone</a:t>
            </a:r>
          </a:p>
          <a:p>
            <a:pPr lvl="1"/>
            <a:r>
              <a:rPr lang="en-US" dirty="0" smtClean="0"/>
              <a:t>Talkers are mixed</a:t>
            </a:r>
          </a:p>
          <a:p>
            <a:r>
              <a:rPr lang="en-US" dirty="0" smtClean="0"/>
              <a:t>After presentation, 3-alternative forced-choice of the trained items</a:t>
            </a:r>
          </a:p>
          <a:p>
            <a:pPr lvl="1"/>
            <a:r>
              <a:rPr lang="en-US" dirty="0" smtClean="0"/>
              <a:t>Feedback on each trial</a:t>
            </a:r>
          </a:p>
        </p:txBody>
      </p:sp>
      <p:pic>
        <p:nvPicPr>
          <p:cNvPr id="7" name="Picture 6" descr="glass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61" y="1143000"/>
            <a:ext cx="520700" cy="1714500"/>
          </a:xfrm>
          <a:prstGeom prst="rect">
            <a:avLst/>
          </a:prstGeom>
        </p:spPr>
      </p:pic>
      <p:pic>
        <p:nvPicPr>
          <p:cNvPr id="8" name="Picture 7" descr="pencil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00" y="3429000"/>
            <a:ext cx="1714500" cy="355600"/>
          </a:xfrm>
          <a:prstGeom prst="rect">
            <a:avLst/>
          </a:prstGeom>
        </p:spPr>
      </p:pic>
      <p:pic>
        <p:nvPicPr>
          <p:cNvPr id="9" name="Picture 8" descr="tape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00" y="4293776"/>
            <a:ext cx="17145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51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Training – Single Talker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Hear three items that differ minimally by tone</a:t>
            </a:r>
          </a:p>
          <a:p>
            <a:pPr lvl="1"/>
            <a:r>
              <a:rPr lang="en-US" dirty="0" smtClean="0"/>
              <a:t>One talker throughout</a:t>
            </a:r>
          </a:p>
          <a:p>
            <a:r>
              <a:rPr lang="en-US" dirty="0" smtClean="0"/>
              <a:t>After presentation, 3-alternative forced-choice of the trained items</a:t>
            </a:r>
          </a:p>
          <a:p>
            <a:pPr lvl="1"/>
            <a:r>
              <a:rPr lang="en-US" dirty="0" smtClean="0"/>
              <a:t>Feedback on each trial</a:t>
            </a:r>
          </a:p>
        </p:txBody>
      </p:sp>
      <p:pic>
        <p:nvPicPr>
          <p:cNvPr id="7" name="Picture 6" descr="glass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61" y="1143000"/>
            <a:ext cx="520700" cy="1714500"/>
          </a:xfrm>
          <a:prstGeom prst="rect">
            <a:avLst/>
          </a:prstGeom>
        </p:spPr>
      </p:pic>
      <p:pic>
        <p:nvPicPr>
          <p:cNvPr id="8" name="Picture 7" descr="pencil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00" y="3429000"/>
            <a:ext cx="1714500" cy="355600"/>
          </a:xfrm>
          <a:prstGeom prst="rect">
            <a:avLst/>
          </a:prstGeom>
        </p:spPr>
      </p:pic>
      <p:pic>
        <p:nvPicPr>
          <p:cNvPr id="9" name="Picture 8" descr="tape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900" y="4293776"/>
            <a:ext cx="17145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28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TLA – Test of Learning Achievement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18 learned pseudo-words</a:t>
            </a:r>
          </a:p>
          <a:p>
            <a:pPr lvl="1"/>
            <a:r>
              <a:rPr lang="en-US" dirty="0" smtClean="0"/>
              <a:t>3 tones x 6 syllables</a:t>
            </a:r>
          </a:p>
          <a:p>
            <a:r>
              <a:rPr lang="en-US" dirty="0" smtClean="0"/>
              <a:t>4 novel talkers</a:t>
            </a:r>
          </a:p>
          <a:p>
            <a:r>
              <a:rPr lang="en-US" dirty="0" smtClean="0"/>
              <a:t>Performance on this test indicates how well learning generalizes to new talkers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838571"/>
              </p:ext>
            </p:extLst>
          </p:nvPr>
        </p:nvGraphicFramePr>
        <p:xfrm>
          <a:off x="4931733" y="1019438"/>
          <a:ext cx="4138208" cy="568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Document" r:id="rId3" imgW="6273800" imgH="8623300" progId="Word.Document.12">
                  <p:embed/>
                </p:oleObj>
              </mc:Choice>
              <mc:Fallback>
                <p:oleObj name="Document" r:id="rId3" imgW="6273800" imgH="8623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31733" y="1019438"/>
                        <a:ext cx="4138208" cy="568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9853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 smtClean="0"/>
              <a:t>Perrachione</a:t>
            </a:r>
            <a:r>
              <a:rPr lang="en-US" sz="4000" dirty="0" smtClean="0"/>
              <a:t> et al. – Pre-Training</a:t>
            </a:r>
            <a:endParaRPr lang="en-US" sz="40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0837096"/>
              </p:ext>
            </p:extLst>
          </p:nvPr>
        </p:nvGraphicFramePr>
        <p:xfrm>
          <a:off x="828703" y="1143000"/>
          <a:ext cx="7479865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2925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581</Words>
  <Application>Microsoft Macintosh PowerPoint</Application>
  <PresentationFormat>On-screen Show (4:3)</PresentationFormat>
  <Paragraphs>99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Microsoft Word Document</vt:lpstr>
      <vt:lpstr>Teaching Older Adults Language can be Successful When Conditions are Right</vt:lpstr>
      <vt:lpstr>Second Language Learning</vt:lpstr>
      <vt:lpstr>High Variability Training</vt:lpstr>
      <vt:lpstr>Perrachione et al., 2011</vt:lpstr>
      <vt:lpstr>PCPT – Pitch-Contour Perception Test</vt:lpstr>
      <vt:lpstr>Training – Multi Talker</vt:lpstr>
      <vt:lpstr>Training – Single Talker</vt:lpstr>
      <vt:lpstr>TLA – Test of Learning Achievement</vt:lpstr>
      <vt:lpstr>Perrachione et al. – Pre-Training</vt:lpstr>
      <vt:lpstr>Perrachione et al. – Multi-Talker Training</vt:lpstr>
      <vt:lpstr>Perrachione et al. – Single-Talker Training</vt:lpstr>
      <vt:lpstr>The Current Study</vt:lpstr>
      <vt:lpstr>Participants</vt:lpstr>
      <vt:lpstr>Participants</vt:lpstr>
      <vt:lpstr>Training and Testing</vt:lpstr>
      <vt:lpstr>Training – Multi Talker</vt:lpstr>
      <vt:lpstr>Training – Single Talker</vt:lpstr>
      <vt:lpstr>Pre-Training</vt:lpstr>
      <vt:lpstr>Multi-Talker Training</vt:lpstr>
      <vt:lpstr>Single-Talker Training</vt:lpstr>
      <vt:lpstr>Conclusions</vt:lpstr>
    </vt:vector>
  </TitlesOfParts>
  <Company>Northwestern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Perrachione et al. – Pre-Training</dc:title>
  <dc:creator>Erin Ingvalson</dc:creator>
  <cp:lastModifiedBy>Erin Ingvalson</cp:lastModifiedBy>
  <cp:revision>25</cp:revision>
  <dcterms:created xsi:type="dcterms:W3CDTF">2014-07-03T15:11:40Z</dcterms:created>
  <dcterms:modified xsi:type="dcterms:W3CDTF">2014-07-03T18:03:13Z</dcterms:modified>
</cp:coreProperties>
</file>