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99" r:id="rId4"/>
    <p:sldId id="300" r:id="rId5"/>
    <p:sldId id="302" r:id="rId6"/>
    <p:sldId id="303" r:id="rId7"/>
    <p:sldId id="301" r:id="rId8"/>
    <p:sldId id="304" r:id="rId9"/>
    <p:sldId id="305" r:id="rId10"/>
    <p:sldId id="306" r:id="rId11"/>
    <p:sldId id="307" r:id="rId12"/>
    <p:sldId id="308" r:id="rId13"/>
    <p:sldId id="310" r:id="rId14"/>
    <p:sldId id="311" r:id="rId15"/>
    <p:sldId id="312" r:id="rId16"/>
    <p:sldId id="313" r:id="rId17"/>
    <p:sldId id="314" r:id="rId18"/>
    <p:sldId id="315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260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FF5050"/>
    <a:srgbClr val="FF00FF"/>
    <a:srgbClr val="0099CC"/>
    <a:srgbClr val="006666"/>
    <a:srgbClr val="660033"/>
    <a:srgbClr val="422C16"/>
    <a:srgbClr val="0C788E"/>
    <a:srgbClr val="660066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41" d="100"/>
          <a:sy n="41" d="100"/>
        </p:scale>
        <p:origin x="-130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19448-5D3C-4CC8-934C-19A13FC56576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tr-TR"/>
        </a:p>
      </dgm:t>
    </dgm:pt>
    <dgm:pt modelId="{8B72F27D-0168-44D0-8D64-3CA168348D5C}">
      <dgm:prSet phldrT="[Metin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smtClean="0"/>
            <a:t>OLD PEOPLE FITTING THE STUDY CRITERIA</a:t>
          </a:r>
          <a:endParaRPr lang="tr-TR" dirty="0" smtClean="0"/>
        </a:p>
        <a:p>
          <a:endParaRPr lang="tr-TR" dirty="0"/>
        </a:p>
      </dgm:t>
    </dgm:pt>
    <dgm:pt modelId="{87381802-9EF1-4EF9-938F-2801AFDA5BAD}" type="parTrans" cxnId="{C2625D79-9FD4-4E78-B765-3811BFB4126E}">
      <dgm:prSet/>
      <dgm:spPr/>
      <dgm:t>
        <a:bodyPr/>
        <a:lstStyle/>
        <a:p>
          <a:endParaRPr lang="tr-TR"/>
        </a:p>
      </dgm:t>
    </dgm:pt>
    <dgm:pt modelId="{B3E71A39-B7E7-496A-80D6-B468AD988F1A}" type="sibTrans" cxnId="{C2625D79-9FD4-4E78-B765-3811BFB4126E}">
      <dgm:prSet/>
      <dgm:spPr/>
      <dgm:t>
        <a:bodyPr/>
        <a:lstStyle/>
        <a:p>
          <a:endParaRPr lang="tr-TR"/>
        </a:p>
      </dgm:t>
    </dgm:pt>
    <dgm:pt modelId="{E1BC6DC7-40E6-49E7-BD3F-DB8C513DD8FA}">
      <dgm:prSet phldrT="[Metin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dirty="0" smtClean="0"/>
            <a:t>FEMALE</a:t>
          </a:r>
          <a:endParaRPr lang="tr-TR" dirty="0"/>
        </a:p>
      </dgm:t>
    </dgm:pt>
    <dgm:pt modelId="{0D8C34B0-9E40-4089-B546-EC3FFAC3DE57}" type="parTrans" cxnId="{A71810FC-CEAF-4674-A4F3-3AB73708EE26}">
      <dgm:prSet/>
      <dgm:spPr/>
      <dgm:t>
        <a:bodyPr/>
        <a:lstStyle/>
        <a:p>
          <a:endParaRPr lang="tr-TR"/>
        </a:p>
      </dgm:t>
    </dgm:pt>
    <dgm:pt modelId="{496005D0-3DE6-46EC-A79C-5B79108EFEB7}" type="sibTrans" cxnId="{A71810FC-CEAF-4674-A4F3-3AB73708EE26}">
      <dgm:prSet/>
      <dgm:spPr/>
      <dgm:t>
        <a:bodyPr/>
        <a:lstStyle/>
        <a:p>
          <a:endParaRPr lang="tr-TR"/>
        </a:p>
      </dgm:t>
    </dgm:pt>
    <dgm:pt modelId="{1CDBA47F-2B70-49F7-97E2-714935E33B12}">
      <dgm:prSet phldrT="[Metin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dirty="0" smtClean="0"/>
            <a:t>AGE</a:t>
          </a:r>
        </a:p>
        <a:p>
          <a:r>
            <a:rPr lang="tr-TR" dirty="0" smtClean="0"/>
            <a:t> 60-74</a:t>
          </a:r>
          <a:endParaRPr lang="tr-TR" dirty="0"/>
        </a:p>
      </dgm:t>
    </dgm:pt>
    <dgm:pt modelId="{D8ACB89C-1ECE-4FE6-9758-82ED745CD5F1}" type="parTrans" cxnId="{5F2ACA20-C503-425C-B0BA-8D37E3714C85}">
      <dgm:prSet/>
      <dgm:spPr/>
      <dgm:t>
        <a:bodyPr/>
        <a:lstStyle/>
        <a:p>
          <a:endParaRPr lang="tr-TR"/>
        </a:p>
      </dgm:t>
    </dgm:pt>
    <dgm:pt modelId="{C3F5BA62-B0F4-4746-8BEC-C23A15985899}" type="sibTrans" cxnId="{5F2ACA20-C503-425C-B0BA-8D37E3714C85}">
      <dgm:prSet/>
      <dgm:spPr/>
      <dgm:t>
        <a:bodyPr/>
        <a:lstStyle/>
        <a:p>
          <a:endParaRPr lang="tr-TR"/>
        </a:p>
      </dgm:t>
    </dgm:pt>
    <dgm:pt modelId="{EE104656-6C72-4468-AA29-BEAB57F2174C}">
      <dgm:prSet phldrT="[Metin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dirty="0" smtClean="0"/>
            <a:t>AGE</a:t>
          </a:r>
        </a:p>
        <a:p>
          <a:r>
            <a:rPr lang="tr-TR" dirty="0" smtClean="0"/>
            <a:t>75-89</a:t>
          </a:r>
          <a:endParaRPr lang="tr-TR" dirty="0"/>
        </a:p>
      </dgm:t>
    </dgm:pt>
    <dgm:pt modelId="{195D3940-314A-4649-8984-CF2338EB7A5F}" type="parTrans" cxnId="{947C17CC-40FA-499D-ABF1-BD9B2EBA2216}">
      <dgm:prSet/>
      <dgm:spPr/>
      <dgm:t>
        <a:bodyPr/>
        <a:lstStyle/>
        <a:p>
          <a:endParaRPr lang="tr-TR"/>
        </a:p>
      </dgm:t>
    </dgm:pt>
    <dgm:pt modelId="{FB6ED7BB-0D1F-4415-B5CB-E7CA63F6C64A}" type="sibTrans" cxnId="{947C17CC-40FA-499D-ABF1-BD9B2EBA2216}">
      <dgm:prSet/>
      <dgm:spPr/>
      <dgm:t>
        <a:bodyPr/>
        <a:lstStyle/>
        <a:p>
          <a:endParaRPr lang="tr-TR"/>
        </a:p>
      </dgm:t>
    </dgm:pt>
    <dgm:pt modelId="{6D0BD2DE-298F-406D-B631-F23E0E1F1CCF}">
      <dgm:prSet phldrT="[Metin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dirty="0" smtClean="0"/>
            <a:t>MALE</a:t>
          </a:r>
          <a:endParaRPr lang="tr-TR" dirty="0"/>
        </a:p>
      </dgm:t>
    </dgm:pt>
    <dgm:pt modelId="{BFDF28D2-D25A-409D-A872-574F6190309F}" type="parTrans" cxnId="{2BC37B9B-4C27-48B4-B052-BD3C9D4CE5ED}">
      <dgm:prSet/>
      <dgm:spPr/>
      <dgm:t>
        <a:bodyPr/>
        <a:lstStyle/>
        <a:p>
          <a:endParaRPr lang="tr-TR"/>
        </a:p>
      </dgm:t>
    </dgm:pt>
    <dgm:pt modelId="{6BAC3BBD-9419-4627-BAB6-B06C4234A49B}" type="sibTrans" cxnId="{2BC37B9B-4C27-48B4-B052-BD3C9D4CE5ED}">
      <dgm:prSet/>
      <dgm:spPr/>
      <dgm:t>
        <a:bodyPr/>
        <a:lstStyle/>
        <a:p>
          <a:endParaRPr lang="tr-TR"/>
        </a:p>
      </dgm:t>
    </dgm:pt>
    <dgm:pt modelId="{10A6426F-9BEC-43A1-92E4-53D1299F7277}">
      <dgm:prSet phldrT="[Metin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AGE</a:t>
          </a:r>
        </a:p>
        <a:p>
          <a:r>
            <a:rPr lang="tr-TR" dirty="0" smtClean="0"/>
            <a:t>60-74</a:t>
          </a:r>
          <a:endParaRPr lang="tr-TR" dirty="0"/>
        </a:p>
      </dgm:t>
    </dgm:pt>
    <dgm:pt modelId="{7015CF07-F747-451C-A0FE-C88589C06EF8}" type="parTrans" cxnId="{92C98F88-E008-4917-8704-81378F897880}">
      <dgm:prSet/>
      <dgm:spPr/>
      <dgm:t>
        <a:bodyPr/>
        <a:lstStyle/>
        <a:p>
          <a:endParaRPr lang="tr-TR"/>
        </a:p>
      </dgm:t>
    </dgm:pt>
    <dgm:pt modelId="{6FD36E56-7FF6-4FEB-A5EE-4E49B4E47A29}" type="sibTrans" cxnId="{92C98F88-E008-4917-8704-81378F897880}">
      <dgm:prSet/>
      <dgm:spPr/>
      <dgm:t>
        <a:bodyPr/>
        <a:lstStyle/>
        <a:p>
          <a:endParaRPr lang="tr-TR"/>
        </a:p>
      </dgm:t>
    </dgm:pt>
    <dgm:pt modelId="{CC82DF9D-8A58-43A8-BD2C-ADC1F6037CD7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dirty="0" smtClean="0"/>
            <a:t>AGE</a:t>
          </a:r>
        </a:p>
        <a:p>
          <a:r>
            <a:rPr lang="tr-TR" dirty="0" smtClean="0"/>
            <a:t>75-89</a:t>
          </a:r>
          <a:endParaRPr lang="tr-TR" dirty="0"/>
        </a:p>
      </dgm:t>
    </dgm:pt>
    <dgm:pt modelId="{774347FE-A3D6-4107-8167-8F1728075A41}" type="parTrans" cxnId="{C8A2FD3C-ACCB-4746-BC88-BA27CB4BEED4}">
      <dgm:prSet/>
      <dgm:spPr/>
      <dgm:t>
        <a:bodyPr/>
        <a:lstStyle/>
        <a:p>
          <a:endParaRPr lang="tr-TR"/>
        </a:p>
      </dgm:t>
    </dgm:pt>
    <dgm:pt modelId="{7EEA4296-080A-4640-A009-B9C3BBCFFC88}" type="sibTrans" cxnId="{C8A2FD3C-ACCB-4746-BC88-BA27CB4BEED4}">
      <dgm:prSet/>
      <dgm:spPr/>
      <dgm:t>
        <a:bodyPr/>
        <a:lstStyle/>
        <a:p>
          <a:endParaRPr lang="tr-TR"/>
        </a:p>
      </dgm:t>
    </dgm:pt>
    <dgm:pt modelId="{B26F9407-6ACE-4CEC-8E57-A13CBDEC9FF9}" type="pres">
      <dgm:prSet presAssocID="{25619448-5D3C-4CC8-934C-19A13FC565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A22572C-4C18-4F17-8BDD-4BCF881DD05F}" type="pres">
      <dgm:prSet presAssocID="{8B72F27D-0168-44D0-8D64-3CA168348D5C}" presName="hierRoot1" presStyleCnt="0"/>
      <dgm:spPr/>
    </dgm:pt>
    <dgm:pt modelId="{C64A8D61-39E3-42D6-967A-F9E140CBC30A}" type="pres">
      <dgm:prSet presAssocID="{8B72F27D-0168-44D0-8D64-3CA168348D5C}" presName="composite" presStyleCnt="0"/>
      <dgm:spPr/>
    </dgm:pt>
    <dgm:pt modelId="{B5DE7CDE-3776-41A6-85D6-D1D0DEB5F887}" type="pres">
      <dgm:prSet presAssocID="{8B72F27D-0168-44D0-8D64-3CA168348D5C}" presName="background" presStyleLbl="node0" presStyleIdx="0" presStyleCnt="1"/>
      <dgm:spPr/>
    </dgm:pt>
    <dgm:pt modelId="{D416AE0E-2195-40CA-94A7-8FCA5F97D078}" type="pres">
      <dgm:prSet presAssocID="{8B72F27D-0168-44D0-8D64-3CA168348D5C}" presName="text" presStyleLbl="fgAcc0" presStyleIdx="0" presStyleCnt="1" custScaleX="240008" custLinFactNeighborX="1509" custLinFactNeighborY="533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1894D5A-F638-4858-962F-40B778FABF0F}" type="pres">
      <dgm:prSet presAssocID="{8B72F27D-0168-44D0-8D64-3CA168348D5C}" presName="hierChild2" presStyleCnt="0"/>
      <dgm:spPr/>
    </dgm:pt>
    <dgm:pt modelId="{756D6CAF-4B33-4805-BEEB-F330833F2CB3}" type="pres">
      <dgm:prSet presAssocID="{0D8C34B0-9E40-4089-B546-EC3FFAC3DE57}" presName="Name10" presStyleLbl="parChTrans1D2" presStyleIdx="0" presStyleCnt="2"/>
      <dgm:spPr/>
      <dgm:t>
        <a:bodyPr/>
        <a:lstStyle/>
        <a:p>
          <a:endParaRPr lang="tr-TR"/>
        </a:p>
      </dgm:t>
    </dgm:pt>
    <dgm:pt modelId="{1D565EFC-3EF8-43BC-9005-AB3CF8D7F3D1}" type="pres">
      <dgm:prSet presAssocID="{E1BC6DC7-40E6-49E7-BD3F-DB8C513DD8FA}" presName="hierRoot2" presStyleCnt="0"/>
      <dgm:spPr/>
    </dgm:pt>
    <dgm:pt modelId="{B690FF10-F1D1-4B53-8359-082EBC861CF5}" type="pres">
      <dgm:prSet presAssocID="{E1BC6DC7-40E6-49E7-BD3F-DB8C513DD8FA}" presName="composite2" presStyleCnt="0"/>
      <dgm:spPr/>
    </dgm:pt>
    <dgm:pt modelId="{5BD5DA61-3AAD-44EE-B77A-C5A448F64CAB}" type="pres">
      <dgm:prSet presAssocID="{E1BC6DC7-40E6-49E7-BD3F-DB8C513DD8FA}" presName="background2" presStyleLbl="node2" presStyleIdx="0" presStyleCnt="2"/>
      <dgm:spPr/>
    </dgm:pt>
    <dgm:pt modelId="{272FF252-F2C9-4456-88B4-D462264070DB}" type="pres">
      <dgm:prSet presAssocID="{E1BC6DC7-40E6-49E7-BD3F-DB8C513DD8FA}" presName="text2" presStyleLbl="fgAcc2" presStyleIdx="0" presStyleCnt="2" custLinFactNeighborX="1082" custLinFactNeighborY="-409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38B347-0E64-4C23-AC50-2348923C0738}" type="pres">
      <dgm:prSet presAssocID="{E1BC6DC7-40E6-49E7-BD3F-DB8C513DD8FA}" presName="hierChild3" presStyleCnt="0"/>
      <dgm:spPr/>
    </dgm:pt>
    <dgm:pt modelId="{F528811A-A3D2-46A8-9529-DF3AC21400CC}" type="pres">
      <dgm:prSet presAssocID="{D8ACB89C-1ECE-4FE6-9758-82ED745CD5F1}" presName="Name17" presStyleLbl="parChTrans1D3" presStyleIdx="0" presStyleCnt="4"/>
      <dgm:spPr/>
      <dgm:t>
        <a:bodyPr/>
        <a:lstStyle/>
        <a:p>
          <a:endParaRPr lang="tr-TR"/>
        </a:p>
      </dgm:t>
    </dgm:pt>
    <dgm:pt modelId="{66998597-F530-4206-835B-7CBACD35CE5D}" type="pres">
      <dgm:prSet presAssocID="{1CDBA47F-2B70-49F7-97E2-714935E33B12}" presName="hierRoot3" presStyleCnt="0"/>
      <dgm:spPr/>
    </dgm:pt>
    <dgm:pt modelId="{525FEDBC-B77A-4BE2-96E1-4B6FCA1F9F3E}" type="pres">
      <dgm:prSet presAssocID="{1CDBA47F-2B70-49F7-97E2-714935E33B12}" presName="composite3" presStyleCnt="0"/>
      <dgm:spPr/>
    </dgm:pt>
    <dgm:pt modelId="{6ECC84B8-6785-4C12-8BB1-272202EE07E7}" type="pres">
      <dgm:prSet presAssocID="{1CDBA47F-2B70-49F7-97E2-714935E33B12}" presName="background3" presStyleLbl="node3" presStyleIdx="0" presStyleCnt="4"/>
      <dgm:spPr/>
    </dgm:pt>
    <dgm:pt modelId="{E0A39CEF-B27E-4E28-ABAC-74585E655524}" type="pres">
      <dgm:prSet presAssocID="{1CDBA47F-2B70-49F7-97E2-714935E33B1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68FF3D-2AD4-406C-B20A-F4FA14A5182B}" type="pres">
      <dgm:prSet presAssocID="{1CDBA47F-2B70-49F7-97E2-714935E33B12}" presName="hierChild4" presStyleCnt="0"/>
      <dgm:spPr/>
    </dgm:pt>
    <dgm:pt modelId="{FA62350C-EA2C-42BD-9CE6-C4EB2C6B915C}" type="pres">
      <dgm:prSet presAssocID="{195D3940-314A-4649-8984-CF2338EB7A5F}" presName="Name17" presStyleLbl="parChTrans1D3" presStyleIdx="1" presStyleCnt="4"/>
      <dgm:spPr/>
      <dgm:t>
        <a:bodyPr/>
        <a:lstStyle/>
        <a:p>
          <a:endParaRPr lang="tr-TR"/>
        </a:p>
      </dgm:t>
    </dgm:pt>
    <dgm:pt modelId="{39EBA4D4-35E7-452F-B5B0-3FDE1DB45D85}" type="pres">
      <dgm:prSet presAssocID="{EE104656-6C72-4468-AA29-BEAB57F2174C}" presName="hierRoot3" presStyleCnt="0"/>
      <dgm:spPr/>
    </dgm:pt>
    <dgm:pt modelId="{3110C791-22C5-4E56-A0BD-56AFC025C78C}" type="pres">
      <dgm:prSet presAssocID="{EE104656-6C72-4468-AA29-BEAB57F2174C}" presName="composite3" presStyleCnt="0"/>
      <dgm:spPr/>
    </dgm:pt>
    <dgm:pt modelId="{3E453617-451B-495C-B804-B01928ACA592}" type="pres">
      <dgm:prSet presAssocID="{EE104656-6C72-4468-AA29-BEAB57F2174C}" presName="background3" presStyleLbl="node3" presStyleIdx="1" presStyleCnt="4"/>
      <dgm:spPr/>
    </dgm:pt>
    <dgm:pt modelId="{0AE1EB89-E9D9-40CD-AA35-B98D27C7844F}" type="pres">
      <dgm:prSet presAssocID="{EE104656-6C72-4468-AA29-BEAB57F2174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A37A12D-A137-4469-8592-C408314C368E}" type="pres">
      <dgm:prSet presAssocID="{EE104656-6C72-4468-AA29-BEAB57F2174C}" presName="hierChild4" presStyleCnt="0"/>
      <dgm:spPr/>
    </dgm:pt>
    <dgm:pt modelId="{5AECF3C5-352B-45BC-A438-A6538DBA24B5}" type="pres">
      <dgm:prSet presAssocID="{BFDF28D2-D25A-409D-A872-574F6190309F}" presName="Name10" presStyleLbl="parChTrans1D2" presStyleIdx="1" presStyleCnt="2"/>
      <dgm:spPr/>
      <dgm:t>
        <a:bodyPr/>
        <a:lstStyle/>
        <a:p>
          <a:endParaRPr lang="tr-TR"/>
        </a:p>
      </dgm:t>
    </dgm:pt>
    <dgm:pt modelId="{7372D7A2-7DA2-4B1A-8A51-4DD9B5402E42}" type="pres">
      <dgm:prSet presAssocID="{6D0BD2DE-298F-406D-B631-F23E0E1F1CCF}" presName="hierRoot2" presStyleCnt="0"/>
      <dgm:spPr/>
    </dgm:pt>
    <dgm:pt modelId="{9386554D-B8C6-4AC8-A68B-22EA9AED8DB3}" type="pres">
      <dgm:prSet presAssocID="{6D0BD2DE-298F-406D-B631-F23E0E1F1CCF}" presName="composite2" presStyleCnt="0"/>
      <dgm:spPr/>
    </dgm:pt>
    <dgm:pt modelId="{7E04C999-A32F-47E9-A039-197EF31DAE6D}" type="pres">
      <dgm:prSet presAssocID="{6D0BD2DE-298F-406D-B631-F23E0E1F1CCF}" presName="background2" presStyleLbl="node2" presStyleIdx="1" presStyleCnt="2"/>
      <dgm:spPr/>
    </dgm:pt>
    <dgm:pt modelId="{13BE8C61-A70A-4DB9-B2AD-4A53AEF6F130}" type="pres">
      <dgm:prSet presAssocID="{6D0BD2DE-298F-406D-B631-F23E0E1F1CC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931BBF2-9963-43DC-9F1A-1C3468106E04}" type="pres">
      <dgm:prSet presAssocID="{6D0BD2DE-298F-406D-B631-F23E0E1F1CCF}" presName="hierChild3" presStyleCnt="0"/>
      <dgm:spPr/>
    </dgm:pt>
    <dgm:pt modelId="{30DD9192-5443-4D19-BA64-75DB5AB518C4}" type="pres">
      <dgm:prSet presAssocID="{7015CF07-F747-451C-A0FE-C88589C06EF8}" presName="Name17" presStyleLbl="parChTrans1D3" presStyleIdx="2" presStyleCnt="4"/>
      <dgm:spPr/>
      <dgm:t>
        <a:bodyPr/>
        <a:lstStyle/>
        <a:p>
          <a:endParaRPr lang="tr-TR"/>
        </a:p>
      </dgm:t>
    </dgm:pt>
    <dgm:pt modelId="{7FC9D16F-E616-425C-B741-14A5DA97C1AA}" type="pres">
      <dgm:prSet presAssocID="{10A6426F-9BEC-43A1-92E4-53D1299F7277}" presName="hierRoot3" presStyleCnt="0"/>
      <dgm:spPr/>
    </dgm:pt>
    <dgm:pt modelId="{BB33E69C-26B3-46EA-838C-F377B2B39F1B}" type="pres">
      <dgm:prSet presAssocID="{10A6426F-9BEC-43A1-92E4-53D1299F7277}" presName="composite3" presStyleCnt="0"/>
      <dgm:spPr/>
    </dgm:pt>
    <dgm:pt modelId="{4B31BD9E-00AB-4F62-B6BB-93DB310BBEF7}" type="pres">
      <dgm:prSet presAssocID="{10A6426F-9BEC-43A1-92E4-53D1299F7277}" presName="background3" presStyleLbl="node3" presStyleIdx="2" presStyleCnt="4"/>
      <dgm:spPr/>
    </dgm:pt>
    <dgm:pt modelId="{32778E1F-E602-41CB-A556-FBD9C6289CFE}" type="pres">
      <dgm:prSet presAssocID="{10A6426F-9BEC-43A1-92E4-53D1299F727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027AB1E-6431-460B-9051-CECAA250A10D}" type="pres">
      <dgm:prSet presAssocID="{10A6426F-9BEC-43A1-92E4-53D1299F7277}" presName="hierChild4" presStyleCnt="0"/>
      <dgm:spPr/>
    </dgm:pt>
    <dgm:pt modelId="{B62C7716-3538-4DA5-9AA7-C9EFCAAAFB36}" type="pres">
      <dgm:prSet presAssocID="{774347FE-A3D6-4107-8167-8F1728075A41}" presName="Name17" presStyleLbl="parChTrans1D3" presStyleIdx="3" presStyleCnt="4"/>
      <dgm:spPr/>
      <dgm:t>
        <a:bodyPr/>
        <a:lstStyle/>
        <a:p>
          <a:endParaRPr lang="tr-TR"/>
        </a:p>
      </dgm:t>
    </dgm:pt>
    <dgm:pt modelId="{049A52ED-E7F4-4DB7-87F7-CB1C1E992C69}" type="pres">
      <dgm:prSet presAssocID="{CC82DF9D-8A58-43A8-BD2C-ADC1F6037CD7}" presName="hierRoot3" presStyleCnt="0"/>
      <dgm:spPr/>
    </dgm:pt>
    <dgm:pt modelId="{07F642FD-BCF1-4D55-853F-759494420586}" type="pres">
      <dgm:prSet presAssocID="{CC82DF9D-8A58-43A8-BD2C-ADC1F6037CD7}" presName="composite3" presStyleCnt="0"/>
      <dgm:spPr/>
    </dgm:pt>
    <dgm:pt modelId="{F5858298-EA5A-4B0A-B275-B6EDA50F1FA1}" type="pres">
      <dgm:prSet presAssocID="{CC82DF9D-8A58-43A8-BD2C-ADC1F6037CD7}" presName="background3" presStyleLbl="node3" presStyleIdx="3" presStyleCnt="4"/>
      <dgm:spPr/>
    </dgm:pt>
    <dgm:pt modelId="{A4C74CF0-E182-4123-9519-06F74574FDB5}" type="pres">
      <dgm:prSet presAssocID="{CC82DF9D-8A58-43A8-BD2C-ADC1F6037CD7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BDC5695-8273-444D-9F98-150A02BD533B}" type="pres">
      <dgm:prSet presAssocID="{CC82DF9D-8A58-43A8-BD2C-ADC1F6037CD7}" presName="hierChild4" presStyleCnt="0"/>
      <dgm:spPr/>
    </dgm:pt>
  </dgm:ptLst>
  <dgm:cxnLst>
    <dgm:cxn modelId="{2BC37B9B-4C27-48B4-B052-BD3C9D4CE5ED}" srcId="{8B72F27D-0168-44D0-8D64-3CA168348D5C}" destId="{6D0BD2DE-298F-406D-B631-F23E0E1F1CCF}" srcOrd="1" destOrd="0" parTransId="{BFDF28D2-D25A-409D-A872-574F6190309F}" sibTransId="{6BAC3BBD-9419-4627-BAB6-B06C4234A49B}"/>
    <dgm:cxn modelId="{87DAD08C-7ECD-4CFD-80F5-A285FB14B37D}" type="presOf" srcId="{EE104656-6C72-4468-AA29-BEAB57F2174C}" destId="{0AE1EB89-E9D9-40CD-AA35-B98D27C7844F}" srcOrd="0" destOrd="0" presId="urn:microsoft.com/office/officeart/2005/8/layout/hierarchy1"/>
    <dgm:cxn modelId="{5F2ACA20-C503-425C-B0BA-8D37E3714C85}" srcId="{E1BC6DC7-40E6-49E7-BD3F-DB8C513DD8FA}" destId="{1CDBA47F-2B70-49F7-97E2-714935E33B12}" srcOrd="0" destOrd="0" parTransId="{D8ACB89C-1ECE-4FE6-9758-82ED745CD5F1}" sibTransId="{C3F5BA62-B0F4-4746-8BEC-C23A15985899}"/>
    <dgm:cxn modelId="{A71810FC-CEAF-4674-A4F3-3AB73708EE26}" srcId="{8B72F27D-0168-44D0-8D64-3CA168348D5C}" destId="{E1BC6DC7-40E6-49E7-BD3F-DB8C513DD8FA}" srcOrd="0" destOrd="0" parTransId="{0D8C34B0-9E40-4089-B546-EC3FFAC3DE57}" sibTransId="{496005D0-3DE6-46EC-A79C-5B79108EFEB7}"/>
    <dgm:cxn modelId="{E297BC4E-A712-4D1C-8121-D29C4FA963C2}" type="presOf" srcId="{CC82DF9D-8A58-43A8-BD2C-ADC1F6037CD7}" destId="{A4C74CF0-E182-4123-9519-06F74574FDB5}" srcOrd="0" destOrd="0" presId="urn:microsoft.com/office/officeart/2005/8/layout/hierarchy1"/>
    <dgm:cxn modelId="{050F62EA-C84B-4643-A268-59F65CB8AF5D}" type="presOf" srcId="{195D3940-314A-4649-8984-CF2338EB7A5F}" destId="{FA62350C-EA2C-42BD-9CE6-C4EB2C6B915C}" srcOrd="0" destOrd="0" presId="urn:microsoft.com/office/officeart/2005/8/layout/hierarchy1"/>
    <dgm:cxn modelId="{A33BB0AA-012F-43EA-B0CB-1A5AEF4A9CB1}" type="presOf" srcId="{E1BC6DC7-40E6-49E7-BD3F-DB8C513DD8FA}" destId="{272FF252-F2C9-4456-88B4-D462264070DB}" srcOrd="0" destOrd="0" presId="urn:microsoft.com/office/officeart/2005/8/layout/hierarchy1"/>
    <dgm:cxn modelId="{BD245C09-0BF5-466E-818B-86DF6126F78D}" type="presOf" srcId="{6D0BD2DE-298F-406D-B631-F23E0E1F1CCF}" destId="{13BE8C61-A70A-4DB9-B2AD-4A53AEF6F130}" srcOrd="0" destOrd="0" presId="urn:microsoft.com/office/officeart/2005/8/layout/hierarchy1"/>
    <dgm:cxn modelId="{F3BCD0FF-BA66-41AB-AB69-1865BAE5B8F0}" type="presOf" srcId="{1CDBA47F-2B70-49F7-97E2-714935E33B12}" destId="{E0A39CEF-B27E-4E28-ABAC-74585E655524}" srcOrd="0" destOrd="0" presId="urn:microsoft.com/office/officeart/2005/8/layout/hierarchy1"/>
    <dgm:cxn modelId="{C2625D79-9FD4-4E78-B765-3811BFB4126E}" srcId="{25619448-5D3C-4CC8-934C-19A13FC56576}" destId="{8B72F27D-0168-44D0-8D64-3CA168348D5C}" srcOrd="0" destOrd="0" parTransId="{87381802-9EF1-4EF9-938F-2801AFDA5BAD}" sibTransId="{B3E71A39-B7E7-496A-80D6-B468AD988F1A}"/>
    <dgm:cxn modelId="{FFE93731-CC1E-48A8-A659-42424654B914}" type="presOf" srcId="{0D8C34B0-9E40-4089-B546-EC3FFAC3DE57}" destId="{756D6CAF-4B33-4805-BEEB-F330833F2CB3}" srcOrd="0" destOrd="0" presId="urn:microsoft.com/office/officeart/2005/8/layout/hierarchy1"/>
    <dgm:cxn modelId="{C8A2FD3C-ACCB-4746-BC88-BA27CB4BEED4}" srcId="{6D0BD2DE-298F-406D-B631-F23E0E1F1CCF}" destId="{CC82DF9D-8A58-43A8-BD2C-ADC1F6037CD7}" srcOrd="1" destOrd="0" parTransId="{774347FE-A3D6-4107-8167-8F1728075A41}" sibTransId="{7EEA4296-080A-4640-A009-B9C3BBCFFC88}"/>
    <dgm:cxn modelId="{A925D8C0-63D5-4B50-8DAD-A37C15202D4A}" type="presOf" srcId="{25619448-5D3C-4CC8-934C-19A13FC56576}" destId="{B26F9407-6ACE-4CEC-8E57-A13CBDEC9FF9}" srcOrd="0" destOrd="0" presId="urn:microsoft.com/office/officeart/2005/8/layout/hierarchy1"/>
    <dgm:cxn modelId="{947C17CC-40FA-499D-ABF1-BD9B2EBA2216}" srcId="{E1BC6DC7-40E6-49E7-BD3F-DB8C513DD8FA}" destId="{EE104656-6C72-4468-AA29-BEAB57F2174C}" srcOrd="1" destOrd="0" parTransId="{195D3940-314A-4649-8984-CF2338EB7A5F}" sibTransId="{FB6ED7BB-0D1F-4415-B5CB-E7CA63F6C64A}"/>
    <dgm:cxn modelId="{3816D27D-B764-4657-80DE-46721BCC870D}" type="presOf" srcId="{BFDF28D2-D25A-409D-A872-574F6190309F}" destId="{5AECF3C5-352B-45BC-A438-A6538DBA24B5}" srcOrd="0" destOrd="0" presId="urn:microsoft.com/office/officeart/2005/8/layout/hierarchy1"/>
    <dgm:cxn modelId="{92C98F88-E008-4917-8704-81378F897880}" srcId="{6D0BD2DE-298F-406D-B631-F23E0E1F1CCF}" destId="{10A6426F-9BEC-43A1-92E4-53D1299F7277}" srcOrd="0" destOrd="0" parTransId="{7015CF07-F747-451C-A0FE-C88589C06EF8}" sibTransId="{6FD36E56-7FF6-4FEB-A5EE-4E49B4E47A29}"/>
    <dgm:cxn modelId="{A43F8724-328A-4B45-AA01-B71C73057645}" type="presOf" srcId="{7015CF07-F747-451C-A0FE-C88589C06EF8}" destId="{30DD9192-5443-4D19-BA64-75DB5AB518C4}" srcOrd="0" destOrd="0" presId="urn:microsoft.com/office/officeart/2005/8/layout/hierarchy1"/>
    <dgm:cxn modelId="{0EAE40DC-024E-4305-AEE7-B5954B4545A3}" type="presOf" srcId="{10A6426F-9BEC-43A1-92E4-53D1299F7277}" destId="{32778E1F-E602-41CB-A556-FBD9C6289CFE}" srcOrd="0" destOrd="0" presId="urn:microsoft.com/office/officeart/2005/8/layout/hierarchy1"/>
    <dgm:cxn modelId="{3A78A6E0-3C8E-4A9A-A220-1696A2AF931F}" type="presOf" srcId="{774347FE-A3D6-4107-8167-8F1728075A41}" destId="{B62C7716-3538-4DA5-9AA7-C9EFCAAAFB36}" srcOrd="0" destOrd="0" presId="urn:microsoft.com/office/officeart/2005/8/layout/hierarchy1"/>
    <dgm:cxn modelId="{1C0A92EE-2CED-4E73-9968-2112AE62F02B}" type="presOf" srcId="{8B72F27D-0168-44D0-8D64-3CA168348D5C}" destId="{D416AE0E-2195-40CA-94A7-8FCA5F97D078}" srcOrd="0" destOrd="0" presId="urn:microsoft.com/office/officeart/2005/8/layout/hierarchy1"/>
    <dgm:cxn modelId="{9FFEBCAC-38FA-4032-93AF-FE7B98C40D24}" type="presOf" srcId="{D8ACB89C-1ECE-4FE6-9758-82ED745CD5F1}" destId="{F528811A-A3D2-46A8-9529-DF3AC21400CC}" srcOrd="0" destOrd="0" presId="urn:microsoft.com/office/officeart/2005/8/layout/hierarchy1"/>
    <dgm:cxn modelId="{A4ADD64A-6E00-4324-9240-1BFD50B601E3}" type="presParOf" srcId="{B26F9407-6ACE-4CEC-8E57-A13CBDEC9FF9}" destId="{0A22572C-4C18-4F17-8BDD-4BCF881DD05F}" srcOrd="0" destOrd="0" presId="urn:microsoft.com/office/officeart/2005/8/layout/hierarchy1"/>
    <dgm:cxn modelId="{2A5CE6C7-40CD-4F52-AF26-0B367FA55578}" type="presParOf" srcId="{0A22572C-4C18-4F17-8BDD-4BCF881DD05F}" destId="{C64A8D61-39E3-42D6-967A-F9E140CBC30A}" srcOrd="0" destOrd="0" presId="urn:microsoft.com/office/officeart/2005/8/layout/hierarchy1"/>
    <dgm:cxn modelId="{2861E580-A734-4FB3-A20B-A28A7CFBB24E}" type="presParOf" srcId="{C64A8D61-39E3-42D6-967A-F9E140CBC30A}" destId="{B5DE7CDE-3776-41A6-85D6-D1D0DEB5F887}" srcOrd="0" destOrd="0" presId="urn:microsoft.com/office/officeart/2005/8/layout/hierarchy1"/>
    <dgm:cxn modelId="{165156DB-8F83-46DF-8688-F34CF9B44E82}" type="presParOf" srcId="{C64A8D61-39E3-42D6-967A-F9E140CBC30A}" destId="{D416AE0E-2195-40CA-94A7-8FCA5F97D078}" srcOrd="1" destOrd="0" presId="urn:microsoft.com/office/officeart/2005/8/layout/hierarchy1"/>
    <dgm:cxn modelId="{2F2F8F5C-0528-457D-8DEE-844FA0370987}" type="presParOf" srcId="{0A22572C-4C18-4F17-8BDD-4BCF881DD05F}" destId="{D1894D5A-F638-4858-962F-40B778FABF0F}" srcOrd="1" destOrd="0" presId="urn:microsoft.com/office/officeart/2005/8/layout/hierarchy1"/>
    <dgm:cxn modelId="{5709C739-79A5-4EBD-B899-DBE2CD129F9D}" type="presParOf" srcId="{D1894D5A-F638-4858-962F-40B778FABF0F}" destId="{756D6CAF-4B33-4805-BEEB-F330833F2CB3}" srcOrd="0" destOrd="0" presId="urn:microsoft.com/office/officeart/2005/8/layout/hierarchy1"/>
    <dgm:cxn modelId="{B12103FD-D57E-4A82-926B-8D6D3FAF9E04}" type="presParOf" srcId="{D1894D5A-F638-4858-962F-40B778FABF0F}" destId="{1D565EFC-3EF8-43BC-9005-AB3CF8D7F3D1}" srcOrd="1" destOrd="0" presId="urn:microsoft.com/office/officeart/2005/8/layout/hierarchy1"/>
    <dgm:cxn modelId="{C41C5DC8-8022-47F7-AB04-AD1B8849910C}" type="presParOf" srcId="{1D565EFC-3EF8-43BC-9005-AB3CF8D7F3D1}" destId="{B690FF10-F1D1-4B53-8359-082EBC861CF5}" srcOrd="0" destOrd="0" presId="urn:microsoft.com/office/officeart/2005/8/layout/hierarchy1"/>
    <dgm:cxn modelId="{37441657-DB32-48A2-892A-659E6CEA1294}" type="presParOf" srcId="{B690FF10-F1D1-4B53-8359-082EBC861CF5}" destId="{5BD5DA61-3AAD-44EE-B77A-C5A448F64CAB}" srcOrd="0" destOrd="0" presId="urn:microsoft.com/office/officeart/2005/8/layout/hierarchy1"/>
    <dgm:cxn modelId="{8AE45152-A948-47A9-BB41-2F0541F6DA24}" type="presParOf" srcId="{B690FF10-F1D1-4B53-8359-082EBC861CF5}" destId="{272FF252-F2C9-4456-88B4-D462264070DB}" srcOrd="1" destOrd="0" presId="urn:microsoft.com/office/officeart/2005/8/layout/hierarchy1"/>
    <dgm:cxn modelId="{8F086925-0C6F-4A92-9485-BF4E5C59C9E1}" type="presParOf" srcId="{1D565EFC-3EF8-43BC-9005-AB3CF8D7F3D1}" destId="{4238B347-0E64-4C23-AC50-2348923C0738}" srcOrd="1" destOrd="0" presId="urn:microsoft.com/office/officeart/2005/8/layout/hierarchy1"/>
    <dgm:cxn modelId="{0D1ED9C1-F6BA-43B5-87A1-47E7D8278C8F}" type="presParOf" srcId="{4238B347-0E64-4C23-AC50-2348923C0738}" destId="{F528811A-A3D2-46A8-9529-DF3AC21400CC}" srcOrd="0" destOrd="0" presId="urn:microsoft.com/office/officeart/2005/8/layout/hierarchy1"/>
    <dgm:cxn modelId="{D59E7481-A1DC-40EB-9578-5C80FD3D7E28}" type="presParOf" srcId="{4238B347-0E64-4C23-AC50-2348923C0738}" destId="{66998597-F530-4206-835B-7CBACD35CE5D}" srcOrd="1" destOrd="0" presId="urn:microsoft.com/office/officeart/2005/8/layout/hierarchy1"/>
    <dgm:cxn modelId="{301ACF6B-BBE2-4330-87E7-DCDD312ABF9D}" type="presParOf" srcId="{66998597-F530-4206-835B-7CBACD35CE5D}" destId="{525FEDBC-B77A-4BE2-96E1-4B6FCA1F9F3E}" srcOrd="0" destOrd="0" presId="urn:microsoft.com/office/officeart/2005/8/layout/hierarchy1"/>
    <dgm:cxn modelId="{8A79D38C-184F-4595-AFA6-CB731F19C8FA}" type="presParOf" srcId="{525FEDBC-B77A-4BE2-96E1-4B6FCA1F9F3E}" destId="{6ECC84B8-6785-4C12-8BB1-272202EE07E7}" srcOrd="0" destOrd="0" presId="urn:microsoft.com/office/officeart/2005/8/layout/hierarchy1"/>
    <dgm:cxn modelId="{BDFD2975-5E29-44AC-8B17-D7D5F8F5CB0A}" type="presParOf" srcId="{525FEDBC-B77A-4BE2-96E1-4B6FCA1F9F3E}" destId="{E0A39CEF-B27E-4E28-ABAC-74585E655524}" srcOrd="1" destOrd="0" presId="urn:microsoft.com/office/officeart/2005/8/layout/hierarchy1"/>
    <dgm:cxn modelId="{A855D2D2-CDDF-4C73-8A46-4A6596A97345}" type="presParOf" srcId="{66998597-F530-4206-835B-7CBACD35CE5D}" destId="{EB68FF3D-2AD4-406C-B20A-F4FA14A5182B}" srcOrd="1" destOrd="0" presId="urn:microsoft.com/office/officeart/2005/8/layout/hierarchy1"/>
    <dgm:cxn modelId="{8ED0A9FF-3F7F-45E1-A632-E71F8E36DA87}" type="presParOf" srcId="{4238B347-0E64-4C23-AC50-2348923C0738}" destId="{FA62350C-EA2C-42BD-9CE6-C4EB2C6B915C}" srcOrd="2" destOrd="0" presId="urn:microsoft.com/office/officeart/2005/8/layout/hierarchy1"/>
    <dgm:cxn modelId="{853180BA-64BB-4591-B855-992D4E232F79}" type="presParOf" srcId="{4238B347-0E64-4C23-AC50-2348923C0738}" destId="{39EBA4D4-35E7-452F-B5B0-3FDE1DB45D85}" srcOrd="3" destOrd="0" presId="urn:microsoft.com/office/officeart/2005/8/layout/hierarchy1"/>
    <dgm:cxn modelId="{4AD78F33-B087-4E32-98FF-96704BEE3996}" type="presParOf" srcId="{39EBA4D4-35E7-452F-B5B0-3FDE1DB45D85}" destId="{3110C791-22C5-4E56-A0BD-56AFC025C78C}" srcOrd="0" destOrd="0" presId="urn:microsoft.com/office/officeart/2005/8/layout/hierarchy1"/>
    <dgm:cxn modelId="{A3C624E1-B927-4E86-9F01-DA67B24E64F3}" type="presParOf" srcId="{3110C791-22C5-4E56-A0BD-56AFC025C78C}" destId="{3E453617-451B-495C-B804-B01928ACA592}" srcOrd="0" destOrd="0" presId="urn:microsoft.com/office/officeart/2005/8/layout/hierarchy1"/>
    <dgm:cxn modelId="{C19D07F3-5FBA-472F-B5E7-9EA69C44CD85}" type="presParOf" srcId="{3110C791-22C5-4E56-A0BD-56AFC025C78C}" destId="{0AE1EB89-E9D9-40CD-AA35-B98D27C7844F}" srcOrd="1" destOrd="0" presId="urn:microsoft.com/office/officeart/2005/8/layout/hierarchy1"/>
    <dgm:cxn modelId="{81D29300-2D2A-4CD0-BD94-AAE3A648880B}" type="presParOf" srcId="{39EBA4D4-35E7-452F-B5B0-3FDE1DB45D85}" destId="{BA37A12D-A137-4469-8592-C408314C368E}" srcOrd="1" destOrd="0" presId="urn:microsoft.com/office/officeart/2005/8/layout/hierarchy1"/>
    <dgm:cxn modelId="{4ECF1B8A-C9D9-4280-A4B5-49E61D1C8805}" type="presParOf" srcId="{D1894D5A-F638-4858-962F-40B778FABF0F}" destId="{5AECF3C5-352B-45BC-A438-A6538DBA24B5}" srcOrd="2" destOrd="0" presId="urn:microsoft.com/office/officeart/2005/8/layout/hierarchy1"/>
    <dgm:cxn modelId="{B535B630-9BC1-4A0D-9526-1A9208DBE005}" type="presParOf" srcId="{D1894D5A-F638-4858-962F-40B778FABF0F}" destId="{7372D7A2-7DA2-4B1A-8A51-4DD9B5402E42}" srcOrd="3" destOrd="0" presId="urn:microsoft.com/office/officeart/2005/8/layout/hierarchy1"/>
    <dgm:cxn modelId="{19350C7A-955A-4C8F-A757-6295BBA9B25F}" type="presParOf" srcId="{7372D7A2-7DA2-4B1A-8A51-4DD9B5402E42}" destId="{9386554D-B8C6-4AC8-A68B-22EA9AED8DB3}" srcOrd="0" destOrd="0" presId="urn:microsoft.com/office/officeart/2005/8/layout/hierarchy1"/>
    <dgm:cxn modelId="{E4C2BD85-49A9-4E7B-A2DE-00C0FA277114}" type="presParOf" srcId="{9386554D-B8C6-4AC8-A68B-22EA9AED8DB3}" destId="{7E04C999-A32F-47E9-A039-197EF31DAE6D}" srcOrd="0" destOrd="0" presId="urn:microsoft.com/office/officeart/2005/8/layout/hierarchy1"/>
    <dgm:cxn modelId="{E8F7205D-9AE5-43E2-9A7D-B76BF4C16F14}" type="presParOf" srcId="{9386554D-B8C6-4AC8-A68B-22EA9AED8DB3}" destId="{13BE8C61-A70A-4DB9-B2AD-4A53AEF6F130}" srcOrd="1" destOrd="0" presId="urn:microsoft.com/office/officeart/2005/8/layout/hierarchy1"/>
    <dgm:cxn modelId="{D213939B-4F00-4822-8E8C-13582B887C34}" type="presParOf" srcId="{7372D7A2-7DA2-4B1A-8A51-4DD9B5402E42}" destId="{9931BBF2-9963-43DC-9F1A-1C3468106E04}" srcOrd="1" destOrd="0" presId="urn:microsoft.com/office/officeart/2005/8/layout/hierarchy1"/>
    <dgm:cxn modelId="{F7C67617-8981-40F5-90AF-F99202A08309}" type="presParOf" srcId="{9931BBF2-9963-43DC-9F1A-1C3468106E04}" destId="{30DD9192-5443-4D19-BA64-75DB5AB518C4}" srcOrd="0" destOrd="0" presId="urn:microsoft.com/office/officeart/2005/8/layout/hierarchy1"/>
    <dgm:cxn modelId="{451A9907-5F4B-4116-8BA8-DCC1EDEB6938}" type="presParOf" srcId="{9931BBF2-9963-43DC-9F1A-1C3468106E04}" destId="{7FC9D16F-E616-425C-B741-14A5DA97C1AA}" srcOrd="1" destOrd="0" presId="urn:microsoft.com/office/officeart/2005/8/layout/hierarchy1"/>
    <dgm:cxn modelId="{5EBEFD58-1C9C-4EB9-BB88-4357AA006D93}" type="presParOf" srcId="{7FC9D16F-E616-425C-B741-14A5DA97C1AA}" destId="{BB33E69C-26B3-46EA-838C-F377B2B39F1B}" srcOrd="0" destOrd="0" presId="urn:microsoft.com/office/officeart/2005/8/layout/hierarchy1"/>
    <dgm:cxn modelId="{16A79236-463C-4A2B-8333-0B9B22E92773}" type="presParOf" srcId="{BB33E69C-26B3-46EA-838C-F377B2B39F1B}" destId="{4B31BD9E-00AB-4F62-B6BB-93DB310BBEF7}" srcOrd="0" destOrd="0" presId="urn:microsoft.com/office/officeart/2005/8/layout/hierarchy1"/>
    <dgm:cxn modelId="{B30FBE50-EEF1-4BE5-B87B-E4413F9F1961}" type="presParOf" srcId="{BB33E69C-26B3-46EA-838C-F377B2B39F1B}" destId="{32778E1F-E602-41CB-A556-FBD9C6289CFE}" srcOrd="1" destOrd="0" presId="urn:microsoft.com/office/officeart/2005/8/layout/hierarchy1"/>
    <dgm:cxn modelId="{FE4F3877-D59C-47A2-9053-FB265FE0F893}" type="presParOf" srcId="{7FC9D16F-E616-425C-B741-14A5DA97C1AA}" destId="{5027AB1E-6431-460B-9051-CECAA250A10D}" srcOrd="1" destOrd="0" presId="urn:microsoft.com/office/officeart/2005/8/layout/hierarchy1"/>
    <dgm:cxn modelId="{7BDCD5CD-43EC-4A4E-8466-3E7277702215}" type="presParOf" srcId="{9931BBF2-9963-43DC-9F1A-1C3468106E04}" destId="{B62C7716-3538-4DA5-9AA7-C9EFCAAAFB36}" srcOrd="2" destOrd="0" presId="urn:microsoft.com/office/officeart/2005/8/layout/hierarchy1"/>
    <dgm:cxn modelId="{08724BC6-B048-44DF-8C7B-68842E68A63B}" type="presParOf" srcId="{9931BBF2-9963-43DC-9F1A-1C3468106E04}" destId="{049A52ED-E7F4-4DB7-87F7-CB1C1E992C69}" srcOrd="3" destOrd="0" presId="urn:microsoft.com/office/officeart/2005/8/layout/hierarchy1"/>
    <dgm:cxn modelId="{493110D2-C869-4897-A047-A27D712F5E53}" type="presParOf" srcId="{049A52ED-E7F4-4DB7-87F7-CB1C1E992C69}" destId="{07F642FD-BCF1-4D55-853F-759494420586}" srcOrd="0" destOrd="0" presId="urn:microsoft.com/office/officeart/2005/8/layout/hierarchy1"/>
    <dgm:cxn modelId="{2EAA08C5-0205-4EDF-9A1E-9AAF1E6D7775}" type="presParOf" srcId="{07F642FD-BCF1-4D55-853F-759494420586}" destId="{F5858298-EA5A-4B0A-B275-B6EDA50F1FA1}" srcOrd="0" destOrd="0" presId="urn:microsoft.com/office/officeart/2005/8/layout/hierarchy1"/>
    <dgm:cxn modelId="{F8BFA729-FC47-4F7A-A99B-4ECD8C0559E2}" type="presParOf" srcId="{07F642FD-BCF1-4D55-853F-759494420586}" destId="{A4C74CF0-E182-4123-9519-06F74574FDB5}" srcOrd="1" destOrd="0" presId="urn:microsoft.com/office/officeart/2005/8/layout/hierarchy1"/>
    <dgm:cxn modelId="{A1589164-2263-4E09-B3CE-FA595F7B188D}" type="presParOf" srcId="{049A52ED-E7F4-4DB7-87F7-CB1C1E992C69}" destId="{FBDC5695-8273-444D-9F98-150A02BD53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04D73E-C003-45C3-8169-D82195F6F860}" type="doc">
      <dgm:prSet loTypeId="urn:microsoft.com/office/officeart/2005/8/layout/process4" loCatId="process" qsTypeId="urn:microsoft.com/office/officeart/2005/8/quickstyle/simple1" qsCatId="simple" csTypeId="urn:microsoft.com/office/officeart/2005/8/colors/accent4_1" csCatId="accent4"/>
      <dgm:spPr/>
      <dgm:t>
        <a:bodyPr/>
        <a:lstStyle/>
        <a:p>
          <a:endParaRPr lang="tr-TR"/>
        </a:p>
      </dgm:t>
    </dgm:pt>
    <dgm:pt modelId="{244C6F8E-A544-4DD3-A4FB-9D57F8A8756A}">
      <dgm:prSet/>
      <dgm:spPr/>
      <dgm:t>
        <a:bodyPr/>
        <a:lstStyle/>
        <a:p>
          <a:pPr rtl="0"/>
          <a:r>
            <a:rPr lang="en-US" dirty="0" smtClean="0"/>
            <a:t>Not wanting to take part in the study (n=5)</a:t>
          </a:r>
          <a:endParaRPr lang="tr-TR" dirty="0"/>
        </a:p>
      </dgm:t>
    </dgm:pt>
    <dgm:pt modelId="{9A20EED6-7B45-4641-8556-3072525B3833}" type="parTrans" cxnId="{0BDF4205-D31D-4C16-B88C-5097A522712C}">
      <dgm:prSet/>
      <dgm:spPr/>
      <dgm:t>
        <a:bodyPr/>
        <a:lstStyle/>
        <a:p>
          <a:endParaRPr lang="tr-TR"/>
        </a:p>
      </dgm:t>
    </dgm:pt>
    <dgm:pt modelId="{62E7DE02-0A77-4710-B042-2F4C11F19FDE}" type="sibTrans" cxnId="{0BDF4205-D31D-4C16-B88C-5097A522712C}">
      <dgm:prSet/>
      <dgm:spPr/>
      <dgm:t>
        <a:bodyPr/>
        <a:lstStyle/>
        <a:p>
          <a:endParaRPr lang="tr-TR"/>
        </a:p>
      </dgm:t>
    </dgm:pt>
    <dgm:pt modelId="{20282365-00D0-4032-A376-795D313495CB}">
      <dgm:prSet/>
      <dgm:spPr/>
      <dgm:t>
        <a:bodyPr/>
        <a:lstStyle/>
        <a:p>
          <a:pPr rtl="0"/>
          <a:r>
            <a:rPr lang="en-US" smtClean="0"/>
            <a:t>Withdrawing from the study because of problems with record-keeping during the application (n=8)</a:t>
          </a:r>
          <a:endParaRPr lang="tr-TR"/>
        </a:p>
      </dgm:t>
    </dgm:pt>
    <dgm:pt modelId="{7540DFEE-74BF-4E93-B496-BF2EDBEBC191}" type="parTrans" cxnId="{69B78012-19E0-4DCD-8C37-AE305BDC6535}">
      <dgm:prSet/>
      <dgm:spPr/>
      <dgm:t>
        <a:bodyPr/>
        <a:lstStyle/>
        <a:p>
          <a:endParaRPr lang="tr-TR"/>
        </a:p>
      </dgm:t>
    </dgm:pt>
    <dgm:pt modelId="{AB1EEDD3-D0F8-45E0-98D6-8807814276F9}" type="sibTrans" cxnId="{69B78012-19E0-4DCD-8C37-AE305BDC6535}">
      <dgm:prSet/>
      <dgm:spPr/>
      <dgm:t>
        <a:bodyPr/>
        <a:lstStyle/>
        <a:p>
          <a:endParaRPr lang="tr-TR"/>
        </a:p>
      </dgm:t>
    </dgm:pt>
    <dgm:pt modelId="{A329688D-22B1-468A-A4BF-051B91B50E63}">
      <dgm:prSet/>
      <dgm:spPr/>
      <dgm:t>
        <a:bodyPr/>
        <a:lstStyle/>
        <a:p>
          <a:pPr rtl="0"/>
          <a:r>
            <a:rPr lang="en-US" smtClean="0"/>
            <a:t>Exposed to negative environmental factors (more than three in a room, heat, light, noise) (n=180)</a:t>
          </a:r>
          <a:endParaRPr lang="tr-TR"/>
        </a:p>
      </dgm:t>
    </dgm:pt>
    <dgm:pt modelId="{26CD99C2-20EA-4DCA-92A9-570FCCD7C864}" type="parTrans" cxnId="{4A4A8827-6BC3-4E78-BF37-F114CA3DA673}">
      <dgm:prSet/>
      <dgm:spPr/>
      <dgm:t>
        <a:bodyPr/>
        <a:lstStyle/>
        <a:p>
          <a:endParaRPr lang="tr-TR"/>
        </a:p>
      </dgm:t>
    </dgm:pt>
    <dgm:pt modelId="{DBD709DC-538E-4E14-8BF6-7A97A839BC2B}" type="sibTrans" cxnId="{4A4A8827-6BC3-4E78-BF37-F114CA3DA673}">
      <dgm:prSet/>
      <dgm:spPr/>
      <dgm:t>
        <a:bodyPr/>
        <a:lstStyle/>
        <a:p>
          <a:endParaRPr lang="tr-TR"/>
        </a:p>
      </dgm:t>
    </dgm:pt>
    <dgm:pt modelId="{0D229261-A022-48FE-9B34-BE87B1C14FA4}">
      <dgm:prSet/>
      <dgm:spPr/>
      <dgm:t>
        <a:bodyPr/>
        <a:lstStyle/>
        <a:p>
          <a:pPr rtl="0"/>
          <a:r>
            <a:rPr lang="en-US" smtClean="0"/>
            <a:t>Recently experiencing an attack of a chronic illness (n=2)</a:t>
          </a:r>
          <a:endParaRPr lang="tr-TR" dirty="0"/>
        </a:p>
      </dgm:t>
    </dgm:pt>
    <dgm:pt modelId="{4B15A8C7-5814-45AF-949D-C2B8E3FDE9AC}" type="parTrans" cxnId="{F777DA65-6434-4D09-929C-8DE95A95E31D}">
      <dgm:prSet/>
      <dgm:spPr/>
      <dgm:t>
        <a:bodyPr/>
        <a:lstStyle/>
        <a:p>
          <a:endParaRPr lang="tr-TR"/>
        </a:p>
      </dgm:t>
    </dgm:pt>
    <dgm:pt modelId="{8992C6A3-9A23-44D9-B928-D8977473E1FD}" type="sibTrans" cxnId="{F777DA65-6434-4D09-929C-8DE95A95E31D}">
      <dgm:prSet/>
      <dgm:spPr/>
      <dgm:t>
        <a:bodyPr/>
        <a:lstStyle/>
        <a:p>
          <a:endParaRPr lang="tr-TR"/>
        </a:p>
      </dgm:t>
    </dgm:pt>
    <dgm:pt modelId="{06FB9723-B664-4C62-BAB8-33875B3A145B}">
      <dgm:prSet/>
      <dgm:spPr/>
      <dgm:t>
        <a:bodyPr/>
        <a:lstStyle/>
        <a:p>
          <a:pPr rtl="0"/>
          <a:r>
            <a:rPr lang="en-US" smtClean="0"/>
            <a:t>Having a hearing problem (n=3)</a:t>
          </a:r>
          <a:endParaRPr lang="tr-TR"/>
        </a:p>
      </dgm:t>
    </dgm:pt>
    <dgm:pt modelId="{9FC1500D-2C45-45B6-BF37-4F750251259D}" type="parTrans" cxnId="{064AF1F5-4D4C-45AD-B0AF-9F627D3273E0}">
      <dgm:prSet/>
      <dgm:spPr/>
      <dgm:t>
        <a:bodyPr/>
        <a:lstStyle/>
        <a:p>
          <a:endParaRPr lang="tr-TR"/>
        </a:p>
      </dgm:t>
    </dgm:pt>
    <dgm:pt modelId="{792F3DE6-AC67-4108-8A71-CF00F19CD919}" type="sibTrans" cxnId="{064AF1F5-4D4C-45AD-B0AF-9F627D3273E0}">
      <dgm:prSet/>
      <dgm:spPr/>
      <dgm:t>
        <a:bodyPr/>
        <a:lstStyle/>
        <a:p>
          <a:endParaRPr lang="tr-TR"/>
        </a:p>
      </dgm:t>
    </dgm:pt>
    <dgm:pt modelId="{19984E6F-B4B5-4221-AA04-8F7DF9856A7C}">
      <dgm:prSet/>
      <dgm:spPr/>
      <dgm:t>
        <a:bodyPr/>
        <a:lstStyle/>
        <a:p>
          <a:pPr rtl="0"/>
          <a:r>
            <a:rPr lang="en-US" smtClean="0"/>
            <a:t>Not having normal cognitive functions according to the Standardized Mini-Mental Test (n=5)</a:t>
          </a:r>
          <a:endParaRPr lang="tr-TR"/>
        </a:p>
      </dgm:t>
    </dgm:pt>
    <dgm:pt modelId="{FA96F509-04F7-4039-BA53-66EB0D01A5F7}" type="parTrans" cxnId="{916F0070-6820-4E2B-A06F-9EBA6B2C9427}">
      <dgm:prSet/>
      <dgm:spPr/>
      <dgm:t>
        <a:bodyPr/>
        <a:lstStyle/>
        <a:p>
          <a:endParaRPr lang="tr-TR"/>
        </a:p>
      </dgm:t>
    </dgm:pt>
    <dgm:pt modelId="{00A67EDB-6D05-4935-AE63-47F88363B453}" type="sibTrans" cxnId="{916F0070-6820-4E2B-A06F-9EBA6B2C9427}">
      <dgm:prSet/>
      <dgm:spPr/>
      <dgm:t>
        <a:bodyPr/>
        <a:lstStyle/>
        <a:p>
          <a:endParaRPr lang="tr-TR"/>
        </a:p>
      </dgm:t>
    </dgm:pt>
    <dgm:pt modelId="{9B13BD6E-8BB3-4D47-A1AF-E46B8767687E}">
      <dgm:prSet/>
      <dgm:spPr/>
      <dgm:t>
        <a:bodyPr/>
        <a:lstStyle/>
        <a:p>
          <a:pPr rtl="0"/>
          <a:r>
            <a:rPr lang="en-US" smtClean="0"/>
            <a:t>Diagnosed with Parkinson’s, Alzheimer’s, dementia or major depression (n=5)</a:t>
          </a:r>
          <a:endParaRPr lang="tr-TR"/>
        </a:p>
      </dgm:t>
    </dgm:pt>
    <dgm:pt modelId="{55DB2B99-747C-4B38-8DDF-9B48C5EBD8B5}" type="parTrans" cxnId="{777189EC-1B1B-4A1A-B604-11D283E01F2F}">
      <dgm:prSet/>
      <dgm:spPr/>
      <dgm:t>
        <a:bodyPr/>
        <a:lstStyle/>
        <a:p>
          <a:endParaRPr lang="tr-TR"/>
        </a:p>
      </dgm:t>
    </dgm:pt>
    <dgm:pt modelId="{00410DCE-CF02-4B36-A72F-62BC55101A3B}" type="sibTrans" cxnId="{777189EC-1B1B-4A1A-B604-11D283E01F2F}">
      <dgm:prSet/>
      <dgm:spPr/>
      <dgm:t>
        <a:bodyPr/>
        <a:lstStyle/>
        <a:p>
          <a:endParaRPr lang="tr-TR"/>
        </a:p>
      </dgm:t>
    </dgm:pt>
    <dgm:pt modelId="{C17C50F3-21CF-494F-B800-D77DFADAE9E5}">
      <dgm:prSet/>
      <dgm:spPr/>
      <dgm:t>
        <a:bodyPr/>
        <a:lstStyle/>
        <a:p>
          <a:pPr rtl="0"/>
          <a:r>
            <a:rPr lang="en-US" smtClean="0"/>
            <a:t>A total of 208 old people were excluded from the study.</a:t>
          </a:r>
          <a:endParaRPr lang="tr-TR"/>
        </a:p>
      </dgm:t>
    </dgm:pt>
    <dgm:pt modelId="{75FC0BB1-DAF6-49FD-858E-30D4C7950CEE}" type="parTrans" cxnId="{D0ED03D3-602E-4D5F-AA04-A769A85C52B3}">
      <dgm:prSet/>
      <dgm:spPr/>
      <dgm:t>
        <a:bodyPr/>
        <a:lstStyle/>
        <a:p>
          <a:endParaRPr lang="tr-TR"/>
        </a:p>
      </dgm:t>
    </dgm:pt>
    <dgm:pt modelId="{F146EFEE-9432-4D2A-B98C-2AEF2A75AF2E}" type="sibTrans" cxnId="{D0ED03D3-602E-4D5F-AA04-A769A85C52B3}">
      <dgm:prSet/>
      <dgm:spPr/>
      <dgm:t>
        <a:bodyPr/>
        <a:lstStyle/>
        <a:p>
          <a:endParaRPr lang="tr-TR"/>
        </a:p>
      </dgm:t>
    </dgm:pt>
    <dgm:pt modelId="{243E7C4D-EA65-47A0-B2A1-B6A54AED9EE1}" type="pres">
      <dgm:prSet presAssocID="{F604D73E-C003-45C3-8169-D82195F6F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255967B-0871-4C11-A961-F330C7BD2BA1}" type="pres">
      <dgm:prSet presAssocID="{C17C50F3-21CF-494F-B800-D77DFADAE9E5}" presName="boxAndChildren" presStyleCnt="0"/>
      <dgm:spPr/>
    </dgm:pt>
    <dgm:pt modelId="{A59BAAEB-4E2C-4139-963E-072D51FF0C80}" type="pres">
      <dgm:prSet presAssocID="{C17C50F3-21CF-494F-B800-D77DFADAE9E5}" presName="parentTextBox" presStyleLbl="node1" presStyleIdx="0" presStyleCnt="8"/>
      <dgm:spPr/>
      <dgm:t>
        <a:bodyPr/>
        <a:lstStyle/>
        <a:p>
          <a:endParaRPr lang="tr-TR"/>
        </a:p>
      </dgm:t>
    </dgm:pt>
    <dgm:pt modelId="{AFE389DF-3E57-46DF-8169-5E823218E4CE}" type="pres">
      <dgm:prSet presAssocID="{00410DCE-CF02-4B36-A72F-62BC55101A3B}" presName="sp" presStyleCnt="0"/>
      <dgm:spPr/>
    </dgm:pt>
    <dgm:pt modelId="{B3E17127-7A7A-49C8-AB0F-C9A6A1CC5A8C}" type="pres">
      <dgm:prSet presAssocID="{9B13BD6E-8BB3-4D47-A1AF-E46B8767687E}" presName="arrowAndChildren" presStyleCnt="0"/>
      <dgm:spPr/>
    </dgm:pt>
    <dgm:pt modelId="{3371192C-610F-4F91-A59B-C0C7AFA1E844}" type="pres">
      <dgm:prSet presAssocID="{9B13BD6E-8BB3-4D47-A1AF-E46B8767687E}" presName="parentTextArrow" presStyleLbl="node1" presStyleIdx="1" presStyleCnt="8"/>
      <dgm:spPr/>
      <dgm:t>
        <a:bodyPr/>
        <a:lstStyle/>
        <a:p>
          <a:endParaRPr lang="tr-TR"/>
        </a:p>
      </dgm:t>
    </dgm:pt>
    <dgm:pt modelId="{EF9D7A29-9607-415C-B8AA-BFC9F3F39E84}" type="pres">
      <dgm:prSet presAssocID="{00A67EDB-6D05-4935-AE63-47F88363B453}" presName="sp" presStyleCnt="0"/>
      <dgm:spPr/>
    </dgm:pt>
    <dgm:pt modelId="{01DA3541-A739-4FB5-A2B5-15828F1EFCDD}" type="pres">
      <dgm:prSet presAssocID="{19984E6F-B4B5-4221-AA04-8F7DF9856A7C}" presName="arrowAndChildren" presStyleCnt="0"/>
      <dgm:spPr/>
    </dgm:pt>
    <dgm:pt modelId="{37FB0C0D-D716-4178-9759-925AEFC53250}" type="pres">
      <dgm:prSet presAssocID="{19984E6F-B4B5-4221-AA04-8F7DF9856A7C}" presName="parentTextArrow" presStyleLbl="node1" presStyleIdx="2" presStyleCnt="8"/>
      <dgm:spPr/>
      <dgm:t>
        <a:bodyPr/>
        <a:lstStyle/>
        <a:p>
          <a:endParaRPr lang="tr-TR"/>
        </a:p>
      </dgm:t>
    </dgm:pt>
    <dgm:pt modelId="{83AF1401-B434-4877-85FD-0EB05895CCD8}" type="pres">
      <dgm:prSet presAssocID="{792F3DE6-AC67-4108-8A71-CF00F19CD919}" presName="sp" presStyleCnt="0"/>
      <dgm:spPr/>
    </dgm:pt>
    <dgm:pt modelId="{19BDA894-376F-4DC7-B051-BCE34707B199}" type="pres">
      <dgm:prSet presAssocID="{06FB9723-B664-4C62-BAB8-33875B3A145B}" presName="arrowAndChildren" presStyleCnt="0"/>
      <dgm:spPr/>
    </dgm:pt>
    <dgm:pt modelId="{AD23C8F5-E454-4AD3-B1CA-FA844A652993}" type="pres">
      <dgm:prSet presAssocID="{06FB9723-B664-4C62-BAB8-33875B3A145B}" presName="parentTextArrow" presStyleLbl="node1" presStyleIdx="3" presStyleCnt="8"/>
      <dgm:spPr/>
      <dgm:t>
        <a:bodyPr/>
        <a:lstStyle/>
        <a:p>
          <a:endParaRPr lang="tr-TR"/>
        </a:p>
      </dgm:t>
    </dgm:pt>
    <dgm:pt modelId="{BFC7B47E-1B2C-422B-BE56-1A32ED7F0B44}" type="pres">
      <dgm:prSet presAssocID="{8992C6A3-9A23-44D9-B928-D8977473E1FD}" presName="sp" presStyleCnt="0"/>
      <dgm:spPr/>
    </dgm:pt>
    <dgm:pt modelId="{845857F7-A058-46EB-AF8C-DA746840ACC5}" type="pres">
      <dgm:prSet presAssocID="{0D229261-A022-48FE-9B34-BE87B1C14FA4}" presName="arrowAndChildren" presStyleCnt="0"/>
      <dgm:spPr/>
    </dgm:pt>
    <dgm:pt modelId="{FEFB8812-D9DE-46E9-8092-DE41AE36BAFB}" type="pres">
      <dgm:prSet presAssocID="{0D229261-A022-48FE-9B34-BE87B1C14FA4}" presName="parentTextArrow" presStyleLbl="node1" presStyleIdx="4" presStyleCnt="8"/>
      <dgm:spPr/>
      <dgm:t>
        <a:bodyPr/>
        <a:lstStyle/>
        <a:p>
          <a:endParaRPr lang="tr-TR"/>
        </a:p>
      </dgm:t>
    </dgm:pt>
    <dgm:pt modelId="{4FD3EEFA-4E1E-4056-8BFA-4824315079CC}" type="pres">
      <dgm:prSet presAssocID="{DBD709DC-538E-4E14-8BF6-7A97A839BC2B}" presName="sp" presStyleCnt="0"/>
      <dgm:spPr/>
    </dgm:pt>
    <dgm:pt modelId="{A0337616-3DAF-4BA5-BF10-A4446AD9E1FD}" type="pres">
      <dgm:prSet presAssocID="{A329688D-22B1-468A-A4BF-051B91B50E63}" presName="arrowAndChildren" presStyleCnt="0"/>
      <dgm:spPr/>
    </dgm:pt>
    <dgm:pt modelId="{0B43E886-29A2-4DBC-B894-366AAE1BAAB2}" type="pres">
      <dgm:prSet presAssocID="{A329688D-22B1-468A-A4BF-051B91B50E63}" presName="parentTextArrow" presStyleLbl="node1" presStyleIdx="5" presStyleCnt="8"/>
      <dgm:spPr/>
      <dgm:t>
        <a:bodyPr/>
        <a:lstStyle/>
        <a:p>
          <a:endParaRPr lang="tr-TR"/>
        </a:p>
      </dgm:t>
    </dgm:pt>
    <dgm:pt modelId="{F6AEE130-4266-4485-9670-F0C4185EDA62}" type="pres">
      <dgm:prSet presAssocID="{AB1EEDD3-D0F8-45E0-98D6-8807814276F9}" presName="sp" presStyleCnt="0"/>
      <dgm:spPr/>
    </dgm:pt>
    <dgm:pt modelId="{61C7178B-4882-446B-B7A0-CDE535B15283}" type="pres">
      <dgm:prSet presAssocID="{20282365-00D0-4032-A376-795D313495CB}" presName="arrowAndChildren" presStyleCnt="0"/>
      <dgm:spPr/>
    </dgm:pt>
    <dgm:pt modelId="{09011C21-58C1-48C4-9BFB-9F1A0DD23168}" type="pres">
      <dgm:prSet presAssocID="{20282365-00D0-4032-A376-795D313495CB}" presName="parentTextArrow" presStyleLbl="node1" presStyleIdx="6" presStyleCnt="8"/>
      <dgm:spPr/>
      <dgm:t>
        <a:bodyPr/>
        <a:lstStyle/>
        <a:p>
          <a:endParaRPr lang="tr-TR"/>
        </a:p>
      </dgm:t>
    </dgm:pt>
    <dgm:pt modelId="{F032698D-E957-48A3-BC6D-9F5885DE45E2}" type="pres">
      <dgm:prSet presAssocID="{62E7DE02-0A77-4710-B042-2F4C11F19FDE}" presName="sp" presStyleCnt="0"/>
      <dgm:spPr/>
    </dgm:pt>
    <dgm:pt modelId="{1F30F880-9A93-4A43-B267-F5211B7E744F}" type="pres">
      <dgm:prSet presAssocID="{244C6F8E-A544-4DD3-A4FB-9D57F8A8756A}" presName="arrowAndChildren" presStyleCnt="0"/>
      <dgm:spPr/>
    </dgm:pt>
    <dgm:pt modelId="{0F27F491-34AE-4FCD-B190-D95A9B53FA35}" type="pres">
      <dgm:prSet presAssocID="{244C6F8E-A544-4DD3-A4FB-9D57F8A8756A}" presName="parentTextArrow" presStyleLbl="node1" presStyleIdx="7" presStyleCnt="8"/>
      <dgm:spPr/>
      <dgm:t>
        <a:bodyPr/>
        <a:lstStyle/>
        <a:p>
          <a:endParaRPr lang="tr-TR"/>
        </a:p>
      </dgm:t>
    </dgm:pt>
  </dgm:ptLst>
  <dgm:cxnLst>
    <dgm:cxn modelId="{916F0070-6820-4E2B-A06F-9EBA6B2C9427}" srcId="{F604D73E-C003-45C3-8169-D82195F6F860}" destId="{19984E6F-B4B5-4221-AA04-8F7DF9856A7C}" srcOrd="5" destOrd="0" parTransId="{FA96F509-04F7-4039-BA53-66EB0D01A5F7}" sibTransId="{00A67EDB-6D05-4935-AE63-47F88363B453}"/>
    <dgm:cxn modelId="{D0ED03D3-602E-4D5F-AA04-A769A85C52B3}" srcId="{F604D73E-C003-45C3-8169-D82195F6F860}" destId="{C17C50F3-21CF-494F-B800-D77DFADAE9E5}" srcOrd="7" destOrd="0" parTransId="{75FC0BB1-DAF6-49FD-858E-30D4C7950CEE}" sibTransId="{F146EFEE-9432-4D2A-B98C-2AEF2A75AF2E}"/>
    <dgm:cxn modelId="{59C94D64-801F-439D-9814-AADB523C7594}" type="presOf" srcId="{F604D73E-C003-45C3-8169-D82195F6F860}" destId="{243E7C4D-EA65-47A0-B2A1-B6A54AED9EE1}" srcOrd="0" destOrd="0" presId="urn:microsoft.com/office/officeart/2005/8/layout/process4"/>
    <dgm:cxn modelId="{777189EC-1B1B-4A1A-B604-11D283E01F2F}" srcId="{F604D73E-C003-45C3-8169-D82195F6F860}" destId="{9B13BD6E-8BB3-4D47-A1AF-E46B8767687E}" srcOrd="6" destOrd="0" parTransId="{55DB2B99-747C-4B38-8DDF-9B48C5EBD8B5}" sibTransId="{00410DCE-CF02-4B36-A72F-62BC55101A3B}"/>
    <dgm:cxn modelId="{5390E8F7-A6D2-4AAF-AAAA-6D4D6D790E45}" type="presOf" srcId="{9B13BD6E-8BB3-4D47-A1AF-E46B8767687E}" destId="{3371192C-610F-4F91-A59B-C0C7AFA1E844}" srcOrd="0" destOrd="0" presId="urn:microsoft.com/office/officeart/2005/8/layout/process4"/>
    <dgm:cxn modelId="{F777DA65-6434-4D09-929C-8DE95A95E31D}" srcId="{F604D73E-C003-45C3-8169-D82195F6F860}" destId="{0D229261-A022-48FE-9B34-BE87B1C14FA4}" srcOrd="3" destOrd="0" parTransId="{4B15A8C7-5814-45AF-949D-C2B8E3FDE9AC}" sibTransId="{8992C6A3-9A23-44D9-B928-D8977473E1FD}"/>
    <dgm:cxn modelId="{17C8D075-D2F7-43F0-AB14-6A7E99F9482E}" type="presOf" srcId="{19984E6F-B4B5-4221-AA04-8F7DF9856A7C}" destId="{37FB0C0D-D716-4178-9759-925AEFC53250}" srcOrd="0" destOrd="0" presId="urn:microsoft.com/office/officeart/2005/8/layout/process4"/>
    <dgm:cxn modelId="{DA08EF90-B8BE-4D12-B50F-96453AA01D33}" type="presOf" srcId="{20282365-00D0-4032-A376-795D313495CB}" destId="{09011C21-58C1-48C4-9BFB-9F1A0DD23168}" srcOrd="0" destOrd="0" presId="urn:microsoft.com/office/officeart/2005/8/layout/process4"/>
    <dgm:cxn modelId="{0BDF4205-D31D-4C16-B88C-5097A522712C}" srcId="{F604D73E-C003-45C3-8169-D82195F6F860}" destId="{244C6F8E-A544-4DD3-A4FB-9D57F8A8756A}" srcOrd="0" destOrd="0" parTransId="{9A20EED6-7B45-4641-8556-3072525B3833}" sibTransId="{62E7DE02-0A77-4710-B042-2F4C11F19FDE}"/>
    <dgm:cxn modelId="{4A4A8827-6BC3-4E78-BF37-F114CA3DA673}" srcId="{F604D73E-C003-45C3-8169-D82195F6F860}" destId="{A329688D-22B1-468A-A4BF-051B91B50E63}" srcOrd="2" destOrd="0" parTransId="{26CD99C2-20EA-4DCA-92A9-570FCCD7C864}" sibTransId="{DBD709DC-538E-4E14-8BF6-7A97A839BC2B}"/>
    <dgm:cxn modelId="{064AF1F5-4D4C-45AD-B0AF-9F627D3273E0}" srcId="{F604D73E-C003-45C3-8169-D82195F6F860}" destId="{06FB9723-B664-4C62-BAB8-33875B3A145B}" srcOrd="4" destOrd="0" parTransId="{9FC1500D-2C45-45B6-BF37-4F750251259D}" sibTransId="{792F3DE6-AC67-4108-8A71-CF00F19CD919}"/>
    <dgm:cxn modelId="{B0B6F50C-FECA-4743-AEFF-44C740C6F185}" type="presOf" srcId="{C17C50F3-21CF-494F-B800-D77DFADAE9E5}" destId="{A59BAAEB-4E2C-4139-963E-072D51FF0C80}" srcOrd="0" destOrd="0" presId="urn:microsoft.com/office/officeart/2005/8/layout/process4"/>
    <dgm:cxn modelId="{40AB177D-E020-41A5-8FCE-BC32843FF553}" type="presOf" srcId="{06FB9723-B664-4C62-BAB8-33875B3A145B}" destId="{AD23C8F5-E454-4AD3-B1CA-FA844A652993}" srcOrd="0" destOrd="0" presId="urn:microsoft.com/office/officeart/2005/8/layout/process4"/>
    <dgm:cxn modelId="{EB8BFACF-EC44-4280-B68F-8E03DC513F7E}" type="presOf" srcId="{244C6F8E-A544-4DD3-A4FB-9D57F8A8756A}" destId="{0F27F491-34AE-4FCD-B190-D95A9B53FA35}" srcOrd="0" destOrd="0" presId="urn:microsoft.com/office/officeart/2005/8/layout/process4"/>
    <dgm:cxn modelId="{4BC79B64-F0EC-4F4C-8127-9E44539CFD60}" type="presOf" srcId="{A329688D-22B1-468A-A4BF-051B91B50E63}" destId="{0B43E886-29A2-4DBC-B894-366AAE1BAAB2}" srcOrd="0" destOrd="0" presId="urn:microsoft.com/office/officeart/2005/8/layout/process4"/>
    <dgm:cxn modelId="{F67546B7-4756-427A-83D5-6F55F380C408}" type="presOf" srcId="{0D229261-A022-48FE-9B34-BE87B1C14FA4}" destId="{FEFB8812-D9DE-46E9-8092-DE41AE36BAFB}" srcOrd="0" destOrd="0" presId="urn:microsoft.com/office/officeart/2005/8/layout/process4"/>
    <dgm:cxn modelId="{69B78012-19E0-4DCD-8C37-AE305BDC6535}" srcId="{F604D73E-C003-45C3-8169-D82195F6F860}" destId="{20282365-00D0-4032-A376-795D313495CB}" srcOrd="1" destOrd="0" parTransId="{7540DFEE-74BF-4E93-B496-BF2EDBEBC191}" sibTransId="{AB1EEDD3-D0F8-45E0-98D6-8807814276F9}"/>
    <dgm:cxn modelId="{137DB34F-81B0-4023-B6AF-4B5BAB933F25}" type="presParOf" srcId="{243E7C4D-EA65-47A0-B2A1-B6A54AED9EE1}" destId="{7255967B-0871-4C11-A961-F330C7BD2BA1}" srcOrd="0" destOrd="0" presId="urn:microsoft.com/office/officeart/2005/8/layout/process4"/>
    <dgm:cxn modelId="{781A4C33-6356-4774-95C7-257DD6A64179}" type="presParOf" srcId="{7255967B-0871-4C11-A961-F330C7BD2BA1}" destId="{A59BAAEB-4E2C-4139-963E-072D51FF0C80}" srcOrd="0" destOrd="0" presId="urn:microsoft.com/office/officeart/2005/8/layout/process4"/>
    <dgm:cxn modelId="{FF42E146-9588-4DCF-87EC-FDE4649FD689}" type="presParOf" srcId="{243E7C4D-EA65-47A0-B2A1-B6A54AED9EE1}" destId="{AFE389DF-3E57-46DF-8169-5E823218E4CE}" srcOrd="1" destOrd="0" presId="urn:microsoft.com/office/officeart/2005/8/layout/process4"/>
    <dgm:cxn modelId="{31527F65-9A0B-4761-B518-FB63D2B9A810}" type="presParOf" srcId="{243E7C4D-EA65-47A0-B2A1-B6A54AED9EE1}" destId="{B3E17127-7A7A-49C8-AB0F-C9A6A1CC5A8C}" srcOrd="2" destOrd="0" presId="urn:microsoft.com/office/officeart/2005/8/layout/process4"/>
    <dgm:cxn modelId="{AF228E97-7F4F-4F11-946F-93DAEC5F8E43}" type="presParOf" srcId="{B3E17127-7A7A-49C8-AB0F-C9A6A1CC5A8C}" destId="{3371192C-610F-4F91-A59B-C0C7AFA1E844}" srcOrd="0" destOrd="0" presId="urn:microsoft.com/office/officeart/2005/8/layout/process4"/>
    <dgm:cxn modelId="{F68CF09C-8530-4AE4-8352-0F919B0600F0}" type="presParOf" srcId="{243E7C4D-EA65-47A0-B2A1-B6A54AED9EE1}" destId="{EF9D7A29-9607-415C-B8AA-BFC9F3F39E84}" srcOrd="3" destOrd="0" presId="urn:microsoft.com/office/officeart/2005/8/layout/process4"/>
    <dgm:cxn modelId="{7EF17874-343A-4936-B504-1058B777D5B3}" type="presParOf" srcId="{243E7C4D-EA65-47A0-B2A1-B6A54AED9EE1}" destId="{01DA3541-A739-4FB5-A2B5-15828F1EFCDD}" srcOrd="4" destOrd="0" presId="urn:microsoft.com/office/officeart/2005/8/layout/process4"/>
    <dgm:cxn modelId="{600D5BA1-C3DF-4604-8E2E-EC6EC1050145}" type="presParOf" srcId="{01DA3541-A739-4FB5-A2B5-15828F1EFCDD}" destId="{37FB0C0D-D716-4178-9759-925AEFC53250}" srcOrd="0" destOrd="0" presId="urn:microsoft.com/office/officeart/2005/8/layout/process4"/>
    <dgm:cxn modelId="{BCB20558-830E-4B76-A4BD-9871F768C63D}" type="presParOf" srcId="{243E7C4D-EA65-47A0-B2A1-B6A54AED9EE1}" destId="{83AF1401-B434-4877-85FD-0EB05895CCD8}" srcOrd="5" destOrd="0" presId="urn:microsoft.com/office/officeart/2005/8/layout/process4"/>
    <dgm:cxn modelId="{B4E62432-03A9-45B2-857E-1300D3797CB4}" type="presParOf" srcId="{243E7C4D-EA65-47A0-B2A1-B6A54AED9EE1}" destId="{19BDA894-376F-4DC7-B051-BCE34707B199}" srcOrd="6" destOrd="0" presId="urn:microsoft.com/office/officeart/2005/8/layout/process4"/>
    <dgm:cxn modelId="{A1414FA9-F3D0-4F0F-A794-387F39BE8F1E}" type="presParOf" srcId="{19BDA894-376F-4DC7-B051-BCE34707B199}" destId="{AD23C8F5-E454-4AD3-B1CA-FA844A652993}" srcOrd="0" destOrd="0" presId="urn:microsoft.com/office/officeart/2005/8/layout/process4"/>
    <dgm:cxn modelId="{7185B598-9DFE-4EFC-B2FB-C091B74BBC0F}" type="presParOf" srcId="{243E7C4D-EA65-47A0-B2A1-B6A54AED9EE1}" destId="{BFC7B47E-1B2C-422B-BE56-1A32ED7F0B44}" srcOrd="7" destOrd="0" presId="urn:microsoft.com/office/officeart/2005/8/layout/process4"/>
    <dgm:cxn modelId="{13E3B80F-C60E-450A-BFDB-D8B421820344}" type="presParOf" srcId="{243E7C4D-EA65-47A0-B2A1-B6A54AED9EE1}" destId="{845857F7-A058-46EB-AF8C-DA746840ACC5}" srcOrd="8" destOrd="0" presId="urn:microsoft.com/office/officeart/2005/8/layout/process4"/>
    <dgm:cxn modelId="{7E0C53EE-5E2B-4544-B941-4960F5E075E0}" type="presParOf" srcId="{845857F7-A058-46EB-AF8C-DA746840ACC5}" destId="{FEFB8812-D9DE-46E9-8092-DE41AE36BAFB}" srcOrd="0" destOrd="0" presId="urn:microsoft.com/office/officeart/2005/8/layout/process4"/>
    <dgm:cxn modelId="{D0CE5064-3258-4A84-BC00-229D17DF7F5D}" type="presParOf" srcId="{243E7C4D-EA65-47A0-B2A1-B6A54AED9EE1}" destId="{4FD3EEFA-4E1E-4056-8BFA-4824315079CC}" srcOrd="9" destOrd="0" presId="urn:microsoft.com/office/officeart/2005/8/layout/process4"/>
    <dgm:cxn modelId="{6A0A5D08-B1F7-4C14-8F22-FF55240A9EFC}" type="presParOf" srcId="{243E7C4D-EA65-47A0-B2A1-B6A54AED9EE1}" destId="{A0337616-3DAF-4BA5-BF10-A4446AD9E1FD}" srcOrd="10" destOrd="0" presId="urn:microsoft.com/office/officeart/2005/8/layout/process4"/>
    <dgm:cxn modelId="{2B024DB7-51D2-4F57-9508-F4A29A56C930}" type="presParOf" srcId="{A0337616-3DAF-4BA5-BF10-A4446AD9E1FD}" destId="{0B43E886-29A2-4DBC-B894-366AAE1BAAB2}" srcOrd="0" destOrd="0" presId="urn:microsoft.com/office/officeart/2005/8/layout/process4"/>
    <dgm:cxn modelId="{CD864549-CB22-49F2-B1B8-6BAFB9E5B292}" type="presParOf" srcId="{243E7C4D-EA65-47A0-B2A1-B6A54AED9EE1}" destId="{F6AEE130-4266-4485-9670-F0C4185EDA62}" srcOrd="11" destOrd="0" presId="urn:microsoft.com/office/officeart/2005/8/layout/process4"/>
    <dgm:cxn modelId="{C1E5C4EC-3BC0-4FD7-A9B3-39B407F6E177}" type="presParOf" srcId="{243E7C4D-EA65-47A0-B2A1-B6A54AED9EE1}" destId="{61C7178B-4882-446B-B7A0-CDE535B15283}" srcOrd="12" destOrd="0" presId="urn:microsoft.com/office/officeart/2005/8/layout/process4"/>
    <dgm:cxn modelId="{FBB42088-4774-416D-8438-CB70F63DDA03}" type="presParOf" srcId="{61C7178B-4882-446B-B7A0-CDE535B15283}" destId="{09011C21-58C1-48C4-9BFB-9F1A0DD23168}" srcOrd="0" destOrd="0" presId="urn:microsoft.com/office/officeart/2005/8/layout/process4"/>
    <dgm:cxn modelId="{8AEEE465-CE72-4DD6-87E5-7F7266BEA20D}" type="presParOf" srcId="{243E7C4D-EA65-47A0-B2A1-B6A54AED9EE1}" destId="{F032698D-E957-48A3-BC6D-9F5885DE45E2}" srcOrd="13" destOrd="0" presId="urn:microsoft.com/office/officeart/2005/8/layout/process4"/>
    <dgm:cxn modelId="{4CA6878D-A072-4C48-BC44-F63361DB94FF}" type="presParOf" srcId="{243E7C4D-EA65-47A0-B2A1-B6A54AED9EE1}" destId="{1F30F880-9A93-4A43-B267-F5211B7E744F}" srcOrd="14" destOrd="0" presId="urn:microsoft.com/office/officeart/2005/8/layout/process4"/>
    <dgm:cxn modelId="{3ADE7E2D-54FB-4C4A-B0FE-47944E760440}" type="presParOf" srcId="{1F30F880-9A93-4A43-B267-F5211B7E744F}" destId="{0F27F491-34AE-4FCD-B190-D95A9B53FA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8E49F-6488-4C70-B87D-58788B0ED5B2}" type="doc">
      <dgm:prSet loTypeId="urn:microsoft.com/office/officeart/2005/8/layout/vList4#1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tr-TR"/>
        </a:p>
      </dgm:t>
    </dgm:pt>
    <dgm:pt modelId="{3D436509-BC85-4714-8A6C-5E05615B703B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dirty="0" smtClean="0"/>
            <a:t>Turkish classical music can be played to old people to help to reduce their anxiety levels and increase their comfort.</a:t>
          </a:r>
          <a:endParaRPr lang="tr-TR" dirty="0"/>
        </a:p>
      </dgm:t>
    </dgm:pt>
    <dgm:pt modelId="{02D9E23B-BF08-4A06-A982-F87911C3E109}" type="parTrans" cxnId="{3379891E-4781-4E83-AF58-22295DA11AE8}">
      <dgm:prSet/>
      <dgm:spPr/>
      <dgm:t>
        <a:bodyPr/>
        <a:lstStyle/>
        <a:p>
          <a:endParaRPr lang="tr-TR"/>
        </a:p>
      </dgm:t>
    </dgm:pt>
    <dgm:pt modelId="{D2FC2034-4FC6-4C3A-AE41-99F5D8550F49}" type="sibTrans" cxnId="{3379891E-4781-4E83-AF58-22295DA11AE8}">
      <dgm:prSet/>
      <dgm:spPr/>
      <dgm:t>
        <a:bodyPr/>
        <a:lstStyle/>
        <a:p>
          <a:endParaRPr lang="tr-TR"/>
        </a:p>
      </dgm:t>
    </dgm:pt>
    <dgm:pt modelId="{CE9D9BA5-4B05-4008-811A-C52B11327558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dirty="0" smtClean="0"/>
            <a:t>Nurses working in old people’s homes can make use of this effect and include it in their nursing practice.</a:t>
          </a:r>
          <a:endParaRPr lang="tr-TR" dirty="0"/>
        </a:p>
      </dgm:t>
    </dgm:pt>
    <dgm:pt modelId="{B7158923-0B4F-4D44-80A4-92ED6C429931}" type="parTrans" cxnId="{6C9F8D5D-2898-4D78-AB4C-92D928F47287}">
      <dgm:prSet/>
      <dgm:spPr/>
      <dgm:t>
        <a:bodyPr/>
        <a:lstStyle/>
        <a:p>
          <a:endParaRPr lang="tr-TR"/>
        </a:p>
      </dgm:t>
    </dgm:pt>
    <dgm:pt modelId="{4F92FB0D-0F4C-4A90-9472-647269F1F08E}" type="sibTrans" cxnId="{6C9F8D5D-2898-4D78-AB4C-92D928F47287}">
      <dgm:prSet/>
      <dgm:spPr/>
      <dgm:t>
        <a:bodyPr/>
        <a:lstStyle/>
        <a:p>
          <a:endParaRPr lang="tr-TR"/>
        </a:p>
      </dgm:t>
    </dgm:pt>
    <dgm:pt modelId="{F4D208C8-0A57-440E-BE96-B44164F6AE30}" type="pres">
      <dgm:prSet presAssocID="{A4E8E49F-6488-4C70-B87D-58788B0ED5B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1F6B485-6437-40C4-B552-CC537730202B}" type="pres">
      <dgm:prSet presAssocID="{3D436509-BC85-4714-8A6C-5E05615B703B}" presName="comp" presStyleCnt="0"/>
      <dgm:spPr/>
    </dgm:pt>
    <dgm:pt modelId="{D70BBD6F-F031-4420-90F3-BD808BE517AC}" type="pres">
      <dgm:prSet presAssocID="{3D436509-BC85-4714-8A6C-5E05615B703B}" presName="box" presStyleLbl="node1" presStyleIdx="0" presStyleCnt="2" custLinFactNeighborX="126" custLinFactNeighborY="1327"/>
      <dgm:spPr/>
      <dgm:t>
        <a:bodyPr/>
        <a:lstStyle/>
        <a:p>
          <a:endParaRPr lang="tr-TR"/>
        </a:p>
      </dgm:t>
    </dgm:pt>
    <dgm:pt modelId="{FCA04874-E8B8-4D6A-92A7-B30DA9087244}" type="pres">
      <dgm:prSet presAssocID="{3D436509-BC85-4714-8A6C-5E05615B703B}" presName="img" presStyleLbl="fgImgPlac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DD011E57-906C-44FA-8061-67AB8B97E91F}" type="pres">
      <dgm:prSet presAssocID="{3D436509-BC85-4714-8A6C-5E05615B703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2B2C1C-08E5-4CB9-8257-EDC3020CF6D0}" type="pres">
      <dgm:prSet presAssocID="{D2FC2034-4FC6-4C3A-AE41-99F5D8550F49}" presName="spacer" presStyleCnt="0"/>
      <dgm:spPr/>
    </dgm:pt>
    <dgm:pt modelId="{7F88046C-BA23-47AC-8F51-3D2A87A39F1C}" type="pres">
      <dgm:prSet presAssocID="{CE9D9BA5-4B05-4008-811A-C52B11327558}" presName="comp" presStyleCnt="0"/>
      <dgm:spPr/>
    </dgm:pt>
    <dgm:pt modelId="{B4164631-D7ED-4031-869D-7A0A8AA82AC4}" type="pres">
      <dgm:prSet presAssocID="{CE9D9BA5-4B05-4008-811A-C52B11327558}" presName="box" presStyleLbl="node1" presStyleIdx="1" presStyleCnt="2"/>
      <dgm:spPr/>
      <dgm:t>
        <a:bodyPr/>
        <a:lstStyle/>
        <a:p>
          <a:endParaRPr lang="tr-TR"/>
        </a:p>
      </dgm:t>
    </dgm:pt>
    <dgm:pt modelId="{A8B98A45-4BA2-4055-9011-E2FEB013B8B8}" type="pres">
      <dgm:prSet presAssocID="{CE9D9BA5-4B05-4008-811A-C52B11327558}" presName="img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341DBFD-4A36-42A6-B4A1-E741D32C1369}" type="pres">
      <dgm:prSet presAssocID="{CE9D9BA5-4B05-4008-811A-C52B1132755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0B87BC-33D5-4610-AEF3-3DF49AC088A9}" type="presOf" srcId="{CE9D9BA5-4B05-4008-811A-C52B11327558}" destId="{C341DBFD-4A36-42A6-B4A1-E741D32C1369}" srcOrd="1" destOrd="0" presId="urn:microsoft.com/office/officeart/2005/8/layout/vList4#1"/>
    <dgm:cxn modelId="{CF4D2F42-472F-49D9-889C-6546FD086400}" type="presOf" srcId="{CE9D9BA5-4B05-4008-811A-C52B11327558}" destId="{B4164631-D7ED-4031-869D-7A0A8AA82AC4}" srcOrd="0" destOrd="0" presId="urn:microsoft.com/office/officeart/2005/8/layout/vList4#1"/>
    <dgm:cxn modelId="{A1ACD4A8-551F-4B9F-8A53-8D51B3F07541}" type="presOf" srcId="{3D436509-BC85-4714-8A6C-5E05615B703B}" destId="{DD011E57-906C-44FA-8061-67AB8B97E91F}" srcOrd="1" destOrd="0" presId="urn:microsoft.com/office/officeart/2005/8/layout/vList4#1"/>
    <dgm:cxn modelId="{3379891E-4781-4E83-AF58-22295DA11AE8}" srcId="{A4E8E49F-6488-4C70-B87D-58788B0ED5B2}" destId="{3D436509-BC85-4714-8A6C-5E05615B703B}" srcOrd="0" destOrd="0" parTransId="{02D9E23B-BF08-4A06-A982-F87911C3E109}" sibTransId="{D2FC2034-4FC6-4C3A-AE41-99F5D8550F49}"/>
    <dgm:cxn modelId="{6C9F8D5D-2898-4D78-AB4C-92D928F47287}" srcId="{A4E8E49F-6488-4C70-B87D-58788B0ED5B2}" destId="{CE9D9BA5-4B05-4008-811A-C52B11327558}" srcOrd="1" destOrd="0" parTransId="{B7158923-0B4F-4D44-80A4-92ED6C429931}" sibTransId="{4F92FB0D-0F4C-4A90-9472-647269F1F08E}"/>
    <dgm:cxn modelId="{0C71BBB7-DA7A-4948-B6A6-9B1FD2C89764}" type="presOf" srcId="{3D436509-BC85-4714-8A6C-5E05615B703B}" destId="{D70BBD6F-F031-4420-90F3-BD808BE517AC}" srcOrd="0" destOrd="0" presId="urn:microsoft.com/office/officeart/2005/8/layout/vList4#1"/>
    <dgm:cxn modelId="{FCB63A36-3249-4538-94D1-3257D93736C9}" type="presOf" srcId="{A4E8E49F-6488-4C70-B87D-58788B0ED5B2}" destId="{F4D208C8-0A57-440E-BE96-B44164F6AE30}" srcOrd="0" destOrd="0" presId="urn:microsoft.com/office/officeart/2005/8/layout/vList4#1"/>
    <dgm:cxn modelId="{3AEF6327-9E39-471B-9B43-82F2F1054341}" type="presParOf" srcId="{F4D208C8-0A57-440E-BE96-B44164F6AE30}" destId="{91F6B485-6437-40C4-B552-CC537730202B}" srcOrd="0" destOrd="0" presId="urn:microsoft.com/office/officeart/2005/8/layout/vList4#1"/>
    <dgm:cxn modelId="{11175022-334A-4926-BBC1-B49E0DA1DFD0}" type="presParOf" srcId="{91F6B485-6437-40C4-B552-CC537730202B}" destId="{D70BBD6F-F031-4420-90F3-BD808BE517AC}" srcOrd="0" destOrd="0" presId="urn:microsoft.com/office/officeart/2005/8/layout/vList4#1"/>
    <dgm:cxn modelId="{41D6A5A2-E06B-4971-AC29-4D89C16EBBCE}" type="presParOf" srcId="{91F6B485-6437-40C4-B552-CC537730202B}" destId="{FCA04874-E8B8-4D6A-92A7-B30DA9087244}" srcOrd="1" destOrd="0" presId="urn:microsoft.com/office/officeart/2005/8/layout/vList4#1"/>
    <dgm:cxn modelId="{F2B29110-0F47-4ABB-B115-D7E783BECC7E}" type="presParOf" srcId="{91F6B485-6437-40C4-B552-CC537730202B}" destId="{DD011E57-906C-44FA-8061-67AB8B97E91F}" srcOrd="2" destOrd="0" presId="urn:microsoft.com/office/officeart/2005/8/layout/vList4#1"/>
    <dgm:cxn modelId="{A86451EA-F183-46BF-BBA4-5F2B97B8B13D}" type="presParOf" srcId="{F4D208C8-0A57-440E-BE96-B44164F6AE30}" destId="{2B2B2C1C-08E5-4CB9-8257-EDC3020CF6D0}" srcOrd="1" destOrd="0" presId="urn:microsoft.com/office/officeart/2005/8/layout/vList4#1"/>
    <dgm:cxn modelId="{5B8EC7BC-8777-479F-B14A-B19B0F40AA32}" type="presParOf" srcId="{F4D208C8-0A57-440E-BE96-B44164F6AE30}" destId="{7F88046C-BA23-47AC-8F51-3D2A87A39F1C}" srcOrd="2" destOrd="0" presId="urn:microsoft.com/office/officeart/2005/8/layout/vList4#1"/>
    <dgm:cxn modelId="{E8C1850F-57ED-4185-A645-DE2E00E06ACF}" type="presParOf" srcId="{7F88046C-BA23-47AC-8F51-3D2A87A39F1C}" destId="{B4164631-D7ED-4031-869D-7A0A8AA82AC4}" srcOrd="0" destOrd="0" presId="urn:microsoft.com/office/officeart/2005/8/layout/vList4#1"/>
    <dgm:cxn modelId="{124FA8FA-4EAF-4FA4-A3EB-C9116119C6D4}" type="presParOf" srcId="{7F88046C-BA23-47AC-8F51-3D2A87A39F1C}" destId="{A8B98A45-4BA2-4055-9011-E2FEB013B8B8}" srcOrd="1" destOrd="0" presId="urn:microsoft.com/office/officeart/2005/8/layout/vList4#1"/>
    <dgm:cxn modelId="{06277719-A42E-40B4-8A69-6672E8042150}" type="presParOf" srcId="{7F88046C-BA23-47AC-8F51-3D2A87A39F1C}" destId="{C341DBFD-4A36-42A6-B4A1-E741D32C136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2C7716-3538-4DA5-9AA7-C9EFCAAAFB36}">
      <dsp:nvSpPr>
        <dsp:cNvPr id="0" name=""/>
        <dsp:cNvSpPr/>
      </dsp:nvSpPr>
      <dsp:spPr>
        <a:xfrm>
          <a:off x="6123176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D9192-5443-4D19-BA64-75DB5AB518C4}">
      <dsp:nvSpPr>
        <dsp:cNvPr id="0" name=""/>
        <dsp:cNvSpPr/>
      </dsp:nvSpPr>
      <dsp:spPr>
        <a:xfrm>
          <a:off x="5071169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CF3C5-352B-45BC-A438-A6538DBA24B5}">
      <dsp:nvSpPr>
        <dsp:cNvPr id="0" name=""/>
        <dsp:cNvSpPr/>
      </dsp:nvSpPr>
      <dsp:spPr>
        <a:xfrm>
          <a:off x="4045139" y="1183231"/>
          <a:ext cx="2078036" cy="442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55"/>
              </a:lnTo>
              <a:lnTo>
                <a:pt x="2078036" y="282855"/>
              </a:lnTo>
              <a:lnTo>
                <a:pt x="2078036" y="4423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2350C-EA2C-42BD-9CE6-C4EB2C6B915C}">
      <dsp:nvSpPr>
        <dsp:cNvPr id="0" name=""/>
        <dsp:cNvSpPr/>
      </dsp:nvSpPr>
      <dsp:spPr>
        <a:xfrm>
          <a:off x="1933776" y="2673906"/>
          <a:ext cx="1033380" cy="54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70"/>
              </a:lnTo>
              <a:lnTo>
                <a:pt x="1033380" y="385970"/>
              </a:lnTo>
              <a:lnTo>
                <a:pt x="1033380" y="54544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8811A-A3D2-46A8-9529-DF3AC21400CC}">
      <dsp:nvSpPr>
        <dsp:cNvPr id="0" name=""/>
        <dsp:cNvSpPr/>
      </dsp:nvSpPr>
      <dsp:spPr>
        <a:xfrm>
          <a:off x="863143" y="2673906"/>
          <a:ext cx="1070632" cy="545445"/>
        </a:xfrm>
        <a:custGeom>
          <a:avLst/>
          <a:gdLst/>
          <a:ahLst/>
          <a:cxnLst/>
          <a:rect l="0" t="0" r="0" b="0"/>
          <a:pathLst>
            <a:path>
              <a:moveTo>
                <a:pt x="1070632" y="0"/>
              </a:moveTo>
              <a:lnTo>
                <a:pt x="1070632" y="385970"/>
              </a:lnTo>
              <a:lnTo>
                <a:pt x="0" y="385970"/>
              </a:lnTo>
              <a:lnTo>
                <a:pt x="0" y="54544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D6CAF-4B33-4805-BEEB-F330833F2CB3}">
      <dsp:nvSpPr>
        <dsp:cNvPr id="0" name=""/>
        <dsp:cNvSpPr/>
      </dsp:nvSpPr>
      <dsp:spPr>
        <a:xfrm>
          <a:off x="1933776" y="1183231"/>
          <a:ext cx="2111363" cy="397544"/>
        </a:xfrm>
        <a:custGeom>
          <a:avLst/>
          <a:gdLst/>
          <a:ahLst/>
          <a:cxnLst/>
          <a:rect l="0" t="0" r="0" b="0"/>
          <a:pathLst>
            <a:path>
              <a:moveTo>
                <a:pt x="2111363" y="0"/>
              </a:moveTo>
              <a:lnTo>
                <a:pt x="2111363" y="238069"/>
              </a:lnTo>
              <a:lnTo>
                <a:pt x="0" y="238069"/>
              </a:lnTo>
              <a:lnTo>
                <a:pt x="0" y="39754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E7CDE-3776-41A6-85D6-D1D0DEB5F887}">
      <dsp:nvSpPr>
        <dsp:cNvPr id="0" name=""/>
        <dsp:cNvSpPr/>
      </dsp:nvSpPr>
      <dsp:spPr>
        <a:xfrm>
          <a:off x="1979312" y="90100"/>
          <a:ext cx="4131654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16AE0E-2195-40CA-94A7-8FCA5F97D078}">
      <dsp:nvSpPr>
        <dsp:cNvPr id="0" name=""/>
        <dsp:cNvSpPr/>
      </dsp:nvSpPr>
      <dsp:spPr>
        <a:xfrm>
          <a:off x="2170586" y="271811"/>
          <a:ext cx="4131654" cy="109313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OLD PEOPLE FITTING THE STUDY CRITERIA</a:t>
          </a:r>
          <a:endParaRPr lang="tr-TR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>
        <a:off x="2170586" y="271811"/>
        <a:ext cx="4131654" cy="1093130"/>
      </dsp:txXfrm>
    </dsp:sp>
    <dsp:sp modelId="{5BD5DA61-3AAD-44EE-B77A-C5A448F64CAB}">
      <dsp:nvSpPr>
        <dsp:cNvPr id="0" name=""/>
        <dsp:cNvSpPr/>
      </dsp:nvSpPr>
      <dsp:spPr>
        <a:xfrm>
          <a:off x="1073043" y="1580775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2FF252-F2C9-4456-88B4-D462264070DB}">
      <dsp:nvSpPr>
        <dsp:cNvPr id="0" name=""/>
        <dsp:cNvSpPr/>
      </dsp:nvSpPr>
      <dsp:spPr>
        <a:xfrm>
          <a:off x="1264317" y="1762485"/>
          <a:ext cx="1721465" cy="109313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FEMALE</a:t>
          </a:r>
          <a:endParaRPr lang="tr-TR" sz="1900" kern="1200" dirty="0"/>
        </a:p>
      </dsp:txBody>
      <dsp:txXfrm>
        <a:off x="1264317" y="1762485"/>
        <a:ext cx="1721465" cy="1093130"/>
      </dsp:txXfrm>
    </dsp:sp>
    <dsp:sp modelId="{6ECC84B8-6785-4C12-8BB1-272202EE07E7}">
      <dsp:nvSpPr>
        <dsp:cNvPr id="0" name=""/>
        <dsp:cNvSpPr/>
      </dsp:nvSpPr>
      <dsp:spPr>
        <a:xfrm>
          <a:off x="2411" y="321935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A39CEF-B27E-4E28-ABAC-74585E655524}">
      <dsp:nvSpPr>
        <dsp:cNvPr id="0" name=""/>
        <dsp:cNvSpPr/>
      </dsp:nvSpPr>
      <dsp:spPr>
        <a:xfrm>
          <a:off x="193684" y="3401061"/>
          <a:ext cx="1721465" cy="109313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AGE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 60-74</a:t>
          </a:r>
          <a:endParaRPr lang="tr-TR" sz="1900" kern="1200" dirty="0"/>
        </a:p>
      </dsp:txBody>
      <dsp:txXfrm>
        <a:off x="193684" y="3401061"/>
        <a:ext cx="1721465" cy="1093130"/>
      </dsp:txXfrm>
    </dsp:sp>
    <dsp:sp modelId="{3E453617-451B-495C-B804-B01928ACA592}">
      <dsp:nvSpPr>
        <dsp:cNvPr id="0" name=""/>
        <dsp:cNvSpPr/>
      </dsp:nvSpPr>
      <dsp:spPr>
        <a:xfrm>
          <a:off x="2106423" y="321935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E1EB89-E9D9-40CD-AA35-B98D27C7844F}">
      <dsp:nvSpPr>
        <dsp:cNvPr id="0" name=""/>
        <dsp:cNvSpPr/>
      </dsp:nvSpPr>
      <dsp:spPr>
        <a:xfrm>
          <a:off x="2297697" y="3401061"/>
          <a:ext cx="1721465" cy="109313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AGE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75-89</a:t>
          </a:r>
          <a:endParaRPr lang="tr-TR" sz="1900" kern="1200" dirty="0"/>
        </a:p>
      </dsp:txBody>
      <dsp:txXfrm>
        <a:off x="2297697" y="3401061"/>
        <a:ext cx="1721465" cy="1093130"/>
      </dsp:txXfrm>
    </dsp:sp>
    <dsp:sp modelId="{7E04C999-A32F-47E9-A039-197EF31DAE6D}">
      <dsp:nvSpPr>
        <dsp:cNvPr id="0" name=""/>
        <dsp:cNvSpPr/>
      </dsp:nvSpPr>
      <dsp:spPr>
        <a:xfrm>
          <a:off x="5262443" y="162556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BE8C61-A70A-4DB9-B2AD-4A53AEF6F130}">
      <dsp:nvSpPr>
        <dsp:cNvPr id="0" name=""/>
        <dsp:cNvSpPr/>
      </dsp:nvSpPr>
      <dsp:spPr>
        <a:xfrm>
          <a:off x="5453717" y="1807271"/>
          <a:ext cx="1721465" cy="109313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MALE</a:t>
          </a:r>
          <a:endParaRPr lang="tr-TR" sz="1900" kern="1200" dirty="0"/>
        </a:p>
      </dsp:txBody>
      <dsp:txXfrm>
        <a:off x="5453717" y="1807271"/>
        <a:ext cx="1721465" cy="1093130"/>
      </dsp:txXfrm>
    </dsp:sp>
    <dsp:sp modelId="{4B31BD9E-00AB-4F62-B6BB-93DB310BBEF7}">
      <dsp:nvSpPr>
        <dsp:cNvPr id="0" name=""/>
        <dsp:cNvSpPr/>
      </dsp:nvSpPr>
      <dsp:spPr>
        <a:xfrm>
          <a:off x="4210436" y="321935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778E1F-E602-41CB-A556-FBD9C6289CFE}">
      <dsp:nvSpPr>
        <dsp:cNvPr id="0" name=""/>
        <dsp:cNvSpPr/>
      </dsp:nvSpPr>
      <dsp:spPr>
        <a:xfrm>
          <a:off x="4401710" y="3401061"/>
          <a:ext cx="1721465" cy="109313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</a:rPr>
            <a:t>AGE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60-74</a:t>
          </a:r>
          <a:endParaRPr lang="tr-TR" sz="1900" kern="1200" dirty="0"/>
        </a:p>
      </dsp:txBody>
      <dsp:txXfrm>
        <a:off x="4401710" y="3401061"/>
        <a:ext cx="1721465" cy="1093130"/>
      </dsp:txXfrm>
    </dsp:sp>
    <dsp:sp modelId="{F5858298-EA5A-4B0A-B275-B6EDA50F1FA1}">
      <dsp:nvSpPr>
        <dsp:cNvPr id="0" name=""/>
        <dsp:cNvSpPr/>
      </dsp:nvSpPr>
      <dsp:spPr>
        <a:xfrm>
          <a:off x="6314449" y="3219351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C74CF0-E182-4123-9519-06F74574FDB5}">
      <dsp:nvSpPr>
        <dsp:cNvPr id="0" name=""/>
        <dsp:cNvSpPr/>
      </dsp:nvSpPr>
      <dsp:spPr>
        <a:xfrm>
          <a:off x="6505723" y="3401061"/>
          <a:ext cx="1721465" cy="109313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AGE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75-89</a:t>
          </a:r>
          <a:endParaRPr lang="tr-TR" sz="1900" kern="1200" dirty="0"/>
        </a:p>
      </dsp:txBody>
      <dsp:txXfrm>
        <a:off x="6505723" y="3401061"/>
        <a:ext cx="1721465" cy="10931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9BAAEB-4E2C-4139-963E-072D51FF0C80}">
      <dsp:nvSpPr>
        <dsp:cNvPr id="0" name=""/>
        <dsp:cNvSpPr/>
      </dsp:nvSpPr>
      <dsp:spPr>
        <a:xfrm>
          <a:off x="0" y="5791378"/>
          <a:ext cx="8712968" cy="5430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 total of 208 old people were excluded from the study.</a:t>
          </a:r>
          <a:endParaRPr lang="tr-TR" sz="1500" kern="1200"/>
        </a:p>
      </dsp:txBody>
      <dsp:txXfrm>
        <a:off x="0" y="5791378"/>
        <a:ext cx="8712968" cy="543013"/>
      </dsp:txXfrm>
    </dsp:sp>
    <dsp:sp modelId="{3371192C-610F-4F91-A59B-C0C7AFA1E844}">
      <dsp:nvSpPr>
        <dsp:cNvPr id="0" name=""/>
        <dsp:cNvSpPr/>
      </dsp:nvSpPr>
      <dsp:spPr>
        <a:xfrm rot="10800000">
          <a:off x="0" y="4964368"/>
          <a:ext cx="8712968" cy="8351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Diagnosed with Parkinson’s, Alzheimer’s, dementia or major depression (n=5)</a:t>
          </a:r>
          <a:endParaRPr lang="tr-TR" sz="1500" kern="1200"/>
        </a:p>
      </dsp:txBody>
      <dsp:txXfrm rot="10800000">
        <a:off x="0" y="4964368"/>
        <a:ext cx="8712968" cy="835154"/>
      </dsp:txXfrm>
    </dsp:sp>
    <dsp:sp modelId="{37FB0C0D-D716-4178-9759-925AEFC53250}">
      <dsp:nvSpPr>
        <dsp:cNvPr id="0" name=""/>
        <dsp:cNvSpPr/>
      </dsp:nvSpPr>
      <dsp:spPr>
        <a:xfrm rot="10800000">
          <a:off x="0" y="4137359"/>
          <a:ext cx="8712968" cy="8351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Not having normal cognitive functions according to the Standardized Mini-Mental Test (n=5)</a:t>
          </a:r>
          <a:endParaRPr lang="tr-TR" sz="1500" kern="1200"/>
        </a:p>
      </dsp:txBody>
      <dsp:txXfrm rot="10800000">
        <a:off x="0" y="4137359"/>
        <a:ext cx="8712968" cy="835154"/>
      </dsp:txXfrm>
    </dsp:sp>
    <dsp:sp modelId="{AD23C8F5-E454-4AD3-B1CA-FA844A652993}">
      <dsp:nvSpPr>
        <dsp:cNvPr id="0" name=""/>
        <dsp:cNvSpPr/>
      </dsp:nvSpPr>
      <dsp:spPr>
        <a:xfrm rot="10800000">
          <a:off x="0" y="3310350"/>
          <a:ext cx="8712968" cy="8351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Having a hearing problem (n=3)</a:t>
          </a:r>
          <a:endParaRPr lang="tr-TR" sz="1500" kern="1200"/>
        </a:p>
      </dsp:txBody>
      <dsp:txXfrm rot="10800000">
        <a:off x="0" y="3310350"/>
        <a:ext cx="8712968" cy="835154"/>
      </dsp:txXfrm>
    </dsp:sp>
    <dsp:sp modelId="{FEFB8812-D9DE-46E9-8092-DE41AE36BAFB}">
      <dsp:nvSpPr>
        <dsp:cNvPr id="0" name=""/>
        <dsp:cNvSpPr/>
      </dsp:nvSpPr>
      <dsp:spPr>
        <a:xfrm rot="10800000">
          <a:off x="0" y="2483340"/>
          <a:ext cx="8712968" cy="8351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Recently experiencing an attack of a chronic illness (n=2)</a:t>
          </a:r>
          <a:endParaRPr lang="tr-TR" sz="1500" kern="1200" dirty="0"/>
        </a:p>
      </dsp:txBody>
      <dsp:txXfrm rot="10800000">
        <a:off x="0" y="2483340"/>
        <a:ext cx="8712968" cy="835154"/>
      </dsp:txXfrm>
    </dsp:sp>
    <dsp:sp modelId="{0B43E886-29A2-4DBC-B894-366AAE1BAAB2}">
      <dsp:nvSpPr>
        <dsp:cNvPr id="0" name=""/>
        <dsp:cNvSpPr/>
      </dsp:nvSpPr>
      <dsp:spPr>
        <a:xfrm rot="10800000">
          <a:off x="0" y="1656331"/>
          <a:ext cx="8712968" cy="8351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Exposed to negative environmental factors (more than three in a room, heat, light, noise) (n=180)</a:t>
          </a:r>
          <a:endParaRPr lang="tr-TR" sz="1500" kern="1200"/>
        </a:p>
      </dsp:txBody>
      <dsp:txXfrm rot="10800000">
        <a:off x="0" y="1656331"/>
        <a:ext cx="8712968" cy="835154"/>
      </dsp:txXfrm>
    </dsp:sp>
    <dsp:sp modelId="{09011C21-58C1-48C4-9BFB-9F1A0DD23168}">
      <dsp:nvSpPr>
        <dsp:cNvPr id="0" name=""/>
        <dsp:cNvSpPr/>
      </dsp:nvSpPr>
      <dsp:spPr>
        <a:xfrm rot="10800000">
          <a:off x="0" y="829321"/>
          <a:ext cx="8712968" cy="8351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Withdrawing from the study because of problems with record-keeping during the application (n=8)</a:t>
          </a:r>
          <a:endParaRPr lang="tr-TR" sz="1500" kern="1200"/>
        </a:p>
      </dsp:txBody>
      <dsp:txXfrm rot="10800000">
        <a:off x="0" y="829321"/>
        <a:ext cx="8712968" cy="835154"/>
      </dsp:txXfrm>
    </dsp:sp>
    <dsp:sp modelId="{0F27F491-34AE-4FCD-B190-D95A9B53FA35}">
      <dsp:nvSpPr>
        <dsp:cNvPr id="0" name=""/>
        <dsp:cNvSpPr/>
      </dsp:nvSpPr>
      <dsp:spPr>
        <a:xfrm rot="10800000">
          <a:off x="0" y="2312"/>
          <a:ext cx="8712968" cy="83515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Not wanting to take part in the study (n=5)</a:t>
          </a:r>
          <a:endParaRPr lang="tr-TR" sz="1500" kern="1200" dirty="0"/>
        </a:p>
      </dsp:txBody>
      <dsp:txXfrm rot="10800000">
        <a:off x="0" y="2312"/>
        <a:ext cx="8712968" cy="8351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0BBD6F-F031-4420-90F3-BD808BE517AC}">
      <dsp:nvSpPr>
        <dsp:cNvPr id="0" name=""/>
        <dsp:cNvSpPr/>
      </dsp:nvSpPr>
      <dsp:spPr>
        <a:xfrm>
          <a:off x="0" y="28592"/>
          <a:ext cx="8507288" cy="21546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Turkish classical music can be played to old people to help to reduce their anxiety levels and increase their comfort.</a:t>
          </a:r>
          <a:endParaRPr lang="tr-TR" sz="3500" kern="1200" dirty="0"/>
        </a:p>
      </dsp:txBody>
      <dsp:txXfrm>
        <a:off x="1916927" y="28592"/>
        <a:ext cx="6590360" cy="2154694"/>
      </dsp:txXfrm>
    </dsp:sp>
    <dsp:sp modelId="{FCA04874-E8B8-4D6A-92A7-B30DA9087244}">
      <dsp:nvSpPr>
        <dsp:cNvPr id="0" name=""/>
        <dsp:cNvSpPr/>
      </dsp:nvSpPr>
      <dsp:spPr>
        <a:xfrm>
          <a:off x="215469" y="215469"/>
          <a:ext cx="1701457" cy="17237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64631-D7ED-4031-869D-7A0A8AA82AC4}">
      <dsp:nvSpPr>
        <dsp:cNvPr id="0" name=""/>
        <dsp:cNvSpPr/>
      </dsp:nvSpPr>
      <dsp:spPr>
        <a:xfrm>
          <a:off x="0" y="2370163"/>
          <a:ext cx="8507288" cy="21546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Nurses working in old people’s homes can make use of this effect and include it in their nursing practice.</a:t>
          </a:r>
          <a:endParaRPr lang="tr-TR" sz="3500" kern="1200" dirty="0"/>
        </a:p>
      </dsp:txBody>
      <dsp:txXfrm>
        <a:off x="1916927" y="2370163"/>
        <a:ext cx="6590360" cy="2154694"/>
      </dsp:txXfrm>
    </dsp:sp>
    <dsp:sp modelId="{A8B98A45-4BA2-4055-9011-E2FEB013B8B8}">
      <dsp:nvSpPr>
        <dsp:cNvPr id="0" name=""/>
        <dsp:cNvSpPr/>
      </dsp:nvSpPr>
      <dsp:spPr>
        <a:xfrm>
          <a:off x="215469" y="2585633"/>
          <a:ext cx="1701457" cy="17237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FAC8E-AD2B-40F9-BE94-556538B87F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BCA8-C220-43D5-97D1-F686516FCF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CEF01-10D0-48C5-8258-6FF60E67DF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4F771-4FE3-4FB0-B76E-16528BCCE56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90246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AB06A-74B9-4D6A-88F7-9E47B58BDF1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15193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F69F-A153-4C1E-927D-A2FD1A8EF6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87135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EDABC-52F5-4A1C-8577-6385645D53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34757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4E648-B2ED-40ED-A83B-EDE0758073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07663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A5E8-EBF9-45DA-B0B6-8264C110C0C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67683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2605E-DFA8-419A-9319-914426A2D2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28734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4603-A184-4515-BCB6-A56D87C5011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44234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5C4C8-0179-49C8-862E-788AF726C0C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47D1E-5A95-47BA-B6FE-2490C24CD1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81458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55F3-5D99-489A-9E61-55009E03A9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69426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D0BD5-9A9A-4B17-9402-FD047FEA0E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75550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4F771-4FE3-4FB0-B76E-16528BCCE56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01202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AB06A-74B9-4D6A-88F7-9E47B58BDF1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31829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F69F-A153-4C1E-927D-A2FD1A8EF6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29485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EDABC-52F5-4A1C-8577-6385645D53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93001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4E648-B2ED-40ED-A83B-EDE0758073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03573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A5E8-EBF9-45DA-B0B6-8264C110C0C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821539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2605E-DFA8-419A-9319-914426A2D2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0648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71897-2853-49DD-AFB7-923340A478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4603-A184-4515-BCB6-A56D87C5011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51378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47D1E-5A95-47BA-B6FE-2490C24CD1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74238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55F3-5D99-489A-9E61-55009E03A9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295011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D0BD5-9A9A-4B17-9402-FD047FEA0E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9315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158-8A0D-4C64-8B7A-C153AEFF44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60D0-84F5-45F0-AAB9-2003A358B9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C4D8C-B8C1-431A-BE95-22CD962D94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2BE0-04B0-4E0D-AA5D-B349A9DA98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AB918-7FAB-4BA4-9C64-C654DA633D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F3AB7-A0A6-4A2E-B887-26D6A17A72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54ED97F-61E1-4401-86BC-CB03DF049F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83A441-B019-4962-906B-CA656CFF8F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40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83A441-B019-4962-906B-CA656CFF8F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408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sebnemcinar@gmail.com" TargetMode="External"/><Relationship Id="rId2" Type="http://schemas.openxmlformats.org/officeDocument/2006/relationships/hyperlink" Target="mailto:edayasar35@hotmail.com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280400" cy="381476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</a:rPr>
              <a:t>THE EFFECT OF MUSİC </a:t>
            </a: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</a:rPr>
              <a:t/>
            </a:r>
            <a:b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</a:rPr>
              <a:t>ON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</a:rPr>
              <a:t>THE COMFORT AND ANXIETY </a:t>
            </a: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</a:rPr>
              <a:t/>
            </a:r>
            <a:b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</a:rPr>
              <a:t>OF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</a:rPr>
              <a:t>THE ELDERLY LIVING NURSING HOME</a:t>
            </a:r>
            <a:endParaRPr lang="es-E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/>
            </a:endParaRPr>
          </a:p>
        </p:txBody>
      </p:sp>
      <p:sp>
        <p:nvSpPr>
          <p:cNvPr id="13315" name="Rectangle 165"/>
          <p:cNvSpPr>
            <a:spLocks noChangeArrowheads="1"/>
          </p:cNvSpPr>
          <p:nvPr/>
        </p:nvSpPr>
        <p:spPr bwMode="auto">
          <a:xfrm>
            <a:off x="3348038" y="5013176"/>
            <a:ext cx="57959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tr-TR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Research Asst. Eda Yaşar</a:t>
            </a:r>
          </a:p>
          <a:p>
            <a:pPr algn="r"/>
            <a:r>
              <a:rPr lang="tr-TR" sz="2000" dirty="0">
                <a:solidFill>
                  <a:srgbClr val="000000"/>
                </a:solidFill>
              </a:rPr>
              <a:t>Manisa Celal Bayar University</a:t>
            </a:r>
          </a:p>
          <a:p>
            <a:pPr algn="r"/>
            <a:r>
              <a:rPr lang="tr-TR" sz="2000" dirty="0">
                <a:solidFill>
                  <a:srgbClr val="000000"/>
                </a:solidFill>
              </a:rPr>
              <a:t>Dept. of Fundamentals of Nursing</a:t>
            </a:r>
          </a:p>
          <a:p>
            <a:pPr algn="r"/>
            <a:r>
              <a:rPr lang="tr-T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Asst.Prof. Şebnem Çınar Yücel</a:t>
            </a:r>
          </a:p>
          <a:p>
            <a:pPr algn="r"/>
            <a:r>
              <a:rPr lang="tr-TR" sz="2000" dirty="0">
                <a:solidFill>
                  <a:srgbClr val="000000"/>
                </a:solidFill>
              </a:rPr>
              <a:t>Ege University</a:t>
            </a:r>
          </a:p>
          <a:p>
            <a:pPr algn="r"/>
            <a:r>
              <a:rPr lang="tr-TR" sz="2000" dirty="0">
                <a:solidFill>
                  <a:srgbClr val="000000"/>
                </a:solidFill>
              </a:rPr>
              <a:t>Dept. of Fundamentals of </a:t>
            </a:r>
            <a:r>
              <a:rPr lang="tr-TR" sz="2000" dirty="0" smtClean="0">
                <a:solidFill>
                  <a:srgbClr val="000000"/>
                </a:solidFill>
              </a:rPr>
              <a:t>Nursing</a:t>
            </a:r>
            <a:endParaRPr lang="tr-T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060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LOCATION AND DATE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663054" cy="360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7179" y="177281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The study was conducted at an Izmir Municipality old people’s home between </a:t>
            </a:r>
            <a:endParaRPr lang="tr-TR" sz="3200" dirty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15 December 2013 and 15 May 2014.</a:t>
            </a:r>
            <a:endParaRPr lang="tr-T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790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3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63" cy="792163"/>
          </a:xfrm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4000" dirty="0">
                <a:solidFill>
                  <a:srgbClr val="FF0000"/>
                </a:solidFill>
              </a:rPr>
              <a:t>POPULATION AND SAMPLE</a:t>
            </a:r>
            <a:endParaRPr lang="tr-TR" sz="4000" dirty="0" smtClean="0">
              <a:solidFill>
                <a:srgbClr val="FF0000"/>
              </a:solidFill>
            </a:endParaRPr>
          </a:p>
        </p:txBody>
      </p:sp>
      <p:pic>
        <p:nvPicPr>
          <p:cNvPr id="24588" name="Picture 12" descr="Ya_l_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3340100" cy="2590800"/>
          </a:xfrm>
          <a:prstGeom prst="rect">
            <a:avLst/>
          </a:prstGeom>
          <a:noFill/>
        </p:spPr>
      </p:pic>
      <p:pic>
        <p:nvPicPr>
          <p:cNvPr id="24590" name="Picture 14" descr="98338d24fbc94bc0b494b187ddaca29ec073ca9b6e90414ba951b52efb62b8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221163"/>
            <a:ext cx="2819400" cy="1933575"/>
          </a:xfrm>
          <a:prstGeom prst="rect">
            <a:avLst/>
          </a:prstGeom>
          <a:noFill/>
        </p:spPr>
      </p:pic>
      <p:pic>
        <p:nvPicPr>
          <p:cNvPr id="24594" name="Picture 18" descr="izmirde-huzurevinde-yaslilara-iskence-iddiasi-218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2528888"/>
            <a:ext cx="2736850" cy="1938337"/>
          </a:xfrm>
          <a:prstGeom prst="rect">
            <a:avLst/>
          </a:prstGeom>
          <a:noFill/>
        </p:spPr>
      </p:pic>
      <p:pic>
        <p:nvPicPr>
          <p:cNvPr id="24596" name="Picture 20" descr="ilkogretim_ogrencilerinden_huzurevi_ziyare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773238"/>
            <a:ext cx="3078162" cy="2052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2121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Inclusion criteria were: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700808"/>
            <a:ext cx="4474840" cy="4281339"/>
          </a:xfrm>
        </p:spPr>
        <p:txBody>
          <a:bodyPr/>
          <a:lstStyle/>
          <a:p>
            <a:pPr algn="ctr"/>
            <a:r>
              <a:rPr lang="en-US" dirty="0"/>
              <a:t>Being over the age of 60</a:t>
            </a:r>
          </a:p>
          <a:p>
            <a:pPr algn="ctr" eaLnBrk="1" hangingPunct="1">
              <a:lnSpc>
                <a:spcPct val="180000"/>
              </a:lnSpc>
            </a:pPr>
            <a:r>
              <a:rPr lang="tr-TR" kern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Literate</a:t>
            </a:r>
            <a:endParaRPr lang="tr-TR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80000"/>
              </a:lnSpc>
            </a:pPr>
            <a:r>
              <a:rPr lang="tr-TR" b="1" kern="1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Turkish-speaking</a:t>
            </a:r>
            <a:endParaRPr lang="tr-TR" b="1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tr-T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12" y="4992499"/>
            <a:ext cx="50228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5782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23844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5238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4957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1844824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tr-TR" sz="3600" kern="0" dirty="0">
                <a:solidFill>
                  <a:srgbClr val="000000"/>
                </a:solidFill>
                <a:latin typeface="Arial"/>
                <a:cs typeface="Arial"/>
              </a:rPr>
              <a:t>Having normal cognitive functions (Standardized Mini-Mental Test – SMMT):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tr-TR" sz="2000" kern="0" dirty="0">
                <a:solidFill>
                  <a:srgbClr val="FF0000"/>
                </a:solidFill>
                <a:latin typeface="Arial"/>
                <a:cs typeface="Arial"/>
              </a:rPr>
              <a:t>0-12: severe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tr-TR" sz="2000" kern="0" dirty="0">
                <a:solidFill>
                  <a:srgbClr val="FF0000"/>
                </a:solidFill>
                <a:latin typeface="Arial"/>
                <a:cs typeface="Arial"/>
              </a:rPr>
              <a:t>13-22: medium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tr-TR" sz="2000" kern="0" dirty="0">
                <a:solidFill>
                  <a:srgbClr val="FF0000"/>
                </a:solidFill>
                <a:latin typeface="Arial"/>
                <a:cs typeface="Arial"/>
              </a:rPr>
              <a:t>23-24: slight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tr-TR" sz="2000" kern="0" dirty="0">
                <a:solidFill>
                  <a:srgbClr val="FF0000"/>
                </a:solidFill>
                <a:latin typeface="Arial"/>
                <a:cs typeface="Arial"/>
              </a:rPr>
              <a:t>25-30: no cognitive disorder</a:t>
            </a:r>
          </a:p>
        </p:txBody>
      </p:sp>
    </p:spTree>
    <p:extLst>
      <p:ext uri="{BB962C8B-B14F-4D97-AF65-F5344CB8AC3E}">
        <p14:creationId xmlns="" xmlns:p14="http://schemas.microsoft.com/office/powerpoint/2010/main" val="3442418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21088"/>
            <a:ext cx="3454125" cy="228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700807"/>
            <a:ext cx="8586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b="1" dirty="0"/>
              <a:t>Not having been exposed </a:t>
            </a:r>
            <a:r>
              <a:rPr lang="en-US" sz="3200" b="1" dirty="0" smtClean="0"/>
              <a:t>to</a:t>
            </a:r>
            <a:endParaRPr lang="tr-TR" sz="3200" b="1" dirty="0" smtClean="0"/>
          </a:p>
          <a:p>
            <a:pPr algn="r">
              <a:lnSpc>
                <a:spcPct val="150000"/>
              </a:lnSpc>
            </a:pPr>
            <a:r>
              <a:rPr lang="tr-TR" sz="3200" b="1" dirty="0" smtClean="0"/>
              <a:t> </a:t>
            </a:r>
            <a:r>
              <a:rPr lang="en-US" sz="3200" b="1" dirty="0" smtClean="0"/>
              <a:t>environmental </a:t>
            </a:r>
            <a:r>
              <a:rPr lang="en-US" sz="3200" b="1" dirty="0"/>
              <a:t>factors </a:t>
            </a:r>
            <a:endParaRPr lang="tr-TR" sz="3200" b="1" dirty="0" smtClean="0"/>
          </a:p>
          <a:p>
            <a:pPr algn="r">
              <a:lnSpc>
                <a:spcPct val="150000"/>
              </a:lnSpc>
            </a:pPr>
            <a:r>
              <a:rPr lang="en-US" sz="3200" dirty="0" smtClean="0"/>
              <a:t>(</a:t>
            </a:r>
            <a:r>
              <a:rPr lang="en-US" sz="2400" dirty="0"/>
              <a:t>three or more people living in one room, </a:t>
            </a:r>
            <a:endParaRPr lang="tr-TR" sz="2400" dirty="0" smtClean="0"/>
          </a:p>
          <a:p>
            <a:pPr algn="r">
              <a:lnSpc>
                <a:spcPct val="150000"/>
              </a:lnSpc>
            </a:pPr>
            <a:r>
              <a:rPr lang="en-US" sz="2400" dirty="0" smtClean="0"/>
              <a:t>heat</a:t>
            </a:r>
            <a:r>
              <a:rPr lang="en-US" sz="2400" dirty="0"/>
              <a:t>, light, noise</a:t>
            </a:r>
            <a:r>
              <a:rPr lang="en-US" sz="3200" dirty="0"/>
              <a:t>) </a:t>
            </a:r>
            <a:endParaRPr lang="tr-TR" sz="3200" dirty="0" smtClean="0"/>
          </a:p>
          <a:p>
            <a:pPr algn="r">
              <a:lnSpc>
                <a:spcPct val="150000"/>
              </a:lnSpc>
            </a:pPr>
            <a:r>
              <a:rPr lang="en-US" sz="3200" b="1" dirty="0" smtClean="0"/>
              <a:t>thought </a:t>
            </a:r>
            <a:r>
              <a:rPr lang="en-US" sz="3200" b="1" dirty="0"/>
              <a:t>to affect </a:t>
            </a:r>
            <a:endParaRPr lang="tr-TR" sz="3200" b="1" dirty="0" smtClean="0"/>
          </a:p>
          <a:p>
            <a:pPr algn="r">
              <a:lnSpc>
                <a:spcPct val="150000"/>
              </a:lnSpc>
            </a:pPr>
            <a:r>
              <a:rPr lang="en-US" sz="3200" b="1" dirty="0" smtClean="0"/>
              <a:t>the </a:t>
            </a:r>
            <a:r>
              <a:rPr lang="en-US" sz="3200" b="1" dirty="0"/>
              <a:t>comfort of old people</a:t>
            </a:r>
          </a:p>
        </p:txBody>
      </p:sp>
    </p:spTree>
    <p:extLst>
      <p:ext uri="{BB962C8B-B14F-4D97-AF65-F5344CB8AC3E}">
        <p14:creationId xmlns="" xmlns:p14="http://schemas.microsoft.com/office/powerpoint/2010/main" val="2474982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30243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971454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Not having recently suffered </a:t>
            </a:r>
            <a:endParaRPr lang="tr-TR" sz="4400" b="1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4400" b="1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an 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attack </a:t>
            </a:r>
            <a:endParaRPr lang="tr-TR" sz="4400" b="1" kern="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4400" b="1" kern="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of </a:t>
            </a:r>
            <a:r>
              <a:rPr lang="en-US" sz="4400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a chronic illness</a:t>
            </a:r>
            <a:endParaRPr lang="tr-TR" b="1" dirty="0"/>
          </a:p>
        </p:txBody>
      </p:sp>
    </p:spTree>
    <p:extLst>
      <p:ext uri="{BB962C8B-B14F-4D97-AF65-F5344CB8AC3E}">
        <p14:creationId xmlns="" xmlns:p14="http://schemas.microsoft.com/office/powerpoint/2010/main" val="1666375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ez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152" y="3573016"/>
            <a:ext cx="4765704" cy="2912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C00000"/>
                </a:solidFill>
                <a:ea typeface="+mj-ea"/>
              </a:rPr>
              <a:t>Not having suffered </a:t>
            </a:r>
            <a:endParaRPr lang="tr-TR" dirty="0" smtClean="0">
              <a:solidFill>
                <a:srgbClr val="C00000"/>
              </a:solidFill>
              <a:ea typeface="+mj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solidFill>
                  <a:srgbClr val="C00000"/>
                </a:solidFill>
                <a:ea typeface="+mj-ea"/>
              </a:rPr>
              <a:t>an </a:t>
            </a:r>
            <a:r>
              <a:rPr lang="en-US" dirty="0">
                <a:solidFill>
                  <a:srgbClr val="C00000"/>
                </a:solidFill>
                <a:ea typeface="+mj-ea"/>
              </a:rPr>
              <a:t>acute illness such as flu </a:t>
            </a:r>
            <a:endParaRPr lang="tr-TR" dirty="0" smtClean="0">
              <a:solidFill>
                <a:srgbClr val="C00000"/>
              </a:solidFill>
              <a:ea typeface="+mj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solidFill>
                  <a:srgbClr val="C00000"/>
                </a:solidFill>
                <a:ea typeface="+mj-ea"/>
              </a:rPr>
              <a:t>in </a:t>
            </a:r>
            <a:r>
              <a:rPr lang="en-US" dirty="0">
                <a:solidFill>
                  <a:srgbClr val="C00000"/>
                </a:solidFill>
                <a:ea typeface="+mj-ea"/>
              </a:rPr>
              <a:t>the past three days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980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Showing normal vital signs</a:t>
            </a:r>
            <a:endParaRPr lang="tr-TR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pic>
        <p:nvPicPr>
          <p:cNvPr id="64517" name="Picture 5" descr="K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716338"/>
            <a:ext cx="3390900" cy="2352675"/>
          </a:xfrm>
          <a:prstGeom prst="rect">
            <a:avLst/>
          </a:prstGeom>
          <a:noFill/>
        </p:spPr>
      </p:pic>
      <p:pic>
        <p:nvPicPr>
          <p:cNvPr id="64519" name="Picture 7" descr="ANd9GcRPqvGgSAOrYcObG1qFVTpD06daqcAoDu-mm9qsqGmfU4zWi9GR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141663"/>
            <a:ext cx="2162175" cy="2114550"/>
          </a:xfrm>
          <a:prstGeom prst="rect">
            <a:avLst/>
          </a:prstGeom>
          <a:noFill/>
        </p:spPr>
      </p:pic>
      <p:pic>
        <p:nvPicPr>
          <p:cNvPr id="64521" name="Picture 9" descr="thermome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997200"/>
            <a:ext cx="2500313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5856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Not having a diagnosis </a:t>
            </a:r>
            <a:r>
              <a:rPr lang="en-US" b="1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</a:t>
            </a:r>
            <a:endParaRPr lang="tr-TR" b="1" kern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Parkinson’s</a:t>
            </a:r>
            <a:r>
              <a:rPr lang="en-US" b="1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endParaRPr lang="tr-TR" b="1" kern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Alzheimer’s</a:t>
            </a:r>
            <a:r>
              <a:rPr lang="en-US" b="1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endParaRPr lang="tr-TR" b="1" kern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dementia </a:t>
            </a:r>
            <a:r>
              <a:rPr lang="en-US" b="1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or </a:t>
            </a:r>
            <a:endParaRPr lang="tr-TR" b="1" kern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major </a:t>
            </a:r>
            <a:r>
              <a:rPr lang="en-US" b="1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depression.</a:t>
            </a:r>
            <a:endParaRPr lang="tr-TR" b="1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tr-T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27368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64754"/>
            <a:ext cx="2369838" cy="261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25" y="3959191"/>
            <a:ext cx="246221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410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RANDOMIZATION</a:t>
            </a: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67" y="1600200"/>
            <a:ext cx="3701465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7315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79848"/>
            <a:ext cx="8003232" cy="398904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The importance of music therapy and </a:t>
            </a:r>
            <a:endParaRPr lang="tr-TR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/>
              <a:t>its </a:t>
            </a:r>
            <a:r>
              <a:rPr lang="en-US" sz="2400" dirty="0"/>
              <a:t>effects on patients’ recovery was </a:t>
            </a:r>
            <a:r>
              <a:rPr lang="en-US" sz="2400" dirty="0" smtClean="0"/>
              <a:t>emphasized</a:t>
            </a:r>
            <a:endParaRPr lang="tr-TR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/>
              <a:t>by Florence Nightingale in the 19th century</a:t>
            </a:r>
            <a:r>
              <a:rPr lang="en-US" sz="2400" dirty="0" smtClean="0"/>
              <a:t>,</a:t>
            </a:r>
            <a:endParaRPr lang="tr-TR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/>
              <a:t>and recognized as a nursing </a:t>
            </a:r>
            <a:r>
              <a:rPr lang="en-US" sz="2400" dirty="0" smtClean="0"/>
              <a:t>approach</a:t>
            </a:r>
            <a:endParaRPr lang="tr-TR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/>
              <a:t>which reduces </a:t>
            </a:r>
            <a:endParaRPr lang="tr-TR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pain </a:t>
            </a:r>
            <a:r>
              <a:rPr lang="en-US" sz="2400" dirty="0"/>
              <a:t>and </a:t>
            </a:r>
            <a:r>
              <a:rPr lang="en-US" sz="2400" dirty="0" smtClean="0">
                <a:solidFill>
                  <a:srgbClr val="7030A0"/>
                </a:solidFill>
              </a:rPr>
              <a:t>anxiety</a:t>
            </a:r>
            <a:endParaRPr lang="tr-TR" sz="24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/>
              <a:t>and increases a patient’s comfort.</a:t>
            </a:r>
          </a:p>
          <a:p>
            <a:pPr marL="0" lvl="0" indent="0" algn="r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tr-TR" sz="1000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*Khorshıd  L.  Akın  E.  (2007).  Mekanik  Ventilatöre  Bağlı </a:t>
            </a:r>
          </a:p>
          <a:p>
            <a:pPr marL="0" lvl="0" indent="0" algn="r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tr-TR" sz="1000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 Hastalarda Anksiyete Yönetiminde </a:t>
            </a:r>
          </a:p>
          <a:p>
            <a:pPr marL="0" lvl="0" indent="0" algn="r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tr-TR" sz="1000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Müzikle  tedavinin Yeri.  </a:t>
            </a:r>
          </a:p>
          <a:p>
            <a:pPr marL="0" lvl="0" indent="0" algn="r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tr-TR" sz="1000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Yoğun Bakım Hemşireliği Dergisi; 11(2):83-88.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2" descr="C:\Users\Eda\AppData\Local\Microsoft\Windows\Temporary Internet Files\Content.IE5\Z4OJGLUS\MM90020540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1664"/>
            <a:ext cx="26638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4793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696716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72289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76976749"/>
              </p:ext>
            </p:extLst>
          </p:nvPr>
        </p:nvGraphicFramePr>
        <p:xfrm>
          <a:off x="179512" y="332656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52899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Of the 264 residents of the old people’s home: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006666"/>
                </a:solidFill>
                <a:latin typeface="Calibri"/>
                <a:ea typeface="Calibri"/>
              </a:rPr>
              <a:t>56 people</a:t>
            </a:r>
            <a:endParaRPr lang="tr-TR" b="1" dirty="0">
              <a:solidFill>
                <a:srgbClr val="006666"/>
              </a:solidFill>
              <a:latin typeface="Calibri"/>
              <a:ea typeface="Calibri"/>
            </a:endParaRP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dirty="0">
                <a:latin typeface="Calibri"/>
                <a:ea typeface="Calibri"/>
              </a:rPr>
              <a:t>were included in the study and formed the research sample –</a:t>
            </a:r>
            <a:endParaRPr lang="tr-TR" dirty="0">
              <a:latin typeface="Calibri"/>
              <a:ea typeface="Calibri"/>
            </a:endParaRP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006666"/>
                </a:solidFill>
                <a:latin typeface="Calibri"/>
                <a:ea typeface="Calibri"/>
              </a:rPr>
              <a:t>28 in the experimental group and 28 in the control group.</a:t>
            </a:r>
            <a:endParaRPr lang="tr-TR" b="1" dirty="0">
              <a:solidFill>
                <a:srgbClr val="006666"/>
              </a:solidFill>
              <a:latin typeface="Calibri"/>
              <a:ea typeface="Calibri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07555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B0F0"/>
                </a:solidFill>
              </a:rPr>
              <a:t>DATA COLLECTION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1682642" cy="21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075553"/>
            <a:ext cx="6390456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3200" b="1" dirty="0" smtClean="0">
                <a:latin typeface="Calibri"/>
                <a:ea typeface="Calibri"/>
                <a:cs typeface="Arial"/>
              </a:rPr>
              <a:t>«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An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Old People’s Identification 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Form</a:t>
            </a:r>
            <a:r>
              <a:rPr lang="tr-TR" sz="3200" b="1" dirty="0" smtClean="0">
                <a:latin typeface="Calibri"/>
                <a:ea typeface="Calibri"/>
                <a:cs typeface="Arial"/>
              </a:rPr>
              <a:t>»</a:t>
            </a:r>
            <a:endParaRPr lang="tr-TR" sz="3200" b="1" dirty="0"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/>
                <a:ea typeface="Calibri"/>
                <a:cs typeface="Arial"/>
              </a:rPr>
              <a:t>with seven questions</a:t>
            </a:r>
            <a:endParaRPr lang="tr-TR" sz="3200" b="1" dirty="0">
              <a:latin typeface="Calibri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latin typeface="Calibri"/>
                <a:ea typeface="Calibri"/>
                <a:cs typeface="Arial"/>
              </a:rPr>
              <a:t>to collect characterization information on the residents of the home</a:t>
            </a:r>
            <a:endParaRPr lang="tr-TR" sz="3200" b="1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Calibri"/>
                <a:cs typeface="Arial"/>
              </a:rPr>
              <a:t>(age, gender, marital status, education level, known illnesses, regularly-used medications, length of stay in the home)</a:t>
            </a:r>
            <a:endParaRPr lang="tr-TR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14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/>
              <a:t>Anxiety levels were measured </a:t>
            </a:r>
            <a:endParaRPr lang="tr-TR" sz="28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with </a:t>
            </a:r>
            <a:r>
              <a:rPr lang="en-US" sz="2800" dirty="0"/>
              <a:t>the 21-item </a:t>
            </a:r>
            <a:endParaRPr lang="tr-TR" sz="28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Beck </a:t>
            </a:r>
            <a:r>
              <a:rPr lang="en-US" sz="2800" dirty="0">
                <a:solidFill>
                  <a:schemeClr val="accent2"/>
                </a:solidFill>
              </a:rPr>
              <a:t>Anxiety Scale </a:t>
            </a:r>
            <a:r>
              <a:rPr lang="en-US" sz="2800" dirty="0"/>
              <a:t>developed by Beck et al. (1988) and tested for validity and reliability in Turkey by </a:t>
            </a:r>
            <a:r>
              <a:rPr lang="en-US" sz="2800" dirty="0" err="1"/>
              <a:t>Ulusoy</a:t>
            </a:r>
            <a:r>
              <a:rPr lang="en-US" sz="2800" dirty="0"/>
              <a:t> et al. (1988). </a:t>
            </a:r>
            <a:endParaRPr lang="tr-TR" sz="28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 </a:t>
            </a:r>
            <a:r>
              <a:rPr lang="en-US" sz="2800" dirty="0"/>
              <a:t>A higher total score shows higher anxiety levels.</a:t>
            </a:r>
            <a:endParaRPr lang="tr-TR" sz="2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0588"/>
            <a:ext cx="1475655" cy="116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10175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1814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333399"/>
                </a:solidFill>
                <a:ea typeface="+mn-ea"/>
              </a:rPr>
              <a:t>The old people’s comfort levels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were </a:t>
            </a:r>
            <a:r>
              <a:rPr lang="en-US" dirty="0"/>
              <a:t>measured using </a:t>
            </a:r>
            <a:r>
              <a:rPr lang="en-US" dirty="0" smtClean="0"/>
              <a:t>a</a:t>
            </a:r>
            <a:endParaRPr lang="tr-TR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Comfort </a:t>
            </a:r>
            <a:r>
              <a:rPr lang="en-US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</a:t>
            </a:r>
            <a:endParaRPr lang="tr-TR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tr-TR" sz="2400" dirty="0" smtClean="0">
                <a:solidFill>
                  <a:schemeClr val="accent2"/>
                </a:solidFill>
              </a:rPr>
              <a:t>(</a:t>
            </a:r>
            <a:r>
              <a:rPr lang="en-US" sz="2400" dirty="0" smtClean="0">
                <a:solidFill>
                  <a:schemeClr val="accent2"/>
                </a:solidFill>
              </a:rPr>
              <a:t>with </a:t>
            </a:r>
            <a:r>
              <a:rPr lang="en-US" sz="2400" dirty="0">
                <a:solidFill>
                  <a:schemeClr val="accent2"/>
                </a:solidFill>
              </a:rPr>
              <a:t>48 items, </a:t>
            </a:r>
            <a:endParaRPr lang="tr-TR" sz="24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24 </a:t>
            </a:r>
            <a:r>
              <a:rPr lang="en-US" sz="2400" dirty="0">
                <a:solidFill>
                  <a:schemeClr val="accent2"/>
                </a:solidFill>
              </a:rPr>
              <a:t>containing positive statements and </a:t>
            </a:r>
            <a:endParaRPr lang="tr-TR" sz="24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24 </a:t>
            </a:r>
            <a:r>
              <a:rPr lang="en-US" sz="2400" dirty="0">
                <a:solidFill>
                  <a:schemeClr val="accent2"/>
                </a:solidFill>
              </a:rPr>
              <a:t>with negative </a:t>
            </a:r>
            <a:r>
              <a:rPr lang="en-US" sz="2400" dirty="0" smtClean="0">
                <a:solidFill>
                  <a:schemeClr val="accent2"/>
                </a:solidFill>
              </a:rPr>
              <a:t>statements</a:t>
            </a:r>
            <a:r>
              <a:rPr lang="tr-TR" sz="2400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,</a:t>
            </a:r>
            <a:endParaRPr lang="tr-TR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developed by </a:t>
            </a:r>
            <a:r>
              <a:rPr lang="en-US" dirty="0" err="1"/>
              <a:t>Kolcaba</a:t>
            </a:r>
            <a:r>
              <a:rPr lang="en-US" dirty="0"/>
              <a:t> in 1992 and tested for validity and reliability by </a:t>
            </a:r>
            <a:r>
              <a:rPr lang="en-US" dirty="0" err="1"/>
              <a:t>Kuğuoğlu</a:t>
            </a:r>
            <a:r>
              <a:rPr lang="en-US" dirty="0"/>
              <a:t> &amp; </a:t>
            </a:r>
            <a:r>
              <a:rPr lang="en-US" dirty="0" err="1"/>
              <a:t>Karabacak</a:t>
            </a:r>
            <a:r>
              <a:rPr lang="en-US" dirty="0"/>
              <a:t> (2004).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06657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6666"/>
                </a:solidFill>
              </a:rPr>
              <a:t>DATA COLLECTION</a:t>
            </a: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3097036" cy="30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4088" y="5877272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1200" b="1" dirty="0">
                <a:solidFill>
                  <a:srgbClr val="0070C0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*Lai, H.L., Good, M. (2005). </a:t>
            </a:r>
            <a:r>
              <a:rPr lang="tr-TR" sz="1200" dirty="0">
                <a:solidFill>
                  <a:srgbClr val="0070C0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Music İmproves sleep quality in older alduts. </a:t>
            </a:r>
            <a:r>
              <a:rPr lang="tr-TR" sz="1200" i="1" dirty="0">
                <a:solidFill>
                  <a:srgbClr val="0070C0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Journal of ADVENCED Nursing, 49(3):234-244.</a:t>
            </a:r>
            <a:endParaRPr lang="tr-T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988838"/>
            <a:ext cx="8515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 old people were monitored for 22 days</a:t>
            </a:r>
            <a:endParaRPr lang="tr-TR" sz="3200" b="1" dirty="0"/>
          </a:p>
        </p:txBody>
      </p:sp>
    </p:spTree>
    <p:extLst>
      <p:ext uri="{BB962C8B-B14F-4D97-AF65-F5344CB8AC3E}">
        <p14:creationId xmlns="" xmlns:p14="http://schemas.microsoft.com/office/powerpoint/2010/main" val="190457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92" y="1844824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170080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u="sng" dirty="0">
                <a:solidFill>
                  <a:srgbClr val="7030A0"/>
                </a:solidFill>
              </a:rPr>
              <a:t>The control group </a:t>
            </a:r>
            <a:r>
              <a:rPr lang="en-US" sz="3200" dirty="0"/>
              <a:t>received </a:t>
            </a:r>
            <a:endParaRPr lang="tr-TR" sz="3200" dirty="0" smtClean="0"/>
          </a:p>
          <a:p>
            <a:r>
              <a:rPr lang="tr-TR" sz="3200" dirty="0"/>
              <a:t> </a:t>
            </a:r>
            <a:r>
              <a:rPr lang="tr-TR" sz="3200" dirty="0" smtClean="0"/>
              <a:t> </a:t>
            </a:r>
            <a:r>
              <a:rPr lang="en-US" sz="3200" dirty="0" smtClean="0"/>
              <a:t>no </a:t>
            </a:r>
            <a:r>
              <a:rPr lang="en-US" sz="3200" dirty="0"/>
              <a:t>intervention.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On </a:t>
            </a:r>
            <a:r>
              <a:rPr lang="en-US" sz="3200" dirty="0">
                <a:solidFill>
                  <a:srgbClr val="FF0000"/>
                </a:solidFill>
              </a:rPr>
              <a:t>the first day the </a:t>
            </a:r>
            <a:endParaRPr lang="tr-TR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identification </a:t>
            </a:r>
            <a:r>
              <a:rPr lang="en-US" sz="3200" dirty="0">
                <a:solidFill>
                  <a:srgbClr val="FF0000"/>
                </a:solidFill>
              </a:rPr>
              <a:t>form </a:t>
            </a:r>
            <a:r>
              <a:rPr lang="en-US" sz="3200" dirty="0"/>
              <a:t>was applied.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3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7030A0"/>
                </a:solidFill>
              </a:rPr>
              <a:t>On </a:t>
            </a:r>
            <a:r>
              <a:rPr lang="en-US" sz="3200" dirty="0">
                <a:solidFill>
                  <a:srgbClr val="7030A0"/>
                </a:solidFill>
              </a:rPr>
              <a:t>days 1, 8, 15 and 22</a:t>
            </a:r>
            <a:r>
              <a:rPr lang="en-US" sz="3200" dirty="0"/>
              <a:t>, the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Beck Anxiety Scale </a:t>
            </a:r>
            <a:r>
              <a:rPr lang="en-US" sz="3200" dirty="0"/>
              <a:t>and the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Comfort Scale</a:t>
            </a:r>
            <a:r>
              <a:rPr lang="en-US" sz="3200" dirty="0"/>
              <a:t> were applied.</a:t>
            </a:r>
          </a:p>
        </p:txBody>
      </p:sp>
    </p:spTree>
    <p:extLst>
      <p:ext uri="{BB962C8B-B14F-4D97-AF65-F5344CB8AC3E}">
        <p14:creationId xmlns="" xmlns:p14="http://schemas.microsoft.com/office/powerpoint/2010/main" val="36467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3023878" cy="220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7800" y="2420888"/>
            <a:ext cx="8568952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u="sng" dirty="0">
                <a:latin typeface="Calibri"/>
                <a:ea typeface="Calibri"/>
                <a:cs typeface="Arial"/>
              </a:rPr>
              <a:t>In the experimental group</a:t>
            </a:r>
            <a:endParaRPr lang="tr-TR" sz="3200" b="1" u="sng" dirty="0">
              <a:latin typeface="Calibri"/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On the first day, </a:t>
            </a:r>
            <a:endParaRPr lang="tr-TR" sz="3200" dirty="0" smtClean="0">
              <a:solidFill>
                <a:srgbClr val="00B050"/>
              </a:solidFill>
              <a:latin typeface="Calibri"/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dirty="0" smtClean="0">
                <a:latin typeface="Calibri"/>
                <a:ea typeface="Calibri"/>
                <a:cs typeface="Arial"/>
              </a:rPr>
              <a:t>the </a:t>
            </a:r>
            <a:r>
              <a:rPr lang="en-US" sz="3200" dirty="0">
                <a:latin typeface="Calibri"/>
                <a:ea typeface="Calibri"/>
                <a:cs typeface="Arial"/>
              </a:rPr>
              <a:t>identification form, the Beck Anxiety Scale and the General Comfort Scale were applied before the application of music.</a:t>
            </a:r>
            <a:endParaRPr lang="tr-TR" sz="32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56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257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36912"/>
            <a:ext cx="856895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+mn-lt"/>
                <a:ea typeface="Calibri"/>
                <a:cs typeface="Arial"/>
              </a:rPr>
              <a:t>An expert music teacher was consulted to determine music which would be restful for the old people</a:t>
            </a:r>
            <a:r>
              <a:rPr lang="en-US" sz="2800" dirty="0" smtClean="0">
                <a:latin typeface="+mn-lt"/>
                <a:ea typeface="Calibri"/>
                <a:cs typeface="Arial"/>
              </a:rPr>
              <a:t>,</a:t>
            </a:r>
            <a:endParaRPr lang="tr-TR" sz="2800" dirty="0" smtClean="0">
              <a:latin typeface="+mn-lt"/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800" dirty="0" smtClean="0">
                <a:latin typeface="+mn-lt"/>
                <a:ea typeface="Calibri"/>
                <a:cs typeface="Arial"/>
              </a:rPr>
              <a:t> </a:t>
            </a:r>
            <a:r>
              <a:rPr lang="en-US" sz="2800" dirty="0">
                <a:latin typeface="+mn-lt"/>
                <a:ea typeface="Calibri"/>
                <a:cs typeface="Arial"/>
              </a:rPr>
              <a:t>and a piece of </a:t>
            </a:r>
            <a:endParaRPr lang="tr-TR" sz="2800" dirty="0" smtClean="0">
              <a:latin typeface="+mn-lt"/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FF00FF"/>
                </a:solidFill>
                <a:latin typeface="+mn-lt"/>
                <a:ea typeface="Calibri"/>
                <a:cs typeface="Arial"/>
              </a:rPr>
              <a:t>Turkish </a:t>
            </a:r>
            <a:r>
              <a:rPr lang="en-US" sz="2800" dirty="0">
                <a:solidFill>
                  <a:srgbClr val="FF00FF"/>
                </a:solidFill>
                <a:latin typeface="+mn-lt"/>
                <a:ea typeface="Calibri"/>
                <a:cs typeface="Arial"/>
              </a:rPr>
              <a:t>classical music (</a:t>
            </a:r>
            <a:r>
              <a:rPr lang="en-US" sz="2800" dirty="0" err="1">
                <a:solidFill>
                  <a:srgbClr val="FF00FF"/>
                </a:solidFill>
                <a:latin typeface="+mn-lt"/>
                <a:ea typeface="Calibri"/>
                <a:cs typeface="Arial"/>
              </a:rPr>
              <a:t>Nihavend</a:t>
            </a:r>
            <a:r>
              <a:rPr lang="en-US" sz="2800" dirty="0">
                <a:solidFill>
                  <a:srgbClr val="FF00FF"/>
                </a:solidFill>
                <a:latin typeface="+mn-lt"/>
                <a:ea typeface="Calibri"/>
                <a:cs typeface="Arial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+mn-lt"/>
                <a:ea typeface="Calibri"/>
                <a:cs typeface="Arial"/>
              </a:rPr>
              <a:t>makamı</a:t>
            </a:r>
            <a:r>
              <a:rPr lang="en-US" sz="2800" dirty="0" smtClean="0">
                <a:solidFill>
                  <a:srgbClr val="FF00FF"/>
                </a:solidFill>
                <a:latin typeface="+mn-lt"/>
                <a:ea typeface="Calibri"/>
                <a:cs typeface="Arial"/>
              </a:rPr>
              <a:t>)</a:t>
            </a:r>
            <a:endParaRPr lang="tr-TR" sz="2800" dirty="0" smtClean="0">
              <a:solidFill>
                <a:srgbClr val="FF00FF"/>
              </a:solidFill>
              <a:latin typeface="+mn-lt"/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800" dirty="0" smtClean="0">
                <a:latin typeface="+mn-lt"/>
                <a:ea typeface="Calibri"/>
                <a:cs typeface="Arial"/>
              </a:rPr>
              <a:t>was </a:t>
            </a:r>
            <a:r>
              <a:rPr lang="en-US" sz="2800" dirty="0">
                <a:latin typeface="+mn-lt"/>
                <a:ea typeface="Calibri"/>
                <a:cs typeface="Arial"/>
              </a:rPr>
              <a:t>chosen for its relaxing effect.</a:t>
            </a:r>
            <a:endParaRPr lang="tr-TR" sz="2800" dirty="0">
              <a:effectLst/>
              <a:latin typeface="+mn-l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279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400" kern="1200" dirty="0">
                <a:solidFill>
                  <a:srgbClr val="00B050"/>
                </a:solidFill>
                <a:latin typeface="Arial" charset="0"/>
                <a:cs typeface="Arial" charset="0"/>
              </a:rPr>
              <a:t>Comfort, </a:t>
            </a:r>
            <a:endParaRPr lang="tr-TR" sz="2400" kern="12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which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includes relief, </a:t>
            </a:r>
            <a:endParaRPr lang="tr-TR" sz="2400" kern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achieving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tranquility and the ability to overcome problems, is a subjective concept.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One way of making this concept </a:t>
            </a:r>
            <a:endParaRPr lang="tr-TR" sz="2400" kern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objective as possible is the ability to measure it.</a:t>
            </a:r>
          </a:p>
          <a:p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4211960" y="594928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tr-TR" sz="1000" dirty="0">
                <a:solidFill>
                  <a:srgbClr val="00B050"/>
                </a:solidFill>
              </a:rPr>
              <a:t>Bekiroğlu,  T.  (2011).  Klasik  Türk  Müziğinin  Hipertansiyon </a:t>
            </a:r>
          </a:p>
          <a:p>
            <a:pPr lvl="0" algn="r"/>
            <a:r>
              <a:rPr lang="tr-TR" sz="1000" dirty="0">
                <a:solidFill>
                  <a:srgbClr val="00B050"/>
                </a:solidFill>
              </a:rPr>
              <a:t>Hastalarının  Kan  Basınçlarına  Ve  Anksiyete  Düzeylerine  Etkisi, </a:t>
            </a:r>
          </a:p>
          <a:p>
            <a:pPr lvl="0" algn="r"/>
            <a:r>
              <a:rPr lang="tr-TR" sz="1000" dirty="0">
                <a:solidFill>
                  <a:srgbClr val="00B050"/>
                </a:solidFill>
              </a:rPr>
              <a:t>Gaziantep Ü. Sağlık Bilimleri Enstitüsü, Yükseklisans Tezi, Gaziantep.</a:t>
            </a:r>
          </a:p>
        </p:txBody>
      </p:sp>
    </p:spTree>
    <p:extLst>
      <p:ext uri="{BB962C8B-B14F-4D97-AF65-F5344CB8AC3E}">
        <p14:creationId xmlns="" xmlns:p14="http://schemas.microsoft.com/office/powerpoint/2010/main" val="3574558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30 minutes </a:t>
            </a:r>
            <a:r>
              <a:rPr lang="en-US" dirty="0"/>
              <a:t>of music was played </a:t>
            </a:r>
            <a:r>
              <a:rPr lang="en-US" dirty="0" smtClean="0"/>
              <a:t>to</a:t>
            </a:r>
            <a:endParaRPr lang="tr-TR" dirty="0" smtClean="0"/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FF5050"/>
                </a:solidFill>
              </a:rPr>
              <a:t> </a:t>
            </a:r>
            <a:r>
              <a:rPr lang="en-US" u="sng" dirty="0">
                <a:solidFill>
                  <a:srgbClr val="FF5050"/>
                </a:solidFill>
              </a:rPr>
              <a:t>the experimental group </a:t>
            </a:r>
            <a:endParaRPr lang="tr-TR" u="sng" dirty="0" smtClean="0">
              <a:solidFill>
                <a:srgbClr val="FF505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between </a:t>
            </a:r>
            <a:r>
              <a:rPr lang="en-US" dirty="0">
                <a:solidFill>
                  <a:srgbClr val="0099CC"/>
                </a:solidFill>
              </a:rPr>
              <a:t>20:00 to 22:00 </a:t>
            </a:r>
            <a:endParaRPr lang="tr-TR" dirty="0" smtClean="0">
              <a:solidFill>
                <a:srgbClr val="0099CC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for </a:t>
            </a:r>
            <a:r>
              <a:rPr lang="en-US" dirty="0">
                <a:solidFill>
                  <a:srgbClr val="7030A0"/>
                </a:solidFill>
              </a:rPr>
              <a:t>22 days.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99CC"/>
                </a:solidFill>
              </a:rPr>
              <a:t>On days 8, 15 and 22, </a:t>
            </a:r>
            <a:endParaRPr lang="tr-TR" dirty="0" smtClean="0">
              <a:solidFill>
                <a:srgbClr val="0099CC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General Comfort Scale and the Beck Anxiety Scale were applied.</a:t>
            </a:r>
          </a:p>
          <a:p>
            <a:pPr algn="ctr"/>
            <a:endParaRPr lang="tr-T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847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4482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u="sng" dirty="0"/>
              <a:t>Examining the relevant literature</a:t>
            </a:r>
            <a:r>
              <a:rPr lang="en-US" dirty="0" smtClean="0"/>
              <a:t>,</a:t>
            </a:r>
            <a:endParaRPr lang="tr-TR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 </a:t>
            </a:r>
            <a:r>
              <a:rPr lang="en-US" dirty="0"/>
              <a:t>it was seen that music had been played to this age group for </a:t>
            </a:r>
            <a:endParaRPr lang="tr-TR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periods </a:t>
            </a:r>
            <a:r>
              <a:rPr lang="en-US" dirty="0"/>
              <a:t>of </a:t>
            </a:r>
            <a:r>
              <a:rPr lang="en-US" dirty="0">
                <a:solidFill>
                  <a:srgbClr val="0099CC"/>
                </a:solidFill>
              </a:rPr>
              <a:t>25-30 minutes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332656"/>
            <a:ext cx="7847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13176"/>
            <a:ext cx="67056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8123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In the literature, </a:t>
            </a:r>
            <a:endParaRPr lang="tr-TR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music </a:t>
            </a:r>
            <a:r>
              <a:rPr lang="en-US" dirty="0"/>
              <a:t>had been played to old people between </a:t>
            </a:r>
            <a:r>
              <a:rPr lang="en-US" b="1" dirty="0"/>
              <a:t>20:00 and 22:00</a:t>
            </a:r>
            <a:r>
              <a:rPr lang="en-US" dirty="0"/>
              <a:t>, as the most suitable time, after they had completed activities such as shopping or eating supper.</a:t>
            </a:r>
            <a:endParaRPr lang="tr-T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9" y="332656"/>
            <a:ext cx="7847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21288"/>
            <a:ext cx="6480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5610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 order to provide motivation and to make the experience more memorable, daily plans were used with the old people</a:t>
            </a:r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3597001"/>
              </p:ext>
            </p:extLst>
          </p:nvPr>
        </p:nvGraphicFramePr>
        <p:xfrm>
          <a:off x="395536" y="4077072"/>
          <a:ext cx="8352932" cy="196291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043663"/>
                <a:gridCol w="1043663"/>
                <a:gridCol w="1043663"/>
                <a:gridCol w="1043663"/>
                <a:gridCol w="1044570"/>
                <a:gridCol w="1044570"/>
                <a:gridCol w="1044570"/>
                <a:gridCol w="104457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 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 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 </a:t>
                      </a:r>
                      <a:r>
                        <a:rPr lang="tr-TR" sz="1600" dirty="0" smtClean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 </a:t>
                      </a:r>
                      <a:r>
                        <a:rPr lang="tr-TR" sz="1600" dirty="0" smtClean="0">
                          <a:effectLst/>
                        </a:rPr>
                        <a:t>4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 </a:t>
                      </a:r>
                      <a:r>
                        <a:rPr lang="tr-TR" sz="1600" dirty="0" smtClean="0">
                          <a:effectLst/>
                        </a:rPr>
                        <a:t>5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 </a:t>
                      </a:r>
                      <a:r>
                        <a:rPr lang="tr-TR" sz="1600" dirty="0" smtClean="0">
                          <a:effectLst/>
                        </a:rPr>
                        <a:t>6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Day </a:t>
                      </a:r>
                      <a:r>
                        <a:rPr lang="tr-TR" sz="1600" dirty="0" smtClean="0">
                          <a:effectLst/>
                        </a:rPr>
                        <a:t>7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Week 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Week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I listened to music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Week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I listened to music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I listened to music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I listened to music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I listened to music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I listened to music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I listened to music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I listened to music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3884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Dependent and Independent </a:t>
            </a:r>
            <a:r>
              <a:rPr lang="tr-TR" dirty="0" smtClean="0"/>
              <a:t>Variables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Dependent </a:t>
            </a:r>
            <a:r>
              <a:rPr lang="en-US" dirty="0">
                <a:solidFill>
                  <a:srgbClr val="FF0000"/>
                </a:solidFill>
              </a:rPr>
              <a:t>variables: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 old people’s total mean scores on the Beck and Comfort </a:t>
            </a:r>
            <a:r>
              <a:rPr lang="en-US" dirty="0" smtClean="0"/>
              <a:t>Scales</a:t>
            </a:r>
            <a:endParaRPr lang="en-US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3240360" cy="183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177281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Independent variables: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The old people’s age, gender, marital status, education level and </a:t>
            </a: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chronic </a:t>
            </a:r>
            <a:r>
              <a:rPr lang="en-US" sz="2800" dirty="0"/>
              <a:t>illness; environmental factors and music.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096080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EVALUATION OF STUDY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1628800"/>
            <a:ext cx="59766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The difference between groups by week was examined with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Mann-Whitney test,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and the difference between total mean scores between weeks was examined with Least Significant Difference (LSD) analysis.</a:t>
            </a:r>
          </a:p>
        </p:txBody>
      </p:sp>
      <p:pic>
        <p:nvPicPr>
          <p:cNvPr id="8" name="Picture 4" descr="eg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060848"/>
            <a:ext cx="23042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7173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ETHICS</a:t>
            </a: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804403" cy="224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7904" y="1556792"/>
            <a:ext cx="4932040" cy="500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/>
              <a:t>The study was performed in accordance with ethical principles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/>
              <a:t>Written permission was obtained from the Nursing Faculty Scientific Ethics Committee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/>
              <a:t>and informed consent was obtained from all participants</a:t>
            </a:r>
          </a:p>
        </p:txBody>
      </p:sp>
    </p:spTree>
    <p:extLst>
      <p:ext uri="{BB962C8B-B14F-4D97-AF65-F5344CB8AC3E}">
        <p14:creationId xmlns="" xmlns:p14="http://schemas.microsoft.com/office/powerpoint/2010/main" val="973247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tr-TR" sz="4800" b="1" dirty="0">
                <a:solidFill>
                  <a:srgbClr val="FF0000"/>
                </a:solidFill>
              </a:rPr>
              <a:t>FINDINGS</a:t>
            </a: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26" b="762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3749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sz="2400" dirty="0"/>
              <a:t>Total Mean Score Distribution of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Experimental </a:t>
            </a:r>
            <a:r>
              <a:rPr lang="en-US" sz="2400" dirty="0"/>
              <a:t>and Control Groups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on </a:t>
            </a:r>
            <a:r>
              <a:rPr lang="en-US" sz="2400" dirty="0"/>
              <a:t>General Comfort Scale </a:t>
            </a:r>
            <a:r>
              <a:rPr lang="en-US" sz="2400" u="sng" dirty="0"/>
              <a:t>by Weeks</a:t>
            </a:r>
            <a:r>
              <a:rPr lang="tr-TR" sz="2400" dirty="0"/>
              <a:t/>
            </a:r>
            <a:br>
              <a:rPr lang="tr-TR" sz="2400" dirty="0"/>
            </a:br>
            <a:endParaRPr lang="tr-T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772816"/>
            <a:ext cx="37547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A statistically significant difference was found between </a:t>
            </a:r>
            <a:endParaRPr lang="tr-TR" sz="240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99CC"/>
                </a:solidFill>
              </a:rPr>
              <a:t>total </a:t>
            </a:r>
            <a:r>
              <a:rPr lang="en-US" sz="2400" dirty="0">
                <a:solidFill>
                  <a:srgbClr val="0099CC"/>
                </a:solidFill>
              </a:rPr>
              <a:t>mean scores on the General Comfort </a:t>
            </a:r>
            <a:r>
              <a:rPr lang="en-US" sz="2400" dirty="0" smtClean="0">
                <a:solidFill>
                  <a:srgbClr val="0099CC"/>
                </a:solidFill>
              </a:rPr>
              <a:t>Scale</a:t>
            </a:r>
            <a:endParaRPr lang="tr-TR" sz="2400" dirty="0" smtClean="0">
              <a:solidFill>
                <a:srgbClr val="0099CC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99CC"/>
                </a:solidFill>
              </a:rPr>
              <a:t> </a:t>
            </a:r>
            <a:r>
              <a:rPr lang="en-US" sz="2400" dirty="0"/>
              <a:t>of old people </a:t>
            </a:r>
            <a:endParaRPr lang="tr-TR" sz="2400" dirty="0" smtClean="0"/>
          </a:p>
          <a:p>
            <a:pPr marL="0" indent="0" algn="ctr">
              <a:buNone/>
            </a:pPr>
            <a:r>
              <a:rPr lang="en-US" sz="2400" dirty="0" smtClean="0"/>
              <a:t>in </a:t>
            </a:r>
            <a:r>
              <a:rPr lang="en-US" sz="2400" dirty="0"/>
              <a:t>the experimental group by </a:t>
            </a:r>
            <a:r>
              <a:rPr lang="en-US" sz="2400" dirty="0" smtClean="0"/>
              <a:t>weeks</a:t>
            </a:r>
            <a:endParaRPr lang="tr-TR" sz="2400" dirty="0" smtClean="0"/>
          </a:p>
          <a:p>
            <a:pPr marL="0" indent="0" algn="ctr">
              <a:buNone/>
            </a:pPr>
            <a:r>
              <a:rPr lang="en-US" sz="2400" dirty="0" smtClean="0"/>
              <a:t> </a:t>
            </a:r>
            <a:r>
              <a:rPr lang="en-US" sz="2400" dirty="0"/>
              <a:t>(χ2=30.558, p=0.000).</a:t>
            </a:r>
            <a:endParaRPr lang="tr-TR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0776935"/>
              </p:ext>
            </p:extLst>
          </p:nvPr>
        </p:nvGraphicFramePr>
        <p:xfrm>
          <a:off x="4716016" y="1916832"/>
          <a:ext cx="3672408" cy="40096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6204"/>
                <a:gridCol w="1836204"/>
              </a:tblGrid>
              <a:tr h="545203"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2"/>
                          </a:solidFill>
                        </a:rPr>
                        <a:t>WEEKS		</a:t>
                      </a:r>
                      <a:endParaRPr lang="tr-T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2"/>
                          </a:solidFill>
                        </a:rPr>
                        <a:t>Experimental Group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2"/>
                          </a:solidFill>
                        </a:rPr>
                        <a:t>X ±Ss</a:t>
                      </a:r>
                    </a:p>
                  </a:txBody>
                  <a:tcPr>
                    <a:solidFill>
                      <a:srgbClr val="0099CC"/>
                    </a:solidFill>
                  </a:tcPr>
                </a:tc>
              </a:tr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Week 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3.19±0.38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</a:tr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Week 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3.23±0.32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</a:tr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Week 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3.40±0.27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</a:tr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Week 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3.58±0.25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</a:tr>
              <a:tr h="54520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χ</a:t>
                      </a:r>
                      <a:r>
                        <a:rPr kumimoji="0" lang="tr-TR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=30.558, p=0.000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6686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Mean Score Distribution </a:t>
            </a:r>
            <a:r>
              <a:rPr lang="en-US" sz="2400" dirty="0" smtClean="0"/>
              <a:t>of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Experimental and Control </a:t>
            </a:r>
            <a:r>
              <a:rPr lang="en-US" sz="2400" dirty="0" smtClean="0"/>
              <a:t>Groups on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General Comfort Scale by Weeks</a:t>
            </a:r>
            <a:endParaRPr lang="tr-TR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9807771"/>
              </p:ext>
            </p:extLst>
          </p:nvPr>
        </p:nvGraphicFramePr>
        <p:xfrm>
          <a:off x="5292080" y="1988840"/>
          <a:ext cx="3322712" cy="430567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61356"/>
                <a:gridCol w="1661356"/>
              </a:tblGrid>
              <a:tr h="1076418"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2"/>
                          </a:solidFill>
                        </a:rPr>
                        <a:t>WEEKS		</a:t>
                      </a:r>
                      <a:endParaRPr lang="tr-T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2"/>
                          </a:solidFill>
                        </a:rPr>
                        <a:t>Control  Group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chemeClr val="tx2"/>
                          </a:solidFill>
                        </a:rPr>
                        <a:t>X ±Ss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820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Week 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2.97±0.30</a:t>
                      </a:r>
                      <a:endParaRPr lang="tr-T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53820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Week 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3.01±0.33</a:t>
                      </a:r>
                      <a:endParaRPr lang="tr-T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53820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Week 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3.08±0.32</a:t>
                      </a:r>
                      <a:endParaRPr lang="tr-T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53820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Week 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3.09±0.43</a:t>
                      </a:r>
                      <a:endParaRPr lang="tr-T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107641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χ</a:t>
                      </a:r>
                      <a:r>
                        <a:rPr lang="tr-TR" sz="2000" baseline="30000" dirty="0"/>
                        <a:t>2</a:t>
                      </a:r>
                      <a:r>
                        <a:rPr lang="tr-TR" sz="2000" dirty="0"/>
                        <a:t>=5.033, p=0.169</a:t>
                      </a:r>
                      <a:endParaRPr lang="tr-T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1916832"/>
            <a:ext cx="4572000" cy="39241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800" dirty="0">
                <a:latin typeface="+mn-lt"/>
                <a:ea typeface="Calibri"/>
                <a:cs typeface="Arial"/>
              </a:rPr>
              <a:t>No statistically significant difference was found </a:t>
            </a:r>
            <a:r>
              <a:rPr lang="en-US" sz="2800" dirty="0" smtClean="0">
                <a:latin typeface="+mn-lt"/>
                <a:ea typeface="Calibri"/>
                <a:cs typeface="Arial"/>
              </a:rPr>
              <a:t>between</a:t>
            </a:r>
            <a:endParaRPr lang="tr-TR" sz="2800" dirty="0" smtClean="0">
              <a:latin typeface="+mn-lt"/>
              <a:ea typeface="Calibri"/>
              <a:cs typeface="Arial"/>
            </a:endParaRPr>
          </a:p>
          <a:p>
            <a:pPr algn="ctr">
              <a:spcAft>
                <a:spcPts val="1000"/>
              </a:spcAft>
            </a:pPr>
            <a:r>
              <a:rPr lang="en-US" sz="2800" dirty="0" smtClean="0">
                <a:latin typeface="+mn-lt"/>
                <a:ea typeface="Calibri"/>
                <a:cs typeface="Arial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+mn-lt"/>
                <a:ea typeface="Calibri"/>
                <a:cs typeface="Arial"/>
              </a:rPr>
              <a:t>total mean scores on the General Comfort Scale</a:t>
            </a:r>
            <a:r>
              <a:rPr lang="en-US" sz="2800" dirty="0">
                <a:latin typeface="+mn-lt"/>
                <a:ea typeface="Calibri"/>
                <a:cs typeface="Arial"/>
              </a:rPr>
              <a:t> </a:t>
            </a:r>
            <a:endParaRPr lang="tr-TR" sz="2800" dirty="0" smtClean="0">
              <a:latin typeface="+mn-lt"/>
              <a:ea typeface="Calibri"/>
              <a:cs typeface="Arial"/>
            </a:endParaRPr>
          </a:p>
          <a:p>
            <a:pPr algn="ctr">
              <a:spcAft>
                <a:spcPts val="1000"/>
              </a:spcAft>
            </a:pPr>
            <a:r>
              <a:rPr lang="en-US" sz="2800" dirty="0" smtClean="0">
                <a:latin typeface="+mn-lt"/>
                <a:ea typeface="Calibri"/>
                <a:cs typeface="Arial"/>
              </a:rPr>
              <a:t>of </a:t>
            </a:r>
            <a:r>
              <a:rPr lang="en-US" sz="2800" dirty="0">
                <a:latin typeface="+mn-lt"/>
                <a:ea typeface="Calibri"/>
                <a:cs typeface="Arial"/>
              </a:rPr>
              <a:t>old people in the control group by </a:t>
            </a:r>
            <a:r>
              <a:rPr lang="en-US" sz="2800" dirty="0" smtClean="0">
                <a:latin typeface="+mn-lt"/>
                <a:ea typeface="Calibri"/>
                <a:cs typeface="Arial"/>
              </a:rPr>
              <a:t>weeks</a:t>
            </a:r>
            <a:endParaRPr lang="tr-TR" sz="2800" dirty="0" smtClean="0">
              <a:latin typeface="+mn-lt"/>
              <a:ea typeface="Calibri"/>
              <a:cs typeface="Arial"/>
            </a:endParaRPr>
          </a:p>
          <a:p>
            <a:pPr algn="ctr">
              <a:spcAft>
                <a:spcPts val="1000"/>
              </a:spcAft>
            </a:pPr>
            <a:r>
              <a:rPr lang="en-US" sz="2800" dirty="0" smtClean="0">
                <a:latin typeface="+mn-lt"/>
                <a:ea typeface="Calibri"/>
                <a:cs typeface="Arial"/>
              </a:rPr>
              <a:t> </a:t>
            </a:r>
            <a:r>
              <a:rPr lang="en-US" sz="2800" dirty="0">
                <a:latin typeface="+mn-lt"/>
                <a:ea typeface="Calibri"/>
                <a:cs typeface="Arial"/>
              </a:rPr>
              <a:t>(χ</a:t>
            </a:r>
            <a:r>
              <a:rPr lang="en-US" sz="2800" baseline="30000" dirty="0">
                <a:latin typeface="+mn-lt"/>
                <a:ea typeface="Calibri"/>
                <a:cs typeface="Arial"/>
              </a:rPr>
              <a:t>2</a:t>
            </a:r>
            <a:r>
              <a:rPr lang="en-US" sz="2800" dirty="0">
                <a:latin typeface="+mn-lt"/>
                <a:ea typeface="Calibri"/>
                <a:cs typeface="Arial"/>
              </a:rPr>
              <a:t>=5.033, p=0.169).</a:t>
            </a:r>
            <a:endParaRPr lang="tr-TR" sz="2800" dirty="0">
              <a:effectLst/>
              <a:latin typeface="+mn-l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611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16938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84482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According to </a:t>
            </a:r>
            <a:r>
              <a:rPr lang="en-US" sz="2000" dirty="0" err="1">
                <a:solidFill>
                  <a:srgbClr val="000000"/>
                </a:solidFill>
              </a:rPr>
              <a:t>Kolcaba’s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Comfort Theory</a:t>
            </a:r>
            <a:r>
              <a:rPr lang="en-US" sz="2000" dirty="0">
                <a:solidFill>
                  <a:srgbClr val="000000"/>
                </a:solidFill>
              </a:rPr>
              <a:t>, nurses identify the comfort needs of individuals in a stressful health care environment, and implement nursing approaches to increase comfort concerning unmet needs, evaluating the extent to which they achieve the result of eliminating anxiety or reducing it to a minimum.</a:t>
            </a:r>
            <a:endParaRPr lang="tr-TR" sz="2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573325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tr-TR" sz="1000" dirty="0">
                <a:solidFill>
                  <a:srgbClr val="0070C0"/>
                </a:solidFill>
              </a:rPr>
              <a:t>*Karabacak, Ü. (2004).  Meme Kanserli hastalarda </a:t>
            </a:r>
          </a:p>
          <a:p>
            <a:pPr lvl="0" algn="r"/>
            <a:r>
              <a:rPr lang="tr-TR" sz="1000" dirty="0">
                <a:solidFill>
                  <a:srgbClr val="0070C0"/>
                </a:solidFill>
              </a:rPr>
              <a:t>Konforu Destekleyici </a:t>
            </a:r>
          </a:p>
          <a:p>
            <a:pPr lvl="0" algn="r"/>
            <a:r>
              <a:rPr lang="tr-TR" sz="1000" dirty="0">
                <a:solidFill>
                  <a:srgbClr val="0070C0"/>
                </a:solidFill>
              </a:rPr>
              <a:t>Hemşirelik  Bakımının  Ve  Eğitiminin</a:t>
            </a:r>
          </a:p>
          <a:p>
            <a:pPr lvl="0" algn="r"/>
            <a:r>
              <a:rPr lang="tr-TR" sz="1000" dirty="0">
                <a:solidFill>
                  <a:srgbClr val="0070C0"/>
                </a:solidFill>
              </a:rPr>
              <a:t>  Radyoterapi  Uygulaması  ile </a:t>
            </a:r>
          </a:p>
          <a:p>
            <a:pPr lvl="0" algn="r"/>
            <a:r>
              <a:rPr lang="tr-TR" sz="1000" dirty="0">
                <a:solidFill>
                  <a:srgbClr val="0070C0"/>
                </a:solidFill>
              </a:rPr>
              <a:t>Etkileşimi, İ. Ü. Sağlık Bilimleri Enstitüsü, Doktora Tezi, İstanbul.</a:t>
            </a:r>
          </a:p>
        </p:txBody>
      </p:sp>
    </p:spTree>
    <p:extLst>
      <p:ext uri="{BB962C8B-B14F-4D97-AF65-F5344CB8AC3E}">
        <p14:creationId xmlns="" xmlns:p14="http://schemas.microsoft.com/office/powerpoint/2010/main" val="4210831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differences between weeks of the </a:t>
            </a:r>
            <a:r>
              <a:rPr lang="en-US" sz="2400" dirty="0" smtClean="0"/>
              <a:t>mean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total Comfort Scale score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of </a:t>
            </a:r>
            <a:r>
              <a:rPr lang="en-US" sz="2400" dirty="0"/>
              <a:t>the experimental group were examined.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Calibri"/>
                <a:ea typeface="Calibri"/>
              </a:rPr>
              <a:t>No significant difference was found in Weeks 1 and 2,</a:t>
            </a:r>
            <a:endParaRPr lang="tr-TR" sz="24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latin typeface="Calibri"/>
                <a:ea typeface="Calibri"/>
              </a:rPr>
              <a:t>but 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Calibri"/>
              </a:rPr>
              <a:t>a significant difference was found</a:t>
            </a:r>
            <a:r>
              <a:rPr lang="en-US" sz="2400" dirty="0">
                <a:latin typeface="Calibri"/>
                <a:ea typeface="Calibri"/>
              </a:rPr>
              <a:t> between Weeks 3 and 4 (p&lt;0.05).</a:t>
            </a:r>
            <a:endParaRPr lang="tr-TR" sz="24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tr-TR" sz="2400" dirty="0" smtClean="0">
              <a:solidFill>
                <a:srgbClr val="FF0000"/>
              </a:solidFill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solidFill>
                  <a:srgbClr val="FF0000"/>
                </a:solidFill>
                <a:latin typeface="Calibri"/>
                <a:ea typeface="Calibri"/>
              </a:rPr>
              <a:t>There 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</a:rPr>
              <a:t>was a significant difference</a:t>
            </a:r>
            <a:r>
              <a:rPr lang="en-US" sz="2400" dirty="0">
                <a:latin typeface="Calibri"/>
                <a:ea typeface="Calibri"/>
              </a:rPr>
              <a:t> between Week 2 and Weeks 3 and 4 (p&lt;0.05),</a:t>
            </a:r>
            <a:endParaRPr lang="tr-TR" sz="2400" dirty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tr-TR" sz="2400" dirty="0" smtClean="0">
              <a:latin typeface="Calibri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400" dirty="0" smtClean="0">
                <a:latin typeface="Calibri"/>
                <a:ea typeface="Calibri"/>
              </a:rPr>
              <a:t>and 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Calibri"/>
              </a:rPr>
              <a:t>a statistically significant difference</a:t>
            </a:r>
            <a:r>
              <a:rPr lang="en-US" sz="2400" dirty="0">
                <a:latin typeface="Calibri"/>
                <a:ea typeface="Calibri"/>
              </a:rPr>
              <a:t> was also found between Weeks 3 and 4 (p&lt;0.05).</a:t>
            </a:r>
            <a:endParaRPr lang="tr-TR" sz="2400" dirty="0">
              <a:latin typeface="Calibri"/>
              <a:ea typeface="Calibri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2875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In the control group: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/>
          <a:lstStyle/>
          <a:p>
            <a:pPr lv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</a:rPr>
              <a:t>No significant difference</a:t>
            </a:r>
            <a:r>
              <a:rPr lang="en-US" sz="2800" dirty="0">
                <a:latin typeface="Calibri"/>
                <a:ea typeface="Calibri"/>
              </a:rPr>
              <a:t> was found between Week 1 and Weeks 2, 3 and 4 (p&gt;0.05</a:t>
            </a:r>
            <a:r>
              <a:rPr lang="en-US" sz="2800" dirty="0" smtClean="0">
                <a:latin typeface="Calibri"/>
                <a:ea typeface="Calibri"/>
              </a:rPr>
              <a:t>),</a:t>
            </a:r>
            <a:endParaRPr lang="tr-TR" sz="2800" dirty="0">
              <a:latin typeface="Calibri"/>
              <a:ea typeface="Calibri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</a:rPr>
              <a:t>no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</a:rPr>
              <a:t>significant difference</a:t>
            </a:r>
            <a:r>
              <a:rPr lang="en-US" sz="2800" dirty="0">
                <a:latin typeface="Calibri"/>
                <a:ea typeface="Calibri"/>
              </a:rPr>
              <a:t> was found between Week 2 and Weeks 3 and 4 (p&gt;0.05),</a:t>
            </a:r>
            <a:endParaRPr lang="tr-TR" sz="2800" dirty="0">
              <a:latin typeface="Calibri"/>
              <a:ea typeface="Calibri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dirty="0">
                <a:latin typeface="Calibri"/>
                <a:ea typeface="Calibri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</a:rPr>
              <a:t>no significant difference</a:t>
            </a:r>
            <a:r>
              <a:rPr lang="en-US" sz="2800" dirty="0">
                <a:latin typeface="Calibri"/>
                <a:ea typeface="Calibri"/>
              </a:rPr>
              <a:t> was found between Weeks 3 and 4 (p&gt;0.05).</a:t>
            </a:r>
            <a:endParaRPr lang="tr-TR" sz="2800" dirty="0">
              <a:latin typeface="Calibri"/>
              <a:ea typeface="Calibri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319231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Distribution of Total Mean Scores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on </a:t>
            </a:r>
            <a:r>
              <a:rPr lang="en-US" sz="2400" dirty="0"/>
              <a:t>the Beck Anxiety Scale of the Old People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the Experimental and Control Groups by Weeks</a:t>
            </a:r>
            <a:endParaRPr lang="tr-TR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06571912"/>
              </p:ext>
            </p:extLst>
          </p:nvPr>
        </p:nvGraphicFramePr>
        <p:xfrm>
          <a:off x="467544" y="2204864"/>
          <a:ext cx="8229600" cy="314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76672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WEEKS		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Experimental Group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X ±Ss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Control Group</a:t>
                      </a:r>
                    </a:p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X ±Ss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Week 1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0375" algn="l"/>
                          <a:tab pos="871538" algn="ctr"/>
                        </a:tabLst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	    14.60±12.23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13.67±8.91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Week 2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11.42±9.98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12.64±7.84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Week 3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6.78±5.19</a:t>
                      </a: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13.32±9.53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Week 4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3.57±4.59</a:t>
                      </a: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11.32±8.13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	</a:t>
                      </a:r>
                      <a:endParaRPr lang="tr-TR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χ</a:t>
                      </a:r>
                      <a:r>
                        <a:rPr kumimoji="0" lang="tr-T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=42.416,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p=0.000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χ</a:t>
                      </a:r>
                      <a:r>
                        <a:rPr kumimoji="0" lang="tr-T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=4.601,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p=0.203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2858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Distribution Of Differences Between Weeks Of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en-US" sz="2000" dirty="0" smtClean="0"/>
              <a:t> Total Mean Scores On The Beck Anxiety Scale 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en-US" sz="2000" dirty="0" smtClean="0"/>
              <a:t>Of Old People In The Experimental And Control Groups</a:t>
            </a:r>
            <a:endParaRPr lang="tr-TR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1804270"/>
              </p:ext>
            </p:extLst>
          </p:nvPr>
        </p:nvGraphicFramePr>
        <p:xfrm>
          <a:off x="467544" y="2276872"/>
          <a:ext cx="8229600" cy="3662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1371600"/>
                <a:gridCol w="1505272"/>
                <a:gridCol w="1237928"/>
                <a:gridCol w="1371600"/>
                <a:gridCol w="137160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WEEKS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Experimental Group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 ±</a:t>
                      </a:r>
                      <a:r>
                        <a:rPr kumimoji="0" lang="tr-T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Ss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Control  Group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 ±Ss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</a:tr>
              <a:tr h="1854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Week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Week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-2.863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0.004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-1.084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0.278</a:t>
                      </a:r>
                    </a:p>
                  </a:txBody>
                  <a:tcPr marL="62495" marR="62495" marT="0" marB="0" horzOverflow="overflow"/>
                </a:tc>
              </a:tr>
              <a:tr h="18288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Week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-3.578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0.000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-0.293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0.770</a:t>
                      </a:r>
                    </a:p>
                  </a:txBody>
                  <a:tcPr marL="62495" marR="62495" marT="0" marB="0" horzOverflow="overflow"/>
                </a:tc>
              </a:tr>
              <a:tr h="18288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Week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-4.200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0.000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-1.531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0.126</a:t>
                      </a:r>
                    </a:p>
                  </a:txBody>
                  <a:tcPr marL="62495" marR="62495" marT="0" marB="0" horzOverflow="overflow"/>
                </a:tc>
              </a:tr>
              <a:tr h="1854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Week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Week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-2.649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-0.527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0.598</a:t>
                      </a:r>
                    </a:p>
                  </a:txBody>
                  <a:tcPr marL="62495" marR="62495" marT="0" marB="0" horzOverflow="overflow"/>
                </a:tc>
              </a:tr>
              <a:tr h="1854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Week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-4.115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0.000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-1.309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0.191</a:t>
                      </a:r>
                    </a:p>
                  </a:txBody>
                  <a:tcPr marL="62495" marR="62495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Week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Week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-3.612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0.000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-1.861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95" marR="6249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0.063</a:t>
                      </a:r>
                    </a:p>
                  </a:txBody>
                  <a:tcPr marL="62495" marR="62495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57803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DIFFERENCES BETWEEN WEEKS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THE TOTAL MEAN BECK SCALE SCORE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THE EXPERIMENTAL GROUP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FF"/>
                </a:solidFill>
              </a:rPr>
              <a:t>A </a:t>
            </a:r>
            <a:r>
              <a:rPr lang="en-US" sz="2400" dirty="0">
                <a:solidFill>
                  <a:srgbClr val="FF00FF"/>
                </a:solidFill>
              </a:rPr>
              <a:t>significant difference was </a:t>
            </a:r>
            <a:r>
              <a:rPr lang="en-US" sz="2400" dirty="0"/>
              <a:t>found between Week 1 and Weeks 2, 3 and 4 (p&lt;0.05),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</a:rPr>
              <a:t>a </a:t>
            </a:r>
            <a:r>
              <a:rPr lang="en-US" sz="2400" dirty="0">
                <a:solidFill>
                  <a:srgbClr val="00B0F0"/>
                </a:solidFill>
              </a:rPr>
              <a:t>significant difference </a:t>
            </a:r>
            <a:r>
              <a:rPr lang="en-US" sz="2400" dirty="0"/>
              <a:t>was also found between Week 2 and Weeks 3 and 4 (p&lt;0.05),</a:t>
            </a:r>
          </a:p>
          <a:p>
            <a:pPr>
              <a:buFont typeface="Wingdings" pitchFamily="2" charset="2"/>
              <a:buChar char="Ø"/>
            </a:pPr>
            <a:endParaRPr lang="tr-TR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92D050"/>
                </a:solidFill>
              </a:rPr>
              <a:t>and </a:t>
            </a:r>
            <a:r>
              <a:rPr lang="en-US" sz="2400" dirty="0">
                <a:solidFill>
                  <a:srgbClr val="92D050"/>
                </a:solidFill>
              </a:rPr>
              <a:t>a statistically significant difference </a:t>
            </a:r>
            <a:r>
              <a:rPr lang="en-US" sz="2400" dirty="0"/>
              <a:t>was found between Week 3 and Week 4 (p&lt;0.05).</a:t>
            </a:r>
          </a:p>
        </p:txBody>
      </p:sp>
    </p:spTree>
    <p:extLst>
      <p:ext uri="{BB962C8B-B14F-4D97-AF65-F5344CB8AC3E}">
        <p14:creationId xmlns="" xmlns:p14="http://schemas.microsoft.com/office/powerpoint/2010/main" val="3134389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In The Old People In The Control Group</a:t>
            </a:r>
            <a:endParaRPr lang="tr-T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92D050"/>
                </a:solidFill>
              </a:rPr>
              <a:t>No </a:t>
            </a:r>
            <a:r>
              <a:rPr lang="en-US" sz="2800" dirty="0">
                <a:solidFill>
                  <a:srgbClr val="92D050"/>
                </a:solidFill>
              </a:rPr>
              <a:t>significant difference </a:t>
            </a:r>
            <a:r>
              <a:rPr lang="en-US" sz="2800" dirty="0"/>
              <a:t>was found between Week 1 and Weeks 2, 3 and 4 (p&gt;0.05),</a:t>
            </a:r>
          </a:p>
          <a:p>
            <a:endParaRPr lang="tr-TR" sz="2800" dirty="0" smtClean="0"/>
          </a:p>
          <a:p>
            <a:r>
              <a:rPr lang="en-US" sz="2800" dirty="0" smtClean="0">
                <a:solidFill>
                  <a:srgbClr val="FF00FF"/>
                </a:solidFill>
              </a:rPr>
              <a:t>No </a:t>
            </a:r>
            <a:r>
              <a:rPr lang="en-US" sz="2800" dirty="0">
                <a:solidFill>
                  <a:srgbClr val="FF00FF"/>
                </a:solidFill>
              </a:rPr>
              <a:t>significant difference </a:t>
            </a:r>
            <a:r>
              <a:rPr lang="en-US" sz="2800" dirty="0"/>
              <a:t>was found between Week 2 and Weeks 3 and 4 (p&gt;0.05),</a:t>
            </a:r>
          </a:p>
          <a:p>
            <a:endParaRPr lang="tr-TR" sz="2800" dirty="0" smtClean="0"/>
          </a:p>
          <a:p>
            <a:r>
              <a:rPr lang="en-US" sz="2800" dirty="0" smtClean="0">
                <a:solidFill>
                  <a:srgbClr val="FF5050"/>
                </a:solidFill>
              </a:rPr>
              <a:t>And </a:t>
            </a:r>
            <a:r>
              <a:rPr lang="en-US" sz="2800" dirty="0">
                <a:solidFill>
                  <a:srgbClr val="FF5050"/>
                </a:solidFill>
              </a:rPr>
              <a:t>no significant difference </a:t>
            </a:r>
            <a:r>
              <a:rPr lang="en-US" sz="2800" dirty="0"/>
              <a:t>was found between Week 3 and Week 4 (p&gt;0.05).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="" xmlns:p14="http://schemas.microsoft.com/office/powerpoint/2010/main" val="2041150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Mean Scores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On The Beck Anxiety Scale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Of The Experimental And Control Groups By Weeks</a:t>
            </a:r>
            <a:endParaRPr lang="tr-TR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229600" cy="445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9877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tr-TR" sz="5400" dirty="0">
                <a:solidFill>
                  <a:srgbClr val="C00000"/>
                </a:solidFill>
              </a:rPr>
              <a:t>RESULTS</a:t>
            </a:r>
          </a:p>
        </p:txBody>
      </p:sp>
      <p:sp>
        <p:nvSpPr>
          <p:cNvPr id="10" name="9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" name="Picture 4" descr="BOOKWORM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777" y="1911213"/>
            <a:ext cx="4032448" cy="3757898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ACCORDING TO THE FINDINGS OF THE STUDY:</a:t>
            </a:r>
            <a:endParaRPr lang="tr-TR" sz="24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3774"/>
            <a:ext cx="2448272" cy="195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49" y="1713774"/>
            <a:ext cx="2400317" cy="167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9752" y="1713774"/>
            <a:ext cx="4572000" cy="3965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latin typeface="Calibri"/>
                <a:ea typeface="Calibri"/>
                <a:cs typeface="Arial"/>
              </a:rPr>
              <a:t>Music </a:t>
            </a:r>
            <a:endParaRPr lang="tr-TR" sz="3200" b="1" dirty="0" smtClean="0">
              <a:latin typeface="Calibri"/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increased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comfort</a:t>
            </a:r>
            <a:r>
              <a:rPr lang="en-US" sz="3200" b="1" dirty="0">
                <a:latin typeface="Calibri"/>
                <a:ea typeface="Calibri"/>
                <a:cs typeface="Arial"/>
              </a:rPr>
              <a:t> and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decreased anxiety 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levels</a:t>
            </a:r>
            <a:endParaRPr lang="tr-TR" sz="3200" b="1" dirty="0" smtClean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smtClean="0">
                <a:latin typeface="Calibri"/>
                <a:ea typeface="Calibri"/>
                <a:cs typeface="Arial"/>
              </a:rPr>
              <a:t> </a:t>
            </a:r>
            <a:r>
              <a:rPr lang="en-US" sz="3200" b="1" dirty="0">
                <a:latin typeface="Calibri"/>
                <a:ea typeface="Calibri"/>
                <a:cs typeface="Arial"/>
              </a:rPr>
              <a:t>in the old people in the experimental group</a:t>
            </a:r>
            <a:endParaRPr lang="tr-TR" sz="3200" b="1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373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304256" cy="16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557661" cy="18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2566" y="2852936"/>
            <a:ext cx="6408712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+mn-lt"/>
                <a:ea typeface="Calibri"/>
                <a:cs typeface="Arial"/>
              </a:rPr>
              <a:t>But </a:t>
            </a:r>
            <a:endParaRPr lang="tr-TR" sz="3200" dirty="0" smtClean="0">
              <a:latin typeface="+mn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FF0000"/>
                </a:solidFill>
                <a:latin typeface="+mn-lt"/>
                <a:ea typeface="Calibri"/>
                <a:cs typeface="Arial"/>
              </a:rPr>
              <a:t>no 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Calibri"/>
                <a:cs typeface="Arial"/>
              </a:rPr>
              <a:t>significant </a:t>
            </a:r>
            <a:r>
              <a:rPr lang="en-US" sz="3200" dirty="0">
                <a:solidFill>
                  <a:srgbClr val="FF0000"/>
                </a:solidFill>
              </a:rPr>
              <a:t>change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Calibri"/>
                <a:cs typeface="Arial"/>
              </a:rPr>
              <a:t> was seen in comfort or anxiety levels</a:t>
            </a:r>
            <a:r>
              <a:rPr lang="en-US" sz="3200" dirty="0">
                <a:latin typeface="+mn-lt"/>
                <a:ea typeface="Calibri"/>
                <a:cs typeface="Arial"/>
              </a:rPr>
              <a:t> among old people </a:t>
            </a:r>
            <a:endParaRPr lang="tr-TR" sz="3200" dirty="0" smtClean="0">
              <a:latin typeface="+mn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+mn-lt"/>
                <a:ea typeface="Calibri"/>
                <a:cs typeface="Arial"/>
              </a:rPr>
              <a:t>in </a:t>
            </a:r>
            <a:r>
              <a:rPr lang="en-US" sz="3200" dirty="0">
                <a:latin typeface="+mn-lt"/>
                <a:ea typeface="Calibri"/>
                <a:cs typeface="Arial"/>
              </a:rPr>
              <a:t>the control group (p&gt;0.05).</a:t>
            </a:r>
            <a:endParaRPr lang="tr-TR" sz="3200" dirty="0">
              <a:effectLst/>
              <a:latin typeface="+mn-l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54939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444708" cy="28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733256"/>
            <a:ext cx="46640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79912" y="22768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Anxiety </a:t>
            </a:r>
            <a:endParaRPr lang="tr-TR" sz="2800" b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can be seen as </a:t>
            </a:r>
            <a:endParaRPr lang="tr-TR" sz="2800" dirty="0">
              <a:solidFill>
                <a:srgbClr val="00000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one of the basic human emotions.</a:t>
            </a:r>
            <a:endParaRPr lang="tr-T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743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/>
                <a:ea typeface="Calibri"/>
              </a:rPr>
              <a:t>In studies on music </a:t>
            </a:r>
            <a:r>
              <a:rPr lang="en-US" dirty="0" smtClean="0">
                <a:latin typeface="Calibri"/>
                <a:ea typeface="Calibri"/>
              </a:rPr>
              <a:t>therapy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365104"/>
            <a:ext cx="8651304" cy="1112987"/>
          </a:xfrm>
        </p:spPr>
        <p:txBody>
          <a:bodyPr/>
          <a:lstStyle/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*</a:t>
            </a:r>
            <a:r>
              <a:rPr lang="tr-TR" sz="800" b="1" kern="1200" dirty="0">
                <a:solidFill>
                  <a:srgbClr val="7030A0"/>
                </a:solidFill>
                <a:cs typeface="Arial" charset="0"/>
              </a:rPr>
              <a:t>Davis, C., Cunningham, S. G. (1985). The physiologic responses of patients in the coronary care unit to selected music. </a:t>
            </a:r>
            <a:r>
              <a:rPr lang="tr-TR" sz="800" b="1" i="1" kern="1200" dirty="0">
                <a:solidFill>
                  <a:srgbClr val="7030A0"/>
                </a:solidFill>
                <a:cs typeface="Arial" charset="0"/>
              </a:rPr>
              <a:t>Heart and Lung .14(6):291-92.</a:t>
            </a:r>
            <a:endParaRPr lang="tr-TR" sz="800" b="1" kern="1200" dirty="0">
              <a:solidFill>
                <a:srgbClr val="7030A0"/>
              </a:solidFill>
              <a:cs typeface="Arial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7030A0"/>
                </a:solidFill>
                <a:cs typeface="Arial" charset="0"/>
              </a:rPr>
              <a:t>Hatem, T. P., Lira, P. I., Mattos, S. S. (2006). The therapeutic effects of music in children following cardiac surgery. J Pediatr (RioJ);82(3):186-92.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7030A0"/>
                </a:solidFill>
                <a:cs typeface="Arial" charset="0"/>
              </a:rPr>
              <a:t>Lee, O. K., Chung, Y. F., Chan, M. F., Chan, W. M. (2005). Music and its effect on the physiological responses and anxiety levels of patients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7030A0"/>
                </a:solidFill>
                <a:cs typeface="Arial" charset="0"/>
              </a:rPr>
              <a:t> receiving mechanical ventilation: a pilot study. J Clin Nurs; 14:609-20.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7030A0"/>
                </a:solidFill>
                <a:cs typeface="Arial" charset="0"/>
              </a:rPr>
              <a:t>Ovayolu, N., Ucan, O., Pehlivan, S. (2006).  Turkish classical music decreases patients’ anxiety, pain, dissatisfaction and dose of and analgesic drugs 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7030A0"/>
                </a:solidFill>
                <a:cs typeface="Arial" charset="0"/>
              </a:rPr>
              <a:t>during colonoscopy: A prospective randomized controlled trial. World J Gastroenterol; 14;12(46):7532-6.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7030A0"/>
                </a:solidFill>
                <a:cs typeface="Arial" charset="0"/>
              </a:rPr>
              <a:t>Wong, H. L., Lopez-Nahas, V., Molassiotis, A. (2001). Effects Of music therapy on anxiety in ventilatordependent patients. </a:t>
            </a:r>
            <a:r>
              <a:rPr lang="tr-TR" sz="800" b="1" i="1" kern="1200" dirty="0">
                <a:solidFill>
                  <a:srgbClr val="7030A0"/>
                </a:solidFill>
                <a:cs typeface="Arial" charset="0"/>
              </a:rPr>
              <a:t>Heart Lung</a:t>
            </a:r>
            <a:r>
              <a:rPr lang="tr-TR" sz="800" b="1" kern="1200" dirty="0">
                <a:solidFill>
                  <a:srgbClr val="7030A0"/>
                </a:solidFill>
                <a:cs typeface="Arial" charset="0"/>
              </a:rPr>
              <a:t>; 30: 376-387.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7030A0"/>
                </a:solidFill>
                <a:cs typeface="Arial" charset="0"/>
              </a:rPr>
              <a:t>Vizeli, M. (2010). Koroner Anjiyografi Uygulanacak Hastalarda Müzik Terapisinin Anksiyete Düzeyine Etkisi,  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i="1" kern="1200" dirty="0">
                <a:solidFill>
                  <a:srgbClr val="7030A0"/>
                </a:solidFill>
                <a:cs typeface="Arial" charset="0"/>
              </a:rPr>
              <a:t>Haliç Üniversitesi Sağlık Bilimleri Enstitüsü ,Yüksek Lisans Tezi, İstanbul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7030A0"/>
                </a:solidFill>
                <a:cs typeface="Arial" charset="0"/>
              </a:rPr>
              <a:t>Yıldırım, S., Gürkan, A. (2007). Müziğin, Kemoterapi Yan Etkilerine Ve Kaygı Düzeyine Etkisi, </a:t>
            </a:r>
            <a:r>
              <a:rPr lang="tr-TR" sz="800" b="1" i="1" kern="1200" dirty="0">
                <a:solidFill>
                  <a:srgbClr val="7030A0"/>
                </a:solidFill>
                <a:cs typeface="Arial" charset="0"/>
              </a:rPr>
              <a:t>Anadolu Psikiyatri Dergisi ; 8:37-45.</a:t>
            </a:r>
            <a:endParaRPr lang="tr-TR" sz="800" b="1" kern="1200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**Besel, J. M. (2006). The Effects Music Therapy On Comfort In The Mechan</a:t>
            </a:r>
            <a:r>
              <a:rPr lang="tr-TR" sz="800" b="1" kern="1200" dirty="0">
                <a:solidFill>
                  <a:srgbClr val="0070C0"/>
                </a:solidFill>
                <a:ea typeface="TimesNewRoman" charset="-128"/>
                <a:cs typeface="Times New Roman" pitchFamily="18" charset="0"/>
              </a:rPr>
              <a:t>ı</a:t>
            </a:r>
            <a:r>
              <a:rPr lang="tr-TR" sz="800" b="1" kern="12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cally Vent</a:t>
            </a:r>
            <a:r>
              <a:rPr lang="tr-TR" sz="800" b="1" kern="1200" dirty="0">
                <a:solidFill>
                  <a:srgbClr val="0070C0"/>
                </a:solidFill>
                <a:ea typeface="TimesNewRoman" charset="-128"/>
                <a:cs typeface="Times New Roman" pitchFamily="18" charset="0"/>
              </a:rPr>
              <a:t>ı</a:t>
            </a:r>
            <a:r>
              <a:rPr lang="tr-TR" sz="800" b="1" kern="12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lated Pat</a:t>
            </a:r>
            <a:r>
              <a:rPr lang="tr-TR" sz="800" b="1" kern="1200" dirty="0">
                <a:solidFill>
                  <a:srgbClr val="0070C0"/>
                </a:solidFill>
                <a:ea typeface="TimesNewRoman" charset="-128"/>
                <a:cs typeface="Times New Roman" pitchFamily="18" charset="0"/>
              </a:rPr>
              <a:t>ı</a:t>
            </a:r>
            <a:r>
              <a:rPr lang="tr-TR" sz="800" b="1" kern="12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ent In The Intens</a:t>
            </a:r>
            <a:r>
              <a:rPr lang="tr-TR" sz="800" b="1" kern="1200" dirty="0">
                <a:solidFill>
                  <a:srgbClr val="0070C0"/>
                </a:solidFill>
                <a:ea typeface="TimesNewRoman" charset="-128"/>
                <a:cs typeface="Times New Roman" pitchFamily="18" charset="0"/>
              </a:rPr>
              <a:t>ı</a:t>
            </a:r>
            <a:r>
              <a:rPr lang="tr-TR" sz="800" b="1" kern="12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ve Care Un</a:t>
            </a:r>
            <a:r>
              <a:rPr lang="tr-TR" sz="800" b="1" kern="1200" dirty="0">
                <a:solidFill>
                  <a:srgbClr val="0070C0"/>
                </a:solidFill>
                <a:ea typeface="TimesNewRoman" charset="-128"/>
                <a:cs typeface="Times New Roman" pitchFamily="18" charset="0"/>
              </a:rPr>
              <a:t>ı</a:t>
            </a:r>
            <a:r>
              <a:rPr lang="tr-TR" sz="800" b="1" kern="12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t. A Thesis Submitted </a:t>
            </a:r>
            <a:r>
              <a:rPr lang="tr-TR" sz="800" b="1" kern="1200" dirty="0">
                <a:solidFill>
                  <a:srgbClr val="0070C0"/>
                </a:solidFill>
                <a:ea typeface="TimesNewRoman" charset="-128"/>
                <a:cs typeface="Times New Roman" pitchFamily="18" charset="0"/>
              </a:rPr>
              <a:t>İ</a:t>
            </a:r>
            <a:r>
              <a:rPr lang="tr-TR" sz="800" b="1" kern="12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n Partial Fulfillment of the Requirements For The Degree of Master of Nursing, Montana State Universty, Montana.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cs typeface="Arial" charset="0"/>
              </a:rPr>
              <a:t>Bekiroğlu, T. (2011). Klasik Türk Müziğinin Hipertansiyon Hastalarının Kan Basınçlarına Ve Anksiyete Düzeylerine Etkisi,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tr-TR" sz="800" b="1" i="1" kern="1200" dirty="0">
                <a:solidFill>
                  <a:srgbClr val="0070C0"/>
                </a:solidFill>
                <a:cs typeface="Arial" charset="0"/>
              </a:rPr>
              <a:t>Gaziantep Ü. Sağlık Bilimleri Enstitüsü, Yükseklisans Tezi, Gaziantep.</a:t>
            </a:r>
            <a:endParaRPr lang="tr-TR" sz="800" b="1" kern="1200" dirty="0">
              <a:solidFill>
                <a:srgbClr val="0070C0"/>
              </a:solidFill>
              <a:cs typeface="Arial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cs typeface="Arial" charset="0"/>
              </a:rPr>
              <a:t>Çiftçi, H. (2011). Müziğin Yoğun Bakım Ünitesinde Serebro Vasküler Olay Tanısıyla Yatan Hastalarda Konfor, Anksiyete Ve Ağrıya Etkisinin İncelenmesi, </a:t>
            </a:r>
            <a:r>
              <a:rPr lang="tr-TR" sz="800" b="1" i="1" kern="1200" dirty="0">
                <a:solidFill>
                  <a:srgbClr val="0070C0"/>
                </a:solidFill>
                <a:cs typeface="Arial" charset="0"/>
              </a:rPr>
              <a:t> Çukurova Ü., Sağlık Bilimleri Enstitüsü, Yüksek Lisans Tezi, Adana.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Elliott, D. (1994). The effects of music and muscle relaxation on patient anxiety in a coronary care unit. Heart Lung. 23(1):27-35.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cs typeface="Arial" charset="0"/>
              </a:rPr>
              <a:t>Tsay, S. L., Wang, J. C., Lin, K.C., Chung, U. L. (2005).  Effects of acupressure therapy for patients having prolonged mechanical ventilation support. J Adv Nurs; 52:142-50.</a:t>
            </a:r>
            <a:endParaRPr lang="tr-TR" sz="800" b="1" kern="1200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179512" y="1772816"/>
            <a:ext cx="8604448" cy="261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+mn-lt"/>
                <a:ea typeface="Calibri"/>
                <a:cs typeface="Arial"/>
              </a:rPr>
              <a:t>it has been found that music has the effect of </a:t>
            </a:r>
            <a:r>
              <a:rPr lang="en-US" sz="3200" dirty="0">
                <a:solidFill>
                  <a:srgbClr val="FF5050"/>
                </a:solidFill>
                <a:latin typeface="+mn-lt"/>
                <a:ea typeface="Calibri"/>
                <a:cs typeface="Arial"/>
              </a:rPr>
              <a:t>reducing the anxiety levels* </a:t>
            </a:r>
            <a:endParaRPr lang="tr-TR" sz="3200" dirty="0" smtClean="0">
              <a:solidFill>
                <a:srgbClr val="FF5050"/>
              </a:solidFill>
              <a:latin typeface="+mn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B0F0"/>
                </a:solidFill>
                <a:latin typeface="+mn-lt"/>
                <a:ea typeface="Calibri"/>
                <a:cs typeface="Arial"/>
              </a:rPr>
              <a:t>and </a:t>
            </a:r>
            <a:r>
              <a:rPr lang="en-US" sz="3200" dirty="0">
                <a:solidFill>
                  <a:srgbClr val="00B0F0"/>
                </a:solidFill>
                <a:latin typeface="+mn-lt"/>
                <a:ea typeface="Calibri"/>
                <a:cs typeface="Arial"/>
              </a:rPr>
              <a:t>increasing the comfort levels</a:t>
            </a:r>
            <a:r>
              <a:rPr lang="en-US" sz="3200" dirty="0" smtClean="0">
                <a:solidFill>
                  <a:srgbClr val="00B0F0"/>
                </a:solidFill>
                <a:latin typeface="+mn-lt"/>
                <a:ea typeface="Calibri"/>
                <a:cs typeface="Arial"/>
              </a:rPr>
              <a:t>**</a:t>
            </a:r>
            <a:endParaRPr lang="tr-TR" sz="3200" dirty="0" smtClean="0">
              <a:solidFill>
                <a:srgbClr val="00B0F0"/>
              </a:solidFill>
              <a:latin typeface="+mn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+mn-lt"/>
                <a:ea typeface="Calibri"/>
                <a:cs typeface="Arial"/>
              </a:rPr>
              <a:t> </a:t>
            </a:r>
            <a:r>
              <a:rPr lang="en-US" sz="3200" dirty="0">
                <a:latin typeface="+mn-lt"/>
                <a:ea typeface="Calibri"/>
                <a:cs typeface="Arial"/>
              </a:rPr>
              <a:t>felt by patients.</a:t>
            </a:r>
            <a:endParaRPr lang="tr-TR" sz="3200" dirty="0">
              <a:effectLst/>
              <a:latin typeface="+mn-l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013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However, a scan of the literature shows 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that</a:t>
            </a:r>
            <a:endParaRPr lang="tr-TR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941168"/>
            <a:ext cx="8229600" cy="1617043"/>
          </a:xfrm>
        </p:spPr>
        <p:txBody>
          <a:bodyPr/>
          <a:lstStyle/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900" b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* Yıldırım, S., Gürkan, A. (2007). Müziğin, Kemoterapi Yan Etkilerine Ve Kaygı Düzeyine Etkisi, </a:t>
            </a:r>
            <a:r>
              <a:rPr lang="tr-TR" sz="900" b="1" i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Anadolu Psikiyatri Dergisi ; 8:37-45.</a:t>
            </a:r>
            <a:endParaRPr lang="tr-TR" sz="900" b="1" kern="1200" dirty="0">
              <a:solidFill>
                <a:srgbClr val="FF66FF"/>
              </a:solidFill>
              <a:latin typeface="Arial" charset="0"/>
              <a:cs typeface="Arial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900" b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Wong, H. L., Lopez-Nahas, V., Molassiotis, A. (2001). Effects Of music therapy on anxiety in ventilatordependent patients. </a:t>
            </a:r>
            <a:r>
              <a:rPr lang="tr-TR" sz="900" b="1" i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Heart Lung</a:t>
            </a:r>
            <a:r>
              <a:rPr lang="tr-TR" sz="900" b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; 30: 376-387.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900" b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Vizeli, M. (2010). Koroner Anjiyografi Uygulanacak Hastalarda Müzik Terapisinin Anksiyete Düzeyine Etkisi,  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900" b="1" i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Haliç Üniversitesi Sağlık Bilimleri Enstitüsü ,Yüksek Lisans Tezi, İstanbul.</a:t>
            </a:r>
            <a:endParaRPr lang="tr-TR" sz="900" b="1" kern="1200" dirty="0">
              <a:solidFill>
                <a:srgbClr val="FF66FF"/>
              </a:solidFill>
              <a:latin typeface="Arial" charset="0"/>
              <a:cs typeface="Arial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900" b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Ovayolu, N., Ucan, O., Pehlivan, S. (2006).  Turkish classical music decreases patients’ anxiety, pain, dissatisfaction and dose of and analgesic drugs during colonoscopy: A prospective randomized controlled trial. World J Gastroenterol; 14;12(46):7532-6.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900" b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Lee, O. K., Chung, Y. F., Chan, M. F., Chan, W. M. (2005). Music and its effect on the physiological responses and anxiety levels of patients 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900" b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receiving mechanical ventilation: a pilot study. J Clin Nurs; 14:609-20.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900" b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Tsay, S. L., Wang, J. C., Lin, K.C., Chung, U. L. (2005).  Effects of acupressure therapy for patients having prolonged mechanical ventilation support. 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900" b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J Adv Nurs; 52:142-50.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900" b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Khorshıd L. Akın E. (2007). Mekanik Ventilatöre Bağlı Hastalarda Anksiyete Yönetiminde Müzikle tedavinin </a:t>
            </a:r>
            <a:r>
              <a:rPr lang="tr-TR" sz="900" b="1" kern="1200" dirty="0" smtClean="0">
                <a:solidFill>
                  <a:srgbClr val="FF66FF"/>
                </a:solidFill>
                <a:latin typeface="Arial" charset="0"/>
                <a:cs typeface="Arial" charset="0"/>
              </a:rPr>
              <a:t>Yeri.</a:t>
            </a:r>
            <a:r>
              <a:rPr lang="tr-TR" sz="900" b="1" i="1" kern="1200" dirty="0" smtClean="0">
                <a:solidFill>
                  <a:srgbClr val="FF66FF"/>
                </a:solidFill>
                <a:latin typeface="Arial" charset="0"/>
                <a:cs typeface="Arial" charset="0"/>
              </a:rPr>
              <a:t>Yoğun </a:t>
            </a:r>
            <a:r>
              <a:rPr lang="tr-TR" sz="900" b="1" i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Bakım Hemşireliği </a:t>
            </a:r>
            <a:r>
              <a:rPr lang="tr-TR" sz="900" b="1" i="1" kern="1200" dirty="0" smtClean="0">
                <a:solidFill>
                  <a:srgbClr val="FF66FF"/>
                </a:solidFill>
                <a:latin typeface="Arial" charset="0"/>
                <a:cs typeface="Arial" charset="0"/>
              </a:rPr>
              <a:t>Dergisi</a:t>
            </a:r>
            <a:r>
              <a:rPr lang="tr-TR" sz="900" b="1" kern="1200" dirty="0" smtClean="0">
                <a:solidFill>
                  <a:srgbClr val="FF66FF"/>
                </a:solidFill>
                <a:latin typeface="Arial" charset="0"/>
                <a:cs typeface="Arial" charset="0"/>
              </a:rPr>
              <a:t>; 11(2</a:t>
            </a:r>
            <a:r>
              <a:rPr lang="tr-TR" sz="900" b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):83-88</a:t>
            </a:r>
            <a:r>
              <a:rPr lang="tr-TR" sz="1600" b="1" kern="1200" dirty="0">
                <a:solidFill>
                  <a:srgbClr val="FF66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1844824"/>
            <a:ext cx="68204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other 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studies on music therapy have generally been conducted in intensive care units and on hospitalized patients*</a:t>
            </a:r>
          </a:p>
        </p:txBody>
      </p:sp>
    </p:spTree>
    <p:extLst>
      <p:ext uri="{BB962C8B-B14F-4D97-AF65-F5344CB8AC3E}">
        <p14:creationId xmlns="" xmlns:p14="http://schemas.microsoft.com/office/powerpoint/2010/main" val="1662701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B050"/>
                </a:solidFill>
              </a:rPr>
              <a:t>Previous studies*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149080"/>
            <a:ext cx="8229600" cy="2476872"/>
          </a:xfrm>
        </p:spPr>
        <p:txBody>
          <a:bodyPr/>
          <a:lstStyle/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Davis, C., Cunningham, S. G. (1985). The physiologic responses of patients in the coronary care unit to selected music. </a:t>
            </a:r>
            <a:r>
              <a:rPr lang="tr-TR" sz="800" b="1" i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Heart and Lung .14(6):291-92.</a:t>
            </a:r>
            <a:endParaRPr lang="tr-TR" sz="800" b="1" kern="12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Hatem, T. P., Lira, P. I., Mattos, S. S. (2006). The therapeutic effects of music in children following cardiac surgery. J Pediatr (RioJ);82(3):186-92.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Lee, O. K., Chung, Y. F., Chan, M. F., Chan, W. M. (2005). Music and its effect on the physiological responses and anxiety levels of patients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 receiving mechanical ventilation: a pilot study. J Clin Nurs; 14:609-20.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Ovayolu, N., Ucan, O., Pehlivan, S. (2006).  Turkish classical music decreases patients’ anxiety, pain, dissatisfaction and dose of and analgesic drugs 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during colonoscopy: A prospective randomized controlled trial. World J Gastroenterol; 14;12(46):7532-6.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Wong, H. L., Lopez-Nahas, V., Molassiotis, A. (2001). Effects Of music therapy on anxiety in ventilatordependent patients. </a:t>
            </a:r>
            <a:r>
              <a:rPr lang="tr-TR" sz="800" b="1" i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Heart Lung</a:t>
            </a: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; 30: 376-387.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Vizeli, M. (2010). Koroner Anjiyografi Uygulanacak Hastalarda Müzik Terapisinin Anksiyete Düzeyine Etkisi,  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i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Haliç Üniversitesi Sağlık Bilimleri Enstitüsü ,Yüksek Lisans Tezi, İstanbul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Yıldırım, S., Gürkan, A. (2007). Müziğin, Kemoterapi Yan Etkilerine Ve Kaygı Düzeyine Etkisi, </a:t>
            </a:r>
            <a:r>
              <a:rPr lang="tr-TR" sz="800" b="1" i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Anadolu Psikiyatri Dergisi ; 8:37-45.</a:t>
            </a:r>
            <a:endParaRPr lang="tr-TR" sz="800" b="1" kern="12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Besel, J. M. (2006). The Effects Music Therapy On Comfort In The Mechan</a:t>
            </a: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TimesNewRoman" charset="-128"/>
                <a:cs typeface="Times New Roman" pitchFamily="18" charset="0"/>
              </a:rPr>
              <a:t>ı</a:t>
            </a: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cally Vent</a:t>
            </a: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TimesNewRoman" charset="-128"/>
                <a:cs typeface="Times New Roman" pitchFamily="18" charset="0"/>
              </a:rPr>
              <a:t>ı</a:t>
            </a: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lated Pat</a:t>
            </a: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TimesNewRoman" charset="-128"/>
                <a:cs typeface="Times New Roman" pitchFamily="18" charset="0"/>
              </a:rPr>
              <a:t>ı</a:t>
            </a: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 In The Intens</a:t>
            </a: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TimesNewRoman" charset="-128"/>
                <a:cs typeface="Times New Roman" pitchFamily="18" charset="0"/>
              </a:rPr>
              <a:t>ı</a:t>
            </a: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 Care Un</a:t>
            </a: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TimesNewRoman" charset="-128"/>
                <a:cs typeface="Times New Roman" pitchFamily="18" charset="0"/>
              </a:rPr>
              <a:t>ı</a:t>
            </a: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t. A Thesis Submitted </a:t>
            </a: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TimesNewRoman" charset="-128"/>
                <a:cs typeface="Times New Roman" pitchFamily="18" charset="0"/>
              </a:rPr>
              <a:t>İ</a:t>
            </a:r>
            <a:r>
              <a:rPr lang="tr-TR" sz="800" b="1" kern="12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Partial Fulfillment of the Requirements For The Degree of Master of Nursing, Montana State Universty, Montana.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Bekiroğlu, T. (2011). Klasik Türk Müziğinin Hipertansiyon Hastalarının Kan Basınçlarına Ve Anksiyete Düzeylerine Etkisi,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tr-TR" sz="800" b="1" i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Gaziantep Ü. Sağlık Bilimleri Enstitüsü, Yükseklisans Tezi, Gaziantep.</a:t>
            </a:r>
            <a:endParaRPr lang="tr-TR" sz="800" b="1" kern="12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Çiftçi, H. (2011). Müziğin Yoğun Bakım Ünitesinde Serebro Vasküler Olay Tanısıyla Yatan Hastalarda Konfor, Anksiyete Ve Ağrıya Etkisinin İncelenmesi, </a:t>
            </a:r>
            <a:r>
              <a:rPr lang="tr-TR" sz="800" b="1" i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 Çukurova Ü., Sağlık Bilimleri Enstitüsü, Yüksek Lisans Tezi, Adana.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Elliott, D. (1994). The effects of music and muscle relaxation on patient anxiety in a coronary care unit. Heart Lung. 23(1):27-35.</a:t>
            </a: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tr-TR" sz="8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Tsay, S. L., Wang, J. C., Lin, K.C., Chung, U. L. (2005).  Effects of acupressure therapy for patients having prolonged mechanical ventilation support. J Adv Nurs; 52:142-50.</a:t>
            </a:r>
            <a:endParaRPr lang="tr-TR" sz="800" b="1" kern="1200" dirty="0">
              <a:solidFill>
                <a:srgbClr val="0070C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862416"/>
            <a:ext cx="8784976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i="1" dirty="0">
                <a:solidFill>
                  <a:srgbClr val="00B050"/>
                </a:solidFill>
                <a:latin typeface="+mn-lt"/>
                <a:ea typeface="Calibri"/>
                <a:cs typeface="Arial"/>
              </a:rPr>
              <a:t>(despite differences in sampling and methods</a:t>
            </a:r>
            <a:r>
              <a:rPr lang="en-US" sz="3200" i="1" dirty="0" smtClean="0">
                <a:solidFill>
                  <a:srgbClr val="00B050"/>
                </a:solidFill>
                <a:latin typeface="+mn-lt"/>
                <a:ea typeface="Calibri"/>
                <a:cs typeface="Arial"/>
              </a:rPr>
              <a:t>)</a:t>
            </a:r>
            <a:endParaRPr lang="tr-TR" sz="3200" i="1" dirty="0" smtClean="0">
              <a:solidFill>
                <a:srgbClr val="00B050"/>
              </a:solidFill>
              <a:latin typeface="+mn-lt"/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i="1" dirty="0" smtClean="0">
                <a:solidFill>
                  <a:srgbClr val="00B050"/>
                </a:solidFill>
                <a:latin typeface="+mn-lt"/>
                <a:ea typeface="Calibri"/>
                <a:cs typeface="Arial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+mn-lt"/>
                <a:ea typeface="Calibri"/>
                <a:cs typeface="Arial"/>
              </a:rPr>
              <a:t>support the findings of our study.</a:t>
            </a:r>
            <a:endParaRPr lang="tr-TR" sz="3200" dirty="0">
              <a:solidFill>
                <a:srgbClr val="00B050"/>
              </a:solidFill>
              <a:effectLst/>
              <a:latin typeface="+mn-l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090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RECOMMENDATIONS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65169238"/>
              </p:ext>
            </p:extLst>
          </p:nvPr>
        </p:nvGraphicFramePr>
        <p:xfrm>
          <a:off x="179512" y="1916832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70318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suggestions and contributions to: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 lvl="0"/>
            <a:r>
              <a:rPr lang="tr-TR" sz="2400" b="1" dirty="0">
                <a:solidFill>
                  <a:srgbClr val="000000"/>
                </a:solidFill>
                <a:hlinkClick r:id="rId2"/>
              </a:rPr>
              <a:t>edayasar35@hotmail.com</a:t>
            </a:r>
            <a:endParaRPr lang="tr-TR" sz="2400" b="1" dirty="0">
              <a:solidFill>
                <a:srgbClr val="000000"/>
              </a:solidFill>
            </a:endParaRPr>
          </a:p>
          <a:p>
            <a:pPr lvl="0"/>
            <a:endParaRPr lang="tr-TR" sz="2400" b="1" dirty="0">
              <a:solidFill>
                <a:srgbClr val="000000"/>
              </a:solidFill>
              <a:hlinkClick r:id="rId3"/>
            </a:endParaRPr>
          </a:p>
          <a:p>
            <a:pPr lvl="0"/>
            <a:r>
              <a:rPr lang="tr-TR" sz="2400" b="1" dirty="0">
                <a:solidFill>
                  <a:srgbClr val="000000"/>
                </a:solidFill>
                <a:hlinkClick r:id="rId3"/>
              </a:rPr>
              <a:t>sebnemcinar@gmail.com</a:t>
            </a:r>
            <a:endParaRPr lang="tr-TR" sz="2400" b="1" dirty="0">
              <a:solidFill>
                <a:srgbClr val="000000"/>
              </a:solidFill>
            </a:endParaRPr>
          </a:p>
          <a:p>
            <a:pPr lvl="0"/>
            <a:endParaRPr lang="tr-TR" sz="2400" b="1" dirty="0">
              <a:solidFill>
                <a:srgbClr val="00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50049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İçerik Yer Tutucusu" descr="kiz_kule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Yatay Kaydırma"/>
          <p:cNvSpPr/>
          <p:nvPr/>
        </p:nvSpPr>
        <p:spPr>
          <a:xfrm>
            <a:off x="4716016" y="692696"/>
            <a:ext cx="4080516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Jokerman" pitchFamily="82" charset="0"/>
              </a:rPr>
              <a:t>THANK YOU</a:t>
            </a:r>
            <a:endParaRPr lang="tr-TR" sz="3200" b="1" dirty="0">
              <a:solidFill>
                <a:srgbClr val="FF0000"/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635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UA_0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772816"/>
            <a:ext cx="3096344" cy="4680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2060848"/>
            <a:ext cx="4572000" cy="40441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Nurses, </a:t>
            </a:r>
            <a:endParaRPr lang="tr-TR" sz="2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</a:rPr>
              <a:t>who are in constant contact with the residents of old people’s homes, will naturally act as guides to the old people in reducing anxiety levels and increasing comfort.</a:t>
            </a:r>
            <a:endParaRPr lang="tr-TR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019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/>
          <a:lstStyle/>
          <a:p>
            <a:r>
              <a:rPr lang="tr-TR" sz="3200" b="1" u="sng" dirty="0">
                <a:latin typeface="+mn-lt"/>
              </a:rPr>
              <a:t>Examining the literature: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hangingPunct="1">
              <a:lnSpc>
                <a:spcPct val="250000"/>
              </a:lnSpc>
              <a:spcBef>
                <a:spcPct val="0"/>
              </a:spcBef>
              <a:buNone/>
            </a:pPr>
            <a:r>
              <a:rPr lang="en-US" sz="2000" kern="1200" dirty="0">
                <a:solidFill>
                  <a:srgbClr val="000000"/>
                </a:solidFill>
              </a:rPr>
              <a:t>We found studies of the use of music with patients </a:t>
            </a:r>
            <a:endParaRPr lang="tr-TR" sz="2000" kern="1200" dirty="0" smtClean="0">
              <a:solidFill>
                <a:srgbClr val="000000"/>
              </a:solidFill>
            </a:endParaRPr>
          </a:p>
          <a:p>
            <a:pPr marL="0" lvl="0" indent="0" algn="ctr" eaLnBrk="1" hangingPunct="1">
              <a:lnSpc>
                <a:spcPct val="250000"/>
              </a:lnSpc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</a:rPr>
              <a:t>in </a:t>
            </a:r>
            <a:r>
              <a:rPr lang="en-US" sz="2000" kern="1200" dirty="0">
                <a:solidFill>
                  <a:srgbClr val="000000"/>
                </a:solidFill>
              </a:rPr>
              <a:t>intensive care units and various clinics in the hospital environment, but </a:t>
            </a:r>
            <a:r>
              <a:rPr lang="en-US" sz="2000" u="sng" kern="1200" dirty="0">
                <a:solidFill>
                  <a:srgbClr val="000000"/>
                </a:solidFill>
              </a:rPr>
              <a:t>we came across no studies </a:t>
            </a:r>
            <a:r>
              <a:rPr lang="en-US" sz="2000" u="sng" kern="1200" dirty="0" smtClean="0">
                <a:solidFill>
                  <a:srgbClr val="000000"/>
                </a:solidFill>
              </a:rPr>
              <a:t>examining</a:t>
            </a:r>
            <a:endParaRPr lang="tr-TR" sz="2000" u="sng" kern="1200" dirty="0" smtClean="0">
              <a:solidFill>
                <a:srgbClr val="000000"/>
              </a:solidFill>
            </a:endParaRPr>
          </a:p>
          <a:p>
            <a:pPr marL="0" lvl="0" indent="0" algn="ctr" eaLnBrk="1" hangingPunct="1">
              <a:lnSpc>
                <a:spcPct val="250000"/>
              </a:lnSpc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</a:rPr>
              <a:t> </a:t>
            </a:r>
            <a:r>
              <a:rPr lang="en-US" sz="2000" kern="1200" dirty="0">
                <a:solidFill>
                  <a:srgbClr val="000000"/>
                </a:solidFill>
              </a:rPr>
              <a:t>the effects of music on </a:t>
            </a:r>
            <a:r>
              <a:rPr lang="en-US" sz="2000" kern="1200" dirty="0">
                <a:solidFill>
                  <a:srgbClr val="FF0000"/>
                </a:solidFill>
              </a:rPr>
              <a:t>comfort and anxiety </a:t>
            </a:r>
            <a:r>
              <a:rPr lang="en-US" sz="2000" kern="1200" dirty="0">
                <a:solidFill>
                  <a:srgbClr val="000000"/>
                </a:solidFill>
              </a:rPr>
              <a:t>specifically on the residents of </a:t>
            </a:r>
            <a:r>
              <a:rPr lang="tr-TR" sz="2000" kern="1200" dirty="0" smtClean="0">
                <a:solidFill>
                  <a:srgbClr val="000000"/>
                </a:solidFill>
              </a:rPr>
              <a:t>the elderly living nursing home</a:t>
            </a:r>
            <a:r>
              <a:rPr lang="en-US" sz="2000" kern="1200" dirty="0" smtClean="0">
                <a:solidFill>
                  <a:srgbClr val="000000"/>
                </a:solidFill>
              </a:rPr>
              <a:t>.</a:t>
            </a:r>
            <a:endParaRPr lang="tr-TR" sz="2000" kern="1200" dirty="0">
              <a:solidFill>
                <a:srgbClr val="000000"/>
              </a:solidFill>
            </a:endParaRPr>
          </a:p>
          <a:p>
            <a:pPr>
              <a:lnSpc>
                <a:spcPct val="250000"/>
              </a:lnSpc>
            </a:pPr>
            <a:endParaRPr lang="tr-T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9"/>
            <a:ext cx="3816424" cy="168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2312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AIM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37764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3212976"/>
            <a:ext cx="6390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To examine </a:t>
            </a:r>
            <a:endParaRPr lang="tr-TR" sz="2800" b="1" dirty="0">
              <a:solidFill>
                <a:srgbClr val="000000"/>
              </a:solidFill>
            </a:endParaRPr>
          </a:p>
          <a:p>
            <a:pPr lvl="0" algn="ctr">
              <a:lnSpc>
                <a:spcPct val="20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the effect of music on the residents of the elderly living nursing </a:t>
            </a:r>
            <a:r>
              <a:rPr lang="en-US" sz="2800" b="1" dirty="0" smtClean="0">
                <a:solidFill>
                  <a:srgbClr val="000000"/>
                </a:solidFill>
              </a:rPr>
              <a:t>home</a:t>
            </a:r>
            <a:r>
              <a:rPr lang="tr-TR" sz="2800" b="1" dirty="0" smtClean="0">
                <a:solidFill>
                  <a:srgbClr val="000000"/>
                </a:solidFill>
              </a:rPr>
              <a:t>.</a:t>
            </a:r>
            <a:endParaRPr lang="tr-TR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4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660033"/>
                </a:solidFill>
              </a:rPr>
              <a:t>MATERIALS &amp; METHODS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60503"/>
            <a:ext cx="8352928" cy="2625155"/>
          </a:xfrm>
        </p:spPr>
        <p:txBody>
          <a:bodyPr/>
          <a:lstStyle/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kern="1200" dirty="0">
                <a:solidFill>
                  <a:srgbClr val="FF00FF"/>
                </a:solidFill>
                <a:latin typeface="Arial" charset="0"/>
                <a:cs typeface="Arial" charset="0"/>
              </a:rPr>
              <a:t>TYPE OF RESEARCH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This was a randomized controlled experimental study, with pre-test, post-test and a control group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220662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8759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5854</TotalTime>
  <Words>3104</Words>
  <Application>Microsoft Office PowerPoint</Application>
  <PresentationFormat>Ekran Gösterisi (4:3)</PresentationFormat>
  <Paragraphs>392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55</vt:i4>
      </vt:variant>
    </vt:vector>
  </HeadingPairs>
  <TitlesOfParts>
    <vt:vector size="58" baseType="lpstr">
      <vt:lpstr>Diseño predeterminado</vt:lpstr>
      <vt:lpstr>1_Diseño predeterminado</vt:lpstr>
      <vt:lpstr>2_Diseño predeterminado</vt:lpstr>
      <vt:lpstr>THE EFFECT OF MUSİC  ON THE COMFORT AND ANXIETY  OF THE ELDERLY LIVING NURSING HOME</vt:lpstr>
      <vt:lpstr>Slayt 2</vt:lpstr>
      <vt:lpstr>Slayt 3</vt:lpstr>
      <vt:lpstr>Slayt 4</vt:lpstr>
      <vt:lpstr>Slayt 5</vt:lpstr>
      <vt:lpstr>Slayt 6</vt:lpstr>
      <vt:lpstr>Examining the literature:</vt:lpstr>
      <vt:lpstr>AIM</vt:lpstr>
      <vt:lpstr>MATERIALS &amp; METHODS</vt:lpstr>
      <vt:lpstr>LOCATION AND DATE</vt:lpstr>
      <vt:lpstr> POPULATION AND SAMPLE</vt:lpstr>
      <vt:lpstr>Inclusion criteria were:</vt:lpstr>
      <vt:lpstr>Slayt 13</vt:lpstr>
      <vt:lpstr>Slayt 14</vt:lpstr>
      <vt:lpstr>Slayt 15</vt:lpstr>
      <vt:lpstr>Slayt 16</vt:lpstr>
      <vt:lpstr>Showing normal vital signs</vt:lpstr>
      <vt:lpstr>Slayt 18</vt:lpstr>
      <vt:lpstr>RANDOMIZATION</vt:lpstr>
      <vt:lpstr>Slayt 20</vt:lpstr>
      <vt:lpstr>Slayt 21</vt:lpstr>
      <vt:lpstr>Of the 264 residents of the old people’s home:</vt:lpstr>
      <vt:lpstr>DATA COLLECTION</vt:lpstr>
      <vt:lpstr>Slayt 24</vt:lpstr>
      <vt:lpstr>The old people’s comfort levels</vt:lpstr>
      <vt:lpstr>DATA COLLECTION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Dependent and Independent Variables</vt:lpstr>
      <vt:lpstr>EVALUATION OF STUDY DATA</vt:lpstr>
      <vt:lpstr>ETHICS</vt:lpstr>
      <vt:lpstr>Slayt 37</vt:lpstr>
      <vt:lpstr>Total Mean Score Distribution of  Experimental and Control Groups  on General Comfort Scale by Weeks </vt:lpstr>
      <vt:lpstr>Total Mean Score Distribution of  Experimental and Control Groups on  General Comfort Scale by Weeks</vt:lpstr>
      <vt:lpstr>The differences between weeks of the mean  total Comfort Scale score  of the experimental group were examined.</vt:lpstr>
      <vt:lpstr>In the control group:</vt:lpstr>
      <vt:lpstr>Distribution of Total Mean Scores  on the Beck Anxiety Scale of the Old People  in the Experimental and Control Groups by Weeks</vt:lpstr>
      <vt:lpstr>Distribution Of Differences Between Weeks Of  Total Mean Scores On The Beck Anxiety Scale  Of Old People In The Experimental And Control Groups</vt:lpstr>
      <vt:lpstr>DIFFERENCES BETWEEN WEEKS  IN THE TOTAL MEAN BECK SCALE SCORE  IN THE EXPERIMENTAL GROUP</vt:lpstr>
      <vt:lpstr>In The Old People In The Control Group</vt:lpstr>
      <vt:lpstr>Total Mean Scores  On The Beck Anxiety Scale  Of The Experimental And Control Groups By Weeks</vt:lpstr>
      <vt:lpstr>RESULTS</vt:lpstr>
      <vt:lpstr>ACCORDING TO THE FINDINGS OF THE STUDY:</vt:lpstr>
      <vt:lpstr>Slayt 49</vt:lpstr>
      <vt:lpstr>In studies on music therapy</vt:lpstr>
      <vt:lpstr>However, a scan of the literature shows that</vt:lpstr>
      <vt:lpstr>Previous studies*</vt:lpstr>
      <vt:lpstr>RECOMMENDATIONS</vt:lpstr>
      <vt:lpstr>Questions, suggestions and contributions to:</vt:lpstr>
      <vt:lpstr>Slayt 55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nevra</cp:lastModifiedBy>
  <cp:revision>772</cp:revision>
  <dcterms:created xsi:type="dcterms:W3CDTF">2010-05-23T14:28:12Z</dcterms:created>
  <dcterms:modified xsi:type="dcterms:W3CDTF">2015-07-27T15:21:53Z</dcterms:modified>
</cp:coreProperties>
</file>