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75" r:id="rId6"/>
    <p:sldId id="260" r:id="rId7"/>
    <p:sldId id="277" r:id="rId8"/>
    <p:sldId id="258" r:id="rId9"/>
    <p:sldId id="281" r:id="rId10"/>
    <p:sldId id="278" r:id="rId11"/>
    <p:sldId id="282" r:id="rId12"/>
    <p:sldId id="279" r:id="rId13"/>
    <p:sldId id="266" r:id="rId14"/>
    <p:sldId id="265" r:id="rId15"/>
    <p:sldId id="280" r:id="rId16"/>
    <p:sldId id="263" r:id="rId17"/>
    <p:sldId id="276" r:id="rId18"/>
    <p:sldId id="274" r:id="rId19"/>
    <p:sldId id="264" r:id="rId20"/>
    <p:sldId id="269" r:id="rId21"/>
    <p:sldId id="270" r:id="rId22"/>
    <p:sldId id="273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4B2928-03DE-4646-A0AC-6E7F599A91C0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8B6814-F1DC-4E78-9031-9EB1BE60E6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Debolina</a:t>
            </a:r>
            <a:r>
              <a:rPr lang="en-US" dirty="0" smtClean="0"/>
              <a:t> Ghosh, </a:t>
            </a:r>
          </a:p>
          <a:p>
            <a:r>
              <a:rPr lang="en-US" dirty="0" smtClean="0"/>
              <a:t>Hathaway </a:t>
            </a:r>
            <a:r>
              <a:rPr lang="en-US" dirty="0"/>
              <a:t>Brown </a:t>
            </a:r>
            <a:r>
              <a:rPr lang="en-US" dirty="0" smtClean="0"/>
              <a:t>High School</a:t>
            </a:r>
            <a:r>
              <a:rPr lang="en-US" dirty="0"/>
              <a:t>, Shaker Heights, Ohio, USA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Does bitter melon (</a:t>
            </a:r>
            <a:r>
              <a:rPr lang="en-US" b="1" i="1" dirty="0">
                <a:effectLst/>
              </a:rPr>
              <a:t>Momordica charantia</a:t>
            </a:r>
            <a:r>
              <a:rPr lang="en-US" b="1" dirty="0">
                <a:effectLst/>
              </a:rPr>
              <a:t>) have antibacterial property?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7173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The following </a:t>
            </a:r>
            <a:r>
              <a:rPr lang="en-US" dirty="0" smtClean="0"/>
              <a:t>disks* </a:t>
            </a:r>
            <a:r>
              <a:rPr lang="en-US" dirty="0"/>
              <a:t>(5 in each dish) </a:t>
            </a:r>
            <a:r>
              <a:rPr lang="en-US" dirty="0" smtClean="0"/>
              <a:t>placed </a:t>
            </a:r>
            <a:r>
              <a:rPr lang="en-US" dirty="0"/>
              <a:t>on </a:t>
            </a:r>
            <a:r>
              <a:rPr lang="en-US" dirty="0" smtClean="0"/>
              <a:t>petri </a:t>
            </a:r>
            <a:r>
              <a:rPr lang="en-US" dirty="0"/>
              <a:t>dishes (n=6) containing </a:t>
            </a:r>
            <a:r>
              <a:rPr lang="en-US" dirty="0" smtClean="0"/>
              <a:t>Escherichia </a:t>
            </a:r>
            <a:r>
              <a:rPr lang="en-US" dirty="0"/>
              <a:t>coli:</a:t>
            </a:r>
          </a:p>
          <a:p>
            <a:pPr lvl="1"/>
            <a:r>
              <a:rPr lang="en-US" dirty="0"/>
              <a:t>Positive control: </a:t>
            </a:r>
            <a:r>
              <a:rPr lang="en-US" dirty="0" smtClean="0"/>
              <a:t>commercially </a:t>
            </a:r>
            <a:r>
              <a:rPr lang="en-US" dirty="0"/>
              <a:t>available Gentamicin disk</a:t>
            </a:r>
          </a:p>
          <a:p>
            <a:pPr lvl="1"/>
            <a:r>
              <a:rPr lang="en-US" dirty="0"/>
              <a:t>Negative control: </a:t>
            </a:r>
            <a:r>
              <a:rPr lang="en-US" dirty="0" err="1"/>
              <a:t>unmedicated</a:t>
            </a:r>
            <a:r>
              <a:rPr lang="en-US" dirty="0"/>
              <a:t> dry and distilled water-soaked disks</a:t>
            </a:r>
          </a:p>
          <a:p>
            <a:pPr lvl="1"/>
            <a:r>
              <a:rPr lang="en-US" dirty="0"/>
              <a:t>Test: </a:t>
            </a:r>
            <a:r>
              <a:rPr lang="en-US" dirty="0" smtClean="0"/>
              <a:t>bitter </a:t>
            </a:r>
            <a:r>
              <a:rPr lang="en-US" dirty="0"/>
              <a:t>melon extract-soaked disks.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128861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*Obtained from Carolina Biological Supply Company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19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/>
              <a:t>All petri dishes put inside an incubator at 37° C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After 24 hours of incubation petri dishes were taken out and clear zones of inhibition around the disks were </a:t>
            </a:r>
            <a:r>
              <a:rPr lang="en-US" dirty="0" smtClean="0"/>
              <a:t>measured</a:t>
            </a:r>
          </a:p>
          <a:p>
            <a:endParaRPr lang="en-US" dirty="0"/>
          </a:p>
          <a:p>
            <a:r>
              <a:rPr lang="en-US" dirty="0"/>
              <a:t>The whole experiment repeated on following day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of the mechanism </a:t>
            </a:r>
            <a:r>
              <a:rPr lang="en-US" dirty="0"/>
              <a:t>of </a:t>
            </a:r>
            <a:r>
              <a:rPr lang="en-US" dirty="0" smtClean="0"/>
              <a:t>action of bitter melon </a:t>
            </a:r>
            <a:r>
              <a:rPr lang="en-US" dirty="0"/>
              <a:t>against infection (</a:t>
            </a:r>
            <a:r>
              <a:rPr lang="en-US" dirty="0" smtClean="0"/>
              <a:t>bactericidal vs</a:t>
            </a:r>
            <a:r>
              <a:rPr lang="en-US" dirty="0"/>
              <a:t>. </a:t>
            </a:r>
            <a:r>
              <a:rPr lang="en-US" dirty="0" smtClean="0"/>
              <a:t>bacteriostatic):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xtracts mixed </a:t>
            </a:r>
            <a:r>
              <a:rPr lang="en-US" dirty="0"/>
              <a:t>with the liquid </a:t>
            </a:r>
            <a:r>
              <a:rPr lang="en-US" dirty="0" err="1"/>
              <a:t>microKwik</a:t>
            </a:r>
            <a:r>
              <a:rPr lang="en-US" dirty="0"/>
              <a:t> culture </a:t>
            </a:r>
            <a:r>
              <a:rPr lang="en-US" dirty="0" smtClean="0"/>
              <a:t>vials* </a:t>
            </a:r>
            <a:r>
              <a:rPr lang="en-US" dirty="0"/>
              <a:t>containing </a:t>
            </a:r>
            <a:r>
              <a:rPr lang="en-US" dirty="0" smtClean="0"/>
              <a:t>Staphylococcus </a:t>
            </a:r>
            <a:r>
              <a:rPr lang="en-US" dirty="0" err="1"/>
              <a:t>aureus</a:t>
            </a:r>
            <a:r>
              <a:rPr lang="en-US" dirty="0"/>
              <a:t> </a:t>
            </a:r>
            <a:r>
              <a:rPr lang="en-US" dirty="0" smtClean="0"/>
              <a:t>(yellow) and Escherichia coli (white)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24 hour </a:t>
            </a:r>
            <a:r>
              <a:rPr lang="en-US" dirty="0" smtClean="0"/>
              <a:t>incubation at 37 °C, </a:t>
            </a:r>
            <a:r>
              <a:rPr lang="en-US" dirty="0"/>
              <a:t>noted any color change of the media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128861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*Obtained from Carolina Biological Supply Company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39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 1.docx - Microsoft Word non-commercial us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8" t="24577" r="30376" b="5274"/>
          <a:stretch/>
        </p:blipFill>
        <p:spPr>
          <a:xfrm>
            <a:off x="381000" y="1634369"/>
            <a:ext cx="4749290" cy="46698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9" y="228600"/>
            <a:ext cx="8229600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143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clear zones of inhibition around bitter melon extract-soaked disks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82" y="2480430"/>
            <a:ext cx="1007410" cy="1014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79" y="4611801"/>
            <a:ext cx="1007410" cy="950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94" y="2042631"/>
            <a:ext cx="950252" cy="1038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22" y="3700861"/>
            <a:ext cx="945489" cy="950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91" y="5181600"/>
            <a:ext cx="1028845" cy="10121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00524" y="1639764"/>
            <a:ext cx="144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Interior core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52846" y="3250279"/>
            <a:ext cx="144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</a:t>
            </a:r>
            <a:r>
              <a:rPr lang="en-US" sz="1600" dirty="0" smtClean="0"/>
              <a:t>iddle skin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50539" y="4739903"/>
            <a:ext cx="148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Exterior skin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402863" y="4175987"/>
            <a:ext cx="144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Erythromycin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92724" y="2037142"/>
            <a:ext cx="144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Penicillin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8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227812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clear zones of inhibition around bitter melon extract soaked disks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0" y="4874242"/>
            <a:ext cx="1035963" cy="104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35" y="4901215"/>
            <a:ext cx="1066874" cy="1011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0" y="2808861"/>
            <a:ext cx="974623" cy="931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33" y="2678013"/>
            <a:ext cx="1028676" cy="1026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9216" y="2209800"/>
            <a:ext cx="144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Inner skin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4146" y="2209800"/>
            <a:ext cx="144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</a:t>
            </a:r>
            <a:r>
              <a:rPr lang="en-US" sz="1600" dirty="0" smtClean="0"/>
              <a:t>iddle skin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39216" y="4366411"/>
            <a:ext cx="148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Exterior skin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532" y="4366411"/>
            <a:ext cx="148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Gentamicin</a:t>
            </a:r>
            <a:endParaRPr lang="en-US" sz="1600" dirty="0"/>
          </a:p>
        </p:txBody>
      </p:sp>
      <p:pic>
        <p:nvPicPr>
          <p:cNvPr id="14" name="Picture 13" descr="Manuscript-Bitter melon-antibiotic [Compatibility Mode] - Microsoft Word non-commercial us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t="27756" r="31176" b="8221"/>
          <a:stretch/>
        </p:blipFill>
        <p:spPr>
          <a:xfrm>
            <a:off x="3505200" y="1752600"/>
            <a:ext cx="5029200" cy="44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r>
              <a:rPr lang="en-US" dirty="0" smtClean="0"/>
              <a:t>No color </a:t>
            </a:r>
            <a:r>
              <a:rPr lang="en-US" dirty="0"/>
              <a:t>change in the bitter melon extract treated liquid </a:t>
            </a:r>
            <a:r>
              <a:rPr lang="en-US" dirty="0" err="1"/>
              <a:t>microKwik</a:t>
            </a:r>
            <a:r>
              <a:rPr lang="en-US" dirty="0"/>
              <a:t> culture vial containing Staphylococcus </a:t>
            </a:r>
            <a:r>
              <a:rPr lang="en-US" dirty="0" err="1"/>
              <a:t>aureus</a:t>
            </a:r>
            <a:r>
              <a:rPr lang="en-US" dirty="0"/>
              <a:t> </a:t>
            </a:r>
            <a:r>
              <a:rPr lang="en-US" dirty="0" smtClean="0"/>
              <a:t>(yellow) and </a:t>
            </a:r>
            <a:r>
              <a:rPr lang="en-US" dirty="0"/>
              <a:t>Escherichia </a:t>
            </a:r>
            <a:r>
              <a:rPr lang="en-US" dirty="0" smtClean="0"/>
              <a:t>coli (white) </a:t>
            </a:r>
            <a:r>
              <a:rPr lang="en-US" dirty="0"/>
              <a:t>after 24 hours of </a:t>
            </a:r>
            <a:r>
              <a:rPr lang="en-US" dirty="0" smtClean="0"/>
              <a:t>incubation at 37°C when compared to those vials without bitter melon extract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itter </a:t>
            </a:r>
            <a:r>
              <a:rPr lang="en-US" dirty="0"/>
              <a:t>melon (</a:t>
            </a:r>
            <a:r>
              <a:rPr lang="en-US" i="1" dirty="0" err="1"/>
              <a:t>Momordica</a:t>
            </a:r>
            <a:r>
              <a:rPr lang="en-US" i="1" dirty="0"/>
              <a:t> </a:t>
            </a:r>
            <a:r>
              <a:rPr lang="en-US" i="1" dirty="0" err="1"/>
              <a:t>charantia</a:t>
            </a:r>
            <a:r>
              <a:rPr lang="en-US" dirty="0"/>
              <a:t>) does not have </a:t>
            </a:r>
            <a:r>
              <a:rPr lang="en-US" dirty="0" smtClean="0"/>
              <a:t>antibiotic properties when </a:t>
            </a:r>
            <a:r>
              <a:rPr lang="en-US" dirty="0"/>
              <a:t>tested against </a:t>
            </a:r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Eschericia</a:t>
            </a:r>
            <a:r>
              <a:rPr lang="en-US" dirty="0" smtClean="0"/>
              <a:t> coli</a:t>
            </a:r>
          </a:p>
          <a:p>
            <a:endParaRPr lang="en-US" dirty="0" smtClean="0"/>
          </a:p>
          <a:p>
            <a:r>
              <a:rPr lang="en-US" dirty="0" smtClean="0"/>
              <a:t>Removes the erroneous perception that </a:t>
            </a:r>
            <a:r>
              <a:rPr lang="en-US" dirty="0"/>
              <a:t>eating </a:t>
            </a:r>
            <a:r>
              <a:rPr lang="en-US" dirty="0" smtClean="0"/>
              <a:t>bitter melon will prevent </a:t>
            </a:r>
            <a:r>
              <a:rPr lang="en-US" smtClean="0"/>
              <a:t>bacterial infections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Agar gel disk diffusion method (measuring clear zones of inhibition) used to determine presence of antibacterial property in bitter melon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reproducibility of the data, repeated a second set of experiments </a:t>
            </a:r>
            <a:r>
              <a:rPr lang="en-US" dirty="0" smtClean="0"/>
              <a:t>following </a:t>
            </a:r>
            <a:r>
              <a:rPr lang="en-US" dirty="0"/>
              <a:t>same methodology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Penicillin more </a:t>
            </a:r>
            <a:r>
              <a:rPr lang="en-US" dirty="0"/>
              <a:t>potent </a:t>
            </a:r>
            <a:r>
              <a:rPr lang="en-US" dirty="0" smtClean="0"/>
              <a:t>Erythromycin against gram positive bacteria </a:t>
            </a:r>
          </a:p>
          <a:p>
            <a:endParaRPr lang="en-US" dirty="0" smtClean="0"/>
          </a:p>
          <a:p>
            <a:r>
              <a:rPr lang="en-US" dirty="0" smtClean="0"/>
              <a:t>Both negative and positive control improved quality of the study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Assessing the mechanism of bitter melon’s action against infection:</a:t>
            </a:r>
          </a:p>
          <a:p>
            <a:pPr lvl="1"/>
            <a:r>
              <a:rPr lang="en-US" dirty="0" smtClean="0"/>
              <a:t>No color change observed in the bitter melon extract treated liquid </a:t>
            </a:r>
            <a:r>
              <a:rPr lang="en-US" dirty="0" err="1" smtClean="0"/>
              <a:t>microKwik</a:t>
            </a:r>
            <a:r>
              <a:rPr lang="en-US" dirty="0" smtClean="0"/>
              <a:t> culture vial containing Staphylococcus </a:t>
            </a:r>
            <a:r>
              <a:rPr lang="en-US" dirty="0" err="1" smtClean="0"/>
              <a:t>aureus</a:t>
            </a:r>
            <a:r>
              <a:rPr lang="en-US" dirty="0" smtClean="0"/>
              <a:t> and Escherichia coli after 24 hours of incubation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urther proof that bitter melon does not have any bactericidal action against those bacteria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/>
              <a:t>Cannot completely </a:t>
            </a:r>
            <a:r>
              <a:rPr lang="en-US" dirty="0"/>
              <a:t>rule out the presence of antibacterial compound in bitter melon as it may be in too minute a quantity to be picked up from the crude </a:t>
            </a:r>
            <a:r>
              <a:rPr lang="en-US" dirty="0" smtClean="0"/>
              <a:t>extract</a:t>
            </a:r>
          </a:p>
          <a:p>
            <a:endParaRPr lang="en-US" dirty="0" smtClean="0"/>
          </a:p>
          <a:p>
            <a:r>
              <a:rPr lang="en-US" dirty="0" smtClean="0"/>
              <a:t>Did not test </a:t>
            </a:r>
            <a:r>
              <a:rPr lang="en-US" dirty="0"/>
              <a:t>other health benefits bitter melon may have in humans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086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Bitter Melon (</a:t>
            </a:r>
            <a:r>
              <a:rPr lang="en-US" i="1" dirty="0" err="1" smtClean="0"/>
              <a:t>Mormodica</a:t>
            </a:r>
            <a:r>
              <a:rPr lang="en-US" i="1" dirty="0" smtClean="0"/>
              <a:t> </a:t>
            </a:r>
            <a:r>
              <a:rPr lang="en-US" i="1" dirty="0" err="1" smtClean="0"/>
              <a:t>charantia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Popular in Southern Asia </a:t>
            </a:r>
          </a:p>
          <a:p>
            <a:pPr lvl="1"/>
            <a:r>
              <a:rPr lang="en-US" dirty="0" smtClean="0"/>
              <a:t>Used mainly for culinary purposes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laimed </a:t>
            </a:r>
            <a:r>
              <a:rPr lang="en-US" dirty="0"/>
              <a:t>to work against diabetes, cancer, and cardiovascular </a:t>
            </a:r>
            <a:r>
              <a:rPr lang="en-US" dirty="0" smtClean="0"/>
              <a:t>diseases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ubstance responsible </a:t>
            </a:r>
            <a:r>
              <a:rPr lang="en-US" dirty="0"/>
              <a:t>for regulating the body metabolism and transporting glucose from blood into the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Africa: Gastrointestinal parasitic disease treatment</a:t>
            </a:r>
          </a:p>
          <a:p>
            <a:pPr lvl="1"/>
            <a:r>
              <a:rPr lang="en-US" dirty="0" smtClean="0"/>
              <a:t>Anecdotal antimalarial and antiviral properties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7" b="28043"/>
          <a:stretch/>
        </p:blipFill>
        <p:spPr bwMode="auto">
          <a:xfrm rot="16200000">
            <a:off x="5694529" y="2429301"/>
            <a:ext cx="4572003" cy="14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antibacterial action of bitter melon as proven by the lack of any zone </a:t>
            </a:r>
            <a:r>
              <a:rPr lang="en-US" dirty="0"/>
              <a:t>of inhibition </a:t>
            </a:r>
            <a:r>
              <a:rPr lang="en-US" dirty="0" smtClean="0"/>
              <a:t>around bitter melon extract impregnated disks in Staphylococcus </a:t>
            </a:r>
            <a:r>
              <a:rPr lang="en-US" dirty="0" err="1" smtClean="0"/>
              <a:t>aureus</a:t>
            </a:r>
            <a:r>
              <a:rPr lang="en-US" dirty="0" smtClean="0"/>
              <a:t> and Escherichia coli colonies</a:t>
            </a:r>
          </a:p>
          <a:p>
            <a:r>
              <a:rPr lang="en-US" dirty="0" smtClean="0"/>
              <a:t>No </a:t>
            </a:r>
            <a:r>
              <a:rPr lang="en-US" dirty="0"/>
              <a:t>effect in the liquid </a:t>
            </a:r>
            <a:r>
              <a:rPr lang="en-US" dirty="0" err="1"/>
              <a:t>microKwik</a:t>
            </a:r>
            <a:r>
              <a:rPr lang="en-US" dirty="0"/>
              <a:t> culture vials after mixing with the bitter melon </a:t>
            </a:r>
            <a:r>
              <a:rPr lang="en-US" dirty="0" smtClean="0"/>
              <a:t>extract, thus disproving any bactericidal action</a:t>
            </a:r>
          </a:p>
          <a:p>
            <a:r>
              <a:rPr lang="en-US" dirty="0" smtClean="0"/>
              <a:t>Even </a:t>
            </a:r>
            <a:r>
              <a:rPr lang="en-US" dirty="0"/>
              <a:t>though </a:t>
            </a:r>
            <a:r>
              <a:rPr lang="en-US" dirty="0" smtClean="0"/>
              <a:t>bitter </a:t>
            </a:r>
            <a:r>
              <a:rPr lang="en-US" dirty="0"/>
              <a:t>melon may not have antibacterial activity, </a:t>
            </a:r>
            <a:r>
              <a:rPr lang="en-US" dirty="0" smtClean="0"/>
              <a:t>this study </a:t>
            </a:r>
            <a:r>
              <a:rPr lang="en-US" dirty="0"/>
              <a:t>does not disprove other health benefits this vegetable may </a:t>
            </a:r>
            <a:r>
              <a:rPr lang="en-US" dirty="0" smtClean="0"/>
              <a:t>have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Berneice</a:t>
            </a:r>
            <a:r>
              <a:rPr lang="en-US" dirty="0" smtClean="0"/>
              <a:t> Boyle, Hathaway Brown School</a:t>
            </a:r>
          </a:p>
          <a:p>
            <a:r>
              <a:rPr lang="en-US" dirty="0" smtClean="0"/>
              <a:t>Hathaway Brown School </a:t>
            </a:r>
          </a:p>
          <a:p>
            <a:r>
              <a:rPr lang="en-US" dirty="0" smtClean="0"/>
              <a:t>Dr. Debabrata Ghosh, Associate Professor, Neurology and Pediatrics, Nationwide Children’s Hospital and Ohio State Medical Center, Columbus, Ohio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Sudeshna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, Pediatric Neurologist, Cleveland Clinic, Cleveland, Ohio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48131" cy="50292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5600" dirty="0"/>
              <a:t>Signore A (2013). About inflammation and infection. EJNMMI Res. Feb 1; 3(1):8.doi:10.1186/2191-219X-3-8.</a:t>
            </a:r>
          </a:p>
          <a:p>
            <a:pPr lvl="0"/>
            <a:r>
              <a:rPr lang="en-US" sz="5600" dirty="0" smtClean="0"/>
              <a:t>LD </a:t>
            </a:r>
            <a:r>
              <a:rPr lang="en-US" sz="5600" dirty="0"/>
              <a:t>(2004) Clinical Relevance of Bacteriostatic versus Bactericidal Mechanism of Action in the Treatment of Gram-Positive Bacterial Infections. </a:t>
            </a:r>
            <a:r>
              <a:rPr lang="en-US" sz="5600" dirty="0" err="1"/>
              <a:t>Clin</a:t>
            </a:r>
            <a:r>
              <a:rPr lang="en-US" sz="5600" dirty="0"/>
              <a:t> </a:t>
            </a:r>
            <a:r>
              <a:rPr lang="en-US" sz="5600" dirty="0" err="1"/>
              <a:t>Inf</a:t>
            </a:r>
            <a:r>
              <a:rPr lang="en-US" sz="5600" dirty="0"/>
              <a:t> Dis; 38: 864-870.</a:t>
            </a:r>
          </a:p>
          <a:p>
            <a:pPr lvl="0"/>
            <a:r>
              <a:rPr lang="en-US" sz="5600" dirty="0"/>
              <a:t>Lederberg J (1957) Mechanism of action of Penicillin. J </a:t>
            </a:r>
            <a:r>
              <a:rPr lang="en-US" sz="5600" dirty="0" err="1"/>
              <a:t>Bacteriol</a:t>
            </a:r>
            <a:r>
              <a:rPr lang="en-US" sz="5600" dirty="0"/>
              <a:t>; 73: 144.</a:t>
            </a:r>
          </a:p>
          <a:p>
            <a:pPr lvl="0"/>
            <a:r>
              <a:rPr lang="en-US" sz="5600" dirty="0" err="1"/>
              <a:t>Arioli</a:t>
            </a:r>
            <a:r>
              <a:rPr lang="en-US" sz="5600" dirty="0"/>
              <a:t> V, </a:t>
            </a:r>
            <a:r>
              <a:rPr lang="en-US" sz="5600" dirty="0" err="1"/>
              <a:t>Berti</a:t>
            </a:r>
            <a:r>
              <a:rPr lang="en-US" sz="5600" dirty="0"/>
              <a:t> M, </a:t>
            </a:r>
            <a:r>
              <a:rPr lang="en-US" sz="5600" dirty="0" err="1"/>
              <a:t>Carniti</a:t>
            </a:r>
            <a:r>
              <a:rPr lang="en-US" sz="5600" dirty="0"/>
              <a:t> G, </a:t>
            </a:r>
            <a:r>
              <a:rPr lang="en-US" sz="5600" dirty="0" err="1"/>
              <a:t>Randisi</a:t>
            </a:r>
            <a:r>
              <a:rPr lang="en-US" sz="5600" dirty="0"/>
              <a:t> E, Rossi E, </a:t>
            </a:r>
            <a:r>
              <a:rPr lang="en-US" sz="5600" dirty="0" err="1"/>
              <a:t>Scotti</a:t>
            </a:r>
            <a:r>
              <a:rPr lang="en-US" sz="5600" dirty="0"/>
              <a:t> R (1981) Antibacterial activity of DL 473, a new semisynthetic </a:t>
            </a:r>
            <a:r>
              <a:rPr lang="en-US" sz="5600" dirty="0" err="1"/>
              <a:t>rifamycin</a:t>
            </a:r>
            <a:r>
              <a:rPr lang="en-US" sz="5600" dirty="0"/>
              <a:t> derivative; 34: 1026-1032.</a:t>
            </a:r>
          </a:p>
          <a:p>
            <a:pPr lvl="0"/>
            <a:r>
              <a:rPr lang="en-US" sz="5600" dirty="0" err="1" smtClean="0"/>
              <a:t>Yoshizawa</a:t>
            </a:r>
            <a:r>
              <a:rPr lang="en-US" sz="5600" dirty="0" smtClean="0"/>
              <a:t> </a:t>
            </a:r>
            <a:r>
              <a:rPr lang="en-US" sz="5600" dirty="0"/>
              <a:t>S, </a:t>
            </a:r>
            <a:r>
              <a:rPr lang="en-US" sz="5600" dirty="0" err="1"/>
              <a:t>Fourmy</a:t>
            </a:r>
            <a:r>
              <a:rPr lang="en-US" sz="5600" dirty="0"/>
              <a:t> D, </a:t>
            </a:r>
            <a:r>
              <a:rPr lang="en-US" sz="5600" dirty="0" err="1"/>
              <a:t>Pugilisis</a:t>
            </a:r>
            <a:r>
              <a:rPr lang="en-US" sz="5600" dirty="0"/>
              <a:t> JD (1998) Structural origins of gentamicin antibiotic action. The EMBO </a:t>
            </a:r>
            <a:r>
              <a:rPr lang="en-US" sz="5600" dirty="0" err="1"/>
              <a:t>Jl</a:t>
            </a:r>
            <a:r>
              <a:rPr lang="en-US" sz="5600" dirty="0"/>
              <a:t>; 22: 6437-6448.</a:t>
            </a:r>
          </a:p>
          <a:p>
            <a:pPr lvl="0"/>
            <a:r>
              <a:rPr lang="en-US" sz="5600" dirty="0" err="1" smtClean="0"/>
              <a:t>Basch</a:t>
            </a:r>
            <a:r>
              <a:rPr lang="en-US" sz="5600" dirty="0" smtClean="0"/>
              <a:t> </a:t>
            </a:r>
            <a:r>
              <a:rPr lang="en-US" sz="5600" dirty="0"/>
              <a:t>WE, </a:t>
            </a:r>
            <a:r>
              <a:rPr lang="en-US" sz="5600" dirty="0" err="1"/>
              <a:t>Gabardi</a:t>
            </a:r>
            <a:r>
              <a:rPr lang="en-US" sz="5600" dirty="0"/>
              <a:t> S, Ulbricht C (2003) Bitter Melon (</a:t>
            </a:r>
            <a:r>
              <a:rPr lang="en-US" sz="5600" i="1" dirty="0" err="1"/>
              <a:t>Momordica</a:t>
            </a:r>
            <a:r>
              <a:rPr lang="en-US" sz="5600" i="1" dirty="0"/>
              <a:t> </a:t>
            </a:r>
            <a:r>
              <a:rPr lang="en-US" sz="5600" i="1" dirty="0" err="1"/>
              <a:t>charantia</a:t>
            </a:r>
            <a:r>
              <a:rPr lang="en-US" sz="5600" i="1" dirty="0"/>
              <a:t>):</a:t>
            </a:r>
            <a:r>
              <a:rPr lang="en-US" sz="5600" dirty="0"/>
              <a:t>Am J Health-</a:t>
            </a:r>
            <a:r>
              <a:rPr lang="en-US" sz="5600" dirty="0" err="1"/>
              <a:t>Syst</a:t>
            </a:r>
            <a:r>
              <a:rPr lang="en-US" sz="5600" dirty="0"/>
              <a:t> Pharm; 60: 356-359.</a:t>
            </a:r>
          </a:p>
          <a:p>
            <a:pPr lvl="0"/>
            <a:r>
              <a:rPr lang="en-US" sz="5600" dirty="0"/>
              <a:t>Ray RB, </a:t>
            </a:r>
            <a:r>
              <a:rPr lang="en-US" sz="5600" dirty="0" err="1"/>
              <a:t>Raychoudhuri</a:t>
            </a:r>
            <a:r>
              <a:rPr lang="en-US" sz="5600" dirty="0"/>
              <a:t> A, Steele R, </a:t>
            </a:r>
            <a:r>
              <a:rPr lang="en-US" sz="5600" dirty="0" err="1"/>
              <a:t>Nerukar</a:t>
            </a:r>
            <a:r>
              <a:rPr lang="en-US" sz="5600" dirty="0"/>
              <a:t> P (2010) Bitter Melon (</a:t>
            </a:r>
            <a:r>
              <a:rPr lang="en-US" sz="5600" i="1" dirty="0" err="1"/>
              <a:t>Momordica</a:t>
            </a:r>
            <a:r>
              <a:rPr lang="en-US" sz="5600" i="1" dirty="0"/>
              <a:t> </a:t>
            </a:r>
            <a:r>
              <a:rPr lang="en-US" sz="5600" i="1" dirty="0" err="1"/>
              <a:t>charantia</a:t>
            </a:r>
            <a:r>
              <a:rPr lang="en-US" sz="5600" i="1" dirty="0"/>
              <a:t>)</a:t>
            </a:r>
            <a:r>
              <a:rPr lang="en-US" sz="5600" dirty="0"/>
              <a:t> Extract Inhibits Breast Cancer Cell Proliferation by Modulating Cell Cycle Regulatory Genes and Promoted Apoptosis. Cancer Res; 70: 1925-1931.</a:t>
            </a:r>
          </a:p>
          <a:p>
            <a:pPr lvl="0"/>
            <a:r>
              <a:rPr lang="en-US" sz="5600" dirty="0" err="1" smtClean="0"/>
              <a:t>Sarkar</a:t>
            </a:r>
            <a:r>
              <a:rPr lang="en-US" sz="5600" dirty="0" smtClean="0"/>
              <a:t> </a:t>
            </a:r>
            <a:r>
              <a:rPr lang="en-US" sz="5600" dirty="0"/>
              <a:t>S, </a:t>
            </a:r>
            <a:r>
              <a:rPr lang="en-US" sz="5600" dirty="0" err="1"/>
              <a:t>Pranava</a:t>
            </a:r>
            <a:r>
              <a:rPr lang="en-US" sz="5600" dirty="0"/>
              <a:t> M, </a:t>
            </a:r>
            <a:r>
              <a:rPr lang="en-US" sz="5600" dirty="0" err="1"/>
              <a:t>Marita</a:t>
            </a:r>
            <a:r>
              <a:rPr lang="en-US" sz="5600" dirty="0"/>
              <a:t> R (1996) Demonstration of the hypoglycemic action of </a:t>
            </a:r>
            <a:r>
              <a:rPr lang="en-US" sz="5600" dirty="0" err="1"/>
              <a:t>Momordica</a:t>
            </a:r>
            <a:r>
              <a:rPr lang="en-US" sz="5600" dirty="0"/>
              <a:t> </a:t>
            </a:r>
            <a:r>
              <a:rPr lang="en-US" sz="5600" dirty="0" err="1"/>
              <a:t>charantia</a:t>
            </a:r>
            <a:r>
              <a:rPr lang="en-US" sz="5600" dirty="0"/>
              <a:t> in a validated animal model of diabetes. </a:t>
            </a:r>
            <a:r>
              <a:rPr lang="en-US" sz="5600" dirty="0" err="1"/>
              <a:t>Pharmacol</a:t>
            </a:r>
            <a:r>
              <a:rPr lang="en-US" sz="5600" dirty="0"/>
              <a:t> Res; 33 : 1-4.</a:t>
            </a:r>
          </a:p>
          <a:p>
            <a:pPr lvl="0"/>
            <a:r>
              <a:rPr lang="en-US" sz="5600" dirty="0"/>
              <a:t>Grover JK, Yadav SP (2004) Pharmacological actions and potential uses of </a:t>
            </a:r>
            <a:r>
              <a:rPr lang="en-US" sz="5600" dirty="0" err="1"/>
              <a:t>Momordica</a:t>
            </a:r>
            <a:r>
              <a:rPr lang="en-US" sz="5600" dirty="0"/>
              <a:t> </a:t>
            </a:r>
            <a:r>
              <a:rPr lang="en-US" sz="5600" dirty="0" err="1"/>
              <a:t>charantia</a:t>
            </a:r>
            <a:r>
              <a:rPr lang="en-US" sz="5600" dirty="0"/>
              <a:t>: A review. J </a:t>
            </a:r>
            <a:r>
              <a:rPr lang="en-US" sz="5600" dirty="0" err="1"/>
              <a:t>Ethnopharmacol</a:t>
            </a:r>
            <a:r>
              <a:rPr lang="en-US" sz="5600" dirty="0"/>
              <a:t>; 93:123-132.</a:t>
            </a:r>
          </a:p>
          <a:p>
            <a:pPr lvl="0"/>
            <a:r>
              <a:rPr lang="en-US" sz="5600" dirty="0" err="1" smtClean="0"/>
              <a:t>Nhiem</a:t>
            </a:r>
            <a:r>
              <a:rPr lang="en-US" sz="5600" dirty="0" smtClean="0"/>
              <a:t> </a:t>
            </a:r>
            <a:r>
              <a:rPr lang="en-US" sz="5600" dirty="0"/>
              <a:t>NX, </a:t>
            </a:r>
            <a:r>
              <a:rPr lang="en-US" sz="5600" dirty="0" err="1"/>
              <a:t>Kiem</a:t>
            </a:r>
            <a:r>
              <a:rPr lang="en-US" sz="5600" dirty="0"/>
              <a:t> PV, Minh CV, Ban NK, </a:t>
            </a:r>
            <a:r>
              <a:rPr lang="en-US" sz="5600" dirty="0" err="1"/>
              <a:t>Cuong</a:t>
            </a:r>
            <a:r>
              <a:rPr lang="en-US" sz="5600" dirty="0"/>
              <a:t> NX, et al (2010) Alpha-</a:t>
            </a:r>
            <a:r>
              <a:rPr lang="en-US" sz="5600" dirty="0" err="1"/>
              <a:t>Glucosidase</a:t>
            </a:r>
            <a:r>
              <a:rPr lang="en-US" sz="5600" dirty="0"/>
              <a:t> inhibition properties of </a:t>
            </a:r>
            <a:r>
              <a:rPr lang="en-US" sz="5600" dirty="0" err="1"/>
              <a:t>cucurbitane</a:t>
            </a:r>
            <a:r>
              <a:rPr lang="en-US" sz="5600" dirty="0"/>
              <a:t>-type </a:t>
            </a:r>
            <a:r>
              <a:rPr lang="en-US" sz="5600" dirty="0" err="1"/>
              <a:t>triterpene</a:t>
            </a:r>
            <a:r>
              <a:rPr lang="en-US" sz="5600" dirty="0"/>
              <a:t> glycosides from the fruits of </a:t>
            </a:r>
            <a:r>
              <a:rPr lang="en-US" sz="5600" dirty="0" err="1"/>
              <a:t>Momordica</a:t>
            </a:r>
            <a:r>
              <a:rPr lang="en-US" sz="5600" dirty="0"/>
              <a:t> </a:t>
            </a:r>
            <a:r>
              <a:rPr lang="en-US" sz="5600" dirty="0" err="1"/>
              <a:t>charantia</a:t>
            </a:r>
            <a:r>
              <a:rPr lang="en-US" sz="5600" dirty="0"/>
              <a:t>. </a:t>
            </a:r>
            <a:r>
              <a:rPr lang="en-US" sz="5600" dirty="0" err="1"/>
              <a:t>Chem</a:t>
            </a:r>
            <a:r>
              <a:rPr lang="en-US" sz="5600" dirty="0"/>
              <a:t> Pharm Bull; 58: 720-724.</a:t>
            </a:r>
          </a:p>
          <a:p>
            <a:pPr lvl="0"/>
            <a:r>
              <a:rPr lang="en-US" sz="5600" dirty="0" err="1" smtClean="0"/>
              <a:t>Sasa</a:t>
            </a:r>
            <a:r>
              <a:rPr lang="en-US" sz="5600" dirty="0" smtClean="0"/>
              <a:t> </a:t>
            </a:r>
            <a:r>
              <a:rPr lang="en-US" sz="5600" dirty="0"/>
              <a:t>M, Inoue I, </a:t>
            </a:r>
            <a:r>
              <a:rPr lang="en-US" sz="5600" dirty="0" err="1"/>
              <a:t>Shinoda</a:t>
            </a:r>
            <a:r>
              <a:rPr lang="en-US" sz="5600" dirty="0"/>
              <a:t> Y, Takahashi S, </a:t>
            </a:r>
            <a:r>
              <a:rPr lang="en-US" sz="5600" dirty="0" err="1"/>
              <a:t>Seo</a:t>
            </a:r>
            <a:r>
              <a:rPr lang="en-US" sz="5600" dirty="0"/>
              <a:t> M, et al (2009) Activating Effect of </a:t>
            </a:r>
            <a:r>
              <a:rPr lang="en-US" sz="5600" dirty="0" err="1"/>
              <a:t>Momordin</a:t>
            </a:r>
            <a:r>
              <a:rPr lang="en-US" sz="5600" dirty="0"/>
              <a:t>, Extract of Bitter Melon (</a:t>
            </a:r>
            <a:r>
              <a:rPr lang="en-US" sz="5600" dirty="0" err="1"/>
              <a:t>Momordica</a:t>
            </a:r>
            <a:r>
              <a:rPr lang="en-US" sz="5600" dirty="0"/>
              <a:t> </a:t>
            </a:r>
            <a:r>
              <a:rPr lang="en-US" sz="5600" dirty="0" err="1"/>
              <a:t>Charantia</a:t>
            </a:r>
            <a:r>
              <a:rPr lang="en-US" sz="5600" dirty="0"/>
              <a:t> L.), on the Promoter of Human </a:t>
            </a:r>
            <a:r>
              <a:rPr lang="en-US" sz="5600" dirty="0" err="1"/>
              <a:t>PPARdelta</a:t>
            </a:r>
            <a:r>
              <a:rPr lang="en-US" sz="5600" dirty="0"/>
              <a:t>. J </a:t>
            </a:r>
            <a:r>
              <a:rPr lang="en-US" sz="5600" dirty="0" err="1"/>
              <a:t>Atheroscler</a:t>
            </a:r>
            <a:r>
              <a:rPr lang="en-US" sz="5600" dirty="0"/>
              <a:t> </a:t>
            </a:r>
            <a:r>
              <a:rPr lang="en-US" sz="5600" dirty="0" err="1"/>
              <a:t>Thromb</a:t>
            </a:r>
            <a:r>
              <a:rPr lang="en-US" sz="5600" dirty="0"/>
              <a:t>; 16: 888-892.</a:t>
            </a:r>
          </a:p>
          <a:p>
            <a:pPr lvl="0"/>
            <a:r>
              <a:rPr lang="en-US" sz="5600" dirty="0" smtClean="0"/>
              <a:t>Driscoll </a:t>
            </a:r>
            <a:r>
              <a:rPr lang="en-US" sz="5600" dirty="0"/>
              <a:t>AJ, </a:t>
            </a:r>
            <a:r>
              <a:rPr lang="en-US" sz="5600" dirty="0" err="1"/>
              <a:t>Bhat</a:t>
            </a:r>
            <a:r>
              <a:rPr lang="en-US" sz="5600" dirty="0"/>
              <a:t> N, </a:t>
            </a:r>
            <a:r>
              <a:rPr lang="en-US" sz="5600" dirty="0" err="1"/>
              <a:t>Karon</a:t>
            </a:r>
            <a:r>
              <a:rPr lang="en-US" sz="5600" dirty="0"/>
              <a:t> RA, O’Brien KL, Murdoch DR (2012) Disc Diffusion Bioassays for the Detection of Antibiotic Activity in Body Fluids: Applications for the Pneumonia Etiology Research for Child Health Project. </a:t>
            </a:r>
            <a:r>
              <a:rPr lang="en-US" sz="5600" dirty="0" err="1"/>
              <a:t>Clin</a:t>
            </a:r>
            <a:r>
              <a:rPr lang="en-US" sz="5600" dirty="0"/>
              <a:t> </a:t>
            </a:r>
            <a:r>
              <a:rPr lang="en-US" sz="5600" dirty="0" err="1"/>
              <a:t>Inf</a:t>
            </a:r>
            <a:r>
              <a:rPr lang="en-US" sz="5600" dirty="0"/>
              <a:t> Dis; 54 (</a:t>
            </a:r>
            <a:r>
              <a:rPr lang="en-US" sz="5600" dirty="0" err="1"/>
              <a:t>Suppl</a:t>
            </a:r>
            <a:r>
              <a:rPr lang="en-US" sz="5600" dirty="0"/>
              <a:t> 2): S159-S164.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219200"/>
          </a:xfrm>
        </p:spPr>
        <p:txBody>
          <a:bodyPr/>
          <a:lstStyle/>
          <a:p>
            <a:r>
              <a:rPr lang="en-US" dirty="0" smtClean="0"/>
              <a:t>Suggested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Infection: </a:t>
            </a:r>
            <a:r>
              <a:rPr lang="en-US" sz="2800" dirty="0">
                <a:latin typeface="Times New Roman"/>
                <a:ea typeface="Times New Roman"/>
              </a:rPr>
              <a:t>bacteria, viruses, or fungi invade body tissues and produce inflammation and tissue damage</a:t>
            </a:r>
            <a:endParaRPr lang="en-US" dirty="0"/>
          </a:p>
          <a:p>
            <a:r>
              <a:rPr lang="en-US" dirty="0" smtClean="0"/>
              <a:t>Bacteria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ram positive: thick cell wall, 50-90</a:t>
            </a:r>
            <a:r>
              <a:rPr lang="en-US" dirty="0"/>
              <a:t>% </a:t>
            </a:r>
            <a:r>
              <a:rPr lang="en-US" dirty="0" smtClean="0"/>
              <a:t>peptidoglycan </a:t>
            </a:r>
          </a:p>
          <a:p>
            <a:pPr lvl="1"/>
            <a:r>
              <a:rPr lang="en-US" dirty="0"/>
              <a:t>Gram negative: </a:t>
            </a:r>
            <a:r>
              <a:rPr lang="en-US" dirty="0" smtClean="0"/>
              <a:t>thin cell wall, 10</a:t>
            </a:r>
            <a:r>
              <a:rPr lang="en-US" dirty="0"/>
              <a:t>% </a:t>
            </a:r>
            <a:r>
              <a:rPr lang="en-US" dirty="0" smtClean="0"/>
              <a:t>peptidoglycan </a:t>
            </a:r>
          </a:p>
          <a:p>
            <a:r>
              <a:rPr lang="en-US" dirty="0" smtClean="0"/>
              <a:t>Antibiotics </a:t>
            </a:r>
          </a:p>
          <a:p>
            <a:pPr lvl="1"/>
            <a:r>
              <a:rPr lang="en-US" dirty="0"/>
              <a:t>Bactericidal: kill the bacteria damaging cell wall/ membrane or altering necessary bacterial enzymes. </a:t>
            </a:r>
          </a:p>
          <a:p>
            <a:pPr lvl="1"/>
            <a:r>
              <a:rPr lang="en-US" dirty="0" smtClean="0"/>
              <a:t>Bacteriostatic</a:t>
            </a:r>
            <a:r>
              <a:rPr lang="en-US" dirty="0"/>
              <a:t>: inhibit the active growth of the bacteria without killing </a:t>
            </a:r>
            <a:r>
              <a:rPr lang="en-US" dirty="0" smtClean="0"/>
              <a:t>them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Bacteria: </a:t>
            </a:r>
          </a:p>
          <a:p>
            <a:pPr lvl="1"/>
            <a:r>
              <a:rPr lang="en-US" dirty="0" smtClean="0"/>
              <a:t>Gram +</a:t>
            </a:r>
            <a:r>
              <a:rPr lang="en-US" dirty="0" err="1" smtClean="0"/>
              <a:t>ve</a:t>
            </a:r>
            <a:r>
              <a:rPr lang="en-US" dirty="0" smtClean="0"/>
              <a:t>: Staphylococcus  </a:t>
            </a:r>
            <a:r>
              <a:rPr lang="en-US" dirty="0" err="1" smtClean="0"/>
              <a:t>aureus</a:t>
            </a:r>
            <a:r>
              <a:rPr lang="en-US" dirty="0" smtClean="0"/>
              <a:t>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has golden yellow hue- 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skin infections, pneumonia, sepsis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Gram -</a:t>
            </a:r>
            <a:r>
              <a:rPr lang="en-US" dirty="0" err="1" smtClean="0"/>
              <a:t>ve</a:t>
            </a:r>
            <a:r>
              <a:rPr lang="en-US" dirty="0" smtClean="0"/>
              <a:t>: Escherichia coli-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GI problems, sepsis </a:t>
            </a:r>
          </a:p>
          <a:p>
            <a:pPr marL="365760" lvl="1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Antibiotics: </a:t>
            </a:r>
          </a:p>
          <a:p>
            <a:pPr lvl="1"/>
            <a:r>
              <a:rPr lang="en-US" dirty="0" smtClean="0"/>
              <a:t>Bactericidal against gram +</a:t>
            </a:r>
            <a:r>
              <a:rPr lang="en-US" dirty="0" err="1" smtClean="0"/>
              <a:t>ve</a:t>
            </a:r>
            <a:r>
              <a:rPr lang="en-US" dirty="0" smtClean="0"/>
              <a:t>: Penicillin</a:t>
            </a:r>
          </a:p>
          <a:p>
            <a:pPr lvl="1"/>
            <a:r>
              <a:rPr lang="en-US" dirty="0" smtClean="0"/>
              <a:t>Bacteriostatic </a:t>
            </a:r>
            <a:r>
              <a:rPr lang="en-US" dirty="0"/>
              <a:t>against gram </a:t>
            </a:r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: Erythromycin</a:t>
            </a:r>
          </a:p>
          <a:p>
            <a:pPr lvl="1"/>
            <a:r>
              <a:rPr lang="en-US" dirty="0" smtClean="0"/>
              <a:t>Bactericidal/bacteriostatic against gram -</a:t>
            </a:r>
            <a:r>
              <a:rPr lang="en-US" dirty="0" err="1" smtClean="0"/>
              <a:t>ve</a:t>
            </a:r>
            <a:r>
              <a:rPr lang="en-US" dirty="0" smtClean="0"/>
              <a:t>: Gentamicin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29558"/>
            <a:ext cx="1813731" cy="129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548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http://faculty.ccbcmd.edu/courses/bio141/labmanua/lab16/gramstain/gnrod.html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695778" cy="12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334000" y="24384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0" y="3877664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2276" y="6377942"/>
            <a:ext cx="65554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http://faculty.ccbcmd.edu/courses/bio141/lecguide/unit3/bacpath/diseases/staphaureus/gpstaph.html</a:t>
            </a:r>
          </a:p>
        </p:txBody>
      </p:sp>
    </p:spTree>
    <p:extLst>
      <p:ext uri="{BB962C8B-B14F-4D97-AF65-F5344CB8AC3E}">
        <p14:creationId xmlns:p14="http://schemas.microsoft.com/office/powerpoint/2010/main" val="26125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Bitter melon contains glycosides</a:t>
            </a:r>
            <a:r>
              <a:rPr lang="en-US" dirty="0"/>
              <a:t>, </a:t>
            </a:r>
            <a:r>
              <a:rPr lang="en-US" dirty="0" err="1"/>
              <a:t>terpenoids</a:t>
            </a:r>
            <a:r>
              <a:rPr lang="en-US" dirty="0"/>
              <a:t>, and </a:t>
            </a:r>
            <a:r>
              <a:rPr lang="en-US" dirty="0" smtClean="0"/>
              <a:t>momordicin-1</a:t>
            </a:r>
          </a:p>
          <a:p>
            <a:pPr lvl="1"/>
            <a:r>
              <a:rPr lang="en-US" dirty="0" smtClean="0"/>
              <a:t>Momordicin-1 inhibits </a:t>
            </a:r>
            <a:r>
              <a:rPr lang="en-US" dirty="0"/>
              <a:t>production of ribosomal </a:t>
            </a:r>
            <a:r>
              <a:rPr lang="en-US" dirty="0" smtClean="0"/>
              <a:t>proteins, </a:t>
            </a:r>
            <a:r>
              <a:rPr lang="en-US" dirty="0"/>
              <a:t>therefore may have bacteriostatic </a:t>
            </a:r>
            <a:r>
              <a:rPr lang="en-US" dirty="0" smtClean="0"/>
              <a:t>activity</a:t>
            </a:r>
            <a:endParaRPr lang="en-US" dirty="0"/>
          </a:p>
          <a:p>
            <a:r>
              <a:rPr lang="en-US" dirty="0" smtClean="0"/>
              <a:t>Has chemical that inhibits </a:t>
            </a:r>
            <a:r>
              <a:rPr lang="en-US" dirty="0"/>
              <a:t>30s ribosomal </a:t>
            </a:r>
            <a:r>
              <a:rPr lang="en-US" dirty="0" smtClean="0"/>
              <a:t>protein, similar to aminoglycosides like Gentamicin (effective against gram negative bacteria)</a:t>
            </a:r>
          </a:p>
          <a:p>
            <a:r>
              <a:rPr lang="en-US" dirty="0" smtClean="0"/>
              <a:t>Hypothesis: bitter melon extract will either kill or inhibit growth of bacteria (gram positive or negative)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To examine if bitter </a:t>
            </a:r>
            <a:r>
              <a:rPr lang="en-US" dirty="0"/>
              <a:t>melon </a:t>
            </a:r>
            <a:r>
              <a:rPr lang="en-US" dirty="0" smtClean="0"/>
              <a:t>has </a:t>
            </a:r>
            <a:r>
              <a:rPr lang="en-US" dirty="0"/>
              <a:t>any antibacterial property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has antibacterial </a:t>
            </a:r>
            <a:r>
              <a:rPr lang="en-US" dirty="0" smtClean="0"/>
              <a:t>property, to see the effect on gram </a:t>
            </a:r>
            <a:r>
              <a:rPr lang="en-US" dirty="0"/>
              <a:t>positive </a:t>
            </a:r>
            <a:r>
              <a:rPr lang="en-US" dirty="0" smtClean="0"/>
              <a:t>and/or gram </a:t>
            </a:r>
            <a:r>
              <a:rPr lang="en-US" dirty="0"/>
              <a:t>negative </a:t>
            </a:r>
            <a:r>
              <a:rPr lang="en-US" dirty="0" smtClean="0"/>
              <a:t>bacteria</a:t>
            </a:r>
          </a:p>
          <a:p>
            <a:endParaRPr lang="en-US" dirty="0" smtClean="0"/>
          </a:p>
          <a:p>
            <a:r>
              <a:rPr lang="en-US" dirty="0" smtClean="0"/>
              <a:t>To know </a:t>
            </a:r>
            <a:r>
              <a:rPr lang="en-US" dirty="0"/>
              <a:t>whether the antibacterial effect is through bactericidal or bacteriostatic </a:t>
            </a:r>
            <a:r>
              <a:rPr lang="en-US" dirty="0" smtClean="0"/>
              <a:t>mechanism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Bitter melon extracts prepared from interior core, middle, and exterior skin after homogenization and dissolving with sterile distilled water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3670" r="12792" b="20376"/>
          <a:stretch/>
        </p:blipFill>
        <p:spPr bwMode="auto">
          <a:xfrm>
            <a:off x="3495979" y="3306945"/>
            <a:ext cx="2145295" cy="263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114800" y="5410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57036" y="4696983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 core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3669919"/>
            <a:ext cx="144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Exterior skin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7511" y="3930134"/>
            <a:ext cx="13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skin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00600" y="3886200"/>
            <a:ext cx="1447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</p:cNvCxnSpPr>
          <p:nvPr/>
        </p:nvCxnSpPr>
        <p:spPr>
          <a:xfrm>
            <a:off x="2876848" y="4881649"/>
            <a:ext cx="1390352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08268" y="4070866"/>
            <a:ext cx="1230332" cy="348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672"/>
            <a:ext cx="7467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Bacterial colonies of Staphylococcus </a:t>
            </a:r>
            <a:r>
              <a:rPr lang="en-US" dirty="0" err="1" smtClean="0"/>
              <a:t>aureus</a:t>
            </a:r>
            <a:r>
              <a:rPr lang="en-US" dirty="0" smtClean="0"/>
              <a:t>* and Escherichia coli* inoculated on nutrient agar gel media containing petri dishes</a:t>
            </a:r>
          </a:p>
          <a:p>
            <a:endParaRPr lang="en-US" dirty="0" smtClean="0"/>
          </a:p>
          <a:p>
            <a:r>
              <a:rPr lang="en-US" dirty="0" smtClean="0"/>
              <a:t>Agar </a:t>
            </a:r>
            <a:r>
              <a:rPr lang="en-US" dirty="0"/>
              <a:t>gel disk diffusion </a:t>
            </a:r>
            <a:r>
              <a:rPr lang="en-US" dirty="0" smtClean="0"/>
              <a:t>method used to assess antibiotic efficacy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126718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*Obtained from Carolina Biological Supply Company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0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/>
              <a:t>The following disks* (5 in each dish) placed on petri dishes (n=7) with Staphylococcus </a:t>
            </a:r>
            <a:r>
              <a:rPr lang="en-US" dirty="0" err="1"/>
              <a:t>aureus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Positive control: commercially available Penicillin, Erythromycin disks</a:t>
            </a:r>
          </a:p>
          <a:p>
            <a:pPr lvl="1"/>
            <a:r>
              <a:rPr lang="en-US" dirty="0"/>
              <a:t>Negative control: un-medicated dry and distilled water-soaked disks</a:t>
            </a:r>
          </a:p>
          <a:p>
            <a:pPr lvl="1"/>
            <a:r>
              <a:rPr lang="en-US" dirty="0"/>
              <a:t>Test: bitter melon extract-soaked disks (interior core, middle skin and exterior skin).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126718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*Obtained from Carolina Biological Supply Company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43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2275</TotalTime>
  <Words>1388</Words>
  <Application>Microsoft Office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Does bitter melon (Momordica charantia) have antibacterial property? </vt:lpstr>
      <vt:lpstr>Background</vt:lpstr>
      <vt:lpstr>Background</vt:lpstr>
      <vt:lpstr>Background</vt:lpstr>
      <vt:lpstr>Background</vt:lpstr>
      <vt:lpstr>Objectives</vt:lpstr>
      <vt:lpstr>Materials and Methods</vt:lpstr>
      <vt:lpstr>Materials and Methods</vt:lpstr>
      <vt:lpstr>Materials and Methods</vt:lpstr>
      <vt:lpstr>Materials and Methods</vt:lpstr>
      <vt:lpstr>Materials and Methods</vt:lpstr>
      <vt:lpstr>Materials and Methods</vt:lpstr>
      <vt:lpstr>Results</vt:lpstr>
      <vt:lpstr>Results</vt:lpstr>
      <vt:lpstr>Results</vt:lpstr>
      <vt:lpstr>Discussion</vt:lpstr>
      <vt:lpstr>Discussion</vt:lpstr>
      <vt:lpstr>Discussion </vt:lpstr>
      <vt:lpstr>Limitations</vt:lpstr>
      <vt:lpstr>Conclusions</vt:lpstr>
      <vt:lpstr>Acknowledgements</vt:lpstr>
      <vt:lpstr>Suggested Readings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DEBUDA</dc:creator>
  <cp:lastModifiedBy>DEBU</cp:lastModifiedBy>
  <cp:revision>74</cp:revision>
  <dcterms:created xsi:type="dcterms:W3CDTF">2014-07-14T01:03:03Z</dcterms:created>
  <dcterms:modified xsi:type="dcterms:W3CDTF">2014-07-22T05:41:55Z</dcterms:modified>
</cp:coreProperties>
</file>