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3"/>
  </p:notesMasterIdLst>
  <p:handoutMasterIdLst>
    <p:handoutMasterId r:id="rId44"/>
  </p:handoutMasterIdLst>
  <p:sldIdLst>
    <p:sldId id="292" r:id="rId2"/>
    <p:sldId id="329" r:id="rId3"/>
    <p:sldId id="313" r:id="rId4"/>
    <p:sldId id="328" r:id="rId5"/>
    <p:sldId id="319" r:id="rId6"/>
    <p:sldId id="320" r:id="rId7"/>
    <p:sldId id="259" r:id="rId8"/>
    <p:sldId id="315" r:id="rId9"/>
    <p:sldId id="260" r:id="rId10"/>
    <p:sldId id="321" r:id="rId11"/>
    <p:sldId id="291" r:id="rId12"/>
    <p:sldId id="263" r:id="rId13"/>
    <p:sldId id="303" r:id="rId14"/>
    <p:sldId id="272" r:id="rId15"/>
    <p:sldId id="273" r:id="rId16"/>
    <p:sldId id="274" r:id="rId17"/>
    <p:sldId id="277" r:id="rId18"/>
    <p:sldId id="326" r:id="rId19"/>
    <p:sldId id="327" r:id="rId20"/>
    <p:sldId id="322" r:id="rId21"/>
    <p:sldId id="323" r:id="rId22"/>
    <p:sldId id="324" r:id="rId23"/>
    <p:sldId id="280" r:id="rId24"/>
    <p:sldId id="282" r:id="rId25"/>
    <p:sldId id="304" r:id="rId26"/>
    <p:sldId id="305" r:id="rId27"/>
    <p:sldId id="306" r:id="rId28"/>
    <p:sldId id="288" r:id="rId29"/>
    <p:sldId id="293" r:id="rId30"/>
    <p:sldId id="294" r:id="rId31"/>
    <p:sldId id="312" r:id="rId32"/>
    <p:sldId id="295" r:id="rId33"/>
    <p:sldId id="296" r:id="rId34"/>
    <p:sldId id="330" r:id="rId35"/>
    <p:sldId id="298" r:id="rId36"/>
    <p:sldId id="283" r:id="rId37"/>
    <p:sldId id="299" r:id="rId38"/>
    <p:sldId id="308" r:id="rId39"/>
    <p:sldId id="309" r:id="rId40"/>
    <p:sldId id="267" r:id="rId41"/>
    <p:sldId id="31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90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1" tIns="45716" rIns="91431" bIns="45716"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31" tIns="45716" rIns="91431" bIns="45716" rtlCol="0"/>
          <a:lstStyle>
            <a:lvl1pPr algn="r">
              <a:defRPr sz="1200"/>
            </a:lvl1pPr>
          </a:lstStyle>
          <a:p>
            <a:fld id="{7BBAD0BC-9E68-49DB-BB0C-F9AD6BE60C70}" type="datetimeFigureOut">
              <a:rPr lang="en-US" smtClean="0"/>
              <a:pPr/>
              <a:t>7/5/2014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31" tIns="45716" rIns="91431"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31" tIns="45716" rIns="91431" bIns="45716" rtlCol="0" anchor="b"/>
          <a:lstStyle>
            <a:lvl1pPr algn="r">
              <a:defRPr sz="1200"/>
            </a:lvl1pPr>
          </a:lstStyle>
          <a:p>
            <a:fld id="{50D15CCF-CBDF-4166-B200-BF23113383E2}" type="slidenum">
              <a:rPr lang="en-US" smtClean="0"/>
              <a:pPr/>
              <a:t>‹#›</a:t>
            </a:fld>
            <a:endParaRPr lang="en-US"/>
          </a:p>
        </p:txBody>
      </p:sp>
    </p:spTree>
    <p:extLst>
      <p:ext uri="{BB962C8B-B14F-4D97-AF65-F5344CB8AC3E}">
        <p14:creationId xmlns:p14="http://schemas.microsoft.com/office/powerpoint/2010/main" val="2775805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1" tIns="45716" rIns="91431" bIns="45716"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31" tIns="45716" rIns="91431" bIns="45716" rtlCol="0"/>
          <a:lstStyle>
            <a:lvl1pPr algn="r">
              <a:defRPr sz="1200"/>
            </a:lvl1pPr>
          </a:lstStyle>
          <a:p>
            <a:fld id="{2DEEF459-E775-4261-9023-A1E6A39265EE}" type="datetimeFigureOut">
              <a:rPr lang="en-US" smtClean="0"/>
              <a:t>7/5/2014</a:t>
            </a:fld>
            <a:endParaRPr lang="en-US"/>
          </a:p>
        </p:txBody>
      </p:sp>
      <p:sp>
        <p:nvSpPr>
          <p:cNvPr id="4" name="Slide Image Placeholder 3"/>
          <p:cNvSpPr>
            <a:spLocks noGrp="1" noRot="1" noChangeAspect="1"/>
          </p:cNvSpPr>
          <p:nvPr>
            <p:ph type="sldImg" idx="2"/>
          </p:nvPr>
        </p:nvSpPr>
        <p:spPr>
          <a:xfrm>
            <a:off x="1144588" y="685800"/>
            <a:ext cx="4570412" cy="3429000"/>
          </a:xfrm>
          <a:prstGeom prst="rect">
            <a:avLst/>
          </a:prstGeom>
          <a:noFill/>
          <a:ln w="12700">
            <a:solidFill>
              <a:prstClr val="black"/>
            </a:solidFill>
          </a:ln>
        </p:spPr>
        <p:txBody>
          <a:bodyPr vert="horz" lIns="91431" tIns="45716" rIns="91431" bIns="45716" rtlCol="0" anchor="ctr"/>
          <a:lstStyle/>
          <a:p>
            <a:endParaRPr lang="en-US"/>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91431" tIns="45716" rIns="91431" bIns="457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31" tIns="45716" rIns="91431"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1" tIns="45716" rIns="91431" bIns="45716" rtlCol="0" anchor="b"/>
          <a:lstStyle>
            <a:lvl1pPr algn="r">
              <a:defRPr sz="1200"/>
            </a:lvl1pPr>
          </a:lstStyle>
          <a:p>
            <a:fld id="{1B9809F3-3D3D-4B5E-9FB3-4362222F5868}" type="slidenum">
              <a:rPr lang="en-US" smtClean="0"/>
              <a:t>‹#›</a:t>
            </a:fld>
            <a:endParaRPr lang="en-US"/>
          </a:p>
        </p:txBody>
      </p:sp>
    </p:spTree>
    <p:extLst>
      <p:ext uri="{BB962C8B-B14F-4D97-AF65-F5344CB8AC3E}">
        <p14:creationId xmlns:p14="http://schemas.microsoft.com/office/powerpoint/2010/main" val="690454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809F3-3D3D-4B5E-9FB3-4362222F5868}" type="slidenum">
              <a:rPr lang="en-US" smtClean="0"/>
              <a:t>6</a:t>
            </a:fld>
            <a:endParaRPr lang="en-US"/>
          </a:p>
        </p:txBody>
      </p:sp>
    </p:spTree>
    <p:extLst>
      <p:ext uri="{BB962C8B-B14F-4D97-AF65-F5344CB8AC3E}">
        <p14:creationId xmlns:p14="http://schemas.microsoft.com/office/powerpoint/2010/main" val="1993084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E1C909E5-E593-4C6A-BA49-4B516F6E187A}" type="datetime1">
              <a:rPr lang="en-US" smtClean="0"/>
              <a:t>7/5/2014</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82529CDD-DCFB-4A9B-9E9F-13F20DD885D2}"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714547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C2010B-5A55-42B8-9303-9AD83F210ECF}" type="datetime1">
              <a:rPr lang="en-US" smtClean="0"/>
              <a:t>7/5/2014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29CDD-DCFB-4A9B-9E9F-13F20DD885D2}" type="slidenum">
              <a:rPr lang="en-US" smtClean="0"/>
              <a:pPr/>
              <a:t>‹#›</a:t>
            </a:fld>
            <a:endParaRPr lang="en-US"/>
          </a:p>
        </p:txBody>
      </p:sp>
    </p:spTree>
    <p:extLst>
      <p:ext uri="{BB962C8B-B14F-4D97-AF65-F5344CB8AC3E}">
        <p14:creationId xmlns:p14="http://schemas.microsoft.com/office/powerpoint/2010/main" val="3028608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C14DDF-0CDC-4D90-8879-C30C1B250A17}" type="datetime1">
              <a:rPr lang="en-US" smtClean="0"/>
              <a:t>7/5/2014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29CDD-DCFB-4A9B-9E9F-13F20DD885D2}" type="slidenum">
              <a:rPr lang="en-US" smtClean="0"/>
              <a:pPr/>
              <a:t>‹#›</a:t>
            </a:fld>
            <a:endParaRPr lang="en-US"/>
          </a:p>
        </p:txBody>
      </p:sp>
    </p:spTree>
    <p:extLst>
      <p:ext uri="{BB962C8B-B14F-4D97-AF65-F5344CB8AC3E}">
        <p14:creationId xmlns:p14="http://schemas.microsoft.com/office/powerpoint/2010/main" val="1975389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DD2739-EAC1-4E40-9EEB-09ABB9C558D4}" type="datetime1">
              <a:rPr lang="en-US" smtClean="0"/>
              <a:t>7/5/2014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29CDD-DCFB-4A9B-9E9F-13F20DD885D2}" type="slidenum">
              <a:rPr lang="en-US" smtClean="0"/>
              <a:pPr/>
              <a:t>‹#›</a:t>
            </a:fld>
            <a:endParaRPr lang="en-US"/>
          </a:p>
        </p:txBody>
      </p:sp>
    </p:spTree>
    <p:extLst>
      <p:ext uri="{BB962C8B-B14F-4D97-AF65-F5344CB8AC3E}">
        <p14:creationId xmlns:p14="http://schemas.microsoft.com/office/powerpoint/2010/main" val="242770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D7E2F8-AF06-430B-896F-EA468FF92FDA}" type="datetime1">
              <a:rPr lang="en-US" smtClean="0"/>
              <a:t>7/5/2014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29CDD-DCFB-4A9B-9E9F-13F20DD885D2}" type="slidenum">
              <a:rPr lang="en-US" smtClean="0"/>
              <a:pPr/>
              <a:t>‹#›</a:t>
            </a:fld>
            <a:endParaRPr lang="en-US"/>
          </a:p>
        </p:txBody>
      </p:sp>
    </p:spTree>
    <p:extLst>
      <p:ext uri="{BB962C8B-B14F-4D97-AF65-F5344CB8AC3E}">
        <p14:creationId xmlns:p14="http://schemas.microsoft.com/office/powerpoint/2010/main" val="3838913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D37159-7C80-403D-BED6-F9ABE2615493}" type="datetime1">
              <a:rPr lang="en-US" smtClean="0"/>
              <a:t>7/5/2014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29CDD-DCFB-4A9B-9E9F-13F20DD885D2}" type="slidenum">
              <a:rPr lang="en-US" smtClean="0"/>
              <a:pPr/>
              <a:t>‹#›</a:t>
            </a:fld>
            <a:endParaRPr lang="en-US"/>
          </a:p>
        </p:txBody>
      </p:sp>
    </p:spTree>
    <p:extLst>
      <p:ext uri="{BB962C8B-B14F-4D97-AF65-F5344CB8AC3E}">
        <p14:creationId xmlns:p14="http://schemas.microsoft.com/office/powerpoint/2010/main" val="1396438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36FC53-60D0-4499-9F65-071FDE2D51EF}" type="datetime1">
              <a:rPr lang="en-US" smtClean="0"/>
              <a:t>7/5/2014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29CDD-DCFB-4A9B-9E9F-13F20DD885D2}" type="slidenum">
              <a:rPr lang="en-US" smtClean="0"/>
              <a:pPr/>
              <a:t>‹#›</a:t>
            </a:fld>
            <a:endParaRPr lang="en-US"/>
          </a:p>
        </p:txBody>
      </p:sp>
    </p:spTree>
    <p:extLst>
      <p:ext uri="{BB962C8B-B14F-4D97-AF65-F5344CB8AC3E}">
        <p14:creationId xmlns:p14="http://schemas.microsoft.com/office/powerpoint/2010/main" val="1156612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9F7BDE-1E5F-4FA4-83CE-53D406D42FBD}" type="datetime1">
              <a:rPr lang="en-US" smtClean="0"/>
              <a:t>7/5/2014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29CDD-DCFB-4A9B-9E9F-13F20DD885D2}" type="slidenum">
              <a:rPr lang="en-US" smtClean="0"/>
              <a:pPr/>
              <a:t>‹#›</a:t>
            </a:fld>
            <a:endParaRPr lang="en-US"/>
          </a:p>
        </p:txBody>
      </p:sp>
    </p:spTree>
    <p:extLst>
      <p:ext uri="{BB962C8B-B14F-4D97-AF65-F5344CB8AC3E}">
        <p14:creationId xmlns:p14="http://schemas.microsoft.com/office/powerpoint/2010/main" val="1337976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3EFBA4-A6FB-4D44-8AF9-E331B2044DAC}" type="datetime1">
              <a:rPr lang="en-US" smtClean="0"/>
              <a:t>7/5/2014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29CDD-DCFB-4A9B-9E9F-13F20DD885D2}" type="slidenum">
              <a:rPr lang="en-US" smtClean="0"/>
              <a:pPr/>
              <a:t>‹#›</a:t>
            </a:fld>
            <a:endParaRPr lang="en-US"/>
          </a:p>
        </p:txBody>
      </p:sp>
    </p:spTree>
    <p:extLst>
      <p:ext uri="{BB962C8B-B14F-4D97-AF65-F5344CB8AC3E}">
        <p14:creationId xmlns:p14="http://schemas.microsoft.com/office/powerpoint/2010/main" val="356316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EB52E1A8-2C66-41E7-929E-CD10DAD106EB}" type="datetime1">
              <a:rPr lang="en-US" smtClean="0"/>
              <a:t>7/5/2014</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82529CDD-DCFB-4A9B-9E9F-13F20DD885D2}" type="slidenum">
              <a:rPr lang="en-US" smtClean="0"/>
              <a:pPr/>
              <a:t>‹#›</a:t>
            </a:fld>
            <a:endParaRPr lang="en-US"/>
          </a:p>
        </p:txBody>
      </p:sp>
    </p:spTree>
    <p:extLst>
      <p:ext uri="{BB962C8B-B14F-4D97-AF65-F5344CB8AC3E}">
        <p14:creationId xmlns:p14="http://schemas.microsoft.com/office/powerpoint/2010/main" val="1211150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A80BCC-FE52-4DEA-8326-A2D97962219B}" type="datetime1">
              <a:rPr lang="en-US" smtClean="0"/>
              <a:t>7/5/2014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82529CDD-DCFB-4A9B-9E9F-13F20DD885D2}" type="slidenum">
              <a:rPr lang="en-US" smtClean="0"/>
              <a:pPr/>
              <a:t>‹#›</a:t>
            </a:fld>
            <a:endParaRPr lang="en-US"/>
          </a:p>
        </p:txBody>
      </p:sp>
    </p:spTree>
    <p:extLst>
      <p:ext uri="{BB962C8B-B14F-4D97-AF65-F5344CB8AC3E}">
        <p14:creationId xmlns:p14="http://schemas.microsoft.com/office/powerpoint/2010/main" val="2045603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66536C9-3E56-4096-9A50-05687F9B1635}" type="datetime1">
              <a:rPr lang="en-US" smtClean="0"/>
              <a:t>7/5/2014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29CDD-DCFB-4A9B-9E9F-13F20DD885D2}" type="slidenum">
              <a:rPr lang="en-US" smtClean="0"/>
              <a:pPr/>
              <a:t>‹#›</a:t>
            </a:fld>
            <a:endParaRPr lang="en-US"/>
          </a:p>
        </p:txBody>
      </p:sp>
    </p:spTree>
    <p:extLst>
      <p:ext uri="{BB962C8B-B14F-4D97-AF65-F5344CB8AC3E}">
        <p14:creationId xmlns:p14="http://schemas.microsoft.com/office/powerpoint/2010/main" val="3524439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E88F96-4914-494F-9253-0AA173F0AEE1}" type="datetime1">
              <a:rPr lang="en-US" smtClean="0"/>
              <a:t>7/5/2014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529CDD-DCFB-4A9B-9E9F-13F20DD885D2}" type="slidenum">
              <a:rPr lang="en-US" smtClean="0"/>
              <a:pPr/>
              <a:t>‹#›</a:t>
            </a:fld>
            <a:endParaRPr lang="en-US"/>
          </a:p>
        </p:txBody>
      </p:sp>
    </p:spTree>
    <p:extLst>
      <p:ext uri="{BB962C8B-B14F-4D97-AF65-F5344CB8AC3E}">
        <p14:creationId xmlns:p14="http://schemas.microsoft.com/office/powerpoint/2010/main" val="2564302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C271A0-332D-4DB6-B2B3-31E4F693FA5C}" type="datetime1">
              <a:rPr lang="en-US" smtClean="0"/>
              <a:t>7/5/2014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529CDD-DCFB-4A9B-9E9F-13F20DD885D2}" type="slidenum">
              <a:rPr lang="en-US" smtClean="0"/>
              <a:pPr/>
              <a:t>‹#›</a:t>
            </a:fld>
            <a:endParaRPr lang="en-US"/>
          </a:p>
        </p:txBody>
      </p:sp>
    </p:spTree>
    <p:extLst>
      <p:ext uri="{BB962C8B-B14F-4D97-AF65-F5344CB8AC3E}">
        <p14:creationId xmlns:p14="http://schemas.microsoft.com/office/powerpoint/2010/main" val="1518857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6F5508-32D5-4C75-A329-575112A4656C}" type="datetime1">
              <a:rPr lang="en-US" smtClean="0"/>
              <a:t>7/5/2014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529CDD-DCFB-4A9B-9E9F-13F20DD885D2}" type="slidenum">
              <a:rPr lang="en-US" smtClean="0"/>
              <a:pPr/>
              <a:t>‹#›</a:t>
            </a:fld>
            <a:endParaRPr lang="en-US"/>
          </a:p>
        </p:txBody>
      </p:sp>
    </p:spTree>
    <p:extLst>
      <p:ext uri="{BB962C8B-B14F-4D97-AF65-F5344CB8AC3E}">
        <p14:creationId xmlns:p14="http://schemas.microsoft.com/office/powerpoint/2010/main" val="1848450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265BCE-0548-4A24-B0D3-780FB50A55AE}" type="datetime1">
              <a:rPr lang="en-US" smtClean="0"/>
              <a:t>7/5/2014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29CDD-DCFB-4A9B-9E9F-13F20DD885D2}" type="slidenum">
              <a:rPr lang="en-US" smtClean="0"/>
              <a:pPr/>
              <a:t>‹#›</a:t>
            </a:fld>
            <a:endParaRPr lang="en-US"/>
          </a:p>
        </p:txBody>
      </p:sp>
    </p:spTree>
    <p:extLst>
      <p:ext uri="{BB962C8B-B14F-4D97-AF65-F5344CB8AC3E}">
        <p14:creationId xmlns:p14="http://schemas.microsoft.com/office/powerpoint/2010/main" val="169747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264630-CB95-467D-8FAB-C86CD486697C}" type="datetime1">
              <a:rPr lang="en-US" smtClean="0"/>
              <a:t>7/5/2014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29CDD-DCFB-4A9B-9E9F-13F20DD885D2}" type="slidenum">
              <a:rPr lang="en-US" smtClean="0"/>
              <a:pPr/>
              <a:t>‹#›</a:t>
            </a:fld>
            <a:endParaRPr lang="en-US"/>
          </a:p>
        </p:txBody>
      </p:sp>
    </p:spTree>
    <p:extLst>
      <p:ext uri="{BB962C8B-B14F-4D97-AF65-F5344CB8AC3E}">
        <p14:creationId xmlns:p14="http://schemas.microsoft.com/office/powerpoint/2010/main" val="375814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DF84AD1-4482-4173-9EC0-77CE80A163FD}" type="datetime1">
              <a:rPr lang="en-US" smtClean="0"/>
              <a:t>7/5/2014</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2529CDD-DCFB-4A9B-9E9F-13F20DD885D2}" type="slidenum">
              <a:rPr lang="en-US" smtClean="0"/>
              <a:pPr/>
              <a:t>‹#›</a:t>
            </a:fld>
            <a:endParaRPr lang="en-US"/>
          </a:p>
        </p:txBody>
      </p:sp>
    </p:spTree>
    <p:extLst>
      <p:ext uri="{BB962C8B-B14F-4D97-AF65-F5344CB8AC3E}">
        <p14:creationId xmlns:p14="http://schemas.microsoft.com/office/powerpoint/2010/main" val="72580647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alz.org/research/science/alzheimers_treatment_horizon.asp"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8077200" cy="1673352"/>
          </a:xfrm>
        </p:spPr>
        <p:txBody>
          <a:bodyPr>
            <a:normAutofit fontScale="90000"/>
          </a:bodyPr>
          <a:lstStyle/>
          <a:p>
            <a:r>
              <a:rPr lang="en-US" dirty="0" smtClean="0"/>
              <a:t>MODERN TRENDS IN THE TREATMENT OF DEMENTIA</a:t>
            </a:r>
            <a:endParaRPr lang="en-US" dirty="0"/>
          </a:p>
        </p:txBody>
      </p:sp>
      <p:sp>
        <p:nvSpPr>
          <p:cNvPr id="3" name="Subtitle 2"/>
          <p:cNvSpPr>
            <a:spLocks noGrp="1"/>
          </p:cNvSpPr>
          <p:nvPr>
            <p:ph type="subTitle" idx="1"/>
          </p:nvPr>
        </p:nvSpPr>
        <p:spPr>
          <a:xfrm>
            <a:off x="3886200" y="2362200"/>
            <a:ext cx="4191000" cy="1524000"/>
          </a:xfrm>
        </p:spPr>
        <p:txBody>
          <a:bodyPr>
            <a:normAutofit fontScale="25000" lnSpcReduction="20000"/>
          </a:bodyPr>
          <a:lstStyle/>
          <a:p>
            <a:pPr algn="l"/>
            <a:r>
              <a:rPr lang="en-US" sz="7200" dirty="0" smtClean="0"/>
              <a:t>Cheryl </a:t>
            </a:r>
            <a:r>
              <a:rPr lang="en-US" sz="7200" dirty="0" err="1" smtClean="0"/>
              <a:t>Atherley</a:t>
            </a:r>
            <a:r>
              <a:rPr lang="en-US" sz="7200" dirty="0" smtClean="0"/>
              <a:t>-Todd, MD, CMD</a:t>
            </a:r>
          </a:p>
          <a:p>
            <a:pPr algn="l"/>
            <a:r>
              <a:rPr lang="en-US" sz="7200" dirty="0" smtClean="0"/>
              <a:t>Family Physician/Geriatrician</a:t>
            </a:r>
          </a:p>
          <a:p>
            <a:pPr algn="l"/>
            <a:r>
              <a:rPr lang="en-US" sz="7200" dirty="0" smtClean="0"/>
              <a:t>Assistant Professor FM/</a:t>
            </a:r>
            <a:r>
              <a:rPr lang="en-US" sz="7200" dirty="0" err="1" smtClean="0"/>
              <a:t>Ger</a:t>
            </a:r>
            <a:endParaRPr lang="en-US" sz="7200" dirty="0" smtClean="0"/>
          </a:p>
          <a:p>
            <a:pPr algn="l"/>
            <a:r>
              <a:rPr lang="en-US" sz="7200" dirty="0" smtClean="0"/>
              <a:t>Email:ca765@nova.edu</a:t>
            </a:r>
          </a:p>
          <a:p>
            <a:endParaRPr lang="en-US" dirty="0"/>
          </a:p>
        </p:txBody>
      </p:sp>
      <p:pic>
        <p:nvPicPr>
          <p:cNvPr id="28674" name="Picture 2" descr="http://blogs.trb.com/community/news/davie/forum/Nova%20Southeastern%20Logo.jpg"/>
          <p:cNvPicPr>
            <a:picLocks noChangeAspect="1" noChangeArrowheads="1"/>
          </p:cNvPicPr>
          <p:nvPr/>
        </p:nvPicPr>
        <p:blipFill>
          <a:blip r:embed="rId2" cstate="print"/>
          <a:srcRect/>
          <a:stretch>
            <a:fillRect/>
          </a:stretch>
        </p:blipFill>
        <p:spPr bwMode="auto">
          <a:xfrm>
            <a:off x="3581400" y="4191000"/>
            <a:ext cx="3962400" cy="1390650"/>
          </a:xfrm>
          <a:prstGeom prst="rect">
            <a:avLst/>
          </a:prstGeom>
          <a:noFill/>
        </p:spPr>
      </p:pic>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Tools </a:t>
            </a:r>
            <a:r>
              <a:rPr lang="en-US" dirty="0"/>
              <a:t>U</a:t>
            </a:r>
            <a:r>
              <a:rPr lang="en-US" dirty="0" smtClean="0"/>
              <a:t>sed To Assess Progression of Dementia</a:t>
            </a:r>
            <a:endParaRPr lang="en-US" dirty="0"/>
          </a:p>
        </p:txBody>
      </p:sp>
      <p:sp>
        <p:nvSpPr>
          <p:cNvPr id="3" name="Content Placeholder 2"/>
          <p:cNvSpPr>
            <a:spLocks noGrp="1"/>
          </p:cNvSpPr>
          <p:nvPr>
            <p:ph idx="1"/>
          </p:nvPr>
        </p:nvSpPr>
        <p:spPr/>
        <p:txBody>
          <a:bodyPr>
            <a:normAutofit fontScale="55000" lnSpcReduction="20000"/>
          </a:bodyPr>
          <a:lstStyle/>
          <a:p>
            <a:r>
              <a:rPr lang="en-US" dirty="0" err="1" smtClean="0"/>
              <a:t>Folstein’s</a:t>
            </a:r>
            <a:r>
              <a:rPr lang="en-US" dirty="0" smtClean="0"/>
              <a:t> Mini-mental Assessment Scale</a:t>
            </a:r>
          </a:p>
          <a:p>
            <a:pPr lvl="1"/>
            <a:r>
              <a:rPr lang="en-US" dirty="0" smtClean="0"/>
              <a:t>Mild to moderate</a:t>
            </a:r>
          </a:p>
          <a:p>
            <a:pPr lvl="1"/>
            <a:r>
              <a:rPr lang="en-US" dirty="0" smtClean="0"/>
              <a:t>Scores 25-30 normal. Less than 10 severe dementia </a:t>
            </a:r>
          </a:p>
          <a:p>
            <a:r>
              <a:rPr lang="en-US" dirty="0" smtClean="0"/>
              <a:t>Functional Assessment Staging</a:t>
            </a:r>
          </a:p>
          <a:p>
            <a:pPr lvl="1"/>
            <a:r>
              <a:rPr lang="en-US" dirty="0" smtClean="0"/>
              <a:t>Moderate to severe</a:t>
            </a:r>
          </a:p>
          <a:p>
            <a:pPr lvl="1"/>
            <a:r>
              <a:rPr lang="en-US" dirty="0" smtClean="0"/>
              <a:t>Scores 1: normal, 7c hospice eligible.</a:t>
            </a:r>
          </a:p>
          <a:p>
            <a:r>
              <a:rPr lang="en-US" dirty="0" err="1" smtClean="0"/>
              <a:t>Karnofsky</a:t>
            </a:r>
            <a:r>
              <a:rPr lang="en-US" dirty="0" smtClean="0"/>
              <a:t> Performance Scale</a:t>
            </a:r>
          </a:p>
          <a:p>
            <a:pPr lvl="1"/>
            <a:r>
              <a:rPr lang="en-US" dirty="0" smtClean="0"/>
              <a:t>Performance progress through any terminal illness</a:t>
            </a:r>
          </a:p>
          <a:p>
            <a:pPr lvl="1"/>
            <a:r>
              <a:rPr lang="en-US" dirty="0" smtClean="0"/>
              <a:t>Scores 100% : normal, decrease by multiples of 10 down to a score of 10%  when patient is moribund.</a:t>
            </a:r>
          </a:p>
          <a:p>
            <a:r>
              <a:rPr lang="en-US" dirty="0" smtClean="0"/>
              <a:t>Global Deterioration Scale</a:t>
            </a:r>
          </a:p>
          <a:p>
            <a:pPr lvl="1"/>
            <a:r>
              <a:rPr lang="en-US" dirty="0" smtClean="0"/>
              <a:t>Stage 1: normal, Stages 4-7 severe dementia</a:t>
            </a:r>
          </a:p>
          <a:p>
            <a:endParaRPr lang="en-US" dirty="0"/>
          </a:p>
          <a:p>
            <a:endParaRPr lang="en-US" dirty="0" smtClean="0"/>
          </a:p>
        </p:txBody>
      </p:sp>
      <p:sp>
        <p:nvSpPr>
          <p:cNvPr id="4" name="Footer Placeholder 3"/>
          <p:cNvSpPr>
            <a:spLocks noGrp="1"/>
          </p:cNvSpPr>
          <p:nvPr>
            <p:ph type="ftr" sz="quarter" idx="11"/>
          </p:nvPr>
        </p:nvSpPr>
        <p:spPr/>
        <p:txBody>
          <a:bodyPr/>
          <a:lstStyle/>
          <a:p>
            <a:r>
              <a:rPr lang="en-US" dirty="0" smtClean="0"/>
              <a:t>Ref:  Lisa Graham AAFP and ACP Release Guideline on Dementia Treatment.  Am </a:t>
            </a:r>
            <a:r>
              <a:rPr lang="en-US" dirty="0" err="1" smtClean="0"/>
              <a:t>Fam</a:t>
            </a:r>
            <a:r>
              <a:rPr lang="en-US" dirty="0" smtClean="0"/>
              <a:t> Physician 2008 Apr 15; 77(8):1173-1175</a:t>
            </a:r>
            <a:endParaRPr lang="en-US" dirty="0"/>
          </a:p>
        </p:txBody>
      </p:sp>
    </p:spTree>
    <p:extLst>
      <p:ext uri="{BB962C8B-B14F-4D97-AF65-F5344CB8AC3E}">
        <p14:creationId xmlns:p14="http://schemas.microsoft.com/office/powerpoint/2010/main" val="2366787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Family meeting</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Discussion with patient and caregiver on disease progression:</a:t>
            </a:r>
          </a:p>
          <a:p>
            <a:r>
              <a:rPr lang="en-US" dirty="0" smtClean="0"/>
              <a:t>Early in illness so patient can participate.</a:t>
            </a:r>
          </a:p>
          <a:p>
            <a:r>
              <a:rPr lang="en-US" dirty="0" smtClean="0"/>
              <a:t>Many matters to be discussed including</a:t>
            </a:r>
          </a:p>
          <a:p>
            <a:pPr lvl="1"/>
            <a:r>
              <a:rPr lang="en-US" dirty="0"/>
              <a:t>M</a:t>
            </a:r>
            <a:r>
              <a:rPr lang="en-US" dirty="0" smtClean="0"/>
              <a:t>edical </a:t>
            </a:r>
          </a:p>
          <a:p>
            <a:pPr lvl="1"/>
            <a:r>
              <a:rPr lang="en-US" dirty="0" smtClean="0"/>
              <a:t>Social</a:t>
            </a:r>
          </a:p>
          <a:p>
            <a:pPr lvl="1"/>
            <a:r>
              <a:rPr lang="en-US" dirty="0" smtClean="0"/>
              <a:t>Psychological</a:t>
            </a:r>
          </a:p>
          <a:p>
            <a:pPr lvl="1"/>
            <a:r>
              <a:rPr lang="en-US" dirty="0" smtClean="0"/>
              <a:t>Ethical</a:t>
            </a:r>
          </a:p>
          <a:p>
            <a:pPr lvl="1"/>
            <a:r>
              <a:rPr lang="en-US" dirty="0" smtClean="0"/>
              <a:t>Spiritual</a:t>
            </a:r>
          </a:p>
          <a:p>
            <a:pPr lvl="1">
              <a:buClr>
                <a:schemeClr val="accent1"/>
              </a:buClr>
            </a:pPr>
            <a:endParaRPr lang="en-US" dirty="0" smtClean="0"/>
          </a:p>
          <a:p>
            <a:pPr marL="457200" lvl="1" indent="0">
              <a:buNone/>
            </a:pP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Dementia</a:t>
            </a:r>
            <a:endParaRPr lang="en-US" dirty="0"/>
          </a:p>
        </p:txBody>
      </p:sp>
      <p:sp>
        <p:nvSpPr>
          <p:cNvPr id="3" name="Content Placeholder 2"/>
          <p:cNvSpPr>
            <a:spLocks noGrp="1"/>
          </p:cNvSpPr>
          <p:nvPr>
            <p:ph idx="1"/>
          </p:nvPr>
        </p:nvSpPr>
        <p:spPr/>
        <p:txBody>
          <a:bodyPr/>
          <a:lstStyle/>
          <a:p>
            <a:r>
              <a:rPr lang="en-US" dirty="0" smtClean="0"/>
              <a:t>Main focus</a:t>
            </a:r>
          </a:p>
          <a:p>
            <a:pPr lvl="1"/>
            <a:r>
              <a:rPr lang="en-US" dirty="0" smtClean="0"/>
              <a:t>Enhance quality of life</a:t>
            </a:r>
          </a:p>
          <a:p>
            <a:pPr lvl="1"/>
            <a:r>
              <a:rPr lang="en-US" dirty="0" smtClean="0"/>
              <a:t>Maximize functional performance</a:t>
            </a:r>
          </a:p>
          <a:p>
            <a:pPr lvl="1"/>
            <a:r>
              <a:rPr lang="en-US" dirty="0" smtClean="0"/>
              <a:t>Improve cognition, mood and behavior.</a:t>
            </a:r>
          </a:p>
          <a:p>
            <a:r>
              <a:rPr lang="en-US" dirty="0" smtClean="0"/>
              <a:t>Types of treatment</a:t>
            </a:r>
          </a:p>
          <a:p>
            <a:pPr lvl="1"/>
            <a:r>
              <a:rPr lang="en-US" dirty="0"/>
              <a:t>P</a:t>
            </a:r>
            <a:r>
              <a:rPr lang="en-US" dirty="0" smtClean="0"/>
              <a:t>harmacological</a:t>
            </a:r>
          </a:p>
          <a:p>
            <a:pPr lvl="1"/>
            <a:r>
              <a:rPr lang="en-US" dirty="0" smtClean="0"/>
              <a:t>Non-pharmacological</a:t>
            </a:r>
          </a:p>
          <a:p>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704667" cy="1981200"/>
          </a:xfrm>
        </p:spPr>
        <p:txBody>
          <a:bodyPr/>
          <a:lstStyle/>
          <a:p>
            <a:r>
              <a:rPr lang="en-US" dirty="0" smtClean="0"/>
              <a:t>Current pharmacological treatment</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1621054"/>
            <a:ext cx="486987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825173"/>
            <a:ext cx="1152525"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06744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Pharmacological treatment</a:t>
            </a:r>
            <a:endParaRPr lang="en-US" dirty="0"/>
          </a:p>
        </p:txBody>
      </p:sp>
      <p:sp>
        <p:nvSpPr>
          <p:cNvPr id="3" name="Content Placeholder 2"/>
          <p:cNvSpPr>
            <a:spLocks noGrp="1"/>
          </p:cNvSpPr>
          <p:nvPr>
            <p:ph idx="1"/>
          </p:nvPr>
        </p:nvSpPr>
        <p:spPr/>
        <p:txBody>
          <a:bodyPr/>
          <a:lstStyle/>
          <a:p>
            <a:pPr>
              <a:buNone/>
            </a:pPr>
            <a:r>
              <a:rPr lang="en-US" dirty="0" smtClean="0"/>
              <a:t>Cognitive enhancers</a:t>
            </a:r>
          </a:p>
          <a:p>
            <a:r>
              <a:rPr lang="en-US" dirty="0" err="1" smtClean="0"/>
              <a:t>Acetylcholinesterase</a:t>
            </a:r>
            <a:r>
              <a:rPr lang="en-US" dirty="0" smtClean="0"/>
              <a:t> inhibitors</a:t>
            </a:r>
          </a:p>
          <a:p>
            <a:pPr lvl="1"/>
            <a:r>
              <a:rPr lang="en-US" dirty="0" err="1" smtClean="0"/>
              <a:t>Donepezil</a:t>
            </a:r>
            <a:endParaRPr lang="en-US" dirty="0" smtClean="0"/>
          </a:p>
          <a:p>
            <a:pPr lvl="1"/>
            <a:r>
              <a:rPr lang="en-US" dirty="0" err="1" smtClean="0"/>
              <a:t>Rivastigmine</a:t>
            </a:r>
            <a:endParaRPr lang="en-US" dirty="0" smtClean="0"/>
          </a:p>
          <a:p>
            <a:pPr lvl="1"/>
            <a:r>
              <a:rPr lang="en-US" dirty="0" err="1" smtClean="0"/>
              <a:t>Galantamine</a:t>
            </a:r>
            <a:endParaRPr lang="en-US" dirty="0" smtClean="0"/>
          </a:p>
          <a:p>
            <a:r>
              <a:rPr lang="en-US" dirty="0" smtClean="0"/>
              <a:t>NMDA receptor antagonists</a:t>
            </a:r>
          </a:p>
          <a:p>
            <a:pPr lvl="1"/>
            <a:r>
              <a:rPr lang="en-US" dirty="0" err="1" smtClean="0"/>
              <a:t>Memantine</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04667" cy="1066800"/>
          </a:xfrm>
        </p:spPr>
        <p:txBody>
          <a:bodyPr/>
          <a:lstStyle/>
          <a:p>
            <a:r>
              <a:rPr lang="en-US" dirty="0" smtClean="0"/>
              <a:t>Pharmacological treatment</a:t>
            </a:r>
            <a:endParaRPr lang="en-US" dirty="0"/>
          </a:p>
        </p:txBody>
      </p:sp>
      <p:sp>
        <p:nvSpPr>
          <p:cNvPr id="3" name="Content Placeholder 2"/>
          <p:cNvSpPr>
            <a:spLocks noGrp="1"/>
          </p:cNvSpPr>
          <p:nvPr>
            <p:ph idx="1"/>
          </p:nvPr>
        </p:nvSpPr>
        <p:spPr>
          <a:xfrm>
            <a:off x="982133" y="1295400"/>
            <a:ext cx="7704667" cy="4704416"/>
          </a:xfrm>
        </p:spPr>
        <p:txBody>
          <a:bodyPr>
            <a:normAutofit fontScale="92500" lnSpcReduction="20000"/>
          </a:bodyPr>
          <a:lstStyle/>
          <a:p>
            <a:pPr>
              <a:buNone/>
            </a:pPr>
            <a:r>
              <a:rPr lang="en-US" dirty="0" smtClean="0"/>
              <a:t>Behavioral problems are among the main reasons why dementia patients are placed in long term care facilities.</a:t>
            </a:r>
          </a:p>
          <a:p>
            <a:r>
              <a:rPr lang="en-US" dirty="0" smtClean="0"/>
              <a:t>Agitation with non-acute psychosis</a:t>
            </a:r>
          </a:p>
          <a:p>
            <a:pPr lvl="1"/>
            <a:r>
              <a:rPr lang="en-US" dirty="0" err="1" smtClean="0"/>
              <a:t>Risperidone</a:t>
            </a:r>
            <a:r>
              <a:rPr lang="en-US" dirty="0" smtClean="0"/>
              <a:t> (FDA warning about </a:t>
            </a:r>
            <a:r>
              <a:rPr lang="en-US" dirty="0" err="1" smtClean="0"/>
              <a:t>cerebrovascular</a:t>
            </a:r>
            <a:r>
              <a:rPr lang="en-US" dirty="0" smtClean="0"/>
              <a:t> events)</a:t>
            </a:r>
          </a:p>
          <a:p>
            <a:pPr lvl="1"/>
            <a:r>
              <a:rPr lang="en-US" dirty="0" err="1" smtClean="0"/>
              <a:t>Olanzapine</a:t>
            </a:r>
            <a:r>
              <a:rPr lang="en-US" dirty="0" smtClean="0"/>
              <a:t> (Use with caution in diabetics)</a:t>
            </a:r>
          </a:p>
          <a:p>
            <a:pPr lvl="1"/>
            <a:r>
              <a:rPr lang="en-US" dirty="0" err="1" smtClean="0"/>
              <a:t>Quetiapine</a:t>
            </a:r>
            <a:r>
              <a:rPr lang="en-US" dirty="0" smtClean="0"/>
              <a:t> (Useful for patients with </a:t>
            </a:r>
            <a:r>
              <a:rPr lang="en-US" dirty="0" err="1" smtClean="0"/>
              <a:t>Parkinsonian</a:t>
            </a:r>
            <a:r>
              <a:rPr lang="en-US" dirty="0" smtClean="0"/>
              <a:t> symptoms)</a:t>
            </a:r>
          </a:p>
          <a:p>
            <a:pPr lvl="1"/>
            <a:r>
              <a:rPr lang="en-US" dirty="0" err="1" smtClean="0"/>
              <a:t>Ariprazole</a:t>
            </a:r>
            <a:endParaRPr lang="en-US" dirty="0" smtClean="0"/>
          </a:p>
          <a:p>
            <a:r>
              <a:rPr lang="en-US" dirty="0" smtClean="0"/>
              <a:t>Acute agitation</a:t>
            </a:r>
          </a:p>
          <a:p>
            <a:pPr lvl="1"/>
            <a:r>
              <a:rPr lang="en-US" dirty="0" smtClean="0"/>
              <a:t>Haloperidol </a:t>
            </a:r>
          </a:p>
          <a:p>
            <a:r>
              <a:rPr lang="en-US" dirty="0" smtClean="0"/>
              <a:t>Sleep disturbances</a:t>
            </a:r>
          </a:p>
          <a:p>
            <a:pPr lvl="1"/>
            <a:r>
              <a:rPr lang="en-US" dirty="0" smtClean="0"/>
              <a:t>Melatonin, </a:t>
            </a:r>
            <a:r>
              <a:rPr lang="en-US" dirty="0" err="1" smtClean="0"/>
              <a:t>Trazodone</a:t>
            </a:r>
            <a:r>
              <a:rPr lang="en-US" dirty="0" smtClean="0"/>
              <a:t>, non-benzodiazepine hypnotics. </a:t>
            </a:r>
          </a:p>
          <a:p>
            <a:pPr>
              <a:buNone/>
            </a:pPr>
            <a:r>
              <a:rPr lang="en-US" dirty="0" smtClean="0"/>
              <a:t>Avoid  antipsychotics in patients with </a:t>
            </a:r>
            <a:r>
              <a:rPr lang="en-US" dirty="0" err="1" smtClean="0"/>
              <a:t>Lewy</a:t>
            </a:r>
            <a:r>
              <a:rPr lang="en-US" dirty="0" smtClean="0"/>
              <a:t> body dementia.</a:t>
            </a:r>
          </a:p>
        </p:txBody>
      </p:sp>
      <p:sp>
        <p:nvSpPr>
          <p:cNvPr id="4" name="Footer Placeholder 3"/>
          <p:cNvSpPr>
            <a:spLocks noGrp="1"/>
          </p:cNvSpPr>
          <p:nvPr>
            <p:ph type="ftr" sz="quarter" idx="11"/>
          </p:nvPr>
        </p:nvSpPr>
        <p:spPr>
          <a:xfrm>
            <a:off x="1972647" y="5943600"/>
            <a:ext cx="5314517" cy="761999"/>
          </a:xfrm>
        </p:spPr>
        <p:txBody>
          <a:bodyPr/>
          <a:lstStyle/>
          <a:p>
            <a:r>
              <a:rPr lang="en-US" dirty="0" smtClean="0"/>
              <a:t>Ref:  Charles D. </a:t>
            </a:r>
            <a:r>
              <a:rPr lang="en-US" dirty="0" err="1" smtClean="0"/>
              <a:t>Motsinger</a:t>
            </a:r>
            <a:r>
              <a:rPr lang="en-US" dirty="0" smtClean="0"/>
              <a:t>. Use of atypical antipsychotic  drugs in patients with dementia. Am </a:t>
            </a:r>
            <a:r>
              <a:rPr lang="en-US" dirty="0" err="1" smtClean="0"/>
              <a:t>Fam</a:t>
            </a:r>
            <a:r>
              <a:rPr lang="en-US" dirty="0" smtClean="0"/>
              <a:t> Physician. 2003 Jun 1;67(11): 2335-2341.</a:t>
            </a:r>
            <a:endParaRPr lang="en-US" dirty="0"/>
          </a:p>
          <a:p>
            <a:r>
              <a:rPr lang="en-US" dirty="0" smtClean="0"/>
              <a:t>Ref: A. </a:t>
            </a:r>
            <a:r>
              <a:rPr lang="en-US" dirty="0" err="1" smtClean="0"/>
              <a:t>deLonghe</a:t>
            </a:r>
            <a:r>
              <a:rPr lang="en-US" dirty="0" smtClean="0"/>
              <a:t>.  Effectiveness of melatonin treatment on circadian rhythm disturbances. </a:t>
            </a:r>
            <a:r>
              <a:rPr lang="en-US" dirty="0" err="1" smtClean="0"/>
              <a:t>Int</a:t>
            </a:r>
            <a:r>
              <a:rPr lang="en-US" dirty="0" smtClean="0"/>
              <a:t> J </a:t>
            </a:r>
            <a:r>
              <a:rPr lang="en-US" dirty="0" err="1" smtClean="0"/>
              <a:t>Ger</a:t>
            </a:r>
            <a:r>
              <a:rPr lang="en-US" dirty="0" smtClean="0"/>
              <a:t> Psychiatry 2010; 25: 1201-1208.</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Pharmacological treatment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Agitation with anxiety and irritability</a:t>
            </a:r>
          </a:p>
          <a:p>
            <a:pPr lvl="1"/>
            <a:r>
              <a:rPr lang="en-US" dirty="0" err="1" smtClean="0"/>
              <a:t>Trazodone</a:t>
            </a:r>
            <a:endParaRPr lang="en-US" dirty="0" smtClean="0"/>
          </a:p>
          <a:p>
            <a:pPr lvl="1"/>
            <a:r>
              <a:rPr lang="en-US" dirty="0" err="1" smtClean="0"/>
              <a:t>Buspirone</a:t>
            </a:r>
            <a:endParaRPr lang="en-US" dirty="0" smtClean="0"/>
          </a:p>
          <a:p>
            <a:r>
              <a:rPr lang="en-US" dirty="0" smtClean="0"/>
              <a:t>Agitation with depression</a:t>
            </a:r>
          </a:p>
          <a:p>
            <a:pPr lvl="1"/>
            <a:r>
              <a:rPr lang="en-US" dirty="0" err="1" smtClean="0"/>
              <a:t>Citalopram</a:t>
            </a:r>
            <a:endParaRPr lang="en-US" dirty="0" smtClean="0"/>
          </a:p>
          <a:p>
            <a:r>
              <a:rPr lang="en-US" dirty="0" smtClean="0"/>
              <a:t>Agitation with significant aggression      (second line treatment)</a:t>
            </a:r>
          </a:p>
          <a:p>
            <a:pPr lvl="1"/>
            <a:r>
              <a:rPr lang="en-US" dirty="0" err="1" smtClean="0"/>
              <a:t>Divalproex</a:t>
            </a:r>
            <a:endParaRPr lang="en-US" dirty="0" smtClean="0"/>
          </a:p>
          <a:p>
            <a:r>
              <a:rPr lang="en-US" dirty="0" smtClean="0"/>
              <a:t>Sexual aggression, impulse control in men</a:t>
            </a:r>
          </a:p>
          <a:p>
            <a:pPr lvl="1"/>
            <a:r>
              <a:rPr lang="en-US" dirty="0" smtClean="0"/>
              <a:t>Atypical antipsychotics</a:t>
            </a:r>
          </a:p>
          <a:p>
            <a:pPr lvl="1"/>
            <a:r>
              <a:rPr lang="en-US" dirty="0" err="1" smtClean="0"/>
              <a:t>Divalproex</a:t>
            </a:r>
            <a:endParaRPr lang="en-US" dirty="0" smtClean="0"/>
          </a:p>
          <a:p>
            <a:pPr lvl="1"/>
            <a:r>
              <a:rPr lang="en-US" dirty="0" smtClean="0"/>
              <a:t>Second line treatment: Estrogen, </a:t>
            </a:r>
            <a:r>
              <a:rPr lang="en-US" dirty="0" err="1" smtClean="0"/>
              <a:t>medroxyprogesterone</a:t>
            </a:r>
            <a:endParaRPr lang="en-US" dirty="0"/>
          </a:p>
        </p:txBody>
      </p:sp>
      <p:sp>
        <p:nvSpPr>
          <p:cNvPr id="4" name="Footer Placeholder 3"/>
          <p:cNvSpPr>
            <a:spLocks noGrp="1"/>
          </p:cNvSpPr>
          <p:nvPr>
            <p:ph type="ftr" sz="quarter" idx="11"/>
          </p:nvPr>
        </p:nvSpPr>
        <p:spPr/>
        <p:txBody>
          <a:bodyPr/>
          <a:lstStyle/>
          <a:p>
            <a:r>
              <a:rPr lang="en-US" dirty="0" smtClean="0"/>
              <a:t>Ref: Rueben  D et al, Geriatrics at Your Fingertips  2014, 16</a:t>
            </a:r>
            <a:r>
              <a:rPr lang="en-US" baseline="30000" dirty="0" smtClean="0"/>
              <a:t>th</a:t>
            </a:r>
            <a:r>
              <a:rPr lang="en-US" dirty="0" smtClean="0"/>
              <a:t> edition.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agents </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Conflicting evidence about the benefits of </a:t>
            </a:r>
          </a:p>
          <a:p>
            <a:pPr lvl="1"/>
            <a:r>
              <a:rPr lang="en-US" dirty="0" err="1" smtClean="0"/>
              <a:t>Selegiline</a:t>
            </a:r>
            <a:r>
              <a:rPr lang="en-US" dirty="0" smtClean="0"/>
              <a:t> (a MAO type B inhibitor with minimal </a:t>
            </a:r>
            <a:r>
              <a:rPr lang="en-US" dirty="0" err="1" smtClean="0"/>
              <a:t>anticholinergic</a:t>
            </a:r>
            <a:r>
              <a:rPr lang="en-US" dirty="0" smtClean="0"/>
              <a:t> effects)</a:t>
            </a:r>
          </a:p>
          <a:p>
            <a:pPr lvl="1"/>
            <a:r>
              <a:rPr lang="en-US" dirty="0" smtClean="0"/>
              <a:t>Testosterone</a:t>
            </a:r>
          </a:p>
          <a:p>
            <a:pPr lvl="1"/>
            <a:r>
              <a:rPr lang="en-US" dirty="0" smtClean="0"/>
              <a:t>Ginkgo </a:t>
            </a:r>
            <a:r>
              <a:rPr lang="en-US" dirty="0" err="1" smtClean="0"/>
              <a:t>biloba</a:t>
            </a:r>
            <a:r>
              <a:rPr lang="en-US" dirty="0" smtClean="0"/>
              <a:t> (</a:t>
            </a:r>
            <a:r>
              <a:rPr lang="en-US" dirty="0" err="1" smtClean="0"/>
              <a:t>neuroprotective</a:t>
            </a:r>
            <a:r>
              <a:rPr lang="en-US" dirty="0" smtClean="0"/>
              <a:t> agent, anti-oxidant and free radical scavenger)</a:t>
            </a:r>
          </a:p>
          <a:p>
            <a:r>
              <a:rPr lang="en-US" dirty="0" smtClean="0"/>
              <a:t>No evidence supporting the beneficial effects </a:t>
            </a:r>
          </a:p>
          <a:p>
            <a:pPr lvl="1"/>
            <a:r>
              <a:rPr lang="en-US" dirty="0" smtClean="0"/>
              <a:t> Vitamin E</a:t>
            </a:r>
          </a:p>
          <a:p>
            <a:pPr lvl="1"/>
            <a:r>
              <a:rPr lang="en-US" dirty="0"/>
              <a:t> </a:t>
            </a:r>
            <a:r>
              <a:rPr lang="en-US" dirty="0" smtClean="0"/>
              <a:t>Estrogen</a:t>
            </a:r>
          </a:p>
          <a:p>
            <a:pPr lvl="1"/>
            <a:r>
              <a:rPr lang="en-US" dirty="0"/>
              <a:t> </a:t>
            </a:r>
            <a:r>
              <a:rPr lang="en-US" dirty="0" smtClean="0"/>
              <a:t>NSAIDs </a:t>
            </a:r>
          </a:p>
          <a:p>
            <a:pPr lvl="1"/>
            <a:r>
              <a:rPr lang="en-US" dirty="0" err="1" smtClean="0"/>
              <a:t>Statins</a:t>
            </a:r>
            <a:endParaRPr lang="en-US" dirty="0" smtClean="0"/>
          </a:p>
          <a:p>
            <a:pPr lvl="1"/>
            <a:r>
              <a:rPr lang="en-US" dirty="0" smtClean="0"/>
              <a:t>Insulin sensitizers</a:t>
            </a:r>
          </a:p>
          <a:p>
            <a:pPr lvl="1"/>
            <a:r>
              <a:rPr lang="en-US" dirty="0" smtClean="0"/>
              <a:t>Lecithin</a:t>
            </a:r>
          </a:p>
          <a:p>
            <a:pPr lvl="1"/>
            <a:r>
              <a:rPr lang="en-US" dirty="0" smtClean="0"/>
              <a:t>Acetyl-L-</a:t>
            </a:r>
            <a:r>
              <a:rPr lang="en-US" dirty="0" err="1" smtClean="0"/>
              <a:t>carntine</a:t>
            </a:r>
            <a:endParaRPr lang="en-US" dirty="0"/>
          </a:p>
        </p:txBody>
      </p:sp>
      <p:sp>
        <p:nvSpPr>
          <p:cNvPr id="4" name="Footer Placeholder 3"/>
          <p:cNvSpPr>
            <a:spLocks noGrp="1"/>
          </p:cNvSpPr>
          <p:nvPr>
            <p:ph type="ftr" sz="quarter" idx="11"/>
          </p:nvPr>
        </p:nvSpPr>
        <p:spPr/>
        <p:txBody>
          <a:bodyPr/>
          <a:lstStyle/>
          <a:p>
            <a:r>
              <a:rPr lang="en-US" dirty="0" smtClean="0"/>
              <a:t>Ref: Bradford T. Winslow et al.  Treatment of Alzheimer’s disease Am </a:t>
            </a:r>
            <a:r>
              <a:rPr lang="en-US" dirty="0" err="1" smtClean="0"/>
              <a:t>Fam</a:t>
            </a:r>
            <a:r>
              <a:rPr lang="en-US" dirty="0" smtClean="0"/>
              <a:t> Physician 2011 Jun 15; 83(12): 1403-1412.</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therapy</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endParaRPr lang="en-US" dirty="0" smtClean="0"/>
          </a:p>
          <a:p>
            <a:r>
              <a:rPr lang="en-US" dirty="0" smtClean="0"/>
              <a:t>Alzheimer’s Disease Assessment Scale of cognition (ADAS-Cog) and the Clinician Interview-Based Impression of Change Scale plus Caregiver Input(CIBICS-CI) are the most commonly used instruments to establish effectiveness of AD medications in clinical trials.</a:t>
            </a:r>
          </a:p>
          <a:p>
            <a:r>
              <a:rPr lang="en-US" dirty="0" smtClean="0"/>
              <a:t>Lengthy and cumbersome.</a:t>
            </a:r>
          </a:p>
          <a:p>
            <a:r>
              <a:rPr lang="en-US" dirty="0" smtClean="0"/>
              <a:t>MMSE:  familiar to most physicians but non specific.</a:t>
            </a:r>
          </a:p>
          <a:p>
            <a:r>
              <a:rPr lang="en-US" dirty="0" smtClean="0"/>
              <a:t>No subspecialty group guidelines give concrete recommendations regarding how monitoring should be done or which tools should be used.</a:t>
            </a:r>
          </a:p>
          <a:p>
            <a:r>
              <a:rPr lang="en-US" dirty="0" smtClean="0"/>
              <a:t>The </a:t>
            </a:r>
            <a:r>
              <a:rPr lang="en-US" dirty="0"/>
              <a:t>A</a:t>
            </a:r>
            <a:r>
              <a:rPr lang="en-US" dirty="0" smtClean="0"/>
              <a:t>lzheimer’s Association suggests post-diagnostic monitoring every 6 months or any time there is a behavioral change or sudden decline in function.</a:t>
            </a:r>
            <a:endParaRPr lang="en-US" dirty="0"/>
          </a:p>
        </p:txBody>
      </p:sp>
      <p:sp>
        <p:nvSpPr>
          <p:cNvPr id="4" name="Footer Placeholder 3"/>
          <p:cNvSpPr>
            <a:spLocks noGrp="1"/>
          </p:cNvSpPr>
          <p:nvPr>
            <p:ph type="ftr" sz="quarter" idx="11"/>
          </p:nvPr>
        </p:nvSpPr>
        <p:spPr/>
        <p:txBody>
          <a:bodyPr/>
          <a:lstStyle/>
          <a:p>
            <a:r>
              <a:rPr lang="en-US" dirty="0" smtClean="0"/>
              <a:t>Ref: Jaqueline </a:t>
            </a:r>
            <a:r>
              <a:rPr lang="en-US" dirty="0" err="1" smtClean="0"/>
              <a:t>Raetz</a:t>
            </a:r>
            <a:r>
              <a:rPr lang="en-US" dirty="0" smtClean="0"/>
              <a:t>.  Monitoring therapy for patients with Alzheimer’s disease. </a:t>
            </a:r>
          </a:p>
          <a:p>
            <a:r>
              <a:rPr lang="en-US" dirty="0" smtClean="0"/>
              <a:t>Am </a:t>
            </a:r>
            <a:r>
              <a:rPr lang="en-US" dirty="0" err="1" smtClean="0"/>
              <a:t>Fam</a:t>
            </a:r>
            <a:r>
              <a:rPr lang="en-US" dirty="0" smtClean="0"/>
              <a:t> Physician 2007 Jun 1; 75(11): 1703-1704</a:t>
            </a:r>
            <a:endParaRPr lang="en-US" dirty="0"/>
          </a:p>
        </p:txBody>
      </p:sp>
    </p:spTree>
    <p:extLst>
      <p:ext uri="{BB962C8B-B14F-4D97-AF65-F5344CB8AC3E}">
        <p14:creationId xmlns:p14="http://schemas.microsoft.com/office/powerpoint/2010/main" val="1014327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When should medications be discontinued?</a:t>
            </a:r>
            <a:endParaRPr lang="en-US" dirty="0"/>
          </a:p>
        </p:txBody>
      </p:sp>
      <p:sp>
        <p:nvSpPr>
          <p:cNvPr id="3" name="Content Placeholder 2"/>
          <p:cNvSpPr>
            <a:spLocks noGrp="1"/>
          </p:cNvSpPr>
          <p:nvPr>
            <p:ph idx="1"/>
          </p:nvPr>
        </p:nvSpPr>
        <p:spPr/>
        <p:txBody>
          <a:bodyPr/>
          <a:lstStyle/>
          <a:p>
            <a:r>
              <a:rPr lang="en-US" dirty="0" smtClean="0"/>
              <a:t>Patient does not adhere to treatment.</a:t>
            </a:r>
          </a:p>
          <a:p>
            <a:r>
              <a:rPr lang="en-US" dirty="0" smtClean="0"/>
              <a:t>Deterioration continues.</a:t>
            </a:r>
          </a:p>
          <a:p>
            <a:r>
              <a:rPr lang="en-US" dirty="0" smtClean="0"/>
              <a:t>Patient develops serious co-morbid disease or is terminally ill.</a:t>
            </a:r>
          </a:p>
          <a:p>
            <a:r>
              <a:rPr lang="en-US" dirty="0" smtClean="0"/>
              <a:t>Patient or caregiver chooses to discontinue treatment.</a:t>
            </a:r>
          </a:p>
          <a:p>
            <a:r>
              <a:rPr lang="en-US" dirty="0" smtClean="0"/>
              <a:t>A brief medication free trial may be used to assess whether a medication is still providing a benefit.</a:t>
            </a:r>
            <a:endParaRPr lang="en-US" dirty="0"/>
          </a:p>
        </p:txBody>
      </p:sp>
      <p:sp>
        <p:nvSpPr>
          <p:cNvPr id="4" name="Footer Placeholder 3"/>
          <p:cNvSpPr>
            <a:spLocks noGrp="1"/>
          </p:cNvSpPr>
          <p:nvPr>
            <p:ph type="ftr" sz="quarter" idx="11"/>
          </p:nvPr>
        </p:nvSpPr>
        <p:spPr/>
        <p:txBody>
          <a:bodyPr/>
          <a:lstStyle/>
          <a:p>
            <a:r>
              <a:rPr lang="en-US" dirty="0" smtClean="0"/>
              <a:t>Ref :Bradford T Winslow, Treatment of Alzheimer disease. </a:t>
            </a:r>
          </a:p>
          <a:p>
            <a:r>
              <a:rPr lang="en-US" dirty="0" smtClean="0"/>
              <a:t>Am </a:t>
            </a:r>
            <a:r>
              <a:rPr lang="en-US" dirty="0" err="1" smtClean="0"/>
              <a:t>Fam</a:t>
            </a:r>
            <a:r>
              <a:rPr lang="en-US" dirty="0" smtClean="0"/>
              <a:t> Physician 2011 Jun 15; 83(12): 1403-1412</a:t>
            </a:r>
            <a:endParaRPr lang="en-US" dirty="0"/>
          </a:p>
        </p:txBody>
      </p:sp>
    </p:spTree>
    <p:extLst>
      <p:ext uri="{BB962C8B-B14F-4D97-AF65-F5344CB8AC3E}">
        <p14:creationId xmlns:p14="http://schemas.microsoft.com/office/powerpoint/2010/main" val="2816302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 </a:t>
            </a:r>
            <a:r>
              <a:rPr lang="en-US" dirty="0"/>
              <a:t>According to DSM-5, released in 2013, the criteria for dementia (now called major neurocognitive disorder) include the following </a:t>
            </a:r>
          </a:p>
          <a:p>
            <a:pPr lvl="1"/>
            <a:r>
              <a:rPr lang="en-US" dirty="0" smtClean="0"/>
              <a:t>Evidence </a:t>
            </a:r>
            <a:r>
              <a:rPr lang="en-US" dirty="0"/>
              <a:t>from the history and clinical assessment that indicates significant cognitive impairment in at least one of the following cognitive domains:</a:t>
            </a:r>
          </a:p>
          <a:p>
            <a:pPr lvl="1"/>
            <a:r>
              <a:rPr lang="en-US" dirty="0" smtClean="0"/>
              <a:t>Learning </a:t>
            </a:r>
            <a:r>
              <a:rPr lang="en-US" dirty="0"/>
              <a:t>and memory</a:t>
            </a:r>
          </a:p>
          <a:p>
            <a:pPr lvl="1"/>
            <a:r>
              <a:rPr lang="en-US" dirty="0" smtClean="0"/>
              <a:t>Language</a:t>
            </a:r>
            <a:endParaRPr lang="en-US" dirty="0"/>
          </a:p>
          <a:p>
            <a:pPr lvl="1"/>
            <a:r>
              <a:rPr lang="en-US" dirty="0" smtClean="0"/>
              <a:t>Executive </a:t>
            </a:r>
            <a:r>
              <a:rPr lang="en-US" dirty="0"/>
              <a:t>function</a:t>
            </a:r>
          </a:p>
          <a:p>
            <a:pPr lvl="1"/>
            <a:r>
              <a:rPr lang="en-US" dirty="0" smtClean="0"/>
              <a:t>Complex </a:t>
            </a:r>
            <a:r>
              <a:rPr lang="en-US" dirty="0"/>
              <a:t>attention</a:t>
            </a:r>
          </a:p>
          <a:p>
            <a:pPr lvl="1"/>
            <a:r>
              <a:rPr lang="en-US" dirty="0" smtClean="0"/>
              <a:t>Perceptual-motor </a:t>
            </a:r>
            <a:r>
              <a:rPr lang="en-US" dirty="0"/>
              <a:t>function</a:t>
            </a:r>
          </a:p>
          <a:p>
            <a:pPr lvl="1"/>
            <a:r>
              <a:rPr lang="en-US" dirty="0" smtClean="0"/>
              <a:t>Social cognition</a:t>
            </a:r>
          </a:p>
          <a:p>
            <a:r>
              <a:rPr lang="en-US" dirty="0" smtClean="0"/>
              <a:t>Must be acquired and represent a significant decline from previous level of functioning.</a:t>
            </a:r>
          </a:p>
          <a:p>
            <a:r>
              <a:rPr lang="en-US" dirty="0" smtClean="0"/>
              <a:t>Must interfere with independence in everyday activities.</a:t>
            </a:r>
            <a:endParaRPr lang="en-US" dirty="0"/>
          </a:p>
        </p:txBody>
      </p:sp>
      <p:sp>
        <p:nvSpPr>
          <p:cNvPr id="4" name="Footer Placeholder 3"/>
          <p:cNvSpPr>
            <a:spLocks noGrp="1"/>
          </p:cNvSpPr>
          <p:nvPr>
            <p:ph type="ftr" sz="quarter" idx="11"/>
          </p:nvPr>
        </p:nvSpPr>
        <p:spPr/>
        <p:txBody>
          <a:bodyPr/>
          <a:lstStyle/>
          <a:p>
            <a:endParaRPr lang="en-US" dirty="0"/>
          </a:p>
          <a:p>
            <a:r>
              <a:rPr lang="en-US" dirty="0" smtClean="0"/>
              <a:t>Ref: American </a:t>
            </a:r>
            <a:r>
              <a:rPr lang="en-US" dirty="0"/>
              <a:t>Psychiatric Association. Diagnostic and Statistical Manual of Mental Disorders, Fifth Edition (DSM-5), American Psychiatric Association, Arlington, VA 2013.</a:t>
            </a:r>
          </a:p>
          <a:p>
            <a:endParaRPr lang="en-US" dirty="0"/>
          </a:p>
        </p:txBody>
      </p:sp>
    </p:spTree>
    <p:extLst>
      <p:ext uri="{BB962C8B-B14F-4D97-AF65-F5344CB8AC3E}">
        <p14:creationId xmlns:p14="http://schemas.microsoft.com/office/powerpoint/2010/main" val="1955845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 pharmacological treatment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Familiar surroundings</a:t>
            </a:r>
          </a:p>
          <a:p>
            <a:r>
              <a:rPr lang="en-US" dirty="0" smtClean="0"/>
              <a:t>Daily routines</a:t>
            </a:r>
          </a:p>
          <a:p>
            <a:r>
              <a:rPr lang="en-US" dirty="0" smtClean="0"/>
              <a:t>Environmental modifications</a:t>
            </a:r>
          </a:p>
          <a:p>
            <a:pPr lvl="1"/>
            <a:r>
              <a:rPr lang="en-US" dirty="0" smtClean="0"/>
              <a:t>Clocks</a:t>
            </a:r>
          </a:p>
          <a:p>
            <a:pPr lvl="1"/>
            <a:r>
              <a:rPr lang="en-US" dirty="0" smtClean="0"/>
              <a:t>Calendars</a:t>
            </a:r>
          </a:p>
          <a:p>
            <a:pPr lvl="1"/>
            <a:r>
              <a:rPr lang="en-US" dirty="0" smtClean="0"/>
              <a:t>To do lists</a:t>
            </a:r>
          </a:p>
          <a:p>
            <a:pPr lvl="1"/>
            <a:r>
              <a:rPr lang="en-US" dirty="0" smtClean="0"/>
              <a:t>Pictures of a toilet on the bathroom door</a:t>
            </a:r>
          </a:p>
          <a:p>
            <a:pPr lvl="1"/>
            <a:r>
              <a:rPr lang="en-US" dirty="0" smtClean="0"/>
              <a:t>Pictures of food on the dining room door</a:t>
            </a:r>
          </a:p>
          <a:p>
            <a:pPr lvl="1"/>
            <a:r>
              <a:rPr lang="en-US" dirty="0" smtClean="0"/>
              <a:t>Stop signs on the entrance doors</a:t>
            </a:r>
          </a:p>
          <a:p>
            <a:r>
              <a:rPr lang="en-US" dirty="0" smtClean="0"/>
              <a:t>Environmental safety</a:t>
            </a:r>
          </a:p>
          <a:p>
            <a:pPr marL="0" lvl="0" indent="0">
              <a:buNone/>
            </a:pPr>
            <a:endParaRPr lang="en-US" sz="2900" dirty="0">
              <a:solidFill>
                <a:prstClr val="black"/>
              </a:solidFill>
            </a:endParaRPr>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t>Ref: </a:t>
            </a:r>
            <a:r>
              <a:rPr lang="en-US" dirty="0" err="1" smtClean="0"/>
              <a:t>Abi</a:t>
            </a:r>
            <a:r>
              <a:rPr lang="en-US" dirty="0" smtClean="0"/>
              <a:t> V. Rayner.  Behavioral Disorders of dementia: Recognition and treatment.  </a:t>
            </a:r>
          </a:p>
          <a:p>
            <a:r>
              <a:rPr lang="en-US" dirty="0" smtClean="0"/>
              <a:t>Am </a:t>
            </a:r>
            <a:r>
              <a:rPr lang="en-US" dirty="0" err="1" smtClean="0"/>
              <a:t>Fam</a:t>
            </a:r>
            <a:r>
              <a:rPr lang="en-US" dirty="0" smtClean="0"/>
              <a:t> Physician 2006 Feb 15; 73(4): 647-652.</a:t>
            </a:r>
            <a:endParaRPr lang="en-US" dirty="0"/>
          </a:p>
        </p:txBody>
      </p:sp>
    </p:spTree>
    <p:extLst>
      <p:ext uri="{BB962C8B-B14F-4D97-AF65-F5344CB8AC3E}">
        <p14:creationId xmlns:p14="http://schemas.microsoft.com/office/powerpoint/2010/main" val="34337301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 pharmacological treatment</a:t>
            </a:r>
            <a:endParaRPr lang="en-US" dirty="0"/>
          </a:p>
        </p:txBody>
      </p:sp>
      <p:sp>
        <p:nvSpPr>
          <p:cNvPr id="3" name="Content Placeholder 2"/>
          <p:cNvSpPr>
            <a:spLocks noGrp="1"/>
          </p:cNvSpPr>
          <p:nvPr>
            <p:ph idx="1"/>
          </p:nvPr>
        </p:nvSpPr>
        <p:spPr/>
        <p:txBody>
          <a:bodyPr/>
          <a:lstStyle/>
          <a:p>
            <a:r>
              <a:rPr lang="en-US" dirty="0" smtClean="0"/>
              <a:t>Cognitive rehabilitation</a:t>
            </a:r>
          </a:p>
          <a:p>
            <a:pPr lvl="1"/>
            <a:r>
              <a:rPr lang="en-US" dirty="0" smtClean="0"/>
              <a:t>Reality orientation</a:t>
            </a:r>
          </a:p>
          <a:p>
            <a:pPr lvl="1"/>
            <a:r>
              <a:rPr lang="en-US" dirty="0" smtClean="0"/>
              <a:t>Memory retraining</a:t>
            </a:r>
          </a:p>
          <a:p>
            <a:pPr lvl="1"/>
            <a:r>
              <a:rPr lang="en-US" dirty="0" smtClean="0"/>
              <a:t>Cognitive training</a:t>
            </a:r>
          </a:p>
          <a:p>
            <a:r>
              <a:rPr lang="en-US" dirty="0" smtClean="0"/>
              <a:t>Problem: inability to learn new skills</a:t>
            </a:r>
          </a:p>
          <a:p>
            <a:r>
              <a:rPr lang="en-US" dirty="0" smtClean="0"/>
              <a:t>Solution: provide support to accommodate lost skills.</a:t>
            </a:r>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555732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 pharmacological treatment</a:t>
            </a:r>
            <a:endParaRPr lang="en-US" dirty="0"/>
          </a:p>
        </p:txBody>
      </p:sp>
      <p:sp>
        <p:nvSpPr>
          <p:cNvPr id="3" name="Content Placeholder 2"/>
          <p:cNvSpPr>
            <a:spLocks noGrp="1"/>
          </p:cNvSpPr>
          <p:nvPr>
            <p:ph idx="1"/>
          </p:nvPr>
        </p:nvSpPr>
        <p:spPr>
          <a:xfrm>
            <a:off x="609600" y="2438400"/>
            <a:ext cx="7704667" cy="3637616"/>
          </a:xfrm>
        </p:spPr>
        <p:txBody>
          <a:bodyPr>
            <a:normAutofit fontScale="70000" lnSpcReduction="20000"/>
          </a:bodyPr>
          <a:lstStyle/>
          <a:p>
            <a:r>
              <a:rPr lang="en-US" dirty="0" smtClean="0"/>
              <a:t>Stimulation oriented treatment</a:t>
            </a:r>
          </a:p>
          <a:p>
            <a:pPr lvl="1"/>
            <a:r>
              <a:rPr lang="en-US" dirty="0" smtClean="0"/>
              <a:t>Art</a:t>
            </a:r>
          </a:p>
          <a:p>
            <a:pPr lvl="1"/>
            <a:r>
              <a:rPr lang="en-US" dirty="0"/>
              <a:t>M</a:t>
            </a:r>
            <a:r>
              <a:rPr lang="en-US" dirty="0" smtClean="0"/>
              <a:t>usic</a:t>
            </a:r>
          </a:p>
          <a:p>
            <a:pPr lvl="1"/>
            <a:r>
              <a:rPr lang="en-US" dirty="0" smtClean="0"/>
              <a:t>Dance</a:t>
            </a:r>
          </a:p>
          <a:p>
            <a:pPr lvl="1"/>
            <a:r>
              <a:rPr lang="en-US" dirty="0" smtClean="0"/>
              <a:t>Pet therapy</a:t>
            </a:r>
          </a:p>
          <a:p>
            <a:r>
              <a:rPr lang="en-US" dirty="0" smtClean="0"/>
              <a:t>Emotion oriented psychotherapy</a:t>
            </a:r>
          </a:p>
          <a:p>
            <a:pPr lvl="1"/>
            <a:r>
              <a:rPr lang="en-US" dirty="0" smtClean="0"/>
              <a:t>Pleasant events</a:t>
            </a:r>
          </a:p>
          <a:p>
            <a:pPr lvl="1"/>
            <a:r>
              <a:rPr lang="en-US" dirty="0" smtClean="0"/>
              <a:t>Reminiscent therapy</a:t>
            </a:r>
          </a:p>
          <a:p>
            <a:r>
              <a:rPr lang="en-US" dirty="0" smtClean="0"/>
              <a:t>Emotional connection with partner:  expressions of feelings, closeness, touch, massage and cuddling.</a:t>
            </a:r>
          </a:p>
          <a:p>
            <a:pPr>
              <a:buNone/>
            </a:pPr>
            <a:r>
              <a:rPr lang="en-US" dirty="0" smtClean="0"/>
              <a:t>These are especially useful for patients with behavioral problems.</a:t>
            </a:r>
          </a:p>
          <a:p>
            <a:pPr>
              <a:buNone/>
            </a:pPr>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360206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Special care units</a:t>
            </a:r>
            <a:br>
              <a:rPr lang="en-US" dirty="0" smtClean="0"/>
            </a:b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Only about 13% of all long term facilities have dementia special care units.</a:t>
            </a:r>
          </a:p>
          <a:p>
            <a:r>
              <a:rPr lang="en-US" dirty="0" smtClean="0"/>
              <a:t>Patients with similar needs are placed together.</a:t>
            </a:r>
          </a:p>
          <a:p>
            <a:r>
              <a:rPr lang="en-US" dirty="0" smtClean="0"/>
              <a:t>Staff is specially trained to deal with dementia patients and are thus more able to give quality supportive care to the patient.</a:t>
            </a:r>
          </a:p>
          <a:p>
            <a:r>
              <a:rPr lang="en-US" dirty="0" smtClean="0"/>
              <a:t>Goals of a successful dementia unit include</a:t>
            </a:r>
          </a:p>
          <a:p>
            <a:pPr lvl="1"/>
            <a:r>
              <a:rPr lang="en-US" dirty="0" smtClean="0"/>
              <a:t>Maximize safety and support</a:t>
            </a:r>
          </a:p>
          <a:p>
            <a:pPr lvl="1"/>
            <a:r>
              <a:rPr lang="en-US" dirty="0" smtClean="0"/>
              <a:t>Facilitate social opportunities</a:t>
            </a:r>
          </a:p>
          <a:p>
            <a:pPr lvl="1"/>
            <a:r>
              <a:rPr lang="en-US" dirty="0" smtClean="0"/>
              <a:t>Support of functional abilities</a:t>
            </a:r>
          </a:p>
          <a:p>
            <a:pPr lvl="1"/>
            <a:r>
              <a:rPr lang="en-US" dirty="0" smtClean="0"/>
              <a:t>Provide opportunity for control and privacy</a:t>
            </a:r>
          </a:p>
          <a:p>
            <a:pPr lvl="1"/>
            <a:r>
              <a:rPr lang="en-US" dirty="0" smtClean="0"/>
              <a:t>Adjust the amount of stimulation</a:t>
            </a:r>
          </a:p>
          <a:p>
            <a:pPr lvl="1"/>
            <a:r>
              <a:rPr lang="en-US" dirty="0" smtClean="0"/>
              <a:t>Maintain self identity</a:t>
            </a:r>
          </a:p>
          <a:p>
            <a:pPr lvl="1"/>
            <a:r>
              <a:rPr lang="en-US" dirty="0" smtClean="0"/>
              <a:t>Maximize awareness and orientation</a:t>
            </a:r>
            <a:endParaRPr lang="en-US" dirty="0"/>
          </a:p>
        </p:txBody>
      </p:sp>
      <p:sp>
        <p:nvSpPr>
          <p:cNvPr id="4" name="Footer Placeholder 3"/>
          <p:cNvSpPr>
            <a:spLocks noGrp="1"/>
          </p:cNvSpPr>
          <p:nvPr>
            <p:ph type="ftr" sz="quarter" idx="11"/>
          </p:nvPr>
        </p:nvSpPr>
        <p:spPr/>
        <p:txBody>
          <a:bodyPr/>
          <a:lstStyle/>
          <a:p>
            <a:r>
              <a:rPr lang="en-US" dirty="0" smtClean="0"/>
              <a:t>Ref: Sue </a:t>
            </a:r>
            <a:r>
              <a:rPr lang="en-US" dirty="0" err="1" smtClean="0"/>
              <a:t>Lanza</a:t>
            </a:r>
            <a:r>
              <a:rPr lang="en-US" dirty="0" smtClean="0"/>
              <a:t>.  www.elderlink.com/Alzheimers-and-Dementia/do-special-care-units-work-indentia-care.htm</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Dementia Village</a:t>
            </a:r>
            <a:br>
              <a:rPr lang="en-US" dirty="0" smtClean="0"/>
            </a:br>
            <a:r>
              <a:rPr lang="en-US" dirty="0" err="1" smtClean="0"/>
              <a:t>Weesp,The</a:t>
            </a:r>
            <a:r>
              <a:rPr lang="en-US" dirty="0" smtClean="0"/>
              <a:t> Netherlands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In 2009, </a:t>
            </a:r>
            <a:r>
              <a:rPr lang="en-US" dirty="0" err="1" smtClean="0"/>
              <a:t>Hogeweyk</a:t>
            </a:r>
            <a:r>
              <a:rPr lang="en-US" dirty="0" smtClean="0"/>
              <a:t>, a neighborhood for dementia patients in the Dutch town of </a:t>
            </a:r>
            <a:r>
              <a:rPr lang="en-US" dirty="0" err="1" smtClean="0"/>
              <a:t>Weesp</a:t>
            </a:r>
            <a:r>
              <a:rPr lang="en-US" dirty="0" smtClean="0"/>
              <a:t>, near Amsterdam, Holland.</a:t>
            </a:r>
          </a:p>
          <a:p>
            <a:r>
              <a:rPr lang="en-US" dirty="0" smtClean="0"/>
              <a:t>Wandering is one of the symptoms of dementia.  Residents can move around freely in the village but they cannot leave.</a:t>
            </a:r>
          </a:p>
          <a:p>
            <a:r>
              <a:rPr lang="en-US" dirty="0" smtClean="0"/>
              <a:t>This sort of village environment allows patients with dementia to live with dignity in safe environs.</a:t>
            </a:r>
          </a:p>
          <a:p>
            <a:r>
              <a:rPr lang="en-US" dirty="0" smtClean="0"/>
              <a:t>Observational studies indicate that patients are more active and require less medication.</a:t>
            </a:r>
          </a:p>
          <a:p>
            <a:r>
              <a:rPr lang="en-US" dirty="0" smtClean="0"/>
              <a:t>Another dementia village is in the planning stages in </a:t>
            </a:r>
            <a:r>
              <a:rPr lang="en-US" dirty="0" err="1" smtClean="0"/>
              <a:t>Wiedlisbach</a:t>
            </a:r>
            <a:r>
              <a:rPr lang="en-US" dirty="0" smtClean="0"/>
              <a:t>, canton Bern, Switzerland.</a:t>
            </a:r>
          </a:p>
          <a:p>
            <a:r>
              <a:rPr lang="en-US" dirty="0" smtClean="0"/>
              <a:t>Will we have one in USA any time soon?  </a:t>
            </a:r>
          </a:p>
          <a:p>
            <a:endParaRPr lang="en-US" dirty="0"/>
          </a:p>
        </p:txBody>
      </p:sp>
      <p:sp>
        <p:nvSpPr>
          <p:cNvPr id="4" name="Footer Placeholder 3"/>
          <p:cNvSpPr>
            <a:spLocks noGrp="1"/>
          </p:cNvSpPr>
          <p:nvPr>
            <p:ph type="ftr" sz="quarter" idx="11"/>
          </p:nvPr>
        </p:nvSpPr>
        <p:spPr/>
        <p:txBody>
          <a:bodyPr/>
          <a:lstStyle/>
          <a:p>
            <a:r>
              <a:rPr lang="en-US" dirty="0" smtClean="0"/>
              <a:t>Ref:  </a:t>
            </a:r>
            <a:r>
              <a:rPr lang="en-US" dirty="0" err="1" smtClean="0"/>
              <a:t>Cintia</a:t>
            </a:r>
            <a:r>
              <a:rPr lang="en-US" dirty="0" smtClean="0"/>
              <a:t> Taylor.  www.dw.de/dutch-create-neighborhood-for-dementia-patients/a-15812582</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Supermarket,Dementia</a:t>
            </a:r>
            <a:r>
              <a:rPr lang="en-US" dirty="0" smtClean="0"/>
              <a:t> village, </a:t>
            </a:r>
            <a:r>
              <a:rPr lang="en-US" dirty="0" err="1" smtClean="0"/>
              <a:t>Weesp</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4793" y="1600200"/>
            <a:ext cx="591441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498990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704667" cy="1981200"/>
          </a:xfrm>
        </p:spPr>
        <p:txBody>
          <a:bodyPr/>
          <a:lstStyle/>
          <a:p>
            <a:r>
              <a:rPr lang="en-US" dirty="0" smtClean="0"/>
              <a:t>Housing: Dementia Village, </a:t>
            </a:r>
            <a:r>
              <a:rPr lang="en-US" dirty="0" err="1" smtClean="0"/>
              <a:t>Weesp</a:t>
            </a:r>
            <a:r>
              <a:rPr lang="en-US" dirty="0" smtClean="0"/>
              <a:t> </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2728" y="1529932"/>
            <a:ext cx="5718544" cy="379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761391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55520" y="1600200"/>
            <a:ext cx="463296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833231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Caregiver Support</a:t>
            </a:r>
            <a:endParaRPr lang="en-US" dirty="0"/>
          </a:p>
        </p:txBody>
      </p:sp>
      <p:sp>
        <p:nvSpPr>
          <p:cNvPr id="3" name="Content Placeholder 2"/>
          <p:cNvSpPr>
            <a:spLocks noGrp="1"/>
          </p:cNvSpPr>
          <p:nvPr>
            <p:ph idx="1"/>
          </p:nvPr>
        </p:nvSpPr>
        <p:spPr/>
        <p:txBody>
          <a:bodyPr>
            <a:normAutofit lnSpcReduction="10000"/>
          </a:bodyPr>
          <a:lstStyle/>
          <a:p>
            <a:r>
              <a:rPr lang="en-US" dirty="0" smtClean="0"/>
              <a:t>Caregiver stress.</a:t>
            </a:r>
          </a:p>
          <a:p>
            <a:r>
              <a:rPr lang="en-US" dirty="0" smtClean="0"/>
              <a:t>Isolation.</a:t>
            </a:r>
          </a:p>
          <a:p>
            <a:r>
              <a:rPr lang="en-US" dirty="0" smtClean="0"/>
              <a:t>Anticipatory grief.</a:t>
            </a:r>
          </a:p>
          <a:p>
            <a:r>
              <a:rPr lang="en-US" dirty="0" smtClean="0"/>
              <a:t>Respite care and support groups. </a:t>
            </a:r>
          </a:p>
          <a:p>
            <a:r>
              <a:rPr lang="en-US" dirty="0" smtClean="0"/>
              <a:t>Local agency on aging.</a:t>
            </a:r>
          </a:p>
          <a:p>
            <a:r>
              <a:rPr lang="en-US" dirty="0" smtClean="0"/>
              <a:t>Alzheimer’s Association.</a:t>
            </a:r>
          </a:p>
          <a:p>
            <a:r>
              <a:rPr lang="en-US" dirty="0" smtClean="0"/>
              <a:t>Physician’s role.</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modalities</a:t>
            </a:r>
            <a:endParaRPr lang="en-US" dirty="0"/>
          </a:p>
        </p:txBody>
      </p:sp>
      <p:sp>
        <p:nvSpPr>
          <p:cNvPr id="3" name="Content Placeholder 2"/>
          <p:cNvSpPr>
            <a:spLocks noGrp="1"/>
          </p:cNvSpPr>
          <p:nvPr>
            <p:ph idx="1"/>
          </p:nvPr>
        </p:nvSpPr>
        <p:spPr/>
        <p:txBody>
          <a:bodyPr/>
          <a:lstStyle/>
          <a:p>
            <a:r>
              <a:rPr lang="en-US" dirty="0" smtClean="0"/>
              <a:t>No new drug has been approved for the treatment of AD for more than 10 years.</a:t>
            </a:r>
          </a:p>
          <a:p>
            <a:r>
              <a:rPr lang="en-US" dirty="0" smtClean="0"/>
              <a:t>Old drugs aimed at treating dementia signs and symptoms.</a:t>
            </a:r>
          </a:p>
          <a:p>
            <a:r>
              <a:rPr lang="en-US" dirty="0" smtClean="0"/>
              <a:t>New modalities aim at treating the root cause of dementia in the brain cells.</a:t>
            </a:r>
            <a:endParaRPr lang="en-US" dirty="0"/>
          </a:p>
        </p:txBody>
      </p:sp>
      <p:sp>
        <p:nvSpPr>
          <p:cNvPr id="4" name="Footer Placeholder 3"/>
          <p:cNvSpPr>
            <a:spLocks noGrp="1"/>
          </p:cNvSpPr>
          <p:nvPr>
            <p:ph type="ftr" sz="quarter" idx="11"/>
          </p:nvPr>
        </p:nvSpPr>
        <p:spPr/>
        <p:txBody>
          <a:bodyPr/>
          <a:lstStyle/>
          <a:p>
            <a:r>
              <a:rPr lang="en-US" dirty="0" smtClean="0"/>
              <a:t>Ref: Pharmacological recommendations for the symptomatic treatment of dementia: the Canadian Consensus Conference on the Diagnosis and Treatment of Dementia 2012. </a:t>
            </a:r>
            <a:endParaRPr lang="en-US" dirty="0"/>
          </a:p>
        </p:txBody>
      </p:sp>
    </p:spTree>
    <p:extLst>
      <p:ext uri="{BB962C8B-B14F-4D97-AF65-F5344CB8AC3E}">
        <p14:creationId xmlns:p14="http://schemas.microsoft.com/office/powerpoint/2010/main" val="2265079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Agnosia</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09587" y="1783080"/>
            <a:ext cx="3524826"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219685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Beta-amyloid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Chief component of plaques</a:t>
            </a:r>
          </a:p>
          <a:p>
            <a:pPr lvl="1"/>
            <a:r>
              <a:rPr lang="en-US" dirty="0" smtClean="0"/>
              <a:t>A hallmark of AD</a:t>
            </a:r>
          </a:p>
          <a:p>
            <a:pPr lvl="1"/>
            <a:r>
              <a:rPr lang="en-US" dirty="0" smtClean="0"/>
              <a:t>Clipped off from parent compound amyloid precursor protein (APP) by 2 enzymes </a:t>
            </a:r>
          </a:p>
          <a:p>
            <a:pPr lvl="2"/>
            <a:r>
              <a:rPr lang="en-US" dirty="0" smtClean="0"/>
              <a:t>Beta-</a:t>
            </a:r>
            <a:r>
              <a:rPr lang="en-US" dirty="0" err="1" smtClean="0"/>
              <a:t>secretase</a:t>
            </a:r>
            <a:endParaRPr lang="en-US" dirty="0" smtClean="0"/>
          </a:p>
          <a:p>
            <a:pPr lvl="2"/>
            <a:r>
              <a:rPr lang="en-US" dirty="0" smtClean="0"/>
              <a:t>Gamma-</a:t>
            </a:r>
            <a:r>
              <a:rPr lang="en-US" dirty="0" err="1" smtClean="0"/>
              <a:t>secretase</a:t>
            </a:r>
            <a:endParaRPr lang="en-US" dirty="0" smtClean="0"/>
          </a:p>
          <a:p>
            <a:pPr lvl="1"/>
            <a:r>
              <a:rPr lang="en-US" dirty="0" smtClean="0"/>
              <a:t>Two humanized monoclonal antibodies, </a:t>
            </a:r>
            <a:r>
              <a:rPr lang="en-US" dirty="0" err="1" smtClean="0"/>
              <a:t>bapineuzumab</a:t>
            </a:r>
            <a:r>
              <a:rPr lang="en-US" dirty="0" smtClean="0"/>
              <a:t> and </a:t>
            </a:r>
            <a:r>
              <a:rPr lang="en-US" dirty="0" err="1" smtClean="0"/>
              <a:t>solanezumab</a:t>
            </a:r>
            <a:r>
              <a:rPr lang="en-US" dirty="0" smtClean="0"/>
              <a:t>, directed against the N terminus and mid-region of Beta-amyloid, respectively are being tested in phase III trials in patients with mild to moderate AD.  Aim: To confirm beneficial cognitive effects shown in previous studies.</a:t>
            </a:r>
            <a:endParaRPr lang="en-US" dirty="0"/>
          </a:p>
        </p:txBody>
      </p:sp>
      <p:sp>
        <p:nvSpPr>
          <p:cNvPr id="4" name="Footer Placeholder 3"/>
          <p:cNvSpPr>
            <a:spLocks noGrp="1"/>
          </p:cNvSpPr>
          <p:nvPr>
            <p:ph type="ftr" sz="quarter" idx="11"/>
          </p:nvPr>
        </p:nvSpPr>
        <p:spPr/>
        <p:txBody>
          <a:bodyPr/>
          <a:lstStyle/>
          <a:p>
            <a:r>
              <a:rPr lang="en-US" dirty="0" smtClean="0"/>
              <a:t>Ref:1. </a:t>
            </a:r>
            <a:r>
              <a:rPr lang="en-US" dirty="0" smtClean="0">
                <a:hlinkClick r:id="rId2"/>
              </a:rPr>
              <a:t>www.alz.org/research/science/alzheimers_treatment_horizon.asp</a:t>
            </a:r>
            <a:endParaRPr lang="en-US" dirty="0" smtClean="0"/>
          </a:p>
          <a:p>
            <a:r>
              <a:rPr lang="en-US" dirty="0" smtClean="0"/>
              <a:t>2.Expert </a:t>
            </a:r>
            <a:r>
              <a:rPr lang="en-US" dirty="0" err="1" smtClean="0"/>
              <a:t>Opin</a:t>
            </a:r>
            <a:r>
              <a:rPr lang="en-US" dirty="0" smtClean="0"/>
              <a:t> </a:t>
            </a:r>
            <a:r>
              <a:rPr lang="en-US" dirty="0" err="1" smtClean="0"/>
              <a:t>Biol</a:t>
            </a:r>
            <a:r>
              <a:rPr lang="en-US" dirty="0" smtClean="0"/>
              <a:t> </a:t>
            </a:r>
            <a:r>
              <a:rPr lang="en-US" dirty="0" err="1" smtClean="0"/>
              <a:t>Ther</a:t>
            </a:r>
            <a:r>
              <a:rPr lang="en-US" dirty="0" smtClean="0"/>
              <a:t> 2014 Jun 30: 1-12.</a:t>
            </a:r>
            <a:endParaRPr lang="en-US" dirty="0"/>
          </a:p>
        </p:txBody>
      </p:sp>
    </p:spTree>
    <p:extLst>
      <p:ext uri="{BB962C8B-B14F-4D97-AF65-F5344CB8AC3E}">
        <p14:creationId xmlns:p14="http://schemas.microsoft.com/office/powerpoint/2010/main" val="22960754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Beta-amyloid plaques &amp;</a:t>
            </a:r>
            <a:br>
              <a:rPr lang="en-US" dirty="0" smtClean="0"/>
            </a:br>
            <a:r>
              <a:rPr lang="en-US" dirty="0" smtClean="0"/>
              <a:t>Tau tangles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9731" y="2821781"/>
            <a:ext cx="6350000" cy="3022600"/>
          </a:xfrm>
        </p:spPr>
      </p:pic>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346485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
            </a:r>
            <a:r>
              <a:rPr lang="en-US" dirty="0" smtClean="0"/>
              <a:t>mmunotherapy</a:t>
            </a:r>
            <a:endParaRPr lang="en-US" dirty="0"/>
          </a:p>
        </p:txBody>
      </p:sp>
      <p:sp>
        <p:nvSpPr>
          <p:cNvPr id="3" name="Content Placeholder 2"/>
          <p:cNvSpPr>
            <a:spLocks noGrp="1"/>
          </p:cNvSpPr>
          <p:nvPr>
            <p:ph idx="1"/>
          </p:nvPr>
        </p:nvSpPr>
        <p:spPr/>
        <p:txBody>
          <a:bodyPr>
            <a:normAutofit lnSpcReduction="10000"/>
          </a:bodyPr>
          <a:lstStyle/>
          <a:p>
            <a:r>
              <a:rPr lang="en-US" dirty="0" smtClean="0"/>
              <a:t>Both active and passive vaccinations  with beta-amyloid have been tested in clinical trials.</a:t>
            </a:r>
          </a:p>
          <a:p>
            <a:r>
              <a:rPr lang="en-US" dirty="0" smtClean="0"/>
              <a:t>Tau based therapies have so far only been tested in mice.</a:t>
            </a:r>
          </a:p>
          <a:p>
            <a:r>
              <a:rPr lang="en-US" dirty="0" smtClean="0"/>
              <a:t>Beta-amyloid immunotherapy may delay the onset of dementia.</a:t>
            </a:r>
          </a:p>
          <a:p>
            <a:r>
              <a:rPr lang="en-US" dirty="0" smtClean="0"/>
              <a:t>Phosphorylated tau immunotherapy might delay the progression of AD.</a:t>
            </a:r>
          </a:p>
          <a:p>
            <a:pPr marL="0" indent="0">
              <a:buNone/>
            </a:pPr>
            <a:r>
              <a:rPr lang="en-US" dirty="0" smtClean="0"/>
              <a:t>  </a:t>
            </a:r>
            <a:endParaRPr lang="en-US" dirty="0"/>
          </a:p>
        </p:txBody>
      </p:sp>
      <p:sp>
        <p:nvSpPr>
          <p:cNvPr id="4" name="Footer Placeholder 3"/>
          <p:cNvSpPr>
            <a:spLocks noGrp="1"/>
          </p:cNvSpPr>
          <p:nvPr>
            <p:ph type="ftr" sz="quarter" idx="11"/>
          </p:nvPr>
        </p:nvSpPr>
        <p:spPr/>
        <p:txBody>
          <a:bodyPr/>
          <a:lstStyle/>
          <a:p>
            <a:r>
              <a:rPr lang="en-US" dirty="0" smtClean="0"/>
              <a:t>Ref: </a:t>
            </a:r>
            <a:r>
              <a:rPr lang="en-US" dirty="0" err="1" smtClean="0"/>
              <a:t>Lambracht</a:t>
            </a:r>
            <a:r>
              <a:rPr lang="en-US" dirty="0" smtClean="0"/>
              <a:t>-Washington D.  Anti-amyloid beta to tau based immunization:  Developments in immunotherapy for Alzheimer disease.  </a:t>
            </a:r>
            <a:r>
              <a:rPr lang="en-US" dirty="0" err="1" smtClean="0"/>
              <a:t>Immunotargets</a:t>
            </a:r>
            <a:r>
              <a:rPr lang="en-US" dirty="0" smtClean="0"/>
              <a:t> </a:t>
            </a:r>
            <a:r>
              <a:rPr lang="en-US" dirty="0" err="1" smtClean="0"/>
              <a:t>Ther</a:t>
            </a:r>
            <a:r>
              <a:rPr lang="en-US" dirty="0" smtClean="0"/>
              <a:t>.  2013 August 1:2013(2): 105-114.</a:t>
            </a:r>
            <a:endParaRPr lang="en-US" dirty="0"/>
          </a:p>
        </p:txBody>
      </p:sp>
    </p:spTree>
    <p:extLst>
      <p:ext uri="{BB962C8B-B14F-4D97-AF65-F5344CB8AC3E}">
        <p14:creationId xmlns:p14="http://schemas.microsoft.com/office/powerpoint/2010/main" val="8118185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Inflammation</a:t>
            </a:r>
            <a:endParaRPr lang="en-US" dirty="0"/>
          </a:p>
        </p:txBody>
      </p:sp>
      <p:sp>
        <p:nvSpPr>
          <p:cNvPr id="3" name="Content Placeholder 2"/>
          <p:cNvSpPr>
            <a:spLocks noGrp="1"/>
          </p:cNvSpPr>
          <p:nvPr>
            <p:ph idx="1"/>
          </p:nvPr>
        </p:nvSpPr>
        <p:spPr/>
        <p:txBody>
          <a:bodyPr/>
          <a:lstStyle/>
          <a:p>
            <a:r>
              <a:rPr lang="en-US" dirty="0" smtClean="0"/>
              <a:t>Excess pro-inflammatory mediators, some of which may cross the blood-brain barrier may trigger </a:t>
            </a:r>
            <a:r>
              <a:rPr lang="en-US" dirty="0" err="1" smtClean="0"/>
              <a:t>neurodegeneration</a:t>
            </a:r>
            <a:r>
              <a:rPr lang="en-US" dirty="0" smtClean="0"/>
              <a:t>.</a:t>
            </a:r>
          </a:p>
          <a:p>
            <a:r>
              <a:rPr lang="en-US" dirty="0"/>
              <a:t> </a:t>
            </a:r>
            <a:r>
              <a:rPr lang="en-US" dirty="0" smtClean="0"/>
              <a:t>In a recent study in mice with AD, a </a:t>
            </a:r>
            <a:r>
              <a:rPr lang="en-US" dirty="0" err="1" smtClean="0"/>
              <a:t>heptapeptide</a:t>
            </a:r>
            <a:r>
              <a:rPr lang="en-US" dirty="0" smtClean="0"/>
              <a:t> isolated from the Ph.D-C7 library by phage display significantly improved the </a:t>
            </a:r>
            <a:r>
              <a:rPr lang="en-US" dirty="0"/>
              <a:t>s</a:t>
            </a:r>
            <a:r>
              <a:rPr lang="en-US" dirty="0" smtClean="0"/>
              <a:t>patial memory and reduced the amyloid plaque burden.</a:t>
            </a:r>
            <a:endParaRPr lang="en-US" dirty="0"/>
          </a:p>
        </p:txBody>
      </p:sp>
      <p:sp>
        <p:nvSpPr>
          <p:cNvPr id="4" name="Footer Placeholder 3"/>
          <p:cNvSpPr>
            <a:spLocks noGrp="1"/>
          </p:cNvSpPr>
          <p:nvPr>
            <p:ph type="ftr" sz="quarter" idx="11"/>
          </p:nvPr>
        </p:nvSpPr>
        <p:spPr/>
        <p:txBody>
          <a:bodyPr/>
          <a:lstStyle/>
          <a:p>
            <a:r>
              <a:rPr lang="en-US" dirty="0"/>
              <a:t>Ref: Zhou W. W. et al.  Decreasing oxidative stress and </a:t>
            </a:r>
            <a:r>
              <a:rPr lang="en-US" dirty="0" err="1"/>
              <a:t>neuroinflammation</a:t>
            </a:r>
            <a:r>
              <a:rPr lang="en-US" dirty="0"/>
              <a:t> with a multifunctional peptide rescues memory deficits in mice with Alzheimer disease.  </a:t>
            </a:r>
          </a:p>
          <a:p>
            <a:r>
              <a:rPr lang="en-US" dirty="0"/>
              <a:t>Free </a:t>
            </a:r>
            <a:r>
              <a:rPr lang="en-US" dirty="0" err="1"/>
              <a:t>Radic</a:t>
            </a:r>
            <a:r>
              <a:rPr lang="en-US" dirty="0"/>
              <a:t> </a:t>
            </a:r>
            <a:r>
              <a:rPr lang="en-US" dirty="0" err="1"/>
              <a:t>Biol</a:t>
            </a:r>
            <a:r>
              <a:rPr lang="en-US" dirty="0"/>
              <a:t> Med 2014 Jun 21 </a:t>
            </a:r>
            <a:r>
              <a:rPr lang="en-US" dirty="0" err="1"/>
              <a:t>pii</a:t>
            </a:r>
            <a:r>
              <a:rPr lang="en-US" dirty="0"/>
              <a:t>; S0891-5849(14)00265</a:t>
            </a:r>
          </a:p>
        </p:txBody>
      </p:sp>
    </p:spTree>
    <p:extLst>
      <p:ext uri="{BB962C8B-B14F-4D97-AF65-F5344CB8AC3E}">
        <p14:creationId xmlns:p14="http://schemas.microsoft.com/office/powerpoint/2010/main" val="18535777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Insulin Resistance</a:t>
            </a:r>
            <a:endParaRPr lang="en-US" dirty="0"/>
          </a:p>
        </p:txBody>
      </p:sp>
      <p:sp>
        <p:nvSpPr>
          <p:cNvPr id="3" name="Content Placeholder 2"/>
          <p:cNvSpPr>
            <a:spLocks noGrp="1"/>
          </p:cNvSpPr>
          <p:nvPr>
            <p:ph idx="1"/>
          </p:nvPr>
        </p:nvSpPr>
        <p:spPr/>
        <p:txBody>
          <a:bodyPr>
            <a:normAutofit lnSpcReduction="10000"/>
          </a:bodyPr>
          <a:lstStyle/>
          <a:p>
            <a:r>
              <a:rPr lang="en-US" dirty="0" smtClean="0"/>
              <a:t>Insulin receptors are distributed throughout the brain.</a:t>
            </a:r>
          </a:p>
          <a:p>
            <a:r>
              <a:rPr lang="en-US" dirty="0" smtClean="0"/>
              <a:t>Modulates neurotransmitter channel activity, cholesterol </a:t>
            </a:r>
            <a:r>
              <a:rPr lang="en-US" dirty="0" err="1" smtClean="0"/>
              <a:t>sysnthesis</a:t>
            </a:r>
            <a:r>
              <a:rPr lang="en-US" dirty="0" smtClean="0"/>
              <a:t>, mitochondrial function and phosphorylation of tau protein.</a:t>
            </a:r>
          </a:p>
          <a:p>
            <a:r>
              <a:rPr lang="en-US" dirty="0" smtClean="0"/>
              <a:t>Disruption of insulin action in the brain leads to impairment of neuronal function and synaptogenesis.</a:t>
            </a:r>
          </a:p>
          <a:p>
            <a:r>
              <a:rPr lang="en-US" dirty="0" smtClean="0"/>
              <a:t>Thus, alteration in insulin action can contribute to the development of neurodegenerative diseases like AD.</a:t>
            </a:r>
            <a:endParaRPr lang="en-US" dirty="0"/>
          </a:p>
        </p:txBody>
      </p:sp>
      <p:sp>
        <p:nvSpPr>
          <p:cNvPr id="4" name="Footer Placeholder 3"/>
          <p:cNvSpPr>
            <a:spLocks noGrp="1"/>
          </p:cNvSpPr>
          <p:nvPr>
            <p:ph type="ftr" sz="quarter" idx="11"/>
          </p:nvPr>
        </p:nvSpPr>
        <p:spPr/>
        <p:txBody>
          <a:bodyPr/>
          <a:lstStyle/>
          <a:p>
            <a:r>
              <a:rPr lang="en-US" dirty="0"/>
              <a:t>Ref: </a:t>
            </a:r>
            <a:r>
              <a:rPr lang="en-US" dirty="0" err="1"/>
              <a:t>Kleinridders</a:t>
            </a:r>
            <a:r>
              <a:rPr lang="en-US" dirty="0"/>
              <a:t> A et </a:t>
            </a:r>
            <a:r>
              <a:rPr lang="en-US" dirty="0" err="1"/>
              <a:t>al.Insulin</a:t>
            </a:r>
            <a:r>
              <a:rPr lang="en-US" dirty="0"/>
              <a:t> action in brain regulates systemic metabolism and brain function. Diabetes 2014 Jul 63(7):  2232-43.</a:t>
            </a:r>
          </a:p>
          <a:p>
            <a:endParaRPr lang="en-US" dirty="0"/>
          </a:p>
        </p:txBody>
      </p:sp>
    </p:spTree>
    <p:extLst>
      <p:ext uri="{BB962C8B-B14F-4D97-AF65-F5344CB8AC3E}">
        <p14:creationId xmlns:p14="http://schemas.microsoft.com/office/powerpoint/2010/main" val="21213957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Caprylidene</a:t>
            </a:r>
            <a:r>
              <a:rPr lang="en-US" dirty="0" smtClean="0"/>
              <a:t> (</a:t>
            </a:r>
            <a:r>
              <a:rPr lang="en-US" dirty="0" err="1" smtClean="0"/>
              <a:t>Axona</a:t>
            </a:r>
            <a:r>
              <a:rPr lang="en-US" dirty="0" smtClean="0"/>
              <a: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Medical food marketed since 2009 to assist with the dietary management of AD.</a:t>
            </a:r>
          </a:p>
          <a:p>
            <a:r>
              <a:rPr lang="en-US" dirty="0" smtClean="0"/>
              <a:t>Main ingredient </a:t>
            </a:r>
            <a:r>
              <a:rPr lang="en-US" dirty="0" err="1" smtClean="0"/>
              <a:t>caprylic</a:t>
            </a:r>
            <a:r>
              <a:rPr lang="en-US" dirty="0" smtClean="0"/>
              <a:t> triglyceride – fractionated coconut oil, a medium chain triglyceride.  </a:t>
            </a:r>
          </a:p>
          <a:p>
            <a:r>
              <a:rPr lang="en-US" dirty="0" smtClean="0"/>
              <a:t>MOA: </a:t>
            </a:r>
          </a:p>
          <a:p>
            <a:pPr lvl="1"/>
            <a:r>
              <a:rPr lang="en-US" dirty="0" err="1" smtClean="0"/>
              <a:t>Caprylic</a:t>
            </a:r>
            <a:r>
              <a:rPr lang="en-US" dirty="0" smtClean="0"/>
              <a:t> acid is broken down to ketones when digested.</a:t>
            </a:r>
          </a:p>
          <a:p>
            <a:pPr lvl="1"/>
            <a:r>
              <a:rPr lang="en-US" dirty="0" smtClean="0"/>
              <a:t>Alternative energy source for the brain.</a:t>
            </a:r>
          </a:p>
          <a:p>
            <a:pPr lvl="1"/>
            <a:r>
              <a:rPr lang="en-US" dirty="0" smtClean="0"/>
              <a:t>In AD the brain’s ability to utilize it’s normal energy source (glucose) is impaired.</a:t>
            </a:r>
          </a:p>
          <a:p>
            <a:r>
              <a:rPr lang="en-US" dirty="0" err="1" smtClean="0"/>
              <a:t>Caprylidene</a:t>
            </a:r>
            <a:r>
              <a:rPr lang="en-US" dirty="0" smtClean="0"/>
              <a:t> is not approved as a drug to treat AD by FDA.</a:t>
            </a:r>
          </a:p>
          <a:p>
            <a:r>
              <a:rPr lang="en-US" dirty="0" smtClean="0"/>
              <a:t>No evidence to substantiate it’s efficacy to treat AD.</a:t>
            </a:r>
          </a:p>
          <a:p>
            <a:r>
              <a:rPr lang="en-US" dirty="0" err="1" smtClean="0"/>
              <a:t>Accera</a:t>
            </a:r>
            <a:r>
              <a:rPr lang="en-US" dirty="0" smtClean="0"/>
              <a:t> Inc. the manufacturer of </a:t>
            </a:r>
            <a:r>
              <a:rPr lang="en-US" dirty="0" err="1" smtClean="0"/>
              <a:t>Axona</a:t>
            </a:r>
            <a:r>
              <a:rPr lang="en-US" dirty="0" smtClean="0"/>
              <a:t> has paid for and conducted the only clinical trial published in an open access journal.</a:t>
            </a:r>
            <a:endParaRPr lang="en-US" dirty="0"/>
          </a:p>
        </p:txBody>
      </p:sp>
      <p:sp>
        <p:nvSpPr>
          <p:cNvPr id="4" name="Footer Placeholder 3"/>
          <p:cNvSpPr>
            <a:spLocks noGrp="1"/>
          </p:cNvSpPr>
          <p:nvPr>
            <p:ph type="ftr" sz="quarter" idx="11"/>
          </p:nvPr>
        </p:nvSpPr>
        <p:spPr/>
        <p:txBody>
          <a:bodyPr/>
          <a:lstStyle/>
          <a:p>
            <a:r>
              <a:rPr lang="en-US" dirty="0" smtClean="0"/>
              <a:t>Ref: </a:t>
            </a:r>
            <a:r>
              <a:rPr lang="en-US" dirty="0" err="1" smtClean="0"/>
              <a:t>Caprylidene</a:t>
            </a:r>
            <a:r>
              <a:rPr lang="en-US" dirty="0" smtClean="0"/>
              <a:t>: Drug Information </a:t>
            </a:r>
            <a:r>
              <a:rPr lang="en-US" dirty="0" err="1" smtClean="0"/>
              <a:t>Lexicomp</a:t>
            </a:r>
            <a:r>
              <a:rPr lang="en-US" dirty="0" smtClean="0"/>
              <a:t>.  www.uptodate.com</a:t>
            </a:r>
            <a:endParaRPr lang="en-US" dirty="0"/>
          </a:p>
        </p:txBody>
      </p:sp>
    </p:spTree>
    <p:extLst>
      <p:ext uri="{BB962C8B-B14F-4D97-AF65-F5344CB8AC3E}">
        <p14:creationId xmlns:p14="http://schemas.microsoft.com/office/powerpoint/2010/main" val="30080107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pipeline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Electroconvulsive therapy (ECT). </a:t>
            </a:r>
          </a:p>
          <a:p>
            <a:pPr lvl="1"/>
            <a:r>
              <a:rPr lang="en-US" dirty="0" smtClean="0"/>
              <a:t>Venue:  Mclean </a:t>
            </a:r>
            <a:r>
              <a:rPr lang="en-US" dirty="0"/>
              <a:t>H</a:t>
            </a:r>
            <a:r>
              <a:rPr lang="en-US" dirty="0" smtClean="0"/>
              <a:t>ospital in Belmont, Massachusetts, USA  </a:t>
            </a:r>
          </a:p>
          <a:p>
            <a:pPr lvl="1"/>
            <a:r>
              <a:rPr lang="en-US" dirty="0" smtClean="0"/>
              <a:t>Aim:  To find out whether patients receiving ECT or standard care differ in reduction of agitation/aggression severity and changes in cognition pre- and post-treatment.</a:t>
            </a:r>
          </a:p>
          <a:p>
            <a:r>
              <a:rPr lang="en-US" dirty="0" smtClean="0"/>
              <a:t>Far infrared Radiation </a:t>
            </a:r>
          </a:p>
          <a:p>
            <a:pPr lvl="1"/>
            <a:r>
              <a:rPr lang="en-US" dirty="0" smtClean="0"/>
              <a:t>Venue: The Centre for Incurable Diseases Toronto, Canada</a:t>
            </a:r>
          </a:p>
          <a:p>
            <a:pPr lvl="1"/>
            <a:r>
              <a:rPr lang="en-US" dirty="0" smtClean="0"/>
              <a:t>Aim: To determine the therapeutic effects </a:t>
            </a:r>
            <a:r>
              <a:rPr lang="en-US" dirty="0" err="1" smtClean="0"/>
              <a:t>ofinfrared</a:t>
            </a:r>
            <a:r>
              <a:rPr lang="en-US" dirty="0" smtClean="0"/>
              <a:t> radiation on dementia.</a:t>
            </a:r>
          </a:p>
          <a:p>
            <a:r>
              <a:rPr lang="en-US" dirty="0" err="1" smtClean="0"/>
              <a:t>Tolcapone</a:t>
            </a:r>
            <a:endParaRPr lang="en-US" dirty="0" smtClean="0"/>
          </a:p>
          <a:p>
            <a:pPr lvl="1"/>
            <a:r>
              <a:rPr lang="en-US" dirty="0" smtClean="0"/>
              <a:t>Venue: Columbia University, NY, USA</a:t>
            </a:r>
          </a:p>
          <a:p>
            <a:pPr lvl="1"/>
            <a:r>
              <a:rPr lang="en-US" dirty="0" smtClean="0"/>
              <a:t>Aim: To test the effects of </a:t>
            </a:r>
            <a:r>
              <a:rPr lang="en-US" dirty="0" err="1" smtClean="0"/>
              <a:t>Tolcapone</a:t>
            </a:r>
            <a:r>
              <a:rPr lang="en-US" dirty="0"/>
              <a:t> </a:t>
            </a:r>
            <a:r>
              <a:rPr lang="en-US" dirty="0" smtClean="0"/>
              <a:t> (This increases the amount of dopamine in  the brain.) in patients with </a:t>
            </a:r>
            <a:r>
              <a:rPr lang="en-US" dirty="0" err="1" smtClean="0"/>
              <a:t>fronto</a:t>
            </a:r>
            <a:r>
              <a:rPr lang="en-US" dirty="0" smtClean="0"/>
              <a:t>-temporal dementia.</a:t>
            </a:r>
          </a:p>
          <a:p>
            <a:endParaRPr lang="en-US" dirty="0"/>
          </a:p>
        </p:txBody>
      </p:sp>
      <p:sp>
        <p:nvSpPr>
          <p:cNvPr id="4" name="Footer Placeholder 3"/>
          <p:cNvSpPr>
            <a:spLocks noGrp="1"/>
          </p:cNvSpPr>
          <p:nvPr>
            <p:ph type="ftr" sz="quarter" idx="11"/>
          </p:nvPr>
        </p:nvSpPr>
        <p:spPr/>
        <p:txBody>
          <a:bodyPr/>
          <a:lstStyle/>
          <a:p>
            <a:r>
              <a:rPr lang="en-US" dirty="0" smtClean="0"/>
              <a:t>Ref: ClinicalTrials.gov Identifier NCT 01856010, NCT 00574054, NCT 00604591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Yarumal</a:t>
            </a:r>
            <a:r>
              <a:rPr lang="en-US" dirty="0" smtClean="0"/>
              <a:t>, Columbia </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Earlier I mentioned </a:t>
            </a:r>
            <a:r>
              <a:rPr lang="en-US" dirty="0" err="1" smtClean="0"/>
              <a:t>Weesp</a:t>
            </a:r>
            <a:r>
              <a:rPr lang="en-US" dirty="0" smtClean="0"/>
              <a:t>, the </a:t>
            </a:r>
            <a:r>
              <a:rPr lang="en-US" dirty="0"/>
              <a:t>D</a:t>
            </a:r>
            <a:r>
              <a:rPr lang="en-US" dirty="0" smtClean="0"/>
              <a:t>utch AD village.</a:t>
            </a:r>
          </a:p>
          <a:p>
            <a:r>
              <a:rPr lang="en-US" dirty="0" smtClean="0"/>
              <a:t>That one was artificially created.</a:t>
            </a:r>
          </a:p>
          <a:p>
            <a:r>
              <a:rPr lang="en-US" dirty="0" smtClean="0"/>
              <a:t>In </a:t>
            </a:r>
            <a:r>
              <a:rPr lang="en-US" dirty="0" err="1" smtClean="0"/>
              <a:t>Yarumal</a:t>
            </a:r>
            <a:r>
              <a:rPr lang="en-US" dirty="0" smtClean="0"/>
              <a:t>, Antioquia region of Columbia over 5000 members of 25 families have a mutation in the </a:t>
            </a:r>
            <a:r>
              <a:rPr lang="en-US" dirty="0" err="1" smtClean="0"/>
              <a:t>presenilin</a:t>
            </a:r>
            <a:r>
              <a:rPr lang="en-US" dirty="0" smtClean="0"/>
              <a:t> gene-1 on chromosome 14</a:t>
            </a:r>
          </a:p>
          <a:p>
            <a:pPr lvl="1"/>
            <a:r>
              <a:rPr lang="en-US" dirty="0" smtClean="0"/>
              <a:t>“</a:t>
            </a:r>
            <a:r>
              <a:rPr lang="en-US" dirty="0" err="1" smtClean="0"/>
              <a:t>Piasa</a:t>
            </a:r>
            <a:r>
              <a:rPr lang="en-US" dirty="0" smtClean="0"/>
              <a:t> variation” of AD= Autosomal-Dominant AD (ADAD) = La </a:t>
            </a:r>
            <a:r>
              <a:rPr lang="en-US" dirty="0" err="1" smtClean="0"/>
              <a:t>bobera</a:t>
            </a:r>
            <a:r>
              <a:rPr lang="en-US" dirty="0" smtClean="0"/>
              <a:t> = “The stupidity”</a:t>
            </a:r>
          </a:p>
          <a:p>
            <a:pPr lvl="1"/>
            <a:r>
              <a:rPr lang="en-US" dirty="0" smtClean="0"/>
              <a:t>Inbred communities, all descendants of a single Basque who settled in the area in the 18</a:t>
            </a:r>
            <a:r>
              <a:rPr lang="en-US" baseline="30000" dirty="0" smtClean="0"/>
              <a:t>th</a:t>
            </a:r>
            <a:r>
              <a:rPr lang="en-US" dirty="0" smtClean="0"/>
              <a:t> century</a:t>
            </a:r>
          </a:p>
          <a:p>
            <a:pPr lvl="1"/>
            <a:r>
              <a:rPr lang="en-US" dirty="0" smtClean="0"/>
              <a:t>Develop AD much earlier – in the 5</a:t>
            </a:r>
            <a:r>
              <a:rPr lang="en-US" baseline="30000" dirty="0" smtClean="0"/>
              <a:t>th</a:t>
            </a:r>
            <a:r>
              <a:rPr lang="en-US" dirty="0" smtClean="0"/>
              <a:t> decade</a:t>
            </a:r>
          </a:p>
          <a:p>
            <a:pPr lvl="1"/>
            <a:r>
              <a:rPr lang="en-US" dirty="0" smtClean="0"/>
              <a:t>Identical brain lesions to that seen in mainstream AD</a:t>
            </a:r>
          </a:p>
          <a:p>
            <a:r>
              <a:rPr lang="en-US" dirty="0" smtClean="0"/>
              <a:t>Alzheimer’s Prevention Initiative (API), an international public-private consortium has been established to conduct research on these families.</a:t>
            </a:r>
          </a:p>
          <a:p>
            <a:pPr lvl="1"/>
            <a:r>
              <a:rPr lang="en-US" dirty="0" smtClean="0"/>
              <a:t>First clinical studies being done with anti-amyloid therapies. </a:t>
            </a:r>
          </a:p>
          <a:p>
            <a:pPr lvl="1"/>
            <a:r>
              <a:rPr lang="en-US" dirty="0" smtClean="0"/>
              <a:t>Target: </a:t>
            </a:r>
            <a:r>
              <a:rPr lang="en-US" dirty="0"/>
              <a:t>F</a:t>
            </a:r>
            <a:r>
              <a:rPr lang="en-US" dirty="0" smtClean="0"/>
              <a:t>amily members who are known to have the ADAD gene but have not yet experienced symptoms.</a:t>
            </a:r>
          </a:p>
          <a:p>
            <a:pPr lvl="1"/>
            <a:r>
              <a:rPr lang="en-US" dirty="0" smtClean="0"/>
              <a:t>Aim: To delay or prevent AD in these members.    </a:t>
            </a:r>
            <a:endParaRPr lang="en-US" dirty="0"/>
          </a:p>
        </p:txBody>
      </p:sp>
      <p:sp>
        <p:nvSpPr>
          <p:cNvPr id="4" name="Footer Placeholder 3"/>
          <p:cNvSpPr>
            <a:spLocks noGrp="1"/>
          </p:cNvSpPr>
          <p:nvPr>
            <p:ph type="ftr" sz="quarter" idx="11"/>
          </p:nvPr>
        </p:nvSpPr>
        <p:spPr/>
        <p:txBody>
          <a:bodyPr/>
          <a:lstStyle/>
          <a:p>
            <a:r>
              <a:rPr lang="en-US" dirty="0" smtClean="0"/>
              <a:t>Ref: Michael Jacobs.  </a:t>
            </a:r>
            <a:r>
              <a:rPr lang="en-US" dirty="0" err="1" smtClean="0"/>
              <a:t>Yarumal</a:t>
            </a:r>
            <a:r>
              <a:rPr lang="en-US" dirty="0" smtClean="0"/>
              <a:t>, Columbia: the largest population of Alzheimer’s sufferers.  www.telegraph.co.uk/health/9617320/Yarumal-Columbia</a:t>
            </a:r>
            <a:endParaRPr lang="en-US" dirty="0"/>
          </a:p>
        </p:txBody>
      </p:sp>
    </p:spTree>
    <p:extLst>
      <p:ext uri="{BB962C8B-B14F-4D97-AF65-F5344CB8AC3E}">
        <p14:creationId xmlns:p14="http://schemas.microsoft.com/office/powerpoint/2010/main" val="4434065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Yarumal</a:t>
            </a:r>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63156" y="2057400"/>
            <a:ext cx="2617689"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211168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Yarumal</a:t>
            </a:r>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3118" y="1600200"/>
            <a:ext cx="585776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7181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 </a:t>
            </a:r>
            <a:r>
              <a:rPr lang="en-US" dirty="0"/>
              <a:t>Starting at age 65, the risk of developing </a:t>
            </a:r>
            <a:r>
              <a:rPr lang="en-US" dirty="0" smtClean="0"/>
              <a:t>dementia doubles </a:t>
            </a:r>
            <a:r>
              <a:rPr lang="en-US" dirty="0"/>
              <a:t>every five years. </a:t>
            </a:r>
            <a:endParaRPr lang="en-US" dirty="0" smtClean="0"/>
          </a:p>
          <a:p>
            <a:r>
              <a:rPr lang="en-US" dirty="0" smtClean="0"/>
              <a:t>By </a:t>
            </a:r>
            <a:r>
              <a:rPr lang="en-US" dirty="0"/>
              <a:t>age 85 years and older, between 25 and 50 percent of people will exhibit signs of </a:t>
            </a:r>
            <a:r>
              <a:rPr lang="en-US" dirty="0" smtClean="0"/>
              <a:t>Alzheimer </a:t>
            </a:r>
            <a:r>
              <a:rPr lang="en-US" dirty="0"/>
              <a:t>disease. </a:t>
            </a:r>
            <a:endParaRPr lang="en-US" dirty="0" smtClean="0"/>
          </a:p>
          <a:p>
            <a:r>
              <a:rPr lang="en-US" dirty="0" smtClean="0"/>
              <a:t>Up </a:t>
            </a:r>
            <a:r>
              <a:rPr lang="en-US" dirty="0"/>
              <a:t>to 5.3 million Americans currently have Alzheimer’s </a:t>
            </a:r>
            <a:r>
              <a:rPr lang="en-US" dirty="0" smtClean="0"/>
              <a:t>disease. </a:t>
            </a:r>
          </a:p>
          <a:p>
            <a:r>
              <a:rPr lang="en-US" dirty="0" smtClean="0"/>
              <a:t>By </a:t>
            </a:r>
            <a:r>
              <a:rPr lang="en-US" dirty="0"/>
              <a:t>2050, the number is expected to more than double due to the aging of the population. </a:t>
            </a:r>
            <a:endParaRPr lang="en-US" dirty="0" smtClean="0"/>
          </a:p>
          <a:p>
            <a:r>
              <a:rPr lang="en-US" dirty="0" smtClean="0"/>
              <a:t>Alzheimer </a:t>
            </a:r>
            <a:r>
              <a:rPr lang="en-US" dirty="0"/>
              <a:t>disease is the sixth leading cause of death in the United States and is the fifth leading cause among persons age 65 and </a:t>
            </a:r>
            <a:r>
              <a:rPr lang="en-US" dirty="0" smtClean="0"/>
              <a:t>older.</a:t>
            </a:r>
            <a:endParaRPr lang="en-US" dirty="0"/>
          </a:p>
        </p:txBody>
      </p:sp>
      <p:sp>
        <p:nvSpPr>
          <p:cNvPr id="4" name="Footer Placeholder 3"/>
          <p:cNvSpPr>
            <a:spLocks noGrp="1"/>
          </p:cNvSpPr>
          <p:nvPr>
            <p:ph type="ftr" sz="quarter" idx="11"/>
          </p:nvPr>
        </p:nvSpPr>
        <p:spPr/>
        <p:txBody>
          <a:bodyPr/>
          <a:lstStyle/>
          <a:p>
            <a:r>
              <a:rPr lang="en-US" dirty="0"/>
              <a:t>http://www.cdc.gov/mentalhealth/basics/mental-illness/dementia.htm</a:t>
            </a:r>
          </a:p>
        </p:txBody>
      </p:sp>
    </p:spTree>
    <p:extLst>
      <p:ext uri="{BB962C8B-B14F-4D97-AF65-F5344CB8AC3E}">
        <p14:creationId xmlns:p14="http://schemas.microsoft.com/office/powerpoint/2010/main" val="42461170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Dementia is a very stressful illness for the patient, the caregiver, and caring family members so continuing research needs to be done on prevention, treatment and a possible cure.</a:t>
            </a:r>
          </a:p>
          <a:p>
            <a:r>
              <a:rPr lang="en-US" dirty="0" smtClean="0"/>
              <a:t>Modern trends in treatment include </a:t>
            </a:r>
          </a:p>
          <a:p>
            <a:pPr lvl="1"/>
            <a:r>
              <a:rPr lang="en-US" dirty="0"/>
              <a:t>D</a:t>
            </a:r>
            <a:r>
              <a:rPr lang="en-US" dirty="0" smtClean="0"/>
              <a:t>ementia villages</a:t>
            </a:r>
          </a:p>
          <a:p>
            <a:pPr lvl="1"/>
            <a:r>
              <a:rPr lang="en-US" dirty="0" smtClean="0"/>
              <a:t> </a:t>
            </a:r>
            <a:r>
              <a:rPr lang="en-US" dirty="0"/>
              <a:t>V</a:t>
            </a:r>
            <a:r>
              <a:rPr lang="en-US" dirty="0" smtClean="0"/>
              <a:t>accines</a:t>
            </a:r>
          </a:p>
          <a:p>
            <a:pPr lvl="1"/>
            <a:r>
              <a:rPr lang="en-US" dirty="0" smtClean="0"/>
              <a:t>Research on ECT, infrared radiation </a:t>
            </a:r>
          </a:p>
          <a:p>
            <a:pPr lvl="1"/>
            <a:r>
              <a:rPr lang="en-US" dirty="0" smtClean="0"/>
              <a:t>Food supplement: </a:t>
            </a:r>
            <a:r>
              <a:rPr lang="en-US" dirty="0" err="1" smtClean="0"/>
              <a:t>Axona</a:t>
            </a:r>
            <a:endParaRPr lang="en-US" dirty="0" smtClean="0"/>
          </a:p>
          <a:p>
            <a:pPr lvl="1"/>
            <a:r>
              <a:rPr lang="en-US" dirty="0" smtClean="0"/>
              <a:t>Drugs that modify the disease process</a:t>
            </a:r>
          </a:p>
          <a:p>
            <a:r>
              <a:rPr lang="en-US" dirty="0" smtClean="0"/>
              <a:t>It is important to do advanced care planning while the patient still has decision making capacity.</a:t>
            </a:r>
          </a:p>
          <a:p>
            <a:r>
              <a:rPr lang="en-US" dirty="0" smtClean="0"/>
              <a:t>The multidisciplinary hospice team can help to make the end of life issues for these patients and their caregivers much more bearable but hospice is underutilized and often utilized too late.</a:t>
            </a:r>
          </a:p>
          <a:p>
            <a:r>
              <a:rPr lang="en-US" dirty="0" smtClean="0"/>
              <a:t>Caregivers should be encouraged to use support groups and try to maintain a life outside of caring for the dying patient.</a:t>
            </a:r>
          </a:p>
          <a:p>
            <a:r>
              <a:rPr lang="en-US" dirty="0" smtClean="0"/>
              <a:t>The physician has a pivotal role not just in the medical management of dementia patients but we must also be cognizant of the other domains: functional, psychological, ethical, and spiritual. </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9600" dirty="0" smtClean="0"/>
              <a:t>Questions?</a:t>
            </a:r>
            <a:endParaRPr lang="en-US" sz="9600" dirty="0"/>
          </a:p>
        </p:txBody>
      </p:sp>
      <p:sp>
        <p:nvSpPr>
          <p:cNvPr id="3" name="Content Placeholder 2"/>
          <p:cNvSpPr>
            <a:spLocks noGrp="1"/>
          </p:cNvSpPr>
          <p:nvPr>
            <p:ph idx="1"/>
          </p:nvPr>
        </p:nvSpPr>
        <p:spPr/>
        <p:txBody>
          <a:bodyPr>
            <a:normAutofit/>
          </a:bodyPr>
          <a:lstStyle/>
          <a:p>
            <a:pPr marL="0" indent="0">
              <a:buNone/>
            </a:pPr>
            <a:endParaRPr lang="en-US" sz="8000"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7566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1371600"/>
            <a:ext cx="548640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73003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Numerous observational studies on </a:t>
            </a:r>
          </a:p>
          <a:p>
            <a:pPr lvl="1"/>
            <a:r>
              <a:rPr lang="en-US" dirty="0" smtClean="0"/>
              <a:t>Use of dietary supplements</a:t>
            </a:r>
          </a:p>
          <a:p>
            <a:pPr lvl="1"/>
            <a:r>
              <a:rPr lang="en-US" dirty="0" smtClean="0"/>
              <a:t>Diet</a:t>
            </a:r>
          </a:p>
          <a:p>
            <a:pPr lvl="1"/>
            <a:r>
              <a:rPr lang="en-US" dirty="0" smtClean="0"/>
              <a:t>Physical activity</a:t>
            </a:r>
          </a:p>
          <a:p>
            <a:pPr lvl="1"/>
            <a:r>
              <a:rPr lang="en-US" dirty="0" smtClean="0"/>
              <a:t>Socioeconomic factors</a:t>
            </a:r>
          </a:p>
          <a:p>
            <a:pPr lvl="1"/>
            <a:r>
              <a:rPr lang="en-US" dirty="0" smtClean="0"/>
              <a:t>Co-morbidities</a:t>
            </a:r>
          </a:p>
          <a:p>
            <a:pPr lvl="1"/>
            <a:r>
              <a:rPr lang="en-US" dirty="0" smtClean="0"/>
              <a:t>Environmental exposures</a:t>
            </a:r>
          </a:p>
          <a:p>
            <a:pPr lvl="1"/>
            <a:r>
              <a:rPr lang="en-US" dirty="0" smtClean="0"/>
              <a:t>Cognitive engagement</a:t>
            </a:r>
          </a:p>
          <a:p>
            <a:r>
              <a:rPr lang="en-US" dirty="0" smtClean="0"/>
              <a:t>No proof that modification of these factors reduces the risk of dementia.</a:t>
            </a:r>
            <a:endParaRPr lang="en-US" dirty="0"/>
          </a:p>
        </p:txBody>
      </p:sp>
      <p:sp>
        <p:nvSpPr>
          <p:cNvPr id="4" name="Footer Placeholder 3"/>
          <p:cNvSpPr>
            <a:spLocks noGrp="1"/>
          </p:cNvSpPr>
          <p:nvPr>
            <p:ph type="ftr" sz="quarter" idx="11"/>
          </p:nvPr>
        </p:nvSpPr>
        <p:spPr/>
        <p:txBody>
          <a:bodyPr/>
          <a:lstStyle/>
          <a:p>
            <a:r>
              <a:rPr lang="en-US" dirty="0" smtClean="0"/>
              <a:t>Daniel Press et al.  Prevention of dementia. www.uptodate.com</a:t>
            </a:r>
            <a:endParaRPr lang="en-US" dirty="0"/>
          </a:p>
        </p:txBody>
      </p:sp>
    </p:spTree>
    <p:extLst>
      <p:ext uri="{BB962C8B-B14F-4D97-AF65-F5344CB8AC3E}">
        <p14:creationId xmlns:p14="http://schemas.microsoft.com/office/powerpoint/2010/main" val="125511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Dementia</a:t>
            </a:r>
            <a:endParaRPr lang="en-US" dirty="0"/>
          </a:p>
        </p:txBody>
      </p:sp>
      <p:sp>
        <p:nvSpPr>
          <p:cNvPr id="3" name="Content Placeholder 2"/>
          <p:cNvSpPr>
            <a:spLocks noGrp="1"/>
          </p:cNvSpPr>
          <p:nvPr>
            <p:ph idx="1"/>
          </p:nvPr>
        </p:nvSpPr>
        <p:spPr/>
        <p:txBody>
          <a:bodyPr>
            <a:normAutofit lnSpcReduction="10000"/>
          </a:bodyPr>
          <a:lstStyle/>
          <a:p>
            <a:r>
              <a:rPr lang="en-US" dirty="0" smtClean="0"/>
              <a:t>Alzheimer disease (AD) accounts for the majority of cases- 60-80%.</a:t>
            </a:r>
          </a:p>
          <a:p>
            <a:r>
              <a:rPr lang="en-US" dirty="0" smtClean="0"/>
              <a:t>Vascular dementia</a:t>
            </a:r>
          </a:p>
          <a:p>
            <a:r>
              <a:rPr lang="en-US" dirty="0" err="1" smtClean="0"/>
              <a:t>Lewy</a:t>
            </a:r>
            <a:r>
              <a:rPr lang="en-US" dirty="0" smtClean="0"/>
              <a:t> body dementia</a:t>
            </a:r>
          </a:p>
          <a:p>
            <a:r>
              <a:rPr lang="en-US" dirty="0" smtClean="0"/>
              <a:t>Parkinson-related dementia</a:t>
            </a:r>
          </a:p>
          <a:p>
            <a:r>
              <a:rPr lang="en-US" dirty="0" smtClean="0"/>
              <a:t>Alcoholic dementia</a:t>
            </a:r>
          </a:p>
          <a:p>
            <a:r>
              <a:rPr lang="en-US" dirty="0" err="1" smtClean="0"/>
              <a:t>Fronto</a:t>
            </a:r>
            <a:r>
              <a:rPr lang="en-US" dirty="0" smtClean="0"/>
              <a:t>-temporal dementia</a:t>
            </a:r>
          </a:p>
          <a:p>
            <a:endParaRPr lang="en-US" dirty="0" smtClean="0"/>
          </a:p>
          <a:p>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changes in advanced AD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9277" y="2667000"/>
            <a:ext cx="3230909" cy="3332163"/>
          </a:xfrm>
        </p:spPr>
      </p:pic>
      <p:sp>
        <p:nvSpPr>
          <p:cNvPr id="3" name="Footer Placeholder 2"/>
          <p:cNvSpPr>
            <a:spLocks noGrp="1"/>
          </p:cNvSpPr>
          <p:nvPr>
            <p:ph type="ftr" sz="quarter" idx="11"/>
          </p:nvPr>
        </p:nvSpPr>
        <p:spPr/>
        <p:txBody>
          <a:bodyPr/>
          <a:lstStyle/>
          <a:p>
            <a:r>
              <a:rPr lang="en-US" dirty="0" smtClean="0"/>
              <a:t>Ref: http</a:t>
            </a:r>
            <a:r>
              <a:rPr lang="en-US" dirty="0"/>
              <a:t>://</a:t>
            </a:r>
            <a:r>
              <a:rPr lang="en-US" dirty="0" smtClean="0"/>
              <a:t>thebrainbank.scienceblog.com/2013/03/25</a:t>
            </a:r>
            <a:endParaRPr lang="en-US" dirty="0"/>
          </a:p>
        </p:txBody>
      </p:sp>
    </p:spTree>
    <p:extLst>
      <p:ext uri="{BB962C8B-B14F-4D97-AF65-F5344CB8AC3E}">
        <p14:creationId xmlns:p14="http://schemas.microsoft.com/office/powerpoint/2010/main" val="3920804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course and prognosis</a:t>
            </a:r>
            <a:endParaRPr lang="en-US" dirty="0"/>
          </a:p>
        </p:txBody>
      </p:sp>
      <p:sp>
        <p:nvSpPr>
          <p:cNvPr id="3" name="Content Placeholder 2"/>
          <p:cNvSpPr>
            <a:spLocks noGrp="1"/>
          </p:cNvSpPr>
          <p:nvPr>
            <p:ph idx="1"/>
          </p:nvPr>
        </p:nvSpPr>
        <p:spPr/>
        <p:txBody>
          <a:bodyPr/>
          <a:lstStyle/>
          <a:p>
            <a:r>
              <a:rPr lang="en-US" dirty="0" smtClean="0"/>
              <a:t>Dementia is a terminal illness</a:t>
            </a:r>
          </a:p>
          <a:p>
            <a:r>
              <a:rPr lang="en-US" dirty="0" smtClean="0"/>
              <a:t>Stages of dementia</a:t>
            </a:r>
          </a:p>
          <a:p>
            <a:pPr lvl="1"/>
            <a:r>
              <a:rPr lang="en-US" dirty="0" smtClean="0"/>
              <a:t>Mild or early stage</a:t>
            </a:r>
          </a:p>
          <a:p>
            <a:pPr lvl="1"/>
            <a:r>
              <a:rPr lang="en-US" dirty="0" smtClean="0"/>
              <a:t>Moderate</a:t>
            </a:r>
          </a:p>
          <a:p>
            <a:pPr lvl="1"/>
            <a:r>
              <a:rPr lang="en-US" dirty="0" smtClean="0"/>
              <a:t>Moderately severe</a:t>
            </a:r>
          </a:p>
          <a:p>
            <a:pPr lvl="1"/>
            <a:r>
              <a:rPr lang="en-US" dirty="0" smtClean="0"/>
              <a:t>Severe</a:t>
            </a:r>
          </a:p>
          <a:p>
            <a:pPr lvl="1"/>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TC103457496[[fn=Parallax]]</Template>
  <TotalTime>1935</TotalTime>
  <Words>2301</Words>
  <Application>Microsoft Office PowerPoint</Application>
  <PresentationFormat>On-screen Show (4:3)</PresentationFormat>
  <Paragraphs>298</Paragraphs>
  <Slides>41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Corbel</vt:lpstr>
      <vt:lpstr>Parallax</vt:lpstr>
      <vt:lpstr>MODERN TRENDS IN THE TREATMENT OF DEMENTIA</vt:lpstr>
      <vt:lpstr>Definition</vt:lpstr>
      <vt:lpstr>Agnosia</vt:lpstr>
      <vt:lpstr>Statistics</vt:lpstr>
      <vt:lpstr>PowerPoint Presentation</vt:lpstr>
      <vt:lpstr>Prevention</vt:lpstr>
      <vt:lpstr>Types of Dementia</vt:lpstr>
      <vt:lpstr>Brain changes in advanced AD</vt:lpstr>
      <vt:lpstr>Clinical course and prognosis</vt:lpstr>
      <vt:lpstr>Tools Used To Assess Progression of Dementia</vt:lpstr>
      <vt:lpstr> Family meeting</vt:lpstr>
      <vt:lpstr>Treatment of Dementia</vt:lpstr>
      <vt:lpstr>Current pharmacological treatment</vt:lpstr>
      <vt:lpstr>Pharmacological treatment</vt:lpstr>
      <vt:lpstr>Pharmacological treatment</vt:lpstr>
      <vt:lpstr>Pharmacological treatment</vt:lpstr>
      <vt:lpstr>Other agents </vt:lpstr>
      <vt:lpstr>Monitoring therapy</vt:lpstr>
      <vt:lpstr>When should medications be discontinued?</vt:lpstr>
      <vt:lpstr>Non pharmacological treatment</vt:lpstr>
      <vt:lpstr>Non pharmacological treatment</vt:lpstr>
      <vt:lpstr>Non pharmacological treatment</vt:lpstr>
      <vt:lpstr>Special care units </vt:lpstr>
      <vt:lpstr>Dementia Village Weesp,The Netherlands </vt:lpstr>
      <vt:lpstr>Supermarket,Dementia village, Weesp</vt:lpstr>
      <vt:lpstr>Housing: Dementia Village, Weesp </vt:lpstr>
      <vt:lpstr>PowerPoint Presentation</vt:lpstr>
      <vt:lpstr>Caregiver Support</vt:lpstr>
      <vt:lpstr>New modalities</vt:lpstr>
      <vt:lpstr>Beta-amyloid</vt:lpstr>
      <vt:lpstr>Beta-amyloid plaques &amp; Tau tangles</vt:lpstr>
      <vt:lpstr>Immunotherapy</vt:lpstr>
      <vt:lpstr>Inflammation</vt:lpstr>
      <vt:lpstr>Insulin Resistance</vt:lpstr>
      <vt:lpstr>Caprylidene (Axona)</vt:lpstr>
      <vt:lpstr>In the pipeline</vt:lpstr>
      <vt:lpstr>Yarumal, Columbia </vt:lpstr>
      <vt:lpstr>Yarumal</vt:lpstr>
      <vt:lpstr>Yarumal</vt:lpstr>
      <vt:lpstr>Summary</vt:lpstr>
      <vt:lpstr>Questions?</vt:lpstr>
    </vt:vector>
  </TitlesOfParts>
  <Company>HPDNSU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Cheryl Atherley-Todd, MD, CMD</dc:title>
  <dc:creator>User</dc:creator>
  <cp:lastModifiedBy>Cheryl Atherley Todd</cp:lastModifiedBy>
  <cp:revision>189</cp:revision>
  <cp:lastPrinted>2014-07-05T22:24:12Z</cp:lastPrinted>
  <dcterms:created xsi:type="dcterms:W3CDTF">2014-06-21T15:48:40Z</dcterms:created>
  <dcterms:modified xsi:type="dcterms:W3CDTF">2014-07-05T22:26:42Z</dcterms:modified>
</cp:coreProperties>
</file>