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583" r:id="rId3"/>
    <p:sldId id="573" r:id="rId4"/>
    <p:sldId id="579" r:id="rId5"/>
    <p:sldId id="569" r:id="rId6"/>
    <p:sldId id="586" r:id="rId7"/>
    <p:sldId id="584" r:id="rId8"/>
    <p:sldId id="550" r:id="rId9"/>
    <p:sldId id="352" r:id="rId10"/>
    <p:sldId id="572" r:id="rId11"/>
    <p:sldId id="466" r:id="rId12"/>
    <p:sldId id="540" r:id="rId13"/>
    <p:sldId id="542" r:id="rId14"/>
    <p:sldId id="588" r:id="rId15"/>
    <p:sldId id="582" r:id="rId16"/>
    <p:sldId id="489" r:id="rId17"/>
    <p:sldId id="566" r:id="rId18"/>
    <p:sldId id="565" r:id="rId19"/>
    <p:sldId id="563" r:id="rId20"/>
    <p:sldId id="418" r:id="rId21"/>
    <p:sldId id="5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4F6"/>
    <a:srgbClr val="333399"/>
    <a:srgbClr val="FFCC00"/>
    <a:srgbClr val="FF0066"/>
    <a:srgbClr val="CC9900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65" autoAdjust="0"/>
    <p:restoredTop sz="91667" autoAdjust="0"/>
  </p:normalViewPr>
  <p:slideViewPr>
    <p:cSldViewPr>
      <p:cViewPr>
        <p:scale>
          <a:sx n="90" d="100"/>
          <a:sy n="90" d="100"/>
        </p:scale>
        <p:origin x="-322" y="13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V\AppData\Local\Microsoft\Windows\Temporary%20Internet%20Files\Low\Content.IE5\5RVY7SB3\11_04_08_Bev_Allen%5b1%5d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Age Catagory</a:t>
            </a:r>
          </a:p>
        </c:rich>
      </c:tx>
      <c:layout>
        <c:manualLayout>
          <c:xMode val="edge"/>
          <c:yMode val="edge"/>
          <c:x val="0.39917695473251058"/>
          <c:y val="1.9480519480519501E-2"/>
        </c:manualLayout>
      </c:layout>
      <c:spPr>
        <a:noFill/>
        <a:ln w="33249">
          <a:noFill/>
        </a:ln>
      </c:spPr>
    </c:title>
    <c:plotArea>
      <c:layout>
        <c:manualLayout>
          <c:layoutTarget val="inner"/>
          <c:xMode val="edge"/>
          <c:yMode val="edge"/>
          <c:x val="0.15020576131687244"/>
          <c:y val="0.20129870129870131"/>
          <c:w val="0.8271604938271605"/>
          <c:h val="0.6071428571428575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6625">
              <a:solidFill>
                <a:srgbClr val="000000"/>
              </a:solidFill>
              <a:prstDash val="solid"/>
            </a:ln>
          </c:spPr>
          <c:dLbls>
            <c:spPr>
              <a:noFill/>
              <a:ln w="33249">
                <a:noFill/>
              </a:ln>
            </c:spPr>
            <c:txPr>
              <a:bodyPr/>
              <a:lstStyle/>
              <a:p>
                <a:pPr>
                  <a:defRPr sz="104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'Sheet1 (2)'!$A$4:$A$10</c:f>
              <c:strCache>
                <c:ptCount val="7"/>
                <c:pt idx="0">
                  <c:v> 65-69</c:v>
                </c:pt>
                <c:pt idx="1">
                  <c:v>70-74</c:v>
                </c:pt>
                <c:pt idx="2">
                  <c:v>75-79                                 </c:v>
                </c:pt>
                <c:pt idx="3">
                  <c:v>80-84</c:v>
                </c:pt>
                <c:pt idx="4">
                  <c:v>85-89</c:v>
                </c:pt>
                <c:pt idx="5">
                  <c:v>90-94</c:v>
                </c:pt>
                <c:pt idx="6">
                  <c:v>95-99 </c:v>
                </c:pt>
              </c:strCache>
            </c:strRef>
          </c:cat>
          <c:val>
            <c:numRef>
              <c:f>'Sheet1 (2)'!$B$4:$B$10</c:f>
              <c:numCache>
                <c:formatCode>0%</c:formatCode>
                <c:ptCount val="7"/>
                <c:pt idx="0">
                  <c:v>0.16</c:v>
                </c:pt>
                <c:pt idx="1">
                  <c:v>0.2400000000000001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0.22</c:v>
                </c:pt>
                <c:pt idx="5">
                  <c:v>8.0000000000000043E-2</c:v>
                </c:pt>
                <c:pt idx="6">
                  <c:v>6.0000000000000032E-2</c:v>
                </c:pt>
              </c:numCache>
            </c:numRef>
          </c:val>
        </c:ser>
        <c:dLbls>
          <c:showVal val="1"/>
        </c:dLbls>
        <c:axId val="144037376"/>
        <c:axId val="144038912"/>
      </c:barChart>
      <c:catAx>
        <c:axId val="144037376"/>
        <c:scaling>
          <c:orientation val="minMax"/>
        </c:scaling>
        <c:axPos val="b"/>
        <c:numFmt formatCode="General" sourceLinked="1"/>
        <c:tickLblPos val="nextTo"/>
        <c:spPr>
          <a:ln w="41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038912"/>
        <c:crosses val="autoZero"/>
        <c:auto val="1"/>
        <c:lblAlgn val="ctr"/>
        <c:lblOffset val="100"/>
        <c:tickLblSkip val="1"/>
        <c:tickMarkSkip val="1"/>
      </c:catAx>
      <c:valAx>
        <c:axId val="144038912"/>
        <c:scaling>
          <c:orientation val="minMax"/>
        </c:scaling>
        <c:axPos val="l"/>
        <c:majorGridlines>
          <c:spPr>
            <a:ln w="415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4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Cases</a:t>
                </a:r>
              </a:p>
            </c:rich>
          </c:tx>
          <c:layout>
            <c:manualLayout>
              <c:xMode val="edge"/>
              <c:yMode val="edge"/>
              <c:x val="2.4691358024691391E-2"/>
              <c:y val="0.28571428571428598"/>
            </c:manualLayout>
          </c:layout>
          <c:spPr>
            <a:noFill/>
            <a:ln w="33249">
              <a:noFill/>
            </a:ln>
          </c:spPr>
        </c:title>
        <c:numFmt formatCode="0%" sourceLinked="1"/>
        <c:tickLblPos val="nextTo"/>
        <c:spPr>
          <a:ln w="41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037376"/>
        <c:crosses val="autoZero"/>
        <c:crossBetween val="between"/>
      </c:valAx>
      <c:spPr>
        <a:solidFill>
          <a:srgbClr val="C0C0C0"/>
        </a:solidFill>
        <a:ln w="16625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4156">
      <a:solidFill>
        <a:srgbClr val="000000"/>
      </a:solidFill>
      <a:prstDash val="solid"/>
    </a:ln>
  </c:spPr>
  <c:txPr>
    <a:bodyPr/>
    <a:lstStyle/>
    <a:p>
      <a:pPr>
        <a:defRPr sz="104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100" baseline="0" dirty="0"/>
              <a:t>Pressure Ulcer and LOS</a:t>
            </a:r>
          </a:p>
        </c:rich>
      </c:tx>
      <c:layout>
        <c:manualLayout>
          <c:xMode val="edge"/>
          <c:yMode val="edge"/>
          <c:x val="0.30816357238876607"/>
          <c:y val="3.75426621160410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8936147325849"/>
          <c:y val="0.14769821470336084"/>
          <c:w val="0.80375317327137463"/>
          <c:h val="0.48426431225799782"/>
        </c:manualLayout>
      </c:layout>
      <c:barChart>
        <c:barDir val="col"/>
        <c:grouping val="clustered"/>
        <c:ser>
          <c:idx val="0"/>
          <c:order val="0"/>
          <c:tx>
            <c:strRef>
              <c:f>Sheet2!$A$2</c:f>
              <c:strCache>
                <c:ptCount val="1"/>
                <c:pt idx="0">
                  <c:v>Total LOS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Sheet2!$B$1:$D$1</c:f>
              <c:strCache>
                <c:ptCount val="3"/>
                <c:pt idx="0">
                  <c:v>  Total   (n=100)</c:v>
                </c:pt>
                <c:pt idx="1">
                  <c:v>Pre-intervention (n=50)</c:v>
                </c:pt>
                <c:pt idx="2">
                  <c:v>Post-intervention (n=50)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37.1</c:v>
                </c:pt>
                <c:pt idx="1">
                  <c:v>43.3</c:v>
                </c:pt>
                <c:pt idx="2">
                  <c:v>30.9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Pressure Ulcer LOS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Sheet2!$B$1:$D$1</c:f>
              <c:strCache>
                <c:ptCount val="3"/>
                <c:pt idx="0">
                  <c:v>  Total   (n=100)</c:v>
                </c:pt>
                <c:pt idx="1">
                  <c:v>Pre-intervention (n=50)</c:v>
                </c:pt>
                <c:pt idx="2">
                  <c:v>Post-intervention (n=50)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21.6</c:v>
                </c:pt>
                <c:pt idx="1">
                  <c:v>25.3</c:v>
                </c:pt>
                <c:pt idx="2">
                  <c:v>18</c:v>
                </c:pt>
              </c:numCache>
            </c:numRef>
          </c:val>
        </c:ser>
        <c:axId val="123472512"/>
        <c:axId val="99050240"/>
      </c:barChart>
      <c:catAx>
        <c:axId val="123472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aseline="0" dirty="0"/>
                  <a:t>Treatment Phase</a:t>
                </a:r>
              </a:p>
            </c:rich>
          </c:tx>
          <c:layout>
            <c:manualLayout>
              <c:xMode val="edge"/>
              <c:yMode val="edge"/>
              <c:x val="0.28704724409448817"/>
              <c:y val="0.81090122398066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050240"/>
        <c:crosses val="autoZero"/>
        <c:auto val="1"/>
        <c:lblAlgn val="ctr"/>
        <c:lblOffset val="100"/>
        <c:tickLblSkip val="1"/>
        <c:tickMarkSkip val="1"/>
      </c:catAx>
      <c:valAx>
        <c:axId val="990502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aseline="0" dirty="0"/>
                  <a:t>Days</a:t>
                </a:r>
              </a:p>
            </c:rich>
          </c:tx>
          <c:layout>
            <c:manualLayout>
              <c:xMode val="edge"/>
              <c:yMode val="edge"/>
              <c:x val="3.2653093763048001E-2"/>
              <c:y val="0.3788395904436859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4725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423335914977865"/>
          <c:y val="0.74950146672842644"/>
          <c:w val="0.29471881588572096"/>
          <c:h val="0.1416130038200678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53C01EC5-A654-4871-BDAC-A7154F59E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solidFill>
                  <a:schemeClr val="tx1"/>
                </a:solidFill>
                <a:effectLst/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solidFill>
                  <a:schemeClr val="tx1"/>
                </a:solidFill>
                <a:effectLst/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solidFill>
                  <a:schemeClr val="tx1"/>
                </a:solidFill>
                <a:effectLst/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AD2E9653-D2F1-45FD-9E57-D87B80829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3EDC2B-B910-4C52-A33E-C5AD08351244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7BF39-8271-4D88-9CAE-166EF1C8A2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E94AE-2FD0-46EE-A8F9-AF9E895FF8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04683D-B0B6-4797-B590-2C1766BF6E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7E9D-2725-4ECC-93A0-26CF7FBA49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DCFCD-2D4C-4C70-BC47-7D686FB4C94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55FD0E-B1D8-438C-ABF7-7292EC8285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082BE-1F76-44DD-8108-29216BC670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DCCCB-AF70-42F7-97AD-39F25CA488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8C651-4FF8-4254-928C-CEFE1019BD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58C04-680B-4641-830B-7AE60ACDEF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2ADA03-6AFF-4265-8F5C-F9D4795F5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1998-9A35-48BA-BFC2-EE5CC9DF7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B454-1500-425E-B0BF-A84871707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F652-224B-4F56-9395-E4DCC4FA1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2E1676-DA68-4A49-8E7B-8F01704C8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F6CC-A857-4636-83B2-55591F5E5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468CCC-FEDF-401B-81F7-709C2B61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7F36-1EED-45DA-BD5D-E725A3274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29B7-FAA6-4B1D-B3DE-7B784ED1E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EF5C49-7960-4B8D-97A8-B4077E1BB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789E82-1386-4C03-9246-65D43E854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599573-CB9A-4EED-9802-90E7E8D72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3" r:id="rId2"/>
    <p:sldLayoutId id="2147483960" r:id="rId3"/>
    <p:sldLayoutId id="2147483954" r:id="rId4"/>
    <p:sldLayoutId id="2147483961" r:id="rId5"/>
    <p:sldLayoutId id="2147483955" r:id="rId6"/>
    <p:sldLayoutId id="2147483956" r:id="rId7"/>
    <p:sldLayoutId id="2147483962" r:id="rId8"/>
    <p:sldLayoutId id="2147483963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PDoYBzIqVNP1kAuYyjzbkF/SIG=130r4t948/EXP=1302696691/**http:/www.imageafter.com/dbase/images/nature_landscapes/b2landscapes01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PDoYBzIqVNP1kAuYyjzbkF/SIG=130r4t948/EXP=1302696691/**http:/www.imageafter.com/dbase/images/nature_landscapes/b2landscapes01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edicaledu.com/images/stages2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267200"/>
            <a:ext cx="7086600" cy="1219200"/>
          </a:xfrm>
        </p:spPr>
        <p:txBody>
          <a:bodyPr rtlCol="0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tabLst>
                <a:tab pos="1193800" algn="l"/>
                <a:tab pos="1998663" algn="l"/>
                <a:tab pos="2108200" algn="l"/>
                <a:tab pos="268128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Funding : Florida Nurses Foundation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921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534400" cy="2438400"/>
          </a:xfrm>
        </p:spPr>
        <p:txBody>
          <a:bodyPr/>
          <a:lstStyle/>
          <a:p>
            <a:pPr marR="0" eaLnBrk="1" hangingPunct="1"/>
            <a:endParaRPr lang="en-US" altLang="en-US" smtClean="0"/>
          </a:p>
          <a:p>
            <a:pPr marR="0" algn="ctr" eaLnBrk="1" hangingPunct="1"/>
            <a:r>
              <a:rPr lang="en-US" altLang="en-US" sz="2400" b="1" smtClean="0">
                <a:latin typeface="Century Schoolbook" pitchFamily="18" charset="0"/>
                <a:cs typeface="Times New Roman" pitchFamily="18" charset="0"/>
              </a:rPr>
              <a:t>Pressure Ulcers &amp; Nutritional Deficits in Elderly Long-Term Care Patients: Effects of a Comprehensive Nutritional Protocol on Pressure Ulcer Healing, Length of Hospital Stay &amp; Health Care Charges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81000" y="838200"/>
            <a:ext cx="838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193800" y="3116263"/>
            <a:ext cx="7340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entury Schoolbook" panose="02040604050505020304" pitchFamily="18" charset="0"/>
                <a:cs typeface="Times New Roman" pitchFamily="18" charset="0"/>
              </a:rPr>
              <a:t>Beverlin Allen, PhD,  RN, MSN, ARNP</a:t>
            </a: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33400"/>
            <a:ext cx="4953000" cy="1295400"/>
          </a:xfrm>
        </p:spPr>
      </p:pic>
      <p:sp>
        <p:nvSpPr>
          <p:cNvPr id="102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8229600" cy="1828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>
              <a:buFont typeface="Arial" charset="0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5029200" y="2705100"/>
          <a:ext cx="3733800" cy="3733800"/>
        </p:xfrm>
        <a:graphic>
          <a:graphicData uri="http://schemas.openxmlformats.org/presentationml/2006/ole">
            <p:oleObj spid="_x0000_s1026" name="Photo Editor Photo" r:id="rId5" imgW="14289495" imgH="10717121" progId="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21336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4800" y="2209800"/>
            <a:ext cx="472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be acute long term care facility located inside of Mercy Hospital.</a:t>
            </a:r>
          </a:p>
          <a:p>
            <a:pPr eaLnBrk="1" hangingPunct="1">
              <a:defRPr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number of patients: approximately 375.</a:t>
            </a:r>
          </a:p>
          <a:p>
            <a:pPr eaLnBrk="1" hangingPunct="1">
              <a:defRPr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number with pressure ulcers: approximately 210.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convenience sample of 100 patients with pressure ulcers:  </a:t>
            </a:r>
          </a:p>
          <a:p>
            <a:pPr marL="617220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 pre-intervention(10/1/2008 – 9/31/2009)</a:t>
            </a:r>
          </a:p>
          <a:p>
            <a:pPr marL="27432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17220" lvl="1" indent="-342900" eaLnBrk="1" fontAlgn="auto" hangingPunct="1"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 post intervention (10/1/2009 – 7/31/2010)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All patients with Stage  II or Stage III pressure ulcers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Male and Female 60 years old and above all races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ethnicities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altLang="en-US" sz="2000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Inclusion Criteria</a:t>
            </a:r>
          </a:p>
        </p:txBody>
      </p:sp>
      <p:pic>
        <p:nvPicPr>
          <p:cNvPr id="19460" name="Picture 5" descr="https://encrypted-tbn1.gstatic.com/images?q=tbn:ANd9GcRgOdznZhUn8_v3nongkVUyPO5l5JDNbI453qzwjHDlGgnObx3KniiWjd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2514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Braden Scale: Risk assessment for pressure ulcers.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Composed of six sub-scales: sensory perception, 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  moisture, activity, mobility, nutrition, and friction/shear.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 Five of the subscales: sensory perception, mobility,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   activity, moisture, and nutrition have scores that range    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   from 1 to 4,  1 =  the lowest score and 4 = the highest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altLang="en-US" sz="2400" dirty="0" smtClean="0">
                <a:latin typeface="Century Schoolbook" pitchFamily="18" charset="0"/>
                <a:cs typeface="Times New Roman" pitchFamily="18" charset="0"/>
              </a:rPr>
              <a:t>   score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b="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Measures- Risk Assessment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561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Measurement includes: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Wound size, depth, edges, undermining, necrotic tissue type, necrotic tissue amount, exudates type, exudates amount, skin color surrounding wound, peripheral tissue edema, peripheral tissue indurations, granulation tissue, and epithelialization.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PSST scores ranges from 13-65, and reflect wound  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health.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Scores were classified into 3 categories: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Tissue Health (PSST scores 1– 13)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Tissue Regeneration (PSST scores 14 – 20)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Tissue Degeneration (PSST scores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21)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0" dirty="0" smtClean="0">
                <a:effectLst/>
                <a:latin typeface="Century Schoolbook" panose="02040604050505020304" pitchFamily="18" charset="0"/>
              </a:rPr>
              <a:t>Measures- Ulcer Wound Healing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Diet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Tube feed</a:t>
            </a:r>
            <a:r>
              <a:rPr lang="en-US" sz="2800" smtClean="0"/>
              <a:t>ing 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rate of the tube feed was adjusted based on the type of formula (example calories per kg of body weight; for protein 59 kg x 1.8-2.5g/kg</a:t>
            </a:r>
            <a:r>
              <a:rPr lang="en-US" sz="2800" smtClean="0"/>
              <a:t>)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Interdisciplinary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team: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ccupational therapists: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evaluated all patients and developed interdisciplinary goals to assist patients with strengthening exercises, mobility and activities of daily living.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Speech therapists: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evaluated patients and would treat patients when required to avoid aspiration and to increase nutritional intake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</a:rPr>
              <a:t>Post-intervention Ulcer Care Protoco</a:t>
            </a:r>
            <a:r>
              <a:rPr lang="en-US" sz="4000" dirty="0">
                <a:latin typeface="+mn-lt"/>
              </a:rPr>
              <a:t>l</a:t>
            </a:r>
            <a:endParaRPr lang="en-US" sz="4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6477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Age N=100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381000" y="1295400"/>
          <a:ext cx="838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ress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-152400" y="-304800"/>
          <a:ext cx="9296400" cy="769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Press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05800" cy="3429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Study findings indicate that this comprehensive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nutritional intervention was effective in improving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pressure ulcer wound healing. Decreasing both hospital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length of stay for treatment of pressure ulcer and total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hospital length of stay while showing no significant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additional charges for treatment of pressure ulcers.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>
                <a:latin typeface="Century Schoolbook" pitchFamily="18" charset="0"/>
                <a:cs typeface="Tahoma" pitchFamily="34" charset="0"/>
              </a:rPr>
              <a:t>Pressure ulcers in combination with malnutrition are accruing at an alarming rate among the elderly institutionalized patients.</a:t>
            </a:r>
          </a:p>
          <a:p>
            <a:pPr eaLnBrk="1" hangingPunct="1"/>
            <a:endParaRPr lang="en-US" altLang="en-US" sz="2800" smtClean="0">
              <a:latin typeface="Century Schoolbook" pitchFamily="18" charset="0"/>
            </a:endParaRP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Pressure Ulcers in Combination with Malnutrition </a:t>
            </a:r>
            <a:endParaRPr lang="en-US" sz="3600" b="0" dirty="0">
              <a:effectLst/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11268" name="Picture 11" descr="r?t=c&amp;s=p&amp;sv=0a30050c&amp;uid=063A7FB2343B58434&amp;sid=185FB4561A1E6EF34&amp;o=0&amp;id=30751&amp;p=fr&amp;u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100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6" descr="data:image/jpeg;base64,/9j/4AAQSkZJRgABAQAAAQABAAD/2wCEAAkGBhQSEBUUEhQUFRQSFBUYFBUUFRQVFRQUFBQVFRgVFRUXHCYeFxojGRUUHy8gIycpLCwsFR4xNTAqNSYsLCkBCQoKDgwOGg8PGikfHyQsLCwsLCwsKSwpLCkpKSksLCksKSwsLCwsKSkpLCwpKSksKSksLCkpKSwsNSkpLCwpLP/AABEIALcBEwMBIgACEQEDEQH/xAAbAAABBQEBAAAAAAAAAAAAAAAEAAEDBQYCB//EAD8QAAEDAgQDBgQEAwcEAwAAAAEAAhEDIQQSMUEFUWEGEyJxgZEyobHBQlLR8BQjkgczYnKCouFDU7LxFRZj/8QAGQEAAwEBAQAAAAAAAAAAAAAAAAECBAMF/8QAJhEAAgICAgIBBAMBAAAAAAAAAAECEQMhEjEEQSITMlFxYZHhFP/aAAwDAQACEQMRAD8A9qoYhrxLSCOi6cVDWwLXGbtd+Ztj68/VRu71v5ag/pf+h+SLOlJ9MKKgfqPUff7KGnxRk5TLHH8LxlJ8ps70JUtY6HqPnb7osTi12cMPiUhch2O8alegQzTJUhXFMLooAQeui2VE4p2OTAcEgqVxkJpkXTOENP3QBI6oAFDTuZKjAnVERAQAiVyUnFM0oA7VcB4ncg4/VF1sRlQWHdnBnczHrKhyGkJ/EhTixM/pK7pcZLnFpEcuqjr4QEX/AGeaDa4NMfL9FDkUo2XjMVe6ndVAElULqhjl5ovAY+bO12Qsnobx1sPpVHuvGVvX4j6fhRIUTqhAsJPJdUWmPEbnloOgXQ5MkSSTJiHSSSQAkkkkAJJJJACSSShACSShJAGRd2lrUj/MYHC0jQ+YKssD2roVLZu7cfw1PD7HQ+6g43gR4Z6qvp4JsRA9QssskoSo2xxwnG+jUYik14hzQ4HYgEKtq4F1O9JxygiabyXCJE5Tq3y0QFDNT/uyWjkLt/pNlM3jgJyPAa51mkfC48uhXSOWMv2Q4TgtbQYx/wDNRL3KvoPmqjnLscWSMTuKamnKCTgNlTsorlqmY5ACbTXNceE/vdSSosU7wn0TER0guqjk1HRRl10DHc5JrlBUxA5/b6rjvrWIU2FHOLrRcoZmIJPhFuqHx1W/QaoanjiTA0WPJlp0a8eK1ZZvcSLlRF7W6aqEYoCx3TOqbLi5tnZQokNfWYULal5Q2I4nTpjNUInYC/zTYbineCQAAdtY80k2NxNRgMZmEHVWIKzWDqRcc1e4atK3Y5WjDkhTCUkkl2OIkkkkAJJJJACSSSQAkkkkAJJJJAFVx74W+qqA+FadoH+Fo6lUIfeFizfcb8C+Ac0goTE4WXsdbwuBTsdCkL1xTp2dWibBOmpKtCVUYarDo5qzY5ehCSkrRinFp7CWJt0zCnhWczsLtpXDE7nQgR05yhraXXPfFdPu3TUhMDoOhiGD9V1i6uwUM2UsaIar0gbKKq666zWUWVQDjH+KOe6qKnaOjTnwusSJ5npCO4vUidSSIAAuSdgsrjcNJIJhpEuDdZ0Dc3M9IWGcW5HoQrjstP8A7M1x3280UzHSNbbEWIWLZhmAeCk8OJs7O4gcwQdT1Wu4Nhw+nGWXNAudLk897Fc5Y2mdVONWiixzXPJLpa0GJHxO/wAo2CEx+KZSY3uKlSo//qsLjDeQJaRld8lqMTSbrl+E+xGllV0OHMcSS8EkyQOfkAulxivyJKUnfot+zfHHOqU2uDjSfTdmH4mVW+JsE8wHCPJaxuLLHA5Tl0AmSSeewWYwVKHsAEBslxjV0ZQ35knyCvMTjS2kXASWg2Gpi/0VwnSoz5cezS0auZoI3Xaq+B8TbUptgROk+ZlWi2xlyVmCcXF0xJJ0lRIySdJADJJ0kAMknSQAySUJ0AVXHsE57Jbctm3MLJ08Zcg2O8r0BZ/tB2ZFXx0obUHs7z5FZ8uPltGrBlUfjIpO+U7K6oTXdTflqAtIMEHorGhVlYrNzWg9HYXFTY6qsZUUk7hdYT4uzlOHJUX9JykBVdhMcCBOu6smMC3Rae0YZJrTOwVETK6qPgLmkwlUSd02JYl0AealZTUWJtHn9kCAniLlKlouMVUUgEMKkoAqOuu5soXm6kF4Ulmd7SU3NxVCq0nLlqU6g2GcBzHGerI83hQUMJu8X1C0fGqAyF0SAAHDpost/FZCWtLyD+EkOjyJE/NYs0uMtm7AuUQbEYdtSoAwEuPxEz4QPNaLg+GDTAMgWkGxgz9SbqrYXAX0OvQchEIThvH6NNpc4uzF7gGwSGtbYWFhOvqs/KzRKLrRo+J0crszWOc4/l5dRP0ugW1m1RIIjeAWuB5G8jyUOI7Ul7ctIjMRqIMDn5rN1nvw9Uva4uDyS4Ez4juqb1oUItdmtZhrWdYaAQPZFsqHJB5+erY+6zGF40X3bc7j/haDhuKJp5iLF3yI6qYvehzRb0ctNrWskACyveH48PEHX6rMVmxBHJEYfEe62Qk4GGcFM1iSCwPEA6x1+qOWxNPowtNOmMknSTEMknSQAySdJADJ00J0AMklCSAKPtNwNlZk6PGjufQrFHNSdlcIIXpddmax2VJx7gwqtsBmG6zZsXLa7NeDNx+MujP0cRmRTSqB2ak6DYhWGGxwPmsafpm5x9osASCrnh2IlutwqUOkJ6VUtMg3XbHPh+jjkx80aenRm5RLGqrwvFQ8XsRqET/GLcmmrRglFp0wxz0DxB/w+q7biEHxKrOW/P7JiS2DzLkXiLMUGGZJCmx2ikorDqisOy88kMxs6X8kbRbZSkUzsUBUDmnRwhYviOD7qoehg7wRb2stzhdQg+0XCmOBcDBPxNiQ7r0PVcPIxc1aO3j5eEqfRgMTjPCb/wDpVOCc1rXZou4n3JgfLRWTOHtfUIMw1xEIpvCWCrLfEA3Q7E8v3uvNSp0z1OSa0VeGq1CYpUXaWc4Bo8zN4VuzgbnNzVXk20bDW+wv7lHUmE6Q1o+aJFBobY+XX9V25KtI5tldwfh7WMLSLgm56mRdGnGCjkEAtc8BwNxBIB+q54hiWsLRrMqp45xMUxRLvxVADPW4+gSh9xM9xNLxGkaZLTtdp5tP7hc4WrK0DcMzE4dhdcFsgixEjULK4yg/D1MlS7T8D9ndOjui1zi1v0ZMck9ey8pPIVvg+J7O9/1WWw+LBhWNGte9vmlCddDyY77NU10iydVOGx7W6zCsaNcOFlrjJMwyg4kqSZJWQOkkmQAk6aEkAOmShJAALsRUDzmZLZsWmTH+IH7KF3EqbrZ2zyJg+xVkVVY1rKnhewH/ADNBUuzrFxfa/oquNcKbVBI1A1CyVeg6m6CFsqvZygfhaW/5XOH3QGL7IU5Ba6rIO9RxHsTBWfJi5bNmLLCGrf8AX+lNhOI7FW1KoHBVGP4U6mSRJH081BRxjmm5ssu4umaFU1cS/FtDorHBYrP4TZ318lUYfEBwCkqM5bLrCbj0c5wUtMvzhyFHiGzlnaf3O6g4bxifDU12dz80Ri6oEGd1rjJSVoxSg4umSUG3UXEX+IN9T0XNLGNaJ1PIITG4nvGkEDK7UG8hKU4ocMcmzmlUEW39UTQKzZ4RRZfIG9Wkt/8AEpVsXTayGvd/U4/MlcvrGp+On0zZUl1WpTM8lluHdqC0CSHgG9xmOup9fkrbDdqaNQhviaTzFvcWVLLGRnlgnF9Ga7QcO7iqXj4ag9nC8eolAtxpbfUHcXkQIK3vFuGitRLTuJB5HYheW8Hc5uelUPjoVHMI5NmW/wC0hY/Ix1tGrx8lqmXjuLW0+6DxPHIsD6Db2XOLpB1NxEW3QLsgZpcQsxr0WeFrF7Q9wg3gG8AGPdZ7t7UzURBu1wI87q7w2JBZa+XXne/3Wc7SBz8jN3uAHm45R9l0x9oma0z2LsVic/D8O/8ANRYfdoVpVwzajMrwC06g/I9CoOE4AUMPSpNECmxrQBya2EW3QexXqrqjxm92jz3hjXsrV6VQf3FUtB/OzVjvVpbPWyJqcRyk5jE/RWHFsJlxNRw0qNY4nbMAW/RoVfVotMTETruvPyfFuj1IPlFNgNXtHN25nZdcrS76IvBdvWNEnb0IPIjZH4fChw0EDnugeNdnaNchzmgERpb6KFKXaZ0vG9SRsOznaBuLpl7WkBrok6E9FbrM9l6op/yxZp+EaAELTL0sUuUbZ5GaKjN0qQ6SSZdTiOkmhJADpJkzigDlz4QVdub7IlzuSibS5oKQBcFdk5giatKUI5hBSKsDxGGlUWO4PqW26bH9FrPiCgqYdc5QUuzpDI4vRhW1HU3bjp+iusHxBpF0bi+HNcIInX6qnq8NLDIBI+ayyxOPRsjmjPTLCm8OdI0G6KbTVVhMW2wNo2+5Vo2oCNVKLkdlQ1QDzXbnjYoOs9x0MFNhGyQtd+GP9RKhxFZ8QWsPkT+iqcdgsUbtr0o5EOFvSVC/h2LgOa+m641kADcpbL0tsMrjKJq0pncNDv1Kq6dekHG5p6C8ixOzSiqjsQJDnMIaRJEnw7m245LRN7MV3GH91lOpu62lgWhL6cmV9aEe2G9lccHs7sS4UgBn5zOvVYvtvw0s4nLbfxFCbfnpEifOCPZepYbCtY0NaAABsAB7BVXF+A069ZrnyH02nI4bSbgjfQLTPG3CvZ50MsVk5ejztrHPp5TuPF1UX8JA3jkf1W3q9mnMJIAd1b9xqqrE8P8AFYETsQdfJYHilHs9BZYy6ZnsBhTkf1cQPLdPwng/eY2gz8LajXeXdnOPm0LW0uzlQAAN6m41Kl7P9nKlPFCo/KAA6ADJuInkF0hilyWiJ5o8XTNUBdQ8TB7l8a5Sfa/2RR1VPxbHlro2yuMbmGkr0ZaR5kOymZihBB8x7KGhXY/K7KB62nqNOaz2KqZXkE7m03G3yXXCeKNzd2/RxljtpOrT5n5rzJ2z2OOrRoq9Yg+ECN41Uuf8Wot53UbBA8Jty1I/ULmnVyuPI6/qpRzCmEtMjVpke61uFrh7A4bj57hZIGOsfRWHBMflfkJs7TzWnBOnTM3kQ5K16NGkmSW888dJMkgB1HW0Xa4qIAFuNVMHLl6jbUQUTEKGpTUgekmAC+lFwuSJ5+iOIURw/IqaHZXVG390M+krN7JMe66OHSaHdGbxPDA6+h5hVuNa+nEmzjAteYn7FbJ+EVVxLBguZ0cT7Nj7rlLEmd4ZmjNvq1fh56LqnwXFPp52RE876xMW36q+o0Giq0u0gz0sVeYfDBtRpbBGVzTc20IIGm8eoULCrLfkSS0ZXifZg0aWepWJFrhu/kueEcBq1qeYVhGrBHxN8pWxqYcVA9j7t0Eai0G/71KfD0KdN8NHicL+Q3Kv6MfwT/0zUa9mb4fwPEAtdVyAB7ZbZxLbAkna50votfCD4nnhvduaHAizphwJE/KUSHSJ06clcYqOkcJzc9skCErH+YOrfuilX46pFVnqCqIQWE2Wf+QlMXUrCmAPUgW3UeEZ4ien1Kmran0T4dlj5pDFiKsNJWdYDUrZj+FXmNv4VCMIGtPVTJWVF0ee8c4a5+MqhujabCR/iOa46xHshuF8NYJfVl0RlAuATv56LRYjDzi6rmzmNNrGiTEmTpvYj2T4ThIwuHa1xGcklxAABe902HqB1XCWNM2RzONFT/HvpRnBANucAmxPXoj6VSd7HQ6x6qn4hxF/f9y5hyuIh0SCIm/Lf2RzMTkEC0barHkjwZqjclbLL+JixXFOs4OBnQyPTRAN4kD1KTsfJiNFHLY+OtnpmHq5mNd+YA+4UqD4Qf5FL/I36IteynaPEkqbQ6SaUkxDqGqpVBVN0AchI0xzTEpQgoRHkmLo2XQCZAHOfp81C7WwJ9R+qldTTsbCYDU6UXOpXYC4NRcPqpAdPKAxTfE3/V9lNruh8W67f9W88kmNAGMwJe4Da5PkAbe8I3gNKqHVO8iJ8MbA3gjndPSw2drgSQCNtdZ19FZ4QCCQLuuZ8lNbL5VGir4XRqU61UuP8ubTJtAIInr91ZUajKhzt1aXNn6+aEq4So9hDnRmeJjTICJA3gwfdFYaiGsyNPwzF4m+8bbIQpPlshZgXGu6oXS0hoa2/hjlyBvKIoF0HNrmO82myqO0TqjKbTTdBLgMv5v8Obbe6LfjDTpNe8WzNBAkmDa/XdAONqyxL7QDdJtK0Ov6KJ4Xba0aoJOYi3L6J6bki6fNctsVQjirUv5j7qfDWaTzKDrHxen6opnwJDZwxklQYvEXgc0W92VvUocUYEpMEYXFd+7EO7ogNBIeSP8ACBM/hA5q5bhHPytqGXNdIg7TaQLaRZRdm6dSa9Z5AY6o8MbElwknMTtcxH+HrCh4Vxqm7EPhpdUIEWEwSAB0E8+Sg022nRZcW4e3unODRmABmL2I39VisZnzSCIC9E4o7+V0qAgeoMLGYhkiFj8lbNPit0VtNhiT7InW+6gzECE1SrlZJ/dlkRsZ6R2Sx4q4YR/0yWHzF/oQrlY7+yxp/gS461K9Y+mctHyaFsV7WP7UeHlXzdfkSSUpKzkdId6nQ5KBo4zJApnJi5AzolNlTtK6QAwXL6ZKkMLh1UJgQ5eaYMzFTFuZSsZAQBH3IA0VTxOp4mBo/N9lZ4h/JVrKWarP5R8zdJjRJgy7Rv5vFbpOu3/K6xGYg92YcyCBseYRWEpQD1cT8gPshcFUpms/I7xQQ4SdiLwoKX5QXQee7ZnILnDXadVExmV0n8MwTHwu1Honw1UO1bABIhwFiNwu8dRDmFsjxNIG+tvVMldg9XitE1RTJGebA7Oi8crH6pqvE2McWmSRPhi8CDIG4vKreB8KDgG1jmqUfAXCxcIEPO8wImdp3Vy2i0eEXLWiSdd4k89bJFy4p0itw/HmVH5RdskdWlu87g/ZHgna4+aqOHYJ7KjjUp0w1znOluoJ0sLTBIlT1cV3Qc+o5oYD4dAY56/uFI2k38UHmtGx8ipmVg7zQ+Exjagljg4AwYIMEbHkei7qN3EJkMjrvgif3oj2DwgdAq2tUDomQQrKYaPIfRNMTOKpl3QITilUilULRLgx2Uc3RYephFTcqm7RYhwYxrAS6pVY20SGzmcb8mtPrCbKirdHP8D3dGlQBnKwBx3c6IJPmZKm4R2doUC7u2w5wGcySTrr6WQXZ6pVq1HvdIpNljQ6Q8ubAzaaR85ROA4g84ru4in4sribvjWB0MegU/yXUtpBPHmBtKmAIAewQNhMfQrJV2QXD8riPYlbXjuGzUxGzh7yFj+IUSysQ78cO99R7ysvkr2aPFl6KutSsVWcTfLCOnzV5iBAVPxBnhJ/YWI3m0/snqzw8NP4KlQf7ibe62crJf2bNjBMj81Qn+srUtfJXr4/tR4uX72SJJkl0OZIhHaoooUhAI5qOhRB0qdxTQOSBkQcAn73kunUgm7u9kAcAOKlp0OalCZxTAfRR1aq4d7lDVCZ/wDSAOMVUsgsLiYm2506WU1YnnA902DpwySBNyfqpKDmMfkMG+UZTrB3sUDw7g/c1qlVxJzASZkmB8hZWWcmn4NbC0W058gliKJLC0mcwIJgbzsPRJhGVaIjVb3bTTHhc/UAnV/inlJkeqE4RjmP7ym4f3Lz8WzZzNInayssEzKwMJktAnpbdRUuHsD3ubq6A6/K9+t0D1tDB7fibHi35xZT0aLZLgLuF+XnHP8AQKubwUOoupHwtD5pFpM040gWgCNJuCq6h/FMaGue172OcS1stFQZ5Hi1iJ8O89ECpPoucLhHBz895ccpmfCdBG0aeiqMZ2Yzte2o9xDyfhMQJkRMnpy6I/jlWqKIcyzpGZoMk8w0xrEqfEMqPw7gB4yPCA4tPSXDfeyTRStbRTChToMazO5psA4GHXho0202hd1OLVaI/mN7xg/GxvjA5uYPi/036K3ocP8A5TW1PEcvizQddRYRG3ohMXh82amx+V8TcZoBtvqpaZSkm9keF4iys3NTIeJiWkOjoQLg9CFcV3RHovP8L2HrCq2tIZU7xsljiJpg/C6LPsAIcDqYjVbyu7xIiGVRTqLsZx1VHxfi3dObLC5hMFw0YTufX7q1rVIBPJAcJa6vm76llDHAtkgyReZB1nkqJVLssOE4nvGTlykGCOsSqftV2moYVzKlS7qbxAAOaHwHEAC/hn2V8cSczhlhrR8RtfkBuOq824jGNxznH+7oeFsmznAXMdNPQqZOkNJSdnp2IAq0TkIIc2WkaTEtP0WU7TNJpU6sXpuyP6ZoA/3QPVW3BcUe5adIlv8ASSAfUBFYo06rHMqNs8Q4j6pTjzjQQlwlZ5/icTAlcYLgdbGCKYhv/cdIZyIB38gthhOCYVn4TVP/AOmntoVZ/wAYIyiByAsFlh4+7kzXPyfUUc8GwIw2Hp0AcxY2HOiJNySBtclGtPyQTHmbokXW1GF72wxrwnVLX4rSY4tLhI1vukqsRfpiEkkyDk0ghMZLBIv5pJJMaAf/AJcbtPoQfqpW8XZycPMD7FJJTZ0pDt4vT/MfYqRvEGHR3yP6JJKrJofvgbg/VB1cUwXJ+R/RJJDBGb4z2so0hdxJJAs134nAcuquqHHcPV8LHEl1gMrhM25JJKbLaCKtZzXikyGlxzOdewLogdYgforao2xjXadEkk0KSqgXhzhclsOqEuMGdIbr6InDYUMaQNyTManrzsAPRJJNEAnDnucHh58THxoIiARH/KVbCse4/wDcYQ4G/hIaQPQgmRvKSSRVUdYSu2qyYu11wdnNtZTvcchLILts2iSSCWVGFx1d1YtIaGi2sjMLkC0gI5zGNqwG+N0mdbb3Jt5JJJHXJ2kS06gLo3An0Mj7FcE3KSSDn7Mz2gxtR2IoYeicrqpc5zoBDWtByi51MG8H4eoIv6DajD4o7sCNb2FnaXJm+kQkkkjpKK0Unbvi2TBzTmXlgZlOX4jqfISY6LLYrhrqfDsxDQ9722ubucGi40MkX2vCdJc32dUkor9m24czI1rJkBjIJ3tBn1E+pU1UJJKjigWoL6ldsYEkkkUF0nyL6hENqQ08xp57JJLoiCupcGpx42Mc83c7KLk3JSSSSE5H/9k="/>
          <p:cNvSpPr>
            <a:spLocks noChangeAspect="1" noChangeArrowheads="1"/>
          </p:cNvSpPr>
          <p:nvPr/>
        </p:nvSpPr>
        <p:spPr bwMode="auto">
          <a:xfrm>
            <a:off x="233363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0" name="Picture 8" descr="http://blog.ecaring.com/ecaringcms/wp-content/uploads/2012/09/1191395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32813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effectLst/>
                <a:latin typeface="Century Schoolbook" panose="02040604050505020304" pitchFamily="18" charset="0"/>
              </a:rPr>
              <a:t>Under-nutrition</a:t>
            </a:r>
            <a:endParaRPr lang="en-US" b="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14338" y="1343025"/>
            <a:ext cx="8196262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itchFamily="18" charset="0"/>
              </a:rPr>
              <a:t>Under-nutrition amongst older people is a global crisis that is set to increase.</a:t>
            </a:r>
          </a:p>
          <a:p>
            <a:pPr eaLnBrk="1" hangingPunct="1">
              <a:defRPr/>
            </a:pPr>
            <a:endParaRPr lang="en-US" altLang="en-US" sz="2400" dirty="0" smtClean="0">
              <a:solidFill>
                <a:schemeClr val="tx1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itchFamily="18" charset="0"/>
              </a:rPr>
              <a:t>Under- nutrition and protein–energy malnutrition ranges from 23% to 85% of the elderly population.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400" dirty="0" smtClean="0">
              <a:solidFill>
                <a:schemeClr val="tx1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Times New Roman" pitchFamily="18" charset="0"/>
              </a:rPr>
              <a:t>More than 91% of the subjects admitted to subjects admitted to sub-acute care are either malnourished or at risk of malnutrition.</a:t>
            </a: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tx1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Pressure Ulcers</a:t>
            </a:r>
            <a:endParaRPr lang="en-US" sz="3600" b="0" dirty="0">
              <a:effectLst/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5486400" cy="464820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  <a:tabLst>
                <a:tab pos="225425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Pressure ulcers are wounds caused by persistent pressure or friction that damages the skin and its underlying architecture.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  <a:tabLst>
                <a:tab pos="225425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common over bony prominences, mainly back of the head, sacrum, and heels.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  <a:tabLst>
                <a:tab pos="225425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Develops at sites where tissue has been compressed causing ischemia and hypoxia.  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1200"/>
              </a:spcAft>
              <a:buClr>
                <a:schemeClr val="tx1"/>
              </a:buClr>
              <a:buFont typeface="Arial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2" descr="https://encrypted-tbn2.gstatic.com/images?q=tbn:ANd9GcRqCX69Oaq6G4C6zrrxIhb1jlLOiAmN-_HQxBmwqCtb_LuAShxQ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1676400"/>
            <a:ext cx="34623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Classification of Pressure Ulcers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038600"/>
          </a:xfrm>
        </p:spPr>
        <p:txBody>
          <a:bodyPr>
            <a:noAutofit/>
          </a:bodyPr>
          <a:lstStyle/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Stage 1 – intact skin with erythema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Stage 2 – partial thickness loss of 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 3" pitchFamily="18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dermis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Stage 3 – full thickness tissue loss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Stage 4 – full thickness tissue loss     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 3" pitchFamily="18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with exposed bone,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 3" pitchFamily="18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tendon or muscle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Deep tissue injury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Unstageable pressure ulcer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 3" pitchFamily="18" charset="2"/>
              <a:buNone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 3" pitchFamily="18" charset="2"/>
              <a:buNone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(National Pressure Ulcer Advisory Panel, 2007</a:t>
            </a:r>
            <a:r>
              <a:rPr lang="en-US" sz="1600" dirty="0" smtClean="0"/>
              <a:t>)</a:t>
            </a:r>
          </a:p>
        </p:txBody>
      </p:sp>
      <p:pic>
        <p:nvPicPr>
          <p:cNvPr id="5125" name="Picture 9" descr="http://www.medicaledu.com/images/stages2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257800" y="1905000"/>
            <a:ext cx="3343469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0" dirty="0">
                <a:effectLst/>
                <a:latin typeface="Century Schoolbook" panose="02040604050505020304" pitchFamily="18" charset="0"/>
                <a:cs typeface="Times New Roman" pitchFamily="18" charset="0"/>
              </a:rPr>
              <a:t>Significance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077200" cy="464820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Century Schoolbook" panose="02040604050505020304" pitchFamily="18" charset="0"/>
                <a:cs typeface="Times New Roman" pitchFamily="18" charset="0"/>
              </a:rPr>
              <a:t>Over one million patients develop pressure ulcers annually</a:t>
            </a: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Century Schoolbook" panose="02040604050505020304" pitchFamily="18" charset="0"/>
                <a:cs typeface="Times New Roman" pitchFamily="18" charset="0"/>
              </a:rPr>
              <a:t>hospitals, the pressure ulcer rate is 16</a:t>
            </a: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%.</a:t>
            </a:r>
            <a:endParaRPr lang="en-US" sz="2400" dirty="0">
              <a:latin typeface="Century Schoolbook" panose="02040604050505020304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Century Schoolbook" panose="02040604050505020304" pitchFamily="18" charset="0"/>
                <a:cs typeface="Times New Roman" pitchFamily="18" charset="0"/>
              </a:rPr>
              <a:t>in 10 patients in nursing homes has </a:t>
            </a: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pressure ulcers.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Long </a:t>
            </a:r>
            <a:r>
              <a:rPr lang="en-US" sz="2400" dirty="0">
                <a:latin typeface="Century Schoolbook" panose="02040604050505020304" pitchFamily="18" charset="0"/>
                <a:cs typeface="Times New Roman" pitchFamily="18" charset="0"/>
              </a:rPr>
              <a:t>term care facilities varies between 2.4% to </a:t>
            </a:r>
            <a:r>
              <a:rPr lang="en-US" sz="2400" dirty="0" smtClean="0">
                <a:latin typeface="Century Schoolbook" panose="02040604050505020304" pitchFamily="18" charset="0"/>
                <a:cs typeface="Times New Roman" pitchFamily="18" charset="0"/>
              </a:rPr>
              <a:t>23</a:t>
            </a:r>
            <a:r>
              <a:rPr lang="en-US" sz="2400" dirty="0">
                <a:latin typeface="Century Schoolbook" panose="02040604050505020304" pitchFamily="18" charset="0"/>
                <a:cs typeface="Times New Roman" pitchFamily="18" charset="0"/>
              </a:rPr>
              <a:t>%, with a reported  incidence as high as 24%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Death rate of 1 in 8 when pressure ulcers were included as a secondary diagnosis.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Estimates indicate that hospital stays for pressure ulcers total $11 billion.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en-US" dirty="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Significance</a:t>
            </a:r>
            <a:br>
              <a:rPr lang="en-US" sz="4000" b="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</a:br>
            <a:endParaRPr lang="en-US" sz="4000" b="0" dirty="0" smtClean="0">
              <a:effectLst/>
              <a:latin typeface="Century Schoolbook" panose="020406040505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In elderly long-term care patients with pressure ulcers the purpose of this pre/post intervention study was to compare  the effects of a comprehensive, interdisciplinary, nutritional protocol 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pressure ulcer wound healing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length of hospital stay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400" smtClean="0">
                <a:latin typeface="Century Schoolbook" pitchFamily="18" charset="0"/>
                <a:cs typeface="Times New Roman" pitchFamily="18" charset="0"/>
              </a:rPr>
              <a:t>health care charges for pressure ulcer management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/>
                <a:latin typeface="Century Schoolbook" panose="02040604050505020304" pitchFamily="18" charset="0"/>
                <a:cs typeface="Times New Roman" pitchFamily="18" charset="0"/>
              </a:rPr>
              <a:t>Study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5F"/>
    </a:dk1>
    <a:lt1>
      <a:sysClr val="window" lastClr="FFFFFF"/>
    </a:lt1>
    <a:dk2>
      <a:srgbClr val="0000BF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11314</TotalTime>
  <Words>749</Words>
  <Application>Microsoft Office PowerPoint</Application>
  <PresentationFormat>On-screen Show (4:3)</PresentationFormat>
  <Paragraphs>121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Photo Editor Photo</vt:lpstr>
      <vt:lpstr>Funding : Florida Nurses Foundation                 </vt:lpstr>
      <vt:lpstr>Slide 2</vt:lpstr>
      <vt:lpstr>Pressure Ulcers in Combination with Malnutrition </vt:lpstr>
      <vt:lpstr>Under-nutrition</vt:lpstr>
      <vt:lpstr>Pressure Ulcers</vt:lpstr>
      <vt:lpstr>Classification of Pressure Ulcers</vt:lpstr>
      <vt:lpstr>Significance</vt:lpstr>
      <vt:lpstr> Significance </vt:lpstr>
      <vt:lpstr>Study Purpose</vt:lpstr>
      <vt:lpstr>Slide 10</vt:lpstr>
      <vt:lpstr>Inclusion Criteria</vt:lpstr>
      <vt:lpstr> Measures- Risk Assessment </vt:lpstr>
      <vt:lpstr>Measures- Ulcer Wound Healing</vt:lpstr>
      <vt:lpstr>Post-intervention Ulcer Care Protocol</vt:lpstr>
      <vt:lpstr>Slide 15</vt:lpstr>
      <vt:lpstr>Age N=100</vt:lpstr>
      <vt:lpstr>Slide 17</vt:lpstr>
      <vt:lpstr>Slide 18</vt:lpstr>
      <vt:lpstr>Slide 19</vt:lpstr>
      <vt:lpstr>Conclusion</vt:lpstr>
      <vt:lpstr>Slide 21</vt:lpstr>
    </vt:vector>
  </TitlesOfParts>
  <Company>FIU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Primary Health Care-Barriers, Access and Needs of the Urban, Homeless, Out-of-treatment Drug Users in two Caribbean States</dc:title>
  <dc:creator>Sarah Rachel Khushal</dc:creator>
  <cp:lastModifiedBy>BEVERLIN</cp:lastModifiedBy>
  <cp:revision>703</cp:revision>
  <dcterms:created xsi:type="dcterms:W3CDTF">2004-02-09T14:48:47Z</dcterms:created>
  <dcterms:modified xsi:type="dcterms:W3CDTF">2014-07-10T04:23:05Z</dcterms:modified>
</cp:coreProperties>
</file>