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2" r:id="rId3"/>
    <p:sldId id="261" r:id="rId4"/>
    <p:sldId id="269" r:id="rId5"/>
    <p:sldId id="273" r:id="rId6"/>
    <p:sldId id="270" r:id="rId7"/>
    <p:sldId id="272" r:id="rId8"/>
    <p:sldId id="271" r:id="rId9"/>
    <p:sldId id="280" r:id="rId10"/>
    <p:sldId id="258" r:id="rId11"/>
    <p:sldId id="275" r:id="rId12"/>
    <p:sldId id="276" r:id="rId13"/>
    <p:sldId id="264" r:id="rId14"/>
    <p:sldId id="274" r:id="rId15"/>
    <p:sldId id="263" r:id="rId16"/>
    <p:sldId id="279" r:id="rId17"/>
    <p:sldId id="265" r:id="rId18"/>
    <p:sldId id="277" r:id="rId19"/>
    <p:sldId id="278" r:id="rId20"/>
    <p:sldId id="281" r:id="rId21"/>
  </p:sldIdLst>
  <p:sldSz cx="9144000" cy="6858000" type="screen4x3"/>
  <p:notesSz cx="9906000" cy="67945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FF3300"/>
    <a:srgbClr val="0033CC"/>
    <a:srgbClr val="21C7DD"/>
    <a:srgbClr val="87F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3" autoAdjust="0"/>
  </p:normalViewPr>
  <p:slideViewPr>
    <p:cSldViewPr>
      <p:cViewPr varScale="1">
        <p:scale>
          <a:sx n="76" d="100"/>
          <a:sy n="7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680" y="-102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5604389A-1E0A-434A-9212-0396E68DB05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7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toto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77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20552" y="3253234"/>
            <a:ext cx="7924800" cy="3057525"/>
          </a:xfr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611813" y="6453188"/>
            <a:ext cx="4292600" cy="339725"/>
          </a:xfrm>
          <a:prstGeom prst="rect">
            <a:avLst/>
          </a:prstGeom>
        </p:spPr>
        <p:txBody>
          <a:bodyPr/>
          <a:lstStyle/>
          <a:p>
            <a:fld id="{ED4F13A0-64A1-4BDE-B5AB-AE1C8622F9C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F1D3"/>
            </a:gs>
            <a:gs pos="100000">
              <a:srgbClr val="21C7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 TIM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4850" y="0"/>
            <a:ext cx="819150" cy="80962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09625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4" name="Picture 10" descr="logo in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67663" y="6067425"/>
            <a:ext cx="1176337" cy="790575"/>
          </a:xfrm>
          <a:prstGeom prst="rect">
            <a:avLst/>
          </a:prstGeom>
          <a:noFill/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3143892" y="6588690"/>
            <a:ext cx="28562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0" dirty="0" smtClean="0"/>
              <a:t>WMNC</a:t>
            </a:r>
            <a:r>
              <a:rPr lang="fr-FR" sz="1400" b="0" baseline="0" dirty="0" smtClean="0"/>
              <a:t> – Dallas – </a:t>
            </a:r>
            <a:r>
              <a:rPr lang="fr-FR" sz="1400" b="0" baseline="0" dirty="0" err="1" smtClean="0"/>
              <a:t>june</a:t>
            </a:r>
            <a:r>
              <a:rPr lang="fr-FR" sz="1400" b="0" baseline="0" dirty="0" smtClean="0"/>
              <a:t> 9th 2016</a:t>
            </a:r>
            <a:endParaRPr lang="fr-FR" sz="1400" b="0" dirty="0"/>
          </a:p>
        </p:txBody>
      </p:sp>
      <p:pic>
        <p:nvPicPr>
          <p:cNvPr id="37890" name="Picture 2" descr="Afficher l'image d'origin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35836"/>
            <a:ext cx="1115616" cy="722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79425" y="697920"/>
            <a:ext cx="818515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4000" dirty="0" err="1" smtClean="0">
                <a:latin typeface="+mn-lt"/>
              </a:rPr>
              <a:t>Microsensors</a:t>
            </a:r>
            <a:r>
              <a:rPr lang="en-GB" sz="4000" dirty="0" smtClean="0">
                <a:latin typeface="+mn-lt"/>
              </a:rPr>
              <a:t> for instrumented medical tools for their real time monitoring</a:t>
            </a:r>
            <a:endParaRPr lang="fr-FR" sz="4000" dirty="0" smtClean="0">
              <a:latin typeface="+mn-lt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968500" y="3046561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7338" y="3358606"/>
            <a:ext cx="8570912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+mn-lt"/>
              </a:rPr>
              <a:t>Agnès </a:t>
            </a:r>
            <a:r>
              <a:rPr lang="fr-FR" sz="2800" dirty="0" err="1">
                <a:latin typeface="+mn-lt"/>
              </a:rPr>
              <a:t>Bonvilain</a:t>
            </a:r>
            <a:endParaRPr lang="fr-FR" sz="2800" b="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sz="2000" dirty="0">
                <a:latin typeface="+mn-lt"/>
              </a:rPr>
              <a:t>Agnes.bonvilain@imag.fr</a:t>
            </a:r>
          </a:p>
          <a:p>
            <a:pPr>
              <a:spcBef>
                <a:spcPts val="2400"/>
              </a:spcBef>
            </a:pP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TIMA </a:t>
            </a:r>
            <a:r>
              <a:rPr lang="fr-FR" sz="2000" dirty="0" err="1" smtClean="0">
                <a:solidFill>
                  <a:srgbClr val="006600"/>
                </a:solidFill>
                <a:latin typeface="+mn-lt"/>
              </a:rPr>
              <a:t>Laboratory</a:t>
            </a:r>
            <a:endParaRPr lang="fr-FR" sz="2000" dirty="0" smtClean="0">
              <a:solidFill>
                <a:srgbClr val="0066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Micro &amp; Nano System Group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GRENOBLE, France </a:t>
            </a:r>
            <a:endParaRPr lang="fr-FR" sz="2000" dirty="0">
              <a:solidFill>
                <a:srgbClr val="0066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1/19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10/19</a:t>
            </a:r>
            <a:endParaRPr lang="fr-FR" sz="1600" dirty="0">
              <a:latin typeface="+mn-lt"/>
            </a:endParaRPr>
          </a:p>
        </p:txBody>
      </p:sp>
      <p:pic>
        <p:nvPicPr>
          <p:cNvPr id="15" name="Picture 2" descr="C:\Users\Mathilde\Documents\stage\DSC_0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29" b="7748"/>
          <a:stretch/>
        </p:blipFill>
        <p:spPr bwMode="auto">
          <a:xfrm>
            <a:off x="-36512" y="-27384"/>
            <a:ext cx="4640239" cy="68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5" y="1556792"/>
            <a:ext cx="390538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 bwMode="auto">
          <a:xfrm flipH="1">
            <a:off x="539552" y="2420888"/>
            <a:ext cx="4608512" cy="1152128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539552" y="3429000"/>
            <a:ext cx="5184576" cy="576064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/>
          <p:nvPr/>
        </p:nvCxnSpPr>
        <p:spPr bwMode="auto">
          <a:xfrm flipH="1">
            <a:off x="1043608" y="5301208"/>
            <a:ext cx="5544616" cy="144016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 flipV="1">
            <a:off x="1556048" y="5813648"/>
            <a:ext cx="1008112" cy="144016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1196008" y="5453608"/>
            <a:ext cx="72008" cy="72008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204120" y="57416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y</a:t>
            </a: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9944" y="56696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x</a:t>
            </a: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120900" y="116632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  <a:latin typeface="+mn-lt"/>
              </a:rPr>
              <a:t>First </a:t>
            </a:r>
            <a:r>
              <a:rPr lang="fr-FR" sz="3600" dirty="0" err="1" smtClean="0">
                <a:solidFill>
                  <a:schemeClr val="bg1"/>
                </a:solidFill>
                <a:latin typeface="+mn-lt"/>
              </a:rPr>
              <a:t>exper</a:t>
            </a:r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imentations</a:t>
            </a:r>
            <a:endParaRPr lang="fr-FR" sz="3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2120900" y="718294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11/19</a:t>
            </a:r>
            <a:endParaRPr lang="fr-FR" sz="1600" dirty="0">
              <a:latin typeface="+mn-lt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412750" y="973138"/>
            <a:ext cx="831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dirty="0" err="1" smtClean="0">
                <a:latin typeface="+mn-lt"/>
              </a:rPr>
              <a:t>Experimentations</a:t>
            </a:r>
            <a:r>
              <a:rPr lang="fr-FR" sz="2800" dirty="0" smtClean="0">
                <a:latin typeface="+mn-lt"/>
              </a:rPr>
              <a:t> of the </a:t>
            </a:r>
            <a:r>
              <a:rPr lang="fr-FR" sz="2800" dirty="0" err="1" smtClean="0">
                <a:latin typeface="+mn-lt"/>
              </a:rPr>
              <a:t>instrumented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needle</a:t>
            </a:r>
            <a:endParaRPr lang="fr-FR" sz="2800" dirty="0">
              <a:latin typeface="+mn-lt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908" y="1831917"/>
            <a:ext cx="6228184" cy="318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120900" y="116632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First </a:t>
            </a:r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experimentations</a:t>
            </a:r>
            <a:endParaRPr lang="fr-FR" sz="3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120900" y="718294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95536" y="5229200"/>
            <a:ext cx="8318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dirty="0" smtClean="0">
                <a:latin typeface="+mn-lt"/>
              </a:rPr>
              <a:t>GF = 3 (</a:t>
            </a:r>
            <a:r>
              <a:rPr lang="fr-FR" sz="2800" dirty="0" err="1" smtClean="0">
                <a:latin typeface="+mn-lt"/>
              </a:rPr>
              <a:t>compared</a:t>
            </a:r>
            <a:r>
              <a:rPr lang="fr-FR" sz="2800" dirty="0" smtClean="0">
                <a:latin typeface="+mn-lt"/>
              </a:rPr>
              <a:t> to the </a:t>
            </a:r>
            <a:r>
              <a:rPr lang="fr-FR" sz="2800" dirty="0" err="1" smtClean="0">
                <a:latin typeface="+mn-lt"/>
              </a:rPr>
              <a:t>commercialized</a:t>
            </a:r>
            <a:r>
              <a:rPr lang="fr-FR" sz="2800" dirty="0" smtClean="0">
                <a:latin typeface="+mn-lt"/>
              </a:rPr>
              <a:t> gauges </a:t>
            </a:r>
            <a:r>
              <a:rPr lang="fr-FR" sz="2800" dirty="0" err="1" smtClean="0">
                <a:latin typeface="+mn-lt"/>
              </a:rPr>
              <a:t>which</a:t>
            </a:r>
            <a:r>
              <a:rPr lang="fr-FR" sz="2800" dirty="0" smtClean="0">
                <a:latin typeface="+mn-lt"/>
              </a:rPr>
              <a:t> have a GF = 2)</a:t>
            </a:r>
            <a:endParaRPr lang="fr-F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12/19</a:t>
            </a:r>
            <a:endParaRPr lang="fr-FR" sz="1600" dirty="0">
              <a:latin typeface="+mn-lt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05729" y="236538"/>
            <a:ext cx="6329339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Improvement</a:t>
            </a:r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 of the GF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280949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err="1" smtClean="0">
                <a:latin typeface="+mn-lt"/>
              </a:rPr>
              <a:t>We</a:t>
            </a:r>
            <a:r>
              <a:rPr lang="fr-FR" sz="2400" b="0" dirty="0" smtClean="0">
                <a:latin typeface="+mn-lt"/>
              </a:rPr>
              <a:t> have </a:t>
            </a:r>
            <a:r>
              <a:rPr lang="fr-FR" sz="2400" b="0" dirty="0" err="1" smtClean="0">
                <a:latin typeface="+mn-lt"/>
              </a:rPr>
              <a:t>worked</a:t>
            </a:r>
            <a:r>
              <a:rPr lang="fr-FR" sz="2400" b="0" dirty="0" smtClean="0">
                <a:latin typeface="+mn-lt"/>
              </a:rPr>
              <a:t> on the </a:t>
            </a:r>
            <a:r>
              <a:rPr lang="fr-FR" sz="2400" b="0" dirty="0" err="1" smtClean="0">
                <a:latin typeface="+mn-lt"/>
              </a:rPr>
              <a:t>material</a:t>
            </a:r>
            <a:r>
              <a:rPr lang="fr-FR" sz="2400" b="0" dirty="0" smtClean="0">
                <a:latin typeface="+mn-lt"/>
              </a:rPr>
              <a:t> aspect of the Ge layer to </a:t>
            </a:r>
            <a:r>
              <a:rPr lang="fr-FR" sz="2400" b="0" dirty="0" err="1" smtClean="0">
                <a:latin typeface="+mn-lt"/>
              </a:rPr>
              <a:t>improve</a:t>
            </a:r>
            <a:r>
              <a:rPr lang="fr-FR" sz="2400" b="0" dirty="0" smtClean="0">
                <a:latin typeface="+mn-lt"/>
              </a:rPr>
              <a:t> the GF.</a:t>
            </a:r>
          </a:p>
          <a:p>
            <a:endParaRPr lang="fr-FR" sz="2400" b="0" dirty="0" smtClean="0">
              <a:latin typeface="+mn-lt"/>
            </a:endParaRPr>
          </a:p>
          <a:p>
            <a:r>
              <a:rPr lang="fr-FR" sz="2400" b="0" dirty="0" smtClean="0">
                <a:latin typeface="+mn-lt"/>
              </a:rPr>
              <a:t>The </a:t>
            </a:r>
            <a:r>
              <a:rPr lang="fr-FR" sz="2400" b="0" dirty="0" err="1" smtClean="0">
                <a:latin typeface="+mn-lt"/>
              </a:rPr>
              <a:t>cristallization</a:t>
            </a: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err="1" smtClean="0">
                <a:latin typeface="+mn-lt"/>
              </a:rPr>
              <a:t>annealing</a:t>
            </a:r>
            <a:r>
              <a:rPr lang="fr-FR" sz="2400" b="0" dirty="0" smtClean="0">
                <a:latin typeface="+mn-lt"/>
              </a:rPr>
              <a:t> has </a:t>
            </a:r>
            <a:r>
              <a:rPr lang="fr-FR" sz="2400" b="0" dirty="0" err="1" smtClean="0">
                <a:latin typeface="+mn-lt"/>
              </a:rPr>
              <a:t>three</a:t>
            </a:r>
            <a:r>
              <a:rPr lang="fr-FR" sz="2400" b="0" dirty="0" smtClean="0">
                <a:latin typeface="+mn-lt"/>
              </a:rPr>
              <a:t> important </a:t>
            </a:r>
            <a:r>
              <a:rPr lang="fr-FR" sz="2400" b="0" dirty="0" err="1" smtClean="0">
                <a:latin typeface="+mn-lt"/>
              </a:rPr>
              <a:t>parameters</a:t>
            </a:r>
            <a:r>
              <a:rPr lang="fr-FR" sz="2400" b="0" dirty="0" smtClean="0">
                <a:latin typeface="+mn-lt"/>
              </a:rPr>
              <a:t> : the </a:t>
            </a:r>
            <a:r>
              <a:rPr lang="fr-FR" sz="2400" b="0" dirty="0" err="1" smtClean="0">
                <a:latin typeface="+mn-lt"/>
              </a:rPr>
              <a:t>temperature</a:t>
            </a:r>
            <a:r>
              <a:rPr lang="fr-FR" sz="2400" b="0" dirty="0" smtClean="0">
                <a:latin typeface="+mn-lt"/>
              </a:rPr>
              <a:t>, the </a:t>
            </a:r>
            <a:r>
              <a:rPr lang="fr-FR" sz="2400" b="0" dirty="0" err="1" smtClean="0">
                <a:latin typeface="+mn-lt"/>
              </a:rPr>
              <a:t>duration</a:t>
            </a:r>
            <a:r>
              <a:rPr lang="fr-FR" sz="2400" b="0" dirty="0" smtClean="0">
                <a:latin typeface="+mn-lt"/>
              </a:rPr>
              <a:t> and the </a:t>
            </a:r>
            <a:r>
              <a:rPr lang="fr-FR" sz="2400" b="0" dirty="0" err="1" smtClean="0">
                <a:latin typeface="+mn-lt"/>
              </a:rPr>
              <a:t>thickness</a:t>
            </a:r>
            <a:r>
              <a:rPr lang="fr-FR" sz="2400" b="0" dirty="0" smtClean="0">
                <a:latin typeface="+mn-lt"/>
              </a:rPr>
              <a:t> of the </a:t>
            </a:r>
            <a:r>
              <a:rPr lang="fr-FR" sz="2400" b="0" dirty="0" err="1" smtClean="0">
                <a:latin typeface="+mn-lt"/>
              </a:rPr>
              <a:t>metal</a:t>
            </a:r>
            <a:r>
              <a:rPr lang="fr-FR" sz="2400" b="0" dirty="0" smtClean="0">
                <a:latin typeface="+mn-lt"/>
              </a:rPr>
              <a:t> layer.</a:t>
            </a:r>
          </a:p>
          <a:p>
            <a:endParaRPr lang="fr-FR" sz="2400" b="0" dirty="0" smtClean="0">
              <a:latin typeface="+mn-lt"/>
            </a:endParaRPr>
          </a:p>
          <a:p>
            <a:r>
              <a:rPr lang="fr-FR" sz="2400" b="0" dirty="0" smtClean="0">
                <a:latin typeface="+mn-lt"/>
              </a:rPr>
              <a:t>In the </a:t>
            </a:r>
            <a:r>
              <a:rPr lang="fr-FR" sz="2400" b="0" dirty="0" err="1" smtClean="0">
                <a:latin typeface="+mn-lt"/>
              </a:rPr>
              <a:t>litterature</a:t>
            </a: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err="1" smtClean="0">
                <a:latin typeface="+mn-lt"/>
              </a:rPr>
              <a:t>we</a:t>
            </a: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err="1" smtClean="0">
                <a:latin typeface="+mn-lt"/>
              </a:rPr>
              <a:t>find</a:t>
            </a: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err="1" smtClean="0">
                <a:latin typeface="+mn-lt"/>
              </a:rPr>
              <a:t>that</a:t>
            </a:r>
            <a:r>
              <a:rPr lang="fr-FR" sz="2400" b="0" dirty="0" smtClean="0">
                <a:latin typeface="+mn-lt"/>
              </a:rPr>
              <a:t> a 20nm layer of gold </a:t>
            </a:r>
            <a:r>
              <a:rPr lang="fr-FR" sz="2400" b="0" dirty="0" err="1" smtClean="0">
                <a:latin typeface="+mn-lt"/>
              </a:rPr>
              <a:t>allows</a:t>
            </a:r>
            <a:r>
              <a:rPr lang="fr-FR" sz="2400" b="0" dirty="0" smtClean="0">
                <a:latin typeface="+mn-lt"/>
              </a:rPr>
              <a:t> the MIC </a:t>
            </a:r>
            <a:r>
              <a:rPr lang="fr-FR" sz="2400" b="0" dirty="0" err="1" smtClean="0">
                <a:latin typeface="+mn-lt"/>
              </a:rPr>
              <a:t>under</a:t>
            </a:r>
            <a:r>
              <a:rPr lang="fr-FR" sz="2400" b="0" dirty="0" smtClean="0">
                <a:latin typeface="+mn-lt"/>
              </a:rPr>
              <a:t> 300°C.</a:t>
            </a:r>
          </a:p>
          <a:p>
            <a:endParaRPr lang="fr-FR" sz="2400" b="0" dirty="0" smtClean="0">
              <a:latin typeface="+mn-lt"/>
            </a:endParaRPr>
          </a:p>
          <a:p>
            <a:r>
              <a:rPr lang="fr-FR" sz="2400" b="0" dirty="0" smtClean="0">
                <a:latin typeface="+mn-lt"/>
              </a:rPr>
              <a:t>X-ray </a:t>
            </a:r>
            <a:r>
              <a:rPr lang="fr-FR" sz="2400" b="0" dirty="0" err="1" smtClean="0">
                <a:latin typeface="+mn-lt"/>
              </a:rPr>
              <a:t>diffractometry</a:t>
            </a: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err="1" smtClean="0">
                <a:latin typeface="+mn-lt"/>
              </a:rPr>
              <a:t>allow</a:t>
            </a:r>
            <a:r>
              <a:rPr lang="fr-FR" sz="2400" b="0" dirty="0" smtClean="0">
                <a:latin typeface="+mn-lt"/>
              </a:rPr>
              <a:t> us to show </a:t>
            </a:r>
            <a:r>
              <a:rPr lang="fr-FR" sz="2400" b="0" dirty="0" err="1" smtClean="0">
                <a:latin typeface="+mn-lt"/>
              </a:rPr>
              <a:t>that</a:t>
            </a:r>
            <a:r>
              <a:rPr lang="fr-FR" sz="2400" b="0" dirty="0" smtClean="0">
                <a:latin typeface="+mn-lt"/>
              </a:rPr>
              <a:t> the layer must </a:t>
            </a:r>
            <a:r>
              <a:rPr lang="fr-FR" sz="2400" b="0" dirty="0" err="1" smtClean="0">
                <a:latin typeface="+mn-lt"/>
              </a:rPr>
              <a:t>be</a:t>
            </a:r>
            <a:r>
              <a:rPr lang="fr-FR" sz="2400" b="0" dirty="0" smtClean="0">
                <a:latin typeface="+mn-lt"/>
              </a:rPr>
              <a:t> 40nm, </a:t>
            </a:r>
            <a:r>
              <a:rPr lang="fr-FR" sz="2400" b="0" dirty="0" err="1" smtClean="0">
                <a:latin typeface="+mn-lt"/>
              </a:rPr>
              <a:t>because</a:t>
            </a:r>
            <a:r>
              <a:rPr lang="fr-FR" sz="2400" b="0" dirty="0" smtClean="0">
                <a:latin typeface="+mn-lt"/>
              </a:rPr>
              <a:t> </a:t>
            </a:r>
            <a:r>
              <a:rPr lang="fr-FR" sz="2400" b="0" dirty="0" err="1" smtClean="0">
                <a:latin typeface="+mn-lt"/>
              </a:rPr>
              <a:t>with</a:t>
            </a:r>
            <a:r>
              <a:rPr lang="fr-FR" sz="2400" b="0" dirty="0" smtClean="0">
                <a:latin typeface="+mn-lt"/>
              </a:rPr>
              <a:t> 20nm the </a:t>
            </a:r>
            <a:r>
              <a:rPr lang="fr-FR" sz="2400" b="0" dirty="0" err="1" smtClean="0">
                <a:latin typeface="+mn-lt"/>
              </a:rPr>
              <a:t>begining</a:t>
            </a:r>
            <a:r>
              <a:rPr lang="fr-FR" sz="2400" b="0" dirty="0" smtClean="0">
                <a:latin typeface="+mn-lt"/>
              </a:rPr>
              <a:t> of the </a:t>
            </a:r>
            <a:r>
              <a:rPr lang="fr-FR" sz="2400" b="0" dirty="0" err="1" smtClean="0">
                <a:latin typeface="+mn-lt"/>
              </a:rPr>
              <a:t>cristallization</a:t>
            </a:r>
            <a:r>
              <a:rPr lang="fr-FR" sz="2400" b="0" dirty="0" smtClean="0">
                <a:latin typeface="+mn-lt"/>
              </a:rPr>
              <a:t> must </a:t>
            </a:r>
            <a:r>
              <a:rPr lang="fr-FR" sz="2400" b="0" dirty="0" err="1" smtClean="0">
                <a:latin typeface="+mn-lt"/>
              </a:rPr>
              <a:t>be</a:t>
            </a:r>
            <a:r>
              <a:rPr lang="fr-FR" sz="2400" b="0" dirty="0" smtClean="0">
                <a:latin typeface="+mn-lt"/>
              </a:rPr>
              <a:t> 325°C.</a:t>
            </a:r>
            <a:endParaRPr lang="fr-FR" sz="2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890588"/>
            <a:ext cx="76295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3" y="871538"/>
            <a:ext cx="7877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" y="914400"/>
            <a:ext cx="76104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13/19</a:t>
            </a:r>
            <a:endParaRPr lang="fr-FR" sz="16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5729" y="236538"/>
            <a:ext cx="6329339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Improvement</a:t>
            </a:r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 of the GF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980728"/>
            <a:ext cx="74199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052736"/>
            <a:ext cx="7458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214563"/>
            <a:ext cx="7591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modèle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400" y="0"/>
            <a:ext cx="7163199" cy="6858000"/>
          </a:xfrm>
          <a:prstGeom prst="rect">
            <a:avLst/>
          </a:prstGeom>
        </p:spPr>
      </p:pic>
      <p:pic>
        <p:nvPicPr>
          <p:cNvPr id="22" name="Image 21" descr="modèle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75" y="0"/>
            <a:ext cx="7675049" cy="6858000"/>
          </a:xfrm>
          <a:prstGeom prst="rect">
            <a:avLst/>
          </a:prstGeom>
        </p:spPr>
      </p:pic>
      <p:pic>
        <p:nvPicPr>
          <p:cNvPr id="23" name="Image 22" descr="modèle3_3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8270464" cy="6858000"/>
          </a:xfrm>
          <a:prstGeom prst="rect">
            <a:avLst/>
          </a:prstGeom>
        </p:spPr>
      </p:pic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14/19</a:t>
            </a:r>
            <a:endParaRPr lang="fr-FR" sz="1600" dirty="0">
              <a:latin typeface="+mn-l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51620" y="236538"/>
            <a:ext cx="684076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Integration</a:t>
            </a:r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 of the connections</a:t>
            </a:r>
            <a:endParaRPr lang="fr-FR" sz="3600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15/19</a:t>
            </a:r>
            <a:endParaRPr lang="fr-FR" sz="1600" dirty="0"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51620" y="236538"/>
            <a:ext cx="684076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Integration</a:t>
            </a:r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 of the connections</a:t>
            </a:r>
            <a:endParaRPr lang="fr-FR" sz="3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784" y="1475487"/>
            <a:ext cx="84604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have </a:t>
            </a:r>
            <a:r>
              <a:rPr lang="fr-FR" sz="2800" b="0" dirty="0" err="1" smtClean="0">
                <a:latin typeface="+mn-lt"/>
              </a:rPr>
              <a:t>adapted</a:t>
            </a:r>
            <a:r>
              <a:rPr lang="fr-FR" sz="2800" b="0" dirty="0" smtClean="0">
                <a:latin typeface="+mn-lt"/>
              </a:rPr>
              <a:t> the </a:t>
            </a:r>
            <a:r>
              <a:rPr lang="fr-FR" sz="2800" b="0" dirty="0" err="1" smtClean="0">
                <a:latin typeface="+mn-lt"/>
              </a:rPr>
              <a:t>microfabrication</a:t>
            </a:r>
            <a:r>
              <a:rPr lang="fr-FR" sz="2800" b="0" dirty="0" smtClean="0">
                <a:latin typeface="+mn-lt"/>
              </a:rPr>
              <a:t> to have a </a:t>
            </a:r>
            <a:r>
              <a:rPr lang="fr-FR" sz="2800" b="0" dirty="0" err="1" smtClean="0">
                <a:latin typeface="+mn-lt"/>
              </a:rPr>
              <a:t>better</a:t>
            </a:r>
            <a:r>
              <a:rPr lang="fr-FR" sz="2800" b="0" dirty="0" smtClean="0">
                <a:latin typeface="+mn-lt"/>
              </a:rPr>
              <a:t> GF,</a:t>
            </a:r>
          </a:p>
          <a:p>
            <a:endParaRPr lang="fr-FR" sz="1400" b="0" dirty="0" smtClean="0">
              <a:latin typeface="+mn-lt"/>
            </a:endParaRPr>
          </a:p>
          <a:p>
            <a:r>
              <a:rPr lang="fr-FR" sz="2800" b="0" dirty="0" smtClean="0">
                <a:latin typeface="+mn-lt"/>
              </a:rPr>
              <a:t>Modification of the </a:t>
            </a:r>
            <a:r>
              <a:rPr lang="fr-FR" sz="2800" b="0" dirty="0" err="1" smtClean="0">
                <a:latin typeface="+mn-lt"/>
              </a:rPr>
              <a:t>cristallization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annealing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parameters</a:t>
            </a:r>
            <a:r>
              <a:rPr lang="fr-FR" sz="2800" b="0" dirty="0" smtClean="0">
                <a:latin typeface="+mn-lt"/>
              </a:rPr>
              <a:t>,</a:t>
            </a:r>
          </a:p>
          <a:p>
            <a:endParaRPr lang="fr-FR" sz="1400" b="0" dirty="0" smtClean="0">
              <a:latin typeface="+mn-lt"/>
            </a:endParaRPr>
          </a:p>
          <a:p>
            <a:r>
              <a:rPr lang="fr-FR" sz="2800" b="0" dirty="0" smtClean="0">
                <a:latin typeface="+mn-lt"/>
              </a:rPr>
              <a:t>Do not do the Au </a:t>
            </a:r>
            <a:r>
              <a:rPr lang="fr-FR" sz="2800" b="0" dirty="0" err="1" smtClean="0">
                <a:latin typeface="+mn-lt"/>
              </a:rPr>
              <a:t>etching</a:t>
            </a:r>
            <a:r>
              <a:rPr lang="fr-FR" sz="2800" b="0" dirty="0" smtClean="0">
                <a:latin typeface="+mn-lt"/>
              </a:rPr>
              <a:t> (</a:t>
            </a:r>
            <a:r>
              <a:rPr lang="fr-FR" sz="2800" b="0" dirty="0" err="1" smtClean="0">
                <a:latin typeface="+mn-lt"/>
              </a:rPr>
              <a:t>which</a:t>
            </a:r>
            <a:r>
              <a:rPr lang="fr-FR" sz="2800" b="0" dirty="0" smtClean="0">
                <a:latin typeface="+mn-lt"/>
              </a:rPr>
              <a:t> do not change the </a:t>
            </a:r>
            <a:r>
              <a:rPr lang="fr-FR" sz="2800" b="0" dirty="0" err="1" smtClean="0">
                <a:latin typeface="+mn-lt"/>
              </a:rPr>
              <a:t>resistivity</a:t>
            </a:r>
            <a:r>
              <a:rPr lang="fr-FR" sz="2800" b="0" dirty="0" smtClean="0">
                <a:latin typeface="+mn-lt"/>
              </a:rPr>
              <a:t> of the Ge layer and </a:t>
            </a:r>
            <a:r>
              <a:rPr lang="fr-FR" sz="2800" b="0" dirty="0" err="1" smtClean="0">
                <a:latin typeface="+mn-lt"/>
              </a:rPr>
              <a:t>avoid</a:t>
            </a:r>
            <a:r>
              <a:rPr lang="fr-FR" sz="2800" b="0" dirty="0" smtClean="0">
                <a:latin typeface="+mn-lt"/>
              </a:rPr>
              <a:t> damages of the KI-I² </a:t>
            </a:r>
            <a:r>
              <a:rPr lang="fr-FR" sz="2800" b="0" dirty="0" err="1" smtClean="0">
                <a:latin typeface="+mn-lt"/>
              </a:rPr>
              <a:t>etching</a:t>
            </a:r>
            <a:r>
              <a:rPr lang="fr-FR" sz="2800" b="0" dirty="0" smtClean="0">
                <a:latin typeface="+mn-lt"/>
              </a:rPr>
              <a:t>),</a:t>
            </a:r>
          </a:p>
          <a:p>
            <a:endParaRPr lang="fr-FR" sz="1400" b="0" dirty="0" smtClean="0">
              <a:latin typeface="+mn-lt"/>
            </a:endParaRPr>
          </a:p>
          <a:p>
            <a:r>
              <a:rPr lang="fr-FR" sz="2800" b="0" dirty="0" smtClean="0">
                <a:latin typeface="+mn-lt"/>
              </a:rPr>
              <a:t>No </a:t>
            </a:r>
            <a:r>
              <a:rPr lang="fr-FR" sz="2800" b="0" dirty="0" err="1" smtClean="0">
                <a:latin typeface="+mn-lt"/>
              </a:rPr>
              <a:t>connecting</a:t>
            </a:r>
            <a:r>
              <a:rPr lang="fr-FR" sz="2800" b="0" dirty="0" smtClean="0">
                <a:latin typeface="+mn-lt"/>
              </a:rPr>
              <a:t> pads but </a:t>
            </a:r>
            <a:r>
              <a:rPr lang="fr-FR" sz="2800" b="0" dirty="0" err="1" smtClean="0">
                <a:latin typeface="+mn-lt"/>
              </a:rPr>
              <a:t>smaller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connecting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tracks</a:t>
            </a:r>
            <a:endParaRPr lang="fr-FR" sz="2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177800"/>
            <a:ext cx="8636000" cy="6502400"/>
          </a:xfrm>
          <a:prstGeom prst="rect">
            <a:avLst/>
          </a:prstGeom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1620" y="236538"/>
            <a:ext cx="684076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Integration</a:t>
            </a:r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 of the connections</a:t>
            </a:r>
            <a:endParaRPr lang="fr-FR" sz="3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16/19</a:t>
            </a:r>
            <a:endParaRPr lang="fr-FR" sz="1600" dirty="0">
              <a:latin typeface="+mn-lt"/>
            </a:endParaRPr>
          </a:p>
        </p:txBody>
      </p:sp>
      <p:pic>
        <p:nvPicPr>
          <p:cNvPr id="9" name="Image 8" descr="2-1(v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480" y="177800"/>
            <a:ext cx="8636000" cy="6502400"/>
          </a:xfrm>
          <a:prstGeom prst="rect">
            <a:avLst/>
          </a:prstGeom>
        </p:spPr>
      </p:pic>
      <p:pic>
        <p:nvPicPr>
          <p:cNvPr id="10" name="Image 9" descr="3-4(v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480" y="177800"/>
            <a:ext cx="8636000" cy="6502400"/>
          </a:xfrm>
          <a:prstGeom prst="rect">
            <a:avLst/>
          </a:prstGeom>
        </p:spPr>
      </p:pic>
      <p:pic>
        <p:nvPicPr>
          <p:cNvPr id="11" name="Image 10" descr="3-4(v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480" y="177800"/>
            <a:ext cx="8636000" cy="6502400"/>
          </a:xfrm>
          <a:prstGeom prst="rect">
            <a:avLst/>
          </a:prstGeom>
        </p:spPr>
      </p:pic>
      <p:pic>
        <p:nvPicPr>
          <p:cNvPr id="12" name="Image 11" descr="3-4(v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480" y="177800"/>
            <a:ext cx="8636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17/19</a:t>
            </a:r>
            <a:endParaRPr lang="fr-FR" sz="1600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6250" y="236538"/>
            <a:ext cx="70515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Conclusion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20676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 smtClean="0">
                <a:latin typeface="+mn-lt"/>
              </a:rPr>
              <a:t>The </a:t>
            </a:r>
            <a:r>
              <a:rPr lang="fr-FR" sz="2800" b="0" dirty="0" err="1" smtClean="0">
                <a:latin typeface="+mn-lt"/>
              </a:rPr>
              <a:t>experimentations</a:t>
            </a:r>
            <a:r>
              <a:rPr lang="fr-FR" sz="2800" b="0" dirty="0" smtClean="0">
                <a:latin typeface="+mn-lt"/>
              </a:rPr>
              <a:t> of the new </a:t>
            </a:r>
            <a:r>
              <a:rPr lang="fr-FR" sz="2800" b="0" dirty="0" err="1" smtClean="0">
                <a:latin typeface="+mn-lt"/>
              </a:rPr>
              <a:t>microgauges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with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their</a:t>
            </a:r>
            <a:r>
              <a:rPr lang="fr-FR" sz="2800" b="0" dirty="0" smtClean="0">
                <a:latin typeface="+mn-lt"/>
              </a:rPr>
              <a:t> connections </a:t>
            </a:r>
            <a:r>
              <a:rPr lang="fr-FR" sz="2800" b="0" dirty="0" err="1" smtClean="0">
                <a:latin typeface="+mn-lt"/>
              </a:rPr>
              <a:t>at</a:t>
            </a:r>
            <a:r>
              <a:rPr lang="fr-FR" sz="2800" b="0" dirty="0" smtClean="0">
                <a:latin typeface="+mn-lt"/>
              </a:rPr>
              <a:t> the </a:t>
            </a:r>
            <a:r>
              <a:rPr lang="fr-FR" sz="2800" b="0" dirty="0" err="1" smtClean="0">
                <a:latin typeface="+mn-lt"/>
              </a:rPr>
              <a:t>extremity</a:t>
            </a:r>
            <a:r>
              <a:rPr lang="fr-FR" sz="2800" b="0" dirty="0" smtClean="0">
                <a:latin typeface="+mn-lt"/>
              </a:rPr>
              <a:t> of the </a:t>
            </a:r>
            <a:r>
              <a:rPr lang="fr-FR" sz="2800" b="0" dirty="0" err="1" smtClean="0">
                <a:latin typeface="+mn-lt"/>
              </a:rPr>
              <a:t>needle</a:t>
            </a:r>
            <a:r>
              <a:rPr lang="fr-FR" sz="2800" b="0" dirty="0" smtClean="0">
                <a:latin typeface="+mn-lt"/>
              </a:rPr>
              <a:t> are in </a:t>
            </a:r>
            <a:r>
              <a:rPr lang="fr-FR" sz="2800" b="0" dirty="0" err="1" smtClean="0">
                <a:latin typeface="+mn-lt"/>
              </a:rPr>
              <a:t>progress</a:t>
            </a:r>
            <a:r>
              <a:rPr lang="fr-FR" sz="2800" b="0" dirty="0" smtClean="0">
                <a:latin typeface="+mn-lt"/>
              </a:rPr>
              <a:t>. </a:t>
            </a:r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always</a:t>
            </a:r>
            <a:r>
              <a:rPr lang="fr-FR" sz="2800" b="0" dirty="0" smtClean="0">
                <a:latin typeface="+mn-lt"/>
              </a:rPr>
              <a:t> use the </a:t>
            </a:r>
            <a:r>
              <a:rPr lang="fr-FR" sz="2800" b="0" dirty="0" err="1" smtClean="0">
                <a:latin typeface="+mn-lt"/>
              </a:rPr>
              <a:t>bonding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which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is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very</a:t>
            </a:r>
            <a:r>
              <a:rPr lang="fr-FR" sz="2800" b="0" dirty="0" smtClean="0">
                <a:latin typeface="+mn-lt"/>
              </a:rPr>
              <a:t> fragile.</a:t>
            </a:r>
          </a:p>
          <a:p>
            <a:endParaRPr lang="fr-FR" sz="1400" b="0" dirty="0" smtClean="0">
              <a:latin typeface="+mn-lt"/>
            </a:endParaRPr>
          </a:p>
          <a:p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want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now</a:t>
            </a:r>
            <a:r>
              <a:rPr lang="fr-FR" sz="2800" b="0" dirty="0" smtClean="0">
                <a:latin typeface="+mn-lt"/>
              </a:rPr>
              <a:t> to put </a:t>
            </a:r>
            <a:r>
              <a:rPr lang="fr-FR" sz="2800" b="0" dirty="0" err="1" smtClean="0">
                <a:latin typeface="+mn-lt"/>
              </a:rPr>
              <a:t>three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microgauges</a:t>
            </a:r>
            <a:r>
              <a:rPr lang="fr-FR" sz="2800" b="0" dirty="0" smtClean="0">
                <a:latin typeface="+mn-lt"/>
              </a:rPr>
              <a:t>  </a:t>
            </a:r>
            <a:r>
              <a:rPr lang="fr-FR" sz="2800" b="0" dirty="0" err="1" smtClean="0">
                <a:latin typeface="+mn-lt"/>
              </a:rPr>
              <a:t>at</a:t>
            </a:r>
            <a:r>
              <a:rPr lang="fr-FR" sz="2800" b="0" dirty="0" smtClean="0">
                <a:latin typeface="+mn-lt"/>
              </a:rPr>
              <a:t> 120° </a:t>
            </a:r>
            <a:r>
              <a:rPr lang="fr-FR" sz="2800" b="0" dirty="0" err="1" smtClean="0">
                <a:latin typeface="+mn-lt"/>
              </a:rPr>
              <a:t>with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their</a:t>
            </a:r>
            <a:r>
              <a:rPr lang="fr-FR" sz="2800" b="0" dirty="0" smtClean="0">
                <a:latin typeface="+mn-lt"/>
              </a:rPr>
              <a:t> connections </a:t>
            </a:r>
            <a:r>
              <a:rPr lang="fr-FR" sz="2800" b="0" dirty="0" err="1" smtClean="0">
                <a:latin typeface="+mn-lt"/>
              </a:rPr>
              <a:t>at</a:t>
            </a:r>
            <a:r>
              <a:rPr lang="fr-FR" sz="2800" b="0" dirty="0" smtClean="0">
                <a:latin typeface="+mn-lt"/>
              </a:rPr>
              <a:t> the </a:t>
            </a:r>
            <a:r>
              <a:rPr lang="fr-FR" sz="2800" b="0" dirty="0" err="1" smtClean="0">
                <a:latin typeface="+mn-lt"/>
              </a:rPr>
              <a:t>extremity</a:t>
            </a:r>
            <a:r>
              <a:rPr lang="fr-FR" sz="2800" b="0" dirty="0" smtClean="0">
                <a:latin typeface="+mn-lt"/>
              </a:rPr>
              <a:t> of the </a:t>
            </a:r>
            <a:r>
              <a:rPr lang="fr-FR" sz="2800" b="0" dirty="0" err="1" smtClean="0">
                <a:latin typeface="+mn-lt"/>
              </a:rPr>
              <a:t>needle</a:t>
            </a:r>
            <a:r>
              <a:rPr lang="fr-FR" sz="2800" b="0" dirty="0" smtClean="0">
                <a:latin typeface="+mn-lt"/>
              </a:rPr>
              <a:t>.</a:t>
            </a:r>
          </a:p>
          <a:p>
            <a:endParaRPr lang="fr-FR" sz="1400" b="0" dirty="0" smtClean="0">
              <a:latin typeface="+mn-lt"/>
            </a:endParaRPr>
          </a:p>
          <a:p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design a </a:t>
            </a:r>
            <a:r>
              <a:rPr lang="fr-FR" sz="2800" b="0" dirty="0" err="1" smtClean="0">
                <a:latin typeface="+mn-lt"/>
              </a:rPr>
              <a:t>connector</a:t>
            </a:r>
            <a:r>
              <a:rPr lang="fr-FR" sz="2800" b="0" dirty="0" smtClean="0">
                <a:latin typeface="+mn-lt"/>
              </a:rPr>
              <a:t> to </a:t>
            </a:r>
            <a:r>
              <a:rPr lang="fr-FR" sz="2800" b="0" dirty="0" err="1" smtClean="0">
                <a:latin typeface="+mn-lt"/>
              </a:rPr>
              <a:t>get</a:t>
            </a:r>
            <a:r>
              <a:rPr lang="fr-FR" sz="2800" b="0" dirty="0" smtClean="0">
                <a:latin typeface="+mn-lt"/>
              </a:rPr>
              <a:t> free of the </a:t>
            </a:r>
            <a:r>
              <a:rPr lang="fr-FR" sz="2800" b="0" dirty="0" err="1" smtClean="0">
                <a:latin typeface="+mn-lt"/>
              </a:rPr>
              <a:t>bonding</a:t>
            </a:r>
            <a:r>
              <a:rPr lang="fr-FR" sz="2800" b="0" dirty="0" smtClean="0">
                <a:latin typeface="+mn-lt"/>
              </a:rPr>
              <a:t>.</a:t>
            </a:r>
          </a:p>
          <a:p>
            <a:endParaRPr lang="fr-FR" sz="1400" b="0" dirty="0" smtClean="0">
              <a:latin typeface="+mn-lt"/>
            </a:endParaRPr>
          </a:p>
          <a:p>
            <a:r>
              <a:rPr lang="fr-FR" sz="2800" b="0" dirty="0" smtClean="0">
                <a:latin typeface="+mn-lt"/>
              </a:rPr>
              <a:t>The </a:t>
            </a:r>
            <a:r>
              <a:rPr lang="fr-FR" sz="2800" b="0" dirty="0" err="1" smtClean="0">
                <a:latin typeface="+mn-lt"/>
              </a:rPr>
              <a:t>next</a:t>
            </a:r>
            <a:r>
              <a:rPr lang="fr-FR" sz="2800" b="0" dirty="0" smtClean="0">
                <a:latin typeface="+mn-lt"/>
              </a:rPr>
              <a:t> goal </a:t>
            </a:r>
            <a:r>
              <a:rPr lang="fr-FR" sz="2800" b="0" dirty="0" err="1" smtClean="0">
                <a:latin typeface="+mn-lt"/>
              </a:rPr>
              <a:t>will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be</a:t>
            </a:r>
            <a:r>
              <a:rPr lang="fr-FR" sz="2800" b="0" dirty="0" smtClean="0">
                <a:latin typeface="+mn-lt"/>
              </a:rPr>
              <a:t> to </a:t>
            </a:r>
            <a:r>
              <a:rPr lang="fr-FR" sz="2800" b="0" dirty="0" err="1" smtClean="0">
                <a:latin typeface="+mn-lt"/>
              </a:rPr>
              <a:t>fabricate</a:t>
            </a:r>
            <a:r>
              <a:rPr lang="fr-FR" sz="2800" b="0" dirty="0" smtClean="0">
                <a:latin typeface="+mn-lt"/>
              </a:rPr>
              <a:t> a prototype </a:t>
            </a:r>
            <a:r>
              <a:rPr lang="fr-FR" sz="2800" b="0" dirty="0" err="1" smtClean="0">
                <a:latin typeface="+mn-lt"/>
              </a:rPr>
              <a:t>that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can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integrate</a:t>
            </a:r>
            <a:r>
              <a:rPr lang="fr-FR" sz="2800" b="0" dirty="0" smtClean="0">
                <a:latin typeface="+mn-lt"/>
              </a:rPr>
              <a:t> in a </a:t>
            </a:r>
            <a:r>
              <a:rPr lang="fr-FR" sz="2800" b="0" dirty="0" err="1" smtClean="0">
                <a:latin typeface="+mn-lt"/>
              </a:rPr>
              <a:t>microlocalization</a:t>
            </a:r>
            <a:r>
              <a:rPr lang="fr-FR" sz="2800" b="0" dirty="0" smtClean="0">
                <a:latin typeface="+mn-lt"/>
              </a:rPr>
              <a:t> system to test </a:t>
            </a:r>
            <a:r>
              <a:rPr lang="fr-FR" sz="2800" b="0" dirty="0" err="1" smtClean="0">
                <a:latin typeface="+mn-lt"/>
              </a:rPr>
              <a:t>it</a:t>
            </a:r>
            <a:r>
              <a:rPr lang="fr-FR" sz="2800" b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580" y="5068341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+mn-lt"/>
              </a:rPr>
              <a:t>P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rototype of an instrumented needle to integrate in a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microlocalization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system</a:t>
            </a:r>
            <a:endParaRPr lang="fr-FR" sz="2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6250" y="236538"/>
            <a:ext cx="70515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Conclusion and Perspectives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18/19</a:t>
            </a:r>
            <a:endParaRPr lang="fr-FR" sz="1600" dirty="0">
              <a:latin typeface="+mn-lt"/>
            </a:endParaRPr>
          </a:p>
        </p:txBody>
      </p:sp>
      <p:pic>
        <p:nvPicPr>
          <p:cNvPr id="8" name="Image 7" descr="modè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864" y="637384"/>
            <a:ext cx="7020272" cy="4519808"/>
          </a:xfrm>
          <a:prstGeom prst="rect">
            <a:avLst/>
          </a:prstGeom>
        </p:spPr>
      </p:pic>
      <p:pic>
        <p:nvPicPr>
          <p:cNvPr id="9" name="Image 8" descr="modèle1-3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936" y="310005"/>
            <a:ext cx="6932128" cy="623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6250" y="236538"/>
            <a:ext cx="70515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Conclusion and Perspectives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5567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have </a:t>
            </a:r>
            <a:r>
              <a:rPr lang="fr-FR" sz="2800" b="0" dirty="0" err="1" smtClean="0">
                <a:latin typeface="+mn-lt"/>
              </a:rPr>
              <a:t>shown</a:t>
            </a:r>
            <a:r>
              <a:rPr lang="fr-FR" sz="2800" b="0" dirty="0" smtClean="0">
                <a:latin typeface="+mn-lt"/>
              </a:rPr>
              <a:t> in </a:t>
            </a:r>
            <a:r>
              <a:rPr lang="fr-FR" sz="2800" b="0" dirty="0" err="1" smtClean="0">
                <a:latin typeface="+mn-lt"/>
              </a:rPr>
              <a:t>this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work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that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it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is</a:t>
            </a:r>
            <a:r>
              <a:rPr lang="fr-FR" sz="2800" b="0" dirty="0" smtClean="0">
                <a:latin typeface="+mn-lt"/>
              </a:rPr>
              <a:t> possible to instrument a </a:t>
            </a:r>
            <a:r>
              <a:rPr lang="fr-FR" sz="2800" b="0" dirty="0" err="1" smtClean="0">
                <a:latin typeface="+mn-lt"/>
              </a:rPr>
              <a:t>medical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tool</a:t>
            </a:r>
            <a:r>
              <a:rPr lang="fr-FR" sz="2800" b="0" dirty="0" smtClean="0">
                <a:latin typeface="+mn-lt"/>
              </a:rPr>
              <a:t> to monitor </a:t>
            </a:r>
            <a:r>
              <a:rPr lang="fr-FR" sz="2800" b="0" dirty="0" err="1" smtClean="0">
                <a:latin typeface="+mn-lt"/>
              </a:rPr>
              <a:t>it</a:t>
            </a:r>
            <a:r>
              <a:rPr lang="fr-FR" sz="2800" b="0" dirty="0" smtClean="0">
                <a:latin typeface="+mn-lt"/>
              </a:rPr>
              <a:t>.</a:t>
            </a:r>
          </a:p>
          <a:p>
            <a:endParaRPr lang="fr-FR" sz="2800" b="0" dirty="0" smtClean="0">
              <a:latin typeface="+mn-lt"/>
            </a:endParaRPr>
          </a:p>
          <a:p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have open a dent in the </a:t>
            </a:r>
            <a:r>
              <a:rPr lang="fr-FR" sz="2800" b="0" dirty="0" err="1" smtClean="0">
                <a:latin typeface="+mn-lt"/>
              </a:rPr>
              <a:t>field</a:t>
            </a:r>
            <a:r>
              <a:rPr lang="fr-FR" sz="2800" b="0" dirty="0" smtClean="0">
                <a:latin typeface="+mn-lt"/>
              </a:rPr>
              <a:t> of </a:t>
            </a:r>
            <a:r>
              <a:rPr lang="fr-FR" sz="2800" b="0" dirty="0" err="1" smtClean="0">
                <a:latin typeface="+mn-lt"/>
              </a:rPr>
              <a:t>microfabrications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applicated</a:t>
            </a:r>
            <a:r>
              <a:rPr lang="fr-FR" sz="2800" b="0" dirty="0" smtClean="0">
                <a:latin typeface="+mn-lt"/>
              </a:rPr>
              <a:t> to </a:t>
            </a:r>
            <a:r>
              <a:rPr lang="fr-FR" sz="2800" b="0" dirty="0" err="1" smtClean="0">
                <a:latin typeface="+mn-lt"/>
              </a:rPr>
              <a:t>medical</a:t>
            </a:r>
            <a:r>
              <a:rPr lang="fr-FR" sz="2800" b="0" dirty="0" smtClean="0">
                <a:latin typeface="+mn-lt"/>
              </a:rPr>
              <a:t> instruments </a:t>
            </a:r>
            <a:r>
              <a:rPr lang="fr-FR" sz="2800" b="0" dirty="0" err="1" smtClean="0">
                <a:latin typeface="+mn-lt"/>
              </a:rPr>
              <a:t>with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unconventional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shape</a:t>
            </a:r>
            <a:r>
              <a:rPr lang="fr-FR" sz="2800" b="0" dirty="0" smtClean="0">
                <a:latin typeface="+mn-lt"/>
              </a:rPr>
              <a:t> and </a:t>
            </a:r>
            <a:r>
              <a:rPr lang="fr-FR" sz="2800" b="0" dirty="0" err="1" smtClean="0">
                <a:latin typeface="+mn-lt"/>
              </a:rPr>
              <a:t>material</a:t>
            </a:r>
            <a:r>
              <a:rPr lang="fr-FR" sz="2800" b="0" dirty="0" smtClean="0">
                <a:latin typeface="+mn-lt"/>
              </a:rPr>
              <a:t>. So </a:t>
            </a:r>
            <a:r>
              <a:rPr lang="fr-FR" sz="2800" b="0" dirty="0" err="1" smtClean="0">
                <a:latin typeface="+mn-lt"/>
              </a:rPr>
              <a:t>we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can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expected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now</a:t>
            </a:r>
            <a:r>
              <a:rPr lang="fr-FR" sz="2800" b="0" dirty="0" smtClean="0">
                <a:latin typeface="+mn-lt"/>
              </a:rPr>
              <a:t> the </a:t>
            </a:r>
            <a:r>
              <a:rPr lang="fr-FR" sz="2800" b="0" dirty="0" err="1" smtClean="0">
                <a:latin typeface="+mn-lt"/>
              </a:rPr>
              <a:t>development</a:t>
            </a:r>
            <a:r>
              <a:rPr lang="fr-FR" sz="2800" b="0" dirty="0" smtClean="0">
                <a:latin typeface="+mn-lt"/>
              </a:rPr>
              <a:t> of the instrumentation of </a:t>
            </a:r>
            <a:r>
              <a:rPr lang="fr-FR" sz="2800" b="0" dirty="0" err="1" smtClean="0">
                <a:latin typeface="+mn-lt"/>
              </a:rPr>
              <a:t>other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medical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tools</a:t>
            </a:r>
            <a:r>
              <a:rPr lang="fr-FR" sz="2800" b="0" dirty="0" smtClean="0">
                <a:latin typeface="+mn-lt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19/19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68500" y="236538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Outline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6130" y="1160591"/>
            <a:ext cx="67917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Context</a:t>
            </a:r>
            <a:endParaRPr lang="fr-FR" sz="2800" dirty="0" smtClean="0"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Previous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works</a:t>
            </a:r>
            <a:endParaRPr lang="fr-FR" sz="2800" dirty="0" smtClean="0"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Microfabrication</a:t>
            </a:r>
            <a:r>
              <a:rPr lang="fr-FR" sz="2800" dirty="0" smtClean="0">
                <a:latin typeface="+mn-lt"/>
              </a:rPr>
              <a:t> of the </a:t>
            </a:r>
            <a:r>
              <a:rPr lang="fr-FR" sz="2800" dirty="0" err="1" smtClean="0">
                <a:latin typeface="+mn-lt"/>
              </a:rPr>
              <a:t>microsensors</a:t>
            </a:r>
            <a:endParaRPr lang="fr-FR" sz="2800" dirty="0" smtClean="0"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First </a:t>
            </a:r>
            <a:r>
              <a:rPr lang="fr-FR" sz="2800" dirty="0" err="1" smtClean="0">
                <a:latin typeface="+mn-lt"/>
              </a:rPr>
              <a:t>experimentations</a:t>
            </a:r>
            <a:endParaRPr lang="fr-FR" sz="2800" dirty="0" smtClean="0"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Improvement</a:t>
            </a:r>
            <a:r>
              <a:rPr lang="fr-FR" sz="2800" dirty="0" smtClean="0">
                <a:latin typeface="+mn-lt"/>
              </a:rPr>
              <a:t> of the GF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Integration</a:t>
            </a:r>
            <a:r>
              <a:rPr lang="fr-FR" sz="2800" dirty="0" smtClean="0">
                <a:latin typeface="+mn-lt"/>
              </a:rPr>
              <a:t> of the connections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+mn-lt"/>
              </a:rPr>
              <a:t> Conclusion and Perspectives</a:t>
            </a:r>
            <a:endParaRPr lang="fr-FR" sz="28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2/19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6250" y="236538"/>
            <a:ext cx="70515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Acknowledgment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90231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 err="1" smtClean="0">
                <a:latin typeface="+mn-lt"/>
              </a:rPr>
              <a:t>Wenbin</a:t>
            </a:r>
            <a:r>
              <a:rPr lang="fr-FR" sz="2800" b="0" dirty="0" smtClean="0">
                <a:latin typeface="+mn-lt"/>
              </a:rPr>
              <a:t> Yang</a:t>
            </a:r>
          </a:p>
          <a:p>
            <a:r>
              <a:rPr lang="fr-FR" sz="2800" b="0" dirty="0" smtClean="0">
                <a:latin typeface="+mn-lt"/>
              </a:rPr>
              <a:t>Mathilde </a:t>
            </a:r>
            <a:r>
              <a:rPr lang="fr-FR" sz="2800" b="0" dirty="0" err="1" smtClean="0">
                <a:latin typeface="+mn-lt"/>
              </a:rPr>
              <a:t>Gangneron</a:t>
            </a:r>
            <a:endParaRPr lang="fr-FR" sz="2800" b="0" dirty="0" smtClean="0">
              <a:latin typeface="+mn-lt"/>
            </a:endParaRPr>
          </a:p>
          <a:p>
            <a:r>
              <a:rPr lang="fr-FR" sz="2800" b="0" dirty="0" smtClean="0">
                <a:latin typeface="+mn-lt"/>
              </a:rPr>
              <a:t>Léo </a:t>
            </a:r>
            <a:r>
              <a:rPr lang="fr-FR" sz="2800" b="0" dirty="0" err="1" smtClean="0">
                <a:latin typeface="+mn-lt"/>
              </a:rPr>
              <a:t>Zanardelli</a:t>
            </a:r>
            <a:endParaRPr lang="fr-FR" sz="2800" b="0" dirty="0" smtClean="0">
              <a:latin typeface="+mn-lt"/>
            </a:endParaRPr>
          </a:p>
          <a:p>
            <a:endParaRPr lang="fr-FR" sz="2800" b="0" dirty="0">
              <a:latin typeface="+mn-lt"/>
            </a:endParaRPr>
          </a:p>
          <a:p>
            <a:r>
              <a:rPr lang="fr-FR" sz="2800" b="0" dirty="0" smtClean="0">
                <a:latin typeface="+mn-lt"/>
              </a:rPr>
              <a:t>ANR (Agence Nationale de la Recherche)</a:t>
            </a:r>
          </a:p>
        </p:txBody>
      </p:sp>
    </p:spTree>
    <p:extLst>
      <p:ext uri="{BB962C8B-B14F-4D97-AF65-F5344CB8AC3E}">
        <p14:creationId xmlns:p14="http://schemas.microsoft.com/office/powerpoint/2010/main" val="34573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968500" y="236538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Context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552" y="1989233"/>
            <a:ext cx="3306896" cy="3824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12750" y="973138"/>
            <a:ext cx="8318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dirty="0" smtClean="0">
                <a:latin typeface="+mn-lt"/>
              </a:rPr>
              <a:t>Goal </a:t>
            </a:r>
            <a:r>
              <a:rPr lang="fr-FR" sz="2800" dirty="0">
                <a:latin typeface="+mn-lt"/>
              </a:rPr>
              <a:t>: </a:t>
            </a:r>
            <a:r>
              <a:rPr lang="fr-FR" sz="2800" dirty="0" err="1" smtClean="0">
                <a:latin typeface="+mn-lt"/>
              </a:rPr>
              <a:t>give</a:t>
            </a:r>
            <a:r>
              <a:rPr lang="fr-FR" sz="2800" dirty="0" smtClean="0">
                <a:latin typeface="+mn-lt"/>
              </a:rPr>
              <a:t> in real time the </a:t>
            </a:r>
            <a:r>
              <a:rPr lang="fr-FR" sz="2800" dirty="0" err="1" smtClean="0">
                <a:latin typeface="+mn-lt"/>
              </a:rPr>
              <a:t>deformation</a:t>
            </a:r>
            <a:r>
              <a:rPr lang="fr-FR" sz="2800" dirty="0" smtClean="0">
                <a:latin typeface="+mn-lt"/>
              </a:rPr>
              <a:t> of the </a:t>
            </a:r>
            <a:r>
              <a:rPr lang="fr-FR" sz="2800" dirty="0" err="1" smtClean="0">
                <a:latin typeface="+mn-lt"/>
              </a:rPr>
              <a:t>needle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during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its</a:t>
            </a:r>
            <a:r>
              <a:rPr lang="fr-FR" sz="2800" dirty="0" smtClean="0">
                <a:latin typeface="+mn-lt"/>
              </a:rPr>
              <a:t> use</a:t>
            </a:r>
            <a:endParaRPr lang="fr-FR" sz="2800" dirty="0">
              <a:latin typeface="+mn-lt"/>
            </a:endParaRP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921" y="1916832"/>
            <a:ext cx="5904407" cy="3969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652568" y="2952178"/>
            <a:ext cx="2729435" cy="1405386"/>
            <a:chOff x="2826" y="2926"/>
            <a:chExt cx="1311" cy="587"/>
          </a:xfrm>
        </p:grpSpPr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4084" y="3467"/>
              <a:ext cx="53" cy="46"/>
            </a:xfrm>
            <a:prstGeom prst="ellipse">
              <a:avLst/>
            </a:prstGeom>
            <a:solidFill>
              <a:srgbClr val="333399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2826" y="2926"/>
              <a:ext cx="1045" cy="46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26"/>
            <p:cNvSpPr>
              <a:spLocks noChangeArrowheads="1"/>
            </p:cNvSpPr>
            <p:nvPr/>
          </p:nvSpPr>
          <p:spPr bwMode="auto">
            <a:xfrm>
              <a:off x="3854" y="3357"/>
              <a:ext cx="53" cy="46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2657724" y="2946449"/>
            <a:ext cx="2087563" cy="1490663"/>
            <a:chOff x="2834" y="2923"/>
            <a:chExt cx="1006" cy="648"/>
          </a:xfrm>
        </p:grpSpPr>
        <p:sp>
          <p:nvSpPr>
            <p:cNvPr id="19" name="Freeform 31"/>
            <p:cNvSpPr>
              <a:spLocks noChangeArrowheads="1"/>
            </p:cNvSpPr>
            <p:nvPr/>
          </p:nvSpPr>
          <p:spPr bwMode="auto">
            <a:xfrm>
              <a:off x="2834" y="2923"/>
              <a:ext cx="980" cy="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7" y="250"/>
                </a:cxn>
                <a:cxn ang="0">
                  <a:pos x="749" y="431"/>
                </a:cxn>
                <a:cxn ang="0">
                  <a:pos x="840" y="522"/>
                </a:cxn>
              </a:cxnLst>
              <a:rect l="0" t="0" r="r" b="b"/>
              <a:pathLst>
                <a:path w="840" h="522">
                  <a:moveTo>
                    <a:pt x="0" y="0"/>
                  </a:moveTo>
                  <a:cubicBezTo>
                    <a:pt x="176" y="89"/>
                    <a:pt x="352" y="178"/>
                    <a:pt x="477" y="250"/>
                  </a:cubicBezTo>
                  <a:cubicBezTo>
                    <a:pt x="602" y="322"/>
                    <a:pt x="689" y="386"/>
                    <a:pt x="749" y="431"/>
                  </a:cubicBezTo>
                  <a:cubicBezTo>
                    <a:pt x="809" y="476"/>
                    <a:pt x="824" y="499"/>
                    <a:pt x="840" y="522"/>
                  </a:cubicBezTo>
                </a:path>
              </a:pathLst>
            </a:custGeom>
            <a:noFill/>
            <a:ln w="38160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3762" y="3503"/>
              <a:ext cx="79" cy="6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3/19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7" descr="plot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05" y="992419"/>
            <a:ext cx="4794530" cy="4149275"/>
          </a:xfrm>
          <a:prstGeom prst="rect">
            <a:avLst/>
          </a:prstGeom>
          <a:noFill/>
        </p:spPr>
      </p:pic>
      <p:grpSp>
        <p:nvGrpSpPr>
          <p:cNvPr id="18" name="Groupe 17"/>
          <p:cNvGrpSpPr/>
          <p:nvPr/>
        </p:nvGrpSpPr>
        <p:grpSpPr>
          <a:xfrm>
            <a:off x="6300192" y="3789040"/>
            <a:ext cx="864096" cy="729372"/>
            <a:chOff x="2195736" y="3501008"/>
            <a:chExt cx="864096" cy="729372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>
              <a:off x="2267744" y="4221088"/>
              <a:ext cx="576064" cy="0"/>
            </a:xfrm>
            <a:prstGeom prst="straightConnector1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 flipV="1">
              <a:off x="2267744" y="3645024"/>
              <a:ext cx="0" cy="576064"/>
            </a:xfrm>
            <a:prstGeom prst="straightConnector1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ZoneTexte 15"/>
            <p:cNvSpPr txBox="1"/>
            <p:nvPr/>
          </p:nvSpPr>
          <p:spPr>
            <a:xfrm>
              <a:off x="2195736" y="35010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y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39752" y="386104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x</a:t>
              </a:r>
              <a:endParaRPr lang="fr-FR" dirty="0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0" y="1656522"/>
            <a:ext cx="2093843" cy="4200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678" descr="Courbe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03" y="1802296"/>
            <a:ext cx="2002201" cy="401402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8500" y="236538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Previous</a:t>
            </a:r>
            <a:r>
              <a:rPr lang="fr-FR" sz="36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works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4/19</a:t>
            </a:r>
            <a:endParaRPr lang="fr-FR" sz="16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248275"/>
            <a:ext cx="5048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test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1156" y="1628800"/>
            <a:ext cx="6162844" cy="446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8383" y="236538"/>
            <a:ext cx="75404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Microfabrications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366" name="Picture 6" descr="https://encrypted-tbn3.gstatic.com/images?q=tbn:ANd9GcStgMUo5IevAjAw8uL1UU14ZcuvYpHbt7LyJoEkrRhQ_tLdsP5V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968552" cy="3721620"/>
          </a:xfrm>
          <a:prstGeom prst="rect">
            <a:avLst/>
          </a:prstGeom>
          <a:noFill/>
        </p:spPr>
      </p:pic>
      <p:pic>
        <p:nvPicPr>
          <p:cNvPr id="15372" name="Picture 12" descr="https://encrypted-tbn0.gstatic.com/images?q=tbn:ANd9GcTs76gCnt7bbQU0ib2MrJFwn1DoKspSksXhn0c-QUHEo-TGmB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9396"/>
            <a:ext cx="5724128" cy="262860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5/19</a:t>
            </a:r>
            <a:endParaRPr lang="fr-FR" sz="16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64088" y="19888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+mn-lt"/>
              </a:rPr>
              <a:t>Diameter</a:t>
            </a:r>
            <a:r>
              <a:rPr lang="fr-FR" sz="2800" dirty="0" smtClean="0">
                <a:latin typeface="+mn-lt"/>
              </a:rPr>
              <a:t> = 4’’</a:t>
            </a:r>
            <a:endParaRPr lang="fr-FR" sz="2800" dirty="0">
              <a:latin typeface="+mn-lt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>
            <a:off x="3419872" y="2420888"/>
            <a:ext cx="1872208" cy="288032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0" y="4941168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+mn-lt"/>
              </a:rPr>
              <a:t>Diameter</a:t>
            </a:r>
            <a:r>
              <a:rPr lang="fr-FR" sz="2800" dirty="0" smtClean="0">
                <a:latin typeface="+mn-lt"/>
              </a:rPr>
              <a:t> = 0.6 mm</a:t>
            </a:r>
          </a:p>
          <a:p>
            <a:r>
              <a:rPr lang="fr-FR" sz="2800" dirty="0" err="1" smtClean="0">
                <a:latin typeface="+mn-lt"/>
              </a:rPr>
              <a:t>Length</a:t>
            </a:r>
            <a:r>
              <a:rPr lang="fr-FR" sz="2800" dirty="0" smtClean="0">
                <a:latin typeface="+mn-lt"/>
              </a:rPr>
              <a:t> = 10 cm</a:t>
            </a:r>
            <a:endParaRPr lang="fr-FR" sz="2800" dirty="0">
              <a:latin typeface="+mn-lt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3275856" y="5157192"/>
            <a:ext cx="1296144" cy="504056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099175" y="836712"/>
            <a:ext cx="3044825" cy="2925762"/>
            <a:chOff x="5670550" y="2957513"/>
            <a:chExt cx="3044825" cy="292576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5670550" y="2968625"/>
              <a:ext cx="3016250" cy="27971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11" descr="depass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5475" y="2957513"/>
              <a:ext cx="3009900" cy="2925762"/>
            </a:xfrm>
            <a:prstGeom prst="rect">
              <a:avLst/>
            </a:prstGeom>
            <a:noFill/>
          </p:spPr>
        </p:pic>
      </p:grpSp>
      <p:pic>
        <p:nvPicPr>
          <p:cNvPr id="10" name="Picture 2" descr="zoo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135" y="3725839"/>
            <a:ext cx="6209731" cy="29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SCF16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4937125" cy="370205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6/19</a:t>
            </a:r>
            <a:endParaRPr lang="fr-FR" sz="1600" dirty="0"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08383" y="236538"/>
            <a:ext cx="75404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Microfabrications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7/19</a:t>
            </a:r>
            <a:endParaRPr lang="fr-FR" sz="1600" dirty="0"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08383" y="236538"/>
            <a:ext cx="75404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Microfabrications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179512" y="1556792"/>
            <a:ext cx="6624736" cy="3447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Sputtering</a:t>
            </a:r>
            <a:r>
              <a:rPr lang="fr-FR" sz="2800" b="0" dirty="0" smtClean="0">
                <a:latin typeface="+mn-lt"/>
              </a:rPr>
              <a:t> of  </a:t>
            </a:r>
            <a:r>
              <a:rPr lang="fr-FR" sz="2800" b="0" dirty="0">
                <a:latin typeface="+mn-lt"/>
              </a:rPr>
              <a:t>Si</a:t>
            </a:r>
            <a:r>
              <a:rPr lang="fr-FR" sz="2800" b="0" baseline="-25000" dirty="0">
                <a:latin typeface="+mn-lt"/>
              </a:rPr>
              <a:t>3</a:t>
            </a:r>
            <a:r>
              <a:rPr lang="fr-FR" sz="2800" b="0" dirty="0">
                <a:latin typeface="+mn-lt"/>
              </a:rPr>
              <a:t>N</a:t>
            </a:r>
            <a:r>
              <a:rPr lang="fr-FR" sz="2800" b="0" baseline="-25000" dirty="0">
                <a:latin typeface="+mn-lt"/>
              </a:rPr>
              <a:t>4</a:t>
            </a:r>
            <a:r>
              <a:rPr lang="fr-FR" sz="2800" b="0" dirty="0">
                <a:latin typeface="+mn-lt"/>
              </a:rPr>
              <a:t> (200 nm</a:t>
            </a:r>
            <a:r>
              <a:rPr lang="fr-FR" sz="2800" b="0" dirty="0" smtClean="0">
                <a:latin typeface="+mn-lt"/>
              </a:rPr>
              <a:t>)</a:t>
            </a:r>
          </a:p>
          <a:p>
            <a:pPr algn="l"/>
            <a:endParaRPr lang="fr-FR" sz="1000" b="0" dirty="0" smtClean="0">
              <a:latin typeface="+mn-lt"/>
            </a:endParaRPr>
          </a:p>
          <a:p>
            <a:pPr algn="l">
              <a:buFontTx/>
              <a:buChar char="•"/>
            </a:pPr>
            <a:r>
              <a:rPr lang="fr-FR" sz="2800" b="0" dirty="0" smtClean="0">
                <a:latin typeface="+mn-lt"/>
              </a:rPr>
              <a:t> Evaporation of </a:t>
            </a:r>
            <a:r>
              <a:rPr lang="fr-FR" sz="2800" b="0" dirty="0">
                <a:latin typeface="+mn-lt"/>
              </a:rPr>
              <a:t>Ge + Au (400 + 20 nm</a:t>
            </a:r>
            <a:r>
              <a:rPr lang="fr-FR" sz="2800" b="0" dirty="0" smtClean="0">
                <a:latin typeface="+mn-lt"/>
              </a:rPr>
              <a:t>)</a:t>
            </a:r>
          </a:p>
          <a:p>
            <a:pPr algn="l">
              <a:buFontTx/>
              <a:buChar char="•"/>
            </a:pPr>
            <a:endParaRPr lang="fr-FR" sz="1000" b="0" dirty="0">
              <a:latin typeface="+mn-lt"/>
            </a:endParaRPr>
          </a:p>
          <a:p>
            <a:pPr algn="l">
              <a:buFontTx/>
              <a:buChar char="•"/>
            </a:pP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Cristallization</a:t>
            </a:r>
            <a:r>
              <a:rPr lang="fr-FR" sz="2800" b="0" dirty="0" smtClean="0">
                <a:latin typeface="+mn-lt"/>
              </a:rPr>
              <a:t> </a:t>
            </a:r>
            <a:r>
              <a:rPr lang="fr-FR" sz="2800" b="0" dirty="0" err="1" smtClean="0">
                <a:latin typeface="+mn-lt"/>
              </a:rPr>
              <a:t>Annealing</a:t>
            </a:r>
            <a:r>
              <a:rPr lang="fr-FR" sz="2800" b="0" dirty="0" smtClean="0">
                <a:latin typeface="+mn-lt"/>
              </a:rPr>
              <a:t> (2h </a:t>
            </a:r>
            <a:r>
              <a:rPr lang="fr-FR" sz="2800" b="0" dirty="0" err="1" smtClean="0">
                <a:latin typeface="+mn-lt"/>
              </a:rPr>
              <a:t>at</a:t>
            </a:r>
            <a:r>
              <a:rPr lang="fr-FR" sz="2800" b="0" dirty="0" smtClean="0">
                <a:latin typeface="+mn-lt"/>
              </a:rPr>
              <a:t> 300°C)</a:t>
            </a:r>
          </a:p>
          <a:p>
            <a:pPr algn="l">
              <a:buFontTx/>
              <a:buChar char="•"/>
            </a:pPr>
            <a:endParaRPr lang="fr-FR" sz="1000" b="0" dirty="0">
              <a:latin typeface="+mn-lt"/>
            </a:endParaRPr>
          </a:p>
          <a:p>
            <a:pPr algn="l">
              <a:buFontTx/>
              <a:buChar char="•"/>
            </a:pPr>
            <a:r>
              <a:rPr lang="fr-FR" sz="2800" b="0" dirty="0" smtClean="0">
                <a:latin typeface="+mn-lt"/>
              </a:rPr>
              <a:t> Au </a:t>
            </a:r>
            <a:r>
              <a:rPr lang="fr-FR" sz="2800" b="0" dirty="0" err="1" smtClean="0">
                <a:latin typeface="+mn-lt"/>
              </a:rPr>
              <a:t>Etch</a:t>
            </a:r>
            <a:endParaRPr lang="fr-FR" sz="2800" b="0" dirty="0">
              <a:latin typeface="+mn-lt"/>
            </a:endParaRPr>
          </a:p>
          <a:p>
            <a:pPr algn="l">
              <a:buFontTx/>
              <a:buChar char="•"/>
            </a:pPr>
            <a:endParaRPr lang="fr-FR" sz="1000" b="0" dirty="0">
              <a:latin typeface="+mn-lt"/>
            </a:endParaRPr>
          </a:p>
          <a:p>
            <a:pPr algn="l">
              <a:buFontTx/>
              <a:buChar char="•"/>
            </a:pPr>
            <a:r>
              <a:rPr lang="fr-FR" sz="2800" b="0" dirty="0">
                <a:latin typeface="+mn-lt"/>
              </a:rPr>
              <a:t> </a:t>
            </a:r>
            <a:r>
              <a:rPr lang="fr-FR" sz="2800" b="0" dirty="0" smtClean="0">
                <a:latin typeface="+mn-lt"/>
              </a:rPr>
              <a:t>Evaporation of Cr/Au (10 + 200 nm)</a:t>
            </a:r>
            <a:endParaRPr lang="fr-FR" sz="2800" b="0" dirty="0">
              <a:latin typeface="+mn-lt"/>
            </a:endParaRPr>
          </a:p>
          <a:p>
            <a:pPr algn="l">
              <a:buFontTx/>
              <a:buChar char="•"/>
            </a:pPr>
            <a:endParaRPr lang="fr-FR" sz="1000" b="0" dirty="0">
              <a:latin typeface="+mn-lt"/>
            </a:endParaRPr>
          </a:p>
          <a:p>
            <a:pPr algn="l">
              <a:buFontTx/>
              <a:buChar char="•"/>
            </a:pPr>
            <a:r>
              <a:rPr lang="fr-FR" sz="2800" b="0" dirty="0">
                <a:latin typeface="+mn-lt"/>
              </a:rPr>
              <a:t> </a:t>
            </a:r>
            <a:r>
              <a:rPr lang="fr-FR" sz="2800" b="0" dirty="0" err="1">
                <a:latin typeface="+mn-lt"/>
              </a:rPr>
              <a:t>Wire</a:t>
            </a:r>
            <a:r>
              <a:rPr lang="fr-FR" sz="2800" b="0" dirty="0">
                <a:latin typeface="+mn-lt"/>
              </a:rPr>
              <a:t> </a:t>
            </a:r>
            <a:r>
              <a:rPr lang="fr-FR" sz="2800" b="0" dirty="0" err="1">
                <a:latin typeface="+mn-lt"/>
              </a:rPr>
              <a:t>bonding</a:t>
            </a:r>
            <a:endParaRPr lang="fr-FR" sz="2800" b="0" dirty="0">
              <a:latin typeface="+mn-lt"/>
            </a:endParaRPr>
          </a:p>
        </p:txBody>
      </p:sp>
      <p:sp>
        <p:nvSpPr>
          <p:cNvPr id="14" name="Freeform 40"/>
          <p:cNvSpPr>
            <a:spLocks/>
          </p:cNvSpPr>
          <p:nvPr/>
        </p:nvSpPr>
        <p:spPr bwMode="auto">
          <a:xfrm>
            <a:off x="6959922" y="3289002"/>
            <a:ext cx="1050925" cy="736600"/>
          </a:xfrm>
          <a:custGeom>
            <a:avLst/>
            <a:gdLst/>
            <a:ahLst/>
            <a:cxnLst>
              <a:cxn ang="0">
                <a:pos x="0" y="464"/>
              </a:cxn>
              <a:cxn ang="0">
                <a:pos x="241" y="120"/>
              </a:cxn>
              <a:cxn ang="0">
                <a:pos x="662" y="0"/>
              </a:cxn>
            </a:cxnLst>
            <a:rect l="0" t="0" r="r" b="b"/>
            <a:pathLst>
              <a:path w="662" h="464">
                <a:moveTo>
                  <a:pt x="0" y="464"/>
                </a:moveTo>
                <a:cubicBezTo>
                  <a:pt x="65" y="330"/>
                  <a:pt x="131" y="197"/>
                  <a:pt x="241" y="120"/>
                </a:cubicBezTo>
                <a:cubicBezTo>
                  <a:pt x="351" y="43"/>
                  <a:pt x="506" y="21"/>
                  <a:pt x="66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41"/>
          <p:cNvSpPr>
            <a:spLocks/>
          </p:cNvSpPr>
          <p:nvPr/>
        </p:nvSpPr>
        <p:spPr bwMode="auto">
          <a:xfrm>
            <a:off x="7639372" y="3285827"/>
            <a:ext cx="1050925" cy="736600"/>
          </a:xfrm>
          <a:custGeom>
            <a:avLst/>
            <a:gdLst/>
            <a:ahLst/>
            <a:cxnLst>
              <a:cxn ang="0">
                <a:pos x="0" y="464"/>
              </a:cxn>
              <a:cxn ang="0">
                <a:pos x="241" y="120"/>
              </a:cxn>
              <a:cxn ang="0">
                <a:pos x="662" y="0"/>
              </a:cxn>
            </a:cxnLst>
            <a:rect l="0" t="0" r="r" b="b"/>
            <a:pathLst>
              <a:path w="662" h="464">
                <a:moveTo>
                  <a:pt x="0" y="464"/>
                </a:moveTo>
                <a:cubicBezTo>
                  <a:pt x="65" y="330"/>
                  <a:pt x="131" y="197"/>
                  <a:pt x="241" y="120"/>
                </a:cubicBezTo>
                <a:cubicBezTo>
                  <a:pt x="351" y="43"/>
                  <a:pt x="506" y="21"/>
                  <a:pt x="66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5762947" y="4284364"/>
            <a:ext cx="3057525" cy="231298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 sz="1400" dirty="0"/>
          </a:p>
          <a:p>
            <a:r>
              <a:rPr lang="fr-FR" dirty="0" err="1" smtClean="0"/>
              <a:t>Needle</a:t>
            </a:r>
            <a:endParaRPr lang="fr-FR" dirty="0"/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 rot="5400000">
            <a:off x="7128197" y="3463627"/>
            <a:ext cx="314325" cy="1692275"/>
          </a:xfrm>
          <a:prstGeom prst="moon">
            <a:avLst>
              <a:gd name="adj" fmla="val 50000"/>
            </a:avLst>
          </a:prstGeom>
          <a:solidFill>
            <a:srgbClr val="99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 rot="20997039">
            <a:off x="6797997" y="4090689"/>
            <a:ext cx="341313" cy="889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 rot="602961" flipH="1">
            <a:off x="7437760" y="4089102"/>
            <a:ext cx="341312" cy="88900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 rot="20997039">
            <a:off x="6785297" y="4046239"/>
            <a:ext cx="341313" cy="492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 rot="602961" flipH="1">
            <a:off x="7452047" y="4043064"/>
            <a:ext cx="341313" cy="492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6714878" y="4008139"/>
            <a:ext cx="431203" cy="233844"/>
            <a:chOff x="5774335" y="3330575"/>
            <a:chExt cx="431203" cy="233844"/>
          </a:xfrm>
        </p:grpSpPr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 rot="20997039">
              <a:off x="5864225" y="3330575"/>
              <a:ext cx="341313" cy="88900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/>
            <p:cNvSpPr/>
            <p:nvPr/>
          </p:nvSpPr>
          <p:spPr bwMode="auto">
            <a:xfrm rot="-720000">
              <a:off x="5774335" y="3365591"/>
              <a:ext cx="103601" cy="198828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 flipH="1">
            <a:off x="7434113" y="4016736"/>
            <a:ext cx="431203" cy="233844"/>
            <a:chOff x="5774335" y="3330575"/>
            <a:chExt cx="431203" cy="233844"/>
          </a:xfrm>
        </p:grpSpPr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 rot="20997039">
              <a:off x="5864225" y="3330575"/>
              <a:ext cx="341313" cy="88900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/>
            <p:cNvSpPr/>
            <p:nvPr/>
          </p:nvSpPr>
          <p:spPr bwMode="auto">
            <a:xfrm rot="-720000">
              <a:off x="5774335" y="3365591"/>
              <a:ext cx="103601" cy="198828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68500" y="236538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Microfabrications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8/19</a:t>
            </a:r>
            <a:endParaRPr lang="fr-FR" sz="1600" dirty="0">
              <a:latin typeface="+mn-lt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12750" y="908720"/>
            <a:ext cx="831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 dirty="0" err="1" smtClean="0">
                <a:latin typeface="+mn-lt"/>
              </a:rPr>
              <a:t>Microsensors</a:t>
            </a:r>
            <a:r>
              <a:rPr lang="fr-FR" sz="2800" dirty="0" smtClean="0">
                <a:latin typeface="+mn-lt"/>
              </a:rPr>
              <a:t> on </a:t>
            </a:r>
            <a:r>
              <a:rPr lang="fr-FR" sz="2800" dirty="0" err="1" smtClean="0">
                <a:latin typeface="+mn-lt"/>
              </a:rPr>
              <a:t>stainless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steel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medical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needle</a:t>
            </a:r>
            <a:endParaRPr lang="fr-FR" sz="2800" dirty="0">
              <a:latin typeface="+mn-lt"/>
            </a:endParaRPr>
          </a:p>
        </p:txBody>
      </p:sp>
      <p:pic>
        <p:nvPicPr>
          <p:cNvPr id="28" name="Picture 26" descr="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368" y="1412776"/>
            <a:ext cx="4294188" cy="3233737"/>
          </a:xfrm>
          <a:prstGeom prst="rect">
            <a:avLst/>
          </a:prstGeom>
          <a:noFill/>
        </p:spPr>
      </p:pic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364088" y="3711768"/>
            <a:ext cx="2579687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865880" y="3364428"/>
            <a:ext cx="14065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+mn-lt"/>
              </a:rPr>
              <a:t>500 µm</a:t>
            </a:r>
          </a:p>
        </p:txBody>
      </p:sp>
      <p:pic>
        <p:nvPicPr>
          <p:cNvPr id="31" name="Picture 7" descr="inox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44" y="1412776"/>
            <a:ext cx="4320480" cy="32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AutoShape 8"/>
          <p:cNvCxnSpPr>
            <a:cxnSpLocks noChangeShapeType="1"/>
          </p:cNvCxnSpPr>
          <p:nvPr/>
        </p:nvCxnSpPr>
        <p:spPr bwMode="auto">
          <a:xfrm>
            <a:off x="1403648" y="3090455"/>
            <a:ext cx="2592288" cy="144016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835696" y="2730415"/>
            <a:ext cx="134979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500 µm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35" name="Picture 3" descr="C:\Users\Mathilde\Documents\stage\photos aiguilles\bonding\inox52_x2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8809" r="10650"/>
          <a:stretch/>
        </p:blipFill>
        <p:spPr bwMode="auto">
          <a:xfrm>
            <a:off x="1691680" y="3596523"/>
            <a:ext cx="3672408" cy="32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22846" r="11572" b="24708"/>
          <a:stretch/>
        </p:blipFill>
        <p:spPr bwMode="auto">
          <a:xfrm>
            <a:off x="1511660" y="980728"/>
            <a:ext cx="6120680" cy="382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7677"/>
            <a:ext cx="9144000" cy="9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68500" y="236538"/>
            <a:ext cx="5207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 sz="3600" dirty="0" err="1" smtClean="0">
                <a:solidFill>
                  <a:srgbClr val="006600"/>
                </a:solidFill>
                <a:latin typeface="+mn-lt"/>
              </a:rPr>
              <a:t>Microfabrications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1968500" y="838200"/>
            <a:ext cx="5207000" cy="127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8" name="Bouée 7"/>
          <p:cNvSpPr/>
          <p:nvPr/>
        </p:nvSpPr>
        <p:spPr bwMode="auto">
          <a:xfrm>
            <a:off x="2339752" y="2420888"/>
            <a:ext cx="432048" cy="360040"/>
          </a:xfrm>
          <a:prstGeom prst="don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Bouée 8"/>
          <p:cNvSpPr/>
          <p:nvPr/>
        </p:nvSpPr>
        <p:spPr bwMode="auto">
          <a:xfrm>
            <a:off x="3491880" y="2420888"/>
            <a:ext cx="432048" cy="360040"/>
          </a:xfrm>
          <a:prstGeom prst="don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Bouée 9"/>
          <p:cNvSpPr/>
          <p:nvPr/>
        </p:nvSpPr>
        <p:spPr bwMode="auto">
          <a:xfrm>
            <a:off x="4355976" y="2420888"/>
            <a:ext cx="432048" cy="360040"/>
          </a:xfrm>
          <a:prstGeom prst="don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Bouée 10"/>
          <p:cNvSpPr/>
          <p:nvPr/>
        </p:nvSpPr>
        <p:spPr bwMode="auto">
          <a:xfrm>
            <a:off x="5220072" y="2420888"/>
            <a:ext cx="432048" cy="360040"/>
          </a:xfrm>
          <a:prstGeom prst="don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Bouée 11"/>
          <p:cNvSpPr/>
          <p:nvPr/>
        </p:nvSpPr>
        <p:spPr bwMode="auto">
          <a:xfrm>
            <a:off x="6156176" y="2420888"/>
            <a:ext cx="432048" cy="360040"/>
          </a:xfrm>
          <a:prstGeom prst="don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40352" y="654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9/19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514</Words>
  <Application>Microsoft Office PowerPoint</Application>
  <PresentationFormat>Affichage à l'écran (4:3)</PresentationFormat>
  <Paragraphs>115</Paragraphs>
  <Slides>20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Bonvilain</dc:creator>
  <cp:lastModifiedBy>bonvilai</cp:lastModifiedBy>
  <cp:revision>339</cp:revision>
  <dcterms:created xsi:type="dcterms:W3CDTF">2006-02-09T07:44:02Z</dcterms:created>
  <dcterms:modified xsi:type="dcterms:W3CDTF">2016-06-09T13:58:17Z</dcterms:modified>
</cp:coreProperties>
</file>