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Lst>
  <p:notesMasterIdLst>
    <p:notesMasterId r:id="rId39"/>
  </p:notesMasterIdLst>
  <p:sldIdLst>
    <p:sldId id="256" r:id="rId3"/>
    <p:sldId id="257" r:id="rId4"/>
    <p:sldId id="292" r:id="rId5"/>
    <p:sldId id="259" r:id="rId6"/>
    <p:sldId id="284" r:id="rId7"/>
    <p:sldId id="278" r:id="rId8"/>
    <p:sldId id="281" r:id="rId9"/>
    <p:sldId id="280" r:id="rId10"/>
    <p:sldId id="282" r:id="rId11"/>
    <p:sldId id="310" r:id="rId12"/>
    <p:sldId id="264" r:id="rId13"/>
    <p:sldId id="288" r:id="rId14"/>
    <p:sldId id="267" r:id="rId15"/>
    <p:sldId id="289" r:id="rId16"/>
    <p:sldId id="316" r:id="rId17"/>
    <p:sldId id="290" r:id="rId18"/>
    <p:sldId id="318" r:id="rId19"/>
    <p:sldId id="319" r:id="rId20"/>
    <p:sldId id="322" r:id="rId21"/>
    <p:sldId id="330" r:id="rId22"/>
    <p:sldId id="268" r:id="rId23"/>
    <p:sldId id="311" r:id="rId24"/>
    <p:sldId id="326" r:id="rId25"/>
    <p:sldId id="314" r:id="rId26"/>
    <p:sldId id="323" r:id="rId27"/>
    <p:sldId id="269" r:id="rId28"/>
    <p:sldId id="317" r:id="rId29"/>
    <p:sldId id="331" r:id="rId30"/>
    <p:sldId id="325" r:id="rId31"/>
    <p:sldId id="304" r:id="rId32"/>
    <p:sldId id="296" r:id="rId33"/>
    <p:sldId id="302" r:id="rId34"/>
    <p:sldId id="312" r:id="rId35"/>
    <p:sldId id="329" r:id="rId36"/>
    <p:sldId id="306" r:id="rId37"/>
    <p:sldId id="309"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33"/>
    <a:srgbClr val="FFCC00"/>
    <a:srgbClr val="FF33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78" d="100"/>
          <a:sy n="78" d="100"/>
        </p:scale>
        <p:origin x="-276"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2797A08-4796-42A7-A57B-E1DED6A027A4}" type="datetimeFigureOut">
              <a:rPr lang="en-US" smtClean="0"/>
              <a:pPr/>
              <a:t>11/5/2014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C33E1-B274-40EA-BBE8-5A948CC6FCCD}" type="slidenum">
              <a:rPr lang="en-US" smtClean="0"/>
              <a:pPr/>
              <a:t>‹#›</a:t>
            </a:fld>
            <a:endParaRPr lang="en-US"/>
          </a:p>
        </p:txBody>
      </p:sp>
    </p:spTree>
    <p:extLst>
      <p:ext uri="{BB962C8B-B14F-4D97-AF65-F5344CB8AC3E}">
        <p14:creationId xmlns:p14="http://schemas.microsoft.com/office/powerpoint/2010/main" xmlns="" val="131547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Of PPPM</a:t>
            </a:r>
            <a:endParaRPr lang="ru-RU" dirty="0"/>
          </a:p>
        </p:txBody>
      </p:sp>
      <p:sp>
        <p:nvSpPr>
          <p:cNvPr id="4" name="Номер слайда 3"/>
          <p:cNvSpPr>
            <a:spLocks noGrp="1"/>
          </p:cNvSpPr>
          <p:nvPr>
            <p:ph type="sldNum" sz="quarter" idx="10"/>
          </p:nvPr>
        </p:nvSpPr>
        <p:spPr/>
        <p:txBody>
          <a:bodyPr/>
          <a:lstStyle/>
          <a:p>
            <a:fld id="{A80C33E1-B274-40EA-BBE8-5A948CC6FCCD}" type="slidenum">
              <a:rPr lang="en-US" smtClean="0"/>
              <a:pPr/>
              <a:t>1</a:t>
            </a:fld>
            <a:endParaRPr lang="en-US"/>
          </a:p>
        </p:txBody>
      </p:sp>
    </p:spTree>
    <p:extLst>
      <p:ext uri="{BB962C8B-B14F-4D97-AF65-F5344CB8AC3E}">
        <p14:creationId xmlns:p14="http://schemas.microsoft.com/office/powerpoint/2010/main" xmlns="" val="135180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5C52E-61A3-4332-85BD-09983D04D070}" type="slidenum">
              <a:rPr lang="pt-PT"/>
              <a:pPr/>
              <a:t>3</a:t>
            </a:fld>
            <a:endParaRPr lang="pt-PT"/>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C33E1-B274-40EA-BBE8-5A948CC6FCCD}" type="slidenum">
              <a:rPr lang="en-US" smtClean="0"/>
              <a:pPr/>
              <a:t>18</a:t>
            </a:fld>
            <a:endParaRPr lang="en-US"/>
          </a:p>
        </p:txBody>
      </p:sp>
    </p:spTree>
    <p:extLst>
      <p:ext uri="{BB962C8B-B14F-4D97-AF65-F5344CB8AC3E}">
        <p14:creationId xmlns:p14="http://schemas.microsoft.com/office/powerpoint/2010/main" xmlns="" val="188277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7D6185-D4F8-4420-BACC-77A2F2A4C072}"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7D6185-D4F8-4420-BACC-77A2F2A4C072}"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D6185-D4F8-4420-BACC-77A2F2A4C072}"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D6185-D4F8-4420-BACC-77A2F2A4C072}"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D6185-D4F8-4420-BACC-77A2F2A4C072}"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D6185-D4F8-4420-BACC-77A2F2A4C072}"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7D6185-D4F8-4420-BACC-77A2F2A4C072}"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7D6185-D4F8-4420-BACC-77A2F2A4C072}"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7D6185-D4F8-4420-BACC-77A2F2A4C072}"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7D6185-D4F8-4420-BACC-77A2F2A4C072}"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D6185-D4F8-4420-BACC-77A2F2A4C072}"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10576-CC70-4D36-A2E0-0C1A8C22F1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7D6185-D4F8-4420-BACC-77A2F2A4C072}"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10576-CC70-4D36-A2E0-0C1A8C22F1F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47D6185-D4F8-4420-BACC-77A2F2A4C072}" type="datetimeFigureOut">
              <a:rPr lang="en-US" smtClean="0"/>
              <a:pPr/>
              <a:t>11/5/2014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8A10576-CC70-4D36-A2E0-0C1A8C22F1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47D6185-D4F8-4420-BACC-77A2F2A4C072}" type="datetimeFigureOut">
              <a:rPr lang="en-US" smtClean="0"/>
              <a:pPr/>
              <a:t>11/5/2014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8A10576-CC70-4D36-A2E0-0C1A8C22F1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D6185-D4F8-4420-BACC-77A2F2A4C072}" type="datetimeFigureOut">
              <a:rPr lang="en-US" smtClean="0"/>
              <a:pPr/>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10576-CC70-4D36-A2E0-0C1A8C22F1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8077200" cy="1673352"/>
          </a:xfrm>
          <a:solidFill>
            <a:srgbClr val="660033"/>
          </a:solidFill>
        </p:spPr>
        <p:txBody>
          <a:bodyPr>
            <a:normAutofit/>
          </a:bodyPr>
          <a:lstStyle/>
          <a:p>
            <a:pPr algn="ctr"/>
            <a:r>
              <a:rPr lang="en-US" sz="3200" dirty="0" err="1" smtClean="0">
                <a:latin typeface="Times New Roman" pitchFamily="18" charset="0"/>
                <a:cs typeface="Times New Roman" pitchFamily="18" charset="0"/>
              </a:rPr>
              <a:t>Endomicrobiota</a:t>
            </a:r>
            <a:r>
              <a:rPr lang="en-US" sz="3200" dirty="0" smtClean="0">
                <a:latin typeface="Times New Roman" pitchFamily="18" charset="0"/>
                <a:cs typeface="Times New Roman" pitchFamily="18" charset="0"/>
              </a:rPr>
              <a:t> and autoantibodies as</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 unique tandem of tools to manage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mental health through the view </a:t>
            </a:r>
            <a:r>
              <a:rPr lang="en-US" sz="3200" dirty="0">
                <a:latin typeface="Times New Roman" pitchFamily="18" charset="0"/>
                <a:cs typeface="Times New Roman" pitchFamily="18" charset="0"/>
              </a:rPr>
              <a:t>o</a:t>
            </a:r>
            <a:r>
              <a:rPr lang="en-US" sz="3200" dirty="0" smtClean="0">
                <a:latin typeface="Times New Roman" pitchFamily="18" charset="0"/>
                <a:cs typeface="Times New Roman" pitchFamily="18" charset="0"/>
              </a:rPr>
              <a:t>f PPPM</a:t>
            </a:r>
            <a:endParaRPr lang="en-US" sz="3200" dirty="0">
              <a:latin typeface="Times New Roman" pitchFamily="18" charset="0"/>
              <a:cs typeface="Times New Roman" pitchFamily="18" charset="0"/>
            </a:endParaRP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28575"/>
            <a:ext cx="6705600" cy="1417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85800" y="3352800"/>
            <a:ext cx="8001000" cy="1723549"/>
          </a:xfrm>
          <a:prstGeom prst="rect">
            <a:avLst/>
          </a:prstGeom>
          <a:solidFill>
            <a:srgbClr val="660033"/>
          </a:solidFill>
        </p:spPr>
        <p:txBody>
          <a:bodyPr wrap="square" rtlCol="0">
            <a:spAutoFit/>
          </a:bodyPr>
          <a:lstStyle/>
          <a:p>
            <a:pPr algn="ctr"/>
            <a:r>
              <a:rPr lang="en-US" sz="2200" b="1" dirty="0" smtClean="0">
                <a:solidFill>
                  <a:schemeClr val="bg1"/>
                </a:solidFill>
                <a:latin typeface="Times New Roman" pitchFamily="18" charset="0"/>
                <a:cs typeface="Times New Roman" pitchFamily="18" charset="0"/>
              </a:rPr>
              <a:t>Prof </a:t>
            </a:r>
            <a:r>
              <a:rPr lang="en-US" sz="2200" b="1" dirty="0" err="1" smtClean="0">
                <a:solidFill>
                  <a:schemeClr val="bg1"/>
                </a:solidFill>
                <a:latin typeface="Times New Roman" pitchFamily="18" charset="0"/>
                <a:cs typeface="Times New Roman" pitchFamily="18" charset="0"/>
              </a:rPr>
              <a:t>Afaf</a:t>
            </a:r>
            <a:r>
              <a:rPr lang="en-US" sz="2200" b="1" dirty="0" smtClean="0">
                <a:solidFill>
                  <a:schemeClr val="bg1"/>
                </a:solidFill>
                <a:latin typeface="Times New Roman" pitchFamily="18" charset="0"/>
                <a:cs typeface="Times New Roman" pitchFamily="18" charset="0"/>
              </a:rPr>
              <a:t> </a:t>
            </a:r>
            <a:r>
              <a:rPr lang="en-US" sz="2200" b="1" dirty="0">
                <a:solidFill>
                  <a:schemeClr val="bg1"/>
                </a:solidFill>
                <a:latin typeface="Times New Roman" pitchFamily="18" charset="0"/>
                <a:cs typeface="Times New Roman" pitchFamily="18" charset="0"/>
              </a:rPr>
              <a:t>K. </a:t>
            </a:r>
            <a:r>
              <a:rPr lang="en-US" sz="2200" b="1" dirty="0" smtClean="0">
                <a:solidFill>
                  <a:schemeClr val="bg1"/>
                </a:solidFill>
                <a:latin typeface="Times New Roman" pitchFamily="18" charset="0"/>
                <a:cs typeface="Times New Roman" pitchFamily="18" charset="0"/>
              </a:rPr>
              <a:t>El-</a:t>
            </a:r>
            <a:r>
              <a:rPr lang="en-US" sz="2200" b="1" dirty="0" err="1" smtClean="0">
                <a:solidFill>
                  <a:schemeClr val="bg1"/>
                </a:solidFill>
                <a:latin typeface="Times New Roman" pitchFamily="18" charset="0"/>
                <a:cs typeface="Times New Roman" pitchFamily="18" charset="0"/>
              </a:rPr>
              <a:t>Ansary</a:t>
            </a:r>
            <a:r>
              <a:rPr lang="en-US" sz="2200" b="1" dirty="0" smtClean="0">
                <a:solidFill>
                  <a:schemeClr val="bg1"/>
                </a:solidFill>
                <a:latin typeface="Times New Roman" pitchFamily="18" charset="0"/>
                <a:cs typeface="Times New Roman" pitchFamily="18" charset="0"/>
              </a:rPr>
              <a:t>, PhD</a:t>
            </a:r>
            <a:endParaRPr lang="en-US" sz="2200" b="1" dirty="0">
              <a:solidFill>
                <a:schemeClr val="bg1"/>
              </a:solidFill>
              <a:latin typeface="Times New Roman" pitchFamily="18" charset="0"/>
              <a:cs typeface="Times New Roman" pitchFamily="18" charset="0"/>
            </a:endParaRPr>
          </a:p>
          <a:p>
            <a:pPr algn="ctr"/>
            <a:r>
              <a:rPr lang="en-US" sz="1200" b="1" dirty="0" smtClean="0">
                <a:solidFill>
                  <a:schemeClr val="bg1"/>
                </a:solidFill>
                <a:latin typeface="Times New Roman" pitchFamily="18" charset="0"/>
                <a:cs typeface="Times New Roman" pitchFamily="18" charset="0"/>
              </a:rPr>
              <a:t>King </a:t>
            </a:r>
            <a:r>
              <a:rPr lang="en-US" sz="1200" b="1" dirty="0">
                <a:solidFill>
                  <a:schemeClr val="bg1"/>
                </a:solidFill>
                <a:latin typeface="Times New Roman" pitchFamily="18" charset="0"/>
                <a:cs typeface="Times New Roman" pitchFamily="18" charset="0"/>
              </a:rPr>
              <a:t>Saud University (Dept. of </a:t>
            </a:r>
            <a:r>
              <a:rPr lang="en-US" sz="1200" b="1" dirty="0" smtClean="0">
                <a:solidFill>
                  <a:schemeClr val="bg1"/>
                </a:solidFill>
                <a:latin typeface="Times New Roman" pitchFamily="18" charset="0"/>
                <a:cs typeface="Times New Roman" pitchFamily="18" charset="0"/>
              </a:rPr>
              <a:t>Biochemistry)</a:t>
            </a:r>
          </a:p>
          <a:p>
            <a:pPr algn="ctr"/>
            <a:r>
              <a:rPr lang="en-US" sz="1200" b="1" dirty="0" smtClean="0">
                <a:solidFill>
                  <a:schemeClr val="bg1"/>
                </a:solidFill>
                <a:latin typeface="Times New Roman" pitchFamily="18" charset="0"/>
                <a:cs typeface="Times New Roman" pitchFamily="18" charset="0"/>
              </a:rPr>
              <a:t>P.O </a:t>
            </a:r>
            <a:r>
              <a:rPr lang="en-US" sz="1200" b="1" dirty="0">
                <a:solidFill>
                  <a:schemeClr val="bg1"/>
                </a:solidFill>
                <a:latin typeface="Times New Roman" pitchFamily="18" charset="0"/>
                <a:cs typeface="Times New Roman" pitchFamily="18" charset="0"/>
              </a:rPr>
              <a:t>Box 22452, Zip Code 1149</a:t>
            </a:r>
          </a:p>
          <a:p>
            <a:pPr algn="ctr"/>
            <a:r>
              <a:rPr lang="en-US" sz="1200" b="1" dirty="0" smtClean="0">
                <a:solidFill>
                  <a:schemeClr val="bg1"/>
                </a:solidFill>
                <a:latin typeface="Times New Roman" pitchFamily="18" charset="0"/>
                <a:cs typeface="Times New Roman" pitchFamily="18" charset="0"/>
              </a:rPr>
              <a:t>Riyadh</a:t>
            </a:r>
            <a:r>
              <a:rPr lang="en-US" sz="1200" b="1" dirty="0">
                <a:solidFill>
                  <a:schemeClr val="bg1"/>
                </a:solidFill>
                <a:latin typeface="Times New Roman" pitchFamily="18" charset="0"/>
                <a:cs typeface="Times New Roman" pitchFamily="18" charset="0"/>
              </a:rPr>
              <a:t>, Kingdom Of Saudi Arabia</a:t>
            </a:r>
          </a:p>
          <a:p>
            <a:pPr algn="ctr"/>
            <a:r>
              <a:rPr lang="en-US" sz="1200" b="1" dirty="0" smtClean="0">
                <a:solidFill>
                  <a:schemeClr val="bg1"/>
                </a:solidFill>
                <a:latin typeface="Times New Roman" pitchFamily="18" charset="0"/>
                <a:cs typeface="Times New Roman" pitchFamily="18" charset="0"/>
              </a:rPr>
              <a:t>Tel</a:t>
            </a:r>
            <a:r>
              <a:rPr lang="en-US" sz="1200" b="1" dirty="0">
                <a:solidFill>
                  <a:schemeClr val="bg1"/>
                </a:solidFill>
                <a:latin typeface="Times New Roman" pitchFamily="18" charset="0"/>
                <a:cs typeface="Times New Roman" pitchFamily="18" charset="0"/>
              </a:rPr>
              <a:t>: 009661-4769137 </a:t>
            </a:r>
            <a:r>
              <a:rPr lang="en-US" sz="1200" b="1" dirty="0" smtClean="0">
                <a:solidFill>
                  <a:schemeClr val="bg1"/>
                </a:solidFill>
                <a:latin typeface="Times New Roman" pitchFamily="18" charset="0"/>
                <a:cs typeface="Times New Roman" pitchFamily="18" charset="0"/>
              </a:rPr>
              <a:t>ext. 1396</a:t>
            </a:r>
          </a:p>
          <a:p>
            <a:pPr algn="ctr"/>
            <a:r>
              <a:rPr lang="en-US" sz="1200" b="1" dirty="0" smtClean="0">
                <a:solidFill>
                  <a:schemeClr val="bg1"/>
                </a:solidFill>
                <a:latin typeface="Times New Roman" pitchFamily="18" charset="0"/>
                <a:cs typeface="Times New Roman" pitchFamily="18" charset="0"/>
              </a:rPr>
              <a:t>FAX: 009661-4769137</a:t>
            </a:r>
          </a:p>
          <a:p>
            <a:pPr algn="ctr"/>
            <a:r>
              <a:rPr lang="en-US" sz="1200" b="1" dirty="0" smtClean="0">
                <a:solidFill>
                  <a:schemeClr val="bg1"/>
                </a:solidFill>
                <a:latin typeface="Times New Roman" pitchFamily="18" charset="0"/>
                <a:cs typeface="Times New Roman" pitchFamily="18" charset="0"/>
              </a:rPr>
              <a:t>Email : </a:t>
            </a:r>
            <a:r>
              <a:rPr lang="en-US" sz="1200" b="1" dirty="0">
                <a:solidFill>
                  <a:schemeClr val="bg1"/>
                </a:solidFill>
                <a:latin typeface="Times New Roman" pitchFamily="18" charset="0"/>
                <a:cs typeface="Times New Roman" pitchFamily="18" charset="0"/>
              </a:rPr>
              <a:t>elansary@ksu.edu.sa</a:t>
            </a:r>
          </a:p>
          <a:p>
            <a:pPr algn="ctr"/>
            <a:r>
              <a:rPr lang="en-US" sz="1200" b="1" dirty="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             afafelansary@yahoo.com</a:t>
            </a:r>
            <a:endParaRPr lang="en-US" sz="1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2" cstate="print"/>
          <a:srcRect/>
          <a:stretch>
            <a:fillRect/>
          </a:stretch>
        </p:blipFill>
        <p:spPr bwMode="auto">
          <a:xfrm>
            <a:off x="4114800" y="2057400"/>
            <a:ext cx="5029200" cy="4800600"/>
          </a:xfrm>
          <a:prstGeom prst="rect">
            <a:avLst/>
          </a:prstGeom>
          <a:noFill/>
          <a:ln w="9525">
            <a:noFill/>
            <a:miter lim="800000"/>
            <a:headEnd/>
            <a:tailEnd/>
          </a:ln>
          <a:effectLst/>
        </p:spPr>
      </p:pic>
      <p:sp>
        <p:nvSpPr>
          <p:cNvPr id="8" name="TextBox 7"/>
          <p:cNvSpPr txBox="1"/>
          <p:nvPr/>
        </p:nvSpPr>
        <p:spPr>
          <a:xfrm>
            <a:off x="0" y="2057400"/>
            <a:ext cx="3886200" cy="5078313"/>
          </a:xfrm>
          <a:prstGeom prst="rect">
            <a:avLst/>
          </a:prstGeom>
          <a:noFill/>
        </p:spPr>
        <p:txBody>
          <a:bodyPr wrap="square" rtlCol="0">
            <a:spAutoFit/>
          </a:bodyPr>
          <a:lstStyle/>
          <a:p>
            <a:pPr algn="just">
              <a:buFont typeface="Wingdings" pitchFamily="2" charset="2"/>
              <a:buChar char="q"/>
            </a:pPr>
            <a:r>
              <a:rPr lang="en-US" dirty="0" smtClean="0">
                <a:latin typeface="Gisha" pitchFamily="34" charset="-79"/>
                <a:cs typeface="Gisha" pitchFamily="34" charset="-79"/>
              </a:rPr>
              <a:t>In recent years, interdisciplinary investigation has unveiled strong evidence for the existence of a bidirectional </a:t>
            </a:r>
            <a:r>
              <a:rPr lang="en-US" dirty="0" err="1" smtClean="0">
                <a:latin typeface="Gisha" pitchFamily="34" charset="-79"/>
                <a:cs typeface="Gisha" pitchFamily="34" charset="-79"/>
              </a:rPr>
              <a:t>signalling</a:t>
            </a:r>
            <a:r>
              <a:rPr lang="en-US" dirty="0" smtClean="0">
                <a:latin typeface="Gisha" pitchFamily="34" charset="-79"/>
                <a:cs typeface="Gisha" pitchFamily="34" charset="-79"/>
              </a:rPr>
              <a:t> between the intestine and the brain, the so called “gut–brain axis”. This communication system integrates neural, hormonal and immunological </a:t>
            </a:r>
            <a:r>
              <a:rPr lang="en-US" dirty="0" err="1" smtClean="0">
                <a:latin typeface="Gisha" pitchFamily="34" charset="-79"/>
                <a:cs typeface="Gisha" pitchFamily="34" charset="-79"/>
              </a:rPr>
              <a:t>signalling</a:t>
            </a:r>
            <a:r>
              <a:rPr lang="en-US" dirty="0" smtClean="0">
                <a:latin typeface="Gisha" pitchFamily="34" charset="-79"/>
                <a:cs typeface="Gisha" pitchFamily="34" charset="-79"/>
              </a:rPr>
              <a:t> between the gut and the brain (Collins et al., 2012). </a:t>
            </a:r>
          </a:p>
          <a:p>
            <a:pPr>
              <a:buNone/>
            </a:pPr>
            <a:endParaRPr lang="en-US" dirty="0" smtClean="0">
              <a:latin typeface="Gisha" pitchFamily="34" charset="-79"/>
              <a:cs typeface="Gisha" pitchFamily="34" charset="-79"/>
            </a:endParaRPr>
          </a:p>
          <a:p>
            <a:pPr algn="just">
              <a:buFont typeface="Wingdings" pitchFamily="2" charset="2"/>
              <a:buChar char="q"/>
            </a:pPr>
            <a:r>
              <a:rPr lang="en-US" dirty="0" smtClean="0">
                <a:latin typeface="Gisha" pitchFamily="34" charset="-79"/>
                <a:cs typeface="Gisha" pitchFamily="34" charset="-79"/>
              </a:rPr>
              <a:t>Moreover, the axis concept can be expanded to a “</a:t>
            </a:r>
            <a:r>
              <a:rPr lang="en-US" dirty="0" err="1" smtClean="0">
                <a:latin typeface="Gisha" pitchFamily="34" charset="-79"/>
                <a:cs typeface="Gisha" pitchFamily="34" charset="-79"/>
              </a:rPr>
              <a:t>microbiota</a:t>
            </a:r>
            <a:r>
              <a:rPr lang="en-US" dirty="0" smtClean="0">
                <a:latin typeface="Gisha" pitchFamily="34" charset="-79"/>
                <a:cs typeface="Gisha" pitchFamily="34" charset="-79"/>
              </a:rPr>
              <a:t>–gut–brain axis”, since not only the intestinal tract itself can affect the brain, but also its microbial inhabitants.</a:t>
            </a:r>
          </a:p>
          <a:p>
            <a:endParaRPr lang="en-US" dirty="0"/>
          </a:p>
        </p:txBody>
      </p:sp>
      <p:pic>
        <p:nvPicPr>
          <p:cNvPr id="52227" name="Picture 3"/>
          <p:cNvPicPr>
            <a:picLocks noChangeAspect="1" noChangeArrowheads="1"/>
          </p:cNvPicPr>
          <p:nvPr/>
        </p:nvPicPr>
        <p:blipFill>
          <a:blip r:embed="rId3" cstate="print"/>
          <a:srcRect/>
          <a:stretch>
            <a:fillRect/>
          </a:stretch>
        </p:blipFill>
        <p:spPr bwMode="auto">
          <a:xfrm>
            <a:off x="2501794" y="0"/>
            <a:ext cx="6642206" cy="3276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ox(in)">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box(in)">
                                      <p:cBhvr>
                                        <p:cTn id="12"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75191"/>
            <a:ext cx="3733800" cy="4625609"/>
          </a:xfrm>
        </p:spPr>
        <p:txBody>
          <a:bodyPr>
            <a:normAutofit fontScale="92500"/>
          </a:bodyPr>
          <a:lstStyle/>
          <a:p>
            <a:pPr algn="just">
              <a:buNone/>
            </a:pPr>
            <a:endParaRPr lang="en-US" dirty="0" smtClean="0">
              <a:latin typeface="Times New Roman" pitchFamily="18" charset="0"/>
              <a:cs typeface="Times New Roman" pitchFamily="18" charset="0"/>
            </a:endParaRPr>
          </a:p>
          <a:p>
            <a:pPr algn="just"/>
            <a:r>
              <a:rPr lang="en-US" sz="2400" dirty="0" smtClean="0">
                <a:latin typeface="Gisha" pitchFamily="34" charset="-79"/>
                <a:cs typeface="Gisha" pitchFamily="34" charset="-79"/>
              </a:rPr>
              <a:t>Based on the concept of molecular mimicry ,such microbial intestinal antigens could potentially trigger the production of </a:t>
            </a:r>
            <a:r>
              <a:rPr lang="en-US" sz="2400" dirty="0" err="1" smtClean="0">
                <a:latin typeface="Gisha" pitchFamily="34" charset="-79"/>
                <a:cs typeface="Gisha" pitchFamily="34" charset="-79"/>
              </a:rPr>
              <a:t>autoAbs</a:t>
            </a:r>
            <a:r>
              <a:rPr lang="en-US" sz="2400" dirty="0" smtClean="0">
                <a:latin typeface="Gisha" pitchFamily="34" charset="-79"/>
                <a:cs typeface="Gisha" pitchFamily="34" charset="-79"/>
              </a:rPr>
              <a:t> cross-reacting with regulatory peptides.</a:t>
            </a:r>
          </a:p>
          <a:p>
            <a:pPr algn="just"/>
            <a:r>
              <a:rPr lang="en-US" sz="2400" dirty="0" smtClean="0"/>
              <a:t>i.e. Autoimmune could be induced </a:t>
            </a:r>
            <a:r>
              <a:rPr lang="en-US" sz="2400" dirty="0" err="1" smtClean="0"/>
              <a:t>through‘mistaken</a:t>
            </a:r>
            <a:r>
              <a:rPr lang="en-US" sz="2400" dirty="0" smtClean="0"/>
              <a:t>-identity’ immune response.</a:t>
            </a:r>
            <a:endParaRPr lang="en-US" sz="2400" dirty="0">
              <a:latin typeface="Gisha" pitchFamily="34" charset="-79"/>
              <a:cs typeface="Gisha" pitchFamily="34" charset="-79"/>
            </a:endParaRPr>
          </a:p>
        </p:txBody>
      </p:sp>
      <p:pic>
        <p:nvPicPr>
          <p:cNvPr id="6" name="Picture 1"/>
          <p:cNvPicPr>
            <a:picLocks noChangeAspect="1" noChangeArrowheads="1"/>
          </p:cNvPicPr>
          <p:nvPr/>
        </p:nvPicPr>
        <p:blipFill>
          <a:blip r:embed="rId2" cstate="print"/>
          <a:srcRect/>
          <a:stretch>
            <a:fillRect/>
          </a:stretch>
        </p:blipFill>
        <p:spPr bwMode="auto">
          <a:xfrm>
            <a:off x="4419600" y="2514600"/>
            <a:ext cx="4419600" cy="3468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382000" cy="1252728"/>
          </a:xfrm>
        </p:spPr>
        <p:txBody>
          <a:bodyPr>
            <a:normAutofit/>
          </a:bodyPr>
          <a:lstStyle/>
          <a:p>
            <a:r>
              <a:rPr lang="en-US" sz="2800" dirty="0" smtClean="0">
                <a:latin typeface="Gisha" pitchFamily="34" charset="-79"/>
                <a:cs typeface="Gisha" pitchFamily="34" charset="-79"/>
              </a:rPr>
              <a:t>Strategies used to prove the interaction between </a:t>
            </a:r>
            <a:r>
              <a:rPr lang="en-US" sz="2800" dirty="0" err="1" smtClean="0">
                <a:latin typeface="Gisha" pitchFamily="34" charset="-79"/>
                <a:cs typeface="Gisha" pitchFamily="34" charset="-79"/>
              </a:rPr>
              <a:t>microbiota</a:t>
            </a:r>
            <a:r>
              <a:rPr lang="en-US" sz="2800" dirty="0" smtClean="0">
                <a:latin typeface="Gisha" pitchFamily="34" charset="-79"/>
                <a:cs typeface="Gisha" pitchFamily="34" charset="-79"/>
              </a:rPr>
              <a:t>-brain axis:</a:t>
            </a:r>
            <a:endParaRPr lang="en-US" sz="2800" dirty="0">
              <a:latin typeface="Gisha" pitchFamily="34" charset="-79"/>
              <a:cs typeface="Gisha" pitchFamily="34" charset="-79"/>
            </a:endParaRPr>
          </a:p>
        </p:txBody>
      </p:sp>
      <p:sp>
        <p:nvSpPr>
          <p:cNvPr id="3" name="Content Placeholder 2"/>
          <p:cNvSpPr>
            <a:spLocks noGrp="1"/>
          </p:cNvSpPr>
          <p:nvPr>
            <p:ph idx="1"/>
          </p:nvPr>
        </p:nvSpPr>
        <p:spPr>
          <a:xfrm>
            <a:off x="152400" y="1524001"/>
            <a:ext cx="4724400" cy="5334000"/>
          </a:xfrm>
        </p:spPr>
        <p:txBody>
          <a:bodyPr>
            <a:noAutofit/>
          </a:bodyPr>
          <a:lstStyle/>
          <a:p>
            <a:pPr marL="461772" indent="-342900" algn="just">
              <a:buAutoNum type="alphaUcParenBoth"/>
            </a:pPr>
            <a:r>
              <a:rPr lang="en-US" sz="1800" dirty="0" smtClean="0">
                <a:latin typeface="Gisha" pitchFamily="34" charset="-79"/>
                <a:cs typeface="Gisha" pitchFamily="34" charset="-79"/>
              </a:rPr>
              <a:t>Germ-free animal studies, where animals are born and reared in sterile conditions, allow to evaluate the effects of </a:t>
            </a:r>
            <a:r>
              <a:rPr lang="en-US" sz="1800" dirty="0" err="1" smtClean="0">
                <a:latin typeface="Gisha" pitchFamily="34" charset="-79"/>
                <a:cs typeface="Gisha" pitchFamily="34" charset="-79"/>
              </a:rPr>
              <a:t>microbiota</a:t>
            </a:r>
            <a:r>
              <a:rPr lang="en-US" sz="1800" dirty="0" smtClean="0">
                <a:latin typeface="Gisha" pitchFamily="34" charset="-79"/>
                <a:cs typeface="Gisha" pitchFamily="34" charset="-79"/>
              </a:rPr>
              <a:t> on CNS function. </a:t>
            </a:r>
          </a:p>
          <a:p>
            <a:pPr marL="461772" indent="-342900" algn="just">
              <a:buNone/>
            </a:pPr>
            <a:endParaRPr lang="en-US" sz="1800" dirty="0" smtClean="0">
              <a:latin typeface="Gisha" pitchFamily="34" charset="-79"/>
              <a:cs typeface="Gisha" pitchFamily="34" charset="-79"/>
            </a:endParaRPr>
          </a:p>
          <a:p>
            <a:pPr marL="461772" indent="-342900" algn="just">
              <a:buAutoNum type="alphaUcParenBoth"/>
            </a:pPr>
            <a:r>
              <a:rPr lang="en-US" sz="1800" dirty="0" smtClean="0">
                <a:latin typeface="Gisha" pitchFamily="34" charset="-79"/>
                <a:cs typeface="Gisha" pitchFamily="34" charset="-79"/>
              </a:rPr>
              <a:t>Treating animals with wide-spectrum antibiotics can greatly affect intestinal </a:t>
            </a:r>
            <a:r>
              <a:rPr lang="en-US" sz="1800" dirty="0" err="1" smtClean="0">
                <a:latin typeface="Gisha" pitchFamily="34" charset="-79"/>
                <a:cs typeface="Gisha" pitchFamily="34" charset="-79"/>
              </a:rPr>
              <a:t>microbiota</a:t>
            </a:r>
            <a:r>
              <a:rPr lang="en-US" sz="1800" dirty="0" smtClean="0">
                <a:latin typeface="Gisha" pitchFamily="34" charset="-79"/>
                <a:cs typeface="Gisha" pitchFamily="34" charset="-79"/>
              </a:rPr>
              <a:t> composition, a modulation that has been shown to affect behavior. </a:t>
            </a:r>
          </a:p>
          <a:p>
            <a:pPr marL="461772" indent="-342900" algn="just">
              <a:buAutoNum type="alphaUcParenBoth"/>
            </a:pPr>
            <a:endParaRPr lang="en-US" sz="1800" dirty="0" smtClean="0">
              <a:latin typeface="Gisha" pitchFamily="34" charset="-79"/>
              <a:cs typeface="Gisha" pitchFamily="34" charset="-79"/>
            </a:endParaRPr>
          </a:p>
          <a:p>
            <a:pPr marL="461772" indent="-342900" algn="just">
              <a:buNone/>
            </a:pPr>
            <a:r>
              <a:rPr lang="en-US" sz="1800" dirty="0" smtClean="0">
                <a:solidFill>
                  <a:srgbClr val="FFC000"/>
                </a:solidFill>
                <a:latin typeface="Gisha" pitchFamily="34" charset="-79"/>
                <a:cs typeface="Gisha" pitchFamily="34" charset="-79"/>
              </a:rPr>
              <a:t>(C) </a:t>
            </a:r>
            <a:r>
              <a:rPr lang="en-US" sz="1800" dirty="0" smtClean="0">
                <a:latin typeface="Gisha" pitchFamily="34" charset="-79"/>
                <a:cs typeface="Gisha" pitchFamily="34" charset="-79"/>
              </a:rPr>
              <a:t>Infection with intestinal pathogenic bacteria can induce anxiety-like </a:t>
            </a:r>
            <a:r>
              <a:rPr lang="en-US" sz="1800" dirty="0" err="1" smtClean="0">
                <a:latin typeface="Gisha" pitchFamily="34" charset="-79"/>
                <a:cs typeface="Gisha" pitchFamily="34" charset="-79"/>
              </a:rPr>
              <a:t>behaviours</a:t>
            </a:r>
            <a:r>
              <a:rPr lang="en-US" sz="1800" dirty="0" smtClean="0">
                <a:latin typeface="Gisha" pitchFamily="34" charset="-79"/>
                <a:cs typeface="Gisha" pitchFamily="34" charset="-79"/>
              </a:rPr>
              <a:t> in animals.</a:t>
            </a:r>
          </a:p>
          <a:p>
            <a:pPr marL="461772" indent="-342900" algn="just">
              <a:buNone/>
            </a:pPr>
            <a:endParaRPr lang="en-US" sz="1800" dirty="0" smtClean="0">
              <a:latin typeface="Gisha" pitchFamily="34" charset="-79"/>
              <a:cs typeface="Gisha" pitchFamily="34" charset="-79"/>
            </a:endParaRPr>
          </a:p>
          <a:p>
            <a:pPr algn="just">
              <a:buNone/>
            </a:pPr>
            <a:r>
              <a:rPr lang="en-US" sz="1800" dirty="0" smtClean="0">
                <a:latin typeface="Gisha" pitchFamily="34" charset="-79"/>
                <a:cs typeface="Gisha" pitchFamily="34" charset="-79"/>
              </a:rPr>
              <a:t> </a:t>
            </a:r>
            <a:r>
              <a:rPr lang="en-US" sz="1800" dirty="0" smtClean="0">
                <a:solidFill>
                  <a:srgbClr val="FFCC00"/>
                </a:solidFill>
                <a:latin typeface="Gisha" pitchFamily="34" charset="-79"/>
                <a:cs typeface="Gisha" pitchFamily="34" charset="-79"/>
              </a:rPr>
              <a:t>(D) </a:t>
            </a:r>
            <a:r>
              <a:rPr lang="en-US" sz="1800" dirty="0" err="1" smtClean="0">
                <a:latin typeface="Gisha" pitchFamily="34" charset="-79"/>
                <a:cs typeface="Gisha" pitchFamily="34" charset="-79"/>
              </a:rPr>
              <a:t>Probiotic</a:t>
            </a:r>
            <a:r>
              <a:rPr lang="en-US" sz="1800" dirty="0" smtClean="0">
                <a:latin typeface="Gisha" pitchFamily="34" charset="-79"/>
                <a:cs typeface="Gisha" pitchFamily="34" charset="-79"/>
              </a:rPr>
              <a:t> treatment which promote beneficial effects on intestinal health, and also improve behaviors associated with stress-related psychiatric conditions. </a:t>
            </a:r>
          </a:p>
          <a:p>
            <a:pPr>
              <a:buNone/>
            </a:pPr>
            <a:r>
              <a:rPr lang="en-US" sz="1400" dirty="0" smtClean="0"/>
              <a:t>   </a:t>
            </a:r>
            <a:endParaRPr lang="en-US" sz="1400" dirty="0"/>
          </a:p>
        </p:txBody>
      </p:sp>
      <p:pic>
        <p:nvPicPr>
          <p:cNvPr id="4" name="Picture 2"/>
          <p:cNvPicPr>
            <a:picLocks noChangeAspect="1" noChangeArrowheads="1"/>
          </p:cNvPicPr>
          <p:nvPr/>
        </p:nvPicPr>
        <p:blipFill>
          <a:blip r:embed="rId2" cstate="print"/>
          <a:srcRect/>
          <a:stretch>
            <a:fillRect/>
          </a:stretch>
        </p:blipFill>
        <p:spPr bwMode="auto">
          <a:xfrm>
            <a:off x="4971958" y="2743200"/>
            <a:ext cx="4172042" cy="2471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800" b="0" dirty="0" smtClean="0">
                <a:solidFill>
                  <a:srgbClr val="FFCC00"/>
                </a:solidFill>
              </a:rPr>
              <a:t>Gut–brain axis and neuroche</a:t>
            </a:r>
            <a:r>
              <a:rPr lang="en-US" sz="4800" b="0" dirty="0" smtClean="0">
                <a:solidFill>
                  <a:schemeClr val="accent1">
                    <a:lumMod val="60000"/>
                    <a:lumOff val="40000"/>
                  </a:schemeClr>
                </a:solidFill>
              </a:rPr>
              <a:t>mistry</a:t>
            </a:r>
            <a:r>
              <a:rPr lang="en-US" sz="4800" b="0" dirty="0" smtClean="0">
                <a:solidFill>
                  <a:schemeClr val="accent6">
                    <a:lumMod val="50000"/>
                  </a:schemeClr>
                </a:solidFill>
              </a:rPr>
              <a:t/>
            </a:r>
            <a:br>
              <a:rPr lang="en-US" sz="4800" b="0" dirty="0" smtClean="0">
                <a:solidFill>
                  <a:schemeClr val="accent6">
                    <a:lumMod val="50000"/>
                  </a:schemeClr>
                </a:solidFill>
              </a:rPr>
            </a:br>
            <a:endParaRPr lang="en-US" dirty="0"/>
          </a:p>
        </p:txBody>
      </p:sp>
      <p:sp>
        <p:nvSpPr>
          <p:cNvPr id="3" name="Content Placeholder 2"/>
          <p:cNvSpPr>
            <a:spLocks noGrp="1"/>
          </p:cNvSpPr>
          <p:nvPr>
            <p:ph idx="1"/>
          </p:nvPr>
        </p:nvSpPr>
        <p:spPr>
          <a:xfrm>
            <a:off x="381000" y="1775191"/>
            <a:ext cx="4572000" cy="4854209"/>
          </a:xfrm>
        </p:spPr>
        <p:txBody>
          <a:bodyPr>
            <a:normAutofit fontScale="77500" lnSpcReduction="20000"/>
          </a:bodyPr>
          <a:lstStyle/>
          <a:p>
            <a:pPr marL="342900" lvl="0" indent="-342900" algn="just">
              <a:spcBef>
                <a:spcPct val="20000"/>
              </a:spcBef>
              <a:buClrTx/>
              <a:buSzTx/>
              <a:buNone/>
              <a:defRPr/>
            </a:pPr>
            <a:r>
              <a:rPr lang="en-US" dirty="0" smtClean="0">
                <a:solidFill>
                  <a:srgbClr val="0F0505"/>
                </a:solidFill>
                <a:latin typeface="Times New Roman" pitchFamily="18" charset="0"/>
                <a:cs typeface="Times New Roman" pitchFamily="18" charset="0"/>
              </a:rPr>
              <a:t>    A critical question facing neuroscientists is:</a:t>
            </a:r>
          </a:p>
          <a:p>
            <a:pPr marL="342900" lvl="0" indent="-342900" algn="just">
              <a:spcBef>
                <a:spcPct val="20000"/>
              </a:spcBef>
              <a:buClrTx/>
              <a:buSzTx/>
              <a:buNone/>
              <a:defRPr/>
            </a:pPr>
            <a:r>
              <a:rPr lang="en-US" dirty="0" smtClean="0">
                <a:solidFill>
                  <a:srgbClr val="0F0505"/>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whether changes in behavior mediated by </a:t>
            </a:r>
            <a:r>
              <a:rPr lang="en-US" dirty="0" err="1" smtClean="0">
                <a:solidFill>
                  <a:srgbClr val="C00000"/>
                </a:solidFill>
                <a:latin typeface="Times New Roman" pitchFamily="18" charset="0"/>
                <a:cs typeface="Times New Roman" pitchFamily="18" charset="0"/>
              </a:rPr>
              <a:t>microbiota</a:t>
            </a:r>
            <a:r>
              <a:rPr lang="en-US" dirty="0" smtClean="0">
                <a:solidFill>
                  <a:srgbClr val="C00000"/>
                </a:solidFill>
                <a:latin typeface="Times New Roman" pitchFamily="18" charset="0"/>
                <a:cs typeface="Times New Roman" pitchFamily="18" charset="0"/>
              </a:rPr>
              <a:t> are a result of long-term changes in central signaling systems? OR not?</a:t>
            </a:r>
          </a:p>
          <a:p>
            <a:pPr marL="342900" lvl="0" indent="-342900" algn="just">
              <a:spcBef>
                <a:spcPct val="20000"/>
              </a:spcBef>
              <a:buClrTx/>
              <a:buSzTx/>
              <a:buNone/>
              <a:defRPr/>
            </a:pPr>
            <a:r>
              <a:rPr lang="en-US" dirty="0" smtClean="0">
                <a:solidFill>
                  <a:srgbClr val="0F0505"/>
                </a:solidFill>
                <a:latin typeface="Times New Roman" pitchFamily="18" charset="0"/>
                <a:cs typeface="Times New Roman" pitchFamily="18" charset="0"/>
              </a:rPr>
              <a:t>    To date, investigators have provided evidence: </a:t>
            </a:r>
          </a:p>
          <a:p>
            <a:pPr marL="342900" lvl="0" indent="-342900" algn="just">
              <a:spcBef>
                <a:spcPct val="20000"/>
              </a:spcBef>
              <a:buClrTx/>
              <a:buSzTx/>
              <a:buFont typeface="Wingdings" pitchFamily="2" charset="2"/>
              <a:buChar char="q"/>
              <a:defRPr/>
            </a:pPr>
            <a:r>
              <a:rPr lang="en-US" dirty="0" smtClean="0">
                <a:solidFill>
                  <a:srgbClr val="0F0505"/>
                </a:solidFill>
                <a:latin typeface="Times New Roman" pitchFamily="18" charset="0"/>
                <a:cs typeface="Times New Roman" pitchFamily="18" charset="0"/>
              </a:rPr>
              <a:t> </a:t>
            </a:r>
            <a:r>
              <a:rPr lang="en-US" dirty="0" err="1" smtClean="0">
                <a:solidFill>
                  <a:srgbClr val="0F0505"/>
                </a:solidFill>
                <a:latin typeface="Times New Roman" pitchFamily="18" charset="0"/>
                <a:cs typeface="Times New Roman" pitchFamily="18" charset="0"/>
              </a:rPr>
              <a:t>Neuroplasticity</a:t>
            </a:r>
            <a:r>
              <a:rPr lang="en-US" dirty="0" smtClean="0">
                <a:solidFill>
                  <a:srgbClr val="0F0505"/>
                </a:solidFill>
                <a:latin typeface="Times New Roman" pitchFamily="18" charset="0"/>
                <a:cs typeface="Times New Roman" pitchFamily="18" charset="0"/>
              </a:rPr>
              <a:t>-related systems and </a:t>
            </a:r>
          </a:p>
          <a:p>
            <a:pPr marL="342900" lvl="0" indent="-342900" algn="just">
              <a:spcBef>
                <a:spcPct val="20000"/>
              </a:spcBef>
              <a:buClrTx/>
              <a:buSzTx/>
              <a:buFont typeface="Wingdings" pitchFamily="2" charset="2"/>
              <a:buChar char="q"/>
              <a:defRPr/>
            </a:pPr>
            <a:r>
              <a:rPr lang="en-US" dirty="0" smtClean="0">
                <a:solidFill>
                  <a:srgbClr val="0F0505"/>
                </a:solidFill>
                <a:latin typeface="Times New Roman" pitchFamily="18" charset="0"/>
                <a:cs typeface="Times New Roman" pitchFamily="18" charset="0"/>
              </a:rPr>
              <a:t>    Neurotransmitter systems are influenced by the gut–brain axis.</a:t>
            </a:r>
          </a:p>
          <a:p>
            <a:endParaRPr lang="en-US" dirty="0"/>
          </a:p>
        </p:txBody>
      </p:sp>
      <p:sp>
        <p:nvSpPr>
          <p:cNvPr id="4" name="TextBox 3"/>
          <p:cNvSpPr txBox="1"/>
          <p:nvPr/>
        </p:nvSpPr>
        <p:spPr>
          <a:xfrm>
            <a:off x="6400800" y="2286000"/>
            <a:ext cx="1676400" cy="369332"/>
          </a:xfrm>
          <a:prstGeom prst="rect">
            <a:avLst/>
          </a:prstGeom>
          <a:noFill/>
        </p:spPr>
        <p:txBody>
          <a:bodyPr wrap="square" rtlCol="0">
            <a:spAutoFit/>
          </a:bodyPr>
          <a:lstStyle/>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486401" y="1765644"/>
            <a:ext cx="2869390" cy="202925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409780" y="4143134"/>
            <a:ext cx="2972220" cy="19528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box(in)">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ox(in)">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box(in)">
                                      <p:cBhvr>
                                        <p:cTn id="4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Bidirectional signaling in gut–brain axis.</a:t>
            </a:r>
            <a:endParaRPr lang="en-US" dirty="0"/>
          </a:p>
        </p:txBody>
      </p:sp>
      <p:pic>
        <p:nvPicPr>
          <p:cNvPr id="4" name="Content Placeholder 3" descr="D:\kuloth\2012\September\05-09-2012\nrn_aop\nrn3346-f1.jpg"/>
          <p:cNvPicPr>
            <a:picLocks noGrp="1" noChangeAspect="1" noChangeArrowheads="1"/>
          </p:cNvPicPr>
          <p:nvPr>
            <p:ph idx="1"/>
          </p:nvPr>
        </p:nvPicPr>
        <p:blipFill>
          <a:blip r:embed="rId2" cstate="print"/>
          <a:stretch>
            <a:fillRect/>
          </a:stretch>
        </p:blipFill>
        <p:spPr bwMode="auto">
          <a:xfrm>
            <a:off x="5410200" y="1676400"/>
            <a:ext cx="3194037" cy="4625975"/>
          </a:xfrm>
          <a:prstGeom prst="rect">
            <a:avLst/>
          </a:prstGeom>
          <a:noFill/>
          <a:ln w="9525">
            <a:noFill/>
            <a:miter lim="800000"/>
            <a:headEnd/>
            <a:tailEnd/>
          </a:ln>
        </p:spPr>
      </p:pic>
      <p:sp>
        <p:nvSpPr>
          <p:cNvPr id="6" name="TextBox 5"/>
          <p:cNvSpPr txBox="1"/>
          <p:nvPr/>
        </p:nvSpPr>
        <p:spPr>
          <a:xfrm>
            <a:off x="0" y="1447800"/>
            <a:ext cx="4648200" cy="4616648"/>
          </a:xfrm>
          <a:prstGeom prst="rect">
            <a:avLst/>
          </a:prstGeom>
          <a:noFill/>
        </p:spPr>
        <p:txBody>
          <a:bodyPr wrap="square" rtlCol="0">
            <a:spAutoFit/>
          </a:bodyPr>
          <a:lstStyle/>
          <a:p>
            <a:pPr algn="just"/>
            <a:r>
              <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Multiple potential direct and indirect pathways exist which include:</a:t>
            </a:r>
          </a:p>
          <a:p>
            <a:pPr algn="just"/>
            <a:endParaRPr lang="en-US"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Endocrine (</a:t>
            </a:r>
            <a:r>
              <a:rPr lang="en-US" dirty="0" err="1" smtClean="0">
                <a:latin typeface="Times New Roman" pitchFamily="18" charset="0"/>
                <a:cs typeface="Times New Roman" pitchFamily="18" charset="0"/>
              </a:rPr>
              <a:t>cortisol</a:t>
            </a:r>
            <a:r>
              <a:rPr lang="en-US" dirty="0" smtClean="0">
                <a:latin typeface="Times New Roman" pitchFamily="18" charset="0"/>
                <a:cs typeface="Times New Roman" pitchFamily="18" charset="0"/>
              </a:rPr>
              <a:t>),</a:t>
            </a:r>
          </a:p>
          <a:p>
            <a:pPr algn="just">
              <a:buFont typeface="Wingdings" pitchFamily="2" charset="2"/>
              <a:buChar char="q"/>
            </a:pPr>
            <a:r>
              <a:rPr lang="en-US" dirty="0" smtClean="0">
                <a:latin typeface="Times New Roman" pitchFamily="18" charset="0"/>
                <a:cs typeface="Times New Roman" pitchFamily="18" charset="0"/>
              </a:rPr>
              <a:t> Immune (cytokines) ,and </a:t>
            </a:r>
          </a:p>
          <a:p>
            <a:pPr algn="just">
              <a:buFont typeface="Wingdings" pitchFamily="2" charset="2"/>
              <a:buChar char="q"/>
            </a:pPr>
            <a:r>
              <a:rPr lang="en-US" dirty="0" smtClean="0">
                <a:latin typeface="Times New Roman" pitchFamily="18" charset="0"/>
                <a:cs typeface="Times New Roman" pitchFamily="18" charset="0"/>
              </a:rPr>
              <a:t> Neural (</a:t>
            </a:r>
            <a:r>
              <a:rPr lang="en-US" dirty="0" err="1" smtClean="0">
                <a:latin typeface="Times New Roman" pitchFamily="18" charset="0"/>
                <a:cs typeface="Times New Roman" pitchFamily="18" charset="0"/>
              </a:rPr>
              <a:t>vagus</a:t>
            </a:r>
            <a:r>
              <a:rPr lang="en-US" dirty="0" smtClean="0">
                <a:latin typeface="Times New Roman" pitchFamily="18" charset="0"/>
                <a:cs typeface="Times New Roman" pitchFamily="18" charset="0"/>
              </a:rPr>
              <a:t> and enteric nervous system) pathways. </a:t>
            </a:r>
          </a:p>
          <a:p>
            <a:pPr algn="just"/>
            <a:r>
              <a:rPr lang="en-US" sz="2400" dirty="0" smtClean="0">
                <a:solidFill>
                  <a:schemeClr val="accent2">
                    <a:lumMod val="50000"/>
                  </a:schemeClr>
                </a:solidFill>
                <a:latin typeface="Times New Roman" pitchFamily="18" charset="0"/>
                <a:cs typeface="Times New Roman" pitchFamily="18" charset="0"/>
              </a:rPr>
              <a:t>Effect of brain on gut </a:t>
            </a:r>
            <a:r>
              <a:rPr lang="en-US" sz="2400" dirty="0" err="1" smtClean="0">
                <a:solidFill>
                  <a:schemeClr val="accent2">
                    <a:lumMod val="50000"/>
                  </a:schemeClr>
                </a:solidFill>
                <a:latin typeface="Times New Roman" pitchFamily="18" charset="0"/>
                <a:cs typeface="Times New Roman" pitchFamily="18" charset="0"/>
              </a:rPr>
              <a:t>microbiota</a:t>
            </a:r>
            <a:r>
              <a:rPr lang="en-US" sz="2400" dirty="0" smtClean="0">
                <a:solidFill>
                  <a:schemeClr val="accent2">
                    <a:lumMod val="50000"/>
                  </a:schemeClr>
                </a:solidFill>
                <a:latin typeface="Times New Roman" pitchFamily="18" charset="0"/>
                <a:cs typeface="Times New Roman" pitchFamily="18" charset="0"/>
              </a:rPr>
              <a:t>:</a:t>
            </a:r>
          </a:p>
          <a:p>
            <a:pPr algn="just"/>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under conditions of stress. </a:t>
            </a:r>
          </a:p>
          <a:p>
            <a:pPr algn="just">
              <a:buFont typeface="Wingdings" pitchFamily="2" charset="2"/>
              <a:buChar char="q"/>
            </a:pPr>
            <a:r>
              <a:rPr lang="en-US" dirty="0" smtClean="0">
                <a:latin typeface="Times New Roman" pitchFamily="18" charset="0"/>
                <a:cs typeface="Times New Roman" pitchFamily="18" charset="0"/>
              </a:rPr>
              <a:t>The hypothalamus–pituitary–adrenal axis regulates </a:t>
            </a:r>
            <a:r>
              <a:rPr lang="en-US" dirty="0" err="1" smtClean="0">
                <a:latin typeface="Times New Roman" pitchFamily="18" charset="0"/>
                <a:cs typeface="Times New Roman" pitchFamily="18" charset="0"/>
              </a:rPr>
              <a:t>cortisol</a:t>
            </a:r>
            <a:r>
              <a:rPr lang="en-US" dirty="0" smtClean="0">
                <a:latin typeface="Times New Roman" pitchFamily="18" charset="0"/>
                <a:cs typeface="Times New Roman" pitchFamily="18" charset="0"/>
              </a:rPr>
              <a:t> secretion, and </a:t>
            </a:r>
            <a:r>
              <a:rPr lang="en-US" dirty="0" err="1" smtClean="0">
                <a:latin typeface="Times New Roman" pitchFamily="18" charset="0"/>
                <a:cs typeface="Times New Roman" pitchFamily="18" charset="0"/>
              </a:rPr>
              <a:t>cortisol</a:t>
            </a:r>
            <a:r>
              <a:rPr lang="en-US" dirty="0" smtClean="0">
                <a:latin typeface="Times New Roman" pitchFamily="18" charset="0"/>
                <a:cs typeface="Times New Roman" pitchFamily="18" charset="0"/>
              </a:rPr>
              <a:t> can affect immune cells (including cytokine secretion) both locally in the gut and systemically. </a:t>
            </a:r>
            <a:r>
              <a:rPr lang="en-US" dirty="0" err="1" smtClean="0">
                <a:latin typeface="Times New Roman" pitchFamily="18" charset="0"/>
                <a:cs typeface="Times New Roman" pitchFamily="18" charset="0"/>
              </a:rPr>
              <a:t>Cortisol</a:t>
            </a:r>
            <a:r>
              <a:rPr lang="en-US" dirty="0" smtClean="0">
                <a:latin typeface="Times New Roman" pitchFamily="18" charset="0"/>
                <a:cs typeface="Times New Roman" pitchFamily="18" charset="0"/>
              </a:rPr>
              <a:t> can also alter gut permeability and barrier function, and change gut </a:t>
            </a:r>
            <a:r>
              <a:rPr lang="en-US" dirty="0" err="1" smtClean="0">
                <a:latin typeface="Times New Roman" pitchFamily="18" charset="0"/>
                <a:cs typeface="Times New Roman" pitchFamily="18" charset="0"/>
              </a:rPr>
              <a:t>microbiota</a:t>
            </a:r>
            <a:r>
              <a:rPr lang="en-US" dirty="0" smtClean="0">
                <a:latin typeface="Times New Roman" pitchFamily="18" charset="0"/>
                <a:cs typeface="Times New Roman" pitchFamily="18" charset="0"/>
              </a:rPr>
              <a:t> composition. </a:t>
            </a:r>
            <a:endParaRPr lang="en-US" dirty="0"/>
          </a:p>
        </p:txBody>
      </p:sp>
      <p:sp>
        <p:nvSpPr>
          <p:cNvPr id="8" name="TextBox 7"/>
          <p:cNvSpPr txBox="1"/>
          <p:nvPr/>
        </p:nvSpPr>
        <p:spPr>
          <a:xfrm>
            <a:off x="152400" y="6096000"/>
            <a:ext cx="4648200" cy="861774"/>
          </a:xfrm>
          <a:prstGeom prst="rect">
            <a:avLst/>
          </a:prstGeom>
          <a:noFill/>
        </p:spPr>
        <p:txBody>
          <a:bodyPr wrap="square" rtlCol="0">
            <a:spAutoFit/>
          </a:bodyPr>
          <a:lstStyle/>
          <a:p>
            <a:r>
              <a:rPr lang="en-US" sz="1600" dirty="0" smtClean="0">
                <a:solidFill>
                  <a:srgbClr val="C00000"/>
                </a:solidFill>
                <a:latin typeface="Times New Roman" pitchFamily="18" charset="0"/>
                <a:cs typeface="Times New Roman" pitchFamily="18" charset="0"/>
              </a:rPr>
              <a:t>John F. </a:t>
            </a:r>
            <a:r>
              <a:rPr lang="en-US" sz="1600" dirty="0" err="1" smtClean="0">
                <a:solidFill>
                  <a:srgbClr val="C00000"/>
                </a:solidFill>
                <a:latin typeface="Times New Roman" pitchFamily="18" charset="0"/>
                <a:cs typeface="Times New Roman" pitchFamily="18" charset="0"/>
              </a:rPr>
              <a:t>Cryan</a:t>
            </a:r>
            <a:r>
              <a:rPr lang="en-US" sz="1600" dirty="0" smtClean="0">
                <a:solidFill>
                  <a:srgbClr val="C00000"/>
                </a:solidFill>
                <a:latin typeface="Times New Roman" pitchFamily="18" charset="0"/>
                <a:cs typeface="Times New Roman" pitchFamily="18" charset="0"/>
              </a:rPr>
              <a:t> &amp; Timothy G. </a:t>
            </a:r>
            <a:r>
              <a:rPr lang="en-US" sz="1600" dirty="0" err="1" smtClean="0">
                <a:solidFill>
                  <a:srgbClr val="C00000"/>
                </a:solidFill>
                <a:latin typeface="Times New Roman" pitchFamily="18" charset="0"/>
                <a:cs typeface="Times New Roman" pitchFamily="18" charset="0"/>
              </a:rPr>
              <a:t>Dinan</a:t>
            </a:r>
            <a:r>
              <a:rPr lang="en-US" sz="1600" dirty="0" smtClean="0">
                <a:solidFill>
                  <a:srgbClr val="C00000"/>
                </a:solidFill>
                <a:latin typeface="Times New Roman" pitchFamily="18" charset="0"/>
                <a:cs typeface="Times New Roman" pitchFamily="18" charset="0"/>
              </a:rPr>
              <a:t> Nature Reviews Neuroscience 13, 701-712 (October 2012)</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648200"/>
            <a:ext cx="8458200" cy="1295400"/>
          </a:xfrm>
        </p:spPr>
        <p:txBody>
          <a:bodyPr>
            <a:normAutofit fontScale="90000"/>
          </a:bodyPr>
          <a:lstStyle/>
          <a:p>
            <a:pPr algn="l"/>
            <a:r>
              <a:rPr lang="en-US" sz="3100" dirty="0" smtClean="0">
                <a:solidFill>
                  <a:srgbClr val="FFFF00"/>
                </a:solidFill>
                <a:latin typeface="Times New Roman" pitchFamily="18" charset="0"/>
                <a:cs typeface="Times New Roman" pitchFamily="18" charset="0"/>
              </a:rPr>
              <a:t>The gut </a:t>
            </a:r>
            <a:r>
              <a:rPr lang="en-US" sz="3100" dirty="0" err="1" smtClean="0">
                <a:solidFill>
                  <a:srgbClr val="FFFF00"/>
                </a:solidFill>
                <a:latin typeface="Times New Roman" pitchFamily="18" charset="0"/>
                <a:cs typeface="Times New Roman" pitchFamily="18" charset="0"/>
              </a:rPr>
              <a:t>microbiota</a:t>
            </a:r>
            <a:r>
              <a:rPr lang="en-US" sz="3100" dirty="0" smtClean="0">
                <a:solidFill>
                  <a:srgbClr val="FFFF00"/>
                </a:solidFill>
                <a:latin typeface="Times New Roman" pitchFamily="18" charset="0"/>
                <a:cs typeface="Times New Roman" pitchFamily="18" charset="0"/>
              </a:rPr>
              <a:t> can alter the levels of circulating cytokines, and this can have a marked effect on brain function.</a:t>
            </a:r>
            <a:r>
              <a:rPr lang="en-US" dirty="0" smtClean="0">
                <a:solidFill>
                  <a:srgbClr val="FFFF00"/>
                </a:solidFill>
                <a:latin typeface="Times New Roman" pitchFamily="18" charset="0"/>
                <a:cs typeface="Times New Roman" pitchFamily="18" charset="0"/>
              </a:rPr>
              <a:t> </a:t>
            </a:r>
            <a:r>
              <a:rPr lang="en-US" dirty="0" smtClean="0">
                <a:latin typeface="Times New Roman" pitchFamily="18" charset="0"/>
                <a:cs typeface="Times New Roman" pitchFamily="18" charset="0"/>
              </a:rPr>
              <a:t>brain function.</a:t>
            </a:r>
            <a:endParaRPr lang="en-US" dirty="0"/>
          </a:p>
        </p:txBody>
      </p:sp>
      <p:pic>
        <p:nvPicPr>
          <p:cNvPr id="8" name="Picture 7" descr="animated-brain-bulge.gif"/>
          <p:cNvPicPr>
            <a:picLocks noChangeAspect="1"/>
          </p:cNvPicPr>
          <p:nvPr/>
        </p:nvPicPr>
        <p:blipFill>
          <a:blip r:embed="rId2" cstate="print"/>
          <a:stretch>
            <a:fillRect/>
          </a:stretch>
        </p:blipFill>
        <p:spPr>
          <a:xfrm>
            <a:off x="2057400" y="838200"/>
            <a:ext cx="2857500" cy="2714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3" descr="D:\kuloth\2012\September\05-09-2012\nrn_aop\nrn3346-f1.jpg"/>
          <p:cNvPicPr>
            <a:picLocks noGrp="1" noChangeAspect="1" noChangeArrowheads="1"/>
          </p:cNvPicPr>
          <p:nvPr>
            <p:ph idx="1"/>
          </p:nvPr>
        </p:nvPicPr>
        <p:blipFill>
          <a:blip r:embed="rId2" cstate="print"/>
          <a:stretch>
            <a:fillRect/>
          </a:stretch>
        </p:blipFill>
        <p:spPr bwMode="auto">
          <a:xfrm>
            <a:off x="5257800" y="1447800"/>
            <a:ext cx="3581400" cy="2743200"/>
          </a:xfrm>
          <a:prstGeom prst="rect">
            <a:avLst/>
          </a:prstGeom>
          <a:noFill/>
          <a:ln w="9525">
            <a:noFill/>
            <a:miter lim="800000"/>
            <a:headEnd/>
            <a:tailEnd/>
          </a:ln>
        </p:spPr>
      </p:pic>
      <p:sp>
        <p:nvSpPr>
          <p:cNvPr id="5" name="Rectangle 4"/>
          <p:cNvSpPr/>
          <p:nvPr/>
        </p:nvSpPr>
        <p:spPr>
          <a:xfrm>
            <a:off x="381000" y="1524000"/>
            <a:ext cx="4572000" cy="5570756"/>
          </a:xfrm>
          <a:prstGeom prst="rect">
            <a:avLst/>
          </a:prstGeom>
        </p:spPr>
        <p:txBody>
          <a:bodyPr wrap="square">
            <a:spAutoFit/>
          </a:bodyPr>
          <a:lstStyle/>
          <a:p>
            <a:pPr algn="just"/>
            <a:endParaRPr lang="en-US" dirty="0" smtClean="0">
              <a:latin typeface="Times New Roman" pitchFamily="18" charset="0"/>
              <a:cs typeface="Times New Roman" pitchFamily="18" charset="0"/>
            </a:endParaRPr>
          </a:p>
          <a:p>
            <a:pPr algn="just">
              <a:buFont typeface="Wingdings" pitchFamily="2" charset="2"/>
              <a:buChar char="q"/>
            </a:pPr>
            <a:r>
              <a:rPr lang="en-US" sz="2400" dirty="0" smtClean="0">
                <a:latin typeface="Times New Roman" pitchFamily="18" charset="0"/>
                <a:cs typeface="Times New Roman" pitchFamily="18" charset="0"/>
              </a:rPr>
              <a:t>Both the </a:t>
            </a:r>
            <a:r>
              <a:rPr lang="en-US" sz="2400" dirty="0" err="1" smtClean="0">
                <a:latin typeface="Times New Roman" pitchFamily="18" charset="0"/>
                <a:cs typeface="Times New Roman" pitchFamily="18" charset="0"/>
              </a:rPr>
              <a:t>vagus</a:t>
            </a:r>
            <a:r>
              <a:rPr lang="en-US" sz="2400" dirty="0" smtClean="0">
                <a:latin typeface="Times New Roman" pitchFamily="18" charset="0"/>
                <a:cs typeface="Times New Roman" pitchFamily="18" charset="0"/>
              </a:rPr>
              <a:t> nerve and modulation of systemic tryptophan levels are strongly implicated in relaying the influence of the gut </a:t>
            </a:r>
            <a:r>
              <a:rPr lang="en-US" sz="2400" dirty="0" err="1" smtClean="0">
                <a:latin typeface="Times New Roman" pitchFamily="18" charset="0"/>
                <a:cs typeface="Times New Roman" pitchFamily="18" charset="0"/>
              </a:rPr>
              <a:t>microbiota</a:t>
            </a:r>
            <a:r>
              <a:rPr lang="en-US" sz="2400" dirty="0" smtClean="0">
                <a:latin typeface="Times New Roman" pitchFamily="18" charset="0"/>
                <a:cs typeface="Times New Roman" pitchFamily="18" charset="0"/>
              </a:rPr>
              <a:t> to the brain. </a:t>
            </a:r>
          </a:p>
          <a:p>
            <a:pPr algn="just"/>
            <a:endParaRPr lang="en-US" sz="2400" dirty="0" smtClean="0">
              <a:latin typeface="Times New Roman" pitchFamily="18" charset="0"/>
              <a:cs typeface="Times New Roman" pitchFamily="18" charset="0"/>
            </a:endParaRPr>
          </a:p>
          <a:p>
            <a:pPr algn="just">
              <a:buFont typeface="Wingdings" pitchFamily="2" charset="2"/>
              <a:buChar char="q"/>
            </a:pPr>
            <a:r>
              <a:rPr lang="en-US" sz="2400" dirty="0" smtClean="0">
                <a:latin typeface="Times New Roman" pitchFamily="18" charset="0"/>
                <a:cs typeface="Times New Roman" pitchFamily="18" charset="0"/>
              </a:rPr>
              <a:t>In addition, short-chain fatty acids (SCFAs) are </a:t>
            </a:r>
            <a:r>
              <a:rPr lang="en-US" sz="2400" dirty="0" err="1" smtClean="0">
                <a:latin typeface="Times New Roman" pitchFamily="18" charset="0"/>
                <a:cs typeface="Times New Roman" pitchFamily="18" charset="0"/>
              </a:rPr>
              <a:t>neuroactive</a:t>
            </a:r>
            <a:r>
              <a:rPr lang="en-US" sz="2400" dirty="0" smtClean="0">
                <a:latin typeface="Times New Roman" pitchFamily="18" charset="0"/>
                <a:cs typeface="Times New Roman" pitchFamily="18" charset="0"/>
              </a:rPr>
              <a:t> bacterial metabolites of dietary </a:t>
            </a:r>
            <a:r>
              <a:rPr lang="en-US" sz="2400" dirty="0" err="1" smtClean="0">
                <a:latin typeface="Times New Roman" pitchFamily="18" charset="0"/>
                <a:cs typeface="Times New Roman" pitchFamily="18" charset="0"/>
              </a:rPr>
              <a:t>fibres</a:t>
            </a:r>
            <a:r>
              <a:rPr lang="en-US" sz="2400" dirty="0" smtClean="0">
                <a:latin typeface="Times New Roman" pitchFamily="18" charset="0"/>
                <a:cs typeface="Times New Roman" pitchFamily="18" charset="0"/>
              </a:rPr>
              <a:t> that can also modulate brain and </a:t>
            </a:r>
            <a:r>
              <a:rPr lang="en-US" sz="2400" dirty="0" err="1" smtClean="0">
                <a:latin typeface="Times New Roman" pitchFamily="18" charset="0"/>
                <a:cs typeface="Times New Roman" pitchFamily="18" charset="0"/>
              </a:rPr>
              <a:t>behaviour</a:t>
            </a:r>
            <a:r>
              <a:rPr lang="en-US" sz="2400" dirty="0" smtClean="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r>
              <a:rPr lang="en-US" sz="1600" b="1" dirty="0" smtClean="0">
                <a:solidFill>
                  <a:srgbClr val="C00000"/>
                </a:solidFill>
                <a:latin typeface="Gisha" pitchFamily="34" charset="-79"/>
                <a:cs typeface="Gisha" pitchFamily="34" charset="-79"/>
              </a:rPr>
              <a:t>(IDO): the rate-limiting enzyme indoleamine-2,3-dioxygenase</a:t>
            </a:r>
          </a:p>
          <a:p>
            <a:pPr algn="just"/>
            <a:endParaRPr lang="en-US" dirty="0" smtClean="0">
              <a:latin typeface="Times New Roman" pitchFamily="18" charset="0"/>
              <a:cs typeface="Times New Roman" pitchFamily="18" charset="0"/>
            </a:endParaRPr>
          </a:p>
        </p:txBody>
      </p:sp>
      <p:pic>
        <p:nvPicPr>
          <p:cNvPr id="14337" name="Picture 1"/>
          <p:cNvPicPr>
            <a:picLocks noChangeAspect="1" noChangeArrowheads="1"/>
          </p:cNvPicPr>
          <p:nvPr/>
        </p:nvPicPr>
        <p:blipFill>
          <a:blip r:embed="rId3" cstate="print"/>
          <a:srcRect/>
          <a:stretch>
            <a:fillRect/>
          </a:stretch>
        </p:blipFill>
        <p:spPr bwMode="auto">
          <a:xfrm>
            <a:off x="5181600" y="4214916"/>
            <a:ext cx="3671300" cy="24144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Dysregulated</a:t>
            </a:r>
            <a:r>
              <a:rPr lang="en-US" dirty="0" smtClean="0"/>
              <a:t> gut-brain axis crosstalk</a:t>
            </a:r>
            <a:endParaRPr lang="en-US" dirty="0"/>
          </a:p>
        </p:txBody>
      </p:sp>
      <p:sp>
        <p:nvSpPr>
          <p:cNvPr id="3" name="Content Placeholder 2"/>
          <p:cNvSpPr>
            <a:spLocks noGrp="1"/>
          </p:cNvSpPr>
          <p:nvPr>
            <p:ph idx="1"/>
          </p:nvPr>
        </p:nvSpPr>
        <p:spPr>
          <a:xfrm>
            <a:off x="457200" y="1775191"/>
            <a:ext cx="8610600" cy="4625609"/>
          </a:xfrm>
        </p:spPr>
        <p:txBody>
          <a:bodyPr>
            <a:normAutofit fontScale="92500" lnSpcReduction="20000"/>
          </a:bodyPr>
          <a:lstStyle/>
          <a:p>
            <a:pPr>
              <a:buFont typeface="Wingdings" pitchFamily="2" charset="2"/>
              <a:buChar char="q"/>
            </a:pPr>
            <a:r>
              <a:rPr lang="en-US" dirty="0" err="1" smtClean="0">
                <a:latin typeface="Comic Sans MS" pitchFamily="66" charset="0"/>
              </a:rPr>
              <a:t>Dysregulated</a:t>
            </a:r>
            <a:r>
              <a:rPr lang="en-US" dirty="0" smtClean="0">
                <a:latin typeface="Comic Sans MS" pitchFamily="66" charset="0"/>
              </a:rPr>
              <a:t> cross-talk between the brain and the gut immune system may </a:t>
            </a:r>
            <a:r>
              <a:rPr lang="en-US" dirty="0">
                <a:latin typeface="Comic Sans MS" pitchFamily="66" charset="0"/>
              </a:rPr>
              <a:t>be an important contributor to the pathogenesis of several </a:t>
            </a:r>
            <a:r>
              <a:rPr lang="en-US" dirty="0" smtClean="0">
                <a:latin typeface="Comic Sans MS" pitchFamily="66" charset="0"/>
              </a:rPr>
              <a:t> neurological conditions</a:t>
            </a:r>
            <a:r>
              <a:rPr lang="en-US" dirty="0">
                <a:latin typeface="Comic Sans MS" pitchFamily="66" charset="0"/>
              </a:rPr>
              <a:t>, </a:t>
            </a:r>
            <a:r>
              <a:rPr lang="en-US" dirty="0" smtClean="0">
                <a:latin typeface="Comic Sans MS" pitchFamily="66" charset="0"/>
              </a:rPr>
              <a:t>including:</a:t>
            </a:r>
          </a:p>
          <a:p>
            <a:pPr>
              <a:buFont typeface="Wingdings" pitchFamily="2" charset="2"/>
              <a:buChar char="v"/>
            </a:pPr>
            <a:r>
              <a:rPr lang="en-US" dirty="0" smtClean="0">
                <a:latin typeface="Comic Sans MS" pitchFamily="66" charset="0"/>
              </a:rPr>
              <a:t>schizophrenia</a:t>
            </a:r>
            <a:r>
              <a:rPr lang="en-US" dirty="0">
                <a:latin typeface="Comic Sans MS" pitchFamily="66" charset="0"/>
              </a:rPr>
              <a:t>, </a:t>
            </a:r>
            <a:endParaRPr lang="en-US" dirty="0" smtClean="0">
              <a:latin typeface="Comic Sans MS" pitchFamily="66" charset="0"/>
            </a:endParaRPr>
          </a:p>
          <a:p>
            <a:pPr>
              <a:buFont typeface="Wingdings" pitchFamily="2" charset="2"/>
              <a:buChar char="v"/>
            </a:pPr>
            <a:r>
              <a:rPr lang="en-US" dirty="0" smtClean="0">
                <a:latin typeface="Comic Sans MS" pitchFamily="66" charset="0"/>
              </a:rPr>
              <a:t>mood </a:t>
            </a:r>
            <a:r>
              <a:rPr lang="en-US" dirty="0">
                <a:latin typeface="Comic Sans MS" pitchFamily="66" charset="0"/>
              </a:rPr>
              <a:t>disorders, </a:t>
            </a:r>
            <a:endParaRPr lang="en-US" dirty="0" smtClean="0">
              <a:latin typeface="Comic Sans MS" pitchFamily="66" charset="0"/>
            </a:endParaRPr>
          </a:p>
          <a:p>
            <a:pPr>
              <a:buFont typeface="Wingdings" pitchFamily="2" charset="2"/>
              <a:buChar char="v"/>
            </a:pPr>
            <a:r>
              <a:rPr lang="en-US" dirty="0" smtClean="0">
                <a:latin typeface="Comic Sans MS" pitchFamily="66" charset="0"/>
              </a:rPr>
              <a:t>obsessive-compulsive </a:t>
            </a:r>
            <a:r>
              <a:rPr lang="en-US" dirty="0">
                <a:latin typeface="Comic Sans MS" pitchFamily="66" charset="0"/>
              </a:rPr>
              <a:t>disorder, </a:t>
            </a:r>
            <a:endParaRPr lang="en-US" dirty="0" smtClean="0">
              <a:latin typeface="Comic Sans MS" pitchFamily="66" charset="0"/>
            </a:endParaRPr>
          </a:p>
          <a:p>
            <a:pPr>
              <a:buFont typeface="Wingdings" pitchFamily="2" charset="2"/>
              <a:buChar char="v"/>
            </a:pPr>
            <a:r>
              <a:rPr lang="en-US" dirty="0" smtClean="0">
                <a:latin typeface="Comic Sans MS" pitchFamily="66" charset="0"/>
              </a:rPr>
              <a:t>autism</a:t>
            </a:r>
            <a:r>
              <a:rPr lang="en-US" dirty="0">
                <a:latin typeface="Comic Sans MS" pitchFamily="66" charset="0"/>
              </a:rPr>
              <a:t>, </a:t>
            </a:r>
            <a:endParaRPr lang="en-US" dirty="0" smtClean="0">
              <a:latin typeface="Comic Sans MS" pitchFamily="66" charset="0"/>
            </a:endParaRPr>
          </a:p>
          <a:p>
            <a:pPr>
              <a:buFont typeface="Wingdings" pitchFamily="2" charset="2"/>
              <a:buChar char="v"/>
            </a:pPr>
            <a:r>
              <a:rPr lang="en-US" dirty="0">
                <a:latin typeface="Comic Sans MS" pitchFamily="66" charset="0"/>
              </a:rPr>
              <a:t> </a:t>
            </a:r>
            <a:r>
              <a:rPr lang="en-US" dirty="0" smtClean="0">
                <a:latin typeface="Comic Sans MS" pitchFamily="66" charset="0"/>
              </a:rPr>
              <a:t>attention-deficit/hyperactivity </a:t>
            </a:r>
            <a:r>
              <a:rPr lang="en-US" dirty="0">
                <a:latin typeface="Comic Sans MS" pitchFamily="66" charset="0"/>
              </a:rPr>
              <a:t>disorder, </a:t>
            </a:r>
            <a:endParaRPr lang="en-US" dirty="0" smtClean="0">
              <a:latin typeface="Comic Sans MS" pitchFamily="66" charset="0"/>
            </a:endParaRPr>
          </a:p>
          <a:p>
            <a:pPr>
              <a:buFont typeface="Wingdings" pitchFamily="2" charset="2"/>
              <a:buChar char="v"/>
            </a:pPr>
            <a:r>
              <a:rPr lang="en-US" dirty="0">
                <a:latin typeface="Comic Sans MS" pitchFamily="66" charset="0"/>
              </a:rPr>
              <a:t> </a:t>
            </a:r>
            <a:r>
              <a:rPr lang="en-US" dirty="0" smtClean="0">
                <a:latin typeface="Comic Sans MS" pitchFamily="66" charset="0"/>
              </a:rPr>
              <a:t> anorexia </a:t>
            </a:r>
            <a:r>
              <a:rPr lang="en-US" dirty="0">
                <a:latin typeface="Comic Sans MS" pitchFamily="66" charset="0"/>
              </a:rPr>
              <a:t>nervosa, </a:t>
            </a:r>
            <a:r>
              <a:rPr lang="en-US" dirty="0" smtClean="0">
                <a:latin typeface="Comic Sans MS" pitchFamily="66" charset="0"/>
              </a:rPr>
              <a:t>and </a:t>
            </a:r>
          </a:p>
          <a:p>
            <a:pPr>
              <a:buFont typeface="Wingdings" pitchFamily="2" charset="2"/>
              <a:buChar char="v"/>
            </a:pPr>
            <a:r>
              <a:rPr lang="en-US" dirty="0" smtClean="0">
                <a:latin typeface="Comic Sans MS" pitchFamily="66" charset="0"/>
              </a:rPr>
              <a:t>chronic </a:t>
            </a:r>
            <a:r>
              <a:rPr lang="en-US" dirty="0">
                <a:latin typeface="Comic Sans MS" pitchFamily="66" charset="0"/>
              </a:rPr>
              <a:t>fatigue syndrome</a:t>
            </a:r>
            <a:r>
              <a:rPr lang="en-US" dirty="0" smtClean="0">
                <a:latin typeface="Comic Sans MS" pitchFamily="66" charset="0"/>
              </a:rPr>
              <a:t>.</a:t>
            </a:r>
            <a:r>
              <a:rPr lang="en-US" baseline="30000" dirty="0" smtClean="0">
                <a:latin typeface="Comic Sans MS" pitchFamily="66" charset="0"/>
              </a:rPr>
              <a:t> </a:t>
            </a:r>
            <a:r>
              <a:rPr lang="en-US" dirty="0">
                <a:latin typeface="Comic Sans MS" pitchFamily="66" charset="0"/>
              </a:rPr>
              <a:t> </a:t>
            </a:r>
          </a:p>
        </p:txBody>
      </p:sp>
    </p:spTree>
    <p:extLst>
      <p:ext uri="{BB962C8B-B14F-4D97-AF65-F5344CB8AC3E}">
        <p14:creationId xmlns:p14="http://schemas.microsoft.com/office/powerpoint/2010/main" xmlns="" val="132957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75191"/>
            <a:ext cx="4876800" cy="4625609"/>
          </a:xfrm>
        </p:spPr>
        <p:txBody>
          <a:bodyPr>
            <a:normAutofit/>
          </a:bodyPr>
          <a:lstStyle/>
          <a:p>
            <a:pPr algn="just"/>
            <a:r>
              <a:rPr lang="en-US" dirty="0" smtClean="0"/>
              <a:t>In  </a:t>
            </a:r>
            <a:r>
              <a:rPr lang="en-US" dirty="0"/>
              <a:t>genetically susceptible individuals, altered gut </a:t>
            </a:r>
            <a:r>
              <a:rPr lang="en-US" dirty="0" err="1"/>
              <a:t>microbiota</a:t>
            </a:r>
            <a:r>
              <a:rPr lang="en-US" dirty="0"/>
              <a:t> may lead to disruption of the blood brain barrier and generation of </a:t>
            </a:r>
            <a:r>
              <a:rPr lang="en-US" dirty="0" smtClean="0"/>
              <a:t>brain-reactive autoantibodies. </a:t>
            </a:r>
            <a:endParaRPr lang="en-US" dirty="0"/>
          </a:p>
        </p:txBody>
      </p:sp>
      <p:pic>
        <p:nvPicPr>
          <p:cNvPr id="4" name="Picture 7" descr="http://www.bio.davidson.edu/courses/immunology/students/spring2000/woodall/restricted/bloodbrainbarr.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1" y="4459954"/>
            <a:ext cx="3200400" cy="2398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24737" y="1525430"/>
            <a:ext cx="3462064" cy="2741769"/>
          </a:xfrm>
          <a:prstGeom prst="rect">
            <a:avLst/>
          </a:prstGeom>
        </p:spPr>
      </p:pic>
    </p:spTree>
    <p:extLst>
      <p:ext uri="{BB962C8B-B14F-4D97-AF65-F5344CB8AC3E}">
        <p14:creationId xmlns:p14="http://schemas.microsoft.com/office/powerpoint/2010/main" xmlns="" val="1152435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Disruption of  the intestinal barrier</a:t>
            </a:r>
            <a:endParaRPr lang="en-US" dirty="0"/>
          </a:p>
        </p:txBody>
      </p:sp>
      <p:sp>
        <p:nvSpPr>
          <p:cNvPr id="3" name="Content Placeholder 2"/>
          <p:cNvSpPr>
            <a:spLocks noGrp="1"/>
          </p:cNvSpPr>
          <p:nvPr>
            <p:ph idx="1"/>
          </p:nvPr>
        </p:nvSpPr>
        <p:spPr>
          <a:xfrm>
            <a:off x="76200" y="1828800"/>
            <a:ext cx="5105400" cy="4625609"/>
          </a:xfrm>
        </p:spPr>
        <p:txBody>
          <a:bodyPr>
            <a:normAutofit/>
          </a:bodyPr>
          <a:lstStyle/>
          <a:p>
            <a:pPr marL="118872" indent="0" algn="just">
              <a:buNone/>
            </a:pPr>
            <a:r>
              <a:rPr lang="en-US" sz="2400" dirty="0"/>
              <a:t> </a:t>
            </a:r>
            <a:endParaRPr lang="en-US" sz="2400" dirty="0" smtClean="0"/>
          </a:p>
          <a:p>
            <a:pPr algn="just"/>
            <a:r>
              <a:rPr lang="en-US" sz="2400" dirty="0"/>
              <a:t>Healthy mucosa </a:t>
            </a:r>
            <a:r>
              <a:rPr lang="en-US" sz="2400" dirty="0" smtClean="0"/>
              <a:t>permits </a:t>
            </a:r>
            <a:r>
              <a:rPr lang="en-US" sz="2400" dirty="0"/>
              <a:t>nutrients to pass the barrier while blocking the entry of </a:t>
            </a:r>
            <a:r>
              <a:rPr lang="en-US" sz="2400" dirty="0" smtClean="0"/>
              <a:t>toxins. </a:t>
            </a:r>
          </a:p>
          <a:p>
            <a:pPr algn="just"/>
            <a:endParaRPr lang="en-US" sz="2400" dirty="0"/>
          </a:p>
          <a:p>
            <a:pPr algn="just"/>
            <a:endParaRPr lang="en-US" sz="2400" dirty="0" smtClean="0"/>
          </a:p>
          <a:p>
            <a:pPr algn="just"/>
            <a:r>
              <a:rPr lang="en-US" sz="2400" dirty="0" smtClean="0"/>
              <a:t>While in leaky </a:t>
            </a:r>
            <a:r>
              <a:rPr lang="en-US" sz="2400" dirty="0"/>
              <a:t>gut, the barrier is dysfunctional, blocking nutrients at the damaged villi while permitting toxins to enter the blood stream</a:t>
            </a:r>
            <a:r>
              <a:rPr lang="en-US" sz="2400" dirty="0" smtClean="0"/>
              <a:t>.</a:t>
            </a:r>
          </a:p>
          <a:p>
            <a:pPr marL="118872" indent="0" algn="just">
              <a:buNone/>
            </a:pPr>
            <a:endParaRPr lang="en-US" sz="240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1958340"/>
            <a:ext cx="2918532" cy="1995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52401" y="6324600"/>
            <a:ext cx="8158006" cy="830997"/>
          </a:xfrm>
          <a:prstGeom prst="rect">
            <a:avLst/>
          </a:prstGeom>
          <a:noFill/>
        </p:spPr>
        <p:txBody>
          <a:bodyPr wrap="square" rtlCol="0">
            <a:spAutoFit/>
          </a:bodyPr>
          <a:lstStyle/>
          <a:p>
            <a:r>
              <a:rPr lang="en-US" sz="1600" b="1" dirty="0" err="1">
                <a:solidFill>
                  <a:srgbClr val="002060"/>
                </a:solidFill>
              </a:rPr>
              <a:t>Hornig</a:t>
            </a:r>
            <a:r>
              <a:rPr lang="en-US" sz="1600" b="1" dirty="0">
                <a:solidFill>
                  <a:srgbClr val="002060"/>
                </a:solidFill>
              </a:rPr>
              <a:t> M. The role of microbes and autoimmunity in the pathogenesis of neuropsychiatric illness. </a:t>
            </a:r>
            <a:r>
              <a:rPr lang="en-US" sz="1600" b="1" dirty="0" err="1">
                <a:solidFill>
                  <a:srgbClr val="002060"/>
                </a:solidFill>
              </a:rPr>
              <a:t>Curr</a:t>
            </a:r>
            <a:r>
              <a:rPr lang="en-US" sz="1600" b="1" dirty="0">
                <a:solidFill>
                  <a:srgbClr val="002060"/>
                </a:solidFill>
              </a:rPr>
              <a:t> </a:t>
            </a:r>
            <a:r>
              <a:rPr lang="en-US" sz="1600" b="1" dirty="0" err="1">
                <a:solidFill>
                  <a:srgbClr val="002060"/>
                </a:solidFill>
              </a:rPr>
              <a:t>Opin</a:t>
            </a:r>
            <a:r>
              <a:rPr lang="en-US" sz="1600" b="1" dirty="0">
                <a:solidFill>
                  <a:srgbClr val="002060"/>
                </a:solidFill>
              </a:rPr>
              <a:t> </a:t>
            </a:r>
            <a:r>
              <a:rPr lang="en-US" sz="1600" b="1" dirty="0" err="1">
                <a:solidFill>
                  <a:srgbClr val="002060"/>
                </a:solidFill>
              </a:rPr>
              <a:t>Rheumatol</a:t>
            </a:r>
            <a:r>
              <a:rPr lang="en-US" sz="1600" b="1" dirty="0">
                <a:solidFill>
                  <a:srgbClr val="002060"/>
                </a:solidFill>
              </a:rPr>
              <a:t>. </a:t>
            </a:r>
            <a:r>
              <a:rPr lang="en-US" sz="1600" b="1" dirty="0" smtClean="0">
                <a:solidFill>
                  <a:srgbClr val="002060"/>
                </a:solidFill>
              </a:rPr>
              <a:t>2013, 25(4</a:t>
            </a:r>
            <a:r>
              <a:rPr lang="en-US" sz="1600" b="1" dirty="0">
                <a:solidFill>
                  <a:srgbClr val="002060"/>
                </a:solidFill>
              </a:rPr>
              <a:t>):488-795</a:t>
            </a:r>
            <a:endParaRPr lang="en-US" sz="1600" dirty="0">
              <a:solidFill>
                <a:srgbClr val="002060"/>
              </a:solidFill>
            </a:endParaRPr>
          </a:p>
          <a:p>
            <a:endParaRPr lang="en-US" sz="1600" dirty="0">
              <a:solidFill>
                <a:srgbClr val="002060"/>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5515" y="4191000"/>
            <a:ext cx="2857501"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5302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smtClean="0">
                <a:latin typeface="Gisha" pitchFamily="34" charset="-79"/>
                <a:cs typeface="Gisha" pitchFamily="34" charset="-79"/>
              </a:rPr>
              <a:t>Endomicrobiota</a:t>
            </a:r>
            <a:endParaRPr lang="en-US" b="0" dirty="0">
              <a:latin typeface="Gisha" pitchFamily="34" charset="-79"/>
              <a:cs typeface="Gisha" pitchFamily="34" charset="-79"/>
            </a:endParaRPr>
          </a:p>
        </p:txBody>
      </p:sp>
      <p:sp>
        <p:nvSpPr>
          <p:cNvPr id="3" name="Content Placeholder 2"/>
          <p:cNvSpPr>
            <a:spLocks noGrp="1"/>
          </p:cNvSpPr>
          <p:nvPr>
            <p:ph idx="1"/>
          </p:nvPr>
        </p:nvSpPr>
        <p:spPr>
          <a:xfrm>
            <a:off x="0" y="1676400"/>
            <a:ext cx="4343400" cy="5082809"/>
          </a:xfrm>
        </p:spPr>
        <p:txBody>
          <a:bodyPr>
            <a:normAutofit fontScale="92500" lnSpcReduction="20000"/>
          </a:bodyPr>
          <a:lstStyle/>
          <a:p>
            <a:pPr algn="just"/>
            <a:r>
              <a:rPr lang="en-US" sz="2400" dirty="0" smtClean="0">
                <a:latin typeface="Gisha" pitchFamily="34" charset="-79"/>
                <a:cs typeface="Gisha" pitchFamily="34" charset="-79"/>
              </a:rPr>
              <a:t>The healthy human small and large intestine is home to hundreds of trillions of bacteria, viruses, and fungi and so it is the largest and most complex component of the immune system.</a:t>
            </a:r>
          </a:p>
          <a:p>
            <a:pPr marL="118872" indent="0" algn="just">
              <a:buNone/>
            </a:pPr>
            <a:endParaRPr lang="en-US" sz="2400" dirty="0" smtClean="0">
              <a:latin typeface="Gisha" pitchFamily="34" charset="-79"/>
              <a:cs typeface="Gisha" pitchFamily="34" charset="-79"/>
            </a:endParaRPr>
          </a:p>
          <a:p>
            <a:pPr algn="just"/>
            <a:r>
              <a:rPr lang="en-US" sz="2400" dirty="0">
                <a:latin typeface="Gisha" pitchFamily="34" charset="-79"/>
                <a:cs typeface="Gisha" pitchFamily="34" charset="-79"/>
              </a:rPr>
              <a:t>Humans are </a:t>
            </a:r>
            <a:r>
              <a:rPr lang="en-US" sz="2400" dirty="0" err="1">
                <a:latin typeface="Gisha" pitchFamily="34" charset="-79"/>
                <a:cs typeface="Gisha" pitchFamily="34" charset="-79"/>
              </a:rPr>
              <a:t>supraorganisms</a:t>
            </a:r>
            <a:r>
              <a:rPr lang="en-US" sz="2400" dirty="0">
                <a:latin typeface="Gisha" pitchFamily="34" charset="-79"/>
                <a:cs typeface="Gisha" pitchFamily="34" charset="-79"/>
              </a:rPr>
              <a:t> consisting of both human cells and microbial cells, particularly the gut </a:t>
            </a:r>
            <a:r>
              <a:rPr lang="en-US" sz="2400" dirty="0" err="1">
                <a:latin typeface="Gisha" pitchFamily="34" charset="-79"/>
                <a:cs typeface="Gisha" pitchFamily="34" charset="-79"/>
              </a:rPr>
              <a:t>microbiota</a:t>
            </a:r>
            <a:r>
              <a:rPr lang="en-US" sz="2400" dirty="0">
                <a:latin typeface="Gisha" pitchFamily="34" charset="-79"/>
                <a:cs typeface="Gisha" pitchFamily="34" charset="-79"/>
              </a:rPr>
              <a:t>. The gut </a:t>
            </a:r>
            <a:r>
              <a:rPr lang="en-US" sz="2400" dirty="0" err="1">
                <a:latin typeface="Gisha" pitchFamily="34" charset="-79"/>
                <a:cs typeface="Gisha" pitchFamily="34" charset="-79"/>
              </a:rPr>
              <a:t>microbiota</a:t>
            </a:r>
            <a:r>
              <a:rPr lang="en-US" sz="2400" dirty="0">
                <a:latin typeface="Gisha" pitchFamily="34" charset="-79"/>
                <a:cs typeface="Gisha" pitchFamily="34" charset="-79"/>
              </a:rPr>
              <a:t> interacts with host genetics and the environment (mainly diet) to influence the health of the human host</a:t>
            </a:r>
            <a:r>
              <a:rPr lang="en-US" sz="2400" dirty="0"/>
              <a:t>…</a:t>
            </a:r>
          </a:p>
        </p:txBody>
      </p:sp>
      <p:pic>
        <p:nvPicPr>
          <p:cNvPr id="1026" name="Picture 2"/>
          <p:cNvPicPr>
            <a:picLocks noChangeAspect="1" noChangeArrowheads="1"/>
          </p:cNvPicPr>
          <p:nvPr/>
        </p:nvPicPr>
        <p:blipFill>
          <a:blip r:embed="rId2" cstate="print"/>
          <a:srcRect/>
          <a:stretch>
            <a:fillRect/>
          </a:stretch>
        </p:blipFill>
        <p:spPr bwMode="auto">
          <a:xfrm>
            <a:off x="4867247" y="1600200"/>
            <a:ext cx="4131859" cy="2667000"/>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4116070"/>
            <a:ext cx="4495800" cy="2772410"/>
          </a:xfrm>
          <a:prstGeom prst="rect">
            <a:avLst/>
          </a:prstGeom>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80040" y="228600"/>
            <a:ext cx="1897063" cy="113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75191"/>
            <a:ext cx="8458200" cy="4625609"/>
          </a:xfrm>
        </p:spPr>
        <p:txBody>
          <a:bodyPr/>
          <a:lstStyle/>
          <a:p>
            <a:pPr algn="just"/>
            <a:r>
              <a:rPr lang="en-US" sz="2400" dirty="0">
                <a:latin typeface="Gisha" pitchFamily="34" charset="-79"/>
                <a:cs typeface="Gisha" pitchFamily="34" charset="-79"/>
              </a:rPr>
              <a:t>Changes in the </a:t>
            </a:r>
            <a:r>
              <a:rPr lang="en-US" sz="2400" dirty="0" err="1">
                <a:latin typeface="Gisha" pitchFamily="34" charset="-79"/>
                <a:cs typeface="Gisha" pitchFamily="34" charset="-79"/>
              </a:rPr>
              <a:t>microbiome</a:t>
            </a:r>
            <a:r>
              <a:rPr lang="en-US" sz="2400" dirty="0">
                <a:latin typeface="Gisha" pitchFamily="34" charset="-79"/>
                <a:cs typeface="Gisha" pitchFamily="34" charset="-79"/>
              </a:rPr>
              <a:t> may alter the central nervous system via disruption of the integrity of the epithelial barrier of the intestine by the entry of bacterial proteins with </a:t>
            </a:r>
            <a:r>
              <a:rPr lang="en-US" sz="2400" u="sng" dirty="0" err="1">
                <a:solidFill>
                  <a:schemeClr val="accent3">
                    <a:lumMod val="50000"/>
                  </a:schemeClr>
                </a:solidFill>
                <a:latin typeface="Gisha" pitchFamily="34" charset="-79"/>
                <a:cs typeface="Gisha" pitchFamily="34" charset="-79"/>
              </a:rPr>
              <a:t>neuroactive</a:t>
            </a:r>
            <a:r>
              <a:rPr lang="en-US" sz="2400" u="sng" dirty="0">
                <a:solidFill>
                  <a:schemeClr val="accent3">
                    <a:lumMod val="50000"/>
                  </a:schemeClr>
                </a:solidFill>
                <a:latin typeface="Gisha" pitchFamily="34" charset="-79"/>
                <a:cs typeface="Gisha" pitchFamily="34" charset="-79"/>
              </a:rPr>
              <a:t> </a:t>
            </a:r>
            <a:r>
              <a:rPr lang="en-US" sz="2400" dirty="0">
                <a:latin typeface="Gisha" pitchFamily="34" charset="-79"/>
                <a:cs typeface="Gisha" pitchFamily="34" charset="-79"/>
              </a:rPr>
              <a:t>properties into the circulation.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3505200"/>
            <a:ext cx="7467600" cy="2854313"/>
          </a:xfrm>
          <a:prstGeom prst="rect">
            <a:avLst/>
          </a:prstGeom>
        </p:spPr>
      </p:pic>
    </p:spTree>
    <p:extLst>
      <p:ext uri="{BB962C8B-B14F-4D97-AF65-F5344CB8AC3E}">
        <p14:creationId xmlns:p14="http://schemas.microsoft.com/office/powerpoint/2010/main" xmlns="" val="13028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solidFill>
                  <a:srgbClr val="FFCC00"/>
                </a:solidFill>
              </a:rPr>
              <a:t>Autoantibodies</a:t>
            </a:r>
            <a:r>
              <a:rPr lang="en-US" sz="4000" dirty="0" smtClean="0">
                <a:solidFill>
                  <a:srgbClr val="FFCC00"/>
                </a:solidFill>
              </a:rPr>
              <a:t> mediating gut-brain axis</a:t>
            </a:r>
            <a:r>
              <a:rPr lang="en-US" sz="4800" dirty="0" smtClean="0">
                <a:solidFill>
                  <a:srgbClr val="C00000"/>
                </a:solidFill>
              </a:rPr>
              <a:t/>
            </a:r>
            <a:br>
              <a:rPr lang="en-US" sz="4800" dirty="0" smtClean="0">
                <a:solidFill>
                  <a:srgbClr val="C00000"/>
                </a:solidFill>
              </a:rPr>
            </a:br>
            <a:endParaRPr lang="en-US" dirty="0"/>
          </a:p>
        </p:txBody>
      </p:sp>
      <p:sp>
        <p:nvSpPr>
          <p:cNvPr id="3" name="Content Placeholder 2"/>
          <p:cNvSpPr>
            <a:spLocks noGrp="1"/>
          </p:cNvSpPr>
          <p:nvPr>
            <p:ph idx="1"/>
          </p:nvPr>
        </p:nvSpPr>
        <p:spPr>
          <a:xfrm>
            <a:off x="304800" y="1828800"/>
            <a:ext cx="5029200" cy="4320809"/>
          </a:xfrm>
        </p:spPr>
        <p:txBody>
          <a:bodyPr>
            <a:normAutofit fontScale="92500" lnSpcReduction="20000"/>
          </a:bodyPr>
          <a:lstStyle/>
          <a:p>
            <a:pPr algn="just">
              <a:buFont typeface="Wingdings" pitchFamily="2" charset="2"/>
              <a:buChar char="q"/>
            </a:pPr>
            <a:r>
              <a:rPr lang="en-US" sz="2600" dirty="0" smtClean="0">
                <a:latin typeface="Gisha" pitchFamily="34" charset="-79"/>
                <a:cs typeface="Gisha" pitchFamily="34" charset="-79"/>
              </a:rPr>
              <a:t>Recently new data further validates a role for auto antibodies in mediating the gut–brain axis. </a:t>
            </a:r>
          </a:p>
          <a:p>
            <a:pPr algn="just">
              <a:buFont typeface="Wingdings" pitchFamily="2" charset="2"/>
              <a:buChar char="q"/>
            </a:pPr>
            <a:endParaRPr lang="en-US" sz="2600" dirty="0" smtClean="0">
              <a:latin typeface="Gisha" pitchFamily="34" charset="-79"/>
              <a:cs typeface="Gisha" pitchFamily="34" charset="-79"/>
            </a:endParaRPr>
          </a:p>
          <a:p>
            <a:pPr algn="just">
              <a:buFont typeface="Wingdings" pitchFamily="2" charset="2"/>
              <a:buChar char="q"/>
            </a:pPr>
            <a:r>
              <a:rPr lang="en-US" sz="2600" dirty="0" smtClean="0">
                <a:latin typeface="Gisha" pitchFamily="34" charset="-79"/>
                <a:cs typeface="Gisha" pitchFamily="34" charset="-79"/>
              </a:rPr>
              <a:t>Gut </a:t>
            </a:r>
            <a:r>
              <a:rPr lang="en-US" sz="2600" dirty="0" err="1" smtClean="0">
                <a:latin typeface="Gisha" pitchFamily="34" charset="-79"/>
                <a:cs typeface="Gisha" pitchFamily="34" charset="-79"/>
              </a:rPr>
              <a:t>microbiota</a:t>
            </a:r>
            <a:r>
              <a:rPr lang="en-US" sz="2600" dirty="0" smtClean="0">
                <a:latin typeface="Gisha" pitchFamily="34" charset="-79"/>
                <a:cs typeface="Gisha" pitchFamily="34" charset="-79"/>
              </a:rPr>
              <a:t> and several key neuropeptides  implicated in the regulation of </a:t>
            </a:r>
            <a:r>
              <a:rPr lang="en-US" sz="2600" dirty="0" err="1" smtClean="0">
                <a:latin typeface="Gisha" pitchFamily="34" charset="-79"/>
                <a:cs typeface="Gisha" pitchFamily="34" charset="-79"/>
              </a:rPr>
              <a:t>behaviour</a:t>
            </a:r>
            <a:r>
              <a:rPr lang="en-US" sz="2600" dirty="0" smtClean="0">
                <a:latin typeface="Gisha" pitchFamily="34" charset="-79"/>
                <a:cs typeface="Gisha" pitchFamily="34" charset="-79"/>
              </a:rPr>
              <a:t> and emotion are believed to share similar protein sequences with certain human proteins or peptides (</a:t>
            </a:r>
            <a:r>
              <a:rPr lang="en-US" sz="2600" dirty="0" err="1" smtClean="0">
                <a:latin typeface="Gisha" pitchFamily="34" charset="-79"/>
                <a:cs typeface="Gisha" pitchFamily="34" charset="-79"/>
              </a:rPr>
              <a:t>Fetissov</a:t>
            </a:r>
            <a:r>
              <a:rPr lang="en-US" sz="2600" dirty="0" smtClean="0">
                <a:latin typeface="Gisha" pitchFamily="34" charset="-79"/>
                <a:cs typeface="Gisha" pitchFamily="34" charset="-79"/>
              </a:rPr>
              <a:t> and </a:t>
            </a:r>
            <a:r>
              <a:rPr lang="en-US" sz="2600" dirty="0" err="1" smtClean="0">
                <a:latin typeface="Gisha" pitchFamily="34" charset="-79"/>
                <a:cs typeface="Gisha" pitchFamily="34" charset="-79"/>
              </a:rPr>
              <a:t>Dechelotte</a:t>
            </a:r>
            <a:r>
              <a:rPr lang="en-US" sz="2600" dirty="0" smtClean="0">
                <a:latin typeface="Gisha" pitchFamily="34" charset="-79"/>
                <a:cs typeface="Gisha" pitchFamily="34" charset="-79"/>
              </a:rPr>
              <a:t>, 2011). </a:t>
            </a:r>
          </a:p>
          <a:p>
            <a:pPr algn="just">
              <a:buNone/>
            </a:pPr>
            <a:endParaRPr lang="en-US" sz="4200" dirty="0" smtClean="0">
              <a:latin typeface="Gisha" pitchFamily="34" charset="-79"/>
              <a:cs typeface="Gisha" pitchFamily="34" charset="-79"/>
            </a:endParaRP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486400" y="1905000"/>
            <a:ext cx="3038475" cy="13811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791200" y="3581400"/>
            <a:ext cx="2428875" cy="22501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0"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
        <p:nvSpPr>
          <p:cNvPr id="5" name="Oval 4"/>
          <p:cNvSpPr/>
          <p:nvPr/>
        </p:nvSpPr>
        <p:spPr>
          <a:xfrm>
            <a:off x="3429000" y="1143000"/>
            <a:ext cx="51816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solidFill>
                <a:schemeClr val="tx1"/>
              </a:solidFill>
              <a:latin typeface="Gisha" pitchFamily="34" charset="-79"/>
              <a:cs typeface="Gisha" pitchFamily="34" charset="-79"/>
            </a:endParaRPr>
          </a:p>
          <a:p>
            <a:pPr algn="ctr"/>
            <a:r>
              <a:rPr lang="en-US" b="1" dirty="0" smtClean="0">
                <a:solidFill>
                  <a:schemeClr val="tx1"/>
                </a:solidFill>
                <a:latin typeface="Gisha" pitchFamily="34" charset="-79"/>
                <a:cs typeface="Gisha" pitchFamily="34" charset="-79"/>
              </a:rPr>
              <a:t>Molecular mimicry has been attributed to be the cause of co-occurring modified mood and appetite often observed in individuals (Garcia et al.,2012). </a:t>
            </a:r>
          </a:p>
          <a:p>
            <a:pPr algn="ctr"/>
            <a:endParaRPr lang="en-US" b="1" dirty="0">
              <a:solidFill>
                <a:schemeClr val="tx1"/>
              </a:solidFill>
            </a:endParaRPr>
          </a:p>
        </p:txBody>
      </p:sp>
      <p:pic>
        <p:nvPicPr>
          <p:cNvPr id="6" name="Picture 5" descr="image007.gif"/>
          <p:cNvPicPr>
            <a:picLocks noChangeAspect="1"/>
          </p:cNvPicPr>
          <p:nvPr/>
        </p:nvPicPr>
        <p:blipFill>
          <a:blip r:embed="rId3" cstate="print"/>
          <a:stretch>
            <a:fillRect/>
          </a:stretch>
        </p:blipFill>
        <p:spPr>
          <a:xfrm>
            <a:off x="4038600" y="3723640"/>
            <a:ext cx="3924300" cy="2459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1924655"/>
            <a:ext cx="4088884" cy="2418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596428"/>
            <a:ext cx="3251212"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81000" y="1828800"/>
            <a:ext cx="4267200" cy="4524315"/>
          </a:xfrm>
          <a:prstGeom prst="rect">
            <a:avLst/>
          </a:prstGeom>
          <a:noFill/>
        </p:spPr>
        <p:txBody>
          <a:bodyPr wrap="square" rtlCol="0">
            <a:spAutoFit/>
          </a:bodyPr>
          <a:lstStyle/>
          <a:p>
            <a:pPr marL="285750" indent="-285750" algn="just">
              <a:buFont typeface="Wingdings" pitchFamily="2" charset="2"/>
              <a:buChar char="q"/>
            </a:pPr>
            <a:r>
              <a:rPr lang="en-US" dirty="0">
                <a:latin typeface="Gisha" pitchFamily="34" charset="-79"/>
                <a:cs typeface="Gisha" pitchFamily="34" charset="-79"/>
              </a:rPr>
              <a:t>Whereas infection with certain pathogens can trigger autoantibody production through molecular </a:t>
            </a:r>
            <a:r>
              <a:rPr lang="en-US" dirty="0" smtClean="0">
                <a:latin typeface="Gisha" pitchFamily="34" charset="-79"/>
                <a:cs typeface="Gisha" pitchFamily="34" charset="-79"/>
              </a:rPr>
              <a:t>mimicry, </a:t>
            </a:r>
          </a:p>
          <a:p>
            <a:pPr marL="285750" indent="-285750" algn="just">
              <a:buFont typeface="Wingdings" pitchFamily="2" charset="2"/>
              <a:buChar char="q"/>
            </a:pPr>
            <a:endParaRPr lang="en-US" dirty="0">
              <a:latin typeface="Gisha" pitchFamily="34" charset="-79"/>
              <a:cs typeface="Gisha" pitchFamily="34" charset="-79"/>
            </a:endParaRPr>
          </a:p>
          <a:p>
            <a:pPr marL="285750" indent="-285750" algn="just">
              <a:buFont typeface="Wingdings" pitchFamily="2" charset="2"/>
              <a:buChar char="q"/>
            </a:pPr>
            <a:endParaRPr lang="en-US" dirty="0" smtClean="0">
              <a:latin typeface="Gisha" pitchFamily="34" charset="-79"/>
              <a:cs typeface="Gisha" pitchFamily="34" charset="-79"/>
            </a:endParaRPr>
          </a:p>
          <a:p>
            <a:pPr marL="285750" indent="-285750" algn="just">
              <a:buFont typeface="Wingdings" pitchFamily="2" charset="2"/>
              <a:buChar char="q"/>
            </a:pPr>
            <a:r>
              <a:rPr lang="en-US" dirty="0" smtClean="0">
                <a:latin typeface="Gisha" pitchFamily="34" charset="-79"/>
                <a:cs typeface="Gisha" pitchFamily="34" charset="-79"/>
              </a:rPr>
              <a:t>commensal </a:t>
            </a:r>
            <a:r>
              <a:rPr lang="en-US" dirty="0">
                <a:latin typeface="Gisha" pitchFamily="34" charset="-79"/>
                <a:cs typeface="Gisha" pitchFamily="34" charset="-79"/>
              </a:rPr>
              <a:t>bacteria that comprise the gut </a:t>
            </a:r>
            <a:r>
              <a:rPr lang="en-US" dirty="0" err="1">
                <a:latin typeface="Gisha" pitchFamily="34" charset="-79"/>
                <a:cs typeface="Gisha" pitchFamily="34" charset="-79"/>
              </a:rPr>
              <a:t>microbiota</a:t>
            </a:r>
            <a:r>
              <a:rPr lang="en-US" dirty="0">
                <a:latin typeface="Gisha" pitchFamily="34" charset="-79"/>
                <a:cs typeface="Gisha" pitchFamily="34" charset="-79"/>
              </a:rPr>
              <a:t> probably set the stage for the development of autoimmune responses by directing the immune responses toward overproduction of Th17 cells and reduction in numbers and function of </a:t>
            </a:r>
            <a:r>
              <a:rPr lang="en-US" dirty="0" err="1">
                <a:latin typeface="Gisha" pitchFamily="34" charset="-79"/>
                <a:cs typeface="Gisha" pitchFamily="34" charset="-79"/>
              </a:rPr>
              <a:t>Tregs</a:t>
            </a:r>
            <a:r>
              <a:rPr lang="en-US" dirty="0">
                <a:latin typeface="Gisha" pitchFamily="34" charset="-79"/>
                <a:cs typeface="Gisha" pitchFamily="34" charset="-79"/>
              </a:rPr>
              <a:t> cells.</a:t>
            </a:r>
            <a:r>
              <a:rPr lang="en-US" dirty="0"/>
              <a:t> </a:t>
            </a:r>
          </a:p>
          <a:p>
            <a:endParaRPr lang="en-US" dirty="0"/>
          </a:p>
          <a:p>
            <a:endParaRPr lang="en-US" dirty="0"/>
          </a:p>
        </p:txBody>
      </p:sp>
    </p:spTree>
    <p:extLst>
      <p:ext uri="{BB962C8B-B14F-4D97-AF65-F5344CB8AC3E}">
        <p14:creationId xmlns:p14="http://schemas.microsoft.com/office/powerpoint/2010/main" xmlns="" val="9730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Molecular mimicry in multiple sclerosis</a:t>
            </a:r>
            <a:endParaRPr lang="en-US" dirty="0"/>
          </a:p>
        </p:txBody>
      </p:sp>
      <p:sp>
        <p:nvSpPr>
          <p:cNvPr id="3" name="Content Placeholder 2"/>
          <p:cNvSpPr>
            <a:spLocks noGrp="1"/>
          </p:cNvSpPr>
          <p:nvPr>
            <p:ph idx="1"/>
          </p:nvPr>
        </p:nvSpPr>
        <p:spPr>
          <a:xfrm>
            <a:off x="152400" y="1676400"/>
            <a:ext cx="4038600" cy="4625609"/>
          </a:xfrm>
        </p:spPr>
        <p:txBody>
          <a:bodyPr>
            <a:normAutofit fontScale="62500" lnSpcReduction="20000"/>
          </a:bodyPr>
          <a:lstStyle/>
          <a:p>
            <a:pPr algn="just">
              <a:buFont typeface="Wingdings" pitchFamily="2" charset="2"/>
              <a:buChar char="q"/>
            </a:pPr>
            <a:r>
              <a:rPr lang="en-US" i="1" dirty="0" smtClean="0"/>
              <a:t> </a:t>
            </a:r>
            <a:r>
              <a:rPr lang="en-US" dirty="0" smtClean="0"/>
              <a:t>DNA of</a:t>
            </a:r>
            <a:r>
              <a:rPr lang="en-US" i="1" dirty="0" smtClean="0"/>
              <a:t> Chlamydia </a:t>
            </a:r>
            <a:r>
              <a:rPr lang="en-US" i="1" dirty="0" err="1" smtClean="0"/>
              <a:t>pneumoniae</a:t>
            </a:r>
            <a:r>
              <a:rPr lang="en-US" dirty="0" smtClean="0"/>
              <a:t> was isolated from 97% of 64 MS patients.</a:t>
            </a:r>
          </a:p>
          <a:p>
            <a:pPr algn="just">
              <a:buNone/>
            </a:pPr>
            <a:endParaRPr lang="en-US" dirty="0" smtClean="0"/>
          </a:p>
          <a:p>
            <a:pPr algn="just">
              <a:buFont typeface="Wingdings" pitchFamily="2" charset="2"/>
              <a:buChar char="q"/>
            </a:pPr>
            <a:r>
              <a:rPr lang="en-US" dirty="0" smtClean="0"/>
              <a:t> in addition anti-</a:t>
            </a:r>
            <a:r>
              <a:rPr lang="en-US" i="1" dirty="0" smtClean="0"/>
              <a:t>C. </a:t>
            </a:r>
            <a:r>
              <a:rPr lang="en-US" i="1" dirty="0" err="1" smtClean="0"/>
              <a:t>pneumoniae</a:t>
            </a:r>
            <a:r>
              <a:rPr lang="en-US" dirty="0" smtClean="0"/>
              <a:t> antibodies were isolated from CSF of MS patients.</a:t>
            </a:r>
          </a:p>
          <a:p>
            <a:pPr algn="just">
              <a:buFont typeface="Wingdings" pitchFamily="2" charset="2"/>
              <a:buChar char="q"/>
            </a:pPr>
            <a:endParaRPr lang="en-US" dirty="0" smtClean="0"/>
          </a:p>
          <a:p>
            <a:pPr algn="just">
              <a:buNone/>
            </a:pPr>
            <a:endParaRPr lang="en-US" dirty="0" smtClean="0"/>
          </a:p>
          <a:p>
            <a:pPr algn="just">
              <a:buFont typeface="Wingdings" pitchFamily="2" charset="2"/>
              <a:buChar char="q"/>
            </a:pPr>
            <a:r>
              <a:rPr lang="en-US" dirty="0" smtClean="0"/>
              <a:t>This work inspired Lenz et al. (2001) to identify a protein from C. </a:t>
            </a:r>
            <a:r>
              <a:rPr lang="en-US" dirty="0" err="1" smtClean="0"/>
              <a:t>pneumoniae</a:t>
            </a:r>
            <a:r>
              <a:rPr lang="en-US" dirty="0" smtClean="0"/>
              <a:t>, Cnp0483, with similarity to </a:t>
            </a:r>
            <a:r>
              <a:rPr lang="en-US" dirty="0" smtClean="0">
                <a:solidFill>
                  <a:schemeClr val="accent6">
                    <a:lumMod val="75000"/>
                  </a:schemeClr>
                </a:solidFill>
              </a:rPr>
              <a:t>Myelin basic protein</a:t>
            </a:r>
            <a:r>
              <a:rPr lang="en-US" b="1" dirty="0" smtClean="0">
                <a:solidFill>
                  <a:schemeClr val="accent6">
                    <a:lumMod val="75000"/>
                  </a:schemeClr>
                </a:solidFill>
              </a:rPr>
              <a:t> </a:t>
            </a:r>
            <a:r>
              <a:rPr lang="en-US" b="1" dirty="0" smtClean="0"/>
              <a:t>(</a:t>
            </a:r>
            <a:r>
              <a:rPr lang="en-US" dirty="0" smtClean="0"/>
              <a:t>MBP). An MBP68–86 homologue peptide, was used to induce MS in Lewis rats.</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4572000" y="1752600"/>
            <a:ext cx="3886200" cy="2729438"/>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cstate="print"/>
          <a:srcRect/>
          <a:stretch>
            <a:fillRect/>
          </a:stretch>
        </p:blipFill>
        <p:spPr bwMode="auto">
          <a:xfrm>
            <a:off x="4572000" y="4000500"/>
            <a:ext cx="1590675" cy="2857500"/>
          </a:xfrm>
          <a:prstGeom prst="rect">
            <a:avLst/>
          </a:prstGeom>
          <a:noFill/>
          <a:ln w="9525">
            <a:noFill/>
            <a:miter lim="800000"/>
            <a:headEnd/>
            <a:tailEnd/>
          </a:ln>
          <a:effectLst/>
        </p:spPr>
      </p:pic>
      <p:pic>
        <p:nvPicPr>
          <p:cNvPr id="6" name="Picture 5" descr="neuron-o1.gif"/>
          <p:cNvPicPr>
            <a:picLocks noChangeAspect="1"/>
          </p:cNvPicPr>
          <p:nvPr/>
        </p:nvPicPr>
        <p:blipFill>
          <a:blip r:embed="rId4" cstate="print"/>
          <a:stretch>
            <a:fillRect/>
          </a:stretch>
        </p:blipFill>
        <p:spPr>
          <a:xfrm>
            <a:off x="5334000" y="4800600"/>
            <a:ext cx="3657600"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0178"/>
                                        </p:tgtEl>
                                        <p:attrNameLst>
                                          <p:attrName>style.visibility</p:attrName>
                                        </p:attrNameLst>
                                      </p:cBhvr>
                                      <p:to>
                                        <p:strVal val="visible"/>
                                      </p:to>
                                    </p:set>
                                    <p:animEffect transition="in" filter="box(in)">
                                      <p:cBhvr>
                                        <p:cTn id="22" dur="500"/>
                                        <p:tgtEl>
                                          <p:spTgt spid="5017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0179"/>
                                        </p:tgtEl>
                                        <p:attrNameLst>
                                          <p:attrName>style.visibility</p:attrName>
                                        </p:attrNameLst>
                                      </p:cBhvr>
                                      <p:to>
                                        <p:strVal val="visible"/>
                                      </p:to>
                                    </p:set>
                                    <p:animEffect transition="in" filter="box(in)">
                                      <p:cBhvr>
                                        <p:cTn id="32" dur="500"/>
                                        <p:tgtEl>
                                          <p:spTgt spid="5017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Role of gut-flora in MS</a:t>
            </a:r>
            <a:endParaRPr lang="en-US" b="0" dirty="0"/>
          </a:p>
        </p:txBody>
      </p:sp>
      <p:sp>
        <p:nvSpPr>
          <p:cNvPr id="3" name="Content Placeholder 2"/>
          <p:cNvSpPr>
            <a:spLocks noGrp="1"/>
          </p:cNvSpPr>
          <p:nvPr>
            <p:ph idx="1"/>
          </p:nvPr>
        </p:nvSpPr>
        <p:spPr>
          <a:xfrm>
            <a:off x="76200" y="1752600"/>
            <a:ext cx="5029200" cy="4625609"/>
          </a:xfrm>
        </p:spPr>
        <p:txBody>
          <a:bodyPr>
            <a:normAutofit fontScale="70000" lnSpcReduction="20000"/>
          </a:bodyPr>
          <a:lstStyle/>
          <a:p>
            <a:pPr algn="just"/>
            <a:r>
              <a:rPr lang="en-US" dirty="0" smtClean="0"/>
              <a:t>Commensal </a:t>
            </a:r>
            <a:r>
              <a:rPr lang="en-US" dirty="0"/>
              <a:t>gut flora—in the absence of pathogenic agents—is essential in triggering immune processes, leading to a </a:t>
            </a:r>
            <a:r>
              <a:rPr lang="en-US" dirty="0">
                <a:solidFill>
                  <a:schemeClr val="accent6">
                    <a:lumMod val="50000"/>
                  </a:schemeClr>
                </a:solidFill>
                <a:effectLst>
                  <a:outerShdw blurRad="38100" dist="38100" dir="2700000" algn="tl">
                    <a:srgbClr val="000000">
                      <a:alpha val="43137"/>
                    </a:srgbClr>
                  </a:outerShdw>
                </a:effectLst>
              </a:rPr>
              <a:t>relapsing–remitting </a:t>
            </a:r>
            <a:r>
              <a:rPr lang="en-US" dirty="0" smtClean="0">
                <a:solidFill>
                  <a:schemeClr val="accent6">
                    <a:lumMod val="50000"/>
                  </a:schemeClr>
                </a:solidFill>
                <a:effectLst>
                  <a:outerShdw blurRad="38100" dist="38100" dir="2700000" algn="tl">
                    <a:srgbClr val="000000">
                      <a:alpha val="43137"/>
                    </a:srgbClr>
                  </a:outerShdw>
                </a:effectLst>
              </a:rPr>
              <a:t>MS </a:t>
            </a:r>
            <a:r>
              <a:rPr lang="en-US" dirty="0"/>
              <a:t>disease driven by myelin-specific CD4</a:t>
            </a:r>
            <a:r>
              <a:rPr lang="en-US" baseline="30000" dirty="0"/>
              <a:t>+</a:t>
            </a:r>
            <a:r>
              <a:rPr lang="en-US" dirty="0"/>
              <a:t> T cells</a:t>
            </a:r>
            <a:r>
              <a:rPr lang="en-US" dirty="0" smtClean="0"/>
              <a:t>.</a:t>
            </a:r>
          </a:p>
          <a:p>
            <a:pPr algn="just"/>
            <a:endParaRPr lang="en-US" dirty="0"/>
          </a:p>
          <a:p>
            <a:pPr marL="118872" indent="0" algn="just">
              <a:buNone/>
            </a:pPr>
            <a:endParaRPr lang="en-US" dirty="0" smtClean="0"/>
          </a:p>
          <a:p>
            <a:pPr marL="118872" indent="0" algn="just">
              <a:buNone/>
            </a:pPr>
            <a:endParaRPr lang="en-US" dirty="0" smtClean="0"/>
          </a:p>
          <a:p>
            <a:pPr algn="just"/>
            <a:r>
              <a:rPr lang="en-US" dirty="0" smtClean="0"/>
              <a:t> The recruitment </a:t>
            </a:r>
            <a:r>
              <a:rPr lang="en-US" dirty="0"/>
              <a:t>and activation of autoantibody-producing B cells from the endogenous immune repertoire depends on availability of the target </a:t>
            </a:r>
            <a:r>
              <a:rPr lang="en-US" dirty="0" err="1"/>
              <a:t>autoantigen</a:t>
            </a:r>
            <a:r>
              <a:rPr lang="en-US" dirty="0"/>
              <a:t>, myelin </a:t>
            </a:r>
            <a:r>
              <a:rPr lang="en-US" dirty="0" err="1"/>
              <a:t>oligodendrocyte</a:t>
            </a:r>
            <a:r>
              <a:rPr lang="en-US" dirty="0"/>
              <a:t> glycoprotein (MOG), and commensal </a:t>
            </a:r>
            <a:r>
              <a:rPr lang="en-US" dirty="0" err="1"/>
              <a:t>microbiota</a:t>
            </a:r>
            <a:r>
              <a:rPr lang="en-US" dirty="0"/>
              <a:t>.</a:t>
            </a:r>
          </a:p>
        </p:txBody>
      </p:sp>
      <p:pic>
        <p:nvPicPr>
          <p:cNvPr id="5" name="Picture 4" descr="neuron-o1.gif"/>
          <p:cNvPicPr>
            <a:picLocks noChangeAspect="1"/>
          </p:cNvPicPr>
          <p:nvPr/>
        </p:nvPicPr>
        <p:blipFill>
          <a:blip r:embed="rId2" cstate="print"/>
          <a:stretch>
            <a:fillRect/>
          </a:stretch>
        </p:blipFill>
        <p:spPr>
          <a:xfrm>
            <a:off x="5360142" y="4419600"/>
            <a:ext cx="3657600" cy="2057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61082" y="1600200"/>
            <a:ext cx="3756660" cy="2552700"/>
          </a:xfrm>
          <a:prstGeom prst="rect">
            <a:avLst/>
          </a:prstGeom>
        </p:spPr>
      </p:pic>
    </p:spTree>
    <p:extLst>
      <p:ext uri="{BB962C8B-B14F-4D97-AF65-F5344CB8AC3E}">
        <p14:creationId xmlns:p14="http://schemas.microsoft.com/office/powerpoint/2010/main" xmlns="" val="11015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Gisha" pitchFamily="34" charset="-79"/>
                <a:cs typeface="Gisha" pitchFamily="34" charset="-79"/>
              </a:rPr>
              <a:t>Molecular Mimicry and neuropeptides</a:t>
            </a:r>
            <a:endParaRPr lang="en-US" sz="2800" dirty="0">
              <a:latin typeface="Gisha" pitchFamily="34" charset="-79"/>
              <a:cs typeface="Gisha" pitchFamily="34" charset="-79"/>
            </a:endParaRPr>
          </a:p>
        </p:txBody>
      </p:sp>
      <p:sp>
        <p:nvSpPr>
          <p:cNvPr id="3" name="Content Placeholder 2"/>
          <p:cNvSpPr>
            <a:spLocks noGrp="1"/>
          </p:cNvSpPr>
          <p:nvPr>
            <p:ph idx="1"/>
          </p:nvPr>
        </p:nvSpPr>
        <p:spPr>
          <a:xfrm>
            <a:off x="0" y="1752600"/>
            <a:ext cx="4724400" cy="4625609"/>
          </a:xfrm>
        </p:spPr>
        <p:txBody>
          <a:bodyPr>
            <a:normAutofit fontScale="70000" lnSpcReduction="20000"/>
          </a:bodyPr>
          <a:lstStyle/>
          <a:p>
            <a:pPr algn="just">
              <a:buFont typeface="Wingdings" pitchFamily="2" charset="2"/>
              <a:buChar char="q"/>
            </a:pPr>
            <a:r>
              <a:rPr lang="en-US" sz="2900" dirty="0" err="1" smtClean="0">
                <a:latin typeface="Gisha" pitchFamily="34" charset="-79"/>
                <a:cs typeface="Gisha" pitchFamily="34" charset="-79"/>
              </a:rPr>
              <a:t>Immunoglobulins</a:t>
            </a:r>
            <a:r>
              <a:rPr lang="en-US" sz="2900" dirty="0" smtClean="0">
                <a:latin typeface="Gisha" pitchFamily="34" charset="-79"/>
                <a:cs typeface="Gisha" pitchFamily="34" charset="-79"/>
              </a:rPr>
              <a:t> reactive with neuropeptides such NPY have been identified in humans and their levels or affinities associated with several neuropsychiatric condition including depression (</a:t>
            </a:r>
            <a:r>
              <a:rPr lang="en-US" sz="2900" dirty="0" err="1" smtClean="0">
                <a:latin typeface="Gisha" pitchFamily="34" charset="-79"/>
                <a:cs typeface="Gisha" pitchFamily="34" charset="-79"/>
              </a:rPr>
              <a:t>Fetissov</a:t>
            </a:r>
            <a:r>
              <a:rPr lang="en-US" sz="2900" dirty="0" smtClean="0">
                <a:latin typeface="Gisha" pitchFamily="34" charset="-79"/>
                <a:cs typeface="Gisha" pitchFamily="34" charset="-79"/>
              </a:rPr>
              <a:t> and </a:t>
            </a:r>
            <a:r>
              <a:rPr lang="en-US" sz="2900" dirty="0" err="1" smtClean="0">
                <a:latin typeface="Gisha" pitchFamily="34" charset="-79"/>
                <a:cs typeface="Gisha" pitchFamily="34" charset="-79"/>
              </a:rPr>
              <a:t>Dechelotte</a:t>
            </a:r>
            <a:r>
              <a:rPr lang="en-US" sz="2900" dirty="0" smtClean="0">
                <a:latin typeface="Gisha" pitchFamily="34" charset="-79"/>
                <a:cs typeface="Gisha" pitchFamily="34" charset="-79"/>
              </a:rPr>
              <a:t>, 2011). </a:t>
            </a:r>
          </a:p>
          <a:p>
            <a:pPr marL="118872" indent="0" algn="just">
              <a:buNone/>
            </a:pPr>
            <a:endParaRPr lang="en-US" sz="2900" dirty="0" smtClean="0">
              <a:latin typeface="Gisha" pitchFamily="34" charset="-79"/>
              <a:cs typeface="Gisha" pitchFamily="34" charset="-79"/>
            </a:endParaRPr>
          </a:p>
          <a:p>
            <a:pPr algn="just">
              <a:buNone/>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t>Specifically, </a:t>
            </a:r>
            <a:r>
              <a:rPr lang="en-US" dirty="0" err="1" smtClean="0"/>
              <a:t>IgG</a:t>
            </a:r>
            <a:r>
              <a:rPr lang="en-US" dirty="0" smtClean="0"/>
              <a:t> and IgA autoantibodies against alpha-melanocyte-stimulating hormone, NPY, ghrelin, </a:t>
            </a:r>
            <a:r>
              <a:rPr lang="en-US" dirty="0" err="1" smtClean="0"/>
              <a:t>leptin</a:t>
            </a:r>
            <a:r>
              <a:rPr lang="en-US" dirty="0" smtClean="0"/>
              <a:t> and some other neuropeptides/peptides involved in appetite control are present in the human blood.</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953000" y="1905000"/>
            <a:ext cx="4003469" cy="2209800"/>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35040" y="4191000"/>
            <a:ext cx="2155100" cy="248506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accent6">
                    <a:lumMod val="75000"/>
                  </a:schemeClr>
                </a:solidFill>
                <a:latin typeface="Comic Sans MS" pitchFamily="66" charset="0"/>
              </a:rPr>
              <a:t>anorexia nervosa.</a:t>
            </a:r>
            <a:endParaRPr lang="en-US" dirty="0"/>
          </a:p>
        </p:txBody>
      </p:sp>
      <p:sp>
        <p:nvSpPr>
          <p:cNvPr id="3" name="Content Placeholder 2"/>
          <p:cNvSpPr>
            <a:spLocks noGrp="1"/>
          </p:cNvSpPr>
          <p:nvPr>
            <p:ph idx="1"/>
          </p:nvPr>
        </p:nvSpPr>
        <p:spPr>
          <a:xfrm>
            <a:off x="152400" y="1905001"/>
            <a:ext cx="4572000" cy="4343400"/>
          </a:xfrm>
        </p:spPr>
        <p:txBody>
          <a:bodyPr>
            <a:noAutofit/>
          </a:bodyPr>
          <a:lstStyle/>
          <a:p>
            <a:pPr algn="just">
              <a:buFont typeface="Wingdings" pitchFamily="2" charset="2"/>
              <a:buChar char="q"/>
            </a:pPr>
            <a:r>
              <a:rPr lang="en-US" sz="2000" dirty="0" smtClean="0">
                <a:latin typeface="Comic Sans MS" pitchFamily="66" charset="0"/>
              </a:rPr>
              <a:t>Numerous intestinal microbes including Lactobacillus, </a:t>
            </a:r>
            <a:r>
              <a:rPr lang="en-US" sz="2000" dirty="0" err="1" smtClean="0">
                <a:latin typeface="Comic Sans MS" pitchFamily="66" charset="0"/>
              </a:rPr>
              <a:t>Bacteroides</a:t>
            </a:r>
            <a:r>
              <a:rPr lang="en-US" sz="2000" dirty="0" smtClean="0">
                <a:latin typeface="Comic Sans MS" pitchFamily="66" charset="0"/>
              </a:rPr>
              <a:t>, Helicobacter pylori, Escherichia coli and Candida species contain proteins that have amino acid sequences identical to these appetite-regulating peptides.</a:t>
            </a:r>
          </a:p>
          <a:p>
            <a:pPr algn="just">
              <a:buNone/>
            </a:pPr>
            <a:endParaRPr lang="en-US" sz="2000" dirty="0" smtClean="0">
              <a:latin typeface="Comic Sans MS" pitchFamily="66" charset="0"/>
            </a:endParaRPr>
          </a:p>
          <a:p>
            <a:pPr algn="just">
              <a:buFont typeface="Wingdings" pitchFamily="2" charset="2"/>
              <a:buChar char="q"/>
            </a:pPr>
            <a:r>
              <a:rPr lang="en-US" sz="2000" dirty="0" smtClean="0">
                <a:latin typeface="Comic Sans MS" pitchFamily="66" charset="0"/>
              </a:rPr>
              <a:t>The circulating levels of </a:t>
            </a:r>
            <a:r>
              <a:rPr lang="en-US" sz="2000" dirty="0" err="1" smtClean="0">
                <a:latin typeface="Comic Sans MS" pitchFamily="66" charset="0"/>
              </a:rPr>
              <a:t>autoantibodies</a:t>
            </a:r>
            <a:r>
              <a:rPr lang="en-US" sz="2000" dirty="0" smtClean="0">
                <a:latin typeface="Comic Sans MS" pitchFamily="66" charset="0"/>
              </a:rPr>
              <a:t> against alpha-</a:t>
            </a:r>
            <a:r>
              <a:rPr lang="en-US" sz="2000" dirty="0" err="1" smtClean="0">
                <a:latin typeface="Comic Sans MS" pitchFamily="66" charset="0"/>
              </a:rPr>
              <a:t>melanocyte</a:t>
            </a:r>
            <a:r>
              <a:rPr lang="en-US" sz="2000" dirty="0" smtClean="0">
                <a:latin typeface="Comic Sans MS" pitchFamily="66" charset="0"/>
              </a:rPr>
              <a:t>-stimulating hormone are increased in </a:t>
            </a:r>
            <a:r>
              <a:rPr lang="en-US" sz="2000" dirty="0" smtClean="0">
                <a:solidFill>
                  <a:schemeClr val="accent6">
                    <a:lumMod val="75000"/>
                  </a:schemeClr>
                </a:solidFill>
                <a:latin typeface="Comic Sans MS" pitchFamily="66" charset="0"/>
              </a:rPr>
              <a:t>anorexia nervosa.</a:t>
            </a:r>
            <a:endParaRPr lang="en-US" sz="2000" dirty="0" smtClean="0">
              <a:solidFill>
                <a:schemeClr val="accent6">
                  <a:lumMod val="75000"/>
                </a:schemeClr>
              </a:solidFill>
              <a:latin typeface="Comic Sans MS" pitchFamily="66" charset="0"/>
              <a:cs typeface="Times New Roman" pitchFamily="18" charset="0"/>
            </a:endParaRPr>
          </a:p>
          <a:p>
            <a:pPr>
              <a:buFont typeface="Wingdings" pitchFamily="2" charset="2"/>
              <a:buChar char="q"/>
            </a:pPr>
            <a:endParaRPr lang="en-US" sz="2000" dirty="0" smtClean="0">
              <a:latin typeface="Comic Sans MS" pitchFamily="66" charset="0"/>
              <a:cs typeface="Times New Roman" pitchFamily="18" charset="0"/>
            </a:endParaRPr>
          </a:p>
          <a:p>
            <a:endParaRPr lang="en-US" sz="2000" dirty="0"/>
          </a:p>
        </p:txBody>
      </p:sp>
      <p:pic>
        <p:nvPicPr>
          <p:cNvPr id="4" name="Picture 3" descr="nm1210-1382-F1.jpg"/>
          <p:cNvPicPr>
            <a:picLocks noChangeAspect="1"/>
          </p:cNvPicPr>
          <p:nvPr/>
        </p:nvPicPr>
        <p:blipFill>
          <a:blip r:embed="rId2" cstate="print"/>
          <a:stretch>
            <a:fillRect/>
          </a:stretch>
        </p:blipFill>
        <p:spPr>
          <a:xfrm>
            <a:off x="5223320" y="4114799"/>
            <a:ext cx="3570786" cy="2438401"/>
          </a:xfrm>
          <a:prstGeom prst="rect">
            <a:avLst/>
          </a:prstGeom>
        </p:spPr>
      </p:pic>
      <p:pic>
        <p:nvPicPr>
          <p:cNvPr id="52226" name="Picture 2"/>
          <p:cNvPicPr>
            <a:picLocks noChangeAspect="1" noChangeArrowheads="1"/>
          </p:cNvPicPr>
          <p:nvPr/>
        </p:nvPicPr>
        <p:blipFill>
          <a:blip r:embed="rId3" cstate="print"/>
          <a:srcRect/>
          <a:stretch>
            <a:fillRect/>
          </a:stretch>
        </p:blipFill>
        <p:spPr bwMode="auto">
          <a:xfrm>
            <a:off x="5223320" y="1828800"/>
            <a:ext cx="3600832"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smtClean="0">
                <a:latin typeface="Gisha" pitchFamily="34" charset="-79"/>
                <a:cs typeface="Gisha" pitchFamily="34" charset="-79"/>
              </a:rPr>
              <a:t>Autoantibodies and depression</a:t>
            </a:r>
            <a:endParaRPr lang="en-US" sz="3600" b="0" dirty="0">
              <a:latin typeface="Gisha" pitchFamily="34" charset="-79"/>
              <a:cs typeface="Gisha" pitchFamily="34" charset="-79"/>
            </a:endParaRPr>
          </a:p>
        </p:txBody>
      </p:sp>
      <p:sp>
        <p:nvSpPr>
          <p:cNvPr id="3" name="Content Placeholder 2"/>
          <p:cNvSpPr>
            <a:spLocks noGrp="1"/>
          </p:cNvSpPr>
          <p:nvPr>
            <p:ph idx="1"/>
          </p:nvPr>
        </p:nvSpPr>
        <p:spPr>
          <a:xfrm>
            <a:off x="457200" y="1775191"/>
            <a:ext cx="4800600" cy="4625609"/>
          </a:xfrm>
        </p:spPr>
        <p:txBody>
          <a:bodyPr>
            <a:normAutofit/>
          </a:bodyPr>
          <a:lstStyle/>
          <a:p>
            <a:pPr algn="just"/>
            <a:r>
              <a:rPr lang="en-US" sz="2600" dirty="0">
                <a:latin typeface="Gisha" pitchFamily="34" charset="-79"/>
                <a:cs typeface="Gisha" pitchFamily="34" charset="-79"/>
              </a:rPr>
              <a:t>In particular, </a:t>
            </a:r>
            <a:r>
              <a:rPr lang="en-US" sz="2600" dirty="0" smtClean="0">
                <a:latin typeface="Gisha" pitchFamily="34" charset="-79"/>
                <a:cs typeface="Gisha" pitchFamily="34" charset="-79"/>
              </a:rPr>
              <a:t>autoantibodies against NPY is reported in depression.</a:t>
            </a:r>
          </a:p>
          <a:p>
            <a:pPr marL="118872" indent="0">
              <a:buNone/>
            </a:pPr>
            <a:endParaRPr lang="en-US" sz="2600" dirty="0" smtClean="0">
              <a:latin typeface="Gisha" pitchFamily="34" charset="-79"/>
              <a:cs typeface="Gisha" pitchFamily="34" charset="-79"/>
            </a:endParaRPr>
          </a:p>
          <a:p>
            <a:pPr algn="just"/>
            <a:r>
              <a:rPr lang="en-US" sz="2600" dirty="0" smtClean="0">
                <a:latin typeface="Gisha" pitchFamily="34" charset="-79"/>
                <a:cs typeface="Gisha" pitchFamily="34" charset="-79"/>
              </a:rPr>
              <a:t> NPY is low </a:t>
            </a:r>
            <a:r>
              <a:rPr lang="en-US" sz="2600" dirty="0">
                <a:latin typeface="Gisha" pitchFamily="34" charset="-79"/>
                <a:cs typeface="Gisha" pitchFamily="34" charset="-79"/>
              </a:rPr>
              <a:t>in depression and observed to increase after antidepressant and electroconvulsive therapy </a:t>
            </a:r>
            <a:r>
              <a:rPr lang="en-US" sz="2600" dirty="0" smtClean="0">
                <a:latin typeface="Gisha" pitchFamily="34" charset="-79"/>
                <a:cs typeface="Gisha" pitchFamily="34" charset="-79"/>
              </a:rPr>
              <a:t>(</a:t>
            </a:r>
            <a:r>
              <a:rPr lang="en-US" sz="2600" dirty="0" err="1">
                <a:latin typeface="Gisha" pitchFamily="34" charset="-79"/>
                <a:cs typeface="Gisha" pitchFamily="34" charset="-79"/>
              </a:rPr>
              <a:t>Fetissov</a:t>
            </a:r>
            <a:r>
              <a:rPr lang="en-US" sz="2600" dirty="0">
                <a:latin typeface="Gisha" pitchFamily="34" charset="-79"/>
                <a:cs typeface="Gisha" pitchFamily="34" charset="-79"/>
              </a:rPr>
              <a:t> and </a:t>
            </a:r>
            <a:r>
              <a:rPr lang="en-US" sz="2600" dirty="0" err="1">
                <a:latin typeface="Gisha" pitchFamily="34" charset="-79"/>
                <a:cs typeface="Gisha" pitchFamily="34" charset="-79"/>
              </a:rPr>
              <a:t>Dechelotte</a:t>
            </a:r>
            <a:r>
              <a:rPr lang="en-US" sz="2600" dirty="0">
                <a:latin typeface="Gisha" pitchFamily="34" charset="-79"/>
                <a:cs typeface="Gisha" pitchFamily="34" charset="-79"/>
              </a:rPr>
              <a:t>, 2011).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86400" y="1905000"/>
            <a:ext cx="3420243" cy="23241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3020" y="4554331"/>
            <a:ext cx="2747579" cy="2161429"/>
          </a:xfrm>
          <a:prstGeom prst="rect">
            <a:avLst/>
          </a:prstGeom>
        </p:spPr>
      </p:pic>
    </p:spTree>
    <p:extLst>
      <p:ext uri="{BB962C8B-B14F-4D97-AF65-F5344CB8AC3E}">
        <p14:creationId xmlns:p14="http://schemas.microsoft.com/office/powerpoint/2010/main" xmlns="" val="2534536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fontScale="90000"/>
          </a:bodyPr>
          <a:lstStyle/>
          <a:p>
            <a:r>
              <a:rPr lang="en-US" dirty="0" smtClean="0"/>
              <a:t>Probiotic and correction of microbial balance</a:t>
            </a:r>
            <a:endParaRPr lang="en-US" dirty="0"/>
          </a:p>
        </p:txBody>
      </p:sp>
      <p:sp>
        <p:nvSpPr>
          <p:cNvPr id="4" name="Content Placeholder 3"/>
          <p:cNvSpPr txBox="1">
            <a:spLocks noGrp="1"/>
          </p:cNvSpPr>
          <p:nvPr>
            <p:ph idx="1"/>
          </p:nvPr>
        </p:nvSpPr>
        <p:spPr>
          <a:xfrm>
            <a:off x="304800" y="2057400"/>
            <a:ext cx="4419600" cy="4016484"/>
          </a:xfrm>
          <a:prstGeom prst="rect">
            <a:avLst/>
          </a:prstGeom>
          <a:noFill/>
        </p:spPr>
        <p:txBody>
          <a:bodyPr wrap="square" rtlCol="0">
            <a:spAutoFit/>
          </a:bodyPr>
          <a:lstStyle/>
          <a:p>
            <a:pPr>
              <a:buFont typeface="Wingdings" pitchFamily="2" charset="2"/>
              <a:buChar char="q"/>
            </a:pPr>
            <a:r>
              <a:rPr lang="en-US" sz="2800" dirty="0" smtClean="0">
                <a:latin typeface="Times New Roman" pitchFamily="18" charset="0"/>
                <a:cs typeface="Times New Roman" pitchFamily="18" charset="0"/>
              </a:rPr>
              <a:t>Competition for nutrients</a:t>
            </a:r>
          </a:p>
          <a:p>
            <a:pPr>
              <a:buFont typeface="Wingdings" pitchFamily="2" charset="2"/>
              <a:buChar char="q"/>
            </a:pPr>
            <a:r>
              <a:rPr lang="en-US" sz="2800" dirty="0" smtClean="0">
                <a:latin typeface="Times New Roman" pitchFamily="18" charset="0"/>
                <a:cs typeface="Times New Roman" pitchFamily="18" charset="0"/>
              </a:rPr>
              <a:t>Competition for adhesion sites</a:t>
            </a:r>
          </a:p>
          <a:p>
            <a:pPr>
              <a:buFont typeface="Wingdings" pitchFamily="2" charset="2"/>
              <a:buChar char="q"/>
            </a:pPr>
            <a:r>
              <a:rPr lang="en-US" sz="2800" dirty="0" smtClean="0">
                <a:latin typeface="Times New Roman" pitchFamily="18" charset="0"/>
                <a:cs typeface="Times New Roman" pitchFamily="18" charset="0"/>
              </a:rPr>
              <a:t>Improvement in digestion</a:t>
            </a:r>
          </a:p>
          <a:p>
            <a:pPr>
              <a:buFont typeface="Wingdings" pitchFamily="2" charset="2"/>
              <a:buChar char="q"/>
            </a:pPr>
            <a:r>
              <a:rPr lang="en-US" sz="2800" dirty="0" smtClean="0">
                <a:latin typeface="Times New Roman" pitchFamily="18" charset="0"/>
                <a:cs typeface="Times New Roman" pitchFamily="18" charset="0"/>
              </a:rPr>
              <a:t>Lactic acid production</a:t>
            </a:r>
          </a:p>
          <a:p>
            <a:pPr>
              <a:buFont typeface="Wingdings" pitchFamily="2" charset="2"/>
              <a:buChar char="q"/>
            </a:pPr>
            <a:r>
              <a:rPr lang="en-US" sz="2800" dirty="0" smtClean="0">
                <a:latin typeface="Times New Roman" pitchFamily="18" charset="0"/>
                <a:cs typeface="Times New Roman" pitchFamily="18" charset="0"/>
              </a:rPr>
              <a:t>Increase the levels of cell-</a:t>
            </a:r>
            <a:r>
              <a:rPr lang="en-US" sz="2800" dirty="0" err="1" smtClean="0">
                <a:latin typeface="Times New Roman" pitchFamily="18" charset="0"/>
                <a:cs typeface="Times New Roman" pitchFamily="18" charset="0"/>
              </a:rPr>
              <a:t>signalling</a:t>
            </a:r>
            <a:r>
              <a:rPr lang="en-US" sz="2800" dirty="0" smtClean="0">
                <a:latin typeface="Times New Roman" pitchFamily="18" charset="0"/>
                <a:cs typeface="Times New Roman" pitchFamily="18" charset="0"/>
              </a:rPr>
              <a:t> chemicals and the effectiveness of white blood cells.</a:t>
            </a:r>
            <a:endParaRPr lang="en-US" sz="28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4719119" y="3733800"/>
            <a:ext cx="4424881" cy="2677984"/>
          </a:xfrm>
          <a:prstGeom prst="rect">
            <a:avLst/>
          </a:prstGeom>
          <a:noFill/>
          <a:ln w="9525">
            <a:noFill/>
            <a:miter lim="800000"/>
            <a:headEnd/>
            <a:tailEnd/>
          </a:ln>
          <a:effectLst/>
        </p:spPr>
      </p:pic>
      <p:sp>
        <p:nvSpPr>
          <p:cNvPr id="7" name="TextBox 6"/>
          <p:cNvSpPr txBox="1"/>
          <p:nvPr/>
        </p:nvSpPr>
        <p:spPr>
          <a:xfrm>
            <a:off x="4953000" y="1828800"/>
            <a:ext cx="3048000" cy="369332"/>
          </a:xfrm>
          <a:prstGeom prst="rect">
            <a:avLst/>
          </a:prstGeom>
          <a:noFill/>
        </p:spPr>
        <p:txBody>
          <a:bodyPr wrap="square" rtlCol="0">
            <a:spAutoFit/>
          </a:bodyPr>
          <a:lstStyle/>
          <a:p>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649696"/>
            <a:ext cx="2445843" cy="1827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272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Line 2"/>
          <p:cNvSpPr>
            <a:spLocks noChangeShapeType="1"/>
          </p:cNvSpPr>
          <p:nvPr/>
        </p:nvSpPr>
        <p:spPr bwMode="auto">
          <a:xfrm>
            <a:off x="4651375" y="619125"/>
            <a:ext cx="0" cy="5975350"/>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531459" name="Text Box 3"/>
          <p:cNvSpPr txBox="1">
            <a:spLocks noChangeArrowheads="1"/>
          </p:cNvSpPr>
          <p:nvPr/>
        </p:nvSpPr>
        <p:spPr bwMode="auto">
          <a:xfrm>
            <a:off x="152400" y="6350000"/>
            <a:ext cx="3195638" cy="304800"/>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Times New Roman" pitchFamily="18" charset="0"/>
              </a:rPr>
              <a:t>(Gibson &amp; Roberfroid, J. Nutr. 125, 1995)</a:t>
            </a:r>
          </a:p>
        </p:txBody>
      </p:sp>
      <p:sp>
        <p:nvSpPr>
          <p:cNvPr id="531460" name="Text Box 4"/>
          <p:cNvSpPr txBox="1">
            <a:spLocks noChangeArrowheads="1"/>
          </p:cNvSpPr>
          <p:nvPr/>
        </p:nvSpPr>
        <p:spPr bwMode="auto">
          <a:xfrm>
            <a:off x="2927350" y="647700"/>
            <a:ext cx="1600200" cy="379413"/>
          </a:xfrm>
          <a:prstGeom prst="rect">
            <a:avLst/>
          </a:prstGeom>
          <a:solidFill>
            <a:srgbClr val="FF0000"/>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Ps. aeruginosa</a:t>
            </a:r>
          </a:p>
        </p:txBody>
      </p:sp>
      <p:sp>
        <p:nvSpPr>
          <p:cNvPr id="531461" name="Text Box 5"/>
          <p:cNvSpPr txBox="1">
            <a:spLocks noChangeArrowheads="1"/>
          </p:cNvSpPr>
          <p:nvPr/>
        </p:nvSpPr>
        <p:spPr bwMode="auto">
          <a:xfrm>
            <a:off x="2927350" y="1104900"/>
            <a:ext cx="1600200" cy="379413"/>
          </a:xfrm>
          <a:prstGeom prst="rect">
            <a:avLst/>
          </a:prstGeom>
          <a:solidFill>
            <a:srgbClr val="FF0000"/>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Proteus</a:t>
            </a:r>
          </a:p>
        </p:txBody>
      </p:sp>
      <p:sp>
        <p:nvSpPr>
          <p:cNvPr id="531462" name="Text Box 6"/>
          <p:cNvSpPr txBox="1">
            <a:spLocks noChangeArrowheads="1"/>
          </p:cNvSpPr>
          <p:nvPr/>
        </p:nvSpPr>
        <p:spPr bwMode="auto">
          <a:xfrm>
            <a:off x="2927350" y="1562100"/>
            <a:ext cx="1600200" cy="379413"/>
          </a:xfrm>
          <a:prstGeom prst="rect">
            <a:avLst/>
          </a:prstGeom>
          <a:solidFill>
            <a:srgbClr val="FF0000"/>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Staphylococci</a:t>
            </a:r>
          </a:p>
        </p:txBody>
      </p:sp>
      <p:sp>
        <p:nvSpPr>
          <p:cNvPr id="531463" name="Text Box 7"/>
          <p:cNvSpPr txBox="1">
            <a:spLocks noChangeArrowheads="1"/>
          </p:cNvSpPr>
          <p:nvPr/>
        </p:nvSpPr>
        <p:spPr bwMode="auto">
          <a:xfrm>
            <a:off x="2927350" y="2019300"/>
            <a:ext cx="1600200" cy="379413"/>
          </a:xfrm>
          <a:prstGeom prst="rect">
            <a:avLst/>
          </a:prstGeom>
          <a:solidFill>
            <a:srgbClr val="FF0000"/>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Clostridia</a:t>
            </a:r>
          </a:p>
        </p:txBody>
      </p:sp>
      <p:sp>
        <p:nvSpPr>
          <p:cNvPr id="531464" name="Text Box 8"/>
          <p:cNvSpPr txBox="1">
            <a:spLocks noChangeArrowheads="1"/>
          </p:cNvSpPr>
          <p:nvPr/>
        </p:nvSpPr>
        <p:spPr bwMode="auto">
          <a:xfrm>
            <a:off x="2927350" y="2476500"/>
            <a:ext cx="1600200" cy="379413"/>
          </a:xfrm>
          <a:prstGeom prst="rect">
            <a:avLst/>
          </a:prstGeom>
          <a:solidFill>
            <a:srgbClr val="FF0000"/>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Veillonellae</a:t>
            </a:r>
          </a:p>
        </p:txBody>
      </p:sp>
      <p:sp>
        <p:nvSpPr>
          <p:cNvPr id="531465" name="Text Box 9"/>
          <p:cNvSpPr txBox="1">
            <a:spLocks noChangeArrowheads="1"/>
          </p:cNvSpPr>
          <p:nvPr/>
        </p:nvSpPr>
        <p:spPr bwMode="auto">
          <a:xfrm>
            <a:off x="3848100" y="3143250"/>
            <a:ext cx="1600200" cy="379413"/>
          </a:xfrm>
          <a:prstGeom prst="rect">
            <a:avLst/>
          </a:prstGeom>
          <a:solidFill>
            <a:schemeClr val="hlink"/>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Enterococci</a:t>
            </a:r>
          </a:p>
        </p:txBody>
      </p:sp>
      <p:sp>
        <p:nvSpPr>
          <p:cNvPr id="531466" name="Text Box 10"/>
          <p:cNvSpPr txBox="1">
            <a:spLocks noChangeArrowheads="1"/>
          </p:cNvSpPr>
          <p:nvPr/>
        </p:nvSpPr>
        <p:spPr bwMode="auto">
          <a:xfrm>
            <a:off x="3848100" y="3600450"/>
            <a:ext cx="1600200" cy="379413"/>
          </a:xfrm>
          <a:prstGeom prst="rect">
            <a:avLst/>
          </a:prstGeom>
          <a:solidFill>
            <a:schemeClr val="hlink"/>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E. coli</a:t>
            </a:r>
          </a:p>
        </p:txBody>
      </p:sp>
      <p:sp>
        <p:nvSpPr>
          <p:cNvPr id="531467" name="Text Box 11"/>
          <p:cNvSpPr txBox="1">
            <a:spLocks noChangeArrowheads="1"/>
          </p:cNvSpPr>
          <p:nvPr/>
        </p:nvSpPr>
        <p:spPr bwMode="auto">
          <a:xfrm>
            <a:off x="4686300" y="4057650"/>
            <a:ext cx="1600200" cy="379413"/>
          </a:xfrm>
          <a:prstGeom prst="rect">
            <a:avLst/>
          </a:prstGeom>
          <a:solidFill>
            <a:srgbClr val="009900"/>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Lactobacilli</a:t>
            </a:r>
          </a:p>
        </p:txBody>
      </p:sp>
      <p:sp>
        <p:nvSpPr>
          <p:cNvPr id="531468" name="Text Box 12"/>
          <p:cNvSpPr txBox="1">
            <a:spLocks noChangeArrowheads="1"/>
          </p:cNvSpPr>
          <p:nvPr/>
        </p:nvSpPr>
        <p:spPr bwMode="auto">
          <a:xfrm>
            <a:off x="3848100" y="4514850"/>
            <a:ext cx="1600200" cy="379413"/>
          </a:xfrm>
          <a:prstGeom prst="rect">
            <a:avLst/>
          </a:prstGeom>
          <a:solidFill>
            <a:schemeClr val="hlink"/>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Streptococci</a:t>
            </a:r>
          </a:p>
        </p:txBody>
      </p:sp>
      <p:sp>
        <p:nvSpPr>
          <p:cNvPr id="531469" name="Text Box 13"/>
          <p:cNvSpPr txBox="1">
            <a:spLocks noChangeArrowheads="1"/>
          </p:cNvSpPr>
          <p:nvPr/>
        </p:nvSpPr>
        <p:spPr bwMode="auto">
          <a:xfrm>
            <a:off x="4686300" y="4972050"/>
            <a:ext cx="1600200" cy="379413"/>
          </a:xfrm>
          <a:prstGeom prst="rect">
            <a:avLst/>
          </a:prstGeom>
          <a:solidFill>
            <a:srgbClr val="009900"/>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Eubacteria</a:t>
            </a:r>
          </a:p>
        </p:txBody>
      </p:sp>
      <p:sp>
        <p:nvSpPr>
          <p:cNvPr id="531470" name="Text Box 14"/>
          <p:cNvSpPr txBox="1">
            <a:spLocks noChangeArrowheads="1"/>
          </p:cNvSpPr>
          <p:nvPr/>
        </p:nvSpPr>
        <p:spPr bwMode="auto">
          <a:xfrm>
            <a:off x="4673600" y="5429250"/>
            <a:ext cx="1600200" cy="379413"/>
          </a:xfrm>
          <a:prstGeom prst="rect">
            <a:avLst/>
          </a:prstGeom>
          <a:solidFill>
            <a:srgbClr val="009900"/>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Bifidobacteria</a:t>
            </a:r>
          </a:p>
        </p:txBody>
      </p:sp>
      <p:sp>
        <p:nvSpPr>
          <p:cNvPr id="531471" name="Text Box 15"/>
          <p:cNvSpPr txBox="1">
            <a:spLocks noChangeArrowheads="1"/>
          </p:cNvSpPr>
          <p:nvPr/>
        </p:nvSpPr>
        <p:spPr bwMode="auto">
          <a:xfrm>
            <a:off x="3848100" y="5886450"/>
            <a:ext cx="1600200" cy="379413"/>
          </a:xfrm>
          <a:prstGeom prst="rect">
            <a:avLst/>
          </a:prstGeom>
          <a:solidFill>
            <a:schemeClr val="hlink"/>
          </a:solidFill>
          <a:ln w="12700" cap="sq">
            <a:solidFill>
              <a:schemeClr val="tx1"/>
            </a:solidFill>
            <a:miter lim="800000"/>
            <a:headEnd type="none" w="sm" len="sm"/>
            <a:tailEnd type="none" w="sm" len="sm"/>
          </a:ln>
          <a:effectLst/>
        </p:spPr>
        <p:txBody>
          <a:bodyPr>
            <a:spAutoFit/>
          </a:bodyPr>
          <a:lstStyle/>
          <a:p>
            <a:pPr eaLnBrk="0" hangingPunct="0">
              <a:spcBef>
                <a:spcPct val="50000"/>
              </a:spcBef>
            </a:pPr>
            <a:r>
              <a:rPr lang="en-US">
                <a:latin typeface="Times New Roman" pitchFamily="18" charset="0"/>
              </a:rPr>
              <a:t>Bacteroides</a:t>
            </a:r>
          </a:p>
        </p:txBody>
      </p:sp>
      <p:sp>
        <p:nvSpPr>
          <p:cNvPr id="531472" name="Text Box 16"/>
          <p:cNvSpPr txBox="1">
            <a:spLocks noChangeArrowheads="1"/>
          </p:cNvSpPr>
          <p:nvPr/>
        </p:nvSpPr>
        <p:spPr bwMode="auto">
          <a:xfrm>
            <a:off x="131763" y="989013"/>
            <a:ext cx="1535112" cy="1203325"/>
          </a:xfrm>
          <a:prstGeom prst="rect">
            <a:avLst/>
          </a:prstGeom>
          <a:noFill/>
          <a:ln w="12700" cap="sq">
            <a:solidFill>
              <a:srgbClr val="FF0000"/>
            </a:solidFill>
            <a:miter lim="800000"/>
            <a:headEnd type="none" w="sm" len="sm"/>
            <a:tailEnd type="none" w="sm" len="sm"/>
          </a:ln>
          <a:effectLst/>
        </p:spPr>
        <p:txBody>
          <a:bodyPr>
            <a:spAutoFit/>
          </a:bodyPr>
          <a:lstStyle/>
          <a:p>
            <a:pPr algn="ctr" eaLnBrk="0" hangingPunct="0"/>
            <a:r>
              <a:rPr lang="en-US" b="1">
                <a:solidFill>
                  <a:srgbClr val="FF3300"/>
                </a:solidFill>
                <a:latin typeface="Times New Roman" pitchFamily="18" charset="0"/>
              </a:rPr>
              <a:t>Pathogenic, including production of toxins</a:t>
            </a:r>
          </a:p>
        </p:txBody>
      </p:sp>
      <p:sp>
        <p:nvSpPr>
          <p:cNvPr id="531473" name="Text Box 17"/>
          <p:cNvSpPr txBox="1">
            <a:spLocks noChangeArrowheads="1"/>
          </p:cNvSpPr>
          <p:nvPr/>
        </p:nvSpPr>
        <p:spPr bwMode="auto">
          <a:xfrm>
            <a:off x="131763" y="2497138"/>
            <a:ext cx="1535112" cy="928687"/>
          </a:xfrm>
          <a:prstGeom prst="rect">
            <a:avLst/>
          </a:prstGeom>
          <a:noFill/>
          <a:ln w="12700" cap="sq">
            <a:solidFill>
              <a:srgbClr val="FF0000"/>
            </a:solidFill>
            <a:miter lim="800000"/>
            <a:headEnd type="none" w="sm" len="sm"/>
            <a:tailEnd type="none" w="sm" len="sm"/>
          </a:ln>
          <a:effectLst/>
        </p:spPr>
        <p:txBody>
          <a:bodyPr>
            <a:spAutoFit/>
          </a:bodyPr>
          <a:lstStyle/>
          <a:p>
            <a:pPr algn="ctr" eaLnBrk="0" hangingPunct="0"/>
            <a:r>
              <a:rPr lang="en-US" b="1">
                <a:solidFill>
                  <a:srgbClr val="FF3300"/>
                </a:solidFill>
                <a:latin typeface="Times New Roman" pitchFamily="18" charset="0"/>
              </a:rPr>
              <a:t>Production of carcinogens</a:t>
            </a:r>
          </a:p>
        </p:txBody>
      </p:sp>
      <p:sp>
        <p:nvSpPr>
          <p:cNvPr id="531474" name="Text Box 18"/>
          <p:cNvSpPr txBox="1">
            <a:spLocks noChangeArrowheads="1"/>
          </p:cNvSpPr>
          <p:nvPr/>
        </p:nvSpPr>
        <p:spPr bwMode="auto">
          <a:xfrm>
            <a:off x="131763" y="3721100"/>
            <a:ext cx="1535112" cy="654050"/>
          </a:xfrm>
          <a:prstGeom prst="rect">
            <a:avLst/>
          </a:prstGeom>
          <a:noFill/>
          <a:ln w="12700" cap="sq">
            <a:solidFill>
              <a:srgbClr val="FF0000"/>
            </a:solidFill>
            <a:miter lim="800000"/>
            <a:headEnd type="none" w="sm" len="sm"/>
            <a:tailEnd type="none" w="sm" len="sm"/>
          </a:ln>
          <a:effectLst/>
        </p:spPr>
        <p:txBody>
          <a:bodyPr>
            <a:spAutoFit/>
          </a:bodyPr>
          <a:lstStyle/>
          <a:p>
            <a:pPr algn="ctr" eaLnBrk="0" hangingPunct="0"/>
            <a:r>
              <a:rPr lang="en-US" b="1">
                <a:solidFill>
                  <a:srgbClr val="FF3300"/>
                </a:solidFill>
                <a:latin typeface="Times New Roman" pitchFamily="18" charset="0"/>
              </a:rPr>
              <a:t>Intestinal putrefaction</a:t>
            </a:r>
          </a:p>
        </p:txBody>
      </p:sp>
      <p:sp>
        <p:nvSpPr>
          <p:cNvPr id="531475" name="Text Box 19"/>
          <p:cNvSpPr txBox="1">
            <a:spLocks noChangeArrowheads="1"/>
          </p:cNvSpPr>
          <p:nvPr/>
        </p:nvSpPr>
        <p:spPr bwMode="auto">
          <a:xfrm>
            <a:off x="7445375" y="2130425"/>
            <a:ext cx="1535113" cy="1203325"/>
          </a:xfrm>
          <a:prstGeom prst="rect">
            <a:avLst/>
          </a:prstGeom>
          <a:noFill/>
          <a:ln w="12700" cap="sq">
            <a:solidFill>
              <a:srgbClr val="009900"/>
            </a:solidFill>
            <a:miter lim="800000"/>
            <a:headEnd type="none" w="sm" len="sm"/>
            <a:tailEnd type="none" w="sm" len="sm"/>
          </a:ln>
          <a:effectLst/>
        </p:spPr>
        <p:txBody>
          <a:bodyPr>
            <a:spAutoFit/>
          </a:bodyPr>
          <a:lstStyle/>
          <a:p>
            <a:pPr algn="ctr" eaLnBrk="0" hangingPunct="0"/>
            <a:r>
              <a:rPr lang="en-US" b="1">
                <a:solidFill>
                  <a:srgbClr val="009900"/>
                </a:solidFill>
                <a:latin typeface="Times New Roman" pitchFamily="18" charset="0"/>
              </a:rPr>
              <a:t>Inhibition of growth of harmful bacteria</a:t>
            </a:r>
          </a:p>
        </p:txBody>
      </p:sp>
      <p:sp>
        <p:nvSpPr>
          <p:cNvPr id="531476" name="Text Box 20"/>
          <p:cNvSpPr txBox="1">
            <a:spLocks noChangeArrowheads="1"/>
          </p:cNvSpPr>
          <p:nvPr/>
        </p:nvSpPr>
        <p:spPr bwMode="auto">
          <a:xfrm>
            <a:off x="7445375" y="3489325"/>
            <a:ext cx="1535113" cy="928688"/>
          </a:xfrm>
          <a:prstGeom prst="rect">
            <a:avLst/>
          </a:prstGeom>
          <a:noFill/>
          <a:ln w="12700" cap="sq">
            <a:solidFill>
              <a:srgbClr val="009900"/>
            </a:solidFill>
            <a:miter lim="800000"/>
            <a:headEnd type="none" w="sm" len="sm"/>
            <a:tailEnd type="none" w="sm" len="sm"/>
          </a:ln>
          <a:effectLst/>
        </p:spPr>
        <p:txBody>
          <a:bodyPr>
            <a:spAutoFit/>
          </a:bodyPr>
          <a:lstStyle/>
          <a:p>
            <a:pPr algn="ctr" eaLnBrk="0" hangingPunct="0"/>
            <a:r>
              <a:rPr lang="en-US" b="1">
                <a:solidFill>
                  <a:srgbClr val="009900"/>
                </a:solidFill>
                <a:latin typeface="Times New Roman" pitchFamily="18" charset="0"/>
              </a:rPr>
              <a:t>Stimulation of immune functions</a:t>
            </a:r>
          </a:p>
        </p:txBody>
      </p:sp>
      <p:sp>
        <p:nvSpPr>
          <p:cNvPr id="531477" name="Text Box 21"/>
          <p:cNvSpPr txBox="1">
            <a:spLocks noChangeArrowheads="1"/>
          </p:cNvSpPr>
          <p:nvPr/>
        </p:nvSpPr>
        <p:spPr bwMode="auto">
          <a:xfrm>
            <a:off x="7445375" y="4603750"/>
            <a:ext cx="1535113" cy="1203325"/>
          </a:xfrm>
          <a:prstGeom prst="rect">
            <a:avLst/>
          </a:prstGeom>
          <a:noFill/>
          <a:ln w="12700" cap="sq">
            <a:solidFill>
              <a:srgbClr val="009900"/>
            </a:solidFill>
            <a:miter lim="800000"/>
            <a:headEnd type="none" w="sm" len="sm"/>
            <a:tailEnd type="none" w="sm" len="sm"/>
          </a:ln>
          <a:effectLst/>
        </p:spPr>
        <p:txBody>
          <a:bodyPr>
            <a:spAutoFit/>
          </a:bodyPr>
          <a:lstStyle/>
          <a:p>
            <a:pPr algn="ctr" eaLnBrk="0" hangingPunct="0"/>
            <a:r>
              <a:rPr lang="en-US" b="1">
                <a:solidFill>
                  <a:srgbClr val="009900"/>
                </a:solidFill>
                <a:latin typeface="Times New Roman" pitchFamily="18" charset="0"/>
              </a:rPr>
              <a:t>Aid in digestion or absorption of nutrients</a:t>
            </a:r>
          </a:p>
        </p:txBody>
      </p:sp>
      <p:sp>
        <p:nvSpPr>
          <p:cNvPr id="531478" name="Text Box 22"/>
          <p:cNvSpPr txBox="1">
            <a:spLocks noChangeArrowheads="1"/>
          </p:cNvSpPr>
          <p:nvPr/>
        </p:nvSpPr>
        <p:spPr bwMode="auto">
          <a:xfrm>
            <a:off x="7445375" y="5976938"/>
            <a:ext cx="1535113" cy="654050"/>
          </a:xfrm>
          <a:prstGeom prst="rect">
            <a:avLst/>
          </a:prstGeom>
          <a:noFill/>
          <a:ln w="12700" cap="sq">
            <a:solidFill>
              <a:srgbClr val="009900"/>
            </a:solidFill>
            <a:miter lim="800000"/>
            <a:headEnd type="none" w="sm" len="sm"/>
            <a:tailEnd type="none" w="sm" len="sm"/>
          </a:ln>
          <a:effectLst/>
        </p:spPr>
        <p:txBody>
          <a:bodyPr>
            <a:spAutoFit/>
          </a:bodyPr>
          <a:lstStyle/>
          <a:p>
            <a:pPr algn="ctr" eaLnBrk="0" hangingPunct="0"/>
            <a:r>
              <a:rPr lang="en-US" b="1">
                <a:solidFill>
                  <a:srgbClr val="009900"/>
                </a:solidFill>
                <a:latin typeface="Times New Roman" pitchFamily="18" charset="0"/>
              </a:rPr>
              <a:t>Synthesis of vitamins</a:t>
            </a:r>
          </a:p>
        </p:txBody>
      </p:sp>
      <p:sp>
        <p:nvSpPr>
          <p:cNvPr id="531479" name="Text Box 23"/>
          <p:cNvSpPr txBox="1">
            <a:spLocks noChangeArrowheads="1"/>
          </p:cNvSpPr>
          <p:nvPr/>
        </p:nvSpPr>
        <p:spPr bwMode="auto">
          <a:xfrm>
            <a:off x="4657725" y="365125"/>
            <a:ext cx="33655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imes New Roman" pitchFamily="18" charset="0"/>
              </a:rPr>
              <a:t>2</a:t>
            </a:r>
          </a:p>
        </p:txBody>
      </p:sp>
      <p:sp>
        <p:nvSpPr>
          <p:cNvPr id="531480" name="Text Box 24"/>
          <p:cNvSpPr txBox="1">
            <a:spLocks noChangeArrowheads="1"/>
          </p:cNvSpPr>
          <p:nvPr/>
        </p:nvSpPr>
        <p:spPr bwMode="auto">
          <a:xfrm>
            <a:off x="4722813" y="2112963"/>
            <a:ext cx="33655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imes New Roman" pitchFamily="18" charset="0"/>
              </a:rPr>
              <a:t>4</a:t>
            </a:r>
          </a:p>
        </p:txBody>
      </p:sp>
      <p:sp>
        <p:nvSpPr>
          <p:cNvPr id="531481" name="Text Box 25"/>
          <p:cNvSpPr txBox="1">
            <a:spLocks noChangeArrowheads="1"/>
          </p:cNvSpPr>
          <p:nvPr/>
        </p:nvSpPr>
        <p:spPr bwMode="auto">
          <a:xfrm>
            <a:off x="4699000" y="6234113"/>
            <a:ext cx="48895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imes New Roman" pitchFamily="18" charset="0"/>
              </a:rPr>
              <a:t>11</a:t>
            </a:r>
          </a:p>
        </p:txBody>
      </p:sp>
      <p:sp>
        <p:nvSpPr>
          <p:cNvPr id="531482" name="Line 26"/>
          <p:cNvSpPr>
            <a:spLocks noChangeShapeType="1"/>
          </p:cNvSpPr>
          <p:nvPr/>
        </p:nvSpPr>
        <p:spPr bwMode="auto">
          <a:xfrm>
            <a:off x="4595813" y="2303463"/>
            <a:ext cx="120650" cy="117475"/>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531483" name="Line 27"/>
          <p:cNvSpPr>
            <a:spLocks noChangeShapeType="1"/>
          </p:cNvSpPr>
          <p:nvPr/>
        </p:nvSpPr>
        <p:spPr bwMode="auto">
          <a:xfrm>
            <a:off x="4587875" y="6591300"/>
            <a:ext cx="138113"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531484" name="Line 28"/>
          <p:cNvSpPr>
            <a:spLocks noChangeShapeType="1"/>
          </p:cNvSpPr>
          <p:nvPr/>
        </p:nvSpPr>
        <p:spPr bwMode="auto">
          <a:xfrm>
            <a:off x="4600575" y="609600"/>
            <a:ext cx="138113"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531485" name="Text Box 29"/>
          <p:cNvSpPr txBox="1">
            <a:spLocks noChangeArrowheads="1"/>
          </p:cNvSpPr>
          <p:nvPr/>
        </p:nvSpPr>
        <p:spPr bwMode="auto">
          <a:xfrm rot="-5400000">
            <a:off x="4360069" y="1310482"/>
            <a:ext cx="1804987" cy="336550"/>
          </a:xfrm>
          <a:prstGeom prst="rect">
            <a:avLst/>
          </a:prstGeom>
          <a:noFill/>
          <a:ln w="12700" cap="sq">
            <a:noFill/>
            <a:miter lim="800000"/>
            <a:headEnd type="none" w="sm" len="sm"/>
            <a:tailEnd type="none" w="sm" len="sm"/>
          </a:ln>
          <a:effectLst/>
        </p:spPr>
        <p:txBody>
          <a:bodyPr>
            <a:spAutoFit/>
          </a:bodyPr>
          <a:lstStyle/>
          <a:p>
            <a:pPr eaLnBrk="0" hangingPunct="0"/>
            <a:r>
              <a:rPr lang="en-US" sz="1600" b="1" dirty="0">
                <a:latin typeface="Times New Roman" pitchFamily="18" charset="0"/>
              </a:rPr>
              <a:t>No/g </a:t>
            </a:r>
            <a:r>
              <a:rPr lang="en-US" sz="1600" b="1" dirty="0" err="1">
                <a:latin typeface="Times New Roman" pitchFamily="18" charset="0"/>
              </a:rPr>
              <a:t>Faeces</a:t>
            </a:r>
            <a:r>
              <a:rPr lang="en-US" sz="1600" b="1" dirty="0">
                <a:latin typeface="Times New Roman" pitchFamily="18" charset="0"/>
              </a:rPr>
              <a:t> (log</a:t>
            </a:r>
            <a:r>
              <a:rPr lang="en-US" sz="1600" b="1" baseline="-25000" dirty="0">
                <a:latin typeface="Times New Roman" pitchFamily="18" charset="0"/>
              </a:rPr>
              <a:t>10</a:t>
            </a:r>
            <a:r>
              <a:rPr lang="en-US" sz="1600" b="1" dirty="0">
                <a:latin typeface="Times New Roman" pitchFamily="18" charset="0"/>
              </a:rPr>
              <a:t>)</a:t>
            </a:r>
          </a:p>
        </p:txBody>
      </p:sp>
      <p:sp>
        <p:nvSpPr>
          <p:cNvPr id="531486" name="Line 30"/>
          <p:cNvSpPr>
            <a:spLocks noChangeShapeType="1"/>
          </p:cNvSpPr>
          <p:nvPr/>
        </p:nvSpPr>
        <p:spPr bwMode="auto">
          <a:xfrm flipV="1">
            <a:off x="1663700" y="838200"/>
            <a:ext cx="1270000" cy="7747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487" name="Line 31"/>
          <p:cNvSpPr>
            <a:spLocks noChangeShapeType="1"/>
          </p:cNvSpPr>
          <p:nvPr/>
        </p:nvSpPr>
        <p:spPr bwMode="auto">
          <a:xfrm flipV="1">
            <a:off x="1666875" y="1304925"/>
            <a:ext cx="1262063" cy="300038"/>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488" name="Line 32"/>
          <p:cNvSpPr>
            <a:spLocks noChangeShapeType="1"/>
          </p:cNvSpPr>
          <p:nvPr/>
        </p:nvSpPr>
        <p:spPr bwMode="auto">
          <a:xfrm>
            <a:off x="1666875" y="1600200"/>
            <a:ext cx="1262063" cy="161925"/>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489" name="Line 33"/>
          <p:cNvSpPr>
            <a:spLocks noChangeShapeType="1"/>
          </p:cNvSpPr>
          <p:nvPr/>
        </p:nvSpPr>
        <p:spPr bwMode="auto">
          <a:xfrm>
            <a:off x="1666875" y="1595438"/>
            <a:ext cx="1266825" cy="638175"/>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490" name="Line 34"/>
          <p:cNvSpPr>
            <a:spLocks noChangeShapeType="1"/>
          </p:cNvSpPr>
          <p:nvPr/>
        </p:nvSpPr>
        <p:spPr bwMode="auto">
          <a:xfrm>
            <a:off x="1662113" y="1600200"/>
            <a:ext cx="1266825" cy="1076325"/>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491" name="Line 35"/>
          <p:cNvSpPr>
            <a:spLocks noChangeShapeType="1"/>
          </p:cNvSpPr>
          <p:nvPr/>
        </p:nvSpPr>
        <p:spPr bwMode="auto">
          <a:xfrm flipH="1">
            <a:off x="2895600" y="3343275"/>
            <a:ext cx="933450" cy="0"/>
          </a:xfrm>
          <a:prstGeom prst="line">
            <a:avLst/>
          </a:prstGeom>
          <a:noFill/>
          <a:ln w="28575">
            <a:solidFill>
              <a:schemeClr val="tx1"/>
            </a:solidFill>
            <a:prstDash val="sysDot"/>
            <a:round/>
            <a:headEnd type="none" w="sm" len="sm"/>
            <a:tailEnd type="none" w="sm" len="sm"/>
          </a:ln>
          <a:effectLst/>
        </p:spPr>
        <p:txBody>
          <a:bodyPr wrap="none" anchor="ctr"/>
          <a:lstStyle/>
          <a:p>
            <a:endParaRPr lang="en-US"/>
          </a:p>
        </p:txBody>
      </p:sp>
      <p:sp>
        <p:nvSpPr>
          <p:cNvPr id="531492" name="Line 36"/>
          <p:cNvSpPr>
            <a:spLocks noChangeShapeType="1"/>
          </p:cNvSpPr>
          <p:nvPr/>
        </p:nvSpPr>
        <p:spPr bwMode="auto">
          <a:xfrm flipH="1">
            <a:off x="2895600" y="3795713"/>
            <a:ext cx="933450" cy="0"/>
          </a:xfrm>
          <a:prstGeom prst="line">
            <a:avLst/>
          </a:prstGeom>
          <a:noFill/>
          <a:ln w="28575">
            <a:solidFill>
              <a:schemeClr val="tx1"/>
            </a:solidFill>
            <a:prstDash val="sysDot"/>
            <a:round/>
            <a:headEnd type="none" w="sm" len="sm"/>
            <a:tailEnd type="none" w="sm" len="sm"/>
          </a:ln>
          <a:effectLst/>
        </p:spPr>
        <p:txBody>
          <a:bodyPr wrap="none" anchor="ctr"/>
          <a:lstStyle/>
          <a:p>
            <a:endParaRPr lang="en-US"/>
          </a:p>
        </p:txBody>
      </p:sp>
      <p:sp>
        <p:nvSpPr>
          <p:cNvPr id="531493" name="Line 37"/>
          <p:cNvSpPr>
            <a:spLocks noChangeShapeType="1"/>
          </p:cNvSpPr>
          <p:nvPr/>
        </p:nvSpPr>
        <p:spPr bwMode="auto">
          <a:xfrm flipH="1">
            <a:off x="2895600" y="4724400"/>
            <a:ext cx="933450" cy="0"/>
          </a:xfrm>
          <a:prstGeom prst="line">
            <a:avLst/>
          </a:prstGeom>
          <a:noFill/>
          <a:ln w="28575">
            <a:solidFill>
              <a:schemeClr val="tx1"/>
            </a:solidFill>
            <a:prstDash val="sysDot"/>
            <a:round/>
            <a:headEnd type="none" w="sm" len="sm"/>
            <a:tailEnd type="none" w="sm" len="sm"/>
          </a:ln>
          <a:effectLst/>
        </p:spPr>
        <p:txBody>
          <a:bodyPr wrap="none" anchor="ctr"/>
          <a:lstStyle/>
          <a:p>
            <a:endParaRPr lang="en-US"/>
          </a:p>
        </p:txBody>
      </p:sp>
      <p:sp>
        <p:nvSpPr>
          <p:cNvPr id="531494" name="Line 38"/>
          <p:cNvSpPr>
            <a:spLocks noChangeShapeType="1"/>
          </p:cNvSpPr>
          <p:nvPr/>
        </p:nvSpPr>
        <p:spPr bwMode="auto">
          <a:xfrm flipH="1">
            <a:off x="2900363" y="6091238"/>
            <a:ext cx="933450" cy="0"/>
          </a:xfrm>
          <a:prstGeom prst="line">
            <a:avLst/>
          </a:prstGeom>
          <a:noFill/>
          <a:ln w="28575">
            <a:solidFill>
              <a:schemeClr val="tx1"/>
            </a:solidFill>
            <a:prstDash val="sysDot"/>
            <a:round/>
            <a:headEnd type="none" w="sm" len="sm"/>
            <a:tailEnd type="none" w="sm" len="sm"/>
          </a:ln>
          <a:effectLst/>
        </p:spPr>
        <p:txBody>
          <a:bodyPr wrap="none" anchor="ctr"/>
          <a:lstStyle/>
          <a:p>
            <a:endParaRPr lang="en-US"/>
          </a:p>
        </p:txBody>
      </p:sp>
      <p:sp>
        <p:nvSpPr>
          <p:cNvPr id="531495" name="Line 39"/>
          <p:cNvSpPr>
            <a:spLocks noChangeShapeType="1"/>
          </p:cNvSpPr>
          <p:nvPr/>
        </p:nvSpPr>
        <p:spPr bwMode="auto">
          <a:xfrm flipH="1">
            <a:off x="5448300" y="3327400"/>
            <a:ext cx="857250" cy="0"/>
          </a:xfrm>
          <a:prstGeom prst="line">
            <a:avLst/>
          </a:prstGeom>
          <a:noFill/>
          <a:ln w="28575">
            <a:solidFill>
              <a:schemeClr val="tx1"/>
            </a:solidFill>
            <a:prstDash val="sysDot"/>
            <a:round/>
            <a:headEnd type="none" w="sm" len="sm"/>
            <a:tailEnd type="none" w="sm" len="sm"/>
          </a:ln>
          <a:effectLst/>
        </p:spPr>
        <p:txBody>
          <a:bodyPr wrap="none" anchor="ctr"/>
          <a:lstStyle/>
          <a:p>
            <a:endParaRPr lang="en-US"/>
          </a:p>
        </p:txBody>
      </p:sp>
      <p:sp>
        <p:nvSpPr>
          <p:cNvPr id="531496" name="Line 40"/>
          <p:cNvSpPr>
            <a:spLocks noChangeShapeType="1"/>
          </p:cNvSpPr>
          <p:nvPr/>
        </p:nvSpPr>
        <p:spPr bwMode="auto">
          <a:xfrm flipH="1">
            <a:off x="5461000" y="3784600"/>
            <a:ext cx="857250" cy="0"/>
          </a:xfrm>
          <a:prstGeom prst="line">
            <a:avLst/>
          </a:prstGeom>
          <a:noFill/>
          <a:ln w="28575">
            <a:solidFill>
              <a:schemeClr val="tx1"/>
            </a:solidFill>
            <a:prstDash val="sysDot"/>
            <a:round/>
            <a:headEnd type="none" w="sm" len="sm"/>
            <a:tailEnd type="none" w="sm" len="sm"/>
          </a:ln>
          <a:effectLst/>
        </p:spPr>
        <p:txBody>
          <a:bodyPr wrap="none" anchor="ctr"/>
          <a:lstStyle/>
          <a:p>
            <a:endParaRPr lang="en-US"/>
          </a:p>
        </p:txBody>
      </p:sp>
      <p:sp>
        <p:nvSpPr>
          <p:cNvPr id="531497" name="Line 41"/>
          <p:cNvSpPr>
            <a:spLocks noChangeShapeType="1"/>
          </p:cNvSpPr>
          <p:nvPr/>
        </p:nvSpPr>
        <p:spPr bwMode="auto">
          <a:xfrm flipH="1">
            <a:off x="5448300" y="4724400"/>
            <a:ext cx="857250" cy="0"/>
          </a:xfrm>
          <a:prstGeom prst="line">
            <a:avLst/>
          </a:prstGeom>
          <a:noFill/>
          <a:ln w="28575">
            <a:solidFill>
              <a:schemeClr val="tx1"/>
            </a:solidFill>
            <a:prstDash val="sysDot"/>
            <a:round/>
            <a:headEnd type="none" w="sm" len="sm"/>
            <a:tailEnd type="none" w="sm" len="sm"/>
          </a:ln>
          <a:effectLst/>
        </p:spPr>
        <p:txBody>
          <a:bodyPr wrap="none" anchor="ctr"/>
          <a:lstStyle/>
          <a:p>
            <a:endParaRPr lang="en-US"/>
          </a:p>
        </p:txBody>
      </p:sp>
      <p:sp>
        <p:nvSpPr>
          <p:cNvPr id="531498" name="Line 42"/>
          <p:cNvSpPr>
            <a:spLocks noChangeShapeType="1"/>
          </p:cNvSpPr>
          <p:nvPr/>
        </p:nvSpPr>
        <p:spPr bwMode="auto">
          <a:xfrm flipH="1">
            <a:off x="5448300" y="6083300"/>
            <a:ext cx="857250" cy="0"/>
          </a:xfrm>
          <a:prstGeom prst="line">
            <a:avLst/>
          </a:prstGeom>
          <a:noFill/>
          <a:ln w="28575">
            <a:solidFill>
              <a:schemeClr val="tx1"/>
            </a:solidFill>
            <a:prstDash val="sysDot"/>
            <a:round/>
            <a:headEnd type="none" w="sm" len="sm"/>
            <a:tailEnd type="none" w="sm" len="sm"/>
          </a:ln>
          <a:effectLst/>
        </p:spPr>
        <p:txBody>
          <a:bodyPr wrap="none" anchor="ctr"/>
          <a:lstStyle/>
          <a:p>
            <a:endParaRPr lang="en-US"/>
          </a:p>
        </p:txBody>
      </p:sp>
      <p:sp>
        <p:nvSpPr>
          <p:cNvPr id="531499" name="Line 43"/>
          <p:cNvSpPr>
            <a:spLocks noChangeShapeType="1"/>
          </p:cNvSpPr>
          <p:nvPr/>
        </p:nvSpPr>
        <p:spPr bwMode="auto">
          <a:xfrm>
            <a:off x="1666875" y="1590675"/>
            <a:ext cx="1219200" cy="3133725"/>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0" name="Line 44"/>
          <p:cNvSpPr>
            <a:spLocks noChangeShapeType="1"/>
          </p:cNvSpPr>
          <p:nvPr/>
        </p:nvSpPr>
        <p:spPr bwMode="auto">
          <a:xfrm>
            <a:off x="1670050" y="1606550"/>
            <a:ext cx="1225550" cy="21907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1" name="Line 45"/>
          <p:cNvSpPr>
            <a:spLocks noChangeShapeType="1"/>
          </p:cNvSpPr>
          <p:nvPr/>
        </p:nvSpPr>
        <p:spPr bwMode="auto">
          <a:xfrm>
            <a:off x="1670050" y="1612900"/>
            <a:ext cx="1212850" cy="17335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2" name="Line 46"/>
          <p:cNvSpPr>
            <a:spLocks noChangeShapeType="1"/>
          </p:cNvSpPr>
          <p:nvPr/>
        </p:nvSpPr>
        <p:spPr bwMode="auto">
          <a:xfrm>
            <a:off x="1670050" y="2933700"/>
            <a:ext cx="1225550" cy="8699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3" name="Line 47"/>
          <p:cNvSpPr>
            <a:spLocks noChangeShapeType="1"/>
          </p:cNvSpPr>
          <p:nvPr/>
        </p:nvSpPr>
        <p:spPr bwMode="auto">
          <a:xfrm>
            <a:off x="1663700" y="2940050"/>
            <a:ext cx="1219200" cy="17907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4" name="Line 48"/>
          <p:cNvSpPr>
            <a:spLocks noChangeShapeType="1"/>
          </p:cNvSpPr>
          <p:nvPr/>
        </p:nvSpPr>
        <p:spPr bwMode="auto">
          <a:xfrm>
            <a:off x="1657350" y="2946400"/>
            <a:ext cx="1244600" cy="314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5" name="Line 49"/>
          <p:cNvSpPr>
            <a:spLocks noChangeShapeType="1"/>
          </p:cNvSpPr>
          <p:nvPr/>
        </p:nvSpPr>
        <p:spPr bwMode="auto">
          <a:xfrm flipV="1">
            <a:off x="1663700" y="3803650"/>
            <a:ext cx="1225550" cy="2476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6" name="Line 50"/>
          <p:cNvSpPr>
            <a:spLocks noChangeShapeType="1"/>
          </p:cNvSpPr>
          <p:nvPr/>
        </p:nvSpPr>
        <p:spPr bwMode="auto">
          <a:xfrm>
            <a:off x="1663700" y="4044950"/>
            <a:ext cx="1225550" cy="20510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7" name="Line 51"/>
          <p:cNvSpPr>
            <a:spLocks noChangeShapeType="1"/>
          </p:cNvSpPr>
          <p:nvPr/>
        </p:nvSpPr>
        <p:spPr bwMode="auto">
          <a:xfrm flipH="1">
            <a:off x="6299200" y="2755900"/>
            <a:ext cx="1149350" cy="5715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8" name="Line 52"/>
          <p:cNvSpPr>
            <a:spLocks noChangeShapeType="1"/>
          </p:cNvSpPr>
          <p:nvPr/>
        </p:nvSpPr>
        <p:spPr bwMode="auto">
          <a:xfrm flipH="1">
            <a:off x="6286500" y="2749550"/>
            <a:ext cx="1162050" cy="14922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09" name="Line 53"/>
          <p:cNvSpPr>
            <a:spLocks noChangeShapeType="1"/>
          </p:cNvSpPr>
          <p:nvPr/>
        </p:nvSpPr>
        <p:spPr bwMode="auto">
          <a:xfrm flipH="1">
            <a:off x="6299200" y="2755900"/>
            <a:ext cx="1143000" cy="19685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0" name="Line 54"/>
          <p:cNvSpPr>
            <a:spLocks noChangeShapeType="1"/>
          </p:cNvSpPr>
          <p:nvPr/>
        </p:nvSpPr>
        <p:spPr bwMode="auto">
          <a:xfrm flipH="1">
            <a:off x="6286500" y="2762250"/>
            <a:ext cx="1162050" cy="24320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1" name="Line 55"/>
          <p:cNvSpPr>
            <a:spLocks noChangeShapeType="1"/>
          </p:cNvSpPr>
          <p:nvPr/>
        </p:nvSpPr>
        <p:spPr bwMode="auto">
          <a:xfrm flipH="1">
            <a:off x="6267450" y="2774950"/>
            <a:ext cx="1181100" cy="28575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2" name="Line 56"/>
          <p:cNvSpPr>
            <a:spLocks noChangeShapeType="1"/>
          </p:cNvSpPr>
          <p:nvPr/>
        </p:nvSpPr>
        <p:spPr bwMode="auto">
          <a:xfrm flipH="1">
            <a:off x="6311900" y="2768600"/>
            <a:ext cx="1143000" cy="33147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3" name="Line 57"/>
          <p:cNvSpPr>
            <a:spLocks noChangeShapeType="1"/>
          </p:cNvSpPr>
          <p:nvPr/>
        </p:nvSpPr>
        <p:spPr bwMode="auto">
          <a:xfrm flipH="1" flipV="1">
            <a:off x="6311900" y="3784600"/>
            <a:ext cx="1136650" cy="1333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4" name="Line 58"/>
          <p:cNvSpPr>
            <a:spLocks noChangeShapeType="1"/>
          </p:cNvSpPr>
          <p:nvPr/>
        </p:nvSpPr>
        <p:spPr bwMode="auto">
          <a:xfrm flipH="1">
            <a:off x="6280150" y="3924300"/>
            <a:ext cx="1174750" cy="3175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5" name="Line 59"/>
          <p:cNvSpPr>
            <a:spLocks noChangeShapeType="1"/>
          </p:cNvSpPr>
          <p:nvPr/>
        </p:nvSpPr>
        <p:spPr bwMode="auto">
          <a:xfrm flipH="1">
            <a:off x="6267450" y="3924300"/>
            <a:ext cx="1174750" cy="1701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6" name="Line 60"/>
          <p:cNvSpPr>
            <a:spLocks noChangeShapeType="1"/>
          </p:cNvSpPr>
          <p:nvPr/>
        </p:nvSpPr>
        <p:spPr bwMode="auto">
          <a:xfrm flipH="1">
            <a:off x="6305550" y="3917950"/>
            <a:ext cx="1136650" cy="21717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7" name="Line 61"/>
          <p:cNvSpPr>
            <a:spLocks noChangeShapeType="1"/>
          </p:cNvSpPr>
          <p:nvPr/>
        </p:nvSpPr>
        <p:spPr bwMode="auto">
          <a:xfrm flipH="1" flipV="1">
            <a:off x="6273800" y="4248150"/>
            <a:ext cx="1174750" cy="9588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8" name="Line 62"/>
          <p:cNvSpPr>
            <a:spLocks noChangeShapeType="1"/>
          </p:cNvSpPr>
          <p:nvPr/>
        </p:nvSpPr>
        <p:spPr bwMode="auto">
          <a:xfrm flipH="1">
            <a:off x="6267450" y="5213350"/>
            <a:ext cx="1187450" cy="4064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19" name="Line 63"/>
          <p:cNvSpPr>
            <a:spLocks noChangeShapeType="1"/>
          </p:cNvSpPr>
          <p:nvPr/>
        </p:nvSpPr>
        <p:spPr bwMode="auto">
          <a:xfrm flipH="1">
            <a:off x="6305550" y="5213350"/>
            <a:ext cx="1155700" cy="8699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20" name="Line 64"/>
          <p:cNvSpPr>
            <a:spLocks noChangeShapeType="1"/>
          </p:cNvSpPr>
          <p:nvPr/>
        </p:nvSpPr>
        <p:spPr bwMode="auto">
          <a:xfrm flipH="1" flipV="1">
            <a:off x="6267450" y="5632450"/>
            <a:ext cx="118110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21" name="Line 65"/>
          <p:cNvSpPr>
            <a:spLocks noChangeShapeType="1"/>
          </p:cNvSpPr>
          <p:nvPr/>
        </p:nvSpPr>
        <p:spPr bwMode="auto">
          <a:xfrm flipH="1" flipV="1">
            <a:off x="6305550" y="6083300"/>
            <a:ext cx="1136650" cy="23495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531522" name="Text Box 66"/>
          <p:cNvSpPr txBox="1">
            <a:spLocks noChangeArrowheads="1"/>
          </p:cNvSpPr>
          <p:nvPr/>
        </p:nvSpPr>
        <p:spPr bwMode="auto">
          <a:xfrm>
            <a:off x="200025" y="144463"/>
            <a:ext cx="2844800" cy="366712"/>
          </a:xfrm>
          <a:prstGeom prst="rect">
            <a:avLst/>
          </a:prstGeom>
          <a:solidFill>
            <a:srgbClr val="FF0000"/>
          </a:solidFill>
          <a:ln w="12700" cap="sq">
            <a:noFill/>
            <a:miter lim="800000"/>
            <a:headEnd type="none" w="sm" len="sm"/>
            <a:tailEnd type="none" w="sm" len="sm"/>
          </a:ln>
          <a:effectLst/>
        </p:spPr>
        <p:txBody>
          <a:bodyPr wrap="none">
            <a:spAutoFit/>
          </a:bodyPr>
          <a:lstStyle/>
          <a:p>
            <a:pPr eaLnBrk="0" hangingPunct="0"/>
            <a:r>
              <a:rPr lang="en-US" b="1">
                <a:latin typeface="Times New Roman" pitchFamily="18" charset="0"/>
              </a:rPr>
              <a:t>Harmful/pathogenic effects</a:t>
            </a:r>
          </a:p>
        </p:txBody>
      </p:sp>
      <p:sp>
        <p:nvSpPr>
          <p:cNvPr id="531523" name="Text Box 67"/>
          <p:cNvSpPr txBox="1">
            <a:spLocks noChangeArrowheads="1"/>
          </p:cNvSpPr>
          <p:nvPr/>
        </p:nvSpPr>
        <p:spPr bwMode="auto">
          <a:xfrm>
            <a:off x="5473700" y="144463"/>
            <a:ext cx="3689350" cy="366712"/>
          </a:xfrm>
          <a:prstGeom prst="rect">
            <a:avLst/>
          </a:prstGeom>
          <a:solidFill>
            <a:srgbClr val="009900"/>
          </a:solidFill>
          <a:ln w="12700" cap="sq">
            <a:noFill/>
            <a:miter lim="800000"/>
            <a:headEnd type="none" w="sm" len="sm"/>
            <a:tailEnd type="none" w="sm" len="sm"/>
          </a:ln>
          <a:effectLst/>
        </p:spPr>
        <p:txBody>
          <a:bodyPr wrap="none">
            <a:spAutoFit/>
          </a:bodyPr>
          <a:lstStyle/>
          <a:p>
            <a:pPr eaLnBrk="0" hangingPunct="0"/>
            <a:r>
              <a:rPr lang="en-US" b="1">
                <a:latin typeface="Times New Roman" pitchFamily="18" charset="0"/>
              </a:rPr>
              <a:t>Health promoting functions / effects</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31522"/>
                                        </p:tgtEl>
                                        <p:attrNameLst>
                                          <p:attrName>style.visibility</p:attrName>
                                        </p:attrNameLst>
                                      </p:cBhvr>
                                      <p:to>
                                        <p:strVal val="visible"/>
                                      </p:to>
                                    </p:set>
                                    <p:anim calcmode="lin" valueType="num">
                                      <p:cBhvr>
                                        <p:cTn id="7" dur="500" fill="hold"/>
                                        <p:tgtEl>
                                          <p:spTgt spid="531522"/>
                                        </p:tgtEl>
                                        <p:attrNameLst>
                                          <p:attrName>ppt_w</p:attrName>
                                        </p:attrNameLst>
                                      </p:cBhvr>
                                      <p:tavLst>
                                        <p:tav tm="0">
                                          <p:val>
                                            <p:fltVal val="0"/>
                                          </p:val>
                                        </p:tav>
                                        <p:tav tm="100000">
                                          <p:val>
                                            <p:strVal val="#ppt_w"/>
                                          </p:val>
                                        </p:tav>
                                      </p:tavLst>
                                    </p:anim>
                                    <p:anim calcmode="lin" valueType="num">
                                      <p:cBhvr>
                                        <p:cTn id="8" dur="500" fill="hold"/>
                                        <p:tgtEl>
                                          <p:spTgt spid="5315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31472"/>
                                        </p:tgtEl>
                                        <p:attrNameLst>
                                          <p:attrName>style.visibility</p:attrName>
                                        </p:attrNameLst>
                                      </p:cBhvr>
                                      <p:to>
                                        <p:strVal val="visible"/>
                                      </p:to>
                                    </p:set>
                                    <p:anim calcmode="lin" valueType="num">
                                      <p:cBhvr>
                                        <p:cTn id="12" dur="1000" fill="hold"/>
                                        <p:tgtEl>
                                          <p:spTgt spid="531472"/>
                                        </p:tgtEl>
                                        <p:attrNameLst>
                                          <p:attrName>ppt_w</p:attrName>
                                        </p:attrNameLst>
                                      </p:cBhvr>
                                      <p:tavLst>
                                        <p:tav tm="0">
                                          <p:val>
                                            <p:fltVal val="0"/>
                                          </p:val>
                                        </p:tav>
                                        <p:tav tm="100000">
                                          <p:val>
                                            <p:strVal val="#ppt_w"/>
                                          </p:val>
                                        </p:tav>
                                      </p:tavLst>
                                    </p:anim>
                                    <p:anim calcmode="lin" valueType="num">
                                      <p:cBhvr>
                                        <p:cTn id="13" dur="1000" fill="hold"/>
                                        <p:tgtEl>
                                          <p:spTgt spid="531472"/>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531486"/>
                                        </p:tgtEl>
                                        <p:attrNameLst>
                                          <p:attrName>style.visibility</p:attrName>
                                        </p:attrNameLst>
                                      </p:cBhvr>
                                      <p:to>
                                        <p:strVal val="visible"/>
                                      </p:to>
                                    </p:set>
                                    <p:animEffect transition="in" filter="strips(upRight)">
                                      <p:cBhvr>
                                        <p:cTn id="17" dur="1000"/>
                                        <p:tgtEl>
                                          <p:spTgt spid="531486"/>
                                        </p:tgtEl>
                                      </p:cBhvr>
                                    </p:animEffect>
                                  </p:childTnLst>
                                </p:cTn>
                              </p:par>
                            </p:childTnLst>
                          </p:cTn>
                        </p:par>
                        <p:par>
                          <p:cTn id="18" fill="hold">
                            <p:stCondLst>
                              <p:cond delay="2500"/>
                            </p:stCondLst>
                            <p:childTnLst>
                              <p:par>
                                <p:cTn id="19" presetID="17" presetClass="entr" presetSubtype="8" fill="hold" grpId="0" nodeType="afterEffect">
                                  <p:stCondLst>
                                    <p:cond delay="0"/>
                                  </p:stCondLst>
                                  <p:childTnLst>
                                    <p:set>
                                      <p:cBhvr>
                                        <p:cTn id="20" dur="1" fill="hold">
                                          <p:stCondLst>
                                            <p:cond delay="0"/>
                                          </p:stCondLst>
                                        </p:cTn>
                                        <p:tgtEl>
                                          <p:spTgt spid="531460"/>
                                        </p:tgtEl>
                                        <p:attrNameLst>
                                          <p:attrName>style.visibility</p:attrName>
                                        </p:attrNameLst>
                                      </p:cBhvr>
                                      <p:to>
                                        <p:strVal val="visible"/>
                                      </p:to>
                                    </p:set>
                                    <p:anim calcmode="lin" valueType="num">
                                      <p:cBhvr>
                                        <p:cTn id="21" dur="1000" fill="hold"/>
                                        <p:tgtEl>
                                          <p:spTgt spid="531460"/>
                                        </p:tgtEl>
                                        <p:attrNameLst>
                                          <p:attrName>ppt_x</p:attrName>
                                        </p:attrNameLst>
                                      </p:cBhvr>
                                      <p:tavLst>
                                        <p:tav tm="0">
                                          <p:val>
                                            <p:strVal val="#ppt_x-#ppt_w/2"/>
                                          </p:val>
                                        </p:tav>
                                        <p:tav tm="100000">
                                          <p:val>
                                            <p:strVal val="#ppt_x"/>
                                          </p:val>
                                        </p:tav>
                                      </p:tavLst>
                                    </p:anim>
                                    <p:anim calcmode="lin" valueType="num">
                                      <p:cBhvr>
                                        <p:cTn id="22" dur="1000" fill="hold"/>
                                        <p:tgtEl>
                                          <p:spTgt spid="531460"/>
                                        </p:tgtEl>
                                        <p:attrNameLst>
                                          <p:attrName>ppt_y</p:attrName>
                                        </p:attrNameLst>
                                      </p:cBhvr>
                                      <p:tavLst>
                                        <p:tav tm="0">
                                          <p:val>
                                            <p:strVal val="#ppt_y"/>
                                          </p:val>
                                        </p:tav>
                                        <p:tav tm="100000">
                                          <p:val>
                                            <p:strVal val="#ppt_y"/>
                                          </p:val>
                                        </p:tav>
                                      </p:tavLst>
                                    </p:anim>
                                    <p:anim calcmode="lin" valueType="num">
                                      <p:cBhvr>
                                        <p:cTn id="23" dur="1000" fill="hold"/>
                                        <p:tgtEl>
                                          <p:spTgt spid="531460"/>
                                        </p:tgtEl>
                                        <p:attrNameLst>
                                          <p:attrName>ppt_w</p:attrName>
                                        </p:attrNameLst>
                                      </p:cBhvr>
                                      <p:tavLst>
                                        <p:tav tm="0">
                                          <p:val>
                                            <p:fltVal val="0"/>
                                          </p:val>
                                        </p:tav>
                                        <p:tav tm="100000">
                                          <p:val>
                                            <p:strVal val="#ppt_w"/>
                                          </p:val>
                                        </p:tav>
                                      </p:tavLst>
                                    </p:anim>
                                    <p:anim calcmode="lin" valueType="num">
                                      <p:cBhvr>
                                        <p:cTn id="24" dur="1000" fill="hold"/>
                                        <p:tgtEl>
                                          <p:spTgt spid="531460"/>
                                        </p:tgtEl>
                                        <p:attrNameLst>
                                          <p:attrName>ppt_h</p:attrName>
                                        </p:attrNameLst>
                                      </p:cBhvr>
                                      <p:tavLst>
                                        <p:tav tm="0">
                                          <p:val>
                                            <p:strVal val="#ppt_h"/>
                                          </p:val>
                                        </p:tav>
                                        <p:tav tm="100000">
                                          <p:val>
                                            <p:strVal val="#ppt_h"/>
                                          </p:val>
                                        </p:tav>
                                      </p:tavLst>
                                    </p:anim>
                                  </p:childTnLst>
                                </p:cTn>
                              </p:par>
                            </p:childTnLst>
                          </p:cTn>
                        </p:par>
                        <p:par>
                          <p:cTn id="25" fill="hold">
                            <p:stCondLst>
                              <p:cond delay="3500"/>
                            </p:stCondLst>
                            <p:childTnLst>
                              <p:par>
                                <p:cTn id="26" presetID="18" presetClass="entr" presetSubtype="3" fill="hold" grpId="0" nodeType="afterEffect">
                                  <p:stCondLst>
                                    <p:cond delay="0"/>
                                  </p:stCondLst>
                                  <p:childTnLst>
                                    <p:set>
                                      <p:cBhvr>
                                        <p:cTn id="27" dur="1" fill="hold">
                                          <p:stCondLst>
                                            <p:cond delay="0"/>
                                          </p:stCondLst>
                                        </p:cTn>
                                        <p:tgtEl>
                                          <p:spTgt spid="531487"/>
                                        </p:tgtEl>
                                        <p:attrNameLst>
                                          <p:attrName>style.visibility</p:attrName>
                                        </p:attrNameLst>
                                      </p:cBhvr>
                                      <p:to>
                                        <p:strVal val="visible"/>
                                      </p:to>
                                    </p:set>
                                    <p:animEffect transition="in" filter="strips(upRight)">
                                      <p:cBhvr>
                                        <p:cTn id="28" dur="1000"/>
                                        <p:tgtEl>
                                          <p:spTgt spid="531487"/>
                                        </p:tgtEl>
                                      </p:cBhvr>
                                    </p:animEffect>
                                  </p:childTnLst>
                                </p:cTn>
                              </p:par>
                            </p:childTnLst>
                          </p:cTn>
                        </p:par>
                        <p:par>
                          <p:cTn id="29" fill="hold">
                            <p:stCondLst>
                              <p:cond delay="4500"/>
                            </p:stCondLst>
                            <p:childTnLst>
                              <p:par>
                                <p:cTn id="30" presetID="17" presetClass="entr" presetSubtype="8" fill="hold" grpId="0" nodeType="afterEffect">
                                  <p:stCondLst>
                                    <p:cond delay="0"/>
                                  </p:stCondLst>
                                  <p:childTnLst>
                                    <p:set>
                                      <p:cBhvr>
                                        <p:cTn id="31" dur="1" fill="hold">
                                          <p:stCondLst>
                                            <p:cond delay="0"/>
                                          </p:stCondLst>
                                        </p:cTn>
                                        <p:tgtEl>
                                          <p:spTgt spid="531461"/>
                                        </p:tgtEl>
                                        <p:attrNameLst>
                                          <p:attrName>style.visibility</p:attrName>
                                        </p:attrNameLst>
                                      </p:cBhvr>
                                      <p:to>
                                        <p:strVal val="visible"/>
                                      </p:to>
                                    </p:set>
                                    <p:anim calcmode="lin" valueType="num">
                                      <p:cBhvr>
                                        <p:cTn id="32" dur="1000" fill="hold"/>
                                        <p:tgtEl>
                                          <p:spTgt spid="531461"/>
                                        </p:tgtEl>
                                        <p:attrNameLst>
                                          <p:attrName>ppt_x</p:attrName>
                                        </p:attrNameLst>
                                      </p:cBhvr>
                                      <p:tavLst>
                                        <p:tav tm="0">
                                          <p:val>
                                            <p:strVal val="#ppt_x-#ppt_w/2"/>
                                          </p:val>
                                        </p:tav>
                                        <p:tav tm="100000">
                                          <p:val>
                                            <p:strVal val="#ppt_x"/>
                                          </p:val>
                                        </p:tav>
                                      </p:tavLst>
                                    </p:anim>
                                    <p:anim calcmode="lin" valueType="num">
                                      <p:cBhvr>
                                        <p:cTn id="33" dur="1000" fill="hold"/>
                                        <p:tgtEl>
                                          <p:spTgt spid="531461"/>
                                        </p:tgtEl>
                                        <p:attrNameLst>
                                          <p:attrName>ppt_y</p:attrName>
                                        </p:attrNameLst>
                                      </p:cBhvr>
                                      <p:tavLst>
                                        <p:tav tm="0">
                                          <p:val>
                                            <p:strVal val="#ppt_y"/>
                                          </p:val>
                                        </p:tav>
                                        <p:tav tm="100000">
                                          <p:val>
                                            <p:strVal val="#ppt_y"/>
                                          </p:val>
                                        </p:tav>
                                      </p:tavLst>
                                    </p:anim>
                                    <p:anim calcmode="lin" valueType="num">
                                      <p:cBhvr>
                                        <p:cTn id="34" dur="1000" fill="hold"/>
                                        <p:tgtEl>
                                          <p:spTgt spid="531461"/>
                                        </p:tgtEl>
                                        <p:attrNameLst>
                                          <p:attrName>ppt_w</p:attrName>
                                        </p:attrNameLst>
                                      </p:cBhvr>
                                      <p:tavLst>
                                        <p:tav tm="0">
                                          <p:val>
                                            <p:fltVal val="0"/>
                                          </p:val>
                                        </p:tav>
                                        <p:tav tm="100000">
                                          <p:val>
                                            <p:strVal val="#ppt_w"/>
                                          </p:val>
                                        </p:tav>
                                      </p:tavLst>
                                    </p:anim>
                                    <p:anim calcmode="lin" valueType="num">
                                      <p:cBhvr>
                                        <p:cTn id="35" dur="1000" fill="hold"/>
                                        <p:tgtEl>
                                          <p:spTgt spid="531461"/>
                                        </p:tgtEl>
                                        <p:attrNameLst>
                                          <p:attrName>ppt_h</p:attrName>
                                        </p:attrNameLst>
                                      </p:cBhvr>
                                      <p:tavLst>
                                        <p:tav tm="0">
                                          <p:val>
                                            <p:strVal val="#ppt_h"/>
                                          </p:val>
                                        </p:tav>
                                        <p:tav tm="100000">
                                          <p:val>
                                            <p:strVal val="#ppt_h"/>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531488"/>
                                        </p:tgtEl>
                                        <p:attrNameLst>
                                          <p:attrName>style.visibility</p:attrName>
                                        </p:attrNameLst>
                                      </p:cBhvr>
                                      <p:to>
                                        <p:strVal val="visible"/>
                                      </p:to>
                                    </p:set>
                                    <p:animEffect transition="in" filter="wipe(left)">
                                      <p:cBhvr>
                                        <p:cTn id="39" dur="1000"/>
                                        <p:tgtEl>
                                          <p:spTgt spid="531488"/>
                                        </p:tgtEl>
                                      </p:cBhvr>
                                    </p:animEffect>
                                  </p:childTnLst>
                                </p:cTn>
                              </p:par>
                            </p:childTnLst>
                          </p:cTn>
                        </p:par>
                        <p:par>
                          <p:cTn id="40" fill="hold">
                            <p:stCondLst>
                              <p:cond delay="6500"/>
                            </p:stCondLst>
                            <p:childTnLst>
                              <p:par>
                                <p:cTn id="41" presetID="17" presetClass="entr" presetSubtype="8" fill="hold" grpId="0" nodeType="afterEffect">
                                  <p:stCondLst>
                                    <p:cond delay="0"/>
                                  </p:stCondLst>
                                  <p:childTnLst>
                                    <p:set>
                                      <p:cBhvr>
                                        <p:cTn id="42" dur="1" fill="hold">
                                          <p:stCondLst>
                                            <p:cond delay="0"/>
                                          </p:stCondLst>
                                        </p:cTn>
                                        <p:tgtEl>
                                          <p:spTgt spid="531462"/>
                                        </p:tgtEl>
                                        <p:attrNameLst>
                                          <p:attrName>style.visibility</p:attrName>
                                        </p:attrNameLst>
                                      </p:cBhvr>
                                      <p:to>
                                        <p:strVal val="visible"/>
                                      </p:to>
                                    </p:set>
                                    <p:anim calcmode="lin" valueType="num">
                                      <p:cBhvr>
                                        <p:cTn id="43" dur="1000" fill="hold"/>
                                        <p:tgtEl>
                                          <p:spTgt spid="531462"/>
                                        </p:tgtEl>
                                        <p:attrNameLst>
                                          <p:attrName>ppt_x</p:attrName>
                                        </p:attrNameLst>
                                      </p:cBhvr>
                                      <p:tavLst>
                                        <p:tav tm="0">
                                          <p:val>
                                            <p:strVal val="#ppt_x-#ppt_w/2"/>
                                          </p:val>
                                        </p:tav>
                                        <p:tav tm="100000">
                                          <p:val>
                                            <p:strVal val="#ppt_x"/>
                                          </p:val>
                                        </p:tav>
                                      </p:tavLst>
                                    </p:anim>
                                    <p:anim calcmode="lin" valueType="num">
                                      <p:cBhvr>
                                        <p:cTn id="44" dur="1000" fill="hold"/>
                                        <p:tgtEl>
                                          <p:spTgt spid="531462"/>
                                        </p:tgtEl>
                                        <p:attrNameLst>
                                          <p:attrName>ppt_y</p:attrName>
                                        </p:attrNameLst>
                                      </p:cBhvr>
                                      <p:tavLst>
                                        <p:tav tm="0">
                                          <p:val>
                                            <p:strVal val="#ppt_y"/>
                                          </p:val>
                                        </p:tav>
                                        <p:tav tm="100000">
                                          <p:val>
                                            <p:strVal val="#ppt_y"/>
                                          </p:val>
                                        </p:tav>
                                      </p:tavLst>
                                    </p:anim>
                                    <p:anim calcmode="lin" valueType="num">
                                      <p:cBhvr>
                                        <p:cTn id="45" dur="1000" fill="hold"/>
                                        <p:tgtEl>
                                          <p:spTgt spid="531462"/>
                                        </p:tgtEl>
                                        <p:attrNameLst>
                                          <p:attrName>ppt_w</p:attrName>
                                        </p:attrNameLst>
                                      </p:cBhvr>
                                      <p:tavLst>
                                        <p:tav tm="0">
                                          <p:val>
                                            <p:fltVal val="0"/>
                                          </p:val>
                                        </p:tav>
                                        <p:tav tm="100000">
                                          <p:val>
                                            <p:strVal val="#ppt_w"/>
                                          </p:val>
                                        </p:tav>
                                      </p:tavLst>
                                    </p:anim>
                                    <p:anim calcmode="lin" valueType="num">
                                      <p:cBhvr>
                                        <p:cTn id="46" dur="1000" fill="hold"/>
                                        <p:tgtEl>
                                          <p:spTgt spid="531462"/>
                                        </p:tgtEl>
                                        <p:attrNameLst>
                                          <p:attrName>ppt_h</p:attrName>
                                        </p:attrNameLst>
                                      </p:cBhvr>
                                      <p:tavLst>
                                        <p:tav tm="0">
                                          <p:val>
                                            <p:strVal val="#ppt_h"/>
                                          </p:val>
                                        </p:tav>
                                        <p:tav tm="100000">
                                          <p:val>
                                            <p:strVal val="#ppt_h"/>
                                          </p:val>
                                        </p:tav>
                                      </p:tavLst>
                                    </p:anim>
                                  </p:childTnLst>
                                </p:cTn>
                              </p:par>
                            </p:childTnLst>
                          </p:cTn>
                        </p:par>
                        <p:par>
                          <p:cTn id="47" fill="hold">
                            <p:stCondLst>
                              <p:cond delay="7500"/>
                            </p:stCondLst>
                            <p:childTnLst>
                              <p:par>
                                <p:cTn id="48" presetID="18" presetClass="entr" presetSubtype="6" fill="hold" grpId="0" nodeType="afterEffect">
                                  <p:stCondLst>
                                    <p:cond delay="0"/>
                                  </p:stCondLst>
                                  <p:childTnLst>
                                    <p:set>
                                      <p:cBhvr>
                                        <p:cTn id="49" dur="1" fill="hold">
                                          <p:stCondLst>
                                            <p:cond delay="0"/>
                                          </p:stCondLst>
                                        </p:cTn>
                                        <p:tgtEl>
                                          <p:spTgt spid="531489"/>
                                        </p:tgtEl>
                                        <p:attrNameLst>
                                          <p:attrName>style.visibility</p:attrName>
                                        </p:attrNameLst>
                                      </p:cBhvr>
                                      <p:to>
                                        <p:strVal val="visible"/>
                                      </p:to>
                                    </p:set>
                                    <p:animEffect transition="in" filter="strips(downRight)">
                                      <p:cBhvr>
                                        <p:cTn id="50" dur="1000"/>
                                        <p:tgtEl>
                                          <p:spTgt spid="531489"/>
                                        </p:tgtEl>
                                      </p:cBhvr>
                                    </p:animEffect>
                                  </p:childTnLst>
                                </p:cTn>
                              </p:par>
                            </p:childTnLst>
                          </p:cTn>
                        </p:par>
                        <p:par>
                          <p:cTn id="51" fill="hold">
                            <p:stCondLst>
                              <p:cond delay="8500"/>
                            </p:stCondLst>
                            <p:childTnLst>
                              <p:par>
                                <p:cTn id="52" presetID="17" presetClass="entr" presetSubtype="8" fill="hold" grpId="0" nodeType="afterEffect">
                                  <p:stCondLst>
                                    <p:cond delay="0"/>
                                  </p:stCondLst>
                                  <p:childTnLst>
                                    <p:set>
                                      <p:cBhvr>
                                        <p:cTn id="53" dur="1" fill="hold">
                                          <p:stCondLst>
                                            <p:cond delay="0"/>
                                          </p:stCondLst>
                                        </p:cTn>
                                        <p:tgtEl>
                                          <p:spTgt spid="531463"/>
                                        </p:tgtEl>
                                        <p:attrNameLst>
                                          <p:attrName>style.visibility</p:attrName>
                                        </p:attrNameLst>
                                      </p:cBhvr>
                                      <p:to>
                                        <p:strVal val="visible"/>
                                      </p:to>
                                    </p:set>
                                    <p:anim calcmode="lin" valueType="num">
                                      <p:cBhvr>
                                        <p:cTn id="54" dur="1000" fill="hold"/>
                                        <p:tgtEl>
                                          <p:spTgt spid="531463"/>
                                        </p:tgtEl>
                                        <p:attrNameLst>
                                          <p:attrName>ppt_x</p:attrName>
                                        </p:attrNameLst>
                                      </p:cBhvr>
                                      <p:tavLst>
                                        <p:tav tm="0">
                                          <p:val>
                                            <p:strVal val="#ppt_x-#ppt_w/2"/>
                                          </p:val>
                                        </p:tav>
                                        <p:tav tm="100000">
                                          <p:val>
                                            <p:strVal val="#ppt_x"/>
                                          </p:val>
                                        </p:tav>
                                      </p:tavLst>
                                    </p:anim>
                                    <p:anim calcmode="lin" valueType="num">
                                      <p:cBhvr>
                                        <p:cTn id="55" dur="1000" fill="hold"/>
                                        <p:tgtEl>
                                          <p:spTgt spid="531463"/>
                                        </p:tgtEl>
                                        <p:attrNameLst>
                                          <p:attrName>ppt_y</p:attrName>
                                        </p:attrNameLst>
                                      </p:cBhvr>
                                      <p:tavLst>
                                        <p:tav tm="0">
                                          <p:val>
                                            <p:strVal val="#ppt_y"/>
                                          </p:val>
                                        </p:tav>
                                        <p:tav tm="100000">
                                          <p:val>
                                            <p:strVal val="#ppt_y"/>
                                          </p:val>
                                        </p:tav>
                                      </p:tavLst>
                                    </p:anim>
                                    <p:anim calcmode="lin" valueType="num">
                                      <p:cBhvr>
                                        <p:cTn id="56" dur="1000" fill="hold"/>
                                        <p:tgtEl>
                                          <p:spTgt spid="531463"/>
                                        </p:tgtEl>
                                        <p:attrNameLst>
                                          <p:attrName>ppt_w</p:attrName>
                                        </p:attrNameLst>
                                      </p:cBhvr>
                                      <p:tavLst>
                                        <p:tav tm="0">
                                          <p:val>
                                            <p:fltVal val="0"/>
                                          </p:val>
                                        </p:tav>
                                        <p:tav tm="100000">
                                          <p:val>
                                            <p:strVal val="#ppt_w"/>
                                          </p:val>
                                        </p:tav>
                                      </p:tavLst>
                                    </p:anim>
                                    <p:anim calcmode="lin" valueType="num">
                                      <p:cBhvr>
                                        <p:cTn id="57" dur="1000" fill="hold"/>
                                        <p:tgtEl>
                                          <p:spTgt spid="531463"/>
                                        </p:tgtEl>
                                        <p:attrNameLst>
                                          <p:attrName>ppt_h</p:attrName>
                                        </p:attrNameLst>
                                      </p:cBhvr>
                                      <p:tavLst>
                                        <p:tav tm="0">
                                          <p:val>
                                            <p:strVal val="#ppt_h"/>
                                          </p:val>
                                        </p:tav>
                                        <p:tav tm="100000">
                                          <p:val>
                                            <p:strVal val="#ppt_h"/>
                                          </p:val>
                                        </p:tav>
                                      </p:tavLst>
                                    </p:anim>
                                  </p:childTnLst>
                                </p:cTn>
                              </p:par>
                            </p:childTnLst>
                          </p:cTn>
                        </p:par>
                        <p:par>
                          <p:cTn id="58" fill="hold">
                            <p:stCondLst>
                              <p:cond delay="9500"/>
                            </p:stCondLst>
                            <p:childTnLst>
                              <p:par>
                                <p:cTn id="59" presetID="18" presetClass="entr" presetSubtype="6" fill="hold" grpId="0" nodeType="afterEffect">
                                  <p:stCondLst>
                                    <p:cond delay="0"/>
                                  </p:stCondLst>
                                  <p:childTnLst>
                                    <p:set>
                                      <p:cBhvr>
                                        <p:cTn id="60" dur="1" fill="hold">
                                          <p:stCondLst>
                                            <p:cond delay="0"/>
                                          </p:stCondLst>
                                        </p:cTn>
                                        <p:tgtEl>
                                          <p:spTgt spid="531490"/>
                                        </p:tgtEl>
                                        <p:attrNameLst>
                                          <p:attrName>style.visibility</p:attrName>
                                        </p:attrNameLst>
                                      </p:cBhvr>
                                      <p:to>
                                        <p:strVal val="visible"/>
                                      </p:to>
                                    </p:set>
                                    <p:animEffect transition="in" filter="strips(downRight)">
                                      <p:cBhvr>
                                        <p:cTn id="61" dur="1000"/>
                                        <p:tgtEl>
                                          <p:spTgt spid="531490"/>
                                        </p:tgtEl>
                                      </p:cBhvr>
                                    </p:animEffect>
                                  </p:childTnLst>
                                </p:cTn>
                              </p:par>
                            </p:childTnLst>
                          </p:cTn>
                        </p:par>
                        <p:par>
                          <p:cTn id="62" fill="hold">
                            <p:stCondLst>
                              <p:cond delay="10500"/>
                            </p:stCondLst>
                            <p:childTnLst>
                              <p:par>
                                <p:cTn id="63" presetID="17" presetClass="entr" presetSubtype="8" fill="hold" grpId="0" nodeType="afterEffect">
                                  <p:stCondLst>
                                    <p:cond delay="0"/>
                                  </p:stCondLst>
                                  <p:childTnLst>
                                    <p:set>
                                      <p:cBhvr>
                                        <p:cTn id="64" dur="1" fill="hold">
                                          <p:stCondLst>
                                            <p:cond delay="0"/>
                                          </p:stCondLst>
                                        </p:cTn>
                                        <p:tgtEl>
                                          <p:spTgt spid="531464"/>
                                        </p:tgtEl>
                                        <p:attrNameLst>
                                          <p:attrName>style.visibility</p:attrName>
                                        </p:attrNameLst>
                                      </p:cBhvr>
                                      <p:to>
                                        <p:strVal val="visible"/>
                                      </p:to>
                                    </p:set>
                                    <p:anim calcmode="lin" valueType="num">
                                      <p:cBhvr>
                                        <p:cTn id="65" dur="1000" fill="hold"/>
                                        <p:tgtEl>
                                          <p:spTgt spid="531464"/>
                                        </p:tgtEl>
                                        <p:attrNameLst>
                                          <p:attrName>ppt_x</p:attrName>
                                        </p:attrNameLst>
                                      </p:cBhvr>
                                      <p:tavLst>
                                        <p:tav tm="0">
                                          <p:val>
                                            <p:strVal val="#ppt_x-#ppt_w/2"/>
                                          </p:val>
                                        </p:tav>
                                        <p:tav tm="100000">
                                          <p:val>
                                            <p:strVal val="#ppt_x"/>
                                          </p:val>
                                        </p:tav>
                                      </p:tavLst>
                                    </p:anim>
                                    <p:anim calcmode="lin" valueType="num">
                                      <p:cBhvr>
                                        <p:cTn id="66" dur="1000" fill="hold"/>
                                        <p:tgtEl>
                                          <p:spTgt spid="531464"/>
                                        </p:tgtEl>
                                        <p:attrNameLst>
                                          <p:attrName>ppt_y</p:attrName>
                                        </p:attrNameLst>
                                      </p:cBhvr>
                                      <p:tavLst>
                                        <p:tav tm="0">
                                          <p:val>
                                            <p:strVal val="#ppt_y"/>
                                          </p:val>
                                        </p:tav>
                                        <p:tav tm="100000">
                                          <p:val>
                                            <p:strVal val="#ppt_y"/>
                                          </p:val>
                                        </p:tav>
                                      </p:tavLst>
                                    </p:anim>
                                    <p:anim calcmode="lin" valueType="num">
                                      <p:cBhvr>
                                        <p:cTn id="67" dur="1000" fill="hold"/>
                                        <p:tgtEl>
                                          <p:spTgt spid="531464"/>
                                        </p:tgtEl>
                                        <p:attrNameLst>
                                          <p:attrName>ppt_w</p:attrName>
                                        </p:attrNameLst>
                                      </p:cBhvr>
                                      <p:tavLst>
                                        <p:tav tm="0">
                                          <p:val>
                                            <p:fltVal val="0"/>
                                          </p:val>
                                        </p:tav>
                                        <p:tav tm="100000">
                                          <p:val>
                                            <p:strVal val="#ppt_w"/>
                                          </p:val>
                                        </p:tav>
                                      </p:tavLst>
                                    </p:anim>
                                    <p:anim calcmode="lin" valueType="num">
                                      <p:cBhvr>
                                        <p:cTn id="68" dur="1000" fill="hold"/>
                                        <p:tgtEl>
                                          <p:spTgt spid="531464"/>
                                        </p:tgtEl>
                                        <p:attrNameLst>
                                          <p:attrName>ppt_h</p:attrName>
                                        </p:attrNameLst>
                                      </p:cBhvr>
                                      <p:tavLst>
                                        <p:tav tm="0">
                                          <p:val>
                                            <p:strVal val="#ppt_h"/>
                                          </p:val>
                                        </p:tav>
                                        <p:tav tm="100000">
                                          <p:val>
                                            <p:strVal val="#ppt_h"/>
                                          </p:val>
                                        </p:tav>
                                      </p:tavLst>
                                    </p:anim>
                                  </p:childTnLst>
                                </p:cTn>
                              </p:par>
                            </p:childTnLst>
                          </p:cTn>
                        </p:par>
                        <p:par>
                          <p:cTn id="69" fill="hold">
                            <p:stCondLst>
                              <p:cond delay="11500"/>
                            </p:stCondLst>
                            <p:childTnLst>
                              <p:par>
                                <p:cTn id="70" presetID="18" presetClass="entr" presetSubtype="6" fill="hold" grpId="0" nodeType="afterEffect">
                                  <p:stCondLst>
                                    <p:cond delay="0"/>
                                  </p:stCondLst>
                                  <p:childTnLst>
                                    <p:set>
                                      <p:cBhvr>
                                        <p:cTn id="71" dur="1" fill="hold">
                                          <p:stCondLst>
                                            <p:cond delay="0"/>
                                          </p:stCondLst>
                                        </p:cTn>
                                        <p:tgtEl>
                                          <p:spTgt spid="531501"/>
                                        </p:tgtEl>
                                        <p:attrNameLst>
                                          <p:attrName>style.visibility</p:attrName>
                                        </p:attrNameLst>
                                      </p:cBhvr>
                                      <p:to>
                                        <p:strVal val="visible"/>
                                      </p:to>
                                    </p:set>
                                    <p:animEffect transition="in" filter="strips(downRight)">
                                      <p:cBhvr>
                                        <p:cTn id="72" dur="1000"/>
                                        <p:tgtEl>
                                          <p:spTgt spid="531501"/>
                                        </p:tgtEl>
                                      </p:cBhvr>
                                    </p:animEffect>
                                  </p:childTnLst>
                                </p:cTn>
                              </p:par>
                            </p:childTnLst>
                          </p:cTn>
                        </p:par>
                        <p:par>
                          <p:cTn id="73" fill="hold">
                            <p:stCondLst>
                              <p:cond delay="12500"/>
                            </p:stCondLst>
                            <p:childTnLst>
                              <p:par>
                                <p:cTn id="74" presetID="22" presetClass="entr" presetSubtype="8" fill="hold" grpId="0" nodeType="afterEffect">
                                  <p:stCondLst>
                                    <p:cond delay="0"/>
                                  </p:stCondLst>
                                  <p:childTnLst>
                                    <p:set>
                                      <p:cBhvr>
                                        <p:cTn id="75" dur="1" fill="hold">
                                          <p:stCondLst>
                                            <p:cond delay="0"/>
                                          </p:stCondLst>
                                        </p:cTn>
                                        <p:tgtEl>
                                          <p:spTgt spid="531491"/>
                                        </p:tgtEl>
                                        <p:attrNameLst>
                                          <p:attrName>style.visibility</p:attrName>
                                        </p:attrNameLst>
                                      </p:cBhvr>
                                      <p:to>
                                        <p:strVal val="visible"/>
                                      </p:to>
                                    </p:set>
                                    <p:animEffect transition="in" filter="wipe(left)">
                                      <p:cBhvr>
                                        <p:cTn id="76" dur="1000"/>
                                        <p:tgtEl>
                                          <p:spTgt spid="531491"/>
                                        </p:tgtEl>
                                      </p:cBhvr>
                                    </p:animEffect>
                                  </p:childTnLst>
                                </p:cTn>
                              </p:par>
                            </p:childTnLst>
                          </p:cTn>
                        </p:par>
                        <p:par>
                          <p:cTn id="77" fill="hold">
                            <p:stCondLst>
                              <p:cond delay="13500"/>
                            </p:stCondLst>
                            <p:childTnLst>
                              <p:par>
                                <p:cTn id="78" presetID="17" presetClass="entr" presetSubtype="1" fill="hold" grpId="0" nodeType="afterEffect">
                                  <p:stCondLst>
                                    <p:cond delay="0"/>
                                  </p:stCondLst>
                                  <p:childTnLst>
                                    <p:set>
                                      <p:cBhvr>
                                        <p:cTn id="79" dur="1" fill="hold">
                                          <p:stCondLst>
                                            <p:cond delay="0"/>
                                          </p:stCondLst>
                                        </p:cTn>
                                        <p:tgtEl>
                                          <p:spTgt spid="531465"/>
                                        </p:tgtEl>
                                        <p:attrNameLst>
                                          <p:attrName>style.visibility</p:attrName>
                                        </p:attrNameLst>
                                      </p:cBhvr>
                                      <p:to>
                                        <p:strVal val="visible"/>
                                      </p:to>
                                    </p:set>
                                    <p:anim calcmode="lin" valueType="num">
                                      <p:cBhvr>
                                        <p:cTn id="80" dur="1000" fill="hold"/>
                                        <p:tgtEl>
                                          <p:spTgt spid="531465"/>
                                        </p:tgtEl>
                                        <p:attrNameLst>
                                          <p:attrName>ppt_x</p:attrName>
                                        </p:attrNameLst>
                                      </p:cBhvr>
                                      <p:tavLst>
                                        <p:tav tm="0">
                                          <p:val>
                                            <p:strVal val="#ppt_x"/>
                                          </p:val>
                                        </p:tav>
                                        <p:tav tm="100000">
                                          <p:val>
                                            <p:strVal val="#ppt_x"/>
                                          </p:val>
                                        </p:tav>
                                      </p:tavLst>
                                    </p:anim>
                                    <p:anim calcmode="lin" valueType="num">
                                      <p:cBhvr>
                                        <p:cTn id="81" dur="1000" fill="hold"/>
                                        <p:tgtEl>
                                          <p:spTgt spid="531465"/>
                                        </p:tgtEl>
                                        <p:attrNameLst>
                                          <p:attrName>ppt_y</p:attrName>
                                        </p:attrNameLst>
                                      </p:cBhvr>
                                      <p:tavLst>
                                        <p:tav tm="0">
                                          <p:val>
                                            <p:strVal val="#ppt_y-#ppt_h/2"/>
                                          </p:val>
                                        </p:tav>
                                        <p:tav tm="100000">
                                          <p:val>
                                            <p:strVal val="#ppt_y"/>
                                          </p:val>
                                        </p:tav>
                                      </p:tavLst>
                                    </p:anim>
                                    <p:anim calcmode="lin" valueType="num">
                                      <p:cBhvr>
                                        <p:cTn id="82" dur="1000" fill="hold"/>
                                        <p:tgtEl>
                                          <p:spTgt spid="531465"/>
                                        </p:tgtEl>
                                        <p:attrNameLst>
                                          <p:attrName>ppt_w</p:attrName>
                                        </p:attrNameLst>
                                      </p:cBhvr>
                                      <p:tavLst>
                                        <p:tav tm="0">
                                          <p:val>
                                            <p:strVal val="#ppt_w"/>
                                          </p:val>
                                        </p:tav>
                                        <p:tav tm="100000">
                                          <p:val>
                                            <p:strVal val="#ppt_w"/>
                                          </p:val>
                                        </p:tav>
                                      </p:tavLst>
                                    </p:anim>
                                    <p:anim calcmode="lin" valueType="num">
                                      <p:cBhvr>
                                        <p:cTn id="83" dur="1000" fill="hold"/>
                                        <p:tgtEl>
                                          <p:spTgt spid="531465"/>
                                        </p:tgtEl>
                                        <p:attrNameLst>
                                          <p:attrName>ppt_h</p:attrName>
                                        </p:attrNameLst>
                                      </p:cBhvr>
                                      <p:tavLst>
                                        <p:tav tm="0">
                                          <p:val>
                                            <p:fltVal val="0"/>
                                          </p:val>
                                        </p:tav>
                                        <p:tav tm="100000">
                                          <p:val>
                                            <p:strVal val="#ppt_h"/>
                                          </p:val>
                                        </p:tav>
                                      </p:tavLst>
                                    </p:anim>
                                  </p:childTnLst>
                                </p:cTn>
                              </p:par>
                            </p:childTnLst>
                          </p:cTn>
                        </p:par>
                        <p:par>
                          <p:cTn id="84" fill="hold">
                            <p:stCondLst>
                              <p:cond delay="14500"/>
                            </p:stCondLst>
                            <p:childTnLst>
                              <p:par>
                                <p:cTn id="85" presetID="18" presetClass="entr" presetSubtype="6" fill="hold" grpId="0" nodeType="afterEffect">
                                  <p:stCondLst>
                                    <p:cond delay="0"/>
                                  </p:stCondLst>
                                  <p:childTnLst>
                                    <p:set>
                                      <p:cBhvr>
                                        <p:cTn id="86" dur="1" fill="hold">
                                          <p:stCondLst>
                                            <p:cond delay="0"/>
                                          </p:stCondLst>
                                        </p:cTn>
                                        <p:tgtEl>
                                          <p:spTgt spid="531500"/>
                                        </p:tgtEl>
                                        <p:attrNameLst>
                                          <p:attrName>style.visibility</p:attrName>
                                        </p:attrNameLst>
                                      </p:cBhvr>
                                      <p:to>
                                        <p:strVal val="visible"/>
                                      </p:to>
                                    </p:set>
                                    <p:animEffect transition="in" filter="strips(downRight)">
                                      <p:cBhvr>
                                        <p:cTn id="87" dur="1000"/>
                                        <p:tgtEl>
                                          <p:spTgt spid="531500"/>
                                        </p:tgtEl>
                                      </p:cBhvr>
                                    </p:animEffect>
                                  </p:childTnLst>
                                </p:cTn>
                              </p:par>
                            </p:childTnLst>
                          </p:cTn>
                        </p:par>
                        <p:par>
                          <p:cTn id="88" fill="hold">
                            <p:stCondLst>
                              <p:cond delay="15500"/>
                            </p:stCondLst>
                            <p:childTnLst>
                              <p:par>
                                <p:cTn id="89" presetID="22" presetClass="entr" presetSubtype="8" fill="hold" grpId="0" nodeType="afterEffect">
                                  <p:stCondLst>
                                    <p:cond delay="0"/>
                                  </p:stCondLst>
                                  <p:childTnLst>
                                    <p:set>
                                      <p:cBhvr>
                                        <p:cTn id="90" dur="1" fill="hold">
                                          <p:stCondLst>
                                            <p:cond delay="0"/>
                                          </p:stCondLst>
                                        </p:cTn>
                                        <p:tgtEl>
                                          <p:spTgt spid="531492"/>
                                        </p:tgtEl>
                                        <p:attrNameLst>
                                          <p:attrName>style.visibility</p:attrName>
                                        </p:attrNameLst>
                                      </p:cBhvr>
                                      <p:to>
                                        <p:strVal val="visible"/>
                                      </p:to>
                                    </p:set>
                                    <p:animEffect transition="in" filter="wipe(left)">
                                      <p:cBhvr>
                                        <p:cTn id="91" dur="1000"/>
                                        <p:tgtEl>
                                          <p:spTgt spid="531492"/>
                                        </p:tgtEl>
                                      </p:cBhvr>
                                    </p:animEffect>
                                  </p:childTnLst>
                                </p:cTn>
                              </p:par>
                            </p:childTnLst>
                          </p:cTn>
                        </p:par>
                        <p:par>
                          <p:cTn id="92" fill="hold">
                            <p:stCondLst>
                              <p:cond delay="16500"/>
                            </p:stCondLst>
                            <p:childTnLst>
                              <p:par>
                                <p:cTn id="93" presetID="17" presetClass="entr" presetSubtype="1" fill="hold" grpId="0" nodeType="afterEffect">
                                  <p:stCondLst>
                                    <p:cond delay="0"/>
                                  </p:stCondLst>
                                  <p:childTnLst>
                                    <p:set>
                                      <p:cBhvr>
                                        <p:cTn id="94" dur="1" fill="hold">
                                          <p:stCondLst>
                                            <p:cond delay="0"/>
                                          </p:stCondLst>
                                        </p:cTn>
                                        <p:tgtEl>
                                          <p:spTgt spid="531466"/>
                                        </p:tgtEl>
                                        <p:attrNameLst>
                                          <p:attrName>style.visibility</p:attrName>
                                        </p:attrNameLst>
                                      </p:cBhvr>
                                      <p:to>
                                        <p:strVal val="visible"/>
                                      </p:to>
                                    </p:set>
                                    <p:anim calcmode="lin" valueType="num">
                                      <p:cBhvr>
                                        <p:cTn id="95" dur="1000" fill="hold"/>
                                        <p:tgtEl>
                                          <p:spTgt spid="531466"/>
                                        </p:tgtEl>
                                        <p:attrNameLst>
                                          <p:attrName>ppt_x</p:attrName>
                                        </p:attrNameLst>
                                      </p:cBhvr>
                                      <p:tavLst>
                                        <p:tav tm="0">
                                          <p:val>
                                            <p:strVal val="#ppt_x"/>
                                          </p:val>
                                        </p:tav>
                                        <p:tav tm="100000">
                                          <p:val>
                                            <p:strVal val="#ppt_x"/>
                                          </p:val>
                                        </p:tav>
                                      </p:tavLst>
                                    </p:anim>
                                    <p:anim calcmode="lin" valueType="num">
                                      <p:cBhvr>
                                        <p:cTn id="96" dur="1000" fill="hold"/>
                                        <p:tgtEl>
                                          <p:spTgt spid="531466"/>
                                        </p:tgtEl>
                                        <p:attrNameLst>
                                          <p:attrName>ppt_y</p:attrName>
                                        </p:attrNameLst>
                                      </p:cBhvr>
                                      <p:tavLst>
                                        <p:tav tm="0">
                                          <p:val>
                                            <p:strVal val="#ppt_y-#ppt_h/2"/>
                                          </p:val>
                                        </p:tav>
                                        <p:tav tm="100000">
                                          <p:val>
                                            <p:strVal val="#ppt_y"/>
                                          </p:val>
                                        </p:tav>
                                      </p:tavLst>
                                    </p:anim>
                                    <p:anim calcmode="lin" valueType="num">
                                      <p:cBhvr>
                                        <p:cTn id="97" dur="1000" fill="hold"/>
                                        <p:tgtEl>
                                          <p:spTgt spid="531466"/>
                                        </p:tgtEl>
                                        <p:attrNameLst>
                                          <p:attrName>ppt_w</p:attrName>
                                        </p:attrNameLst>
                                      </p:cBhvr>
                                      <p:tavLst>
                                        <p:tav tm="0">
                                          <p:val>
                                            <p:strVal val="#ppt_w"/>
                                          </p:val>
                                        </p:tav>
                                        <p:tav tm="100000">
                                          <p:val>
                                            <p:strVal val="#ppt_w"/>
                                          </p:val>
                                        </p:tav>
                                      </p:tavLst>
                                    </p:anim>
                                    <p:anim calcmode="lin" valueType="num">
                                      <p:cBhvr>
                                        <p:cTn id="98" dur="1000" fill="hold"/>
                                        <p:tgtEl>
                                          <p:spTgt spid="531466"/>
                                        </p:tgtEl>
                                        <p:attrNameLst>
                                          <p:attrName>ppt_h</p:attrName>
                                        </p:attrNameLst>
                                      </p:cBhvr>
                                      <p:tavLst>
                                        <p:tav tm="0">
                                          <p:val>
                                            <p:fltVal val="0"/>
                                          </p:val>
                                        </p:tav>
                                        <p:tav tm="100000">
                                          <p:val>
                                            <p:strVal val="#ppt_h"/>
                                          </p:val>
                                        </p:tav>
                                      </p:tavLst>
                                    </p:anim>
                                  </p:childTnLst>
                                </p:cTn>
                              </p:par>
                            </p:childTnLst>
                          </p:cTn>
                        </p:par>
                        <p:par>
                          <p:cTn id="99" fill="hold">
                            <p:stCondLst>
                              <p:cond delay="17500"/>
                            </p:stCondLst>
                            <p:childTnLst>
                              <p:par>
                                <p:cTn id="100" presetID="18" presetClass="entr" presetSubtype="6" fill="hold" grpId="0" nodeType="afterEffect">
                                  <p:stCondLst>
                                    <p:cond delay="0"/>
                                  </p:stCondLst>
                                  <p:childTnLst>
                                    <p:set>
                                      <p:cBhvr>
                                        <p:cTn id="101" dur="1" fill="hold">
                                          <p:stCondLst>
                                            <p:cond delay="0"/>
                                          </p:stCondLst>
                                        </p:cTn>
                                        <p:tgtEl>
                                          <p:spTgt spid="531499"/>
                                        </p:tgtEl>
                                        <p:attrNameLst>
                                          <p:attrName>style.visibility</p:attrName>
                                        </p:attrNameLst>
                                      </p:cBhvr>
                                      <p:to>
                                        <p:strVal val="visible"/>
                                      </p:to>
                                    </p:set>
                                    <p:animEffect transition="in" filter="strips(downRight)">
                                      <p:cBhvr>
                                        <p:cTn id="102" dur="1000"/>
                                        <p:tgtEl>
                                          <p:spTgt spid="531499"/>
                                        </p:tgtEl>
                                      </p:cBhvr>
                                    </p:animEffect>
                                  </p:childTnLst>
                                </p:cTn>
                              </p:par>
                            </p:childTnLst>
                          </p:cTn>
                        </p:par>
                        <p:par>
                          <p:cTn id="103" fill="hold">
                            <p:stCondLst>
                              <p:cond delay="18500"/>
                            </p:stCondLst>
                            <p:childTnLst>
                              <p:par>
                                <p:cTn id="104" presetID="22" presetClass="entr" presetSubtype="8" fill="hold" grpId="0" nodeType="afterEffect">
                                  <p:stCondLst>
                                    <p:cond delay="0"/>
                                  </p:stCondLst>
                                  <p:childTnLst>
                                    <p:set>
                                      <p:cBhvr>
                                        <p:cTn id="105" dur="1" fill="hold">
                                          <p:stCondLst>
                                            <p:cond delay="0"/>
                                          </p:stCondLst>
                                        </p:cTn>
                                        <p:tgtEl>
                                          <p:spTgt spid="531493"/>
                                        </p:tgtEl>
                                        <p:attrNameLst>
                                          <p:attrName>style.visibility</p:attrName>
                                        </p:attrNameLst>
                                      </p:cBhvr>
                                      <p:to>
                                        <p:strVal val="visible"/>
                                      </p:to>
                                    </p:set>
                                    <p:animEffect transition="in" filter="wipe(left)">
                                      <p:cBhvr>
                                        <p:cTn id="106" dur="1000"/>
                                        <p:tgtEl>
                                          <p:spTgt spid="531493"/>
                                        </p:tgtEl>
                                      </p:cBhvr>
                                    </p:animEffect>
                                  </p:childTnLst>
                                </p:cTn>
                              </p:par>
                            </p:childTnLst>
                          </p:cTn>
                        </p:par>
                        <p:par>
                          <p:cTn id="107" fill="hold">
                            <p:stCondLst>
                              <p:cond delay="19500"/>
                            </p:stCondLst>
                            <p:childTnLst>
                              <p:par>
                                <p:cTn id="108" presetID="17" presetClass="entr" presetSubtype="1" fill="hold" grpId="0" nodeType="afterEffect">
                                  <p:stCondLst>
                                    <p:cond delay="0"/>
                                  </p:stCondLst>
                                  <p:childTnLst>
                                    <p:set>
                                      <p:cBhvr>
                                        <p:cTn id="109" dur="1" fill="hold">
                                          <p:stCondLst>
                                            <p:cond delay="0"/>
                                          </p:stCondLst>
                                        </p:cTn>
                                        <p:tgtEl>
                                          <p:spTgt spid="531468"/>
                                        </p:tgtEl>
                                        <p:attrNameLst>
                                          <p:attrName>style.visibility</p:attrName>
                                        </p:attrNameLst>
                                      </p:cBhvr>
                                      <p:to>
                                        <p:strVal val="visible"/>
                                      </p:to>
                                    </p:set>
                                    <p:anim calcmode="lin" valueType="num">
                                      <p:cBhvr>
                                        <p:cTn id="110" dur="1000" fill="hold"/>
                                        <p:tgtEl>
                                          <p:spTgt spid="531468"/>
                                        </p:tgtEl>
                                        <p:attrNameLst>
                                          <p:attrName>ppt_x</p:attrName>
                                        </p:attrNameLst>
                                      </p:cBhvr>
                                      <p:tavLst>
                                        <p:tav tm="0">
                                          <p:val>
                                            <p:strVal val="#ppt_x"/>
                                          </p:val>
                                        </p:tav>
                                        <p:tav tm="100000">
                                          <p:val>
                                            <p:strVal val="#ppt_x"/>
                                          </p:val>
                                        </p:tav>
                                      </p:tavLst>
                                    </p:anim>
                                    <p:anim calcmode="lin" valueType="num">
                                      <p:cBhvr>
                                        <p:cTn id="111" dur="1000" fill="hold"/>
                                        <p:tgtEl>
                                          <p:spTgt spid="531468"/>
                                        </p:tgtEl>
                                        <p:attrNameLst>
                                          <p:attrName>ppt_y</p:attrName>
                                        </p:attrNameLst>
                                      </p:cBhvr>
                                      <p:tavLst>
                                        <p:tav tm="0">
                                          <p:val>
                                            <p:strVal val="#ppt_y-#ppt_h/2"/>
                                          </p:val>
                                        </p:tav>
                                        <p:tav tm="100000">
                                          <p:val>
                                            <p:strVal val="#ppt_y"/>
                                          </p:val>
                                        </p:tav>
                                      </p:tavLst>
                                    </p:anim>
                                    <p:anim calcmode="lin" valueType="num">
                                      <p:cBhvr>
                                        <p:cTn id="112" dur="1000" fill="hold"/>
                                        <p:tgtEl>
                                          <p:spTgt spid="531468"/>
                                        </p:tgtEl>
                                        <p:attrNameLst>
                                          <p:attrName>ppt_w</p:attrName>
                                        </p:attrNameLst>
                                      </p:cBhvr>
                                      <p:tavLst>
                                        <p:tav tm="0">
                                          <p:val>
                                            <p:strVal val="#ppt_w"/>
                                          </p:val>
                                        </p:tav>
                                        <p:tav tm="100000">
                                          <p:val>
                                            <p:strVal val="#ppt_w"/>
                                          </p:val>
                                        </p:tav>
                                      </p:tavLst>
                                    </p:anim>
                                    <p:anim calcmode="lin" valueType="num">
                                      <p:cBhvr>
                                        <p:cTn id="113" dur="1000" fill="hold"/>
                                        <p:tgtEl>
                                          <p:spTgt spid="531468"/>
                                        </p:tgtEl>
                                        <p:attrNameLst>
                                          <p:attrName>ppt_h</p:attrName>
                                        </p:attrNameLst>
                                      </p:cBhvr>
                                      <p:tavLst>
                                        <p:tav tm="0">
                                          <p:val>
                                            <p:fltVal val="0"/>
                                          </p:val>
                                        </p:tav>
                                        <p:tav tm="100000">
                                          <p:val>
                                            <p:strVal val="#ppt_h"/>
                                          </p:val>
                                        </p:tav>
                                      </p:tavLst>
                                    </p:anim>
                                  </p:childTnLst>
                                </p:cTn>
                              </p:par>
                            </p:childTnLst>
                          </p:cTn>
                        </p:par>
                        <p:par>
                          <p:cTn id="114" fill="hold">
                            <p:stCondLst>
                              <p:cond delay="20500"/>
                            </p:stCondLst>
                            <p:childTnLst>
                              <p:par>
                                <p:cTn id="115" presetID="23" presetClass="entr" presetSubtype="16" fill="hold" grpId="0" nodeType="afterEffect">
                                  <p:stCondLst>
                                    <p:cond delay="0"/>
                                  </p:stCondLst>
                                  <p:childTnLst>
                                    <p:set>
                                      <p:cBhvr>
                                        <p:cTn id="116" dur="1" fill="hold">
                                          <p:stCondLst>
                                            <p:cond delay="0"/>
                                          </p:stCondLst>
                                        </p:cTn>
                                        <p:tgtEl>
                                          <p:spTgt spid="531473"/>
                                        </p:tgtEl>
                                        <p:attrNameLst>
                                          <p:attrName>style.visibility</p:attrName>
                                        </p:attrNameLst>
                                      </p:cBhvr>
                                      <p:to>
                                        <p:strVal val="visible"/>
                                      </p:to>
                                    </p:set>
                                    <p:anim calcmode="lin" valueType="num">
                                      <p:cBhvr>
                                        <p:cTn id="117" dur="1000" fill="hold"/>
                                        <p:tgtEl>
                                          <p:spTgt spid="531473"/>
                                        </p:tgtEl>
                                        <p:attrNameLst>
                                          <p:attrName>ppt_w</p:attrName>
                                        </p:attrNameLst>
                                      </p:cBhvr>
                                      <p:tavLst>
                                        <p:tav tm="0">
                                          <p:val>
                                            <p:fltVal val="0"/>
                                          </p:val>
                                        </p:tav>
                                        <p:tav tm="100000">
                                          <p:val>
                                            <p:strVal val="#ppt_w"/>
                                          </p:val>
                                        </p:tav>
                                      </p:tavLst>
                                    </p:anim>
                                    <p:anim calcmode="lin" valueType="num">
                                      <p:cBhvr>
                                        <p:cTn id="118" dur="1000" fill="hold"/>
                                        <p:tgtEl>
                                          <p:spTgt spid="531473"/>
                                        </p:tgtEl>
                                        <p:attrNameLst>
                                          <p:attrName>ppt_h</p:attrName>
                                        </p:attrNameLst>
                                      </p:cBhvr>
                                      <p:tavLst>
                                        <p:tav tm="0">
                                          <p:val>
                                            <p:fltVal val="0"/>
                                          </p:val>
                                        </p:tav>
                                        <p:tav tm="100000">
                                          <p:val>
                                            <p:strVal val="#ppt_h"/>
                                          </p:val>
                                        </p:tav>
                                      </p:tavLst>
                                    </p:anim>
                                  </p:childTnLst>
                                </p:cTn>
                              </p:par>
                            </p:childTnLst>
                          </p:cTn>
                        </p:par>
                        <p:par>
                          <p:cTn id="119" fill="hold">
                            <p:stCondLst>
                              <p:cond delay="21500"/>
                            </p:stCondLst>
                            <p:childTnLst>
                              <p:par>
                                <p:cTn id="120" presetID="18" presetClass="entr" presetSubtype="6" fill="hold" grpId="0" nodeType="afterEffect">
                                  <p:stCondLst>
                                    <p:cond delay="0"/>
                                  </p:stCondLst>
                                  <p:childTnLst>
                                    <p:set>
                                      <p:cBhvr>
                                        <p:cTn id="121" dur="1" fill="hold">
                                          <p:stCondLst>
                                            <p:cond delay="0"/>
                                          </p:stCondLst>
                                        </p:cTn>
                                        <p:tgtEl>
                                          <p:spTgt spid="531502"/>
                                        </p:tgtEl>
                                        <p:attrNameLst>
                                          <p:attrName>style.visibility</p:attrName>
                                        </p:attrNameLst>
                                      </p:cBhvr>
                                      <p:to>
                                        <p:strVal val="visible"/>
                                      </p:to>
                                    </p:set>
                                    <p:animEffect transition="in" filter="strips(downRight)">
                                      <p:cBhvr>
                                        <p:cTn id="122" dur="1000"/>
                                        <p:tgtEl>
                                          <p:spTgt spid="531502"/>
                                        </p:tgtEl>
                                      </p:cBhvr>
                                    </p:animEffect>
                                  </p:childTnLst>
                                </p:cTn>
                              </p:par>
                            </p:childTnLst>
                          </p:cTn>
                        </p:par>
                        <p:par>
                          <p:cTn id="123" fill="hold">
                            <p:stCondLst>
                              <p:cond delay="22500"/>
                            </p:stCondLst>
                            <p:childTnLst>
                              <p:par>
                                <p:cTn id="124" presetID="18" presetClass="entr" presetSubtype="6" fill="hold" grpId="0" nodeType="afterEffect">
                                  <p:stCondLst>
                                    <p:cond delay="0"/>
                                  </p:stCondLst>
                                  <p:childTnLst>
                                    <p:set>
                                      <p:cBhvr>
                                        <p:cTn id="125" dur="1" fill="hold">
                                          <p:stCondLst>
                                            <p:cond delay="0"/>
                                          </p:stCondLst>
                                        </p:cTn>
                                        <p:tgtEl>
                                          <p:spTgt spid="531503"/>
                                        </p:tgtEl>
                                        <p:attrNameLst>
                                          <p:attrName>style.visibility</p:attrName>
                                        </p:attrNameLst>
                                      </p:cBhvr>
                                      <p:to>
                                        <p:strVal val="visible"/>
                                      </p:to>
                                    </p:set>
                                    <p:animEffect transition="in" filter="strips(downRight)">
                                      <p:cBhvr>
                                        <p:cTn id="126" dur="1000"/>
                                        <p:tgtEl>
                                          <p:spTgt spid="531503"/>
                                        </p:tgtEl>
                                      </p:cBhvr>
                                    </p:animEffect>
                                  </p:childTnLst>
                                </p:cTn>
                              </p:par>
                            </p:childTnLst>
                          </p:cTn>
                        </p:par>
                        <p:par>
                          <p:cTn id="127" fill="hold">
                            <p:stCondLst>
                              <p:cond delay="23500"/>
                            </p:stCondLst>
                            <p:childTnLst>
                              <p:par>
                                <p:cTn id="128" presetID="18" presetClass="entr" presetSubtype="6" fill="hold" grpId="0" nodeType="afterEffect">
                                  <p:stCondLst>
                                    <p:cond delay="0"/>
                                  </p:stCondLst>
                                  <p:childTnLst>
                                    <p:set>
                                      <p:cBhvr>
                                        <p:cTn id="129" dur="1" fill="hold">
                                          <p:stCondLst>
                                            <p:cond delay="0"/>
                                          </p:stCondLst>
                                        </p:cTn>
                                        <p:tgtEl>
                                          <p:spTgt spid="531504"/>
                                        </p:tgtEl>
                                        <p:attrNameLst>
                                          <p:attrName>style.visibility</p:attrName>
                                        </p:attrNameLst>
                                      </p:cBhvr>
                                      <p:to>
                                        <p:strVal val="visible"/>
                                      </p:to>
                                    </p:set>
                                    <p:animEffect transition="in" filter="strips(downRight)">
                                      <p:cBhvr>
                                        <p:cTn id="130" dur="1000"/>
                                        <p:tgtEl>
                                          <p:spTgt spid="531504"/>
                                        </p:tgtEl>
                                      </p:cBhvr>
                                    </p:animEffect>
                                  </p:childTnLst>
                                </p:cTn>
                              </p:par>
                            </p:childTnLst>
                          </p:cTn>
                        </p:par>
                        <p:par>
                          <p:cTn id="131" fill="hold">
                            <p:stCondLst>
                              <p:cond delay="24500"/>
                            </p:stCondLst>
                            <p:childTnLst>
                              <p:par>
                                <p:cTn id="132" presetID="22" presetClass="entr" presetSubtype="8" fill="hold" grpId="0" nodeType="afterEffect">
                                  <p:stCondLst>
                                    <p:cond delay="0"/>
                                  </p:stCondLst>
                                  <p:childTnLst>
                                    <p:set>
                                      <p:cBhvr>
                                        <p:cTn id="133" dur="1" fill="hold">
                                          <p:stCondLst>
                                            <p:cond delay="0"/>
                                          </p:stCondLst>
                                        </p:cTn>
                                        <p:tgtEl>
                                          <p:spTgt spid="531494"/>
                                        </p:tgtEl>
                                        <p:attrNameLst>
                                          <p:attrName>style.visibility</p:attrName>
                                        </p:attrNameLst>
                                      </p:cBhvr>
                                      <p:to>
                                        <p:strVal val="visible"/>
                                      </p:to>
                                    </p:set>
                                    <p:animEffect transition="in" filter="wipe(left)">
                                      <p:cBhvr>
                                        <p:cTn id="134" dur="1000"/>
                                        <p:tgtEl>
                                          <p:spTgt spid="531494"/>
                                        </p:tgtEl>
                                      </p:cBhvr>
                                    </p:animEffect>
                                  </p:childTnLst>
                                </p:cTn>
                              </p:par>
                            </p:childTnLst>
                          </p:cTn>
                        </p:par>
                        <p:par>
                          <p:cTn id="135" fill="hold">
                            <p:stCondLst>
                              <p:cond delay="25500"/>
                            </p:stCondLst>
                            <p:childTnLst>
                              <p:par>
                                <p:cTn id="136" presetID="17" presetClass="entr" presetSubtype="1" fill="hold" grpId="0" nodeType="afterEffect">
                                  <p:stCondLst>
                                    <p:cond delay="0"/>
                                  </p:stCondLst>
                                  <p:childTnLst>
                                    <p:set>
                                      <p:cBhvr>
                                        <p:cTn id="137" dur="1" fill="hold">
                                          <p:stCondLst>
                                            <p:cond delay="0"/>
                                          </p:stCondLst>
                                        </p:cTn>
                                        <p:tgtEl>
                                          <p:spTgt spid="531471"/>
                                        </p:tgtEl>
                                        <p:attrNameLst>
                                          <p:attrName>style.visibility</p:attrName>
                                        </p:attrNameLst>
                                      </p:cBhvr>
                                      <p:to>
                                        <p:strVal val="visible"/>
                                      </p:to>
                                    </p:set>
                                    <p:anim calcmode="lin" valueType="num">
                                      <p:cBhvr>
                                        <p:cTn id="138" dur="1000" fill="hold"/>
                                        <p:tgtEl>
                                          <p:spTgt spid="531471"/>
                                        </p:tgtEl>
                                        <p:attrNameLst>
                                          <p:attrName>ppt_x</p:attrName>
                                        </p:attrNameLst>
                                      </p:cBhvr>
                                      <p:tavLst>
                                        <p:tav tm="0">
                                          <p:val>
                                            <p:strVal val="#ppt_x"/>
                                          </p:val>
                                        </p:tav>
                                        <p:tav tm="100000">
                                          <p:val>
                                            <p:strVal val="#ppt_x"/>
                                          </p:val>
                                        </p:tav>
                                      </p:tavLst>
                                    </p:anim>
                                    <p:anim calcmode="lin" valueType="num">
                                      <p:cBhvr>
                                        <p:cTn id="139" dur="1000" fill="hold"/>
                                        <p:tgtEl>
                                          <p:spTgt spid="531471"/>
                                        </p:tgtEl>
                                        <p:attrNameLst>
                                          <p:attrName>ppt_y</p:attrName>
                                        </p:attrNameLst>
                                      </p:cBhvr>
                                      <p:tavLst>
                                        <p:tav tm="0">
                                          <p:val>
                                            <p:strVal val="#ppt_y-#ppt_h/2"/>
                                          </p:val>
                                        </p:tav>
                                        <p:tav tm="100000">
                                          <p:val>
                                            <p:strVal val="#ppt_y"/>
                                          </p:val>
                                        </p:tav>
                                      </p:tavLst>
                                    </p:anim>
                                    <p:anim calcmode="lin" valueType="num">
                                      <p:cBhvr>
                                        <p:cTn id="140" dur="1000" fill="hold"/>
                                        <p:tgtEl>
                                          <p:spTgt spid="531471"/>
                                        </p:tgtEl>
                                        <p:attrNameLst>
                                          <p:attrName>ppt_w</p:attrName>
                                        </p:attrNameLst>
                                      </p:cBhvr>
                                      <p:tavLst>
                                        <p:tav tm="0">
                                          <p:val>
                                            <p:strVal val="#ppt_w"/>
                                          </p:val>
                                        </p:tav>
                                        <p:tav tm="100000">
                                          <p:val>
                                            <p:strVal val="#ppt_w"/>
                                          </p:val>
                                        </p:tav>
                                      </p:tavLst>
                                    </p:anim>
                                    <p:anim calcmode="lin" valueType="num">
                                      <p:cBhvr>
                                        <p:cTn id="141" dur="1000" fill="hold"/>
                                        <p:tgtEl>
                                          <p:spTgt spid="531471"/>
                                        </p:tgtEl>
                                        <p:attrNameLst>
                                          <p:attrName>ppt_h</p:attrName>
                                        </p:attrNameLst>
                                      </p:cBhvr>
                                      <p:tavLst>
                                        <p:tav tm="0">
                                          <p:val>
                                            <p:fltVal val="0"/>
                                          </p:val>
                                        </p:tav>
                                        <p:tav tm="100000">
                                          <p:val>
                                            <p:strVal val="#ppt_h"/>
                                          </p:val>
                                        </p:tav>
                                      </p:tavLst>
                                    </p:anim>
                                  </p:childTnLst>
                                </p:cTn>
                              </p:par>
                            </p:childTnLst>
                          </p:cTn>
                        </p:par>
                        <p:par>
                          <p:cTn id="142" fill="hold">
                            <p:stCondLst>
                              <p:cond delay="26500"/>
                            </p:stCondLst>
                            <p:childTnLst>
                              <p:par>
                                <p:cTn id="143" presetID="23" presetClass="entr" presetSubtype="16" fill="hold" grpId="0" nodeType="afterEffect">
                                  <p:stCondLst>
                                    <p:cond delay="0"/>
                                  </p:stCondLst>
                                  <p:childTnLst>
                                    <p:set>
                                      <p:cBhvr>
                                        <p:cTn id="144" dur="1" fill="hold">
                                          <p:stCondLst>
                                            <p:cond delay="0"/>
                                          </p:stCondLst>
                                        </p:cTn>
                                        <p:tgtEl>
                                          <p:spTgt spid="531474"/>
                                        </p:tgtEl>
                                        <p:attrNameLst>
                                          <p:attrName>style.visibility</p:attrName>
                                        </p:attrNameLst>
                                      </p:cBhvr>
                                      <p:to>
                                        <p:strVal val="visible"/>
                                      </p:to>
                                    </p:set>
                                    <p:anim calcmode="lin" valueType="num">
                                      <p:cBhvr>
                                        <p:cTn id="145" dur="1000" fill="hold"/>
                                        <p:tgtEl>
                                          <p:spTgt spid="531474"/>
                                        </p:tgtEl>
                                        <p:attrNameLst>
                                          <p:attrName>ppt_w</p:attrName>
                                        </p:attrNameLst>
                                      </p:cBhvr>
                                      <p:tavLst>
                                        <p:tav tm="0">
                                          <p:val>
                                            <p:fltVal val="0"/>
                                          </p:val>
                                        </p:tav>
                                        <p:tav tm="100000">
                                          <p:val>
                                            <p:strVal val="#ppt_w"/>
                                          </p:val>
                                        </p:tav>
                                      </p:tavLst>
                                    </p:anim>
                                    <p:anim calcmode="lin" valueType="num">
                                      <p:cBhvr>
                                        <p:cTn id="146" dur="1000" fill="hold"/>
                                        <p:tgtEl>
                                          <p:spTgt spid="531474"/>
                                        </p:tgtEl>
                                        <p:attrNameLst>
                                          <p:attrName>ppt_h</p:attrName>
                                        </p:attrNameLst>
                                      </p:cBhvr>
                                      <p:tavLst>
                                        <p:tav tm="0">
                                          <p:val>
                                            <p:fltVal val="0"/>
                                          </p:val>
                                        </p:tav>
                                        <p:tav tm="100000">
                                          <p:val>
                                            <p:strVal val="#ppt_h"/>
                                          </p:val>
                                        </p:tav>
                                      </p:tavLst>
                                    </p:anim>
                                  </p:childTnLst>
                                </p:cTn>
                              </p:par>
                            </p:childTnLst>
                          </p:cTn>
                        </p:par>
                        <p:par>
                          <p:cTn id="147" fill="hold">
                            <p:stCondLst>
                              <p:cond delay="27500"/>
                            </p:stCondLst>
                            <p:childTnLst>
                              <p:par>
                                <p:cTn id="148" presetID="18" presetClass="entr" presetSubtype="3" fill="hold" grpId="0" nodeType="afterEffect">
                                  <p:stCondLst>
                                    <p:cond delay="0"/>
                                  </p:stCondLst>
                                  <p:childTnLst>
                                    <p:set>
                                      <p:cBhvr>
                                        <p:cTn id="149" dur="1" fill="hold">
                                          <p:stCondLst>
                                            <p:cond delay="0"/>
                                          </p:stCondLst>
                                        </p:cTn>
                                        <p:tgtEl>
                                          <p:spTgt spid="531505"/>
                                        </p:tgtEl>
                                        <p:attrNameLst>
                                          <p:attrName>style.visibility</p:attrName>
                                        </p:attrNameLst>
                                      </p:cBhvr>
                                      <p:to>
                                        <p:strVal val="visible"/>
                                      </p:to>
                                    </p:set>
                                    <p:animEffect transition="in" filter="strips(upRight)">
                                      <p:cBhvr>
                                        <p:cTn id="150" dur="1000"/>
                                        <p:tgtEl>
                                          <p:spTgt spid="531505"/>
                                        </p:tgtEl>
                                      </p:cBhvr>
                                    </p:animEffect>
                                  </p:childTnLst>
                                </p:cTn>
                              </p:par>
                            </p:childTnLst>
                          </p:cTn>
                        </p:par>
                        <p:par>
                          <p:cTn id="151" fill="hold">
                            <p:stCondLst>
                              <p:cond delay="28500"/>
                            </p:stCondLst>
                            <p:childTnLst>
                              <p:par>
                                <p:cTn id="152" presetID="18" presetClass="entr" presetSubtype="6" fill="hold" grpId="0" nodeType="afterEffect">
                                  <p:stCondLst>
                                    <p:cond delay="0"/>
                                  </p:stCondLst>
                                  <p:childTnLst>
                                    <p:set>
                                      <p:cBhvr>
                                        <p:cTn id="153" dur="1" fill="hold">
                                          <p:stCondLst>
                                            <p:cond delay="0"/>
                                          </p:stCondLst>
                                        </p:cTn>
                                        <p:tgtEl>
                                          <p:spTgt spid="531506"/>
                                        </p:tgtEl>
                                        <p:attrNameLst>
                                          <p:attrName>style.visibility</p:attrName>
                                        </p:attrNameLst>
                                      </p:cBhvr>
                                      <p:to>
                                        <p:strVal val="visible"/>
                                      </p:to>
                                    </p:set>
                                    <p:animEffect transition="in" filter="strips(downRight)">
                                      <p:cBhvr>
                                        <p:cTn id="154" dur="1000"/>
                                        <p:tgtEl>
                                          <p:spTgt spid="531506"/>
                                        </p:tgtEl>
                                      </p:cBhvr>
                                    </p:animEffect>
                                  </p:childTnLst>
                                </p:cTn>
                              </p:par>
                            </p:childTnLst>
                          </p:cTn>
                        </p:par>
                      </p:childTnLst>
                    </p:cTn>
                  </p:par>
                  <p:par>
                    <p:cTn id="155" fill="hold">
                      <p:stCondLst>
                        <p:cond delay="indefinite"/>
                      </p:stCondLst>
                      <p:childTnLst>
                        <p:par>
                          <p:cTn id="156" fill="hold">
                            <p:stCondLst>
                              <p:cond delay="0"/>
                            </p:stCondLst>
                            <p:childTnLst>
                              <p:par>
                                <p:cTn id="157" presetID="12" presetClass="entr" presetSubtype="2" fill="hold" grpId="0" nodeType="clickEffect">
                                  <p:stCondLst>
                                    <p:cond delay="0"/>
                                  </p:stCondLst>
                                  <p:childTnLst>
                                    <p:set>
                                      <p:cBhvr>
                                        <p:cTn id="158" dur="1" fill="hold">
                                          <p:stCondLst>
                                            <p:cond delay="0"/>
                                          </p:stCondLst>
                                        </p:cTn>
                                        <p:tgtEl>
                                          <p:spTgt spid="531523"/>
                                        </p:tgtEl>
                                        <p:attrNameLst>
                                          <p:attrName>style.visibility</p:attrName>
                                        </p:attrNameLst>
                                      </p:cBhvr>
                                      <p:to>
                                        <p:strVal val="visible"/>
                                      </p:to>
                                    </p:set>
                                    <p:animEffect transition="in" filter="slide(fromRight)">
                                      <p:cBhvr>
                                        <p:cTn id="159" dur="500"/>
                                        <p:tgtEl>
                                          <p:spTgt spid="531523"/>
                                        </p:tgtEl>
                                      </p:cBhvr>
                                    </p:animEffect>
                                  </p:childTnLst>
                                </p:cTn>
                              </p:par>
                            </p:childTnLst>
                          </p:cTn>
                        </p:par>
                        <p:par>
                          <p:cTn id="160" fill="hold">
                            <p:stCondLst>
                              <p:cond delay="500"/>
                            </p:stCondLst>
                            <p:childTnLst>
                              <p:par>
                                <p:cTn id="161" presetID="23" presetClass="entr" presetSubtype="16" fill="hold" grpId="0" nodeType="afterEffect">
                                  <p:stCondLst>
                                    <p:cond delay="0"/>
                                  </p:stCondLst>
                                  <p:childTnLst>
                                    <p:set>
                                      <p:cBhvr>
                                        <p:cTn id="162" dur="1" fill="hold">
                                          <p:stCondLst>
                                            <p:cond delay="0"/>
                                          </p:stCondLst>
                                        </p:cTn>
                                        <p:tgtEl>
                                          <p:spTgt spid="531475"/>
                                        </p:tgtEl>
                                        <p:attrNameLst>
                                          <p:attrName>style.visibility</p:attrName>
                                        </p:attrNameLst>
                                      </p:cBhvr>
                                      <p:to>
                                        <p:strVal val="visible"/>
                                      </p:to>
                                    </p:set>
                                    <p:anim calcmode="lin" valueType="num">
                                      <p:cBhvr>
                                        <p:cTn id="163" dur="1000" fill="hold"/>
                                        <p:tgtEl>
                                          <p:spTgt spid="531475"/>
                                        </p:tgtEl>
                                        <p:attrNameLst>
                                          <p:attrName>ppt_w</p:attrName>
                                        </p:attrNameLst>
                                      </p:cBhvr>
                                      <p:tavLst>
                                        <p:tav tm="0">
                                          <p:val>
                                            <p:fltVal val="0"/>
                                          </p:val>
                                        </p:tav>
                                        <p:tav tm="100000">
                                          <p:val>
                                            <p:strVal val="#ppt_w"/>
                                          </p:val>
                                        </p:tav>
                                      </p:tavLst>
                                    </p:anim>
                                    <p:anim calcmode="lin" valueType="num">
                                      <p:cBhvr>
                                        <p:cTn id="164" dur="1000" fill="hold"/>
                                        <p:tgtEl>
                                          <p:spTgt spid="531475"/>
                                        </p:tgtEl>
                                        <p:attrNameLst>
                                          <p:attrName>ppt_h</p:attrName>
                                        </p:attrNameLst>
                                      </p:cBhvr>
                                      <p:tavLst>
                                        <p:tav tm="0">
                                          <p:val>
                                            <p:fltVal val="0"/>
                                          </p:val>
                                        </p:tav>
                                        <p:tav tm="100000">
                                          <p:val>
                                            <p:strVal val="#ppt_h"/>
                                          </p:val>
                                        </p:tav>
                                      </p:tavLst>
                                    </p:anim>
                                  </p:childTnLst>
                                </p:cTn>
                              </p:par>
                            </p:childTnLst>
                          </p:cTn>
                        </p:par>
                        <p:par>
                          <p:cTn id="165" fill="hold">
                            <p:stCondLst>
                              <p:cond delay="1500"/>
                            </p:stCondLst>
                            <p:childTnLst>
                              <p:par>
                                <p:cTn id="166" presetID="18" presetClass="entr" presetSubtype="12" fill="hold" grpId="0" nodeType="afterEffect">
                                  <p:stCondLst>
                                    <p:cond delay="0"/>
                                  </p:stCondLst>
                                  <p:childTnLst>
                                    <p:set>
                                      <p:cBhvr>
                                        <p:cTn id="167" dur="1" fill="hold">
                                          <p:stCondLst>
                                            <p:cond delay="0"/>
                                          </p:stCondLst>
                                        </p:cTn>
                                        <p:tgtEl>
                                          <p:spTgt spid="531507"/>
                                        </p:tgtEl>
                                        <p:attrNameLst>
                                          <p:attrName>style.visibility</p:attrName>
                                        </p:attrNameLst>
                                      </p:cBhvr>
                                      <p:to>
                                        <p:strVal val="visible"/>
                                      </p:to>
                                    </p:set>
                                    <p:animEffect transition="in" filter="strips(downLeft)">
                                      <p:cBhvr>
                                        <p:cTn id="168" dur="1000"/>
                                        <p:tgtEl>
                                          <p:spTgt spid="531507"/>
                                        </p:tgtEl>
                                      </p:cBhvr>
                                    </p:animEffect>
                                  </p:childTnLst>
                                </p:cTn>
                              </p:par>
                            </p:childTnLst>
                          </p:cTn>
                        </p:par>
                        <p:par>
                          <p:cTn id="169" fill="hold">
                            <p:stCondLst>
                              <p:cond delay="2500"/>
                            </p:stCondLst>
                            <p:childTnLst>
                              <p:par>
                                <p:cTn id="170" presetID="22" presetClass="entr" presetSubtype="2" fill="hold" grpId="0" nodeType="afterEffect">
                                  <p:stCondLst>
                                    <p:cond delay="0"/>
                                  </p:stCondLst>
                                  <p:childTnLst>
                                    <p:set>
                                      <p:cBhvr>
                                        <p:cTn id="171" dur="1" fill="hold">
                                          <p:stCondLst>
                                            <p:cond delay="0"/>
                                          </p:stCondLst>
                                        </p:cTn>
                                        <p:tgtEl>
                                          <p:spTgt spid="531495"/>
                                        </p:tgtEl>
                                        <p:attrNameLst>
                                          <p:attrName>style.visibility</p:attrName>
                                        </p:attrNameLst>
                                      </p:cBhvr>
                                      <p:to>
                                        <p:strVal val="visible"/>
                                      </p:to>
                                    </p:set>
                                    <p:animEffect transition="in" filter="wipe(right)">
                                      <p:cBhvr>
                                        <p:cTn id="172" dur="1000"/>
                                        <p:tgtEl>
                                          <p:spTgt spid="531495"/>
                                        </p:tgtEl>
                                      </p:cBhvr>
                                    </p:animEffect>
                                  </p:childTnLst>
                                </p:cTn>
                              </p:par>
                            </p:childTnLst>
                          </p:cTn>
                        </p:par>
                        <p:par>
                          <p:cTn id="173" fill="hold">
                            <p:stCondLst>
                              <p:cond delay="3500"/>
                            </p:stCondLst>
                            <p:childTnLst>
                              <p:par>
                                <p:cTn id="174" presetID="18" presetClass="entr" presetSubtype="12" fill="hold" grpId="0" nodeType="afterEffect">
                                  <p:stCondLst>
                                    <p:cond delay="0"/>
                                  </p:stCondLst>
                                  <p:childTnLst>
                                    <p:set>
                                      <p:cBhvr>
                                        <p:cTn id="175" dur="1" fill="hold">
                                          <p:stCondLst>
                                            <p:cond delay="0"/>
                                          </p:stCondLst>
                                        </p:cTn>
                                        <p:tgtEl>
                                          <p:spTgt spid="531508"/>
                                        </p:tgtEl>
                                        <p:attrNameLst>
                                          <p:attrName>style.visibility</p:attrName>
                                        </p:attrNameLst>
                                      </p:cBhvr>
                                      <p:to>
                                        <p:strVal val="visible"/>
                                      </p:to>
                                    </p:set>
                                    <p:animEffect transition="in" filter="strips(downLeft)">
                                      <p:cBhvr>
                                        <p:cTn id="176" dur="1000"/>
                                        <p:tgtEl>
                                          <p:spTgt spid="531508"/>
                                        </p:tgtEl>
                                      </p:cBhvr>
                                    </p:animEffect>
                                  </p:childTnLst>
                                </p:cTn>
                              </p:par>
                            </p:childTnLst>
                          </p:cTn>
                        </p:par>
                        <p:par>
                          <p:cTn id="177" fill="hold">
                            <p:stCondLst>
                              <p:cond delay="4500"/>
                            </p:stCondLst>
                            <p:childTnLst>
                              <p:par>
                                <p:cTn id="178" presetID="17" presetClass="entr" presetSubtype="2" fill="hold" grpId="0" nodeType="afterEffect">
                                  <p:stCondLst>
                                    <p:cond delay="0"/>
                                  </p:stCondLst>
                                  <p:childTnLst>
                                    <p:set>
                                      <p:cBhvr>
                                        <p:cTn id="179" dur="1" fill="hold">
                                          <p:stCondLst>
                                            <p:cond delay="0"/>
                                          </p:stCondLst>
                                        </p:cTn>
                                        <p:tgtEl>
                                          <p:spTgt spid="531467"/>
                                        </p:tgtEl>
                                        <p:attrNameLst>
                                          <p:attrName>style.visibility</p:attrName>
                                        </p:attrNameLst>
                                      </p:cBhvr>
                                      <p:to>
                                        <p:strVal val="visible"/>
                                      </p:to>
                                    </p:set>
                                    <p:anim calcmode="lin" valueType="num">
                                      <p:cBhvr>
                                        <p:cTn id="180" dur="1000" fill="hold"/>
                                        <p:tgtEl>
                                          <p:spTgt spid="531467"/>
                                        </p:tgtEl>
                                        <p:attrNameLst>
                                          <p:attrName>ppt_x</p:attrName>
                                        </p:attrNameLst>
                                      </p:cBhvr>
                                      <p:tavLst>
                                        <p:tav tm="0">
                                          <p:val>
                                            <p:strVal val="#ppt_x+#ppt_w/2"/>
                                          </p:val>
                                        </p:tav>
                                        <p:tav tm="100000">
                                          <p:val>
                                            <p:strVal val="#ppt_x"/>
                                          </p:val>
                                        </p:tav>
                                      </p:tavLst>
                                    </p:anim>
                                    <p:anim calcmode="lin" valueType="num">
                                      <p:cBhvr>
                                        <p:cTn id="181" dur="1000" fill="hold"/>
                                        <p:tgtEl>
                                          <p:spTgt spid="531467"/>
                                        </p:tgtEl>
                                        <p:attrNameLst>
                                          <p:attrName>ppt_y</p:attrName>
                                        </p:attrNameLst>
                                      </p:cBhvr>
                                      <p:tavLst>
                                        <p:tav tm="0">
                                          <p:val>
                                            <p:strVal val="#ppt_y"/>
                                          </p:val>
                                        </p:tav>
                                        <p:tav tm="100000">
                                          <p:val>
                                            <p:strVal val="#ppt_y"/>
                                          </p:val>
                                        </p:tav>
                                      </p:tavLst>
                                    </p:anim>
                                    <p:anim calcmode="lin" valueType="num">
                                      <p:cBhvr>
                                        <p:cTn id="182" dur="1000" fill="hold"/>
                                        <p:tgtEl>
                                          <p:spTgt spid="531467"/>
                                        </p:tgtEl>
                                        <p:attrNameLst>
                                          <p:attrName>ppt_w</p:attrName>
                                        </p:attrNameLst>
                                      </p:cBhvr>
                                      <p:tavLst>
                                        <p:tav tm="0">
                                          <p:val>
                                            <p:fltVal val="0"/>
                                          </p:val>
                                        </p:tav>
                                        <p:tav tm="100000">
                                          <p:val>
                                            <p:strVal val="#ppt_w"/>
                                          </p:val>
                                        </p:tav>
                                      </p:tavLst>
                                    </p:anim>
                                    <p:anim calcmode="lin" valueType="num">
                                      <p:cBhvr>
                                        <p:cTn id="183" dur="1000" fill="hold"/>
                                        <p:tgtEl>
                                          <p:spTgt spid="531467"/>
                                        </p:tgtEl>
                                        <p:attrNameLst>
                                          <p:attrName>ppt_h</p:attrName>
                                        </p:attrNameLst>
                                      </p:cBhvr>
                                      <p:tavLst>
                                        <p:tav tm="0">
                                          <p:val>
                                            <p:strVal val="#ppt_h"/>
                                          </p:val>
                                        </p:tav>
                                        <p:tav tm="100000">
                                          <p:val>
                                            <p:strVal val="#ppt_h"/>
                                          </p:val>
                                        </p:tav>
                                      </p:tavLst>
                                    </p:anim>
                                  </p:childTnLst>
                                </p:cTn>
                              </p:par>
                            </p:childTnLst>
                          </p:cTn>
                        </p:par>
                        <p:par>
                          <p:cTn id="184" fill="hold">
                            <p:stCondLst>
                              <p:cond delay="5500"/>
                            </p:stCondLst>
                            <p:childTnLst>
                              <p:par>
                                <p:cTn id="185" presetID="18" presetClass="entr" presetSubtype="12" fill="hold" grpId="0" nodeType="afterEffect">
                                  <p:stCondLst>
                                    <p:cond delay="0"/>
                                  </p:stCondLst>
                                  <p:childTnLst>
                                    <p:set>
                                      <p:cBhvr>
                                        <p:cTn id="186" dur="1" fill="hold">
                                          <p:stCondLst>
                                            <p:cond delay="0"/>
                                          </p:stCondLst>
                                        </p:cTn>
                                        <p:tgtEl>
                                          <p:spTgt spid="531509"/>
                                        </p:tgtEl>
                                        <p:attrNameLst>
                                          <p:attrName>style.visibility</p:attrName>
                                        </p:attrNameLst>
                                      </p:cBhvr>
                                      <p:to>
                                        <p:strVal val="visible"/>
                                      </p:to>
                                    </p:set>
                                    <p:animEffect transition="in" filter="strips(downLeft)">
                                      <p:cBhvr>
                                        <p:cTn id="187" dur="1000"/>
                                        <p:tgtEl>
                                          <p:spTgt spid="531509"/>
                                        </p:tgtEl>
                                      </p:cBhvr>
                                    </p:animEffect>
                                  </p:childTnLst>
                                </p:cTn>
                              </p:par>
                            </p:childTnLst>
                          </p:cTn>
                        </p:par>
                        <p:par>
                          <p:cTn id="188" fill="hold">
                            <p:stCondLst>
                              <p:cond delay="6500"/>
                            </p:stCondLst>
                            <p:childTnLst>
                              <p:par>
                                <p:cTn id="189" presetID="22" presetClass="entr" presetSubtype="2" fill="hold" grpId="0" nodeType="afterEffect">
                                  <p:stCondLst>
                                    <p:cond delay="0"/>
                                  </p:stCondLst>
                                  <p:childTnLst>
                                    <p:set>
                                      <p:cBhvr>
                                        <p:cTn id="190" dur="1" fill="hold">
                                          <p:stCondLst>
                                            <p:cond delay="0"/>
                                          </p:stCondLst>
                                        </p:cTn>
                                        <p:tgtEl>
                                          <p:spTgt spid="531497"/>
                                        </p:tgtEl>
                                        <p:attrNameLst>
                                          <p:attrName>style.visibility</p:attrName>
                                        </p:attrNameLst>
                                      </p:cBhvr>
                                      <p:to>
                                        <p:strVal val="visible"/>
                                      </p:to>
                                    </p:set>
                                    <p:animEffect transition="in" filter="wipe(right)">
                                      <p:cBhvr>
                                        <p:cTn id="191" dur="1000"/>
                                        <p:tgtEl>
                                          <p:spTgt spid="531497"/>
                                        </p:tgtEl>
                                      </p:cBhvr>
                                    </p:animEffect>
                                  </p:childTnLst>
                                </p:cTn>
                              </p:par>
                            </p:childTnLst>
                          </p:cTn>
                        </p:par>
                        <p:par>
                          <p:cTn id="192" fill="hold">
                            <p:stCondLst>
                              <p:cond delay="7500"/>
                            </p:stCondLst>
                            <p:childTnLst>
                              <p:par>
                                <p:cTn id="193" presetID="18" presetClass="entr" presetSubtype="12" fill="hold" grpId="0" nodeType="afterEffect">
                                  <p:stCondLst>
                                    <p:cond delay="0"/>
                                  </p:stCondLst>
                                  <p:childTnLst>
                                    <p:set>
                                      <p:cBhvr>
                                        <p:cTn id="194" dur="1" fill="hold">
                                          <p:stCondLst>
                                            <p:cond delay="0"/>
                                          </p:stCondLst>
                                        </p:cTn>
                                        <p:tgtEl>
                                          <p:spTgt spid="531510"/>
                                        </p:tgtEl>
                                        <p:attrNameLst>
                                          <p:attrName>style.visibility</p:attrName>
                                        </p:attrNameLst>
                                      </p:cBhvr>
                                      <p:to>
                                        <p:strVal val="visible"/>
                                      </p:to>
                                    </p:set>
                                    <p:animEffect transition="in" filter="strips(downLeft)">
                                      <p:cBhvr>
                                        <p:cTn id="195" dur="1000"/>
                                        <p:tgtEl>
                                          <p:spTgt spid="531510"/>
                                        </p:tgtEl>
                                      </p:cBhvr>
                                    </p:animEffect>
                                  </p:childTnLst>
                                </p:cTn>
                              </p:par>
                            </p:childTnLst>
                          </p:cTn>
                        </p:par>
                        <p:par>
                          <p:cTn id="196" fill="hold">
                            <p:stCondLst>
                              <p:cond delay="8500"/>
                            </p:stCondLst>
                            <p:childTnLst>
                              <p:par>
                                <p:cTn id="197" presetID="17" presetClass="entr" presetSubtype="2" fill="hold" grpId="0" nodeType="afterEffect">
                                  <p:stCondLst>
                                    <p:cond delay="0"/>
                                  </p:stCondLst>
                                  <p:childTnLst>
                                    <p:set>
                                      <p:cBhvr>
                                        <p:cTn id="198" dur="1" fill="hold">
                                          <p:stCondLst>
                                            <p:cond delay="0"/>
                                          </p:stCondLst>
                                        </p:cTn>
                                        <p:tgtEl>
                                          <p:spTgt spid="531469"/>
                                        </p:tgtEl>
                                        <p:attrNameLst>
                                          <p:attrName>style.visibility</p:attrName>
                                        </p:attrNameLst>
                                      </p:cBhvr>
                                      <p:to>
                                        <p:strVal val="visible"/>
                                      </p:to>
                                    </p:set>
                                    <p:anim calcmode="lin" valueType="num">
                                      <p:cBhvr>
                                        <p:cTn id="199" dur="1000" fill="hold"/>
                                        <p:tgtEl>
                                          <p:spTgt spid="531469"/>
                                        </p:tgtEl>
                                        <p:attrNameLst>
                                          <p:attrName>ppt_x</p:attrName>
                                        </p:attrNameLst>
                                      </p:cBhvr>
                                      <p:tavLst>
                                        <p:tav tm="0">
                                          <p:val>
                                            <p:strVal val="#ppt_x+#ppt_w/2"/>
                                          </p:val>
                                        </p:tav>
                                        <p:tav tm="100000">
                                          <p:val>
                                            <p:strVal val="#ppt_x"/>
                                          </p:val>
                                        </p:tav>
                                      </p:tavLst>
                                    </p:anim>
                                    <p:anim calcmode="lin" valueType="num">
                                      <p:cBhvr>
                                        <p:cTn id="200" dur="1000" fill="hold"/>
                                        <p:tgtEl>
                                          <p:spTgt spid="531469"/>
                                        </p:tgtEl>
                                        <p:attrNameLst>
                                          <p:attrName>ppt_y</p:attrName>
                                        </p:attrNameLst>
                                      </p:cBhvr>
                                      <p:tavLst>
                                        <p:tav tm="0">
                                          <p:val>
                                            <p:strVal val="#ppt_y"/>
                                          </p:val>
                                        </p:tav>
                                        <p:tav tm="100000">
                                          <p:val>
                                            <p:strVal val="#ppt_y"/>
                                          </p:val>
                                        </p:tav>
                                      </p:tavLst>
                                    </p:anim>
                                    <p:anim calcmode="lin" valueType="num">
                                      <p:cBhvr>
                                        <p:cTn id="201" dur="1000" fill="hold"/>
                                        <p:tgtEl>
                                          <p:spTgt spid="531469"/>
                                        </p:tgtEl>
                                        <p:attrNameLst>
                                          <p:attrName>ppt_w</p:attrName>
                                        </p:attrNameLst>
                                      </p:cBhvr>
                                      <p:tavLst>
                                        <p:tav tm="0">
                                          <p:val>
                                            <p:fltVal val="0"/>
                                          </p:val>
                                        </p:tav>
                                        <p:tav tm="100000">
                                          <p:val>
                                            <p:strVal val="#ppt_w"/>
                                          </p:val>
                                        </p:tav>
                                      </p:tavLst>
                                    </p:anim>
                                    <p:anim calcmode="lin" valueType="num">
                                      <p:cBhvr>
                                        <p:cTn id="202" dur="1000" fill="hold"/>
                                        <p:tgtEl>
                                          <p:spTgt spid="531469"/>
                                        </p:tgtEl>
                                        <p:attrNameLst>
                                          <p:attrName>ppt_h</p:attrName>
                                        </p:attrNameLst>
                                      </p:cBhvr>
                                      <p:tavLst>
                                        <p:tav tm="0">
                                          <p:val>
                                            <p:strVal val="#ppt_h"/>
                                          </p:val>
                                        </p:tav>
                                        <p:tav tm="100000">
                                          <p:val>
                                            <p:strVal val="#ppt_h"/>
                                          </p:val>
                                        </p:tav>
                                      </p:tavLst>
                                    </p:anim>
                                  </p:childTnLst>
                                </p:cTn>
                              </p:par>
                            </p:childTnLst>
                          </p:cTn>
                        </p:par>
                        <p:par>
                          <p:cTn id="203" fill="hold">
                            <p:stCondLst>
                              <p:cond delay="9500"/>
                            </p:stCondLst>
                            <p:childTnLst>
                              <p:par>
                                <p:cTn id="204" presetID="18" presetClass="entr" presetSubtype="12" fill="hold" grpId="0" nodeType="afterEffect">
                                  <p:stCondLst>
                                    <p:cond delay="0"/>
                                  </p:stCondLst>
                                  <p:childTnLst>
                                    <p:set>
                                      <p:cBhvr>
                                        <p:cTn id="205" dur="1" fill="hold">
                                          <p:stCondLst>
                                            <p:cond delay="0"/>
                                          </p:stCondLst>
                                        </p:cTn>
                                        <p:tgtEl>
                                          <p:spTgt spid="531511"/>
                                        </p:tgtEl>
                                        <p:attrNameLst>
                                          <p:attrName>style.visibility</p:attrName>
                                        </p:attrNameLst>
                                      </p:cBhvr>
                                      <p:to>
                                        <p:strVal val="visible"/>
                                      </p:to>
                                    </p:set>
                                    <p:animEffect transition="in" filter="strips(downLeft)">
                                      <p:cBhvr>
                                        <p:cTn id="206" dur="1000"/>
                                        <p:tgtEl>
                                          <p:spTgt spid="531511"/>
                                        </p:tgtEl>
                                      </p:cBhvr>
                                    </p:animEffect>
                                  </p:childTnLst>
                                </p:cTn>
                              </p:par>
                            </p:childTnLst>
                          </p:cTn>
                        </p:par>
                        <p:par>
                          <p:cTn id="207" fill="hold">
                            <p:stCondLst>
                              <p:cond delay="10500"/>
                            </p:stCondLst>
                            <p:childTnLst>
                              <p:par>
                                <p:cTn id="208" presetID="17" presetClass="entr" presetSubtype="2" fill="hold" grpId="0" nodeType="afterEffect">
                                  <p:stCondLst>
                                    <p:cond delay="0"/>
                                  </p:stCondLst>
                                  <p:childTnLst>
                                    <p:set>
                                      <p:cBhvr>
                                        <p:cTn id="209" dur="1" fill="hold">
                                          <p:stCondLst>
                                            <p:cond delay="0"/>
                                          </p:stCondLst>
                                        </p:cTn>
                                        <p:tgtEl>
                                          <p:spTgt spid="531470"/>
                                        </p:tgtEl>
                                        <p:attrNameLst>
                                          <p:attrName>style.visibility</p:attrName>
                                        </p:attrNameLst>
                                      </p:cBhvr>
                                      <p:to>
                                        <p:strVal val="visible"/>
                                      </p:to>
                                    </p:set>
                                    <p:anim calcmode="lin" valueType="num">
                                      <p:cBhvr>
                                        <p:cTn id="210" dur="1000" fill="hold"/>
                                        <p:tgtEl>
                                          <p:spTgt spid="531470"/>
                                        </p:tgtEl>
                                        <p:attrNameLst>
                                          <p:attrName>ppt_x</p:attrName>
                                        </p:attrNameLst>
                                      </p:cBhvr>
                                      <p:tavLst>
                                        <p:tav tm="0">
                                          <p:val>
                                            <p:strVal val="#ppt_x+#ppt_w/2"/>
                                          </p:val>
                                        </p:tav>
                                        <p:tav tm="100000">
                                          <p:val>
                                            <p:strVal val="#ppt_x"/>
                                          </p:val>
                                        </p:tav>
                                      </p:tavLst>
                                    </p:anim>
                                    <p:anim calcmode="lin" valueType="num">
                                      <p:cBhvr>
                                        <p:cTn id="211" dur="1000" fill="hold"/>
                                        <p:tgtEl>
                                          <p:spTgt spid="531470"/>
                                        </p:tgtEl>
                                        <p:attrNameLst>
                                          <p:attrName>ppt_y</p:attrName>
                                        </p:attrNameLst>
                                      </p:cBhvr>
                                      <p:tavLst>
                                        <p:tav tm="0">
                                          <p:val>
                                            <p:strVal val="#ppt_y"/>
                                          </p:val>
                                        </p:tav>
                                        <p:tav tm="100000">
                                          <p:val>
                                            <p:strVal val="#ppt_y"/>
                                          </p:val>
                                        </p:tav>
                                      </p:tavLst>
                                    </p:anim>
                                    <p:anim calcmode="lin" valueType="num">
                                      <p:cBhvr>
                                        <p:cTn id="212" dur="1000" fill="hold"/>
                                        <p:tgtEl>
                                          <p:spTgt spid="531470"/>
                                        </p:tgtEl>
                                        <p:attrNameLst>
                                          <p:attrName>ppt_w</p:attrName>
                                        </p:attrNameLst>
                                      </p:cBhvr>
                                      <p:tavLst>
                                        <p:tav tm="0">
                                          <p:val>
                                            <p:fltVal val="0"/>
                                          </p:val>
                                        </p:tav>
                                        <p:tav tm="100000">
                                          <p:val>
                                            <p:strVal val="#ppt_w"/>
                                          </p:val>
                                        </p:tav>
                                      </p:tavLst>
                                    </p:anim>
                                    <p:anim calcmode="lin" valueType="num">
                                      <p:cBhvr>
                                        <p:cTn id="213" dur="1000" fill="hold"/>
                                        <p:tgtEl>
                                          <p:spTgt spid="531470"/>
                                        </p:tgtEl>
                                        <p:attrNameLst>
                                          <p:attrName>ppt_h</p:attrName>
                                        </p:attrNameLst>
                                      </p:cBhvr>
                                      <p:tavLst>
                                        <p:tav tm="0">
                                          <p:val>
                                            <p:strVal val="#ppt_h"/>
                                          </p:val>
                                        </p:tav>
                                        <p:tav tm="100000">
                                          <p:val>
                                            <p:strVal val="#ppt_h"/>
                                          </p:val>
                                        </p:tav>
                                      </p:tavLst>
                                    </p:anim>
                                  </p:childTnLst>
                                </p:cTn>
                              </p:par>
                            </p:childTnLst>
                          </p:cTn>
                        </p:par>
                        <p:par>
                          <p:cTn id="214" fill="hold">
                            <p:stCondLst>
                              <p:cond delay="11500"/>
                            </p:stCondLst>
                            <p:childTnLst>
                              <p:par>
                                <p:cTn id="215" presetID="18" presetClass="entr" presetSubtype="12" fill="hold" grpId="0" nodeType="afterEffect">
                                  <p:stCondLst>
                                    <p:cond delay="0"/>
                                  </p:stCondLst>
                                  <p:childTnLst>
                                    <p:set>
                                      <p:cBhvr>
                                        <p:cTn id="216" dur="1" fill="hold">
                                          <p:stCondLst>
                                            <p:cond delay="0"/>
                                          </p:stCondLst>
                                        </p:cTn>
                                        <p:tgtEl>
                                          <p:spTgt spid="531512"/>
                                        </p:tgtEl>
                                        <p:attrNameLst>
                                          <p:attrName>style.visibility</p:attrName>
                                        </p:attrNameLst>
                                      </p:cBhvr>
                                      <p:to>
                                        <p:strVal val="visible"/>
                                      </p:to>
                                    </p:set>
                                    <p:animEffect transition="in" filter="strips(downLeft)">
                                      <p:cBhvr>
                                        <p:cTn id="217" dur="1000"/>
                                        <p:tgtEl>
                                          <p:spTgt spid="531512"/>
                                        </p:tgtEl>
                                      </p:cBhvr>
                                    </p:animEffect>
                                  </p:childTnLst>
                                </p:cTn>
                              </p:par>
                            </p:childTnLst>
                          </p:cTn>
                        </p:par>
                        <p:par>
                          <p:cTn id="218" fill="hold">
                            <p:stCondLst>
                              <p:cond delay="12500"/>
                            </p:stCondLst>
                            <p:childTnLst>
                              <p:par>
                                <p:cTn id="219" presetID="22" presetClass="entr" presetSubtype="2" fill="hold" grpId="0" nodeType="afterEffect">
                                  <p:stCondLst>
                                    <p:cond delay="0"/>
                                  </p:stCondLst>
                                  <p:childTnLst>
                                    <p:set>
                                      <p:cBhvr>
                                        <p:cTn id="220" dur="1" fill="hold">
                                          <p:stCondLst>
                                            <p:cond delay="0"/>
                                          </p:stCondLst>
                                        </p:cTn>
                                        <p:tgtEl>
                                          <p:spTgt spid="531498"/>
                                        </p:tgtEl>
                                        <p:attrNameLst>
                                          <p:attrName>style.visibility</p:attrName>
                                        </p:attrNameLst>
                                      </p:cBhvr>
                                      <p:to>
                                        <p:strVal val="visible"/>
                                      </p:to>
                                    </p:set>
                                    <p:animEffect transition="in" filter="wipe(right)">
                                      <p:cBhvr>
                                        <p:cTn id="221" dur="1000"/>
                                        <p:tgtEl>
                                          <p:spTgt spid="531498"/>
                                        </p:tgtEl>
                                      </p:cBhvr>
                                    </p:animEffect>
                                  </p:childTnLst>
                                </p:cTn>
                              </p:par>
                            </p:childTnLst>
                          </p:cTn>
                        </p:par>
                        <p:par>
                          <p:cTn id="222" fill="hold">
                            <p:stCondLst>
                              <p:cond delay="13500"/>
                            </p:stCondLst>
                            <p:childTnLst>
                              <p:par>
                                <p:cTn id="223" presetID="23" presetClass="entr" presetSubtype="16" fill="hold" grpId="0" nodeType="afterEffect">
                                  <p:stCondLst>
                                    <p:cond delay="0"/>
                                  </p:stCondLst>
                                  <p:childTnLst>
                                    <p:set>
                                      <p:cBhvr>
                                        <p:cTn id="224" dur="1" fill="hold">
                                          <p:stCondLst>
                                            <p:cond delay="0"/>
                                          </p:stCondLst>
                                        </p:cTn>
                                        <p:tgtEl>
                                          <p:spTgt spid="531476"/>
                                        </p:tgtEl>
                                        <p:attrNameLst>
                                          <p:attrName>style.visibility</p:attrName>
                                        </p:attrNameLst>
                                      </p:cBhvr>
                                      <p:to>
                                        <p:strVal val="visible"/>
                                      </p:to>
                                    </p:set>
                                    <p:anim calcmode="lin" valueType="num">
                                      <p:cBhvr>
                                        <p:cTn id="225" dur="1000" fill="hold"/>
                                        <p:tgtEl>
                                          <p:spTgt spid="531476"/>
                                        </p:tgtEl>
                                        <p:attrNameLst>
                                          <p:attrName>ppt_w</p:attrName>
                                        </p:attrNameLst>
                                      </p:cBhvr>
                                      <p:tavLst>
                                        <p:tav tm="0">
                                          <p:val>
                                            <p:fltVal val="0"/>
                                          </p:val>
                                        </p:tav>
                                        <p:tav tm="100000">
                                          <p:val>
                                            <p:strVal val="#ppt_w"/>
                                          </p:val>
                                        </p:tav>
                                      </p:tavLst>
                                    </p:anim>
                                    <p:anim calcmode="lin" valueType="num">
                                      <p:cBhvr>
                                        <p:cTn id="226" dur="1000" fill="hold"/>
                                        <p:tgtEl>
                                          <p:spTgt spid="531476"/>
                                        </p:tgtEl>
                                        <p:attrNameLst>
                                          <p:attrName>ppt_h</p:attrName>
                                        </p:attrNameLst>
                                      </p:cBhvr>
                                      <p:tavLst>
                                        <p:tav tm="0">
                                          <p:val>
                                            <p:fltVal val="0"/>
                                          </p:val>
                                        </p:tav>
                                        <p:tav tm="100000">
                                          <p:val>
                                            <p:strVal val="#ppt_h"/>
                                          </p:val>
                                        </p:tav>
                                      </p:tavLst>
                                    </p:anim>
                                  </p:childTnLst>
                                </p:cTn>
                              </p:par>
                            </p:childTnLst>
                          </p:cTn>
                        </p:par>
                        <p:par>
                          <p:cTn id="227" fill="hold">
                            <p:stCondLst>
                              <p:cond delay="14500"/>
                            </p:stCondLst>
                            <p:childTnLst>
                              <p:par>
                                <p:cTn id="228" presetID="22" presetClass="entr" presetSubtype="2" fill="hold" grpId="0" nodeType="afterEffect">
                                  <p:stCondLst>
                                    <p:cond delay="0"/>
                                  </p:stCondLst>
                                  <p:childTnLst>
                                    <p:set>
                                      <p:cBhvr>
                                        <p:cTn id="229" dur="1" fill="hold">
                                          <p:stCondLst>
                                            <p:cond delay="0"/>
                                          </p:stCondLst>
                                        </p:cTn>
                                        <p:tgtEl>
                                          <p:spTgt spid="531513"/>
                                        </p:tgtEl>
                                        <p:attrNameLst>
                                          <p:attrName>style.visibility</p:attrName>
                                        </p:attrNameLst>
                                      </p:cBhvr>
                                      <p:to>
                                        <p:strVal val="visible"/>
                                      </p:to>
                                    </p:set>
                                    <p:animEffect transition="in" filter="wipe(right)">
                                      <p:cBhvr>
                                        <p:cTn id="230" dur="1000"/>
                                        <p:tgtEl>
                                          <p:spTgt spid="531513"/>
                                        </p:tgtEl>
                                      </p:cBhvr>
                                    </p:animEffect>
                                  </p:childTnLst>
                                </p:cTn>
                              </p:par>
                            </p:childTnLst>
                          </p:cTn>
                        </p:par>
                        <p:par>
                          <p:cTn id="231" fill="hold">
                            <p:stCondLst>
                              <p:cond delay="15500"/>
                            </p:stCondLst>
                            <p:childTnLst>
                              <p:par>
                                <p:cTn id="232" presetID="22" presetClass="entr" presetSubtype="2" fill="hold" grpId="0" nodeType="afterEffect">
                                  <p:stCondLst>
                                    <p:cond delay="0"/>
                                  </p:stCondLst>
                                  <p:childTnLst>
                                    <p:set>
                                      <p:cBhvr>
                                        <p:cTn id="233" dur="1" fill="hold">
                                          <p:stCondLst>
                                            <p:cond delay="0"/>
                                          </p:stCondLst>
                                        </p:cTn>
                                        <p:tgtEl>
                                          <p:spTgt spid="531496"/>
                                        </p:tgtEl>
                                        <p:attrNameLst>
                                          <p:attrName>style.visibility</p:attrName>
                                        </p:attrNameLst>
                                      </p:cBhvr>
                                      <p:to>
                                        <p:strVal val="visible"/>
                                      </p:to>
                                    </p:set>
                                    <p:animEffect transition="in" filter="wipe(right)">
                                      <p:cBhvr>
                                        <p:cTn id="234" dur="1000"/>
                                        <p:tgtEl>
                                          <p:spTgt spid="531496"/>
                                        </p:tgtEl>
                                      </p:cBhvr>
                                    </p:animEffect>
                                  </p:childTnLst>
                                </p:cTn>
                              </p:par>
                            </p:childTnLst>
                          </p:cTn>
                        </p:par>
                        <p:par>
                          <p:cTn id="235" fill="hold">
                            <p:stCondLst>
                              <p:cond delay="16500"/>
                            </p:stCondLst>
                            <p:childTnLst>
                              <p:par>
                                <p:cTn id="236" presetID="22" presetClass="entr" presetSubtype="2" fill="hold" grpId="0" nodeType="afterEffect">
                                  <p:stCondLst>
                                    <p:cond delay="0"/>
                                  </p:stCondLst>
                                  <p:childTnLst>
                                    <p:set>
                                      <p:cBhvr>
                                        <p:cTn id="237" dur="1" fill="hold">
                                          <p:stCondLst>
                                            <p:cond delay="0"/>
                                          </p:stCondLst>
                                        </p:cTn>
                                        <p:tgtEl>
                                          <p:spTgt spid="531514"/>
                                        </p:tgtEl>
                                        <p:attrNameLst>
                                          <p:attrName>style.visibility</p:attrName>
                                        </p:attrNameLst>
                                      </p:cBhvr>
                                      <p:to>
                                        <p:strVal val="visible"/>
                                      </p:to>
                                    </p:set>
                                    <p:animEffect transition="in" filter="wipe(right)">
                                      <p:cBhvr>
                                        <p:cTn id="238" dur="1000"/>
                                        <p:tgtEl>
                                          <p:spTgt spid="531514"/>
                                        </p:tgtEl>
                                      </p:cBhvr>
                                    </p:animEffect>
                                  </p:childTnLst>
                                </p:cTn>
                              </p:par>
                            </p:childTnLst>
                          </p:cTn>
                        </p:par>
                        <p:par>
                          <p:cTn id="239" fill="hold">
                            <p:stCondLst>
                              <p:cond delay="17500"/>
                            </p:stCondLst>
                            <p:childTnLst>
                              <p:par>
                                <p:cTn id="240" presetID="18" presetClass="entr" presetSubtype="12" fill="hold" grpId="0" nodeType="afterEffect">
                                  <p:stCondLst>
                                    <p:cond delay="0"/>
                                  </p:stCondLst>
                                  <p:childTnLst>
                                    <p:set>
                                      <p:cBhvr>
                                        <p:cTn id="241" dur="1" fill="hold">
                                          <p:stCondLst>
                                            <p:cond delay="0"/>
                                          </p:stCondLst>
                                        </p:cTn>
                                        <p:tgtEl>
                                          <p:spTgt spid="531515"/>
                                        </p:tgtEl>
                                        <p:attrNameLst>
                                          <p:attrName>style.visibility</p:attrName>
                                        </p:attrNameLst>
                                      </p:cBhvr>
                                      <p:to>
                                        <p:strVal val="visible"/>
                                      </p:to>
                                    </p:set>
                                    <p:animEffect transition="in" filter="strips(downLeft)">
                                      <p:cBhvr>
                                        <p:cTn id="242" dur="1000"/>
                                        <p:tgtEl>
                                          <p:spTgt spid="531515"/>
                                        </p:tgtEl>
                                      </p:cBhvr>
                                    </p:animEffect>
                                  </p:childTnLst>
                                </p:cTn>
                              </p:par>
                            </p:childTnLst>
                          </p:cTn>
                        </p:par>
                        <p:par>
                          <p:cTn id="243" fill="hold">
                            <p:stCondLst>
                              <p:cond delay="18500"/>
                            </p:stCondLst>
                            <p:childTnLst>
                              <p:par>
                                <p:cTn id="244" presetID="18" presetClass="entr" presetSubtype="12" fill="hold" grpId="0" nodeType="afterEffect">
                                  <p:stCondLst>
                                    <p:cond delay="0"/>
                                  </p:stCondLst>
                                  <p:childTnLst>
                                    <p:set>
                                      <p:cBhvr>
                                        <p:cTn id="245" dur="1" fill="hold">
                                          <p:stCondLst>
                                            <p:cond delay="0"/>
                                          </p:stCondLst>
                                        </p:cTn>
                                        <p:tgtEl>
                                          <p:spTgt spid="531516"/>
                                        </p:tgtEl>
                                        <p:attrNameLst>
                                          <p:attrName>style.visibility</p:attrName>
                                        </p:attrNameLst>
                                      </p:cBhvr>
                                      <p:to>
                                        <p:strVal val="visible"/>
                                      </p:to>
                                    </p:set>
                                    <p:animEffect transition="in" filter="strips(downLeft)">
                                      <p:cBhvr>
                                        <p:cTn id="246" dur="1000"/>
                                        <p:tgtEl>
                                          <p:spTgt spid="531516"/>
                                        </p:tgtEl>
                                      </p:cBhvr>
                                    </p:animEffect>
                                  </p:childTnLst>
                                </p:cTn>
                              </p:par>
                            </p:childTnLst>
                          </p:cTn>
                        </p:par>
                        <p:par>
                          <p:cTn id="247" fill="hold">
                            <p:stCondLst>
                              <p:cond delay="19500"/>
                            </p:stCondLst>
                            <p:childTnLst>
                              <p:par>
                                <p:cTn id="248" presetID="23" presetClass="entr" presetSubtype="16" fill="hold" grpId="0" nodeType="afterEffect">
                                  <p:stCondLst>
                                    <p:cond delay="0"/>
                                  </p:stCondLst>
                                  <p:childTnLst>
                                    <p:set>
                                      <p:cBhvr>
                                        <p:cTn id="249" dur="1" fill="hold">
                                          <p:stCondLst>
                                            <p:cond delay="0"/>
                                          </p:stCondLst>
                                        </p:cTn>
                                        <p:tgtEl>
                                          <p:spTgt spid="531477"/>
                                        </p:tgtEl>
                                        <p:attrNameLst>
                                          <p:attrName>style.visibility</p:attrName>
                                        </p:attrNameLst>
                                      </p:cBhvr>
                                      <p:to>
                                        <p:strVal val="visible"/>
                                      </p:to>
                                    </p:set>
                                    <p:anim calcmode="lin" valueType="num">
                                      <p:cBhvr>
                                        <p:cTn id="250" dur="1000" fill="hold"/>
                                        <p:tgtEl>
                                          <p:spTgt spid="531477"/>
                                        </p:tgtEl>
                                        <p:attrNameLst>
                                          <p:attrName>ppt_w</p:attrName>
                                        </p:attrNameLst>
                                      </p:cBhvr>
                                      <p:tavLst>
                                        <p:tav tm="0">
                                          <p:val>
                                            <p:fltVal val="0"/>
                                          </p:val>
                                        </p:tav>
                                        <p:tav tm="100000">
                                          <p:val>
                                            <p:strVal val="#ppt_w"/>
                                          </p:val>
                                        </p:tav>
                                      </p:tavLst>
                                    </p:anim>
                                    <p:anim calcmode="lin" valueType="num">
                                      <p:cBhvr>
                                        <p:cTn id="251" dur="1000" fill="hold"/>
                                        <p:tgtEl>
                                          <p:spTgt spid="531477"/>
                                        </p:tgtEl>
                                        <p:attrNameLst>
                                          <p:attrName>ppt_h</p:attrName>
                                        </p:attrNameLst>
                                      </p:cBhvr>
                                      <p:tavLst>
                                        <p:tav tm="0">
                                          <p:val>
                                            <p:fltVal val="0"/>
                                          </p:val>
                                        </p:tav>
                                        <p:tav tm="100000">
                                          <p:val>
                                            <p:strVal val="#ppt_h"/>
                                          </p:val>
                                        </p:tav>
                                      </p:tavLst>
                                    </p:anim>
                                  </p:childTnLst>
                                </p:cTn>
                              </p:par>
                            </p:childTnLst>
                          </p:cTn>
                        </p:par>
                        <p:par>
                          <p:cTn id="252" fill="hold">
                            <p:stCondLst>
                              <p:cond delay="20500"/>
                            </p:stCondLst>
                            <p:childTnLst>
                              <p:par>
                                <p:cTn id="253" presetID="18" presetClass="entr" presetSubtype="9" fill="hold" grpId="0" nodeType="afterEffect">
                                  <p:stCondLst>
                                    <p:cond delay="0"/>
                                  </p:stCondLst>
                                  <p:childTnLst>
                                    <p:set>
                                      <p:cBhvr>
                                        <p:cTn id="254" dur="1" fill="hold">
                                          <p:stCondLst>
                                            <p:cond delay="0"/>
                                          </p:stCondLst>
                                        </p:cTn>
                                        <p:tgtEl>
                                          <p:spTgt spid="531517"/>
                                        </p:tgtEl>
                                        <p:attrNameLst>
                                          <p:attrName>style.visibility</p:attrName>
                                        </p:attrNameLst>
                                      </p:cBhvr>
                                      <p:to>
                                        <p:strVal val="visible"/>
                                      </p:to>
                                    </p:set>
                                    <p:animEffect transition="in" filter="strips(upLeft)">
                                      <p:cBhvr>
                                        <p:cTn id="255" dur="1000"/>
                                        <p:tgtEl>
                                          <p:spTgt spid="531517"/>
                                        </p:tgtEl>
                                      </p:cBhvr>
                                    </p:animEffect>
                                  </p:childTnLst>
                                </p:cTn>
                              </p:par>
                            </p:childTnLst>
                          </p:cTn>
                        </p:par>
                        <p:par>
                          <p:cTn id="256" fill="hold">
                            <p:stCondLst>
                              <p:cond delay="21500"/>
                            </p:stCondLst>
                            <p:childTnLst>
                              <p:par>
                                <p:cTn id="257" presetID="18" presetClass="entr" presetSubtype="12" fill="hold" grpId="0" nodeType="afterEffect">
                                  <p:stCondLst>
                                    <p:cond delay="0"/>
                                  </p:stCondLst>
                                  <p:childTnLst>
                                    <p:set>
                                      <p:cBhvr>
                                        <p:cTn id="258" dur="1" fill="hold">
                                          <p:stCondLst>
                                            <p:cond delay="0"/>
                                          </p:stCondLst>
                                        </p:cTn>
                                        <p:tgtEl>
                                          <p:spTgt spid="531518"/>
                                        </p:tgtEl>
                                        <p:attrNameLst>
                                          <p:attrName>style.visibility</p:attrName>
                                        </p:attrNameLst>
                                      </p:cBhvr>
                                      <p:to>
                                        <p:strVal val="visible"/>
                                      </p:to>
                                    </p:set>
                                    <p:animEffect transition="in" filter="strips(downLeft)">
                                      <p:cBhvr>
                                        <p:cTn id="259" dur="1000"/>
                                        <p:tgtEl>
                                          <p:spTgt spid="531518"/>
                                        </p:tgtEl>
                                      </p:cBhvr>
                                    </p:animEffect>
                                  </p:childTnLst>
                                </p:cTn>
                              </p:par>
                            </p:childTnLst>
                          </p:cTn>
                        </p:par>
                        <p:par>
                          <p:cTn id="260" fill="hold">
                            <p:stCondLst>
                              <p:cond delay="22500"/>
                            </p:stCondLst>
                            <p:childTnLst>
                              <p:par>
                                <p:cTn id="261" presetID="18" presetClass="entr" presetSubtype="12" fill="hold" grpId="0" nodeType="afterEffect">
                                  <p:stCondLst>
                                    <p:cond delay="0"/>
                                  </p:stCondLst>
                                  <p:childTnLst>
                                    <p:set>
                                      <p:cBhvr>
                                        <p:cTn id="262" dur="1" fill="hold">
                                          <p:stCondLst>
                                            <p:cond delay="0"/>
                                          </p:stCondLst>
                                        </p:cTn>
                                        <p:tgtEl>
                                          <p:spTgt spid="531519"/>
                                        </p:tgtEl>
                                        <p:attrNameLst>
                                          <p:attrName>style.visibility</p:attrName>
                                        </p:attrNameLst>
                                      </p:cBhvr>
                                      <p:to>
                                        <p:strVal val="visible"/>
                                      </p:to>
                                    </p:set>
                                    <p:animEffect transition="in" filter="strips(downLeft)">
                                      <p:cBhvr>
                                        <p:cTn id="263" dur="1000"/>
                                        <p:tgtEl>
                                          <p:spTgt spid="531519"/>
                                        </p:tgtEl>
                                      </p:cBhvr>
                                    </p:animEffect>
                                  </p:childTnLst>
                                </p:cTn>
                              </p:par>
                            </p:childTnLst>
                          </p:cTn>
                        </p:par>
                        <p:par>
                          <p:cTn id="264" fill="hold">
                            <p:stCondLst>
                              <p:cond delay="23500"/>
                            </p:stCondLst>
                            <p:childTnLst>
                              <p:par>
                                <p:cTn id="265" presetID="23" presetClass="entr" presetSubtype="16" fill="hold" grpId="0" nodeType="afterEffect">
                                  <p:stCondLst>
                                    <p:cond delay="0"/>
                                  </p:stCondLst>
                                  <p:childTnLst>
                                    <p:set>
                                      <p:cBhvr>
                                        <p:cTn id="266" dur="1" fill="hold">
                                          <p:stCondLst>
                                            <p:cond delay="0"/>
                                          </p:stCondLst>
                                        </p:cTn>
                                        <p:tgtEl>
                                          <p:spTgt spid="531478"/>
                                        </p:tgtEl>
                                        <p:attrNameLst>
                                          <p:attrName>style.visibility</p:attrName>
                                        </p:attrNameLst>
                                      </p:cBhvr>
                                      <p:to>
                                        <p:strVal val="visible"/>
                                      </p:to>
                                    </p:set>
                                    <p:anim calcmode="lin" valueType="num">
                                      <p:cBhvr>
                                        <p:cTn id="267" dur="1000" fill="hold"/>
                                        <p:tgtEl>
                                          <p:spTgt spid="531478"/>
                                        </p:tgtEl>
                                        <p:attrNameLst>
                                          <p:attrName>ppt_w</p:attrName>
                                        </p:attrNameLst>
                                      </p:cBhvr>
                                      <p:tavLst>
                                        <p:tav tm="0">
                                          <p:val>
                                            <p:fltVal val="0"/>
                                          </p:val>
                                        </p:tav>
                                        <p:tav tm="100000">
                                          <p:val>
                                            <p:strVal val="#ppt_w"/>
                                          </p:val>
                                        </p:tav>
                                      </p:tavLst>
                                    </p:anim>
                                    <p:anim calcmode="lin" valueType="num">
                                      <p:cBhvr>
                                        <p:cTn id="268" dur="1000" fill="hold"/>
                                        <p:tgtEl>
                                          <p:spTgt spid="531478"/>
                                        </p:tgtEl>
                                        <p:attrNameLst>
                                          <p:attrName>ppt_h</p:attrName>
                                        </p:attrNameLst>
                                      </p:cBhvr>
                                      <p:tavLst>
                                        <p:tav tm="0">
                                          <p:val>
                                            <p:fltVal val="0"/>
                                          </p:val>
                                        </p:tav>
                                        <p:tav tm="100000">
                                          <p:val>
                                            <p:strVal val="#ppt_h"/>
                                          </p:val>
                                        </p:tav>
                                      </p:tavLst>
                                    </p:anim>
                                  </p:childTnLst>
                                </p:cTn>
                              </p:par>
                            </p:childTnLst>
                          </p:cTn>
                        </p:par>
                        <p:par>
                          <p:cTn id="269" fill="hold">
                            <p:stCondLst>
                              <p:cond delay="24500"/>
                            </p:stCondLst>
                            <p:childTnLst>
                              <p:par>
                                <p:cTn id="270" presetID="18" presetClass="entr" presetSubtype="9" fill="hold" grpId="0" nodeType="afterEffect">
                                  <p:stCondLst>
                                    <p:cond delay="0"/>
                                  </p:stCondLst>
                                  <p:childTnLst>
                                    <p:set>
                                      <p:cBhvr>
                                        <p:cTn id="271" dur="1" fill="hold">
                                          <p:stCondLst>
                                            <p:cond delay="0"/>
                                          </p:stCondLst>
                                        </p:cTn>
                                        <p:tgtEl>
                                          <p:spTgt spid="531520"/>
                                        </p:tgtEl>
                                        <p:attrNameLst>
                                          <p:attrName>style.visibility</p:attrName>
                                        </p:attrNameLst>
                                      </p:cBhvr>
                                      <p:to>
                                        <p:strVal val="visible"/>
                                      </p:to>
                                    </p:set>
                                    <p:animEffect transition="in" filter="strips(upLeft)">
                                      <p:cBhvr>
                                        <p:cTn id="272" dur="1000"/>
                                        <p:tgtEl>
                                          <p:spTgt spid="531520"/>
                                        </p:tgtEl>
                                      </p:cBhvr>
                                    </p:animEffect>
                                  </p:childTnLst>
                                </p:cTn>
                              </p:par>
                            </p:childTnLst>
                          </p:cTn>
                        </p:par>
                        <p:par>
                          <p:cTn id="273" fill="hold">
                            <p:stCondLst>
                              <p:cond delay="25500"/>
                            </p:stCondLst>
                            <p:childTnLst>
                              <p:par>
                                <p:cTn id="274" presetID="18" presetClass="entr" presetSubtype="9" fill="hold" grpId="0" nodeType="afterEffect">
                                  <p:stCondLst>
                                    <p:cond delay="0"/>
                                  </p:stCondLst>
                                  <p:childTnLst>
                                    <p:set>
                                      <p:cBhvr>
                                        <p:cTn id="275" dur="1" fill="hold">
                                          <p:stCondLst>
                                            <p:cond delay="0"/>
                                          </p:stCondLst>
                                        </p:cTn>
                                        <p:tgtEl>
                                          <p:spTgt spid="531521"/>
                                        </p:tgtEl>
                                        <p:attrNameLst>
                                          <p:attrName>style.visibility</p:attrName>
                                        </p:attrNameLst>
                                      </p:cBhvr>
                                      <p:to>
                                        <p:strVal val="visible"/>
                                      </p:to>
                                    </p:set>
                                    <p:animEffect transition="in" filter="strips(upLeft)">
                                      <p:cBhvr>
                                        <p:cTn id="276" dur="1000"/>
                                        <p:tgtEl>
                                          <p:spTgt spid="53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0" grpId="0" animBg="1" autoUpdateAnimBg="0"/>
      <p:bldP spid="531461" grpId="0" animBg="1" autoUpdateAnimBg="0"/>
      <p:bldP spid="531462" grpId="0" animBg="1" autoUpdateAnimBg="0"/>
      <p:bldP spid="531463" grpId="0" animBg="1" autoUpdateAnimBg="0"/>
      <p:bldP spid="531464" grpId="0" animBg="1" autoUpdateAnimBg="0"/>
      <p:bldP spid="531465" grpId="0" animBg="1" autoUpdateAnimBg="0"/>
      <p:bldP spid="531466" grpId="0" animBg="1" autoUpdateAnimBg="0"/>
      <p:bldP spid="531467" grpId="0" animBg="1" autoUpdateAnimBg="0"/>
      <p:bldP spid="531468" grpId="0" animBg="1" autoUpdateAnimBg="0"/>
      <p:bldP spid="531469" grpId="0" animBg="1" autoUpdateAnimBg="0"/>
      <p:bldP spid="531470" grpId="0" animBg="1" autoUpdateAnimBg="0"/>
      <p:bldP spid="531471" grpId="0" animBg="1" autoUpdateAnimBg="0"/>
      <p:bldP spid="531472" grpId="0" animBg="1" autoUpdateAnimBg="0"/>
      <p:bldP spid="531473" grpId="0" animBg="1" autoUpdateAnimBg="0"/>
      <p:bldP spid="531474" grpId="0" animBg="1" autoUpdateAnimBg="0"/>
      <p:bldP spid="531475" grpId="0" animBg="1" autoUpdateAnimBg="0"/>
      <p:bldP spid="531476" grpId="0" animBg="1" autoUpdateAnimBg="0"/>
      <p:bldP spid="531477" grpId="0" animBg="1" autoUpdateAnimBg="0"/>
      <p:bldP spid="531478" grpId="0" animBg="1" autoUpdateAnimBg="0"/>
      <p:bldP spid="531486" grpId="0" animBg="1"/>
      <p:bldP spid="531487" grpId="0" animBg="1"/>
      <p:bldP spid="531488" grpId="0" animBg="1"/>
      <p:bldP spid="531489" grpId="0" animBg="1"/>
      <p:bldP spid="531490" grpId="0" animBg="1"/>
      <p:bldP spid="531491" grpId="0" animBg="1"/>
      <p:bldP spid="531492" grpId="0" animBg="1"/>
      <p:bldP spid="531493" grpId="0" animBg="1"/>
      <p:bldP spid="531494" grpId="0" animBg="1"/>
      <p:bldP spid="531495" grpId="0" animBg="1"/>
      <p:bldP spid="531496" grpId="0" animBg="1"/>
      <p:bldP spid="531497" grpId="0" animBg="1"/>
      <p:bldP spid="531498" grpId="0" animBg="1"/>
      <p:bldP spid="531499" grpId="0" animBg="1"/>
      <p:bldP spid="531500" grpId="0" animBg="1"/>
      <p:bldP spid="531501" grpId="0" animBg="1"/>
      <p:bldP spid="531502" grpId="0" animBg="1"/>
      <p:bldP spid="531503" grpId="0" animBg="1"/>
      <p:bldP spid="531504" grpId="0" animBg="1"/>
      <p:bldP spid="531505" grpId="0" animBg="1"/>
      <p:bldP spid="531506" grpId="0" animBg="1"/>
      <p:bldP spid="531507" grpId="0" animBg="1"/>
      <p:bldP spid="531508" grpId="0" animBg="1"/>
      <p:bldP spid="531509" grpId="0" animBg="1"/>
      <p:bldP spid="531510" grpId="0" animBg="1"/>
      <p:bldP spid="531511" grpId="0" animBg="1"/>
      <p:bldP spid="531512" grpId="0" animBg="1"/>
      <p:bldP spid="531513" grpId="0" animBg="1"/>
      <p:bldP spid="531514" grpId="0" animBg="1"/>
      <p:bldP spid="531515" grpId="0" animBg="1"/>
      <p:bldP spid="531516" grpId="0" animBg="1"/>
      <p:bldP spid="531517" grpId="0" animBg="1"/>
      <p:bldP spid="531518" grpId="0" animBg="1"/>
      <p:bldP spid="531519" grpId="0" animBg="1"/>
      <p:bldP spid="531520" grpId="0" animBg="1"/>
      <p:bldP spid="531521" grpId="0" animBg="1"/>
      <p:bldP spid="531522" grpId="0" animBg="1" autoUpdateAnimBg="0"/>
      <p:bldP spid="53152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0"/>
          <p:cNvSpPr>
            <a:spLocks noChangeArrowheads="1"/>
          </p:cNvSpPr>
          <p:nvPr/>
        </p:nvSpPr>
        <p:spPr bwMode="auto">
          <a:xfrm>
            <a:off x="228600" y="2362200"/>
            <a:ext cx="4267200" cy="3416320"/>
          </a:xfrm>
          <a:prstGeom prst="rect">
            <a:avLst/>
          </a:prstGeom>
          <a:noFill/>
          <a:ln w="9525">
            <a:noFill/>
            <a:miter lim="800000"/>
            <a:headEnd/>
            <a:tailEnd/>
          </a:ln>
        </p:spPr>
        <p:txBody>
          <a:bodyPr wrap="square">
            <a:spAutoFit/>
          </a:bodyPr>
          <a:lstStyle/>
          <a:p>
            <a:pPr>
              <a:lnSpc>
                <a:spcPct val="90000"/>
              </a:lnSpc>
              <a:spcBef>
                <a:spcPct val="0"/>
              </a:spcBef>
              <a:buClr>
                <a:schemeClr val="bg1"/>
              </a:buClr>
              <a:buFont typeface="Wingdings" pitchFamily="2" charset="2"/>
              <a:buChar char="§"/>
            </a:pPr>
            <a:endParaRPr lang="en-US" sz="2400" dirty="0" smtClean="0">
              <a:solidFill>
                <a:schemeClr val="bg1"/>
              </a:solidFill>
            </a:endParaRPr>
          </a:p>
          <a:p>
            <a:pPr>
              <a:lnSpc>
                <a:spcPct val="90000"/>
              </a:lnSpc>
              <a:spcBef>
                <a:spcPct val="0"/>
              </a:spcBef>
              <a:buClr>
                <a:schemeClr val="bg1"/>
              </a:buClr>
              <a:buFont typeface="Wingdings" pitchFamily="2" charset="2"/>
              <a:buNone/>
            </a:pPr>
            <a:endParaRPr lang="en-US" sz="2400" dirty="0">
              <a:latin typeface="Times New Roman" pitchFamily="18" charset="0"/>
              <a:cs typeface="Times New Roman" pitchFamily="18" charset="0"/>
            </a:endParaRPr>
          </a:p>
          <a:p>
            <a:pPr marL="342900" indent="-342900" algn="just">
              <a:lnSpc>
                <a:spcPct val="90000"/>
              </a:lnSpc>
              <a:spcBef>
                <a:spcPct val="0"/>
              </a:spcBef>
              <a:buClr>
                <a:schemeClr val="bg1"/>
              </a:buClr>
              <a:buFont typeface="Wingdings" pitchFamily="2" charset="2"/>
              <a:buChar char="q"/>
            </a:pPr>
            <a:r>
              <a:rPr lang="en-US" sz="2400" dirty="0" smtClean="0">
                <a:latin typeface="Gisha" pitchFamily="34" charset="-79"/>
                <a:cs typeface="Gisha" pitchFamily="34" charset="-79"/>
              </a:rPr>
              <a:t>A </a:t>
            </a:r>
            <a:r>
              <a:rPr lang="en-US" sz="2400" dirty="0">
                <a:latin typeface="Gisha" pitchFamily="34" charset="-79"/>
                <a:cs typeface="Gisha" pitchFamily="34" charset="-79"/>
              </a:rPr>
              <a:t>prebiotic is a selectively fermented ingredient that allows specific changes, both in the composition and ⁄ or activity in the gastrointestinal </a:t>
            </a:r>
            <a:r>
              <a:rPr lang="en-US" sz="2400" dirty="0" err="1">
                <a:latin typeface="Gisha" pitchFamily="34" charset="-79"/>
                <a:cs typeface="Gisha" pitchFamily="34" charset="-79"/>
              </a:rPr>
              <a:t>microbiota</a:t>
            </a:r>
            <a:r>
              <a:rPr lang="en-US" sz="2400" dirty="0">
                <a:latin typeface="Gisha" pitchFamily="34" charset="-79"/>
                <a:cs typeface="Gisha" pitchFamily="34" charset="-79"/>
              </a:rPr>
              <a:t> that confers benefits upon host well-being and </a:t>
            </a:r>
            <a:r>
              <a:rPr lang="en-US" sz="2400" dirty="0" smtClean="0">
                <a:latin typeface="Gisha" pitchFamily="34" charset="-79"/>
                <a:cs typeface="Gisha" pitchFamily="34" charset="-79"/>
              </a:rPr>
              <a:t>health.</a:t>
            </a:r>
            <a:endParaRPr lang="en-US" sz="2400" b="1" i="1" u="sng" dirty="0">
              <a:latin typeface="Gisha" pitchFamily="34" charset="-79"/>
              <a:cs typeface="Gisha" pitchFamily="34" charset="-79"/>
            </a:endParaRPr>
          </a:p>
        </p:txBody>
      </p:sp>
      <p:sp>
        <p:nvSpPr>
          <p:cNvPr id="8" name="TextBox 7"/>
          <p:cNvSpPr txBox="1"/>
          <p:nvPr/>
        </p:nvSpPr>
        <p:spPr>
          <a:xfrm>
            <a:off x="1066800" y="381000"/>
            <a:ext cx="5105400" cy="830997"/>
          </a:xfrm>
          <a:prstGeom prst="rect">
            <a:avLst/>
          </a:prstGeom>
          <a:noFill/>
        </p:spPr>
        <p:txBody>
          <a:bodyPr wrap="square" rtlCol="0">
            <a:spAutoFit/>
          </a:bodyPr>
          <a:lstStyle/>
          <a:p>
            <a:pPr algn="ctr"/>
            <a:r>
              <a:rPr lang="en-US" sz="4800" dirty="0" smtClean="0">
                <a:solidFill>
                  <a:srgbClr val="FFCC00"/>
                </a:solidFill>
              </a:rPr>
              <a:t>       </a:t>
            </a:r>
            <a:r>
              <a:rPr lang="en-US" sz="4800" dirty="0" smtClean="0">
                <a:solidFill>
                  <a:srgbClr val="FFCC00"/>
                </a:solidFill>
                <a:effectLst>
                  <a:outerShdw blurRad="38100" dist="38100" dir="2700000" algn="tl">
                    <a:srgbClr val="000000">
                      <a:alpha val="43137"/>
                    </a:srgbClr>
                  </a:outerShdw>
                </a:effectLst>
              </a:rPr>
              <a:t>Prebiotics</a:t>
            </a:r>
            <a:endParaRPr lang="en-US" sz="4800" dirty="0">
              <a:solidFill>
                <a:srgbClr val="FFCC00"/>
              </a:solidFill>
              <a:effectLst>
                <a:outerShdw blurRad="38100" dist="38100" dir="2700000" algn="tl">
                  <a:srgbClr val="000000">
                    <a:alpha val="43137"/>
                  </a:srgbClr>
                </a:outerShdw>
              </a:effectLst>
            </a:endParaRPr>
          </a:p>
        </p:txBody>
      </p:sp>
      <p:sp>
        <p:nvSpPr>
          <p:cNvPr id="2" name="TextBox 1"/>
          <p:cNvSpPr txBox="1"/>
          <p:nvPr/>
        </p:nvSpPr>
        <p:spPr>
          <a:xfrm>
            <a:off x="4953000" y="3124200"/>
            <a:ext cx="3657600" cy="369332"/>
          </a:xfrm>
          <a:prstGeom prst="rect">
            <a:avLst/>
          </a:prstGeom>
          <a:noFill/>
        </p:spPr>
        <p:txBody>
          <a:bodyPr wrap="square" rtlCol="0">
            <a:spAutoFit/>
          </a:bodyPr>
          <a:lstStyle/>
          <a:p>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40858" y="4416076"/>
            <a:ext cx="3081886" cy="2032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0857" y="1784360"/>
            <a:ext cx="3081886"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 calcmode="lin" valueType="num">
                                      <p:cBhvr additive="base">
                                        <p:cTn id="7" dur="2000" fill="hold"/>
                                        <p:tgtEl>
                                          <p:spTgt spid="6148">
                                            <p:txEl>
                                              <p:pRg st="2" end="2"/>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39750" y="333375"/>
            <a:ext cx="8839200" cy="579438"/>
          </a:xfrm>
          <a:prstGeom prst="rect">
            <a:avLst/>
          </a:prstGeom>
          <a:noFill/>
          <a:ln w="9525">
            <a:noFill/>
            <a:miter lim="800000"/>
            <a:headEnd/>
            <a:tailEnd/>
          </a:ln>
        </p:spPr>
        <p:txBody>
          <a:bodyPr>
            <a:spAutoFit/>
          </a:bodyPr>
          <a:lstStyle/>
          <a:p>
            <a:pPr algn="ctr" eaLnBrk="0" hangingPunct="0"/>
            <a:r>
              <a:rPr lang="en-GB" sz="3200" b="1">
                <a:solidFill>
                  <a:schemeClr val="folHlink"/>
                </a:solidFill>
                <a:latin typeface="Times New Roman" pitchFamily="18" charset="0"/>
              </a:rPr>
              <a:t>31 Volunteers fed Prebiotic Biscuits for 21 days</a:t>
            </a:r>
          </a:p>
        </p:txBody>
      </p:sp>
      <p:graphicFrame>
        <p:nvGraphicFramePr>
          <p:cNvPr id="4098" name="Object 3"/>
          <p:cNvGraphicFramePr>
            <a:graphicFrameLocks noChangeAspect="1"/>
          </p:cNvGraphicFramePr>
          <p:nvPr/>
        </p:nvGraphicFramePr>
        <p:xfrm>
          <a:off x="304800" y="1447800"/>
          <a:ext cx="8534400" cy="4340225"/>
        </p:xfrm>
        <a:graphic>
          <a:graphicData uri="http://schemas.openxmlformats.org/presentationml/2006/ole">
            <p:oleObj spid="_x0000_s4132" name="Worksheet" r:id="rId3" imgW="6458102" imgH="3267151" progId="Excel.Sheet.8">
              <p:embed/>
            </p:oleObj>
          </a:graphicData>
        </a:graphic>
      </p:graphicFrame>
      <p:sp>
        <p:nvSpPr>
          <p:cNvPr id="4100" name="Rectangle 4"/>
          <p:cNvSpPr>
            <a:spLocks noChangeArrowheads="1"/>
          </p:cNvSpPr>
          <p:nvPr/>
        </p:nvSpPr>
        <p:spPr bwMode="auto">
          <a:xfrm>
            <a:off x="990600" y="5943600"/>
            <a:ext cx="7543800" cy="519113"/>
          </a:xfrm>
          <a:prstGeom prst="rect">
            <a:avLst/>
          </a:prstGeom>
          <a:noFill/>
          <a:ln w="9525">
            <a:noFill/>
            <a:miter lim="800000"/>
            <a:headEnd/>
            <a:tailEnd/>
          </a:ln>
        </p:spPr>
        <p:txBody>
          <a:bodyPr>
            <a:spAutoFit/>
          </a:bodyPr>
          <a:lstStyle/>
          <a:p>
            <a:pPr algn="ctr" eaLnBrk="0" hangingPunct="0"/>
            <a:r>
              <a:rPr lang="en-GB" sz="2800" dirty="0">
                <a:solidFill>
                  <a:schemeClr val="accent6">
                    <a:lumMod val="50000"/>
                  </a:schemeClr>
                </a:solidFill>
                <a:effectLst>
                  <a:outerShdw blurRad="38100" dist="38100" dir="2700000" algn="tl">
                    <a:srgbClr val="000000">
                      <a:alpha val="43137"/>
                    </a:srgbClr>
                  </a:outerShdw>
                </a:effectLst>
                <a:latin typeface="Times New Roman" pitchFamily="18" charset="0"/>
              </a:rPr>
              <a:t>Active biscuits </a:t>
            </a:r>
            <a:r>
              <a:rPr lang="en-GB" sz="2800" dirty="0" smtClean="0">
                <a:solidFill>
                  <a:srgbClr val="000099"/>
                </a:solidFill>
                <a:latin typeface="Times New Roman" pitchFamily="18" charset="0"/>
                <a:sym typeface="Webdings" pitchFamily="18" charset="2"/>
              </a:rPr>
              <a:t></a:t>
            </a:r>
            <a:r>
              <a:rPr lang="en-GB" sz="2800" dirty="0" smtClean="0">
                <a:solidFill>
                  <a:srgbClr val="FFFF00"/>
                </a:solidFill>
                <a:latin typeface="Times New Roman" pitchFamily="18" charset="0"/>
                <a:sym typeface="Webdings" pitchFamily="18" charset="2"/>
              </a:rPr>
              <a:t>  </a:t>
            </a:r>
            <a:r>
              <a:rPr lang="en-GB" sz="2800" dirty="0">
                <a:solidFill>
                  <a:schemeClr val="accent6">
                    <a:lumMod val="50000"/>
                  </a:schemeClr>
                </a:solidFill>
                <a:effectLst>
                  <a:outerShdw blurRad="38100" dist="38100" dir="2700000" algn="tl">
                    <a:srgbClr val="000000">
                      <a:alpha val="43137"/>
                    </a:srgbClr>
                  </a:outerShdw>
                </a:effectLst>
                <a:latin typeface="Times New Roman" pitchFamily="18" charset="0"/>
                <a:sym typeface="Webdings" pitchFamily="18" charset="2"/>
              </a:rPr>
              <a:t>Control biscuits </a:t>
            </a:r>
            <a:r>
              <a:rPr lang="en-GB" sz="2800" dirty="0" smtClean="0">
                <a:solidFill>
                  <a:srgbClr val="FF0000"/>
                </a:solidFill>
                <a:latin typeface="Times New Roman" pitchFamily="18" charset="0"/>
                <a:sym typeface="Webdings" pitchFamily="18" charset="2"/>
              </a:rPr>
              <a:t></a:t>
            </a:r>
            <a:endParaRPr lang="en-GB" dirty="0">
              <a:solidFill>
                <a:srgbClr val="FFFF00"/>
              </a:solidFill>
              <a:latin typeface="Times New Roman" pitchFamily="18" charset="0"/>
              <a:sym typeface="Webdings" pitchFamily="18" charset="2"/>
            </a:endParaRPr>
          </a:p>
        </p:txBody>
      </p:sp>
      <p:pic>
        <p:nvPicPr>
          <p:cNvPr id="4101" name="Picture 6" descr="crest"/>
          <p:cNvPicPr>
            <a:picLocks noChangeAspect="1" noChangeArrowheads="1"/>
          </p:cNvPicPr>
          <p:nvPr/>
        </p:nvPicPr>
        <p:blipFill>
          <a:blip r:embed="rId4" cstate="print"/>
          <a:srcRect/>
          <a:stretch>
            <a:fillRect/>
          </a:stretch>
        </p:blipFill>
        <p:spPr bwMode="auto">
          <a:xfrm>
            <a:off x="0" y="0"/>
            <a:ext cx="671513" cy="89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0" dirty="0" smtClean="0">
                <a:solidFill>
                  <a:srgbClr val="FFCC00"/>
                </a:solidFill>
              </a:rPr>
              <a:t>Conclusions:</a:t>
            </a:r>
            <a:r>
              <a:rPr lang="en-US" sz="4800" dirty="0" smtClean="0">
                <a:solidFill>
                  <a:srgbClr val="C00000"/>
                </a:solidFill>
              </a:rPr>
              <a:t/>
            </a:r>
            <a:br>
              <a:rPr lang="en-US" sz="4800" dirty="0" smtClean="0">
                <a:solidFill>
                  <a:srgbClr val="C00000"/>
                </a:solidFill>
              </a:rPr>
            </a:br>
            <a:endParaRPr lang="en-US" dirty="0"/>
          </a:p>
        </p:txBody>
      </p:sp>
      <p:sp>
        <p:nvSpPr>
          <p:cNvPr id="3" name="Content Placeholder 2"/>
          <p:cNvSpPr>
            <a:spLocks noGrp="1"/>
          </p:cNvSpPr>
          <p:nvPr>
            <p:ph idx="1"/>
          </p:nvPr>
        </p:nvSpPr>
        <p:spPr>
          <a:xfrm>
            <a:off x="228600" y="2819401"/>
            <a:ext cx="4572000" cy="3581400"/>
          </a:xfrm>
        </p:spPr>
        <p:txBody>
          <a:bodyPr>
            <a:normAutofit/>
          </a:bodyPr>
          <a:lstStyle/>
          <a:p>
            <a:pPr algn="just">
              <a:buFont typeface="Wingdings" pitchFamily="2" charset="2"/>
              <a:buChar char="q"/>
            </a:pPr>
            <a:r>
              <a:rPr lang="en-US" sz="2400" dirty="0" smtClean="0">
                <a:latin typeface="Times New Roman" pitchFamily="18" charset="0"/>
                <a:cs typeface="Times New Roman" pitchFamily="18" charset="0"/>
              </a:rPr>
              <a:t>Symbiotic interaction between gut-</a:t>
            </a:r>
            <a:r>
              <a:rPr lang="en-US" sz="2400" dirty="0" err="1" smtClean="0">
                <a:latin typeface="Times New Roman" pitchFamily="18" charset="0"/>
                <a:cs typeface="Times New Roman" pitchFamily="18" charset="0"/>
              </a:rPr>
              <a:t>microbiota</a:t>
            </a:r>
            <a:r>
              <a:rPr lang="en-US" sz="2400" dirty="0" smtClean="0">
                <a:latin typeface="Times New Roman" pitchFamily="18" charset="0"/>
                <a:cs typeface="Times New Roman" pitchFamily="18" charset="0"/>
              </a:rPr>
              <a:t> and mental wellbeing and the integrity of both of these factors is essential to maintain the homeostasis.</a:t>
            </a:r>
          </a:p>
          <a:p>
            <a:pPr algn="just">
              <a:buNone/>
            </a:pP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5257800" y="1905000"/>
            <a:ext cx="3676710" cy="3962400"/>
          </a:xfrm>
          <a:prstGeom prst="rect">
            <a:avLst/>
          </a:prstGeom>
          <a:noFill/>
          <a:ln w="9525">
            <a:noFill/>
            <a:miter lim="800000"/>
            <a:headEnd/>
            <a:tailEnd/>
          </a:ln>
          <a:effectLst/>
        </p:spPr>
      </p:pic>
      <p:pic>
        <p:nvPicPr>
          <p:cNvPr id="8" name="Picture 10" descr="MinnieMickeyWedding"/>
          <p:cNvPicPr>
            <a:picLocks noChangeAspect="1" noChangeArrowheads="1"/>
          </p:cNvPicPr>
          <p:nvPr/>
        </p:nvPicPr>
        <p:blipFill>
          <a:blip r:embed="rId3" cstate="print"/>
          <a:srcRect/>
          <a:stretch>
            <a:fillRect/>
          </a:stretch>
        </p:blipFill>
        <p:spPr bwMode="auto">
          <a:xfrm>
            <a:off x="5334000" y="2057400"/>
            <a:ext cx="3581401"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152400" y="2743200"/>
            <a:ext cx="5486400" cy="2514599"/>
          </a:xfrm>
        </p:spPr>
        <p:txBody>
          <a:bodyPr>
            <a:normAutofit/>
          </a:bodyPr>
          <a:lstStyle/>
          <a:p>
            <a:pPr algn="just"/>
            <a:r>
              <a:rPr lang="en-US" sz="2400" dirty="0">
                <a:latin typeface="Gisha" pitchFamily="34" charset="-79"/>
                <a:cs typeface="Gisha" pitchFamily="34" charset="-79"/>
              </a:rPr>
              <a:t>Genetically </a:t>
            </a:r>
            <a:r>
              <a:rPr lang="en-US" sz="2400" dirty="0" smtClean="0">
                <a:latin typeface="Gisha" pitchFamily="34" charset="-79"/>
                <a:cs typeface="Gisha" pitchFamily="34" charset="-79"/>
              </a:rPr>
              <a:t>predisposed and thus susceptible </a:t>
            </a:r>
            <a:r>
              <a:rPr lang="en-US" sz="2400" dirty="0">
                <a:latin typeface="Gisha" pitchFamily="34" charset="-79"/>
                <a:cs typeface="Gisha" pitchFamily="34" charset="-79"/>
              </a:rPr>
              <a:t>individuals may generate brain-reactive autoantibodies when exposed to certain infectious agents or commensal </a:t>
            </a:r>
            <a:r>
              <a:rPr lang="en-US" sz="2400" dirty="0" smtClean="0">
                <a:latin typeface="Gisha" pitchFamily="34" charset="-79"/>
                <a:cs typeface="Gisha" pitchFamily="34" charset="-79"/>
              </a:rPr>
              <a:t>microorganisms</a:t>
            </a:r>
            <a:r>
              <a:rPr lang="en-US" sz="2400" dirty="0"/>
              <a:t>. </a:t>
            </a:r>
            <a:endParaRPr lang="en-US" sz="2400" dirty="0" smtClean="0"/>
          </a:p>
        </p:txBody>
      </p:sp>
      <p:pic>
        <p:nvPicPr>
          <p:cNvPr id="51202" name="Picture 2"/>
          <p:cNvPicPr>
            <a:picLocks noChangeAspect="1" noChangeArrowheads="1"/>
          </p:cNvPicPr>
          <p:nvPr/>
        </p:nvPicPr>
        <p:blipFill>
          <a:blip r:embed="rId2" cstate="print"/>
          <a:srcRect/>
          <a:stretch>
            <a:fillRect/>
          </a:stretch>
        </p:blipFill>
        <p:spPr bwMode="auto">
          <a:xfrm>
            <a:off x="6477000" y="1828800"/>
            <a:ext cx="2372476" cy="4624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81200"/>
            <a:ext cx="4419600" cy="3711209"/>
          </a:xfrm>
        </p:spPr>
        <p:txBody>
          <a:bodyPr>
            <a:normAutofit/>
          </a:bodyPr>
          <a:lstStyle/>
          <a:p>
            <a:pPr algn="just"/>
            <a:r>
              <a:rPr lang="en-US" sz="2400" dirty="0">
                <a:latin typeface="Gisha" pitchFamily="34" charset="-79"/>
                <a:cs typeface="Gisha" pitchFamily="34" charset="-79"/>
              </a:rPr>
              <a:t>Under inflammatory conditions, BBB disruption </a:t>
            </a:r>
            <a:r>
              <a:rPr lang="en-US" sz="2400" dirty="0" smtClean="0">
                <a:latin typeface="Gisha" pitchFamily="34" charset="-79"/>
                <a:cs typeface="Gisha" pitchFamily="34" charset="-79"/>
              </a:rPr>
              <a:t>facilitates </a:t>
            </a:r>
            <a:r>
              <a:rPr lang="en-US" sz="2400" dirty="0">
                <a:latin typeface="Gisha" pitchFamily="34" charset="-79"/>
                <a:cs typeface="Gisha" pitchFamily="34" charset="-79"/>
              </a:rPr>
              <a:t>trafficking into the CNS, binding of autoantibodies to cross-reactive epitopes  may contribute to cognitive and behavioral impairment. </a:t>
            </a:r>
          </a:p>
          <a:p>
            <a:endParaRPr lang="en-US" dirty="0"/>
          </a:p>
        </p:txBody>
      </p:sp>
      <p:pic>
        <p:nvPicPr>
          <p:cNvPr id="5" name="Picture 7" descr="http://www.bio.davidson.edu/courses/immunology/students/spring2000/woodall/restricted/bloodbrainbarr.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2895600"/>
            <a:ext cx="3505200" cy="226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1526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152400" y="1828800"/>
            <a:ext cx="5105400" cy="4572000"/>
          </a:xfrm>
        </p:spPr>
        <p:txBody>
          <a:bodyPr>
            <a:normAutofit/>
          </a:bodyPr>
          <a:lstStyle/>
          <a:p>
            <a:pPr algn="just"/>
            <a:r>
              <a:rPr lang="en-US" dirty="0" smtClean="0">
                <a:latin typeface="Gisha" pitchFamily="34" charset="-79"/>
                <a:cs typeface="Gisha" pitchFamily="34" charset="-79"/>
              </a:rPr>
              <a:t>Interventions </a:t>
            </a:r>
            <a:r>
              <a:rPr lang="en-US" dirty="0">
                <a:latin typeface="Gisha" pitchFamily="34" charset="-79"/>
                <a:cs typeface="Gisha" pitchFamily="34" charset="-79"/>
              </a:rPr>
              <a:t>that correct the microbial balance or diminish autoantibody binding may be effective in diverse neuropsychiatric conditions mediated by autoimmunity.</a:t>
            </a:r>
            <a:r>
              <a:rPr lang="en-US" dirty="0" smtClean="0">
                <a:latin typeface="Gisha" pitchFamily="34" charset="-79"/>
                <a:cs typeface="Gisha" pitchFamily="34" charset="-79"/>
              </a:rPr>
              <a:t> </a:t>
            </a:r>
          </a:p>
          <a:p>
            <a:endParaRPr lang="en-US" dirty="0"/>
          </a:p>
        </p:txBody>
      </p:sp>
      <p:pic>
        <p:nvPicPr>
          <p:cNvPr id="53252" name="Picture 4"/>
          <p:cNvPicPr>
            <a:picLocks noChangeAspect="1" noChangeArrowheads="1"/>
          </p:cNvPicPr>
          <p:nvPr/>
        </p:nvPicPr>
        <p:blipFill>
          <a:blip r:embed="rId2" cstate="print"/>
          <a:srcRect/>
          <a:stretch>
            <a:fillRect/>
          </a:stretch>
        </p:blipFill>
        <p:spPr bwMode="auto">
          <a:xfrm>
            <a:off x="6477000" y="1905000"/>
            <a:ext cx="2362200" cy="2372746"/>
          </a:xfrm>
          <a:prstGeom prst="rect">
            <a:avLst/>
          </a:prstGeom>
          <a:noFill/>
          <a:ln w="9525">
            <a:noFill/>
            <a:miter lim="800000"/>
            <a:headEnd/>
            <a:tailEnd/>
          </a:ln>
          <a:effectLst/>
        </p:spPr>
      </p:pic>
      <p:pic>
        <p:nvPicPr>
          <p:cNvPr id="53254" name="Picture 6"/>
          <p:cNvPicPr>
            <a:picLocks noChangeAspect="1" noChangeArrowheads="1"/>
          </p:cNvPicPr>
          <p:nvPr/>
        </p:nvPicPr>
        <p:blipFill>
          <a:blip r:embed="rId3" cstate="print"/>
          <a:srcRect/>
          <a:stretch>
            <a:fillRect/>
          </a:stretch>
        </p:blipFill>
        <p:spPr bwMode="auto">
          <a:xfrm>
            <a:off x="6421437" y="4572000"/>
            <a:ext cx="2417763" cy="18018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9144000" cy="1295400"/>
          </a:xfrm>
          <a:prstGeom prst="rect">
            <a:avLst/>
          </a:prstGeom>
          <a:solidFill>
            <a:schemeClr val="bg2">
              <a:alpha val="83136"/>
            </a:schemeClr>
          </a:solidFill>
          <a:ln w="9525">
            <a:noFill/>
            <a:miter lim="800000"/>
            <a:headEnd/>
            <a:tailEnd/>
          </a:ln>
        </p:spPr>
        <p:txBody>
          <a:bodyPr anchor="ctr"/>
          <a:lstStyle/>
          <a:p>
            <a:pPr algn="ctr">
              <a:spcBef>
                <a:spcPct val="0"/>
              </a:spcBef>
              <a:buClrTx/>
              <a:buFontTx/>
              <a:buNone/>
            </a:pPr>
            <a:endParaRPr lang="en-US" sz="4000">
              <a:solidFill>
                <a:srgbClr val="FFFF00"/>
              </a:solidFill>
              <a:latin typeface="Comic Sans MS" pitchFamily="66" charset="0"/>
            </a:endParaRPr>
          </a:p>
        </p:txBody>
      </p:sp>
      <p:sp>
        <p:nvSpPr>
          <p:cNvPr id="9" name="Rectangle 3"/>
          <p:cNvSpPr>
            <a:spLocks noChangeArrowheads="1"/>
          </p:cNvSpPr>
          <p:nvPr/>
        </p:nvSpPr>
        <p:spPr bwMode="auto">
          <a:xfrm>
            <a:off x="0" y="144463"/>
            <a:ext cx="9144000" cy="823912"/>
          </a:xfrm>
          <a:prstGeom prst="rect">
            <a:avLst/>
          </a:prstGeom>
          <a:noFill/>
          <a:ln w="9525">
            <a:noFill/>
            <a:miter lim="800000"/>
            <a:headEnd/>
            <a:tailEnd/>
          </a:ln>
        </p:spPr>
        <p:txBody>
          <a:bodyPr>
            <a:spAutoFit/>
          </a:bodyPr>
          <a:lstStyle/>
          <a:p>
            <a:pPr algn="ctr">
              <a:spcBef>
                <a:spcPct val="0"/>
              </a:spcBef>
              <a:buClrTx/>
              <a:buFontTx/>
              <a:buNone/>
            </a:pPr>
            <a:r>
              <a:rPr lang="en-US" sz="4800" dirty="0">
                <a:solidFill>
                  <a:srgbClr val="002060"/>
                </a:solidFill>
                <a:latin typeface="Comic Sans MS" pitchFamily="66" charset="0"/>
              </a:rPr>
              <a:t>Sharing My Secrets of Health</a:t>
            </a:r>
          </a:p>
        </p:txBody>
      </p:sp>
      <p:pic>
        <p:nvPicPr>
          <p:cNvPr id="25604" name="Picture 6" descr="anismilingbaby"/>
          <p:cNvPicPr>
            <a:picLocks noChangeAspect="1" noChangeArrowheads="1" noCrop="1"/>
          </p:cNvPicPr>
          <p:nvPr/>
        </p:nvPicPr>
        <p:blipFill>
          <a:blip r:embed="rId2" cstate="print"/>
          <a:srcRect/>
          <a:stretch>
            <a:fillRect/>
          </a:stretch>
        </p:blipFill>
        <p:spPr bwMode="auto">
          <a:xfrm>
            <a:off x="1676400" y="1828800"/>
            <a:ext cx="6019800" cy="4191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3"/>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2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9"/>
                                        </p:tgtEl>
                                        <p:attrNameLst>
                                          <p:attrName>ppt_x</p:attrName>
                                          <p:attrName>ppt_y</p:attrName>
                                        </p:attrNameLst>
                                      </p:cBhvr>
                                    </p:animMotion>
                                    <p:animEffect transition="in" filter="fade">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Immune mechanisms to manage and to maintain intestinal homeostasis</a:t>
            </a:r>
            <a:endParaRPr lang="en-US" b="0" dirty="0"/>
          </a:p>
        </p:txBody>
      </p:sp>
      <p:sp>
        <p:nvSpPr>
          <p:cNvPr id="3" name="Content Placeholder 2"/>
          <p:cNvSpPr>
            <a:spLocks noGrp="1"/>
          </p:cNvSpPr>
          <p:nvPr>
            <p:ph idx="1"/>
          </p:nvPr>
        </p:nvSpPr>
        <p:spPr>
          <a:xfrm>
            <a:off x="0" y="1775191"/>
            <a:ext cx="4648200" cy="4930409"/>
          </a:xfrm>
        </p:spPr>
        <p:txBody>
          <a:bodyPr>
            <a:normAutofit/>
          </a:bodyPr>
          <a:lstStyle/>
          <a:p>
            <a:pPr algn="just"/>
            <a:r>
              <a:rPr lang="en-US" sz="2400" dirty="0" smtClean="0">
                <a:solidFill>
                  <a:schemeClr val="accent5">
                    <a:lumMod val="75000"/>
                  </a:schemeClr>
                </a:solidFill>
                <a:effectLst>
                  <a:outerShdw blurRad="38100" dist="38100" dir="2700000" algn="tl">
                    <a:srgbClr val="000000">
                      <a:alpha val="43137"/>
                    </a:srgbClr>
                  </a:outerShdw>
                </a:effectLst>
              </a:rPr>
              <a:t>Minimizing contact of intestinal bacteria with the epithelium.</a:t>
            </a:r>
          </a:p>
          <a:p>
            <a:pPr algn="just">
              <a:buNone/>
            </a:pPr>
            <a:r>
              <a:rPr lang="en-US" sz="2400" dirty="0" smtClean="0">
                <a:effectLst>
                  <a:outerShdw blurRad="38100" dist="38100" dir="2700000" algn="tl">
                    <a:srgbClr val="000000">
                      <a:alpha val="43137"/>
                    </a:srgbClr>
                  </a:outerShdw>
                </a:effectLst>
              </a:rPr>
              <a:t> </a:t>
            </a:r>
          </a:p>
          <a:p>
            <a:pPr algn="just">
              <a:buFont typeface="Courier New" pitchFamily="49" charset="0"/>
              <a:buChar char="o"/>
            </a:pPr>
            <a:r>
              <a:rPr lang="en-US" sz="2400" dirty="0" smtClean="0"/>
              <a:t>To prevent or control access to the systemic circulation and the systemic immune system.</a:t>
            </a:r>
          </a:p>
          <a:p>
            <a:pPr algn="just">
              <a:buNone/>
            </a:pPr>
            <a:endParaRPr lang="en-US" sz="2400" dirty="0" smtClean="0"/>
          </a:p>
          <a:p>
            <a:pPr algn="just">
              <a:buFont typeface="Courier New" pitchFamily="49" charset="0"/>
              <a:buChar char="o"/>
            </a:pPr>
            <a:r>
              <a:rPr lang="en-US" sz="2400" dirty="0" smtClean="0"/>
              <a:t>  This is accomplished by the secretion of mucus as well as a variety of antimicrobial agents by different intestinal epithelial cells.</a:t>
            </a:r>
          </a:p>
          <a:p>
            <a:pPr algn="just">
              <a:buNone/>
            </a:pP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4814722" y="2895600"/>
            <a:ext cx="4327314"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4343400" cy="4114800"/>
          </a:xfrm>
        </p:spPr>
        <p:txBody>
          <a:bodyPr>
            <a:normAutofit fontScale="32500" lnSpcReduction="20000"/>
          </a:bodyPr>
          <a:lstStyle/>
          <a:p>
            <a:pPr algn="just">
              <a:buFont typeface="Wingdings" pitchFamily="2" charset="2"/>
              <a:buChar char="q"/>
            </a:pPr>
            <a:r>
              <a:rPr lang="en-US" sz="4900" dirty="0" smtClean="0"/>
              <a:t> </a:t>
            </a:r>
            <a:r>
              <a:rPr lang="en-US" sz="4900" dirty="0" smtClean="0">
                <a:latin typeface="Gisha" pitchFamily="34" charset="-79"/>
                <a:cs typeface="Gisha" pitchFamily="34" charset="-79"/>
              </a:rPr>
              <a:t>It is well known that epithelial cells express TLRs and NOD-like receptors, whose signaling activates NF-</a:t>
            </a:r>
            <a:r>
              <a:rPr lang="en-US" sz="4900" dirty="0" err="1" smtClean="0">
                <a:latin typeface="Gisha" pitchFamily="34" charset="-79"/>
                <a:cs typeface="Gisha" pitchFamily="34" charset="-79"/>
              </a:rPr>
              <a:t>κB</a:t>
            </a:r>
            <a:r>
              <a:rPr lang="en-US" sz="4900" dirty="0" smtClean="0">
                <a:latin typeface="Gisha" pitchFamily="34" charset="-79"/>
                <a:cs typeface="Gisha" pitchFamily="34" charset="-79"/>
              </a:rPr>
              <a:t>, leading to reinforcement of the epithelial barrier through release of anti-microbial peptides (i.e., </a:t>
            </a:r>
            <a:r>
              <a:rPr lang="en-US" sz="4900" dirty="0" err="1" smtClean="0">
                <a:solidFill>
                  <a:srgbClr val="C00000"/>
                </a:solidFill>
                <a:effectLst>
                  <a:outerShdw blurRad="38100" dist="38100" dir="2700000" algn="tl">
                    <a:srgbClr val="000000">
                      <a:alpha val="43137"/>
                    </a:srgbClr>
                  </a:outerShdw>
                </a:effectLst>
                <a:latin typeface="Gisha" pitchFamily="34" charset="-79"/>
                <a:cs typeface="Gisha" pitchFamily="34" charset="-79"/>
              </a:rPr>
              <a:t>defensins</a:t>
            </a:r>
            <a:r>
              <a:rPr lang="en-US" sz="4900" dirty="0" smtClean="0">
                <a:latin typeface="Gisha" pitchFamily="34" charset="-79"/>
                <a:cs typeface="Gisha" pitchFamily="34" charset="-79"/>
              </a:rPr>
              <a:t>) and </a:t>
            </a:r>
            <a:r>
              <a:rPr lang="en-US" sz="4900" dirty="0" err="1" smtClean="0">
                <a:latin typeface="Gisha" pitchFamily="34" charset="-79"/>
                <a:cs typeface="Gisha" pitchFamily="34" charset="-79"/>
              </a:rPr>
              <a:t>paracellular</a:t>
            </a:r>
            <a:r>
              <a:rPr lang="en-US" sz="4900" dirty="0" smtClean="0">
                <a:latin typeface="Gisha" pitchFamily="34" charset="-79"/>
                <a:cs typeface="Gisha" pitchFamily="34" charset="-79"/>
              </a:rPr>
              <a:t> secretion of </a:t>
            </a:r>
            <a:r>
              <a:rPr lang="en-US" sz="4900" dirty="0" err="1" smtClean="0">
                <a:latin typeface="Gisha" pitchFamily="34" charset="-79"/>
                <a:cs typeface="Gisha" pitchFamily="34" charset="-79"/>
              </a:rPr>
              <a:t>proinflammatory</a:t>
            </a:r>
            <a:r>
              <a:rPr lang="en-US" sz="4900" dirty="0" smtClean="0">
                <a:latin typeface="Gisha" pitchFamily="34" charset="-79"/>
                <a:cs typeface="Gisha" pitchFamily="34" charset="-79"/>
              </a:rPr>
              <a:t> cytokines (e.g., </a:t>
            </a:r>
            <a:r>
              <a:rPr lang="en-US" sz="4900" dirty="0" smtClean="0">
                <a:solidFill>
                  <a:srgbClr val="C00000"/>
                </a:solidFill>
                <a:effectLst>
                  <a:outerShdw blurRad="38100" dist="38100" dir="2700000" algn="tl">
                    <a:srgbClr val="000000">
                      <a:alpha val="43137"/>
                    </a:srgbClr>
                  </a:outerShdw>
                </a:effectLst>
                <a:latin typeface="Gisha" pitchFamily="34" charset="-79"/>
                <a:cs typeface="Gisha" pitchFamily="34" charset="-79"/>
              </a:rPr>
              <a:t>TNF, IL-1, and IL-18</a:t>
            </a:r>
            <a:r>
              <a:rPr lang="en-US" sz="4900" dirty="0" smtClean="0">
                <a:latin typeface="Gisha" pitchFamily="34" charset="-79"/>
                <a:cs typeface="Gisha" pitchFamily="34" charset="-79"/>
              </a:rPr>
              <a:t>) that enhance mucosal defense to bacterial penetration and the production of </a:t>
            </a:r>
            <a:r>
              <a:rPr lang="en-US" sz="4900" dirty="0" err="1" smtClean="0">
                <a:latin typeface="Gisha" pitchFamily="34" charset="-79"/>
                <a:cs typeface="Gisha" pitchFamily="34" charset="-79"/>
              </a:rPr>
              <a:t>trophic</a:t>
            </a:r>
            <a:r>
              <a:rPr lang="en-US" sz="4900" dirty="0" smtClean="0">
                <a:latin typeface="Gisha" pitchFamily="34" charset="-79"/>
                <a:cs typeface="Gisha" pitchFamily="34" charset="-79"/>
              </a:rPr>
              <a:t> factors, such as intestinal </a:t>
            </a:r>
            <a:r>
              <a:rPr lang="en-US" sz="4900" dirty="0" smtClean="0">
                <a:solidFill>
                  <a:srgbClr val="C00000"/>
                </a:solidFill>
                <a:effectLst>
                  <a:outerShdw blurRad="38100" dist="38100" dir="2700000" algn="tl">
                    <a:srgbClr val="000000">
                      <a:alpha val="43137"/>
                    </a:srgbClr>
                  </a:outerShdw>
                </a:effectLst>
                <a:latin typeface="Gisha" pitchFamily="34" charset="-79"/>
                <a:cs typeface="Gisha" pitchFamily="34" charset="-79"/>
              </a:rPr>
              <a:t>TFF3</a:t>
            </a:r>
            <a:r>
              <a:rPr lang="en-US" sz="4900" dirty="0" smtClean="0">
                <a:latin typeface="Gisha" pitchFamily="34" charset="-79"/>
                <a:cs typeface="Gisha" pitchFamily="34" charset="-79"/>
              </a:rPr>
              <a:t> that can block  IECs apoptosis.</a:t>
            </a:r>
          </a:p>
          <a:p>
            <a:pPr algn="just">
              <a:buNone/>
            </a:pPr>
            <a:endParaRPr lang="en-US" sz="4900" dirty="0" smtClean="0">
              <a:latin typeface="Gisha" pitchFamily="34" charset="-79"/>
              <a:cs typeface="Gisha" pitchFamily="34" charset="-79"/>
            </a:endParaRPr>
          </a:p>
          <a:p>
            <a:pPr algn="just">
              <a:buFont typeface="Wingdings" pitchFamily="2" charset="2"/>
              <a:buChar char="q"/>
            </a:pPr>
            <a:r>
              <a:rPr lang="en-US" sz="4900" dirty="0" smtClean="0">
                <a:latin typeface="Gisha" pitchFamily="34" charset="-79"/>
                <a:cs typeface="Gisha" pitchFamily="34" charset="-79"/>
              </a:rPr>
              <a:t>A third mechanism utilized by the intestinal immune system for reducing contact between enteric bacteria and epithelial cells is the secretion of immunoglobulin A (</a:t>
            </a:r>
            <a:r>
              <a:rPr lang="en-US" sz="4900" dirty="0" err="1" smtClean="0">
                <a:latin typeface="Gisha" pitchFamily="34" charset="-79"/>
                <a:cs typeface="Gisha" pitchFamily="34" charset="-79"/>
              </a:rPr>
              <a:t>IgA</a:t>
            </a:r>
            <a:r>
              <a:rPr lang="en-US" sz="4900" dirty="0" smtClean="0">
                <a:latin typeface="Gisha" pitchFamily="34" charset="-79"/>
                <a:cs typeface="Gisha" pitchFamily="34" charset="-79"/>
              </a:rPr>
              <a:t>). </a:t>
            </a:r>
            <a:endParaRPr lang="en-US" sz="4900" dirty="0" smtClean="0">
              <a:solidFill>
                <a:schemeClr val="accent5">
                  <a:lumMod val="75000"/>
                </a:schemeClr>
              </a:solidFill>
              <a:latin typeface="Gisha" pitchFamily="34" charset="-79"/>
              <a:cs typeface="Gisha" pitchFamily="34" charset="-79"/>
            </a:endParaRPr>
          </a:p>
          <a:p>
            <a:pPr algn="just">
              <a:buNone/>
            </a:pPr>
            <a:r>
              <a:rPr lang="en-US" dirty="0" smtClean="0"/>
              <a:t> </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343400" y="2334218"/>
            <a:ext cx="4767350" cy="3761782"/>
          </a:xfrm>
          <a:prstGeom prst="rect">
            <a:avLst/>
          </a:prstGeom>
          <a:noFill/>
          <a:ln w="9525">
            <a:noFill/>
            <a:miter lim="800000"/>
            <a:headEnd/>
            <a:tailEnd/>
          </a:ln>
          <a:effectLst/>
        </p:spPr>
      </p:pic>
      <p:sp>
        <p:nvSpPr>
          <p:cNvPr id="6" name="TextBox 5"/>
          <p:cNvSpPr txBox="1"/>
          <p:nvPr/>
        </p:nvSpPr>
        <p:spPr>
          <a:xfrm>
            <a:off x="0" y="1600200"/>
            <a:ext cx="5181600" cy="1200329"/>
          </a:xfrm>
          <a:prstGeom prst="rect">
            <a:avLst/>
          </a:prstGeom>
          <a:noFill/>
        </p:spPr>
        <p:txBody>
          <a:bodyPr wrap="square" rtlCol="0">
            <a:spAutoFit/>
          </a:bodyPr>
          <a:lstStyle/>
          <a:p>
            <a:r>
              <a:rPr lang="en-US" sz="2400" dirty="0" smtClean="0">
                <a:solidFill>
                  <a:schemeClr val="accent5">
                    <a:lumMod val="75000"/>
                  </a:schemeClr>
                </a:solidFill>
                <a:effectLst>
                  <a:outerShdw blurRad="38100" dist="38100" dir="2700000" algn="tl">
                    <a:srgbClr val="000000">
                      <a:alpha val="43137"/>
                    </a:srgbClr>
                  </a:outerShdw>
                </a:effectLst>
              </a:rPr>
              <a:t>Production of antimicrobial peptides (AMPs) and antibodies</a:t>
            </a:r>
          </a:p>
          <a:p>
            <a:endParaRPr lang="en-US"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Gisha" pitchFamily="34" charset="-79"/>
                <a:cs typeface="Gisha" pitchFamily="34" charset="-79"/>
              </a:rPr>
              <a:t>Induction of chronic intestinal inflammation</a:t>
            </a:r>
            <a:endParaRPr lang="en-US" b="0" dirty="0">
              <a:latin typeface="Gisha" pitchFamily="34" charset="-79"/>
              <a:cs typeface="Gisha" pitchFamily="34" charset="-79"/>
            </a:endParaRPr>
          </a:p>
        </p:txBody>
      </p:sp>
      <p:sp>
        <p:nvSpPr>
          <p:cNvPr id="3" name="Content Placeholder 2"/>
          <p:cNvSpPr>
            <a:spLocks noGrp="1"/>
          </p:cNvSpPr>
          <p:nvPr>
            <p:ph idx="1"/>
          </p:nvPr>
        </p:nvSpPr>
        <p:spPr>
          <a:xfrm>
            <a:off x="152400" y="1676400"/>
            <a:ext cx="4267200" cy="4625609"/>
          </a:xfrm>
        </p:spPr>
        <p:txBody>
          <a:bodyPr>
            <a:normAutofit fontScale="70000" lnSpcReduction="20000"/>
          </a:bodyPr>
          <a:lstStyle/>
          <a:p>
            <a:r>
              <a:rPr lang="en-US" dirty="0" smtClean="0">
                <a:solidFill>
                  <a:srgbClr val="FF6600"/>
                </a:solidFill>
              </a:rPr>
              <a:t>A breakdown in homeostasis</a:t>
            </a:r>
          </a:p>
          <a:p>
            <a:pPr algn="just">
              <a:buFont typeface="Wingdings" pitchFamily="2" charset="2"/>
              <a:buChar char="v"/>
            </a:pPr>
            <a:r>
              <a:rPr lang="en-US" dirty="0" smtClean="0">
                <a:latin typeface="Gisha" pitchFamily="34" charset="-79"/>
                <a:cs typeface="Gisha" pitchFamily="34" charset="-79"/>
              </a:rPr>
              <a:t>In the absence of appropriate regulatory mechanisms, the sustained overproduction of the various inflammatory mediators promotes epithelial and endothelial injury and dysfunction.</a:t>
            </a:r>
          </a:p>
          <a:p>
            <a:pPr algn="just">
              <a:buFont typeface="Wingdings" pitchFamily="2" charset="2"/>
              <a:buChar char="v"/>
            </a:pPr>
            <a:endParaRPr lang="en-US" dirty="0">
              <a:latin typeface="Gisha" pitchFamily="34" charset="-79"/>
              <a:cs typeface="Gisha" pitchFamily="34" charset="-79"/>
            </a:endParaRPr>
          </a:p>
          <a:p>
            <a:pPr marL="118872" indent="0" algn="just">
              <a:buNone/>
            </a:pPr>
            <a:endParaRPr lang="en-US" dirty="0" smtClean="0">
              <a:latin typeface="Gisha" pitchFamily="34" charset="-79"/>
              <a:cs typeface="Gisha" pitchFamily="34" charset="-79"/>
            </a:endParaRPr>
          </a:p>
          <a:p>
            <a:pPr algn="just">
              <a:buFont typeface="Wingdings" pitchFamily="2" charset="2"/>
              <a:buChar char="v"/>
            </a:pPr>
            <a:r>
              <a:rPr lang="en-US" dirty="0">
                <a:latin typeface="Gisha" pitchFamily="34" charset="-79"/>
                <a:cs typeface="Gisha" pitchFamily="34" charset="-79"/>
              </a:rPr>
              <a:t> </a:t>
            </a:r>
            <a:r>
              <a:rPr lang="en-US" dirty="0" smtClean="0">
                <a:latin typeface="Gisha" pitchFamily="34" charset="-79"/>
                <a:cs typeface="Gisha" pitchFamily="34" charset="-79"/>
              </a:rPr>
              <a:t>This Leads to: </a:t>
            </a:r>
          </a:p>
          <a:p>
            <a:pPr marL="118872" indent="0" algn="just">
              <a:buNone/>
            </a:pPr>
            <a:endParaRPr lang="en-US" dirty="0" smtClean="0">
              <a:latin typeface="Gisha" pitchFamily="34" charset="-79"/>
              <a:cs typeface="Gisha" pitchFamily="34" charset="-79"/>
            </a:endParaRPr>
          </a:p>
          <a:p>
            <a:pPr algn="just">
              <a:buFont typeface="Courier New" pitchFamily="49" charset="0"/>
              <a:buChar char="o"/>
            </a:pPr>
            <a:r>
              <a:rPr lang="en-US" dirty="0">
                <a:latin typeface="Gisha" pitchFamily="34" charset="-79"/>
                <a:cs typeface="Gisha" pitchFamily="34" charset="-79"/>
              </a:rPr>
              <a:t> </a:t>
            </a:r>
            <a:r>
              <a:rPr lang="en-US" dirty="0" smtClean="0">
                <a:latin typeface="Gisha" pitchFamily="34" charset="-79"/>
                <a:cs typeface="Gisha" pitchFamily="34" charset="-79"/>
              </a:rPr>
              <a:t>    Ulcerations, </a:t>
            </a:r>
          </a:p>
          <a:p>
            <a:pPr algn="just">
              <a:buFont typeface="Courier New" pitchFamily="49" charset="0"/>
              <a:buChar char="o"/>
            </a:pPr>
            <a:r>
              <a:rPr lang="en-US" dirty="0">
                <a:latin typeface="Gisha" pitchFamily="34" charset="-79"/>
                <a:cs typeface="Gisha" pitchFamily="34" charset="-79"/>
              </a:rPr>
              <a:t> </a:t>
            </a:r>
            <a:r>
              <a:rPr lang="en-US" dirty="0" smtClean="0">
                <a:latin typeface="Gisha" pitchFamily="34" charset="-79"/>
                <a:cs typeface="Gisha" pitchFamily="34" charset="-79"/>
              </a:rPr>
              <a:t>    Fibrosis</a:t>
            </a:r>
            <a:endParaRPr lang="en-US" dirty="0">
              <a:latin typeface="Gisha" pitchFamily="34" charset="-79"/>
              <a:cs typeface="Gisha" pitchFamily="34" charset="-79"/>
            </a:endParaRPr>
          </a:p>
          <a:p>
            <a:pPr algn="just">
              <a:buFont typeface="Courier New" pitchFamily="49" charset="0"/>
              <a:buChar char="o"/>
            </a:pPr>
            <a:r>
              <a:rPr lang="en-US" dirty="0" smtClean="0">
                <a:latin typeface="Gisha" pitchFamily="34" charset="-79"/>
                <a:cs typeface="Gisha" pitchFamily="34" charset="-79"/>
              </a:rPr>
              <a:t>     Edema.</a:t>
            </a:r>
            <a:endParaRPr lang="en-US" dirty="0">
              <a:latin typeface="Gisha" pitchFamily="34" charset="-79"/>
              <a:cs typeface="Gisha" pitchFamily="34" charset="-79"/>
            </a:endParaRPr>
          </a:p>
        </p:txBody>
      </p:sp>
      <p:pic>
        <p:nvPicPr>
          <p:cNvPr id="4098" name="Picture 2"/>
          <p:cNvPicPr>
            <a:picLocks noChangeAspect="1" noChangeArrowheads="1"/>
          </p:cNvPicPr>
          <p:nvPr/>
        </p:nvPicPr>
        <p:blipFill>
          <a:blip r:embed="rId2" cstate="print"/>
          <a:srcRect/>
          <a:stretch>
            <a:fillRect/>
          </a:stretch>
        </p:blipFill>
        <p:spPr bwMode="auto">
          <a:xfrm>
            <a:off x="4770120" y="1752600"/>
            <a:ext cx="4343400" cy="2867025"/>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5800" y="4953000"/>
            <a:ext cx="1684224" cy="14572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1200" y="4861569"/>
            <a:ext cx="1915183" cy="180462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48792" y="5054572"/>
            <a:ext cx="2140216" cy="1593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smtClean="0"/>
              <a:t>Life style changes and alteration of gut </a:t>
            </a:r>
            <a:r>
              <a:rPr lang="en-US" sz="3600" b="0" dirty="0" err="1" smtClean="0"/>
              <a:t>microbiota</a:t>
            </a:r>
            <a:endParaRPr lang="en-US" sz="3600" b="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3886200" y="1841748"/>
            <a:ext cx="4965387" cy="4543529"/>
          </a:xfrm>
          <a:prstGeom prst="rect">
            <a:avLst/>
          </a:prstGeom>
          <a:noFill/>
          <a:ln w="9525">
            <a:noFill/>
            <a:miter lim="800000"/>
            <a:headEnd/>
            <a:tailEnd/>
          </a:ln>
          <a:effectLst/>
        </p:spPr>
      </p:pic>
      <p:sp>
        <p:nvSpPr>
          <p:cNvPr id="4" name="TextBox 3"/>
          <p:cNvSpPr txBox="1"/>
          <p:nvPr/>
        </p:nvSpPr>
        <p:spPr>
          <a:xfrm>
            <a:off x="304800" y="2209800"/>
            <a:ext cx="3429000" cy="3724096"/>
          </a:xfrm>
          <a:prstGeom prst="rect">
            <a:avLst/>
          </a:prstGeom>
          <a:noFill/>
        </p:spPr>
        <p:txBody>
          <a:bodyPr wrap="square" rtlCol="0">
            <a:spAutoFit/>
          </a:bodyPr>
          <a:lstStyle/>
          <a:p>
            <a:r>
              <a:rPr lang="en-US" sz="2800" dirty="0" smtClean="0">
                <a:solidFill>
                  <a:srgbClr val="FF6600"/>
                </a:solidFill>
                <a:latin typeface="Calibri" pitchFamily="34" charset="0"/>
                <a:cs typeface="Calibri" pitchFamily="34" charset="0"/>
              </a:rPr>
              <a:t>Environmental factors contribute to IBD:</a:t>
            </a:r>
          </a:p>
          <a:p>
            <a:pPr algn="just">
              <a:buNone/>
            </a:pPr>
            <a:endParaRPr lang="en-US" dirty="0" smtClean="0">
              <a:latin typeface="Calibri" pitchFamily="34" charset="0"/>
              <a:cs typeface="Calibri" pitchFamily="34" charset="0"/>
            </a:endParaRPr>
          </a:p>
          <a:p>
            <a:pPr algn="just">
              <a:buFont typeface="Wingdings" pitchFamily="2" charset="2"/>
              <a:buChar char="q"/>
            </a:pPr>
            <a:r>
              <a:rPr lang="en-US" dirty="0" smtClean="0">
                <a:latin typeface="Gisha" pitchFamily="34" charset="-79"/>
                <a:cs typeface="Gisha" pitchFamily="34" charset="-79"/>
              </a:rPr>
              <a:t> Many of the changes associated with a modern life style involve major improvements in sanitation and hygiene thereby decreasing exposure of newborns and children to infectious microorganisms.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a:xfrm>
            <a:off x="228600" y="1752600"/>
            <a:ext cx="4343400" cy="4625609"/>
          </a:xfrm>
        </p:spPr>
        <p:txBody>
          <a:bodyPr>
            <a:normAutofit/>
          </a:bodyPr>
          <a:lstStyle/>
          <a:p>
            <a:pPr algn="just">
              <a:buNone/>
            </a:pPr>
            <a:endParaRPr lang="en-US" sz="3800" dirty="0" smtClean="0"/>
          </a:p>
          <a:p>
            <a:pPr algn="just">
              <a:buFont typeface="Wingdings" pitchFamily="2" charset="2"/>
              <a:buChar char="v"/>
            </a:pPr>
            <a:r>
              <a:rPr lang="en-US" sz="2400" dirty="0" smtClean="0"/>
              <a:t>Implementation of these environmental changes has been proposed as the basis for the “</a:t>
            </a:r>
            <a:r>
              <a:rPr lang="en-US" sz="2400" dirty="0" smtClean="0">
                <a:solidFill>
                  <a:srgbClr val="C00000"/>
                </a:solidFill>
                <a:effectLst>
                  <a:outerShdw blurRad="38100" dist="38100" dir="2700000" algn="tl">
                    <a:srgbClr val="000000">
                      <a:alpha val="43137"/>
                    </a:srgbClr>
                  </a:outerShdw>
                </a:effectLst>
              </a:rPr>
              <a:t>hygiene hypothesis” </a:t>
            </a:r>
            <a:r>
              <a:rPr lang="en-US" sz="2400" dirty="0" smtClean="0"/>
              <a:t>to explain the increased incidence of autoimmune diseases  in developed countries. </a:t>
            </a:r>
            <a:r>
              <a:rPr lang="en-US" sz="2400" dirty="0" smtClean="0">
                <a:latin typeface="Calibri" pitchFamily="34" charset="0"/>
                <a:cs typeface="Calibri" pitchFamily="34" charset="0"/>
              </a:rPr>
              <a:t> </a:t>
            </a:r>
            <a:r>
              <a:rPr lang="en-US" sz="2400" dirty="0" smtClean="0">
                <a:solidFill>
                  <a:srgbClr val="FF6600"/>
                </a:solidFill>
                <a:latin typeface="Calibri" pitchFamily="34" charset="0"/>
                <a:cs typeface="Calibri" pitchFamily="34" charset="0"/>
              </a:rPr>
              <a:t> </a:t>
            </a:r>
            <a:endParaRPr lang="en-US" sz="2400" dirty="0">
              <a:solidFill>
                <a:srgbClr val="FF6600"/>
              </a:solidFill>
              <a:latin typeface="Calibri" pitchFamily="34" charset="0"/>
              <a:cs typeface="Calibri"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2286000"/>
            <a:ext cx="3719435"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4953000" cy="5257800"/>
          </a:xfrm>
        </p:spPr>
        <p:txBody>
          <a:bodyPr>
            <a:normAutofit fontScale="25000" lnSpcReduction="20000"/>
          </a:bodyPr>
          <a:lstStyle/>
          <a:p>
            <a:pPr>
              <a:spcBef>
                <a:spcPct val="10000"/>
              </a:spcBef>
              <a:buNone/>
            </a:pPr>
            <a:endParaRPr lang="en-US" sz="2400" dirty="0" smtClean="0">
              <a:latin typeface="Arial Narrow" pitchFamily="34" charset="0"/>
            </a:endParaRPr>
          </a:p>
          <a:p>
            <a:pPr algn="just">
              <a:spcBef>
                <a:spcPct val="10000"/>
              </a:spcBef>
              <a:buNone/>
            </a:pPr>
            <a:endParaRPr lang="en-US" sz="7200" dirty="0" smtClean="0">
              <a:latin typeface="Gisha" pitchFamily="34" charset="-79"/>
              <a:cs typeface="Gisha" pitchFamily="34" charset="-79"/>
            </a:endParaRPr>
          </a:p>
          <a:p>
            <a:pPr algn="just">
              <a:spcBef>
                <a:spcPct val="10000"/>
              </a:spcBef>
              <a:buNone/>
            </a:pPr>
            <a:endParaRPr lang="en-US" sz="7200" dirty="0" smtClean="0">
              <a:solidFill>
                <a:srgbClr val="C00000"/>
              </a:solidFill>
              <a:effectLst>
                <a:outerShdw blurRad="38100" dist="38100" dir="2700000" algn="tl">
                  <a:srgbClr val="000000">
                    <a:alpha val="43137"/>
                  </a:srgbClr>
                </a:outerShdw>
              </a:effectLst>
              <a:latin typeface="Gisha" pitchFamily="34" charset="-79"/>
              <a:cs typeface="Gisha" pitchFamily="34" charset="-79"/>
            </a:endParaRPr>
          </a:p>
          <a:p>
            <a:pPr algn="just">
              <a:spcBef>
                <a:spcPct val="10000"/>
              </a:spcBef>
            </a:pPr>
            <a:r>
              <a:rPr lang="en-US" sz="7200" dirty="0" smtClean="0">
                <a:latin typeface="Gisha" pitchFamily="34" charset="-79"/>
                <a:cs typeface="Gisha" pitchFamily="34" charset="-79"/>
              </a:rPr>
              <a:t>Many bacteria and viruses induce a TH1 type of immune response which has the ability to down-regulate mediators of TH2 responses.</a:t>
            </a:r>
          </a:p>
          <a:p>
            <a:pPr algn="just">
              <a:spcBef>
                <a:spcPct val="10000"/>
              </a:spcBef>
              <a:buNone/>
            </a:pPr>
            <a:endParaRPr lang="en-US" sz="7200" dirty="0" smtClean="0">
              <a:solidFill>
                <a:srgbClr val="C00000"/>
              </a:solidFill>
              <a:effectLst>
                <a:outerShdw blurRad="38100" dist="38100" dir="2700000" algn="tl">
                  <a:srgbClr val="000000">
                    <a:alpha val="43137"/>
                  </a:srgbClr>
                </a:outerShdw>
              </a:effectLst>
              <a:latin typeface="Gisha" pitchFamily="34" charset="-79"/>
              <a:cs typeface="Gisha" pitchFamily="34" charset="-79"/>
            </a:endParaRPr>
          </a:p>
          <a:p>
            <a:pPr algn="just">
              <a:spcBef>
                <a:spcPct val="10000"/>
              </a:spcBef>
              <a:buNone/>
            </a:pPr>
            <a:endParaRPr lang="en-US" sz="6400" dirty="0" smtClean="0">
              <a:latin typeface="Gisha" pitchFamily="34" charset="-79"/>
              <a:cs typeface="Gisha" pitchFamily="34" charset="-79"/>
            </a:endParaRPr>
          </a:p>
          <a:p>
            <a:pPr algn="just">
              <a:lnSpc>
                <a:spcPct val="80000"/>
              </a:lnSpc>
            </a:pPr>
            <a:r>
              <a:rPr lang="en-US" sz="7200" dirty="0">
                <a:latin typeface="Gisha" pitchFamily="34" charset="-79"/>
                <a:cs typeface="Gisha" pitchFamily="34" charset="-79"/>
              </a:rPr>
              <a:t>If </a:t>
            </a:r>
            <a:r>
              <a:rPr lang="en-US" sz="7200" dirty="0" err="1">
                <a:latin typeface="Gisha" pitchFamily="34" charset="-79"/>
                <a:cs typeface="Gisha" pitchFamily="34" charset="-79"/>
              </a:rPr>
              <a:t>surfact</a:t>
            </a:r>
            <a:r>
              <a:rPr lang="en-US" sz="7200" dirty="0">
                <a:latin typeface="Gisha" pitchFamily="34" charset="-79"/>
                <a:cs typeface="Gisha" pitchFamily="34" charset="-79"/>
              </a:rPr>
              <a:t> markers on some human cells are similar to </a:t>
            </a:r>
            <a:r>
              <a:rPr lang="en-US" sz="7200" dirty="0" smtClean="0">
                <a:latin typeface="Gisha" pitchFamily="34" charset="-79"/>
                <a:cs typeface="Gisha" pitchFamily="34" charset="-79"/>
              </a:rPr>
              <a:t>markers </a:t>
            </a:r>
            <a:r>
              <a:rPr lang="en-US" sz="7200" dirty="0">
                <a:latin typeface="Gisha" pitchFamily="34" charset="-79"/>
                <a:cs typeface="Gisha" pitchFamily="34" charset="-79"/>
              </a:rPr>
              <a:t>found on an infecting bacteria, the body's immune system may attack and damage the human host.</a:t>
            </a:r>
            <a:endParaRPr lang="en-US" sz="7200" dirty="0" smtClean="0">
              <a:latin typeface="Gisha" pitchFamily="34" charset="-79"/>
              <a:cs typeface="Gisha" pitchFamily="34" charset="-79"/>
            </a:endParaRPr>
          </a:p>
          <a:p>
            <a:pPr algn="just">
              <a:lnSpc>
                <a:spcPct val="80000"/>
              </a:lnSpc>
            </a:pPr>
            <a:endParaRPr lang="en-US" sz="7200" dirty="0" smtClean="0">
              <a:latin typeface="Gisha" pitchFamily="34" charset="-79"/>
              <a:cs typeface="Gisha" pitchFamily="34" charset="-79"/>
            </a:endParaRPr>
          </a:p>
          <a:p>
            <a:pPr algn="just">
              <a:lnSpc>
                <a:spcPct val="80000"/>
              </a:lnSpc>
              <a:buNone/>
            </a:pPr>
            <a:endParaRPr lang="en-US" sz="7200" dirty="0" smtClean="0">
              <a:latin typeface="Gisha" pitchFamily="34" charset="-79"/>
              <a:cs typeface="Gisha" pitchFamily="34" charset="-79"/>
            </a:endParaRPr>
          </a:p>
          <a:p>
            <a:pPr algn="just">
              <a:spcBef>
                <a:spcPct val="10000"/>
              </a:spcBef>
            </a:pPr>
            <a:r>
              <a:rPr lang="en-US" sz="7200" dirty="0" smtClean="0">
                <a:latin typeface="Gisha" pitchFamily="34" charset="-79"/>
                <a:cs typeface="Gisha" pitchFamily="34" charset="-79"/>
              </a:rPr>
              <a:t>The incidence of inflammatory bowel disease (IBD, multiple sclerosis (MS), and type I diabetes, which are autoimmune diseases linked with an overactive TH1 immune response. </a:t>
            </a:r>
          </a:p>
          <a:p>
            <a:endParaRPr lang="en-US" sz="72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cstate="print"/>
          <a:srcRect/>
          <a:stretch>
            <a:fillRect/>
          </a:stretch>
        </p:blipFill>
        <p:spPr bwMode="auto">
          <a:xfrm>
            <a:off x="5257800" y="4917194"/>
            <a:ext cx="3886200" cy="1189255"/>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cstate="print"/>
          <a:srcRect/>
          <a:stretch>
            <a:fillRect/>
          </a:stretch>
        </p:blipFill>
        <p:spPr bwMode="auto">
          <a:xfrm>
            <a:off x="5105400" y="1981201"/>
            <a:ext cx="3886200" cy="1740089"/>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b="0" dirty="0" smtClean="0">
                <a:latin typeface="Gisha" pitchFamily="34" charset="-79"/>
                <a:cs typeface="Gisha" pitchFamily="34" charset="-79"/>
              </a:rPr>
              <a:t>Bacterial antigen</a:t>
            </a:r>
            <a:endParaRPr lang="en-US" b="0" dirty="0">
              <a:latin typeface="Gisha" pitchFamily="34" charset="-79"/>
              <a:cs typeface="Gisha" pitchFamily="34" charset="-79"/>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4146</TotalTime>
  <Words>1741</Words>
  <Application>Microsoft Office PowerPoint</Application>
  <PresentationFormat>On-screen Show (4:3)</PresentationFormat>
  <Paragraphs>194</Paragraphs>
  <Slides>36</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Module</vt:lpstr>
      <vt:lpstr>Office Theme</vt:lpstr>
      <vt:lpstr>Worksheet</vt:lpstr>
      <vt:lpstr>Endomicrobiota and autoantibodies as a unique tandem of tools to manage mental health through the view of PPPM</vt:lpstr>
      <vt:lpstr>Endomicrobiota</vt:lpstr>
      <vt:lpstr>Slide 3</vt:lpstr>
      <vt:lpstr>Immune mechanisms to manage and to maintain intestinal homeostasis</vt:lpstr>
      <vt:lpstr>Slide 5</vt:lpstr>
      <vt:lpstr>Induction of chronic intestinal inflammation</vt:lpstr>
      <vt:lpstr>Life style changes and alteration of gut microbiota</vt:lpstr>
      <vt:lpstr>Slide 8</vt:lpstr>
      <vt:lpstr>Bacterial antigen</vt:lpstr>
      <vt:lpstr>Slide 10</vt:lpstr>
      <vt:lpstr>Slide 11</vt:lpstr>
      <vt:lpstr>Strategies used to prove the interaction between microbiota-brain axis:</vt:lpstr>
      <vt:lpstr>Gut–brain axis and neurochemistry </vt:lpstr>
      <vt:lpstr>Bidirectional signaling in gut–brain axis.</vt:lpstr>
      <vt:lpstr>The gut microbiota can alter the levels of circulating cytokines, and this can have a marked effect on brain function. brain function.</vt:lpstr>
      <vt:lpstr>Slide 16</vt:lpstr>
      <vt:lpstr>Dysregulated gut-brain axis crosstalk</vt:lpstr>
      <vt:lpstr>Slide 18</vt:lpstr>
      <vt:lpstr>Disruption of  the intestinal barrier</vt:lpstr>
      <vt:lpstr>Slide 20</vt:lpstr>
      <vt:lpstr>Autoantibodies mediating gut-brain axis </vt:lpstr>
      <vt:lpstr>Slide 22</vt:lpstr>
      <vt:lpstr>Slide 23</vt:lpstr>
      <vt:lpstr>Molecular mimicry in multiple sclerosis</vt:lpstr>
      <vt:lpstr>Role of gut-flora in MS</vt:lpstr>
      <vt:lpstr>Molecular Mimicry and neuropeptides</vt:lpstr>
      <vt:lpstr>anorexia nervosa.</vt:lpstr>
      <vt:lpstr>Autoantibodies and depression</vt:lpstr>
      <vt:lpstr>Probiotic and correction of microbial balance</vt:lpstr>
      <vt:lpstr>Slide 30</vt:lpstr>
      <vt:lpstr>Slide 31</vt:lpstr>
      <vt:lpstr>Conclusions: </vt:lpstr>
      <vt:lpstr>Conclusions:</vt:lpstr>
      <vt:lpstr>Slide 34</vt:lpstr>
      <vt:lpstr>Conclusions:</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Endomicrobiome as applicable to the Chronization of Autoimmune Diseases.</dc:title>
  <dc:creator>elansary</dc:creator>
  <cp:lastModifiedBy>tahany</cp:lastModifiedBy>
  <cp:revision>189</cp:revision>
  <dcterms:created xsi:type="dcterms:W3CDTF">2014-02-02T11:41:10Z</dcterms:created>
  <dcterms:modified xsi:type="dcterms:W3CDTF">2014-11-05T15:50:15Z</dcterms:modified>
</cp:coreProperties>
</file>