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01" r:id="rId2"/>
  </p:sldMasterIdLst>
  <p:sldIdLst>
    <p:sldId id="296" r:id="rId3"/>
    <p:sldId id="274" r:id="rId4"/>
    <p:sldId id="277" r:id="rId5"/>
    <p:sldId id="276" r:id="rId6"/>
    <p:sldId id="261" r:id="rId7"/>
    <p:sldId id="270" r:id="rId8"/>
    <p:sldId id="271" r:id="rId9"/>
    <p:sldId id="268" r:id="rId10"/>
    <p:sldId id="269" r:id="rId11"/>
    <p:sldId id="272" r:id="rId12"/>
    <p:sldId id="273" r:id="rId13"/>
    <p:sldId id="278" r:id="rId14"/>
    <p:sldId id="262" r:id="rId15"/>
    <p:sldId id="281" r:id="rId16"/>
    <p:sldId id="282" r:id="rId17"/>
    <p:sldId id="297" r:id="rId18"/>
    <p:sldId id="291" r:id="rId19"/>
    <p:sldId id="295" r:id="rId20"/>
    <p:sldId id="275" r:id="rId21"/>
    <p:sldId id="266" r:id="rId22"/>
    <p:sldId id="279" r:id="rId23"/>
    <p:sldId id="280" r:id="rId24"/>
    <p:sldId id="284" r:id="rId25"/>
    <p:sldId id="285" r:id="rId26"/>
    <p:sldId id="286" r:id="rId27"/>
    <p:sldId id="287" r:id="rId28"/>
    <p:sldId id="288" r:id="rId29"/>
    <p:sldId id="292" r:id="rId30"/>
    <p:sldId id="293" r:id="rId31"/>
  </p:sldIdLst>
  <p:sldSz cx="9144000" cy="6858000" type="screen4x3"/>
  <p:notesSz cx="6858000" cy="9144000"/>
  <p:custShowLst>
    <p:custShow name="Katecholamin Theory" id="0">
      <p:sldLst>
        <p:sld r:id="rId23"/>
      </p:sldLst>
    </p:custShow>
    <p:custShow name="Vasoconstriction theory" id="1">
      <p:sldLst>
        <p:sld r:id="rId24"/>
      </p:sldLst>
    </p:custShow>
    <p:custShow name="ECHO on admission" id="2">
      <p:sldLst>
        <p:sld r:id="rId25"/>
      </p:sldLst>
    </p:custShow>
    <p:custShow name="ECG on admission" id="3">
      <p:sldLst>
        <p:sld r:id="rId26"/>
      </p:sldLst>
    </p:custShow>
    <p:custShow name="Coro Angiogram" id="4">
      <p:sldLst>
        <p:sld r:id="rId27"/>
      </p:sldLst>
    </p:custShow>
    <p:custShow name="ECHO 2/52" id="5">
      <p:sldLst>
        <p:sld r:id="rId28"/>
      </p:sldLst>
    </p:custShow>
    <p:custShow name="CMRI" id="6">
      <p:sldLst>
        <p:sld r:id="rId29"/>
      </p:sldLst>
    </p:custShow>
    <p:custShow name="Echo 5/52" id="7">
      <p:sldLst>
        <p:sld r:id="rId30"/>
      </p:sldLst>
    </p:custShow>
    <p:custShow name="ECG 5/52 after D/C" id="8">
      <p:sldLst>
        <p:sld r:id="rId31"/>
      </p:sldLst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EE29C"/>
    <a:srgbClr val="FFFF00"/>
    <a:srgbClr val="FFCC66"/>
    <a:srgbClr val="66FFFF"/>
    <a:srgbClr val="333399"/>
    <a:srgbClr val="660033"/>
    <a:srgbClr val="E6AF00"/>
    <a:srgbClr val="FFD13F"/>
    <a:srgbClr val="00E7E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486F-1D6F-4AB7-8399-30A0750B92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F50D-A7A8-4FF4-97F3-985D091C2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469D-BCBC-45B0-9FF4-B045E61AD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B2EA7-F7CD-4BE9-B46A-0AA06261F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F849A-52AE-403F-96E7-477F1D14E0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Volný tvar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Obdélník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Obdélník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Obdélník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0DFCA0-D9EA-412D-93B3-6E32D1634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584C3C-8B58-418D-A46A-3D9A077892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8B99C-926A-416B-83AE-5D1739C352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203F6-27E9-4E88-8AD0-9691C7B24C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FC69C6-3AC4-46FE-97FE-55C310EC21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3B8D2-3920-471F-AFA9-57C709B622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AF96-C627-4A78-93DD-2DC0B9D941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Přímá spojovací čára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76DE2F-2155-4CF0-B4CB-2CDE98D22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DBCA3-B46A-40C4-AD65-7D1CE92C77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6C763-DFAF-4661-9F51-945A631C3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72C3-C741-4CAF-BF4D-BDD24F587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2AC2-D979-45ED-947F-AC7BBBAB0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3BA2-7DAB-4550-A025-1999F5B17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15BC-9F51-43AC-84BC-1D8538AA5B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D186-A5FE-4941-8805-649CD9D048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8721-65E2-40D2-BD90-D260C2F03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D447-CB15-47DA-B361-F23FE30BB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9D3D6B-EC35-4B58-A0F2-1363277D2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6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BDB7D5-C2B9-4A82-8E27-9EFB47421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420888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GB" sz="3200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Qadeer</a:t>
            </a: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3200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Negahban</a:t>
            </a:r>
            <a:endParaRPr lang="en-GB" sz="3200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GB" sz="3200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Cardiologist </a:t>
            </a:r>
          </a:p>
          <a:p>
            <a:pPr algn="ctr"/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Barnsley Hospital</a:t>
            </a:r>
          </a:p>
          <a:p>
            <a:pPr algn="ctr"/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United Kingdom</a:t>
            </a:r>
            <a:endParaRPr lang="en-GB" sz="3200" dirty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Image result for barnsley hospital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age result for barnsley hospita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486399"/>
            <a:ext cx="2743200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519" cy="823912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  <a:endParaRPr lang="en-GB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03244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Symptomatic 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Supportive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Analgesia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Oxygen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Diuretics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ACEI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BB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r>
              <a:rPr lang="en-GB" sz="24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Inotrops</a:t>
            </a: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and IABP in </a:t>
            </a:r>
            <a:r>
              <a:rPr lang="en-GB" sz="24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cardiogenic</a:t>
            </a:r>
            <a:r>
              <a:rPr lang="en-GB" sz="24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shock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"/>
            </a:pPr>
            <a:endParaRPr lang="en-GB" sz="2400" b="1" dirty="0" smtClean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6048970" cy="719138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Prognosis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208911" cy="4031704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C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in-hospital mortality is around </a:t>
            </a:r>
            <a:r>
              <a:rPr lang="en-GB" sz="40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2%</a:t>
            </a:r>
          </a:p>
          <a:p>
            <a:pPr eaLnBrk="1" hangingPunct="1">
              <a:buClr>
                <a:srgbClr val="FF0000"/>
              </a:buClr>
              <a:buSzPct val="100000"/>
              <a:buNone/>
            </a:pPr>
            <a:endParaRPr lang="en-GB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C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Long-term prognosis is mostly </a:t>
            </a:r>
          </a:p>
          <a:p>
            <a:pPr eaLnBrk="1" hangingPunct="1">
              <a:buClr>
                <a:srgbClr val="FF0000"/>
              </a:buClr>
              <a:buSzPct val="100000"/>
              <a:buNone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  favourable with complete resolution</a:t>
            </a:r>
          </a:p>
          <a:p>
            <a:pPr eaLnBrk="1" hangingPunct="1">
              <a:buClr>
                <a:srgbClr val="FF0000"/>
              </a:buClr>
              <a:buSzPct val="100000"/>
              <a:buNone/>
            </a:pPr>
            <a:endParaRPr lang="en-GB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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Recurrence of TTC around </a:t>
            </a:r>
            <a:r>
              <a:rPr lang="en-GB" sz="40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5%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C"/>
            </a:pPr>
            <a:endParaRPr lang="en-GB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C"/>
            </a:pPr>
            <a:endParaRPr lang="en-GB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3612" cy="82393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Complications</a:t>
            </a:r>
            <a:endParaRPr lang="en-GB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04864"/>
            <a:ext cx="7601644" cy="2753915"/>
          </a:xfrm>
        </p:spPr>
        <p:txBody>
          <a:bodyPr/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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Cardiogenic</a:t>
            </a: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shock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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Arrythmia</a:t>
            </a:r>
            <a:endParaRPr lang="en-GB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"/>
            </a:pPr>
            <a:r>
              <a:rPr lang="en-GB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Pulmonary oedema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"/>
            </a:pPr>
            <a:endParaRPr lang="en-GB" dirty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933825"/>
            <a:ext cx="1704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76700"/>
            <a:ext cx="1905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50825" y="525463"/>
            <a:ext cx="41052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i="1">
                <a:solidFill>
                  <a:srgbClr val="FFFF00"/>
                </a:solidFill>
              </a:rPr>
              <a:t>In a snowy mountain range of an unfortunate stressed, resentful and angry giraffe running after some scrumptious food. </a:t>
            </a:r>
          </a:p>
          <a:p>
            <a:endParaRPr lang="cs-CZ" i="1">
              <a:solidFill>
                <a:srgbClr val="FFFF00"/>
              </a:solidFill>
            </a:endParaRPr>
          </a:p>
          <a:p>
            <a:r>
              <a:rPr lang="cs-CZ" i="1" u="sng">
                <a:solidFill>
                  <a:srgbClr val="FFFF00"/>
                </a:solidFill>
              </a:rPr>
              <a:t>Conclusion from this study: </a:t>
            </a:r>
            <a:r>
              <a:rPr lang="cs-CZ" i="1">
                <a:solidFill>
                  <a:srgbClr val="FFFF00"/>
                </a:solidFill>
              </a:rPr>
              <a:t>Even maximally stressed giraffes don't get tako-tsubo syndrome......</a:t>
            </a:r>
            <a:r>
              <a:rPr lang="cs-CZ">
                <a:solidFill>
                  <a:srgbClr val="FFFF00"/>
                </a:solidFill>
              </a:rPr>
              <a:t> </a:t>
            </a:r>
          </a:p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5292725" y="620713"/>
            <a:ext cx="35274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>
                <a:solidFill>
                  <a:srgbClr val="FFFF00"/>
                </a:solidFill>
              </a:rPr>
              <a:t>But there is no need for those fancy experiments...... how about studying non-human primates stuck for life in zoos? I would not be surprised that some tako-tsubo cases could be found there....... future will tell....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Case presentation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79677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8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  56 y/o female presented to the Emergency with chest pain and hypertension after a car accident when she was annoyed due to indecency of the second participant in this accident 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660033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Case presentation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813002"/>
          </a:xfrm>
        </p:spPr>
        <p:txBody>
          <a:bodyPr/>
          <a:lstStyle/>
          <a:p>
            <a:pPr>
              <a:buClr>
                <a:srgbClr val="FF0000"/>
              </a:buClr>
              <a:buSzPct val="100000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Blood tests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400" b="1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Troponin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-I level 0.48 </a:t>
            </a:r>
            <a:r>
              <a:rPr lang="el-GR" sz="2400" b="1" dirty="0" smtClean="0">
                <a:solidFill>
                  <a:srgbClr val="660033"/>
                </a:solidFill>
                <a:latin typeface="Lucida Sans Unicode" pitchFamily="34" charset="0"/>
                <a:ea typeface="Verdana"/>
                <a:cs typeface="Lucida Sans Unicode" pitchFamily="34" charset="0"/>
              </a:rPr>
              <a:t>μ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ea typeface="Verdana"/>
                <a:cs typeface="Lucida Sans Unicode" pitchFamily="34" charset="0"/>
              </a:rPr>
              <a:t>g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/L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Max TNI 0.72 </a:t>
            </a:r>
            <a:r>
              <a:rPr lang="el-GR" sz="2400" b="1" dirty="0" smtClean="0">
                <a:solidFill>
                  <a:srgbClr val="660033"/>
                </a:solidFill>
                <a:latin typeface="Lucida Sans Unicode" pitchFamily="34" charset="0"/>
                <a:ea typeface="Verdana"/>
                <a:cs typeface="Lucida Sans Unicode" pitchFamily="34" charset="0"/>
              </a:rPr>
              <a:t>μ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g/L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(normal values 0.014 </a:t>
            </a:r>
            <a:r>
              <a:rPr lang="el-GR" sz="2400" b="1" dirty="0" smtClean="0">
                <a:solidFill>
                  <a:srgbClr val="660033"/>
                </a:solidFill>
                <a:latin typeface="Lucida Sans Unicode" pitchFamily="34" charset="0"/>
                <a:ea typeface="Verdana"/>
                <a:cs typeface="Lucida Sans Unicode" pitchFamily="34" charset="0"/>
              </a:rPr>
              <a:t>μ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g/L)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GB" sz="2400" b="1" dirty="0" smtClean="0">
              <a:solidFill>
                <a:srgbClr val="660033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  <a:hlinkClick r:id="" action="ppaction://customshow?id=2&amp;return=true"/>
              </a:rPr>
              <a:t>TTE on admission </a:t>
            </a:r>
            <a:endParaRPr lang="en-GB" sz="2400" b="1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en-GB" sz="2400" b="1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posterobasal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hypokinesis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of the inferior wall and slightly reduced LFSF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GB" sz="2400" b="1" dirty="0" smtClean="0">
              <a:solidFill>
                <a:srgbClr val="660033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  <a:hlinkClick r:id="" action="ppaction://customshow?id=3&amp;return=true"/>
              </a:rPr>
              <a:t>ECG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Q wave in </a:t>
            </a:r>
            <a:r>
              <a:rPr lang="en-GB" sz="2400" b="1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III,aVF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with TWI in I, </a:t>
            </a:r>
            <a:r>
              <a:rPr lang="en-GB" sz="2400" b="1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III,aVF</a:t>
            </a:r>
            <a:r>
              <a:rPr lang="en-GB" sz="2400" b="1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and in lead V5–V6</a:t>
            </a:r>
            <a:endParaRPr lang="en-GB" sz="2400" b="1" dirty="0">
              <a:solidFill>
                <a:srgbClr val="660033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14400"/>
          </a:xfrm>
        </p:spPr>
        <p:txBody>
          <a:bodyPr/>
          <a:lstStyle/>
          <a:p>
            <a:pPr lvl="0" algn="ctr"/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Case presentation</a:t>
            </a:r>
            <a:b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8457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patient has received 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Clopidogrel+ASA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-LMW  heparin as per ACS protocol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transferred to the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Cath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Lab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  <a:hlinkClick r:id="" action="ppaction://customshow?id=4&amp;return=true"/>
              </a:rPr>
              <a:t>Coronary angiography &amp;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  <a:hlinkClick r:id="" action="ppaction://customshow?id=4&amp;return=true"/>
              </a:rPr>
              <a:t>Ventriculography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     - normal coronary arteries</a:t>
            </a:r>
            <a:b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     -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posterobasal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hypokinesis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of inferior wall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an atypical pattern of 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Tako-Tsubo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cardiomyopathy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was suspected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two days later patient was  D/C  home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Medication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GB" sz="20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metoprolol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25mg once daily ASA 100 mg once daily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ECG and TTE on discharge showed the same finding as on admission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patient was  F/U  for  2/12 </a:t>
            </a:r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68052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 3" pitchFamily="18" charset="2"/>
              <a:buChar char=""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 </a:t>
            </a:r>
            <a:r>
              <a:rPr lang="en-GB" sz="36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2</a:t>
            </a:r>
            <a:r>
              <a:rPr lang="en-GB" sz="1800" b="1" baseline="30000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nd</a:t>
            </a:r>
            <a:r>
              <a:rPr lang="en-GB" sz="20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  TTE  </a:t>
            </a:r>
            <a:r>
              <a:rPr lang="en-GB" sz="2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2/52</a:t>
            </a:r>
            <a:r>
              <a:rPr lang="en-GB" sz="20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5&amp;return=true"/>
              </a:rPr>
              <a:t> </a:t>
            </a:r>
            <a:r>
              <a:rPr lang="en-GB" sz="20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after discharge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None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    only slight </a:t>
            </a:r>
            <a:r>
              <a:rPr lang="en-GB" sz="1800" b="1" dirty="0" err="1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posterobasal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1800" b="1" dirty="0" err="1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hypokinesis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of inferior wall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 3" pitchFamily="18" charset="2"/>
              <a:buChar char=""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6&amp;return=true"/>
              </a:rPr>
              <a:t>CMRI confirmed</a:t>
            </a:r>
            <a:endParaRPr lang="en-GB" sz="1800" b="1" dirty="0" smtClean="0">
              <a:solidFill>
                <a:srgbClr val="660033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None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GB" sz="1800" b="1" dirty="0" err="1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posterobasal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1800" b="1" dirty="0" err="1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hypokinesis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of inferior wall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 3" pitchFamily="18" charset="2"/>
              <a:buChar char=""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1800" b="1" u="sng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No scar 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in the myocardium, as a sign of AMI was found in the late gadolinium enhancement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 3" pitchFamily="18" charset="2"/>
              <a:buChar char=""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7&amp;return=true"/>
              </a:rPr>
              <a:t>  </a:t>
            </a:r>
            <a:r>
              <a:rPr lang="en-GB" sz="2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7&amp;return=true"/>
              </a:rPr>
              <a:t>3</a:t>
            </a:r>
            <a:r>
              <a:rPr lang="en-GB" sz="14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7&amp;return=true"/>
              </a:rPr>
              <a:t>rd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7&amp;return=true"/>
              </a:rPr>
              <a:t> TTE </a:t>
            </a:r>
            <a:r>
              <a:rPr lang="en-GB" sz="2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5/52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after discharge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None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     normal segmental and global left ventricular function was found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 3" pitchFamily="18" charset="2"/>
              <a:buChar char=""/>
            </a:pP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  <a:hlinkClick r:id="" action="ppaction://customshow?id=8&amp;return=true"/>
              </a:rPr>
              <a:t>ECG</a:t>
            </a:r>
            <a:r>
              <a:rPr lang="en-GB" sz="1800" b="1" dirty="0" smtClean="0">
                <a:solidFill>
                  <a:srgbClr val="660033"/>
                </a:solidFill>
                <a:latin typeface="Aharoni" pitchFamily="2" charset="-79"/>
                <a:cs typeface="Aharoni" pitchFamily="2" charset="-79"/>
              </a:rPr>
              <a:t> showed no Q wave or T wave inversion in inferior leads 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Case presentation</a:t>
            </a: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Conclusion</a:t>
            </a:r>
            <a:endParaRPr lang="en-GB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147248" cy="2652762"/>
          </a:xfrm>
        </p:spPr>
        <p:txBody>
          <a:bodyPr/>
          <a:lstStyle/>
          <a:p>
            <a:pPr>
              <a:buNone/>
            </a:pPr>
            <a:r>
              <a:rPr lang="en-GB" sz="3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The findings in cardiac MRI, as well as  the complete resolution of ventricular wall motility and rearrangement of the ECG , were thus consistent with the first proposed diagnosis of TTC.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References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84350"/>
            <a:ext cx="8784976" cy="1716658"/>
          </a:xfrm>
        </p:spPr>
        <p:txBody>
          <a:bodyPr/>
          <a:lstStyle/>
          <a:p>
            <a:pPr eaLnBrk="1" hangingPunct="1">
              <a:buNone/>
            </a:pP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en-GB" sz="2400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A.Q.Negahban</a:t>
            </a: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, et al. ,Uncommon type of </a:t>
            </a:r>
            <a:r>
              <a:rPr lang="en-GB" sz="2400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Tako-Tsubo</a:t>
            </a: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cardiomyopathy</a:t>
            </a: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’ Case report and current view</a:t>
            </a:r>
          </a:p>
          <a:p>
            <a:pPr eaLnBrk="1" hangingPunct="1">
              <a:buNone/>
            </a:pP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en-GB" sz="2400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Cor</a:t>
            </a: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et </a:t>
            </a:r>
            <a:r>
              <a:rPr lang="en-GB" sz="2400" dirty="0" err="1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Vasa</a:t>
            </a:r>
            <a:r>
              <a:rPr lang="en-GB" sz="2400" dirty="0" smtClean="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rPr>
              <a:t> (2013) http://dx.doi.org/10.1016/j.crvasa.2013.09.004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92814" cy="854670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FF00"/>
                </a:solidFill>
                <a:latin typeface="Arial Black" pitchFamily="34" charset="0"/>
              </a:rPr>
              <a:t>Tako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 T</a:t>
            </a:r>
            <a:r>
              <a:rPr lang="cs-CZ" b="1" dirty="0" err="1" smtClean="0">
                <a:solidFill>
                  <a:srgbClr val="FFFF00"/>
                </a:solidFill>
                <a:latin typeface="Arial Black" pitchFamily="34" charset="0"/>
              </a:rPr>
              <a:t>subo</a:t>
            </a:r>
            <a:r>
              <a:rPr lang="cs-CZ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C</a:t>
            </a:r>
            <a:r>
              <a:rPr lang="cs-CZ" b="1" dirty="0" err="1" smtClean="0">
                <a:solidFill>
                  <a:srgbClr val="FFFF00"/>
                </a:solidFill>
                <a:latin typeface="Arial Black" pitchFamily="34" charset="0"/>
              </a:rPr>
              <a:t>ardiomyopath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y</a:t>
            </a:r>
            <a:endParaRPr lang="en-GB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772816"/>
            <a:ext cx="7313613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en-GB" sz="2000" dirty="0" smtClean="0"/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Transient left ventricular (LV) apical   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None/>
            </a:pP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    ballooning syndrome 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en-GB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B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roken</a:t>
            </a:r>
            <a:r>
              <a:rPr lang="cs-CZ" sz="24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h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eart</a:t>
            </a:r>
            <a:r>
              <a:rPr lang="cs-CZ" sz="24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s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yndrome</a:t>
            </a:r>
            <a:endParaRPr lang="cs-CZ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cs-CZ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S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tress</a:t>
            </a: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  <a:latin typeface="Arial Black" pitchFamily="34" charset="0"/>
              </a:rPr>
              <a:t>i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nduced</a:t>
            </a:r>
            <a:r>
              <a:rPr lang="cs-CZ" sz="24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m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yocardial</a:t>
            </a:r>
            <a:r>
              <a:rPr lang="cs-CZ" sz="24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  <a:latin typeface="Arial Black" pitchFamily="34" charset="0"/>
              </a:rPr>
              <a:t>s</a:t>
            </a:r>
            <a:r>
              <a:rPr lang="cs-CZ" sz="2400" b="1" dirty="0" err="1" smtClean="0">
                <a:solidFill>
                  <a:srgbClr val="333399"/>
                </a:solidFill>
                <a:latin typeface="Arial Black" pitchFamily="34" charset="0"/>
              </a:rPr>
              <a:t>tunning</a:t>
            </a:r>
            <a:endParaRPr lang="en-GB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cs-CZ" sz="2000" b="1" dirty="0" smtClean="0"/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cs-CZ" sz="21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cs-CZ" sz="21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0" y="3473624"/>
            <a:ext cx="9144000" cy="33843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GB" sz="3600" b="1" kern="1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</a:t>
            </a:r>
            <a:r>
              <a:rPr lang="en-GB" sz="3600" kern="1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Thank</a:t>
            </a:r>
            <a:r>
              <a:rPr lang="en-GB" sz="3600" b="1" kern="1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</a:t>
            </a:r>
            <a:r>
              <a:rPr lang="en-GB" sz="3600" b="1" kern="1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You for </a:t>
            </a:r>
            <a:endParaRPr lang="en-GB" sz="3600" b="1" kern="1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  <a:p>
            <a:pPr algn="ctr"/>
            <a:r>
              <a:rPr lang="en-GB" sz="3600" b="1" kern="1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listening</a:t>
            </a:r>
            <a:endParaRPr lang="en-GB" sz="3600" b="1" kern="1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66515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itchFamily="34" charset="0"/>
              </a:rPr>
              <a:t>What support Catecholamine mediated theory?</a:t>
            </a:r>
            <a:endParaRPr lang="en-GB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user\Desktop\Adrenoceptor-Signal_transduk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66515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itchFamily="34" charset="0"/>
              </a:rPr>
              <a:t>What support </a:t>
            </a:r>
            <a:r>
              <a:rPr lang="en-GB" sz="2800" dirty="0" smtClean="0">
                <a:solidFill>
                  <a:srgbClr val="FFFF00"/>
                </a:solidFill>
                <a:latin typeface="Arial Black" pitchFamily="34" charset="0"/>
                <a:cs typeface="Lucida Sans Unicode" pitchFamily="34" charset="0"/>
              </a:rPr>
              <a:t>micro-</a:t>
            </a:r>
            <a:r>
              <a:rPr lang="en-GB" sz="2800" dirty="0" err="1" smtClean="0">
                <a:solidFill>
                  <a:srgbClr val="FFFF00"/>
                </a:solidFill>
                <a:latin typeface="Arial Black" pitchFamily="34" charset="0"/>
                <a:cs typeface="Lucida Sans Unicode" pitchFamily="34" charset="0"/>
              </a:rPr>
              <a:t>vaso</a:t>
            </a:r>
            <a:r>
              <a:rPr lang="en-GB" sz="2800" dirty="0" smtClean="0">
                <a:solidFill>
                  <a:srgbClr val="FFFF00"/>
                </a:solidFill>
                <a:latin typeface="Arial Black" pitchFamily="34" charset="0"/>
                <a:cs typeface="Lucida Sans Unicode" pitchFamily="34" charset="0"/>
              </a:rPr>
              <a:t>-constriction</a:t>
            </a:r>
            <a:br>
              <a:rPr lang="en-GB" sz="2800" dirty="0" smtClean="0">
                <a:solidFill>
                  <a:srgbClr val="FFFF0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itchFamily="34" charset="0"/>
              </a:rPr>
              <a:t>theory?</a:t>
            </a:r>
            <a:endParaRPr lang="en-GB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704856" cy="31683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 Effect of Adrenaline/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Noradrenaline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 on </a:t>
            </a:r>
            <a:r>
              <a:rPr lang="el-GR" sz="2000" b="1" dirty="0" smtClean="0">
                <a:solidFill>
                  <a:srgbClr val="333399"/>
                </a:solidFill>
                <a:latin typeface="Lucida Sans Unicode" pitchFamily="34" charset="0"/>
                <a:ea typeface="Verdana"/>
                <a:cs typeface="Aharoni" pitchFamily="2" charset="-79"/>
              </a:rPr>
              <a:t>α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1 and </a:t>
            </a:r>
            <a:r>
              <a:rPr lang="el-GR" sz="2000" b="1" dirty="0" smtClean="0">
                <a:solidFill>
                  <a:srgbClr val="333399"/>
                </a:solidFill>
                <a:latin typeface="Lucida Sans Unicode" pitchFamily="34" charset="0"/>
                <a:ea typeface="Verdana"/>
                <a:cs typeface="Aharoni" pitchFamily="2" charset="-79"/>
              </a:rPr>
              <a:t>α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2</a:t>
            </a:r>
          </a:p>
          <a:p>
            <a:pPr>
              <a:buClr>
                <a:srgbClr val="FF0000"/>
              </a:buClr>
              <a:buNone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ea typeface="Verdana"/>
              <a:cs typeface="Aharoni" pitchFamily="2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TIMI frame count showed impaired microcirculatory flow</a:t>
            </a:r>
          </a:p>
          <a:p>
            <a:pPr>
              <a:buClr>
                <a:srgbClr val="FF0000"/>
              </a:buClr>
              <a:buNone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ea typeface="Verdana"/>
              <a:cs typeface="Aharoni" pitchFamily="2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PET – reversible impairment of coronary flow reserve</a:t>
            </a:r>
          </a:p>
          <a:p>
            <a:pPr>
              <a:buClr>
                <a:srgbClr val="FF0000"/>
              </a:buClr>
              <a:buNone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ea typeface="Verdana"/>
              <a:cs typeface="Aharoni" pitchFamily="2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ea typeface="Verdana"/>
                <a:cs typeface="Aharoni" pitchFamily="2" charset="-79"/>
              </a:rPr>
              <a:t>Contrast ECHO showed impaired myocardial perfusion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GB" sz="2000" b="1" dirty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E:\Verbatim\Documents\TakoTsubo-Cor&amp;Vasa\Figures\fig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4150"/>
            <a:ext cx="4139952" cy="4133850"/>
          </a:xfrm>
          <a:prstGeom prst="rect">
            <a:avLst/>
          </a:prstGeom>
          <a:noFill/>
        </p:spPr>
      </p:pic>
      <p:pic>
        <p:nvPicPr>
          <p:cNvPr id="6154" name="Picture 10" descr="E:\Verbatim\Documents\TakoTsubo-Cor&amp;Vasa\Figures\Fig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67583"/>
            <a:ext cx="4398268" cy="4090417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23528" y="1700808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Parasternal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short axis (PSAX) 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at the level of papillary muscles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End-diastole – area of </a:t>
            </a:r>
            <a:r>
              <a:rPr lang="en-GB" sz="14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(arrow)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788024" y="170080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PSAX at the level of papillary   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muscles                        </a:t>
            </a:r>
          </a:p>
          <a:p>
            <a:pPr lvl="0" eaLnBrk="0" hangingPunct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End - systole area of </a:t>
            </a:r>
            <a:r>
              <a:rPr lang="en-GB" sz="14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0" hangingPunct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(arrow)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763688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 ECHO on admission</a:t>
            </a:r>
            <a:endParaRPr lang="en-GB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Verbatim\Documents\TakoTsubo-Cor&amp;Vasa\Fig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104456" cy="4789562"/>
          </a:xfrm>
          <a:prstGeom prst="rect">
            <a:avLst/>
          </a:prstGeom>
          <a:noFill/>
        </p:spPr>
      </p:pic>
      <p:pic>
        <p:nvPicPr>
          <p:cNvPr id="5122" name="Picture 2" descr="E:\Verbatim\Documents\TakoTsubo-Cor&amp;Vasa\fig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629150" cy="477165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355976" y="11247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Chest leads, negative T wave in V5-V6 (</a:t>
            </a:r>
            <a:r>
              <a:rPr lang="en-GB" sz="1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arrows</a:t>
            </a:r>
            <a:r>
              <a:rPr lang="en-GB" sz="1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n-GB" sz="1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536" y="1124744"/>
            <a:ext cx="3491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Extremity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leads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,  Q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wave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in III,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aVF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(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arrows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)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75656" y="260648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ECG on admission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Verbatim\Documents\TakoTsubo-Cor&amp;Vasa\Figures\Coronaragrography a-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77105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99592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 Black" pitchFamily="34" charset="0"/>
              </a:rPr>
              <a:t>Coronary Angiogram &amp; </a:t>
            </a:r>
            <a:r>
              <a:rPr lang="en-GB" sz="2400" dirty="0" err="1" smtClean="0">
                <a:solidFill>
                  <a:srgbClr val="FFFF00"/>
                </a:solidFill>
                <a:latin typeface="Arial Black" pitchFamily="34" charset="0"/>
              </a:rPr>
              <a:t>Ventriculogram</a:t>
            </a:r>
            <a:endParaRPr lang="en-GB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Verbatim\Documents\TakoTsubo-Cor&amp;Vasa\Figures\Fig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744416" cy="3869432"/>
          </a:xfrm>
          <a:prstGeom prst="rect">
            <a:avLst/>
          </a:prstGeom>
          <a:noFill/>
        </p:spPr>
      </p:pic>
      <p:pic>
        <p:nvPicPr>
          <p:cNvPr id="3074" name="Picture 2" descr="E:\Verbatim\Documents\TakoTsubo-Cor&amp;Vasa\Figures\Fig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3975521" cy="3888432"/>
          </a:xfrm>
          <a:prstGeom prst="rect">
            <a:avLst/>
          </a:prstGeom>
          <a:noFill/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95536" y="1556792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Parasternal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short axis (PSAX) 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at the level of papillary muscles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End-diastole – area of </a:t>
            </a:r>
            <a:r>
              <a:rPr lang="en-GB" sz="14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(arrow)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6016" y="1484784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PSAX at the level of papillary   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muscles                        </a:t>
            </a:r>
          </a:p>
          <a:p>
            <a:pPr lvl="0" eaLnBrk="0" hangingPunct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End - systole area of </a:t>
            </a:r>
            <a:r>
              <a:rPr lang="en-GB" sz="14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0" hangingPunct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(arrow)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63688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 ECHO 2/52 after D/C</a:t>
            </a:r>
            <a:endParaRPr lang="en-GB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/>
          <p:cNvPicPr>
            <a:picLocks noChangeAspect="1" noChangeArrowheads="1"/>
          </p:cNvPicPr>
          <p:nvPr/>
        </p:nvPicPr>
        <p:blipFill>
          <a:blip r:embed="rId2" cstate="print"/>
          <a:srcRect t="12109" r="12500" b="16016"/>
          <a:stretch>
            <a:fillRect/>
          </a:stretch>
        </p:blipFill>
        <p:spPr bwMode="auto">
          <a:xfrm>
            <a:off x="323528" y="2780928"/>
            <a:ext cx="2733675" cy="3415283"/>
          </a:xfrm>
          <a:prstGeom prst="rect">
            <a:avLst/>
          </a:prstGeom>
          <a:noFill/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2103438" y="2911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3357862">
            <a:off x="8174820" y="5075121"/>
            <a:ext cx="469900" cy="190500"/>
          </a:xfrm>
          <a:prstGeom prst="rightArrow">
            <a:avLst>
              <a:gd name="adj1" fmla="val 50000"/>
              <a:gd name="adj2" fmla="val 61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536" y="1620017"/>
            <a:ext cx="27363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GB" sz="1050" b="1" dirty="0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T1 IR sequence after injection of contrast medium (Gadolinium)</a:t>
            </a:r>
            <a:endParaRPr lang="en-GB" sz="105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1050" b="1" dirty="0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Short axis view (SAX)</a:t>
            </a:r>
            <a:endParaRPr lang="en-GB" sz="105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1050" b="1" dirty="0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No Late Gadolinium Enhancement finding</a:t>
            </a:r>
            <a:endParaRPr lang="en-GB" sz="105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1050" b="1" dirty="0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Area of </a:t>
            </a:r>
            <a:r>
              <a:rPr lang="en-GB" sz="1050" b="1" dirty="0" err="1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lang="en-GB" sz="1050" b="1" dirty="0" smtClean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(arrow</a:t>
            </a: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)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obrázek 14"/>
          <p:cNvPicPr>
            <a:picLocks noChangeAspect="1" noChangeArrowheads="1"/>
          </p:cNvPicPr>
          <p:nvPr/>
        </p:nvPicPr>
        <p:blipFill>
          <a:blip r:embed="rId3" cstate="print"/>
          <a:srcRect l="25781" t="8984" r="13672" b="9766"/>
          <a:stretch>
            <a:fillRect/>
          </a:stretch>
        </p:blipFill>
        <p:spPr bwMode="auto">
          <a:xfrm>
            <a:off x="3419872" y="2780928"/>
            <a:ext cx="2664296" cy="3371850"/>
          </a:xfrm>
          <a:prstGeom prst="rect">
            <a:avLst/>
          </a:prstGeom>
          <a:noFill/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 rot="13357862">
            <a:off x="2268905" y="4934332"/>
            <a:ext cx="479425" cy="190500"/>
          </a:xfrm>
          <a:prstGeom prst="rightArrow">
            <a:avLst>
              <a:gd name="adj1" fmla="val 50000"/>
              <a:gd name="adj2" fmla="val 6291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419872" y="1467217"/>
            <a:ext cx="2736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T1 IR sequence after injection of contrast medium (Gadolinium) 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Left ventricular outflow tract (LVOT) view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Area of </a:t>
            </a:r>
            <a:r>
              <a:rPr kumimoji="0" lang="en-GB" sz="1050" b="1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(arrow)       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No Late Gadolinium Enhancement finding                               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      End-diastole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ázek 14"/>
          <p:cNvPicPr/>
          <p:nvPr/>
        </p:nvPicPr>
        <p:blipFill>
          <a:blip r:embed="rId4" cstate="print"/>
          <a:srcRect t="4843" r="7683"/>
          <a:stretch>
            <a:fillRect/>
          </a:stretch>
        </p:blipFill>
        <p:spPr bwMode="auto">
          <a:xfrm>
            <a:off x="6300192" y="2708920"/>
            <a:ext cx="2736304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 rot="13357862">
            <a:off x="5005209" y="5294372"/>
            <a:ext cx="479425" cy="190500"/>
          </a:xfrm>
          <a:prstGeom prst="rightArrow">
            <a:avLst>
              <a:gd name="adj1" fmla="val 50000"/>
              <a:gd name="adj2" fmla="val 6291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3357862">
            <a:off x="8101554" y="5078347"/>
            <a:ext cx="479425" cy="190500"/>
          </a:xfrm>
          <a:prstGeom prst="rightArrow">
            <a:avLst>
              <a:gd name="adj1" fmla="val 50000"/>
              <a:gd name="adj2" fmla="val 6291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372200" y="1268760"/>
            <a:ext cx="2376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T1 IR sequence after injection of contrast medium (Gadolinium) 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Left ventricular outflow tract (LVOT) view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Area of </a:t>
            </a:r>
            <a:r>
              <a:rPr kumimoji="0" lang="en-GB" sz="1050" b="1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hypokinesis</a:t>
            </a: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(arrows)       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No Late Gadolinium Enhancement finding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       End-systole</a:t>
            </a:r>
            <a:r>
              <a:rPr kumimoji="0" lang="en-GB" sz="105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 Black" pitchFamily="34" charset="0"/>
              </a:rPr>
              <a:t>Cardiac MRI</a:t>
            </a:r>
            <a:endParaRPr lang="en-GB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Verbatim\Documents\TakoTsubo-Cor&amp;Vasa\Figures\Fig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390900" cy="3562350"/>
          </a:xfrm>
          <a:prstGeom prst="rect">
            <a:avLst/>
          </a:prstGeom>
          <a:noFill/>
        </p:spPr>
      </p:pic>
      <p:pic>
        <p:nvPicPr>
          <p:cNvPr id="54275" name="Picture 3" descr="E:\Verbatim\Documents\TakoTsubo-Cor&amp;Vasa\Figures\Fig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3713584" cy="3679199"/>
          </a:xfrm>
          <a:prstGeom prst="rect">
            <a:avLst/>
          </a:prstGeom>
          <a:noFill/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1474331"/>
            <a:ext cx="3096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Parasternal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short axis (PSAX) </a:t>
            </a:r>
          </a:p>
          <a:p>
            <a:pPr lvl="0"/>
            <a:r>
              <a:rPr lang="en-GB" sz="1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at the level of papillary muscles</a:t>
            </a:r>
          </a:p>
          <a:p>
            <a:pPr lvl="0"/>
            <a:r>
              <a:rPr lang="en-GB" sz="1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End-diastole – </a:t>
            </a:r>
            <a:r>
              <a:rPr lang="en-GB" sz="1200" b="1" u="sng" dirty="0" smtClean="0">
                <a:solidFill>
                  <a:srgbClr val="FFFF00"/>
                </a:solidFill>
              </a:rPr>
              <a:t>No  hypo kinesis- complete Recovery </a:t>
            </a:r>
            <a:endParaRPr kumimoji="0" lang="en-GB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99992" y="134076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PSAX at the level of papillary   </a:t>
            </a:r>
          </a:p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muscles                        </a:t>
            </a:r>
          </a:p>
          <a:p>
            <a:pPr lvl="0" eaLnBrk="0" hangingPunct="0"/>
            <a:r>
              <a:rPr lang="en-GB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GB" sz="1400" b="1" dirty="0" smtClean="0">
                <a:solidFill>
                  <a:srgbClr val="FFFF00"/>
                </a:solidFill>
              </a:rPr>
              <a:t>End - systole area </a:t>
            </a:r>
            <a:r>
              <a:rPr lang="en-GB" sz="1400" b="1" u="sng" dirty="0" smtClean="0">
                <a:solidFill>
                  <a:srgbClr val="FFFF00"/>
                </a:solidFill>
              </a:rPr>
              <a:t>No  hypo   </a:t>
            </a:r>
          </a:p>
          <a:p>
            <a:pPr lvl="0" eaLnBrk="0" hangingPunct="0"/>
            <a:r>
              <a:rPr lang="en-GB" sz="1400" b="1" u="sng" dirty="0" smtClean="0">
                <a:solidFill>
                  <a:srgbClr val="FFFF00"/>
                </a:solidFill>
              </a:rPr>
              <a:t>  kinesis - complete Recovery </a:t>
            </a:r>
            <a:endParaRPr lang="en-GB" sz="1400" b="1" u="sng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63688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 ECHO 5/52 after D/C</a:t>
            </a:r>
            <a:endParaRPr lang="en-GB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lum bright="-20000" contrast="20000"/>
          </a:blip>
          <a:srcRect l="3255" t="19563" r="10359" b="3677"/>
          <a:stretch>
            <a:fillRect/>
          </a:stretch>
        </p:blipFill>
        <p:spPr bwMode="auto">
          <a:xfrm>
            <a:off x="467544" y="1196752"/>
            <a:ext cx="835292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656" y="229870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kumimoji="0" lang="en-GB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ECG 5/52 after D/C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4536504" cy="96795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        History</a:t>
            </a:r>
            <a:endParaRPr lang="en-GB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Vodorovný svitek 3"/>
          <p:cNvSpPr/>
          <p:nvPr/>
        </p:nvSpPr>
        <p:spPr>
          <a:xfrm>
            <a:off x="683568" y="1052736"/>
            <a:ext cx="7848872" cy="5517232"/>
          </a:xfrm>
          <a:prstGeom prst="horizontalScroll">
            <a:avLst/>
          </a:prstGeom>
          <a:solidFill>
            <a:schemeClr val="accent3">
              <a:lumMod val="95000"/>
            </a:schemeClr>
          </a:solidFill>
          <a:ln>
            <a:solidFill>
              <a:srgbClr val="E6AF00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First described in</a:t>
            </a:r>
            <a:r>
              <a:rPr lang="cs-CZ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1991</a:t>
            </a: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by </a:t>
            </a:r>
            <a:r>
              <a:rPr lang="en-GB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Japanes</a:t>
            </a: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interventional cardiologists </a:t>
            </a:r>
            <a:r>
              <a:rPr lang="cs-CZ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Dote</a:t>
            </a:r>
            <a:r>
              <a:rPr lang="cs-CZ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a</a:t>
            </a:r>
            <a:r>
              <a:rPr lang="en-GB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nd</a:t>
            </a: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his team and named </a:t>
            </a:r>
            <a:r>
              <a:rPr lang="en-GB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tako</a:t>
            </a: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tsubo</a:t>
            </a:r>
            <a:r>
              <a:rPr lang="en-GB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-like LV dysfunction in reference to the associated LV morphological features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2105" cy="89594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rial Black" pitchFamily="34" charset="0"/>
                <a:cs typeface="David" pitchFamily="34" charset="-79"/>
              </a:rPr>
              <a:t>    What </a:t>
            </a:r>
            <a:r>
              <a:rPr lang="en-GB" dirty="0" err="1" smtClean="0">
                <a:solidFill>
                  <a:srgbClr val="FFFF00"/>
                </a:solidFill>
                <a:latin typeface="Arial Black" pitchFamily="34" charset="0"/>
                <a:cs typeface="David" pitchFamily="34" charset="-79"/>
              </a:rPr>
              <a:t>Tako-Tsubo</a:t>
            </a:r>
            <a:r>
              <a:rPr lang="en-GB" dirty="0" smtClean="0">
                <a:solidFill>
                  <a:srgbClr val="FFFF00"/>
                </a:solidFill>
                <a:latin typeface="Arial Black" pitchFamily="34" charset="0"/>
                <a:cs typeface="David" pitchFamily="34" charset="-79"/>
              </a:rPr>
              <a:t> means?</a:t>
            </a:r>
            <a:endParaRPr lang="en-GB" dirty="0">
              <a:solidFill>
                <a:srgbClr val="FFFF00"/>
              </a:solidFill>
              <a:latin typeface="Arial Black" pitchFamily="34" charset="0"/>
              <a:cs typeface="David" pitchFamily="34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511256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F"/>
              <a:defRPr/>
            </a:pPr>
            <a:r>
              <a:rPr lang="en-GB" sz="3200" dirty="0" smtClean="0">
                <a:solidFill>
                  <a:srgbClr val="333399"/>
                </a:solidFill>
              </a:rPr>
              <a:t> </a:t>
            </a:r>
            <a:r>
              <a:rPr lang="cs-CZ" sz="3200" dirty="0" smtClean="0">
                <a:solidFill>
                  <a:srgbClr val="333399"/>
                </a:solidFill>
              </a:rPr>
              <a:t>„</a:t>
            </a:r>
            <a:r>
              <a:rPr lang="en-GB" sz="3200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Tako</a:t>
            </a:r>
            <a:r>
              <a:rPr lang="cs-CZ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= </a:t>
            </a:r>
            <a:r>
              <a:rPr lang="en-GB" sz="3200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octupus</a:t>
            </a: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       </a:t>
            </a:r>
            <a:r>
              <a:rPr lang="cs-CZ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en-GB" sz="3200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Tsubo</a:t>
            </a:r>
            <a:r>
              <a:rPr lang="cs-CZ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=pot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F"/>
              <a:defRPr/>
            </a:pPr>
            <a:r>
              <a:rPr lang="en-GB" sz="3200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28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Takosubo</a:t>
            </a:r>
            <a:r>
              <a:rPr lang="en-GB" sz="3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dirty="0" smtClean="0">
                <a:solidFill>
                  <a:srgbClr val="333399"/>
                </a:solidFill>
                <a:latin typeface="Lucida Sans Unicode" pitchFamily="34" charset="0"/>
                <a:cs typeface="Lucida Sans Unicode" pitchFamily="34" charset="0"/>
              </a:rPr>
              <a:t>is a pot with a round bottom </a:t>
            </a:r>
          </a:p>
          <a:p>
            <a:pPr eaLnBrk="1" hangingPunct="1">
              <a:buClr>
                <a:srgbClr val="FF0000"/>
              </a:buClr>
              <a:buSzPct val="100000"/>
              <a:buNone/>
              <a:defRPr/>
            </a:pPr>
            <a:r>
              <a:rPr lang="en-GB" sz="2800" dirty="0" smtClean="0">
                <a:solidFill>
                  <a:srgbClr val="333399"/>
                </a:solidFill>
                <a:latin typeface="Lucida Sans Unicode" pitchFamily="34" charset="0"/>
                <a:cs typeface="Lucida Sans Unicode" pitchFamily="34" charset="0"/>
              </a:rPr>
              <a:t>     and narrow neck used for trapping  </a:t>
            </a:r>
          </a:p>
          <a:p>
            <a:pPr eaLnBrk="1" hangingPunct="1">
              <a:buClr>
                <a:srgbClr val="FF0000"/>
              </a:buClr>
              <a:buSzPct val="100000"/>
              <a:buNone/>
              <a:defRPr/>
            </a:pPr>
            <a:r>
              <a:rPr lang="en-GB" sz="2800" dirty="0" smtClean="0">
                <a:solidFill>
                  <a:srgbClr val="333399"/>
                </a:solidFill>
                <a:latin typeface="Lucida Sans Unicode" pitchFamily="34" charset="0"/>
                <a:cs typeface="Lucida Sans Unicode" pitchFamily="34" charset="0"/>
              </a:rPr>
              <a:t>     octopuses in Japan</a:t>
            </a:r>
          </a:p>
          <a:p>
            <a:pPr eaLnBrk="1" hangingPunct="1">
              <a:buFont typeface="Wingdings" pitchFamily="2" charset="2"/>
              <a:buChar char="F"/>
              <a:defRPr/>
            </a:pPr>
            <a:endParaRPr lang="en-GB" sz="3200" b="1" dirty="0" smtClean="0">
              <a:solidFill>
                <a:srgbClr val="99003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636826" cy="23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2305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takotsubolvcontraction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341438"/>
            <a:ext cx="2376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takotsuboday1bcull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022725"/>
            <a:ext cx="23034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takotsub3monthscull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25" y="3984625"/>
            <a:ext cx="23209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vgram%20takotsubo%2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05263"/>
            <a:ext cx="24463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79388" y="435561"/>
            <a:ext cx="3059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Normal LV contraction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196974"/>
            <a:ext cx="2636826" cy="23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15"/>
          <p:cNvSpPr txBox="1">
            <a:spLocks noChangeArrowheads="1"/>
          </p:cNvSpPr>
          <p:nvPr/>
        </p:nvSpPr>
        <p:spPr bwMode="auto">
          <a:xfrm>
            <a:off x="6300192" y="6093296"/>
            <a:ext cx="2016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99"/>
                </a:solidFill>
              </a:rPr>
              <a:t>3 month later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27658" name="TextovéPole 11"/>
          <p:cNvSpPr txBox="1">
            <a:spLocks noChangeArrowheads="1"/>
          </p:cNvSpPr>
          <p:nvPr/>
        </p:nvSpPr>
        <p:spPr bwMode="auto">
          <a:xfrm>
            <a:off x="6156325" y="476250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Apical </a:t>
            </a:r>
            <a:r>
              <a:rPr lang="en-GB" b="1" dirty="0" err="1">
                <a:solidFill>
                  <a:srgbClr val="FFFF00"/>
                </a:solidFill>
              </a:rPr>
              <a:t>balooning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7659" name="TextovéPole 12"/>
          <p:cNvSpPr txBox="1">
            <a:spLocks noChangeArrowheads="1"/>
          </p:cNvSpPr>
          <p:nvPr/>
        </p:nvSpPr>
        <p:spPr bwMode="auto">
          <a:xfrm>
            <a:off x="395288" y="6165850"/>
            <a:ext cx="1872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99"/>
                </a:solidFill>
              </a:rPr>
              <a:t>LV </a:t>
            </a:r>
            <a:r>
              <a:rPr lang="en-GB" b="1" dirty="0" err="1">
                <a:solidFill>
                  <a:srgbClr val="333399"/>
                </a:solidFill>
              </a:rPr>
              <a:t>graphy</a:t>
            </a:r>
            <a:endParaRPr lang="en-GB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696996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Epidemiology</a:t>
            </a:r>
            <a:endParaRPr lang="en-GB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8003232" cy="479955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endParaRPr lang="en-GB" sz="2800" dirty="0" smtClean="0">
              <a:latin typeface="Arial Black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333399"/>
                </a:solidFill>
                <a:latin typeface="Arial Black" pitchFamily="34" charset="0"/>
                <a:cs typeface="Lucida Sans Unicode" pitchFamily="34" charset="0"/>
              </a:rPr>
              <a:t>  1- 2% of cases diagnosed as acute   </a:t>
            </a:r>
          </a:p>
          <a:p>
            <a:pPr eaLnBrk="1" hangingPunct="1">
              <a:buClr>
                <a:srgbClr val="FF0000"/>
              </a:buClr>
              <a:buSzPct val="70000"/>
              <a:buNone/>
            </a:pPr>
            <a:r>
              <a:rPr lang="en-GB" sz="2800" dirty="0" smtClean="0">
                <a:solidFill>
                  <a:srgbClr val="333399"/>
                </a:solidFill>
                <a:latin typeface="Arial Black" pitchFamily="34" charset="0"/>
                <a:cs typeface="Lucida Sans Unicode" pitchFamily="34" charset="0"/>
              </a:rPr>
              <a:t>      coronary syndrome</a:t>
            </a:r>
          </a:p>
          <a:p>
            <a:pPr eaLnBrk="1" hangingPunct="1">
              <a:buClr>
                <a:srgbClr val="FF0000"/>
              </a:buClr>
              <a:buSzPct val="70000"/>
              <a:buNone/>
            </a:pPr>
            <a:endParaRPr lang="en-GB" sz="2800" dirty="0" smtClean="0">
              <a:solidFill>
                <a:srgbClr val="333399"/>
              </a:solidFill>
              <a:latin typeface="Arial Black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333399"/>
                </a:solidFill>
                <a:latin typeface="Arial Black" pitchFamily="34" charset="0"/>
                <a:cs typeface="Lucida Sans Unicode" pitchFamily="34" charset="0"/>
              </a:rPr>
              <a:t>   mostly affects women in their </a:t>
            </a:r>
          </a:p>
          <a:p>
            <a:pPr eaLnBrk="1" hangingPunct="1">
              <a:buClr>
                <a:srgbClr val="FF0000"/>
              </a:buClr>
              <a:buSzPct val="70000"/>
              <a:buNone/>
            </a:pPr>
            <a:r>
              <a:rPr lang="en-GB" sz="2800" dirty="0" smtClean="0">
                <a:solidFill>
                  <a:srgbClr val="333399"/>
                </a:solidFill>
                <a:latin typeface="Arial Black" pitchFamily="34" charset="0"/>
                <a:cs typeface="Lucida Sans Unicode" pitchFamily="34" charset="0"/>
              </a:rPr>
              <a:t>      post-menopausal age  </a:t>
            </a:r>
          </a:p>
          <a:p>
            <a:pPr eaLnBrk="1" hangingPunct="1">
              <a:buClr>
                <a:srgbClr val="FF0000"/>
              </a:buClr>
              <a:buSzPct val="70000"/>
              <a:buNone/>
            </a:pPr>
            <a:endParaRPr lang="en-GB" sz="2800" dirty="0" smtClean="0">
              <a:solidFill>
                <a:srgbClr val="333399"/>
              </a:solidFill>
              <a:latin typeface="Arial Black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333399"/>
                </a:solidFill>
                <a:latin typeface="Arial Black" pitchFamily="34" charset="0"/>
                <a:cs typeface="Lucida Sans Unicode" pitchFamily="34" charset="0"/>
              </a:rPr>
              <a:t>   often emotional or physical stress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endParaRPr lang="en-GB" sz="2800" dirty="0" smtClean="0">
              <a:solidFill>
                <a:srgbClr val="333399"/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546032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err="1" smtClean="0">
                <a:solidFill>
                  <a:srgbClr val="FFFF00"/>
                </a:solidFill>
                <a:latin typeface="Arial Black" pitchFamily="34" charset="0"/>
              </a:rPr>
              <a:t>Etiology&amp;pathophysiology</a:t>
            </a:r>
            <a:endParaRPr lang="en-GB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032448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ebdings" pitchFamily="18" charset="2"/>
              <a:buChar char=""/>
            </a:pPr>
            <a:endParaRPr lang="en-GB" sz="28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C000"/>
              </a:buClr>
              <a:buFont typeface="Webdings" pitchFamily="18" charset="2"/>
              <a:buChar char="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Unclear</a:t>
            </a:r>
          </a:p>
          <a:p>
            <a:pPr eaLnBrk="1" hangingPunct="1">
              <a:buClr>
                <a:srgbClr val="FFC000"/>
              </a:buClr>
              <a:buNone/>
            </a:pPr>
            <a:endParaRPr lang="en-GB" sz="28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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  <a:hlinkClick r:id="" action="ppaction://customshow?id=0&amp;return=true"/>
              </a:rPr>
              <a:t>Catecholamine mediated cardio-toxicity</a:t>
            </a:r>
            <a:endParaRPr lang="en-GB" sz="28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C000"/>
              </a:buClr>
              <a:buSzPct val="100000"/>
              <a:buNone/>
            </a:pPr>
            <a:endParaRPr lang="en-GB" sz="28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Ñ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  <a:hlinkClick r:id="" action="ppaction://customshow?id=1&amp;return=true"/>
              </a:rPr>
              <a:t>Coronary </a:t>
            </a:r>
            <a:r>
              <a:rPr lang="en-GB" sz="28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  <a:hlinkClick r:id="" action="ppaction://customshow?id=1&amp;return=true"/>
              </a:rPr>
              <a:t>microvascular</a:t>
            </a: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  <a:hlinkClick r:id="" action="ppaction://customshow?id=1&amp;return=true"/>
              </a:rPr>
              <a:t> constriction</a:t>
            </a:r>
            <a:endParaRPr lang="en-GB" sz="28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3375"/>
            <a:ext cx="8496944" cy="93538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FFF00"/>
                </a:solidFill>
                <a:latin typeface="Arial Black" pitchFamily="34" charset="0"/>
              </a:rPr>
              <a:t>Clinical </a:t>
            </a:r>
            <a:r>
              <a:rPr lang="en-GB" sz="2800" b="1" dirty="0">
                <a:solidFill>
                  <a:srgbClr val="FFFF00"/>
                </a:solidFill>
                <a:latin typeface="Arial Black" pitchFamily="34" charset="0"/>
              </a:rPr>
              <a:t>and </a:t>
            </a:r>
            <a:r>
              <a:rPr lang="en-GB" sz="2800" b="1" dirty="0" smtClean="0">
                <a:solidFill>
                  <a:srgbClr val="FFFF00"/>
                </a:solidFill>
                <a:latin typeface="Arial Black" pitchFamily="34" charset="0"/>
              </a:rPr>
              <a:t>imaging characteristics of TTC</a:t>
            </a:r>
            <a:endParaRPr lang="en-GB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7156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Chest pain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ECG changes (STE, STD, TWI)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Slightly raised </a:t>
            </a:r>
            <a:r>
              <a:rPr lang="en-GB" sz="28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Troponin</a:t>
            </a: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Transient LV dysfunction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TTC imitates ACS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Webdings" pitchFamily="18" charset="2"/>
              <a:buChar char=""/>
            </a:pPr>
            <a:r>
              <a:rPr lang="en-GB" sz="28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Frequently misdiagnosed as an acute coronary syndrome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24935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FFFF00"/>
                </a:solidFill>
                <a:latin typeface="Arial Black" pitchFamily="34" charset="0"/>
              </a:rPr>
              <a:t>The diagnostic criteria according to Mayo Clinic are as follows: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775"/>
            <a:ext cx="8353301" cy="48958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New abnormalities on ECG (ST-segment elevation and/or T-wave inversion) and/or cardiac 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Troponin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elevation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Transient (reversible) 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akinesia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or 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dyskinesia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of the left ventricular mid segments, eventually also with involvement of the apex, independently of vascular distribution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Absence of obstructive coronary artery disease at coronary angiography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Absence of 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Myocarditis</a:t>
            </a: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 or </a:t>
            </a:r>
            <a:r>
              <a:rPr lang="en-GB" sz="2000" b="1" dirty="0" err="1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Pheochromocytoma</a:t>
            </a:r>
            <a:endParaRPr lang="en-GB" sz="20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endParaRPr lang="en-GB" sz="2000" b="1" dirty="0" smtClean="0">
              <a:solidFill>
                <a:srgbClr val="333399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"/>
            </a:pPr>
            <a:r>
              <a:rPr lang="en-GB" sz="2000" b="1" dirty="0" smtClean="0">
                <a:solidFill>
                  <a:srgbClr val="333399"/>
                </a:solidFill>
                <a:latin typeface="Aharoni" pitchFamily="2" charset="-79"/>
                <a:cs typeface="Aharoni" pitchFamily="2" charset="-79"/>
              </a:rPr>
              <a:t>Original criteria also included an absence of head injury or intracranial haemorrhage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1321</TotalTime>
  <Words>930</Words>
  <Application>Microsoft Office PowerPoint</Application>
  <PresentationFormat>Předvádění na obrazovce 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  <vt:variant>
        <vt:lpstr>Vlastní prezentace</vt:lpstr>
      </vt:variant>
      <vt:variant>
        <vt:i4>9</vt:i4>
      </vt:variant>
    </vt:vector>
  </HeadingPairs>
  <TitlesOfParts>
    <vt:vector size="40" baseType="lpstr">
      <vt:lpstr>Eclipse</vt:lpstr>
      <vt:lpstr>Metro</vt:lpstr>
      <vt:lpstr>Snímek 1</vt:lpstr>
      <vt:lpstr>Tako Tsubo Cardiomyopathy</vt:lpstr>
      <vt:lpstr>        History</vt:lpstr>
      <vt:lpstr>    What Tako-Tsubo means?</vt:lpstr>
      <vt:lpstr>Snímek 5</vt:lpstr>
      <vt:lpstr>Epidemiology</vt:lpstr>
      <vt:lpstr>Etiology&amp;pathophysiology</vt:lpstr>
      <vt:lpstr>Clinical and imaging characteristics of TTC</vt:lpstr>
      <vt:lpstr>The diagnostic criteria according to Mayo Clinic are as follows:</vt:lpstr>
      <vt:lpstr>Treatment</vt:lpstr>
      <vt:lpstr>Prognosis</vt:lpstr>
      <vt:lpstr>Complications</vt:lpstr>
      <vt:lpstr>Snímek 13</vt:lpstr>
      <vt:lpstr>Case presentation</vt:lpstr>
      <vt:lpstr>Case presentation</vt:lpstr>
      <vt:lpstr>Case presentation </vt:lpstr>
      <vt:lpstr>Case presentation</vt:lpstr>
      <vt:lpstr>Conclusion</vt:lpstr>
      <vt:lpstr>References</vt:lpstr>
      <vt:lpstr>Snímek 20</vt:lpstr>
      <vt:lpstr>What support Catecholamine mediated theory?</vt:lpstr>
      <vt:lpstr>What support micro-vaso-constriction theory?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Katecholamin Theory</vt:lpstr>
      <vt:lpstr>Vasoconstriction theory</vt:lpstr>
      <vt:lpstr>ECHO on admission</vt:lpstr>
      <vt:lpstr>ECG on admission</vt:lpstr>
      <vt:lpstr>Coro Angiogram</vt:lpstr>
      <vt:lpstr>ECHO 2/52</vt:lpstr>
      <vt:lpstr>CMRI</vt:lpstr>
      <vt:lpstr>Echo 5/52</vt:lpstr>
      <vt:lpstr>ECG 5/52 after D/C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Tako Tsubo Cardiomyopatie</dc:title>
  <dc:creator>QADEER</dc:creator>
  <cp:lastModifiedBy>user</cp:lastModifiedBy>
  <cp:revision>111</cp:revision>
  <dcterms:created xsi:type="dcterms:W3CDTF">2009-06-20T20:08:46Z</dcterms:created>
  <dcterms:modified xsi:type="dcterms:W3CDTF">2015-07-27T20:59:16Z</dcterms:modified>
</cp:coreProperties>
</file>