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>
      <p:cViewPr>
        <p:scale>
          <a:sx n="82" d="100"/>
          <a:sy n="82" d="100"/>
        </p:scale>
        <p:origin x="-87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D0800A-37CA-43E6-90ED-8AF2577F6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D4AB516-5CE2-4622-8FBC-6215FCA92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CA7102-E348-4DA4-93F1-91203A6D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690AB8-BCCD-41D4-84C2-C0430B42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0F0CBC-46D9-4C9D-BA6C-CA148CE07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937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4264F4-948A-40F0-82CB-0269531C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9E0F4D7-80BE-418E-B692-32933E6AC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0FD16B-612F-451F-8E96-6393DBBA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6723E2-B82C-4564-9BCD-5F922738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0C2D8D-8AE4-4A2E-A026-CD9ECB55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241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28798BD-68F7-4572-BD84-5C6BF554A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24128A-D246-4181-B688-157EA11F0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5A1C2B-2C26-4689-8B5D-73958CFE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A45A1E-7B6C-4A84-A6A1-04D9BA83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75F172-FC16-499C-BB0B-886AB45C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435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979CD8-817D-493A-8B74-AD98A8E7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4BC1D0-DA17-4F2F-9BB2-EBAC52143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9552E5-E8E9-4E97-8BA0-39CF02A61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675047-B4FD-4B13-9FE0-7734077CB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1CEE10-2F29-42EB-899B-70DA9B52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538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FFE73A-F41F-4F36-8265-054175B06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CC9514-F4D3-44EB-BF57-309A19BF6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842763-18BE-4E23-B80A-83A0883EC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217771-D837-4A22-9EC1-05A3E8A3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E0D4DF-FB77-4914-8908-FB4CA039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030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54BA42-C7BE-46FC-A57A-888A57EE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E8B202-94D9-4E7C-A801-A9D6CA00F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BFE1C01-596F-4909-B586-DD82BA475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A6F385D-DCC3-4CDD-A8B7-4EE5FCD5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1201487-C773-44C3-88CF-88EE5FBB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D49442-C194-481D-941D-D682813F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526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C732C2-FF35-4728-9F32-11F778381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7BF9F8-D7F9-4C50-8E5B-CF0CE4B22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611E12B-8FDA-43FE-A67B-B9EF1C74E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2985523-672C-49CD-97C9-B3C5923F9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70601C-DCBA-44A5-96C2-EAE2B60494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B29F3E3-5287-42DD-9E0B-58D8D1075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44CB29E-B06A-4B6F-B904-481FEB40A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A8C2068-8F2D-4730-AF22-B122A96FE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423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D7FB7A-2301-435B-8209-7B94D245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56FC22D-5E8A-4EB5-9F1E-8D00BC4A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A32CB21-E9C8-4E3E-8426-FB4B97E2E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75383EB-7BC9-4444-9698-E1EC66F57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16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34538A1-5843-408A-962E-03BF6130D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37FC3E8-2158-4572-85E3-10302B26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A9C497-C7E4-4B3B-BBC8-F0176657C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211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C612A0-E55C-430E-B964-04D379A88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6DEB37-2E38-48DE-901E-3F80A5A5B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5124B55-7E60-4039-AFD2-13867019E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88CC3CD-C2AD-4C45-BF9B-01C285730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627D9A-8877-4AF6-A144-2ABA5E71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8304C37-4180-4A66-B140-48B410AE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115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0681D0-6B31-4319-BDA2-13BE0E3F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24DD556-54A0-48D3-AA6D-FAF93938A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6AFF7F7-984D-45F4-B099-22EF5FDFF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26B8F4-BAA1-41F5-B9B0-6DE05AB6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CA9-FEF2-4795-AEFE-30EE8EEE08AF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C96341-0684-4F33-99F1-162E84EE1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F3F2C1-20B3-48A5-9211-F83CD4441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C20-55F7-4866-B448-CB22BF4C21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846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8994DA2-8787-4D5D-A495-7C0E7A38C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1F481C-C336-4F24-840D-0AAE0BA9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BC8ABE-21AF-46B7-950C-007080179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ECCA9-FEF2-4795-AEFE-30EE8EEE08AF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6C2EBE-1B01-4288-A6FF-C97B43965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8F978A-50D7-4733-B4B8-6DCC8E203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11C20-55F7-4866-B448-CB22BF4C21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614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uclearchemistry.conferenceseries.com/events-list/an-introduction-to-nuclear-medicin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.png"/><Relationship Id="rId7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2C9996E-036E-4C43-8D72-415E732B95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3B49DC3-13A0-4C66-B053-4C7AF2A0C26E}"/>
              </a:ext>
            </a:extLst>
          </p:cNvPr>
          <p:cNvSpPr/>
          <p:nvPr/>
        </p:nvSpPr>
        <p:spPr>
          <a:xfrm>
            <a:off x="10113564" y="0"/>
            <a:ext cx="2078436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8835F3F-A53C-4D66-A1EA-845FF3161C15}"/>
              </a:ext>
            </a:extLst>
          </p:cNvPr>
          <p:cNvSpPr/>
          <p:nvPr/>
        </p:nvSpPr>
        <p:spPr>
          <a:xfrm>
            <a:off x="-165312" y="16"/>
            <a:ext cx="47568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BE9AC8D-EF4F-40EE-B1D7-BF0DE66AD0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0" y="200128"/>
            <a:ext cx="2262711" cy="2485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830AFCC-753E-436B-865D-AE357331D9E1}"/>
              </a:ext>
            </a:extLst>
          </p:cNvPr>
          <p:cNvSpPr txBox="1"/>
          <p:nvPr/>
        </p:nvSpPr>
        <p:spPr>
          <a:xfrm>
            <a:off x="-104914" y="6021288"/>
            <a:ext cx="4749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MAIL:</a:t>
            </a:r>
            <a:r>
              <a:rPr lang="en-IN" sz="1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nuclearchemistry@sciencesum</a:t>
            </a:r>
            <a:endParaRPr lang="en-IN" sz="1400" i="1" u="none" strike="noStrike" baseline="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1400" b="1" u="none" strike="noStrike" baseline="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URL:</a:t>
            </a:r>
            <a:r>
              <a:rPr lang="en-IN" sz="1400" b="1" u="none" strike="noStrike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https://nuclearchemistry.conferenceseries.com</a:t>
            </a:r>
            <a:r>
              <a:rPr lang="en-IN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IN" sz="13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IN" sz="13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E35A8FE-E479-4378-8D19-D85AA420740C}"/>
              </a:ext>
            </a:extLst>
          </p:cNvPr>
          <p:cNvSpPr txBox="1"/>
          <p:nvPr/>
        </p:nvSpPr>
        <p:spPr>
          <a:xfrm rot="16200000">
            <a:off x="8299530" y="3046604"/>
            <a:ext cx="578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spc="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Nuclear Chemistry 2022</a:t>
            </a:r>
            <a:endParaRPr lang="en-IN" sz="1600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82FFD3B-FDF9-4054-B42D-8FDB8BA2010E}"/>
              </a:ext>
            </a:extLst>
          </p:cNvPr>
          <p:cNvSpPr txBox="1"/>
          <p:nvPr/>
        </p:nvSpPr>
        <p:spPr>
          <a:xfrm>
            <a:off x="-36109" y="2289875"/>
            <a:ext cx="447592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spc="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IN" sz="1600" spc="300" baseline="3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1600" spc="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Conference </a:t>
            </a:r>
            <a:r>
              <a:rPr lang="en-IN" sz="1600" spc="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pPr algn="ctr"/>
            <a:r>
              <a:rPr lang="en-IN" sz="3600" b="1" spc="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Nuclear&amp; Radio</a:t>
            </a:r>
          </a:p>
          <a:p>
            <a:pPr algn="ctr"/>
            <a:r>
              <a:rPr lang="en-IN" sz="3600" b="1" spc="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  <a:endParaRPr lang="en-IN" sz="3600" b="1" spc="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1100" b="0" i="0" u="none" strike="noStrike" baseline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 7-8 , 2022</a:t>
            </a:r>
            <a:r>
              <a:rPr lang="en-IN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Barcelona, </a:t>
            </a:r>
            <a:r>
              <a:rPr lang="en-IN" sz="16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spain</a:t>
            </a:r>
            <a:endParaRPr lang="en-IN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 i="0" u="none" strike="noStrike" baseline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Theme: </a:t>
            </a:r>
          </a:p>
          <a:p>
            <a:pPr algn="ctr"/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Emphasizing Novel Researches and Frontline Advances of Nuclear and Radiochemistry</a:t>
            </a:r>
          </a:p>
          <a:p>
            <a:pPr algn="ctr"/>
            <a:endParaRPr lang="en-US" sz="16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B936510-9D27-4F4A-81AD-51A3649FFA75}"/>
              </a:ext>
            </a:extLst>
          </p:cNvPr>
          <p:cNvSpPr/>
          <p:nvPr/>
        </p:nvSpPr>
        <p:spPr>
          <a:xfrm>
            <a:off x="944881" y="1183366"/>
            <a:ext cx="3206904" cy="81224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D055272-1657-4CA2-8F8A-9C7BCF7F0FC2}"/>
              </a:ext>
            </a:extLst>
          </p:cNvPr>
          <p:cNvSpPr/>
          <p:nvPr/>
        </p:nvSpPr>
        <p:spPr>
          <a:xfrm>
            <a:off x="3805316" y="1017059"/>
            <a:ext cx="3437147" cy="81224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71623A0-E770-445B-A211-6EBDA504AC7B}"/>
              </a:ext>
            </a:extLst>
          </p:cNvPr>
          <p:cNvSpPr/>
          <p:nvPr/>
        </p:nvSpPr>
        <p:spPr>
          <a:xfrm>
            <a:off x="1168400" y="1091321"/>
            <a:ext cx="5760719" cy="812240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4FC4FD2-2ECC-4712-AF0F-96A5DDAAEF84}"/>
              </a:ext>
            </a:extLst>
          </p:cNvPr>
          <p:cNvSpPr txBox="1"/>
          <p:nvPr/>
        </p:nvSpPr>
        <p:spPr>
          <a:xfrm>
            <a:off x="1168400" y="1192921"/>
            <a:ext cx="5760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0" i="0" u="none" strike="noStrike" baseline="0" dirty="0">
                <a:solidFill>
                  <a:schemeClr val="bg1"/>
                </a:solidFill>
                <a:latin typeface="Arial Black" panose="020B0A04020102020204" pitchFamily="34" charset="0"/>
              </a:rPr>
              <a:t>TENTATIVE PROGRAM</a:t>
            </a:r>
            <a:endParaRPr lang="en-IN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0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D72801D-5D07-4412-BE43-EFEDCAAAE5D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CC11E95-01DB-4515-8FB9-5D0AD16AB51E}"/>
              </a:ext>
            </a:extLst>
          </p:cNvPr>
          <p:cNvSpPr/>
          <p:nvPr/>
        </p:nvSpPr>
        <p:spPr>
          <a:xfrm>
            <a:off x="739248" y="729205"/>
            <a:ext cx="10713504" cy="53781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6AA9459-6A83-4A94-A3B3-612132680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304228"/>
            <a:ext cx="2301634" cy="2555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459652E-E2BC-4099-A61F-848554C78BF5}"/>
              </a:ext>
            </a:extLst>
          </p:cNvPr>
          <p:cNvSpPr/>
          <p:nvPr/>
        </p:nvSpPr>
        <p:spPr>
          <a:xfrm>
            <a:off x="1074045" y="896564"/>
            <a:ext cx="2141635" cy="408107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961A0F3-DFDC-4ACB-B3E0-AFEEFFCA63E5}"/>
              </a:ext>
            </a:extLst>
          </p:cNvPr>
          <p:cNvSpPr txBox="1"/>
          <p:nvPr/>
        </p:nvSpPr>
        <p:spPr>
          <a:xfrm>
            <a:off x="1074045" y="953557"/>
            <a:ext cx="214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1</a:t>
            </a:r>
            <a:endParaRPr lang="en-IN" sz="1400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3287561-10D4-44D1-953A-232C41475070}"/>
              </a:ext>
            </a:extLst>
          </p:cNvPr>
          <p:cNvSpPr txBox="1"/>
          <p:nvPr/>
        </p:nvSpPr>
        <p:spPr>
          <a:xfrm>
            <a:off x="4151784" y="996894"/>
            <a:ext cx="7163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spc="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THURSDAY,8</a:t>
            </a:r>
            <a:r>
              <a:rPr lang="en-US" sz="1400" b="1" spc="600" baseline="30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b="1" spc="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Dec,2022</a:t>
            </a:r>
            <a:endParaRPr lang="en-IN" sz="1400" b="1" spc="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6F7F6E7-365B-413C-939A-0994EF05B66D}"/>
              </a:ext>
            </a:extLst>
          </p:cNvPr>
          <p:cNvCxnSpPr/>
          <p:nvPr/>
        </p:nvCxnSpPr>
        <p:spPr>
          <a:xfrm>
            <a:off x="1074045" y="1304671"/>
            <a:ext cx="10043909" cy="0"/>
          </a:xfrm>
          <a:prstGeom prst="line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6">
            <a:extLst>
              <a:ext uri="{FF2B5EF4-FFF2-40B4-BE49-F238E27FC236}">
                <a16:creationId xmlns="" xmlns:a16="http://schemas.microsoft.com/office/drawing/2014/main" id="{A151B89E-F141-497B-A951-9AA9362A1211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34945805"/>
              </p:ext>
            </p:extLst>
          </p:nvPr>
        </p:nvGraphicFramePr>
        <p:xfrm>
          <a:off x="1074045" y="1430799"/>
          <a:ext cx="10043909" cy="4606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587">
                  <a:extLst>
                    <a:ext uri="{9D8B030D-6E8A-4147-A177-3AD203B41FA5}">
                      <a16:colId xmlns="" xmlns:a16="http://schemas.microsoft.com/office/drawing/2014/main" val="345336078"/>
                    </a:ext>
                  </a:extLst>
                </a:gridCol>
                <a:gridCol w="4167161">
                  <a:extLst>
                    <a:ext uri="{9D8B030D-6E8A-4147-A177-3AD203B41FA5}">
                      <a16:colId xmlns="" xmlns:a16="http://schemas.microsoft.com/office/drawing/2014/main" val="2859743751"/>
                    </a:ext>
                  </a:extLst>
                </a:gridCol>
                <a:gridCol w="4167161">
                  <a:extLst>
                    <a:ext uri="{9D8B030D-6E8A-4147-A177-3AD203B41FA5}">
                      <a16:colId xmlns="" xmlns:a16="http://schemas.microsoft.com/office/drawing/2014/main" val="2389496667"/>
                    </a:ext>
                  </a:extLst>
                </a:gridCol>
              </a:tblGrid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08:30-09:00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11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Registrations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9224607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09:00-09:30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Introduction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4553047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09:00-09:30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COFFEE BREAK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9219430"/>
                  </a:ext>
                </a:extLst>
              </a:tr>
              <a:tr h="450832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09:50-11:50</a:t>
                      </a:r>
                    </a:p>
                    <a:p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01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KEYNOTE LECTURES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963534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09:00-09:30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Introduction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2689134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09:00-09:30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02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9900782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11:50-13:10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01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02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88544254"/>
                  </a:ext>
                </a:extLst>
              </a:tr>
              <a:tr h="624229">
                <a:tc>
                  <a:txBody>
                    <a:bodyPr/>
                    <a:lstStyle/>
                    <a:p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200" u="none" strike="noStrik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Radioactive Decay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200" u="none" strike="noStrik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Nuclear Reaction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200" u="none" strike="noStrik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 Introduction to Nuclear Medicin</a:t>
                      </a:r>
                      <a:r>
                        <a:rPr lang="en-US" sz="1200" u="none" strike="noStrik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 tooltip="An Introduction to Nuclear Medicine"/>
                        </a:rPr>
                        <a:t>e</a:t>
                      </a:r>
                      <a:endParaRPr lang="en-IN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Physicochemical Application of Radiotracer Methods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Isotopes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Industrial Application of Radioisotopes</a:t>
                      </a:r>
                      <a:endParaRPr lang="en-IN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824414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03:10-13:15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GROUP PHOTO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4411038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13:15-14:00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LUNCH BREAK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5412555"/>
                  </a:ext>
                </a:extLst>
              </a:tr>
              <a:tr h="333063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11:50-13:10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01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02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0980752"/>
                  </a:ext>
                </a:extLst>
              </a:tr>
              <a:tr h="624229">
                <a:tc>
                  <a:txBody>
                    <a:bodyPr/>
                    <a:lstStyle/>
                    <a:p>
                      <a:endParaRPr lang="en-IN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Coordination chemistry of the radioactive elements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Radionuclide speciation 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Technical Aspects of Analytical Chemistry</a:t>
                      </a:r>
                      <a:endParaRPr lang="en-IN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Radiopharmaceutical chemistry, labeled compounds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Production and application of radionuclides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Radiation chemistry</a:t>
                      </a:r>
                      <a:endParaRPr lang="en-IN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94071269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16:00-16:20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COFFEE BREAK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2983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19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D72801D-5D07-4412-BE43-EFEDCAAAE5D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CC11E95-01DB-4515-8FB9-5D0AD16AB51E}"/>
              </a:ext>
            </a:extLst>
          </p:cNvPr>
          <p:cNvSpPr/>
          <p:nvPr/>
        </p:nvSpPr>
        <p:spPr>
          <a:xfrm>
            <a:off x="739248" y="729205"/>
            <a:ext cx="10713504" cy="53781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6AA9459-6A83-4A94-A3B3-612132680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304228"/>
            <a:ext cx="2301634" cy="2555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459652E-E2BC-4099-A61F-848554C78BF5}"/>
              </a:ext>
            </a:extLst>
          </p:cNvPr>
          <p:cNvSpPr/>
          <p:nvPr/>
        </p:nvSpPr>
        <p:spPr>
          <a:xfrm>
            <a:off x="1074045" y="896564"/>
            <a:ext cx="2141635" cy="408107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961A0F3-DFDC-4ACB-B3E0-AFEEFFCA63E5}"/>
              </a:ext>
            </a:extLst>
          </p:cNvPr>
          <p:cNvSpPr txBox="1"/>
          <p:nvPr/>
        </p:nvSpPr>
        <p:spPr>
          <a:xfrm>
            <a:off x="1074045" y="953557"/>
            <a:ext cx="214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2</a:t>
            </a:r>
            <a:endParaRPr lang="en-IN" sz="1400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3287561-10D4-44D1-953A-232C41475070}"/>
              </a:ext>
            </a:extLst>
          </p:cNvPr>
          <p:cNvSpPr txBox="1"/>
          <p:nvPr/>
        </p:nvSpPr>
        <p:spPr>
          <a:xfrm>
            <a:off x="3954927" y="965763"/>
            <a:ext cx="7163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spc="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THURSHDAY,8</a:t>
            </a:r>
            <a:r>
              <a:rPr lang="en-US" sz="1400" b="1" spc="600" baseline="30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b="1" spc="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Dec,2022 </a:t>
            </a:r>
            <a:endParaRPr lang="en-IN" sz="1400" b="1" spc="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6F7F6E7-365B-413C-939A-0994EF05B66D}"/>
              </a:ext>
            </a:extLst>
          </p:cNvPr>
          <p:cNvCxnSpPr/>
          <p:nvPr/>
        </p:nvCxnSpPr>
        <p:spPr>
          <a:xfrm>
            <a:off x="1074045" y="1304671"/>
            <a:ext cx="10043909" cy="0"/>
          </a:xfrm>
          <a:prstGeom prst="line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6">
            <a:extLst>
              <a:ext uri="{FF2B5EF4-FFF2-40B4-BE49-F238E27FC236}">
                <a16:creationId xmlns="" xmlns:a16="http://schemas.microsoft.com/office/drawing/2014/main" id="{A151B89E-F141-497B-A951-9AA9362A1211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44562297"/>
              </p:ext>
            </p:extLst>
          </p:nvPr>
        </p:nvGraphicFramePr>
        <p:xfrm>
          <a:off x="1074045" y="1430799"/>
          <a:ext cx="10043909" cy="4499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587">
                  <a:extLst>
                    <a:ext uri="{9D8B030D-6E8A-4147-A177-3AD203B41FA5}">
                      <a16:colId xmlns="" xmlns:a16="http://schemas.microsoft.com/office/drawing/2014/main" val="345336078"/>
                    </a:ext>
                  </a:extLst>
                </a:gridCol>
                <a:gridCol w="4167161">
                  <a:extLst>
                    <a:ext uri="{9D8B030D-6E8A-4147-A177-3AD203B41FA5}">
                      <a16:colId xmlns="" xmlns:a16="http://schemas.microsoft.com/office/drawing/2014/main" val="2859743751"/>
                    </a:ext>
                  </a:extLst>
                </a:gridCol>
                <a:gridCol w="4167161">
                  <a:extLst>
                    <a:ext uri="{9D8B030D-6E8A-4147-A177-3AD203B41FA5}">
                      <a16:colId xmlns="" xmlns:a16="http://schemas.microsoft.com/office/drawing/2014/main" val="2389496667"/>
                    </a:ext>
                  </a:extLst>
                </a:gridCol>
              </a:tblGrid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08:30-09:00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11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Registrations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9224607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09:00-09:30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Introduction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4553047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09:00-09:30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COFFEE BREAK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9219430"/>
                  </a:ext>
                </a:extLst>
              </a:tr>
              <a:tr h="450832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09:50-11:50</a:t>
                      </a:r>
                    </a:p>
                    <a:p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01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KEYNOTE LECTURES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963534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09:00-09:30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Introduction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2689134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09:00-09:30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02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9900782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11:50-13:10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01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02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88544254"/>
                  </a:ext>
                </a:extLst>
              </a:tr>
              <a:tr h="624229">
                <a:tc>
                  <a:txBody>
                    <a:bodyPr/>
                    <a:lstStyle/>
                    <a:p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Environmental radioecology</a:t>
                      </a:r>
                    </a:p>
                    <a:p>
                      <a:pPr algn="ctr"/>
                      <a:r>
                        <a:rPr lang="en-I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Radiation detection and imaging</a:t>
                      </a:r>
                    </a:p>
                    <a:p>
                      <a:pPr algn="ctr"/>
                      <a:r>
                        <a:rPr lang="en-I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Radiochemical analysis</a:t>
                      </a:r>
                      <a:endParaRPr lang="en-IN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Advanced chemistry</a:t>
                      </a:r>
                    </a:p>
                    <a:p>
                      <a:pPr 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Nuclear forensics</a:t>
                      </a:r>
                    </a:p>
                    <a:p>
                      <a:pPr 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Radionuclides in the environment, radioecology</a:t>
                      </a:r>
                      <a:endParaRPr lang="en-IN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824414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IN" sz="1100" b="0" i="0" u="none" strike="noStrike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3:10-13:15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GROUP PHOTO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4411038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13:15-14:00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LUNCH BREAK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5412555"/>
                  </a:ext>
                </a:extLst>
              </a:tr>
              <a:tr h="271977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11:50-13:10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01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MEETING Hall 02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0980752"/>
                  </a:ext>
                </a:extLst>
              </a:tr>
              <a:tr h="624229">
                <a:tc>
                  <a:txBody>
                    <a:bodyPr/>
                    <a:lstStyle/>
                    <a:p>
                      <a:endParaRPr lang="en-IN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Nuclear analytical methods</a:t>
                      </a:r>
                    </a:p>
                    <a:p>
                      <a:pPr 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Chemistry of actinide elements</a:t>
                      </a:r>
                    </a:p>
                    <a:p>
                      <a:pPr 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Chemistry of Trans actinide</a:t>
                      </a:r>
                      <a:endParaRPr lang="en-IN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Radiation detection and imaging</a:t>
                      </a:r>
                    </a:p>
                    <a:p>
                      <a:pPr 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Nuclear Chemistry</a:t>
                      </a:r>
                    </a:p>
                    <a:p>
                      <a:pPr 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Nuclear Energy Production</a:t>
                      </a:r>
                      <a:endParaRPr lang="en-IN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94071269"/>
                  </a:ext>
                </a:extLst>
              </a:tr>
              <a:tr h="277436">
                <a:tc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16:00-16:20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COFFEE BREAK</a:t>
                      </a:r>
                      <a:endParaRPr lang="en-IN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2983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199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76900B5-8B20-4415-BD27-7EEC0903E7C9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273AF27-2E22-4F3E-8C78-6901249FD160}"/>
              </a:ext>
            </a:extLst>
          </p:cNvPr>
          <p:cNvSpPr/>
          <p:nvPr/>
        </p:nvSpPr>
        <p:spPr>
          <a:xfrm>
            <a:off x="739248" y="676795"/>
            <a:ext cx="10713504" cy="53781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err="1"/>
              <a:t>nuclearchemistry@sciencesum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03AC694-DBB9-4C54-B734-54041C4D9A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304228"/>
            <a:ext cx="2301634" cy="2555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4C68F38-43A9-4D71-A47D-D805F3978F82}"/>
              </a:ext>
            </a:extLst>
          </p:cNvPr>
          <p:cNvSpPr/>
          <p:nvPr/>
        </p:nvSpPr>
        <p:spPr>
          <a:xfrm>
            <a:off x="3215680" y="862223"/>
            <a:ext cx="5760640" cy="55799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0BBCEC4-72C4-4721-B56B-58466717B418}"/>
              </a:ext>
            </a:extLst>
          </p:cNvPr>
          <p:cNvSpPr txBox="1"/>
          <p:nvPr/>
        </p:nvSpPr>
        <p:spPr>
          <a:xfrm>
            <a:off x="3215680" y="980728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ORGANISING COMMITTEE MEMBERS</a:t>
            </a:r>
            <a:endParaRPr lang="en-IN" sz="1400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2E65106-4528-4C1D-A089-319D5BC847E2}"/>
              </a:ext>
            </a:extLst>
          </p:cNvPr>
          <p:cNvSpPr txBox="1"/>
          <p:nvPr/>
        </p:nvSpPr>
        <p:spPr>
          <a:xfrm>
            <a:off x="1700284" y="2955316"/>
            <a:ext cx="173142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Maria Eugênia Gimenez Boscov</a:t>
            </a:r>
          </a:p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Department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Department of Structural 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Engineering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8664298-B715-402E-9CA3-716EE10EF3BE}"/>
              </a:ext>
            </a:extLst>
          </p:cNvPr>
          <p:cNvSpPr txBox="1"/>
          <p:nvPr/>
        </p:nvSpPr>
        <p:spPr>
          <a:xfrm>
            <a:off x="6183399" y="3011938"/>
            <a:ext cx="165618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b="1" dirty="0">
                <a:latin typeface="Times New Roman" pitchFamily="18" charset="0"/>
                <a:cs typeface="Times New Roman" pitchFamily="18" charset="0"/>
              </a:rPr>
              <a:t>Meot Francois</a:t>
            </a:r>
            <a:r>
              <a:rPr lang="en-IN" sz="1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1000" dirty="0">
                <a:latin typeface="Times New Roman" pitchFamily="18" charset="0"/>
                <a:cs typeface="Times New Roman" pitchFamily="18" charset="0"/>
              </a:rPr>
            </a:br>
            <a:r>
              <a:rPr lang="en-IN" sz="1000" dirty="0">
                <a:latin typeface="Times New Roman" pitchFamily="18" charset="0"/>
                <a:cs typeface="Times New Roman" pitchFamily="18" charset="0"/>
              </a:rPr>
              <a:t>Brookhaven </a:t>
            </a:r>
            <a:r>
              <a:rPr lang="en-IN" sz="1000" dirty="0" smtClean="0">
                <a:latin typeface="Times New Roman" pitchFamily="18" charset="0"/>
                <a:cs typeface="Times New Roman" pitchFamily="18" charset="0"/>
              </a:rPr>
              <a:t>National </a:t>
            </a:r>
            <a:r>
              <a:rPr lang="en-IN" sz="1100" dirty="0" smtClean="0">
                <a:latin typeface="Times New Roman" pitchFamily="18" charset="0"/>
                <a:cs typeface="Times New Roman" pitchFamily="18" charset="0"/>
              </a:rPr>
              <a:t>Laboratory</a:t>
            </a:r>
            <a:r>
              <a:rPr lang="en-IN" sz="1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1000" dirty="0">
                <a:latin typeface="Times New Roman" pitchFamily="18" charset="0"/>
                <a:cs typeface="Times New Roman" pitchFamily="18" charset="0"/>
              </a:rPr>
            </a:br>
            <a:r>
              <a:rPr lang="en-IN" sz="1000" dirty="0">
                <a:latin typeface="Times New Roman" pitchFamily="18" charset="0"/>
                <a:cs typeface="Times New Roman" pitchFamily="18" charset="0"/>
              </a:rPr>
              <a:t>USA</a:t>
            </a:r>
            <a:endParaRPr lang="en-I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4F8F582-B1B4-4DB1-89D4-85BEBC33A655}"/>
              </a:ext>
            </a:extLst>
          </p:cNvPr>
          <p:cNvSpPr txBox="1"/>
          <p:nvPr/>
        </p:nvSpPr>
        <p:spPr>
          <a:xfrm>
            <a:off x="3809399" y="2955316"/>
            <a:ext cx="210378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Ioan Iorga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000" dirty="0">
                <a:latin typeface="Times New Roman" pitchFamily="18" charset="0"/>
                <a:cs typeface="Times New Roman" pitchFamily="18" charset="0"/>
              </a:rPr>
            </a:b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senior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researcher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000" dirty="0">
                <a:latin typeface="Times New Roman" pitchFamily="18" charset="0"/>
                <a:cs typeface="Times New Roman" pitchFamily="18" charset="0"/>
              </a:rPr>
            </a:b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Romania</a:t>
            </a:r>
            <a:endParaRPr lang="en-I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9EB551A-9BD7-491A-99EC-49028DE55A55}"/>
              </a:ext>
            </a:extLst>
          </p:cNvPr>
          <p:cNvSpPr txBox="1"/>
          <p:nvPr/>
        </p:nvSpPr>
        <p:spPr>
          <a:xfrm>
            <a:off x="1631504" y="5075958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Albina I. Orlova</a:t>
            </a:r>
            <a:r>
              <a:rPr lang="en-IN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1100" dirty="0">
                <a:latin typeface="Times New Roman" pitchFamily="18" charset="0"/>
                <a:cs typeface="Times New Roman" pitchFamily="18" charset="0"/>
              </a:rPr>
            </a:br>
            <a:r>
              <a:rPr lang="en-IN" sz="1100" dirty="0">
                <a:latin typeface="Times New Roman" pitchFamily="18" charset="0"/>
                <a:cs typeface="Times New Roman" pitchFamily="18" charset="0"/>
              </a:rPr>
              <a:t>Nizhny Novgorod State university, Russia</a:t>
            </a:r>
            <a:r>
              <a:rPr lang="en-IN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1100" dirty="0">
                <a:latin typeface="Times New Roman" pitchFamily="18" charset="0"/>
                <a:cs typeface="Times New Roman" pitchFamily="18" charset="0"/>
              </a:rPr>
            </a:br>
            <a:r>
              <a:rPr lang="en-IN" sz="1100" dirty="0">
                <a:latin typeface="Times New Roman" pitchFamily="18" charset="0"/>
                <a:cs typeface="Times New Roman" pitchFamily="18" charset="0"/>
              </a:rPr>
              <a:t>Russia</a:t>
            </a:r>
            <a:endParaRPr lang="en-I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336BA33-A7EC-4D5F-86D1-5A25F8B74658}"/>
              </a:ext>
            </a:extLst>
          </p:cNvPr>
          <p:cNvSpPr txBox="1"/>
          <p:nvPr/>
        </p:nvSpPr>
        <p:spPr>
          <a:xfrm>
            <a:off x="6339086" y="5116394"/>
            <a:ext cx="170113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Turan </a:t>
            </a:r>
            <a:r>
              <a:rPr lang="en-IN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Unak</a:t>
            </a:r>
            <a:endParaRPr lang="en-IN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</a:t>
            </a:r>
          </a:p>
          <a:p>
            <a:pPr algn="ctr"/>
            <a:r>
              <a:rPr lang="en-I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chemistry 2016</a:t>
            </a:r>
            <a:endParaRPr lang="en-I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0D9D6B8-F114-4DF0-9DD4-F1DDE9DAE015}"/>
              </a:ext>
            </a:extLst>
          </p:cNvPr>
          <p:cNvSpPr txBox="1"/>
          <p:nvPr/>
        </p:nvSpPr>
        <p:spPr>
          <a:xfrm>
            <a:off x="9192344" y="5116394"/>
            <a:ext cx="1352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b="1" dirty="0" smtClean="0">
                <a:latin typeface="Times New Roman" pitchFamily="18" charset="0"/>
                <a:cs typeface="Times New Roman" pitchFamily="18" charset="0"/>
              </a:rPr>
              <a:t>Vladimir </a:t>
            </a:r>
            <a:r>
              <a:rPr lang="en-IN" sz="1100" b="1" dirty="0" err="1" smtClean="0">
                <a:latin typeface="Times New Roman" pitchFamily="18" charset="0"/>
                <a:cs typeface="Times New Roman" pitchFamily="18" charset="0"/>
              </a:rPr>
              <a:t>Zaichick</a:t>
            </a:r>
            <a:r>
              <a:rPr lang="en-IN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100" dirty="0" smtClean="0">
                <a:latin typeface="Times New Roman" pitchFamily="18" charset="0"/>
                <a:cs typeface="Times New Roman" pitchFamily="18" charset="0"/>
              </a:rPr>
              <a:t>Professor </a:t>
            </a:r>
            <a:r>
              <a:rPr lang="en-IN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1100" dirty="0">
                <a:latin typeface="Times New Roman" pitchFamily="18" charset="0"/>
                <a:cs typeface="Times New Roman" pitchFamily="18" charset="0"/>
              </a:rPr>
            </a:br>
            <a:r>
              <a:rPr lang="en-IN" sz="1100" dirty="0" smtClean="0">
                <a:latin typeface="Times New Roman" pitchFamily="18" charset="0"/>
                <a:cs typeface="Times New Roman" pitchFamily="18" charset="0"/>
              </a:rPr>
              <a:t>    Research </a:t>
            </a:r>
            <a:r>
              <a:rPr lang="en-IN" sz="1100" dirty="0">
                <a:latin typeface="Times New Roman" pitchFamily="18" charset="0"/>
                <a:cs typeface="Times New Roman" pitchFamily="18" charset="0"/>
              </a:rPr>
              <a:t>Centre</a:t>
            </a:r>
            <a:br>
              <a:rPr lang="en-IN" sz="1100" dirty="0">
                <a:latin typeface="Times New Roman" pitchFamily="18" charset="0"/>
                <a:cs typeface="Times New Roman" pitchFamily="18" charset="0"/>
              </a:rPr>
            </a:br>
            <a:r>
              <a:rPr lang="en-IN" sz="1100" dirty="0" smtClean="0">
                <a:latin typeface="Times New Roman" pitchFamily="18" charset="0"/>
                <a:cs typeface="Times New Roman" pitchFamily="18" charset="0"/>
              </a:rPr>
              <a:t>       RUSSIA</a:t>
            </a:r>
            <a:endParaRPr lang="en-IN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F00E953-4C6C-47B9-8DD5-6BAE212B2DF0}"/>
              </a:ext>
            </a:extLst>
          </p:cNvPr>
          <p:cNvSpPr txBox="1"/>
          <p:nvPr/>
        </p:nvSpPr>
        <p:spPr>
          <a:xfrm>
            <a:off x="3889075" y="5131636"/>
            <a:ext cx="2286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b="1" dirty="0" smtClean="0">
                <a:latin typeface="Times New Roman" pitchFamily="18" charset="0"/>
                <a:cs typeface="Times New Roman" pitchFamily="18" charset="0"/>
              </a:rPr>
              <a:t>Juan </a:t>
            </a: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Manuel Navarrete Tejero</a:t>
            </a:r>
          </a:p>
          <a:p>
            <a:pPr algn="ctr"/>
            <a:r>
              <a:rPr lang="en-IN" sz="1100" dirty="0">
                <a:latin typeface="Times New Roman" pitchFamily="18" charset="0"/>
                <a:cs typeface="Times New Roman" pitchFamily="18" charset="0"/>
              </a:rPr>
              <a:t>CEO &amp; </a:t>
            </a:r>
            <a:r>
              <a:rPr lang="en-IN" sz="1100" dirty="0" smtClean="0">
                <a:latin typeface="Times New Roman" pitchFamily="18" charset="0"/>
                <a:cs typeface="Times New Roman" pitchFamily="18" charset="0"/>
              </a:rPr>
              <a:t>Founder</a:t>
            </a:r>
          </a:p>
          <a:p>
            <a:pPr algn="ctr"/>
            <a:r>
              <a:rPr lang="en-IN" sz="1100" dirty="0" smtClean="0">
                <a:latin typeface="Times New Roman" pitchFamily="18" charset="0"/>
                <a:cs typeface="Times New Roman" pitchFamily="18" charset="0"/>
              </a:rPr>
              <a:t>@ </a:t>
            </a:r>
            <a:r>
              <a:rPr lang="en-IN" sz="1100" dirty="0">
                <a:latin typeface="Times New Roman" pitchFamily="18" charset="0"/>
                <a:cs typeface="Times New Roman" pitchFamily="18" charset="0"/>
              </a:rPr>
              <a:t>Regenerage Medicine</a:t>
            </a:r>
          </a:p>
          <a:p>
            <a:pPr algn="ctr"/>
            <a:r>
              <a:rPr lang="en-IN" sz="1100" dirty="0">
                <a:latin typeface="Times New Roman" pitchFamily="18" charset="0"/>
                <a:cs typeface="Times New Roman" pitchFamily="18" charset="0"/>
              </a:rPr>
              <a:t>Mexico</a:t>
            </a:r>
          </a:p>
          <a:p>
            <a:pPr algn="ctr"/>
            <a:endParaRPr lang="en-I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700284" y="1746576"/>
            <a:ext cx="1352761" cy="121232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07767" y="1746576"/>
            <a:ext cx="1390303" cy="120874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6209622" y="1716338"/>
            <a:ext cx="1305086" cy="123897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/>
          <p:cNvSpPr/>
          <p:nvPr/>
        </p:nvSpPr>
        <p:spPr>
          <a:xfrm>
            <a:off x="8808529" y="1770168"/>
            <a:ext cx="1247911" cy="124177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/>
          <p:cNvSpPr/>
          <p:nvPr/>
        </p:nvSpPr>
        <p:spPr>
          <a:xfrm>
            <a:off x="9048328" y="3933058"/>
            <a:ext cx="1217129" cy="121984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/>
          <p:cNvSpPr/>
          <p:nvPr/>
        </p:nvSpPr>
        <p:spPr>
          <a:xfrm>
            <a:off x="6560272" y="3933057"/>
            <a:ext cx="1191912" cy="121984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/>
          <p:cNvSpPr/>
          <p:nvPr/>
        </p:nvSpPr>
        <p:spPr>
          <a:xfrm>
            <a:off x="4245718" y="3933058"/>
            <a:ext cx="1274218" cy="121984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/>
          <p:cNvSpPr/>
          <p:nvPr/>
        </p:nvSpPr>
        <p:spPr>
          <a:xfrm>
            <a:off x="1775520" y="3933058"/>
            <a:ext cx="1265362" cy="121984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999" y="1602388"/>
            <a:ext cx="1577330" cy="1352928"/>
          </a:xfrm>
          <a:prstGeom prst="ellipse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602388"/>
            <a:ext cx="1584176" cy="1406758"/>
          </a:xfrm>
          <a:prstGeom prst="ellipse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7" y="1602388"/>
            <a:ext cx="1353676" cy="1409550"/>
          </a:xfrm>
          <a:prstGeom prst="ellipse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1602388"/>
            <a:ext cx="1577169" cy="1409550"/>
          </a:xfrm>
          <a:prstGeom prst="ellipse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933057"/>
            <a:ext cx="1277525" cy="1219845"/>
          </a:xfrm>
          <a:prstGeom prst="ellipse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18" y="3933057"/>
            <a:ext cx="1274218" cy="1219843"/>
          </a:xfrm>
          <a:prstGeom prst="ellipse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273" y="3832479"/>
            <a:ext cx="1191912" cy="1320421"/>
          </a:xfrm>
          <a:prstGeom prst="ellipse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554" y="3884738"/>
            <a:ext cx="1217129" cy="1268164"/>
          </a:xfrm>
          <a:prstGeom prst="ellipse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472264" y="3070732"/>
            <a:ext cx="259228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Times New Roman" pitchFamily="18" charset="0"/>
                <a:cs typeface="Times New Roman" pitchFamily="18" charset="0"/>
              </a:rPr>
              <a:t>Rupayan Bhattacharya</a:t>
            </a:r>
          </a:p>
          <a:p>
            <a:pPr algn="ctr"/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Emeritus Fellow, Department of Physics, University of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Calcutta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Nuclear structure theory</a:t>
            </a:r>
          </a:p>
        </p:txBody>
      </p:sp>
    </p:spTree>
    <p:extLst>
      <p:ext uri="{BB962C8B-B14F-4D97-AF65-F5344CB8AC3E}">
        <p14:creationId xmlns:p14="http://schemas.microsoft.com/office/powerpoint/2010/main" val="332126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53D9226-1952-4540-92D3-3EC5F5B21ACE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521C2F2-AE20-4F8E-9403-6D1BCFD49251}"/>
              </a:ext>
            </a:extLst>
          </p:cNvPr>
          <p:cNvSpPr/>
          <p:nvPr/>
        </p:nvSpPr>
        <p:spPr>
          <a:xfrm>
            <a:off x="739248" y="729205"/>
            <a:ext cx="10713504" cy="53781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6F660D-7D90-45EE-9661-29895385D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304228"/>
            <a:ext cx="2301634" cy="2555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005F344-D891-4312-9168-61765140C763}"/>
              </a:ext>
            </a:extLst>
          </p:cNvPr>
          <p:cNvSpPr/>
          <p:nvPr/>
        </p:nvSpPr>
        <p:spPr>
          <a:xfrm>
            <a:off x="3215680" y="862223"/>
            <a:ext cx="5760640" cy="55799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5B1D3A6-2B05-4503-965D-67AAC32FA40F}"/>
              </a:ext>
            </a:extLst>
          </p:cNvPr>
          <p:cNvSpPr txBox="1"/>
          <p:nvPr/>
        </p:nvSpPr>
        <p:spPr>
          <a:xfrm>
            <a:off x="3215680" y="980728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AFFILIATIONS</a:t>
            </a:r>
            <a:endParaRPr lang="en-IN" sz="1400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24">
            <a:extLst>
              <a:ext uri="{FF2B5EF4-FFF2-40B4-BE49-F238E27FC236}">
                <a16:creationId xmlns="" xmlns:a16="http://schemas.microsoft.com/office/drawing/2014/main" id="{F0609AD1-6CE7-4430-A404-731F5A42A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564261"/>
              </p:ext>
            </p:extLst>
          </p:nvPr>
        </p:nvGraphicFramePr>
        <p:xfrm>
          <a:off x="1055440" y="1589684"/>
          <a:ext cx="10081120" cy="3999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1978135049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590108815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785681918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95863505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621410204"/>
                    </a:ext>
                  </a:extLst>
                </a:gridCol>
              </a:tblGrid>
              <a:tr h="1015120">
                <a:tc>
                  <a:txBody>
                    <a:bodyPr/>
                    <a:lstStyle/>
                    <a:p>
                      <a:pPr algn="ctr"/>
                      <a:r>
                        <a:rPr lang="en-IN" sz="1000" b="1" i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Esesua</a:t>
                      </a:r>
                      <a:r>
                        <a:rPr lang="en-IN" sz="1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E. </a:t>
                      </a:r>
                      <a:r>
                        <a:rPr lang="en-IN" sz="1000" b="1" i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Pogoson</a:t>
                      </a:r>
                      <a:r>
                        <a:rPr lang="en-IN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IN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IN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Queens University, Belfast,</a:t>
                      </a:r>
                      <a:br>
                        <a:rPr lang="en-IN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IN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UK</a:t>
                      </a:r>
                    </a:p>
                    <a:p>
                      <a:pPr algn="ctr"/>
                      <a:r>
                        <a:rPr lang="en-IN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IN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IN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Abdeen Omer</a:t>
                      </a:r>
                      <a:r>
                        <a:rPr lang="nl-NL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nl-NL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nl-NL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Energy Research Institute (ERI), UK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Alexander </a:t>
                      </a:r>
                      <a:r>
                        <a:rPr lang="en-US" sz="1000" b="1" i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Ajai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Federal University of Technology,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Nigeria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Ebrahim</a:t>
                      </a:r>
                      <a:r>
                        <a:rPr lang="en-US" sz="1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b="1" i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Sadeghi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Shomal</a:t>
                      </a:r>
                      <a:r>
                        <a:rPr lang="en-US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University, </a:t>
                      </a:r>
                      <a:r>
                        <a:rPr lang="en-US" sz="1000" b="0" i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Amol</a:t>
                      </a:r>
                      <a:r>
                        <a:rPr lang="en-US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Iran</a:t>
                      </a:r>
                      <a:endParaRPr lang="en-IN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Sherin</a:t>
                      </a:r>
                      <a:r>
                        <a:rPr lang="en-US" sz="1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M. </a:t>
                      </a:r>
                      <a:r>
                        <a:rPr lang="en-US" sz="1000" b="1" i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Khodier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Suez Canal University,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Egypt</a:t>
                      </a:r>
                      <a:endParaRPr lang="en-IN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7499331"/>
                  </a:ext>
                </a:extLst>
              </a:tr>
              <a:tr h="994812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Valencia Browning-Keen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 Houston State University,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USA</a:t>
                      </a:r>
                      <a:endParaRPr lang="en-IN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Paloma</a:t>
                      </a:r>
                      <a:r>
                        <a:rPr lang="en-US" sz="1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b="1" i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Collado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National Distance Education University (UNED)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Spain</a:t>
                      </a:r>
                      <a:endParaRPr lang="en-IN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L.D </a:t>
                      </a:r>
                      <a:r>
                        <a:rPr lang="en-IN" sz="1000" b="1" i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Lina</a:t>
                      </a:r>
                      <a:r>
                        <a:rPr lang="en-IN" sz="1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000" b="1" i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Rammal</a:t>
                      </a:r>
                      <a:endParaRPr lang="en-IN" sz="1000" b="1" i="0" dirty="0" smtClean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IN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Diet</a:t>
                      </a:r>
                      <a:r>
                        <a:rPr lang="en-IN" sz="1000" b="0" i="0" baseline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000" b="0" i="0" baseline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Center</a:t>
                      </a:r>
                      <a:endParaRPr lang="en-IN" sz="1000" b="0" i="0" baseline="0" dirty="0" smtClean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IN" sz="1000" b="0" i="0" baseline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Beirut-</a:t>
                      </a:r>
                      <a:r>
                        <a:rPr lang="en-IN" sz="1000" b="0" i="0" baseline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lebanon</a:t>
                      </a:r>
                      <a:endParaRPr lang="en-IN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Kenneth Joseph C. </a:t>
                      </a:r>
                      <a:r>
                        <a:rPr lang="en-US" sz="1000" b="1" i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Bureros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University of the Philippines,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Philippines</a:t>
                      </a:r>
                      <a:endParaRPr lang="en-IN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Seong</a:t>
                      </a:r>
                      <a:r>
                        <a:rPr lang="en-US" sz="1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-Jun Cho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Kangwon</a:t>
                      </a:r>
                      <a:r>
                        <a:rPr lang="en-US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National University,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South Korea</a:t>
                      </a:r>
                      <a:endParaRPr lang="en-IN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5017607"/>
                  </a:ext>
                </a:extLst>
              </a:tr>
              <a:tr h="994812">
                <a:tc>
                  <a:txBody>
                    <a:bodyPr/>
                    <a:lstStyle/>
                    <a:p>
                      <a:pPr algn="ctr"/>
                      <a:r>
                        <a:rPr lang="en-IN" sz="1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Atsuko Kawamura</a:t>
                      </a:r>
                      <a:r>
                        <a:rPr lang="en-IN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IN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IN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Yamaguchi University,</a:t>
                      </a:r>
                      <a:r>
                        <a:rPr lang="en-IN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IN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IN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Japan</a:t>
                      </a:r>
                      <a:endParaRPr lang="en-IN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Dipanwita</a:t>
                      </a:r>
                      <a:r>
                        <a:rPr lang="en-US" sz="1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b="1" i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Saha</a:t>
                      </a:r>
                      <a:r>
                        <a:rPr lang="en-US" sz="1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University of North Bengal,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India</a:t>
                      </a:r>
                      <a:endParaRPr lang="en-IN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Patti Murphy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Public Health Agency of Canada,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Canada</a:t>
                      </a:r>
                      <a:endParaRPr lang="en-IN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Sherry Strong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Founder of Sweet Freedom and Return to Food,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Canada</a:t>
                      </a:r>
                      <a:endParaRPr lang="en-IN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Nurul Aman Sam</a:t>
                      </a:r>
                      <a:r>
                        <a:rPr lang="en-US" sz="100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University of Massachusetts,</a:t>
                      </a:r>
                      <a:r>
                        <a:rPr lang="en-US" sz="100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USA</a:t>
                      </a:r>
                      <a:endParaRPr lang="en-IN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8674503"/>
                  </a:ext>
                </a:extLst>
              </a:tr>
              <a:tr h="994812">
                <a:tc>
                  <a:txBody>
                    <a:bodyPr/>
                    <a:lstStyle/>
                    <a:p>
                      <a:pPr algn="ctr"/>
                      <a:endParaRPr lang="en-IN" sz="1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b="1" i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Martyn</a:t>
                      </a:r>
                      <a:r>
                        <a:rPr lang="en-US" sz="1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b="1" i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Caplin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Royal Free Hospital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Sudan</a:t>
                      </a:r>
                      <a:endParaRPr lang="en-IN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Li-</a:t>
                      </a:r>
                      <a:r>
                        <a:rPr lang="en-IN" sz="1000" b="1" i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Shu</a:t>
                      </a:r>
                      <a:r>
                        <a:rPr lang="en-IN" sz="1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Wang</a:t>
                      </a:r>
                      <a:r>
                        <a:rPr lang="en-IN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IN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IN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Medical College of Wisconsin</a:t>
                      </a:r>
                      <a:r>
                        <a:rPr lang="en-IN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IN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IN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USA</a:t>
                      </a:r>
                      <a:endParaRPr lang="en-IN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Myriam</a:t>
                      </a:r>
                      <a:r>
                        <a:rPr lang="en-US" sz="1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b="1" i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Abboud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Zayed</a:t>
                      </a:r>
                      <a:r>
                        <a:rPr lang="en-US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University,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UAE</a:t>
                      </a:r>
                      <a:endParaRPr lang="en-IN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Julia Riendeau</a:t>
                      </a:r>
                      <a:r>
                        <a:rPr lang="en-US" sz="100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Public Health Agency of Canada,</a:t>
                      </a:r>
                      <a:r>
                        <a:rPr lang="en-US" sz="100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00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000" b="0" i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Canada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b="1" i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Beiquan</a:t>
                      </a:r>
                      <a:r>
                        <a:rPr lang="en-IN" sz="1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000" b="1" i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Mou</a:t>
                      </a:r>
                      <a:r>
                        <a:rPr lang="en-IN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IN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IN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Agricultural Research Service,</a:t>
                      </a:r>
                      <a:r>
                        <a:rPr lang="en-IN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IN" sz="1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IN" sz="10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USA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8326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44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A02A8F5-D932-4A29-BDD8-E78A168BA74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3623E13-5BC6-40FD-8E25-18D1956153AD}"/>
              </a:ext>
            </a:extLst>
          </p:cNvPr>
          <p:cNvSpPr/>
          <p:nvPr/>
        </p:nvSpPr>
        <p:spPr>
          <a:xfrm>
            <a:off x="623392" y="692773"/>
            <a:ext cx="10713504" cy="53781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5AB3706-44D6-4225-9158-3BE897A37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304228"/>
            <a:ext cx="2301634" cy="2555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2862EB2-467B-4BA9-B21A-1DF9CFCACE4C}"/>
              </a:ext>
            </a:extLst>
          </p:cNvPr>
          <p:cNvSpPr/>
          <p:nvPr/>
        </p:nvSpPr>
        <p:spPr>
          <a:xfrm>
            <a:off x="3215680" y="862223"/>
            <a:ext cx="5760640" cy="55799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DF4658F-C8A7-44B5-BC35-31390336DFEF}"/>
              </a:ext>
            </a:extLst>
          </p:cNvPr>
          <p:cNvSpPr txBox="1"/>
          <p:nvPr/>
        </p:nvSpPr>
        <p:spPr>
          <a:xfrm>
            <a:off x="3215680" y="980728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 ATTRACTIONS</a:t>
            </a:r>
            <a:endParaRPr lang="en-IN" sz="1400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0760773A-A4CC-493B-ADE7-C2A49DA74F93}"/>
              </a:ext>
            </a:extLst>
          </p:cNvPr>
          <p:cNvSpPr txBox="1"/>
          <p:nvPr/>
        </p:nvSpPr>
        <p:spPr>
          <a:xfrm>
            <a:off x="2207568" y="3381859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IN" sz="1200" b="1" dirty="0" err="1">
                <a:latin typeface="Times New Roman" pitchFamily="18" charset="0"/>
                <a:cs typeface="Times New Roman" pitchFamily="18" charset="0"/>
              </a:rPr>
              <a:t>Sagrada</a:t>
            </a:r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200" b="1" dirty="0" err="1">
                <a:latin typeface="Times New Roman" pitchFamily="18" charset="0"/>
                <a:cs typeface="Times New Roman" pitchFamily="18" charset="0"/>
              </a:rPr>
              <a:t>Familia</a:t>
            </a:r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AC34F3FD-FBDF-4C5B-A416-ED8397160BD7}"/>
              </a:ext>
            </a:extLst>
          </p:cNvPr>
          <p:cNvSpPr txBox="1"/>
          <p:nvPr/>
        </p:nvSpPr>
        <p:spPr>
          <a:xfrm>
            <a:off x="5015879" y="341829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Park </a:t>
            </a:r>
            <a:r>
              <a:rPr lang="en-IN" sz="1200" b="1" dirty="0" err="1" smtClean="0">
                <a:latin typeface="Times New Roman" pitchFamily="18" charset="0"/>
                <a:cs typeface="Times New Roman" pitchFamily="18" charset="0"/>
              </a:rPr>
              <a:t>Güel</a:t>
            </a:r>
            <a:r>
              <a:rPr lang="en-IN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I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9520305F-E47B-4474-ACDB-5B47C3375080}"/>
              </a:ext>
            </a:extLst>
          </p:cNvPr>
          <p:cNvSpPr txBox="1"/>
          <p:nvPr/>
        </p:nvSpPr>
        <p:spPr>
          <a:xfrm>
            <a:off x="7845896" y="3418289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>
                <a:latin typeface="Times New Roman" pitchFamily="18" charset="0"/>
                <a:cs typeface="Times New Roman" panose="02020603050405020304" pitchFamily="18" charset="0"/>
              </a:rPr>
              <a:t>Casa Mila</a:t>
            </a:r>
            <a:endParaRPr lang="en-I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AF49EC65-3534-4E6F-9D9C-E9F1639DFAE1}"/>
              </a:ext>
            </a:extLst>
          </p:cNvPr>
          <p:cNvSpPr txBox="1"/>
          <p:nvPr/>
        </p:nvSpPr>
        <p:spPr>
          <a:xfrm>
            <a:off x="2135560" y="5453952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Capitoline </a:t>
            </a:r>
            <a:r>
              <a: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Museums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17396A5B-B205-4670-B087-58A26F057609}"/>
              </a:ext>
            </a:extLst>
          </p:cNvPr>
          <p:cNvSpPr txBox="1"/>
          <p:nvPr/>
        </p:nvSpPr>
        <p:spPr>
          <a:xfrm>
            <a:off x="5015879" y="5443242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err="1">
                <a:latin typeface="Times New Roman" pitchFamily="18" charset="0"/>
                <a:cs typeface="Times New Roman" pitchFamily="18" charset="0"/>
              </a:rPr>
              <a:t>Palau</a:t>
            </a:r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> de la Música Catalana</a:t>
            </a:r>
            <a:endParaRPr lang="en-I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496347C3-9026-4EBC-A6C8-D207E0D3860E}"/>
              </a:ext>
            </a:extLst>
          </p:cNvPr>
          <p:cNvSpPr txBox="1"/>
          <p:nvPr/>
        </p:nvSpPr>
        <p:spPr>
          <a:xfrm>
            <a:off x="7896200" y="5453952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Cathedral of Barcelona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08" y="1854344"/>
            <a:ext cx="2304000" cy="1527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36" y="1874042"/>
            <a:ext cx="2389200" cy="158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39" y="1854344"/>
            <a:ext cx="2268000" cy="15823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100" y="3753964"/>
            <a:ext cx="2332200" cy="165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999" y="3753964"/>
            <a:ext cx="2484000" cy="165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896" y="3859242"/>
            <a:ext cx="2376000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57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346</Words>
  <Application>Microsoft Office PowerPoint</Application>
  <PresentationFormat>Custom</PresentationFormat>
  <Paragraphs>141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jatin Raman</dc:creator>
  <cp:lastModifiedBy>pulsus</cp:lastModifiedBy>
  <cp:revision>36</cp:revision>
  <dcterms:created xsi:type="dcterms:W3CDTF">2021-03-26T09:55:40Z</dcterms:created>
  <dcterms:modified xsi:type="dcterms:W3CDTF">2022-08-03T18:13:45Z</dcterms:modified>
</cp:coreProperties>
</file>