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94660"/>
  </p:normalViewPr>
  <p:slideViewPr>
    <p:cSldViewPr snapToGrid="0" showGuides="1">
      <p:cViewPr>
        <p:scale>
          <a:sx n="90" d="100"/>
          <a:sy n="90" d="100"/>
        </p:scale>
        <p:origin x="-594"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535281-F5D7-413B-9F4D-1F02D197D6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F1A90936-2A21-44AD-AC97-0EEFFECC4D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86035362-39E2-4DC7-ABD9-821460F9BE69}"/>
              </a:ext>
            </a:extLst>
          </p:cNvPr>
          <p:cNvSpPr>
            <a:spLocks noGrp="1"/>
          </p:cNvSpPr>
          <p:nvPr>
            <p:ph type="dt" sz="half" idx="10"/>
          </p:nvPr>
        </p:nvSpPr>
        <p:spPr/>
        <p:txBody>
          <a:bodyPr/>
          <a:lstStyle/>
          <a:p>
            <a:fld id="{DA823184-E37F-456A-9918-2626F1EF7DC6}" type="datetimeFigureOut">
              <a:rPr lang="en-IN" smtClean="0"/>
              <a:t>03-08-2022</a:t>
            </a:fld>
            <a:endParaRPr lang="en-IN"/>
          </a:p>
        </p:txBody>
      </p:sp>
      <p:sp>
        <p:nvSpPr>
          <p:cNvPr id="5" name="Footer Placeholder 4">
            <a:extLst>
              <a:ext uri="{FF2B5EF4-FFF2-40B4-BE49-F238E27FC236}">
                <a16:creationId xmlns="" xmlns:a16="http://schemas.microsoft.com/office/drawing/2014/main" id="{D8243BDC-924C-4D1C-96A4-0F7835EDF6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C22B7D7-8FFF-4799-A0C5-073C439CE929}"/>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283533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14B711-8DC1-4213-929B-0694EA0A957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C728A8CB-55B9-4C38-8038-CB422ED226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E7815F59-698F-44A0-BC0C-DC019CBFD2CE}"/>
              </a:ext>
            </a:extLst>
          </p:cNvPr>
          <p:cNvSpPr>
            <a:spLocks noGrp="1"/>
          </p:cNvSpPr>
          <p:nvPr>
            <p:ph type="dt" sz="half" idx="10"/>
          </p:nvPr>
        </p:nvSpPr>
        <p:spPr/>
        <p:txBody>
          <a:bodyPr/>
          <a:lstStyle/>
          <a:p>
            <a:fld id="{DA823184-E37F-456A-9918-2626F1EF7DC6}" type="datetimeFigureOut">
              <a:rPr lang="en-IN" smtClean="0"/>
              <a:t>03-08-2022</a:t>
            </a:fld>
            <a:endParaRPr lang="en-IN"/>
          </a:p>
        </p:txBody>
      </p:sp>
      <p:sp>
        <p:nvSpPr>
          <p:cNvPr id="5" name="Footer Placeholder 4">
            <a:extLst>
              <a:ext uri="{FF2B5EF4-FFF2-40B4-BE49-F238E27FC236}">
                <a16:creationId xmlns="" xmlns:a16="http://schemas.microsoft.com/office/drawing/2014/main" id="{F1DF6A9F-C024-4794-85D9-059FCA80E21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84FA2D11-BF08-427C-8081-BB0654F13C18}"/>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9448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FFA7302-7335-495C-B0DC-9E43AFDAC5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E2EE4CE3-5221-43B5-8F0F-37E714F6E4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23B4ED62-C9CC-4933-A1F6-3B89680D7297}"/>
              </a:ext>
            </a:extLst>
          </p:cNvPr>
          <p:cNvSpPr>
            <a:spLocks noGrp="1"/>
          </p:cNvSpPr>
          <p:nvPr>
            <p:ph type="dt" sz="half" idx="10"/>
          </p:nvPr>
        </p:nvSpPr>
        <p:spPr/>
        <p:txBody>
          <a:bodyPr/>
          <a:lstStyle/>
          <a:p>
            <a:fld id="{DA823184-E37F-456A-9918-2626F1EF7DC6}" type="datetimeFigureOut">
              <a:rPr lang="en-IN" smtClean="0"/>
              <a:t>03-08-2022</a:t>
            </a:fld>
            <a:endParaRPr lang="en-IN"/>
          </a:p>
        </p:txBody>
      </p:sp>
      <p:sp>
        <p:nvSpPr>
          <p:cNvPr id="5" name="Footer Placeholder 4">
            <a:extLst>
              <a:ext uri="{FF2B5EF4-FFF2-40B4-BE49-F238E27FC236}">
                <a16:creationId xmlns="" xmlns:a16="http://schemas.microsoft.com/office/drawing/2014/main" id="{BA636155-9211-40CB-88C9-37C118568D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62B0E79B-A5ED-4513-8664-FDF003E338EA}"/>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66825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4BBB2E-8132-4EDF-BAD4-FFC843FEB3B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822EA178-88C6-47D8-83D1-9E46D627A8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ED5F17DA-68DA-4592-87DB-37E3D7959A41}"/>
              </a:ext>
            </a:extLst>
          </p:cNvPr>
          <p:cNvSpPr>
            <a:spLocks noGrp="1"/>
          </p:cNvSpPr>
          <p:nvPr>
            <p:ph type="dt" sz="half" idx="10"/>
          </p:nvPr>
        </p:nvSpPr>
        <p:spPr/>
        <p:txBody>
          <a:bodyPr/>
          <a:lstStyle/>
          <a:p>
            <a:fld id="{DA823184-E37F-456A-9918-2626F1EF7DC6}" type="datetimeFigureOut">
              <a:rPr lang="en-IN" smtClean="0"/>
              <a:t>03-08-2022</a:t>
            </a:fld>
            <a:endParaRPr lang="en-IN"/>
          </a:p>
        </p:txBody>
      </p:sp>
      <p:sp>
        <p:nvSpPr>
          <p:cNvPr id="5" name="Footer Placeholder 4">
            <a:extLst>
              <a:ext uri="{FF2B5EF4-FFF2-40B4-BE49-F238E27FC236}">
                <a16:creationId xmlns="" xmlns:a16="http://schemas.microsoft.com/office/drawing/2014/main" id="{41954CB6-5C6C-4C34-8DD2-6F23060164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BAEEC46-0E7F-475F-94DD-AE4811E530F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85906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43A54E-BD43-41BC-9343-C1A3361832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5B32F0BC-BC1D-4AAD-9915-14AA153247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C1EB91D-3C52-4D10-821B-ABDD81060B22}"/>
              </a:ext>
            </a:extLst>
          </p:cNvPr>
          <p:cNvSpPr>
            <a:spLocks noGrp="1"/>
          </p:cNvSpPr>
          <p:nvPr>
            <p:ph type="dt" sz="half" idx="10"/>
          </p:nvPr>
        </p:nvSpPr>
        <p:spPr/>
        <p:txBody>
          <a:bodyPr/>
          <a:lstStyle/>
          <a:p>
            <a:fld id="{DA823184-E37F-456A-9918-2626F1EF7DC6}" type="datetimeFigureOut">
              <a:rPr lang="en-IN" smtClean="0"/>
              <a:t>03-08-2022</a:t>
            </a:fld>
            <a:endParaRPr lang="en-IN"/>
          </a:p>
        </p:txBody>
      </p:sp>
      <p:sp>
        <p:nvSpPr>
          <p:cNvPr id="5" name="Footer Placeholder 4">
            <a:extLst>
              <a:ext uri="{FF2B5EF4-FFF2-40B4-BE49-F238E27FC236}">
                <a16:creationId xmlns="" xmlns:a16="http://schemas.microsoft.com/office/drawing/2014/main" id="{9AC2DFBC-C10B-427A-AFF9-D6F6C4A0B8B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A2A9CA45-4928-4C3C-9835-C8EB751159A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24672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BB82EC-CE54-49CF-8E38-8BB04336C28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0BF8C9B8-1562-473D-8A35-43B2952DD1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F1C69829-25D4-48C4-BF1B-044EF4083E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8560970F-C58F-4539-8026-A8BEF897734C}"/>
              </a:ext>
            </a:extLst>
          </p:cNvPr>
          <p:cNvSpPr>
            <a:spLocks noGrp="1"/>
          </p:cNvSpPr>
          <p:nvPr>
            <p:ph type="dt" sz="half" idx="10"/>
          </p:nvPr>
        </p:nvSpPr>
        <p:spPr/>
        <p:txBody>
          <a:bodyPr/>
          <a:lstStyle/>
          <a:p>
            <a:fld id="{DA823184-E37F-456A-9918-2626F1EF7DC6}" type="datetimeFigureOut">
              <a:rPr lang="en-IN" smtClean="0"/>
              <a:t>03-08-2022</a:t>
            </a:fld>
            <a:endParaRPr lang="en-IN"/>
          </a:p>
        </p:txBody>
      </p:sp>
      <p:sp>
        <p:nvSpPr>
          <p:cNvPr id="6" name="Footer Placeholder 5">
            <a:extLst>
              <a:ext uri="{FF2B5EF4-FFF2-40B4-BE49-F238E27FC236}">
                <a16:creationId xmlns="" xmlns:a16="http://schemas.microsoft.com/office/drawing/2014/main" id="{FABDC06C-3224-4444-9011-FBACBF14585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660E6873-B1E3-4226-85B4-4AB43FE5459C}"/>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372932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7601AB-A9D8-401D-9FEC-3F44B8D804E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1BA87B6D-627F-41F8-B977-57E31FEA0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B8ED2C8-7895-4A0F-865A-E5CEAA40C6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218A2AC0-F99D-4052-901C-CB5E1A99DD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5E2C295-5B20-4E54-9578-7E4441F757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DA6F78C7-8586-4922-ABD0-F47DEBF39515}"/>
              </a:ext>
            </a:extLst>
          </p:cNvPr>
          <p:cNvSpPr>
            <a:spLocks noGrp="1"/>
          </p:cNvSpPr>
          <p:nvPr>
            <p:ph type="dt" sz="half" idx="10"/>
          </p:nvPr>
        </p:nvSpPr>
        <p:spPr/>
        <p:txBody>
          <a:bodyPr/>
          <a:lstStyle/>
          <a:p>
            <a:fld id="{DA823184-E37F-456A-9918-2626F1EF7DC6}" type="datetimeFigureOut">
              <a:rPr lang="en-IN" smtClean="0"/>
              <a:t>03-08-2022</a:t>
            </a:fld>
            <a:endParaRPr lang="en-IN"/>
          </a:p>
        </p:txBody>
      </p:sp>
      <p:sp>
        <p:nvSpPr>
          <p:cNvPr id="8" name="Footer Placeholder 7">
            <a:extLst>
              <a:ext uri="{FF2B5EF4-FFF2-40B4-BE49-F238E27FC236}">
                <a16:creationId xmlns="" xmlns:a16="http://schemas.microsoft.com/office/drawing/2014/main" id="{7D161985-8BA5-479E-B79D-8DBAFF40A08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8817DECE-768C-43E1-9FBB-A4883A2E493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410499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F088F2-0417-4CCC-AD93-5D571420670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938F1852-805A-463A-858D-5DE02022BD43}"/>
              </a:ext>
            </a:extLst>
          </p:cNvPr>
          <p:cNvSpPr>
            <a:spLocks noGrp="1"/>
          </p:cNvSpPr>
          <p:nvPr>
            <p:ph type="dt" sz="half" idx="10"/>
          </p:nvPr>
        </p:nvSpPr>
        <p:spPr/>
        <p:txBody>
          <a:bodyPr/>
          <a:lstStyle/>
          <a:p>
            <a:fld id="{DA823184-E37F-456A-9918-2626F1EF7DC6}" type="datetimeFigureOut">
              <a:rPr lang="en-IN" smtClean="0"/>
              <a:t>03-08-2022</a:t>
            </a:fld>
            <a:endParaRPr lang="en-IN"/>
          </a:p>
        </p:txBody>
      </p:sp>
      <p:sp>
        <p:nvSpPr>
          <p:cNvPr id="4" name="Footer Placeholder 3">
            <a:extLst>
              <a:ext uri="{FF2B5EF4-FFF2-40B4-BE49-F238E27FC236}">
                <a16:creationId xmlns="" xmlns:a16="http://schemas.microsoft.com/office/drawing/2014/main" id="{240240E2-D108-414E-BBFD-7054E7A4CC0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89160D32-5AB8-4668-9C20-9AAFD1E924E7}"/>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185044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45F6AD6-659C-41C8-B40D-D7FC60D03E86}"/>
              </a:ext>
            </a:extLst>
          </p:cNvPr>
          <p:cNvSpPr>
            <a:spLocks noGrp="1"/>
          </p:cNvSpPr>
          <p:nvPr>
            <p:ph type="dt" sz="half" idx="10"/>
          </p:nvPr>
        </p:nvSpPr>
        <p:spPr/>
        <p:txBody>
          <a:bodyPr/>
          <a:lstStyle/>
          <a:p>
            <a:fld id="{DA823184-E37F-456A-9918-2626F1EF7DC6}" type="datetimeFigureOut">
              <a:rPr lang="en-IN" smtClean="0"/>
              <a:t>03-08-2022</a:t>
            </a:fld>
            <a:endParaRPr lang="en-IN"/>
          </a:p>
        </p:txBody>
      </p:sp>
      <p:sp>
        <p:nvSpPr>
          <p:cNvPr id="3" name="Footer Placeholder 2">
            <a:extLst>
              <a:ext uri="{FF2B5EF4-FFF2-40B4-BE49-F238E27FC236}">
                <a16:creationId xmlns="" xmlns:a16="http://schemas.microsoft.com/office/drawing/2014/main" id="{BCA59887-ADAD-46B1-BE58-4E64D5C58FD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A6B782E2-5A66-4176-8138-238BCC7ECA03}"/>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244176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70CAEC-5B92-49AC-8CAD-6FC70DC937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106FDFF3-7BAF-4167-8298-F8FB85C63A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A3420BD1-F6ED-4B27-AD5B-F52B9C42BC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D62A2E4-BFE8-428E-B9CF-5086E6804A77}"/>
              </a:ext>
            </a:extLst>
          </p:cNvPr>
          <p:cNvSpPr>
            <a:spLocks noGrp="1"/>
          </p:cNvSpPr>
          <p:nvPr>
            <p:ph type="dt" sz="half" idx="10"/>
          </p:nvPr>
        </p:nvSpPr>
        <p:spPr/>
        <p:txBody>
          <a:bodyPr/>
          <a:lstStyle/>
          <a:p>
            <a:fld id="{DA823184-E37F-456A-9918-2626F1EF7DC6}" type="datetimeFigureOut">
              <a:rPr lang="en-IN" smtClean="0"/>
              <a:t>03-08-2022</a:t>
            </a:fld>
            <a:endParaRPr lang="en-IN"/>
          </a:p>
        </p:txBody>
      </p:sp>
      <p:sp>
        <p:nvSpPr>
          <p:cNvPr id="6" name="Footer Placeholder 5">
            <a:extLst>
              <a:ext uri="{FF2B5EF4-FFF2-40B4-BE49-F238E27FC236}">
                <a16:creationId xmlns="" xmlns:a16="http://schemas.microsoft.com/office/drawing/2014/main" id="{64EEC008-8C0F-417F-A0A2-654D4A7746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5BA37920-3633-4087-A093-4BCD8A09D35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362150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8D4AD5-FB51-42C1-93DE-9896CA0FD0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3950E89A-8836-4DFF-9417-AD062AF33F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7E56760A-A91F-4F76-8B09-8D9301C84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C11CC97-F190-41F8-990F-3D136F52A709}"/>
              </a:ext>
            </a:extLst>
          </p:cNvPr>
          <p:cNvSpPr>
            <a:spLocks noGrp="1"/>
          </p:cNvSpPr>
          <p:nvPr>
            <p:ph type="dt" sz="half" idx="10"/>
          </p:nvPr>
        </p:nvSpPr>
        <p:spPr/>
        <p:txBody>
          <a:bodyPr/>
          <a:lstStyle/>
          <a:p>
            <a:fld id="{DA823184-E37F-456A-9918-2626F1EF7DC6}" type="datetimeFigureOut">
              <a:rPr lang="en-IN" smtClean="0"/>
              <a:t>03-08-2022</a:t>
            </a:fld>
            <a:endParaRPr lang="en-IN"/>
          </a:p>
        </p:txBody>
      </p:sp>
      <p:sp>
        <p:nvSpPr>
          <p:cNvPr id="6" name="Footer Placeholder 5">
            <a:extLst>
              <a:ext uri="{FF2B5EF4-FFF2-40B4-BE49-F238E27FC236}">
                <a16:creationId xmlns="" xmlns:a16="http://schemas.microsoft.com/office/drawing/2014/main" id="{A0522F31-A1F4-409D-B93A-B9469E24F1B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A2C80BFF-D335-47B4-8C96-AA5476798124}"/>
              </a:ext>
            </a:extLst>
          </p:cNvPr>
          <p:cNvSpPr>
            <a:spLocks noGrp="1"/>
          </p:cNvSpPr>
          <p:nvPr>
            <p:ph type="sldNum" sz="quarter" idx="12"/>
          </p:nvPr>
        </p:nvSpPr>
        <p:spPr/>
        <p:txBody>
          <a:bodyPr/>
          <a:lstStyle/>
          <a:p>
            <a:fld id="{BC026408-61D0-4198-A02B-97D97CE1D2DC}" type="slidenum">
              <a:rPr lang="en-IN" smtClean="0"/>
              <a:t>‹#›</a:t>
            </a:fld>
            <a:endParaRPr lang="en-IN"/>
          </a:p>
        </p:txBody>
      </p:sp>
    </p:spTree>
    <p:extLst>
      <p:ext uri="{BB962C8B-B14F-4D97-AF65-F5344CB8AC3E}">
        <p14:creationId xmlns:p14="http://schemas.microsoft.com/office/powerpoint/2010/main" val="425747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9CD03D5-905B-42B2-A761-F746A4C702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37356C8C-AB04-4C5F-86DA-A4673D9097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55A49F2-1D19-4C44-9F38-A7AABA1E80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23184-E37F-456A-9918-2626F1EF7DC6}" type="datetimeFigureOut">
              <a:rPr lang="en-IN" smtClean="0"/>
              <a:t>03-08-2022</a:t>
            </a:fld>
            <a:endParaRPr lang="en-IN"/>
          </a:p>
        </p:txBody>
      </p:sp>
      <p:sp>
        <p:nvSpPr>
          <p:cNvPr id="5" name="Footer Placeholder 4">
            <a:extLst>
              <a:ext uri="{FF2B5EF4-FFF2-40B4-BE49-F238E27FC236}">
                <a16:creationId xmlns="" xmlns:a16="http://schemas.microsoft.com/office/drawing/2014/main" id="{6AA3D645-B071-42B2-9D43-AD67E3B60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92BC2EFD-5FEB-4732-88FB-60130EA312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26408-61D0-4198-A02B-97D97CE1D2DC}" type="slidenum">
              <a:rPr lang="en-IN" smtClean="0"/>
              <a:t>‹#›</a:t>
            </a:fld>
            <a:endParaRPr lang="en-IN"/>
          </a:p>
        </p:txBody>
      </p:sp>
    </p:spTree>
    <p:extLst>
      <p:ext uri="{BB962C8B-B14F-4D97-AF65-F5344CB8AC3E}">
        <p14:creationId xmlns:p14="http://schemas.microsoft.com/office/powerpoint/2010/main" val="1518049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A5FFA4C-25D4-46DD-A1A9-B511FBD13889}"/>
              </a:ext>
            </a:extLst>
          </p:cNvPr>
          <p:cNvSpPr/>
          <p:nvPr/>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4">
            <a:extLst>
              <a:ext uri="{FF2B5EF4-FFF2-40B4-BE49-F238E27FC236}">
                <a16:creationId xmlns="" xmlns:a16="http://schemas.microsoft.com/office/drawing/2014/main" id="{097D4B8E-E5F4-4084-83C9-F31FB60F572F}"/>
              </a:ext>
            </a:extLst>
          </p:cNvPr>
          <p:cNvSpPr/>
          <p:nvPr/>
        </p:nvSpPr>
        <p:spPr>
          <a:xfrm>
            <a:off x="10113564" y="0"/>
            <a:ext cx="2078436" cy="6858000"/>
          </a:xfrm>
          <a:prstGeom prst="rect">
            <a:avLst/>
          </a:prstGeom>
          <a:solidFill>
            <a:schemeClr val="bg2">
              <a:lumMod val="2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solidFill>
                <a:schemeClr val="tx2"/>
              </a:solidFill>
            </a:endParaRPr>
          </a:p>
        </p:txBody>
      </p:sp>
      <p:sp>
        <p:nvSpPr>
          <p:cNvPr id="6" name="Rectangle 5">
            <a:extLst>
              <a:ext uri="{FF2B5EF4-FFF2-40B4-BE49-F238E27FC236}">
                <a16:creationId xmlns="" xmlns:a16="http://schemas.microsoft.com/office/drawing/2014/main" id="{0433CEE8-4C33-4391-A990-382C954A79AA}"/>
              </a:ext>
            </a:extLst>
          </p:cNvPr>
          <p:cNvSpPr/>
          <p:nvPr/>
        </p:nvSpPr>
        <p:spPr>
          <a:xfrm>
            <a:off x="0" y="0"/>
            <a:ext cx="475681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8" name="Picture 7">
            <a:extLst>
              <a:ext uri="{FF2B5EF4-FFF2-40B4-BE49-F238E27FC236}">
                <a16:creationId xmlns="" xmlns:a16="http://schemas.microsoft.com/office/drawing/2014/main" id="{D9095F40-2FD8-4887-BD4A-706A7F3222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7920" y="200128"/>
            <a:ext cx="2262711" cy="248519"/>
          </a:xfrm>
          <a:prstGeom prst="rect">
            <a:avLst/>
          </a:prstGeom>
        </p:spPr>
      </p:pic>
      <p:sp>
        <p:nvSpPr>
          <p:cNvPr id="9" name="TextBox 8">
            <a:extLst>
              <a:ext uri="{FF2B5EF4-FFF2-40B4-BE49-F238E27FC236}">
                <a16:creationId xmlns="" xmlns:a16="http://schemas.microsoft.com/office/drawing/2014/main" id="{E7A0D968-27C3-4485-AC96-0D5FD1F2456F}"/>
              </a:ext>
            </a:extLst>
          </p:cNvPr>
          <p:cNvSpPr txBox="1"/>
          <p:nvPr/>
        </p:nvSpPr>
        <p:spPr>
          <a:xfrm>
            <a:off x="0" y="5930628"/>
            <a:ext cx="4852097" cy="523220"/>
          </a:xfrm>
          <a:prstGeom prst="rect">
            <a:avLst/>
          </a:prstGeom>
          <a:noFill/>
        </p:spPr>
        <p:txBody>
          <a:bodyPr wrap="square" rtlCol="0">
            <a:spAutoFit/>
          </a:bodyPr>
          <a:lstStyle/>
          <a:p>
            <a:r>
              <a:rPr lang="en-IN" sz="1400" b="1" dirty="0" err="1">
                <a:solidFill>
                  <a:schemeClr val="bg2">
                    <a:lumMod val="25000"/>
                  </a:schemeClr>
                </a:solidFill>
                <a:latin typeface="Times New Roman" panose="02020603050405020304" pitchFamily="18" charset="0"/>
                <a:cs typeface="Times New Roman" panose="02020603050405020304" pitchFamily="18" charset="0"/>
              </a:rPr>
              <a:t>MAIL</a:t>
            </a:r>
            <a:r>
              <a:rPr lang="en-IN" sz="1200" b="1" i="1" dirty="0" err="1">
                <a:solidFill>
                  <a:schemeClr val="bg2">
                    <a:lumMod val="25000"/>
                  </a:schemeClr>
                </a:solidFill>
                <a:latin typeface="Times New Roman" panose="02020603050405020304" pitchFamily="18" charset="0"/>
                <a:cs typeface="Times New Roman" panose="02020603050405020304" pitchFamily="18" charset="0"/>
              </a:rPr>
              <a:t>:</a:t>
            </a:r>
            <a:r>
              <a:rPr lang="en-IN" sz="1200" i="1" dirty="0" err="1">
                <a:solidFill>
                  <a:schemeClr val="bg2">
                    <a:lumMod val="25000"/>
                  </a:schemeClr>
                </a:solidFill>
                <a:latin typeface="Times New Roman" panose="02020603050405020304" pitchFamily="18" charset="0"/>
                <a:cs typeface="Times New Roman" panose="02020603050405020304" pitchFamily="18" charset="0"/>
              </a:rPr>
              <a:t>nuclearchemistry@sciencesummits.com</a:t>
            </a:r>
            <a:endParaRPr lang="en-IN" sz="1200" i="1" dirty="0">
              <a:solidFill>
                <a:schemeClr val="bg2">
                  <a:lumMod val="25000"/>
                </a:schemeClr>
              </a:solidFill>
              <a:latin typeface="Times New Roman" panose="02020603050405020304" pitchFamily="18" charset="0"/>
              <a:cs typeface="Times New Roman" panose="02020603050405020304" pitchFamily="18" charset="0"/>
            </a:endParaRPr>
          </a:p>
          <a:p>
            <a:r>
              <a:rPr lang="en-IN" sz="1400" b="1" u="none" strike="noStrike" baseline="0" dirty="0" smtClean="0">
                <a:solidFill>
                  <a:schemeClr val="bg2">
                    <a:lumMod val="25000"/>
                  </a:schemeClr>
                </a:solidFill>
                <a:latin typeface="Times New Roman" panose="02020603050405020304" pitchFamily="18" charset="0"/>
                <a:cs typeface="Times New Roman" panose="02020603050405020304" pitchFamily="18" charset="0"/>
              </a:rPr>
              <a:t>URL: </a:t>
            </a:r>
            <a:r>
              <a:rPr lang="en-IN" sz="1200" i="1" dirty="0" smtClean="0">
                <a:solidFill>
                  <a:schemeClr val="bg2">
                    <a:lumMod val="25000"/>
                  </a:schemeClr>
                </a:solidFill>
                <a:latin typeface="Times New Roman" panose="02020603050405020304" pitchFamily="18" charset="0"/>
                <a:cs typeface="Times New Roman" panose="02020603050405020304" pitchFamily="18" charset="0"/>
              </a:rPr>
              <a:t>https</a:t>
            </a:r>
            <a:r>
              <a:rPr lang="en-IN" sz="1200" i="1" dirty="0">
                <a:solidFill>
                  <a:schemeClr val="bg2">
                    <a:lumMod val="25000"/>
                  </a:schemeClr>
                </a:solidFill>
                <a:latin typeface="Times New Roman" panose="02020603050405020304" pitchFamily="18" charset="0"/>
                <a:cs typeface="Times New Roman" panose="02020603050405020304" pitchFamily="18" charset="0"/>
              </a:rPr>
              <a:t>://nuclearchemistry.conferenceseries.com/</a:t>
            </a:r>
            <a:endParaRPr lang="en-IN" sz="1200" i="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 xmlns:a16="http://schemas.microsoft.com/office/drawing/2014/main" id="{2AABD7C9-714C-4D2F-A5FA-2A18DD49AF43}"/>
              </a:ext>
            </a:extLst>
          </p:cNvPr>
          <p:cNvSpPr txBox="1"/>
          <p:nvPr/>
        </p:nvSpPr>
        <p:spPr>
          <a:xfrm rot="16200000">
            <a:off x="8190500" y="3873238"/>
            <a:ext cx="6001050" cy="338554"/>
          </a:xfrm>
          <a:prstGeom prst="rect">
            <a:avLst/>
          </a:prstGeom>
          <a:noFill/>
        </p:spPr>
        <p:txBody>
          <a:bodyPr wrap="square" rtlCol="0">
            <a:spAutoFit/>
          </a:bodyPr>
          <a:lstStyle/>
          <a:p>
            <a:pPr algn="ctr"/>
            <a:r>
              <a:rPr lang="en-IN" sz="1600" b="1" spc="600" dirty="0" smtClean="0">
                <a:solidFill>
                  <a:schemeClr val="bg1"/>
                </a:solidFill>
                <a:latin typeface="Times New Roman" panose="02020603050405020304" pitchFamily="18" charset="0"/>
                <a:cs typeface="Times New Roman" panose="02020603050405020304" pitchFamily="18" charset="0"/>
              </a:rPr>
              <a:t>Nuclear Chemistry </a:t>
            </a:r>
            <a:r>
              <a:rPr lang="en-US" sz="1600" b="1" spc="600" dirty="0" smtClean="0">
                <a:solidFill>
                  <a:schemeClr val="bg1"/>
                </a:solidFill>
                <a:latin typeface="Times New Roman" panose="02020603050405020304" pitchFamily="18" charset="0"/>
                <a:cs typeface="Times New Roman" panose="02020603050405020304" pitchFamily="18" charset="0"/>
              </a:rPr>
              <a:t>2022</a:t>
            </a:r>
            <a:endParaRPr lang="en-IN" sz="1600" b="1" spc="600"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 xmlns:a16="http://schemas.microsoft.com/office/drawing/2014/main" id="{F667A971-0F6C-4BE9-BF3F-DF5514C29145}"/>
              </a:ext>
            </a:extLst>
          </p:cNvPr>
          <p:cNvSpPr txBox="1"/>
          <p:nvPr/>
        </p:nvSpPr>
        <p:spPr>
          <a:xfrm>
            <a:off x="317920" y="2421975"/>
            <a:ext cx="4129163" cy="3508653"/>
          </a:xfrm>
          <a:prstGeom prst="rect">
            <a:avLst/>
          </a:prstGeom>
          <a:noFill/>
        </p:spPr>
        <p:txBody>
          <a:bodyPr wrap="square" rtlCol="0">
            <a:spAutoFit/>
          </a:bodyPr>
          <a:lstStyle/>
          <a:p>
            <a:pPr algn="ctr"/>
            <a:r>
              <a:rPr lang="en-IN" sz="1600" spc="300" dirty="0" smtClean="0">
                <a:solidFill>
                  <a:schemeClr val="bg2">
                    <a:lumMod val="25000"/>
                  </a:schemeClr>
                </a:solidFill>
                <a:latin typeface="Times New Roman" panose="02020603050405020304" pitchFamily="18" charset="0"/>
                <a:cs typeface="Times New Roman" panose="02020603050405020304" pitchFamily="18" charset="0"/>
              </a:rPr>
              <a:t>11</a:t>
            </a:r>
            <a:r>
              <a:rPr lang="en-IN" sz="1600" spc="300" baseline="30000" dirty="0" smtClean="0">
                <a:solidFill>
                  <a:schemeClr val="bg2">
                    <a:lumMod val="25000"/>
                  </a:schemeClr>
                </a:solidFill>
                <a:latin typeface="Times New Roman" panose="02020603050405020304" pitchFamily="18" charset="0"/>
                <a:cs typeface="Times New Roman" panose="02020603050405020304" pitchFamily="18" charset="0"/>
              </a:rPr>
              <a:t>th</a:t>
            </a:r>
            <a:r>
              <a:rPr lang="en-IN" sz="1600" spc="300" dirty="0" smtClean="0">
                <a:solidFill>
                  <a:schemeClr val="bg2">
                    <a:lumMod val="25000"/>
                  </a:schemeClr>
                </a:solidFill>
                <a:latin typeface="Times New Roman" panose="02020603050405020304" pitchFamily="18" charset="0"/>
                <a:cs typeface="Times New Roman" panose="02020603050405020304" pitchFamily="18" charset="0"/>
              </a:rPr>
              <a:t> International Conference </a:t>
            </a:r>
            <a:r>
              <a:rPr lang="en-IN" sz="1600" spc="300" dirty="0">
                <a:solidFill>
                  <a:schemeClr val="bg2">
                    <a:lumMod val="25000"/>
                  </a:schemeClr>
                </a:solidFill>
                <a:latin typeface="Times New Roman" panose="02020603050405020304" pitchFamily="18" charset="0"/>
                <a:cs typeface="Times New Roman" panose="02020603050405020304" pitchFamily="18" charset="0"/>
              </a:rPr>
              <a:t>on</a:t>
            </a:r>
          </a:p>
          <a:p>
            <a:pPr algn="ctr"/>
            <a:r>
              <a:rPr lang="en-IN" sz="3600" b="1" spc="600" dirty="0" smtClean="0">
                <a:solidFill>
                  <a:schemeClr val="tx2">
                    <a:lumMod val="75000"/>
                  </a:schemeClr>
                </a:solidFill>
                <a:latin typeface="Times New Roman" panose="02020603050405020304" pitchFamily="18" charset="0"/>
                <a:cs typeface="Times New Roman" panose="02020603050405020304" pitchFamily="18" charset="0"/>
              </a:rPr>
              <a:t>Nuclear and Radio Chemistry</a:t>
            </a:r>
            <a:endParaRPr lang="en-IN" sz="3600" b="1" spc="600" dirty="0">
              <a:solidFill>
                <a:schemeClr val="tx2">
                  <a:lumMod val="75000"/>
                </a:schemeClr>
              </a:solidFill>
              <a:latin typeface="Times New Roman" panose="02020603050405020304" pitchFamily="18" charset="0"/>
              <a:cs typeface="Times New Roman" panose="02020603050405020304" pitchFamily="18" charset="0"/>
            </a:endParaRPr>
          </a:p>
          <a:p>
            <a:pPr algn="ctr"/>
            <a:endParaRPr lang="en-IN" sz="1100" b="0"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a:p>
            <a:pPr algn="ctr"/>
            <a:r>
              <a:rPr lang="en-IN" sz="1500" dirty="0" smtClean="0">
                <a:solidFill>
                  <a:schemeClr val="bg2">
                    <a:lumMod val="25000"/>
                  </a:schemeClr>
                </a:solidFill>
                <a:latin typeface="Times New Roman" panose="02020603050405020304" pitchFamily="18" charset="0"/>
                <a:cs typeface="Times New Roman" panose="02020603050405020304" pitchFamily="18" charset="0"/>
              </a:rPr>
              <a:t>Dec 7-8, 2022 | </a:t>
            </a:r>
            <a:r>
              <a:rPr lang="en-IN" sz="1500" smtClean="0">
                <a:solidFill>
                  <a:schemeClr val="bg2">
                    <a:lumMod val="25000"/>
                  </a:schemeClr>
                </a:solidFill>
                <a:latin typeface="Times New Roman" panose="02020603050405020304" pitchFamily="18" charset="0"/>
                <a:cs typeface="Times New Roman" panose="02020603050405020304" pitchFamily="18" charset="0"/>
              </a:rPr>
              <a:t>Barcelona,Spain</a:t>
            </a:r>
            <a:endParaRPr lang="en-IN" sz="1500" dirty="0">
              <a:solidFill>
                <a:schemeClr val="bg2">
                  <a:lumMod val="25000"/>
                </a:schemeClr>
              </a:solidFill>
              <a:latin typeface="Times New Roman" panose="02020603050405020304" pitchFamily="18" charset="0"/>
              <a:cs typeface="Times New Roman" panose="02020603050405020304" pitchFamily="18" charset="0"/>
            </a:endParaRPr>
          </a:p>
          <a:p>
            <a:pPr algn="ctr"/>
            <a:endParaRPr lang="en-US" sz="1600" b="1"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a:p>
            <a:pPr algn="ctr"/>
            <a:r>
              <a:rPr lang="en-US" sz="1600" b="1" i="0" u="none" strike="noStrike" baseline="0" dirty="0">
                <a:solidFill>
                  <a:schemeClr val="bg2">
                    <a:lumMod val="10000"/>
                  </a:schemeClr>
                </a:solidFill>
                <a:latin typeface="Times New Roman" panose="02020603050405020304" pitchFamily="18" charset="0"/>
                <a:cs typeface="Times New Roman" panose="02020603050405020304" pitchFamily="18" charset="0"/>
              </a:rPr>
              <a:t>Theme</a:t>
            </a:r>
            <a:r>
              <a:rPr lang="en-US" sz="1200" b="1" i="1" u="none" strike="noStrike" baseline="0" dirty="0">
                <a:solidFill>
                  <a:schemeClr val="bg2">
                    <a:lumMod val="10000"/>
                  </a:schemeClr>
                </a:solidFill>
                <a:latin typeface="Times New Roman" panose="02020603050405020304" pitchFamily="18" charset="0"/>
                <a:cs typeface="Times New Roman" panose="02020603050405020304" pitchFamily="18" charset="0"/>
              </a:rPr>
              <a:t>: </a:t>
            </a:r>
            <a:endParaRPr lang="en-US" sz="1200" b="1" i="1" u="none" strike="noStrike" baseline="0" dirty="0" smtClean="0">
              <a:solidFill>
                <a:schemeClr val="bg2">
                  <a:lumMod val="10000"/>
                </a:schemeClr>
              </a:solidFill>
              <a:latin typeface="Times New Roman" panose="02020603050405020304" pitchFamily="18" charset="0"/>
              <a:cs typeface="Times New Roman" panose="02020603050405020304" pitchFamily="18" charset="0"/>
            </a:endParaRPr>
          </a:p>
          <a:p>
            <a:pPr algn="ctr"/>
            <a:r>
              <a:rPr lang="en-US" sz="1200" i="1" dirty="0" smtClean="0">
                <a:latin typeface="Times New Roman" pitchFamily="18" charset="0"/>
                <a:cs typeface="Times New Roman" pitchFamily="18" charset="0"/>
              </a:rPr>
              <a:t>Emphasizing </a:t>
            </a:r>
            <a:r>
              <a:rPr lang="en-US" sz="1200" i="1" dirty="0">
                <a:latin typeface="Times New Roman" pitchFamily="18" charset="0"/>
                <a:cs typeface="Times New Roman" pitchFamily="18" charset="0"/>
              </a:rPr>
              <a:t>Novel Researches and Frontline Advances of Nuclear and Radiochemistry</a:t>
            </a:r>
          </a:p>
          <a:p>
            <a:pPr algn="ctr"/>
            <a:endParaRPr lang="en-US" sz="1600" b="1" i="0" u="none" strike="noStrike" baseline="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 xmlns:a16="http://schemas.microsoft.com/office/drawing/2014/main" id="{B6E0C370-044C-4AA8-9691-8B703113111F}"/>
              </a:ext>
            </a:extLst>
          </p:cNvPr>
          <p:cNvSpPr/>
          <p:nvPr/>
        </p:nvSpPr>
        <p:spPr>
          <a:xfrm>
            <a:off x="944880" y="1183366"/>
            <a:ext cx="3437147" cy="812240"/>
          </a:xfrm>
          <a:prstGeom prst="rect">
            <a:avLst/>
          </a:prstGeom>
          <a:noFill/>
          <a:ln w="2857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a:extLst>
              <a:ext uri="{FF2B5EF4-FFF2-40B4-BE49-F238E27FC236}">
                <a16:creationId xmlns="" xmlns:a16="http://schemas.microsoft.com/office/drawing/2014/main" id="{C99F8E43-674D-4217-9AE0-34D51826FC02}"/>
              </a:ext>
            </a:extLst>
          </p:cNvPr>
          <p:cNvSpPr/>
          <p:nvPr/>
        </p:nvSpPr>
        <p:spPr>
          <a:xfrm>
            <a:off x="3805316" y="1017059"/>
            <a:ext cx="3437147" cy="81224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1"/>
              </a:solidFill>
            </a:endParaRPr>
          </a:p>
        </p:txBody>
      </p:sp>
      <p:sp>
        <p:nvSpPr>
          <p:cNvPr id="7" name="Rectangle 6">
            <a:extLst>
              <a:ext uri="{FF2B5EF4-FFF2-40B4-BE49-F238E27FC236}">
                <a16:creationId xmlns="" xmlns:a16="http://schemas.microsoft.com/office/drawing/2014/main" id="{DC877EBB-B5C8-42C9-91BB-EE661B3F74A2}"/>
              </a:ext>
            </a:extLst>
          </p:cNvPr>
          <p:cNvSpPr/>
          <p:nvPr/>
        </p:nvSpPr>
        <p:spPr>
          <a:xfrm>
            <a:off x="1168400" y="1091321"/>
            <a:ext cx="5760719" cy="812240"/>
          </a:xfrm>
          <a:prstGeom prst="rect">
            <a:avLst/>
          </a:prstGeom>
          <a:solidFill>
            <a:schemeClr val="tx2">
              <a:lumMod val="75000"/>
            </a:schemeClr>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TextBox 14">
            <a:extLst>
              <a:ext uri="{FF2B5EF4-FFF2-40B4-BE49-F238E27FC236}">
                <a16:creationId xmlns="" xmlns:a16="http://schemas.microsoft.com/office/drawing/2014/main" id="{65A601F1-188F-42CD-9C1A-7F5669A21B80}"/>
              </a:ext>
            </a:extLst>
          </p:cNvPr>
          <p:cNvSpPr txBox="1"/>
          <p:nvPr/>
        </p:nvSpPr>
        <p:spPr>
          <a:xfrm>
            <a:off x="1168400" y="1192921"/>
            <a:ext cx="5760719" cy="584775"/>
          </a:xfrm>
          <a:prstGeom prst="rect">
            <a:avLst/>
          </a:prstGeom>
          <a:noFill/>
        </p:spPr>
        <p:txBody>
          <a:bodyPr wrap="square" rtlCol="0">
            <a:spAutoFit/>
          </a:bodyPr>
          <a:lstStyle/>
          <a:p>
            <a:pPr algn="ctr"/>
            <a:r>
              <a:rPr lang="en-IN" sz="3200" b="0" i="0" u="none" strike="noStrike" baseline="0" dirty="0">
                <a:solidFill>
                  <a:schemeClr val="bg1"/>
                </a:solidFill>
                <a:latin typeface="Arial Black" panose="020B0A04020102020204" pitchFamily="34" charset="0"/>
              </a:rPr>
              <a:t>Sponsorship Brochure</a:t>
            </a:r>
            <a:endParaRPr lang="en-IN" sz="32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252660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E3849FE1-0ABE-42EB-8BBC-3F241BD44455}"/>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 xmlns:a16="http://schemas.microsoft.com/office/drawing/2014/main" id="{E244FA43-1D6A-4C24-9A2C-2464216926E1}"/>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7" name="Picture 6">
            <a:extLst>
              <a:ext uri="{FF2B5EF4-FFF2-40B4-BE49-F238E27FC236}">
                <a16:creationId xmlns="" xmlns:a16="http://schemas.microsoft.com/office/drawing/2014/main" id="{9BBB655A-4250-4581-8070-2E527B2F6A6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8" name="Rectangle 7">
            <a:extLst>
              <a:ext uri="{FF2B5EF4-FFF2-40B4-BE49-F238E27FC236}">
                <a16:creationId xmlns="" xmlns:a16="http://schemas.microsoft.com/office/drawing/2014/main" id="{4CD24D34-BD26-4D71-A49A-D0482EC1AECE}"/>
              </a:ext>
            </a:extLst>
          </p:cNvPr>
          <p:cNvSpPr/>
          <p:nvPr/>
        </p:nvSpPr>
        <p:spPr>
          <a:xfrm>
            <a:off x="3669792" y="862223"/>
            <a:ext cx="4864608" cy="503281"/>
          </a:xfrm>
          <a:prstGeom prst="rect">
            <a:avLst/>
          </a:prstGeom>
          <a:solidFill>
            <a:schemeClr val="tx2">
              <a:lumMod val="50000"/>
            </a:schemeClr>
          </a:solidFill>
          <a:ln w="12700" cmpd="sng">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 xmlns:a16="http://schemas.microsoft.com/office/drawing/2014/main" id="{2D73516D-1BB0-4ADB-9721-1C1BA27D6D59}"/>
              </a:ext>
            </a:extLst>
          </p:cNvPr>
          <p:cNvSpPr txBox="1"/>
          <p:nvPr/>
        </p:nvSpPr>
        <p:spPr>
          <a:xfrm>
            <a:off x="3950208" y="964266"/>
            <a:ext cx="4322064" cy="307777"/>
          </a:xfrm>
          <a:prstGeom prst="rect">
            <a:avLst/>
          </a:prstGeom>
          <a:noFill/>
        </p:spPr>
        <p:txBody>
          <a:bodyPr wrap="square" rtlCol="0">
            <a:spAutoFit/>
          </a:bodyPr>
          <a:lstStyle/>
          <a:p>
            <a:pPr algn="ctr"/>
            <a:r>
              <a:rPr lang="en-US" sz="1400" b="1" spc="600" dirty="0">
                <a:solidFill>
                  <a:schemeClr val="bg1"/>
                </a:solidFill>
                <a:latin typeface="Times New Roman" panose="02020603050405020304" pitchFamily="18" charset="0"/>
                <a:cs typeface="Times New Roman" panose="02020603050405020304" pitchFamily="18" charset="0"/>
              </a:rPr>
              <a:t>SPONSERSHIP PLANS</a:t>
            </a:r>
            <a:endParaRPr lang="en-IN" sz="1400" b="1" spc="600" dirty="0">
              <a:solidFill>
                <a:schemeClr val="bg1"/>
              </a:solidFill>
              <a:latin typeface="Times New Roman" panose="02020603050405020304" pitchFamily="18" charset="0"/>
              <a:cs typeface="Times New Roman" panose="02020603050405020304" pitchFamily="18" charset="0"/>
            </a:endParaRPr>
          </a:p>
        </p:txBody>
      </p:sp>
      <p:grpSp>
        <p:nvGrpSpPr>
          <p:cNvPr id="22" name="Group 21">
            <a:extLst>
              <a:ext uri="{FF2B5EF4-FFF2-40B4-BE49-F238E27FC236}">
                <a16:creationId xmlns="" xmlns:a16="http://schemas.microsoft.com/office/drawing/2014/main" id="{6C505E2B-EB9F-46A4-8A47-9C74BFA49CB4}"/>
              </a:ext>
            </a:extLst>
          </p:cNvPr>
          <p:cNvGrpSpPr/>
          <p:nvPr/>
        </p:nvGrpSpPr>
        <p:grpSpPr>
          <a:xfrm>
            <a:off x="1570748" y="1470344"/>
            <a:ext cx="2893568" cy="4358765"/>
            <a:chOff x="1056640" y="1534969"/>
            <a:chExt cx="2893568" cy="4358765"/>
          </a:xfrm>
        </p:grpSpPr>
        <p:sp>
          <p:nvSpPr>
            <p:cNvPr id="20" name="Freeform: Shape 19">
              <a:extLst>
                <a:ext uri="{FF2B5EF4-FFF2-40B4-BE49-F238E27FC236}">
                  <a16:creationId xmlns="" xmlns:a16="http://schemas.microsoft.com/office/drawing/2014/main" id="{A79760B8-7D12-42DC-A7C4-16C67FF50451}"/>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1" name="Rectangle: Rounded Corners 20">
              <a:extLst>
                <a:ext uri="{FF2B5EF4-FFF2-40B4-BE49-F238E27FC236}">
                  <a16:creationId xmlns="" xmlns:a16="http://schemas.microsoft.com/office/drawing/2014/main" id="{649CFB4E-AD18-47F3-9C74-959E15D80823}"/>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3" name="Group 22">
            <a:extLst>
              <a:ext uri="{FF2B5EF4-FFF2-40B4-BE49-F238E27FC236}">
                <a16:creationId xmlns="" xmlns:a16="http://schemas.microsoft.com/office/drawing/2014/main" id="{B2F84774-2386-4C67-BFC4-0B962C9CB1AB}"/>
              </a:ext>
            </a:extLst>
          </p:cNvPr>
          <p:cNvGrpSpPr/>
          <p:nvPr/>
        </p:nvGrpSpPr>
        <p:grpSpPr>
          <a:xfrm>
            <a:off x="4649216" y="1473237"/>
            <a:ext cx="2893568" cy="4358765"/>
            <a:chOff x="1056640" y="1534969"/>
            <a:chExt cx="2893568" cy="4358765"/>
          </a:xfrm>
        </p:grpSpPr>
        <p:sp>
          <p:nvSpPr>
            <p:cNvPr id="24" name="Freeform: Shape 23">
              <a:extLst>
                <a:ext uri="{FF2B5EF4-FFF2-40B4-BE49-F238E27FC236}">
                  <a16:creationId xmlns="" xmlns:a16="http://schemas.microsoft.com/office/drawing/2014/main" id="{29CD2887-A65C-4813-A7EC-24616F148CA8}"/>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5" name="Rectangle: Rounded Corners 24">
              <a:extLst>
                <a:ext uri="{FF2B5EF4-FFF2-40B4-BE49-F238E27FC236}">
                  <a16:creationId xmlns="" xmlns:a16="http://schemas.microsoft.com/office/drawing/2014/main" id="{30632727-E703-42E7-811D-B30E7A1FDE05}"/>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26" name="Group 25">
            <a:extLst>
              <a:ext uri="{FF2B5EF4-FFF2-40B4-BE49-F238E27FC236}">
                <a16:creationId xmlns="" xmlns:a16="http://schemas.microsoft.com/office/drawing/2014/main" id="{98D875CE-B412-4D4E-815F-EABA7686CF3D}"/>
              </a:ext>
            </a:extLst>
          </p:cNvPr>
          <p:cNvGrpSpPr/>
          <p:nvPr/>
        </p:nvGrpSpPr>
        <p:grpSpPr>
          <a:xfrm>
            <a:off x="7746588" y="1470344"/>
            <a:ext cx="2893568" cy="4358765"/>
            <a:chOff x="1056640" y="1534969"/>
            <a:chExt cx="2893568" cy="4358765"/>
          </a:xfrm>
        </p:grpSpPr>
        <p:sp>
          <p:nvSpPr>
            <p:cNvPr id="27" name="Freeform: Shape 26">
              <a:extLst>
                <a:ext uri="{FF2B5EF4-FFF2-40B4-BE49-F238E27FC236}">
                  <a16:creationId xmlns="" xmlns:a16="http://schemas.microsoft.com/office/drawing/2014/main" id="{BFB8F075-823A-4BB6-9CDB-F8CFA2ACF109}"/>
                </a:ext>
              </a:extLst>
            </p:cNvPr>
            <p:cNvSpPr/>
            <p:nvPr/>
          </p:nvSpPr>
          <p:spPr>
            <a:xfrm>
              <a:off x="1056640" y="1534969"/>
              <a:ext cx="2893568" cy="4358765"/>
            </a:xfrm>
            <a:custGeom>
              <a:avLst/>
              <a:gdLst>
                <a:gd name="connsiteX0" fmla="*/ 394844 w 2893568"/>
                <a:gd name="connsiteY0" fmla="*/ 0 h 3776265"/>
                <a:gd name="connsiteX1" fmla="*/ 2433132 w 2893568"/>
                <a:gd name="connsiteY1" fmla="*/ 0 h 3776265"/>
                <a:gd name="connsiteX2" fmla="*/ 2609495 w 2893568"/>
                <a:gd name="connsiteY2" fmla="*/ 143740 h 3776265"/>
                <a:gd name="connsiteX3" fmla="*/ 2612088 w 2893568"/>
                <a:gd name="connsiteY3" fmla="*/ 169465 h 3776265"/>
                <a:gd name="connsiteX4" fmla="*/ 2893568 w 2893568"/>
                <a:gd name="connsiteY4" fmla="*/ 169465 h 3776265"/>
                <a:gd name="connsiteX5" fmla="*/ 2893568 w 2893568"/>
                <a:gd name="connsiteY5" fmla="*/ 3776265 h 3776265"/>
                <a:gd name="connsiteX6" fmla="*/ 0 w 2893568"/>
                <a:gd name="connsiteY6" fmla="*/ 3776265 h 3776265"/>
                <a:gd name="connsiteX7" fmla="*/ 0 w 2893568"/>
                <a:gd name="connsiteY7" fmla="*/ 169465 h 3776265"/>
                <a:gd name="connsiteX8" fmla="*/ 215888 w 2893568"/>
                <a:gd name="connsiteY8" fmla="*/ 169465 h 3776265"/>
                <a:gd name="connsiteX9" fmla="*/ 218481 w 2893568"/>
                <a:gd name="connsiteY9" fmla="*/ 143740 h 3776265"/>
                <a:gd name="connsiteX10" fmla="*/ 394844 w 2893568"/>
                <a:gd name="connsiteY10" fmla="*/ 0 h 3776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3568" h="3776265">
                  <a:moveTo>
                    <a:pt x="394844" y="0"/>
                  </a:moveTo>
                  <a:lnTo>
                    <a:pt x="2433132" y="0"/>
                  </a:lnTo>
                  <a:cubicBezTo>
                    <a:pt x="2520126" y="0"/>
                    <a:pt x="2592708" y="61708"/>
                    <a:pt x="2609495" y="143740"/>
                  </a:cubicBezTo>
                  <a:lnTo>
                    <a:pt x="2612088" y="169465"/>
                  </a:lnTo>
                  <a:lnTo>
                    <a:pt x="2893568" y="169465"/>
                  </a:lnTo>
                  <a:lnTo>
                    <a:pt x="2893568" y="3776265"/>
                  </a:lnTo>
                  <a:lnTo>
                    <a:pt x="0" y="3776265"/>
                  </a:lnTo>
                  <a:lnTo>
                    <a:pt x="0" y="169465"/>
                  </a:lnTo>
                  <a:lnTo>
                    <a:pt x="215888" y="169465"/>
                  </a:lnTo>
                  <a:lnTo>
                    <a:pt x="218481" y="143740"/>
                  </a:lnTo>
                  <a:cubicBezTo>
                    <a:pt x="235268" y="61708"/>
                    <a:pt x="307850" y="0"/>
                    <a:pt x="394844" y="0"/>
                  </a:cubicBezTo>
                  <a:close/>
                </a:path>
              </a:pathLst>
            </a:custGeom>
            <a:no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28" name="Rectangle: Rounded Corners 27">
              <a:extLst>
                <a:ext uri="{FF2B5EF4-FFF2-40B4-BE49-F238E27FC236}">
                  <a16:creationId xmlns="" xmlns:a16="http://schemas.microsoft.com/office/drawing/2014/main" id="{B4BFBDF9-79C9-4CA9-A2C6-1A7570F2E05D}"/>
                </a:ext>
              </a:extLst>
            </p:cNvPr>
            <p:cNvSpPr/>
            <p:nvPr/>
          </p:nvSpPr>
          <p:spPr>
            <a:xfrm>
              <a:off x="1317006" y="1580689"/>
              <a:ext cx="2304256" cy="295672"/>
            </a:xfrm>
            <a:prstGeom prst="roundRect">
              <a:avLst>
                <a:gd name="adj" fmla="val 50000"/>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9" name="TextBox 28">
            <a:extLst>
              <a:ext uri="{FF2B5EF4-FFF2-40B4-BE49-F238E27FC236}">
                <a16:creationId xmlns="" xmlns:a16="http://schemas.microsoft.com/office/drawing/2014/main" id="{0020544C-22EC-4F56-ADAF-E8A3C01CB52B}"/>
              </a:ext>
            </a:extLst>
          </p:cNvPr>
          <p:cNvSpPr txBox="1"/>
          <p:nvPr/>
        </p:nvSpPr>
        <p:spPr>
          <a:xfrm>
            <a:off x="1879481" y="1530532"/>
            <a:ext cx="2263779" cy="261610"/>
          </a:xfrm>
          <a:prstGeom prst="rect">
            <a:avLst/>
          </a:prstGeom>
          <a:noFill/>
        </p:spPr>
        <p:txBody>
          <a:bodyPr wrap="square" rtlCol="0">
            <a:spAutoFit/>
          </a:bodyPr>
          <a:lstStyle/>
          <a:p>
            <a:r>
              <a:rPr lang="en-IN" sz="1100" b="1" spc="300" dirty="0">
                <a:solidFill>
                  <a:schemeClr val="bg1"/>
                </a:solidFill>
                <a:latin typeface="Times New Roman" panose="02020603050405020304" pitchFamily="18" charset="0"/>
                <a:cs typeface="Times New Roman" panose="02020603050405020304" pitchFamily="18" charset="0"/>
              </a:rPr>
              <a:t>PLATINUM SPONSER</a:t>
            </a:r>
          </a:p>
        </p:txBody>
      </p:sp>
      <p:sp>
        <p:nvSpPr>
          <p:cNvPr id="30" name="TextBox 29">
            <a:extLst>
              <a:ext uri="{FF2B5EF4-FFF2-40B4-BE49-F238E27FC236}">
                <a16:creationId xmlns="" xmlns:a16="http://schemas.microsoft.com/office/drawing/2014/main" id="{C566DD36-F4F7-43C4-8180-E2D462BC6E74}"/>
              </a:ext>
            </a:extLst>
          </p:cNvPr>
          <p:cNvSpPr txBox="1"/>
          <p:nvPr/>
        </p:nvSpPr>
        <p:spPr>
          <a:xfrm>
            <a:off x="4950059" y="1518957"/>
            <a:ext cx="2263779" cy="261610"/>
          </a:xfrm>
          <a:prstGeom prst="rect">
            <a:avLst/>
          </a:prstGeom>
          <a:noFill/>
        </p:spPr>
        <p:txBody>
          <a:bodyPr wrap="square" rtlCol="0">
            <a:spAutoFit/>
          </a:bodyPr>
          <a:lstStyle/>
          <a:p>
            <a:pPr algn="ctr"/>
            <a:r>
              <a:rPr lang="en-IN" sz="1100" b="1" spc="300" dirty="0">
                <a:solidFill>
                  <a:schemeClr val="bg1"/>
                </a:solidFill>
                <a:latin typeface="Times New Roman" panose="02020603050405020304" pitchFamily="18" charset="0"/>
                <a:cs typeface="Times New Roman" panose="02020603050405020304" pitchFamily="18" charset="0"/>
              </a:rPr>
              <a:t>GOLD SPONSER</a:t>
            </a:r>
          </a:p>
        </p:txBody>
      </p:sp>
      <p:sp>
        <p:nvSpPr>
          <p:cNvPr id="31" name="TextBox 30">
            <a:extLst>
              <a:ext uri="{FF2B5EF4-FFF2-40B4-BE49-F238E27FC236}">
                <a16:creationId xmlns="" xmlns:a16="http://schemas.microsoft.com/office/drawing/2014/main" id="{87655F0C-C667-45D5-A5D0-F315FF7EE4D0}"/>
              </a:ext>
            </a:extLst>
          </p:cNvPr>
          <p:cNvSpPr txBox="1"/>
          <p:nvPr/>
        </p:nvSpPr>
        <p:spPr>
          <a:xfrm>
            <a:off x="8042432" y="1533881"/>
            <a:ext cx="2263779" cy="261610"/>
          </a:xfrm>
          <a:prstGeom prst="rect">
            <a:avLst/>
          </a:prstGeom>
          <a:noFill/>
        </p:spPr>
        <p:txBody>
          <a:bodyPr wrap="square" rtlCol="0">
            <a:spAutoFit/>
          </a:bodyPr>
          <a:lstStyle/>
          <a:p>
            <a:pPr algn="ctr"/>
            <a:r>
              <a:rPr lang="en-IN" sz="1100" b="1" spc="300" dirty="0">
                <a:solidFill>
                  <a:schemeClr val="bg1"/>
                </a:solidFill>
                <a:latin typeface="Times New Roman" panose="02020603050405020304" pitchFamily="18" charset="0"/>
                <a:cs typeface="Times New Roman" panose="02020603050405020304" pitchFamily="18" charset="0"/>
              </a:rPr>
              <a:t>SILVER SPONSER</a:t>
            </a:r>
          </a:p>
        </p:txBody>
      </p:sp>
      <p:sp>
        <p:nvSpPr>
          <p:cNvPr id="32" name="TextBox 31">
            <a:extLst>
              <a:ext uri="{FF2B5EF4-FFF2-40B4-BE49-F238E27FC236}">
                <a16:creationId xmlns="" xmlns:a16="http://schemas.microsoft.com/office/drawing/2014/main" id="{8706C842-AECE-4855-82D2-0CCBFB51A74A}"/>
              </a:ext>
            </a:extLst>
          </p:cNvPr>
          <p:cNvSpPr txBox="1"/>
          <p:nvPr/>
        </p:nvSpPr>
        <p:spPr>
          <a:xfrm>
            <a:off x="1570748" y="1924195"/>
            <a:ext cx="2893568" cy="3933384"/>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Three Corporate Sponsored Workshop slots (audio visual included)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exhibit booths, with priority to purchase exhibition space and choose booth location (3X3 Sqm each both size)</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Four complimentary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Three inserts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post congress Email message to consented congress registrants up to 60 days after the congress (content to be provided by the sponsor)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25% off the cost of two additional purchased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sponsorship items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20% Waiver on Sponsorship for any of our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next year conferences</a:t>
            </a:r>
            <a:endParaRPr lang="en-IN" sz="1040" dirty="0">
              <a:latin typeface="Times New Roman" panose="02020603050405020304" pitchFamily="18" charset="0"/>
              <a:cs typeface="Times New Roman" panose="02020603050405020304" pitchFamily="18" charset="0"/>
            </a:endParaRPr>
          </a:p>
        </p:txBody>
      </p:sp>
      <p:sp>
        <p:nvSpPr>
          <p:cNvPr id="33" name="TextBox 32">
            <a:extLst>
              <a:ext uri="{FF2B5EF4-FFF2-40B4-BE49-F238E27FC236}">
                <a16:creationId xmlns="" xmlns:a16="http://schemas.microsoft.com/office/drawing/2014/main" id="{76FEA41E-B7B8-41D1-9E25-03075C00C72C}"/>
              </a:ext>
            </a:extLst>
          </p:cNvPr>
          <p:cNvSpPr txBox="1"/>
          <p:nvPr/>
        </p:nvSpPr>
        <p:spPr>
          <a:xfrm>
            <a:off x="4649216" y="1898618"/>
            <a:ext cx="2893568" cy="3933384"/>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Corporate Sponsored Workshop slot (audio visual included)</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An opportunity to sponsor 5 Poster Presentation Awards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exhibit booth, with priority to purchase exhibition space and choose booth location (Booth size 3X3 Sqm)</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congress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 (excluding cover pages)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inserts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post congress Email message to consented congress registrants up to 40 days after the congress (content to be provided by the sponsor)</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20% Waiver on Sponsorship for any of our next year conferences</a:t>
            </a:r>
            <a:endParaRPr lang="en-IN" sz="1040" dirty="0">
              <a:latin typeface="Times New Roman" panose="02020603050405020304" pitchFamily="18" charset="0"/>
              <a:cs typeface="Times New Roman" panose="02020603050405020304" pitchFamily="18" charset="0"/>
            </a:endParaRPr>
          </a:p>
        </p:txBody>
      </p:sp>
      <p:sp>
        <p:nvSpPr>
          <p:cNvPr id="34" name="TextBox 33">
            <a:extLst>
              <a:ext uri="{FF2B5EF4-FFF2-40B4-BE49-F238E27FC236}">
                <a16:creationId xmlns="" xmlns:a16="http://schemas.microsoft.com/office/drawing/2014/main" id="{F125C8A5-20C8-4F25-BAD9-B917F7CC178B}"/>
              </a:ext>
            </a:extLst>
          </p:cNvPr>
          <p:cNvSpPr txBox="1"/>
          <p:nvPr/>
        </p:nvSpPr>
        <p:spPr>
          <a:xfrm>
            <a:off x="7756348" y="1910193"/>
            <a:ext cx="2893568" cy="2973122"/>
          </a:xfrm>
          <a:prstGeom prst="rect">
            <a:avLst/>
          </a:prstGeom>
          <a:noFill/>
        </p:spPr>
        <p:txBody>
          <a:bodyPr wrap="square" rtlCol="0">
            <a:spAutoFit/>
          </a:bodyPr>
          <a:lstStyle/>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Two complimentary congress registrations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An opportunity to sponsor 3 Poster Presentation Awards.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complimentary exhibit booth with priority to purchase exhibition space and choose booth location (Booth size 3X3 Sqm)</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Logo recognition on congress website front page with link and logo recognition on congress sponsorship page, logo recognition on social media and all offline printing materials including conference backdrops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A4 color advertisement in the congress Program or Book of Abstracts (excluding cover pages)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One insert provided by the sponsor in the congress delegate bags</a:t>
            </a:r>
          </a:p>
          <a:p>
            <a:pPr marL="171450" indent="-171450">
              <a:buFont typeface="Arial" panose="020B0604020202020204" pitchFamily="34" charset="0"/>
              <a:buChar char="•"/>
            </a:pPr>
            <a:r>
              <a:rPr lang="en-US" sz="1040" dirty="0">
                <a:latin typeface="Times New Roman" panose="02020603050405020304" pitchFamily="18" charset="0"/>
                <a:cs typeface="Times New Roman" panose="02020603050405020304" pitchFamily="18" charset="0"/>
              </a:rPr>
              <a:t>10% Waiver on Sponsorship for any of our next year conferences</a:t>
            </a:r>
            <a:endParaRPr lang="en-IN" sz="104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596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54ACBD73-1C59-4D02-850B-8266BB9DC24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 xmlns:a16="http://schemas.microsoft.com/office/drawing/2014/main" id="{370A519E-557A-433B-948A-2918BAD3F65A}"/>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7" name="Picture 6">
            <a:extLst>
              <a:ext uri="{FF2B5EF4-FFF2-40B4-BE49-F238E27FC236}">
                <a16:creationId xmlns="" xmlns:a16="http://schemas.microsoft.com/office/drawing/2014/main" id="{E66F8BDB-0D5D-474B-A148-3E9E87CC69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10" name="Rectangle: Top Corners Rounded 9">
            <a:extLst>
              <a:ext uri="{FF2B5EF4-FFF2-40B4-BE49-F238E27FC236}">
                <a16:creationId xmlns="" xmlns:a16="http://schemas.microsoft.com/office/drawing/2014/main" id="{D1044A7F-4900-49D0-8843-06385308E0A2}"/>
              </a:ext>
            </a:extLst>
          </p:cNvPr>
          <p:cNvSpPr/>
          <p:nvPr/>
        </p:nvSpPr>
        <p:spPr>
          <a:xfrm>
            <a:off x="1069926" y="928024"/>
            <a:ext cx="1899416"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3" name="Straight Connector 12">
            <a:extLst>
              <a:ext uri="{FF2B5EF4-FFF2-40B4-BE49-F238E27FC236}">
                <a16:creationId xmlns="" xmlns:a16="http://schemas.microsoft.com/office/drawing/2014/main" id="{53EB1B97-D0C7-4519-8A87-605157F4EA39}"/>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 xmlns:a16="http://schemas.microsoft.com/office/drawing/2014/main" id="{628ED74C-37A9-4D6D-B1ED-B7090755281E}"/>
              </a:ext>
            </a:extLst>
          </p:cNvPr>
          <p:cNvSpPr txBox="1"/>
          <p:nvPr/>
        </p:nvSpPr>
        <p:spPr>
          <a:xfrm>
            <a:off x="1218462" y="970872"/>
            <a:ext cx="1603396"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EXHIBITOR</a:t>
            </a:r>
          </a:p>
        </p:txBody>
      </p:sp>
      <p:sp>
        <p:nvSpPr>
          <p:cNvPr id="15" name="TextBox 14">
            <a:extLst>
              <a:ext uri="{FF2B5EF4-FFF2-40B4-BE49-F238E27FC236}">
                <a16:creationId xmlns="" xmlns:a16="http://schemas.microsoft.com/office/drawing/2014/main" id="{5336E17C-FC3C-4730-B398-F07E8D73DB2F}"/>
              </a:ext>
            </a:extLst>
          </p:cNvPr>
          <p:cNvSpPr txBox="1"/>
          <p:nvPr/>
        </p:nvSpPr>
        <p:spPr>
          <a:xfrm>
            <a:off x="1069926" y="1402080"/>
            <a:ext cx="10085754"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congress registrations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exhibit booth (Booth size 3X3 Sqm)</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recognition on congress website including other offline &amp; online platforms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speaking/workshop slot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insert provided by the sponsor in the congress delegate bags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10% Waiver on Sponsorship for any of our next year conferences</a:t>
            </a:r>
            <a:endParaRPr lang="en-IN" sz="1200" dirty="0">
              <a:latin typeface="Times New Roman" panose="02020603050405020304" pitchFamily="18" charset="0"/>
              <a:cs typeface="Times New Roman" panose="02020603050405020304" pitchFamily="18" charset="0"/>
            </a:endParaRPr>
          </a:p>
        </p:txBody>
      </p:sp>
      <p:sp>
        <p:nvSpPr>
          <p:cNvPr id="16" name="Rectangle: Top Corners Rounded 15">
            <a:extLst>
              <a:ext uri="{FF2B5EF4-FFF2-40B4-BE49-F238E27FC236}">
                <a16:creationId xmlns="" xmlns:a16="http://schemas.microsoft.com/office/drawing/2014/main" id="{EE2DCE38-6F8B-49C3-A2FE-9F17007AB925}"/>
              </a:ext>
            </a:extLst>
          </p:cNvPr>
          <p:cNvSpPr/>
          <p:nvPr/>
        </p:nvSpPr>
        <p:spPr>
          <a:xfrm>
            <a:off x="1069926" y="2848600"/>
            <a:ext cx="276465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7" name="Straight Connector 16">
            <a:extLst>
              <a:ext uri="{FF2B5EF4-FFF2-40B4-BE49-F238E27FC236}">
                <a16:creationId xmlns="" xmlns:a16="http://schemas.microsoft.com/office/drawing/2014/main" id="{B133C97D-72E4-4C65-BD70-C3597C5B0999}"/>
              </a:ext>
            </a:extLst>
          </p:cNvPr>
          <p:cNvCxnSpPr>
            <a:cxnSpLocks/>
          </p:cNvCxnSpPr>
          <p:nvPr/>
        </p:nvCxnSpPr>
        <p:spPr>
          <a:xfrm>
            <a:off x="1069926" y="320952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 xmlns:a16="http://schemas.microsoft.com/office/drawing/2014/main" id="{17972338-8760-4F7E-A9FC-B94D7BC2E106}"/>
              </a:ext>
            </a:extLst>
          </p:cNvPr>
          <p:cNvSpPr txBox="1"/>
          <p:nvPr/>
        </p:nvSpPr>
        <p:spPr>
          <a:xfrm>
            <a:off x="1218461" y="2891448"/>
            <a:ext cx="26161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LANYARD SPONSOR</a:t>
            </a:r>
          </a:p>
        </p:txBody>
      </p:sp>
      <p:sp>
        <p:nvSpPr>
          <p:cNvPr id="21" name="TextBox 20">
            <a:extLst>
              <a:ext uri="{FF2B5EF4-FFF2-40B4-BE49-F238E27FC236}">
                <a16:creationId xmlns="" xmlns:a16="http://schemas.microsoft.com/office/drawing/2014/main" id="{B788A229-7389-41E9-B485-5299B3DDDD93}"/>
              </a:ext>
            </a:extLst>
          </p:cNvPr>
          <p:cNvSpPr txBox="1"/>
          <p:nvPr/>
        </p:nvSpPr>
        <p:spPr>
          <a:xfrm>
            <a:off x="1053122" y="3324157"/>
            <a:ext cx="7450798" cy="830997"/>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Want to see your company logo on every attendee? Then the lanyard sponsorship is for you. Lanyards (also known as </a:t>
            </a:r>
          </a:p>
          <a:p>
            <a:r>
              <a:rPr lang="en-US" sz="1200" dirty="0">
                <a:latin typeface="Times New Roman" panose="02020603050405020304" pitchFamily="18" charset="0"/>
                <a:cs typeface="Times New Roman" panose="02020603050405020304" pitchFamily="18" charset="0"/>
              </a:rPr>
              <a:t>neck cords) hold each name badge and are constantly visible.</a:t>
            </a:r>
          </a:p>
          <a:p>
            <a:r>
              <a:rPr lang="en-US" sz="1200" b="1" dirty="0">
                <a:latin typeface="Times New Roman" panose="02020603050405020304" pitchFamily="18" charset="0"/>
                <a:cs typeface="Times New Roman" panose="02020603050405020304" pitchFamily="18" charset="0"/>
              </a:rPr>
              <a:t>Benefits include:</a:t>
            </a:r>
          </a:p>
          <a:p>
            <a:r>
              <a:rPr lang="en-US" sz="1200" dirty="0">
                <a:latin typeface="Times New Roman" panose="02020603050405020304" pitchFamily="18" charset="0"/>
                <a:cs typeface="Times New Roman" panose="02020603050405020304" pitchFamily="18" charset="0"/>
              </a:rPr>
              <a:t>One-color sponsor logo on registration lanyard distributed to all meeting attendees</a:t>
            </a:r>
            <a:endParaRPr lang="en-IN" sz="1200" dirty="0">
              <a:latin typeface="Times New Roman" panose="02020603050405020304" pitchFamily="18" charset="0"/>
              <a:cs typeface="Times New Roman" panose="02020603050405020304" pitchFamily="18" charset="0"/>
            </a:endParaRPr>
          </a:p>
        </p:txBody>
      </p:sp>
      <p:sp>
        <p:nvSpPr>
          <p:cNvPr id="22" name="Rectangle: Top Corners Rounded 21">
            <a:extLst>
              <a:ext uri="{FF2B5EF4-FFF2-40B4-BE49-F238E27FC236}">
                <a16:creationId xmlns="" xmlns:a16="http://schemas.microsoft.com/office/drawing/2014/main" id="{204B0327-A692-40AA-A62B-CA9525B2EF6E}"/>
              </a:ext>
            </a:extLst>
          </p:cNvPr>
          <p:cNvSpPr/>
          <p:nvPr/>
        </p:nvSpPr>
        <p:spPr>
          <a:xfrm>
            <a:off x="1069926" y="4399540"/>
            <a:ext cx="361383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23" name="Straight Connector 22">
            <a:extLst>
              <a:ext uri="{FF2B5EF4-FFF2-40B4-BE49-F238E27FC236}">
                <a16:creationId xmlns="" xmlns:a16="http://schemas.microsoft.com/office/drawing/2014/main" id="{58DD154E-23C7-4AD2-897F-71CF551888FD}"/>
              </a:ext>
            </a:extLst>
          </p:cNvPr>
          <p:cNvCxnSpPr>
            <a:cxnSpLocks/>
          </p:cNvCxnSpPr>
          <p:nvPr/>
        </p:nvCxnSpPr>
        <p:spPr>
          <a:xfrm>
            <a:off x="1069926" y="476046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 xmlns:a16="http://schemas.microsoft.com/office/drawing/2014/main" id="{6448D390-424D-4DCE-8C80-9CC7BCF96D0D}"/>
              </a:ext>
            </a:extLst>
          </p:cNvPr>
          <p:cNvSpPr txBox="1"/>
          <p:nvPr/>
        </p:nvSpPr>
        <p:spPr>
          <a:xfrm>
            <a:off x="1218461" y="4442388"/>
            <a:ext cx="41460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DELEGATE BAG SPONSOR</a:t>
            </a:r>
          </a:p>
        </p:txBody>
      </p:sp>
      <p:sp>
        <p:nvSpPr>
          <p:cNvPr id="25" name="TextBox 24">
            <a:extLst>
              <a:ext uri="{FF2B5EF4-FFF2-40B4-BE49-F238E27FC236}">
                <a16:creationId xmlns="" xmlns:a16="http://schemas.microsoft.com/office/drawing/2014/main" id="{B0C7823C-9825-48C2-963B-1E7C39033836}"/>
              </a:ext>
            </a:extLst>
          </p:cNvPr>
          <p:cNvSpPr txBox="1"/>
          <p:nvPr/>
        </p:nvSpPr>
        <p:spPr>
          <a:xfrm>
            <a:off x="1053122" y="4920817"/>
            <a:ext cx="10085754" cy="461665"/>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One-color sponsor logo on conference bags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endParaRPr lang="en-IN" sz="1200" dirty="0">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 xmlns:a16="http://schemas.microsoft.com/office/drawing/2014/main" id="{C9DAF5AF-8DF9-43C9-A224-C33D1BD8FE06}"/>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7" name="TextBox 26">
            <a:extLst>
              <a:ext uri="{FF2B5EF4-FFF2-40B4-BE49-F238E27FC236}">
                <a16:creationId xmlns="" xmlns:a16="http://schemas.microsoft.com/office/drawing/2014/main" id="{A5EDDBB8-31E9-43CB-B68F-FF166DED4EA9}"/>
              </a:ext>
            </a:extLst>
          </p:cNvPr>
          <p:cNvSpPr txBox="1"/>
          <p:nvPr/>
        </p:nvSpPr>
        <p:spPr>
          <a:xfrm rot="16200000">
            <a:off x="7932686" y="3238269"/>
            <a:ext cx="5356752" cy="338554"/>
          </a:xfrm>
          <a:prstGeom prst="rect">
            <a:avLst/>
          </a:prstGeom>
          <a:noFill/>
        </p:spPr>
        <p:txBody>
          <a:bodyPr wrap="square" rtlCol="0">
            <a:spAutoFit/>
          </a:bodyPr>
          <a:lstStyle/>
          <a:p>
            <a:pPr algn="ctr"/>
            <a:r>
              <a:rPr lang="en-IN" sz="1600" b="1" spc="600" dirty="0" smtClean="0">
                <a:solidFill>
                  <a:schemeClr val="bg1"/>
                </a:solidFill>
                <a:latin typeface="Times New Roman" panose="02020603050405020304" pitchFamily="18" charset="0"/>
                <a:cs typeface="Times New Roman" panose="02020603050405020304" pitchFamily="18" charset="0"/>
              </a:rPr>
              <a:t>Nuclear Chemistry </a:t>
            </a:r>
            <a:r>
              <a:rPr lang="en-US" sz="1600" b="1" spc="600" dirty="0" smtClean="0">
                <a:solidFill>
                  <a:schemeClr val="bg1"/>
                </a:solidFill>
                <a:latin typeface="Times New Roman" panose="02020603050405020304" pitchFamily="18" charset="0"/>
                <a:cs typeface="Times New Roman" panose="02020603050405020304" pitchFamily="18" charset="0"/>
              </a:rPr>
              <a:t>2022</a:t>
            </a:r>
            <a:endParaRPr lang="en-IN" sz="1600" b="1" spc="600" dirty="0">
              <a:solidFill>
                <a:schemeClr val="bg1"/>
              </a:solidFill>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 xmlns:a16="http://schemas.microsoft.com/office/drawing/2014/main" id="{9D94F19F-D3EE-446C-A9E1-C300A19199DF}"/>
              </a:ext>
            </a:extLst>
          </p:cNvPr>
          <p:cNvSpPr txBox="1"/>
          <p:nvPr/>
        </p:nvSpPr>
        <p:spPr>
          <a:xfrm>
            <a:off x="5082363" y="5642801"/>
            <a:ext cx="4610277" cy="307777"/>
          </a:xfrm>
          <a:prstGeom prst="rect">
            <a:avLst/>
          </a:prstGeom>
          <a:noFill/>
        </p:spPr>
        <p:txBody>
          <a:bodyPr wrap="square" rtlCol="0">
            <a:spAutoFit/>
          </a:bodyPr>
          <a:lstStyle/>
          <a:p>
            <a:pPr algn="ctr"/>
            <a:r>
              <a:rPr lang="en-IN" sz="1400" i="1" dirty="0">
                <a:solidFill>
                  <a:schemeClr val="tx2">
                    <a:lumMod val="75000"/>
                  </a:schemeClr>
                </a:solidFill>
                <a:latin typeface="Times New Roman" panose="02020603050405020304" pitchFamily="18" charset="0"/>
                <a:cs typeface="Times New Roman" panose="02020603050405020304" pitchFamily="18" charset="0"/>
              </a:rPr>
              <a:t>https://nuclearchemistry.conferenceseries.com/</a:t>
            </a:r>
          </a:p>
        </p:txBody>
      </p:sp>
    </p:spTree>
    <p:extLst>
      <p:ext uri="{BB962C8B-B14F-4D97-AF65-F5344CB8AC3E}">
        <p14:creationId xmlns:p14="http://schemas.microsoft.com/office/powerpoint/2010/main" val="1324406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6D8A9BEE-C4EF-4532-A6D7-9B9956679749}"/>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 xmlns:a16="http://schemas.microsoft.com/office/drawing/2014/main" id="{1DB208ED-9FE8-42D4-800D-67225DCE97DB}"/>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 xmlns:a16="http://schemas.microsoft.com/office/drawing/2014/main" id="{A568EFE1-D3C5-404F-A838-13F4043BD2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 xmlns:a16="http://schemas.microsoft.com/office/drawing/2014/main" id="{954BC6C8-8CD0-48B7-9E1C-096A5B83E06F}"/>
              </a:ext>
            </a:extLst>
          </p:cNvPr>
          <p:cNvSpPr/>
          <p:nvPr/>
        </p:nvSpPr>
        <p:spPr>
          <a:xfrm>
            <a:off x="1069926" y="928024"/>
            <a:ext cx="3952978"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 xmlns:a16="http://schemas.microsoft.com/office/drawing/2014/main" id="{ED082E08-D0DA-47C4-B3CC-AC42DFA1215D}"/>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1DFD6E4B-A26A-4912-853B-D56AD9390071}"/>
              </a:ext>
            </a:extLst>
          </p:cNvPr>
          <p:cNvSpPr txBox="1"/>
          <p:nvPr/>
        </p:nvSpPr>
        <p:spPr>
          <a:xfrm>
            <a:off x="1218462" y="970872"/>
            <a:ext cx="3952978"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KEYNOTE SPEAKER SPONSOR</a:t>
            </a:r>
          </a:p>
        </p:txBody>
      </p:sp>
      <p:sp>
        <p:nvSpPr>
          <p:cNvPr id="10" name="TextBox 9">
            <a:extLst>
              <a:ext uri="{FF2B5EF4-FFF2-40B4-BE49-F238E27FC236}">
                <a16:creationId xmlns="" xmlns:a16="http://schemas.microsoft.com/office/drawing/2014/main" id="{A4D27B05-EEE2-42CF-B0EF-1C8D12FCA2C6}"/>
              </a:ext>
            </a:extLst>
          </p:cNvPr>
          <p:cNvSpPr txBox="1"/>
          <p:nvPr/>
        </p:nvSpPr>
        <p:spPr>
          <a:xfrm>
            <a:off x="1069926" y="1402080"/>
            <a:ext cx="8622714" cy="1384995"/>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This sponsorship associates your organization’s name with a high profile guest, and helps pay for speaker fees, travel stipends and honoraria. Though Organizing  Committee retains full responsibility for selecting plenary speakers, sponsors will be apprised of the group’s interests.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greet sponsored speaker</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Acknowledgement at sponsored speaker’s plenary session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at plenary session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One-day complimentary meeting registration</a:t>
            </a:r>
            <a:endParaRPr lang="en-IN" sz="1200" dirty="0">
              <a:latin typeface="Times New Roman" panose="02020603050405020304" pitchFamily="18" charset="0"/>
              <a:cs typeface="Times New Roman" panose="02020603050405020304" pitchFamily="18" charset="0"/>
            </a:endParaRPr>
          </a:p>
        </p:txBody>
      </p:sp>
      <p:sp>
        <p:nvSpPr>
          <p:cNvPr id="11" name="Rectangle: Top Corners Rounded 10">
            <a:extLst>
              <a:ext uri="{FF2B5EF4-FFF2-40B4-BE49-F238E27FC236}">
                <a16:creationId xmlns="" xmlns:a16="http://schemas.microsoft.com/office/drawing/2014/main" id="{7523BEAD-11AF-47FB-932E-1F4F602AC962}"/>
              </a:ext>
            </a:extLst>
          </p:cNvPr>
          <p:cNvSpPr/>
          <p:nvPr/>
        </p:nvSpPr>
        <p:spPr>
          <a:xfrm>
            <a:off x="1069926" y="2848600"/>
            <a:ext cx="321759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2" name="Straight Connector 11">
            <a:extLst>
              <a:ext uri="{FF2B5EF4-FFF2-40B4-BE49-F238E27FC236}">
                <a16:creationId xmlns="" xmlns:a16="http://schemas.microsoft.com/office/drawing/2014/main" id="{25A7975B-87C3-48B5-8C3F-43F87FBE0424}"/>
              </a:ext>
            </a:extLst>
          </p:cNvPr>
          <p:cNvCxnSpPr>
            <a:cxnSpLocks/>
          </p:cNvCxnSpPr>
          <p:nvPr/>
        </p:nvCxnSpPr>
        <p:spPr>
          <a:xfrm>
            <a:off x="1069926" y="3209521"/>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 xmlns:a16="http://schemas.microsoft.com/office/drawing/2014/main" id="{BF091B20-A38A-4C03-AFCB-8ABB61FCCFFC}"/>
              </a:ext>
            </a:extLst>
          </p:cNvPr>
          <p:cNvSpPr txBox="1"/>
          <p:nvPr/>
        </p:nvSpPr>
        <p:spPr>
          <a:xfrm>
            <a:off x="1218461" y="2891448"/>
            <a:ext cx="35364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STATIONARY SPONSOR</a:t>
            </a:r>
          </a:p>
        </p:txBody>
      </p:sp>
      <p:sp>
        <p:nvSpPr>
          <p:cNvPr id="14" name="TextBox 13">
            <a:extLst>
              <a:ext uri="{FF2B5EF4-FFF2-40B4-BE49-F238E27FC236}">
                <a16:creationId xmlns="" xmlns:a16="http://schemas.microsoft.com/office/drawing/2014/main" id="{46992EE3-B49D-4214-96B9-B9CB7D48C956}"/>
              </a:ext>
            </a:extLst>
          </p:cNvPr>
          <p:cNvSpPr txBox="1"/>
          <p:nvPr/>
        </p:nvSpPr>
        <p:spPr>
          <a:xfrm>
            <a:off x="1053122" y="3324157"/>
            <a:ext cx="7450798"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Sponsor opportunity to provide branded pens for inclusion in satchels(Congress logo June also be reproduced)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Sponsor opportunity to provide branded pads for inclusion in satchels(Congress logo June also be reproduced)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endParaRPr lang="en-IN" sz="1200" dirty="0">
              <a:latin typeface="Times New Roman" panose="02020603050405020304" pitchFamily="18" charset="0"/>
              <a:cs typeface="Times New Roman" panose="02020603050405020304" pitchFamily="18" charset="0"/>
            </a:endParaRPr>
          </a:p>
        </p:txBody>
      </p:sp>
      <p:sp>
        <p:nvSpPr>
          <p:cNvPr id="15" name="Rectangle: Top Corners Rounded 14">
            <a:extLst>
              <a:ext uri="{FF2B5EF4-FFF2-40B4-BE49-F238E27FC236}">
                <a16:creationId xmlns="" xmlns:a16="http://schemas.microsoft.com/office/drawing/2014/main" id="{A8F7AABA-156F-4F55-B44C-A474C16101F4}"/>
              </a:ext>
            </a:extLst>
          </p:cNvPr>
          <p:cNvSpPr/>
          <p:nvPr/>
        </p:nvSpPr>
        <p:spPr>
          <a:xfrm>
            <a:off x="1069926" y="4260643"/>
            <a:ext cx="354271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6" name="Straight Connector 15">
            <a:extLst>
              <a:ext uri="{FF2B5EF4-FFF2-40B4-BE49-F238E27FC236}">
                <a16:creationId xmlns="" xmlns:a16="http://schemas.microsoft.com/office/drawing/2014/main" id="{AFEAB218-AF7B-461A-9DBB-C456E32D0E29}"/>
              </a:ext>
            </a:extLst>
          </p:cNvPr>
          <p:cNvCxnSpPr>
            <a:cxnSpLocks/>
          </p:cNvCxnSpPr>
          <p:nvPr/>
        </p:nvCxnSpPr>
        <p:spPr>
          <a:xfrm>
            <a:off x="1069926" y="4621564"/>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3D4FC0FB-E2C4-4BF8-B2C3-B33C0DBFD347}"/>
              </a:ext>
            </a:extLst>
          </p:cNvPr>
          <p:cNvSpPr txBox="1"/>
          <p:nvPr/>
        </p:nvSpPr>
        <p:spPr>
          <a:xfrm>
            <a:off x="1218461" y="4303491"/>
            <a:ext cx="329257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COFFEE BREAK SPONSOR</a:t>
            </a:r>
          </a:p>
        </p:txBody>
      </p:sp>
      <p:sp>
        <p:nvSpPr>
          <p:cNvPr id="18" name="TextBox 17">
            <a:extLst>
              <a:ext uri="{FF2B5EF4-FFF2-40B4-BE49-F238E27FC236}">
                <a16:creationId xmlns="" xmlns:a16="http://schemas.microsoft.com/office/drawing/2014/main" id="{F8A50756-6760-45D2-9995-A94F73298EDE}"/>
              </a:ext>
            </a:extLst>
          </p:cNvPr>
          <p:cNvSpPr txBox="1"/>
          <p:nvPr/>
        </p:nvSpPr>
        <p:spPr>
          <a:xfrm>
            <a:off x="1053122" y="4788810"/>
            <a:ext cx="10085754" cy="1015663"/>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Morning Tea signage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place company provided free standing pull up banners in the exhibition area during your sponsored break</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endParaRPr lang="en-IN" sz="12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 xmlns:a16="http://schemas.microsoft.com/office/drawing/2014/main" id="{7248B256-7B03-440E-97FC-64ABC02D6484}"/>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 xmlns:a16="http://schemas.microsoft.com/office/drawing/2014/main" id="{3657FDCC-255F-452F-87BE-CC779173126D}"/>
              </a:ext>
            </a:extLst>
          </p:cNvPr>
          <p:cNvSpPr txBox="1"/>
          <p:nvPr/>
        </p:nvSpPr>
        <p:spPr>
          <a:xfrm rot="16200000">
            <a:off x="7932686" y="3238269"/>
            <a:ext cx="5356752" cy="338554"/>
          </a:xfrm>
          <a:prstGeom prst="rect">
            <a:avLst/>
          </a:prstGeom>
          <a:noFill/>
        </p:spPr>
        <p:txBody>
          <a:bodyPr wrap="square" rtlCol="0">
            <a:spAutoFit/>
          </a:bodyPr>
          <a:lstStyle/>
          <a:p>
            <a:pPr algn="ctr"/>
            <a:r>
              <a:rPr lang="en-IN" sz="1600" b="1" spc="600" dirty="0" smtClean="0">
                <a:solidFill>
                  <a:schemeClr val="bg1"/>
                </a:solidFill>
                <a:latin typeface="Times New Roman" panose="02020603050405020304" pitchFamily="18" charset="0"/>
                <a:cs typeface="Times New Roman" panose="02020603050405020304" pitchFamily="18" charset="0"/>
              </a:rPr>
              <a:t>Nuclear Chemistry </a:t>
            </a:r>
            <a:r>
              <a:rPr lang="en-US" sz="1600" b="1" spc="600" dirty="0" smtClean="0">
                <a:solidFill>
                  <a:schemeClr val="bg1"/>
                </a:solidFill>
                <a:latin typeface="Times New Roman" panose="02020603050405020304" pitchFamily="18" charset="0"/>
                <a:cs typeface="Times New Roman" panose="02020603050405020304" pitchFamily="18" charset="0"/>
              </a:rPr>
              <a:t>2022</a:t>
            </a:r>
            <a:endParaRPr lang="en-IN" sz="1600" b="1"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 xmlns:a16="http://schemas.microsoft.com/office/drawing/2014/main" id="{3C22DE1C-66B4-4D13-95D4-0597C4C0C271}"/>
              </a:ext>
            </a:extLst>
          </p:cNvPr>
          <p:cNvSpPr txBox="1"/>
          <p:nvPr/>
        </p:nvSpPr>
        <p:spPr>
          <a:xfrm>
            <a:off x="5022904" y="5642801"/>
            <a:ext cx="4669736" cy="307777"/>
          </a:xfrm>
          <a:prstGeom prst="rect">
            <a:avLst/>
          </a:prstGeom>
          <a:noFill/>
        </p:spPr>
        <p:txBody>
          <a:bodyPr wrap="square" rtlCol="0">
            <a:spAutoFit/>
          </a:bodyPr>
          <a:lstStyle/>
          <a:p>
            <a:pPr algn="ctr"/>
            <a:r>
              <a:rPr lang="en-IN" sz="1400" i="1" dirty="0">
                <a:solidFill>
                  <a:schemeClr val="bg2">
                    <a:lumMod val="25000"/>
                  </a:schemeClr>
                </a:solidFill>
                <a:latin typeface="Times New Roman" panose="02020603050405020304" pitchFamily="18" charset="0"/>
                <a:cs typeface="Times New Roman" panose="02020603050405020304" pitchFamily="18" charset="0"/>
              </a:rPr>
              <a:t>https://</a:t>
            </a:r>
            <a:r>
              <a:rPr lang="en-IN" sz="1400" i="1" dirty="0" smtClean="0">
                <a:solidFill>
                  <a:schemeClr val="bg2">
                    <a:lumMod val="25000"/>
                  </a:schemeClr>
                </a:solidFill>
                <a:latin typeface="Times New Roman" panose="02020603050405020304" pitchFamily="18" charset="0"/>
                <a:cs typeface="Times New Roman" panose="02020603050405020304" pitchFamily="18" charset="0"/>
              </a:rPr>
              <a:t>nuclearchemistry.conferenceseries.com/</a:t>
            </a:r>
            <a:endParaRPr lang="en-IN" sz="1400" i="1"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1075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6A653439-A665-4555-97EF-B3FBE44D1E1C}"/>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 xmlns:a16="http://schemas.microsoft.com/office/drawing/2014/main" id="{E43A5F35-5E75-4170-93CA-10F2F42D504E}"/>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 xmlns:a16="http://schemas.microsoft.com/office/drawing/2014/main" id="{6FF29705-4055-40AD-A218-EF3DE79505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 xmlns:a16="http://schemas.microsoft.com/office/drawing/2014/main" id="{4A40D86B-FBE1-418B-9772-F6E53B6E63C9}"/>
              </a:ext>
            </a:extLst>
          </p:cNvPr>
          <p:cNvSpPr/>
          <p:nvPr/>
        </p:nvSpPr>
        <p:spPr>
          <a:xfrm>
            <a:off x="1069926" y="928024"/>
            <a:ext cx="3952978" cy="360921"/>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 xmlns:a16="http://schemas.microsoft.com/office/drawing/2014/main" id="{EAD55C9E-A1D5-4BAC-AB3E-51976406CCF0}"/>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01ED0F20-9CE5-4244-BD21-1A47AE7EFEE5}"/>
              </a:ext>
            </a:extLst>
          </p:cNvPr>
          <p:cNvSpPr txBox="1"/>
          <p:nvPr/>
        </p:nvSpPr>
        <p:spPr>
          <a:xfrm>
            <a:off x="1218462" y="970872"/>
            <a:ext cx="3952978"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LUNCH / COCKTAIL SPONSOR</a:t>
            </a:r>
          </a:p>
        </p:txBody>
      </p:sp>
      <p:sp>
        <p:nvSpPr>
          <p:cNvPr id="10" name="TextBox 9">
            <a:extLst>
              <a:ext uri="{FF2B5EF4-FFF2-40B4-BE49-F238E27FC236}">
                <a16:creationId xmlns="" xmlns:a16="http://schemas.microsoft.com/office/drawing/2014/main" id="{CC88EEDE-9134-4E7D-941F-4D2BF7C5ED56}"/>
              </a:ext>
            </a:extLst>
          </p:cNvPr>
          <p:cNvSpPr txBox="1"/>
          <p:nvPr/>
        </p:nvSpPr>
        <p:spPr>
          <a:xfrm>
            <a:off x="1069926" y="1402080"/>
            <a:ext cx="8622714" cy="1015663"/>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Lunch/Cocktail signage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in Congress Program (subject to printing deadlines)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on Congress Website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place company provided free standing pull up banners in the exhibition area during your sponsored break</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meeting registrations for all three days</a:t>
            </a:r>
          </a:p>
        </p:txBody>
      </p:sp>
      <p:sp>
        <p:nvSpPr>
          <p:cNvPr id="11" name="Rectangle: Top Corners Rounded 10">
            <a:extLst>
              <a:ext uri="{FF2B5EF4-FFF2-40B4-BE49-F238E27FC236}">
                <a16:creationId xmlns="" xmlns:a16="http://schemas.microsoft.com/office/drawing/2014/main" id="{986FA3DB-2CD8-4D67-BDB3-D77540E1516B}"/>
              </a:ext>
            </a:extLst>
          </p:cNvPr>
          <p:cNvSpPr/>
          <p:nvPr/>
        </p:nvSpPr>
        <p:spPr>
          <a:xfrm>
            <a:off x="1069926" y="2524509"/>
            <a:ext cx="375607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2" name="Straight Connector 11">
            <a:extLst>
              <a:ext uri="{FF2B5EF4-FFF2-40B4-BE49-F238E27FC236}">
                <a16:creationId xmlns="" xmlns:a16="http://schemas.microsoft.com/office/drawing/2014/main" id="{4F6B687F-AB28-4146-B3C3-7C74779D5094}"/>
              </a:ext>
            </a:extLst>
          </p:cNvPr>
          <p:cNvCxnSpPr>
            <a:cxnSpLocks/>
          </p:cNvCxnSpPr>
          <p:nvPr/>
        </p:nvCxnSpPr>
        <p:spPr>
          <a:xfrm>
            <a:off x="1069926" y="2885430"/>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 xmlns:a16="http://schemas.microsoft.com/office/drawing/2014/main" id="{97643F22-F823-445A-B680-83479AC526F9}"/>
              </a:ext>
            </a:extLst>
          </p:cNvPr>
          <p:cNvSpPr txBox="1"/>
          <p:nvPr/>
        </p:nvSpPr>
        <p:spPr>
          <a:xfrm>
            <a:off x="1218461" y="2567357"/>
            <a:ext cx="353641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WEBSITE ADVERTISEMENT</a:t>
            </a:r>
          </a:p>
        </p:txBody>
      </p:sp>
      <p:sp>
        <p:nvSpPr>
          <p:cNvPr id="14" name="TextBox 13">
            <a:extLst>
              <a:ext uri="{FF2B5EF4-FFF2-40B4-BE49-F238E27FC236}">
                <a16:creationId xmlns="" xmlns:a16="http://schemas.microsoft.com/office/drawing/2014/main" id="{A5DA5FB1-DF49-49B3-9CB3-7D7004487425}"/>
              </a:ext>
            </a:extLst>
          </p:cNvPr>
          <p:cNvSpPr txBox="1"/>
          <p:nvPr/>
        </p:nvSpPr>
        <p:spPr>
          <a:xfrm>
            <a:off x="1053121" y="3000066"/>
            <a:ext cx="8622713" cy="1200329"/>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(Tenure period: End of Conference Execution)</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Rotating sponsor ad $350</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General sponsor listing $200</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These provide the opportunity to instantly give conference attendees more information about your organization, products/ services any other information you desire. This information will be featured in special areas of the website designated for exhibitor and sponsor information.</a:t>
            </a:r>
            <a:endParaRPr lang="en-IN" sz="1200" dirty="0">
              <a:latin typeface="Times New Roman" panose="02020603050405020304" pitchFamily="18" charset="0"/>
              <a:cs typeface="Times New Roman" panose="02020603050405020304" pitchFamily="18" charset="0"/>
            </a:endParaRPr>
          </a:p>
        </p:txBody>
      </p:sp>
      <p:sp>
        <p:nvSpPr>
          <p:cNvPr id="15" name="Rectangle: Top Corners Rounded 14">
            <a:extLst>
              <a:ext uri="{FF2B5EF4-FFF2-40B4-BE49-F238E27FC236}">
                <a16:creationId xmlns="" xmlns:a16="http://schemas.microsoft.com/office/drawing/2014/main" id="{ACE0A6DF-280F-477C-9BAB-13B7B8CBD127}"/>
              </a:ext>
            </a:extLst>
          </p:cNvPr>
          <p:cNvSpPr/>
          <p:nvPr/>
        </p:nvSpPr>
        <p:spPr>
          <a:xfrm>
            <a:off x="1069926" y="4260643"/>
            <a:ext cx="2526714" cy="360921"/>
          </a:xfrm>
          <a:prstGeom prst="round2SameRect">
            <a:avLst>
              <a:gd name="adj1" fmla="val 50000"/>
              <a:gd name="adj2" fmla="val 0"/>
            </a:avLst>
          </a:prstGeom>
          <a:solidFill>
            <a:schemeClr val="tx2">
              <a:lumMod val="75000"/>
            </a:schemeClr>
          </a:solidFill>
          <a:ln>
            <a:solidFill>
              <a:schemeClr val="tx2">
                <a:lumMod val="7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16" name="Straight Connector 15">
            <a:extLst>
              <a:ext uri="{FF2B5EF4-FFF2-40B4-BE49-F238E27FC236}">
                <a16:creationId xmlns="" xmlns:a16="http://schemas.microsoft.com/office/drawing/2014/main" id="{2D975DC5-BB50-428B-964D-0BDAC0D2FA9F}"/>
              </a:ext>
            </a:extLst>
          </p:cNvPr>
          <p:cNvCxnSpPr>
            <a:cxnSpLocks/>
          </p:cNvCxnSpPr>
          <p:nvPr/>
        </p:nvCxnSpPr>
        <p:spPr>
          <a:xfrm>
            <a:off x="1069926" y="4621564"/>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37180792-1174-4432-8304-0C359C890402}"/>
              </a:ext>
            </a:extLst>
          </p:cNvPr>
          <p:cNvSpPr txBox="1"/>
          <p:nvPr/>
        </p:nvSpPr>
        <p:spPr>
          <a:xfrm>
            <a:off x="1218461" y="4303491"/>
            <a:ext cx="3292579"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MEDIA PARTNER</a:t>
            </a:r>
          </a:p>
        </p:txBody>
      </p:sp>
      <p:sp>
        <p:nvSpPr>
          <p:cNvPr id="18" name="TextBox 17">
            <a:extLst>
              <a:ext uri="{FF2B5EF4-FFF2-40B4-BE49-F238E27FC236}">
                <a16:creationId xmlns="" xmlns:a16="http://schemas.microsoft.com/office/drawing/2014/main" id="{9A20C50E-7AD8-4205-835D-08DAEC3B4AFB}"/>
              </a:ext>
            </a:extLst>
          </p:cNvPr>
          <p:cNvSpPr txBox="1"/>
          <p:nvPr/>
        </p:nvSpPr>
        <p:spPr>
          <a:xfrm>
            <a:off x="1053122" y="4788810"/>
            <a:ext cx="10085754"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Logo and Link of your corporate website in the Conference website and/or related Journal website(s)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Recognition listing in the final conference program / proceedings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Verbal recognition at the Inaugural Ceremony</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take over and organize interested scientific track(s)/sessions(s) if any</a:t>
            </a:r>
            <a:endParaRPr lang="en-IN" sz="12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 xmlns:a16="http://schemas.microsoft.com/office/drawing/2014/main" id="{FEC26074-FBDE-41A9-8AE7-1936B96D2651}"/>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 xmlns:a16="http://schemas.microsoft.com/office/drawing/2014/main" id="{8578CDB8-E398-4A90-A3A7-71595399BACA}"/>
              </a:ext>
            </a:extLst>
          </p:cNvPr>
          <p:cNvSpPr txBox="1"/>
          <p:nvPr/>
        </p:nvSpPr>
        <p:spPr>
          <a:xfrm rot="16200000">
            <a:off x="7932686" y="3238269"/>
            <a:ext cx="5356752" cy="338554"/>
          </a:xfrm>
          <a:prstGeom prst="rect">
            <a:avLst/>
          </a:prstGeom>
          <a:noFill/>
        </p:spPr>
        <p:txBody>
          <a:bodyPr wrap="square" rtlCol="0">
            <a:spAutoFit/>
          </a:bodyPr>
          <a:lstStyle/>
          <a:p>
            <a:pPr algn="ctr"/>
            <a:r>
              <a:rPr lang="en-IN" sz="1600" b="1" spc="600" dirty="0" smtClean="0">
                <a:solidFill>
                  <a:schemeClr val="bg1"/>
                </a:solidFill>
                <a:latin typeface="Times New Roman" panose="02020603050405020304" pitchFamily="18" charset="0"/>
                <a:cs typeface="Times New Roman" panose="02020603050405020304" pitchFamily="18" charset="0"/>
              </a:rPr>
              <a:t>Nuclear Chemistry </a:t>
            </a:r>
            <a:r>
              <a:rPr lang="en-US" sz="1600" b="1" spc="600" dirty="0" smtClean="0">
                <a:solidFill>
                  <a:schemeClr val="bg1"/>
                </a:solidFill>
                <a:latin typeface="Times New Roman" panose="02020603050405020304" pitchFamily="18" charset="0"/>
                <a:cs typeface="Times New Roman" panose="02020603050405020304" pitchFamily="18" charset="0"/>
              </a:rPr>
              <a:t>2022</a:t>
            </a:r>
            <a:endParaRPr lang="en-IN" sz="1600" b="1"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 xmlns:a16="http://schemas.microsoft.com/office/drawing/2014/main" id="{B8FAA2FB-5FEC-42AE-B9A9-423AA66BDAD8}"/>
              </a:ext>
            </a:extLst>
          </p:cNvPr>
          <p:cNvSpPr txBox="1"/>
          <p:nvPr/>
        </p:nvSpPr>
        <p:spPr>
          <a:xfrm>
            <a:off x="4944140" y="5642801"/>
            <a:ext cx="4731694" cy="307777"/>
          </a:xfrm>
          <a:prstGeom prst="rect">
            <a:avLst/>
          </a:prstGeom>
          <a:noFill/>
        </p:spPr>
        <p:txBody>
          <a:bodyPr wrap="square" rtlCol="0">
            <a:spAutoFit/>
          </a:bodyPr>
          <a:lstStyle/>
          <a:p>
            <a:pPr algn="ctr"/>
            <a:r>
              <a:rPr lang="en-IN" sz="1400" i="1" dirty="0">
                <a:solidFill>
                  <a:schemeClr val="tx2">
                    <a:lumMod val="75000"/>
                  </a:schemeClr>
                </a:solidFill>
                <a:latin typeface="Times New Roman" panose="02020603050405020304" pitchFamily="18" charset="0"/>
                <a:cs typeface="Times New Roman" panose="02020603050405020304" pitchFamily="18" charset="0"/>
              </a:rPr>
              <a:t>https://nuclearchemistry.conferenceseries.com/</a:t>
            </a:r>
          </a:p>
        </p:txBody>
      </p:sp>
    </p:spTree>
    <p:extLst>
      <p:ext uri="{BB962C8B-B14F-4D97-AF65-F5344CB8AC3E}">
        <p14:creationId xmlns:p14="http://schemas.microsoft.com/office/powerpoint/2010/main" val="3454800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13B7C65A-6CDA-4169-AA06-513CE0E96CB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 xmlns:a16="http://schemas.microsoft.com/office/drawing/2014/main" id="{147B062F-7C17-46DF-B097-DB81C4A187D5}"/>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 xmlns:a16="http://schemas.microsoft.com/office/drawing/2014/main" id="{CC8AA092-AF6D-439D-ABFA-6B3F754ED05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sp>
        <p:nvSpPr>
          <p:cNvPr id="7" name="Rectangle: Top Corners Rounded 6">
            <a:extLst>
              <a:ext uri="{FF2B5EF4-FFF2-40B4-BE49-F238E27FC236}">
                <a16:creationId xmlns="" xmlns:a16="http://schemas.microsoft.com/office/drawing/2014/main" id="{68382686-A0AD-4850-B242-2E3E477F53DB}"/>
              </a:ext>
            </a:extLst>
          </p:cNvPr>
          <p:cNvSpPr/>
          <p:nvPr/>
        </p:nvSpPr>
        <p:spPr>
          <a:xfrm>
            <a:off x="1069926" y="934393"/>
            <a:ext cx="3039087" cy="360912"/>
          </a:xfrm>
          <a:prstGeom prst="round2SameRect">
            <a:avLst>
              <a:gd name="adj1" fmla="val 50000"/>
              <a:gd name="adj2" fmla="val 0"/>
            </a:avLst>
          </a:prstGeom>
          <a:solidFill>
            <a:schemeClr val="tx2">
              <a:lumMod val="75000"/>
            </a:schemeClr>
          </a:solidFill>
          <a:ln>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cxnSp>
        <p:nvCxnSpPr>
          <p:cNvPr id="8" name="Straight Connector 7">
            <a:extLst>
              <a:ext uri="{FF2B5EF4-FFF2-40B4-BE49-F238E27FC236}">
                <a16:creationId xmlns="" xmlns:a16="http://schemas.microsoft.com/office/drawing/2014/main" id="{B44B2CAC-182B-4D3E-A984-32DF5B192287}"/>
              </a:ext>
            </a:extLst>
          </p:cNvPr>
          <p:cNvCxnSpPr>
            <a:cxnSpLocks/>
          </p:cNvCxnSpPr>
          <p:nvPr/>
        </p:nvCxnSpPr>
        <p:spPr>
          <a:xfrm>
            <a:off x="1069926" y="1288945"/>
            <a:ext cx="7205973" cy="0"/>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 xmlns:a16="http://schemas.microsoft.com/office/drawing/2014/main" id="{D412D850-4D40-4C37-AA54-E114BFA0EDED}"/>
              </a:ext>
            </a:extLst>
          </p:cNvPr>
          <p:cNvSpPr txBox="1"/>
          <p:nvPr/>
        </p:nvSpPr>
        <p:spPr>
          <a:xfrm>
            <a:off x="1218462" y="970872"/>
            <a:ext cx="2693781" cy="307777"/>
          </a:xfrm>
          <a:prstGeom prst="rect">
            <a:avLst/>
          </a:prstGeom>
          <a:noFill/>
        </p:spPr>
        <p:txBody>
          <a:bodyPr wrap="square" rtlCol="0">
            <a:spAutoFit/>
          </a:bodyPr>
          <a:lstStyle/>
          <a:p>
            <a:r>
              <a:rPr lang="en-IN" sz="1400" b="1" spc="300" dirty="0">
                <a:solidFill>
                  <a:schemeClr val="bg1"/>
                </a:solidFill>
                <a:latin typeface="Times New Roman" panose="02020603050405020304" pitchFamily="18" charset="0"/>
                <a:cs typeface="Times New Roman" panose="02020603050405020304" pitchFamily="18" charset="0"/>
              </a:rPr>
              <a:t>ACADEMIC PARTNER</a:t>
            </a:r>
          </a:p>
        </p:txBody>
      </p:sp>
      <p:sp>
        <p:nvSpPr>
          <p:cNvPr id="10" name="TextBox 9">
            <a:extLst>
              <a:ext uri="{FF2B5EF4-FFF2-40B4-BE49-F238E27FC236}">
                <a16:creationId xmlns="" xmlns:a16="http://schemas.microsoft.com/office/drawing/2014/main" id="{399DA073-7607-4C35-9A63-1C071D98DC4D}"/>
              </a:ext>
            </a:extLst>
          </p:cNvPr>
          <p:cNvSpPr txBox="1"/>
          <p:nvPr/>
        </p:nvSpPr>
        <p:spPr>
          <a:xfrm>
            <a:off x="1069926" y="1402080"/>
            <a:ext cx="8622714" cy="1938992"/>
          </a:xfrm>
          <a:prstGeom prst="rect">
            <a:avLst/>
          </a:prstGeom>
          <a:noFill/>
        </p:spPr>
        <p:txBody>
          <a:bodyPr wrap="square" rtlCol="0">
            <a:spAutoFit/>
          </a:bodyPr>
          <a:lstStyle/>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Advertisement banner of your products/services in respective conference webpage till the day of the conference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Display logos on all event paraphernalia and areas around the event space as required</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Opportunity to organize a workshop at any one of our events</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Registered Organization logo will be displayed in the respective conference webpage with a statement “supported by”</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Registered Organization can organize a small symposium/exhibit a stall with Complimentary registration pass at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Full waiver on two research articles which can be published in any of the supporting journal</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complimentary conference pass for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One 15-minute presentation slot will be given on the first day of the conference</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Special Group discount to your staffs to attend the event</a:t>
            </a:r>
          </a:p>
          <a:p>
            <a:pPr marL="171450" indent="-171450">
              <a:buFont typeface="Arial" panose="020B0604020202020204" pitchFamily="34" charset="0"/>
              <a:buChar char="•"/>
            </a:pPr>
            <a:r>
              <a:rPr lang="en-US" sz="1200" dirty="0">
                <a:latin typeface="Times New Roman" panose="02020603050405020304" pitchFamily="18" charset="0"/>
                <a:cs typeface="Times New Roman" panose="02020603050405020304" pitchFamily="18" charset="0"/>
              </a:rPr>
              <a:t>Special offers on student registration accompanying his/her professor.</a:t>
            </a:r>
          </a:p>
        </p:txBody>
      </p:sp>
      <p:sp>
        <p:nvSpPr>
          <p:cNvPr id="19" name="Rectangle 18">
            <a:extLst>
              <a:ext uri="{FF2B5EF4-FFF2-40B4-BE49-F238E27FC236}">
                <a16:creationId xmlns="" xmlns:a16="http://schemas.microsoft.com/office/drawing/2014/main" id="{CCA88FD9-B9DC-477A-9A13-F6A04AC47306}"/>
              </a:ext>
            </a:extLst>
          </p:cNvPr>
          <p:cNvSpPr/>
          <p:nvPr/>
        </p:nvSpPr>
        <p:spPr>
          <a:xfrm>
            <a:off x="9692640" y="729205"/>
            <a:ext cx="1760112" cy="5378136"/>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20" name="TextBox 19">
            <a:extLst>
              <a:ext uri="{FF2B5EF4-FFF2-40B4-BE49-F238E27FC236}">
                <a16:creationId xmlns="" xmlns:a16="http://schemas.microsoft.com/office/drawing/2014/main" id="{D433796B-B576-4124-80E7-61D331BE4050}"/>
              </a:ext>
            </a:extLst>
          </p:cNvPr>
          <p:cNvSpPr txBox="1"/>
          <p:nvPr/>
        </p:nvSpPr>
        <p:spPr>
          <a:xfrm rot="16200000">
            <a:off x="7932686" y="3238269"/>
            <a:ext cx="5356752" cy="338554"/>
          </a:xfrm>
          <a:prstGeom prst="rect">
            <a:avLst/>
          </a:prstGeom>
          <a:noFill/>
        </p:spPr>
        <p:txBody>
          <a:bodyPr wrap="square" rtlCol="0">
            <a:spAutoFit/>
          </a:bodyPr>
          <a:lstStyle/>
          <a:p>
            <a:pPr algn="ctr"/>
            <a:r>
              <a:rPr lang="en-IN" sz="1600" b="1" spc="600" dirty="0" smtClean="0">
                <a:solidFill>
                  <a:schemeClr val="bg1"/>
                </a:solidFill>
                <a:latin typeface="Times New Roman" panose="02020603050405020304" pitchFamily="18" charset="0"/>
                <a:cs typeface="Times New Roman" panose="02020603050405020304" pitchFamily="18" charset="0"/>
              </a:rPr>
              <a:t>Nuclear Chemistry </a:t>
            </a:r>
            <a:r>
              <a:rPr lang="en-US" sz="1600" b="1" spc="600" dirty="0" smtClean="0">
                <a:solidFill>
                  <a:schemeClr val="bg1"/>
                </a:solidFill>
                <a:latin typeface="Times New Roman" panose="02020603050405020304" pitchFamily="18" charset="0"/>
                <a:cs typeface="Times New Roman" panose="02020603050405020304" pitchFamily="18" charset="0"/>
              </a:rPr>
              <a:t>2022</a:t>
            </a:r>
            <a:endParaRPr lang="en-IN" sz="1600" b="1" spc="600" dirty="0">
              <a:solidFill>
                <a:schemeClr val="bg1"/>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 xmlns:a16="http://schemas.microsoft.com/office/drawing/2014/main" id="{FA8DE07F-5209-4A66-93C1-AC94C82579CE}"/>
              </a:ext>
            </a:extLst>
          </p:cNvPr>
          <p:cNvSpPr txBox="1"/>
          <p:nvPr/>
        </p:nvSpPr>
        <p:spPr>
          <a:xfrm>
            <a:off x="5061097" y="5642801"/>
            <a:ext cx="4752753" cy="307777"/>
          </a:xfrm>
          <a:prstGeom prst="rect">
            <a:avLst/>
          </a:prstGeom>
          <a:noFill/>
        </p:spPr>
        <p:txBody>
          <a:bodyPr wrap="square" rtlCol="0">
            <a:spAutoFit/>
          </a:bodyPr>
          <a:lstStyle/>
          <a:p>
            <a:pPr algn="ctr"/>
            <a:r>
              <a:rPr lang="en-IN" sz="1400" i="1" dirty="0">
                <a:solidFill>
                  <a:schemeClr val="bg2">
                    <a:lumMod val="25000"/>
                  </a:schemeClr>
                </a:solidFill>
                <a:latin typeface="Times New Roman" panose="02020603050405020304" pitchFamily="18" charset="0"/>
                <a:cs typeface="Times New Roman" panose="02020603050405020304" pitchFamily="18" charset="0"/>
              </a:rPr>
              <a:t>https://</a:t>
            </a:r>
            <a:r>
              <a:rPr lang="en-IN" sz="1400" i="1" dirty="0" smtClean="0">
                <a:solidFill>
                  <a:schemeClr val="bg2">
                    <a:lumMod val="25000"/>
                  </a:schemeClr>
                </a:solidFill>
                <a:latin typeface="Times New Roman" panose="02020603050405020304" pitchFamily="18" charset="0"/>
                <a:cs typeface="Times New Roman" panose="02020603050405020304" pitchFamily="18" charset="0"/>
              </a:rPr>
              <a:t>nuclearchemistry.conferenceseries.com/</a:t>
            </a:r>
            <a:endParaRPr lang="en-IN" sz="1400" i="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 xmlns:a16="http://schemas.microsoft.com/office/drawing/2014/main" id="{4993ED8E-168C-47FF-BE20-E1DA1226B691}"/>
              </a:ext>
            </a:extLst>
          </p:cNvPr>
          <p:cNvSpPr txBox="1"/>
          <p:nvPr/>
        </p:nvSpPr>
        <p:spPr>
          <a:xfrm>
            <a:off x="1089558" y="4599559"/>
            <a:ext cx="3583354" cy="969496"/>
          </a:xfrm>
          <a:prstGeom prst="rect">
            <a:avLst/>
          </a:prstGeom>
          <a:noFill/>
        </p:spPr>
        <p:txBody>
          <a:bodyPr wrap="square" rtlCol="0">
            <a:spAutoFit/>
          </a:bodyPr>
          <a:lstStyle/>
          <a:p>
            <a:pPr>
              <a:lnSpc>
                <a:spcPct val="150000"/>
              </a:lnSpc>
            </a:pPr>
            <a:r>
              <a:rPr lang="en-US" sz="1400" b="1" dirty="0" smtClean="0">
                <a:solidFill>
                  <a:schemeClr val="tx2">
                    <a:lumMod val="50000"/>
                  </a:schemeClr>
                </a:solidFill>
                <a:latin typeface="Times New Roman" panose="02020603050405020304" pitchFamily="18" charset="0"/>
                <a:cs typeface="Times New Roman" panose="02020603050405020304" pitchFamily="18" charset="0"/>
              </a:rPr>
              <a:t>Eva Hazel</a:t>
            </a:r>
            <a:endParaRPr lang="en-US" sz="1400" b="1"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Program Manager | </a:t>
            </a:r>
            <a:r>
              <a:rPr lang="en-US" sz="1200" dirty="0" smtClean="0">
                <a:latin typeface="Times New Roman" panose="02020603050405020304" pitchFamily="18" charset="0"/>
                <a:cs typeface="Times New Roman" panose="02020603050405020304" pitchFamily="18" charset="0"/>
              </a:rPr>
              <a:t>Nuclear Chemistry 2022 </a:t>
            </a:r>
            <a:endParaRPr lang="en-US"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Conference Series LLC Ltd47</a:t>
            </a:r>
          </a:p>
          <a:p>
            <a:r>
              <a:rPr lang="en-IN" sz="1200" dirty="0" smtClean="0">
                <a:latin typeface="Times New Roman" pitchFamily="18" charset="0"/>
                <a:cs typeface="Times New Roman" pitchFamily="18" charset="0"/>
              </a:rPr>
              <a:t>Barcelona</a:t>
            </a:r>
            <a:r>
              <a:rPr lang="en-US" sz="1200" dirty="0" smtClean="0">
                <a:latin typeface="Times New Roman" panose="02020603050405020304" pitchFamily="18" charset="0"/>
                <a:cs typeface="Times New Roman" panose="02020603050405020304" pitchFamily="18" charset="0"/>
              </a:rPr>
              <a:t>,Spain</a:t>
            </a:r>
            <a:endParaRPr lang="en-US" sz="1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42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A4427698-5CCB-4D74-BBDB-9D61C3DA6760}"/>
              </a:ext>
            </a:extLst>
          </p:cNvPr>
          <p:cNvSpPr/>
          <p:nvPr/>
        </p:nvSpPr>
        <p:spPr>
          <a:xfrm>
            <a:off x="0" y="0"/>
            <a:ext cx="12191999"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 xmlns:a16="http://schemas.microsoft.com/office/drawing/2014/main" id="{ACCB6CAA-4EC4-4ED0-99EE-DECB30E6781C}"/>
              </a:ext>
            </a:extLst>
          </p:cNvPr>
          <p:cNvSpPr/>
          <p:nvPr/>
        </p:nvSpPr>
        <p:spPr>
          <a:xfrm>
            <a:off x="739248" y="729205"/>
            <a:ext cx="10713504" cy="537817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endParaRPr lang="en-IN" dirty="0"/>
          </a:p>
        </p:txBody>
      </p:sp>
      <p:pic>
        <p:nvPicPr>
          <p:cNvPr id="6" name="Picture 5">
            <a:extLst>
              <a:ext uri="{FF2B5EF4-FFF2-40B4-BE49-F238E27FC236}">
                <a16:creationId xmlns="" xmlns:a16="http://schemas.microsoft.com/office/drawing/2014/main" id="{C2E702B5-A0AE-4163-A8DA-2955CC13E6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9248" y="304228"/>
            <a:ext cx="2301634" cy="255512"/>
          </a:xfrm>
          <a:prstGeom prst="rect">
            <a:avLst/>
          </a:prstGeom>
        </p:spPr>
      </p:pic>
      <p:graphicFrame>
        <p:nvGraphicFramePr>
          <p:cNvPr id="14" name="Table 14">
            <a:extLst>
              <a:ext uri="{FF2B5EF4-FFF2-40B4-BE49-F238E27FC236}">
                <a16:creationId xmlns="" xmlns:a16="http://schemas.microsoft.com/office/drawing/2014/main" id="{C538C253-CF88-4C30-8F5C-7041482B6E17}"/>
              </a:ext>
            </a:extLst>
          </p:cNvPr>
          <p:cNvGraphicFramePr>
            <a:graphicFrameLocks noGrp="1"/>
          </p:cNvGraphicFramePr>
          <p:nvPr>
            <p:extLst>
              <p:ext uri="{D42A27DB-BD31-4B8C-83A1-F6EECF244321}">
                <p14:modId xmlns:p14="http://schemas.microsoft.com/office/powerpoint/2010/main" val="1348914418"/>
              </p:ext>
            </p:extLst>
          </p:nvPr>
        </p:nvGraphicFramePr>
        <p:xfrm>
          <a:off x="736762" y="729170"/>
          <a:ext cx="9032610" cy="5371454"/>
        </p:xfrm>
        <a:graphic>
          <a:graphicData uri="http://schemas.openxmlformats.org/drawingml/2006/table">
            <a:tbl>
              <a:tblPr firstRow="1" bandRow="1">
                <a:tableStyleId>{5C22544A-7EE6-4342-B048-85BDC9FD1C3A}</a:tableStyleId>
              </a:tblPr>
              <a:tblGrid>
                <a:gridCol w="7324703">
                  <a:extLst>
                    <a:ext uri="{9D8B030D-6E8A-4147-A177-3AD203B41FA5}">
                      <a16:colId xmlns="" xmlns:a16="http://schemas.microsoft.com/office/drawing/2014/main" val="3017668688"/>
                    </a:ext>
                  </a:extLst>
                </a:gridCol>
                <a:gridCol w="1707907">
                  <a:extLst>
                    <a:ext uri="{9D8B030D-6E8A-4147-A177-3AD203B41FA5}">
                      <a16:colId xmlns="" xmlns:a16="http://schemas.microsoft.com/office/drawing/2014/main" val="3068812434"/>
                    </a:ext>
                  </a:extLst>
                </a:gridCol>
              </a:tblGrid>
              <a:tr h="244157">
                <a:tc gridSpan="2">
                  <a:txBody>
                    <a:bodyPr/>
                    <a:lstStyle/>
                    <a:p>
                      <a:pPr algn="ctr"/>
                      <a:r>
                        <a:rPr lang="en-IN" sz="1000" spc="300" dirty="0">
                          <a:latin typeface="Times New Roman" panose="02020603050405020304" pitchFamily="18" charset="0"/>
                          <a:cs typeface="Times New Roman" panose="02020603050405020304" pitchFamily="18" charset="0"/>
                        </a:rPr>
                        <a:t>SPONSORSHIP CATEGORY</a:t>
                      </a:r>
                    </a:p>
                  </a:txBody>
                  <a:tcPr>
                    <a:solidFill>
                      <a:schemeClr val="tx2">
                        <a:lumMod val="75000"/>
                      </a:schemeClr>
                    </a:solidFill>
                  </a:tcPr>
                </a:tc>
                <a:tc hMerge="1">
                  <a:txBody>
                    <a:bodyPr/>
                    <a:lstStyle/>
                    <a:p>
                      <a:endParaRPr lang="en-IN" sz="1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403706329"/>
                  </a:ext>
                </a:extLst>
              </a:tr>
              <a:tr h="244157">
                <a:tc>
                  <a:txBody>
                    <a:bodyPr/>
                    <a:lstStyle/>
                    <a:p>
                      <a:r>
                        <a:rPr lang="en-IN" sz="1000" dirty="0">
                          <a:latin typeface="Times New Roman" panose="02020603050405020304" pitchFamily="18" charset="0"/>
                          <a:cs typeface="Times New Roman" panose="02020603050405020304" pitchFamily="18" charset="0"/>
                        </a:rPr>
                        <a:t>Elite Sponsor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$ 10,000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3327093351"/>
                  </a:ext>
                </a:extLst>
              </a:tr>
              <a:tr h="244157">
                <a:tc>
                  <a:txBody>
                    <a:bodyPr/>
                    <a:lstStyle/>
                    <a:p>
                      <a:r>
                        <a:rPr lang="en-IN" sz="1000" dirty="0">
                          <a:latin typeface="Times New Roman" panose="02020603050405020304" pitchFamily="18" charset="0"/>
                          <a:cs typeface="Times New Roman" panose="02020603050405020304" pitchFamily="18" charset="0"/>
                        </a:rPr>
                        <a:t>Gold Sponsor</a:t>
                      </a:r>
                    </a:p>
                  </a:txBody>
                  <a:tcPr/>
                </a:tc>
                <a:tc>
                  <a:txBody>
                    <a:bodyPr/>
                    <a:lstStyle/>
                    <a:p>
                      <a:pPr algn="ctr"/>
                      <a:r>
                        <a:rPr lang="en-US" sz="1000" b="1" dirty="0">
                          <a:latin typeface="Times New Roman" panose="02020603050405020304" pitchFamily="18" charset="0"/>
                          <a:cs typeface="Times New Roman" panose="02020603050405020304" pitchFamily="18" charset="0"/>
                        </a:rPr>
                        <a:t>$ 7,500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161910637"/>
                  </a:ext>
                </a:extLst>
              </a:tr>
              <a:tr h="244157">
                <a:tc>
                  <a:txBody>
                    <a:bodyPr/>
                    <a:lstStyle/>
                    <a:p>
                      <a:r>
                        <a:rPr lang="en-IN" sz="1000" dirty="0">
                          <a:latin typeface="Times New Roman" panose="02020603050405020304" pitchFamily="18" charset="0"/>
                          <a:cs typeface="Times New Roman" panose="02020603050405020304" pitchFamily="18" charset="0"/>
                        </a:rPr>
                        <a:t>Silver Sponsor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$ 5,000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1861406332"/>
                  </a:ext>
                </a:extLst>
              </a:tr>
              <a:tr h="244157">
                <a:tc>
                  <a:txBody>
                    <a:bodyPr/>
                    <a:lstStyle/>
                    <a:p>
                      <a:r>
                        <a:rPr lang="en-IN" sz="1000" dirty="0">
                          <a:latin typeface="Times New Roman" panose="02020603050405020304" pitchFamily="18" charset="0"/>
                          <a:cs typeface="Times New Roman" panose="02020603050405020304" pitchFamily="18" charset="0"/>
                        </a:rPr>
                        <a:t>Exhibition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$ 2,500</a:t>
                      </a:r>
                    </a:p>
                  </a:txBody>
                  <a:tcPr/>
                </a:tc>
                <a:extLst>
                  <a:ext uri="{0D108BD9-81ED-4DB2-BD59-A6C34878D82A}">
                    <a16:rowId xmlns="" xmlns:a16="http://schemas.microsoft.com/office/drawing/2014/main" val="1247834441"/>
                  </a:ext>
                </a:extLst>
              </a:tr>
              <a:tr h="244157">
                <a:tc>
                  <a:txBody>
                    <a:bodyPr/>
                    <a:lstStyle/>
                    <a:p>
                      <a:r>
                        <a:rPr lang="en-IN" sz="1000" dirty="0">
                          <a:latin typeface="Times New Roman" panose="02020603050405020304" pitchFamily="18" charset="0"/>
                          <a:cs typeface="Times New Roman" panose="02020603050405020304" pitchFamily="18" charset="0"/>
                        </a:rPr>
                        <a:t>Lunch / Cocktail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$ 3,000</a:t>
                      </a:r>
                    </a:p>
                  </a:txBody>
                  <a:tcPr>
                    <a:noFill/>
                  </a:tcPr>
                </a:tc>
                <a:extLst>
                  <a:ext uri="{0D108BD9-81ED-4DB2-BD59-A6C34878D82A}">
                    <a16:rowId xmlns="" xmlns:a16="http://schemas.microsoft.com/office/drawing/2014/main" val="1142269091"/>
                  </a:ext>
                </a:extLst>
              </a:tr>
              <a:tr h="244157">
                <a:tc>
                  <a:txBody>
                    <a:bodyPr/>
                    <a:lstStyle/>
                    <a:p>
                      <a:r>
                        <a:rPr lang="en-IN" sz="1000" dirty="0">
                          <a:latin typeface="Times New Roman" panose="02020603050405020304" pitchFamily="18" charset="0"/>
                          <a:cs typeface="Times New Roman" panose="02020603050405020304" pitchFamily="18" charset="0"/>
                        </a:rPr>
                        <a:t>Coffee Break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tc>
                <a:extLst>
                  <a:ext uri="{0D108BD9-81ED-4DB2-BD59-A6C34878D82A}">
                    <a16:rowId xmlns="" xmlns:a16="http://schemas.microsoft.com/office/drawing/2014/main" val="666064858"/>
                  </a:ext>
                </a:extLst>
              </a:tr>
              <a:tr h="244157">
                <a:tc>
                  <a:txBody>
                    <a:bodyPr/>
                    <a:lstStyle/>
                    <a:p>
                      <a:r>
                        <a:rPr lang="en-IN" sz="1000" dirty="0">
                          <a:latin typeface="Times New Roman" panose="02020603050405020304" pitchFamily="18" charset="0"/>
                          <a:cs typeface="Times New Roman" panose="02020603050405020304" pitchFamily="18" charset="0"/>
                        </a:rPr>
                        <a:t>Conference Delegate Bag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noFill/>
                  </a:tcPr>
                </a:tc>
                <a:extLst>
                  <a:ext uri="{0D108BD9-81ED-4DB2-BD59-A6C34878D82A}">
                    <a16:rowId xmlns="" xmlns:a16="http://schemas.microsoft.com/office/drawing/2014/main" val="406860455"/>
                  </a:ext>
                </a:extLst>
              </a:tr>
              <a:tr h="244157">
                <a:tc>
                  <a:txBody>
                    <a:bodyPr/>
                    <a:lstStyle/>
                    <a:p>
                      <a:r>
                        <a:rPr lang="en-IN" sz="1000" dirty="0">
                          <a:latin typeface="Times New Roman" panose="02020603050405020304" pitchFamily="18" charset="0"/>
                          <a:cs typeface="Times New Roman" panose="02020603050405020304" pitchFamily="18" charset="0"/>
                        </a:rPr>
                        <a:t>Conference Book Sponsor</a:t>
                      </a:r>
                    </a:p>
                  </a:txBody>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tc>
                <a:extLst>
                  <a:ext uri="{0D108BD9-81ED-4DB2-BD59-A6C34878D82A}">
                    <a16:rowId xmlns="" xmlns:a16="http://schemas.microsoft.com/office/drawing/2014/main" val="3985357129"/>
                  </a:ext>
                </a:extLst>
              </a:tr>
              <a:tr h="244157">
                <a:tc>
                  <a:txBody>
                    <a:bodyPr/>
                    <a:lstStyle/>
                    <a:p>
                      <a:r>
                        <a:rPr lang="en-IN" sz="1000" dirty="0">
                          <a:latin typeface="Times New Roman" panose="02020603050405020304" pitchFamily="18" charset="0"/>
                          <a:cs typeface="Times New Roman" panose="02020603050405020304" pitchFamily="18" charset="0"/>
                        </a:rPr>
                        <a:t>Media Partner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$ 1,000</a:t>
                      </a:r>
                    </a:p>
                  </a:txBody>
                  <a:tcPr>
                    <a:noFill/>
                  </a:tcPr>
                </a:tc>
                <a:extLst>
                  <a:ext uri="{0D108BD9-81ED-4DB2-BD59-A6C34878D82A}">
                    <a16:rowId xmlns="" xmlns:a16="http://schemas.microsoft.com/office/drawing/2014/main" val="940290298"/>
                  </a:ext>
                </a:extLst>
              </a:tr>
              <a:tr h="244157">
                <a:tc>
                  <a:txBody>
                    <a:bodyPr/>
                    <a:lstStyle/>
                    <a:p>
                      <a:r>
                        <a:rPr lang="en-IN" sz="1000" dirty="0">
                          <a:latin typeface="Times New Roman" panose="02020603050405020304" pitchFamily="18" charset="0"/>
                          <a:cs typeface="Times New Roman" panose="02020603050405020304" pitchFamily="18" charset="0"/>
                        </a:rPr>
                        <a:t>Academic Partner (Publication Benefits)</a:t>
                      </a:r>
                    </a:p>
                  </a:txBody>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tc>
                <a:extLst>
                  <a:ext uri="{0D108BD9-81ED-4DB2-BD59-A6C34878D82A}">
                    <a16:rowId xmlns="" xmlns:a16="http://schemas.microsoft.com/office/drawing/2014/main" val="672256319"/>
                  </a:ext>
                </a:extLst>
              </a:tr>
              <a:tr h="244157">
                <a:tc>
                  <a:txBody>
                    <a:bodyPr/>
                    <a:lstStyle/>
                    <a:p>
                      <a:r>
                        <a:rPr lang="en-IN" sz="1000" dirty="0">
                          <a:latin typeface="Times New Roman" panose="02020603050405020304" pitchFamily="18" charset="0"/>
                          <a:cs typeface="Times New Roman" panose="02020603050405020304" pitchFamily="18" charset="0"/>
                        </a:rPr>
                        <a:t>Keynote Sponsor</a:t>
                      </a:r>
                    </a:p>
                  </a:txBody>
                  <a:tcPr>
                    <a:noFill/>
                  </a:tcPr>
                </a:tc>
                <a:tc>
                  <a:txBody>
                    <a:bodyPr/>
                    <a:lstStyle/>
                    <a:p>
                      <a:pPr algn="ctr"/>
                      <a:r>
                        <a:rPr lang="en-IN" sz="1000" b="1" dirty="0">
                          <a:latin typeface="Times New Roman" panose="02020603050405020304" pitchFamily="18" charset="0"/>
                          <a:cs typeface="Times New Roman" panose="02020603050405020304" pitchFamily="18" charset="0"/>
                        </a:rPr>
                        <a:t>$ 2,000</a:t>
                      </a:r>
                    </a:p>
                  </a:txBody>
                  <a:tcPr>
                    <a:noFill/>
                  </a:tcPr>
                </a:tc>
                <a:extLst>
                  <a:ext uri="{0D108BD9-81ED-4DB2-BD59-A6C34878D82A}">
                    <a16:rowId xmlns="" xmlns:a16="http://schemas.microsoft.com/office/drawing/2014/main" val="1310217988"/>
                  </a:ext>
                </a:extLst>
              </a:tr>
              <a:tr h="244157">
                <a:tc>
                  <a:txBody>
                    <a:bodyPr/>
                    <a:lstStyle/>
                    <a:p>
                      <a:r>
                        <a:rPr lang="en-IN" sz="1000" dirty="0">
                          <a:latin typeface="Times New Roman" panose="02020603050405020304" pitchFamily="18" charset="0"/>
                          <a:cs typeface="Times New Roman" panose="02020603050405020304" pitchFamily="18" charset="0"/>
                        </a:rPr>
                        <a:t>Stationary Items (per item)</a:t>
                      </a:r>
                    </a:p>
                  </a:txBody>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028228353"/>
                  </a:ext>
                </a:extLst>
              </a:tr>
              <a:tr h="244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000" dirty="0">
                          <a:latin typeface="Times New Roman" panose="02020603050405020304" pitchFamily="18" charset="0"/>
                          <a:cs typeface="Times New Roman" panose="02020603050405020304" pitchFamily="18" charset="0"/>
                        </a:rPr>
                        <a:t>Lanyard (also known as neck cords)</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$ 299</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618068703"/>
                  </a:ext>
                </a:extLst>
              </a:tr>
              <a:tr h="244157">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000" spc="300" dirty="0">
                          <a:solidFill>
                            <a:schemeClr val="bg1"/>
                          </a:solidFill>
                          <a:latin typeface="Times New Roman" panose="02020603050405020304" pitchFamily="18" charset="0"/>
                          <a:cs typeface="Times New Roman" panose="02020603050405020304" pitchFamily="18" charset="0"/>
                        </a:rPr>
                        <a:t>ADVERTISEMENTS</a:t>
                      </a:r>
                    </a:p>
                  </a:txBody>
                  <a:tcPr>
                    <a:solidFill>
                      <a:schemeClr val="tx2">
                        <a:lumMod val="75000"/>
                      </a:schemeClr>
                    </a:solidFill>
                  </a:tcPr>
                </a:tc>
                <a:tc hMerge="1">
                  <a:txBody>
                    <a:bodyPr/>
                    <a:lstStyle/>
                    <a:p>
                      <a:endParaRPr lang="en-IN" sz="1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729473859"/>
                  </a:ext>
                </a:extLst>
              </a:tr>
              <a:tr h="244157">
                <a:tc>
                  <a:txBody>
                    <a:bodyPr/>
                    <a:lstStyle/>
                    <a:p>
                      <a:r>
                        <a:rPr lang="en-US" sz="1000" dirty="0">
                          <a:latin typeface="Times New Roman" panose="02020603050405020304" pitchFamily="18" charset="0"/>
                          <a:cs typeface="Times New Roman" panose="02020603050405020304" pitchFamily="18" charset="0"/>
                        </a:rPr>
                        <a:t>Outside back cover (Color)</a:t>
                      </a:r>
                    </a:p>
                  </a:txBody>
                  <a:tcPr/>
                </a:tc>
                <a:tc>
                  <a:txBody>
                    <a:bodyPr/>
                    <a:lstStyle/>
                    <a:p>
                      <a:pPr algn="ctr"/>
                      <a:r>
                        <a:rPr lang="en-IN" sz="1000" b="1" dirty="0">
                          <a:latin typeface="Times New Roman" panose="02020603050405020304" pitchFamily="18" charset="0"/>
                          <a:cs typeface="Times New Roman" panose="02020603050405020304" pitchFamily="18" charset="0"/>
                        </a:rPr>
                        <a:t>$ 1,200</a:t>
                      </a:r>
                    </a:p>
                  </a:txBody>
                  <a:tcPr/>
                </a:tc>
                <a:extLst>
                  <a:ext uri="{0D108BD9-81ED-4DB2-BD59-A6C34878D82A}">
                    <a16:rowId xmlns="" xmlns:a16="http://schemas.microsoft.com/office/drawing/2014/main" val="2291699231"/>
                  </a:ext>
                </a:extLst>
              </a:tr>
              <a:tr h="244157">
                <a:tc>
                  <a:txBody>
                    <a:bodyPr/>
                    <a:lstStyle/>
                    <a:p>
                      <a:r>
                        <a:rPr lang="en-US" sz="1000" dirty="0">
                          <a:latin typeface="Times New Roman" panose="02020603050405020304" pitchFamily="18" charset="0"/>
                          <a:cs typeface="Times New Roman" panose="02020603050405020304" pitchFamily="18" charset="0"/>
                        </a:rPr>
                        <a:t>Inside front cover (Color) </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$ 800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3775048677"/>
                  </a:ext>
                </a:extLst>
              </a:tr>
              <a:tr h="244157">
                <a:tc>
                  <a:txBody>
                    <a:bodyPr/>
                    <a:lstStyle/>
                    <a:p>
                      <a:r>
                        <a:rPr lang="en-US" sz="1000" dirty="0">
                          <a:latin typeface="Times New Roman" panose="02020603050405020304" pitchFamily="18" charset="0"/>
                          <a:cs typeface="Times New Roman" panose="02020603050405020304" pitchFamily="18" charset="0"/>
                        </a:rPr>
                        <a:t>Inside back cover (Color) </a:t>
                      </a:r>
                    </a:p>
                  </a:txBody>
                  <a:tcPr/>
                </a:tc>
                <a:tc>
                  <a:txBody>
                    <a:bodyPr/>
                    <a:lstStyle/>
                    <a:p>
                      <a:pPr algn="ctr"/>
                      <a:r>
                        <a:rPr lang="en-US" sz="1000" b="1" dirty="0">
                          <a:latin typeface="Times New Roman" panose="02020603050405020304" pitchFamily="18" charset="0"/>
                          <a:cs typeface="Times New Roman" panose="02020603050405020304" pitchFamily="18" charset="0"/>
                        </a:rPr>
                        <a:t>$ 700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721322676"/>
                  </a:ext>
                </a:extLst>
              </a:tr>
              <a:tr h="244157">
                <a:tc>
                  <a:txBody>
                    <a:bodyPr/>
                    <a:lstStyle/>
                    <a:p>
                      <a:r>
                        <a:rPr lang="en-US" sz="1000" dirty="0">
                          <a:latin typeface="Times New Roman" panose="02020603050405020304" pitchFamily="18" charset="0"/>
                          <a:cs typeface="Times New Roman" panose="02020603050405020304" pitchFamily="18" charset="0"/>
                        </a:rPr>
                        <a:t>Full page (Color)</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$ 600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43902408"/>
                  </a:ext>
                </a:extLst>
              </a:tr>
              <a:tr h="244157">
                <a:tc>
                  <a:txBody>
                    <a:bodyPr/>
                    <a:lstStyle/>
                    <a:p>
                      <a:r>
                        <a:rPr lang="en-US" sz="1000" dirty="0">
                          <a:latin typeface="Times New Roman" panose="02020603050405020304" pitchFamily="18" charset="0"/>
                          <a:cs typeface="Times New Roman" panose="02020603050405020304" pitchFamily="18" charset="0"/>
                        </a:rPr>
                        <a:t>Half page (Color)</a:t>
                      </a:r>
                    </a:p>
                  </a:txBody>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839958138"/>
                  </a:ext>
                </a:extLst>
              </a:tr>
              <a:tr h="244157">
                <a:tc>
                  <a:txBody>
                    <a:bodyPr/>
                    <a:lstStyle/>
                    <a:p>
                      <a:r>
                        <a:rPr lang="en-US" sz="1000" dirty="0">
                          <a:latin typeface="Times New Roman" panose="02020603050405020304" pitchFamily="18" charset="0"/>
                          <a:cs typeface="Times New Roman" panose="02020603050405020304" pitchFamily="18" charset="0"/>
                        </a:rPr>
                        <a:t>Full page (B/W)</a:t>
                      </a:r>
                    </a:p>
                  </a:txBody>
                  <a:tcPr>
                    <a:noFill/>
                  </a:tcPr>
                </a:tc>
                <a:tc>
                  <a:txBody>
                    <a:bodyPr/>
                    <a:lstStyle/>
                    <a:p>
                      <a:pPr algn="ctr"/>
                      <a:r>
                        <a:rPr lang="en-US" sz="1000" b="1" dirty="0">
                          <a:latin typeface="Times New Roman" panose="02020603050405020304" pitchFamily="18" charset="0"/>
                          <a:cs typeface="Times New Roman" panose="02020603050405020304" pitchFamily="18" charset="0"/>
                        </a:rPr>
                        <a:t>$ 500</a:t>
                      </a:r>
                      <a:endParaRPr lang="en-IN" sz="1000" b="1" dirty="0">
                        <a:latin typeface="Times New Roman" panose="02020603050405020304" pitchFamily="18" charset="0"/>
                        <a:cs typeface="Times New Roman" panose="02020603050405020304" pitchFamily="18" charset="0"/>
                      </a:endParaRPr>
                    </a:p>
                  </a:txBody>
                  <a:tcPr>
                    <a:noFill/>
                  </a:tcPr>
                </a:tc>
                <a:extLst>
                  <a:ext uri="{0D108BD9-81ED-4DB2-BD59-A6C34878D82A}">
                    <a16:rowId xmlns="" xmlns:a16="http://schemas.microsoft.com/office/drawing/2014/main" val="1341628484"/>
                  </a:ext>
                </a:extLst>
              </a:tr>
              <a:tr h="2441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Times New Roman" panose="02020603050405020304" pitchFamily="18" charset="0"/>
                          <a:cs typeface="Times New Roman" panose="02020603050405020304" pitchFamily="18" charset="0"/>
                        </a:rPr>
                        <a:t>Half page (B/W)</a:t>
                      </a:r>
                      <a:endParaRPr lang="en-IN" sz="1000" dirty="0">
                        <a:latin typeface="Times New Roman" panose="02020603050405020304" pitchFamily="18" charset="0"/>
                        <a:cs typeface="Times New Roman" panose="02020603050405020304" pitchFamily="18" charset="0"/>
                      </a:endParaRPr>
                    </a:p>
                  </a:txBody>
                  <a:tcPr/>
                </a:tc>
                <a:tc>
                  <a:txBody>
                    <a:bodyPr/>
                    <a:lstStyle/>
                    <a:p>
                      <a:pPr algn="ctr"/>
                      <a:r>
                        <a:rPr lang="en-US" sz="1000" b="1" dirty="0">
                          <a:latin typeface="Times New Roman" panose="02020603050405020304" pitchFamily="18" charset="0"/>
                          <a:cs typeface="Times New Roman" panose="02020603050405020304" pitchFamily="18" charset="0"/>
                        </a:rPr>
                        <a:t>$400</a:t>
                      </a:r>
                      <a:endParaRPr lang="en-IN" sz="1000" b="1"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592470916"/>
                  </a:ext>
                </a:extLst>
              </a:tr>
            </a:tbl>
          </a:graphicData>
        </a:graphic>
      </p:graphicFrame>
      <p:sp>
        <p:nvSpPr>
          <p:cNvPr id="11" name="Rectangle 10">
            <a:extLst>
              <a:ext uri="{FF2B5EF4-FFF2-40B4-BE49-F238E27FC236}">
                <a16:creationId xmlns="" xmlns:a16="http://schemas.microsoft.com/office/drawing/2014/main" id="{F8EB7E85-3380-420D-B02B-4DD6CEFDE09E}"/>
              </a:ext>
            </a:extLst>
          </p:cNvPr>
          <p:cNvSpPr/>
          <p:nvPr/>
        </p:nvSpPr>
        <p:spPr>
          <a:xfrm>
            <a:off x="9692640" y="703580"/>
            <a:ext cx="1760112" cy="5403761"/>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bg2">
                  <a:lumMod val="10000"/>
                </a:schemeClr>
              </a:solidFill>
            </a:endParaRPr>
          </a:p>
        </p:txBody>
      </p:sp>
      <p:sp>
        <p:nvSpPr>
          <p:cNvPr id="12" name="TextBox 11">
            <a:extLst>
              <a:ext uri="{FF2B5EF4-FFF2-40B4-BE49-F238E27FC236}">
                <a16:creationId xmlns="" xmlns:a16="http://schemas.microsoft.com/office/drawing/2014/main" id="{B4BC16EA-8277-4133-94E3-29C8661B1DDD}"/>
              </a:ext>
            </a:extLst>
          </p:cNvPr>
          <p:cNvSpPr txBox="1"/>
          <p:nvPr/>
        </p:nvSpPr>
        <p:spPr>
          <a:xfrm rot="16200000">
            <a:off x="7932686" y="3238269"/>
            <a:ext cx="5356752" cy="338554"/>
          </a:xfrm>
          <a:prstGeom prst="rect">
            <a:avLst/>
          </a:prstGeom>
          <a:noFill/>
        </p:spPr>
        <p:txBody>
          <a:bodyPr wrap="square" rtlCol="0">
            <a:spAutoFit/>
          </a:bodyPr>
          <a:lstStyle/>
          <a:p>
            <a:pPr algn="ctr"/>
            <a:r>
              <a:rPr lang="en-IN" sz="1600" b="1" spc="600" dirty="0" smtClean="0">
                <a:solidFill>
                  <a:schemeClr val="bg1"/>
                </a:solidFill>
                <a:latin typeface="Times New Roman" panose="02020603050405020304" pitchFamily="18" charset="0"/>
                <a:cs typeface="Times New Roman" panose="02020603050405020304" pitchFamily="18" charset="0"/>
              </a:rPr>
              <a:t>Nuclear Chemistry </a:t>
            </a:r>
            <a:r>
              <a:rPr lang="en-US" sz="1600" b="1" spc="600" dirty="0" smtClean="0">
                <a:solidFill>
                  <a:schemeClr val="bg1"/>
                </a:solidFill>
                <a:latin typeface="Times New Roman" panose="02020603050405020304" pitchFamily="18" charset="0"/>
                <a:cs typeface="Times New Roman" panose="02020603050405020304" pitchFamily="18" charset="0"/>
              </a:rPr>
              <a:t>2022</a:t>
            </a:r>
            <a:endParaRPr lang="en-IN" sz="1600" b="1" spc="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076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1172</Words>
  <Application>Microsoft Office PowerPoint</Application>
  <PresentationFormat>Custom</PresentationFormat>
  <Paragraphs>162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jatin Raman</dc:creator>
  <cp:lastModifiedBy>pulsus</cp:lastModifiedBy>
  <cp:revision>28</cp:revision>
  <dcterms:created xsi:type="dcterms:W3CDTF">2021-03-26T07:14:17Z</dcterms:created>
  <dcterms:modified xsi:type="dcterms:W3CDTF">2022-08-03T16:30:01Z</dcterms:modified>
</cp:coreProperties>
</file>