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B31"/>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813" autoAdjust="0"/>
    <p:restoredTop sz="94660"/>
  </p:normalViewPr>
  <p:slideViewPr>
    <p:cSldViewPr>
      <p:cViewPr>
        <p:scale>
          <a:sx n="80" d="100"/>
          <a:sy n="80" d="100"/>
        </p:scale>
        <p:origin x="-95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8/3/2022</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364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099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8444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147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900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94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700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298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102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68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8/3/2022</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25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8/3/2022</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6531673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20" r:id="rId6"/>
    <p:sldLayoutId id="2147483716" r:id="rId7"/>
    <p:sldLayoutId id="2147483717" r:id="rId8"/>
    <p:sldLayoutId id="2147483718" r:id="rId9"/>
    <p:sldLayoutId id="2147483719" r:id="rId10"/>
    <p:sldLayoutId id="214748372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0FEF93B-DF95-4A59-9D71-745C812BF376}"/>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a:extLst>
              <a:ext uri="{FF2B5EF4-FFF2-40B4-BE49-F238E27FC236}">
                <a16:creationId xmlns:a16="http://schemas.microsoft.com/office/drawing/2014/main" xmlns="" id="{8729BB31-D1EF-409E-BC15-24A30A70A677}"/>
              </a:ext>
            </a:extLst>
          </p:cNvPr>
          <p:cNvSpPr/>
          <p:nvPr/>
        </p:nvSpPr>
        <p:spPr>
          <a:xfrm>
            <a:off x="739248" y="750624"/>
            <a:ext cx="9374316"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a:extLst>
              <a:ext uri="{FF2B5EF4-FFF2-40B4-BE49-F238E27FC236}">
                <a16:creationId xmlns:a16="http://schemas.microsoft.com/office/drawing/2014/main" xmlns="" id="{34C6723F-6F9D-444F-8F7D-ED0D33A7E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19" name="Rectangle 18">
            <a:extLst>
              <a:ext uri="{FF2B5EF4-FFF2-40B4-BE49-F238E27FC236}">
                <a16:creationId xmlns:a16="http://schemas.microsoft.com/office/drawing/2014/main" xmlns="" id="{7F56159D-A29B-4F02-93C6-1DECB2877C38}"/>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xmlns="" id="{A86FC61E-C2A4-43AC-B7A0-689E7CC4DC32}"/>
              </a:ext>
            </a:extLst>
          </p:cNvPr>
          <p:cNvSpPr txBox="1"/>
          <p:nvPr/>
        </p:nvSpPr>
        <p:spPr>
          <a:xfrm rot="16200000">
            <a:off x="-968940" y="3259722"/>
            <a:ext cx="4752529" cy="338554"/>
          </a:xfrm>
          <a:prstGeom prst="rect">
            <a:avLst/>
          </a:prstGeom>
          <a:noFill/>
        </p:spPr>
        <p:txBody>
          <a:bodyPr wrap="square" rtlCol="0">
            <a:spAutoFit/>
          </a:bodyPr>
          <a:lstStyle/>
          <a:p>
            <a:pPr algn="ctr"/>
            <a:r>
              <a:rPr lang="en-IN" sz="1600" b="1" spc="600" dirty="0" smtClean="0">
                <a:solidFill>
                  <a:schemeClr val="bg1"/>
                </a:solidFill>
                <a:latin typeface="Times New Roman" panose="02020603050405020304" pitchFamily="18" charset="0"/>
                <a:cs typeface="Times New Roman" panose="02020603050405020304" pitchFamily="18" charset="0"/>
              </a:rPr>
              <a:t>Nuclear Chemistry </a:t>
            </a:r>
            <a:r>
              <a:rPr lang="en-US" sz="1600" b="1" spc="600" dirty="0" smtClean="0">
                <a:solidFill>
                  <a:schemeClr val="bg1"/>
                </a:solidFill>
                <a:latin typeface="Times New Roman" panose="02020603050405020304" pitchFamily="18" charset="0"/>
                <a:cs typeface="Times New Roman" panose="02020603050405020304" pitchFamily="18" charset="0"/>
              </a:rPr>
              <a:t>2022</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20BD6D31-16A4-4585-8FBE-34E149505556}"/>
              </a:ext>
            </a:extLst>
          </p:cNvPr>
          <p:cNvSpPr/>
          <p:nvPr/>
        </p:nvSpPr>
        <p:spPr>
          <a:xfrm>
            <a:off x="6722242" y="1418303"/>
            <a:ext cx="4716000" cy="4021395"/>
          </a:xfrm>
          <a:prstGeom prst="rect">
            <a:avLst/>
          </a:prstGeom>
          <a:blipFill dpi="0" rotWithShape="1">
            <a:blip r:embed="rId4">
              <a:extLst>
                <a:ext uri="{28A0092B-C50C-407E-A947-70E740481C1C}">
                  <a14:useLocalDpi xmlns:a14="http://schemas.microsoft.com/office/drawing/2010/main" val="0"/>
                </a:ext>
              </a:extLst>
            </a:blip>
            <a:srcRect/>
            <a:stretch>
              <a:fillRect l="-6738" r="-6239"/>
            </a:stretch>
          </a:blipFill>
          <a:ln w="127000">
            <a:solidFill>
              <a:schemeClr val="tx2">
                <a:lumMod val="75000"/>
              </a:schemeClr>
            </a:solidFill>
          </a:ln>
          <a:effectLst>
            <a:glow rad="127000">
              <a:schemeClr val="tx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a:extLst>
              <a:ext uri="{FF2B5EF4-FFF2-40B4-BE49-F238E27FC236}">
                <a16:creationId xmlns:a16="http://schemas.microsoft.com/office/drawing/2014/main" xmlns="" id="{A51402F5-8A39-424A-9D13-36A3ACD785A6}"/>
              </a:ext>
            </a:extLst>
          </p:cNvPr>
          <p:cNvSpPr txBox="1"/>
          <p:nvPr/>
        </p:nvSpPr>
        <p:spPr>
          <a:xfrm>
            <a:off x="2240768" y="1418303"/>
            <a:ext cx="4129163" cy="4739759"/>
          </a:xfrm>
          <a:prstGeom prst="rect">
            <a:avLst/>
          </a:prstGeom>
          <a:noFill/>
        </p:spPr>
        <p:txBody>
          <a:bodyPr wrap="square" rtlCol="0">
            <a:spAutoFit/>
          </a:bodyPr>
          <a:lstStyle/>
          <a:p>
            <a:pPr algn="ctr"/>
            <a:r>
              <a:rPr lang="en-IN" sz="1600" spc="300" dirty="0" smtClean="0">
                <a:solidFill>
                  <a:schemeClr val="bg2">
                    <a:lumMod val="25000"/>
                  </a:schemeClr>
                </a:solidFill>
                <a:latin typeface="Times New Roman" panose="02020603050405020304" pitchFamily="18" charset="0"/>
                <a:cs typeface="Times New Roman" panose="02020603050405020304" pitchFamily="18" charset="0"/>
              </a:rPr>
              <a:t>11</a:t>
            </a:r>
            <a:r>
              <a:rPr lang="en-IN" sz="1600" spc="300" baseline="30000" dirty="0" smtClean="0">
                <a:solidFill>
                  <a:schemeClr val="bg2">
                    <a:lumMod val="25000"/>
                  </a:schemeClr>
                </a:solidFill>
                <a:latin typeface="Times New Roman" panose="02020603050405020304" pitchFamily="18" charset="0"/>
                <a:cs typeface="Times New Roman" panose="02020603050405020304" pitchFamily="18" charset="0"/>
              </a:rPr>
              <a:t>th</a:t>
            </a:r>
            <a:r>
              <a:rPr lang="en-IN" sz="1600" spc="300" dirty="0" smtClean="0">
                <a:solidFill>
                  <a:schemeClr val="bg2">
                    <a:lumMod val="25000"/>
                  </a:schemeClr>
                </a:solidFill>
                <a:latin typeface="Times New Roman" panose="02020603050405020304" pitchFamily="18" charset="0"/>
                <a:cs typeface="Times New Roman" panose="02020603050405020304" pitchFamily="18" charset="0"/>
              </a:rPr>
              <a:t> International </a:t>
            </a:r>
            <a:r>
              <a:rPr lang="en-IN" sz="1600" spc="300" dirty="0" smtClean="0">
                <a:solidFill>
                  <a:schemeClr val="bg2">
                    <a:lumMod val="25000"/>
                  </a:schemeClr>
                </a:solidFill>
                <a:latin typeface="Times New Roman" panose="02020603050405020304" pitchFamily="18" charset="0"/>
                <a:cs typeface="Times New Roman" panose="02020603050405020304" pitchFamily="18" charset="0"/>
              </a:rPr>
              <a:t>C</a:t>
            </a:r>
            <a:r>
              <a:rPr lang="en-IN" sz="1600" b="0" i="0" u="none" strike="noStrike" spc="300" baseline="0" dirty="0" smtClean="0">
                <a:solidFill>
                  <a:schemeClr val="bg2">
                    <a:lumMod val="25000"/>
                  </a:schemeClr>
                </a:solidFill>
                <a:latin typeface="Times New Roman" panose="02020603050405020304" pitchFamily="18" charset="0"/>
                <a:cs typeface="Times New Roman" panose="02020603050405020304" pitchFamily="18" charset="0"/>
              </a:rPr>
              <a:t>onference </a:t>
            </a:r>
            <a:r>
              <a:rPr lang="en-IN" sz="1600" b="0" i="0" u="none" strike="noStrike" spc="300" baseline="0" dirty="0">
                <a:solidFill>
                  <a:schemeClr val="bg2">
                    <a:lumMod val="25000"/>
                  </a:schemeClr>
                </a:solidFill>
                <a:latin typeface="Times New Roman" panose="02020603050405020304" pitchFamily="18" charset="0"/>
                <a:cs typeface="Times New Roman" panose="02020603050405020304" pitchFamily="18" charset="0"/>
              </a:rPr>
              <a:t>on</a:t>
            </a:r>
          </a:p>
          <a:p>
            <a:pPr algn="ctr"/>
            <a:r>
              <a:rPr lang="en-IN" sz="4000" b="1" spc="600" dirty="0" smtClean="0">
                <a:solidFill>
                  <a:schemeClr val="tx2">
                    <a:lumMod val="75000"/>
                  </a:schemeClr>
                </a:solidFill>
                <a:latin typeface="Times New Roman" panose="02020603050405020304" pitchFamily="18" charset="0"/>
                <a:cs typeface="Times New Roman" panose="02020603050405020304" pitchFamily="18" charset="0"/>
              </a:rPr>
              <a:t>Nuclear and </a:t>
            </a:r>
            <a:r>
              <a:rPr lang="en-IN" sz="4000" b="1" spc="600" dirty="0" smtClean="0">
                <a:solidFill>
                  <a:schemeClr val="tx2">
                    <a:lumMod val="75000"/>
                  </a:schemeClr>
                </a:solidFill>
                <a:latin typeface="Times New Roman" panose="02020603050405020304" pitchFamily="18" charset="0"/>
                <a:cs typeface="Times New Roman" panose="02020603050405020304" pitchFamily="18" charset="0"/>
              </a:rPr>
              <a:t>Radio </a:t>
            </a:r>
            <a:r>
              <a:rPr lang="en-IN" sz="4000" b="1" spc="600" dirty="0" smtClean="0">
                <a:solidFill>
                  <a:schemeClr val="tx2">
                    <a:lumMod val="75000"/>
                  </a:schemeClr>
                </a:solidFill>
                <a:latin typeface="Times New Roman" panose="02020603050405020304" pitchFamily="18" charset="0"/>
                <a:cs typeface="Times New Roman" panose="02020603050405020304" pitchFamily="18" charset="0"/>
              </a:rPr>
              <a:t>Chemistry</a:t>
            </a:r>
            <a:endParaRPr lang="en-IN" sz="4000" b="1" spc="600" dirty="0">
              <a:solidFill>
                <a:schemeClr val="tx2">
                  <a:lumMod val="75000"/>
                </a:schemeClr>
              </a:solidFill>
              <a:latin typeface="Times New Roman" panose="02020603050405020304" pitchFamily="18" charset="0"/>
              <a:cs typeface="Times New Roman" panose="02020603050405020304" pitchFamily="18" charset="0"/>
            </a:endParaRPr>
          </a:p>
          <a:p>
            <a:pPr algn="ctr"/>
            <a:r>
              <a:rPr lang="en-IN" sz="1600" dirty="0" smtClean="0">
                <a:solidFill>
                  <a:schemeClr val="bg2">
                    <a:lumMod val="25000"/>
                  </a:schemeClr>
                </a:solidFill>
                <a:latin typeface="Times New Roman" panose="02020603050405020304" pitchFamily="18" charset="0"/>
                <a:cs typeface="Times New Roman" panose="02020603050405020304" pitchFamily="18" charset="0"/>
              </a:rPr>
              <a:t>Dec 7-8</a:t>
            </a:r>
            <a:r>
              <a:rPr lang="en-IN" sz="1600" dirty="0" smtClean="0">
                <a:solidFill>
                  <a:schemeClr val="bg2">
                    <a:lumMod val="25000"/>
                  </a:schemeClr>
                </a:solidFill>
                <a:latin typeface="Times New Roman" panose="02020603050405020304" pitchFamily="18" charset="0"/>
                <a:cs typeface="Times New Roman" panose="02020603050405020304" pitchFamily="18" charset="0"/>
              </a:rPr>
              <a:t>, 2022| Barcelona, Spain</a:t>
            </a:r>
            <a:endParaRPr lang="en-IN" sz="1600" dirty="0">
              <a:solidFill>
                <a:schemeClr val="bg2">
                  <a:lumMod val="25000"/>
                </a:schemeClr>
              </a:solidFill>
              <a:latin typeface="Times New Roman" panose="02020603050405020304" pitchFamily="18" charset="0"/>
              <a:cs typeface="Times New Roman" panose="02020603050405020304" pitchFamily="18" charset="0"/>
            </a:endParaRPr>
          </a:p>
          <a:p>
            <a:pPr algn="ctr"/>
            <a:endParaRPr lang="en-US"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a:p>
            <a:pPr algn="ctr"/>
            <a:r>
              <a:rPr lang="en-US"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rPr>
              <a:t>Theme: </a:t>
            </a:r>
            <a:endParaRPr lang="en-US" sz="1600" b="1" i="0" u="none" strike="noStrike" baseline="0" dirty="0" smtClean="0">
              <a:solidFill>
                <a:schemeClr val="bg2">
                  <a:lumMod val="25000"/>
                </a:schemeClr>
              </a:solidFill>
              <a:latin typeface="Times New Roman" panose="02020603050405020304" pitchFamily="18" charset="0"/>
              <a:cs typeface="Times New Roman" panose="02020603050405020304" pitchFamily="18" charset="0"/>
            </a:endParaRPr>
          </a:p>
          <a:p>
            <a:pPr algn="ctr"/>
            <a:r>
              <a:rPr lang="en-US" sz="1200" i="1" dirty="0" smtClean="0">
                <a:latin typeface="Times New Roman" pitchFamily="18" charset="0"/>
                <a:cs typeface="Times New Roman" pitchFamily="18" charset="0"/>
              </a:rPr>
              <a:t>Emphasizing </a:t>
            </a:r>
            <a:r>
              <a:rPr lang="en-US" sz="1200" i="1" dirty="0">
                <a:latin typeface="Times New Roman" pitchFamily="18" charset="0"/>
                <a:cs typeface="Times New Roman" pitchFamily="18" charset="0"/>
              </a:rPr>
              <a:t>Novel Researches and Frontline Advances of Nuclear and Radiochemistry</a:t>
            </a:r>
          </a:p>
          <a:p>
            <a:pPr algn="ctr"/>
            <a:endParaRPr lang="en-US" sz="1600" b="1" i="0" u="none" strike="noStrike" baseline="0" dirty="0" smtClean="0">
              <a:solidFill>
                <a:schemeClr val="bg2">
                  <a:lumMod val="25000"/>
                </a:schemeClr>
              </a:solidFill>
              <a:latin typeface="Times New Roman" panose="02020603050405020304" pitchFamily="18" charset="0"/>
              <a:cs typeface="Times New Roman" panose="02020603050405020304" pitchFamily="18" charset="0"/>
            </a:endParaRPr>
          </a:p>
          <a:p>
            <a:pPr algn="ctr"/>
            <a:endParaRPr lang="en-US" sz="1600" b="1" dirty="0">
              <a:solidFill>
                <a:schemeClr val="bg2">
                  <a:lumMod val="25000"/>
                </a:schemeClr>
              </a:solidFill>
              <a:latin typeface="Times New Roman" panose="02020603050405020304" pitchFamily="18" charset="0"/>
              <a:cs typeface="Times New Roman" panose="02020603050405020304" pitchFamily="18" charset="0"/>
            </a:endParaRPr>
          </a:p>
          <a:p>
            <a:pPr algn="ctr"/>
            <a:endParaRPr lang="en-US" sz="1600" b="1" i="0" u="none" strike="noStrike" baseline="0" dirty="0" smtClean="0">
              <a:solidFill>
                <a:schemeClr val="bg2">
                  <a:lumMod val="25000"/>
                </a:schemeClr>
              </a:solidFill>
              <a:latin typeface="Times New Roman" panose="02020603050405020304" pitchFamily="18" charset="0"/>
              <a:cs typeface="Times New Roman" panose="02020603050405020304" pitchFamily="18" charset="0"/>
            </a:endParaRPr>
          </a:p>
          <a:p>
            <a:pPr algn="ctr"/>
            <a:endParaRPr lang="en-US" sz="1600" b="1" dirty="0">
              <a:solidFill>
                <a:schemeClr val="bg2">
                  <a:lumMod val="25000"/>
                </a:schemeClr>
              </a:solidFill>
              <a:latin typeface="Times New Roman" panose="02020603050405020304" pitchFamily="18" charset="0"/>
              <a:cs typeface="Times New Roman" panose="02020603050405020304" pitchFamily="18" charset="0"/>
            </a:endParaRPr>
          </a:p>
          <a:p>
            <a:pPr algn="ctr"/>
            <a:endParaRPr lang="en-US" sz="1600" b="1" i="0" u="none" strike="noStrike" baseline="0" dirty="0" smtClean="0">
              <a:solidFill>
                <a:schemeClr val="bg2">
                  <a:lumMod val="25000"/>
                </a:schemeClr>
              </a:solidFill>
              <a:latin typeface="Times New Roman" panose="02020603050405020304" pitchFamily="18" charset="0"/>
              <a:cs typeface="Times New Roman" panose="02020603050405020304" pitchFamily="18" charset="0"/>
            </a:endParaRPr>
          </a:p>
          <a:p>
            <a:pPr algn="ctr"/>
            <a:endParaRPr lang="en-US"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D762A6D-09DB-42A8-82F2-99C8F72AC4ED}"/>
              </a:ext>
            </a:extLst>
          </p:cNvPr>
          <p:cNvSpPr txBox="1"/>
          <p:nvPr/>
        </p:nvSpPr>
        <p:spPr>
          <a:xfrm>
            <a:off x="2082801" y="4850012"/>
            <a:ext cx="4474074" cy="523220"/>
          </a:xfrm>
          <a:prstGeom prst="rect">
            <a:avLst/>
          </a:prstGeom>
          <a:noFill/>
        </p:spPr>
        <p:txBody>
          <a:bodyPr wrap="square" rtlCol="0">
            <a:spAutoFit/>
          </a:bodyPr>
          <a:lstStyle/>
          <a:p>
            <a:pPr algn="ctr"/>
            <a:r>
              <a:rPr lang="en-IN" sz="1400" b="1"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MAIL</a:t>
            </a:r>
            <a:endParaRPr lang="en-IN" sz="1400" i="1" dirty="0">
              <a:solidFill>
                <a:schemeClr val="bg2">
                  <a:lumMod val="25000"/>
                </a:schemeClr>
              </a:solidFill>
              <a:latin typeface="Times New Roman" panose="02020603050405020304" pitchFamily="18" charset="0"/>
              <a:cs typeface="Times New Roman" panose="02020603050405020304" pitchFamily="18" charset="0"/>
            </a:endParaRPr>
          </a:p>
          <a:p>
            <a:pPr algn="ctr"/>
            <a:r>
              <a:rPr lang="en-IN" sz="1400" b="1"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URL</a:t>
            </a:r>
            <a:r>
              <a:rPr lang="en-IN" sz="1400" b="1" u="none" strike="noStrike" baseline="0" dirty="0">
                <a:solidFill>
                  <a:schemeClr val="bg2">
                    <a:lumMod val="25000"/>
                  </a:schemeClr>
                </a:solidFill>
                <a:latin typeface="Times New Roman" panose="02020603050405020304" pitchFamily="18" charset="0"/>
                <a:cs typeface="Times New Roman" panose="02020603050405020304" pitchFamily="18" charset="0"/>
              </a:rPr>
              <a:t>: </a:t>
            </a:r>
            <a:r>
              <a:rPr lang="en-IN" sz="1400" dirty="0">
                <a:solidFill>
                  <a:schemeClr val="bg2">
                    <a:lumMod val="25000"/>
                  </a:schemeClr>
                </a:solidFill>
                <a:latin typeface="Times New Roman" panose="02020603050405020304" pitchFamily="18" charset="0"/>
                <a:cs typeface="Times New Roman" panose="02020603050405020304" pitchFamily="18" charset="0"/>
              </a:rPr>
              <a:t>https://nuclearchemistry.conferenceseries.com</a:t>
            </a:r>
            <a:r>
              <a:rPr lang="en-IN" sz="1400" b="1" dirty="0">
                <a:solidFill>
                  <a:schemeClr val="bg2">
                    <a:lumMod val="25000"/>
                  </a:schemeClr>
                </a:solidFill>
                <a:latin typeface="Times New Roman" panose="02020603050405020304" pitchFamily="18" charset="0"/>
                <a:cs typeface="Times New Roman" panose="02020603050405020304" pitchFamily="18" charset="0"/>
              </a:rPr>
              <a:t>/</a:t>
            </a:r>
            <a:r>
              <a:rPr lang="en-IN" sz="1200" i="1" dirty="0" smtClean="0">
                <a:solidFill>
                  <a:schemeClr val="bg2">
                    <a:lumMod val="25000"/>
                  </a:schemeClr>
                </a:solidFill>
                <a:latin typeface="Times New Roman" panose="02020603050405020304" pitchFamily="18" charset="0"/>
                <a:cs typeface="Times New Roman" panose="02020603050405020304" pitchFamily="18" charset="0"/>
              </a:rPr>
              <a:t>/</a:t>
            </a:r>
            <a:endParaRPr lang="en-IN" sz="1200" i="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75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C9AE55-8EF9-4E00-8361-B889AAAD00D0}"/>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a16="http://schemas.microsoft.com/office/drawing/2014/main" xmlns="" id="{D5815471-353D-454F-AE9D-D5FE019E19C9}"/>
              </a:ext>
            </a:extLst>
          </p:cNvPr>
          <p:cNvSpPr/>
          <p:nvPr/>
        </p:nvSpPr>
        <p:spPr>
          <a:xfrm>
            <a:off x="739247" y="750624"/>
            <a:ext cx="10721231"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xmlns="" id="{A52DDB0F-8762-4C31-9A65-89A26AB93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5" name="Rectangle 4">
            <a:extLst>
              <a:ext uri="{FF2B5EF4-FFF2-40B4-BE49-F238E27FC236}">
                <a16:creationId xmlns:a16="http://schemas.microsoft.com/office/drawing/2014/main" xmlns="" id="{9B14F8DF-DCFB-49F8-8DE4-84B385696730}"/>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xmlns="" id="{62B482FC-86A3-40CF-8BD7-E8A48D6D13AB}"/>
              </a:ext>
            </a:extLst>
          </p:cNvPr>
          <p:cNvSpPr txBox="1"/>
          <p:nvPr/>
        </p:nvSpPr>
        <p:spPr>
          <a:xfrm rot="16200000">
            <a:off x="-999863" y="3352781"/>
            <a:ext cx="4814376" cy="338554"/>
          </a:xfrm>
          <a:prstGeom prst="rect">
            <a:avLst/>
          </a:prstGeom>
          <a:noFill/>
        </p:spPr>
        <p:txBody>
          <a:bodyPr wrap="square" rtlCol="0">
            <a:spAutoFit/>
          </a:bodyPr>
          <a:lstStyle/>
          <a:p>
            <a:pPr algn="ctr"/>
            <a:r>
              <a:rPr lang="en-US" sz="1600" b="1" spc="600" dirty="0" smtClean="0">
                <a:solidFill>
                  <a:schemeClr val="bg1"/>
                </a:solidFill>
                <a:latin typeface="Times New Roman" panose="02020603050405020304" pitchFamily="18" charset="0"/>
                <a:cs typeface="Times New Roman" panose="02020603050405020304" pitchFamily="18" charset="0"/>
              </a:rPr>
              <a:t>Nuclear Chemistry 2022</a:t>
            </a:r>
            <a:endParaRPr lang="en-US" sz="1600" b="1" spc="6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AD555992-9C50-4EFB-AC75-4E8BFD2DCE4D}"/>
              </a:ext>
            </a:extLst>
          </p:cNvPr>
          <p:cNvSpPr/>
          <p:nvPr/>
        </p:nvSpPr>
        <p:spPr>
          <a:xfrm>
            <a:off x="3935760" y="902863"/>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xmlns="" id="{A50015C0-3AD4-4790-96F9-F9DC52EACA91}"/>
              </a:ext>
            </a:extLst>
          </p:cNvPr>
          <p:cNvSpPr txBox="1"/>
          <p:nvPr/>
        </p:nvSpPr>
        <p:spPr>
          <a:xfrm>
            <a:off x="3935760" y="960983"/>
            <a:ext cx="5760640" cy="307777"/>
          </a:xfrm>
          <a:prstGeom prst="rect">
            <a:avLst/>
          </a:prstGeom>
          <a:noFill/>
        </p:spPr>
        <p:txBody>
          <a:bodyPr wrap="square" rtlCol="0">
            <a:spAutoFit/>
          </a:bodyPr>
          <a:lstStyle/>
          <a:p>
            <a:pPr algn="ctr"/>
            <a:r>
              <a:rPr lang="en-US" sz="1400" b="1" spc="600" dirty="0" smtClean="0">
                <a:solidFill>
                  <a:schemeClr val="bg1"/>
                </a:solidFill>
                <a:latin typeface="Times New Roman" panose="02020603050405020304" pitchFamily="18" charset="0"/>
                <a:cs typeface="Times New Roman" panose="02020603050405020304" pitchFamily="18" charset="0"/>
              </a:rPr>
              <a:t>ON-SPOT REGISTRATION </a:t>
            </a:r>
            <a:r>
              <a:rPr lang="en-US" sz="1400" b="1" spc="600" dirty="0">
                <a:solidFill>
                  <a:schemeClr val="bg1"/>
                </a:solidFill>
                <a:latin typeface="Times New Roman" panose="02020603050405020304" pitchFamily="18" charset="0"/>
                <a:cs typeface="Times New Roman" panose="02020603050405020304" pitchFamily="18" charset="0"/>
              </a:rPr>
              <a:t>&amp; TIMINGS</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E094D47-7626-4D7D-B0AE-83DE8783D0DB}"/>
              </a:ext>
            </a:extLst>
          </p:cNvPr>
          <p:cNvSpPr txBox="1"/>
          <p:nvPr/>
        </p:nvSpPr>
        <p:spPr>
          <a:xfrm>
            <a:off x="3215680" y="1556792"/>
            <a:ext cx="7200800" cy="646331"/>
          </a:xfrm>
          <a:prstGeom prst="rect">
            <a:avLst/>
          </a:prstGeom>
          <a:noFill/>
        </p:spPr>
        <p:txBody>
          <a:bodyPr wrap="square" rtlCol="0">
            <a:spAutoFit/>
          </a:bodyPr>
          <a:lstStyle/>
          <a:p>
            <a:pPr algn="ctr">
              <a:lnSpc>
                <a:spcPct val="150000"/>
              </a:lnSpc>
            </a:pPr>
            <a:r>
              <a:rPr lang="en-US" sz="1200" b="1" spc="300" dirty="0" smtClean="0">
                <a:latin typeface="Times New Roman" panose="02020603050405020304" pitchFamily="18" charset="0"/>
                <a:cs typeface="Times New Roman" panose="02020603050405020304" pitchFamily="18" charset="0"/>
              </a:rPr>
              <a:t>Dec</a:t>
            </a:r>
            <a:r>
              <a:rPr lang="en-US" sz="1200" b="1" spc="300" dirty="0" smtClean="0">
                <a:latin typeface="Times New Roman" panose="02020603050405020304" pitchFamily="18" charset="0"/>
                <a:cs typeface="Times New Roman" panose="02020603050405020304" pitchFamily="18" charset="0"/>
              </a:rPr>
              <a:t> 7, 2022</a:t>
            </a:r>
            <a:r>
              <a:rPr lang="en-US" sz="1200" spc="300" dirty="0" smtClean="0">
                <a:latin typeface="Times New Roman" panose="02020603050405020304" pitchFamily="18" charset="0"/>
                <a:cs typeface="Times New Roman" panose="02020603050405020304" pitchFamily="18" charset="0"/>
              </a:rPr>
              <a:t>(8:00AM </a:t>
            </a:r>
            <a:r>
              <a:rPr lang="en-US" sz="1200" spc="300" dirty="0">
                <a:latin typeface="Times New Roman" panose="02020603050405020304" pitchFamily="18" charset="0"/>
                <a:cs typeface="Times New Roman" panose="02020603050405020304" pitchFamily="18" charset="0"/>
              </a:rPr>
              <a:t>to 6:00PM)</a:t>
            </a:r>
          </a:p>
          <a:p>
            <a:pPr algn="ctr">
              <a:lnSpc>
                <a:spcPct val="150000"/>
              </a:lnSpc>
            </a:pPr>
            <a:r>
              <a:rPr lang="en-US" sz="1200" b="1" spc="300" dirty="0" smtClean="0">
                <a:latin typeface="Times New Roman" panose="02020603050405020304" pitchFamily="18" charset="0"/>
                <a:cs typeface="Times New Roman" panose="02020603050405020304" pitchFamily="18" charset="0"/>
              </a:rPr>
              <a:t>Dec</a:t>
            </a:r>
            <a:r>
              <a:rPr lang="en-US" sz="1200" b="1" spc="300" dirty="0" smtClean="0">
                <a:latin typeface="Times New Roman" panose="02020603050405020304" pitchFamily="18" charset="0"/>
                <a:cs typeface="Times New Roman" panose="02020603050405020304" pitchFamily="18" charset="0"/>
              </a:rPr>
              <a:t> 8, 2022 </a:t>
            </a:r>
            <a:r>
              <a:rPr lang="en-US" sz="1200" spc="300" dirty="0">
                <a:latin typeface="Times New Roman" panose="02020603050405020304" pitchFamily="18" charset="0"/>
                <a:cs typeface="Times New Roman" panose="02020603050405020304" pitchFamily="18" charset="0"/>
              </a:rPr>
              <a:t>(8:00AM to 6:00PM)</a:t>
            </a:r>
            <a:endParaRPr lang="en-IN" sz="1200" spc="3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170EF889-4FC7-4CF5-8591-E135898FCB81}"/>
              </a:ext>
            </a:extLst>
          </p:cNvPr>
          <p:cNvSpPr/>
          <p:nvPr/>
        </p:nvSpPr>
        <p:spPr>
          <a:xfrm>
            <a:off x="3930346" y="2441143"/>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xmlns="" id="{95FB07CD-520B-4EB6-8F4C-F06C871527A2}"/>
              </a:ext>
            </a:extLst>
          </p:cNvPr>
          <p:cNvSpPr txBox="1"/>
          <p:nvPr/>
        </p:nvSpPr>
        <p:spPr>
          <a:xfrm>
            <a:off x="3930346" y="2499263"/>
            <a:ext cx="5760640"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GROUP PHOTO TIME</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A5C31403-5B29-483A-B24D-857656578592}"/>
              </a:ext>
            </a:extLst>
          </p:cNvPr>
          <p:cNvSpPr txBox="1"/>
          <p:nvPr/>
        </p:nvSpPr>
        <p:spPr>
          <a:xfrm>
            <a:off x="3210266" y="3095072"/>
            <a:ext cx="7200800" cy="415498"/>
          </a:xfrm>
          <a:prstGeom prst="rect">
            <a:avLst/>
          </a:prstGeom>
          <a:noFill/>
        </p:spPr>
        <p:txBody>
          <a:bodyPr wrap="square" rtlCol="0">
            <a:spAutoFit/>
          </a:bodyPr>
          <a:lstStyle/>
          <a:p>
            <a:pPr algn="ctr">
              <a:lnSpc>
                <a:spcPct val="150000"/>
              </a:lnSpc>
            </a:pPr>
            <a:r>
              <a:rPr lang="de-DE" sz="1400" b="1" i="0" u="none" strike="noStrike" spc="300" baseline="0" dirty="0">
                <a:latin typeface="Times New Roman" panose="02020603050405020304" pitchFamily="18" charset="0"/>
                <a:cs typeface="Times New Roman" panose="02020603050405020304" pitchFamily="18" charset="0"/>
              </a:rPr>
              <a:t>10:45 AM - 10:50 AM; </a:t>
            </a:r>
            <a:r>
              <a:rPr lang="de-DE" sz="1400" spc="300" dirty="0" smtClean="0">
                <a:latin typeface="Times New Roman" panose="02020603050405020304" pitchFamily="18" charset="0"/>
                <a:cs typeface="Times New Roman" panose="02020603050405020304" pitchFamily="18" charset="0"/>
              </a:rPr>
              <a:t>Dec 8</a:t>
            </a:r>
            <a:r>
              <a:rPr lang="de-DE" sz="1400" i="0" u="none" strike="noStrike" spc="300" baseline="0" dirty="0" smtClean="0">
                <a:latin typeface="Times New Roman" panose="02020603050405020304" pitchFamily="18" charset="0"/>
                <a:cs typeface="Times New Roman" panose="02020603050405020304" pitchFamily="18" charset="0"/>
              </a:rPr>
              <a:t>, 2022</a:t>
            </a:r>
            <a:endParaRPr lang="en-IN" sz="1050" spc="3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21506390-986E-43E9-8D38-5F2C088EDEAC}"/>
              </a:ext>
            </a:extLst>
          </p:cNvPr>
          <p:cNvSpPr/>
          <p:nvPr/>
        </p:nvSpPr>
        <p:spPr>
          <a:xfrm>
            <a:off x="3966111" y="3861048"/>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xmlns="" id="{5A4B5967-801C-431B-BC61-2A52078CF4B9}"/>
              </a:ext>
            </a:extLst>
          </p:cNvPr>
          <p:cNvSpPr txBox="1"/>
          <p:nvPr/>
        </p:nvSpPr>
        <p:spPr>
          <a:xfrm>
            <a:off x="3966111" y="3919168"/>
            <a:ext cx="5760640" cy="307777"/>
          </a:xfrm>
          <a:prstGeom prst="rect">
            <a:avLst/>
          </a:prstGeom>
          <a:noFill/>
        </p:spPr>
        <p:txBody>
          <a:bodyPr wrap="square" rtlCol="0">
            <a:spAutoFit/>
          </a:bodyPr>
          <a:lstStyle/>
          <a:p>
            <a:pPr algn="ctr"/>
            <a:r>
              <a:rPr lang="en-US" sz="1400" b="1" spc="600" dirty="0" smtClean="0">
                <a:solidFill>
                  <a:schemeClr val="bg1"/>
                </a:solidFill>
                <a:latin typeface="Times New Roman" panose="02020603050405020304" pitchFamily="18" charset="0"/>
                <a:cs typeface="Times New Roman" panose="02020603050405020304" pitchFamily="18" charset="0"/>
              </a:rPr>
              <a:t>Spain</a:t>
            </a:r>
            <a:r>
              <a:rPr lang="en-US" sz="1400" b="1" spc="600" dirty="0" smtClean="0">
                <a:solidFill>
                  <a:schemeClr val="bg1"/>
                </a:solidFill>
                <a:latin typeface="Times New Roman" panose="02020603050405020304" pitchFamily="18" charset="0"/>
                <a:cs typeface="Times New Roman" panose="02020603050405020304" pitchFamily="18" charset="0"/>
              </a:rPr>
              <a:t>, Barcelona</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62A72A1-C157-49B3-98F8-5F208764617C}"/>
              </a:ext>
            </a:extLst>
          </p:cNvPr>
          <p:cNvSpPr txBox="1"/>
          <p:nvPr/>
        </p:nvSpPr>
        <p:spPr>
          <a:xfrm>
            <a:off x="3930345" y="4514977"/>
            <a:ext cx="5796405" cy="523220"/>
          </a:xfrm>
          <a:prstGeom prst="rect">
            <a:avLst/>
          </a:prstGeom>
          <a:noFill/>
        </p:spPr>
        <p:txBody>
          <a:bodyPr wrap="square" rtlCol="0">
            <a:spAutoFit/>
          </a:bodyPr>
          <a:lstStyle/>
          <a:p>
            <a:pPr algn="ctr"/>
            <a:r>
              <a:rPr lang="en-US" sz="1400" b="0" i="0" u="none" strike="noStrike" baseline="0" dirty="0" smtClean="0">
                <a:latin typeface="Times New Roman" panose="02020603050405020304" pitchFamily="18" charset="0"/>
                <a:cs typeface="Times New Roman" panose="02020603050405020304" pitchFamily="18" charset="0"/>
              </a:rPr>
              <a:t>Please try your best to attend the Conference. If you could not attend, please let us </a:t>
            </a:r>
            <a:r>
              <a:rPr lang="en-US" sz="1400" dirty="0">
                <a:latin typeface="Times New Roman" panose="02020603050405020304" pitchFamily="18" charset="0"/>
                <a:cs typeface="Times New Roman" panose="02020603050405020304" pitchFamily="18" charset="0"/>
              </a:rPr>
              <a:t>knowhttps://nuclearchemistry.conferenceseries.com/</a:t>
            </a:r>
            <a:endParaRPr lang="en-US" sz="1400" i="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85E7582-8DE4-46D5-86BF-E0A6FFB85B82}"/>
              </a:ext>
            </a:extLst>
          </p:cNvPr>
          <p:cNvSpPr txBox="1"/>
          <p:nvPr/>
        </p:nvSpPr>
        <p:spPr>
          <a:xfrm>
            <a:off x="7248128" y="5652247"/>
            <a:ext cx="4103507" cy="276999"/>
          </a:xfrm>
          <a:prstGeom prst="rect">
            <a:avLst/>
          </a:prstGeom>
          <a:noFill/>
        </p:spPr>
        <p:txBody>
          <a:bodyPr wrap="square" rtlCol="0">
            <a:spAutoFit/>
          </a:bodyPr>
          <a:lstStyle/>
          <a:p>
            <a:pPr algn="ctr"/>
            <a:r>
              <a:rPr lang="en-IN" sz="1200" i="1" dirty="0">
                <a:solidFill>
                  <a:schemeClr val="bg2">
                    <a:lumMod val="25000"/>
                  </a:schemeClr>
                </a:solidFill>
                <a:latin typeface="Times New Roman" panose="02020603050405020304" pitchFamily="18" charset="0"/>
                <a:cs typeface="Times New Roman" panose="02020603050405020304" pitchFamily="18" charset="0"/>
              </a:rPr>
              <a:t>https://nuclearchemistry.conferenceseries.com/about-us.php/</a:t>
            </a:r>
            <a:endParaRPr lang="en-IN" sz="1200" i="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62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3AEAF0F-87D7-4532-B56B-DBEBE6332710}"/>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a16="http://schemas.microsoft.com/office/drawing/2014/main" xmlns="" id="{6733A43E-EB63-4FEB-88FE-64965DE98342}"/>
              </a:ext>
            </a:extLst>
          </p:cNvPr>
          <p:cNvSpPr/>
          <p:nvPr/>
        </p:nvSpPr>
        <p:spPr>
          <a:xfrm>
            <a:off x="739248" y="750624"/>
            <a:ext cx="9374316"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xmlns="" id="{5392022F-04D2-48CE-A712-502AC18A41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5" name="Rectangle 4">
            <a:extLst>
              <a:ext uri="{FF2B5EF4-FFF2-40B4-BE49-F238E27FC236}">
                <a16:creationId xmlns:a16="http://schemas.microsoft.com/office/drawing/2014/main" xmlns="" id="{213266CD-ECCF-467B-9D56-8BE3A41D3630}"/>
              </a:ext>
            </a:extLst>
          </p:cNvPr>
          <p:cNvSpPr/>
          <p:nvPr/>
        </p:nvSpPr>
        <p:spPr>
          <a:xfrm>
            <a:off x="731521" y="750624"/>
            <a:ext cx="1351280" cy="5373316"/>
          </a:xfrm>
          <a:prstGeom prst="rect">
            <a:avLst/>
          </a:prstGeom>
          <a:solidFill>
            <a:srgbClr val="1B2B31"/>
          </a:solidFill>
          <a:ln>
            <a:solidFill>
              <a:srgbClr val="1B2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xmlns="" id="{6E8134A0-CE44-4EBD-B915-BA8C488D1403}"/>
              </a:ext>
            </a:extLst>
          </p:cNvPr>
          <p:cNvSpPr txBox="1"/>
          <p:nvPr/>
        </p:nvSpPr>
        <p:spPr>
          <a:xfrm rot="16200000">
            <a:off x="-1076951" y="3172615"/>
            <a:ext cx="4968552" cy="584775"/>
          </a:xfrm>
          <a:prstGeom prst="rect">
            <a:avLst/>
          </a:prstGeom>
          <a:noFill/>
        </p:spPr>
        <p:txBody>
          <a:bodyPr wrap="square" rtlCol="0">
            <a:spAutoFit/>
          </a:bodyPr>
          <a:lstStyle/>
          <a:p>
            <a:pPr algn="ctr"/>
            <a:r>
              <a:rPr lang="en-US" sz="1600" b="1" spc="600" dirty="0">
                <a:solidFill>
                  <a:schemeClr val="bg1"/>
                </a:solidFill>
                <a:latin typeface="Times New Roman" panose="02020603050405020304" pitchFamily="18" charset="0"/>
                <a:cs typeface="Times New Roman" panose="02020603050405020304" pitchFamily="18" charset="0"/>
              </a:rPr>
              <a:t>WORLD Nutrition &amp; Food Chemistry 2021</a:t>
            </a:r>
          </a:p>
        </p:txBody>
      </p:sp>
      <p:sp>
        <p:nvSpPr>
          <p:cNvPr id="7" name="TextBox 6">
            <a:extLst>
              <a:ext uri="{FF2B5EF4-FFF2-40B4-BE49-F238E27FC236}">
                <a16:creationId xmlns:a16="http://schemas.microsoft.com/office/drawing/2014/main" xmlns="" id="{3F9664F7-6B4C-4834-995B-29BD33AFA5C7}"/>
              </a:ext>
            </a:extLst>
          </p:cNvPr>
          <p:cNvSpPr txBox="1"/>
          <p:nvPr/>
        </p:nvSpPr>
        <p:spPr>
          <a:xfrm>
            <a:off x="2458720" y="1628800"/>
            <a:ext cx="3342640" cy="307777"/>
          </a:xfrm>
          <a:prstGeom prst="rect">
            <a:avLst/>
          </a:prstGeom>
          <a:noFill/>
        </p:spPr>
        <p:txBody>
          <a:bodyPr wrap="square" rtlCol="0">
            <a:spAutoFit/>
          </a:bodyPr>
          <a:lstStyle/>
          <a:p>
            <a:pPr algn="ctr"/>
            <a:r>
              <a:rPr lang="en-IN" sz="14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VENUE</a:t>
            </a:r>
            <a:endParaRPr lang="en-IN" sz="14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719C80EA-33BB-4453-BA27-618106C559CD}"/>
              </a:ext>
            </a:extLst>
          </p:cNvPr>
          <p:cNvCxnSpPr/>
          <p:nvPr/>
        </p:nvCxnSpPr>
        <p:spPr>
          <a:xfrm>
            <a:off x="2711624" y="1905799"/>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A34FB57-EDF2-4EBB-9F51-821886E963F8}"/>
              </a:ext>
            </a:extLst>
          </p:cNvPr>
          <p:cNvSpPr txBox="1"/>
          <p:nvPr/>
        </p:nvSpPr>
        <p:spPr>
          <a:xfrm>
            <a:off x="2787519" y="2130331"/>
            <a:ext cx="2678376" cy="417422"/>
          </a:xfrm>
          <a:prstGeom prst="rect">
            <a:avLst/>
          </a:prstGeom>
          <a:noFill/>
        </p:spPr>
        <p:txBody>
          <a:bodyPr wrap="square" rtlCol="0">
            <a:spAutoFit/>
          </a:bodyPr>
          <a:lstStyle/>
          <a:p>
            <a:pPr algn="ctr">
              <a:lnSpc>
                <a:spcPct val="150000"/>
              </a:lnSpc>
            </a:pPr>
            <a:r>
              <a:rPr lang="en-US" sz="1600" b="1" spc="300" smtClean="0">
                <a:latin typeface="Times New Roman" panose="02020603050405020304" pitchFamily="18" charset="0"/>
                <a:cs typeface="Times New Roman" panose="02020603050405020304" pitchFamily="18" charset="0"/>
              </a:rPr>
              <a:t>Barcelona,Spain</a:t>
            </a:r>
            <a:endParaRPr lang="en-US" sz="1600" b="1" i="0" u="none" strike="noStrike" spc="300" baseline="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0333C66-8DB8-4B81-9C00-74D233FF324A}"/>
              </a:ext>
            </a:extLst>
          </p:cNvPr>
          <p:cNvSpPr/>
          <p:nvPr/>
        </p:nvSpPr>
        <p:spPr>
          <a:xfrm>
            <a:off x="6057894" y="1643416"/>
            <a:ext cx="5356752" cy="35711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0">
            <a:solidFill>
              <a:srgbClr val="1B2B31"/>
            </a:solidFill>
          </a:ln>
          <a:effectLst>
            <a:glow rad="127000">
              <a:schemeClr val="tx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xmlns="" id="{5B364F36-7E89-4D0F-9196-31BF3EC35422}"/>
              </a:ext>
            </a:extLst>
          </p:cNvPr>
          <p:cNvSpPr txBox="1"/>
          <p:nvPr/>
        </p:nvSpPr>
        <p:spPr>
          <a:xfrm>
            <a:off x="2495600" y="3246321"/>
            <a:ext cx="3121383" cy="278333"/>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SPEAKERS’ PPT</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xmlns="" id="{7ECBE0FD-BEE8-4516-BF4A-001DC794A153}"/>
              </a:ext>
            </a:extLst>
          </p:cNvPr>
          <p:cNvCxnSpPr>
            <a:cxnSpLocks/>
          </p:cNvCxnSpPr>
          <p:nvPr/>
        </p:nvCxnSpPr>
        <p:spPr>
          <a:xfrm>
            <a:off x="2711624" y="3524654"/>
            <a:ext cx="267837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2625BF5-8D1E-49F0-95E4-38A31866D6DD}"/>
              </a:ext>
            </a:extLst>
          </p:cNvPr>
          <p:cNvSpPr txBox="1"/>
          <p:nvPr/>
        </p:nvSpPr>
        <p:spPr>
          <a:xfrm>
            <a:off x="2339335" y="3747852"/>
            <a:ext cx="3396625" cy="830997"/>
          </a:xfrm>
          <a:prstGeom prst="rect">
            <a:avLst/>
          </a:prstGeom>
          <a:noFill/>
        </p:spPr>
        <p:txBody>
          <a:bodyPr wrap="square" rtlCol="0">
            <a:spAutoFit/>
          </a:bodyPr>
          <a:lstStyle/>
          <a:p>
            <a:pPr algn="just"/>
            <a:r>
              <a:rPr lang="en-US" sz="1200" b="0" i="0" u="none" strike="noStrike" baseline="0" dirty="0">
                <a:latin typeface="Times New Roman" panose="02020603050405020304" pitchFamily="18" charset="0"/>
                <a:cs typeface="Times New Roman" panose="02020603050405020304" pitchFamily="18" charset="0"/>
              </a:rPr>
              <a:t>You may submit your presentation to any of our onsite organizers on the day of your talk. If your presentation is not compatible with our laptops, then you may use your own laptop.</a:t>
            </a:r>
            <a:endParaRPr lang="en-US" sz="400" i="0" u="none" strike="noStrike" baseline="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074CF34-47BF-4AF3-85A5-54AC8192CCC9}"/>
              </a:ext>
            </a:extLst>
          </p:cNvPr>
          <p:cNvSpPr txBox="1"/>
          <p:nvPr/>
        </p:nvSpPr>
        <p:spPr>
          <a:xfrm>
            <a:off x="2207568" y="5375787"/>
            <a:ext cx="8394091" cy="461665"/>
          </a:xfrm>
          <a:prstGeom prst="rect">
            <a:avLst/>
          </a:prstGeom>
          <a:noFill/>
        </p:spPr>
        <p:txBody>
          <a:bodyPr wrap="square" rtlCol="0">
            <a:spAutoFit/>
          </a:bodyPr>
          <a:lstStyle/>
          <a:p>
            <a:r>
              <a:rPr lang="en-US" sz="1200" b="1" i="0" u="none" strike="noStrike" baseline="0" dirty="0">
                <a:solidFill>
                  <a:srgbClr val="000000"/>
                </a:solidFill>
                <a:latin typeface="Times New Roman" panose="02020603050405020304" pitchFamily="18" charset="0"/>
                <a:cs typeface="Times New Roman" panose="02020603050405020304" pitchFamily="18" charset="0"/>
              </a:rPr>
              <a:t>To Register Online, Please </a:t>
            </a:r>
            <a:r>
              <a:rPr lang="en-US" sz="1200" b="1" i="0" u="none" strike="noStrike" baseline="0" dirty="0" smtClean="0">
                <a:solidFill>
                  <a:srgbClr val="000000"/>
                </a:solidFill>
                <a:latin typeface="Times New Roman" panose="02020603050405020304" pitchFamily="18" charset="0"/>
                <a:cs typeface="Times New Roman" panose="02020603050405020304" pitchFamily="18" charset="0"/>
              </a:rPr>
              <a:t>visit</a:t>
            </a:r>
          </a:p>
          <a:p>
            <a:r>
              <a:rPr lang="en-IN" sz="1200" i="1" dirty="0">
                <a:solidFill>
                  <a:schemeClr val="bg2">
                    <a:lumMod val="25000"/>
                  </a:schemeClr>
                </a:solidFill>
                <a:latin typeface="Times New Roman" panose="02020603050405020304" pitchFamily="18" charset="0"/>
                <a:cs typeface="Times New Roman" panose="02020603050405020304" pitchFamily="18" charset="0"/>
              </a:rPr>
              <a:t>https://</a:t>
            </a:r>
            <a:r>
              <a:rPr lang="en-IN" sz="1200" i="1" dirty="0" smtClean="0">
                <a:solidFill>
                  <a:schemeClr val="bg2">
                    <a:lumMod val="25000"/>
                  </a:schemeClr>
                </a:solidFill>
                <a:latin typeface="Times New Roman" panose="02020603050405020304" pitchFamily="18" charset="0"/>
                <a:cs typeface="Times New Roman" panose="02020603050405020304" pitchFamily="18" charset="0"/>
              </a:rPr>
              <a:t>nuclearchemistry.conferenceseries.com/</a:t>
            </a:r>
            <a:endParaRPr lang="en-IN" sz="1200" i="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536296"/>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3941"/>
      </a:dk2>
      <a:lt2>
        <a:srgbClr val="E8E5E2"/>
      </a:lt2>
      <a:accent1>
        <a:srgbClr val="88A4BF"/>
      </a:accent1>
      <a:accent2>
        <a:srgbClr val="77ABAF"/>
      </a:accent2>
      <a:accent3>
        <a:srgbClr val="81AA9C"/>
      </a:accent3>
      <a:accent4>
        <a:srgbClr val="78AF85"/>
      </a:accent4>
      <a:accent5>
        <a:srgbClr val="88AA81"/>
      </a:accent5>
      <a:accent6>
        <a:srgbClr val="93A973"/>
      </a:accent6>
      <a:hlink>
        <a:srgbClr val="9D7D5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386</TotalTime>
  <Words>160</Words>
  <Application>Microsoft Office PowerPoint</Application>
  <PresentationFormat>Custom</PresentationFormat>
  <Paragraphs>29</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SketchyVTI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jatin Raman</dc:creator>
  <cp:lastModifiedBy>pulsus</cp:lastModifiedBy>
  <cp:revision>23</cp:revision>
  <dcterms:created xsi:type="dcterms:W3CDTF">2021-03-26T06:35:03Z</dcterms:created>
  <dcterms:modified xsi:type="dcterms:W3CDTF">2022-08-03T00:30:38Z</dcterms:modified>
</cp:coreProperties>
</file>