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995" autoAdjust="0"/>
    <p:restoredTop sz="94660"/>
  </p:normalViewPr>
  <p:slideViewPr>
    <p:cSldViewPr snapToGrid="0" showGuides="1">
      <p:cViewPr varScale="1">
        <p:scale>
          <a:sx n="73" d="100"/>
          <a:sy n="73" d="100"/>
        </p:scale>
        <p:origin x="103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5281-F5D7-413B-9F4D-1F02D197D6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1A90936-2A21-44AD-AC97-0EEFFECC4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6035362-39E2-4DC7-ABD9-821460F9BE69}"/>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D8243BDC-924C-4D1C-96A4-0F7835EDF6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22B7D7-8FFF-4799-A0C5-073C439CE929}"/>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28353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B711-8DC1-4213-929B-0694EA0A957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28A8CB-55B9-4C38-8038-CB422ED22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7815F59-698F-44A0-BC0C-DC019CBFD2CE}"/>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F1DF6A9F-C024-4794-85D9-059FCA80E2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FA2D11-BF08-427C-8081-BB0654F13C18}"/>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944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FA7302-7335-495C-B0DC-9E43AFDAC5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2EE4CE3-5221-43B5-8F0F-37E714F6E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B4ED62-C9CC-4933-A1F6-3B89680D7297}"/>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BA636155-9211-40CB-88C9-37C118568D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B0E79B-A5ED-4513-8664-FDF003E338EA}"/>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66825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BB2E-8132-4EDF-BAD4-FFC843FEB3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2EA178-88C6-47D8-83D1-9E46D627A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D5F17DA-68DA-4592-87DB-37E3D7959A41}"/>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41954CB6-5C6C-4C34-8DD2-6F23060164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AEEC46-0E7F-475F-94DD-AE4811E530F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859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A54E-BD43-41BC-9343-C1A336183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B32F0BC-BC1D-4AAD-9915-14AA153247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1EB91D-3C52-4D10-821B-ABDD81060B22}"/>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9AC2DFBC-C10B-427A-AFF9-D6F6C4A0B8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A9CA45-4928-4C3C-9835-C8EB751159A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2467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82EC-CE54-49CF-8E38-8BB04336C2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BF8C9B8-1562-473D-8A35-43B2952DD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C69829-25D4-48C4-BF1B-044EF4083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560970F-C58F-4539-8026-A8BEF897734C}"/>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6" name="Footer Placeholder 5">
            <a:extLst>
              <a:ext uri="{FF2B5EF4-FFF2-40B4-BE49-F238E27FC236}">
                <a16:creationId xmlns:a16="http://schemas.microsoft.com/office/drawing/2014/main" id="{FABDC06C-3224-4444-9011-FBACBF14585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0E6873-B1E3-4226-85B4-4AB43FE5459C}"/>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72932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01AB-A9D8-401D-9FEC-3F44B8D804E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BA87B6D-627F-41F8-B977-57E31FEA0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ED2C8-7895-4A0F-865A-E5CEAA40C6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18A2AC0-F99D-4052-901C-CB5E1A99D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E2C295-5B20-4E54-9578-7E4441F757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A6F78C7-8586-4922-ABD0-F47DEBF39515}"/>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8" name="Footer Placeholder 7">
            <a:extLst>
              <a:ext uri="{FF2B5EF4-FFF2-40B4-BE49-F238E27FC236}">
                <a16:creationId xmlns:a16="http://schemas.microsoft.com/office/drawing/2014/main" id="{7D161985-8BA5-479E-B79D-8DBAFF40A08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817DECE-768C-43E1-9FBB-A4883A2E493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1049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88F2-0417-4CCC-AD93-5D57142067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8F1852-805A-463A-858D-5DE02022BD43}"/>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4" name="Footer Placeholder 3">
            <a:extLst>
              <a:ext uri="{FF2B5EF4-FFF2-40B4-BE49-F238E27FC236}">
                <a16:creationId xmlns:a16="http://schemas.microsoft.com/office/drawing/2014/main" id="{240240E2-D108-414E-BBFD-7054E7A4CC0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9160D32-5AB8-4668-9C20-9AAFD1E924E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85044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5F6AD6-659C-41C8-B40D-D7FC60D03E86}"/>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3" name="Footer Placeholder 2">
            <a:extLst>
              <a:ext uri="{FF2B5EF4-FFF2-40B4-BE49-F238E27FC236}">
                <a16:creationId xmlns:a16="http://schemas.microsoft.com/office/drawing/2014/main" id="{BCA59887-ADAD-46B1-BE58-4E64D5C58F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6B782E2-5A66-4176-8138-238BCC7ECA03}"/>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44176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CAEC-5B92-49AC-8CAD-6FC70DC93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06FDFF3-7BAF-4167-8298-F8FB85C63A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3420BD1-F6ED-4B27-AD5B-F52B9C42B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2A2E4-BFE8-428E-B9CF-5086E6804A77}"/>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6" name="Footer Placeholder 5">
            <a:extLst>
              <a:ext uri="{FF2B5EF4-FFF2-40B4-BE49-F238E27FC236}">
                <a16:creationId xmlns:a16="http://schemas.microsoft.com/office/drawing/2014/main" id="{64EEC008-8C0F-417F-A0A2-654D4A7746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A37920-3633-4087-A093-4BCD8A09D35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62150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D4AD5-FB51-42C1-93DE-9896CA0FD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950E89A-8836-4DFF-9417-AD062AF33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E56760A-A91F-4F76-8B09-8D9301C84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11CC97-F190-41F8-990F-3D136F52A709}"/>
              </a:ext>
            </a:extLst>
          </p:cNvPr>
          <p:cNvSpPr>
            <a:spLocks noGrp="1"/>
          </p:cNvSpPr>
          <p:nvPr>
            <p:ph type="dt" sz="half" idx="10"/>
          </p:nvPr>
        </p:nvSpPr>
        <p:spPr/>
        <p:txBody>
          <a:bodyPr/>
          <a:lstStyle/>
          <a:p>
            <a:fld id="{DA823184-E37F-456A-9918-2626F1EF7DC6}" type="datetimeFigureOut">
              <a:rPr lang="en-IN" smtClean="0"/>
              <a:t>06-09-2023</a:t>
            </a:fld>
            <a:endParaRPr lang="en-IN"/>
          </a:p>
        </p:txBody>
      </p:sp>
      <p:sp>
        <p:nvSpPr>
          <p:cNvPr id="6" name="Footer Placeholder 5">
            <a:extLst>
              <a:ext uri="{FF2B5EF4-FFF2-40B4-BE49-F238E27FC236}">
                <a16:creationId xmlns:a16="http://schemas.microsoft.com/office/drawing/2014/main" id="{A0522F31-A1F4-409D-B93A-B9469E24F1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C80BFF-D335-47B4-8C96-AA547679812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2574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CD03D5-905B-42B2-A761-F746A4C70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7356C8C-AB04-4C5F-86DA-A4673D909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5A49F2-1D19-4C44-9F38-A7AABA1E8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23184-E37F-456A-9918-2626F1EF7DC6}" type="datetimeFigureOut">
              <a:rPr lang="en-IN" smtClean="0"/>
              <a:t>06-09-2023</a:t>
            </a:fld>
            <a:endParaRPr lang="en-IN"/>
          </a:p>
        </p:txBody>
      </p:sp>
      <p:sp>
        <p:nvSpPr>
          <p:cNvPr id="5" name="Footer Placeholder 4">
            <a:extLst>
              <a:ext uri="{FF2B5EF4-FFF2-40B4-BE49-F238E27FC236}">
                <a16:creationId xmlns:a16="http://schemas.microsoft.com/office/drawing/2014/main" id="{6AA3D645-B071-42B2-9D43-AD67E3B60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2BC2EFD-5FEB-4732-88FB-60130EA312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26408-61D0-4198-A02B-97D97CE1D2DC}" type="slidenum">
              <a:rPr lang="en-IN" smtClean="0"/>
              <a:t>‹#›</a:t>
            </a:fld>
            <a:endParaRPr lang="en-IN"/>
          </a:p>
        </p:txBody>
      </p:sp>
    </p:spTree>
    <p:extLst>
      <p:ext uri="{BB962C8B-B14F-4D97-AF65-F5344CB8AC3E}">
        <p14:creationId xmlns:p14="http://schemas.microsoft.com/office/powerpoint/2010/main" val="1518049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eurologycongress@eurosessions.com"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neuroimmunology.conferenceseries.com/" TargetMode="External"/><Relationship Id="rId4" Type="http://schemas.openxmlformats.org/officeDocument/2006/relationships/hyperlink" Target="https://forensicchemistry.conferenceserie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5FFA4C-25D4-46DD-A1A9-B511FBD13889}"/>
              </a:ext>
            </a:extLst>
          </p:cNvPr>
          <p:cNvSpPr/>
          <p:nvPr/>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097D4B8E-E5F4-4084-83C9-F31FB60F572F}"/>
              </a:ext>
            </a:extLst>
          </p:cNvPr>
          <p:cNvSpPr/>
          <p:nvPr/>
        </p:nvSpPr>
        <p:spPr>
          <a:xfrm>
            <a:off x="10113564" y="0"/>
            <a:ext cx="2078436" cy="6858000"/>
          </a:xfrm>
          <a:prstGeom prst="rect">
            <a:avLst/>
          </a:prstGeom>
          <a:solidFill>
            <a:schemeClr val="bg2">
              <a:lumMod val="2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solidFill>
                <a:schemeClr val="tx2"/>
              </a:solidFill>
            </a:endParaRPr>
          </a:p>
        </p:txBody>
      </p:sp>
      <p:sp>
        <p:nvSpPr>
          <p:cNvPr id="6" name="Rectangle 5">
            <a:extLst>
              <a:ext uri="{FF2B5EF4-FFF2-40B4-BE49-F238E27FC236}">
                <a16:creationId xmlns:a16="http://schemas.microsoft.com/office/drawing/2014/main" id="{0433CEE8-4C33-4391-A990-382C954A79AA}"/>
              </a:ext>
            </a:extLst>
          </p:cNvPr>
          <p:cNvSpPr/>
          <p:nvPr/>
        </p:nvSpPr>
        <p:spPr>
          <a:xfrm>
            <a:off x="0" y="0"/>
            <a:ext cx="47568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Box 8">
            <a:extLst>
              <a:ext uri="{FF2B5EF4-FFF2-40B4-BE49-F238E27FC236}">
                <a16:creationId xmlns:a16="http://schemas.microsoft.com/office/drawing/2014/main" id="{E7A0D968-27C3-4485-AC96-0D5FD1F2456F}"/>
              </a:ext>
            </a:extLst>
          </p:cNvPr>
          <p:cNvSpPr txBox="1"/>
          <p:nvPr/>
        </p:nvSpPr>
        <p:spPr>
          <a:xfrm>
            <a:off x="149941" y="5884178"/>
            <a:ext cx="4702156" cy="1061829"/>
          </a:xfrm>
          <a:prstGeom prst="rect">
            <a:avLst/>
          </a:prstGeom>
          <a:noFill/>
        </p:spPr>
        <p:txBody>
          <a:bodyPr wrap="square" rtlCol="0">
            <a:spAutoFit/>
          </a:bodyPr>
          <a:lstStyle/>
          <a:p>
            <a:pPr>
              <a:lnSpc>
                <a:spcPct val="150000"/>
              </a:lnSpc>
            </a:pPr>
            <a:r>
              <a:rPr lang="en-IN" sz="1400" b="1" u="none" strike="noStrike" baseline="0" dirty="0">
                <a:solidFill>
                  <a:schemeClr val="bg2">
                    <a:lumMod val="25000"/>
                  </a:schemeClr>
                </a:solidFill>
                <a:latin typeface="Times New Roman" panose="02020603050405020304" pitchFamily="18" charset="0"/>
                <a:cs typeface="Times New Roman" panose="02020603050405020304" pitchFamily="18" charset="0"/>
              </a:rPr>
              <a:t>MAIL: </a:t>
            </a:r>
            <a:r>
              <a:rPr lang="en-IN" sz="1400" dirty="0" smtClean="0">
                <a:hlinkClick r:id="rId3"/>
              </a:rPr>
              <a:t>neurologycongress@eurosessions.com</a:t>
            </a:r>
            <a:endParaRPr lang="en-IN" sz="1400" dirty="0" smtClean="0"/>
          </a:p>
          <a:p>
            <a:pPr>
              <a:lnSpc>
                <a:spcPct val="150000"/>
              </a:lnSpc>
            </a:pPr>
            <a:r>
              <a:rPr lang="en-IN" sz="1400" b="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URL:  </a:t>
            </a:r>
            <a:r>
              <a:rPr lang="en-IN" sz="1400" dirty="0" smtClean="0">
                <a:hlinkClick r:id="rId4"/>
              </a:rPr>
              <a:t> </a:t>
            </a:r>
            <a:r>
              <a:rPr lang="en-IN" sz="1400" dirty="0">
                <a:hlinkClick r:id="rId5"/>
              </a:rPr>
              <a:t>https://</a:t>
            </a:r>
            <a:r>
              <a:rPr lang="en-IN" sz="1400" dirty="0" smtClean="0">
                <a:hlinkClick r:id="rId5"/>
              </a:rPr>
              <a:t>neuroscience.global-summit.com/</a:t>
            </a:r>
            <a:endParaRPr lang="en-IN" sz="1400" i="1" dirty="0" smtClean="0">
              <a:solidFill>
                <a:schemeClr val="tx2">
                  <a:lumMod val="75000"/>
                </a:schemeClr>
              </a:solidFill>
              <a:latin typeface="Times New Roman" panose="02020603050405020304" pitchFamily="18" charset="0"/>
              <a:cs typeface="Times New Roman" panose="02020603050405020304" pitchFamily="18" charset="0"/>
            </a:endParaRPr>
          </a:p>
          <a:p>
            <a:pPr>
              <a:lnSpc>
                <a:spcPct val="150000"/>
              </a:lnSpc>
            </a:pPr>
            <a:endParaRPr lang="en-IN" sz="1400" dirty="0" smtClean="0"/>
          </a:p>
        </p:txBody>
      </p:sp>
      <p:sp>
        <p:nvSpPr>
          <p:cNvPr id="10" name="TextBox 9">
            <a:extLst>
              <a:ext uri="{FF2B5EF4-FFF2-40B4-BE49-F238E27FC236}">
                <a16:creationId xmlns:a16="http://schemas.microsoft.com/office/drawing/2014/main" id="{2AABD7C9-714C-4D2F-A5FA-2A18DD49AF43}"/>
              </a:ext>
            </a:extLst>
          </p:cNvPr>
          <p:cNvSpPr txBox="1"/>
          <p:nvPr/>
        </p:nvSpPr>
        <p:spPr>
          <a:xfrm rot="16200000">
            <a:off x="8512648" y="3259722"/>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667A971-0F6C-4BE9-BF3F-DF5514C29145}"/>
              </a:ext>
            </a:extLst>
          </p:cNvPr>
          <p:cNvSpPr txBox="1"/>
          <p:nvPr/>
        </p:nvSpPr>
        <p:spPr>
          <a:xfrm>
            <a:off x="317920" y="2112879"/>
            <a:ext cx="4129163" cy="3046988"/>
          </a:xfrm>
          <a:prstGeom prst="rect">
            <a:avLst/>
          </a:prstGeom>
          <a:noFill/>
        </p:spPr>
        <p:txBody>
          <a:bodyPr wrap="square" rtlCol="0">
            <a:spAutoFit/>
          </a:bodyPr>
          <a:lstStyle/>
          <a:p>
            <a:pPr algn="ctr"/>
            <a:r>
              <a:rPr lang="en-US" sz="2800" spc="300" dirty="0">
                <a:solidFill>
                  <a:schemeClr val="bg2">
                    <a:lumMod val="10000"/>
                  </a:schemeClr>
                </a:solidFill>
                <a:latin typeface="Times New Roman" panose="02020603050405020304" pitchFamily="18" charset="0"/>
                <a:cs typeface="Times New Roman" panose="02020603050405020304" pitchFamily="18" charset="0"/>
              </a:rPr>
              <a:t>37th European Neurology Congress 2024</a:t>
            </a:r>
            <a:r>
              <a:rPr lang="en-US" sz="2800" b="1" dirty="0" smtClean="0">
                <a:solidFill>
                  <a:schemeClr val="bg2">
                    <a:lumMod val="10000"/>
                  </a:schemeClr>
                </a:solidFill>
                <a:latin typeface="Times New Roman" panose="02020603050405020304" pitchFamily="18" charset="0"/>
                <a:cs typeface="Times New Roman" panose="02020603050405020304" pitchFamily="18" charset="0"/>
              </a:rPr>
              <a:t/>
            </a:r>
            <a:br>
              <a:rPr lang="en-US" sz="2800" b="1" dirty="0" smtClean="0">
                <a:solidFill>
                  <a:schemeClr val="bg2">
                    <a:lumMod val="10000"/>
                  </a:schemeClr>
                </a:solidFill>
                <a:latin typeface="Times New Roman" panose="02020603050405020304" pitchFamily="18" charset="0"/>
                <a:cs typeface="Times New Roman" panose="02020603050405020304" pitchFamily="18" charset="0"/>
              </a:rPr>
            </a:br>
            <a:endParaRPr lang="en-IN" sz="2800" dirty="0" smtClean="0">
              <a:solidFill>
                <a:schemeClr val="bg2">
                  <a:lumMod val="10000"/>
                </a:schemeClr>
              </a:solidFill>
              <a:latin typeface="Times New Roman" panose="02020603050405020304" pitchFamily="18" charset="0"/>
              <a:cs typeface="Times New Roman" panose="02020603050405020304" pitchFamily="18" charset="0"/>
            </a:endParaRPr>
          </a:p>
          <a:p>
            <a:pPr algn="ctr"/>
            <a:r>
              <a:rPr lang="en-IN" sz="1600" dirty="0">
                <a:solidFill>
                  <a:schemeClr val="bg2">
                    <a:lumMod val="10000"/>
                  </a:schemeClr>
                </a:solidFill>
                <a:latin typeface="Times New Roman" panose="02020603050405020304" pitchFamily="18" charset="0"/>
                <a:cs typeface="Times New Roman" panose="02020603050405020304" pitchFamily="18" charset="0"/>
              </a:rPr>
              <a:t>June 13-14, </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2024 | </a:t>
            </a:r>
            <a:r>
              <a:rPr lang="en-IN" sz="1600" dirty="0">
                <a:solidFill>
                  <a:schemeClr val="bg2">
                    <a:lumMod val="10000"/>
                  </a:schemeClr>
                </a:solidFill>
                <a:latin typeface="Times New Roman" panose="02020603050405020304" pitchFamily="18" charset="0"/>
                <a:cs typeface="Times New Roman" panose="02020603050405020304" pitchFamily="18" charset="0"/>
              </a:rPr>
              <a:t>Rome, </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Italy</a:t>
            </a:r>
          </a:p>
          <a:p>
            <a:pPr algn="ctr"/>
            <a:r>
              <a:rPr lang="en-US" sz="1600" b="1" i="0" u="none" strike="noStrike" baseline="0" dirty="0" smtClean="0">
                <a:solidFill>
                  <a:schemeClr val="bg2">
                    <a:lumMod val="10000"/>
                  </a:schemeClr>
                </a:solidFill>
                <a:latin typeface="Times New Roman" panose="02020603050405020304" pitchFamily="18" charset="0"/>
                <a:cs typeface="Times New Roman" panose="02020603050405020304" pitchFamily="18" charset="0"/>
              </a:rPr>
              <a:t>Theme</a:t>
            </a:r>
            <a:r>
              <a:rPr lang="en-US" sz="1600" b="1" i="0" u="none" strike="noStrike" baseline="0" dirty="0" smtClean="0">
                <a:solidFill>
                  <a:schemeClr val="bg2">
                    <a:lumMod val="10000"/>
                  </a:schemeClr>
                </a:solidFill>
                <a:latin typeface="Times New Roman" panose="02020603050405020304" pitchFamily="18" charset="0"/>
                <a:cs typeface="Times New Roman" panose="02020603050405020304" pitchFamily="18" charset="0"/>
              </a:rPr>
              <a:t>:</a:t>
            </a:r>
          </a:p>
          <a:p>
            <a:pPr algn="ctr"/>
            <a:r>
              <a:rPr lang="en-US" sz="1600" b="1" i="0" u="none" strike="noStrike" baseline="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dirty="0" smtClean="0">
                <a:solidFill>
                  <a:schemeClr val="tx2">
                    <a:lumMod val="75000"/>
                  </a:schemeClr>
                </a:solidFill>
                <a:latin typeface="Times New Roman" panose="02020603050405020304" pitchFamily="18" charset="0"/>
                <a:cs typeface="Times New Roman" panose="02020603050405020304" pitchFamily="18" charset="0"/>
              </a:rPr>
              <a:t>“</a:t>
            </a:r>
            <a:r>
              <a:rPr lang="en-US" sz="1600" b="1" i="1" dirty="0">
                <a:solidFill>
                  <a:schemeClr val="tx2">
                    <a:lumMod val="75000"/>
                  </a:schemeClr>
                </a:solidFill>
                <a:latin typeface="Times New Roman" panose="02020603050405020304" pitchFamily="18" charset="0"/>
                <a:cs typeface="Times New Roman" panose="02020603050405020304" pitchFamily="18" charset="0"/>
              </a:rPr>
              <a:t>Delving into the Enigmatic Depths of Neuroscientific Discovery”</a:t>
            </a:r>
          </a:p>
          <a:p>
            <a:pPr algn="ct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B6E0C370-044C-4AA8-9691-8B703113111F}"/>
              </a:ext>
            </a:extLst>
          </p:cNvPr>
          <p:cNvSpPr/>
          <p:nvPr/>
        </p:nvSpPr>
        <p:spPr>
          <a:xfrm>
            <a:off x="944880" y="1183366"/>
            <a:ext cx="3437147" cy="81224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C99F8E43-674D-4217-9AE0-34D51826FC02}"/>
              </a:ext>
            </a:extLst>
          </p:cNvPr>
          <p:cNvSpPr/>
          <p:nvPr/>
        </p:nvSpPr>
        <p:spPr>
          <a:xfrm>
            <a:off x="3805316" y="1017059"/>
            <a:ext cx="3437147" cy="81224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7" name="Rectangle 6">
            <a:extLst>
              <a:ext uri="{FF2B5EF4-FFF2-40B4-BE49-F238E27FC236}">
                <a16:creationId xmlns:a16="http://schemas.microsoft.com/office/drawing/2014/main" id="{DC877EBB-B5C8-42C9-91BB-EE661B3F74A2}"/>
              </a:ext>
            </a:extLst>
          </p:cNvPr>
          <p:cNvSpPr/>
          <p:nvPr/>
        </p:nvSpPr>
        <p:spPr>
          <a:xfrm>
            <a:off x="1168400" y="1091321"/>
            <a:ext cx="5760719" cy="812240"/>
          </a:xfrm>
          <a:prstGeom prst="rect">
            <a:avLst/>
          </a:prstGeom>
          <a:solidFill>
            <a:schemeClr val="tx2">
              <a:lumMod val="75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65A601F1-188F-42CD-9C1A-7F5669A21B80}"/>
              </a:ext>
            </a:extLst>
          </p:cNvPr>
          <p:cNvSpPr txBox="1"/>
          <p:nvPr/>
        </p:nvSpPr>
        <p:spPr>
          <a:xfrm>
            <a:off x="1168400" y="1192921"/>
            <a:ext cx="5760719" cy="584775"/>
          </a:xfrm>
          <a:prstGeom prst="rect">
            <a:avLst/>
          </a:prstGeom>
          <a:noFill/>
        </p:spPr>
        <p:txBody>
          <a:bodyPr wrap="square" rtlCol="0">
            <a:spAutoFit/>
          </a:bodyPr>
          <a:lstStyle/>
          <a:p>
            <a:pPr algn="ctr"/>
            <a:r>
              <a:rPr lang="en-IN" sz="3200" b="0" i="0" u="none" strike="noStrike" baseline="0" dirty="0">
                <a:solidFill>
                  <a:schemeClr val="bg1"/>
                </a:solidFill>
                <a:latin typeface="Arial Black" panose="020B0A04020102020204" pitchFamily="34" charset="0"/>
              </a:rPr>
              <a:t>Sponsorship Brochure</a:t>
            </a:r>
            <a:endParaRPr lang="en-IN"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266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849FE1-0ABE-42EB-8BBC-3F241BD44455}"/>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244FA43-1D6A-4C24-9A2C-2464216926E1}"/>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a16="http://schemas.microsoft.com/office/drawing/2014/main" id="{9BBB655A-4250-4581-8070-2E527B2F6A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8" name="Rectangle 7">
            <a:extLst>
              <a:ext uri="{FF2B5EF4-FFF2-40B4-BE49-F238E27FC236}">
                <a16:creationId xmlns:a16="http://schemas.microsoft.com/office/drawing/2014/main" id="{4CD24D34-BD26-4D71-A49A-D0482EC1AECE}"/>
              </a:ext>
            </a:extLst>
          </p:cNvPr>
          <p:cNvSpPr/>
          <p:nvPr/>
        </p:nvSpPr>
        <p:spPr>
          <a:xfrm>
            <a:off x="3669792" y="862223"/>
            <a:ext cx="4864608" cy="503281"/>
          </a:xfrm>
          <a:prstGeom prst="rect">
            <a:avLst/>
          </a:prstGeom>
          <a:solidFill>
            <a:schemeClr val="tx2">
              <a:lumMod val="50000"/>
            </a:schemeClr>
          </a:solidFill>
          <a:ln w="12700" cmpd="sng">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2D73516D-1BB0-4ADB-9721-1C1BA27D6D59}"/>
              </a:ext>
            </a:extLst>
          </p:cNvPr>
          <p:cNvSpPr txBox="1"/>
          <p:nvPr/>
        </p:nvSpPr>
        <p:spPr>
          <a:xfrm>
            <a:off x="3950208" y="964266"/>
            <a:ext cx="4322064"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SPONSERSHIP PLANS</a:t>
            </a:r>
            <a:endParaRPr lang="en-IN" sz="1400" b="1" spc="600" dirty="0">
              <a:solidFill>
                <a:schemeClr val="bg1"/>
              </a:solidFill>
              <a:latin typeface="Times New Roman" panose="02020603050405020304" pitchFamily="18" charset="0"/>
              <a:cs typeface="Times New Roman" panose="02020603050405020304" pitchFamily="18" charset="0"/>
            </a:endParaRPr>
          </a:p>
        </p:txBody>
      </p:sp>
      <p:grpSp>
        <p:nvGrpSpPr>
          <p:cNvPr id="22" name="Group 21">
            <a:extLst>
              <a:ext uri="{FF2B5EF4-FFF2-40B4-BE49-F238E27FC236}">
                <a16:creationId xmlns:a16="http://schemas.microsoft.com/office/drawing/2014/main" id="{6C505E2B-EB9F-46A4-8A47-9C74BFA49CB4}"/>
              </a:ext>
            </a:extLst>
          </p:cNvPr>
          <p:cNvGrpSpPr/>
          <p:nvPr/>
        </p:nvGrpSpPr>
        <p:grpSpPr>
          <a:xfrm>
            <a:off x="1570748" y="1470344"/>
            <a:ext cx="2893568" cy="4358765"/>
            <a:chOff x="1056640" y="1534969"/>
            <a:chExt cx="2893568" cy="4358765"/>
          </a:xfrm>
        </p:grpSpPr>
        <p:sp>
          <p:nvSpPr>
            <p:cNvPr id="20" name="Freeform: Shape 19">
              <a:extLst>
                <a:ext uri="{FF2B5EF4-FFF2-40B4-BE49-F238E27FC236}">
                  <a16:creationId xmlns:a16="http://schemas.microsoft.com/office/drawing/2014/main" id="{A79760B8-7D12-42DC-A7C4-16C67FF50451}"/>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a16="http://schemas.microsoft.com/office/drawing/2014/main" id="{649CFB4E-AD18-47F3-9C74-959E15D80823}"/>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3" name="Group 22">
            <a:extLst>
              <a:ext uri="{FF2B5EF4-FFF2-40B4-BE49-F238E27FC236}">
                <a16:creationId xmlns:a16="http://schemas.microsoft.com/office/drawing/2014/main" id="{B2F84774-2386-4C67-BFC4-0B962C9CB1AB}"/>
              </a:ext>
            </a:extLst>
          </p:cNvPr>
          <p:cNvGrpSpPr/>
          <p:nvPr/>
        </p:nvGrpSpPr>
        <p:grpSpPr>
          <a:xfrm>
            <a:off x="4649216" y="1473237"/>
            <a:ext cx="2893568" cy="4358765"/>
            <a:chOff x="1056640" y="1534969"/>
            <a:chExt cx="2893568" cy="4358765"/>
          </a:xfrm>
        </p:grpSpPr>
        <p:sp>
          <p:nvSpPr>
            <p:cNvPr id="24" name="Freeform: Shape 23">
              <a:extLst>
                <a:ext uri="{FF2B5EF4-FFF2-40B4-BE49-F238E27FC236}">
                  <a16:creationId xmlns:a16="http://schemas.microsoft.com/office/drawing/2014/main" id="{29CD2887-A65C-4813-A7EC-24616F148CA8}"/>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5" name="Rectangle: Rounded Corners 24">
              <a:extLst>
                <a:ext uri="{FF2B5EF4-FFF2-40B4-BE49-F238E27FC236}">
                  <a16:creationId xmlns:a16="http://schemas.microsoft.com/office/drawing/2014/main" id="{30632727-E703-42E7-811D-B30E7A1FDE05}"/>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6" name="Group 25">
            <a:extLst>
              <a:ext uri="{FF2B5EF4-FFF2-40B4-BE49-F238E27FC236}">
                <a16:creationId xmlns:a16="http://schemas.microsoft.com/office/drawing/2014/main" id="{98D875CE-B412-4D4E-815F-EABA7686CF3D}"/>
              </a:ext>
            </a:extLst>
          </p:cNvPr>
          <p:cNvGrpSpPr/>
          <p:nvPr/>
        </p:nvGrpSpPr>
        <p:grpSpPr>
          <a:xfrm>
            <a:off x="7746588" y="1470344"/>
            <a:ext cx="2893568" cy="4358765"/>
            <a:chOff x="1056640" y="1534969"/>
            <a:chExt cx="2893568" cy="4358765"/>
          </a:xfrm>
        </p:grpSpPr>
        <p:sp>
          <p:nvSpPr>
            <p:cNvPr id="27" name="Freeform: Shape 26">
              <a:extLst>
                <a:ext uri="{FF2B5EF4-FFF2-40B4-BE49-F238E27FC236}">
                  <a16:creationId xmlns:a16="http://schemas.microsoft.com/office/drawing/2014/main" id="{BFB8F075-823A-4BB6-9CDB-F8CFA2ACF109}"/>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8" name="Rectangle: Rounded Corners 27">
              <a:extLst>
                <a:ext uri="{FF2B5EF4-FFF2-40B4-BE49-F238E27FC236}">
                  <a16:creationId xmlns:a16="http://schemas.microsoft.com/office/drawing/2014/main" id="{B4BFBDF9-79C9-4CA9-A2C6-1A7570F2E05D}"/>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 name="TextBox 28">
            <a:extLst>
              <a:ext uri="{FF2B5EF4-FFF2-40B4-BE49-F238E27FC236}">
                <a16:creationId xmlns:a16="http://schemas.microsoft.com/office/drawing/2014/main" id="{0020544C-22EC-4F56-ADAF-E8A3C01CB52B}"/>
              </a:ext>
            </a:extLst>
          </p:cNvPr>
          <p:cNvSpPr txBox="1"/>
          <p:nvPr/>
        </p:nvSpPr>
        <p:spPr>
          <a:xfrm>
            <a:off x="1879481" y="1530532"/>
            <a:ext cx="2263779" cy="261610"/>
          </a:xfrm>
          <a:prstGeom prst="rect">
            <a:avLst/>
          </a:prstGeom>
          <a:noFill/>
        </p:spPr>
        <p:txBody>
          <a:bodyPr wrap="square" rtlCol="0">
            <a:spAutoFit/>
          </a:bodyPr>
          <a:lstStyle/>
          <a:p>
            <a:r>
              <a:rPr lang="en-IN" sz="1100" b="1" spc="300" dirty="0">
                <a:solidFill>
                  <a:schemeClr val="bg1"/>
                </a:solidFill>
                <a:latin typeface="Times New Roman" panose="02020603050405020304" pitchFamily="18" charset="0"/>
                <a:cs typeface="Times New Roman" panose="02020603050405020304" pitchFamily="18" charset="0"/>
              </a:rPr>
              <a:t>PLATINUM SPONSER</a:t>
            </a:r>
          </a:p>
        </p:txBody>
      </p:sp>
      <p:sp>
        <p:nvSpPr>
          <p:cNvPr id="30" name="TextBox 29">
            <a:extLst>
              <a:ext uri="{FF2B5EF4-FFF2-40B4-BE49-F238E27FC236}">
                <a16:creationId xmlns:a16="http://schemas.microsoft.com/office/drawing/2014/main" id="{C566DD36-F4F7-43C4-8180-E2D462BC6E74}"/>
              </a:ext>
            </a:extLst>
          </p:cNvPr>
          <p:cNvSpPr txBox="1"/>
          <p:nvPr/>
        </p:nvSpPr>
        <p:spPr>
          <a:xfrm>
            <a:off x="4950059" y="1518957"/>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GOLD SPONSER</a:t>
            </a:r>
          </a:p>
        </p:txBody>
      </p:sp>
      <p:sp>
        <p:nvSpPr>
          <p:cNvPr id="31" name="TextBox 30">
            <a:extLst>
              <a:ext uri="{FF2B5EF4-FFF2-40B4-BE49-F238E27FC236}">
                <a16:creationId xmlns:a16="http://schemas.microsoft.com/office/drawing/2014/main" id="{87655F0C-C667-45D5-A5D0-F315FF7EE4D0}"/>
              </a:ext>
            </a:extLst>
          </p:cNvPr>
          <p:cNvSpPr txBox="1"/>
          <p:nvPr/>
        </p:nvSpPr>
        <p:spPr>
          <a:xfrm>
            <a:off x="8042432" y="1533881"/>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SILVER SPONSER</a:t>
            </a:r>
          </a:p>
        </p:txBody>
      </p:sp>
      <p:sp>
        <p:nvSpPr>
          <p:cNvPr id="32" name="TextBox 31">
            <a:extLst>
              <a:ext uri="{FF2B5EF4-FFF2-40B4-BE49-F238E27FC236}">
                <a16:creationId xmlns:a16="http://schemas.microsoft.com/office/drawing/2014/main" id="{8706C842-AECE-4855-82D2-0CCBFB51A74A}"/>
              </a:ext>
            </a:extLst>
          </p:cNvPr>
          <p:cNvSpPr txBox="1"/>
          <p:nvPr/>
        </p:nvSpPr>
        <p:spPr>
          <a:xfrm>
            <a:off x="1570748" y="1924195"/>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Corporate Sponsored Workshop slots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booths, with priority to purchase exhibition space and choose booth location (3X3 Sqm each both size)</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Four complimentary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60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25% off the cost of two additional purchased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sponsorship items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next year conferences</a:t>
            </a:r>
            <a:endParaRPr lang="en-IN" sz="1040" dirty="0">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76FEA41E-B7B8-41D1-9E25-03075C00C72C}"/>
              </a:ext>
            </a:extLst>
          </p:cNvPr>
          <p:cNvSpPr txBox="1"/>
          <p:nvPr/>
        </p:nvSpPr>
        <p:spPr>
          <a:xfrm>
            <a:off x="4649216" y="1898618"/>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Corporate Sponsored Workshop slot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5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40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F125C8A5-20C8-4F25-BAD9-B917F7CC178B}"/>
              </a:ext>
            </a:extLst>
          </p:cNvPr>
          <p:cNvSpPr txBox="1"/>
          <p:nvPr/>
        </p:nvSpPr>
        <p:spPr>
          <a:xfrm>
            <a:off x="7756348" y="1910193"/>
            <a:ext cx="2893568" cy="2973122"/>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3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10%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59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4ACBD73-1C59-4D02-850B-8266BB9DC24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370A519E-557A-433B-948A-2918BAD3F65A}"/>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a16="http://schemas.microsoft.com/office/drawing/2014/main" id="{E66F8BDB-0D5D-474B-A148-3E9E87CC6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10" name="Rectangle: Top Corners Rounded 9">
            <a:extLst>
              <a:ext uri="{FF2B5EF4-FFF2-40B4-BE49-F238E27FC236}">
                <a16:creationId xmlns:a16="http://schemas.microsoft.com/office/drawing/2014/main" id="{D1044A7F-4900-49D0-8843-06385308E0A2}"/>
              </a:ext>
            </a:extLst>
          </p:cNvPr>
          <p:cNvSpPr/>
          <p:nvPr/>
        </p:nvSpPr>
        <p:spPr>
          <a:xfrm>
            <a:off x="1069926" y="928024"/>
            <a:ext cx="1899416"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3" name="Straight Connector 12">
            <a:extLst>
              <a:ext uri="{FF2B5EF4-FFF2-40B4-BE49-F238E27FC236}">
                <a16:creationId xmlns:a16="http://schemas.microsoft.com/office/drawing/2014/main" id="{53EB1B97-D0C7-4519-8A87-605157F4EA39}"/>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28ED74C-37A9-4D6D-B1ED-B7090755281E}"/>
              </a:ext>
            </a:extLst>
          </p:cNvPr>
          <p:cNvSpPr txBox="1"/>
          <p:nvPr/>
        </p:nvSpPr>
        <p:spPr>
          <a:xfrm>
            <a:off x="1218462" y="970872"/>
            <a:ext cx="1603396"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EXHIBITOR</a:t>
            </a:r>
          </a:p>
        </p:txBody>
      </p:sp>
      <p:sp>
        <p:nvSpPr>
          <p:cNvPr id="15" name="TextBox 14">
            <a:extLst>
              <a:ext uri="{FF2B5EF4-FFF2-40B4-BE49-F238E27FC236}">
                <a16:creationId xmlns:a16="http://schemas.microsoft.com/office/drawing/2014/main" id="{5336E17C-FC3C-4730-B398-F07E8D73DB2F}"/>
              </a:ext>
            </a:extLst>
          </p:cNvPr>
          <p:cNvSpPr txBox="1"/>
          <p:nvPr/>
        </p:nvSpPr>
        <p:spPr>
          <a:xfrm>
            <a:off x="1069926" y="1402080"/>
            <a:ext cx="10085754"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congress registrations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exhibit booth (Booth size 3X3 Sqm)</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recognition on congress website including other offline &amp; online platforms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speaking/workshop slot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10% Waiver on Sponsorship for any of our next year conferences</a:t>
            </a:r>
            <a:endParaRPr lang="en-IN" sz="1200" dirty="0">
              <a:latin typeface="Times New Roman" panose="02020603050405020304" pitchFamily="18" charset="0"/>
              <a:cs typeface="Times New Roman" panose="02020603050405020304" pitchFamily="18" charset="0"/>
            </a:endParaRPr>
          </a:p>
        </p:txBody>
      </p:sp>
      <p:sp>
        <p:nvSpPr>
          <p:cNvPr id="16" name="Rectangle: Top Corners Rounded 15">
            <a:extLst>
              <a:ext uri="{FF2B5EF4-FFF2-40B4-BE49-F238E27FC236}">
                <a16:creationId xmlns:a16="http://schemas.microsoft.com/office/drawing/2014/main" id="{EE2DCE38-6F8B-49C3-A2FE-9F17007AB925}"/>
              </a:ext>
            </a:extLst>
          </p:cNvPr>
          <p:cNvSpPr/>
          <p:nvPr/>
        </p:nvSpPr>
        <p:spPr>
          <a:xfrm>
            <a:off x="1069926" y="2848600"/>
            <a:ext cx="276465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7" name="Straight Connector 16">
            <a:extLst>
              <a:ext uri="{FF2B5EF4-FFF2-40B4-BE49-F238E27FC236}">
                <a16:creationId xmlns:a16="http://schemas.microsoft.com/office/drawing/2014/main" id="{B133C97D-72E4-4C65-BD70-C3597C5B0999}"/>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7972338-8760-4F7E-A9FC-B94D7BC2E106}"/>
              </a:ext>
            </a:extLst>
          </p:cNvPr>
          <p:cNvSpPr txBox="1"/>
          <p:nvPr/>
        </p:nvSpPr>
        <p:spPr>
          <a:xfrm>
            <a:off x="1218461" y="2891448"/>
            <a:ext cx="26161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LANYARD SPONSOR</a:t>
            </a:r>
          </a:p>
        </p:txBody>
      </p:sp>
      <p:sp>
        <p:nvSpPr>
          <p:cNvPr id="21" name="TextBox 20">
            <a:extLst>
              <a:ext uri="{FF2B5EF4-FFF2-40B4-BE49-F238E27FC236}">
                <a16:creationId xmlns:a16="http://schemas.microsoft.com/office/drawing/2014/main" id="{B788A229-7389-41E9-B485-5299B3DDDD93}"/>
              </a:ext>
            </a:extLst>
          </p:cNvPr>
          <p:cNvSpPr txBox="1"/>
          <p:nvPr/>
        </p:nvSpPr>
        <p:spPr>
          <a:xfrm>
            <a:off x="1053122" y="3324157"/>
            <a:ext cx="7450798"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Want to see your company logo on every attendee? Then the lanyard sponsorship is for you. Lanyards (also known as </a:t>
            </a:r>
          </a:p>
          <a:p>
            <a:r>
              <a:rPr lang="en-US" sz="1200" dirty="0">
                <a:latin typeface="Times New Roman" panose="02020603050405020304" pitchFamily="18" charset="0"/>
                <a:cs typeface="Times New Roman" panose="02020603050405020304" pitchFamily="18" charset="0"/>
              </a:rPr>
              <a:t>neck cords) hold each name badge and are constantly visible.</a:t>
            </a:r>
          </a:p>
          <a:p>
            <a:r>
              <a:rPr lang="en-US" sz="1200" b="1" dirty="0">
                <a:latin typeface="Times New Roman" panose="02020603050405020304" pitchFamily="18" charset="0"/>
                <a:cs typeface="Times New Roman" panose="02020603050405020304" pitchFamily="18" charset="0"/>
              </a:rPr>
              <a:t>Benefits include:</a:t>
            </a:r>
          </a:p>
          <a:p>
            <a:r>
              <a:rPr lang="en-US" sz="1200" dirty="0">
                <a:latin typeface="Times New Roman" panose="02020603050405020304" pitchFamily="18" charset="0"/>
                <a:cs typeface="Times New Roman" panose="02020603050405020304" pitchFamily="18" charset="0"/>
              </a:rPr>
              <a:t>One-color sponsor logo on registration lanyard distributed to all meeting attendees</a:t>
            </a:r>
            <a:endParaRPr lang="en-IN" sz="1200" dirty="0">
              <a:latin typeface="Times New Roman" panose="02020603050405020304" pitchFamily="18" charset="0"/>
              <a:cs typeface="Times New Roman" panose="02020603050405020304" pitchFamily="18" charset="0"/>
            </a:endParaRPr>
          </a:p>
        </p:txBody>
      </p:sp>
      <p:sp>
        <p:nvSpPr>
          <p:cNvPr id="22" name="Rectangle: Top Corners Rounded 21">
            <a:extLst>
              <a:ext uri="{FF2B5EF4-FFF2-40B4-BE49-F238E27FC236}">
                <a16:creationId xmlns:a16="http://schemas.microsoft.com/office/drawing/2014/main" id="{204B0327-A692-40AA-A62B-CA9525B2EF6E}"/>
              </a:ext>
            </a:extLst>
          </p:cNvPr>
          <p:cNvSpPr/>
          <p:nvPr/>
        </p:nvSpPr>
        <p:spPr>
          <a:xfrm>
            <a:off x="1069926" y="4399540"/>
            <a:ext cx="361383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23" name="Straight Connector 22">
            <a:extLst>
              <a:ext uri="{FF2B5EF4-FFF2-40B4-BE49-F238E27FC236}">
                <a16:creationId xmlns:a16="http://schemas.microsoft.com/office/drawing/2014/main" id="{58DD154E-23C7-4AD2-897F-71CF551888FD}"/>
              </a:ext>
            </a:extLst>
          </p:cNvPr>
          <p:cNvCxnSpPr>
            <a:cxnSpLocks/>
          </p:cNvCxnSpPr>
          <p:nvPr/>
        </p:nvCxnSpPr>
        <p:spPr>
          <a:xfrm>
            <a:off x="1069926" y="476046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448D390-424D-4DCE-8C80-9CC7BCF96D0D}"/>
              </a:ext>
            </a:extLst>
          </p:cNvPr>
          <p:cNvSpPr txBox="1"/>
          <p:nvPr/>
        </p:nvSpPr>
        <p:spPr>
          <a:xfrm>
            <a:off x="1218461" y="4442388"/>
            <a:ext cx="41460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DELEGATE BAG SPONSOR</a:t>
            </a:r>
          </a:p>
        </p:txBody>
      </p:sp>
      <p:sp>
        <p:nvSpPr>
          <p:cNvPr id="25" name="TextBox 24">
            <a:extLst>
              <a:ext uri="{FF2B5EF4-FFF2-40B4-BE49-F238E27FC236}">
                <a16:creationId xmlns:a16="http://schemas.microsoft.com/office/drawing/2014/main" id="{B0C7823C-9825-48C2-963B-1E7C39033836}"/>
              </a:ext>
            </a:extLst>
          </p:cNvPr>
          <p:cNvSpPr txBox="1"/>
          <p:nvPr/>
        </p:nvSpPr>
        <p:spPr>
          <a:xfrm>
            <a:off x="1053122" y="4920817"/>
            <a:ext cx="10085754"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One-color sponsor logo on conference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C9DAF5AF-8DF9-43C9-A224-C33D1BD8FE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7" name="TextBox 26">
            <a:extLst>
              <a:ext uri="{FF2B5EF4-FFF2-40B4-BE49-F238E27FC236}">
                <a16:creationId xmlns:a16="http://schemas.microsoft.com/office/drawing/2014/main" id="{A5EDDBB8-31E9-43CB-B68F-FF166DED4EA9}"/>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40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A9BEE-C4EF-4532-A6D7-9B9956679749}"/>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1DB208ED-9FE8-42D4-800D-67225DCE97DB}"/>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A568EFE1-D3C5-404F-A838-13F4043BD2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954BC6C8-8CD0-48B7-9E1C-096A5B83E06F}"/>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ED082E08-D0DA-47C4-B3CC-AC42DFA1215D}"/>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DFD6E4B-A26A-4912-853B-D56AD9390071}"/>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KEYNOTE SPEAKER SPONSOR</a:t>
            </a:r>
          </a:p>
        </p:txBody>
      </p:sp>
      <p:sp>
        <p:nvSpPr>
          <p:cNvPr id="10" name="TextBox 9">
            <a:extLst>
              <a:ext uri="{FF2B5EF4-FFF2-40B4-BE49-F238E27FC236}">
                <a16:creationId xmlns:a16="http://schemas.microsoft.com/office/drawing/2014/main" id="{A4D27B05-EEE2-42CF-B0EF-1C8D12FCA2C6}"/>
              </a:ext>
            </a:extLst>
          </p:cNvPr>
          <p:cNvSpPr txBox="1"/>
          <p:nvPr/>
        </p:nvSpPr>
        <p:spPr>
          <a:xfrm>
            <a:off x="1069926" y="1402080"/>
            <a:ext cx="8622714"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sponsorship associates your organization’s name with a high profile guest, and helps pay for speaker fees, travel stipends and honoraria. Though Organizing  Committee retains full responsibility for selecting plenary speakers, sponsors will be apprised of the group’s interests.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greet sponsored speaker</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Acknowledgement at sponsored speaker’s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at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One-day complimentary meeting registration</a:t>
            </a:r>
            <a:endParaRPr lang="en-IN" sz="1200" dirty="0">
              <a:latin typeface="Times New Roman" panose="02020603050405020304" pitchFamily="18" charset="0"/>
              <a:cs typeface="Times New Roman" panose="02020603050405020304" pitchFamily="18" charset="0"/>
            </a:endParaRPr>
          </a:p>
        </p:txBody>
      </p:sp>
      <p:sp>
        <p:nvSpPr>
          <p:cNvPr id="11" name="Rectangle: Top Corners Rounded 10">
            <a:extLst>
              <a:ext uri="{FF2B5EF4-FFF2-40B4-BE49-F238E27FC236}">
                <a16:creationId xmlns:a16="http://schemas.microsoft.com/office/drawing/2014/main" id="{7523BEAD-11AF-47FB-932E-1F4F602AC962}"/>
              </a:ext>
            </a:extLst>
          </p:cNvPr>
          <p:cNvSpPr/>
          <p:nvPr/>
        </p:nvSpPr>
        <p:spPr>
          <a:xfrm>
            <a:off x="1069926" y="2848600"/>
            <a:ext cx="321759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a16="http://schemas.microsoft.com/office/drawing/2014/main" id="{25A7975B-87C3-48B5-8C3F-43F87FBE0424}"/>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F091B20-A38A-4C03-AFCB-8ABB61FCCFFC}"/>
              </a:ext>
            </a:extLst>
          </p:cNvPr>
          <p:cNvSpPr txBox="1"/>
          <p:nvPr/>
        </p:nvSpPr>
        <p:spPr>
          <a:xfrm>
            <a:off x="1218461" y="2891448"/>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STATIONARY SPONSOR</a:t>
            </a:r>
          </a:p>
        </p:txBody>
      </p:sp>
      <p:sp>
        <p:nvSpPr>
          <p:cNvPr id="14" name="TextBox 13">
            <a:extLst>
              <a:ext uri="{FF2B5EF4-FFF2-40B4-BE49-F238E27FC236}">
                <a16:creationId xmlns:a16="http://schemas.microsoft.com/office/drawing/2014/main" id="{46992EE3-B49D-4214-96B9-B9CB7D48C956}"/>
              </a:ext>
            </a:extLst>
          </p:cNvPr>
          <p:cNvSpPr txBox="1"/>
          <p:nvPr/>
        </p:nvSpPr>
        <p:spPr>
          <a:xfrm>
            <a:off x="1053122" y="3324157"/>
            <a:ext cx="7450798"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pens for inclusion in satchels(Congress logo June 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pads for inclusion in satchels(Congress logo June 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a16="http://schemas.microsoft.com/office/drawing/2014/main" id="{A8F7AABA-156F-4F55-B44C-A474C16101F4}"/>
              </a:ext>
            </a:extLst>
          </p:cNvPr>
          <p:cNvSpPr/>
          <p:nvPr/>
        </p:nvSpPr>
        <p:spPr>
          <a:xfrm>
            <a:off x="1069926" y="4260643"/>
            <a:ext cx="3542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a16="http://schemas.microsoft.com/office/drawing/2014/main" id="{AFEAB218-AF7B-461A-9DBB-C456E32D0E29}"/>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D4FC0FB-E2C4-4BF8-B2C3-B33C0DBFD347}"/>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COFFEE BREAK SPONSOR</a:t>
            </a:r>
          </a:p>
        </p:txBody>
      </p:sp>
      <p:sp>
        <p:nvSpPr>
          <p:cNvPr id="18" name="TextBox 17">
            <a:extLst>
              <a:ext uri="{FF2B5EF4-FFF2-40B4-BE49-F238E27FC236}">
                <a16:creationId xmlns:a16="http://schemas.microsoft.com/office/drawing/2014/main" id="{F8A50756-6760-45D2-9995-A94F73298EDE}"/>
              </a:ext>
            </a:extLst>
          </p:cNvPr>
          <p:cNvSpPr txBox="1"/>
          <p:nvPr/>
        </p:nvSpPr>
        <p:spPr>
          <a:xfrm>
            <a:off x="1053122" y="4788810"/>
            <a:ext cx="1008575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Morning Tea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7248B256-7B03-440E-97FC-64ABC02D6484}"/>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3657FDCC-255F-452F-87BE-CC779173126D}"/>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3C22DE1C-66B4-4D13-95D4-0597C4C0C271}"/>
              </a:ext>
            </a:extLst>
          </p:cNvPr>
          <p:cNvSpPr txBox="1"/>
          <p:nvPr/>
        </p:nvSpPr>
        <p:spPr>
          <a:xfrm>
            <a:off x="5022904" y="5642801"/>
            <a:ext cx="4511692" cy="380938"/>
          </a:xfrm>
          <a:prstGeom prst="rect">
            <a:avLst/>
          </a:prstGeom>
          <a:noFill/>
        </p:spPr>
        <p:txBody>
          <a:bodyPr wrap="square" rtlCol="0">
            <a:spAutoFit/>
          </a:bodyPr>
          <a:lstStyle/>
          <a:p>
            <a:pPr algn="r">
              <a:lnSpc>
                <a:spcPct val="150000"/>
              </a:lnSpc>
            </a:pPr>
            <a:r>
              <a:rPr lang="en-IN" sz="1400" dirty="0"/>
              <a:t>https://neuroscience.global-summit.com/</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07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653439-A665-4555-97EF-B3FBE44D1E1C}"/>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43A5F35-5E75-4170-93CA-10F2F42D504E}"/>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6FF29705-4055-40AD-A218-EF3DE79505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4A40D86B-FBE1-418B-9772-F6E53B6E63C9}"/>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EAD55C9E-A1D5-4BAC-AB3E-51976406CCF0}"/>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1ED0F20-9CE5-4244-BD21-1A47AE7EFEE5}"/>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LUNCH / COCKTAIL SPONSOR</a:t>
            </a:r>
          </a:p>
        </p:txBody>
      </p:sp>
      <p:sp>
        <p:nvSpPr>
          <p:cNvPr id="10" name="TextBox 9">
            <a:extLst>
              <a:ext uri="{FF2B5EF4-FFF2-40B4-BE49-F238E27FC236}">
                <a16:creationId xmlns:a16="http://schemas.microsoft.com/office/drawing/2014/main" id="{CC88EEDE-9134-4E7D-941F-4D2BF7C5ED56}"/>
              </a:ext>
            </a:extLst>
          </p:cNvPr>
          <p:cNvSpPr txBox="1"/>
          <p:nvPr/>
        </p:nvSpPr>
        <p:spPr>
          <a:xfrm>
            <a:off x="1069926" y="1402080"/>
            <a:ext cx="862271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Lunch/Cocktail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p>
        </p:txBody>
      </p:sp>
      <p:sp>
        <p:nvSpPr>
          <p:cNvPr id="11" name="Rectangle: Top Corners Rounded 10">
            <a:extLst>
              <a:ext uri="{FF2B5EF4-FFF2-40B4-BE49-F238E27FC236}">
                <a16:creationId xmlns:a16="http://schemas.microsoft.com/office/drawing/2014/main" id="{986FA3DB-2CD8-4D67-BDB3-D77540E1516B}"/>
              </a:ext>
            </a:extLst>
          </p:cNvPr>
          <p:cNvSpPr/>
          <p:nvPr/>
        </p:nvSpPr>
        <p:spPr>
          <a:xfrm>
            <a:off x="1069926" y="2524509"/>
            <a:ext cx="375607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a16="http://schemas.microsoft.com/office/drawing/2014/main" id="{4F6B687F-AB28-4146-B3C3-7C74779D5094}"/>
              </a:ext>
            </a:extLst>
          </p:cNvPr>
          <p:cNvCxnSpPr>
            <a:cxnSpLocks/>
          </p:cNvCxnSpPr>
          <p:nvPr/>
        </p:nvCxnSpPr>
        <p:spPr>
          <a:xfrm>
            <a:off x="1069926" y="2885430"/>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7643F22-F823-445A-B680-83479AC526F9}"/>
              </a:ext>
            </a:extLst>
          </p:cNvPr>
          <p:cNvSpPr txBox="1"/>
          <p:nvPr/>
        </p:nvSpPr>
        <p:spPr>
          <a:xfrm>
            <a:off x="1218461" y="2567357"/>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WEBSITE ADVERTISEMENT</a:t>
            </a:r>
          </a:p>
        </p:txBody>
      </p:sp>
      <p:sp>
        <p:nvSpPr>
          <p:cNvPr id="14" name="TextBox 13">
            <a:extLst>
              <a:ext uri="{FF2B5EF4-FFF2-40B4-BE49-F238E27FC236}">
                <a16:creationId xmlns:a16="http://schemas.microsoft.com/office/drawing/2014/main" id="{A5DA5FB1-DF49-49B3-9CB3-7D7004487425}"/>
              </a:ext>
            </a:extLst>
          </p:cNvPr>
          <p:cNvSpPr txBox="1"/>
          <p:nvPr/>
        </p:nvSpPr>
        <p:spPr>
          <a:xfrm>
            <a:off x="1053121" y="3000066"/>
            <a:ext cx="8622713"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(Tenure period: End of Conference Execution)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Rotating sponsor ad $350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General sponsor listing $200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These provide the opportunity to instantly give conference attendees more information about your organization, products/ services any other information you desire. This information will be featured in special areas of the website designated for exhibitor and sponsor information.</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a16="http://schemas.microsoft.com/office/drawing/2014/main" id="{ACE0A6DF-280F-477C-9BAB-13B7B8CBD127}"/>
              </a:ext>
            </a:extLst>
          </p:cNvPr>
          <p:cNvSpPr/>
          <p:nvPr/>
        </p:nvSpPr>
        <p:spPr>
          <a:xfrm>
            <a:off x="1069926" y="4260643"/>
            <a:ext cx="2526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a16="http://schemas.microsoft.com/office/drawing/2014/main" id="{2D975DC5-BB50-428B-964D-0BDAC0D2FA9F}"/>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7180792-1174-4432-8304-0C359C890402}"/>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MEDIA PARTNER</a:t>
            </a:r>
          </a:p>
        </p:txBody>
      </p:sp>
      <p:sp>
        <p:nvSpPr>
          <p:cNvPr id="18" name="TextBox 17">
            <a:extLst>
              <a:ext uri="{FF2B5EF4-FFF2-40B4-BE49-F238E27FC236}">
                <a16:creationId xmlns:a16="http://schemas.microsoft.com/office/drawing/2014/main" id="{9A20C50E-7AD8-4205-835D-08DAEC3B4AFB}"/>
              </a:ext>
            </a:extLst>
          </p:cNvPr>
          <p:cNvSpPr txBox="1"/>
          <p:nvPr/>
        </p:nvSpPr>
        <p:spPr>
          <a:xfrm>
            <a:off x="1053122" y="4788810"/>
            <a:ext cx="10085754"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and Link of your corporate website in the Conference website and/or related Journal website(s)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Recognition listing in the final conference program / proceedings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Verbal recognition at the Inaugural Ceremony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take over and organize interested scientific track(s)/sessions(s) if any</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FEC26074-FBDE-41A9-8AE7-1936B96D2651}"/>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8578CDB8-E398-4A90-A3A7-71595399BACA}"/>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B8FAA2FB-5FEC-42AE-B9A9-423AA66BDAD8}"/>
              </a:ext>
            </a:extLst>
          </p:cNvPr>
          <p:cNvSpPr txBox="1"/>
          <p:nvPr/>
        </p:nvSpPr>
        <p:spPr>
          <a:xfrm>
            <a:off x="5364478" y="5642801"/>
            <a:ext cx="4109132" cy="380938"/>
          </a:xfrm>
          <a:prstGeom prst="rect">
            <a:avLst/>
          </a:prstGeom>
          <a:noFill/>
        </p:spPr>
        <p:txBody>
          <a:bodyPr wrap="square" rtlCol="0">
            <a:spAutoFit/>
          </a:bodyPr>
          <a:lstStyle/>
          <a:p>
            <a:pPr algn="r">
              <a:lnSpc>
                <a:spcPct val="150000"/>
              </a:lnSpc>
            </a:pPr>
            <a:r>
              <a:rPr lang="en-IN" sz="1400" dirty="0"/>
              <a:t>https://neuroscience.global-summit.com/</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80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B7C65A-6CDA-4169-AA06-513CE0E96CB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147B062F-7C17-46DF-B097-DB81C4A187D5}"/>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CC8AA092-AF6D-439D-ABFA-6B3F754ED0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a16="http://schemas.microsoft.com/office/drawing/2014/main" id="{68382686-A0AD-4850-B242-2E3E477F53DB}"/>
              </a:ext>
            </a:extLst>
          </p:cNvPr>
          <p:cNvSpPr/>
          <p:nvPr/>
        </p:nvSpPr>
        <p:spPr>
          <a:xfrm>
            <a:off x="1069926" y="934393"/>
            <a:ext cx="3039087" cy="360912"/>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a16="http://schemas.microsoft.com/office/drawing/2014/main" id="{B44B2CAC-182B-4D3E-A984-32DF5B192287}"/>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412D850-4D40-4C37-AA54-E114BFA0EDED}"/>
              </a:ext>
            </a:extLst>
          </p:cNvPr>
          <p:cNvSpPr txBox="1"/>
          <p:nvPr/>
        </p:nvSpPr>
        <p:spPr>
          <a:xfrm>
            <a:off x="1218462" y="970872"/>
            <a:ext cx="2693781"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ACADEMIC PARTNER</a:t>
            </a:r>
          </a:p>
        </p:txBody>
      </p:sp>
      <p:sp>
        <p:nvSpPr>
          <p:cNvPr id="10" name="TextBox 9">
            <a:extLst>
              <a:ext uri="{FF2B5EF4-FFF2-40B4-BE49-F238E27FC236}">
                <a16:creationId xmlns:a16="http://schemas.microsoft.com/office/drawing/2014/main" id="{399DA073-7607-4C35-9A63-1C071D98DC4D}"/>
              </a:ext>
            </a:extLst>
          </p:cNvPr>
          <p:cNvSpPr txBox="1"/>
          <p:nvPr/>
        </p:nvSpPr>
        <p:spPr>
          <a:xfrm>
            <a:off x="1069926" y="1402080"/>
            <a:ext cx="8622714"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Advertisement banner of your products/services in respective conference webpage till the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Display logos on all event paraphernalia and areas around the event space as required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organize a workshop at any one of our events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logo will be displayed in the respective conference webpage with a statement “supported by”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can organize a small symposium/exhibit a stall with Complimentary registration pass at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Full waiver on two research articles which can be published in any of the supporting journal</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conference pass for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15-minute presentation slot will be given on the first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Group discount to your staffs to attend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offers on student registration accompanying his/her professor.</a:t>
            </a:r>
          </a:p>
        </p:txBody>
      </p:sp>
      <p:sp>
        <p:nvSpPr>
          <p:cNvPr id="19" name="Rectangle 18">
            <a:extLst>
              <a:ext uri="{FF2B5EF4-FFF2-40B4-BE49-F238E27FC236}">
                <a16:creationId xmlns:a16="http://schemas.microsoft.com/office/drawing/2014/main" id="{CCA88FD9-B9DC-477A-9A13-F6A04AC473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a16="http://schemas.microsoft.com/office/drawing/2014/main" id="{D433796B-B576-4124-80E7-61D331BE4050}"/>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A8DE07F-5209-4A66-93C1-AC94C82579CE}"/>
              </a:ext>
            </a:extLst>
          </p:cNvPr>
          <p:cNvSpPr txBox="1"/>
          <p:nvPr/>
        </p:nvSpPr>
        <p:spPr>
          <a:xfrm>
            <a:off x="5061098" y="5642801"/>
            <a:ext cx="4473498" cy="380938"/>
          </a:xfrm>
          <a:prstGeom prst="rect">
            <a:avLst/>
          </a:prstGeom>
          <a:noFill/>
        </p:spPr>
        <p:txBody>
          <a:bodyPr wrap="square" rtlCol="0">
            <a:spAutoFit/>
          </a:bodyPr>
          <a:lstStyle/>
          <a:p>
            <a:pPr algn="r">
              <a:lnSpc>
                <a:spcPct val="150000"/>
              </a:lnSpc>
            </a:pPr>
            <a:r>
              <a:rPr lang="en-IN" sz="1400" dirty="0"/>
              <a:t>https://neuroscience.global-summit.com/</a:t>
            </a:r>
            <a:endParaRPr lang="en-IN" sz="14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4993ED8E-168C-47FF-BE20-E1DA1226B691}"/>
              </a:ext>
            </a:extLst>
          </p:cNvPr>
          <p:cNvSpPr txBox="1"/>
          <p:nvPr/>
        </p:nvSpPr>
        <p:spPr>
          <a:xfrm>
            <a:off x="1069926" y="4599559"/>
            <a:ext cx="3583354" cy="969496"/>
          </a:xfrm>
          <a:prstGeom prst="rect">
            <a:avLst/>
          </a:prstGeom>
          <a:noFill/>
        </p:spPr>
        <p:txBody>
          <a:bodyPr wrap="square" rtlCol="0">
            <a:spAutoFit/>
          </a:bodyPr>
          <a:lstStyle/>
          <a:p>
            <a:pPr>
              <a:lnSpc>
                <a:spcPct val="150000"/>
              </a:lnSpc>
            </a:pPr>
            <a:r>
              <a:rPr lang="en-US" sz="1400" b="1" dirty="0" smtClean="0">
                <a:solidFill>
                  <a:schemeClr val="tx2">
                    <a:lumMod val="50000"/>
                  </a:schemeClr>
                </a:solidFill>
                <a:latin typeface="Times New Roman" panose="02020603050405020304" pitchFamily="18" charset="0"/>
                <a:cs typeface="Times New Roman" panose="02020603050405020304" pitchFamily="18" charset="0"/>
              </a:rPr>
              <a:t>Georgina Henderson</a:t>
            </a:r>
            <a:endParaRPr lang="en-US" sz="14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Program Manager | </a:t>
            </a:r>
            <a:r>
              <a:rPr lang="en-US" sz="1200" dirty="0" err="1" smtClean="0">
                <a:latin typeface="Times New Roman" panose="02020603050405020304" pitchFamily="18" charset="0"/>
                <a:cs typeface="Times New Roman" panose="02020603050405020304" pitchFamily="18" charset="0"/>
              </a:rPr>
              <a:t>Neuroimmunology</a:t>
            </a:r>
            <a:r>
              <a:rPr lang="en-US" sz="1200" dirty="0" smtClean="0">
                <a:latin typeface="Times New Roman" panose="02020603050405020304" pitchFamily="18" charset="0"/>
                <a:cs typeface="Times New Roman" panose="02020603050405020304" pitchFamily="18" charset="0"/>
              </a:rPr>
              <a:t> Congress 2023</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Conference Series </a:t>
            </a:r>
          </a:p>
          <a:p>
            <a:r>
              <a:rPr lang="en-US" sz="1200" dirty="0">
                <a:latin typeface="Times New Roman" panose="02020603050405020304" pitchFamily="18" charset="0"/>
                <a:cs typeface="Times New Roman" panose="02020603050405020304" pitchFamily="18" charset="0"/>
              </a:rPr>
              <a:t>Churchfield Road, London, W3 6AY, UK</a:t>
            </a:r>
            <a:endParaRPr lang="en-I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427698-5CCB-4D74-BBDB-9D61C3DA676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ACCB6CAA-4EC4-4ED0-99EE-DECB30E6781C}"/>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a16="http://schemas.microsoft.com/office/drawing/2014/main" id="{C2E702B5-A0AE-4163-A8DA-2955CC13E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graphicFrame>
        <p:nvGraphicFramePr>
          <p:cNvPr id="14" name="Table 14">
            <a:extLst>
              <a:ext uri="{FF2B5EF4-FFF2-40B4-BE49-F238E27FC236}">
                <a16:creationId xmlns:a16="http://schemas.microsoft.com/office/drawing/2014/main" id="{C538C253-CF88-4C30-8F5C-7041482B6E17}"/>
              </a:ext>
            </a:extLst>
          </p:cNvPr>
          <p:cNvGraphicFramePr>
            <a:graphicFrameLocks noGrp="1"/>
          </p:cNvGraphicFramePr>
          <p:nvPr>
            <p:extLst>
              <p:ext uri="{D42A27DB-BD31-4B8C-83A1-F6EECF244321}">
                <p14:modId xmlns:p14="http://schemas.microsoft.com/office/powerpoint/2010/main" val="1348914418"/>
              </p:ext>
            </p:extLst>
          </p:nvPr>
        </p:nvGraphicFramePr>
        <p:xfrm>
          <a:off x="736762" y="729170"/>
          <a:ext cx="9032610" cy="5371454"/>
        </p:xfrm>
        <a:graphic>
          <a:graphicData uri="http://schemas.openxmlformats.org/drawingml/2006/table">
            <a:tbl>
              <a:tblPr firstRow="1" bandRow="1">
                <a:tableStyleId>{5C22544A-7EE6-4342-B048-85BDC9FD1C3A}</a:tableStyleId>
              </a:tblPr>
              <a:tblGrid>
                <a:gridCol w="7324703">
                  <a:extLst>
                    <a:ext uri="{9D8B030D-6E8A-4147-A177-3AD203B41FA5}">
                      <a16:colId xmlns:a16="http://schemas.microsoft.com/office/drawing/2014/main" val="3017668688"/>
                    </a:ext>
                  </a:extLst>
                </a:gridCol>
                <a:gridCol w="1707907">
                  <a:extLst>
                    <a:ext uri="{9D8B030D-6E8A-4147-A177-3AD203B41FA5}">
                      <a16:colId xmlns:a16="http://schemas.microsoft.com/office/drawing/2014/main" val="3068812434"/>
                    </a:ext>
                  </a:extLst>
                </a:gridCol>
              </a:tblGrid>
              <a:tr h="244157">
                <a:tc gridSpan="2">
                  <a:txBody>
                    <a:bodyPr/>
                    <a:lstStyle/>
                    <a:p>
                      <a:pPr algn="ctr"/>
                      <a:r>
                        <a:rPr lang="en-IN" sz="1000" spc="300" dirty="0">
                          <a:latin typeface="Times New Roman" panose="02020603050405020304" pitchFamily="18" charset="0"/>
                          <a:cs typeface="Times New Roman" panose="02020603050405020304" pitchFamily="18" charset="0"/>
                        </a:rPr>
                        <a:t>SPONSORSHIP CATEGORY</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706329"/>
                  </a:ext>
                </a:extLst>
              </a:tr>
              <a:tr h="244157">
                <a:tc>
                  <a:txBody>
                    <a:bodyPr/>
                    <a:lstStyle/>
                    <a:p>
                      <a:r>
                        <a:rPr lang="en-IN" sz="1000" dirty="0">
                          <a:latin typeface="Times New Roman" panose="02020603050405020304" pitchFamily="18" charset="0"/>
                          <a:cs typeface="Times New Roman" panose="02020603050405020304" pitchFamily="18" charset="0"/>
                        </a:rPr>
                        <a:t>Elite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$ 10,000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3327093351"/>
                  </a:ext>
                </a:extLst>
              </a:tr>
              <a:tr h="244157">
                <a:tc>
                  <a:txBody>
                    <a:bodyPr/>
                    <a:lstStyle/>
                    <a:p>
                      <a:r>
                        <a:rPr lang="en-IN" sz="1000" dirty="0">
                          <a:latin typeface="Times New Roman" panose="02020603050405020304" pitchFamily="18" charset="0"/>
                          <a:cs typeface="Times New Roman" panose="02020603050405020304" pitchFamily="18" charset="0"/>
                        </a:rPr>
                        <a:t>Gold Sponsor</a:t>
                      </a:r>
                    </a:p>
                  </a:txBody>
                  <a:tcPr/>
                </a:tc>
                <a:tc>
                  <a:txBody>
                    <a:bodyPr/>
                    <a:lstStyle/>
                    <a:p>
                      <a:pPr algn="ctr"/>
                      <a:r>
                        <a:rPr lang="en-US" sz="1000" b="1" dirty="0">
                          <a:latin typeface="Times New Roman" panose="02020603050405020304" pitchFamily="18" charset="0"/>
                          <a:cs typeface="Times New Roman" panose="02020603050405020304" pitchFamily="18" charset="0"/>
                        </a:rPr>
                        <a:t>$ 7,500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61910637"/>
                  </a:ext>
                </a:extLst>
              </a:tr>
              <a:tr h="244157">
                <a:tc>
                  <a:txBody>
                    <a:bodyPr/>
                    <a:lstStyle/>
                    <a:p>
                      <a:r>
                        <a:rPr lang="en-IN" sz="1000" dirty="0">
                          <a:latin typeface="Times New Roman" panose="02020603050405020304" pitchFamily="18" charset="0"/>
                          <a:cs typeface="Times New Roman" panose="02020603050405020304" pitchFamily="18" charset="0"/>
                        </a:rPr>
                        <a:t>Silver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1861406332"/>
                  </a:ext>
                </a:extLst>
              </a:tr>
              <a:tr h="244157">
                <a:tc>
                  <a:txBody>
                    <a:bodyPr/>
                    <a:lstStyle/>
                    <a:p>
                      <a:r>
                        <a:rPr lang="en-IN" sz="1000" dirty="0">
                          <a:latin typeface="Times New Roman" panose="02020603050405020304" pitchFamily="18" charset="0"/>
                          <a:cs typeface="Times New Roman" panose="02020603050405020304" pitchFamily="18" charset="0"/>
                        </a:rPr>
                        <a:t>Exhibition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$ 2,500</a:t>
                      </a:r>
                    </a:p>
                  </a:txBody>
                  <a:tcPr/>
                </a:tc>
                <a:extLst>
                  <a:ext uri="{0D108BD9-81ED-4DB2-BD59-A6C34878D82A}">
                    <a16:rowId xmlns:a16="http://schemas.microsoft.com/office/drawing/2014/main" val="1247834441"/>
                  </a:ext>
                </a:extLst>
              </a:tr>
              <a:tr h="244157">
                <a:tc>
                  <a:txBody>
                    <a:bodyPr/>
                    <a:lstStyle/>
                    <a:p>
                      <a:r>
                        <a:rPr lang="en-IN" sz="1000" dirty="0">
                          <a:latin typeface="Times New Roman" panose="02020603050405020304" pitchFamily="18" charset="0"/>
                          <a:cs typeface="Times New Roman" panose="02020603050405020304" pitchFamily="18" charset="0"/>
                        </a:rPr>
                        <a:t>Lunch / Cocktail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$ 3,000</a:t>
                      </a:r>
                    </a:p>
                  </a:txBody>
                  <a:tcPr>
                    <a:noFill/>
                  </a:tcPr>
                </a:tc>
                <a:extLst>
                  <a:ext uri="{0D108BD9-81ED-4DB2-BD59-A6C34878D82A}">
                    <a16:rowId xmlns:a16="http://schemas.microsoft.com/office/drawing/2014/main" val="1142269091"/>
                  </a:ext>
                </a:extLst>
              </a:tr>
              <a:tr h="244157">
                <a:tc>
                  <a:txBody>
                    <a:bodyPr/>
                    <a:lstStyle/>
                    <a:p>
                      <a:r>
                        <a:rPr lang="en-IN" sz="1000" dirty="0">
                          <a:latin typeface="Times New Roman" panose="02020603050405020304" pitchFamily="18" charset="0"/>
                          <a:cs typeface="Times New Roman" panose="02020603050405020304" pitchFamily="18" charset="0"/>
                        </a:rPr>
                        <a:t>Coffee Break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a16="http://schemas.microsoft.com/office/drawing/2014/main" val="666064858"/>
                  </a:ext>
                </a:extLst>
              </a:tr>
              <a:tr h="244157">
                <a:tc>
                  <a:txBody>
                    <a:bodyPr/>
                    <a:lstStyle/>
                    <a:p>
                      <a:r>
                        <a:rPr lang="en-IN" sz="1000" dirty="0">
                          <a:latin typeface="Times New Roman" panose="02020603050405020304" pitchFamily="18" charset="0"/>
                          <a:cs typeface="Times New Roman" panose="02020603050405020304" pitchFamily="18" charset="0"/>
                        </a:rPr>
                        <a:t>Conference Delegate Bag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a16="http://schemas.microsoft.com/office/drawing/2014/main" val="406860455"/>
                  </a:ext>
                </a:extLst>
              </a:tr>
              <a:tr h="244157">
                <a:tc>
                  <a:txBody>
                    <a:bodyPr/>
                    <a:lstStyle/>
                    <a:p>
                      <a:r>
                        <a:rPr lang="en-IN" sz="1000" dirty="0">
                          <a:latin typeface="Times New Roman" panose="02020603050405020304" pitchFamily="18" charset="0"/>
                          <a:cs typeface="Times New Roman" panose="02020603050405020304" pitchFamily="18" charset="0"/>
                        </a:rPr>
                        <a:t>Conference Book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tc>
                <a:extLst>
                  <a:ext uri="{0D108BD9-81ED-4DB2-BD59-A6C34878D82A}">
                    <a16:rowId xmlns:a16="http://schemas.microsoft.com/office/drawing/2014/main" val="3985357129"/>
                  </a:ext>
                </a:extLst>
              </a:tr>
              <a:tr h="244157">
                <a:tc>
                  <a:txBody>
                    <a:bodyPr/>
                    <a:lstStyle/>
                    <a:p>
                      <a:r>
                        <a:rPr lang="en-IN" sz="1000" dirty="0">
                          <a:latin typeface="Times New Roman" panose="02020603050405020304" pitchFamily="18" charset="0"/>
                          <a:cs typeface="Times New Roman" panose="02020603050405020304" pitchFamily="18" charset="0"/>
                        </a:rPr>
                        <a:t>Media Partner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a16="http://schemas.microsoft.com/office/drawing/2014/main" val="940290298"/>
                  </a:ext>
                </a:extLst>
              </a:tr>
              <a:tr h="244157">
                <a:tc>
                  <a:txBody>
                    <a:bodyPr/>
                    <a:lstStyle/>
                    <a:p>
                      <a:r>
                        <a:rPr lang="en-IN" sz="1000" dirty="0">
                          <a:latin typeface="Times New Roman" panose="02020603050405020304" pitchFamily="18" charset="0"/>
                          <a:cs typeface="Times New Roman" panose="02020603050405020304" pitchFamily="18" charset="0"/>
                        </a:rPr>
                        <a:t>Academic Partner (Publication Benefits)</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a16="http://schemas.microsoft.com/office/drawing/2014/main" val="672256319"/>
                  </a:ext>
                </a:extLst>
              </a:tr>
              <a:tr h="244157">
                <a:tc>
                  <a:txBody>
                    <a:bodyPr/>
                    <a:lstStyle/>
                    <a:p>
                      <a:r>
                        <a:rPr lang="en-IN" sz="1000" dirty="0">
                          <a:latin typeface="Times New Roman" panose="02020603050405020304" pitchFamily="18" charset="0"/>
                          <a:cs typeface="Times New Roman" panose="02020603050405020304" pitchFamily="18" charset="0"/>
                        </a:rPr>
                        <a:t>Keynote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noFill/>
                  </a:tcPr>
                </a:tc>
                <a:extLst>
                  <a:ext uri="{0D108BD9-81ED-4DB2-BD59-A6C34878D82A}">
                    <a16:rowId xmlns:a16="http://schemas.microsoft.com/office/drawing/2014/main" val="1310217988"/>
                  </a:ext>
                </a:extLst>
              </a:tr>
              <a:tr h="244157">
                <a:tc>
                  <a:txBody>
                    <a:bodyPr/>
                    <a:lstStyle/>
                    <a:p>
                      <a:r>
                        <a:rPr lang="en-IN" sz="1000" dirty="0">
                          <a:latin typeface="Times New Roman" panose="02020603050405020304" pitchFamily="18" charset="0"/>
                          <a:cs typeface="Times New Roman" panose="02020603050405020304" pitchFamily="18" charset="0"/>
                        </a:rPr>
                        <a:t>Stationary Items (per item)</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228353"/>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dirty="0">
                          <a:latin typeface="Times New Roman" panose="02020603050405020304" pitchFamily="18" charset="0"/>
                          <a:cs typeface="Times New Roman" panose="02020603050405020304" pitchFamily="18" charset="0"/>
                        </a:rPr>
                        <a:t>Lanyard (also known as neck cords)</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$ 299</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618068703"/>
                  </a:ext>
                </a:extLst>
              </a:tr>
              <a:tr h="24415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00" spc="300" dirty="0">
                          <a:solidFill>
                            <a:schemeClr val="bg1"/>
                          </a:solidFill>
                          <a:latin typeface="Times New Roman" panose="02020603050405020304" pitchFamily="18" charset="0"/>
                          <a:cs typeface="Times New Roman" panose="02020603050405020304" pitchFamily="18" charset="0"/>
                        </a:rPr>
                        <a:t>ADVERTISEMENTS</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9473859"/>
                  </a:ext>
                </a:extLst>
              </a:tr>
              <a:tr h="244157">
                <a:tc>
                  <a:txBody>
                    <a:bodyPr/>
                    <a:lstStyle/>
                    <a:p>
                      <a:r>
                        <a:rPr lang="en-US" sz="1000" dirty="0">
                          <a:latin typeface="Times New Roman" panose="02020603050405020304" pitchFamily="18" charset="0"/>
                          <a:cs typeface="Times New Roman" panose="02020603050405020304" pitchFamily="18" charset="0"/>
                        </a:rPr>
                        <a:t>Outside back cover (Color)</a:t>
                      </a:r>
                    </a:p>
                  </a:txBody>
                  <a:tcPr/>
                </a:tc>
                <a:tc>
                  <a:txBody>
                    <a:bodyPr/>
                    <a:lstStyle/>
                    <a:p>
                      <a:pPr algn="ctr"/>
                      <a:r>
                        <a:rPr lang="en-IN" sz="1000" b="1" dirty="0">
                          <a:latin typeface="Times New Roman" panose="02020603050405020304" pitchFamily="18" charset="0"/>
                          <a:cs typeface="Times New Roman" panose="02020603050405020304" pitchFamily="18" charset="0"/>
                        </a:rPr>
                        <a:t>$ 1,200</a:t>
                      </a:r>
                    </a:p>
                  </a:txBody>
                  <a:tcPr/>
                </a:tc>
                <a:extLst>
                  <a:ext uri="{0D108BD9-81ED-4DB2-BD59-A6C34878D82A}">
                    <a16:rowId xmlns:a16="http://schemas.microsoft.com/office/drawing/2014/main" val="2291699231"/>
                  </a:ext>
                </a:extLst>
              </a:tr>
              <a:tr h="244157">
                <a:tc>
                  <a:txBody>
                    <a:bodyPr/>
                    <a:lstStyle/>
                    <a:p>
                      <a:r>
                        <a:rPr lang="en-US" sz="1000" dirty="0">
                          <a:latin typeface="Times New Roman" panose="02020603050405020304" pitchFamily="18" charset="0"/>
                          <a:cs typeface="Times New Roman" panose="02020603050405020304" pitchFamily="18" charset="0"/>
                        </a:rPr>
                        <a:t>Inside front cover (Color) </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$ 800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3775048677"/>
                  </a:ext>
                </a:extLst>
              </a:tr>
              <a:tr h="244157">
                <a:tc>
                  <a:txBody>
                    <a:bodyPr/>
                    <a:lstStyle/>
                    <a:p>
                      <a:r>
                        <a:rPr lang="en-US" sz="1000" dirty="0">
                          <a:latin typeface="Times New Roman" panose="02020603050405020304" pitchFamily="18" charset="0"/>
                          <a:cs typeface="Times New Roman" panose="02020603050405020304" pitchFamily="18" charset="0"/>
                        </a:rPr>
                        <a:t>Inside back cover (Color) </a:t>
                      </a:r>
                    </a:p>
                  </a:txBody>
                  <a:tcPr/>
                </a:tc>
                <a:tc>
                  <a:txBody>
                    <a:bodyPr/>
                    <a:lstStyle/>
                    <a:p>
                      <a:pPr algn="ctr"/>
                      <a:r>
                        <a:rPr lang="en-US" sz="1000" b="1" dirty="0">
                          <a:latin typeface="Times New Roman" panose="02020603050405020304" pitchFamily="18" charset="0"/>
                          <a:cs typeface="Times New Roman" panose="02020603050405020304" pitchFamily="18" charset="0"/>
                        </a:rPr>
                        <a:t>$ 700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1322676"/>
                  </a:ext>
                </a:extLst>
              </a:tr>
              <a:tr h="244157">
                <a:tc>
                  <a:txBody>
                    <a:bodyPr/>
                    <a:lstStyle/>
                    <a:p>
                      <a:r>
                        <a:rPr lang="en-US" sz="1000" dirty="0">
                          <a:latin typeface="Times New Roman" panose="02020603050405020304" pitchFamily="18" charset="0"/>
                          <a:cs typeface="Times New Roman" panose="02020603050405020304" pitchFamily="18" charset="0"/>
                        </a:rPr>
                        <a:t>Full page (Color)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$ 600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43902408"/>
                  </a:ext>
                </a:extLst>
              </a:tr>
              <a:tr h="244157">
                <a:tc>
                  <a:txBody>
                    <a:bodyPr/>
                    <a:lstStyle/>
                    <a:p>
                      <a:r>
                        <a:rPr lang="en-US" sz="1000" dirty="0">
                          <a:latin typeface="Times New Roman" panose="02020603050405020304" pitchFamily="18" charset="0"/>
                          <a:cs typeface="Times New Roman" panose="02020603050405020304" pitchFamily="18" charset="0"/>
                        </a:rPr>
                        <a:t>Half page (Color)</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9958138"/>
                  </a:ext>
                </a:extLst>
              </a:tr>
              <a:tr h="244157">
                <a:tc>
                  <a:txBody>
                    <a:bodyPr/>
                    <a:lstStyle/>
                    <a:p>
                      <a:r>
                        <a:rPr lang="en-US" sz="1000" dirty="0">
                          <a:latin typeface="Times New Roman" panose="02020603050405020304" pitchFamily="18" charset="0"/>
                          <a:cs typeface="Times New Roman" panose="02020603050405020304" pitchFamily="18" charset="0"/>
                        </a:rPr>
                        <a:t>Full page (B/W)</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1341628484"/>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Half page (B/W)</a:t>
                      </a:r>
                      <a:endParaRPr lang="en-IN" sz="1000" dirty="0">
                        <a:latin typeface="Times New Roman" panose="02020603050405020304" pitchFamily="18" charset="0"/>
                        <a:cs typeface="Times New Roman" panose="02020603050405020304" pitchFamily="18" charset="0"/>
                      </a:endParaRPr>
                    </a:p>
                  </a:txBody>
                  <a:tcPr/>
                </a:tc>
                <a:tc>
                  <a:txBody>
                    <a:bodyPr/>
                    <a:lstStyle/>
                    <a:p>
                      <a:pPr algn="ctr"/>
                      <a:r>
                        <a:rPr lang="en-US" sz="1000" b="1" dirty="0">
                          <a:latin typeface="Times New Roman" panose="02020603050405020304" pitchFamily="18" charset="0"/>
                          <a:cs typeface="Times New Roman" panose="02020603050405020304" pitchFamily="18" charset="0"/>
                        </a:rPr>
                        <a:t>$400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2470916"/>
                  </a:ext>
                </a:extLst>
              </a:tr>
            </a:tbl>
          </a:graphicData>
        </a:graphic>
      </p:graphicFrame>
      <p:sp>
        <p:nvSpPr>
          <p:cNvPr id="11" name="Rectangle 10">
            <a:extLst>
              <a:ext uri="{FF2B5EF4-FFF2-40B4-BE49-F238E27FC236}">
                <a16:creationId xmlns:a16="http://schemas.microsoft.com/office/drawing/2014/main" id="{F8EB7E85-3380-420D-B02B-4DD6CEFDE09E}"/>
              </a:ext>
            </a:extLst>
          </p:cNvPr>
          <p:cNvSpPr/>
          <p:nvPr/>
        </p:nvSpPr>
        <p:spPr>
          <a:xfrm>
            <a:off x="9692640" y="703580"/>
            <a:ext cx="1760112" cy="540376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12" name="TextBox 11">
            <a:extLst>
              <a:ext uri="{FF2B5EF4-FFF2-40B4-BE49-F238E27FC236}">
                <a16:creationId xmlns:a16="http://schemas.microsoft.com/office/drawing/2014/main" id="{B4BC16EA-8277-4133-94E3-29C8661B1DDD}"/>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NEURO </a:t>
            </a:r>
            <a:r>
              <a:rPr lang="en-US" sz="1600" b="1" kern="2000" spc="600" dirty="0">
                <a:solidFill>
                  <a:schemeClr val="bg1"/>
                </a:solidFill>
                <a:latin typeface="Times New Roman" panose="02020603050405020304" pitchFamily="18" charset="0"/>
                <a:cs typeface="Times New Roman" panose="02020603050405020304" pitchFamily="18" charset="0"/>
              </a:rPr>
              <a:t>CONGRESS </a:t>
            </a:r>
            <a:r>
              <a:rPr lang="en-US" sz="1600" b="1" kern="2000" spc="600" dirty="0" smtClean="0">
                <a:solidFill>
                  <a:schemeClr val="bg1"/>
                </a:solidFill>
                <a:latin typeface="Times New Roman" panose="02020603050405020304" pitchFamily="18" charset="0"/>
                <a:cs typeface="Times New Roman" panose="02020603050405020304" pitchFamily="18" charset="0"/>
              </a:rPr>
              <a:t>2024</a:t>
            </a:r>
            <a:endParaRPr lang="en-US" sz="1600" b="1" kern="2000" spc="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7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1154</Words>
  <Application>Microsoft Office PowerPoint</Application>
  <PresentationFormat>Widescreen</PresentationFormat>
  <Paragraphs>158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jatin Raman</dc:creator>
  <cp:lastModifiedBy>Tannu Pandey</cp:lastModifiedBy>
  <cp:revision>34</cp:revision>
  <dcterms:created xsi:type="dcterms:W3CDTF">2021-03-26T07:14:17Z</dcterms:created>
  <dcterms:modified xsi:type="dcterms:W3CDTF">2023-09-06T04:27:30Z</dcterms:modified>
</cp:coreProperties>
</file>