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86" d="100"/>
          <a:sy n="86" d="100"/>
        </p:scale>
        <p:origin x="-102" y="4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35281-F5D7-413B-9F4D-1F02D197D6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F1A90936-2A21-44AD-AC97-0EEFFECC4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6035362-39E2-4DC7-ABD9-821460F9BE69}"/>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5" name="Footer Placeholder 4">
            <a:extLst>
              <a:ext uri="{FF2B5EF4-FFF2-40B4-BE49-F238E27FC236}">
                <a16:creationId xmlns:a16="http://schemas.microsoft.com/office/drawing/2014/main" xmlns="" id="{D8243BDC-924C-4D1C-96A4-0F7835EDF6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C22B7D7-8FFF-4799-A0C5-073C439CE929}"/>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228353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4B711-8DC1-4213-929B-0694EA0A95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C728A8CB-55B9-4C38-8038-CB422ED226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7815F59-698F-44A0-BC0C-DC019CBFD2CE}"/>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5" name="Footer Placeholder 4">
            <a:extLst>
              <a:ext uri="{FF2B5EF4-FFF2-40B4-BE49-F238E27FC236}">
                <a16:creationId xmlns:a16="http://schemas.microsoft.com/office/drawing/2014/main" xmlns="" id="{F1DF6A9F-C024-4794-85D9-059FCA80E2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4FA2D11-BF08-427C-8081-BB0654F13C18}"/>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29448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FFA7302-7335-495C-B0DC-9E43AFDAC5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E2EE4CE3-5221-43B5-8F0F-37E714F6E4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3B4ED62-C9CC-4933-A1F6-3B89680D7297}"/>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5" name="Footer Placeholder 4">
            <a:extLst>
              <a:ext uri="{FF2B5EF4-FFF2-40B4-BE49-F238E27FC236}">
                <a16:creationId xmlns:a16="http://schemas.microsoft.com/office/drawing/2014/main" xmlns="" id="{BA636155-9211-40CB-88C9-37C118568D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2B0E79B-A5ED-4513-8664-FDF003E338EA}"/>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166825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BBB2E-8132-4EDF-BAD4-FFC843FEB3B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22EA178-88C6-47D8-83D1-9E46D627A8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D5F17DA-68DA-4592-87DB-37E3D7959A41}"/>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5" name="Footer Placeholder 4">
            <a:extLst>
              <a:ext uri="{FF2B5EF4-FFF2-40B4-BE49-F238E27FC236}">
                <a16:creationId xmlns:a16="http://schemas.microsoft.com/office/drawing/2014/main" xmlns="" id="{41954CB6-5C6C-4C34-8DD2-6F23060164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BAEEC46-0E7F-475F-94DD-AE4811E530F7}"/>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2859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3A54E-BD43-41BC-9343-C1A3361832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B32F0BC-BC1D-4AAD-9915-14AA153247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C1EB91D-3C52-4D10-821B-ABDD81060B22}"/>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5" name="Footer Placeholder 4">
            <a:extLst>
              <a:ext uri="{FF2B5EF4-FFF2-40B4-BE49-F238E27FC236}">
                <a16:creationId xmlns:a16="http://schemas.microsoft.com/office/drawing/2014/main" xmlns="" id="{9AC2DFBC-C10B-427A-AFF9-D6F6C4A0B8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2A9CA45-4928-4C3C-9835-C8EB751159A4}"/>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12467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BB82EC-CE54-49CF-8E38-8BB04336C28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0BF8C9B8-1562-473D-8A35-43B2952DD1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F1C69829-25D4-48C4-BF1B-044EF4083E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560970F-C58F-4539-8026-A8BEF897734C}"/>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6" name="Footer Placeholder 5">
            <a:extLst>
              <a:ext uri="{FF2B5EF4-FFF2-40B4-BE49-F238E27FC236}">
                <a16:creationId xmlns:a16="http://schemas.microsoft.com/office/drawing/2014/main" xmlns="" id="{FABDC06C-3224-4444-9011-FBACBF14585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660E6873-B1E3-4226-85B4-4AB43FE5459C}"/>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372932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601AB-A9D8-401D-9FEC-3F44B8D804E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BA87B6D-627F-41F8-B977-57E31FEA0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B8ED2C8-7895-4A0F-865A-E5CEAA40C6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218A2AC0-F99D-4052-901C-CB5E1A99DD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5E2C295-5B20-4E54-9578-7E4441F757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DA6F78C7-8586-4922-ABD0-F47DEBF39515}"/>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8" name="Footer Placeholder 7">
            <a:extLst>
              <a:ext uri="{FF2B5EF4-FFF2-40B4-BE49-F238E27FC236}">
                <a16:creationId xmlns:a16="http://schemas.microsoft.com/office/drawing/2014/main" xmlns="" id="{7D161985-8BA5-479E-B79D-8DBAFF40A08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8817DECE-768C-43E1-9FBB-A4883A2E4937}"/>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410499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F088F2-0417-4CCC-AD93-5D571420670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938F1852-805A-463A-858D-5DE02022BD43}"/>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4" name="Footer Placeholder 3">
            <a:extLst>
              <a:ext uri="{FF2B5EF4-FFF2-40B4-BE49-F238E27FC236}">
                <a16:creationId xmlns:a16="http://schemas.microsoft.com/office/drawing/2014/main" xmlns="" id="{240240E2-D108-414E-BBFD-7054E7A4CC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89160D32-5AB8-4668-9C20-9AAFD1E924E7}"/>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185044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5F6AD6-659C-41C8-B40D-D7FC60D03E86}"/>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3" name="Footer Placeholder 2">
            <a:extLst>
              <a:ext uri="{FF2B5EF4-FFF2-40B4-BE49-F238E27FC236}">
                <a16:creationId xmlns:a16="http://schemas.microsoft.com/office/drawing/2014/main" xmlns="" id="{BCA59887-ADAD-46B1-BE58-4E64D5C58FD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A6B782E2-5A66-4176-8138-238BCC7ECA03}"/>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244176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70CAEC-5B92-49AC-8CAD-6FC70DC93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06FDFF3-7BAF-4167-8298-F8FB85C63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A3420BD1-F6ED-4B27-AD5B-F52B9C42B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62A2E4-BFE8-428E-B9CF-5086E6804A77}"/>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6" name="Footer Placeholder 5">
            <a:extLst>
              <a:ext uri="{FF2B5EF4-FFF2-40B4-BE49-F238E27FC236}">
                <a16:creationId xmlns:a16="http://schemas.microsoft.com/office/drawing/2014/main" xmlns="" id="{64EEC008-8C0F-417F-A0A2-654D4A7746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BA37920-3633-4087-A093-4BCD8A09D354}"/>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362150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D4AD5-FB51-42C1-93DE-9896CA0FD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3950E89A-8836-4DFF-9417-AD062AF33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7E56760A-A91F-4F76-8B09-8D9301C84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11CC97-F190-41F8-990F-3D136F52A709}"/>
              </a:ext>
            </a:extLst>
          </p:cNvPr>
          <p:cNvSpPr>
            <a:spLocks noGrp="1"/>
          </p:cNvSpPr>
          <p:nvPr>
            <p:ph type="dt" sz="half" idx="10"/>
          </p:nvPr>
        </p:nvSpPr>
        <p:spPr/>
        <p:txBody>
          <a:bodyPr/>
          <a:lstStyle/>
          <a:p>
            <a:fld id="{DA823184-E37F-456A-9918-2626F1EF7DC6}" type="datetimeFigureOut">
              <a:rPr lang="en-IN" smtClean="0"/>
              <a:t>22-12-2022</a:t>
            </a:fld>
            <a:endParaRPr lang="en-IN"/>
          </a:p>
        </p:txBody>
      </p:sp>
      <p:sp>
        <p:nvSpPr>
          <p:cNvPr id="6" name="Footer Placeholder 5">
            <a:extLst>
              <a:ext uri="{FF2B5EF4-FFF2-40B4-BE49-F238E27FC236}">
                <a16:creationId xmlns:a16="http://schemas.microsoft.com/office/drawing/2014/main" xmlns="" id="{A0522F31-A1F4-409D-B93A-B9469E24F1B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A2C80BFF-D335-47B4-8C96-AA5476798124}"/>
              </a:ext>
            </a:extLst>
          </p:cNvPr>
          <p:cNvSpPr>
            <a:spLocks noGrp="1"/>
          </p:cNvSpPr>
          <p:nvPr>
            <p:ph type="sldNum" sz="quarter" idx="12"/>
          </p:nvPr>
        </p:nvSpPr>
        <p:spPr/>
        <p:txBody>
          <a:bodyPr/>
          <a:lstStyle/>
          <a:p>
            <a:fld id="{BC026408-61D0-4198-A02B-97D97CE1D2DC}" type="slidenum">
              <a:rPr lang="en-IN" smtClean="0"/>
              <a:t>‹#›</a:t>
            </a:fld>
            <a:endParaRPr lang="en-IN"/>
          </a:p>
        </p:txBody>
      </p:sp>
    </p:spTree>
    <p:extLst>
      <p:ext uri="{BB962C8B-B14F-4D97-AF65-F5344CB8AC3E}">
        <p14:creationId xmlns:p14="http://schemas.microsoft.com/office/powerpoint/2010/main" val="425747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CD03D5-905B-42B2-A761-F746A4C702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7356C8C-AB04-4C5F-86DA-A4673D909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55A49F2-1D19-4C44-9F38-A7AABA1E80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23184-E37F-456A-9918-2626F1EF7DC6}" type="datetimeFigureOut">
              <a:rPr lang="en-IN" smtClean="0"/>
              <a:t>22-12-2022</a:t>
            </a:fld>
            <a:endParaRPr lang="en-IN"/>
          </a:p>
        </p:txBody>
      </p:sp>
      <p:sp>
        <p:nvSpPr>
          <p:cNvPr id="5" name="Footer Placeholder 4">
            <a:extLst>
              <a:ext uri="{FF2B5EF4-FFF2-40B4-BE49-F238E27FC236}">
                <a16:creationId xmlns:a16="http://schemas.microsoft.com/office/drawing/2014/main" xmlns="" id="{6AA3D645-B071-42B2-9D43-AD67E3B60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92BC2EFD-5FEB-4732-88FB-60130EA31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26408-61D0-4198-A02B-97D97CE1D2DC}" type="slidenum">
              <a:rPr lang="en-IN" smtClean="0"/>
              <a:t>‹#›</a:t>
            </a:fld>
            <a:endParaRPr lang="en-IN"/>
          </a:p>
        </p:txBody>
      </p:sp>
    </p:spTree>
    <p:extLst>
      <p:ext uri="{BB962C8B-B14F-4D97-AF65-F5344CB8AC3E}">
        <p14:creationId xmlns:p14="http://schemas.microsoft.com/office/powerpoint/2010/main" val="151804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infectiousdiseases@globalconferencemee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A5FFA4C-25D4-46DD-A1A9-B511FBD13889}"/>
              </a:ext>
            </a:extLst>
          </p:cNvPr>
          <p:cNvSpPr/>
          <p:nvPr/>
        </p:nvSpPr>
        <p:spPr>
          <a:xfrm>
            <a:off x="-275514"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xmlns="" id="{0433CEE8-4C33-4391-A990-382C954A79AA}"/>
              </a:ext>
            </a:extLst>
          </p:cNvPr>
          <p:cNvSpPr/>
          <p:nvPr/>
        </p:nvSpPr>
        <p:spPr>
          <a:xfrm>
            <a:off x="0" y="0"/>
            <a:ext cx="47568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xmlns="" id="{D9095F40-2FD8-4887-BD4A-706A7F3222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20" y="200128"/>
            <a:ext cx="2262711" cy="248519"/>
          </a:xfrm>
          <a:prstGeom prst="rect">
            <a:avLst/>
          </a:prstGeom>
        </p:spPr>
      </p:pic>
      <p:sp>
        <p:nvSpPr>
          <p:cNvPr id="9" name="TextBox 8">
            <a:extLst>
              <a:ext uri="{FF2B5EF4-FFF2-40B4-BE49-F238E27FC236}">
                <a16:creationId xmlns:a16="http://schemas.microsoft.com/office/drawing/2014/main" xmlns="" id="{E7A0D968-27C3-4485-AC96-0D5FD1F2456F}"/>
              </a:ext>
            </a:extLst>
          </p:cNvPr>
          <p:cNvSpPr txBox="1"/>
          <p:nvPr/>
        </p:nvSpPr>
        <p:spPr>
          <a:xfrm>
            <a:off x="66167" y="5924175"/>
            <a:ext cx="4575559" cy="1061829"/>
          </a:xfrm>
          <a:prstGeom prst="rect">
            <a:avLst/>
          </a:prstGeom>
          <a:noFill/>
        </p:spPr>
        <p:txBody>
          <a:bodyPr wrap="square" rtlCol="0">
            <a:spAutoFit/>
          </a:bodyPr>
          <a:lstStyle/>
          <a:p>
            <a:r>
              <a:rPr lang="en-IN" sz="1400" b="1" dirty="0">
                <a:solidFill>
                  <a:schemeClr val="bg2">
                    <a:lumMod val="25000"/>
                  </a:schemeClr>
                </a:solidFill>
                <a:latin typeface="Times New Roman" panose="02020603050405020304" pitchFamily="18" charset="0"/>
                <a:cs typeface="Times New Roman" panose="02020603050405020304" pitchFamily="18" charset="0"/>
              </a:rPr>
              <a:t>URL: https://infectiousdiseases.microbiologyconferences.com/</a:t>
            </a:r>
            <a:endParaRPr lang="en-IN" sz="1400" i="1" dirty="0">
              <a:solidFill>
                <a:schemeClr val="bg2">
                  <a:lumMod val="25000"/>
                </a:schemeClr>
              </a:solidFill>
              <a:latin typeface="Times New Roman" panose="02020603050405020304" pitchFamily="18" charset="0"/>
              <a:cs typeface="Times New Roman" panose="02020603050405020304" pitchFamily="18" charset="0"/>
            </a:endParaRPr>
          </a:p>
          <a:p>
            <a:r>
              <a:rPr lang="en-IN" sz="1400" b="1" dirty="0">
                <a:solidFill>
                  <a:schemeClr val="bg2">
                    <a:lumMod val="25000"/>
                  </a:schemeClr>
                </a:solidFill>
                <a:latin typeface="Times New Roman" panose="02020603050405020304" pitchFamily="18" charset="0"/>
                <a:cs typeface="Times New Roman" panose="02020603050405020304" pitchFamily="18" charset="0"/>
              </a:rPr>
              <a:t>MAIL: </a:t>
            </a:r>
            <a:r>
              <a:rPr lang="en-IN" sz="1400" dirty="0">
                <a:hlinkClick r:id="rId4" tooltip="infectiousdiseases@globalconferencemeet.com"/>
              </a:rPr>
              <a:t>infectiousdiseases@globalconferencemeet.com</a:t>
            </a:r>
            <a:endParaRPr lang="en-IN" sz="1400" b="1" i="1" dirty="0">
              <a:solidFill>
                <a:schemeClr val="bg2">
                  <a:lumMod val="25000"/>
                </a:schemeClr>
              </a:solidFill>
              <a:latin typeface="Times New Roman" panose="02020603050405020304" pitchFamily="18" charset="0"/>
              <a:cs typeface="Times New Roman" panose="02020603050405020304" pitchFamily="18" charset="0"/>
            </a:endParaRPr>
          </a:p>
          <a:p>
            <a:pPr>
              <a:lnSpc>
                <a:spcPct val="150000"/>
              </a:lnSpc>
            </a:pPr>
            <a:endParaRPr lang="en-IN" sz="14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667A971-0F6C-4BE9-BF3F-DF5514C29145}"/>
              </a:ext>
            </a:extLst>
          </p:cNvPr>
          <p:cNvSpPr txBox="1"/>
          <p:nvPr/>
        </p:nvSpPr>
        <p:spPr>
          <a:xfrm>
            <a:off x="317920" y="2421974"/>
            <a:ext cx="4129163" cy="2970044"/>
          </a:xfrm>
          <a:prstGeom prst="rect">
            <a:avLst/>
          </a:prstGeom>
          <a:noFill/>
        </p:spPr>
        <p:txBody>
          <a:bodyPr wrap="square" rtlCol="0">
            <a:spAutoFit/>
          </a:bodyPr>
          <a:lstStyle/>
          <a:p>
            <a:pPr algn="ctr"/>
            <a:r>
              <a:rPr lang="en-IN" sz="2800" b="1" spc="300" dirty="0" smtClean="0">
                <a:solidFill>
                  <a:schemeClr val="bg2">
                    <a:lumMod val="10000"/>
                  </a:schemeClr>
                </a:solidFill>
                <a:latin typeface="Times New Roman" panose="02020603050405020304" pitchFamily="18" charset="0"/>
                <a:cs typeface="Times New Roman" panose="02020603050405020304" pitchFamily="18" charset="0"/>
              </a:rPr>
              <a:t>4</a:t>
            </a:r>
            <a:r>
              <a:rPr lang="en-IN" sz="2800" b="1" spc="300" baseline="30000" dirty="0" smtClean="0">
                <a:solidFill>
                  <a:schemeClr val="bg2">
                    <a:lumMod val="10000"/>
                  </a:schemeClr>
                </a:solidFill>
                <a:latin typeface="Times New Roman" panose="02020603050405020304" pitchFamily="18" charset="0"/>
                <a:cs typeface="Times New Roman" panose="02020603050405020304" pitchFamily="18" charset="0"/>
              </a:rPr>
              <a:t>th</a:t>
            </a:r>
            <a:r>
              <a:rPr lang="en-IN" sz="2800" b="1" spc="300" dirty="0" smtClean="0">
                <a:solidFill>
                  <a:schemeClr val="bg2">
                    <a:lumMod val="10000"/>
                  </a:schemeClr>
                </a:solidFill>
                <a:latin typeface="Times New Roman" panose="02020603050405020304" pitchFamily="18" charset="0"/>
                <a:cs typeface="Times New Roman" panose="02020603050405020304" pitchFamily="18" charset="0"/>
              </a:rPr>
              <a:t> Intercontinental conference on Microbiology and Infectious Diseases </a:t>
            </a:r>
            <a:endParaRPr lang="en-IN" sz="4800" b="1" i="0" u="none" strike="noStrike" spc="600" baseline="0" dirty="0">
              <a:solidFill>
                <a:schemeClr val="bg2">
                  <a:lumMod val="10000"/>
                </a:schemeClr>
              </a:solidFill>
              <a:latin typeface="Times New Roman" panose="02020603050405020304" pitchFamily="18" charset="0"/>
              <a:cs typeface="Times New Roman" panose="02020603050405020304" pitchFamily="18" charset="0"/>
            </a:endParaRPr>
          </a:p>
          <a:p>
            <a:pPr algn="ctr"/>
            <a:endParaRPr lang="en-IN" sz="1100" b="1" i="0" u="none" strike="noStrike" baseline="0" dirty="0">
              <a:solidFill>
                <a:schemeClr val="bg2">
                  <a:lumMod val="10000"/>
                </a:schemeClr>
              </a:solidFill>
              <a:latin typeface="Times New Roman" panose="02020603050405020304" pitchFamily="18" charset="0"/>
              <a:cs typeface="Times New Roman" panose="02020603050405020304" pitchFamily="18" charset="0"/>
            </a:endParaRPr>
          </a:p>
          <a:p>
            <a:pPr algn="ctr"/>
            <a:r>
              <a:rPr lang="en-IN" sz="1600" b="1" dirty="0" smtClean="0">
                <a:solidFill>
                  <a:schemeClr val="bg2">
                    <a:lumMod val="10000"/>
                  </a:schemeClr>
                </a:solidFill>
                <a:latin typeface="Times New Roman" panose="02020603050405020304" pitchFamily="18" charset="0"/>
                <a:cs typeface="Times New Roman" panose="02020603050405020304" pitchFamily="18" charset="0"/>
              </a:rPr>
              <a:t>October 11-12</a:t>
            </a:r>
            <a:r>
              <a:rPr lang="en-IN" sz="1600" b="1" i="0" u="none" strike="noStrike" baseline="0" dirty="0" smtClean="0">
                <a:solidFill>
                  <a:schemeClr val="bg2">
                    <a:lumMod val="10000"/>
                  </a:schemeClr>
                </a:solidFill>
                <a:latin typeface="Times New Roman" panose="02020603050405020304" pitchFamily="18" charset="0"/>
                <a:cs typeface="Times New Roman" panose="02020603050405020304" pitchFamily="18" charset="0"/>
              </a:rPr>
              <a:t>, </a:t>
            </a:r>
            <a:r>
              <a:rPr lang="en-IN" sz="1600" b="1" i="0" u="none" strike="noStrike" baseline="0" dirty="0" smtClean="0">
                <a:solidFill>
                  <a:schemeClr val="bg2">
                    <a:lumMod val="10000"/>
                  </a:schemeClr>
                </a:solidFill>
                <a:latin typeface="Times New Roman" panose="02020603050405020304" pitchFamily="18" charset="0"/>
                <a:cs typeface="Times New Roman" panose="02020603050405020304" pitchFamily="18" charset="0"/>
              </a:rPr>
              <a:t>2023 </a:t>
            </a:r>
            <a:r>
              <a:rPr lang="en-IN" sz="1600" b="1" i="0" u="none" strike="noStrike" baseline="0" dirty="0" smtClean="0">
                <a:solidFill>
                  <a:schemeClr val="bg2">
                    <a:lumMod val="10000"/>
                  </a:schemeClr>
                </a:solidFill>
                <a:latin typeface="Times New Roman" panose="02020603050405020304" pitchFamily="18" charset="0"/>
                <a:cs typeface="Times New Roman" panose="02020603050405020304" pitchFamily="18" charset="0"/>
              </a:rPr>
              <a:t>| Madrid, Spain</a:t>
            </a:r>
            <a:endParaRPr lang="en-US" sz="1600" b="1" i="0" u="none" strike="noStrike" baseline="0" dirty="0">
              <a:solidFill>
                <a:schemeClr val="bg2">
                  <a:lumMod val="10000"/>
                </a:schemeClr>
              </a:solidFill>
              <a:latin typeface="Times New Roman" panose="02020603050405020304" pitchFamily="18" charset="0"/>
              <a:cs typeface="Times New Roman" panose="02020603050405020304" pitchFamily="18" charset="0"/>
            </a:endParaRPr>
          </a:p>
          <a:p>
            <a:pPr algn="ctr"/>
            <a:r>
              <a:rPr lang="en-US" sz="1600" b="1" i="0" u="none" strike="noStrike" baseline="0" dirty="0">
                <a:solidFill>
                  <a:schemeClr val="bg2">
                    <a:lumMod val="10000"/>
                  </a:schemeClr>
                </a:solidFill>
                <a:latin typeface="Times New Roman" panose="02020603050405020304" pitchFamily="18" charset="0"/>
                <a:cs typeface="Times New Roman" panose="02020603050405020304" pitchFamily="18" charset="0"/>
              </a:rPr>
              <a:t>Theme</a:t>
            </a:r>
            <a:r>
              <a:rPr lang="en-US" sz="1600" b="1" i="0" u="none" strike="noStrike" baseline="0" dirty="0" smtClean="0">
                <a:solidFill>
                  <a:schemeClr val="bg2">
                    <a:lumMod val="10000"/>
                  </a:schemeClr>
                </a:solidFill>
                <a:latin typeface="Times New Roman" panose="02020603050405020304" pitchFamily="18" charset="0"/>
                <a:cs typeface="Times New Roman" panose="02020603050405020304" pitchFamily="18" charset="0"/>
              </a:rPr>
              <a:t>:</a:t>
            </a:r>
            <a:r>
              <a:rPr lang="en-US" sz="1600" b="1" i="0" u="none" strike="noStrike" dirty="0" smtClean="0">
                <a:solidFill>
                  <a:schemeClr val="bg2">
                    <a:lumMod val="10000"/>
                  </a:schemeClr>
                </a:solidFill>
                <a:latin typeface="Times New Roman" panose="02020603050405020304" pitchFamily="18" charset="0"/>
                <a:cs typeface="Times New Roman" panose="02020603050405020304" pitchFamily="18" charset="0"/>
              </a:rPr>
              <a:t> </a:t>
            </a:r>
            <a:r>
              <a:rPr lang="en-US" sz="1600" b="1" i="1" u="none" strike="noStrike" dirty="0" smtClean="0">
                <a:solidFill>
                  <a:schemeClr val="bg2">
                    <a:lumMod val="10000"/>
                  </a:schemeClr>
                </a:solidFill>
                <a:latin typeface="Times New Roman" panose="02020603050405020304" pitchFamily="18" charset="0"/>
                <a:cs typeface="Times New Roman" panose="02020603050405020304" pitchFamily="18" charset="0"/>
              </a:rPr>
              <a:t>Determination and Identification of Microbiological and Infectious Diseases</a:t>
            </a:r>
            <a:r>
              <a:rPr lang="en-US" sz="1600" i="1" dirty="0" smtClean="0">
                <a:latin typeface="Times New Roman" pitchFamily="18" charset="0"/>
                <a:cs typeface="Times New Roman" pitchFamily="18" charset="0"/>
              </a:rPr>
              <a:t>.</a:t>
            </a:r>
            <a:endParaRPr lang="en-US" sz="1600" i="1" dirty="0">
              <a:latin typeface="Times New Roman" pitchFamily="18" charset="0"/>
              <a:cs typeface="Times New Roman" pitchFamily="18" charset="0"/>
            </a:endParaRPr>
          </a:p>
          <a:p>
            <a:pPr algn="ctr"/>
            <a:endParaRPr lang="en-US" sz="1600" b="1" i="0" u="none" strike="noStrike" baseline="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B6E0C370-044C-4AA8-9691-8B703113111F}"/>
              </a:ext>
            </a:extLst>
          </p:cNvPr>
          <p:cNvSpPr/>
          <p:nvPr/>
        </p:nvSpPr>
        <p:spPr>
          <a:xfrm>
            <a:off x="944880" y="1183366"/>
            <a:ext cx="3437147" cy="81224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xmlns="" id="{C99F8E43-674D-4217-9AE0-34D51826FC02}"/>
              </a:ext>
            </a:extLst>
          </p:cNvPr>
          <p:cNvSpPr/>
          <p:nvPr/>
        </p:nvSpPr>
        <p:spPr>
          <a:xfrm>
            <a:off x="3805316" y="1183366"/>
            <a:ext cx="2859889" cy="8122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7" name="Rectangle 6">
            <a:extLst>
              <a:ext uri="{FF2B5EF4-FFF2-40B4-BE49-F238E27FC236}">
                <a16:creationId xmlns:a16="http://schemas.microsoft.com/office/drawing/2014/main" xmlns="" id="{DC877EBB-B5C8-42C9-91BB-EE661B3F74A2}"/>
              </a:ext>
            </a:extLst>
          </p:cNvPr>
          <p:cNvSpPr/>
          <p:nvPr/>
        </p:nvSpPr>
        <p:spPr>
          <a:xfrm>
            <a:off x="944880" y="1183366"/>
            <a:ext cx="5720325" cy="812239"/>
          </a:xfrm>
          <a:prstGeom prst="rect">
            <a:avLst/>
          </a:prstGeom>
          <a:solidFill>
            <a:schemeClr val="tx2">
              <a:lumMod val="75000"/>
            </a:schemeClr>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xmlns="" id="{65A601F1-188F-42CD-9C1A-7F5669A21B80}"/>
              </a:ext>
            </a:extLst>
          </p:cNvPr>
          <p:cNvSpPr txBox="1"/>
          <p:nvPr/>
        </p:nvSpPr>
        <p:spPr>
          <a:xfrm>
            <a:off x="944880" y="1244524"/>
            <a:ext cx="6055604" cy="584775"/>
          </a:xfrm>
          <a:prstGeom prst="rect">
            <a:avLst/>
          </a:prstGeom>
          <a:noFill/>
        </p:spPr>
        <p:txBody>
          <a:bodyPr wrap="square" rtlCol="0">
            <a:spAutoFit/>
          </a:bodyPr>
          <a:lstStyle/>
          <a:p>
            <a:pPr algn="ctr"/>
            <a:r>
              <a:rPr lang="en-IN" sz="3200" b="0" i="0" u="none" strike="noStrike" baseline="0" dirty="0">
                <a:solidFill>
                  <a:schemeClr val="bg1"/>
                </a:solidFill>
                <a:latin typeface="Arial Black" panose="020B0A04020102020204" pitchFamily="34" charset="0"/>
              </a:rPr>
              <a:t>Sponsorship Brochure</a:t>
            </a:r>
            <a:endParaRPr lang="en-IN"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5266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3849FE1-0ABE-42EB-8BBC-3F241BD44455}"/>
              </a:ext>
            </a:extLst>
          </p:cNvPr>
          <p:cNvSpPr/>
          <p:nvPr/>
        </p:nvSpPr>
        <p:spPr>
          <a:xfrm>
            <a:off x="0" y="0"/>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xmlns="" id="{E244FA43-1D6A-4C24-9A2C-2464216926E1}"/>
              </a:ext>
            </a:extLst>
          </p:cNvPr>
          <p:cNvSpPr/>
          <p:nvPr/>
        </p:nvSpPr>
        <p:spPr>
          <a:xfrm>
            <a:off x="739248" y="729205"/>
            <a:ext cx="10713504" cy="537817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IN" dirty="0"/>
          </a:p>
        </p:txBody>
      </p:sp>
      <p:pic>
        <p:nvPicPr>
          <p:cNvPr id="7" name="Picture 6">
            <a:extLst>
              <a:ext uri="{FF2B5EF4-FFF2-40B4-BE49-F238E27FC236}">
                <a16:creationId xmlns:a16="http://schemas.microsoft.com/office/drawing/2014/main" xmlns="" id="{9BBB655A-4250-4581-8070-2E527B2F6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8" name="Rectangle 7">
            <a:extLst>
              <a:ext uri="{FF2B5EF4-FFF2-40B4-BE49-F238E27FC236}">
                <a16:creationId xmlns:a16="http://schemas.microsoft.com/office/drawing/2014/main" xmlns="" id="{4CD24D34-BD26-4D71-A49A-D0482EC1AECE}"/>
              </a:ext>
            </a:extLst>
          </p:cNvPr>
          <p:cNvSpPr/>
          <p:nvPr/>
        </p:nvSpPr>
        <p:spPr>
          <a:xfrm>
            <a:off x="3669792" y="862223"/>
            <a:ext cx="4864608" cy="503281"/>
          </a:xfrm>
          <a:prstGeom prst="rect">
            <a:avLst/>
          </a:prstGeom>
          <a:solidFill>
            <a:schemeClr val="tx2">
              <a:lumMod val="50000"/>
            </a:schemeClr>
          </a:solidFill>
          <a:ln w="1270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xmlns="" id="{2D73516D-1BB0-4ADB-9721-1C1BA27D6D59}"/>
              </a:ext>
            </a:extLst>
          </p:cNvPr>
          <p:cNvSpPr txBox="1"/>
          <p:nvPr/>
        </p:nvSpPr>
        <p:spPr>
          <a:xfrm>
            <a:off x="3950208" y="964266"/>
            <a:ext cx="4322064"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SPONSERSHIP PLANS</a:t>
            </a:r>
            <a:endParaRPr lang="en-IN" sz="1400" b="1" spc="600" dirty="0">
              <a:solidFill>
                <a:schemeClr val="bg1"/>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xmlns="" id="{6C505E2B-EB9F-46A4-8A47-9C74BFA49CB4}"/>
              </a:ext>
            </a:extLst>
          </p:cNvPr>
          <p:cNvGrpSpPr/>
          <p:nvPr/>
        </p:nvGrpSpPr>
        <p:grpSpPr>
          <a:xfrm>
            <a:off x="1570748" y="1470344"/>
            <a:ext cx="2893568" cy="4358765"/>
            <a:chOff x="1056640" y="1534969"/>
            <a:chExt cx="2893568" cy="4358765"/>
          </a:xfrm>
        </p:grpSpPr>
        <p:sp>
          <p:nvSpPr>
            <p:cNvPr id="20" name="Freeform: Shape 19">
              <a:extLst>
                <a:ext uri="{FF2B5EF4-FFF2-40B4-BE49-F238E27FC236}">
                  <a16:creationId xmlns:a16="http://schemas.microsoft.com/office/drawing/2014/main" xmlns="" id="{A79760B8-7D12-42DC-A7C4-16C67FF50451}"/>
                </a:ext>
              </a:extLst>
            </p:cNvPr>
            <p:cNvSpPr/>
            <p:nvPr/>
          </p:nvSpPr>
          <p:spPr>
            <a:xfrm>
              <a:off x="1056640" y="1534969"/>
              <a:ext cx="2893568" cy="4358765"/>
            </a:xfrm>
            <a:custGeom>
              <a:avLst/>
              <a:gdLst>
                <a:gd name="connsiteX0" fmla="*/ 394844 w 2893568"/>
                <a:gd name="connsiteY0" fmla="*/ 0 h 3776265"/>
                <a:gd name="connsiteX1" fmla="*/ 2433132 w 2893568"/>
                <a:gd name="connsiteY1" fmla="*/ 0 h 3776265"/>
                <a:gd name="connsiteX2" fmla="*/ 2609495 w 2893568"/>
                <a:gd name="connsiteY2" fmla="*/ 143740 h 3776265"/>
                <a:gd name="connsiteX3" fmla="*/ 2612088 w 2893568"/>
                <a:gd name="connsiteY3" fmla="*/ 169465 h 3776265"/>
                <a:gd name="connsiteX4" fmla="*/ 2893568 w 2893568"/>
                <a:gd name="connsiteY4" fmla="*/ 169465 h 3776265"/>
                <a:gd name="connsiteX5" fmla="*/ 2893568 w 2893568"/>
                <a:gd name="connsiteY5" fmla="*/ 3776265 h 3776265"/>
                <a:gd name="connsiteX6" fmla="*/ 0 w 2893568"/>
                <a:gd name="connsiteY6" fmla="*/ 3776265 h 3776265"/>
                <a:gd name="connsiteX7" fmla="*/ 0 w 2893568"/>
                <a:gd name="connsiteY7" fmla="*/ 169465 h 3776265"/>
                <a:gd name="connsiteX8" fmla="*/ 215888 w 2893568"/>
                <a:gd name="connsiteY8" fmla="*/ 169465 h 3776265"/>
                <a:gd name="connsiteX9" fmla="*/ 218481 w 2893568"/>
                <a:gd name="connsiteY9" fmla="*/ 143740 h 3776265"/>
                <a:gd name="connsiteX10" fmla="*/ 394844 w 2893568"/>
                <a:gd name="connsiteY10" fmla="*/ 0 h 377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3568" h="3776265">
                  <a:moveTo>
                    <a:pt x="394844" y="0"/>
                  </a:moveTo>
                  <a:lnTo>
                    <a:pt x="2433132" y="0"/>
                  </a:lnTo>
                  <a:cubicBezTo>
                    <a:pt x="2520126" y="0"/>
                    <a:pt x="2592708" y="61708"/>
                    <a:pt x="2609495" y="143740"/>
                  </a:cubicBezTo>
                  <a:lnTo>
                    <a:pt x="2612088" y="169465"/>
                  </a:lnTo>
                  <a:lnTo>
                    <a:pt x="2893568" y="169465"/>
                  </a:lnTo>
                  <a:lnTo>
                    <a:pt x="2893568" y="3776265"/>
                  </a:lnTo>
                  <a:lnTo>
                    <a:pt x="0" y="3776265"/>
                  </a:lnTo>
                  <a:lnTo>
                    <a:pt x="0" y="169465"/>
                  </a:lnTo>
                  <a:lnTo>
                    <a:pt x="215888" y="169465"/>
                  </a:lnTo>
                  <a:lnTo>
                    <a:pt x="218481" y="143740"/>
                  </a:lnTo>
                  <a:cubicBezTo>
                    <a:pt x="235268" y="61708"/>
                    <a:pt x="307850" y="0"/>
                    <a:pt x="394844" y="0"/>
                  </a:cubicBezTo>
                  <a:close/>
                </a:path>
              </a:pathLst>
            </a:cu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1" name="Rectangle: Rounded Corners 20">
              <a:extLst>
                <a:ext uri="{FF2B5EF4-FFF2-40B4-BE49-F238E27FC236}">
                  <a16:creationId xmlns:a16="http://schemas.microsoft.com/office/drawing/2014/main" xmlns="" id="{649CFB4E-AD18-47F3-9C74-959E15D80823}"/>
                </a:ext>
              </a:extLst>
            </p:cNvPr>
            <p:cNvSpPr/>
            <p:nvPr/>
          </p:nvSpPr>
          <p:spPr>
            <a:xfrm>
              <a:off x="1317006" y="1580689"/>
              <a:ext cx="2304256" cy="295672"/>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3" name="Group 22">
            <a:extLst>
              <a:ext uri="{FF2B5EF4-FFF2-40B4-BE49-F238E27FC236}">
                <a16:creationId xmlns:a16="http://schemas.microsoft.com/office/drawing/2014/main" xmlns="" id="{B2F84774-2386-4C67-BFC4-0B962C9CB1AB}"/>
              </a:ext>
            </a:extLst>
          </p:cNvPr>
          <p:cNvGrpSpPr/>
          <p:nvPr/>
        </p:nvGrpSpPr>
        <p:grpSpPr>
          <a:xfrm>
            <a:off x="4649216" y="1473237"/>
            <a:ext cx="2893568" cy="4358765"/>
            <a:chOff x="1056640" y="1534969"/>
            <a:chExt cx="2893568" cy="4358765"/>
          </a:xfrm>
        </p:grpSpPr>
        <p:sp>
          <p:nvSpPr>
            <p:cNvPr id="24" name="Freeform: Shape 23">
              <a:extLst>
                <a:ext uri="{FF2B5EF4-FFF2-40B4-BE49-F238E27FC236}">
                  <a16:creationId xmlns:a16="http://schemas.microsoft.com/office/drawing/2014/main" xmlns="" id="{29CD2887-A65C-4813-A7EC-24616F148CA8}"/>
                </a:ext>
              </a:extLst>
            </p:cNvPr>
            <p:cNvSpPr/>
            <p:nvPr/>
          </p:nvSpPr>
          <p:spPr>
            <a:xfrm>
              <a:off x="1056640" y="1534969"/>
              <a:ext cx="2893568" cy="4358765"/>
            </a:xfrm>
            <a:custGeom>
              <a:avLst/>
              <a:gdLst>
                <a:gd name="connsiteX0" fmla="*/ 394844 w 2893568"/>
                <a:gd name="connsiteY0" fmla="*/ 0 h 3776265"/>
                <a:gd name="connsiteX1" fmla="*/ 2433132 w 2893568"/>
                <a:gd name="connsiteY1" fmla="*/ 0 h 3776265"/>
                <a:gd name="connsiteX2" fmla="*/ 2609495 w 2893568"/>
                <a:gd name="connsiteY2" fmla="*/ 143740 h 3776265"/>
                <a:gd name="connsiteX3" fmla="*/ 2612088 w 2893568"/>
                <a:gd name="connsiteY3" fmla="*/ 169465 h 3776265"/>
                <a:gd name="connsiteX4" fmla="*/ 2893568 w 2893568"/>
                <a:gd name="connsiteY4" fmla="*/ 169465 h 3776265"/>
                <a:gd name="connsiteX5" fmla="*/ 2893568 w 2893568"/>
                <a:gd name="connsiteY5" fmla="*/ 3776265 h 3776265"/>
                <a:gd name="connsiteX6" fmla="*/ 0 w 2893568"/>
                <a:gd name="connsiteY6" fmla="*/ 3776265 h 3776265"/>
                <a:gd name="connsiteX7" fmla="*/ 0 w 2893568"/>
                <a:gd name="connsiteY7" fmla="*/ 169465 h 3776265"/>
                <a:gd name="connsiteX8" fmla="*/ 215888 w 2893568"/>
                <a:gd name="connsiteY8" fmla="*/ 169465 h 3776265"/>
                <a:gd name="connsiteX9" fmla="*/ 218481 w 2893568"/>
                <a:gd name="connsiteY9" fmla="*/ 143740 h 3776265"/>
                <a:gd name="connsiteX10" fmla="*/ 394844 w 2893568"/>
                <a:gd name="connsiteY10" fmla="*/ 0 h 377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3568" h="3776265">
                  <a:moveTo>
                    <a:pt x="394844" y="0"/>
                  </a:moveTo>
                  <a:lnTo>
                    <a:pt x="2433132" y="0"/>
                  </a:lnTo>
                  <a:cubicBezTo>
                    <a:pt x="2520126" y="0"/>
                    <a:pt x="2592708" y="61708"/>
                    <a:pt x="2609495" y="143740"/>
                  </a:cubicBezTo>
                  <a:lnTo>
                    <a:pt x="2612088" y="169465"/>
                  </a:lnTo>
                  <a:lnTo>
                    <a:pt x="2893568" y="169465"/>
                  </a:lnTo>
                  <a:lnTo>
                    <a:pt x="2893568" y="3776265"/>
                  </a:lnTo>
                  <a:lnTo>
                    <a:pt x="0" y="3776265"/>
                  </a:lnTo>
                  <a:lnTo>
                    <a:pt x="0" y="169465"/>
                  </a:lnTo>
                  <a:lnTo>
                    <a:pt x="215888" y="169465"/>
                  </a:lnTo>
                  <a:lnTo>
                    <a:pt x="218481" y="143740"/>
                  </a:lnTo>
                  <a:cubicBezTo>
                    <a:pt x="235268" y="61708"/>
                    <a:pt x="307850" y="0"/>
                    <a:pt x="394844" y="0"/>
                  </a:cubicBezTo>
                  <a:close/>
                </a:path>
              </a:pathLst>
            </a:cu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5" name="Rectangle: Rounded Corners 24">
              <a:extLst>
                <a:ext uri="{FF2B5EF4-FFF2-40B4-BE49-F238E27FC236}">
                  <a16:creationId xmlns:a16="http://schemas.microsoft.com/office/drawing/2014/main" xmlns="" id="{30632727-E703-42E7-811D-B30E7A1FDE05}"/>
                </a:ext>
              </a:extLst>
            </p:cNvPr>
            <p:cNvSpPr/>
            <p:nvPr/>
          </p:nvSpPr>
          <p:spPr>
            <a:xfrm>
              <a:off x="1317006" y="1580689"/>
              <a:ext cx="2304256" cy="295672"/>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6" name="Group 25">
            <a:extLst>
              <a:ext uri="{FF2B5EF4-FFF2-40B4-BE49-F238E27FC236}">
                <a16:creationId xmlns:a16="http://schemas.microsoft.com/office/drawing/2014/main" xmlns="" id="{98D875CE-B412-4D4E-815F-EABA7686CF3D}"/>
              </a:ext>
            </a:extLst>
          </p:cNvPr>
          <p:cNvGrpSpPr/>
          <p:nvPr/>
        </p:nvGrpSpPr>
        <p:grpSpPr>
          <a:xfrm>
            <a:off x="7746588" y="1470344"/>
            <a:ext cx="2893568" cy="4358765"/>
            <a:chOff x="1056640" y="1534969"/>
            <a:chExt cx="2893568" cy="4358765"/>
          </a:xfrm>
        </p:grpSpPr>
        <p:sp>
          <p:nvSpPr>
            <p:cNvPr id="27" name="Freeform: Shape 26">
              <a:extLst>
                <a:ext uri="{FF2B5EF4-FFF2-40B4-BE49-F238E27FC236}">
                  <a16:creationId xmlns:a16="http://schemas.microsoft.com/office/drawing/2014/main" xmlns="" id="{BFB8F075-823A-4BB6-9CDB-F8CFA2ACF109}"/>
                </a:ext>
              </a:extLst>
            </p:cNvPr>
            <p:cNvSpPr/>
            <p:nvPr/>
          </p:nvSpPr>
          <p:spPr>
            <a:xfrm>
              <a:off x="1056640" y="1534969"/>
              <a:ext cx="2893568" cy="4358765"/>
            </a:xfrm>
            <a:custGeom>
              <a:avLst/>
              <a:gdLst>
                <a:gd name="connsiteX0" fmla="*/ 394844 w 2893568"/>
                <a:gd name="connsiteY0" fmla="*/ 0 h 3776265"/>
                <a:gd name="connsiteX1" fmla="*/ 2433132 w 2893568"/>
                <a:gd name="connsiteY1" fmla="*/ 0 h 3776265"/>
                <a:gd name="connsiteX2" fmla="*/ 2609495 w 2893568"/>
                <a:gd name="connsiteY2" fmla="*/ 143740 h 3776265"/>
                <a:gd name="connsiteX3" fmla="*/ 2612088 w 2893568"/>
                <a:gd name="connsiteY3" fmla="*/ 169465 h 3776265"/>
                <a:gd name="connsiteX4" fmla="*/ 2893568 w 2893568"/>
                <a:gd name="connsiteY4" fmla="*/ 169465 h 3776265"/>
                <a:gd name="connsiteX5" fmla="*/ 2893568 w 2893568"/>
                <a:gd name="connsiteY5" fmla="*/ 3776265 h 3776265"/>
                <a:gd name="connsiteX6" fmla="*/ 0 w 2893568"/>
                <a:gd name="connsiteY6" fmla="*/ 3776265 h 3776265"/>
                <a:gd name="connsiteX7" fmla="*/ 0 w 2893568"/>
                <a:gd name="connsiteY7" fmla="*/ 169465 h 3776265"/>
                <a:gd name="connsiteX8" fmla="*/ 215888 w 2893568"/>
                <a:gd name="connsiteY8" fmla="*/ 169465 h 3776265"/>
                <a:gd name="connsiteX9" fmla="*/ 218481 w 2893568"/>
                <a:gd name="connsiteY9" fmla="*/ 143740 h 3776265"/>
                <a:gd name="connsiteX10" fmla="*/ 394844 w 2893568"/>
                <a:gd name="connsiteY10" fmla="*/ 0 h 377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3568" h="3776265">
                  <a:moveTo>
                    <a:pt x="394844" y="0"/>
                  </a:moveTo>
                  <a:lnTo>
                    <a:pt x="2433132" y="0"/>
                  </a:lnTo>
                  <a:cubicBezTo>
                    <a:pt x="2520126" y="0"/>
                    <a:pt x="2592708" y="61708"/>
                    <a:pt x="2609495" y="143740"/>
                  </a:cubicBezTo>
                  <a:lnTo>
                    <a:pt x="2612088" y="169465"/>
                  </a:lnTo>
                  <a:lnTo>
                    <a:pt x="2893568" y="169465"/>
                  </a:lnTo>
                  <a:lnTo>
                    <a:pt x="2893568" y="3776265"/>
                  </a:lnTo>
                  <a:lnTo>
                    <a:pt x="0" y="3776265"/>
                  </a:lnTo>
                  <a:lnTo>
                    <a:pt x="0" y="169465"/>
                  </a:lnTo>
                  <a:lnTo>
                    <a:pt x="215888" y="169465"/>
                  </a:lnTo>
                  <a:lnTo>
                    <a:pt x="218481" y="143740"/>
                  </a:lnTo>
                  <a:cubicBezTo>
                    <a:pt x="235268" y="61708"/>
                    <a:pt x="307850" y="0"/>
                    <a:pt x="394844" y="0"/>
                  </a:cubicBezTo>
                  <a:close/>
                </a:path>
              </a:pathLst>
            </a:cu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8" name="Rectangle: Rounded Corners 27">
              <a:extLst>
                <a:ext uri="{FF2B5EF4-FFF2-40B4-BE49-F238E27FC236}">
                  <a16:creationId xmlns:a16="http://schemas.microsoft.com/office/drawing/2014/main" xmlns="" id="{B4BFBDF9-79C9-4CA9-A2C6-1A7570F2E05D}"/>
                </a:ext>
              </a:extLst>
            </p:cNvPr>
            <p:cNvSpPr/>
            <p:nvPr/>
          </p:nvSpPr>
          <p:spPr>
            <a:xfrm>
              <a:off x="1317006" y="1580689"/>
              <a:ext cx="2304256" cy="295672"/>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9" name="TextBox 28">
            <a:extLst>
              <a:ext uri="{FF2B5EF4-FFF2-40B4-BE49-F238E27FC236}">
                <a16:creationId xmlns:a16="http://schemas.microsoft.com/office/drawing/2014/main" xmlns="" id="{0020544C-22EC-4F56-ADAF-E8A3C01CB52B}"/>
              </a:ext>
            </a:extLst>
          </p:cNvPr>
          <p:cNvSpPr txBox="1"/>
          <p:nvPr/>
        </p:nvSpPr>
        <p:spPr>
          <a:xfrm>
            <a:off x="1879481" y="1530532"/>
            <a:ext cx="2263779" cy="261610"/>
          </a:xfrm>
          <a:prstGeom prst="rect">
            <a:avLst/>
          </a:prstGeom>
          <a:noFill/>
        </p:spPr>
        <p:txBody>
          <a:bodyPr wrap="square" rtlCol="0">
            <a:spAutoFit/>
          </a:bodyPr>
          <a:lstStyle/>
          <a:p>
            <a:r>
              <a:rPr lang="en-IN" sz="1100" b="1" spc="300" dirty="0">
                <a:solidFill>
                  <a:schemeClr val="bg1"/>
                </a:solidFill>
                <a:latin typeface="Times New Roman" panose="02020603050405020304" pitchFamily="18" charset="0"/>
                <a:cs typeface="Times New Roman" panose="02020603050405020304" pitchFamily="18" charset="0"/>
              </a:rPr>
              <a:t>PLATINUM SPONSER</a:t>
            </a:r>
          </a:p>
        </p:txBody>
      </p:sp>
      <p:sp>
        <p:nvSpPr>
          <p:cNvPr id="30" name="TextBox 29">
            <a:extLst>
              <a:ext uri="{FF2B5EF4-FFF2-40B4-BE49-F238E27FC236}">
                <a16:creationId xmlns:a16="http://schemas.microsoft.com/office/drawing/2014/main" xmlns="" id="{C566DD36-F4F7-43C4-8180-E2D462BC6E74}"/>
              </a:ext>
            </a:extLst>
          </p:cNvPr>
          <p:cNvSpPr txBox="1"/>
          <p:nvPr/>
        </p:nvSpPr>
        <p:spPr>
          <a:xfrm>
            <a:off x="4950059" y="1518957"/>
            <a:ext cx="2263779" cy="261610"/>
          </a:xfrm>
          <a:prstGeom prst="rect">
            <a:avLst/>
          </a:prstGeom>
          <a:noFill/>
        </p:spPr>
        <p:txBody>
          <a:bodyPr wrap="square" rtlCol="0">
            <a:spAutoFit/>
          </a:bodyPr>
          <a:lstStyle/>
          <a:p>
            <a:pPr algn="ctr"/>
            <a:r>
              <a:rPr lang="en-IN" sz="1100" b="1" spc="300" dirty="0">
                <a:solidFill>
                  <a:schemeClr val="bg1"/>
                </a:solidFill>
                <a:latin typeface="Times New Roman" panose="02020603050405020304" pitchFamily="18" charset="0"/>
                <a:cs typeface="Times New Roman" panose="02020603050405020304" pitchFamily="18" charset="0"/>
              </a:rPr>
              <a:t>GOLD SPONSER</a:t>
            </a:r>
          </a:p>
        </p:txBody>
      </p:sp>
      <p:sp>
        <p:nvSpPr>
          <p:cNvPr id="31" name="TextBox 30">
            <a:extLst>
              <a:ext uri="{FF2B5EF4-FFF2-40B4-BE49-F238E27FC236}">
                <a16:creationId xmlns:a16="http://schemas.microsoft.com/office/drawing/2014/main" xmlns="" id="{87655F0C-C667-45D5-A5D0-F315FF7EE4D0}"/>
              </a:ext>
            </a:extLst>
          </p:cNvPr>
          <p:cNvSpPr txBox="1"/>
          <p:nvPr/>
        </p:nvSpPr>
        <p:spPr>
          <a:xfrm>
            <a:off x="8042432" y="1533881"/>
            <a:ext cx="2263779" cy="261610"/>
          </a:xfrm>
          <a:prstGeom prst="rect">
            <a:avLst/>
          </a:prstGeom>
          <a:noFill/>
        </p:spPr>
        <p:txBody>
          <a:bodyPr wrap="square" rtlCol="0">
            <a:spAutoFit/>
          </a:bodyPr>
          <a:lstStyle/>
          <a:p>
            <a:pPr algn="ctr"/>
            <a:r>
              <a:rPr lang="en-IN" sz="1100" b="1" spc="300" dirty="0">
                <a:solidFill>
                  <a:schemeClr val="bg1"/>
                </a:solidFill>
                <a:latin typeface="Times New Roman" panose="02020603050405020304" pitchFamily="18" charset="0"/>
                <a:cs typeface="Times New Roman" panose="02020603050405020304" pitchFamily="18" charset="0"/>
              </a:rPr>
              <a:t>SILVER SPONSER</a:t>
            </a:r>
          </a:p>
        </p:txBody>
      </p:sp>
      <p:sp>
        <p:nvSpPr>
          <p:cNvPr id="32" name="TextBox 31">
            <a:extLst>
              <a:ext uri="{FF2B5EF4-FFF2-40B4-BE49-F238E27FC236}">
                <a16:creationId xmlns:a16="http://schemas.microsoft.com/office/drawing/2014/main" xmlns="" id="{8706C842-AECE-4855-82D2-0CCBFB51A74A}"/>
              </a:ext>
            </a:extLst>
          </p:cNvPr>
          <p:cNvSpPr txBox="1"/>
          <p:nvPr/>
        </p:nvSpPr>
        <p:spPr>
          <a:xfrm>
            <a:off x="1570748" y="1924195"/>
            <a:ext cx="2893568" cy="3933384"/>
          </a:xfrm>
          <a:prstGeom prst="rect">
            <a:avLst/>
          </a:prstGeom>
          <a:noFill/>
        </p:spPr>
        <p:txBody>
          <a:bodyPr wrap="square" rtlCol="0">
            <a:spAutoFit/>
          </a:bodyPr>
          <a:lstStyle/>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Three Corporate Sponsored Workshop slots (audio visual included)</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Two complimentary exhibit booths, with priority to purchase exhibition space and choose booth location (3X3 Sqm each both size)</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Four complimentary registrations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Logo recognition on congress website front page with link and logo recognition on congress sponsorship page, logo recognition on social media and all offline printing materials including conference backdrops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One A4 color advertisement in the congress Program or Book of Abstracts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Three inserts provided by the sponsor in the congress delegate bags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One post congress Email message to consented congress registrants up to 60 days after the congress (content to be provided by the sponsor)</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25% off the cost of two additional purchased</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sponsorship items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20% Waiver on Sponsorship for any of our</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next year conferences</a:t>
            </a:r>
            <a:endParaRPr lang="en-IN" sz="104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76FEA41E-B7B8-41D1-9E25-03075C00C72C}"/>
              </a:ext>
            </a:extLst>
          </p:cNvPr>
          <p:cNvSpPr txBox="1"/>
          <p:nvPr/>
        </p:nvSpPr>
        <p:spPr>
          <a:xfrm>
            <a:off x="4649216" y="1898618"/>
            <a:ext cx="2893568" cy="3933384"/>
          </a:xfrm>
          <a:prstGeom prst="rect">
            <a:avLst/>
          </a:prstGeom>
          <a:noFill/>
        </p:spPr>
        <p:txBody>
          <a:bodyPr wrap="square" rtlCol="0">
            <a:spAutoFit/>
          </a:bodyPr>
          <a:lstStyle/>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Two Corporate Sponsored Workshop slot (audio visual included)</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An opportunity to sponsor 5 Poster Presentation Awards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Two complimentary exhibit booth, with priority to purchase exhibition space and choose booth location (Booth size 3X3 Sqm)</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Two complimentary congress registrations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Logo recognition on congress website front page with link and logo recognition on congress sponsorship page, logo recognition on social media and all offline printing materials including conference backdrops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One A4 color advertisement in the congress Program or Book of Abstracts (excluding cover pages)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Two inserts provided by the sponsor in the congress delegate bags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One post congress Email message to consented congress registrants up to 40 days after the congress (content to be provided by the sponsor)</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20% Waiver on Sponsorship for any of our next year conferences</a:t>
            </a:r>
            <a:endParaRPr lang="en-IN" sz="104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F125C8A5-20C8-4F25-BAD9-B917F7CC178B}"/>
              </a:ext>
            </a:extLst>
          </p:cNvPr>
          <p:cNvSpPr txBox="1"/>
          <p:nvPr/>
        </p:nvSpPr>
        <p:spPr>
          <a:xfrm>
            <a:off x="7756348" y="1910193"/>
            <a:ext cx="2893568" cy="2973122"/>
          </a:xfrm>
          <a:prstGeom prst="rect">
            <a:avLst/>
          </a:prstGeom>
          <a:noFill/>
        </p:spPr>
        <p:txBody>
          <a:bodyPr wrap="square" rtlCol="0">
            <a:spAutoFit/>
          </a:bodyPr>
          <a:lstStyle/>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Two complimentary congress registrations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An opportunity to sponsor 3 Poster Presentation Awards.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One complimentary exhibit booth with priority to purchase exhibition space and choose booth location (Booth size 3X3 Sqm)</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Logo recognition on congress website front page with link and logo recognition on congress sponsorship page, logo recognition on social media and all offline printing materials including conference backdrops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One A4 color advertisement in the congress Program or Book of Abstracts (excluding cover pages)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One insert provided by the sponsor in the congress delegate bags</a:t>
            </a:r>
          </a:p>
          <a:p>
            <a:pPr marL="171450" indent="-171450">
              <a:buFont typeface="Arial" panose="020B0604020202020204" pitchFamily="34" charset="0"/>
              <a:buChar char="•"/>
            </a:pPr>
            <a:r>
              <a:rPr lang="en-US" sz="1040" dirty="0">
                <a:latin typeface="Times New Roman" panose="02020603050405020304" pitchFamily="18" charset="0"/>
                <a:cs typeface="Times New Roman" panose="02020603050405020304" pitchFamily="18" charset="0"/>
              </a:rPr>
              <a:t>10% Waiver on Sponsorship for any of our next year conferences</a:t>
            </a:r>
            <a:endParaRPr lang="en-IN" sz="104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59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4ACBD73-1C59-4D02-850B-8266BB9DC240}"/>
              </a:ext>
            </a:extLst>
          </p:cNvPr>
          <p:cNvSpPr/>
          <p:nvPr/>
        </p:nvSpPr>
        <p:spPr>
          <a:xfrm>
            <a:off x="0" y="0"/>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370A519E-557A-433B-948A-2918BAD3F65A}"/>
              </a:ext>
            </a:extLst>
          </p:cNvPr>
          <p:cNvSpPr/>
          <p:nvPr/>
        </p:nvSpPr>
        <p:spPr>
          <a:xfrm>
            <a:off x="739248" y="729205"/>
            <a:ext cx="10713504" cy="537817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IN" dirty="0"/>
          </a:p>
        </p:txBody>
      </p:sp>
      <p:pic>
        <p:nvPicPr>
          <p:cNvPr id="7" name="Picture 6">
            <a:extLst>
              <a:ext uri="{FF2B5EF4-FFF2-40B4-BE49-F238E27FC236}">
                <a16:creationId xmlns:a16="http://schemas.microsoft.com/office/drawing/2014/main" xmlns="" id="{E66F8BDB-0D5D-474B-A148-3E9E87CC6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10" name="Rectangle: Top Corners Rounded 9">
            <a:extLst>
              <a:ext uri="{FF2B5EF4-FFF2-40B4-BE49-F238E27FC236}">
                <a16:creationId xmlns:a16="http://schemas.microsoft.com/office/drawing/2014/main" xmlns="" id="{D1044A7F-4900-49D0-8843-06385308E0A2}"/>
              </a:ext>
            </a:extLst>
          </p:cNvPr>
          <p:cNvSpPr/>
          <p:nvPr/>
        </p:nvSpPr>
        <p:spPr>
          <a:xfrm>
            <a:off x="1069926" y="928024"/>
            <a:ext cx="1899416" cy="360921"/>
          </a:xfrm>
          <a:prstGeom prst="round2SameRect">
            <a:avLst>
              <a:gd name="adj1" fmla="val 50000"/>
              <a:gd name="adj2" fmla="val 0"/>
            </a:avLst>
          </a:prstGeom>
          <a:solidFill>
            <a:schemeClr val="tx2">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3" name="Straight Connector 12">
            <a:extLst>
              <a:ext uri="{FF2B5EF4-FFF2-40B4-BE49-F238E27FC236}">
                <a16:creationId xmlns:a16="http://schemas.microsoft.com/office/drawing/2014/main" xmlns="" id="{53EB1B97-D0C7-4519-8A87-605157F4EA39}"/>
              </a:ext>
            </a:extLst>
          </p:cNvPr>
          <p:cNvCxnSpPr>
            <a:cxnSpLocks/>
          </p:cNvCxnSpPr>
          <p:nvPr/>
        </p:nvCxnSpPr>
        <p:spPr>
          <a:xfrm>
            <a:off x="1069926" y="1288945"/>
            <a:ext cx="720597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628ED74C-37A9-4D6D-B1ED-B7090755281E}"/>
              </a:ext>
            </a:extLst>
          </p:cNvPr>
          <p:cNvSpPr txBox="1"/>
          <p:nvPr/>
        </p:nvSpPr>
        <p:spPr>
          <a:xfrm>
            <a:off x="1218462" y="970872"/>
            <a:ext cx="1603396" cy="307777"/>
          </a:xfrm>
          <a:prstGeom prst="rect">
            <a:avLst/>
          </a:prstGeom>
          <a:noFill/>
        </p:spPr>
        <p:txBody>
          <a:bodyPr wrap="square" rtlCol="0">
            <a:spAutoFit/>
          </a:bodyPr>
          <a:lstStyle/>
          <a:p>
            <a:r>
              <a:rPr lang="en-IN" sz="1400" b="1" spc="300" dirty="0">
                <a:solidFill>
                  <a:schemeClr val="bg1"/>
                </a:solidFill>
                <a:latin typeface="Times New Roman" panose="02020603050405020304" pitchFamily="18" charset="0"/>
                <a:cs typeface="Times New Roman" panose="02020603050405020304" pitchFamily="18" charset="0"/>
              </a:rPr>
              <a:t>EXHIBITOR</a:t>
            </a:r>
          </a:p>
        </p:txBody>
      </p:sp>
      <p:sp>
        <p:nvSpPr>
          <p:cNvPr id="15" name="TextBox 14">
            <a:extLst>
              <a:ext uri="{FF2B5EF4-FFF2-40B4-BE49-F238E27FC236}">
                <a16:creationId xmlns:a16="http://schemas.microsoft.com/office/drawing/2014/main" xmlns="" id="{5336E17C-FC3C-4730-B398-F07E8D73DB2F}"/>
              </a:ext>
            </a:extLst>
          </p:cNvPr>
          <p:cNvSpPr txBox="1"/>
          <p:nvPr/>
        </p:nvSpPr>
        <p:spPr>
          <a:xfrm>
            <a:off x="1069926" y="1402080"/>
            <a:ext cx="10085754"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 complimentary congress registrations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 exhibit booth (Booth size 3X3 Sqm)</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recognition on congress website including other offline &amp; online platforms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 speaking/workshop slot</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 insert provided by the sponsor in the congress delegate bags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10% Waiver on Sponsorship for any of our next year conferences</a:t>
            </a:r>
            <a:endParaRPr lang="en-IN" sz="1200" dirty="0">
              <a:latin typeface="Times New Roman" panose="02020603050405020304" pitchFamily="18" charset="0"/>
              <a:cs typeface="Times New Roman" panose="02020603050405020304" pitchFamily="18" charset="0"/>
            </a:endParaRPr>
          </a:p>
        </p:txBody>
      </p:sp>
      <p:sp>
        <p:nvSpPr>
          <p:cNvPr id="16" name="Rectangle: Top Corners Rounded 15">
            <a:extLst>
              <a:ext uri="{FF2B5EF4-FFF2-40B4-BE49-F238E27FC236}">
                <a16:creationId xmlns:a16="http://schemas.microsoft.com/office/drawing/2014/main" xmlns="" id="{EE2DCE38-6F8B-49C3-A2FE-9F17007AB925}"/>
              </a:ext>
            </a:extLst>
          </p:cNvPr>
          <p:cNvSpPr/>
          <p:nvPr/>
        </p:nvSpPr>
        <p:spPr>
          <a:xfrm>
            <a:off x="1069926" y="2848600"/>
            <a:ext cx="2764654" cy="360921"/>
          </a:xfrm>
          <a:prstGeom prst="round2SameRect">
            <a:avLst>
              <a:gd name="adj1" fmla="val 50000"/>
              <a:gd name="adj2" fmla="val 0"/>
            </a:avLst>
          </a:prstGeom>
          <a:solidFill>
            <a:schemeClr val="tx2">
              <a:lumMod val="75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7" name="Straight Connector 16">
            <a:extLst>
              <a:ext uri="{FF2B5EF4-FFF2-40B4-BE49-F238E27FC236}">
                <a16:creationId xmlns:a16="http://schemas.microsoft.com/office/drawing/2014/main" xmlns="" id="{B133C97D-72E4-4C65-BD70-C3597C5B0999}"/>
              </a:ext>
            </a:extLst>
          </p:cNvPr>
          <p:cNvCxnSpPr>
            <a:cxnSpLocks/>
          </p:cNvCxnSpPr>
          <p:nvPr/>
        </p:nvCxnSpPr>
        <p:spPr>
          <a:xfrm>
            <a:off x="1069926" y="3209521"/>
            <a:ext cx="720597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17972338-8760-4F7E-A9FC-B94D7BC2E106}"/>
              </a:ext>
            </a:extLst>
          </p:cNvPr>
          <p:cNvSpPr txBox="1"/>
          <p:nvPr/>
        </p:nvSpPr>
        <p:spPr>
          <a:xfrm>
            <a:off x="1218461" y="2891448"/>
            <a:ext cx="2616119" cy="307777"/>
          </a:xfrm>
          <a:prstGeom prst="rect">
            <a:avLst/>
          </a:prstGeom>
          <a:noFill/>
        </p:spPr>
        <p:txBody>
          <a:bodyPr wrap="square" rtlCol="0">
            <a:spAutoFit/>
          </a:bodyPr>
          <a:lstStyle/>
          <a:p>
            <a:r>
              <a:rPr lang="en-IN" sz="1400" b="1" spc="300" dirty="0">
                <a:solidFill>
                  <a:schemeClr val="bg1"/>
                </a:solidFill>
                <a:latin typeface="Times New Roman" panose="02020603050405020304" pitchFamily="18" charset="0"/>
                <a:cs typeface="Times New Roman" panose="02020603050405020304" pitchFamily="18" charset="0"/>
              </a:rPr>
              <a:t>LANYARD SPONSOR</a:t>
            </a:r>
          </a:p>
        </p:txBody>
      </p:sp>
      <p:sp>
        <p:nvSpPr>
          <p:cNvPr id="21" name="TextBox 20">
            <a:extLst>
              <a:ext uri="{FF2B5EF4-FFF2-40B4-BE49-F238E27FC236}">
                <a16:creationId xmlns:a16="http://schemas.microsoft.com/office/drawing/2014/main" xmlns="" id="{B788A229-7389-41E9-B485-5299B3DDDD93}"/>
              </a:ext>
            </a:extLst>
          </p:cNvPr>
          <p:cNvSpPr txBox="1"/>
          <p:nvPr/>
        </p:nvSpPr>
        <p:spPr>
          <a:xfrm>
            <a:off x="1053122" y="3324157"/>
            <a:ext cx="7450798"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Want to see your company logo on every attendee? Then the lanyard sponsorship is for you. Lanyards (also known as </a:t>
            </a:r>
          </a:p>
          <a:p>
            <a:r>
              <a:rPr lang="en-US" sz="1200" dirty="0">
                <a:latin typeface="Times New Roman" panose="02020603050405020304" pitchFamily="18" charset="0"/>
                <a:cs typeface="Times New Roman" panose="02020603050405020304" pitchFamily="18" charset="0"/>
              </a:rPr>
              <a:t>neck cords) hold each name badge and are constantly visible.</a:t>
            </a:r>
          </a:p>
          <a:p>
            <a:r>
              <a:rPr lang="en-US" sz="1200" b="1" dirty="0">
                <a:latin typeface="Times New Roman" panose="02020603050405020304" pitchFamily="18" charset="0"/>
                <a:cs typeface="Times New Roman" panose="02020603050405020304" pitchFamily="18" charset="0"/>
              </a:rPr>
              <a:t>Benefits include:</a:t>
            </a:r>
          </a:p>
          <a:p>
            <a:r>
              <a:rPr lang="en-US" sz="1200" dirty="0">
                <a:latin typeface="Times New Roman" panose="02020603050405020304" pitchFamily="18" charset="0"/>
                <a:cs typeface="Times New Roman" panose="02020603050405020304" pitchFamily="18" charset="0"/>
              </a:rPr>
              <a:t>One-color sponsor logo on registration lanyard distributed to all meeting attendees</a:t>
            </a:r>
            <a:endParaRPr lang="en-IN" sz="1200" dirty="0">
              <a:latin typeface="Times New Roman" panose="02020603050405020304" pitchFamily="18" charset="0"/>
              <a:cs typeface="Times New Roman" panose="02020603050405020304" pitchFamily="18" charset="0"/>
            </a:endParaRPr>
          </a:p>
        </p:txBody>
      </p:sp>
      <p:sp>
        <p:nvSpPr>
          <p:cNvPr id="22" name="Rectangle: Top Corners Rounded 21">
            <a:extLst>
              <a:ext uri="{FF2B5EF4-FFF2-40B4-BE49-F238E27FC236}">
                <a16:creationId xmlns:a16="http://schemas.microsoft.com/office/drawing/2014/main" xmlns="" id="{204B0327-A692-40AA-A62B-CA9525B2EF6E}"/>
              </a:ext>
            </a:extLst>
          </p:cNvPr>
          <p:cNvSpPr/>
          <p:nvPr/>
        </p:nvSpPr>
        <p:spPr>
          <a:xfrm>
            <a:off x="1069926" y="4399540"/>
            <a:ext cx="3613834" cy="360921"/>
          </a:xfrm>
          <a:prstGeom prst="round2SameRect">
            <a:avLst>
              <a:gd name="adj1" fmla="val 50000"/>
              <a:gd name="adj2" fmla="val 0"/>
            </a:avLst>
          </a:prstGeom>
          <a:solidFill>
            <a:schemeClr val="tx2">
              <a:lumMod val="75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23" name="Straight Connector 22">
            <a:extLst>
              <a:ext uri="{FF2B5EF4-FFF2-40B4-BE49-F238E27FC236}">
                <a16:creationId xmlns:a16="http://schemas.microsoft.com/office/drawing/2014/main" xmlns="" id="{58DD154E-23C7-4AD2-897F-71CF551888FD}"/>
              </a:ext>
            </a:extLst>
          </p:cNvPr>
          <p:cNvCxnSpPr>
            <a:cxnSpLocks/>
          </p:cNvCxnSpPr>
          <p:nvPr/>
        </p:nvCxnSpPr>
        <p:spPr>
          <a:xfrm>
            <a:off x="1069926" y="4760461"/>
            <a:ext cx="720597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6448D390-424D-4DCE-8C80-9CC7BCF96D0D}"/>
              </a:ext>
            </a:extLst>
          </p:cNvPr>
          <p:cNvSpPr txBox="1"/>
          <p:nvPr/>
        </p:nvSpPr>
        <p:spPr>
          <a:xfrm>
            <a:off x="1218461" y="4442388"/>
            <a:ext cx="4146019" cy="307777"/>
          </a:xfrm>
          <a:prstGeom prst="rect">
            <a:avLst/>
          </a:prstGeom>
          <a:noFill/>
        </p:spPr>
        <p:txBody>
          <a:bodyPr wrap="square" rtlCol="0">
            <a:spAutoFit/>
          </a:bodyPr>
          <a:lstStyle/>
          <a:p>
            <a:r>
              <a:rPr lang="en-IN" sz="1400" b="1" spc="300" dirty="0">
                <a:solidFill>
                  <a:schemeClr val="bg1"/>
                </a:solidFill>
                <a:latin typeface="Times New Roman" panose="02020603050405020304" pitchFamily="18" charset="0"/>
                <a:cs typeface="Times New Roman" panose="02020603050405020304" pitchFamily="18" charset="0"/>
              </a:rPr>
              <a:t>DELEGATE BAG SPONSOR</a:t>
            </a:r>
          </a:p>
        </p:txBody>
      </p:sp>
      <p:sp>
        <p:nvSpPr>
          <p:cNvPr id="25" name="TextBox 24">
            <a:extLst>
              <a:ext uri="{FF2B5EF4-FFF2-40B4-BE49-F238E27FC236}">
                <a16:creationId xmlns:a16="http://schemas.microsoft.com/office/drawing/2014/main" xmlns="" id="{B0C7823C-9825-48C2-963B-1E7C39033836}"/>
              </a:ext>
            </a:extLst>
          </p:cNvPr>
          <p:cNvSpPr txBox="1"/>
          <p:nvPr/>
        </p:nvSpPr>
        <p:spPr>
          <a:xfrm>
            <a:off x="1053122" y="4920817"/>
            <a:ext cx="10085754"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One-color sponsor logo on conference bags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 complimentary meeting registrations for all three days</a:t>
            </a:r>
            <a:endParaRPr lang="en-IN" sz="12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C9DAF5AF-8DF9-43C9-A224-C33D1BD8FE06}"/>
              </a:ext>
            </a:extLst>
          </p:cNvPr>
          <p:cNvSpPr/>
          <p:nvPr/>
        </p:nvSpPr>
        <p:spPr>
          <a:xfrm>
            <a:off x="9692640" y="729205"/>
            <a:ext cx="1760112" cy="5378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lumMod val="10000"/>
                </a:schemeClr>
              </a:solidFill>
            </a:endParaRPr>
          </a:p>
        </p:txBody>
      </p:sp>
      <p:sp>
        <p:nvSpPr>
          <p:cNvPr id="27" name="TextBox 26">
            <a:extLst>
              <a:ext uri="{FF2B5EF4-FFF2-40B4-BE49-F238E27FC236}">
                <a16:creationId xmlns:a16="http://schemas.microsoft.com/office/drawing/2014/main" xmlns="" id="{A5EDDBB8-31E9-43CB-B68F-FF166DED4EA9}"/>
              </a:ext>
            </a:extLst>
          </p:cNvPr>
          <p:cNvSpPr txBox="1"/>
          <p:nvPr/>
        </p:nvSpPr>
        <p:spPr>
          <a:xfrm rot="16200000">
            <a:off x="7932686" y="3238269"/>
            <a:ext cx="5356752" cy="338554"/>
          </a:xfrm>
          <a:prstGeom prst="rect">
            <a:avLst/>
          </a:prstGeom>
          <a:noFill/>
        </p:spPr>
        <p:txBody>
          <a:bodyPr wrap="square" rtlCol="0">
            <a:spAutoFit/>
          </a:bodyPr>
          <a:lstStyle/>
          <a:p>
            <a:pPr algn="ctr"/>
            <a:r>
              <a:rPr lang="en-US" sz="1600" b="1" kern="2000" spc="600" dirty="0" smtClean="0">
                <a:solidFill>
                  <a:schemeClr val="bg1"/>
                </a:solidFill>
                <a:latin typeface="Times New Roman" panose="02020603050405020304" pitchFamily="18" charset="0"/>
                <a:cs typeface="Times New Roman" panose="02020603050405020304" pitchFamily="18" charset="0"/>
              </a:rPr>
              <a:t>Infectious Diseases</a:t>
            </a:r>
            <a:r>
              <a:rPr lang="en-US" sz="1600" b="1" kern="2000" spc="600" dirty="0" smtClean="0">
                <a:solidFill>
                  <a:schemeClr val="bg1"/>
                </a:solidFill>
                <a:latin typeface="Times New Roman" panose="02020603050405020304" pitchFamily="18" charset="0"/>
                <a:cs typeface="Times New Roman" panose="02020603050405020304" pitchFamily="18" charset="0"/>
              </a:rPr>
              <a:t> 2023</a:t>
            </a:r>
            <a:endParaRPr lang="en-IN" sz="1600" b="1" kern="2000" spc="600" dirty="0">
              <a:solidFill>
                <a:schemeClr val="bg1"/>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9D94F19F-D3EE-446C-A9E1-C300A19199DF}"/>
              </a:ext>
            </a:extLst>
          </p:cNvPr>
          <p:cNvSpPr txBox="1"/>
          <p:nvPr/>
        </p:nvSpPr>
        <p:spPr>
          <a:xfrm>
            <a:off x="5255046" y="5530467"/>
            <a:ext cx="4437593" cy="630942"/>
          </a:xfrm>
          <a:prstGeom prst="rect">
            <a:avLst/>
          </a:prstGeom>
          <a:noFill/>
        </p:spPr>
        <p:txBody>
          <a:bodyPr wrap="square" rtlCol="0">
            <a:spAutoFit/>
          </a:bodyPr>
          <a:lstStyle/>
          <a:p>
            <a:r>
              <a:rPr lang="en-IN" sz="1400" b="1" dirty="0" smtClean="0">
                <a:solidFill>
                  <a:schemeClr val="bg2">
                    <a:lumMod val="25000"/>
                  </a:schemeClr>
                </a:solidFill>
                <a:latin typeface="Times New Roman" panose="02020603050405020304" pitchFamily="18" charset="0"/>
                <a:cs typeface="Times New Roman" panose="02020603050405020304" pitchFamily="18" charset="0"/>
              </a:rPr>
              <a:t>https</a:t>
            </a:r>
            <a:r>
              <a:rPr lang="en-IN" sz="1400" b="1" dirty="0">
                <a:solidFill>
                  <a:schemeClr val="bg2">
                    <a:lumMod val="25000"/>
                  </a:schemeClr>
                </a:solidFill>
                <a:latin typeface="Times New Roman" panose="02020603050405020304" pitchFamily="18" charset="0"/>
                <a:cs typeface="Times New Roman" panose="02020603050405020304" pitchFamily="18" charset="0"/>
              </a:rPr>
              <a:t>://infectiousdiseases.microbiologyconferences.com/</a:t>
            </a:r>
            <a:endParaRPr lang="en-IN" sz="1400" i="1" dirty="0">
              <a:solidFill>
                <a:schemeClr val="bg2">
                  <a:lumMod val="25000"/>
                </a:schemeClr>
              </a:solidFill>
              <a:latin typeface="Times New Roman" panose="02020603050405020304" pitchFamily="18" charset="0"/>
              <a:cs typeface="Times New Roman" panose="02020603050405020304" pitchFamily="18" charset="0"/>
            </a:endParaRPr>
          </a:p>
          <a:p>
            <a:pPr algn="r">
              <a:lnSpc>
                <a:spcPct val="150000"/>
              </a:lnSpc>
            </a:pPr>
            <a:endParaRPr lang="en-IN" sz="1400"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40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D8A9BEE-C4EF-4532-A6D7-9B9956679749}"/>
              </a:ext>
            </a:extLst>
          </p:cNvPr>
          <p:cNvSpPr/>
          <p:nvPr/>
        </p:nvSpPr>
        <p:spPr>
          <a:xfrm>
            <a:off x="0" y="0"/>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xmlns="" id="{1DB208ED-9FE8-42D4-800D-67225DCE97DB}"/>
              </a:ext>
            </a:extLst>
          </p:cNvPr>
          <p:cNvSpPr/>
          <p:nvPr/>
        </p:nvSpPr>
        <p:spPr>
          <a:xfrm>
            <a:off x="739247" y="774885"/>
            <a:ext cx="10713504" cy="537817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IN" dirty="0"/>
          </a:p>
        </p:txBody>
      </p:sp>
      <p:pic>
        <p:nvPicPr>
          <p:cNvPr id="6" name="Picture 5">
            <a:extLst>
              <a:ext uri="{FF2B5EF4-FFF2-40B4-BE49-F238E27FC236}">
                <a16:creationId xmlns:a16="http://schemas.microsoft.com/office/drawing/2014/main" xmlns="" id="{A568EFE1-D3C5-404F-A838-13F4043BD2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7" name="Rectangle: Top Corners Rounded 6">
            <a:extLst>
              <a:ext uri="{FF2B5EF4-FFF2-40B4-BE49-F238E27FC236}">
                <a16:creationId xmlns:a16="http://schemas.microsoft.com/office/drawing/2014/main" xmlns="" id="{954BC6C8-8CD0-48B7-9E1C-096A5B83E06F}"/>
              </a:ext>
            </a:extLst>
          </p:cNvPr>
          <p:cNvSpPr/>
          <p:nvPr/>
        </p:nvSpPr>
        <p:spPr>
          <a:xfrm>
            <a:off x="1069926" y="928024"/>
            <a:ext cx="3952978" cy="360921"/>
          </a:xfrm>
          <a:prstGeom prst="round2SameRect">
            <a:avLst>
              <a:gd name="adj1" fmla="val 50000"/>
              <a:gd name="adj2" fmla="val 0"/>
            </a:avLst>
          </a:prstGeom>
          <a:solidFill>
            <a:schemeClr val="tx2">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8" name="Straight Connector 7">
            <a:extLst>
              <a:ext uri="{FF2B5EF4-FFF2-40B4-BE49-F238E27FC236}">
                <a16:creationId xmlns:a16="http://schemas.microsoft.com/office/drawing/2014/main" xmlns="" id="{ED082E08-D0DA-47C4-B3CC-AC42DFA1215D}"/>
              </a:ext>
            </a:extLst>
          </p:cNvPr>
          <p:cNvCxnSpPr>
            <a:cxnSpLocks/>
          </p:cNvCxnSpPr>
          <p:nvPr/>
        </p:nvCxnSpPr>
        <p:spPr>
          <a:xfrm>
            <a:off x="1069926" y="1288945"/>
            <a:ext cx="720597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1DFD6E4B-A26A-4912-853B-D56AD9390071}"/>
              </a:ext>
            </a:extLst>
          </p:cNvPr>
          <p:cNvSpPr txBox="1"/>
          <p:nvPr/>
        </p:nvSpPr>
        <p:spPr>
          <a:xfrm>
            <a:off x="1218462" y="970872"/>
            <a:ext cx="3952978" cy="307777"/>
          </a:xfrm>
          <a:prstGeom prst="rect">
            <a:avLst/>
          </a:prstGeom>
          <a:noFill/>
        </p:spPr>
        <p:txBody>
          <a:bodyPr wrap="square" rtlCol="0">
            <a:spAutoFit/>
          </a:bodyPr>
          <a:lstStyle/>
          <a:p>
            <a:r>
              <a:rPr lang="en-IN" sz="1400" b="1" spc="300" dirty="0">
                <a:solidFill>
                  <a:schemeClr val="bg1"/>
                </a:solidFill>
                <a:latin typeface="Times New Roman" panose="02020603050405020304" pitchFamily="18" charset="0"/>
                <a:cs typeface="Times New Roman" panose="02020603050405020304" pitchFamily="18" charset="0"/>
              </a:rPr>
              <a:t>KEYNOTE SPEAKER SPONSOR</a:t>
            </a:r>
          </a:p>
        </p:txBody>
      </p:sp>
      <p:sp>
        <p:nvSpPr>
          <p:cNvPr id="10" name="TextBox 9">
            <a:extLst>
              <a:ext uri="{FF2B5EF4-FFF2-40B4-BE49-F238E27FC236}">
                <a16:creationId xmlns:a16="http://schemas.microsoft.com/office/drawing/2014/main" xmlns="" id="{A4D27B05-EEE2-42CF-B0EF-1C8D12FCA2C6}"/>
              </a:ext>
            </a:extLst>
          </p:cNvPr>
          <p:cNvSpPr txBox="1"/>
          <p:nvPr/>
        </p:nvSpPr>
        <p:spPr>
          <a:xfrm>
            <a:off x="1069926" y="1402080"/>
            <a:ext cx="8622714"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This sponsorship associates your organization’s name with a high profile guest, and helps pay for speaker fees, travel stipends and honoraria. Though Organizing  Committee retains full responsibility for selecting plenary speakers, sponsors will be apprised of the group’s interests.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Opportunity to greet sponsored speaker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Acknowledgement at sponsored speaker’s plenary session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at plenary session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One-day complimentary meeting registration</a:t>
            </a:r>
            <a:endParaRPr lang="en-IN" sz="1200" dirty="0">
              <a:latin typeface="Times New Roman" panose="02020603050405020304" pitchFamily="18" charset="0"/>
              <a:cs typeface="Times New Roman" panose="02020603050405020304" pitchFamily="18" charset="0"/>
            </a:endParaRPr>
          </a:p>
        </p:txBody>
      </p:sp>
      <p:sp>
        <p:nvSpPr>
          <p:cNvPr id="11" name="Rectangle: Top Corners Rounded 10">
            <a:extLst>
              <a:ext uri="{FF2B5EF4-FFF2-40B4-BE49-F238E27FC236}">
                <a16:creationId xmlns:a16="http://schemas.microsoft.com/office/drawing/2014/main" xmlns="" id="{7523BEAD-11AF-47FB-932E-1F4F602AC962}"/>
              </a:ext>
            </a:extLst>
          </p:cNvPr>
          <p:cNvSpPr/>
          <p:nvPr/>
        </p:nvSpPr>
        <p:spPr>
          <a:xfrm>
            <a:off x="1069926" y="2848600"/>
            <a:ext cx="3217594" cy="360921"/>
          </a:xfrm>
          <a:prstGeom prst="round2SameRect">
            <a:avLst>
              <a:gd name="adj1" fmla="val 50000"/>
              <a:gd name="adj2" fmla="val 0"/>
            </a:avLst>
          </a:prstGeom>
          <a:solidFill>
            <a:schemeClr val="tx2">
              <a:lumMod val="75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2" name="Straight Connector 11">
            <a:extLst>
              <a:ext uri="{FF2B5EF4-FFF2-40B4-BE49-F238E27FC236}">
                <a16:creationId xmlns:a16="http://schemas.microsoft.com/office/drawing/2014/main" xmlns="" id="{25A7975B-87C3-48B5-8C3F-43F87FBE0424}"/>
              </a:ext>
            </a:extLst>
          </p:cNvPr>
          <p:cNvCxnSpPr>
            <a:cxnSpLocks/>
          </p:cNvCxnSpPr>
          <p:nvPr/>
        </p:nvCxnSpPr>
        <p:spPr>
          <a:xfrm>
            <a:off x="1069926" y="3209521"/>
            <a:ext cx="720597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BF091B20-A38A-4C03-AFCB-8ABB61FCCFFC}"/>
              </a:ext>
            </a:extLst>
          </p:cNvPr>
          <p:cNvSpPr txBox="1"/>
          <p:nvPr/>
        </p:nvSpPr>
        <p:spPr>
          <a:xfrm>
            <a:off x="1218461" y="2891448"/>
            <a:ext cx="3536419" cy="307777"/>
          </a:xfrm>
          <a:prstGeom prst="rect">
            <a:avLst/>
          </a:prstGeom>
          <a:noFill/>
        </p:spPr>
        <p:txBody>
          <a:bodyPr wrap="square" rtlCol="0">
            <a:spAutoFit/>
          </a:bodyPr>
          <a:lstStyle/>
          <a:p>
            <a:r>
              <a:rPr lang="en-IN" sz="1400" b="1" spc="300" dirty="0">
                <a:solidFill>
                  <a:schemeClr val="bg1"/>
                </a:solidFill>
                <a:latin typeface="Times New Roman" panose="02020603050405020304" pitchFamily="18" charset="0"/>
                <a:cs typeface="Times New Roman" panose="02020603050405020304" pitchFamily="18" charset="0"/>
              </a:rPr>
              <a:t>STATIONARY SPONSOR</a:t>
            </a:r>
          </a:p>
        </p:txBody>
      </p:sp>
      <p:sp>
        <p:nvSpPr>
          <p:cNvPr id="14" name="TextBox 13">
            <a:extLst>
              <a:ext uri="{FF2B5EF4-FFF2-40B4-BE49-F238E27FC236}">
                <a16:creationId xmlns:a16="http://schemas.microsoft.com/office/drawing/2014/main" xmlns="" id="{46992EE3-B49D-4214-96B9-B9CB7D48C956}"/>
              </a:ext>
            </a:extLst>
          </p:cNvPr>
          <p:cNvSpPr txBox="1"/>
          <p:nvPr/>
        </p:nvSpPr>
        <p:spPr>
          <a:xfrm>
            <a:off x="1053122" y="3324157"/>
            <a:ext cx="7450798"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Sponsor opportunity to provide branded pens for inclusion in satchels(Congress logo June also be reproduced)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Sponsor opportunity to provide branded pads for inclusion in satchels(Congress logo June also be reproduced)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in Congress Program (subject to printing deadlines)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on Congress Website</a:t>
            </a:r>
            <a:endParaRPr lang="en-IN" sz="1200" dirty="0">
              <a:latin typeface="Times New Roman" panose="02020603050405020304" pitchFamily="18" charset="0"/>
              <a:cs typeface="Times New Roman" panose="02020603050405020304" pitchFamily="18" charset="0"/>
            </a:endParaRPr>
          </a:p>
        </p:txBody>
      </p:sp>
      <p:sp>
        <p:nvSpPr>
          <p:cNvPr id="15" name="Rectangle: Top Corners Rounded 14">
            <a:extLst>
              <a:ext uri="{FF2B5EF4-FFF2-40B4-BE49-F238E27FC236}">
                <a16:creationId xmlns:a16="http://schemas.microsoft.com/office/drawing/2014/main" xmlns="" id="{A8F7AABA-156F-4F55-B44C-A474C16101F4}"/>
              </a:ext>
            </a:extLst>
          </p:cNvPr>
          <p:cNvSpPr/>
          <p:nvPr/>
        </p:nvSpPr>
        <p:spPr>
          <a:xfrm>
            <a:off x="1069926" y="4260643"/>
            <a:ext cx="3542714" cy="360921"/>
          </a:xfrm>
          <a:prstGeom prst="round2SameRect">
            <a:avLst>
              <a:gd name="adj1" fmla="val 50000"/>
              <a:gd name="adj2" fmla="val 0"/>
            </a:avLst>
          </a:prstGeom>
          <a:solidFill>
            <a:schemeClr val="tx2">
              <a:lumMod val="75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6" name="Straight Connector 15">
            <a:extLst>
              <a:ext uri="{FF2B5EF4-FFF2-40B4-BE49-F238E27FC236}">
                <a16:creationId xmlns:a16="http://schemas.microsoft.com/office/drawing/2014/main" xmlns="" id="{AFEAB218-AF7B-461A-9DBB-C456E32D0E29}"/>
              </a:ext>
            </a:extLst>
          </p:cNvPr>
          <p:cNvCxnSpPr>
            <a:cxnSpLocks/>
          </p:cNvCxnSpPr>
          <p:nvPr/>
        </p:nvCxnSpPr>
        <p:spPr>
          <a:xfrm>
            <a:off x="1069926" y="4621564"/>
            <a:ext cx="720597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D4FC0FB-E2C4-4BF8-B2C3-B33C0DBFD347}"/>
              </a:ext>
            </a:extLst>
          </p:cNvPr>
          <p:cNvSpPr txBox="1"/>
          <p:nvPr/>
        </p:nvSpPr>
        <p:spPr>
          <a:xfrm>
            <a:off x="1218461" y="4303491"/>
            <a:ext cx="3292579" cy="307777"/>
          </a:xfrm>
          <a:prstGeom prst="rect">
            <a:avLst/>
          </a:prstGeom>
          <a:noFill/>
        </p:spPr>
        <p:txBody>
          <a:bodyPr wrap="square" rtlCol="0">
            <a:spAutoFit/>
          </a:bodyPr>
          <a:lstStyle/>
          <a:p>
            <a:r>
              <a:rPr lang="en-IN" sz="1400" b="1" spc="300" dirty="0">
                <a:solidFill>
                  <a:schemeClr val="bg1"/>
                </a:solidFill>
                <a:latin typeface="Times New Roman" panose="02020603050405020304" pitchFamily="18" charset="0"/>
                <a:cs typeface="Times New Roman" panose="02020603050405020304" pitchFamily="18" charset="0"/>
              </a:rPr>
              <a:t>COFFEE BREAK SPONSOR</a:t>
            </a:r>
          </a:p>
        </p:txBody>
      </p:sp>
      <p:sp>
        <p:nvSpPr>
          <p:cNvPr id="18" name="TextBox 17">
            <a:extLst>
              <a:ext uri="{FF2B5EF4-FFF2-40B4-BE49-F238E27FC236}">
                <a16:creationId xmlns:a16="http://schemas.microsoft.com/office/drawing/2014/main" xmlns="" id="{F8A50756-6760-45D2-9995-A94F73298EDE}"/>
              </a:ext>
            </a:extLst>
          </p:cNvPr>
          <p:cNvSpPr txBox="1"/>
          <p:nvPr/>
        </p:nvSpPr>
        <p:spPr>
          <a:xfrm>
            <a:off x="1053122" y="4792337"/>
            <a:ext cx="10102558"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on Morning Tea signage</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in Congress Program (subject to printing deadlines)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on Congress Website</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Opportunity to place company provided free standing pull up banners in the exhibition area during your sponsored break</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 complimentary meeting registrations for all three days</a:t>
            </a:r>
            <a:endParaRPr lang="en-IN" sz="12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7248B256-7B03-440E-97FC-64ABC02D6484}"/>
              </a:ext>
            </a:extLst>
          </p:cNvPr>
          <p:cNvSpPr/>
          <p:nvPr/>
        </p:nvSpPr>
        <p:spPr>
          <a:xfrm>
            <a:off x="9692640" y="729205"/>
            <a:ext cx="1760112" cy="5378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2">
                  <a:lumMod val="10000"/>
                </a:schemeClr>
              </a:solidFill>
            </a:endParaRPr>
          </a:p>
        </p:txBody>
      </p:sp>
      <p:sp>
        <p:nvSpPr>
          <p:cNvPr id="20" name="TextBox 19">
            <a:extLst>
              <a:ext uri="{FF2B5EF4-FFF2-40B4-BE49-F238E27FC236}">
                <a16:creationId xmlns:a16="http://schemas.microsoft.com/office/drawing/2014/main" xmlns="" id="{3657FDCC-255F-452F-87BE-CC779173126D}"/>
              </a:ext>
            </a:extLst>
          </p:cNvPr>
          <p:cNvSpPr txBox="1"/>
          <p:nvPr/>
        </p:nvSpPr>
        <p:spPr>
          <a:xfrm rot="16200000">
            <a:off x="7932686" y="3154880"/>
            <a:ext cx="5356752" cy="338554"/>
          </a:xfrm>
          <a:prstGeom prst="rect">
            <a:avLst/>
          </a:prstGeom>
          <a:noFill/>
        </p:spPr>
        <p:txBody>
          <a:bodyPr wrap="square" rtlCol="0">
            <a:spAutoFit/>
          </a:bodyPr>
          <a:lstStyle/>
          <a:p>
            <a:pPr algn="ctr"/>
            <a:r>
              <a:rPr lang="en-IN" sz="1600" b="1" kern="2000" spc="600" dirty="0" smtClean="0">
                <a:solidFill>
                  <a:schemeClr val="bg1"/>
                </a:solidFill>
                <a:latin typeface="Times New Roman" panose="02020603050405020304" pitchFamily="18" charset="0"/>
                <a:cs typeface="Times New Roman" panose="02020603050405020304" pitchFamily="18" charset="0"/>
              </a:rPr>
              <a:t>Infectious Diseases</a:t>
            </a:r>
            <a:r>
              <a:rPr lang="en-IN" sz="1600" b="1" kern="2000" spc="600" dirty="0" smtClean="0">
                <a:solidFill>
                  <a:schemeClr val="bg1"/>
                </a:solidFill>
                <a:latin typeface="Times New Roman" panose="02020603050405020304" pitchFamily="18" charset="0"/>
                <a:cs typeface="Times New Roman" panose="02020603050405020304" pitchFamily="18" charset="0"/>
              </a:rPr>
              <a:t> 2023</a:t>
            </a:r>
            <a:endParaRPr lang="en-IN" sz="1600" b="1" kern="2000" spc="600"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C22DE1C-66B4-4D13-95D4-0597C4C0C271}"/>
              </a:ext>
            </a:extLst>
          </p:cNvPr>
          <p:cNvSpPr txBox="1"/>
          <p:nvPr/>
        </p:nvSpPr>
        <p:spPr>
          <a:xfrm>
            <a:off x="6096000" y="5730542"/>
            <a:ext cx="3438596" cy="376834"/>
          </a:xfrm>
          <a:prstGeom prst="rect">
            <a:avLst/>
          </a:prstGeom>
          <a:noFill/>
        </p:spPr>
        <p:txBody>
          <a:bodyPr wrap="square" rtlCol="0">
            <a:spAutoFit/>
          </a:bodyPr>
          <a:lstStyle/>
          <a:p>
            <a:pPr algn="r">
              <a:lnSpc>
                <a:spcPct val="150000"/>
              </a:lnSpc>
            </a:pPr>
            <a:endParaRPr lang="en-IN" sz="1400"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07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A653439-A665-4555-97EF-B3FBE44D1E1C}"/>
              </a:ext>
            </a:extLst>
          </p:cNvPr>
          <p:cNvSpPr/>
          <p:nvPr/>
        </p:nvSpPr>
        <p:spPr>
          <a:xfrm>
            <a:off x="-53448" y="-21454"/>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xmlns="" id="{E43A5F35-5E75-4170-93CA-10F2F42D504E}"/>
              </a:ext>
            </a:extLst>
          </p:cNvPr>
          <p:cNvSpPr/>
          <p:nvPr/>
        </p:nvSpPr>
        <p:spPr>
          <a:xfrm>
            <a:off x="739248" y="729205"/>
            <a:ext cx="10713504" cy="537817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IN" dirty="0"/>
          </a:p>
        </p:txBody>
      </p:sp>
      <p:pic>
        <p:nvPicPr>
          <p:cNvPr id="6" name="Picture 5">
            <a:extLst>
              <a:ext uri="{FF2B5EF4-FFF2-40B4-BE49-F238E27FC236}">
                <a16:creationId xmlns:a16="http://schemas.microsoft.com/office/drawing/2014/main" xmlns="" id="{6FF29705-4055-40AD-A218-EF3DE7950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7" name="Rectangle: Top Corners Rounded 6">
            <a:extLst>
              <a:ext uri="{FF2B5EF4-FFF2-40B4-BE49-F238E27FC236}">
                <a16:creationId xmlns:a16="http://schemas.microsoft.com/office/drawing/2014/main" xmlns="" id="{4A40D86B-FBE1-418B-9772-F6E53B6E63C9}"/>
              </a:ext>
            </a:extLst>
          </p:cNvPr>
          <p:cNvSpPr/>
          <p:nvPr/>
        </p:nvSpPr>
        <p:spPr>
          <a:xfrm>
            <a:off x="1069926" y="928024"/>
            <a:ext cx="3952978" cy="360921"/>
          </a:xfrm>
          <a:prstGeom prst="round2SameRect">
            <a:avLst>
              <a:gd name="adj1" fmla="val 50000"/>
              <a:gd name="adj2" fmla="val 0"/>
            </a:avLst>
          </a:prstGeom>
          <a:solidFill>
            <a:schemeClr val="tx2">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8" name="Straight Connector 7">
            <a:extLst>
              <a:ext uri="{FF2B5EF4-FFF2-40B4-BE49-F238E27FC236}">
                <a16:creationId xmlns:a16="http://schemas.microsoft.com/office/drawing/2014/main" xmlns="" id="{EAD55C9E-A1D5-4BAC-AB3E-51976406CCF0}"/>
              </a:ext>
            </a:extLst>
          </p:cNvPr>
          <p:cNvCxnSpPr>
            <a:cxnSpLocks/>
          </p:cNvCxnSpPr>
          <p:nvPr/>
        </p:nvCxnSpPr>
        <p:spPr>
          <a:xfrm>
            <a:off x="1069926" y="1288945"/>
            <a:ext cx="720597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01ED0F20-9CE5-4244-BD21-1A47AE7EFEE5}"/>
              </a:ext>
            </a:extLst>
          </p:cNvPr>
          <p:cNvSpPr txBox="1"/>
          <p:nvPr/>
        </p:nvSpPr>
        <p:spPr>
          <a:xfrm>
            <a:off x="1218462" y="970872"/>
            <a:ext cx="3952978" cy="307777"/>
          </a:xfrm>
          <a:prstGeom prst="rect">
            <a:avLst/>
          </a:prstGeom>
          <a:noFill/>
        </p:spPr>
        <p:txBody>
          <a:bodyPr wrap="square" rtlCol="0">
            <a:spAutoFit/>
          </a:bodyPr>
          <a:lstStyle/>
          <a:p>
            <a:r>
              <a:rPr lang="en-IN" sz="1400" b="1" spc="300" dirty="0">
                <a:solidFill>
                  <a:schemeClr val="bg1"/>
                </a:solidFill>
                <a:latin typeface="Times New Roman" panose="02020603050405020304" pitchFamily="18" charset="0"/>
                <a:cs typeface="Times New Roman" panose="02020603050405020304" pitchFamily="18" charset="0"/>
              </a:rPr>
              <a:t>LUNCH / COCKTAIL SPONSOR</a:t>
            </a:r>
          </a:p>
        </p:txBody>
      </p:sp>
      <p:sp>
        <p:nvSpPr>
          <p:cNvPr id="10" name="TextBox 9">
            <a:extLst>
              <a:ext uri="{FF2B5EF4-FFF2-40B4-BE49-F238E27FC236}">
                <a16:creationId xmlns:a16="http://schemas.microsoft.com/office/drawing/2014/main" xmlns="" id="{CC88EEDE-9134-4E7D-941F-4D2BF7C5ED56}"/>
              </a:ext>
            </a:extLst>
          </p:cNvPr>
          <p:cNvSpPr txBox="1"/>
          <p:nvPr/>
        </p:nvSpPr>
        <p:spPr>
          <a:xfrm>
            <a:off x="1069926" y="1402080"/>
            <a:ext cx="8622714"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on Lunch/Cocktail signage</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in Congress Program (subject to printing deadlines)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on Congress Website</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Opportunity to place company provided free standing pull up banners in the exhibition area during your sponsored break</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 complimentary meeting registrations for all three days</a:t>
            </a:r>
          </a:p>
        </p:txBody>
      </p:sp>
      <p:sp>
        <p:nvSpPr>
          <p:cNvPr id="11" name="Rectangle: Top Corners Rounded 10">
            <a:extLst>
              <a:ext uri="{FF2B5EF4-FFF2-40B4-BE49-F238E27FC236}">
                <a16:creationId xmlns:a16="http://schemas.microsoft.com/office/drawing/2014/main" xmlns="" id="{986FA3DB-2CD8-4D67-BDB3-D77540E1516B}"/>
              </a:ext>
            </a:extLst>
          </p:cNvPr>
          <p:cNvSpPr/>
          <p:nvPr/>
        </p:nvSpPr>
        <p:spPr>
          <a:xfrm>
            <a:off x="1069926" y="2524509"/>
            <a:ext cx="3756074" cy="360921"/>
          </a:xfrm>
          <a:prstGeom prst="round2SameRect">
            <a:avLst>
              <a:gd name="adj1" fmla="val 50000"/>
              <a:gd name="adj2" fmla="val 0"/>
            </a:avLst>
          </a:prstGeom>
          <a:solidFill>
            <a:schemeClr val="tx2">
              <a:lumMod val="75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2" name="Straight Connector 11">
            <a:extLst>
              <a:ext uri="{FF2B5EF4-FFF2-40B4-BE49-F238E27FC236}">
                <a16:creationId xmlns:a16="http://schemas.microsoft.com/office/drawing/2014/main" xmlns="" id="{4F6B687F-AB28-4146-B3C3-7C74779D5094}"/>
              </a:ext>
            </a:extLst>
          </p:cNvPr>
          <p:cNvCxnSpPr>
            <a:cxnSpLocks/>
          </p:cNvCxnSpPr>
          <p:nvPr/>
        </p:nvCxnSpPr>
        <p:spPr>
          <a:xfrm>
            <a:off x="1069926" y="2885430"/>
            <a:ext cx="720597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97643F22-F823-445A-B680-83479AC526F9}"/>
              </a:ext>
            </a:extLst>
          </p:cNvPr>
          <p:cNvSpPr txBox="1"/>
          <p:nvPr/>
        </p:nvSpPr>
        <p:spPr>
          <a:xfrm>
            <a:off x="1218461" y="2567357"/>
            <a:ext cx="3536419" cy="307777"/>
          </a:xfrm>
          <a:prstGeom prst="rect">
            <a:avLst/>
          </a:prstGeom>
          <a:noFill/>
        </p:spPr>
        <p:txBody>
          <a:bodyPr wrap="square" rtlCol="0">
            <a:spAutoFit/>
          </a:bodyPr>
          <a:lstStyle/>
          <a:p>
            <a:r>
              <a:rPr lang="en-IN" sz="1400" b="1" spc="300" dirty="0">
                <a:solidFill>
                  <a:schemeClr val="bg1"/>
                </a:solidFill>
                <a:latin typeface="Times New Roman" panose="02020603050405020304" pitchFamily="18" charset="0"/>
                <a:cs typeface="Times New Roman" panose="02020603050405020304" pitchFamily="18" charset="0"/>
              </a:rPr>
              <a:t>WEBSITE ADVERTISEMENT</a:t>
            </a:r>
          </a:p>
        </p:txBody>
      </p:sp>
      <p:sp>
        <p:nvSpPr>
          <p:cNvPr id="14" name="TextBox 13">
            <a:extLst>
              <a:ext uri="{FF2B5EF4-FFF2-40B4-BE49-F238E27FC236}">
                <a16:creationId xmlns:a16="http://schemas.microsoft.com/office/drawing/2014/main" xmlns="" id="{A5DA5FB1-DF49-49B3-9CB3-7D7004487425}"/>
              </a:ext>
            </a:extLst>
          </p:cNvPr>
          <p:cNvSpPr txBox="1"/>
          <p:nvPr/>
        </p:nvSpPr>
        <p:spPr>
          <a:xfrm>
            <a:off x="1053121" y="3000066"/>
            <a:ext cx="8622713"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(Tenure period: End of Conference Execution)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Rotating sponsor ad $350</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General sponsor listing $200</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These provide the opportunity to instantly give conference attendees more information about your organization, products/ services any other information you desire. This information will be featured in special areas of the website designated for exhibitor and sponsor information.</a:t>
            </a:r>
            <a:endParaRPr lang="en-IN" sz="1200" dirty="0">
              <a:latin typeface="Times New Roman" panose="02020603050405020304" pitchFamily="18" charset="0"/>
              <a:cs typeface="Times New Roman" panose="02020603050405020304" pitchFamily="18" charset="0"/>
            </a:endParaRPr>
          </a:p>
        </p:txBody>
      </p:sp>
      <p:sp>
        <p:nvSpPr>
          <p:cNvPr id="15" name="Rectangle: Top Corners Rounded 14">
            <a:extLst>
              <a:ext uri="{FF2B5EF4-FFF2-40B4-BE49-F238E27FC236}">
                <a16:creationId xmlns:a16="http://schemas.microsoft.com/office/drawing/2014/main" xmlns="" id="{ACE0A6DF-280F-477C-9BAB-13B7B8CBD127}"/>
              </a:ext>
            </a:extLst>
          </p:cNvPr>
          <p:cNvSpPr/>
          <p:nvPr/>
        </p:nvSpPr>
        <p:spPr>
          <a:xfrm>
            <a:off x="1069926" y="4260643"/>
            <a:ext cx="2526714" cy="360921"/>
          </a:xfrm>
          <a:prstGeom prst="round2SameRect">
            <a:avLst>
              <a:gd name="adj1" fmla="val 50000"/>
              <a:gd name="adj2" fmla="val 0"/>
            </a:avLst>
          </a:prstGeom>
          <a:solidFill>
            <a:schemeClr val="tx2">
              <a:lumMod val="75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6" name="Straight Connector 15">
            <a:extLst>
              <a:ext uri="{FF2B5EF4-FFF2-40B4-BE49-F238E27FC236}">
                <a16:creationId xmlns:a16="http://schemas.microsoft.com/office/drawing/2014/main" xmlns="" id="{2D975DC5-BB50-428B-964D-0BDAC0D2FA9F}"/>
              </a:ext>
            </a:extLst>
          </p:cNvPr>
          <p:cNvCxnSpPr>
            <a:cxnSpLocks/>
          </p:cNvCxnSpPr>
          <p:nvPr/>
        </p:nvCxnSpPr>
        <p:spPr>
          <a:xfrm>
            <a:off x="1069926" y="4621564"/>
            <a:ext cx="720597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7180792-1174-4432-8304-0C359C890402}"/>
              </a:ext>
            </a:extLst>
          </p:cNvPr>
          <p:cNvSpPr txBox="1"/>
          <p:nvPr/>
        </p:nvSpPr>
        <p:spPr>
          <a:xfrm>
            <a:off x="1218461" y="4303491"/>
            <a:ext cx="3292579" cy="307777"/>
          </a:xfrm>
          <a:prstGeom prst="rect">
            <a:avLst/>
          </a:prstGeom>
          <a:noFill/>
        </p:spPr>
        <p:txBody>
          <a:bodyPr wrap="square" rtlCol="0">
            <a:spAutoFit/>
          </a:bodyPr>
          <a:lstStyle/>
          <a:p>
            <a:r>
              <a:rPr lang="en-IN" sz="1400" b="1" spc="300" dirty="0">
                <a:solidFill>
                  <a:schemeClr val="bg1"/>
                </a:solidFill>
                <a:latin typeface="Times New Roman" panose="02020603050405020304" pitchFamily="18" charset="0"/>
                <a:cs typeface="Times New Roman" panose="02020603050405020304" pitchFamily="18" charset="0"/>
              </a:rPr>
              <a:t>MEDIA PARTNER</a:t>
            </a:r>
          </a:p>
        </p:txBody>
      </p:sp>
      <p:sp>
        <p:nvSpPr>
          <p:cNvPr id="18" name="TextBox 17">
            <a:extLst>
              <a:ext uri="{FF2B5EF4-FFF2-40B4-BE49-F238E27FC236}">
                <a16:creationId xmlns:a16="http://schemas.microsoft.com/office/drawing/2014/main" xmlns="" id="{9A20C50E-7AD8-4205-835D-08DAEC3B4AFB}"/>
              </a:ext>
            </a:extLst>
          </p:cNvPr>
          <p:cNvSpPr txBox="1"/>
          <p:nvPr/>
        </p:nvSpPr>
        <p:spPr>
          <a:xfrm>
            <a:off x="1053122" y="4788810"/>
            <a:ext cx="10085754"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Logo and Link of your corporate website in the Conference website and/or related Journal website(s)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Recognition listing in the final conference program / proceedings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Verbal recognition at the Inaugural Ceremony</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Opportunity to take over and organize interested scientific track(s)/sessions(s) if any</a:t>
            </a:r>
            <a:endParaRPr lang="en-IN" sz="12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FEC26074-FBDE-41A9-8AE7-1936B96D2651}"/>
              </a:ext>
            </a:extLst>
          </p:cNvPr>
          <p:cNvSpPr/>
          <p:nvPr/>
        </p:nvSpPr>
        <p:spPr>
          <a:xfrm>
            <a:off x="9883140" y="689508"/>
            <a:ext cx="1760112" cy="5378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lumMod val="10000"/>
                </a:schemeClr>
              </a:solidFill>
            </a:endParaRPr>
          </a:p>
        </p:txBody>
      </p:sp>
      <p:sp>
        <p:nvSpPr>
          <p:cNvPr id="20" name="TextBox 19">
            <a:extLst>
              <a:ext uri="{FF2B5EF4-FFF2-40B4-BE49-F238E27FC236}">
                <a16:creationId xmlns:a16="http://schemas.microsoft.com/office/drawing/2014/main" xmlns="" id="{8578CDB8-E398-4A90-A3A7-71595399BACA}"/>
              </a:ext>
            </a:extLst>
          </p:cNvPr>
          <p:cNvSpPr txBox="1"/>
          <p:nvPr/>
        </p:nvSpPr>
        <p:spPr>
          <a:xfrm rot="16200000">
            <a:off x="7602641" y="3423333"/>
            <a:ext cx="5356752" cy="338554"/>
          </a:xfrm>
          <a:prstGeom prst="rect">
            <a:avLst/>
          </a:prstGeom>
          <a:noFill/>
        </p:spPr>
        <p:txBody>
          <a:bodyPr wrap="square" rtlCol="0">
            <a:spAutoFit/>
          </a:bodyPr>
          <a:lstStyle/>
          <a:p>
            <a:pPr algn="ctr"/>
            <a:r>
              <a:rPr lang="en-US" sz="1600" b="1" kern="2000" spc="600" dirty="0" smtClean="0">
                <a:solidFill>
                  <a:schemeClr val="bg1"/>
                </a:solidFill>
                <a:latin typeface="Times New Roman" panose="02020603050405020304" pitchFamily="18" charset="0"/>
                <a:cs typeface="Times New Roman" panose="02020603050405020304" pitchFamily="18" charset="0"/>
              </a:rPr>
              <a:t> Infectious Diseases 2023</a:t>
            </a:r>
            <a:endParaRPr lang="en-IN" sz="1600" b="1" kern="2000" spc="600"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B8FAA2FB-5FEC-42AE-B9A9-423AA66BDAD8}"/>
              </a:ext>
            </a:extLst>
          </p:cNvPr>
          <p:cNvSpPr txBox="1"/>
          <p:nvPr/>
        </p:nvSpPr>
        <p:spPr>
          <a:xfrm>
            <a:off x="5589849" y="5619807"/>
            <a:ext cx="5372100" cy="630942"/>
          </a:xfrm>
          <a:prstGeom prst="rect">
            <a:avLst/>
          </a:prstGeom>
          <a:noFill/>
        </p:spPr>
        <p:txBody>
          <a:bodyPr wrap="square" rtlCol="0">
            <a:spAutoFit/>
          </a:bodyPr>
          <a:lstStyle/>
          <a:p>
            <a:r>
              <a:rPr lang="en-IN" sz="1400" b="1" dirty="0" smtClean="0">
                <a:solidFill>
                  <a:schemeClr val="bg2">
                    <a:lumMod val="25000"/>
                  </a:schemeClr>
                </a:solidFill>
                <a:latin typeface="Times New Roman" panose="02020603050405020304" pitchFamily="18" charset="0"/>
                <a:cs typeface="Times New Roman" panose="02020603050405020304" pitchFamily="18" charset="0"/>
              </a:rPr>
              <a:t>https</a:t>
            </a:r>
            <a:r>
              <a:rPr lang="en-IN" sz="1400" b="1" dirty="0">
                <a:solidFill>
                  <a:schemeClr val="bg2">
                    <a:lumMod val="25000"/>
                  </a:schemeClr>
                </a:solidFill>
                <a:latin typeface="Times New Roman" panose="02020603050405020304" pitchFamily="18" charset="0"/>
                <a:cs typeface="Times New Roman" panose="02020603050405020304" pitchFamily="18" charset="0"/>
              </a:rPr>
              <a:t>://infectiousdiseases.microbiologyconferences.com/</a:t>
            </a:r>
            <a:endParaRPr lang="en-IN" sz="1400" i="1" dirty="0">
              <a:solidFill>
                <a:schemeClr val="bg2">
                  <a:lumMod val="25000"/>
                </a:schemeClr>
              </a:solidFill>
              <a:latin typeface="Times New Roman" panose="02020603050405020304" pitchFamily="18" charset="0"/>
              <a:cs typeface="Times New Roman" panose="02020603050405020304" pitchFamily="18" charset="0"/>
            </a:endParaRPr>
          </a:p>
          <a:p>
            <a:pPr algn="r">
              <a:lnSpc>
                <a:spcPct val="150000"/>
              </a:lnSpc>
            </a:pPr>
            <a:endParaRPr lang="en-IN" sz="1400"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800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3B7C65A-6CDA-4169-AA06-513CE0E96CB0}"/>
              </a:ext>
            </a:extLst>
          </p:cNvPr>
          <p:cNvSpPr/>
          <p:nvPr/>
        </p:nvSpPr>
        <p:spPr>
          <a:xfrm>
            <a:off x="0" y="0"/>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xmlns="" id="{147B062F-7C17-46DF-B097-DB81C4A187D5}"/>
              </a:ext>
            </a:extLst>
          </p:cNvPr>
          <p:cNvSpPr/>
          <p:nvPr/>
        </p:nvSpPr>
        <p:spPr>
          <a:xfrm>
            <a:off x="640096" y="934393"/>
            <a:ext cx="10713504" cy="537817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IN" dirty="0"/>
          </a:p>
        </p:txBody>
      </p:sp>
      <p:pic>
        <p:nvPicPr>
          <p:cNvPr id="6" name="Picture 5">
            <a:extLst>
              <a:ext uri="{FF2B5EF4-FFF2-40B4-BE49-F238E27FC236}">
                <a16:creationId xmlns:a16="http://schemas.microsoft.com/office/drawing/2014/main" xmlns="" id="{CC8AA092-AF6D-439D-ABFA-6B3F754ED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7" name="Rectangle: Top Corners Rounded 6">
            <a:extLst>
              <a:ext uri="{FF2B5EF4-FFF2-40B4-BE49-F238E27FC236}">
                <a16:creationId xmlns:a16="http://schemas.microsoft.com/office/drawing/2014/main" xmlns="" id="{68382686-A0AD-4850-B242-2E3E477F53DB}"/>
              </a:ext>
            </a:extLst>
          </p:cNvPr>
          <p:cNvSpPr/>
          <p:nvPr/>
        </p:nvSpPr>
        <p:spPr>
          <a:xfrm>
            <a:off x="1069926" y="934393"/>
            <a:ext cx="3039087" cy="360912"/>
          </a:xfrm>
          <a:prstGeom prst="round2SameRect">
            <a:avLst>
              <a:gd name="adj1" fmla="val 50000"/>
              <a:gd name="adj2" fmla="val 0"/>
            </a:avLst>
          </a:prstGeom>
          <a:solidFill>
            <a:schemeClr val="tx2">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8" name="Straight Connector 7">
            <a:extLst>
              <a:ext uri="{FF2B5EF4-FFF2-40B4-BE49-F238E27FC236}">
                <a16:creationId xmlns:a16="http://schemas.microsoft.com/office/drawing/2014/main" xmlns="" id="{B44B2CAC-182B-4D3E-A984-32DF5B192287}"/>
              </a:ext>
            </a:extLst>
          </p:cNvPr>
          <p:cNvCxnSpPr>
            <a:cxnSpLocks/>
          </p:cNvCxnSpPr>
          <p:nvPr/>
        </p:nvCxnSpPr>
        <p:spPr>
          <a:xfrm>
            <a:off x="1069926" y="1288945"/>
            <a:ext cx="720597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D412D850-4D40-4C37-AA54-E114BFA0EDED}"/>
              </a:ext>
            </a:extLst>
          </p:cNvPr>
          <p:cNvSpPr txBox="1"/>
          <p:nvPr/>
        </p:nvSpPr>
        <p:spPr>
          <a:xfrm>
            <a:off x="1218462" y="970872"/>
            <a:ext cx="2693781" cy="307777"/>
          </a:xfrm>
          <a:prstGeom prst="rect">
            <a:avLst/>
          </a:prstGeom>
          <a:noFill/>
        </p:spPr>
        <p:txBody>
          <a:bodyPr wrap="square" rtlCol="0">
            <a:spAutoFit/>
          </a:bodyPr>
          <a:lstStyle/>
          <a:p>
            <a:r>
              <a:rPr lang="en-IN" sz="1400" b="1" spc="300" dirty="0">
                <a:solidFill>
                  <a:schemeClr val="bg1"/>
                </a:solidFill>
                <a:latin typeface="Times New Roman" panose="02020603050405020304" pitchFamily="18" charset="0"/>
                <a:cs typeface="Times New Roman" panose="02020603050405020304" pitchFamily="18" charset="0"/>
              </a:rPr>
              <a:t>ACADEMIC PARTNER</a:t>
            </a:r>
          </a:p>
        </p:txBody>
      </p:sp>
      <p:sp>
        <p:nvSpPr>
          <p:cNvPr id="10" name="TextBox 9">
            <a:extLst>
              <a:ext uri="{FF2B5EF4-FFF2-40B4-BE49-F238E27FC236}">
                <a16:creationId xmlns:a16="http://schemas.microsoft.com/office/drawing/2014/main" xmlns="" id="{399DA073-7607-4C35-9A63-1C071D98DC4D}"/>
              </a:ext>
            </a:extLst>
          </p:cNvPr>
          <p:cNvSpPr txBox="1"/>
          <p:nvPr/>
        </p:nvSpPr>
        <p:spPr>
          <a:xfrm>
            <a:off x="1069926" y="1402080"/>
            <a:ext cx="8622714"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Advertisement banner of your products/services in respective conference webpage till the day of the conference</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Display logos on all event paraphernalia and areas around the event space as required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Opportunity to organize a workshop at any one of our events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Registered Organization logo will be displayed in the respective conference webpage with a statement “supported by”</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Registered Organization can organize a small symposium/exhibit a stall with Complimentary registration pass at the event</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Full waiver on two research articles which can be published in any of the supporting journal</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 complimentary conference pass for the event</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One 15-minute presentation slot will be given on the first day of the conference</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Special Group discount to your staffs to attend the event</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Special offers on student registration accompanying his/her professor.</a:t>
            </a:r>
          </a:p>
        </p:txBody>
      </p:sp>
      <p:sp>
        <p:nvSpPr>
          <p:cNvPr id="19" name="Rectangle 18">
            <a:extLst>
              <a:ext uri="{FF2B5EF4-FFF2-40B4-BE49-F238E27FC236}">
                <a16:creationId xmlns:a16="http://schemas.microsoft.com/office/drawing/2014/main" xmlns="" id="{CCA88FD9-B9DC-477A-9A13-F6A04AC47306}"/>
              </a:ext>
            </a:extLst>
          </p:cNvPr>
          <p:cNvSpPr/>
          <p:nvPr/>
        </p:nvSpPr>
        <p:spPr>
          <a:xfrm>
            <a:off x="9692640" y="729205"/>
            <a:ext cx="1760112" cy="5378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lumMod val="10000"/>
                </a:schemeClr>
              </a:solidFill>
            </a:endParaRPr>
          </a:p>
        </p:txBody>
      </p:sp>
      <p:sp>
        <p:nvSpPr>
          <p:cNvPr id="20" name="TextBox 19">
            <a:extLst>
              <a:ext uri="{FF2B5EF4-FFF2-40B4-BE49-F238E27FC236}">
                <a16:creationId xmlns:a16="http://schemas.microsoft.com/office/drawing/2014/main" xmlns="" id="{D433796B-B576-4124-80E7-61D331BE4050}"/>
              </a:ext>
            </a:extLst>
          </p:cNvPr>
          <p:cNvSpPr txBox="1"/>
          <p:nvPr/>
        </p:nvSpPr>
        <p:spPr>
          <a:xfrm rot="16200000">
            <a:off x="7932686" y="3238269"/>
            <a:ext cx="5356752" cy="338554"/>
          </a:xfrm>
          <a:prstGeom prst="rect">
            <a:avLst/>
          </a:prstGeom>
          <a:noFill/>
        </p:spPr>
        <p:txBody>
          <a:bodyPr wrap="square" rtlCol="0">
            <a:spAutoFit/>
          </a:bodyPr>
          <a:lstStyle/>
          <a:p>
            <a:pPr algn="ctr"/>
            <a:r>
              <a:rPr lang="en-US" sz="1600" b="1" kern="2000" spc="600" dirty="0" smtClean="0">
                <a:solidFill>
                  <a:schemeClr val="bg1"/>
                </a:solidFill>
                <a:latin typeface="Times New Roman" panose="02020603050405020304" pitchFamily="18" charset="0"/>
                <a:cs typeface="Times New Roman" panose="02020603050405020304" pitchFamily="18" charset="0"/>
              </a:rPr>
              <a:t>Infectious Diseases</a:t>
            </a:r>
            <a:r>
              <a:rPr lang="en-US" sz="1600" b="1" kern="2000" spc="600" dirty="0" smtClean="0">
                <a:solidFill>
                  <a:schemeClr val="bg1"/>
                </a:solidFill>
                <a:latin typeface="Times New Roman" panose="02020603050405020304" pitchFamily="18" charset="0"/>
                <a:cs typeface="Times New Roman" panose="02020603050405020304" pitchFamily="18" charset="0"/>
              </a:rPr>
              <a:t> 2023</a:t>
            </a:r>
            <a:endParaRPr lang="en-IN" sz="1600" b="1" kern="2000" spc="600"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FA8DE07F-5209-4A66-93C1-AC94C82579CE}"/>
              </a:ext>
            </a:extLst>
          </p:cNvPr>
          <p:cNvSpPr txBox="1"/>
          <p:nvPr/>
        </p:nvSpPr>
        <p:spPr>
          <a:xfrm>
            <a:off x="5264347" y="5728767"/>
            <a:ext cx="5780397" cy="307777"/>
          </a:xfrm>
          <a:prstGeom prst="rect">
            <a:avLst/>
          </a:prstGeom>
          <a:noFill/>
        </p:spPr>
        <p:txBody>
          <a:bodyPr wrap="square" rtlCol="0">
            <a:spAutoFit/>
          </a:bodyPr>
          <a:lstStyle/>
          <a:p>
            <a:r>
              <a:rPr lang="en-IN" sz="1400" b="1" dirty="0" smtClean="0">
                <a:solidFill>
                  <a:schemeClr val="bg2">
                    <a:lumMod val="25000"/>
                  </a:schemeClr>
                </a:solidFill>
                <a:latin typeface="Times New Roman" panose="02020603050405020304" pitchFamily="18" charset="0"/>
                <a:cs typeface="Times New Roman" panose="02020603050405020304" pitchFamily="18" charset="0"/>
              </a:rPr>
              <a:t>https</a:t>
            </a:r>
            <a:r>
              <a:rPr lang="en-IN" sz="1400" b="1" dirty="0">
                <a:solidFill>
                  <a:schemeClr val="bg2">
                    <a:lumMod val="25000"/>
                  </a:schemeClr>
                </a:solidFill>
                <a:latin typeface="Times New Roman" panose="02020603050405020304" pitchFamily="18" charset="0"/>
                <a:cs typeface="Times New Roman" panose="02020603050405020304" pitchFamily="18" charset="0"/>
              </a:rPr>
              <a:t>://infectiousdiseases.microbiologyconferences.com</a:t>
            </a:r>
            <a:r>
              <a:rPr lang="en-IN" sz="1400" b="1" dirty="0" smtClean="0">
                <a:solidFill>
                  <a:schemeClr val="bg2">
                    <a:lumMod val="25000"/>
                  </a:schemeClr>
                </a:solidFill>
                <a:latin typeface="Times New Roman" panose="02020603050405020304" pitchFamily="18" charset="0"/>
                <a:cs typeface="Times New Roman" panose="02020603050405020304" pitchFamily="18" charset="0"/>
              </a:rPr>
              <a:t>/</a:t>
            </a:r>
            <a:endParaRPr lang="en-IN" sz="14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4993ED8E-168C-47FF-BE20-E1DA1226B691}"/>
              </a:ext>
            </a:extLst>
          </p:cNvPr>
          <p:cNvSpPr txBox="1"/>
          <p:nvPr/>
        </p:nvSpPr>
        <p:spPr>
          <a:xfrm>
            <a:off x="937724" y="4335154"/>
            <a:ext cx="3583354" cy="830997"/>
          </a:xfrm>
          <a:prstGeom prst="rect">
            <a:avLst/>
          </a:prstGeom>
          <a:noFill/>
        </p:spPr>
        <p:txBody>
          <a:bodyPr wrap="square" rtlCol="0">
            <a:spAutoFit/>
          </a:bodyPr>
          <a:lstStyle/>
          <a:p>
            <a:r>
              <a:rPr lang="en-US" sz="1200" b="1" dirty="0" err="1" smtClean="0">
                <a:solidFill>
                  <a:schemeClr val="tx2">
                    <a:lumMod val="50000"/>
                  </a:schemeClr>
                </a:solidFill>
                <a:latin typeface="Times New Roman" panose="02020603050405020304" pitchFamily="18" charset="0"/>
                <a:cs typeface="Times New Roman" panose="02020603050405020304" pitchFamily="18" charset="0"/>
              </a:rPr>
              <a:t>Abijit</a:t>
            </a:r>
            <a:r>
              <a:rPr lang="en-US" sz="1200" b="1" dirty="0" smtClean="0">
                <a:solidFill>
                  <a:schemeClr val="tx2">
                    <a:lumMod val="50000"/>
                  </a:schemeClr>
                </a:solidFill>
                <a:latin typeface="Times New Roman" panose="02020603050405020304" pitchFamily="18" charset="0"/>
                <a:cs typeface="Times New Roman" panose="02020603050405020304" pitchFamily="18" charset="0"/>
              </a:rPr>
              <a:t> Prasad</a:t>
            </a:r>
          </a:p>
          <a:p>
            <a:r>
              <a:rPr lang="en-US" sz="1200" dirty="0" smtClean="0">
                <a:latin typeface="Times New Roman" panose="02020603050405020304" pitchFamily="18" charset="0"/>
                <a:cs typeface="Times New Roman" panose="02020603050405020304" pitchFamily="18" charset="0"/>
              </a:rPr>
              <a:t>Program </a:t>
            </a:r>
            <a:r>
              <a:rPr lang="en-US" sz="1200" dirty="0">
                <a:latin typeface="Times New Roman" panose="02020603050405020304" pitchFamily="18" charset="0"/>
                <a:cs typeface="Times New Roman" panose="02020603050405020304" pitchFamily="18" charset="0"/>
              </a:rPr>
              <a:t>Manager | </a:t>
            </a:r>
            <a:r>
              <a:rPr lang="en-US" sz="1200" dirty="0" smtClean="0">
                <a:latin typeface="Times New Roman" panose="02020603050405020304" pitchFamily="18" charset="0"/>
                <a:cs typeface="Times New Roman" panose="02020603050405020304" pitchFamily="18" charset="0"/>
              </a:rPr>
              <a:t>Infectious Diseases 2023</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Conference Series LLC Ltd47</a:t>
            </a:r>
          </a:p>
          <a:p>
            <a:r>
              <a:rPr lang="en-US" sz="1200" dirty="0">
                <a:latin typeface="Times New Roman" panose="02020603050405020304" pitchFamily="18" charset="0"/>
                <a:cs typeface="Times New Roman" panose="02020603050405020304" pitchFamily="18" charset="0"/>
              </a:rPr>
              <a:t>Churchfield Road, London, W3 6AY, UK</a:t>
            </a:r>
            <a:endParaRPr lang="en-I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42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4427698-5CCB-4D74-BBDB-9D61C3DA6760}"/>
              </a:ext>
            </a:extLst>
          </p:cNvPr>
          <p:cNvSpPr/>
          <p:nvPr/>
        </p:nvSpPr>
        <p:spPr>
          <a:xfrm>
            <a:off x="1" y="0"/>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xmlns="" id="{ACCB6CAA-4EC4-4ED0-99EE-DECB30E6781C}"/>
              </a:ext>
            </a:extLst>
          </p:cNvPr>
          <p:cNvSpPr/>
          <p:nvPr/>
        </p:nvSpPr>
        <p:spPr>
          <a:xfrm>
            <a:off x="739248" y="729205"/>
            <a:ext cx="10713504" cy="537817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IN" dirty="0"/>
          </a:p>
        </p:txBody>
      </p:sp>
      <p:pic>
        <p:nvPicPr>
          <p:cNvPr id="6" name="Picture 5">
            <a:extLst>
              <a:ext uri="{FF2B5EF4-FFF2-40B4-BE49-F238E27FC236}">
                <a16:creationId xmlns:a16="http://schemas.microsoft.com/office/drawing/2014/main" xmlns="" id="{C2E702B5-A0AE-4163-A8DA-2955CC13E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graphicFrame>
        <p:nvGraphicFramePr>
          <p:cNvPr id="14" name="Table 14">
            <a:extLst>
              <a:ext uri="{FF2B5EF4-FFF2-40B4-BE49-F238E27FC236}">
                <a16:creationId xmlns:a16="http://schemas.microsoft.com/office/drawing/2014/main" xmlns="" id="{C538C253-CF88-4C30-8F5C-7041482B6E17}"/>
              </a:ext>
            </a:extLst>
          </p:cNvPr>
          <p:cNvGraphicFramePr>
            <a:graphicFrameLocks noGrp="1"/>
          </p:cNvGraphicFramePr>
          <p:nvPr>
            <p:extLst>
              <p:ext uri="{D42A27DB-BD31-4B8C-83A1-F6EECF244321}">
                <p14:modId xmlns:p14="http://schemas.microsoft.com/office/powerpoint/2010/main" val="1348914418"/>
              </p:ext>
            </p:extLst>
          </p:nvPr>
        </p:nvGraphicFramePr>
        <p:xfrm>
          <a:off x="736762" y="729170"/>
          <a:ext cx="9032610" cy="5371454"/>
        </p:xfrm>
        <a:graphic>
          <a:graphicData uri="http://schemas.openxmlformats.org/drawingml/2006/table">
            <a:tbl>
              <a:tblPr firstRow="1" bandRow="1">
                <a:tableStyleId>{5C22544A-7EE6-4342-B048-85BDC9FD1C3A}</a:tableStyleId>
              </a:tblPr>
              <a:tblGrid>
                <a:gridCol w="7324703">
                  <a:extLst>
                    <a:ext uri="{9D8B030D-6E8A-4147-A177-3AD203B41FA5}">
                      <a16:colId xmlns:a16="http://schemas.microsoft.com/office/drawing/2014/main" xmlns="" val="3017668688"/>
                    </a:ext>
                  </a:extLst>
                </a:gridCol>
                <a:gridCol w="1707907">
                  <a:extLst>
                    <a:ext uri="{9D8B030D-6E8A-4147-A177-3AD203B41FA5}">
                      <a16:colId xmlns:a16="http://schemas.microsoft.com/office/drawing/2014/main" xmlns="" val="3068812434"/>
                    </a:ext>
                  </a:extLst>
                </a:gridCol>
              </a:tblGrid>
              <a:tr h="244157">
                <a:tc gridSpan="2">
                  <a:txBody>
                    <a:bodyPr/>
                    <a:lstStyle/>
                    <a:p>
                      <a:pPr algn="ctr"/>
                      <a:r>
                        <a:rPr lang="en-IN" sz="1000" spc="300" dirty="0">
                          <a:latin typeface="Times New Roman" panose="02020603050405020304" pitchFamily="18" charset="0"/>
                          <a:cs typeface="Times New Roman" panose="02020603050405020304" pitchFamily="18" charset="0"/>
                        </a:rPr>
                        <a:t>SPONSORSHIP CATEGORY</a:t>
                      </a:r>
                    </a:p>
                  </a:txBody>
                  <a:tcPr>
                    <a:solidFill>
                      <a:schemeClr val="tx2">
                        <a:lumMod val="75000"/>
                      </a:schemeClr>
                    </a:solidFill>
                  </a:tcPr>
                </a:tc>
                <a:tc hMerge="1">
                  <a:txBody>
                    <a:bodyPr/>
                    <a:lstStyle/>
                    <a:p>
                      <a:endParaRPr lang="en-IN"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3706329"/>
                  </a:ext>
                </a:extLst>
              </a:tr>
              <a:tr h="244157">
                <a:tc>
                  <a:txBody>
                    <a:bodyPr/>
                    <a:lstStyle/>
                    <a:p>
                      <a:r>
                        <a:rPr lang="en-IN" sz="1000" dirty="0">
                          <a:latin typeface="Times New Roman" panose="02020603050405020304" pitchFamily="18" charset="0"/>
                          <a:cs typeface="Times New Roman" panose="02020603050405020304" pitchFamily="18" charset="0"/>
                        </a:rPr>
                        <a:t>Elite Sponsor</a:t>
                      </a:r>
                    </a:p>
                  </a:txBody>
                  <a:tcPr>
                    <a:noFill/>
                  </a:tcPr>
                </a:tc>
                <a:tc>
                  <a:txBody>
                    <a:bodyPr/>
                    <a:lstStyle/>
                    <a:p>
                      <a:pPr algn="ctr"/>
                      <a:r>
                        <a:rPr lang="en-US" sz="1000" b="1" dirty="0">
                          <a:latin typeface="Times New Roman" panose="02020603050405020304" pitchFamily="18" charset="0"/>
                          <a:cs typeface="Times New Roman" panose="02020603050405020304" pitchFamily="18" charset="0"/>
                        </a:rPr>
                        <a:t>$ 10,000</a:t>
                      </a:r>
                      <a:endParaRPr lang="en-IN" sz="1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xmlns="" val="3327093351"/>
                  </a:ext>
                </a:extLst>
              </a:tr>
              <a:tr h="244157">
                <a:tc>
                  <a:txBody>
                    <a:bodyPr/>
                    <a:lstStyle/>
                    <a:p>
                      <a:r>
                        <a:rPr lang="en-IN" sz="1000" dirty="0">
                          <a:latin typeface="Times New Roman" panose="02020603050405020304" pitchFamily="18" charset="0"/>
                          <a:cs typeface="Times New Roman" panose="02020603050405020304" pitchFamily="18" charset="0"/>
                        </a:rPr>
                        <a:t>Gold Sponsor</a:t>
                      </a:r>
                    </a:p>
                  </a:txBody>
                  <a:tcPr/>
                </a:tc>
                <a:tc>
                  <a:txBody>
                    <a:bodyPr/>
                    <a:lstStyle/>
                    <a:p>
                      <a:pPr algn="ctr"/>
                      <a:r>
                        <a:rPr lang="en-US" sz="1000" b="1" dirty="0">
                          <a:latin typeface="Times New Roman" panose="02020603050405020304" pitchFamily="18" charset="0"/>
                          <a:cs typeface="Times New Roman" panose="02020603050405020304" pitchFamily="18" charset="0"/>
                        </a:rPr>
                        <a:t>$ 7,500</a:t>
                      </a:r>
                      <a:endParaRPr lang="en-IN"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61910637"/>
                  </a:ext>
                </a:extLst>
              </a:tr>
              <a:tr h="244157">
                <a:tc>
                  <a:txBody>
                    <a:bodyPr/>
                    <a:lstStyle/>
                    <a:p>
                      <a:r>
                        <a:rPr lang="en-IN" sz="1000" dirty="0">
                          <a:latin typeface="Times New Roman" panose="02020603050405020304" pitchFamily="18" charset="0"/>
                          <a:cs typeface="Times New Roman" panose="02020603050405020304" pitchFamily="18" charset="0"/>
                        </a:rPr>
                        <a:t>Silver Sponsor</a:t>
                      </a:r>
                    </a:p>
                  </a:txBody>
                  <a:tcPr>
                    <a:noFill/>
                  </a:tcPr>
                </a:tc>
                <a:tc>
                  <a:txBody>
                    <a:bodyPr/>
                    <a:lstStyle/>
                    <a:p>
                      <a:pPr algn="ctr"/>
                      <a:r>
                        <a:rPr lang="en-US" sz="1000" b="1" dirty="0">
                          <a:latin typeface="Times New Roman" panose="02020603050405020304" pitchFamily="18" charset="0"/>
                          <a:cs typeface="Times New Roman" panose="02020603050405020304" pitchFamily="18" charset="0"/>
                        </a:rPr>
                        <a:t>$ 5,000</a:t>
                      </a:r>
                      <a:endParaRPr lang="en-IN" sz="1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xmlns="" val="1861406332"/>
                  </a:ext>
                </a:extLst>
              </a:tr>
              <a:tr h="244157">
                <a:tc>
                  <a:txBody>
                    <a:bodyPr/>
                    <a:lstStyle/>
                    <a:p>
                      <a:r>
                        <a:rPr lang="en-IN" sz="1000" dirty="0">
                          <a:latin typeface="Times New Roman" panose="02020603050405020304" pitchFamily="18" charset="0"/>
                          <a:cs typeface="Times New Roman" panose="02020603050405020304" pitchFamily="18" charset="0"/>
                        </a:rPr>
                        <a:t>Exhibition Sponsor</a:t>
                      </a:r>
                    </a:p>
                  </a:txBody>
                  <a:tcPr/>
                </a:tc>
                <a:tc>
                  <a:txBody>
                    <a:bodyPr/>
                    <a:lstStyle/>
                    <a:p>
                      <a:pPr algn="ctr"/>
                      <a:r>
                        <a:rPr lang="en-IN" sz="1000" b="1" dirty="0">
                          <a:latin typeface="Times New Roman" panose="02020603050405020304" pitchFamily="18" charset="0"/>
                          <a:cs typeface="Times New Roman" panose="02020603050405020304" pitchFamily="18" charset="0"/>
                        </a:rPr>
                        <a:t>$ 2,500</a:t>
                      </a:r>
                    </a:p>
                  </a:txBody>
                  <a:tcPr/>
                </a:tc>
                <a:extLst>
                  <a:ext uri="{0D108BD9-81ED-4DB2-BD59-A6C34878D82A}">
                    <a16:rowId xmlns:a16="http://schemas.microsoft.com/office/drawing/2014/main" xmlns="" val="1247834441"/>
                  </a:ext>
                </a:extLst>
              </a:tr>
              <a:tr h="244157">
                <a:tc>
                  <a:txBody>
                    <a:bodyPr/>
                    <a:lstStyle/>
                    <a:p>
                      <a:r>
                        <a:rPr lang="en-IN" sz="1000" dirty="0">
                          <a:latin typeface="Times New Roman" panose="02020603050405020304" pitchFamily="18" charset="0"/>
                          <a:cs typeface="Times New Roman" panose="02020603050405020304" pitchFamily="18" charset="0"/>
                        </a:rPr>
                        <a:t>Lunch / Cocktail sponsor</a:t>
                      </a:r>
                    </a:p>
                  </a:txBody>
                  <a:tcPr>
                    <a:noFill/>
                  </a:tcPr>
                </a:tc>
                <a:tc>
                  <a:txBody>
                    <a:bodyPr/>
                    <a:lstStyle/>
                    <a:p>
                      <a:pPr algn="ctr"/>
                      <a:r>
                        <a:rPr lang="en-IN" sz="1000" b="1" dirty="0">
                          <a:latin typeface="Times New Roman" panose="02020603050405020304" pitchFamily="18" charset="0"/>
                          <a:cs typeface="Times New Roman" panose="02020603050405020304" pitchFamily="18" charset="0"/>
                        </a:rPr>
                        <a:t>$ 3,000</a:t>
                      </a:r>
                    </a:p>
                  </a:txBody>
                  <a:tcPr>
                    <a:noFill/>
                  </a:tcPr>
                </a:tc>
                <a:extLst>
                  <a:ext uri="{0D108BD9-81ED-4DB2-BD59-A6C34878D82A}">
                    <a16:rowId xmlns:a16="http://schemas.microsoft.com/office/drawing/2014/main" xmlns="" val="1142269091"/>
                  </a:ext>
                </a:extLst>
              </a:tr>
              <a:tr h="244157">
                <a:tc>
                  <a:txBody>
                    <a:bodyPr/>
                    <a:lstStyle/>
                    <a:p>
                      <a:r>
                        <a:rPr lang="en-IN" sz="1000" dirty="0">
                          <a:latin typeface="Times New Roman" panose="02020603050405020304" pitchFamily="18" charset="0"/>
                          <a:cs typeface="Times New Roman" panose="02020603050405020304" pitchFamily="18" charset="0"/>
                        </a:rPr>
                        <a:t>Coffee Break sponsor</a:t>
                      </a:r>
                    </a:p>
                  </a:txBody>
                  <a:tcPr/>
                </a:tc>
                <a:tc>
                  <a:txBody>
                    <a:bodyPr/>
                    <a:lstStyle/>
                    <a:p>
                      <a:pPr algn="ctr"/>
                      <a:r>
                        <a:rPr lang="en-IN" sz="1000" b="1" dirty="0">
                          <a:latin typeface="Times New Roman" panose="02020603050405020304" pitchFamily="18" charset="0"/>
                          <a:cs typeface="Times New Roman" panose="02020603050405020304" pitchFamily="18" charset="0"/>
                        </a:rPr>
                        <a:t>$ 2,000</a:t>
                      </a:r>
                    </a:p>
                  </a:txBody>
                  <a:tcPr/>
                </a:tc>
                <a:extLst>
                  <a:ext uri="{0D108BD9-81ED-4DB2-BD59-A6C34878D82A}">
                    <a16:rowId xmlns:a16="http://schemas.microsoft.com/office/drawing/2014/main" xmlns="" val="666064858"/>
                  </a:ext>
                </a:extLst>
              </a:tr>
              <a:tr h="244157">
                <a:tc>
                  <a:txBody>
                    <a:bodyPr/>
                    <a:lstStyle/>
                    <a:p>
                      <a:r>
                        <a:rPr lang="en-IN" sz="1000" dirty="0">
                          <a:latin typeface="Times New Roman" panose="02020603050405020304" pitchFamily="18" charset="0"/>
                          <a:cs typeface="Times New Roman" panose="02020603050405020304" pitchFamily="18" charset="0"/>
                        </a:rPr>
                        <a:t>Conference Delegate Bag Sponsor</a:t>
                      </a:r>
                    </a:p>
                  </a:txBody>
                  <a:tcPr>
                    <a:noFill/>
                  </a:tcPr>
                </a:tc>
                <a:tc>
                  <a:txBody>
                    <a:bodyPr/>
                    <a:lstStyle/>
                    <a:p>
                      <a:pPr algn="ctr"/>
                      <a:r>
                        <a:rPr lang="en-IN" sz="1000" b="1" dirty="0">
                          <a:latin typeface="Times New Roman" panose="02020603050405020304" pitchFamily="18" charset="0"/>
                          <a:cs typeface="Times New Roman" panose="02020603050405020304" pitchFamily="18" charset="0"/>
                        </a:rPr>
                        <a:t>$ 1,000</a:t>
                      </a:r>
                    </a:p>
                  </a:txBody>
                  <a:tcPr>
                    <a:noFill/>
                  </a:tcPr>
                </a:tc>
                <a:extLst>
                  <a:ext uri="{0D108BD9-81ED-4DB2-BD59-A6C34878D82A}">
                    <a16:rowId xmlns:a16="http://schemas.microsoft.com/office/drawing/2014/main" xmlns="" val="406860455"/>
                  </a:ext>
                </a:extLst>
              </a:tr>
              <a:tr h="244157">
                <a:tc>
                  <a:txBody>
                    <a:bodyPr/>
                    <a:lstStyle/>
                    <a:p>
                      <a:r>
                        <a:rPr lang="en-IN" sz="1000" dirty="0">
                          <a:latin typeface="Times New Roman" panose="02020603050405020304" pitchFamily="18" charset="0"/>
                          <a:cs typeface="Times New Roman" panose="02020603050405020304" pitchFamily="18" charset="0"/>
                        </a:rPr>
                        <a:t>Conference Book Sponsor</a:t>
                      </a:r>
                    </a:p>
                  </a:txBody>
                  <a:tcPr/>
                </a:tc>
                <a:tc>
                  <a:txBody>
                    <a:bodyPr/>
                    <a:lstStyle/>
                    <a:p>
                      <a:pPr algn="ctr"/>
                      <a:r>
                        <a:rPr lang="en-IN" sz="1000" b="1" dirty="0">
                          <a:latin typeface="Times New Roman" panose="02020603050405020304" pitchFamily="18" charset="0"/>
                          <a:cs typeface="Times New Roman" panose="02020603050405020304" pitchFamily="18" charset="0"/>
                        </a:rPr>
                        <a:t>$ 1,000</a:t>
                      </a:r>
                    </a:p>
                  </a:txBody>
                  <a:tcPr/>
                </a:tc>
                <a:extLst>
                  <a:ext uri="{0D108BD9-81ED-4DB2-BD59-A6C34878D82A}">
                    <a16:rowId xmlns:a16="http://schemas.microsoft.com/office/drawing/2014/main" xmlns="" val="3985357129"/>
                  </a:ext>
                </a:extLst>
              </a:tr>
              <a:tr h="244157">
                <a:tc>
                  <a:txBody>
                    <a:bodyPr/>
                    <a:lstStyle/>
                    <a:p>
                      <a:r>
                        <a:rPr lang="en-IN" sz="1000" dirty="0">
                          <a:latin typeface="Times New Roman" panose="02020603050405020304" pitchFamily="18" charset="0"/>
                          <a:cs typeface="Times New Roman" panose="02020603050405020304" pitchFamily="18" charset="0"/>
                        </a:rPr>
                        <a:t>Media Partner</a:t>
                      </a:r>
                    </a:p>
                  </a:txBody>
                  <a:tcPr>
                    <a:noFill/>
                  </a:tcPr>
                </a:tc>
                <a:tc>
                  <a:txBody>
                    <a:bodyPr/>
                    <a:lstStyle/>
                    <a:p>
                      <a:pPr algn="ctr"/>
                      <a:r>
                        <a:rPr lang="en-IN" sz="1000" b="1" dirty="0">
                          <a:latin typeface="Times New Roman" panose="02020603050405020304" pitchFamily="18" charset="0"/>
                          <a:cs typeface="Times New Roman" panose="02020603050405020304" pitchFamily="18" charset="0"/>
                        </a:rPr>
                        <a:t>$ 1,000</a:t>
                      </a:r>
                    </a:p>
                  </a:txBody>
                  <a:tcPr>
                    <a:noFill/>
                  </a:tcPr>
                </a:tc>
                <a:extLst>
                  <a:ext uri="{0D108BD9-81ED-4DB2-BD59-A6C34878D82A}">
                    <a16:rowId xmlns:a16="http://schemas.microsoft.com/office/drawing/2014/main" xmlns="" val="940290298"/>
                  </a:ext>
                </a:extLst>
              </a:tr>
              <a:tr h="244157">
                <a:tc>
                  <a:txBody>
                    <a:bodyPr/>
                    <a:lstStyle/>
                    <a:p>
                      <a:r>
                        <a:rPr lang="en-IN" sz="1000" dirty="0">
                          <a:latin typeface="Times New Roman" panose="02020603050405020304" pitchFamily="18" charset="0"/>
                          <a:cs typeface="Times New Roman" panose="02020603050405020304" pitchFamily="18" charset="0"/>
                        </a:rPr>
                        <a:t>Academic Partner (Publication Benefits)</a:t>
                      </a:r>
                    </a:p>
                  </a:txBody>
                  <a:tcPr/>
                </a:tc>
                <a:tc>
                  <a:txBody>
                    <a:bodyPr/>
                    <a:lstStyle/>
                    <a:p>
                      <a:pPr algn="ctr"/>
                      <a:r>
                        <a:rPr lang="en-IN" sz="1000" b="1" dirty="0">
                          <a:latin typeface="Times New Roman" panose="02020603050405020304" pitchFamily="18" charset="0"/>
                          <a:cs typeface="Times New Roman" panose="02020603050405020304" pitchFamily="18" charset="0"/>
                        </a:rPr>
                        <a:t>$ 2,000</a:t>
                      </a:r>
                    </a:p>
                  </a:txBody>
                  <a:tcPr/>
                </a:tc>
                <a:extLst>
                  <a:ext uri="{0D108BD9-81ED-4DB2-BD59-A6C34878D82A}">
                    <a16:rowId xmlns:a16="http://schemas.microsoft.com/office/drawing/2014/main" xmlns="" val="672256319"/>
                  </a:ext>
                </a:extLst>
              </a:tr>
              <a:tr h="244157">
                <a:tc>
                  <a:txBody>
                    <a:bodyPr/>
                    <a:lstStyle/>
                    <a:p>
                      <a:r>
                        <a:rPr lang="en-IN" sz="1000" dirty="0">
                          <a:latin typeface="Times New Roman" panose="02020603050405020304" pitchFamily="18" charset="0"/>
                          <a:cs typeface="Times New Roman" panose="02020603050405020304" pitchFamily="18" charset="0"/>
                        </a:rPr>
                        <a:t>Keynote Sponsor</a:t>
                      </a:r>
                    </a:p>
                  </a:txBody>
                  <a:tcPr>
                    <a:noFill/>
                  </a:tcPr>
                </a:tc>
                <a:tc>
                  <a:txBody>
                    <a:bodyPr/>
                    <a:lstStyle/>
                    <a:p>
                      <a:pPr algn="ctr"/>
                      <a:r>
                        <a:rPr lang="en-IN" sz="1000" b="1" dirty="0">
                          <a:latin typeface="Times New Roman" panose="02020603050405020304" pitchFamily="18" charset="0"/>
                          <a:cs typeface="Times New Roman" panose="02020603050405020304" pitchFamily="18" charset="0"/>
                        </a:rPr>
                        <a:t>$ 2,000</a:t>
                      </a:r>
                    </a:p>
                  </a:txBody>
                  <a:tcPr>
                    <a:noFill/>
                  </a:tcPr>
                </a:tc>
                <a:extLst>
                  <a:ext uri="{0D108BD9-81ED-4DB2-BD59-A6C34878D82A}">
                    <a16:rowId xmlns:a16="http://schemas.microsoft.com/office/drawing/2014/main" xmlns="" val="1310217988"/>
                  </a:ext>
                </a:extLst>
              </a:tr>
              <a:tr h="244157">
                <a:tc>
                  <a:txBody>
                    <a:bodyPr/>
                    <a:lstStyle/>
                    <a:p>
                      <a:r>
                        <a:rPr lang="en-IN" sz="1000" dirty="0">
                          <a:latin typeface="Times New Roman" panose="02020603050405020304" pitchFamily="18" charset="0"/>
                          <a:cs typeface="Times New Roman" panose="02020603050405020304" pitchFamily="18" charset="0"/>
                        </a:rPr>
                        <a:t>Stationary Items (per item)</a:t>
                      </a:r>
                    </a:p>
                  </a:txBody>
                  <a:tcPr/>
                </a:tc>
                <a:tc>
                  <a:txBody>
                    <a:bodyPr/>
                    <a:lstStyle/>
                    <a:p>
                      <a:pPr algn="ctr"/>
                      <a:r>
                        <a:rPr lang="en-US" sz="1000" b="1" dirty="0">
                          <a:latin typeface="Times New Roman" panose="02020603050405020304" pitchFamily="18" charset="0"/>
                          <a:cs typeface="Times New Roman" panose="02020603050405020304" pitchFamily="18" charset="0"/>
                        </a:rPr>
                        <a:t>$ 500</a:t>
                      </a:r>
                      <a:endParaRPr lang="en-IN"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028228353"/>
                  </a:ext>
                </a:extLst>
              </a:tr>
              <a:tr h="244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dirty="0">
                          <a:latin typeface="Times New Roman" panose="02020603050405020304" pitchFamily="18" charset="0"/>
                          <a:cs typeface="Times New Roman" panose="02020603050405020304" pitchFamily="18" charset="0"/>
                        </a:rPr>
                        <a:t>Lanyard (also known as neck cords)</a:t>
                      </a:r>
                    </a:p>
                  </a:txBody>
                  <a:tcPr>
                    <a:noFill/>
                  </a:tcPr>
                </a:tc>
                <a:tc>
                  <a:txBody>
                    <a:bodyPr/>
                    <a:lstStyle/>
                    <a:p>
                      <a:pPr algn="ctr"/>
                      <a:r>
                        <a:rPr lang="en-US" sz="1000" b="1" dirty="0">
                          <a:latin typeface="Times New Roman" panose="02020603050405020304" pitchFamily="18" charset="0"/>
                          <a:cs typeface="Times New Roman" panose="02020603050405020304" pitchFamily="18" charset="0"/>
                        </a:rPr>
                        <a:t>$ 299</a:t>
                      </a:r>
                      <a:endParaRPr lang="en-IN" sz="1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xmlns="" val="618068703"/>
                  </a:ext>
                </a:extLst>
              </a:tr>
              <a:tr h="24415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spc="300" dirty="0">
                          <a:solidFill>
                            <a:schemeClr val="bg1"/>
                          </a:solidFill>
                          <a:latin typeface="Times New Roman" panose="02020603050405020304" pitchFamily="18" charset="0"/>
                          <a:cs typeface="Times New Roman" panose="02020603050405020304" pitchFamily="18" charset="0"/>
                        </a:rPr>
                        <a:t>ADVERTISEMENTS</a:t>
                      </a:r>
                    </a:p>
                  </a:txBody>
                  <a:tcPr>
                    <a:solidFill>
                      <a:schemeClr val="tx2">
                        <a:lumMod val="75000"/>
                      </a:schemeClr>
                    </a:solidFill>
                  </a:tcPr>
                </a:tc>
                <a:tc hMerge="1">
                  <a:txBody>
                    <a:bodyPr/>
                    <a:lstStyle/>
                    <a:p>
                      <a:endParaRPr lang="en-IN"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729473859"/>
                  </a:ext>
                </a:extLst>
              </a:tr>
              <a:tr h="244157">
                <a:tc>
                  <a:txBody>
                    <a:bodyPr/>
                    <a:lstStyle/>
                    <a:p>
                      <a:r>
                        <a:rPr lang="en-US" sz="1000" dirty="0">
                          <a:latin typeface="Times New Roman" panose="02020603050405020304" pitchFamily="18" charset="0"/>
                          <a:cs typeface="Times New Roman" panose="02020603050405020304" pitchFamily="18" charset="0"/>
                        </a:rPr>
                        <a:t>Outside back cover (Color)</a:t>
                      </a:r>
                    </a:p>
                  </a:txBody>
                  <a:tcPr/>
                </a:tc>
                <a:tc>
                  <a:txBody>
                    <a:bodyPr/>
                    <a:lstStyle/>
                    <a:p>
                      <a:pPr algn="ctr"/>
                      <a:r>
                        <a:rPr lang="en-IN" sz="1000" b="1" dirty="0">
                          <a:latin typeface="Times New Roman" panose="02020603050405020304" pitchFamily="18" charset="0"/>
                          <a:cs typeface="Times New Roman" panose="02020603050405020304" pitchFamily="18" charset="0"/>
                        </a:rPr>
                        <a:t>$ 1,200</a:t>
                      </a:r>
                    </a:p>
                  </a:txBody>
                  <a:tcPr/>
                </a:tc>
                <a:extLst>
                  <a:ext uri="{0D108BD9-81ED-4DB2-BD59-A6C34878D82A}">
                    <a16:rowId xmlns:a16="http://schemas.microsoft.com/office/drawing/2014/main" xmlns="" val="2291699231"/>
                  </a:ext>
                </a:extLst>
              </a:tr>
              <a:tr h="244157">
                <a:tc>
                  <a:txBody>
                    <a:bodyPr/>
                    <a:lstStyle/>
                    <a:p>
                      <a:r>
                        <a:rPr lang="en-US" sz="1000" dirty="0">
                          <a:latin typeface="Times New Roman" panose="02020603050405020304" pitchFamily="18" charset="0"/>
                          <a:cs typeface="Times New Roman" panose="02020603050405020304" pitchFamily="18" charset="0"/>
                        </a:rPr>
                        <a:t>Inside front cover (Color) </a:t>
                      </a:r>
                    </a:p>
                  </a:txBody>
                  <a:tcPr>
                    <a:noFill/>
                  </a:tcPr>
                </a:tc>
                <a:tc>
                  <a:txBody>
                    <a:bodyPr/>
                    <a:lstStyle/>
                    <a:p>
                      <a:pPr algn="ctr"/>
                      <a:r>
                        <a:rPr lang="en-US" sz="1000" b="1" dirty="0">
                          <a:latin typeface="Times New Roman" panose="02020603050405020304" pitchFamily="18" charset="0"/>
                          <a:cs typeface="Times New Roman" panose="02020603050405020304" pitchFamily="18" charset="0"/>
                        </a:rPr>
                        <a:t>$ 800</a:t>
                      </a:r>
                      <a:endParaRPr lang="en-IN" sz="1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xmlns="" val="3775048677"/>
                  </a:ext>
                </a:extLst>
              </a:tr>
              <a:tr h="244157">
                <a:tc>
                  <a:txBody>
                    <a:bodyPr/>
                    <a:lstStyle/>
                    <a:p>
                      <a:r>
                        <a:rPr lang="en-US" sz="1000" dirty="0">
                          <a:latin typeface="Times New Roman" panose="02020603050405020304" pitchFamily="18" charset="0"/>
                          <a:cs typeface="Times New Roman" panose="02020603050405020304" pitchFamily="18" charset="0"/>
                        </a:rPr>
                        <a:t>Inside back cover (Color) </a:t>
                      </a:r>
                    </a:p>
                  </a:txBody>
                  <a:tcPr/>
                </a:tc>
                <a:tc>
                  <a:txBody>
                    <a:bodyPr/>
                    <a:lstStyle/>
                    <a:p>
                      <a:pPr algn="ctr"/>
                      <a:r>
                        <a:rPr lang="en-US" sz="1000" b="1" dirty="0">
                          <a:latin typeface="Times New Roman" panose="02020603050405020304" pitchFamily="18" charset="0"/>
                          <a:cs typeface="Times New Roman" panose="02020603050405020304" pitchFamily="18" charset="0"/>
                        </a:rPr>
                        <a:t>$ 700</a:t>
                      </a:r>
                      <a:endParaRPr lang="en-IN"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721322676"/>
                  </a:ext>
                </a:extLst>
              </a:tr>
              <a:tr h="244157">
                <a:tc>
                  <a:txBody>
                    <a:bodyPr/>
                    <a:lstStyle/>
                    <a:p>
                      <a:r>
                        <a:rPr lang="en-US" sz="1000" dirty="0">
                          <a:latin typeface="Times New Roman" panose="02020603050405020304" pitchFamily="18" charset="0"/>
                          <a:cs typeface="Times New Roman" panose="02020603050405020304" pitchFamily="18" charset="0"/>
                        </a:rPr>
                        <a:t>Full page (Color)</a:t>
                      </a:r>
                    </a:p>
                  </a:txBody>
                  <a:tcPr>
                    <a:noFill/>
                  </a:tcPr>
                </a:tc>
                <a:tc>
                  <a:txBody>
                    <a:bodyPr/>
                    <a:lstStyle/>
                    <a:p>
                      <a:pPr algn="ctr"/>
                      <a:r>
                        <a:rPr lang="en-US" sz="1000" b="1" dirty="0">
                          <a:latin typeface="Times New Roman" panose="02020603050405020304" pitchFamily="18" charset="0"/>
                          <a:cs typeface="Times New Roman" panose="02020603050405020304" pitchFamily="18" charset="0"/>
                        </a:rPr>
                        <a:t>$ 600</a:t>
                      </a:r>
                      <a:endParaRPr lang="en-IN" sz="1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xmlns="" val="43902408"/>
                  </a:ext>
                </a:extLst>
              </a:tr>
              <a:tr h="244157">
                <a:tc>
                  <a:txBody>
                    <a:bodyPr/>
                    <a:lstStyle/>
                    <a:p>
                      <a:r>
                        <a:rPr lang="en-US" sz="1000" dirty="0">
                          <a:latin typeface="Times New Roman" panose="02020603050405020304" pitchFamily="18" charset="0"/>
                          <a:cs typeface="Times New Roman" panose="02020603050405020304" pitchFamily="18" charset="0"/>
                        </a:rPr>
                        <a:t>Half page (Color)</a:t>
                      </a:r>
                    </a:p>
                  </a:txBody>
                  <a:tcPr/>
                </a:tc>
                <a:tc>
                  <a:txBody>
                    <a:bodyPr/>
                    <a:lstStyle/>
                    <a:p>
                      <a:pPr algn="ctr"/>
                      <a:r>
                        <a:rPr lang="en-US" sz="1000" b="1" dirty="0">
                          <a:latin typeface="Times New Roman" panose="02020603050405020304" pitchFamily="18" charset="0"/>
                          <a:cs typeface="Times New Roman" panose="02020603050405020304" pitchFamily="18" charset="0"/>
                        </a:rPr>
                        <a:t>$ 500</a:t>
                      </a:r>
                      <a:endParaRPr lang="en-IN"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839958138"/>
                  </a:ext>
                </a:extLst>
              </a:tr>
              <a:tr h="244157">
                <a:tc>
                  <a:txBody>
                    <a:bodyPr/>
                    <a:lstStyle/>
                    <a:p>
                      <a:r>
                        <a:rPr lang="en-US" sz="1000" dirty="0">
                          <a:latin typeface="Times New Roman" panose="02020603050405020304" pitchFamily="18" charset="0"/>
                          <a:cs typeface="Times New Roman" panose="02020603050405020304" pitchFamily="18" charset="0"/>
                        </a:rPr>
                        <a:t>Full page (B/W)</a:t>
                      </a:r>
                    </a:p>
                  </a:txBody>
                  <a:tcPr>
                    <a:noFill/>
                  </a:tcPr>
                </a:tc>
                <a:tc>
                  <a:txBody>
                    <a:bodyPr/>
                    <a:lstStyle/>
                    <a:p>
                      <a:pPr algn="ctr"/>
                      <a:r>
                        <a:rPr lang="en-US" sz="1000" b="1" dirty="0">
                          <a:latin typeface="Times New Roman" panose="02020603050405020304" pitchFamily="18" charset="0"/>
                          <a:cs typeface="Times New Roman" panose="02020603050405020304" pitchFamily="18" charset="0"/>
                        </a:rPr>
                        <a:t>$ 500</a:t>
                      </a:r>
                      <a:endParaRPr lang="en-IN" sz="1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xmlns="" val="1341628484"/>
                  </a:ext>
                </a:extLst>
              </a:tr>
              <a:tr h="244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Times New Roman" panose="02020603050405020304" pitchFamily="18" charset="0"/>
                          <a:cs typeface="Times New Roman" panose="02020603050405020304" pitchFamily="18" charset="0"/>
                        </a:rPr>
                        <a:t>Half page (B/W)</a:t>
                      </a:r>
                      <a:endParaRPr lang="en-IN" sz="1000" dirty="0">
                        <a:latin typeface="Times New Roman" panose="02020603050405020304" pitchFamily="18" charset="0"/>
                        <a:cs typeface="Times New Roman" panose="02020603050405020304" pitchFamily="18" charset="0"/>
                      </a:endParaRPr>
                    </a:p>
                  </a:txBody>
                  <a:tcPr/>
                </a:tc>
                <a:tc>
                  <a:txBody>
                    <a:bodyPr/>
                    <a:lstStyle/>
                    <a:p>
                      <a:pPr algn="ctr"/>
                      <a:r>
                        <a:rPr lang="en-US" sz="1000" b="1" dirty="0">
                          <a:latin typeface="Times New Roman" panose="02020603050405020304" pitchFamily="18" charset="0"/>
                          <a:cs typeface="Times New Roman" panose="02020603050405020304" pitchFamily="18" charset="0"/>
                        </a:rPr>
                        <a:t>$400</a:t>
                      </a:r>
                      <a:endParaRPr lang="en-IN"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592470916"/>
                  </a:ext>
                </a:extLst>
              </a:tr>
            </a:tbl>
          </a:graphicData>
        </a:graphic>
      </p:graphicFrame>
      <p:sp>
        <p:nvSpPr>
          <p:cNvPr id="11" name="Rectangle 10">
            <a:extLst>
              <a:ext uri="{FF2B5EF4-FFF2-40B4-BE49-F238E27FC236}">
                <a16:creationId xmlns:a16="http://schemas.microsoft.com/office/drawing/2014/main" xmlns="" id="{F8EB7E85-3380-420D-B02B-4DD6CEFDE09E}"/>
              </a:ext>
            </a:extLst>
          </p:cNvPr>
          <p:cNvSpPr/>
          <p:nvPr/>
        </p:nvSpPr>
        <p:spPr>
          <a:xfrm>
            <a:off x="9673536" y="729205"/>
            <a:ext cx="1760112" cy="540376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lumMod val="10000"/>
                </a:schemeClr>
              </a:solidFill>
            </a:endParaRPr>
          </a:p>
        </p:txBody>
      </p:sp>
      <p:sp>
        <p:nvSpPr>
          <p:cNvPr id="12" name="TextBox 11">
            <a:extLst>
              <a:ext uri="{FF2B5EF4-FFF2-40B4-BE49-F238E27FC236}">
                <a16:creationId xmlns:a16="http://schemas.microsoft.com/office/drawing/2014/main" xmlns="" id="{B4BC16EA-8277-4133-94E3-29C8661B1DDD}"/>
              </a:ext>
            </a:extLst>
          </p:cNvPr>
          <p:cNvSpPr txBox="1"/>
          <p:nvPr/>
        </p:nvSpPr>
        <p:spPr>
          <a:xfrm rot="16200000">
            <a:off x="8157152" y="3285313"/>
            <a:ext cx="5356752" cy="338554"/>
          </a:xfrm>
          <a:prstGeom prst="rect">
            <a:avLst/>
          </a:prstGeom>
          <a:noFill/>
        </p:spPr>
        <p:txBody>
          <a:bodyPr wrap="square" rtlCol="0">
            <a:spAutoFit/>
          </a:bodyPr>
          <a:lstStyle/>
          <a:p>
            <a:pPr algn="ctr"/>
            <a:r>
              <a:rPr lang="en-US" sz="1600" b="1" kern="2000" spc="600" dirty="0" smtClean="0">
                <a:solidFill>
                  <a:schemeClr val="bg1"/>
                </a:solidFill>
                <a:latin typeface="Times New Roman" panose="02020603050405020304" pitchFamily="18" charset="0"/>
                <a:cs typeface="Times New Roman" panose="02020603050405020304" pitchFamily="18" charset="0"/>
              </a:rPr>
              <a:t>PLANT PATHOLOGY 2022</a:t>
            </a:r>
            <a:endParaRPr lang="en-IN" sz="1600" b="1" kern="2000" spc="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76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1176</Words>
  <Application>Microsoft Office PowerPoint</Application>
  <PresentationFormat>Custom</PresentationFormat>
  <Paragraphs>157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jatin Raman</dc:creator>
  <cp:lastModifiedBy>Abijit Prasad</cp:lastModifiedBy>
  <cp:revision>25</cp:revision>
  <dcterms:created xsi:type="dcterms:W3CDTF">2021-03-26T07:14:17Z</dcterms:created>
  <dcterms:modified xsi:type="dcterms:W3CDTF">2022-12-22T06:22:17Z</dcterms:modified>
</cp:coreProperties>
</file>