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38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192">
            <a:solidFill>
              <a:srgbClr val="2C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113264" y="0"/>
            <a:ext cx="2078989" cy="6858000"/>
          </a:xfrm>
          <a:custGeom>
            <a:avLst/>
            <a:gdLst/>
            <a:ahLst/>
            <a:cxnLst/>
            <a:rect l="l" t="t" r="r" b="b"/>
            <a:pathLst>
              <a:path w="2078990" h="6858000">
                <a:moveTo>
                  <a:pt x="2078608" y="0"/>
                </a:moveTo>
                <a:lnTo>
                  <a:pt x="0" y="0"/>
                </a:lnTo>
                <a:lnTo>
                  <a:pt x="0" y="6858000"/>
                </a:lnTo>
                <a:lnTo>
                  <a:pt x="2078608" y="6858000"/>
                </a:lnTo>
                <a:lnTo>
                  <a:pt x="2078608" y="0"/>
                </a:lnTo>
                <a:close/>
              </a:path>
            </a:pathLst>
          </a:custGeom>
          <a:solidFill>
            <a:srgbClr val="3938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4758055" cy="6858000"/>
          </a:xfrm>
          <a:custGeom>
            <a:avLst/>
            <a:gdLst/>
            <a:ahLst/>
            <a:cxnLst/>
            <a:rect l="l" t="t" r="r" b="b"/>
            <a:pathLst>
              <a:path w="4758055" h="6858000">
                <a:moveTo>
                  <a:pt x="4757801" y="0"/>
                </a:moveTo>
                <a:lnTo>
                  <a:pt x="0" y="0"/>
                </a:lnTo>
                <a:lnTo>
                  <a:pt x="0" y="6858000"/>
                </a:lnTo>
                <a:lnTo>
                  <a:pt x="4757801" y="6858000"/>
                </a:lnTo>
                <a:lnTo>
                  <a:pt x="4757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6991" y="201168"/>
            <a:ext cx="2264664" cy="24688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3583" y="1091183"/>
            <a:ext cx="9704832" cy="814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ynecology.healthconferences.org/" TargetMode="External"/><Relationship Id="rId2" Type="http://schemas.openxmlformats.org/officeDocument/2006/relationships/hyperlink" Target="mailto:gynecology@globalannualsummi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16184" y="2265772"/>
            <a:ext cx="294953" cy="23228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285"/>
              </a:lnSpc>
            </a:pPr>
            <a:r>
              <a:rPr sz="20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  <a:hlinkClick r:id="rId2"/>
              </a:rPr>
              <a:t>GYNECOLOG</a:t>
            </a:r>
            <a:r>
              <a:rPr sz="2000" b="1" i="1" dirty="0">
                <a:solidFill>
                  <a:srgbClr val="EBF0DE"/>
                </a:solidFill>
                <a:latin typeface="Times New Roman"/>
                <a:cs typeface="Times New Roman"/>
              </a:rPr>
              <a:t>Y</a:t>
            </a:r>
            <a:r>
              <a:rPr sz="2000" b="1" i="1" spc="-70" dirty="0">
                <a:solidFill>
                  <a:srgbClr val="EBF0DE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EBF0DE"/>
                </a:solidFill>
                <a:latin typeface="Times New Roman"/>
                <a:cs typeface="Times New Roman"/>
              </a:rPr>
              <a:t>2024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291" y="2433065"/>
            <a:ext cx="4120515" cy="366241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535305" marR="101600" indent="-635" algn="ctr">
              <a:lnSpc>
                <a:spcPct val="102200"/>
              </a:lnSpc>
              <a:spcBef>
                <a:spcPts val="50"/>
              </a:spcBef>
            </a:pPr>
            <a:r>
              <a:rPr sz="1800" b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1</a:t>
            </a:r>
            <a:r>
              <a:rPr lang="en-IN" b="1" spc="-5" dirty="0">
                <a:solidFill>
                  <a:srgbClr val="171717"/>
                </a:solidFill>
                <a:latin typeface="Times New Roman"/>
                <a:cs typeface="Times New Roman"/>
              </a:rPr>
              <a:t>6</a:t>
            </a:r>
            <a:r>
              <a:rPr sz="1800" b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th </a:t>
            </a:r>
            <a:r>
              <a:rPr sz="1800" b="1" spc="-20" dirty="0">
                <a:solidFill>
                  <a:srgbClr val="171717"/>
                </a:solidFill>
                <a:latin typeface="Times New Roman"/>
                <a:cs typeface="Times New Roman"/>
              </a:rPr>
              <a:t>World </a:t>
            </a:r>
            <a:r>
              <a:rPr sz="1800" b="1" spc="-5" dirty="0">
                <a:solidFill>
                  <a:srgbClr val="171717"/>
                </a:solidFill>
                <a:latin typeface="Times New Roman"/>
                <a:cs typeface="Times New Roman"/>
              </a:rPr>
              <a:t>Conference on </a:t>
            </a:r>
            <a:r>
              <a:rPr sz="1800" b="1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71717"/>
                </a:solidFill>
                <a:latin typeface="Times New Roman"/>
                <a:cs typeface="Times New Roman"/>
              </a:rPr>
              <a:t>Gynecology,</a:t>
            </a:r>
            <a:r>
              <a:rPr sz="1800" b="1" spc="-35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71717"/>
                </a:solidFill>
                <a:latin typeface="Times New Roman"/>
                <a:cs typeface="Times New Roman"/>
              </a:rPr>
              <a:t>Obstetrics</a:t>
            </a:r>
            <a:r>
              <a:rPr sz="1800" b="1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71717"/>
                </a:solidFill>
                <a:latin typeface="Times New Roman"/>
                <a:cs typeface="Times New Roman"/>
              </a:rPr>
              <a:t>and</a:t>
            </a:r>
            <a:r>
              <a:rPr sz="1800" b="1" spc="-35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71717"/>
                </a:solidFill>
                <a:latin typeface="Times New Roman"/>
                <a:cs typeface="Times New Roman"/>
              </a:rPr>
              <a:t>Women </a:t>
            </a:r>
            <a:r>
              <a:rPr sz="1800" b="1" spc="-434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71717"/>
                </a:solidFill>
                <a:latin typeface="Times New Roman"/>
                <a:cs typeface="Times New Roman"/>
              </a:rPr>
              <a:t>Health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424815" algn="ctr">
              <a:lnSpc>
                <a:spcPct val="100000"/>
              </a:lnSpc>
            </a:pPr>
            <a:r>
              <a:rPr lang="en-IN" sz="1600" b="1" i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December 12-13</a:t>
            </a:r>
            <a:r>
              <a:rPr sz="1600" b="1" i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,</a:t>
            </a:r>
            <a:r>
              <a:rPr sz="1600" b="1" i="1" spc="-45" dirty="0" smtClean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sz="1600" b="1" i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2024</a:t>
            </a:r>
            <a:r>
              <a:rPr lang="en-IN" sz="1600" b="1" i="1" spc="-5" dirty="0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lang="en-IN" sz="1600" b="1" i="1" spc="-5" dirty="0" smtClean="0">
                <a:solidFill>
                  <a:srgbClr val="171717"/>
                </a:solidFill>
                <a:latin typeface="Times New Roman"/>
                <a:cs typeface="Times New Roman"/>
              </a:rPr>
              <a:t>Rome, Italy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461645" algn="ctr">
              <a:lnSpc>
                <a:spcPct val="100000"/>
              </a:lnSpc>
            </a:pPr>
            <a:r>
              <a:rPr sz="1600" b="1" spc="-10" dirty="0">
                <a:solidFill>
                  <a:srgbClr val="171717"/>
                </a:solidFill>
                <a:latin typeface="Times New Roman"/>
                <a:cs typeface="Times New Roman"/>
              </a:rPr>
              <a:t>Theme:</a:t>
            </a:r>
            <a:endParaRPr sz="1600" dirty="0">
              <a:latin typeface="Times New Roman"/>
              <a:cs typeface="Times New Roman"/>
            </a:endParaRPr>
          </a:p>
          <a:p>
            <a:pPr marL="481965" marR="5080" indent="1270" algn="ctr">
              <a:lnSpc>
                <a:spcPct val="100000"/>
              </a:lnSpc>
            </a:pP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{CME-CPD </a:t>
            </a:r>
            <a:r>
              <a:rPr sz="1600" i="1" spc="-10" dirty="0">
                <a:solidFill>
                  <a:srgbClr val="333C50"/>
                </a:solidFill>
                <a:latin typeface="Times New Roman"/>
                <a:cs typeface="Times New Roman"/>
              </a:rPr>
              <a:t>Accreditations </a:t>
            </a:r>
            <a:r>
              <a:rPr sz="1600" i="1" spc="-15" dirty="0">
                <a:solidFill>
                  <a:srgbClr val="333C50"/>
                </a:solidFill>
                <a:latin typeface="Times New Roman"/>
                <a:cs typeface="Times New Roman"/>
              </a:rPr>
              <a:t>Available} </a:t>
            </a:r>
            <a:r>
              <a:rPr sz="1600" i="1" spc="-10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Bringing</a:t>
            </a:r>
            <a:r>
              <a:rPr sz="1600" i="1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the</a:t>
            </a:r>
            <a:r>
              <a:rPr sz="1600" i="1" spc="5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35" dirty="0">
                <a:solidFill>
                  <a:srgbClr val="333C50"/>
                </a:solidFill>
                <a:latin typeface="Times New Roman"/>
                <a:cs typeface="Times New Roman"/>
              </a:rPr>
              <a:t>World</a:t>
            </a:r>
            <a:r>
              <a:rPr sz="1600" i="1" spc="20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20" dirty="0">
                <a:solidFill>
                  <a:srgbClr val="333C50"/>
                </a:solidFill>
                <a:latin typeface="Times New Roman"/>
                <a:cs typeface="Times New Roman"/>
              </a:rPr>
              <a:t>Together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 to</a:t>
            </a:r>
            <a:r>
              <a:rPr sz="1600" i="1" spc="5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333C50"/>
                </a:solidFill>
                <a:latin typeface="Times New Roman"/>
                <a:cs typeface="Times New Roman"/>
              </a:rPr>
              <a:t>Nurture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 and </a:t>
            </a:r>
            <a:r>
              <a:rPr sz="1600" i="1" spc="-385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Empower New</a:t>
            </a:r>
            <a:r>
              <a:rPr sz="1600" i="1" spc="-10" dirty="0">
                <a:solidFill>
                  <a:srgbClr val="333C50"/>
                </a:solidFill>
                <a:latin typeface="Times New Roman"/>
                <a:cs typeface="Times New Roman"/>
              </a:rPr>
              <a:t> Standards</a:t>
            </a:r>
            <a:r>
              <a:rPr sz="1600" i="1" spc="-20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to</a:t>
            </a:r>
            <a:r>
              <a:rPr sz="1600" i="1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15" dirty="0">
                <a:solidFill>
                  <a:srgbClr val="333C50"/>
                </a:solidFill>
                <a:latin typeface="Times New Roman"/>
                <a:cs typeface="Times New Roman"/>
              </a:rPr>
              <a:t>Improve</a:t>
            </a:r>
            <a:r>
              <a:rPr sz="1600" i="1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35" dirty="0">
                <a:solidFill>
                  <a:srgbClr val="333C50"/>
                </a:solidFill>
                <a:latin typeface="Times New Roman"/>
                <a:cs typeface="Times New Roman"/>
              </a:rPr>
              <a:t>Women </a:t>
            </a:r>
            <a:r>
              <a:rPr sz="1600" i="1" spc="-385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Health, Obstetrics</a:t>
            </a:r>
            <a:r>
              <a:rPr sz="1600" i="1" spc="30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and</a:t>
            </a:r>
            <a:r>
              <a:rPr sz="1600" i="1" spc="5" dirty="0">
                <a:solidFill>
                  <a:srgbClr val="333C50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333C50"/>
                </a:solidFill>
                <a:latin typeface="Times New Roman"/>
                <a:cs typeface="Times New Roman"/>
              </a:rPr>
              <a:t>Gynecology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393838"/>
                </a:solidFill>
                <a:latin typeface="Times New Roman"/>
                <a:cs typeface="Times New Roman"/>
              </a:rPr>
              <a:t>MAIL:</a:t>
            </a:r>
            <a:r>
              <a:rPr sz="1400" b="1" spc="-50" dirty="0">
                <a:solidFill>
                  <a:srgbClr val="393838"/>
                </a:solidFill>
                <a:latin typeface="Times New Roman"/>
                <a:cs typeface="Times New Roman"/>
              </a:rPr>
              <a:t> </a:t>
            </a:r>
            <a:r>
              <a:rPr sz="1400" i="1" u="sng" spc="-1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  <a:hlinkClick r:id="rId2"/>
              </a:rPr>
              <a:t>gynecology@globalannualsummit.com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393838"/>
                </a:solidFill>
                <a:latin typeface="Times New Roman"/>
                <a:cs typeface="Times New Roman"/>
              </a:rPr>
              <a:t>URL:</a:t>
            </a:r>
            <a:r>
              <a:rPr sz="1400" b="1" spc="-45" dirty="0">
                <a:solidFill>
                  <a:srgbClr val="393838"/>
                </a:solidFill>
                <a:latin typeface="Times New Roman"/>
                <a:cs typeface="Times New Roman"/>
              </a:rPr>
              <a:t> </a:t>
            </a:r>
            <a:r>
              <a:rPr sz="1400" i="1" u="sng" spc="-2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  <a:hlinkClick r:id="rId3"/>
              </a:rPr>
              <a:t>https://gynecology.healthconferences.org/</a:t>
            </a:r>
            <a:endParaRPr sz="14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08888" y="1005890"/>
            <a:ext cx="6324600" cy="1005840"/>
            <a:chOff x="1008888" y="1005890"/>
            <a:chExt cx="6324600" cy="1005840"/>
          </a:xfrm>
        </p:grpSpPr>
        <p:sp>
          <p:nvSpPr>
            <p:cNvPr id="5" name="object 5"/>
            <p:cNvSpPr/>
            <p:nvPr/>
          </p:nvSpPr>
          <p:spPr>
            <a:xfrm>
              <a:off x="1022604" y="1184198"/>
              <a:ext cx="3437890" cy="814069"/>
            </a:xfrm>
            <a:custGeom>
              <a:avLst/>
              <a:gdLst/>
              <a:ahLst/>
              <a:cxnLst/>
              <a:rect l="l" t="t" r="r" b="b"/>
              <a:pathLst>
                <a:path w="3437890" h="814069">
                  <a:moveTo>
                    <a:pt x="0" y="813638"/>
                  </a:moveTo>
                  <a:lnTo>
                    <a:pt x="3437636" y="813638"/>
                  </a:lnTo>
                  <a:lnTo>
                    <a:pt x="3437636" y="0"/>
                  </a:lnTo>
                  <a:lnTo>
                    <a:pt x="0" y="0"/>
                  </a:lnTo>
                  <a:lnTo>
                    <a:pt x="0" y="813638"/>
                  </a:lnTo>
                  <a:close/>
                </a:path>
              </a:pathLst>
            </a:custGeom>
            <a:ln w="2743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81627" y="1019606"/>
              <a:ext cx="3437890" cy="810895"/>
            </a:xfrm>
            <a:custGeom>
              <a:avLst/>
              <a:gdLst/>
              <a:ahLst/>
              <a:cxnLst/>
              <a:rect l="l" t="t" r="r" b="b"/>
              <a:pathLst>
                <a:path w="3437890" h="810894">
                  <a:moveTo>
                    <a:pt x="0" y="810717"/>
                  </a:moveTo>
                  <a:lnTo>
                    <a:pt x="3437635" y="810717"/>
                  </a:lnTo>
                  <a:lnTo>
                    <a:pt x="3437635" y="0"/>
                  </a:lnTo>
                  <a:lnTo>
                    <a:pt x="0" y="0"/>
                  </a:lnTo>
                  <a:lnTo>
                    <a:pt x="0" y="810717"/>
                  </a:lnTo>
                  <a:close/>
                </a:path>
              </a:pathLst>
            </a:custGeom>
            <a:ln w="274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43583" y="1091183"/>
            <a:ext cx="5760720" cy="814069"/>
          </a:xfrm>
          <a:prstGeom prst="rect">
            <a:avLst/>
          </a:prstGeom>
          <a:solidFill>
            <a:srgbClr val="333C50"/>
          </a:solidFill>
        </p:spPr>
        <p:txBody>
          <a:bodyPr vert="horz" wrap="square" lIns="0" tIns="71755" rIns="0" bIns="0" rtlCol="0">
            <a:spAutoFit/>
          </a:bodyPr>
          <a:lstStyle/>
          <a:p>
            <a:pPr marL="422275">
              <a:lnSpc>
                <a:spcPct val="100000"/>
              </a:lnSpc>
              <a:spcBef>
                <a:spcPts val="565"/>
              </a:spcBef>
            </a:pPr>
            <a:r>
              <a:rPr spc="-10" dirty="0"/>
              <a:t>Sponsorship</a:t>
            </a:r>
            <a:r>
              <a:rPr spc="-30" dirty="0"/>
              <a:t> </a:t>
            </a:r>
            <a:r>
              <a:rPr dirty="0"/>
              <a:t>Brochure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0663" y="728472"/>
            <a:ext cx="10713720" cy="5379720"/>
          </a:xfrm>
          <a:custGeom>
            <a:avLst/>
            <a:gdLst/>
            <a:ahLst/>
            <a:cxnLst/>
            <a:rect l="l" t="t" r="r" b="b"/>
            <a:pathLst>
              <a:path w="10713720" h="5379720">
                <a:moveTo>
                  <a:pt x="10713466" y="0"/>
                </a:moveTo>
                <a:lnTo>
                  <a:pt x="0" y="0"/>
                </a:lnTo>
                <a:lnTo>
                  <a:pt x="0" y="5379466"/>
                </a:lnTo>
                <a:lnTo>
                  <a:pt x="10713466" y="5379466"/>
                </a:lnTo>
                <a:lnTo>
                  <a:pt x="10713466" y="0"/>
                </a:lnTo>
                <a:close/>
              </a:path>
            </a:pathLst>
          </a:custGeom>
          <a:solidFill>
            <a:srgbClr val="FFFFFF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69791" y="862583"/>
            <a:ext cx="4864735" cy="502920"/>
          </a:xfrm>
          <a:prstGeom prst="rect">
            <a:avLst/>
          </a:prstGeom>
          <a:solidFill>
            <a:srgbClr val="1F2A35"/>
          </a:solidFill>
          <a:ln w="12192">
            <a:solidFill>
              <a:srgbClr val="1F3861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R="29209" algn="ctr">
              <a:lnSpc>
                <a:spcPct val="100000"/>
              </a:lnSpc>
              <a:spcBef>
                <a:spcPts val="1025"/>
              </a:spcBef>
              <a:tabLst>
                <a:tab pos="2179320" algn="l"/>
              </a:tabLst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14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 </a:t>
            </a:r>
            <a:r>
              <a:rPr sz="1400" b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14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H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P	P</a:t>
            </a:r>
            <a:r>
              <a:rPr sz="14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1400" b="1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60575" y="1459991"/>
            <a:ext cx="9089390" cy="4382770"/>
            <a:chOff x="1560575" y="1459991"/>
            <a:chExt cx="9089390" cy="4382770"/>
          </a:xfrm>
        </p:grpSpPr>
        <p:sp>
          <p:nvSpPr>
            <p:cNvPr id="5" name="object 5"/>
            <p:cNvSpPr/>
            <p:nvPr/>
          </p:nvSpPr>
          <p:spPr>
            <a:xfrm>
              <a:off x="1569719" y="1469135"/>
              <a:ext cx="2895600" cy="4361815"/>
            </a:xfrm>
            <a:custGeom>
              <a:avLst/>
              <a:gdLst/>
              <a:ahLst/>
              <a:cxnLst/>
              <a:rect l="l" t="t" r="r" b="b"/>
              <a:pathLst>
                <a:path w="2895600" h="4361815">
                  <a:moveTo>
                    <a:pt x="395097" y="0"/>
                  </a:moveTo>
                  <a:lnTo>
                    <a:pt x="2434844" y="0"/>
                  </a:lnTo>
                  <a:lnTo>
                    <a:pt x="2476881" y="5714"/>
                  </a:lnTo>
                  <a:lnTo>
                    <a:pt x="2515489" y="21971"/>
                  </a:lnTo>
                  <a:lnTo>
                    <a:pt x="2549397" y="47371"/>
                  </a:lnTo>
                  <a:lnTo>
                    <a:pt x="2577338" y="80772"/>
                  </a:lnTo>
                  <a:lnTo>
                    <a:pt x="2598293" y="120776"/>
                  </a:lnTo>
                  <a:lnTo>
                    <a:pt x="2611247" y="165988"/>
                  </a:lnTo>
                  <a:lnTo>
                    <a:pt x="2613914" y="195706"/>
                  </a:lnTo>
                  <a:lnTo>
                    <a:pt x="2895472" y="195706"/>
                  </a:lnTo>
                  <a:lnTo>
                    <a:pt x="2895472" y="4361624"/>
                  </a:lnTo>
                  <a:lnTo>
                    <a:pt x="0" y="4361624"/>
                  </a:lnTo>
                  <a:lnTo>
                    <a:pt x="0" y="195706"/>
                  </a:lnTo>
                  <a:lnTo>
                    <a:pt x="216027" y="195706"/>
                  </a:lnTo>
                  <a:lnTo>
                    <a:pt x="218567" y="165988"/>
                  </a:lnTo>
                  <a:lnTo>
                    <a:pt x="231521" y="120776"/>
                  </a:lnTo>
                  <a:lnTo>
                    <a:pt x="252475" y="80772"/>
                  </a:lnTo>
                  <a:lnTo>
                    <a:pt x="280543" y="47371"/>
                  </a:lnTo>
                  <a:lnTo>
                    <a:pt x="314452" y="21971"/>
                  </a:lnTo>
                  <a:lnTo>
                    <a:pt x="352932" y="5714"/>
                  </a:lnTo>
                  <a:lnTo>
                    <a:pt x="395097" y="0"/>
                  </a:lnTo>
                  <a:close/>
                </a:path>
              </a:pathLst>
            </a:custGeom>
            <a:ln w="18288">
              <a:solidFill>
                <a:srgbClr val="1F2A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31847" y="1514855"/>
              <a:ext cx="2304415" cy="295275"/>
            </a:xfrm>
            <a:custGeom>
              <a:avLst/>
              <a:gdLst/>
              <a:ahLst/>
              <a:cxnLst/>
              <a:rect l="l" t="t" r="r" b="b"/>
              <a:pathLst>
                <a:path w="2304415" h="295275">
                  <a:moveTo>
                    <a:pt x="2156205" y="0"/>
                  </a:moveTo>
                  <a:lnTo>
                    <a:pt x="147827" y="0"/>
                  </a:lnTo>
                  <a:lnTo>
                    <a:pt x="101091" y="7493"/>
                  </a:lnTo>
                  <a:lnTo>
                    <a:pt x="60451" y="28448"/>
                  </a:lnTo>
                  <a:lnTo>
                    <a:pt x="28575" y="60452"/>
                  </a:lnTo>
                  <a:lnTo>
                    <a:pt x="7493" y="100838"/>
                  </a:lnTo>
                  <a:lnTo>
                    <a:pt x="0" y="147574"/>
                  </a:lnTo>
                  <a:lnTo>
                    <a:pt x="7493" y="194183"/>
                  </a:lnTo>
                  <a:lnTo>
                    <a:pt x="28575" y="234569"/>
                  </a:lnTo>
                  <a:lnTo>
                    <a:pt x="60451" y="266573"/>
                  </a:lnTo>
                  <a:lnTo>
                    <a:pt x="101091" y="287655"/>
                  </a:lnTo>
                  <a:lnTo>
                    <a:pt x="147827" y="295148"/>
                  </a:lnTo>
                  <a:lnTo>
                    <a:pt x="2156205" y="295148"/>
                  </a:lnTo>
                  <a:lnTo>
                    <a:pt x="2202941" y="287655"/>
                  </a:lnTo>
                  <a:lnTo>
                    <a:pt x="2243581" y="266573"/>
                  </a:lnTo>
                  <a:lnTo>
                    <a:pt x="2275459" y="234569"/>
                  </a:lnTo>
                  <a:lnTo>
                    <a:pt x="2296541" y="194183"/>
                  </a:lnTo>
                  <a:lnTo>
                    <a:pt x="2304034" y="147574"/>
                  </a:lnTo>
                  <a:lnTo>
                    <a:pt x="2296541" y="100838"/>
                  </a:lnTo>
                  <a:lnTo>
                    <a:pt x="2275459" y="60452"/>
                  </a:lnTo>
                  <a:lnTo>
                    <a:pt x="2243581" y="28448"/>
                  </a:lnTo>
                  <a:lnTo>
                    <a:pt x="2202941" y="7493"/>
                  </a:lnTo>
                  <a:lnTo>
                    <a:pt x="2156205" y="0"/>
                  </a:lnTo>
                  <a:close/>
                </a:path>
              </a:pathLst>
            </a:custGeom>
            <a:solidFill>
              <a:srgbClr val="1F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8199" y="1472183"/>
              <a:ext cx="2895600" cy="4361180"/>
            </a:xfrm>
            <a:custGeom>
              <a:avLst/>
              <a:gdLst/>
              <a:ahLst/>
              <a:cxnLst/>
              <a:rect l="l" t="t" r="r" b="b"/>
              <a:pathLst>
                <a:path w="2895600" h="4361180">
                  <a:moveTo>
                    <a:pt x="395097" y="0"/>
                  </a:moveTo>
                  <a:lnTo>
                    <a:pt x="2434844" y="0"/>
                  </a:lnTo>
                  <a:lnTo>
                    <a:pt x="2476880" y="5714"/>
                  </a:lnTo>
                  <a:lnTo>
                    <a:pt x="2515489" y="21970"/>
                  </a:lnTo>
                  <a:lnTo>
                    <a:pt x="2549398" y="47498"/>
                  </a:lnTo>
                  <a:lnTo>
                    <a:pt x="2577338" y="80899"/>
                  </a:lnTo>
                  <a:lnTo>
                    <a:pt x="2598293" y="120903"/>
                  </a:lnTo>
                  <a:lnTo>
                    <a:pt x="2611247" y="166115"/>
                  </a:lnTo>
                  <a:lnTo>
                    <a:pt x="2613914" y="195706"/>
                  </a:lnTo>
                  <a:lnTo>
                    <a:pt x="2895473" y="195706"/>
                  </a:lnTo>
                  <a:lnTo>
                    <a:pt x="2895473" y="4361091"/>
                  </a:lnTo>
                  <a:lnTo>
                    <a:pt x="0" y="4361091"/>
                  </a:lnTo>
                  <a:lnTo>
                    <a:pt x="0" y="195706"/>
                  </a:lnTo>
                  <a:lnTo>
                    <a:pt x="216026" y="195706"/>
                  </a:lnTo>
                  <a:lnTo>
                    <a:pt x="218566" y="166115"/>
                  </a:lnTo>
                  <a:lnTo>
                    <a:pt x="231521" y="120903"/>
                  </a:lnTo>
                  <a:lnTo>
                    <a:pt x="252475" y="80899"/>
                  </a:lnTo>
                  <a:lnTo>
                    <a:pt x="280542" y="47498"/>
                  </a:lnTo>
                  <a:lnTo>
                    <a:pt x="314451" y="21970"/>
                  </a:lnTo>
                  <a:lnTo>
                    <a:pt x="352933" y="5714"/>
                  </a:lnTo>
                  <a:lnTo>
                    <a:pt x="395097" y="0"/>
                  </a:lnTo>
                  <a:close/>
                </a:path>
              </a:pathLst>
            </a:custGeom>
            <a:ln w="18288">
              <a:solidFill>
                <a:srgbClr val="1F2A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10328" y="1517903"/>
              <a:ext cx="2304415" cy="295275"/>
            </a:xfrm>
            <a:custGeom>
              <a:avLst/>
              <a:gdLst/>
              <a:ahLst/>
              <a:cxnLst/>
              <a:rect l="l" t="t" r="r" b="b"/>
              <a:pathLst>
                <a:path w="2304415" h="295275">
                  <a:moveTo>
                    <a:pt x="2156205" y="0"/>
                  </a:moveTo>
                  <a:lnTo>
                    <a:pt x="147827" y="0"/>
                  </a:lnTo>
                  <a:lnTo>
                    <a:pt x="101092" y="7493"/>
                  </a:lnTo>
                  <a:lnTo>
                    <a:pt x="60451" y="28448"/>
                  </a:lnTo>
                  <a:lnTo>
                    <a:pt x="28575" y="60451"/>
                  </a:lnTo>
                  <a:lnTo>
                    <a:pt x="7493" y="100837"/>
                  </a:lnTo>
                  <a:lnTo>
                    <a:pt x="0" y="147574"/>
                  </a:lnTo>
                  <a:lnTo>
                    <a:pt x="7493" y="194310"/>
                  </a:lnTo>
                  <a:lnTo>
                    <a:pt x="28575" y="234696"/>
                  </a:lnTo>
                  <a:lnTo>
                    <a:pt x="60451" y="266700"/>
                  </a:lnTo>
                  <a:lnTo>
                    <a:pt x="101092" y="287655"/>
                  </a:lnTo>
                  <a:lnTo>
                    <a:pt x="147827" y="295148"/>
                  </a:lnTo>
                  <a:lnTo>
                    <a:pt x="2156205" y="295148"/>
                  </a:lnTo>
                  <a:lnTo>
                    <a:pt x="2202942" y="287655"/>
                  </a:lnTo>
                  <a:lnTo>
                    <a:pt x="2243581" y="266700"/>
                  </a:lnTo>
                  <a:lnTo>
                    <a:pt x="2275458" y="234696"/>
                  </a:lnTo>
                  <a:lnTo>
                    <a:pt x="2296541" y="194310"/>
                  </a:lnTo>
                  <a:lnTo>
                    <a:pt x="2304033" y="147574"/>
                  </a:lnTo>
                  <a:lnTo>
                    <a:pt x="2296541" y="100837"/>
                  </a:lnTo>
                  <a:lnTo>
                    <a:pt x="2275458" y="60451"/>
                  </a:lnTo>
                  <a:lnTo>
                    <a:pt x="2243581" y="28448"/>
                  </a:lnTo>
                  <a:lnTo>
                    <a:pt x="2202942" y="7493"/>
                  </a:lnTo>
                  <a:lnTo>
                    <a:pt x="2156205" y="0"/>
                  </a:lnTo>
                  <a:close/>
                </a:path>
              </a:pathLst>
            </a:custGeom>
            <a:solidFill>
              <a:srgbClr val="1F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48016" y="1469135"/>
              <a:ext cx="2893060" cy="4361815"/>
            </a:xfrm>
            <a:custGeom>
              <a:avLst/>
              <a:gdLst/>
              <a:ahLst/>
              <a:cxnLst/>
              <a:rect l="l" t="t" r="r" b="b"/>
              <a:pathLst>
                <a:path w="2893059" h="4361815">
                  <a:moveTo>
                    <a:pt x="394715" y="0"/>
                  </a:moveTo>
                  <a:lnTo>
                    <a:pt x="2432177" y="0"/>
                  </a:lnTo>
                  <a:lnTo>
                    <a:pt x="2474340" y="5714"/>
                  </a:lnTo>
                  <a:lnTo>
                    <a:pt x="2512822" y="21971"/>
                  </a:lnTo>
                  <a:lnTo>
                    <a:pt x="2546730" y="47371"/>
                  </a:lnTo>
                  <a:lnTo>
                    <a:pt x="2574670" y="80772"/>
                  </a:lnTo>
                  <a:lnTo>
                    <a:pt x="2595753" y="120776"/>
                  </a:lnTo>
                  <a:lnTo>
                    <a:pt x="2608579" y="165988"/>
                  </a:lnTo>
                  <a:lnTo>
                    <a:pt x="2611119" y="195706"/>
                  </a:lnTo>
                  <a:lnTo>
                    <a:pt x="2892552" y="195706"/>
                  </a:lnTo>
                  <a:lnTo>
                    <a:pt x="2892552" y="4361624"/>
                  </a:lnTo>
                  <a:lnTo>
                    <a:pt x="0" y="4361624"/>
                  </a:lnTo>
                  <a:lnTo>
                    <a:pt x="0" y="195706"/>
                  </a:lnTo>
                  <a:lnTo>
                    <a:pt x="215773" y="195706"/>
                  </a:lnTo>
                  <a:lnTo>
                    <a:pt x="218312" y="165988"/>
                  </a:lnTo>
                  <a:lnTo>
                    <a:pt x="231139" y="120776"/>
                  </a:lnTo>
                  <a:lnTo>
                    <a:pt x="252222" y="80772"/>
                  </a:lnTo>
                  <a:lnTo>
                    <a:pt x="280161" y="47371"/>
                  </a:lnTo>
                  <a:lnTo>
                    <a:pt x="314070" y="21971"/>
                  </a:lnTo>
                  <a:lnTo>
                    <a:pt x="352551" y="5714"/>
                  </a:lnTo>
                  <a:lnTo>
                    <a:pt x="394715" y="0"/>
                  </a:lnTo>
                  <a:close/>
                </a:path>
              </a:pathLst>
            </a:custGeom>
            <a:ln w="18287">
              <a:solidFill>
                <a:srgbClr val="1F2A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7096" y="1514855"/>
              <a:ext cx="2304415" cy="295275"/>
            </a:xfrm>
            <a:custGeom>
              <a:avLst/>
              <a:gdLst/>
              <a:ahLst/>
              <a:cxnLst/>
              <a:rect l="l" t="t" r="r" b="b"/>
              <a:pathLst>
                <a:path w="2304415" h="295275">
                  <a:moveTo>
                    <a:pt x="2156205" y="0"/>
                  </a:moveTo>
                  <a:lnTo>
                    <a:pt x="147827" y="0"/>
                  </a:lnTo>
                  <a:lnTo>
                    <a:pt x="101092" y="7493"/>
                  </a:lnTo>
                  <a:lnTo>
                    <a:pt x="60451" y="28448"/>
                  </a:lnTo>
                  <a:lnTo>
                    <a:pt x="28575" y="60452"/>
                  </a:lnTo>
                  <a:lnTo>
                    <a:pt x="7493" y="100838"/>
                  </a:lnTo>
                  <a:lnTo>
                    <a:pt x="0" y="147574"/>
                  </a:lnTo>
                  <a:lnTo>
                    <a:pt x="7493" y="194183"/>
                  </a:lnTo>
                  <a:lnTo>
                    <a:pt x="28575" y="234569"/>
                  </a:lnTo>
                  <a:lnTo>
                    <a:pt x="60451" y="266573"/>
                  </a:lnTo>
                  <a:lnTo>
                    <a:pt x="101092" y="287655"/>
                  </a:lnTo>
                  <a:lnTo>
                    <a:pt x="147827" y="295148"/>
                  </a:lnTo>
                  <a:lnTo>
                    <a:pt x="2156205" y="295148"/>
                  </a:lnTo>
                  <a:lnTo>
                    <a:pt x="2202942" y="287655"/>
                  </a:lnTo>
                  <a:lnTo>
                    <a:pt x="2243454" y="266573"/>
                  </a:lnTo>
                  <a:lnTo>
                    <a:pt x="2275458" y="234569"/>
                  </a:lnTo>
                  <a:lnTo>
                    <a:pt x="2296540" y="194183"/>
                  </a:lnTo>
                  <a:lnTo>
                    <a:pt x="2304033" y="147574"/>
                  </a:lnTo>
                  <a:lnTo>
                    <a:pt x="2296540" y="100838"/>
                  </a:lnTo>
                  <a:lnTo>
                    <a:pt x="2275458" y="60452"/>
                  </a:lnTo>
                  <a:lnTo>
                    <a:pt x="2243454" y="28448"/>
                  </a:lnTo>
                  <a:lnTo>
                    <a:pt x="2202942" y="7493"/>
                  </a:lnTo>
                  <a:lnTo>
                    <a:pt x="2156205" y="0"/>
                  </a:lnTo>
                  <a:close/>
                </a:path>
              </a:pathLst>
            </a:custGeom>
            <a:solidFill>
              <a:srgbClr val="1F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60245" y="1554226"/>
            <a:ext cx="80391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47720" algn="l"/>
                <a:tab pos="6348730" algn="l"/>
              </a:tabLst>
            </a:pP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50" b="1" spc="-15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spc="89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LAT</a:t>
            </a:r>
            <a:r>
              <a:rPr sz="1650" b="1" spc="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50" b="1" spc="3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50" b="1" spc="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650" b="1" spc="52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M  </a:t>
            </a:r>
            <a:r>
              <a:rPr sz="1650" b="1" spc="104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50" b="1" spc="22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50" b="1" spc="-112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50" b="1" spc="3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50" b="1" spc="44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50" b="1" spc="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50" b="1" spc="22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R	G</a:t>
            </a:r>
            <a:r>
              <a:rPr sz="1650" b="1" spc="3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50" b="1" spc="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50" b="1" spc="-172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D  </a:t>
            </a:r>
            <a:r>
              <a:rPr sz="1650" b="1" spc="9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50" b="1" spc="3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50" b="1" spc="-15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50" b="1" spc="15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50" b="1" spc="44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50" b="1" spc="37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50" b="1" spc="30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50" b="1" baseline="2525" dirty="0">
                <a:solidFill>
                  <a:srgbClr val="FFFFFF"/>
                </a:solidFill>
                <a:latin typeface="Times New Roman"/>
                <a:cs typeface="Times New Roman"/>
              </a:rPr>
              <a:t>R	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1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V E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R  </a:t>
            </a:r>
            <a:r>
              <a:rPr sz="110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1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O N</a:t>
            </a:r>
            <a:r>
              <a:rPr sz="11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E 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49348" y="1935860"/>
            <a:ext cx="2668905" cy="39077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86055" marR="186055" indent="-173990">
              <a:lnSpc>
                <a:spcPct val="102899"/>
              </a:lnSpc>
              <a:spcBef>
                <a:spcPts val="7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Three </a:t>
            </a:r>
            <a:r>
              <a:rPr sz="1050" spc="-15" dirty="0">
                <a:latin typeface="Times New Roman"/>
                <a:cs typeface="Times New Roman"/>
              </a:rPr>
              <a:t>Corporate Sponsored Workshop slots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aud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sua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ude</a:t>
            </a:r>
            <a:r>
              <a:rPr sz="1050" spc="-25" dirty="0">
                <a:latin typeface="Times New Roman"/>
                <a:cs typeface="Times New Roman"/>
              </a:rPr>
              <a:t>d</a:t>
            </a:r>
            <a:r>
              <a:rPr sz="1050" dirty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  <a:p>
            <a:pPr marL="186055" marR="227329" indent="-173990">
              <a:lnSpc>
                <a:spcPct val="101000"/>
              </a:lnSpc>
              <a:spcBef>
                <a:spcPts val="1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20" dirty="0">
                <a:latin typeface="Times New Roman"/>
                <a:cs typeface="Times New Roman"/>
              </a:rPr>
              <a:t>Two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complimentary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exhibit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booths, </a:t>
            </a:r>
            <a:r>
              <a:rPr sz="1050" spc="-20" dirty="0">
                <a:latin typeface="Times New Roman"/>
                <a:cs typeface="Times New Roman"/>
              </a:rPr>
              <a:t>with </a:t>
            </a:r>
            <a:r>
              <a:rPr sz="1050" spc="-15" dirty="0">
                <a:latin typeface="Times New Roman"/>
                <a:cs typeface="Times New Roman"/>
              </a:rPr>
              <a:t> priority </a:t>
            </a:r>
            <a:r>
              <a:rPr sz="1050" spc="-5" dirty="0">
                <a:latin typeface="Times New Roman"/>
                <a:cs typeface="Times New Roman"/>
              </a:rPr>
              <a:t>to </a:t>
            </a:r>
            <a:r>
              <a:rPr sz="1050" spc="-15" dirty="0">
                <a:latin typeface="Times New Roman"/>
                <a:cs typeface="Times New Roman"/>
              </a:rPr>
              <a:t>purchase exhibition </a:t>
            </a:r>
            <a:r>
              <a:rPr sz="1050" dirty="0">
                <a:latin typeface="Times New Roman"/>
                <a:cs typeface="Times New Roman"/>
              </a:rPr>
              <a:t>space and 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choos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boo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h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oca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3X3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Sqm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eac</a:t>
            </a:r>
            <a:r>
              <a:rPr sz="1050" dirty="0">
                <a:latin typeface="Times New Roman"/>
                <a:cs typeface="Times New Roman"/>
              </a:rPr>
              <a:t>h</a:t>
            </a:r>
            <a:r>
              <a:rPr sz="1050" spc="-9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bo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h  size)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230"/>
              </a:lnSpc>
              <a:spcBef>
                <a:spcPts val="1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5" dirty="0">
                <a:latin typeface="Times New Roman"/>
                <a:cs typeface="Times New Roman"/>
              </a:rPr>
              <a:t>Four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complimentary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registrations</a:t>
            </a:r>
            <a:endParaRPr sz="1050">
              <a:latin typeface="Times New Roman"/>
              <a:cs typeface="Times New Roman"/>
            </a:endParaRPr>
          </a:p>
          <a:p>
            <a:pPr marL="186055" marR="211454" indent="-173990">
              <a:lnSpc>
                <a:spcPts val="1220"/>
              </a:lnSpc>
              <a:spcBef>
                <a:spcPts val="4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35" dirty="0">
                <a:latin typeface="Times New Roman"/>
                <a:cs typeface="Times New Roman"/>
              </a:rPr>
              <a:t>Logo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recognition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on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website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front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page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with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link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and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logo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recognition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  <a:p>
            <a:pPr marL="186055" marR="5080">
              <a:lnSpc>
                <a:spcPts val="1300"/>
              </a:lnSpc>
              <a:spcBef>
                <a:spcPts val="15"/>
              </a:spcBef>
            </a:pPr>
            <a:r>
              <a:rPr sz="1050" spc="-15" dirty="0">
                <a:latin typeface="Times New Roman"/>
                <a:cs typeface="Times New Roman"/>
              </a:rPr>
              <a:t>congress sponsorship </a:t>
            </a:r>
            <a:r>
              <a:rPr sz="1050" spc="-10" dirty="0">
                <a:latin typeface="Times New Roman"/>
                <a:cs typeface="Times New Roman"/>
              </a:rPr>
              <a:t>page, logo </a:t>
            </a:r>
            <a:r>
              <a:rPr sz="1050" spc="-15" dirty="0">
                <a:latin typeface="Times New Roman"/>
                <a:cs typeface="Times New Roman"/>
              </a:rPr>
              <a:t>recognition </a:t>
            </a:r>
            <a:r>
              <a:rPr sz="1050" spc="-25" dirty="0">
                <a:latin typeface="Times New Roman"/>
                <a:cs typeface="Times New Roman"/>
              </a:rPr>
              <a:t>on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soc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m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d</a:t>
            </a:r>
            <a:r>
              <a:rPr sz="1050" spc="-3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1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ffli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 p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s 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ud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en</a:t>
            </a:r>
            <a:r>
              <a:rPr sz="1050" spc="-30" dirty="0">
                <a:latin typeface="Times New Roman"/>
                <a:cs typeface="Times New Roman"/>
              </a:rPr>
              <a:t>c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backd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op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230"/>
              </a:lnSpc>
              <a:spcBef>
                <a:spcPts val="6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5" dirty="0">
                <a:latin typeface="Times New Roman"/>
                <a:cs typeface="Times New Roman"/>
              </a:rPr>
              <a:t>One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A4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color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advertisement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in</a:t>
            </a:r>
            <a:r>
              <a:rPr sz="1050" spc="-10" dirty="0">
                <a:latin typeface="Times New Roman"/>
                <a:cs typeface="Times New Roman"/>
              </a:rPr>
              <a:t> the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ts val="1230"/>
              </a:lnSpc>
            </a:pPr>
            <a:r>
              <a:rPr sz="1050" spc="10" dirty="0">
                <a:latin typeface="Times New Roman"/>
                <a:cs typeface="Times New Roman"/>
              </a:rPr>
              <a:t>P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dirty="0">
                <a:latin typeface="Times New Roman"/>
                <a:cs typeface="Times New Roman"/>
              </a:rPr>
              <a:t>og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m</a:t>
            </a:r>
            <a:r>
              <a:rPr sz="1050" spc="-11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B</a:t>
            </a:r>
            <a:r>
              <a:rPr sz="1050" spc="-15" dirty="0">
                <a:latin typeface="Times New Roman"/>
                <a:cs typeface="Times New Roman"/>
              </a:rPr>
              <a:t>oo</a:t>
            </a:r>
            <a:r>
              <a:rPr sz="1050" dirty="0">
                <a:latin typeface="Times New Roman"/>
                <a:cs typeface="Times New Roman"/>
              </a:rPr>
              <a:t>k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Abs</a:t>
            </a:r>
            <a:r>
              <a:rPr sz="1050" spc="-10" dirty="0">
                <a:latin typeface="Times New Roman"/>
                <a:cs typeface="Times New Roman"/>
              </a:rPr>
              <a:t>t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nse</a:t>
            </a:r>
            <a:r>
              <a:rPr sz="1050" spc="-20" dirty="0">
                <a:latin typeface="Times New Roman"/>
                <a:cs typeface="Times New Roman"/>
              </a:rPr>
              <a:t>rt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p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5" dirty="0">
                <a:latin typeface="Times New Roman"/>
                <a:cs typeface="Times New Roman"/>
              </a:rPr>
              <a:t>v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de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by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ts val="1230"/>
              </a:lnSpc>
              <a:spcBef>
                <a:spcPts val="95"/>
              </a:spcBef>
            </a:pP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 de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ega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bags</a:t>
            </a:r>
            <a:endParaRPr sz="1050">
              <a:latin typeface="Times New Roman"/>
              <a:cs typeface="Times New Roman"/>
            </a:endParaRPr>
          </a:p>
          <a:p>
            <a:pPr marL="186055" marR="29209" indent="-173990">
              <a:lnSpc>
                <a:spcPts val="1270"/>
              </a:lnSpc>
              <a:spcBef>
                <a:spcPts val="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5" dirty="0">
                <a:latin typeface="Times New Roman"/>
                <a:cs typeface="Times New Roman"/>
              </a:rPr>
              <a:t>One </a:t>
            </a:r>
            <a:r>
              <a:rPr sz="1050" spc="-15" dirty="0">
                <a:latin typeface="Times New Roman"/>
                <a:cs typeface="Times New Roman"/>
              </a:rPr>
              <a:t>post congress </a:t>
            </a:r>
            <a:r>
              <a:rPr sz="1050" spc="-20" dirty="0">
                <a:latin typeface="Times New Roman"/>
                <a:cs typeface="Times New Roman"/>
              </a:rPr>
              <a:t>Email message </a:t>
            </a:r>
            <a:r>
              <a:rPr sz="1050" spc="-10" dirty="0">
                <a:latin typeface="Times New Roman"/>
                <a:cs typeface="Times New Roman"/>
              </a:rPr>
              <a:t>to </a:t>
            </a:r>
            <a:r>
              <a:rPr sz="1050" spc="-15" dirty="0">
                <a:latin typeface="Times New Roman"/>
                <a:cs typeface="Times New Roman"/>
              </a:rPr>
              <a:t>consented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 </a:t>
            </a:r>
            <a:r>
              <a:rPr sz="1050" spc="-5" dirty="0">
                <a:latin typeface="Times New Roman"/>
                <a:cs typeface="Times New Roman"/>
              </a:rPr>
              <a:t>registrants up to </a:t>
            </a:r>
            <a:r>
              <a:rPr sz="1050" dirty="0">
                <a:latin typeface="Times New Roman"/>
                <a:cs typeface="Times New Roman"/>
              </a:rPr>
              <a:t>60 </a:t>
            </a:r>
            <a:r>
              <a:rPr sz="1050" spc="-15" dirty="0">
                <a:latin typeface="Times New Roman"/>
                <a:cs typeface="Times New Roman"/>
              </a:rPr>
              <a:t>days </a:t>
            </a:r>
            <a:r>
              <a:rPr sz="1050" spc="-5" dirty="0">
                <a:latin typeface="Times New Roman"/>
                <a:cs typeface="Times New Roman"/>
              </a:rPr>
              <a:t>after </a:t>
            </a:r>
            <a:r>
              <a:rPr sz="1050" spc="-10" dirty="0">
                <a:latin typeface="Times New Roman"/>
                <a:cs typeface="Times New Roman"/>
              </a:rPr>
              <a:t>the 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(content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to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provided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by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the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ts val="1245"/>
              </a:lnSpc>
            </a:pPr>
            <a:r>
              <a:rPr sz="1050" spc="-15" dirty="0">
                <a:latin typeface="Times New Roman"/>
                <a:cs typeface="Times New Roman"/>
              </a:rPr>
              <a:t>sponsor)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230"/>
              </a:lnSpc>
              <a:spcBef>
                <a:spcPts val="1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dirty="0">
                <a:latin typeface="Times New Roman"/>
                <a:cs typeface="Times New Roman"/>
              </a:rPr>
              <a:t>25%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cos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tw</a:t>
            </a:r>
            <a:r>
              <a:rPr sz="1050" dirty="0">
                <a:latin typeface="Times New Roman"/>
                <a:cs typeface="Times New Roman"/>
              </a:rPr>
              <a:t>o </a:t>
            </a:r>
            <a:r>
              <a:rPr sz="1050" spc="-15" dirty="0">
                <a:latin typeface="Times New Roman"/>
                <a:cs typeface="Times New Roman"/>
              </a:rPr>
              <a:t>add</a:t>
            </a:r>
            <a:r>
              <a:rPr sz="1050" spc="-20" dirty="0">
                <a:latin typeface="Times New Roman"/>
                <a:cs typeface="Times New Roman"/>
              </a:rPr>
              <a:t>iti</a:t>
            </a:r>
            <a:r>
              <a:rPr sz="1050" spc="-15" dirty="0">
                <a:latin typeface="Times New Roman"/>
                <a:cs typeface="Times New Roman"/>
              </a:rPr>
              <a:t>ona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pu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chase</a:t>
            </a:r>
            <a:r>
              <a:rPr sz="1050" dirty="0">
                <a:latin typeface="Times New Roman"/>
                <a:cs typeface="Times New Roman"/>
              </a:rPr>
              <a:t>d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23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2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pon</a:t>
            </a:r>
            <a:r>
              <a:rPr sz="1050" spc="-2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rs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p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it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m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dirty="0">
                <a:latin typeface="Times New Roman"/>
                <a:cs typeface="Times New Roman"/>
              </a:rPr>
              <a:t>20%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Waiver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on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Sponsorship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for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any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of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our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5" dirty="0">
                <a:latin typeface="Times New Roman"/>
                <a:cs typeface="Times New Roman"/>
              </a:rPr>
              <a:t>nex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y</a:t>
            </a:r>
            <a:r>
              <a:rPr sz="1050" dirty="0">
                <a:latin typeface="Times New Roman"/>
                <a:cs typeface="Times New Roman"/>
              </a:rPr>
              <a:t>ear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spc="-30" dirty="0">
                <a:latin typeface="Times New Roman"/>
                <a:cs typeface="Times New Roman"/>
              </a:rPr>
              <a:t>c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29353" y="1903857"/>
            <a:ext cx="2668905" cy="38557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86055" marR="300355" indent="-173990">
              <a:lnSpc>
                <a:spcPct val="102899"/>
              </a:lnSpc>
              <a:spcBef>
                <a:spcPts val="7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Two </a:t>
            </a:r>
            <a:r>
              <a:rPr sz="1050" spc="-15" dirty="0">
                <a:latin typeface="Times New Roman"/>
                <a:cs typeface="Times New Roman"/>
              </a:rPr>
              <a:t>Corporate Sponsored Workshop slot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aud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10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v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sua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ud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d</a:t>
            </a:r>
            <a:r>
              <a:rPr sz="1050" dirty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spcBef>
                <a:spcPts val="8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5" dirty="0">
                <a:latin typeface="Times New Roman"/>
                <a:cs typeface="Times New Roman"/>
              </a:rPr>
              <a:t>An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opportunity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to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sponsor</a:t>
            </a:r>
            <a:r>
              <a:rPr sz="1050" dirty="0">
                <a:latin typeface="Times New Roman"/>
                <a:cs typeface="Times New Roman"/>
              </a:rPr>
              <a:t> 5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Poster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ct val="100000"/>
              </a:lnSpc>
            </a:pPr>
            <a:r>
              <a:rPr sz="1050" spc="-5" dirty="0">
                <a:latin typeface="Times New Roman"/>
                <a:cs typeface="Times New Roman"/>
              </a:rPr>
              <a:t>Pr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30" dirty="0">
                <a:latin typeface="Times New Roman"/>
                <a:cs typeface="Times New Roman"/>
              </a:rPr>
              <a:t>en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3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</a:t>
            </a:r>
            <a:r>
              <a:rPr sz="1050" spc="-30" dirty="0">
                <a:latin typeface="Times New Roman"/>
                <a:cs typeface="Times New Roman"/>
              </a:rPr>
              <a:t>w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30" dirty="0">
                <a:latin typeface="Times New Roman"/>
                <a:cs typeface="Times New Roman"/>
              </a:rPr>
              <a:t>d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marR="140335" indent="-17399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</a:t>
            </a:r>
            <a:r>
              <a:rPr sz="1050" spc="-20" dirty="0">
                <a:latin typeface="Times New Roman"/>
                <a:cs typeface="Times New Roman"/>
              </a:rPr>
              <a:t>w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p</a:t>
            </a:r>
            <a:r>
              <a:rPr sz="1050" spc="-20" dirty="0">
                <a:latin typeface="Times New Roman"/>
                <a:cs typeface="Times New Roman"/>
              </a:rPr>
              <a:t>li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en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dirty="0">
                <a:latin typeface="Times New Roman"/>
                <a:cs typeface="Times New Roman"/>
              </a:rPr>
              <a:t>y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exh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b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boo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,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wit</a:t>
            </a:r>
            <a:r>
              <a:rPr sz="1050" dirty="0">
                <a:latin typeface="Times New Roman"/>
                <a:cs typeface="Times New Roman"/>
              </a:rPr>
              <a:t>h  </a:t>
            </a:r>
            <a:r>
              <a:rPr sz="1050" spc="-15" dirty="0">
                <a:latin typeface="Times New Roman"/>
                <a:cs typeface="Times New Roman"/>
              </a:rPr>
              <a:t>priority </a:t>
            </a:r>
            <a:r>
              <a:rPr sz="1050" spc="-5" dirty="0">
                <a:latin typeface="Times New Roman"/>
                <a:cs typeface="Times New Roman"/>
              </a:rPr>
              <a:t>to </a:t>
            </a:r>
            <a:r>
              <a:rPr sz="1050" spc="-15" dirty="0">
                <a:latin typeface="Times New Roman"/>
                <a:cs typeface="Times New Roman"/>
              </a:rPr>
              <a:t>purchase exhibition </a:t>
            </a:r>
            <a:r>
              <a:rPr sz="1050" dirty="0">
                <a:latin typeface="Times New Roman"/>
                <a:cs typeface="Times New Roman"/>
              </a:rPr>
              <a:t>space and 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choose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booth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location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(Booth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size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3X3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Sqm)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225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Two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complimentary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registrations</a:t>
            </a:r>
            <a:endParaRPr sz="1050">
              <a:latin typeface="Times New Roman"/>
              <a:cs typeface="Times New Roman"/>
            </a:endParaRPr>
          </a:p>
          <a:p>
            <a:pPr marL="186055" marR="12700" indent="-173990">
              <a:lnSpc>
                <a:spcPts val="1250"/>
              </a:lnSpc>
              <a:spcBef>
                <a:spcPts val="11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60" dirty="0">
                <a:latin typeface="Times New Roman"/>
                <a:cs typeface="Times New Roman"/>
              </a:rPr>
              <a:t>L</a:t>
            </a:r>
            <a:r>
              <a:rPr sz="1050" spc="-40" dirty="0">
                <a:latin typeface="Times New Roman"/>
                <a:cs typeface="Times New Roman"/>
              </a:rPr>
              <a:t>og</a:t>
            </a:r>
            <a:r>
              <a:rPr sz="1050" dirty="0">
                <a:latin typeface="Times New Roman"/>
                <a:cs typeface="Times New Roman"/>
              </a:rPr>
              <a:t>o </a:t>
            </a:r>
            <a:r>
              <a:rPr sz="1050" spc="-1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ecogn</a:t>
            </a:r>
            <a:r>
              <a:rPr sz="1050" spc="-20" dirty="0">
                <a:latin typeface="Times New Roman"/>
                <a:cs typeface="Times New Roman"/>
              </a:rPr>
              <a:t>iti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w</a:t>
            </a:r>
            <a:r>
              <a:rPr sz="1050" spc="-15" dirty="0">
                <a:latin typeface="Times New Roman"/>
                <a:cs typeface="Times New Roman"/>
              </a:rPr>
              <a:t>eb</a:t>
            </a:r>
            <a:r>
              <a:rPr sz="1050" spc="-20" dirty="0">
                <a:latin typeface="Times New Roman"/>
                <a:cs typeface="Times New Roman"/>
              </a:rPr>
              <a:t>sit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fr</a:t>
            </a:r>
            <a:r>
              <a:rPr sz="1050" spc="-15" dirty="0">
                <a:latin typeface="Times New Roman"/>
                <a:cs typeface="Times New Roman"/>
              </a:rPr>
              <a:t>on</a:t>
            </a:r>
            <a:r>
              <a:rPr sz="1050" dirty="0">
                <a:latin typeface="Times New Roman"/>
                <a:cs typeface="Times New Roman"/>
              </a:rPr>
              <a:t>t  </a:t>
            </a:r>
            <a:r>
              <a:rPr sz="1050" spc="-10" dirty="0">
                <a:latin typeface="Times New Roman"/>
                <a:cs typeface="Times New Roman"/>
              </a:rPr>
              <a:t>page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with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link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and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logo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recognition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on 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 sponso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sh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p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page</a:t>
            </a:r>
            <a:r>
              <a:rPr sz="1050" dirty="0">
                <a:latin typeface="Times New Roman"/>
                <a:cs typeface="Times New Roman"/>
              </a:rPr>
              <a:t>,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og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ecogn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30" dirty="0">
                <a:latin typeface="Times New Roman"/>
                <a:cs typeface="Times New Roman"/>
              </a:rPr>
              <a:t>t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 </a:t>
            </a:r>
            <a:r>
              <a:rPr sz="1050" spc="-40" dirty="0">
                <a:latin typeface="Times New Roman"/>
                <a:cs typeface="Times New Roman"/>
              </a:rPr>
              <a:t>on  </a:t>
            </a:r>
            <a:r>
              <a:rPr sz="1050" spc="-15" dirty="0">
                <a:latin typeface="Times New Roman"/>
                <a:cs typeface="Times New Roman"/>
              </a:rPr>
              <a:t>soc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m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d</a:t>
            </a:r>
            <a:r>
              <a:rPr sz="1050" spc="-3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1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ffli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e </a:t>
            </a:r>
            <a:r>
              <a:rPr sz="1050" spc="-15" dirty="0">
                <a:latin typeface="Times New Roman"/>
                <a:cs typeface="Times New Roman"/>
              </a:rPr>
              <a:t>p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s 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ud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en</a:t>
            </a:r>
            <a:r>
              <a:rPr sz="1050" spc="-30" dirty="0">
                <a:latin typeface="Times New Roman"/>
                <a:cs typeface="Times New Roman"/>
              </a:rPr>
              <a:t>c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backd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op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155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One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A4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color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advertisement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in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the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endParaRPr sz="1050">
              <a:latin typeface="Times New Roman"/>
              <a:cs typeface="Times New Roman"/>
            </a:endParaRPr>
          </a:p>
          <a:p>
            <a:pPr marL="186055" marR="5080">
              <a:lnSpc>
                <a:spcPct val="100000"/>
              </a:lnSpc>
            </a:pPr>
            <a:r>
              <a:rPr sz="1050" dirty="0">
                <a:latin typeface="Times New Roman"/>
                <a:cs typeface="Times New Roman"/>
              </a:rPr>
              <a:t>P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40" dirty="0">
                <a:latin typeface="Times New Roman"/>
                <a:cs typeface="Times New Roman"/>
              </a:rPr>
              <a:t>og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dirty="0">
                <a:latin typeface="Times New Roman"/>
                <a:cs typeface="Times New Roman"/>
              </a:rPr>
              <a:t>am</a:t>
            </a:r>
            <a:r>
              <a:rPr sz="1050" spc="-8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</a:t>
            </a:r>
            <a:r>
              <a:rPr sz="1050" spc="-40" dirty="0">
                <a:latin typeface="Times New Roman"/>
                <a:cs typeface="Times New Roman"/>
              </a:rPr>
              <a:t>oo</a:t>
            </a:r>
            <a:r>
              <a:rPr sz="1050" dirty="0">
                <a:latin typeface="Times New Roman"/>
                <a:cs typeface="Times New Roman"/>
              </a:rPr>
              <a:t>k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b</a:t>
            </a:r>
            <a:r>
              <a:rPr sz="1050" spc="-15" dirty="0">
                <a:latin typeface="Times New Roman"/>
                <a:cs typeface="Times New Roman"/>
              </a:rPr>
              <a:t>s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5" dirty="0">
                <a:latin typeface="Times New Roman"/>
                <a:cs typeface="Times New Roman"/>
              </a:rPr>
              <a:t>ra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(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x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40" dirty="0">
                <a:latin typeface="Times New Roman"/>
                <a:cs typeface="Times New Roman"/>
              </a:rPr>
              <a:t>u</a:t>
            </a:r>
            <a:r>
              <a:rPr sz="1050" spc="-35" dirty="0">
                <a:latin typeface="Times New Roman"/>
                <a:cs typeface="Times New Roman"/>
              </a:rPr>
              <a:t>d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40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15" dirty="0">
                <a:latin typeface="Times New Roman"/>
                <a:cs typeface="Times New Roman"/>
              </a:rPr>
              <a:t> c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spc="-50" dirty="0">
                <a:latin typeface="Times New Roman"/>
                <a:cs typeface="Times New Roman"/>
              </a:rPr>
              <a:t>v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r  </a:t>
            </a:r>
            <a:r>
              <a:rPr sz="1050" spc="-10" dirty="0">
                <a:latin typeface="Times New Roman"/>
                <a:cs typeface="Times New Roman"/>
              </a:rPr>
              <a:t>pages)</a:t>
            </a:r>
            <a:endParaRPr sz="1050">
              <a:latin typeface="Times New Roman"/>
              <a:cs typeface="Times New Roman"/>
            </a:endParaRPr>
          </a:p>
          <a:p>
            <a:pPr marL="186055" marR="252095" indent="-173990">
              <a:lnSpc>
                <a:spcPts val="1200"/>
              </a:lnSpc>
              <a:spcBef>
                <a:spcPts val="12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</a:t>
            </a:r>
            <a:r>
              <a:rPr sz="1050" spc="-20" dirty="0">
                <a:latin typeface="Times New Roman"/>
                <a:cs typeface="Times New Roman"/>
              </a:rPr>
              <a:t>w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nse</a:t>
            </a:r>
            <a:r>
              <a:rPr sz="1050" spc="-20" dirty="0">
                <a:latin typeface="Times New Roman"/>
                <a:cs typeface="Times New Roman"/>
              </a:rPr>
              <a:t>rt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p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5" dirty="0">
                <a:latin typeface="Times New Roman"/>
                <a:cs typeface="Times New Roman"/>
              </a:rPr>
              <a:t>v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de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by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 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 de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ega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bags</a:t>
            </a:r>
            <a:endParaRPr sz="1050">
              <a:latin typeface="Times New Roman"/>
              <a:cs typeface="Times New Roman"/>
            </a:endParaRPr>
          </a:p>
          <a:p>
            <a:pPr marL="186055" marR="23495" indent="-173990">
              <a:lnSpc>
                <a:spcPts val="1250"/>
              </a:lnSpc>
              <a:spcBef>
                <a:spcPts val="1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One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post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Email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message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to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consented </a:t>
            </a:r>
            <a:r>
              <a:rPr sz="1050" spc="-2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 </a:t>
            </a:r>
            <a:r>
              <a:rPr sz="1050" spc="-5" dirty="0">
                <a:latin typeface="Times New Roman"/>
                <a:cs typeface="Times New Roman"/>
              </a:rPr>
              <a:t>registrants up to </a:t>
            </a:r>
            <a:r>
              <a:rPr sz="1050" dirty="0">
                <a:latin typeface="Times New Roman"/>
                <a:cs typeface="Times New Roman"/>
              </a:rPr>
              <a:t>40 </a:t>
            </a:r>
            <a:r>
              <a:rPr sz="1050" spc="-15" dirty="0">
                <a:latin typeface="Times New Roman"/>
                <a:cs typeface="Times New Roman"/>
              </a:rPr>
              <a:t>days </a:t>
            </a:r>
            <a:r>
              <a:rPr sz="1050" spc="-5" dirty="0">
                <a:latin typeface="Times New Roman"/>
                <a:cs typeface="Times New Roman"/>
              </a:rPr>
              <a:t>after </a:t>
            </a:r>
            <a:r>
              <a:rPr sz="1050" spc="-10" dirty="0">
                <a:latin typeface="Times New Roman"/>
                <a:cs typeface="Times New Roman"/>
              </a:rPr>
              <a:t>the 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 (content </a:t>
            </a:r>
            <a:r>
              <a:rPr sz="1050" spc="-5" dirty="0">
                <a:latin typeface="Times New Roman"/>
                <a:cs typeface="Times New Roman"/>
              </a:rPr>
              <a:t>to </a:t>
            </a:r>
            <a:r>
              <a:rPr sz="1050" dirty="0">
                <a:latin typeface="Times New Roman"/>
                <a:cs typeface="Times New Roman"/>
              </a:rPr>
              <a:t>be </a:t>
            </a:r>
            <a:r>
              <a:rPr sz="1050" spc="-15" dirty="0">
                <a:latin typeface="Times New Roman"/>
                <a:cs typeface="Times New Roman"/>
              </a:rPr>
              <a:t>provided </a:t>
            </a:r>
            <a:r>
              <a:rPr sz="1050" dirty="0">
                <a:latin typeface="Times New Roman"/>
                <a:cs typeface="Times New Roman"/>
              </a:rPr>
              <a:t>by </a:t>
            </a:r>
            <a:r>
              <a:rPr sz="1050" spc="-10" dirty="0">
                <a:latin typeface="Times New Roman"/>
                <a:cs typeface="Times New Roman"/>
              </a:rPr>
              <a:t>the 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sponsor)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155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dirty="0">
                <a:latin typeface="Times New Roman"/>
                <a:cs typeface="Times New Roman"/>
              </a:rPr>
              <a:t>20%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Waiver</a:t>
            </a:r>
            <a:r>
              <a:rPr sz="1050" spc="-114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on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Sponsorship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for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any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of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our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nex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y</a:t>
            </a:r>
            <a:r>
              <a:rPr sz="1050" dirty="0">
                <a:latin typeface="Times New Roman"/>
                <a:cs typeface="Times New Roman"/>
              </a:rPr>
              <a:t>ear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spc="-30" dirty="0">
                <a:latin typeface="Times New Roman"/>
                <a:cs typeface="Times New Roman"/>
              </a:rPr>
              <a:t>ce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38313" y="1926082"/>
            <a:ext cx="2684145" cy="2900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Two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complimentary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registrations</a:t>
            </a:r>
            <a:endParaRPr sz="1050">
              <a:latin typeface="Times New Roman"/>
              <a:cs typeface="Times New Roman"/>
            </a:endParaRPr>
          </a:p>
          <a:p>
            <a:pPr marL="186055" marR="66484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5" dirty="0">
                <a:latin typeface="Times New Roman"/>
                <a:cs typeface="Times New Roman"/>
              </a:rPr>
              <a:t>An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opportunity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to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sponsor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Poster </a:t>
            </a:r>
            <a:r>
              <a:rPr sz="1050" spc="-2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n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</a:t>
            </a:r>
            <a:r>
              <a:rPr sz="1050" spc="-35" dirty="0">
                <a:latin typeface="Times New Roman"/>
                <a:cs typeface="Times New Roman"/>
              </a:rPr>
              <a:t>w</a:t>
            </a:r>
            <a:r>
              <a:rPr sz="1050" spc="-5" dirty="0">
                <a:latin typeface="Times New Roman"/>
                <a:cs typeface="Times New Roman"/>
              </a:rPr>
              <a:t>ar</a:t>
            </a:r>
            <a:r>
              <a:rPr sz="1050" spc="-40" dirty="0">
                <a:latin typeface="Times New Roman"/>
                <a:cs typeface="Times New Roman"/>
              </a:rPr>
              <a:t>d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dirty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  <a:p>
            <a:pPr marL="186055" marR="5080" indent="-173990" algn="just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5" dirty="0">
                <a:latin typeface="Times New Roman"/>
                <a:cs typeface="Times New Roman"/>
              </a:rPr>
              <a:t>One </a:t>
            </a:r>
            <a:r>
              <a:rPr sz="1050" spc="-25" dirty="0">
                <a:latin typeface="Times New Roman"/>
                <a:cs typeface="Times New Roman"/>
              </a:rPr>
              <a:t>complimentary </a:t>
            </a:r>
            <a:r>
              <a:rPr sz="1050" spc="-10" dirty="0">
                <a:latin typeface="Times New Roman"/>
                <a:cs typeface="Times New Roman"/>
              </a:rPr>
              <a:t>exhibit </a:t>
            </a:r>
            <a:r>
              <a:rPr sz="1050" spc="-15" dirty="0">
                <a:latin typeface="Times New Roman"/>
                <a:cs typeface="Times New Roman"/>
              </a:rPr>
              <a:t>booth </a:t>
            </a:r>
            <a:r>
              <a:rPr sz="1050" spc="-20" dirty="0">
                <a:latin typeface="Times New Roman"/>
                <a:cs typeface="Times New Roman"/>
              </a:rPr>
              <a:t>with </a:t>
            </a:r>
            <a:r>
              <a:rPr sz="1050" spc="-15" dirty="0">
                <a:latin typeface="Times New Roman"/>
                <a:cs typeface="Times New Roman"/>
              </a:rPr>
              <a:t>priority 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to </a:t>
            </a:r>
            <a:r>
              <a:rPr sz="1050" spc="-15" dirty="0">
                <a:latin typeface="Times New Roman"/>
                <a:cs typeface="Times New Roman"/>
              </a:rPr>
              <a:t>purchase exhibition </a:t>
            </a:r>
            <a:r>
              <a:rPr sz="1050" spc="-10" dirty="0">
                <a:latin typeface="Times New Roman"/>
                <a:cs typeface="Times New Roman"/>
              </a:rPr>
              <a:t>space </a:t>
            </a:r>
            <a:r>
              <a:rPr sz="1050" spc="-5" dirty="0">
                <a:latin typeface="Times New Roman"/>
                <a:cs typeface="Times New Roman"/>
              </a:rPr>
              <a:t>and </a:t>
            </a:r>
            <a:r>
              <a:rPr sz="1050" spc="-15" dirty="0">
                <a:latin typeface="Times New Roman"/>
                <a:cs typeface="Times New Roman"/>
              </a:rPr>
              <a:t>choose booth 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oca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(</a:t>
            </a:r>
            <a:r>
              <a:rPr sz="1050" spc="-10" dirty="0">
                <a:latin typeface="Times New Roman"/>
                <a:cs typeface="Times New Roman"/>
              </a:rPr>
              <a:t>B</a:t>
            </a:r>
            <a:r>
              <a:rPr sz="1050" spc="-15" dirty="0">
                <a:latin typeface="Times New Roman"/>
                <a:cs typeface="Times New Roman"/>
              </a:rPr>
              <a:t>oo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h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ze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</a:t>
            </a:r>
            <a:r>
              <a:rPr sz="1050" spc="5" dirty="0">
                <a:latin typeface="Times New Roman"/>
                <a:cs typeface="Times New Roman"/>
              </a:rPr>
              <a:t>X</a:t>
            </a:r>
            <a:r>
              <a:rPr sz="1050" dirty="0">
                <a:latin typeface="Times New Roman"/>
                <a:cs typeface="Times New Roman"/>
              </a:rPr>
              <a:t>3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Sq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dirty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  <a:p>
            <a:pPr marL="186055" indent="-173990" algn="just">
              <a:lnSpc>
                <a:spcPts val="120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spc="-60" dirty="0">
                <a:latin typeface="Times New Roman"/>
                <a:cs typeface="Times New Roman"/>
              </a:rPr>
              <a:t>L</a:t>
            </a:r>
            <a:r>
              <a:rPr sz="1050" spc="-40" dirty="0">
                <a:latin typeface="Times New Roman"/>
                <a:cs typeface="Times New Roman"/>
              </a:rPr>
              <a:t>og</a:t>
            </a:r>
            <a:r>
              <a:rPr sz="1050" dirty="0">
                <a:latin typeface="Times New Roman"/>
                <a:cs typeface="Times New Roman"/>
              </a:rPr>
              <a:t>o </a:t>
            </a:r>
            <a:r>
              <a:rPr sz="1050" spc="-1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ecogn</a:t>
            </a:r>
            <a:r>
              <a:rPr sz="1050" spc="-20" dirty="0">
                <a:latin typeface="Times New Roman"/>
                <a:cs typeface="Times New Roman"/>
              </a:rPr>
              <a:t>iti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w</a:t>
            </a:r>
            <a:r>
              <a:rPr sz="1050" spc="-15" dirty="0">
                <a:latin typeface="Times New Roman"/>
                <a:cs typeface="Times New Roman"/>
              </a:rPr>
              <a:t>ebs</a:t>
            </a:r>
            <a:r>
              <a:rPr sz="1050" spc="-20" dirty="0">
                <a:latin typeface="Times New Roman"/>
                <a:cs typeface="Times New Roman"/>
              </a:rPr>
              <a:t>it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fr</a:t>
            </a:r>
            <a:r>
              <a:rPr sz="1050" spc="-15" dirty="0">
                <a:latin typeface="Times New Roman"/>
                <a:cs typeface="Times New Roman"/>
              </a:rPr>
              <a:t>on</a:t>
            </a:r>
            <a:r>
              <a:rPr sz="1050" dirty="0">
                <a:latin typeface="Times New Roman"/>
                <a:cs typeface="Times New Roman"/>
              </a:rPr>
              <a:t>t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ct val="100000"/>
              </a:lnSpc>
              <a:spcBef>
                <a:spcPts val="10"/>
              </a:spcBef>
            </a:pPr>
            <a:r>
              <a:rPr sz="1050" spc="-10" dirty="0">
                <a:latin typeface="Times New Roman"/>
                <a:cs typeface="Times New Roman"/>
              </a:rPr>
              <a:t>page </a:t>
            </a:r>
            <a:r>
              <a:rPr sz="1050" spc="-15" dirty="0">
                <a:latin typeface="Times New Roman"/>
                <a:cs typeface="Times New Roman"/>
              </a:rPr>
              <a:t>with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link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and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logo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recognition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ct val="100000"/>
              </a:lnSpc>
              <a:spcBef>
                <a:spcPts val="15"/>
              </a:spcBef>
            </a:pPr>
            <a:r>
              <a:rPr sz="1050" spc="-15" dirty="0">
                <a:latin typeface="Times New Roman"/>
                <a:cs typeface="Times New Roman"/>
              </a:rPr>
              <a:t>congress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sponsorship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page,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logo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recognition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  <a:p>
            <a:pPr marL="186055" marR="135890">
              <a:lnSpc>
                <a:spcPct val="101000"/>
              </a:lnSpc>
            </a:pPr>
            <a:r>
              <a:rPr sz="1050" spc="-15" dirty="0">
                <a:latin typeface="Times New Roman"/>
                <a:cs typeface="Times New Roman"/>
              </a:rPr>
              <a:t>soc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m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d</a:t>
            </a:r>
            <a:r>
              <a:rPr sz="1050" spc="-3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an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1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l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ffli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e </a:t>
            </a:r>
            <a:r>
              <a:rPr sz="1050" spc="-15" dirty="0">
                <a:latin typeface="Times New Roman"/>
                <a:cs typeface="Times New Roman"/>
              </a:rPr>
              <a:t>p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spc="-20" dirty="0">
                <a:latin typeface="Times New Roman"/>
                <a:cs typeface="Times New Roman"/>
              </a:rPr>
              <a:t>ti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ri</a:t>
            </a:r>
            <a:r>
              <a:rPr sz="1050" spc="-15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dirty="0">
                <a:latin typeface="Times New Roman"/>
                <a:cs typeface="Times New Roman"/>
              </a:rPr>
              <a:t>s 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15" dirty="0">
                <a:latin typeface="Times New Roman"/>
                <a:cs typeface="Times New Roman"/>
              </a:rPr>
              <a:t>nc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ud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en</a:t>
            </a:r>
            <a:r>
              <a:rPr sz="1050" spc="-30" dirty="0">
                <a:latin typeface="Times New Roman"/>
                <a:cs typeface="Times New Roman"/>
              </a:rPr>
              <a:t>c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7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backd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spc="-25" dirty="0">
                <a:latin typeface="Times New Roman"/>
                <a:cs typeface="Times New Roman"/>
              </a:rPr>
              <a:t>p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186055" marR="8890" indent="-173990">
              <a:lnSpc>
                <a:spcPct val="100000"/>
              </a:lnSpc>
              <a:spcBef>
                <a:spcPts val="75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-10" dirty="0">
                <a:latin typeface="Times New Roman"/>
                <a:cs typeface="Times New Roman"/>
              </a:rPr>
              <a:t>O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4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ad</a:t>
            </a:r>
            <a:r>
              <a:rPr sz="1050" spc="-25" dirty="0">
                <a:latin typeface="Times New Roman"/>
                <a:cs typeface="Times New Roman"/>
              </a:rPr>
              <a:t>v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rti</a:t>
            </a:r>
            <a:r>
              <a:rPr sz="1050" spc="-15" dirty="0">
                <a:latin typeface="Times New Roman"/>
                <a:cs typeface="Times New Roman"/>
              </a:rPr>
              <a:t>se</a:t>
            </a:r>
            <a:r>
              <a:rPr sz="1050" spc="-30" dirty="0">
                <a:latin typeface="Times New Roman"/>
                <a:cs typeface="Times New Roman"/>
              </a:rPr>
              <a:t>m</a:t>
            </a:r>
            <a:r>
              <a:rPr sz="1050" spc="-15" dirty="0">
                <a:latin typeface="Times New Roman"/>
                <a:cs typeface="Times New Roman"/>
              </a:rPr>
              <a:t>en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15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  P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25" dirty="0">
                <a:latin typeface="Times New Roman"/>
                <a:cs typeface="Times New Roman"/>
              </a:rPr>
              <a:t>og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m</a:t>
            </a:r>
            <a:r>
              <a:rPr sz="1050" spc="-10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B</a:t>
            </a:r>
            <a:r>
              <a:rPr sz="1050" spc="-25" dirty="0">
                <a:latin typeface="Times New Roman"/>
                <a:cs typeface="Times New Roman"/>
              </a:rPr>
              <a:t>oo</a:t>
            </a:r>
            <a:r>
              <a:rPr sz="1050" dirty="0">
                <a:latin typeface="Times New Roman"/>
                <a:cs typeface="Times New Roman"/>
              </a:rPr>
              <a:t>k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b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(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x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25" dirty="0">
                <a:latin typeface="Times New Roman"/>
                <a:cs typeface="Times New Roman"/>
              </a:rPr>
              <a:t>ud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g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spc="-40" dirty="0">
                <a:latin typeface="Times New Roman"/>
                <a:cs typeface="Times New Roman"/>
              </a:rPr>
              <a:t>v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r  </a:t>
            </a:r>
            <a:r>
              <a:rPr sz="1050" spc="-10" dirty="0">
                <a:latin typeface="Times New Roman"/>
                <a:cs typeface="Times New Roman"/>
              </a:rPr>
              <a:t>pages)</a:t>
            </a:r>
            <a:endParaRPr sz="1050">
              <a:latin typeface="Times New Roman"/>
              <a:cs typeface="Times New Roman"/>
            </a:endParaRPr>
          </a:p>
          <a:p>
            <a:pPr marL="186055" marR="350520" indent="-173990">
              <a:lnSpc>
                <a:spcPts val="1200"/>
              </a:lnSpc>
              <a:spcBef>
                <a:spcPts val="30"/>
              </a:spcBef>
              <a:buFont typeface="Arial MT"/>
              <a:buChar char="•"/>
              <a:tabLst>
                <a:tab pos="186690" algn="l"/>
              </a:tabLst>
            </a:pPr>
            <a:r>
              <a:rPr sz="1050" spc="5" dirty="0">
                <a:latin typeface="Times New Roman"/>
                <a:cs typeface="Times New Roman"/>
              </a:rPr>
              <a:t>O</a:t>
            </a:r>
            <a:r>
              <a:rPr sz="1050" spc="-40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40" dirty="0">
                <a:latin typeface="Times New Roman"/>
                <a:cs typeface="Times New Roman"/>
              </a:rPr>
              <a:t>n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p</a:t>
            </a:r>
            <a:r>
              <a:rPr sz="1050" spc="-5" dirty="0">
                <a:latin typeface="Times New Roman"/>
                <a:cs typeface="Times New Roman"/>
              </a:rPr>
              <a:t>r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spc="-50" dirty="0">
                <a:latin typeface="Times New Roman"/>
                <a:cs typeface="Times New Roman"/>
              </a:rPr>
              <a:t>v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40" dirty="0">
                <a:latin typeface="Times New Roman"/>
                <a:cs typeface="Times New Roman"/>
              </a:rPr>
              <a:t>d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d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by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40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40" dirty="0">
                <a:latin typeface="Times New Roman"/>
                <a:cs typeface="Times New Roman"/>
              </a:rPr>
              <a:t>po</a:t>
            </a:r>
            <a:r>
              <a:rPr sz="1050" spc="-35" dirty="0">
                <a:latin typeface="Times New Roman"/>
                <a:cs typeface="Times New Roman"/>
              </a:rPr>
              <a:t>n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spc="-40" dirty="0">
                <a:latin typeface="Times New Roman"/>
                <a:cs typeface="Times New Roman"/>
              </a:rPr>
              <a:t>h</a:t>
            </a:r>
            <a:r>
              <a:rPr sz="1050" dirty="0">
                <a:latin typeface="Times New Roman"/>
                <a:cs typeface="Times New Roman"/>
              </a:rPr>
              <a:t>e  </a:t>
            </a:r>
            <a:r>
              <a:rPr sz="1050" spc="-15" dirty="0">
                <a:latin typeface="Times New Roman"/>
                <a:cs typeface="Times New Roman"/>
              </a:rPr>
              <a:t>cong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15" dirty="0">
                <a:latin typeface="Times New Roman"/>
                <a:cs typeface="Times New Roman"/>
              </a:rPr>
              <a:t>es</a:t>
            </a:r>
            <a:r>
              <a:rPr sz="1050" dirty="0">
                <a:latin typeface="Times New Roman"/>
                <a:cs typeface="Times New Roman"/>
              </a:rPr>
              <a:t>s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l</a:t>
            </a:r>
            <a:r>
              <a:rPr sz="1050" spc="-15" dirty="0">
                <a:latin typeface="Times New Roman"/>
                <a:cs typeface="Times New Roman"/>
              </a:rPr>
              <a:t>ega</a:t>
            </a:r>
            <a:r>
              <a:rPr sz="1050" spc="-20" dirty="0">
                <a:latin typeface="Times New Roman"/>
                <a:cs typeface="Times New Roman"/>
              </a:rPr>
              <a:t>t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bags</a:t>
            </a:r>
            <a:endParaRPr sz="1050">
              <a:latin typeface="Times New Roman"/>
              <a:cs typeface="Times New Roman"/>
            </a:endParaRPr>
          </a:p>
          <a:p>
            <a:pPr marL="186055" indent="-173990">
              <a:lnSpc>
                <a:spcPts val="1180"/>
              </a:lnSpc>
              <a:buFont typeface="Arial MT"/>
              <a:buChar char="•"/>
              <a:tabLst>
                <a:tab pos="186690" algn="l"/>
              </a:tabLst>
            </a:pPr>
            <a:r>
              <a:rPr sz="1050" dirty="0">
                <a:latin typeface="Times New Roman"/>
                <a:cs typeface="Times New Roman"/>
              </a:rPr>
              <a:t>10%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Wa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spc="-40" dirty="0">
                <a:latin typeface="Times New Roman"/>
                <a:cs typeface="Times New Roman"/>
              </a:rPr>
              <a:t>v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-114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S</a:t>
            </a:r>
            <a:r>
              <a:rPr sz="1050" spc="-25" dirty="0">
                <a:latin typeface="Times New Roman"/>
                <a:cs typeface="Times New Roman"/>
              </a:rPr>
              <a:t>pon</a:t>
            </a:r>
            <a:r>
              <a:rPr sz="1050" spc="-5" dirty="0">
                <a:latin typeface="Times New Roman"/>
                <a:cs typeface="Times New Roman"/>
              </a:rPr>
              <a:t>s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spc="-5" dirty="0">
                <a:latin typeface="Times New Roman"/>
                <a:cs typeface="Times New Roman"/>
              </a:rPr>
              <a:t>rs</a:t>
            </a:r>
            <a:r>
              <a:rPr sz="1050" spc="-40" dirty="0">
                <a:latin typeface="Times New Roman"/>
                <a:cs typeface="Times New Roman"/>
              </a:rPr>
              <a:t>h</a:t>
            </a:r>
            <a:r>
              <a:rPr sz="1050" spc="-20" dirty="0">
                <a:latin typeface="Times New Roman"/>
                <a:cs typeface="Times New Roman"/>
              </a:rPr>
              <a:t>i</a:t>
            </a:r>
            <a:r>
              <a:rPr sz="1050" dirty="0">
                <a:latin typeface="Times New Roman"/>
                <a:cs typeface="Times New Roman"/>
              </a:rPr>
              <a:t>p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fo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spc="-25" dirty="0">
                <a:latin typeface="Times New Roman"/>
                <a:cs typeface="Times New Roman"/>
              </a:rPr>
              <a:t>n</a:t>
            </a:r>
            <a:r>
              <a:rPr sz="1050" dirty="0">
                <a:latin typeface="Times New Roman"/>
                <a:cs typeface="Times New Roman"/>
              </a:rPr>
              <a:t>y</a:t>
            </a:r>
            <a:r>
              <a:rPr sz="1050" spc="-25" dirty="0">
                <a:latin typeface="Times New Roman"/>
                <a:cs typeface="Times New Roman"/>
              </a:rPr>
              <a:t> o</a:t>
            </a:r>
            <a:r>
              <a:rPr sz="1050" dirty="0">
                <a:latin typeface="Times New Roman"/>
                <a:cs typeface="Times New Roman"/>
              </a:rPr>
              <a:t>f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ou</a:t>
            </a:r>
            <a:r>
              <a:rPr sz="1050" dirty="0">
                <a:latin typeface="Times New Roman"/>
                <a:cs typeface="Times New Roman"/>
              </a:rPr>
              <a:t>r</a:t>
            </a:r>
            <a:endParaRPr sz="1050">
              <a:latin typeface="Times New Roman"/>
              <a:cs typeface="Times New Roman"/>
            </a:endParaRPr>
          </a:p>
          <a:p>
            <a:pPr marL="186055">
              <a:lnSpc>
                <a:spcPct val="100000"/>
              </a:lnSpc>
              <a:spcBef>
                <a:spcPts val="45"/>
              </a:spcBef>
            </a:pPr>
            <a:r>
              <a:rPr sz="1050" spc="-15" dirty="0">
                <a:latin typeface="Times New Roman"/>
                <a:cs typeface="Times New Roman"/>
              </a:rPr>
              <a:t>nex</a:t>
            </a:r>
            <a:r>
              <a:rPr sz="1050" dirty="0">
                <a:latin typeface="Times New Roman"/>
                <a:cs typeface="Times New Roman"/>
              </a:rPr>
              <a:t>t</a:t>
            </a:r>
            <a:r>
              <a:rPr sz="1050" spc="-30" dirty="0">
                <a:latin typeface="Times New Roman"/>
                <a:cs typeface="Times New Roman"/>
              </a:rPr>
              <a:t> y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5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r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5" dirty="0">
                <a:latin typeface="Times New Roman"/>
                <a:cs typeface="Times New Roman"/>
              </a:rPr>
              <a:t>con</a:t>
            </a:r>
            <a:r>
              <a:rPr sz="1050" spc="-20" dirty="0">
                <a:latin typeface="Times New Roman"/>
                <a:cs typeface="Times New Roman"/>
              </a:rPr>
              <a:t>f</a:t>
            </a:r>
            <a:r>
              <a:rPr sz="1050" spc="-15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r</a:t>
            </a:r>
            <a:r>
              <a:rPr sz="1050" spc="-3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n</a:t>
            </a:r>
            <a:r>
              <a:rPr sz="1050" spc="-30" dirty="0">
                <a:latin typeface="Times New Roman"/>
                <a:cs typeface="Times New Roman"/>
              </a:rPr>
              <a:t>ce</a:t>
            </a:r>
            <a:r>
              <a:rPr sz="1050" dirty="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0663" y="728472"/>
            <a:ext cx="8951595" cy="5379720"/>
            <a:chOff x="740663" y="728472"/>
            <a:chExt cx="8951595" cy="5379720"/>
          </a:xfrm>
        </p:grpSpPr>
        <p:sp>
          <p:nvSpPr>
            <p:cNvPr id="3" name="object 3"/>
            <p:cNvSpPr/>
            <p:nvPr/>
          </p:nvSpPr>
          <p:spPr>
            <a:xfrm>
              <a:off x="740663" y="728472"/>
              <a:ext cx="8951595" cy="5379720"/>
            </a:xfrm>
            <a:custGeom>
              <a:avLst/>
              <a:gdLst/>
              <a:ahLst/>
              <a:cxnLst/>
              <a:rect l="l" t="t" r="r" b="b"/>
              <a:pathLst>
                <a:path w="8951595" h="5379720">
                  <a:moveTo>
                    <a:pt x="8951595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8951595" y="5379466"/>
                  </a:lnTo>
                  <a:lnTo>
                    <a:pt x="8951595" y="0"/>
                  </a:lnTo>
                  <a:close/>
                </a:path>
              </a:pathLst>
            </a:custGeom>
            <a:solidFill>
              <a:srgbClr val="FFFFFF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9847" y="926592"/>
              <a:ext cx="1898650" cy="362585"/>
            </a:xfrm>
            <a:custGeom>
              <a:avLst/>
              <a:gdLst/>
              <a:ahLst/>
              <a:cxnLst/>
              <a:rect l="l" t="t" r="r" b="b"/>
              <a:pathLst>
                <a:path w="1898650" h="362584">
                  <a:moveTo>
                    <a:pt x="1718310" y="0"/>
                  </a:moveTo>
                  <a:lnTo>
                    <a:pt x="180390" y="0"/>
                  </a:lnTo>
                  <a:lnTo>
                    <a:pt x="132435" y="6477"/>
                  </a:lnTo>
                  <a:lnTo>
                    <a:pt x="89344" y="24765"/>
                  </a:lnTo>
                  <a:lnTo>
                    <a:pt x="52844" y="53086"/>
                  </a:lnTo>
                  <a:lnTo>
                    <a:pt x="24625" y="89662"/>
                  </a:lnTo>
                  <a:lnTo>
                    <a:pt x="6438" y="132969"/>
                  </a:lnTo>
                  <a:lnTo>
                    <a:pt x="0" y="181229"/>
                  </a:lnTo>
                  <a:lnTo>
                    <a:pt x="0" y="362458"/>
                  </a:lnTo>
                  <a:lnTo>
                    <a:pt x="1898650" y="362458"/>
                  </a:lnTo>
                  <a:lnTo>
                    <a:pt x="1898650" y="181229"/>
                  </a:lnTo>
                  <a:lnTo>
                    <a:pt x="1892300" y="132969"/>
                  </a:lnTo>
                  <a:lnTo>
                    <a:pt x="1874012" y="89662"/>
                  </a:lnTo>
                  <a:lnTo>
                    <a:pt x="1845818" y="53086"/>
                  </a:lnTo>
                  <a:lnTo>
                    <a:pt x="1809369" y="24765"/>
                  </a:lnTo>
                  <a:lnTo>
                    <a:pt x="1766189" y="6477"/>
                  </a:lnTo>
                  <a:lnTo>
                    <a:pt x="1718310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9847" y="1289304"/>
              <a:ext cx="7205345" cy="0"/>
            </a:xfrm>
            <a:custGeom>
              <a:avLst/>
              <a:gdLst/>
              <a:ahLst/>
              <a:cxnLst/>
              <a:rect l="l" t="t" r="r" b="b"/>
              <a:pathLst>
                <a:path w="7205345">
                  <a:moveTo>
                    <a:pt x="0" y="0"/>
                  </a:moveTo>
                  <a:lnTo>
                    <a:pt x="7204963" y="0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97686" y="986155"/>
            <a:ext cx="13309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8283" y="1436623"/>
            <a:ext cx="51009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congress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registrations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20" dirty="0">
                <a:latin typeface="Times New Roman"/>
                <a:cs typeface="Times New Roman"/>
              </a:rPr>
              <a:t>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exhibit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booth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(Booth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size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3X3</a:t>
            </a:r>
            <a:r>
              <a:rPr sz="1200" spc="-15" dirty="0">
                <a:latin typeface="Times New Roman"/>
                <a:cs typeface="Times New Roman"/>
              </a:rPr>
              <a:t> Sqm)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20" dirty="0">
                <a:latin typeface="Times New Roman"/>
                <a:cs typeface="Times New Roman"/>
              </a:rPr>
              <a:t>Logo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recognition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congress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website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including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offline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&amp; </a:t>
            </a:r>
            <a:r>
              <a:rPr sz="1200" spc="-25" dirty="0">
                <a:latin typeface="Times New Roman"/>
                <a:cs typeface="Times New Roman"/>
              </a:rPr>
              <a:t>online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platforms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speaking/workshop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slot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insert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provided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by</a:t>
            </a:r>
            <a:r>
              <a:rPr sz="1200" dirty="0">
                <a:latin typeface="Times New Roman"/>
                <a:cs typeface="Times New Roman"/>
              </a:rPr>
              <a:t> the</a:t>
            </a:r>
            <a:r>
              <a:rPr sz="1200" spc="-5" dirty="0">
                <a:latin typeface="Times New Roman"/>
                <a:cs typeface="Times New Roman"/>
              </a:rPr>
              <a:t> sponsor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congress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delegate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bags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dirty="0">
                <a:latin typeface="Times New Roman"/>
                <a:cs typeface="Times New Roman"/>
              </a:rPr>
              <a:t>10%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Waiver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Sponsorship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next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year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conferences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063497" y="2843529"/>
            <a:ext cx="7218045" cy="372745"/>
            <a:chOff x="1063497" y="2843529"/>
            <a:chExt cx="7218045" cy="372745"/>
          </a:xfrm>
        </p:grpSpPr>
        <p:sp>
          <p:nvSpPr>
            <p:cNvPr id="9" name="object 9"/>
            <p:cNvSpPr/>
            <p:nvPr/>
          </p:nvSpPr>
          <p:spPr>
            <a:xfrm>
              <a:off x="1069847" y="2849879"/>
              <a:ext cx="2764155" cy="360045"/>
            </a:xfrm>
            <a:custGeom>
              <a:avLst/>
              <a:gdLst/>
              <a:ahLst/>
              <a:cxnLst/>
              <a:rect l="l" t="t" r="r" b="b"/>
              <a:pathLst>
                <a:path w="2764154" h="360044">
                  <a:moveTo>
                    <a:pt x="2583815" y="0"/>
                  </a:moveTo>
                  <a:lnTo>
                    <a:pt x="180441" y="0"/>
                  </a:lnTo>
                  <a:lnTo>
                    <a:pt x="132461" y="6477"/>
                  </a:lnTo>
                  <a:lnTo>
                    <a:pt x="89357" y="24511"/>
                  </a:lnTo>
                  <a:lnTo>
                    <a:pt x="52857" y="52578"/>
                  </a:lnTo>
                  <a:lnTo>
                    <a:pt x="24638" y="88900"/>
                  </a:lnTo>
                  <a:lnTo>
                    <a:pt x="6451" y="131953"/>
                  </a:lnTo>
                  <a:lnTo>
                    <a:pt x="0" y="179832"/>
                  </a:lnTo>
                  <a:lnTo>
                    <a:pt x="0" y="359537"/>
                  </a:lnTo>
                  <a:lnTo>
                    <a:pt x="2764154" y="359537"/>
                  </a:lnTo>
                  <a:lnTo>
                    <a:pt x="2764154" y="179832"/>
                  </a:lnTo>
                  <a:lnTo>
                    <a:pt x="2757804" y="131953"/>
                  </a:lnTo>
                  <a:lnTo>
                    <a:pt x="2739516" y="88900"/>
                  </a:lnTo>
                  <a:lnTo>
                    <a:pt x="2711323" y="52578"/>
                  </a:lnTo>
                  <a:lnTo>
                    <a:pt x="2674747" y="24511"/>
                  </a:lnTo>
                  <a:lnTo>
                    <a:pt x="2631693" y="6477"/>
                  </a:lnTo>
                  <a:lnTo>
                    <a:pt x="2583815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69847" y="2849879"/>
              <a:ext cx="7205345" cy="360045"/>
            </a:xfrm>
            <a:custGeom>
              <a:avLst/>
              <a:gdLst/>
              <a:ahLst/>
              <a:cxnLst/>
              <a:rect l="l" t="t" r="r" b="b"/>
              <a:pathLst>
                <a:path w="7205345" h="360044">
                  <a:moveTo>
                    <a:pt x="180441" y="0"/>
                  </a:moveTo>
                  <a:lnTo>
                    <a:pt x="2583815" y="0"/>
                  </a:lnTo>
                  <a:lnTo>
                    <a:pt x="2631821" y="6477"/>
                  </a:lnTo>
                  <a:lnTo>
                    <a:pt x="2674874" y="24511"/>
                  </a:lnTo>
                  <a:lnTo>
                    <a:pt x="2711450" y="52578"/>
                  </a:lnTo>
                  <a:lnTo>
                    <a:pt x="2739643" y="88900"/>
                  </a:lnTo>
                  <a:lnTo>
                    <a:pt x="2757804" y="131953"/>
                  </a:lnTo>
                  <a:lnTo>
                    <a:pt x="2764281" y="179832"/>
                  </a:lnTo>
                  <a:lnTo>
                    <a:pt x="2764281" y="359537"/>
                  </a:lnTo>
                  <a:lnTo>
                    <a:pt x="0" y="359537"/>
                  </a:lnTo>
                  <a:lnTo>
                    <a:pt x="0" y="179832"/>
                  </a:lnTo>
                  <a:lnTo>
                    <a:pt x="6438" y="131953"/>
                  </a:lnTo>
                  <a:lnTo>
                    <a:pt x="24638" y="88900"/>
                  </a:lnTo>
                  <a:lnTo>
                    <a:pt x="52844" y="52578"/>
                  </a:lnTo>
                  <a:lnTo>
                    <a:pt x="89369" y="24511"/>
                  </a:lnTo>
                  <a:lnTo>
                    <a:pt x="132473" y="6477"/>
                  </a:lnTo>
                  <a:lnTo>
                    <a:pt x="180441" y="0"/>
                  </a:lnTo>
                  <a:close/>
                </a:path>
                <a:path w="7205345" h="360044">
                  <a:moveTo>
                    <a:pt x="0" y="359537"/>
                  </a:moveTo>
                  <a:lnTo>
                    <a:pt x="7204963" y="359537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96161" y="2908173"/>
            <a:ext cx="21234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200" dirty="0">
                <a:solidFill>
                  <a:srgbClr val="FFFFFF"/>
                </a:solidFill>
                <a:latin typeface="Times New Roman"/>
                <a:cs typeface="Times New Roman"/>
              </a:rPr>
              <a:t> Y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 </a:t>
            </a:r>
            <a:r>
              <a:rPr sz="14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1519" y="3352241"/>
            <a:ext cx="713867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75" dirty="0">
                <a:latin typeface="Times New Roman"/>
                <a:cs typeface="Times New Roman"/>
              </a:rPr>
              <a:t>Want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see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company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every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attendee?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Then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lanyard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sponsorship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Lanyards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(also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known</a:t>
            </a:r>
            <a:r>
              <a:rPr sz="1200" spc="-10" dirty="0">
                <a:latin typeface="Times New Roman"/>
                <a:cs typeface="Times New Roman"/>
              </a:rPr>
              <a:t> as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15" dirty="0">
                <a:latin typeface="Times New Roman"/>
                <a:cs typeface="Times New Roman"/>
              </a:rPr>
              <a:t>neck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cords)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hold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each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name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badge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constantly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visible.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15" dirty="0">
                <a:latin typeface="Times New Roman"/>
                <a:cs typeface="Times New Roman"/>
              </a:rPr>
              <a:t>B</a:t>
            </a:r>
            <a:r>
              <a:rPr sz="1200" b="1" spc="-5" dirty="0">
                <a:latin typeface="Times New Roman"/>
                <a:cs typeface="Times New Roman"/>
              </a:rPr>
              <a:t>ene</a:t>
            </a:r>
            <a:r>
              <a:rPr sz="1200" b="1" spc="-20" dirty="0">
                <a:latin typeface="Times New Roman"/>
                <a:cs typeface="Times New Roman"/>
              </a:rPr>
              <a:t>f</a:t>
            </a:r>
            <a:r>
              <a:rPr sz="1200" b="1" dirty="0">
                <a:latin typeface="Times New Roman"/>
                <a:cs typeface="Times New Roman"/>
              </a:rPr>
              <a:t>i</a:t>
            </a:r>
            <a:r>
              <a:rPr sz="1200" b="1" spc="-5" dirty="0">
                <a:latin typeface="Times New Roman"/>
                <a:cs typeface="Times New Roman"/>
              </a:rPr>
              <a:t>ts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</a:t>
            </a:r>
            <a:r>
              <a:rPr sz="1200" b="1" spc="-5" dirty="0">
                <a:latin typeface="Times New Roman"/>
                <a:cs typeface="Times New Roman"/>
              </a:rPr>
              <a:t>nc</a:t>
            </a:r>
            <a:r>
              <a:rPr sz="1200" b="1" spc="-25" dirty="0">
                <a:latin typeface="Times New Roman"/>
                <a:cs typeface="Times New Roman"/>
              </a:rPr>
              <a:t>l</a:t>
            </a:r>
            <a:r>
              <a:rPr sz="1200" b="1" spc="-5" dirty="0">
                <a:latin typeface="Times New Roman"/>
                <a:cs typeface="Times New Roman"/>
              </a:rPr>
              <a:t>ud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One-color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 </a:t>
            </a:r>
            <a:r>
              <a:rPr sz="1200" spc="-5" dirty="0">
                <a:latin typeface="Times New Roman"/>
                <a:cs typeface="Times New Roman"/>
              </a:rPr>
              <a:t>registration </a:t>
            </a:r>
            <a:r>
              <a:rPr sz="1200" spc="-25" dirty="0">
                <a:latin typeface="Times New Roman"/>
                <a:cs typeface="Times New Roman"/>
              </a:rPr>
              <a:t>lanyard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distributed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meeting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attendees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063497" y="4391914"/>
            <a:ext cx="7218045" cy="375285"/>
            <a:chOff x="1063497" y="4391914"/>
            <a:chExt cx="7218045" cy="375285"/>
          </a:xfrm>
        </p:grpSpPr>
        <p:sp>
          <p:nvSpPr>
            <p:cNvPr id="14" name="object 14"/>
            <p:cNvSpPr/>
            <p:nvPr/>
          </p:nvSpPr>
          <p:spPr>
            <a:xfrm>
              <a:off x="1069847" y="4398264"/>
              <a:ext cx="3615054" cy="362585"/>
            </a:xfrm>
            <a:custGeom>
              <a:avLst/>
              <a:gdLst/>
              <a:ahLst/>
              <a:cxnLst/>
              <a:rect l="l" t="t" r="r" b="b"/>
              <a:pathLst>
                <a:path w="3615054" h="362585">
                  <a:moveTo>
                    <a:pt x="3434334" y="0"/>
                  </a:moveTo>
                  <a:lnTo>
                    <a:pt x="180517" y="0"/>
                  </a:lnTo>
                  <a:lnTo>
                    <a:pt x="132524" y="6477"/>
                  </a:lnTo>
                  <a:lnTo>
                    <a:pt x="89408" y="24765"/>
                  </a:lnTo>
                  <a:lnTo>
                    <a:pt x="52882" y="53086"/>
                  </a:lnTo>
                  <a:lnTo>
                    <a:pt x="24638" y="89662"/>
                  </a:lnTo>
                  <a:lnTo>
                    <a:pt x="6451" y="132969"/>
                  </a:lnTo>
                  <a:lnTo>
                    <a:pt x="0" y="181102"/>
                  </a:lnTo>
                  <a:lnTo>
                    <a:pt x="0" y="362458"/>
                  </a:lnTo>
                  <a:lnTo>
                    <a:pt x="3614801" y="362458"/>
                  </a:lnTo>
                  <a:lnTo>
                    <a:pt x="3614801" y="181102"/>
                  </a:lnTo>
                  <a:lnTo>
                    <a:pt x="3608451" y="132969"/>
                  </a:lnTo>
                  <a:lnTo>
                    <a:pt x="3590163" y="89662"/>
                  </a:lnTo>
                  <a:lnTo>
                    <a:pt x="3561968" y="53086"/>
                  </a:lnTo>
                  <a:lnTo>
                    <a:pt x="3525519" y="24765"/>
                  </a:lnTo>
                  <a:lnTo>
                    <a:pt x="3482340" y="6477"/>
                  </a:lnTo>
                  <a:lnTo>
                    <a:pt x="3434334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69847" y="4398264"/>
              <a:ext cx="7205345" cy="362585"/>
            </a:xfrm>
            <a:custGeom>
              <a:avLst/>
              <a:gdLst/>
              <a:ahLst/>
              <a:cxnLst/>
              <a:rect l="l" t="t" r="r" b="b"/>
              <a:pathLst>
                <a:path w="7205345" h="362585">
                  <a:moveTo>
                    <a:pt x="180441" y="0"/>
                  </a:moveTo>
                  <a:lnTo>
                    <a:pt x="3432810" y="0"/>
                  </a:lnTo>
                  <a:lnTo>
                    <a:pt x="3480816" y="6477"/>
                  </a:lnTo>
                  <a:lnTo>
                    <a:pt x="3523868" y="24765"/>
                  </a:lnTo>
                  <a:lnTo>
                    <a:pt x="3560444" y="53086"/>
                  </a:lnTo>
                  <a:lnTo>
                    <a:pt x="3588639" y="89662"/>
                  </a:lnTo>
                  <a:lnTo>
                    <a:pt x="3606800" y="132969"/>
                  </a:lnTo>
                  <a:lnTo>
                    <a:pt x="3613277" y="181102"/>
                  </a:lnTo>
                  <a:lnTo>
                    <a:pt x="3613277" y="362458"/>
                  </a:lnTo>
                  <a:lnTo>
                    <a:pt x="0" y="362458"/>
                  </a:lnTo>
                  <a:lnTo>
                    <a:pt x="0" y="181102"/>
                  </a:lnTo>
                  <a:lnTo>
                    <a:pt x="6438" y="132969"/>
                  </a:lnTo>
                  <a:lnTo>
                    <a:pt x="24638" y="89662"/>
                  </a:lnTo>
                  <a:lnTo>
                    <a:pt x="52844" y="53086"/>
                  </a:lnTo>
                  <a:lnTo>
                    <a:pt x="89369" y="24765"/>
                  </a:lnTo>
                  <a:lnTo>
                    <a:pt x="132473" y="6477"/>
                  </a:lnTo>
                  <a:lnTo>
                    <a:pt x="180441" y="0"/>
                  </a:lnTo>
                  <a:close/>
                </a:path>
                <a:path w="7205345" h="362585">
                  <a:moveTo>
                    <a:pt x="0" y="362458"/>
                  </a:moveTo>
                  <a:lnTo>
                    <a:pt x="7204963" y="362458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296669" y="4459985"/>
            <a:ext cx="2890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  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400" b="1" spc="15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G 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692640" y="757427"/>
            <a:ext cx="1761489" cy="5379720"/>
          </a:xfrm>
          <a:custGeom>
            <a:avLst/>
            <a:gdLst/>
            <a:ahLst/>
            <a:cxnLst/>
            <a:rect l="l" t="t" r="r" b="b"/>
            <a:pathLst>
              <a:path w="1761490" h="5379720">
                <a:moveTo>
                  <a:pt x="1761236" y="0"/>
                </a:moveTo>
                <a:lnTo>
                  <a:pt x="0" y="0"/>
                </a:lnTo>
                <a:lnTo>
                  <a:pt x="0" y="5379466"/>
                </a:lnTo>
                <a:lnTo>
                  <a:pt x="1761236" y="5379466"/>
                </a:lnTo>
                <a:lnTo>
                  <a:pt x="1761236" y="0"/>
                </a:lnTo>
                <a:close/>
              </a:path>
            </a:pathLst>
          </a:custGeom>
          <a:solidFill>
            <a:srgbClr val="1F2A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481028" y="2935074"/>
            <a:ext cx="250190" cy="197103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1519" y="4943094"/>
            <a:ext cx="7588250" cy="100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On</a:t>
            </a:r>
            <a:r>
              <a:rPr sz="1200" spc="-15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-c</a:t>
            </a:r>
            <a:r>
              <a:rPr sz="1200" dirty="0">
                <a:latin typeface="Times New Roman"/>
                <a:cs typeface="Times New Roman"/>
              </a:rPr>
              <a:t>olor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</a:t>
            </a:r>
            <a:r>
              <a:rPr sz="1200" spc="-15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g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</a:t>
            </a:r>
            <a:r>
              <a:rPr sz="1200" spc="-15" dirty="0">
                <a:latin typeface="Times New Roman"/>
                <a:cs typeface="Times New Roman"/>
              </a:rPr>
              <a:t>on</a:t>
            </a:r>
            <a:r>
              <a:rPr sz="1200" spc="-20" dirty="0">
                <a:latin typeface="Times New Roman"/>
                <a:cs typeface="Times New Roman"/>
              </a:rPr>
              <a:t>fere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</a:t>
            </a:r>
            <a:r>
              <a:rPr sz="1200" spc="-20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meeting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registrations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all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three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days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4672330">
              <a:lnSpc>
                <a:spcPct val="100000"/>
              </a:lnSpc>
            </a:pPr>
            <a:r>
              <a:rPr sz="1400" i="1" u="sng" spc="-2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</a:rPr>
              <a:t>https://gynecology.healthconferences.org/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0663" y="728472"/>
            <a:ext cx="8951595" cy="5379720"/>
            <a:chOff x="740663" y="728472"/>
            <a:chExt cx="8951595" cy="5379720"/>
          </a:xfrm>
        </p:grpSpPr>
        <p:sp>
          <p:nvSpPr>
            <p:cNvPr id="3" name="object 3"/>
            <p:cNvSpPr/>
            <p:nvPr/>
          </p:nvSpPr>
          <p:spPr>
            <a:xfrm>
              <a:off x="740663" y="728472"/>
              <a:ext cx="8951595" cy="5379720"/>
            </a:xfrm>
            <a:custGeom>
              <a:avLst/>
              <a:gdLst/>
              <a:ahLst/>
              <a:cxnLst/>
              <a:rect l="l" t="t" r="r" b="b"/>
              <a:pathLst>
                <a:path w="8951595" h="5379720">
                  <a:moveTo>
                    <a:pt x="8951595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8951595" y="5379466"/>
                  </a:lnTo>
                  <a:lnTo>
                    <a:pt x="8951595" y="0"/>
                  </a:lnTo>
                  <a:close/>
                </a:path>
              </a:pathLst>
            </a:custGeom>
            <a:solidFill>
              <a:srgbClr val="FFFFFF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9847" y="926592"/>
              <a:ext cx="3953510" cy="362585"/>
            </a:xfrm>
            <a:custGeom>
              <a:avLst/>
              <a:gdLst/>
              <a:ahLst/>
              <a:cxnLst/>
              <a:rect l="l" t="t" r="r" b="b"/>
              <a:pathLst>
                <a:path w="3953510" h="362584">
                  <a:moveTo>
                    <a:pt x="3772535" y="0"/>
                  </a:moveTo>
                  <a:lnTo>
                    <a:pt x="180467" y="0"/>
                  </a:lnTo>
                  <a:lnTo>
                    <a:pt x="132499" y="6477"/>
                  </a:lnTo>
                  <a:lnTo>
                    <a:pt x="89382" y="24765"/>
                  </a:lnTo>
                  <a:lnTo>
                    <a:pt x="52857" y="53086"/>
                  </a:lnTo>
                  <a:lnTo>
                    <a:pt x="24638" y="89662"/>
                  </a:lnTo>
                  <a:lnTo>
                    <a:pt x="6451" y="132969"/>
                  </a:lnTo>
                  <a:lnTo>
                    <a:pt x="0" y="181229"/>
                  </a:lnTo>
                  <a:lnTo>
                    <a:pt x="0" y="362458"/>
                  </a:lnTo>
                  <a:lnTo>
                    <a:pt x="3953002" y="362458"/>
                  </a:lnTo>
                  <a:lnTo>
                    <a:pt x="3953002" y="181229"/>
                  </a:lnTo>
                  <a:lnTo>
                    <a:pt x="3946652" y="132969"/>
                  </a:lnTo>
                  <a:lnTo>
                    <a:pt x="3928364" y="89662"/>
                  </a:lnTo>
                  <a:lnTo>
                    <a:pt x="3900169" y="53086"/>
                  </a:lnTo>
                  <a:lnTo>
                    <a:pt x="3863721" y="24765"/>
                  </a:lnTo>
                  <a:lnTo>
                    <a:pt x="3820541" y="6477"/>
                  </a:lnTo>
                  <a:lnTo>
                    <a:pt x="3772535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9847" y="1289304"/>
              <a:ext cx="7205345" cy="0"/>
            </a:xfrm>
            <a:custGeom>
              <a:avLst/>
              <a:gdLst/>
              <a:ahLst/>
              <a:cxnLst/>
              <a:rect l="l" t="t" r="r" b="b"/>
              <a:pathLst>
                <a:path w="7205345">
                  <a:moveTo>
                    <a:pt x="0" y="0"/>
                  </a:moveTo>
                  <a:lnTo>
                    <a:pt x="7204963" y="0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69847" y="2849879"/>
              <a:ext cx="3218815" cy="360045"/>
            </a:xfrm>
            <a:custGeom>
              <a:avLst/>
              <a:gdLst/>
              <a:ahLst/>
              <a:cxnLst/>
              <a:rect l="l" t="t" r="r" b="b"/>
              <a:pathLst>
                <a:path w="3218815" h="360044">
                  <a:moveTo>
                    <a:pt x="3038093" y="0"/>
                  </a:moveTo>
                  <a:lnTo>
                    <a:pt x="180517" y="0"/>
                  </a:lnTo>
                  <a:lnTo>
                    <a:pt x="132537" y="6477"/>
                  </a:lnTo>
                  <a:lnTo>
                    <a:pt x="89408" y="24511"/>
                  </a:lnTo>
                  <a:lnTo>
                    <a:pt x="52882" y="52578"/>
                  </a:lnTo>
                  <a:lnTo>
                    <a:pt x="24638" y="88900"/>
                  </a:lnTo>
                  <a:lnTo>
                    <a:pt x="6451" y="131953"/>
                  </a:lnTo>
                  <a:lnTo>
                    <a:pt x="0" y="179832"/>
                  </a:lnTo>
                  <a:lnTo>
                    <a:pt x="0" y="359537"/>
                  </a:lnTo>
                  <a:lnTo>
                    <a:pt x="3218561" y="359537"/>
                  </a:lnTo>
                  <a:lnTo>
                    <a:pt x="3218561" y="179832"/>
                  </a:lnTo>
                  <a:lnTo>
                    <a:pt x="3212211" y="131953"/>
                  </a:lnTo>
                  <a:lnTo>
                    <a:pt x="3193923" y="88900"/>
                  </a:lnTo>
                  <a:lnTo>
                    <a:pt x="3165729" y="52578"/>
                  </a:lnTo>
                  <a:lnTo>
                    <a:pt x="3129279" y="24511"/>
                  </a:lnTo>
                  <a:lnTo>
                    <a:pt x="3086100" y="6477"/>
                  </a:lnTo>
                  <a:lnTo>
                    <a:pt x="3038093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69847" y="2849879"/>
              <a:ext cx="7205345" cy="360045"/>
            </a:xfrm>
            <a:custGeom>
              <a:avLst/>
              <a:gdLst/>
              <a:ahLst/>
              <a:cxnLst/>
              <a:rect l="l" t="t" r="r" b="b"/>
              <a:pathLst>
                <a:path w="7205345" h="360044">
                  <a:moveTo>
                    <a:pt x="180441" y="0"/>
                  </a:moveTo>
                  <a:lnTo>
                    <a:pt x="3036697" y="0"/>
                  </a:lnTo>
                  <a:lnTo>
                    <a:pt x="3084576" y="6477"/>
                  </a:lnTo>
                  <a:lnTo>
                    <a:pt x="3127755" y="24511"/>
                  </a:lnTo>
                  <a:lnTo>
                    <a:pt x="3164204" y="52578"/>
                  </a:lnTo>
                  <a:lnTo>
                    <a:pt x="3192399" y="88900"/>
                  </a:lnTo>
                  <a:lnTo>
                    <a:pt x="3210687" y="131953"/>
                  </a:lnTo>
                  <a:lnTo>
                    <a:pt x="3217037" y="179832"/>
                  </a:lnTo>
                  <a:lnTo>
                    <a:pt x="3217037" y="359537"/>
                  </a:lnTo>
                  <a:lnTo>
                    <a:pt x="0" y="359537"/>
                  </a:lnTo>
                  <a:lnTo>
                    <a:pt x="0" y="179832"/>
                  </a:lnTo>
                  <a:lnTo>
                    <a:pt x="6438" y="131953"/>
                  </a:lnTo>
                  <a:lnTo>
                    <a:pt x="24638" y="88900"/>
                  </a:lnTo>
                  <a:lnTo>
                    <a:pt x="52844" y="52578"/>
                  </a:lnTo>
                  <a:lnTo>
                    <a:pt x="89369" y="24511"/>
                  </a:lnTo>
                  <a:lnTo>
                    <a:pt x="132473" y="6477"/>
                  </a:lnTo>
                  <a:lnTo>
                    <a:pt x="180441" y="0"/>
                  </a:lnTo>
                  <a:close/>
                </a:path>
                <a:path w="7205345" h="360044">
                  <a:moveTo>
                    <a:pt x="0" y="359537"/>
                  </a:moveTo>
                  <a:lnTo>
                    <a:pt x="7204963" y="359537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96161" y="986155"/>
            <a:ext cx="332612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5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  </a:t>
            </a:r>
            <a:r>
              <a:rPr sz="14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63752" y="728472"/>
            <a:ext cx="10390505" cy="5379720"/>
            <a:chOff x="1063752" y="728472"/>
            <a:chExt cx="10390505" cy="5379720"/>
          </a:xfrm>
        </p:grpSpPr>
        <p:sp>
          <p:nvSpPr>
            <p:cNvPr id="10" name="object 10"/>
            <p:cNvSpPr/>
            <p:nvPr/>
          </p:nvSpPr>
          <p:spPr>
            <a:xfrm>
              <a:off x="1069848" y="4261104"/>
              <a:ext cx="3544570" cy="360045"/>
            </a:xfrm>
            <a:custGeom>
              <a:avLst/>
              <a:gdLst/>
              <a:ahLst/>
              <a:cxnLst/>
              <a:rect l="l" t="t" r="r" b="b"/>
              <a:pathLst>
                <a:path w="3544570" h="360045">
                  <a:moveTo>
                    <a:pt x="3363976" y="0"/>
                  </a:moveTo>
                  <a:lnTo>
                    <a:pt x="180555" y="0"/>
                  </a:lnTo>
                  <a:lnTo>
                    <a:pt x="132562" y="6477"/>
                  </a:lnTo>
                  <a:lnTo>
                    <a:pt x="89420" y="24511"/>
                  </a:lnTo>
                  <a:lnTo>
                    <a:pt x="52882" y="52705"/>
                  </a:lnTo>
                  <a:lnTo>
                    <a:pt x="24650" y="89027"/>
                  </a:lnTo>
                  <a:lnTo>
                    <a:pt x="6451" y="132080"/>
                  </a:lnTo>
                  <a:lnTo>
                    <a:pt x="0" y="179832"/>
                  </a:lnTo>
                  <a:lnTo>
                    <a:pt x="0" y="359537"/>
                  </a:lnTo>
                  <a:lnTo>
                    <a:pt x="3544442" y="359537"/>
                  </a:lnTo>
                  <a:lnTo>
                    <a:pt x="3544442" y="179832"/>
                  </a:lnTo>
                  <a:lnTo>
                    <a:pt x="3538092" y="132080"/>
                  </a:lnTo>
                  <a:lnTo>
                    <a:pt x="3519804" y="89027"/>
                  </a:lnTo>
                  <a:lnTo>
                    <a:pt x="3491611" y="52705"/>
                  </a:lnTo>
                  <a:lnTo>
                    <a:pt x="3455035" y="24511"/>
                  </a:lnTo>
                  <a:lnTo>
                    <a:pt x="3411981" y="6477"/>
                  </a:lnTo>
                  <a:lnTo>
                    <a:pt x="3363976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9848" y="4261104"/>
              <a:ext cx="7205345" cy="360045"/>
            </a:xfrm>
            <a:custGeom>
              <a:avLst/>
              <a:gdLst/>
              <a:ahLst/>
              <a:cxnLst/>
              <a:rect l="l" t="t" r="r" b="b"/>
              <a:pathLst>
                <a:path w="7205345" h="360045">
                  <a:moveTo>
                    <a:pt x="180441" y="0"/>
                  </a:moveTo>
                  <a:lnTo>
                    <a:pt x="3361690" y="0"/>
                  </a:lnTo>
                  <a:lnTo>
                    <a:pt x="3409696" y="6477"/>
                  </a:lnTo>
                  <a:lnTo>
                    <a:pt x="3452749" y="24511"/>
                  </a:lnTo>
                  <a:lnTo>
                    <a:pt x="3489325" y="52705"/>
                  </a:lnTo>
                  <a:lnTo>
                    <a:pt x="3517518" y="89027"/>
                  </a:lnTo>
                  <a:lnTo>
                    <a:pt x="3535679" y="132080"/>
                  </a:lnTo>
                  <a:lnTo>
                    <a:pt x="3542156" y="179832"/>
                  </a:lnTo>
                  <a:lnTo>
                    <a:pt x="3542156" y="359537"/>
                  </a:lnTo>
                  <a:lnTo>
                    <a:pt x="0" y="359537"/>
                  </a:lnTo>
                  <a:lnTo>
                    <a:pt x="0" y="179832"/>
                  </a:lnTo>
                  <a:lnTo>
                    <a:pt x="6438" y="132080"/>
                  </a:lnTo>
                  <a:lnTo>
                    <a:pt x="24638" y="89027"/>
                  </a:lnTo>
                  <a:lnTo>
                    <a:pt x="52844" y="52705"/>
                  </a:lnTo>
                  <a:lnTo>
                    <a:pt x="89369" y="24511"/>
                  </a:lnTo>
                  <a:lnTo>
                    <a:pt x="132473" y="6477"/>
                  </a:lnTo>
                  <a:lnTo>
                    <a:pt x="180441" y="0"/>
                  </a:lnTo>
                  <a:close/>
                </a:path>
                <a:path w="7205345" h="360045">
                  <a:moveTo>
                    <a:pt x="0" y="359537"/>
                  </a:moveTo>
                  <a:lnTo>
                    <a:pt x="7204963" y="359537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692640" y="728472"/>
              <a:ext cx="1761489" cy="5379720"/>
            </a:xfrm>
            <a:custGeom>
              <a:avLst/>
              <a:gdLst/>
              <a:ahLst/>
              <a:cxnLst/>
              <a:rect l="l" t="t" r="r" b="b"/>
              <a:pathLst>
                <a:path w="1761490" h="5379720">
                  <a:moveTo>
                    <a:pt x="1761236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1761236" y="5379466"/>
                  </a:lnTo>
                  <a:lnTo>
                    <a:pt x="1761236" y="0"/>
                  </a:lnTo>
                  <a:close/>
                </a:path>
              </a:pathLst>
            </a:custGeom>
            <a:solidFill>
              <a:srgbClr val="1F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481028" y="2912273"/>
            <a:ext cx="250190" cy="19748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1519" y="1436623"/>
            <a:ext cx="8198484" cy="4528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295" marR="5080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01930" algn="l"/>
              </a:tabLst>
            </a:pPr>
            <a:r>
              <a:rPr sz="1200" spc="-20" dirty="0">
                <a:latin typeface="Times New Roman"/>
                <a:cs typeface="Times New Roman"/>
              </a:rPr>
              <a:t>This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sponsorship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associates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organization’s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name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high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profile</a:t>
            </a:r>
            <a:r>
              <a:rPr sz="1200" spc="-5" dirty="0">
                <a:latin typeface="Times New Roman"/>
                <a:cs typeface="Times New Roman"/>
              </a:rPr>
              <a:t> guest,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helps </a:t>
            </a:r>
            <a:r>
              <a:rPr sz="1200" spc="-5" dirty="0">
                <a:latin typeface="Times New Roman"/>
                <a:cs typeface="Times New Roman"/>
              </a:rPr>
              <a:t>pay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speaker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fees,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travel </a:t>
            </a:r>
            <a:r>
              <a:rPr sz="1200" spc="-15" dirty="0">
                <a:latin typeface="Times New Roman"/>
                <a:cs typeface="Times New Roman"/>
              </a:rPr>
              <a:t>stipends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honoraria.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Though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Organizing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Committee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retains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full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responsibility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selecting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plenary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speakers,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sponsors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will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apprised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group’s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interests.</a:t>
            </a:r>
            <a:endParaRPr sz="1200">
              <a:latin typeface="Times New Roman"/>
              <a:cs typeface="Times New Roman"/>
            </a:endParaRPr>
          </a:p>
          <a:p>
            <a:pPr marL="201295" indent="-173990">
              <a:lnSpc>
                <a:spcPct val="100000"/>
              </a:lnSpc>
              <a:buFont typeface="Arial MT"/>
              <a:buChar char="•"/>
              <a:tabLst>
                <a:tab pos="201930" algn="l"/>
              </a:tabLst>
            </a:pPr>
            <a:r>
              <a:rPr sz="1200" dirty="0">
                <a:latin typeface="Times New Roman"/>
                <a:cs typeface="Times New Roman"/>
              </a:rPr>
              <a:t>Op</a:t>
            </a:r>
            <a:r>
              <a:rPr sz="1200" spc="-5" dirty="0">
                <a:latin typeface="Times New Roman"/>
                <a:cs typeface="Times New Roman"/>
              </a:rPr>
              <a:t>p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tu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y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 g</a:t>
            </a:r>
            <a:r>
              <a:rPr sz="1200" spc="-5" dirty="0">
                <a:latin typeface="Times New Roman"/>
                <a:cs typeface="Times New Roman"/>
              </a:rPr>
              <a:t>ree</a:t>
            </a:r>
            <a:r>
              <a:rPr sz="1200" dirty="0">
                <a:latin typeface="Times New Roman"/>
                <a:cs typeface="Times New Roman"/>
              </a:rPr>
              <a:t>t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20" dirty="0">
                <a:latin typeface="Times New Roman"/>
                <a:cs typeface="Times New Roman"/>
              </a:rPr>
              <a:t>s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re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ea</a:t>
            </a:r>
            <a:r>
              <a:rPr sz="1200" dirty="0">
                <a:latin typeface="Times New Roman"/>
                <a:cs typeface="Times New Roman"/>
              </a:rPr>
              <a:t>k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201295" indent="-173990">
              <a:lnSpc>
                <a:spcPct val="100000"/>
              </a:lnSpc>
              <a:buFont typeface="Arial MT"/>
              <a:buChar char="•"/>
              <a:tabLst>
                <a:tab pos="201930" algn="l"/>
              </a:tabLst>
            </a:pPr>
            <a:r>
              <a:rPr sz="1200" spc="-20" dirty="0">
                <a:latin typeface="Times New Roman"/>
                <a:cs typeface="Times New Roman"/>
              </a:rPr>
              <a:t>Acknowledgement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sponsored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speaker’s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plenary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session</a:t>
            </a:r>
            <a:endParaRPr sz="1200">
              <a:latin typeface="Times New Roman"/>
              <a:cs typeface="Times New Roman"/>
            </a:endParaRPr>
          </a:p>
          <a:p>
            <a:pPr marL="201295" indent="-173990">
              <a:lnSpc>
                <a:spcPct val="100000"/>
              </a:lnSpc>
              <a:buFont typeface="Arial MT"/>
              <a:buChar char="•"/>
              <a:tabLst>
                <a:tab pos="201930" algn="l"/>
              </a:tabLst>
            </a:pPr>
            <a:r>
              <a:rPr sz="1200" spc="-20" dirty="0">
                <a:latin typeface="Times New Roman"/>
                <a:cs typeface="Times New Roman"/>
              </a:rPr>
              <a:t>Logo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plenary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session</a:t>
            </a:r>
            <a:endParaRPr sz="1200">
              <a:latin typeface="Times New Roman"/>
              <a:cs typeface="Times New Roman"/>
            </a:endParaRPr>
          </a:p>
          <a:p>
            <a:pPr marL="201295" indent="-173990">
              <a:lnSpc>
                <a:spcPct val="100000"/>
              </a:lnSpc>
              <a:buFont typeface="Arial MT"/>
              <a:buChar char="•"/>
              <a:tabLst>
                <a:tab pos="201930" algn="l"/>
              </a:tabLst>
            </a:pPr>
            <a:r>
              <a:rPr sz="1200" spc="-5" dirty="0">
                <a:latin typeface="Times New Roman"/>
                <a:cs typeface="Times New Roman"/>
              </a:rPr>
              <a:t>One-day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meeting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registration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NAR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dirty="0">
                <a:latin typeface="Times New Roman"/>
                <a:cs typeface="Times New Roman"/>
              </a:rPr>
              <a:t>Sponsor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provide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branded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pens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inclusion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satchels(Congress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June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also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reproduced)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Sponsor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provide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branded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pads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inclusion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satchels(Congress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June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also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reproduced)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Congress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Program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(subject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printing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deadlines)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65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g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</a:rPr>
              <a:t>re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245" dirty="0">
                <a:latin typeface="Times New Roman"/>
                <a:cs typeface="Times New Roman"/>
              </a:rPr>
              <a:t>W</a:t>
            </a:r>
            <a:r>
              <a:rPr sz="1200" spc="-45" dirty="0">
                <a:latin typeface="Times New Roman"/>
                <a:cs typeface="Times New Roman"/>
              </a:rPr>
              <a:t>e</a:t>
            </a:r>
            <a:r>
              <a:rPr sz="1200" spc="-50" dirty="0">
                <a:latin typeface="Times New Roman"/>
                <a:cs typeface="Times New Roman"/>
              </a:rPr>
              <a:t>b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78435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60" dirty="0">
                <a:solidFill>
                  <a:srgbClr val="FFFFFF"/>
                </a:solidFill>
                <a:latin typeface="Times New Roman"/>
                <a:cs typeface="Times New Roman"/>
              </a:rPr>
              <a:t>FF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  </a:t>
            </a:r>
            <a:r>
              <a:rPr sz="14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K  </a:t>
            </a:r>
            <a:r>
              <a:rPr sz="14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40" dirty="0">
                <a:latin typeface="Times New Roman"/>
                <a:cs typeface="Times New Roman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M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spc="-30" dirty="0">
                <a:latin typeface="Times New Roman"/>
                <a:cs typeface="Times New Roman"/>
              </a:rPr>
              <a:t>n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-3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g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95" dirty="0">
                <a:latin typeface="Times New Roman"/>
                <a:cs typeface="Times New Roman"/>
              </a:rPr>
              <a:t>T</a:t>
            </a:r>
            <a:r>
              <a:rPr sz="1200" spc="-4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spc="-3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ge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30" dirty="0">
                <a:latin typeface="Times New Roman"/>
                <a:cs typeface="Times New Roman"/>
              </a:rPr>
              <a:t>Logo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Congress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Program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(subject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printing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deadlines)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65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g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</a:rPr>
              <a:t>re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245" dirty="0">
                <a:latin typeface="Times New Roman"/>
                <a:cs typeface="Times New Roman"/>
              </a:rPr>
              <a:t>W</a:t>
            </a:r>
            <a:r>
              <a:rPr sz="1200" spc="-45" dirty="0">
                <a:latin typeface="Times New Roman"/>
                <a:cs typeface="Times New Roman"/>
              </a:rPr>
              <a:t>e</a:t>
            </a:r>
            <a:r>
              <a:rPr sz="1200" spc="-50" dirty="0">
                <a:latin typeface="Times New Roman"/>
                <a:cs typeface="Times New Roman"/>
              </a:rPr>
              <a:t>b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place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company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provided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free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standing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pull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banners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exhibition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during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sponsored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break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ts val="134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meeting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registrations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all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three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days</a:t>
            </a:r>
            <a:endParaRPr sz="1200">
              <a:latin typeface="Times New Roman"/>
              <a:cs typeface="Times New Roman"/>
            </a:endParaRPr>
          </a:p>
          <a:p>
            <a:pPr marL="5053330">
              <a:lnSpc>
                <a:spcPts val="1580"/>
              </a:lnSpc>
            </a:pPr>
            <a:r>
              <a:rPr sz="1400" i="1" u="sng" spc="-2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</a:rPr>
              <a:t>https://gynecology.healthconferences.org/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0663" y="728472"/>
            <a:ext cx="8951595" cy="5379720"/>
            <a:chOff x="740663" y="728472"/>
            <a:chExt cx="8951595" cy="5379720"/>
          </a:xfrm>
        </p:grpSpPr>
        <p:sp>
          <p:nvSpPr>
            <p:cNvPr id="3" name="object 3"/>
            <p:cNvSpPr/>
            <p:nvPr/>
          </p:nvSpPr>
          <p:spPr>
            <a:xfrm>
              <a:off x="740663" y="728472"/>
              <a:ext cx="8951595" cy="5379720"/>
            </a:xfrm>
            <a:custGeom>
              <a:avLst/>
              <a:gdLst/>
              <a:ahLst/>
              <a:cxnLst/>
              <a:rect l="l" t="t" r="r" b="b"/>
              <a:pathLst>
                <a:path w="8951595" h="5379720">
                  <a:moveTo>
                    <a:pt x="8951595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8951595" y="5379466"/>
                  </a:lnTo>
                  <a:lnTo>
                    <a:pt x="8951595" y="0"/>
                  </a:lnTo>
                  <a:close/>
                </a:path>
              </a:pathLst>
            </a:custGeom>
            <a:solidFill>
              <a:srgbClr val="FFFFFF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9847" y="926592"/>
              <a:ext cx="3953510" cy="362585"/>
            </a:xfrm>
            <a:custGeom>
              <a:avLst/>
              <a:gdLst/>
              <a:ahLst/>
              <a:cxnLst/>
              <a:rect l="l" t="t" r="r" b="b"/>
              <a:pathLst>
                <a:path w="3953510" h="362584">
                  <a:moveTo>
                    <a:pt x="3772535" y="0"/>
                  </a:moveTo>
                  <a:lnTo>
                    <a:pt x="180467" y="0"/>
                  </a:lnTo>
                  <a:lnTo>
                    <a:pt x="132499" y="6477"/>
                  </a:lnTo>
                  <a:lnTo>
                    <a:pt x="89382" y="24765"/>
                  </a:lnTo>
                  <a:lnTo>
                    <a:pt x="52857" y="53086"/>
                  </a:lnTo>
                  <a:lnTo>
                    <a:pt x="24638" y="89662"/>
                  </a:lnTo>
                  <a:lnTo>
                    <a:pt x="6451" y="132969"/>
                  </a:lnTo>
                  <a:lnTo>
                    <a:pt x="0" y="181229"/>
                  </a:lnTo>
                  <a:lnTo>
                    <a:pt x="0" y="362458"/>
                  </a:lnTo>
                  <a:lnTo>
                    <a:pt x="3953002" y="362458"/>
                  </a:lnTo>
                  <a:lnTo>
                    <a:pt x="3953002" y="181229"/>
                  </a:lnTo>
                  <a:lnTo>
                    <a:pt x="3946652" y="132969"/>
                  </a:lnTo>
                  <a:lnTo>
                    <a:pt x="3928364" y="89662"/>
                  </a:lnTo>
                  <a:lnTo>
                    <a:pt x="3900169" y="53086"/>
                  </a:lnTo>
                  <a:lnTo>
                    <a:pt x="3863721" y="24765"/>
                  </a:lnTo>
                  <a:lnTo>
                    <a:pt x="3820541" y="6477"/>
                  </a:lnTo>
                  <a:lnTo>
                    <a:pt x="3772535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9847" y="1289304"/>
              <a:ext cx="7205345" cy="0"/>
            </a:xfrm>
            <a:custGeom>
              <a:avLst/>
              <a:gdLst/>
              <a:ahLst/>
              <a:cxnLst/>
              <a:rect l="l" t="t" r="r" b="b"/>
              <a:pathLst>
                <a:path w="7205345">
                  <a:moveTo>
                    <a:pt x="0" y="0"/>
                  </a:moveTo>
                  <a:lnTo>
                    <a:pt x="7204963" y="0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97686" y="986155"/>
            <a:ext cx="33731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H 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/  </a:t>
            </a:r>
            <a:r>
              <a:rPr sz="14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L 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8283" y="1436623"/>
            <a:ext cx="7550784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20" dirty="0">
                <a:latin typeface="Times New Roman"/>
                <a:cs typeface="Times New Roman"/>
              </a:rPr>
              <a:t>Logo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Lunch/Cocktail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signage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20" dirty="0">
                <a:latin typeface="Times New Roman"/>
                <a:cs typeface="Times New Roman"/>
              </a:rPr>
              <a:t>Logo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Congress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Program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(subject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printing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deadlines)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65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g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</a:rPr>
              <a:t>re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245" dirty="0">
                <a:latin typeface="Times New Roman"/>
                <a:cs typeface="Times New Roman"/>
              </a:rPr>
              <a:t>W</a:t>
            </a:r>
            <a:r>
              <a:rPr sz="1200" spc="-45" dirty="0">
                <a:latin typeface="Times New Roman"/>
                <a:cs typeface="Times New Roman"/>
              </a:rPr>
              <a:t>e</a:t>
            </a:r>
            <a:r>
              <a:rPr sz="1200" spc="-50" dirty="0">
                <a:latin typeface="Times New Roman"/>
                <a:cs typeface="Times New Roman"/>
              </a:rPr>
              <a:t>b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place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company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provided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free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standing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pull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banners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exhibition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during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sponsored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break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meeting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registrations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all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three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days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063497" y="2517394"/>
            <a:ext cx="7218045" cy="2110105"/>
            <a:chOff x="1063497" y="2517394"/>
            <a:chExt cx="7218045" cy="2110105"/>
          </a:xfrm>
        </p:grpSpPr>
        <p:sp>
          <p:nvSpPr>
            <p:cNvPr id="9" name="object 9"/>
            <p:cNvSpPr/>
            <p:nvPr/>
          </p:nvSpPr>
          <p:spPr>
            <a:xfrm>
              <a:off x="1069847" y="2523744"/>
              <a:ext cx="3757929" cy="362585"/>
            </a:xfrm>
            <a:custGeom>
              <a:avLst/>
              <a:gdLst/>
              <a:ahLst/>
              <a:cxnLst/>
              <a:rect l="l" t="t" r="r" b="b"/>
              <a:pathLst>
                <a:path w="3757929" h="362585">
                  <a:moveTo>
                    <a:pt x="3577336" y="0"/>
                  </a:moveTo>
                  <a:lnTo>
                    <a:pt x="180555" y="0"/>
                  </a:lnTo>
                  <a:lnTo>
                    <a:pt x="132562" y="6476"/>
                  </a:lnTo>
                  <a:lnTo>
                    <a:pt x="89420" y="24764"/>
                  </a:lnTo>
                  <a:lnTo>
                    <a:pt x="52882" y="53085"/>
                  </a:lnTo>
                  <a:lnTo>
                    <a:pt x="24650" y="89661"/>
                  </a:lnTo>
                  <a:lnTo>
                    <a:pt x="6451" y="132968"/>
                  </a:lnTo>
                  <a:lnTo>
                    <a:pt x="0" y="181101"/>
                  </a:lnTo>
                  <a:lnTo>
                    <a:pt x="0" y="362457"/>
                  </a:lnTo>
                  <a:lnTo>
                    <a:pt x="3757803" y="362457"/>
                  </a:lnTo>
                  <a:lnTo>
                    <a:pt x="3757803" y="181101"/>
                  </a:lnTo>
                  <a:lnTo>
                    <a:pt x="3751453" y="132968"/>
                  </a:lnTo>
                  <a:lnTo>
                    <a:pt x="3733165" y="89661"/>
                  </a:lnTo>
                  <a:lnTo>
                    <a:pt x="3704971" y="53085"/>
                  </a:lnTo>
                  <a:lnTo>
                    <a:pt x="3668394" y="24764"/>
                  </a:lnTo>
                  <a:lnTo>
                    <a:pt x="3625341" y="6476"/>
                  </a:lnTo>
                  <a:lnTo>
                    <a:pt x="3577336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69847" y="2523744"/>
              <a:ext cx="7205345" cy="362585"/>
            </a:xfrm>
            <a:custGeom>
              <a:avLst/>
              <a:gdLst/>
              <a:ahLst/>
              <a:cxnLst/>
              <a:rect l="l" t="t" r="r" b="b"/>
              <a:pathLst>
                <a:path w="7205345" h="362585">
                  <a:moveTo>
                    <a:pt x="180441" y="0"/>
                  </a:moveTo>
                  <a:lnTo>
                    <a:pt x="3575050" y="0"/>
                  </a:lnTo>
                  <a:lnTo>
                    <a:pt x="3623055" y="6476"/>
                  </a:lnTo>
                  <a:lnTo>
                    <a:pt x="3666236" y="24764"/>
                  </a:lnTo>
                  <a:lnTo>
                    <a:pt x="3702812" y="53085"/>
                  </a:lnTo>
                  <a:lnTo>
                    <a:pt x="3731005" y="89661"/>
                  </a:lnTo>
                  <a:lnTo>
                    <a:pt x="3749166" y="132968"/>
                  </a:lnTo>
                  <a:lnTo>
                    <a:pt x="3755643" y="181101"/>
                  </a:lnTo>
                  <a:lnTo>
                    <a:pt x="3755643" y="362457"/>
                  </a:lnTo>
                  <a:lnTo>
                    <a:pt x="0" y="362457"/>
                  </a:lnTo>
                  <a:lnTo>
                    <a:pt x="0" y="181101"/>
                  </a:lnTo>
                  <a:lnTo>
                    <a:pt x="6438" y="132968"/>
                  </a:lnTo>
                  <a:lnTo>
                    <a:pt x="24638" y="89661"/>
                  </a:lnTo>
                  <a:lnTo>
                    <a:pt x="52844" y="53085"/>
                  </a:lnTo>
                  <a:lnTo>
                    <a:pt x="89369" y="24764"/>
                  </a:lnTo>
                  <a:lnTo>
                    <a:pt x="132473" y="6476"/>
                  </a:lnTo>
                  <a:lnTo>
                    <a:pt x="180441" y="0"/>
                  </a:lnTo>
                  <a:close/>
                </a:path>
                <a:path w="7205345" h="362585">
                  <a:moveTo>
                    <a:pt x="0" y="362457"/>
                  </a:moveTo>
                  <a:lnTo>
                    <a:pt x="7204963" y="362457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9847" y="4261104"/>
              <a:ext cx="2526665" cy="360045"/>
            </a:xfrm>
            <a:custGeom>
              <a:avLst/>
              <a:gdLst/>
              <a:ahLst/>
              <a:cxnLst/>
              <a:rect l="l" t="t" r="r" b="b"/>
              <a:pathLst>
                <a:path w="2526665" h="360045">
                  <a:moveTo>
                    <a:pt x="2345943" y="0"/>
                  </a:moveTo>
                  <a:lnTo>
                    <a:pt x="180441" y="0"/>
                  </a:lnTo>
                  <a:lnTo>
                    <a:pt x="132473" y="6477"/>
                  </a:lnTo>
                  <a:lnTo>
                    <a:pt x="89357" y="24511"/>
                  </a:lnTo>
                  <a:lnTo>
                    <a:pt x="52844" y="52705"/>
                  </a:lnTo>
                  <a:lnTo>
                    <a:pt x="24638" y="89027"/>
                  </a:lnTo>
                  <a:lnTo>
                    <a:pt x="6438" y="132080"/>
                  </a:lnTo>
                  <a:lnTo>
                    <a:pt x="0" y="179832"/>
                  </a:lnTo>
                  <a:lnTo>
                    <a:pt x="0" y="359537"/>
                  </a:lnTo>
                  <a:lnTo>
                    <a:pt x="2526284" y="359537"/>
                  </a:lnTo>
                  <a:lnTo>
                    <a:pt x="2526284" y="179832"/>
                  </a:lnTo>
                  <a:lnTo>
                    <a:pt x="2519934" y="132080"/>
                  </a:lnTo>
                  <a:lnTo>
                    <a:pt x="2501646" y="89027"/>
                  </a:lnTo>
                  <a:lnTo>
                    <a:pt x="2473452" y="52705"/>
                  </a:lnTo>
                  <a:lnTo>
                    <a:pt x="2437003" y="24511"/>
                  </a:lnTo>
                  <a:lnTo>
                    <a:pt x="2393823" y="6477"/>
                  </a:lnTo>
                  <a:lnTo>
                    <a:pt x="2345943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9847" y="4261104"/>
              <a:ext cx="7205345" cy="360045"/>
            </a:xfrm>
            <a:custGeom>
              <a:avLst/>
              <a:gdLst/>
              <a:ahLst/>
              <a:cxnLst/>
              <a:rect l="l" t="t" r="r" b="b"/>
              <a:pathLst>
                <a:path w="7205345" h="360045">
                  <a:moveTo>
                    <a:pt x="180441" y="0"/>
                  </a:moveTo>
                  <a:lnTo>
                    <a:pt x="2345816" y="0"/>
                  </a:lnTo>
                  <a:lnTo>
                    <a:pt x="2393823" y="6477"/>
                  </a:lnTo>
                  <a:lnTo>
                    <a:pt x="2437003" y="24511"/>
                  </a:lnTo>
                  <a:lnTo>
                    <a:pt x="2473452" y="52705"/>
                  </a:lnTo>
                  <a:lnTo>
                    <a:pt x="2501646" y="89027"/>
                  </a:lnTo>
                  <a:lnTo>
                    <a:pt x="2519934" y="132080"/>
                  </a:lnTo>
                  <a:lnTo>
                    <a:pt x="2526284" y="179832"/>
                  </a:lnTo>
                  <a:lnTo>
                    <a:pt x="2526284" y="359537"/>
                  </a:lnTo>
                  <a:lnTo>
                    <a:pt x="0" y="359537"/>
                  </a:lnTo>
                  <a:lnTo>
                    <a:pt x="0" y="179832"/>
                  </a:lnTo>
                  <a:lnTo>
                    <a:pt x="6438" y="132080"/>
                  </a:lnTo>
                  <a:lnTo>
                    <a:pt x="24638" y="89027"/>
                  </a:lnTo>
                  <a:lnTo>
                    <a:pt x="52844" y="52705"/>
                  </a:lnTo>
                  <a:lnTo>
                    <a:pt x="89369" y="24511"/>
                  </a:lnTo>
                  <a:lnTo>
                    <a:pt x="132473" y="6477"/>
                  </a:lnTo>
                  <a:lnTo>
                    <a:pt x="180441" y="0"/>
                  </a:lnTo>
                  <a:close/>
                </a:path>
                <a:path w="7205345" h="360045">
                  <a:moveTo>
                    <a:pt x="0" y="359537"/>
                  </a:moveTo>
                  <a:lnTo>
                    <a:pt x="7204963" y="359537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296161" y="2584195"/>
            <a:ext cx="31013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1400" b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4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1519" y="3028950"/>
            <a:ext cx="8413750" cy="259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50" dirty="0">
                <a:latin typeface="Times New Roman"/>
                <a:cs typeface="Times New Roman"/>
              </a:rPr>
              <a:t>(Tenure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period: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End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Conference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Execution)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g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d $350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0" dirty="0">
                <a:latin typeface="Times New Roman"/>
                <a:cs typeface="Times New Roman"/>
              </a:rPr>
              <a:t>G</a:t>
            </a:r>
            <a:r>
              <a:rPr sz="1200" spc="-20" dirty="0">
                <a:latin typeface="Times New Roman"/>
                <a:cs typeface="Times New Roman"/>
              </a:rPr>
              <a:t>e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spc="-2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spc="-2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spc="-20" dirty="0">
                <a:latin typeface="Times New Roman"/>
                <a:cs typeface="Times New Roman"/>
              </a:rPr>
              <a:t>s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li</a:t>
            </a:r>
            <a:r>
              <a:rPr sz="1200" spc="-20" dirty="0">
                <a:latin typeface="Times New Roman"/>
                <a:cs typeface="Times New Roman"/>
              </a:rPr>
              <a:t>s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spc="-20" dirty="0">
                <a:latin typeface="Times New Roman"/>
                <a:cs typeface="Times New Roman"/>
              </a:rPr>
              <a:t>i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g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$200</a:t>
            </a:r>
            <a:endParaRPr sz="1200">
              <a:latin typeface="Times New Roman"/>
              <a:cs typeface="Times New Roman"/>
            </a:endParaRPr>
          </a:p>
          <a:p>
            <a:pPr marL="186055" marR="5080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These provide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opportunity </a:t>
            </a:r>
            <a:r>
              <a:rPr sz="1200" spc="5" dirty="0">
                <a:latin typeface="Times New Roman"/>
                <a:cs typeface="Times New Roman"/>
              </a:rPr>
              <a:t>to </a:t>
            </a:r>
            <a:r>
              <a:rPr sz="1200" spc="-15" dirty="0">
                <a:latin typeface="Times New Roman"/>
                <a:cs typeface="Times New Roman"/>
              </a:rPr>
              <a:t>instantly </a:t>
            </a:r>
            <a:r>
              <a:rPr sz="1200" spc="-25" dirty="0">
                <a:latin typeface="Times New Roman"/>
                <a:cs typeface="Times New Roman"/>
              </a:rPr>
              <a:t>give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conference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attendees </a:t>
            </a:r>
            <a:r>
              <a:rPr sz="1200" spc="-15" dirty="0">
                <a:latin typeface="Times New Roman"/>
                <a:cs typeface="Times New Roman"/>
              </a:rPr>
              <a:t>more information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about </a:t>
            </a:r>
            <a:r>
              <a:rPr sz="1200" spc="-20" dirty="0">
                <a:latin typeface="Times New Roman"/>
                <a:cs typeface="Times New Roman"/>
              </a:rPr>
              <a:t>your organization,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products/ </a:t>
            </a:r>
            <a:r>
              <a:rPr sz="1200" spc="-15" dirty="0">
                <a:latin typeface="Times New Roman"/>
                <a:cs typeface="Times New Roman"/>
              </a:rPr>
              <a:t>services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information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desire. </a:t>
            </a:r>
            <a:r>
              <a:rPr sz="1200" spc="-20" dirty="0">
                <a:latin typeface="Times New Roman"/>
                <a:cs typeface="Times New Roman"/>
              </a:rPr>
              <a:t>This </a:t>
            </a:r>
            <a:r>
              <a:rPr sz="1200" spc="-15" dirty="0">
                <a:latin typeface="Times New Roman"/>
                <a:cs typeface="Times New Roman"/>
              </a:rPr>
              <a:t>information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will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featured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special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areas</a:t>
            </a:r>
            <a:r>
              <a:rPr sz="1200" spc="5" dirty="0">
                <a:latin typeface="Times New Roman"/>
                <a:cs typeface="Times New Roman"/>
              </a:rPr>
              <a:t> of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website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designated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exhibitor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sponsor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information.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14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14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Link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corporate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website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Conference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website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and/or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related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Journal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website(s)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Recognition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listing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final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conference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proceedings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75" dirty="0">
                <a:latin typeface="Times New Roman"/>
                <a:cs typeface="Times New Roman"/>
              </a:rPr>
              <a:t>Verbal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recognition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Inaugural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Ceremony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over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organize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interested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scientific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track(s)/sessions(s)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if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692640" y="728472"/>
            <a:ext cx="1761489" cy="5379720"/>
          </a:xfrm>
          <a:custGeom>
            <a:avLst/>
            <a:gdLst/>
            <a:ahLst/>
            <a:cxnLst/>
            <a:rect l="l" t="t" r="r" b="b"/>
            <a:pathLst>
              <a:path w="1761490" h="5379720">
                <a:moveTo>
                  <a:pt x="1761236" y="0"/>
                </a:moveTo>
                <a:lnTo>
                  <a:pt x="0" y="0"/>
                </a:lnTo>
                <a:lnTo>
                  <a:pt x="0" y="5379466"/>
                </a:lnTo>
                <a:lnTo>
                  <a:pt x="1761236" y="5379466"/>
                </a:lnTo>
                <a:lnTo>
                  <a:pt x="1761236" y="0"/>
                </a:lnTo>
                <a:close/>
              </a:path>
            </a:pathLst>
          </a:custGeom>
          <a:solidFill>
            <a:srgbClr val="1F2A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481028" y="2839316"/>
            <a:ext cx="250190" cy="197103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39180" y="5744270"/>
            <a:ext cx="2927985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i="1" u="sng" spc="-2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</a:rPr>
              <a:t>https://gynecology.healthconferences.org/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2376" y="742187"/>
            <a:ext cx="8970010" cy="5376545"/>
            <a:chOff x="722376" y="742187"/>
            <a:chExt cx="8970010" cy="5376545"/>
          </a:xfrm>
        </p:grpSpPr>
        <p:sp>
          <p:nvSpPr>
            <p:cNvPr id="3" name="object 3"/>
            <p:cNvSpPr/>
            <p:nvPr/>
          </p:nvSpPr>
          <p:spPr>
            <a:xfrm>
              <a:off x="722376" y="742187"/>
              <a:ext cx="8970010" cy="5376545"/>
            </a:xfrm>
            <a:custGeom>
              <a:avLst/>
              <a:gdLst/>
              <a:ahLst/>
              <a:cxnLst/>
              <a:rect l="l" t="t" r="r" b="b"/>
              <a:pathLst>
                <a:path w="8970010" h="5376545">
                  <a:moveTo>
                    <a:pt x="8969883" y="0"/>
                  </a:moveTo>
                  <a:lnTo>
                    <a:pt x="0" y="0"/>
                  </a:lnTo>
                  <a:lnTo>
                    <a:pt x="0" y="5376545"/>
                  </a:lnTo>
                  <a:lnTo>
                    <a:pt x="8969883" y="5376545"/>
                  </a:lnTo>
                  <a:lnTo>
                    <a:pt x="8969883" y="0"/>
                  </a:lnTo>
                  <a:close/>
                </a:path>
              </a:pathLst>
            </a:custGeom>
            <a:solidFill>
              <a:srgbClr val="FFFFFF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9848" y="935735"/>
              <a:ext cx="3038475" cy="360045"/>
            </a:xfrm>
            <a:custGeom>
              <a:avLst/>
              <a:gdLst/>
              <a:ahLst/>
              <a:cxnLst/>
              <a:rect l="l" t="t" r="r" b="b"/>
              <a:pathLst>
                <a:path w="3038475" h="360044">
                  <a:moveTo>
                    <a:pt x="2858262" y="0"/>
                  </a:moveTo>
                  <a:lnTo>
                    <a:pt x="180428" y="0"/>
                  </a:lnTo>
                  <a:lnTo>
                    <a:pt x="132461" y="6476"/>
                  </a:lnTo>
                  <a:lnTo>
                    <a:pt x="89357" y="24511"/>
                  </a:lnTo>
                  <a:lnTo>
                    <a:pt x="52844" y="52704"/>
                  </a:lnTo>
                  <a:lnTo>
                    <a:pt x="24638" y="89026"/>
                  </a:lnTo>
                  <a:lnTo>
                    <a:pt x="6451" y="132079"/>
                  </a:lnTo>
                  <a:lnTo>
                    <a:pt x="0" y="179704"/>
                  </a:lnTo>
                  <a:lnTo>
                    <a:pt x="0" y="359537"/>
                  </a:lnTo>
                  <a:lnTo>
                    <a:pt x="3038475" y="359537"/>
                  </a:lnTo>
                  <a:lnTo>
                    <a:pt x="3038475" y="179704"/>
                  </a:lnTo>
                  <a:lnTo>
                    <a:pt x="3032125" y="132079"/>
                  </a:lnTo>
                  <a:lnTo>
                    <a:pt x="3013837" y="89026"/>
                  </a:lnTo>
                  <a:lnTo>
                    <a:pt x="2985642" y="52704"/>
                  </a:lnTo>
                  <a:lnTo>
                    <a:pt x="2949193" y="24511"/>
                  </a:lnTo>
                  <a:lnTo>
                    <a:pt x="2906141" y="6476"/>
                  </a:lnTo>
                  <a:lnTo>
                    <a:pt x="2858262" y="0"/>
                  </a:lnTo>
                  <a:close/>
                </a:path>
              </a:pathLst>
            </a:custGeom>
            <a:solidFill>
              <a:srgbClr val="333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9848" y="1289304"/>
              <a:ext cx="7205345" cy="0"/>
            </a:xfrm>
            <a:custGeom>
              <a:avLst/>
              <a:gdLst/>
              <a:ahLst/>
              <a:cxnLst/>
              <a:rect l="l" t="t" r="r" b="b"/>
              <a:pathLst>
                <a:path w="7205345">
                  <a:moveTo>
                    <a:pt x="0" y="0"/>
                  </a:moveTo>
                  <a:lnTo>
                    <a:pt x="7204963" y="0"/>
                  </a:lnTo>
                </a:path>
              </a:pathLst>
            </a:custGeom>
            <a:ln w="12192">
              <a:solidFill>
                <a:srgbClr val="333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97686" y="986155"/>
            <a:ext cx="23418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AC</a:t>
            </a:r>
            <a:r>
              <a:rPr sz="14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C  </a:t>
            </a:r>
            <a:r>
              <a:rPr sz="14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8283" y="1436623"/>
            <a:ext cx="76295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Advertisement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banner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products/services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respective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conference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webpage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till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day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dirty="0">
                <a:latin typeface="Times New Roman"/>
                <a:cs typeface="Times New Roman"/>
              </a:rPr>
              <a:t> the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conference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25" dirty="0">
                <a:latin typeface="Times New Roman"/>
                <a:cs typeface="Times New Roman"/>
              </a:rPr>
              <a:t>Display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logos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 </a:t>
            </a:r>
            <a:r>
              <a:rPr sz="1200" spc="-20" dirty="0">
                <a:latin typeface="Times New Roman"/>
                <a:cs typeface="Times New Roman"/>
              </a:rPr>
              <a:t>all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paraphernalia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and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around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space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required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Opportunity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organize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workshop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events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Registered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Organization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logo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will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displayed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respective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conference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webpage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with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statement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“supported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by”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5" dirty="0">
                <a:latin typeface="Times New Roman"/>
                <a:cs typeface="Times New Roman"/>
              </a:rPr>
              <a:t>Registered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Organization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can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organize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small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symposium/exhibit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stall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with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registration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pass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25" dirty="0">
                <a:latin typeface="Times New Roman"/>
                <a:cs typeface="Times New Roman"/>
              </a:rPr>
              <a:t>Full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waiver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two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research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articles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which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published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supporting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journal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complimentary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conference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pass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One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15-minute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presentation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slot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will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given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first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day</a:t>
            </a:r>
            <a:r>
              <a:rPr sz="1200" spc="5" dirty="0">
                <a:latin typeface="Times New Roman"/>
                <a:cs typeface="Times New Roman"/>
              </a:rPr>
              <a:t> 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conference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Special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Group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discount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staffs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attend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event</a:t>
            </a:r>
            <a:endParaRPr sz="12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690" algn="l"/>
              </a:tabLst>
            </a:pPr>
            <a:r>
              <a:rPr sz="1200" spc="-15" dirty="0">
                <a:latin typeface="Times New Roman"/>
                <a:cs typeface="Times New Roman"/>
              </a:rPr>
              <a:t>Special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offers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student</a:t>
            </a:r>
            <a:r>
              <a:rPr sz="1200" spc="-5" dirty="0">
                <a:latin typeface="Times New Roman"/>
                <a:cs typeface="Times New Roman"/>
              </a:rPr>
              <a:t> registration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accompanying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his/her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professor.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92640" y="768095"/>
            <a:ext cx="1761489" cy="5389245"/>
          </a:xfrm>
          <a:custGeom>
            <a:avLst/>
            <a:gdLst/>
            <a:ahLst/>
            <a:cxnLst/>
            <a:rect l="l" t="t" r="r" b="b"/>
            <a:pathLst>
              <a:path w="1761490" h="5389245">
                <a:moveTo>
                  <a:pt x="1761236" y="0"/>
                </a:moveTo>
                <a:lnTo>
                  <a:pt x="0" y="0"/>
                </a:lnTo>
                <a:lnTo>
                  <a:pt x="0" y="5388864"/>
                </a:lnTo>
                <a:lnTo>
                  <a:pt x="1761236" y="5388864"/>
                </a:lnTo>
                <a:lnTo>
                  <a:pt x="1761236" y="0"/>
                </a:lnTo>
                <a:close/>
              </a:path>
            </a:pathLst>
          </a:custGeom>
          <a:solidFill>
            <a:srgbClr val="1F2A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388218" y="2777455"/>
            <a:ext cx="278765" cy="22078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65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GYNE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OL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GY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9180" y="5744270"/>
            <a:ext cx="2927985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i="1" u="sng" spc="-20" dirty="0">
                <a:solidFill>
                  <a:srgbClr val="0460C1"/>
                </a:solidFill>
                <a:uFill>
                  <a:solidFill>
                    <a:srgbClr val="0460C1"/>
                  </a:solidFill>
                </a:uFill>
                <a:latin typeface="Times New Roman"/>
                <a:cs typeface="Times New Roman"/>
              </a:rPr>
              <a:t>https://gynecology.healthconferences.org/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3891" y="4720844"/>
            <a:ext cx="25006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510" marR="177165" indent="-221615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Times New Roman"/>
                <a:cs typeface="Times New Roman"/>
              </a:rPr>
              <a:t>M</a:t>
            </a:r>
            <a:r>
              <a:rPr sz="1200" spc="-15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lang="en-IN" sz="1200" spc="-160" dirty="0" smtClean="0">
                <a:latin typeface="Times New Roman"/>
                <a:cs typeface="Times New Roman"/>
              </a:rPr>
              <a:t>Callie Trucker </a:t>
            </a:r>
            <a:r>
              <a:rPr sz="1200" spc="35" dirty="0" smtClean="0">
                <a:latin typeface="Times New Roman"/>
                <a:cs typeface="Times New Roman"/>
              </a:rPr>
              <a:t>C</a:t>
            </a:r>
            <a:r>
              <a:rPr sz="1200" spc="30" dirty="0" smtClean="0">
                <a:latin typeface="Times New Roman"/>
                <a:cs typeface="Times New Roman"/>
              </a:rPr>
              <a:t>onferenc</a:t>
            </a:r>
            <a:r>
              <a:rPr sz="1200" dirty="0" smtClean="0">
                <a:latin typeface="Times New Roman"/>
                <a:cs typeface="Times New Roman"/>
              </a:rPr>
              <a:t>e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g</a:t>
            </a:r>
            <a:r>
              <a:rPr sz="1200" spc="-2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|  </a:t>
            </a:r>
            <a:r>
              <a:rPr sz="1200" spc="-15" dirty="0">
                <a:latin typeface="Times New Roman"/>
                <a:cs typeface="Times New Roman"/>
              </a:rPr>
              <a:t>Gynecology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2024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spc="-35" dirty="0">
                <a:latin typeface="Times New Roman"/>
                <a:cs typeface="Times New Roman"/>
              </a:rPr>
              <a:t>h</a:t>
            </a:r>
            <a:r>
              <a:rPr sz="1200" dirty="0">
                <a:latin typeface="Times New Roman"/>
                <a:cs typeface="Times New Roman"/>
              </a:rPr>
              <a:t>u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spc="-2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f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-20" dirty="0">
                <a:latin typeface="Times New Roman"/>
                <a:cs typeface="Times New Roman"/>
              </a:rPr>
              <a:t>e</a:t>
            </a:r>
            <a:r>
              <a:rPr sz="1200" spc="-50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d 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2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d,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L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W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75" dirty="0">
                <a:latin typeface="Times New Roman"/>
                <a:cs typeface="Times New Roman"/>
              </a:rPr>
              <a:t>6</a:t>
            </a:r>
            <a:r>
              <a:rPr sz="1200" spc="-335" dirty="0">
                <a:latin typeface="Times New Roman"/>
                <a:cs typeface="Times New Roman"/>
              </a:rPr>
              <a:t>A</a:t>
            </a:r>
            <a:r>
              <a:rPr sz="1200" spc="-380" dirty="0">
                <a:latin typeface="Times New Roman"/>
                <a:cs typeface="Times New Roman"/>
              </a:rPr>
              <a:t>Y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UK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7715" y="669036"/>
          <a:ext cx="10720705" cy="5403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24725"/>
                <a:gridCol w="1634490"/>
                <a:gridCol w="1761490"/>
              </a:tblGrid>
              <a:tr h="473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40779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GYNECOLOGY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vert="vert270">
                    <a:solidFill>
                      <a:srgbClr val="1F2A35"/>
                    </a:solidFill>
                  </a:tcPr>
                </a:tc>
              </a:tr>
              <a:tr h="244220">
                <a:tc gridSpan="2"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b="1" spc="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b="1" spc="5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b="1" spc="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spc="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b="1" spc="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33C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Eli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5054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Lunch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Cocktail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sponsor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Coffee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Break</a:t>
                      </a:r>
                      <a:r>
                        <a:rPr sz="1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sponsor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10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Dele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ag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10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oo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sz="10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Partner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(Publication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Benefits)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Keynote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Sponsor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Stationary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Items (per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item)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4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Lanyard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(also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known</a:t>
                      </a:r>
                      <a:r>
                        <a:rPr sz="10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neck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cords)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299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870">
                <a:tc gridSpan="2"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C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440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Outside</a:t>
                      </a:r>
                      <a:r>
                        <a:rPr sz="1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back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cover</a:t>
                      </a:r>
                      <a:r>
                        <a:rPr sz="10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(Color)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2EA"/>
                    </a:solidFill>
                  </a:tcPr>
                </a:tc>
                <a:tc>
                  <a:txBody>
                    <a:bodyPr/>
                    <a:lstStyle/>
                    <a:p>
                      <a:pPr marR="58102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2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3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800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2EA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700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CFD2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55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600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3778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Half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lor)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2EA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CFD2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</a:t>
                      </a:r>
                      <a:r>
                        <a:rPr sz="10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  <a:tr h="2225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Half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page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(B/W)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A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$400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1F2A3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1335</Words>
  <Application>Microsoft Office PowerPoint</Application>
  <PresentationFormat>Custom</PresentationFormat>
  <Paragraphs>174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Sponsorship Brochure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Sponsorship Brochure</dc:title>
  <dc:creator>Supriya Pandey</dc:creator>
  <cp:lastModifiedBy>Akshita Mishra</cp:lastModifiedBy>
  <cp:revision>1</cp:revision>
  <dcterms:created xsi:type="dcterms:W3CDTF">2024-05-09T03:37:51Z</dcterms:created>
  <dcterms:modified xsi:type="dcterms:W3CDTF">2024-05-09T03:47:28Z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2024-05-09T00:00:00Z</vt:filetime>
  </property>
</Properties>
</file>