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438" y="-1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275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081783" y="749808"/>
            <a:ext cx="9378950" cy="5379720"/>
          </a:xfrm>
          <a:custGeom>
            <a:avLst/>
            <a:gdLst/>
            <a:ahLst/>
            <a:cxnLst/>
            <a:rect l="l" t="t" r="r" b="b"/>
            <a:pathLst>
              <a:path w="9378950" h="5379720">
                <a:moveTo>
                  <a:pt x="9378442" y="0"/>
                </a:moveTo>
                <a:lnTo>
                  <a:pt x="0" y="0"/>
                </a:lnTo>
                <a:lnTo>
                  <a:pt x="0" y="5379466"/>
                </a:lnTo>
                <a:lnTo>
                  <a:pt x="9378442" y="5379466"/>
                </a:lnTo>
                <a:lnTo>
                  <a:pt x="9378442" y="0"/>
                </a:lnTo>
                <a:close/>
              </a:path>
            </a:pathLst>
          </a:custGeom>
          <a:solidFill>
            <a:srgbClr val="FFFFFF">
              <a:alpha val="9215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0663" y="304800"/>
            <a:ext cx="2301240" cy="256032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731519" y="749808"/>
            <a:ext cx="1350010" cy="5373370"/>
          </a:xfrm>
          <a:custGeom>
            <a:avLst/>
            <a:gdLst/>
            <a:ahLst/>
            <a:cxnLst/>
            <a:rect l="l" t="t" r="r" b="b"/>
            <a:pathLst>
              <a:path w="1350010" h="5373370">
                <a:moveTo>
                  <a:pt x="1349883" y="0"/>
                </a:moveTo>
                <a:lnTo>
                  <a:pt x="0" y="0"/>
                </a:lnTo>
                <a:lnTo>
                  <a:pt x="0" y="5373243"/>
                </a:lnTo>
                <a:lnTo>
                  <a:pt x="1349883" y="5373243"/>
                </a:lnTo>
                <a:lnTo>
                  <a:pt x="1349883" y="0"/>
                </a:lnTo>
                <a:close/>
              </a:path>
            </a:pathLst>
          </a:custGeom>
          <a:solidFill>
            <a:srgbClr val="1B2B2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1519" y="749808"/>
            <a:ext cx="1350010" cy="5373370"/>
          </a:xfrm>
          <a:custGeom>
            <a:avLst/>
            <a:gdLst/>
            <a:ahLst/>
            <a:cxnLst/>
            <a:rect l="l" t="t" r="r" b="b"/>
            <a:pathLst>
              <a:path w="1350010" h="5373370">
                <a:moveTo>
                  <a:pt x="0" y="5373243"/>
                </a:moveTo>
                <a:lnTo>
                  <a:pt x="1349883" y="5373243"/>
                </a:lnTo>
                <a:lnTo>
                  <a:pt x="1349883" y="0"/>
                </a:lnTo>
                <a:lnTo>
                  <a:pt x="0" y="0"/>
                </a:lnTo>
                <a:lnTo>
                  <a:pt x="0" y="5373243"/>
                </a:lnTo>
                <a:close/>
              </a:path>
            </a:pathLst>
          </a:custGeom>
          <a:ln w="12192">
            <a:solidFill>
              <a:srgbClr val="1B2B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37609" y="1606677"/>
            <a:ext cx="4716780" cy="269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ynecology@globalannualsummit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gynecology@globalannualsummit.com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ynecology.healthconferences.org/registration.php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42759"/>
            <a:chOff x="0" y="0"/>
            <a:chExt cx="12192000" cy="6842759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67127" y="1286255"/>
              <a:ext cx="7857744" cy="428548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12192000" cy="684275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081783" y="749808"/>
              <a:ext cx="8031480" cy="5379720"/>
            </a:xfrm>
            <a:custGeom>
              <a:avLst/>
              <a:gdLst/>
              <a:ahLst/>
              <a:cxnLst/>
              <a:rect l="l" t="t" r="r" b="b"/>
              <a:pathLst>
                <a:path w="8031480" h="5379720">
                  <a:moveTo>
                    <a:pt x="8031480" y="0"/>
                  </a:moveTo>
                  <a:lnTo>
                    <a:pt x="0" y="0"/>
                  </a:lnTo>
                  <a:lnTo>
                    <a:pt x="0" y="5379466"/>
                  </a:lnTo>
                  <a:lnTo>
                    <a:pt x="8031480" y="5379466"/>
                  </a:lnTo>
                  <a:lnTo>
                    <a:pt x="8031480" y="0"/>
                  </a:lnTo>
                  <a:close/>
                </a:path>
              </a:pathLst>
            </a:custGeom>
            <a:solidFill>
              <a:srgbClr val="FFFFFF">
                <a:alpha val="92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31519" y="749808"/>
              <a:ext cx="1350010" cy="5373370"/>
            </a:xfrm>
            <a:custGeom>
              <a:avLst/>
              <a:gdLst/>
              <a:ahLst/>
              <a:cxnLst/>
              <a:rect l="l" t="t" r="r" b="b"/>
              <a:pathLst>
                <a:path w="1350010" h="5373370">
                  <a:moveTo>
                    <a:pt x="1349883" y="0"/>
                  </a:moveTo>
                  <a:lnTo>
                    <a:pt x="0" y="0"/>
                  </a:lnTo>
                  <a:lnTo>
                    <a:pt x="0" y="5373243"/>
                  </a:lnTo>
                  <a:lnTo>
                    <a:pt x="1349883" y="5373243"/>
                  </a:lnTo>
                  <a:lnTo>
                    <a:pt x="1349883" y="0"/>
                  </a:lnTo>
                  <a:close/>
                </a:path>
              </a:pathLst>
            </a:custGeom>
            <a:solidFill>
              <a:srgbClr val="1B2B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1519" y="749808"/>
              <a:ext cx="1350010" cy="5373370"/>
            </a:xfrm>
            <a:custGeom>
              <a:avLst/>
              <a:gdLst/>
              <a:ahLst/>
              <a:cxnLst/>
              <a:rect l="l" t="t" r="r" b="b"/>
              <a:pathLst>
                <a:path w="1350010" h="5373370">
                  <a:moveTo>
                    <a:pt x="0" y="5373243"/>
                  </a:moveTo>
                  <a:lnTo>
                    <a:pt x="1349883" y="5373243"/>
                  </a:lnTo>
                  <a:lnTo>
                    <a:pt x="1349883" y="0"/>
                  </a:lnTo>
                  <a:lnTo>
                    <a:pt x="0" y="0"/>
                  </a:lnTo>
                  <a:lnTo>
                    <a:pt x="0" y="5373243"/>
                  </a:lnTo>
                  <a:close/>
                </a:path>
              </a:pathLst>
            </a:custGeom>
            <a:ln w="12192">
              <a:solidFill>
                <a:srgbClr val="1B2B2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73020" y="2158274"/>
            <a:ext cx="250190" cy="19748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GYNECOLOGY</a:t>
            </a:r>
            <a:r>
              <a:rPr sz="16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2024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658617" y="1275715"/>
            <a:ext cx="352488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100"/>
              </a:spcBef>
            </a:pPr>
            <a:r>
              <a:rPr sz="2400" spc="-20" dirty="0" smtClean="0">
                <a:solidFill>
                  <a:srgbClr val="403933"/>
                </a:solidFill>
              </a:rPr>
              <a:t>1</a:t>
            </a:r>
            <a:r>
              <a:rPr lang="en-IN" sz="2400" spc="-20" dirty="0" smtClean="0">
                <a:solidFill>
                  <a:srgbClr val="403933"/>
                </a:solidFill>
              </a:rPr>
              <a:t>6</a:t>
            </a:r>
            <a:r>
              <a:rPr sz="2400" spc="-20" dirty="0" smtClean="0">
                <a:solidFill>
                  <a:srgbClr val="403933"/>
                </a:solidFill>
              </a:rPr>
              <a:t>th </a:t>
            </a:r>
            <a:r>
              <a:rPr sz="2400" spc="-20" dirty="0">
                <a:solidFill>
                  <a:srgbClr val="403933"/>
                </a:solidFill>
              </a:rPr>
              <a:t>World </a:t>
            </a:r>
            <a:r>
              <a:rPr sz="2400" spc="-25" dirty="0">
                <a:solidFill>
                  <a:srgbClr val="403933"/>
                </a:solidFill>
              </a:rPr>
              <a:t>Conference </a:t>
            </a:r>
            <a:r>
              <a:rPr sz="2400" spc="-30" dirty="0">
                <a:solidFill>
                  <a:srgbClr val="403933"/>
                </a:solidFill>
              </a:rPr>
              <a:t>on </a:t>
            </a:r>
            <a:r>
              <a:rPr sz="2400" spc="-25" dirty="0">
                <a:solidFill>
                  <a:srgbClr val="403933"/>
                </a:solidFill>
              </a:rPr>
              <a:t> Gynecology,</a:t>
            </a:r>
            <a:r>
              <a:rPr sz="2400" spc="-105" dirty="0">
                <a:solidFill>
                  <a:srgbClr val="403933"/>
                </a:solidFill>
              </a:rPr>
              <a:t> </a:t>
            </a:r>
            <a:r>
              <a:rPr sz="2400" spc="-25" dirty="0">
                <a:solidFill>
                  <a:srgbClr val="403933"/>
                </a:solidFill>
              </a:rPr>
              <a:t>Obstetrics</a:t>
            </a:r>
            <a:r>
              <a:rPr sz="2400" spc="-105" dirty="0">
                <a:solidFill>
                  <a:srgbClr val="403933"/>
                </a:solidFill>
              </a:rPr>
              <a:t> </a:t>
            </a:r>
            <a:r>
              <a:rPr sz="2400" spc="-20" dirty="0">
                <a:solidFill>
                  <a:srgbClr val="403933"/>
                </a:solidFill>
              </a:rPr>
              <a:t>and </a:t>
            </a:r>
            <a:r>
              <a:rPr sz="2400" spc="-585" dirty="0">
                <a:solidFill>
                  <a:srgbClr val="403933"/>
                </a:solidFill>
              </a:rPr>
              <a:t> </a:t>
            </a:r>
            <a:r>
              <a:rPr sz="2400" spc="-20" dirty="0">
                <a:solidFill>
                  <a:srgbClr val="403933"/>
                </a:solidFill>
              </a:rPr>
              <a:t>Women</a:t>
            </a:r>
            <a:r>
              <a:rPr sz="2400" spc="-70" dirty="0">
                <a:solidFill>
                  <a:srgbClr val="403933"/>
                </a:solidFill>
              </a:rPr>
              <a:t> </a:t>
            </a:r>
            <a:r>
              <a:rPr sz="2400" spc="-20" dirty="0">
                <a:solidFill>
                  <a:srgbClr val="403933"/>
                </a:solidFill>
              </a:rPr>
              <a:t>Health</a:t>
            </a:r>
            <a:endParaRPr sz="2400" dirty="0"/>
          </a:p>
        </p:txBody>
      </p:sp>
      <p:sp>
        <p:nvSpPr>
          <p:cNvPr id="10" name="object 10"/>
          <p:cNvSpPr txBox="1"/>
          <p:nvPr/>
        </p:nvSpPr>
        <p:spPr>
          <a:xfrm>
            <a:off x="2267204" y="2668651"/>
            <a:ext cx="425386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lang="en-IN" sz="1800" b="1" spc="-15" dirty="0" smtClean="0">
                <a:solidFill>
                  <a:srgbClr val="403933"/>
                </a:solidFill>
                <a:latin typeface="Times New Roman"/>
                <a:cs typeface="Times New Roman"/>
              </a:rPr>
              <a:t>December 12-13 , </a:t>
            </a:r>
            <a:r>
              <a:rPr sz="1800" b="1" spc="-15" dirty="0" smtClean="0">
                <a:solidFill>
                  <a:srgbClr val="403933"/>
                </a:solidFill>
                <a:latin typeface="Times New Roman"/>
                <a:cs typeface="Times New Roman"/>
              </a:rPr>
              <a:t>2024</a:t>
            </a:r>
            <a:r>
              <a:rPr lang="en-IN" b="1" spc="-15" dirty="0" smtClean="0">
                <a:solidFill>
                  <a:srgbClr val="403933"/>
                </a:solidFill>
                <a:latin typeface="Times New Roman"/>
                <a:cs typeface="Times New Roman"/>
              </a:rPr>
              <a:t>  Rome, Italy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R="1905" algn="ctr">
              <a:lnSpc>
                <a:spcPct val="100000"/>
              </a:lnSpc>
            </a:pPr>
            <a:r>
              <a:rPr sz="1600" b="1" spc="-5" dirty="0">
                <a:solidFill>
                  <a:srgbClr val="403933"/>
                </a:solidFill>
                <a:latin typeface="Times New Roman"/>
                <a:cs typeface="Times New Roman"/>
              </a:rPr>
              <a:t>THEME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065" marR="5080" indent="5080" algn="ctr"/>
            <a:r>
              <a:rPr sz="1600" i="1" spc="-15" dirty="0">
                <a:solidFill>
                  <a:srgbClr val="403933"/>
                </a:solidFill>
                <a:latin typeface="Times New Roman"/>
                <a:cs typeface="Times New Roman"/>
              </a:rPr>
              <a:t>{CME-CPD</a:t>
            </a:r>
            <a:r>
              <a:rPr sz="1600" i="1" spc="-35" dirty="0">
                <a:solidFill>
                  <a:srgbClr val="403933"/>
                </a:solidFill>
                <a:latin typeface="Times New Roman"/>
                <a:cs typeface="Times New Roman"/>
              </a:rPr>
              <a:t> </a:t>
            </a:r>
            <a:r>
              <a:rPr sz="1600" i="1" spc="-20" dirty="0">
                <a:solidFill>
                  <a:srgbClr val="403933"/>
                </a:solidFill>
                <a:latin typeface="Times New Roman"/>
                <a:cs typeface="Times New Roman"/>
              </a:rPr>
              <a:t>Accreditations</a:t>
            </a:r>
            <a:r>
              <a:rPr sz="1600" i="1" dirty="0">
                <a:solidFill>
                  <a:srgbClr val="403933"/>
                </a:solidFill>
                <a:latin typeface="Times New Roman"/>
                <a:cs typeface="Times New Roman"/>
              </a:rPr>
              <a:t> </a:t>
            </a:r>
            <a:r>
              <a:rPr sz="1600" i="1" spc="-25" dirty="0">
                <a:solidFill>
                  <a:srgbClr val="403933"/>
                </a:solidFill>
                <a:latin typeface="Times New Roman"/>
                <a:cs typeface="Times New Roman"/>
              </a:rPr>
              <a:t>Available}</a:t>
            </a:r>
            <a:r>
              <a:rPr sz="1600" i="1" spc="-5" dirty="0">
                <a:solidFill>
                  <a:srgbClr val="403933"/>
                </a:solidFill>
                <a:latin typeface="Times New Roman"/>
                <a:cs typeface="Times New Roman"/>
              </a:rPr>
              <a:t> </a:t>
            </a:r>
            <a:r>
              <a:rPr lang="en-IN" sz="1400" dirty="0"/>
              <a:t> </a:t>
            </a:r>
            <a:r>
              <a:rPr lang="en-IN" sz="1600" i="1" dirty="0">
                <a:solidFill>
                  <a:schemeClr val="accent1"/>
                </a:solidFill>
              </a:rPr>
              <a:t>Innovations and Advancements in Gynecology and Obstetrics and Women health</a:t>
            </a:r>
          </a:p>
          <a:p>
            <a:pPr marL="12065" marR="5080" indent="5080" algn="ctr">
              <a:lnSpc>
                <a:spcPct val="100000"/>
              </a:lnSpc>
            </a:pPr>
            <a:r>
              <a:rPr sz="1400" b="1" spc="-5" dirty="0" smtClean="0">
                <a:solidFill>
                  <a:srgbClr val="403933"/>
                </a:solidFill>
                <a:latin typeface="Times New Roman"/>
                <a:cs typeface="Times New Roman"/>
              </a:rPr>
              <a:t>MAIL</a:t>
            </a:r>
            <a:r>
              <a:rPr sz="1400" b="1" spc="-5" dirty="0">
                <a:solidFill>
                  <a:srgbClr val="403933"/>
                </a:solidFill>
                <a:latin typeface="Times New Roman"/>
                <a:cs typeface="Times New Roman"/>
              </a:rPr>
              <a:t>:</a:t>
            </a:r>
            <a:r>
              <a:rPr sz="1400" b="1" spc="-40" dirty="0">
                <a:solidFill>
                  <a:srgbClr val="403933"/>
                </a:solidFill>
                <a:latin typeface="Times New Roman"/>
                <a:cs typeface="Times New Roman"/>
              </a:rPr>
              <a:t> </a:t>
            </a:r>
            <a:r>
              <a:rPr sz="1400" i="1" u="sng" spc="-10" dirty="0">
                <a:solidFill>
                  <a:srgbClr val="9D7A5E"/>
                </a:solidFill>
                <a:uFill>
                  <a:solidFill>
                    <a:srgbClr val="9D7A5E"/>
                  </a:solidFill>
                </a:uFill>
                <a:latin typeface="Times New Roman"/>
                <a:cs typeface="Times New Roman"/>
                <a:hlinkClick r:id="rId4"/>
              </a:rPr>
              <a:t>gynecology@globalannualsummit.com</a:t>
            </a:r>
            <a:endParaRPr sz="1400" dirty="0">
              <a:latin typeface="Times New Roman"/>
              <a:cs typeface="Times New Roman"/>
            </a:endParaRPr>
          </a:p>
          <a:p>
            <a:pPr marR="46355" algn="ctr">
              <a:lnSpc>
                <a:spcPct val="100000"/>
              </a:lnSpc>
            </a:pPr>
            <a:r>
              <a:rPr sz="1400" b="1" spc="-5" dirty="0">
                <a:solidFill>
                  <a:srgbClr val="403933"/>
                </a:solidFill>
                <a:latin typeface="Times New Roman"/>
                <a:cs typeface="Times New Roman"/>
              </a:rPr>
              <a:t>URL:</a:t>
            </a:r>
            <a:r>
              <a:rPr sz="1400" b="1" spc="-75" dirty="0">
                <a:solidFill>
                  <a:srgbClr val="403933"/>
                </a:solidFill>
                <a:latin typeface="Times New Roman"/>
                <a:cs typeface="Times New Roman"/>
              </a:rPr>
              <a:t> </a:t>
            </a:r>
            <a:r>
              <a:rPr sz="1400" i="1" u="sng" spc="-20" dirty="0">
                <a:solidFill>
                  <a:srgbClr val="9D7A5E"/>
                </a:solidFill>
                <a:uFill>
                  <a:solidFill>
                    <a:srgbClr val="9D7A5E"/>
                  </a:solidFill>
                </a:uFill>
                <a:latin typeface="Times New Roman"/>
                <a:cs typeface="Times New Roman"/>
              </a:rPr>
              <a:t>https://gynecology.healthconferences.org/</a:t>
            </a:r>
            <a:endParaRPr sz="1400" dirty="0">
              <a:latin typeface="Times New Roman"/>
              <a:cs typeface="Times New Roma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0" y="749808"/>
            <a:ext cx="4876800" cy="53736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3020" y="2023976"/>
            <a:ext cx="250190" cy="197103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GYNECOLOGY</a:t>
            </a:r>
            <a:r>
              <a:rPr sz="16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2024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34967" y="902208"/>
            <a:ext cx="5760720" cy="441959"/>
          </a:xfrm>
          <a:prstGeom prst="rect">
            <a:avLst/>
          </a:prstGeom>
          <a:solidFill>
            <a:srgbClr val="121D1F"/>
          </a:solidFill>
          <a:ln w="12192">
            <a:solidFill>
              <a:srgbClr val="53799F"/>
            </a:solidFill>
          </a:ln>
        </p:spPr>
        <p:txBody>
          <a:bodyPr vert="horz" wrap="square" lIns="0" tIns="86360" rIns="0" bIns="0" rtlCol="0">
            <a:spAutoFit/>
          </a:bodyPr>
          <a:lstStyle/>
          <a:p>
            <a:pPr marR="48260" algn="ctr">
              <a:lnSpc>
                <a:spcPct val="100000"/>
              </a:lnSpc>
              <a:spcBef>
                <a:spcPts val="680"/>
              </a:spcBef>
              <a:tabLst>
                <a:tab pos="2404745" algn="l"/>
                <a:tab pos="2747645" algn="l"/>
              </a:tabLst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2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1400" b="1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2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1400" b="1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20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2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	&amp;	T</a:t>
            </a:r>
            <a:r>
              <a:rPr sz="1400" b="1" spc="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400" b="1" spc="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1400" b="1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1400" b="1" spc="2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76927" y="1545208"/>
            <a:ext cx="3062605" cy="561051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lang="en-IN" sz="1200" b="1" dirty="0" smtClean="0">
                <a:latin typeface="Times New Roman"/>
                <a:cs typeface="Times New Roman"/>
              </a:rPr>
              <a:t>Dec  12</a:t>
            </a:r>
            <a:r>
              <a:rPr sz="1200" b="1" dirty="0" smtClean="0">
                <a:latin typeface="Times New Roman"/>
                <a:cs typeface="Times New Roman"/>
              </a:rPr>
              <a:t>,</a:t>
            </a:r>
            <a:r>
              <a:rPr sz="1200" b="1" spc="-15" dirty="0" smtClean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2024</a:t>
            </a:r>
            <a:r>
              <a:rPr sz="1200" b="1" spc="-2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(</a:t>
            </a:r>
            <a:r>
              <a:rPr sz="1200" b="1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-160" dirty="0">
                <a:latin typeface="Times New Roman"/>
                <a:cs typeface="Times New Roman"/>
              </a:rPr>
              <a:t> </a:t>
            </a:r>
            <a:r>
              <a:rPr sz="1200" spc="135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M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  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 </a:t>
            </a:r>
            <a:r>
              <a:rPr sz="1200" spc="-5" dirty="0">
                <a:latin typeface="Times New Roman"/>
                <a:cs typeface="Times New Roman"/>
              </a:rPr>
              <a:t>P</a:t>
            </a:r>
            <a:r>
              <a:rPr sz="1200" spc="-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lang="en-IN" sz="1200" b="1" spc="-5" dirty="0" smtClean="0">
                <a:latin typeface="Times New Roman"/>
                <a:cs typeface="Times New Roman"/>
              </a:rPr>
              <a:t>Dec</a:t>
            </a:r>
            <a:r>
              <a:rPr sz="1200" b="1" spc="-5" dirty="0" smtClean="0">
                <a:latin typeface="Times New Roman"/>
                <a:cs typeface="Times New Roman"/>
              </a:rPr>
              <a:t>  </a:t>
            </a:r>
            <a:r>
              <a:rPr lang="en-IN" sz="1200" b="1" spc="-5" dirty="0" smtClean="0">
                <a:latin typeface="Times New Roman"/>
                <a:cs typeface="Times New Roman"/>
              </a:rPr>
              <a:t>13</a:t>
            </a:r>
            <a:r>
              <a:rPr sz="1200" b="1" spc="-5" dirty="0" smtClean="0">
                <a:latin typeface="Times New Roman"/>
                <a:cs typeface="Times New Roman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, 2024 </a:t>
            </a:r>
            <a:r>
              <a:rPr sz="1200" spc="-5" dirty="0">
                <a:latin typeface="Times New Roman"/>
                <a:cs typeface="Times New Roman"/>
              </a:rPr>
              <a:t>( </a:t>
            </a:r>
            <a:r>
              <a:rPr sz="1200" dirty="0">
                <a:latin typeface="Times New Roman"/>
                <a:cs typeface="Times New Roman"/>
              </a:rPr>
              <a:t>1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-160" dirty="0">
                <a:latin typeface="Times New Roman"/>
                <a:cs typeface="Times New Roman"/>
              </a:rPr>
              <a:t> </a:t>
            </a:r>
            <a:r>
              <a:rPr sz="1200" spc="135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M</a:t>
            </a:r>
            <a:r>
              <a:rPr sz="1200" dirty="0">
                <a:latin typeface="Times New Roman"/>
                <a:cs typeface="Times New Roman"/>
              </a:rPr>
              <a:t>  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  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6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: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0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P</a:t>
            </a:r>
            <a:r>
              <a:rPr sz="1200" spc="-1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931920" y="2441448"/>
            <a:ext cx="5760720" cy="439420"/>
          </a:xfrm>
          <a:prstGeom prst="rect">
            <a:avLst/>
          </a:prstGeom>
          <a:solidFill>
            <a:srgbClr val="121D1F"/>
          </a:solidFill>
          <a:ln w="12192">
            <a:solidFill>
              <a:srgbClr val="53799F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R="46355" algn="ctr">
              <a:lnSpc>
                <a:spcPct val="100000"/>
              </a:lnSpc>
              <a:spcBef>
                <a:spcPts val="685"/>
              </a:spcBef>
              <a:tabLst>
                <a:tab pos="1133475" algn="l"/>
                <a:tab pos="2270760" algn="l"/>
              </a:tabLst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sz="1400" b="1" spc="2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1400" b="1" spc="2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2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sz="1400" b="1" spc="2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P	P</a:t>
            </a:r>
            <a:r>
              <a:rPr sz="14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sz="1400" b="1" spc="2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1400" b="1" spc="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1400" b="1" spc="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O	T</a:t>
            </a:r>
            <a:r>
              <a:rPr sz="14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1400" b="1" spc="1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400" b="1" spc="1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18021" y="3166998"/>
            <a:ext cx="1590675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dirty="0">
                <a:latin typeface="Times New Roman"/>
                <a:cs typeface="Times New Roman"/>
              </a:rPr>
              <a:t>E N</a:t>
            </a:r>
            <a:r>
              <a:rPr sz="1050" b="1" spc="5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D   O F  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E</a:t>
            </a:r>
            <a:r>
              <a:rPr sz="1050" b="1" spc="4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</a:t>
            </a:r>
            <a:r>
              <a:rPr sz="1050" b="1" spc="-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S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I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O N</a:t>
            </a:r>
            <a:endParaRPr sz="105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65447" y="3861815"/>
            <a:ext cx="5760720" cy="303929"/>
          </a:xfrm>
          <a:prstGeom prst="rect">
            <a:avLst/>
          </a:prstGeom>
          <a:solidFill>
            <a:srgbClr val="121D1F"/>
          </a:solidFill>
          <a:ln w="12192">
            <a:solidFill>
              <a:srgbClr val="53799F"/>
            </a:solidFill>
          </a:ln>
        </p:spPr>
        <p:txBody>
          <a:bodyPr vert="horz" wrap="square" lIns="0" tIns="87630" rIns="0" bIns="0" rtlCol="0">
            <a:spAutoFit/>
          </a:bodyPr>
          <a:lstStyle/>
          <a:p>
            <a:pPr marR="47625" algn="ctr">
              <a:lnSpc>
                <a:spcPct val="100000"/>
              </a:lnSpc>
              <a:spcBef>
                <a:spcPts val="690"/>
              </a:spcBef>
            </a:pPr>
            <a:r>
              <a:rPr lang="en-IN" sz="1400" b="1" dirty="0" smtClean="0">
                <a:solidFill>
                  <a:schemeClr val="bg1"/>
                </a:solidFill>
                <a:latin typeface="Times New Roman"/>
                <a:cs typeface="Times New Roman"/>
              </a:rPr>
              <a:t>ROME, ITALY</a:t>
            </a:r>
            <a:endParaRPr sz="14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14546" y="4532502"/>
            <a:ext cx="539369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8680" marR="5080" indent="-856615">
              <a:lnSpc>
                <a:spcPct val="100000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Please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try </a:t>
            </a:r>
            <a:r>
              <a:rPr sz="1400" spc="-20" dirty="0">
                <a:latin typeface="Times New Roman"/>
                <a:cs typeface="Times New Roman"/>
              </a:rPr>
              <a:t>your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best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attend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Conference.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If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you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could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attend,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please </a:t>
            </a:r>
            <a:r>
              <a:rPr sz="1400" spc="-3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let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us know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: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5" dirty="0">
                <a:solidFill>
                  <a:srgbClr val="9D7A5E"/>
                </a:solidFill>
                <a:latin typeface="Times New Roman"/>
                <a:cs typeface="Times New Roman"/>
                <a:hlinkClick r:id="rId2"/>
              </a:rPr>
              <a:t>gynecology@globalannualsummit.com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24931" y="4955666"/>
            <a:ext cx="2762250" cy="10795"/>
          </a:xfrm>
          <a:custGeom>
            <a:avLst/>
            <a:gdLst/>
            <a:ahLst/>
            <a:cxnLst/>
            <a:rect l="l" t="t" r="r" b="b"/>
            <a:pathLst>
              <a:path w="2762250" h="10795">
                <a:moveTo>
                  <a:pt x="2761742" y="1892"/>
                </a:moveTo>
                <a:lnTo>
                  <a:pt x="2753868" y="1892"/>
                </a:lnTo>
                <a:lnTo>
                  <a:pt x="2753868" y="0"/>
                </a:lnTo>
                <a:lnTo>
                  <a:pt x="0" y="0"/>
                </a:lnTo>
                <a:lnTo>
                  <a:pt x="0" y="9144"/>
                </a:lnTo>
                <a:lnTo>
                  <a:pt x="381" y="9144"/>
                </a:lnTo>
                <a:lnTo>
                  <a:pt x="381" y="10668"/>
                </a:lnTo>
                <a:lnTo>
                  <a:pt x="2761742" y="10668"/>
                </a:lnTo>
                <a:lnTo>
                  <a:pt x="2761742" y="1892"/>
                </a:lnTo>
                <a:close/>
              </a:path>
            </a:pathLst>
          </a:custGeom>
          <a:solidFill>
            <a:srgbClr val="9D7A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77656" y="5922264"/>
            <a:ext cx="2493010" cy="7620"/>
          </a:xfrm>
          <a:custGeom>
            <a:avLst/>
            <a:gdLst/>
            <a:ahLst/>
            <a:cxnLst/>
            <a:rect l="l" t="t" r="r" b="b"/>
            <a:pathLst>
              <a:path w="2493009" h="7620">
                <a:moveTo>
                  <a:pt x="2492882" y="0"/>
                </a:moveTo>
                <a:lnTo>
                  <a:pt x="0" y="0"/>
                </a:lnTo>
                <a:lnTo>
                  <a:pt x="0" y="7315"/>
                </a:lnTo>
                <a:lnTo>
                  <a:pt x="2492882" y="7315"/>
                </a:lnTo>
                <a:lnTo>
                  <a:pt x="2492882" y="0"/>
                </a:lnTo>
                <a:close/>
              </a:path>
            </a:pathLst>
          </a:custGeom>
          <a:solidFill>
            <a:srgbClr val="9D7A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315581" y="5741923"/>
            <a:ext cx="25196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i="1" spc="-20" dirty="0">
                <a:solidFill>
                  <a:srgbClr val="9D7A5E"/>
                </a:solidFill>
                <a:latin typeface="Times New Roman"/>
                <a:cs typeface="Times New Roman"/>
              </a:rPr>
              <a:t>https://gynecology.healthconferences.org/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42758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697737" y="749554"/>
            <a:ext cx="10351135" cy="5386070"/>
            <a:chOff x="697737" y="749554"/>
            <a:chExt cx="10351135" cy="5386070"/>
          </a:xfrm>
        </p:grpSpPr>
        <p:sp>
          <p:nvSpPr>
            <p:cNvPr id="4" name="object 4"/>
            <p:cNvSpPr/>
            <p:nvPr/>
          </p:nvSpPr>
          <p:spPr>
            <a:xfrm>
              <a:off x="2054351" y="749808"/>
              <a:ext cx="8994140" cy="5379720"/>
            </a:xfrm>
            <a:custGeom>
              <a:avLst/>
              <a:gdLst/>
              <a:ahLst/>
              <a:cxnLst/>
              <a:rect l="l" t="t" r="r" b="b"/>
              <a:pathLst>
                <a:path w="8994140" h="5379720">
                  <a:moveTo>
                    <a:pt x="8994140" y="0"/>
                  </a:moveTo>
                  <a:lnTo>
                    <a:pt x="0" y="0"/>
                  </a:lnTo>
                  <a:lnTo>
                    <a:pt x="0" y="5379466"/>
                  </a:lnTo>
                  <a:lnTo>
                    <a:pt x="8994140" y="5379466"/>
                  </a:lnTo>
                  <a:lnTo>
                    <a:pt x="8994140" y="0"/>
                  </a:lnTo>
                  <a:close/>
                </a:path>
              </a:pathLst>
            </a:custGeom>
            <a:solidFill>
              <a:srgbClr val="FFFFFF">
                <a:alpha val="92156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04087" y="755904"/>
              <a:ext cx="1350010" cy="5373370"/>
            </a:xfrm>
            <a:custGeom>
              <a:avLst/>
              <a:gdLst/>
              <a:ahLst/>
              <a:cxnLst/>
              <a:rect l="l" t="t" r="r" b="b"/>
              <a:pathLst>
                <a:path w="1350010" h="5373370">
                  <a:moveTo>
                    <a:pt x="1349883" y="0"/>
                  </a:moveTo>
                  <a:lnTo>
                    <a:pt x="0" y="0"/>
                  </a:lnTo>
                  <a:lnTo>
                    <a:pt x="0" y="5373243"/>
                  </a:lnTo>
                  <a:lnTo>
                    <a:pt x="1349883" y="5373243"/>
                  </a:lnTo>
                  <a:lnTo>
                    <a:pt x="1349883" y="0"/>
                  </a:lnTo>
                  <a:close/>
                </a:path>
              </a:pathLst>
            </a:custGeom>
            <a:solidFill>
              <a:srgbClr val="1B2B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04087" y="755904"/>
              <a:ext cx="1350010" cy="5373370"/>
            </a:xfrm>
            <a:custGeom>
              <a:avLst/>
              <a:gdLst/>
              <a:ahLst/>
              <a:cxnLst/>
              <a:rect l="l" t="t" r="r" b="b"/>
              <a:pathLst>
                <a:path w="1350010" h="5373370">
                  <a:moveTo>
                    <a:pt x="0" y="5373243"/>
                  </a:moveTo>
                  <a:lnTo>
                    <a:pt x="1349883" y="5373243"/>
                  </a:lnTo>
                  <a:lnTo>
                    <a:pt x="1349883" y="0"/>
                  </a:lnTo>
                  <a:lnTo>
                    <a:pt x="0" y="0"/>
                  </a:lnTo>
                  <a:lnTo>
                    <a:pt x="0" y="5373243"/>
                  </a:lnTo>
                  <a:close/>
                </a:path>
              </a:pathLst>
            </a:custGeom>
            <a:ln w="12192">
              <a:solidFill>
                <a:srgbClr val="1B2B2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273020" y="2212085"/>
            <a:ext cx="250190" cy="19735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39"/>
              </a:lnSpc>
            </a:pPr>
            <a:r>
              <a:rPr sz="16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GYNECOLOGY</a:t>
            </a:r>
            <a:r>
              <a:rPr sz="16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600" b="1" dirty="0">
                <a:solidFill>
                  <a:srgbClr val="FFFFFF"/>
                </a:solidFill>
                <a:latin typeface="Times New Roman"/>
                <a:cs typeface="Times New Roman"/>
              </a:rPr>
              <a:t>2024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12720" y="2133600"/>
            <a:ext cx="2712720" cy="1390015"/>
          </a:xfrm>
          <a:custGeom>
            <a:avLst/>
            <a:gdLst/>
            <a:ahLst/>
            <a:cxnLst/>
            <a:rect l="l" t="t" r="r" b="b"/>
            <a:pathLst>
              <a:path w="2712720" h="1390014">
                <a:moveTo>
                  <a:pt x="30480" y="0"/>
                </a:moveTo>
                <a:lnTo>
                  <a:pt x="2712720" y="0"/>
                </a:lnTo>
              </a:path>
              <a:path w="2712720" h="1390014">
                <a:moveTo>
                  <a:pt x="0" y="1389888"/>
                </a:moveTo>
                <a:lnTo>
                  <a:pt x="2675763" y="1389888"/>
                </a:lnTo>
              </a:path>
            </a:pathLst>
          </a:custGeom>
          <a:ln w="12192">
            <a:solidFill>
              <a:srgbClr val="5379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737609" y="1606677"/>
            <a:ext cx="878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V</a:t>
            </a:r>
            <a:r>
              <a:rPr spc="-125" dirty="0"/>
              <a:t> </a:t>
            </a:r>
            <a:r>
              <a:rPr spc="-5" dirty="0"/>
              <a:t>E</a:t>
            </a:r>
            <a:r>
              <a:rPr spc="-100" dirty="0"/>
              <a:t> </a:t>
            </a:r>
            <a:r>
              <a:rPr spc="-5" dirty="0"/>
              <a:t>N</a:t>
            </a:r>
            <a:r>
              <a:rPr spc="-125" dirty="0"/>
              <a:t> </a:t>
            </a:r>
            <a:r>
              <a:rPr spc="-5" dirty="0"/>
              <a:t>U</a:t>
            </a:r>
            <a:r>
              <a:rPr spc="-125" dirty="0"/>
              <a:t> </a:t>
            </a:r>
            <a:r>
              <a:rPr spc="-5" dirty="0"/>
              <a:t>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286761" y="5186070"/>
            <a:ext cx="4043045" cy="57721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400" b="1" spc="-325" dirty="0">
                <a:latin typeface="Times New Roman"/>
                <a:cs typeface="Times New Roman"/>
              </a:rPr>
              <a:t>T</a:t>
            </a:r>
            <a:r>
              <a:rPr sz="1400" b="1" dirty="0">
                <a:latin typeface="Times New Roman"/>
                <a:cs typeface="Times New Roman"/>
              </a:rPr>
              <a:t>o</a:t>
            </a:r>
            <a:r>
              <a:rPr sz="1400" b="1" spc="-95" dirty="0">
                <a:latin typeface="Times New Roman"/>
                <a:cs typeface="Times New Roman"/>
              </a:rPr>
              <a:t> </a:t>
            </a:r>
            <a:r>
              <a:rPr sz="1400" b="1" spc="-20" dirty="0">
                <a:latin typeface="Times New Roman"/>
                <a:cs typeface="Times New Roman"/>
              </a:rPr>
              <a:t>R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5" dirty="0">
                <a:latin typeface="Times New Roman"/>
                <a:cs typeface="Times New Roman"/>
              </a:rPr>
              <a:t>gis</a:t>
            </a:r>
            <a:r>
              <a:rPr sz="1400" b="1" spc="-15" dirty="0">
                <a:latin typeface="Times New Roman"/>
                <a:cs typeface="Times New Roman"/>
              </a:rPr>
              <a:t>t</a:t>
            </a:r>
            <a:r>
              <a:rPr sz="1400" b="1" dirty="0">
                <a:latin typeface="Times New Roman"/>
                <a:cs typeface="Times New Roman"/>
              </a:rPr>
              <a:t>er</a:t>
            </a:r>
            <a:r>
              <a:rPr sz="1400" b="1" spc="-125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O</a:t>
            </a:r>
            <a:r>
              <a:rPr sz="1400" b="1" spc="-40" dirty="0">
                <a:latin typeface="Times New Roman"/>
                <a:cs typeface="Times New Roman"/>
              </a:rPr>
              <a:t>n</a:t>
            </a:r>
            <a:r>
              <a:rPr sz="1400" b="1" spc="5" dirty="0">
                <a:latin typeface="Times New Roman"/>
                <a:cs typeface="Times New Roman"/>
              </a:rPr>
              <a:t>l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spc="-40" dirty="0">
                <a:latin typeface="Times New Roman"/>
                <a:cs typeface="Times New Roman"/>
              </a:rPr>
              <a:t>n</a:t>
            </a:r>
            <a:r>
              <a:rPr sz="1400" b="1" spc="-15" dirty="0">
                <a:latin typeface="Times New Roman"/>
                <a:cs typeface="Times New Roman"/>
              </a:rPr>
              <a:t>e</a:t>
            </a:r>
            <a:r>
              <a:rPr sz="1400" b="1" dirty="0">
                <a:latin typeface="Times New Roman"/>
                <a:cs typeface="Times New Roman"/>
              </a:rPr>
              <a:t>,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P</a:t>
            </a:r>
            <a:r>
              <a:rPr sz="1400" b="1" dirty="0">
                <a:latin typeface="Times New Roman"/>
                <a:cs typeface="Times New Roman"/>
              </a:rPr>
              <a:t>le</a:t>
            </a:r>
            <a:r>
              <a:rPr sz="1400" b="1" spc="5" dirty="0">
                <a:latin typeface="Times New Roman"/>
                <a:cs typeface="Times New Roman"/>
              </a:rPr>
              <a:t>as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vis</a:t>
            </a:r>
            <a:r>
              <a:rPr sz="1400" b="1" spc="-10" dirty="0">
                <a:latin typeface="Times New Roman"/>
                <a:cs typeface="Times New Roman"/>
              </a:rPr>
              <a:t>it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sz="1400" i="1" u="sng" spc="-20" dirty="0">
                <a:solidFill>
                  <a:srgbClr val="9D7A5E"/>
                </a:solidFill>
                <a:uFill>
                  <a:solidFill>
                    <a:srgbClr val="9D7A5E"/>
                  </a:solidFill>
                </a:uFill>
                <a:latin typeface="Times New Roman"/>
                <a:cs typeface="Times New Roman"/>
                <a:hlinkClick r:id="rId3"/>
              </a:rPr>
              <a:t>https://gynecology.healthconferences.org/registration.php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15817" y="2360422"/>
            <a:ext cx="1644650" cy="727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R</a:t>
            </a:r>
            <a:r>
              <a:rPr sz="1600" b="1" spc="-20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o</a:t>
            </a:r>
            <a:r>
              <a:rPr sz="1600" b="1" spc="-195" dirty="0">
                <a:latin typeface="Times New Roman"/>
                <a:cs typeface="Times New Roman"/>
              </a:rPr>
              <a:t> </a:t>
            </a:r>
            <a:r>
              <a:rPr sz="1600" b="1" spc="175" dirty="0">
                <a:latin typeface="Times New Roman"/>
                <a:cs typeface="Times New Roman"/>
              </a:rPr>
              <a:t>m</a:t>
            </a:r>
            <a:r>
              <a:rPr sz="1600" b="1" spc="-5" dirty="0">
                <a:latin typeface="Times New Roman"/>
                <a:cs typeface="Times New Roman"/>
              </a:rPr>
              <a:t>e</a:t>
            </a:r>
            <a:r>
              <a:rPr sz="1600" b="1" spc="-19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,</a:t>
            </a:r>
            <a:r>
              <a:rPr sz="1600" b="1" dirty="0">
                <a:latin typeface="Times New Roman"/>
                <a:cs typeface="Times New Roman"/>
              </a:rPr>
              <a:t> 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I</a:t>
            </a:r>
            <a:r>
              <a:rPr sz="1600" b="1" spc="-19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t</a:t>
            </a:r>
            <a:r>
              <a:rPr sz="1600" b="1" spc="-204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a</a:t>
            </a:r>
            <a:r>
              <a:rPr sz="1600" b="1" spc="-19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l</a:t>
            </a:r>
            <a:r>
              <a:rPr sz="1600" b="1" spc="-20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y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121D1F"/>
                </a:solidFill>
                <a:latin typeface="Times New Roman"/>
                <a:cs typeface="Times New Roman"/>
              </a:rPr>
              <a:t>S</a:t>
            </a:r>
            <a:r>
              <a:rPr sz="1400" b="1" spc="-90" dirty="0">
                <a:solidFill>
                  <a:srgbClr val="121D1F"/>
                </a:solidFill>
                <a:latin typeface="Times New Roman"/>
                <a:cs typeface="Times New Roman"/>
              </a:rPr>
              <a:t> </a:t>
            </a:r>
            <a:r>
              <a:rPr sz="1400" b="1" spc="125" dirty="0">
                <a:solidFill>
                  <a:srgbClr val="121D1F"/>
                </a:solidFill>
                <a:latin typeface="Times New Roman"/>
                <a:cs typeface="Times New Roman"/>
              </a:rPr>
              <a:t>P</a:t>
            </a:r>
            <a:r>
              <a:rPr sz="1400" b="1" spc="130" dirty="0">
                <a:solidFill>
                  <a:srgbClr val="121D1F"/>
                </a:solidFill>
                <a:latin typeface="Times New Roman"/>
                <a:cs typeface="Times New Roman"/>
              </a:rPr>
              <a:t>E</a:t>
            </a:r>
            <a:r>
              <a:rPr sz="1400" b="1" spc="125" dirty="0">
                <a:solidFill>
                  <a:srgbClr val="121D1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121D1F"/>
                </a:solidFill>
                <a:latin typeface="Times New Roman"/>
                <a:cs typeface="Times New Roman"/>
              </a:rPr>
              <a:t>K</a:t>
            </a:r>
            <a:r>
              <a:rPr sz="1400" b="1" spc="-65" dirty="0">
                <a:solidFill>
                  <a:srgbClr val="121D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21D1F"/>
                </a:solidFill>
                <a:latin typeface="Times New Roman"/>
                <a:cs typeface="Times New Roman"/>
              </a:rPr>
              <a:t>E</a:t>
            </a:r>
            <a:r>
              <a:rPr sz="1400" b="1" spc="-65" dirty="0">
                <a:solidFill>
                  <a:srgbClr val="121D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21D1F"/>
                </a:solidFill>
                <a:latin typeface="Times New Roman"/>
                <a:cs typeface="Times New Roman"/>
              </a:rPr>
              <a:t>R</a:t>
            </a:r>
            <a:r>
              <a:rPr sz="1400" b="1" spc="-70" dirty="0">
                <a:solidFill>
                  <a:srgbClr val="121D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21D1F"/>
                </a:solidFill>
                <a:latin typeface="Times New Roman"/>
                <a:cs typeface="Times New Roman"/>
              </a:rPr>
              <a:t>S</a:t>
            </a:r>
            <a:r>
              <a:rPr sz="1400" b="1" spc="-90" dirty="0">
                <a:solidFill>
                  <a:srgbClr val="121D1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121D1F"/>
                </a:solidFill>
                <a:latin typeface="Times New Roman"/>
                <a:cs typeface="Times New Roman"/>
              </a:rPr>
              <a:t>’</a:t>
            </a:r>
            <a:r>
              <a:rPr sz="1400" b="1" spc="-90" dirty="0">
                <a:solidFill>
                  <a:srgbClr val="121D1F"/>
                </a:solidFill>
                <a:latin typeface="Times New Roman"/>
                <a:cs typeface="Times New Roman"/>
              </a:rPr>
              <a:t> </a:t>
            </a:r>
            <a:r>
              <a:rPr sz="1400" b="1" spc="114" dirty="0">
                <a:solidFill>
                  <a:srgbClr val="121D1F"/>
                </a:solidFill>
                <a:latin typeface="Times New Roman"/>
                <a:cs typeface="Times New Roman"/>
              </a:rPr>
              <a:t>P</a:t>
            </a:r>
            <a:r>
              <a:rPr sz="1400" b="1" spc="65" dirty="0">
                <a:solidFill>
                  <a:srgbClr val="121D1F"/>
                </a:solidFill>
                <a:latin typeface="Times New Roman"/>
                <a:cs typeface="Times New Roman"/>
              </a:rPr>
              <a:t>P</a:t>
            </a:r>
            <a:r>
              <a:rPr sz="1400" b="1" dirty="0">
                <a:solidFill>
                  <a:srgbClr val="121D1F"/>
                </a:solidFill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3357" y="3528186"/>
            <a:ext cx="31273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5715" algn="ctr">
              <a:lnSpc>
                <a:spcPct val="100000"/>
              </a:lnSpc>
              <a:spcBef>
                <a:spcPts val="100"/>
              </a:spcBef>
            </a:pPr>
            <a:r>
              <a:rPr sz="1200" spc="-310" dirty="0">
                <a:latin typeface="Times New Roman"/>
                <a:cs typeface="Times New Roman"/>
              </a:rPr>
              <a:t>Y</a:t>
            </a:r>
            <a:r>
              <a:rPr sz="1200" spc="-25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u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m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dirty="0">
                <a:latin typeface="Times New Roman"/>
                <a:cs typeface="Times New Roman"/>
              </a:rPr>
              <a:t>y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dirty="0">
                <a:latin typeface="Times New Roman"/>
                <a:cs typeface="Times New Roman"/>
              </a:rPr>
              <a:t>u</a:t>
            </a:r>
            <a:r>
              <a:rPr sz="1200" spc="-25" dirty="0">
                <a:latin typeface="Times New Roman"/>
                <a:cs typeface="Times New Roman"/>
              </a:rPr>
              <a:t>b</a:t>
            </a:r>
            <a:r>
              <a:rPr sz="1200" spc="-50" dirty="0">
                <a:latin typeface="Times New Roman"/>
                <a:cs typeface="Times New Roman"/>
              </a:rPr>
              <a:t>mi</a:t>
            </a:r>
            <a:r>
              <a:rPr sz="1200" dirty="0">
                <a:latin typeface="Times New Roman"/>
                <a:cs typeface="Times New Roman"/>
              </a:rPr>
              <a:t>t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-85" dirty="0">
                <a:latin typeface="Times New Roman"/>
                <a:cs typeface="Times New Roman"/>
              </a:rPr>
              <a:t>y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ur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</a:t>
            </a:r>
            <a:r>
              <a:rPr sz="1200" spc="-5" dirty="0">
                <a:latin typeface="Times New Roman"/>
                <a:cs typeface="Times New Roman"/>
              </a:rPr>
              <a:t>re</a:t>
            </a:r>
            <a:r>
              <a:rPr sz="1200" spc="-30" dirty="0">
                <a:latin typeface="Times New Roman"/>
                <a:cs typeface="Times New Roman"/>
              </a:rPr>
              <a:t>s</a:t>
            </a:r>
            <a:r>
              <a:rPr sz="1200" spc="-5" dirty="0">
                <a:latin typeface="Times New Roman"/>
                <a:cs typeface="Times New Roman"/>
              </a:rPr>
              <a:t>e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spc="-50" dirty="0">
                <a:latin typeface="Times New Roman"/>
                <a:cs typeface="Times New Roman"/>
              </a:rPr>
              <a:t>i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n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5" dirty="0">
                <a:latin typeface="Times New Roman"/>
                <a:cs typeface="Times New Roman"/>
              </a:rPr>
              <a:t>t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</a:t>
            </a:r>
            <a:r>
              <a:rPr sz="1200" spc="-25" dirty="0">
                <a:latin typeface="Times New Roman"/>
                <a:cs typeface="Times New Roman"/>
              </a:rPr>
              <a:t>n</a:t>
            </a:r>
            <a:r>
              <a:rPr sz="1200" dirty="0">
                <a:latin typeface="Times New Roman"/>
                <a:cs typeface="Times New Roman"/>
              </a:rPr>
              <a:t>y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f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dirty="0">
                <a:latin typeface="Times New Roman"/>
                <a:cs typeface="Times New Roman"/>
              </a:rPr>
              <a:t>ur  </a:t>
            </a:r>
            <a:r>
              <a:rPr sz="1200" spc="-20" dirty="0">
                <a:latin typeface="Times New Roman"/>
                <a:cs typeface="Times New Roman"/>
              </a:rPr>
              <a:t>organizers </a:t>
            </a:r>
            <a:r>
              <a:rPr sz="1200" spc="5" dirty="0">
                <a:latin typeface="Times New Roman"/>
                <a:cs typeface="Times New Roman"/>
              </a:rPr>
              <a:t>on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day </a:t>
            </a:r>
            <a:r>
              <a:rPr sz="1200" spc="5" dirty="0">
                <a:latin typeface="Times New Roman"/>
                <a:cs typeface="Times New Roman"/>
              </a:rPr>
              <a:t>of </a:t>
            </a:r>
            <a:r>
              <a:rPr sz="1200" spc="-20" dirty="0">
                <a:latin typeface="Times New Roman"/>
                <a:cs typeface="Times New Roman"/>
              </a:rPr>
              <a:t>your </a:t>
            </a:r>
            <a:r>
              <a:rPr sz="1200" spc="-15" dirty="0">
                <a:latin typeface="Times New Roman"/>
                <a:cs typeface="Times New Roman"/>
              </a:rPr>
              <a:t>talk. </a:t>
            </a:r>
            <a:r>
              <a:rPr sz="1200" spc="-20" dirty="0">
                <a:latin typeface="Times New Roman"/>
                <a:cs typeface="Times New Roman"/>
              </a:rPr>
              <a:t>If </a:t>
            </a:r>
            <a:r>
              <a:rPr sz="1200" spc="-30" dirty="0">
                <a:latin typeface="Times New Roman"/>
                <a:cs typeface="Times New Roman"/>
              </a:rPr>
              <a:t>you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are </a:t>
            </a:r>
            <a:r>
              <a:rPr sz="1200" spc="-25" dirty="0">
                <a:latin typeface="Times New Roman"/>
                <a:cs typeface="Times New Roman"/>
              </a:rPr>
              <a:t>facing </a:t>
            </a:r>
            <a:r>
              <a:rPr sz="1200" spc="-285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any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kind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5" dirty="0">
                <a:latin typeface="Times New Roman"/>
                <a:cs typeface="Times New Roman"/>
              </a:rPr>
              <a:t>Problem.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01511" y="1219200"/>
            <a:ext cx="6187440" cy="4114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D7A5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</TotalTime>
  <Words>184</Words>
  <Application>Microsoft Office PowerPoint</Application>
  <PresentationFormat>Custom</PresentationFormat>
  <Paragraphs>26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16th World Conference on  Gynecology, Obstetrics and  Women Health</vt:lpstr>
      <vt:lpstr>PowerPoint Presentation</vt:lpstr>
      <vt:lpstr>V E N U 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Gynecology, Obstetrics and Women Health</dc:title>
  <dc:creator>Supriya Pandey</dc:creator>
  <cp:lastModifiedBy>Akshita Mishra</cp:lastModifiedBy>
  <cp:revision>3</cp:revision>
  <dcterms:created xsi:type="dcterms:W3CDTF">2024-05-09T03:48:24Z</dcterms:created>
  <dcterms:modified xsi:type="dcterms:W3CDTF">2024-05-09T05:48:56Z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2024-05-09T00:00:00Z</vt:filetime>
  </property>
</Properties>
</file>