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044F-717D-4F1C-88C3-0B4CD9A89DA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A5E95-656A-4596-9153-14320357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3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A5E95-656A-4596-9153-14320357D7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2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113518" y="0"/>
            <a:ext cx="2078989" cy="6858000"/>
          </a:xfrm>
          <a:custGeom>
            <a:avLst/>
            <a:gdLst/>
            <a:ahLst/>
            <a:cxnLst/>
            <a:rect l="l" t="t" r="r" b="b"/>
            <a:pathLst>
              <a:path w="2078990" h="6858000">
                <a:moveTo>
                  <a:pt x="2078481" y="0"/>
                </a:moveTo>
                <a:lnTo>
                  <a:pt x="0" y="0"/>
                </a:lnTo>
                <a:lnTo>
                  <a:pt x="0" y="6858000"/>
                </a:lnTo>
                <a:lnTo>
                  <a:pt x="2078481" y="6858000"/>
                </a:lnTo>
                <a:lnTo>
                  <a:pt x="2078481" y="0"/>
                </a:lnTo>
                <a:close/>
              </a:path>
            </a:pathLst>
          </a:custGeom>
          <a:solidFill>
            <a:srgbClr val="3A3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4756785" cy="6858000"/>
          </a:xfrm>
          <a:custGeom>
            <a:avLst/>
            <a:gdLst/>
            <a:ahLst/>
            <a:cxnLst/>
            <a:rect l="l" t="t" r="r" b="b"/>
            <a:pathLst>
              <a:path w="4756785" h="6858000">
                <a:moveTo>
                  <a:pt x="4756785" y="0"/>
                </a:moveTo>
                <a:lnTo>
                  <a:pt x="0" y="0"/>
                </a:lnTo>
                <a:lnTo>
                  <a:pt x="0" y="6858000"/>
                </a:lnTo>
                <a:lnTo>
                  <a:pt x="4756785" y="6858000"/>
                </a:lnTo>
                <a:lnTo>
                  <a:pt x="47567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7919" y="200177"/>
            <a:ext cx="2262758" cy="2485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400" y="1091361"/>
            <a:ext cx="9855200" cy="812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odsafety.foodtechconferences.com/abstract-submission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ttps/gastroenterology.insightconferences.com/" TargetMode="External"/><Relationship Id="rId4" Type="http://schemas.openxmlformats.org/officeDocument/2006/relationships/hyperlink" Target="mailto:gastroenterologycongress@meetingsnexpo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astroenterology.insightconferences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astroenterology.insightconferences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stroenterology.insightconferences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astroenterology.insightconferences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48896" y="1183310"/>
            <a:ext cx="275332" cy="417902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object 5">
            <a:hlinkClick r:id="rId3"/>
          </p:cNvPr>
          <p:cNvSpPr txBox="1"/>
          <p:nvPr/>
        </p:nvSpPr>
        <p:spPr>
          <a:xfrm>
            <a:off x="0" y="2438401"/>
            <a:ext cx="4724400" cy="40414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445" marR="180340" algn="ctr">
              <a:lnSpc>
                <a:spcPts val="3840"/>
              </a:lnSpc>
              <a:spcBef>
                <a:spcPts val="100"/>
              </a:spcBef>
            </a:pPr>
            <a:r>
              <a:rPr lang="en-US" sz="2000" b="1" spc="-10" dirty="0">
                <a:latin typeface="Times New Roman"/>
                <a:cs typeface="Times New Roman"/>
              </a:rPr>
              <a:t>24th International Conference on</a:t>
            </a:r>
            <a:r>
              <a:rPr lang="en-US" sz="3200" b="1" spc="-10" dirty="0">
                <a:latin typeface="Times New Roman"/>
                <a:cs typeface="Times New Roman"/>
              </a:rPr>
              <a:t/>
            </a:r>
            <a:br>
              <a:rPr lang="en-US" sz="3200" b="1" spc="-10" dirty="0">
                <a:latin typeface="Times New Roman"/>
                <a:cs typeface="Times New Roman"/>
              </a:rPr>
            </a:br>
            <a:r>
              <a:rPr lang="en-US" sz="3200" b="1" spc="-10" dirty="0">
                <a:latin typeface="Times New Roman"/>
                <a:cs typeface="Times New Roman"/>
              </a:rPr>
              <a:t>Gastroenterology and </a:t>
            </a:r>
            <a:r>
              <a:rPr lang="en-US" sz="3200" b="1" spc="-10" dirty="0" smtClean="0">
                <a:latin typeface="Times New Roman"/>
                <a:cs typeface="Times New Roman"/>
              </a:rPr>
              <a:t>Hepatology</a:t>
            </a:r>
          </a:p>
          <a:p>
            <a:pPr marL="131445" marR="180340" algn="ctr">
              <a:lnSpc>
                <a:spcPts val="3840"/>
              </a:lnSpc>
              <a:spcBef>
                <a:spcPts val="100"/>
              </a:spcBef>
            </a:pPr>
            <a:r>
              <a:rPr lang="de-DE" sz="1600" dirty="0" smtClean="0">
                <a:latin typeface="Times New Roman"/>
                <a:cs typeface="Times New Roman"/>
              </a:rPr>
              <a:t>August 22-23, </a:t>
            </a:r>
            <a:r>
              <a:rPr lang="de-DE" sz="1600" dirty="0">
                <a:latin typeface="Times New Roman"/>
                <a:cs typeface="Times New Roman"/>
              </a:rPr>
              <a:t>2024 | </a:t>
            </a:r>
            <a:r>
              <a:rPr lang="de-DE" sz="1600" dirty="0" smtClean="0">
                <a:latin typeface="Times New Roman"/>
                <a:cs typeface="Times New Roman"/>
              </a:rPr>
              <a:t>Berlin</a:t>
            </a:r>
            <a:r>
              <a:rPr lang="de-DE" sz="1600" dirty="0" smtClean="0">
                <a:latin typeface="Times New Roman"/>
                <a:cs typeface="Times New Roman"/>
              </a:rPr>
              <a:t>, Germany</a:t>
            </a:r>
            <a:endParaRPr lang="de-DE"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lang="en-US" sz="1600" b="1" dirty="0">
                <a:latin typeface="Times New Roman"/>
                <a:cs typeface="Times New Roman"/>
              </a:rPr>
              <a:t>Theme: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600" i="1" dirty="0">
                <a:latin typeface="Times New Roman"/>
                <a:cs typeface="Times New Roman"/>
              </a:rPr>
              <a:t>“Advancements in Digestive Health: Exploring New Frontiers in Gastroenterology and Hepatology”</a:t>
            </a:r>
            <a:endParaRPr sz="13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5" dirty="0">
                <a:latin typeface="Times New Roman"/>
                <a:cs typeface="Times New Roman"/>
              </a:rPr>
              <a:t>MAIL</a:t>
            </a:r>
            <a:r>
              <a:rPr lang="pt-BR" sz="1400" spc="-5" dirty="0">
                <a:latin typeface="Times New Roman"/>
                <a:cs typeface="Times New Roman"/>
              </a:rPr>
              <a:t>:</a:t>
            </a:r>
            <a:r>
              <a:rPr lang="pt-BR" sz="1400" spc="-60" dirty="0">
                <a:latin typeface="Times New Roman"/>
                <a:cs typeface="Times New Roman"/>
              </a:rPr>
              <a:t> </a:t>
            </a:r>
            <a:r>
              <a:rPr lang="pt-BR" sz="1400" b="1" spc="-1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gastroenterologycongress@meetingsnexpo.com</a:t>
            </a:r>
            <a:endParaRPr lang="pt-BR" sz="1400" b="1" spc="-1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5" dirty="0" smtClean="0">
                <a:latin typeface="Times New Roman"/>
                <a:cs typeface="Times New Roman"/>
              </a:rPr>
              <a:t>URL</a:t>
            </a:r>
            <a:r>
              <a:rPr lang="pt-BR" sz="1400" spc="-5" dirty="0" smtClean="0">
                <a:latin typeface="Times New Roman"/>
                <a:cs typeface="Times New Roman"/>
              </a:rPr>
              <a:t>: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https</a:t>
            </a:r>
            <a:r>
              <a:rPr lang="pt-BR" sz="1400" b="1" spc="-20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://https://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gastroenterology.insightconferences.com/</a:t>
            </a:r>
            <a:endParaRPr lang="pt-BR" sz="1400" b="1" spc="-2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5" dirty="0" smtClean="0">
                <a:latin typeface="Times New Roman"/>
                <a:cs typeface="Times New Roman"/>
              </a:rPr>
              <a:t>WhatsApp</a:t>
            </a:r>
            <a:r>
              <a:rPr lang="pt-BR" sz="1400" b="1" spc="-30" dirty="0" smtClean="0">
                <a:latin typeface="Times New Roman"/>
                <a:cs typeface="Times New Roman"/>
              </a:rPr>
              <a:t> </a:t>
            </a:r>
            <a:r>
              <a:rPr lang="pt-BR" sz="1400" b="1" spc="-5" dirty="0">
                <a:latin typeface="Times New Roman"/>
                <a:cs typeface="Times New Roman"/>
              </a:rPr>
              <a:t>No:</a:t>
            </a:r>
            <a:r>
              <a:rPr lang="pt-BR" sz="1400" b="1" dirty="0">
                <a:latin typeface="Times New Roman"/>
                <a:cs typeface="Times New Roman"/>
              </a:rPr>
              <a:t> </a:t>
            </a:r>
            <a:r>
              <a:rPr lang="pt-BR" sz="1400" b="1" dirty="0"/>
              <a:t>+44-7362055154</a:t>
            </a:r>
            <a:endParaRPr lang="pt-BR" sz="1400" b="1" dirty="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30592" y="1002779"/>
            <a:ext cx="6326505" cy="1007110"/>
            <a:chOff x="930592" y="1002779"/>
            <a:chExt cx="6326505" cy="1007110"/>
          </a:xfrm>
        </p:grpSpPr>
        <p:sp>
          <p:nvSpPr>
            <p:cNvPr id="7" name="object 7"/>
            <p:cNvSpPr/>
            <p:nvPr/>
          </p:nvSpPr>
          <p:spPr>
            <a:xfrm>
              <a:off x="944880" y="1183309"/>
              <a:ext cx="3437254" cy="812800"/>
            </a:xfrm>
            <a:custGeom>
              <a:avLst/>
              <a:gdLst/>
              <a:ahLst/>
              <a:cxnLst/>
              <a:rect l="l" t="t" r="r" b="b"/>
              <a:pathLst>
                <a:path w="3437254" h="812800">
                  <a:moveTo>
                    <a:pt x="0" y="812241"/>
                  </a:moveTo>
                  <a:lnTo>
                    <a:pt x="3437128" y="812241"/>
                  </a:lnTo>
                  <a:lnTo>
                    <a:pt x="3437128" y="0"/>
                  </a:lnTo>
                  <a:lnTo>
                    <a:pt x="0" y="0"/>
                  </a:lnTo>
                  <a:lnTo>
                    <a:pt x="0" y="812241"/>
                  </a:lnTo>
                  <a:close/>
                </a:path>
              </a:pathLst>
            </a:custGeom>
            <a:ln w="28575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05300" y="1017066"/>
              <a:ext cx="3437254" cy="812800"/>
            </a:xfrm>
            <a:custGeom>
              <a:avLst/>
              <a:gdLst/>
              <a:ahLst/>
              <a:cxnLst/>
              <a:rect l="l" t="t" r="r" b="b"/>
              <a:pathLst>
                <a:path w="3437254" h="812800">
                  <a:moveTo>
                    <a:pt x="0" y="812241"/>
                  </a:moveTo>
                  <a:lnTo>
                    <a:pt x="3437128" y="812241"/>
                  </a:lnTo>
                  <a:lnTo>
                    <a:pt x="3437128" y="0"/>
                  </a:lnTo>
                  <a:lnTo>
                    <a:pt x="0" y="0"/>
                  </a:lnTo>
                  <a:lnTo>
                    <a:pt x="0" y="812241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68400" y="1091361"/>
            <a:ext cx="5760720" cy="812800"/>
          </a:xfrm>
          <a:prstGeom prst="rect">
            <a:avLst/>
          </a:prstGeom>
          <a:solidFill>
            <a:srgbClr val="333E50"/>
          </a:solidFill>
        </p:spPr>
        <p:txBody>
          <a:bodyPr vert="horz" wrap="square" lIns="0" tIns="121920" rIns="0" bIns="0" rtlCol="0">
            <a:spAutoFit/>
          </a:bodyPr>
          <a:lstStyle/>
          <a:p>
            <a:pPr marL="421005">
              <a:lnSpc>
                <a:spcPct val="100000"/>
              </a:lnSpc>
              <a:spcBef>
                <a:spcPts val="960"/>
              </a:spcBef>
            </a:pPr>
            <a:r>
              <a:rPr spc="5" dirty="0"/>
              <a:t>Sponsorship</a:t>
            </a:r>
            <a:r>
              <a:rPr spc="-60" dirty="0"/>
              <a:t> </a:t>
            </a:r>
            <a:r>
              <a:rPr spc="5" dirty="0"/>
              <a:t>Brochure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241" y="729183"/>
            <a:ext cx="10713720" cy="5378450"/>
          </a:xfrm>
          <a:custGeom>
            <a:avLst/>
            <a:gdLst/>
            <a:ahLst/>
            <a:cxnLst/>
            <a:rect l="l" t="t" r="r" b="b"/>
            <a:pathLst>
              <a:path w="10713720" h="5378450">
                <a:moveTo>
                  <a:pt x="10713466" y="0"/>
                </a:moveTo>
                <a:lnTo>
                  <a:pt x="0" y="0"/>
                </a:lnTo>
                <a:lnTo>
                  <a:pt x="0" y="5378196"/>
                </a:lnTo>
                <a:lnTo>
                  <a:pt x="10713466" y="5378196"/>
                </a:lnTo>
                <a:lnTo>
                  <a:pt x="10713466" y="0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69791" y="862228"/>
            <a:ext cx="4864735" cy="503555"/>
          </a:xfrm>
          <a:prstGeom prst="rect">
            <a:avLst/>
          </a:prstGeom>
          <a:solidFill>
            <a:srgbClr val="212A35"/>
          </a:solidFill>
          <a:ln w="12700">
            <a:solidFill>
              <a:srgbClr val="1F3863"/>
            </a:solidFill>
          </a:ln>
        </p:spPr>
        <p:txBody>
          <a:bodyPr vert="horz" wrap="square" lIns="0" tIns="142240" rIns="0" bIns="0" rtlCol="0">
            <a:spAutoFit/>
          </a:bodyPr>
          <a:lstStyle/>
          <a:p>
            <a:pPr marR="52705" algn="ctr">
              <a:lnSpc>
                <a:spcPct val="100000"/>
              </a:lnSpc>
              <a:spcBef>
                <a:spcPts val="1120"/>
              </a:spcBef>
              <a:tabLst>
                <a:tab pos="2179955" algn="l"/>
              </a:tabLst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	P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61211" y="1460880"/>
            <a:ext cx="2912745" cy="4378325"/>
            <a:chOff x="1561211" y="1460880"/>
            <a:chExt cx="2912745" cy="4378325"/>
          </a:xfrm>
        </p:grpSpPr>
        <p:sp>
          <p:nvSpPr>
            <p:cNvPr id="6" name="object 6"/>
            <p:cNvSpPr/>
            <p:nvPr/>
          </p:nvSpPr>
          <p:spPr>
            <a:xfrm>
              <a:off x="1570736" y="1470405"/>
              <a:ext cx="2893695" cy="4359275"/>
            </a:xfrm>
            <a:custGeom>
              <a:avLst/>
              <a:gdLst/>
              <a:ahLst/>
              <a:cxnLst/>
              <a:rect l="l" t="t" r="r" b="b"/>
              <a:pathLst>
                <a:path w="2893695" h="4359275">
                  <a:moveTo>
                    <a:pt x="394843" y="0"/>
                  </a:moveTo>
                  <a:lnTo>
                    <a:pt x="2433192" y="0"/>
                  </a:lnTo>
                  <a:lnTo>
                    <a:pt x="2475292" y="5706"/>
                  </a:lnTo>
                  <a:lnTo>
                    <a:pt x="2513833" y="21947"/>
                  </a:lnTo>
                  <a:lnTo>
                    <a:pt x="2547667" y="47402"/>
                  </a:lnTo>
                  <a:lnTo>
                    <a:pt x="2575649" y="80753"/>
                  </a:lnTo>
                  <a:lnTo>
                    <a:pt x="2596632" y="120679"/>
                  </a:lnTo>
                  <a:lnTo>
                    <a:pt x="2609468" y="165862"/>
                  </a:lnTo>
                  <a:lnTo>
                    <a:pt x="2612136" y="195580"/>
                  </a:lnTo>
                  <a:lnTo>
                    <a:pt x="2893567" y="195580"/>
                  </a:lnTo>
                  <a:lnTo>
                    <a:pt x="2893567" y="4358703"/>
                  </a:lnTo>
                  <a:lnTo>
                    <a:pt x="0" y="4358703"/>
                  </a:lnTo>
                  <a:lnTo>
                    <a:pt x="0" y="195580"/>
                  </a:lnTo>
                  <a:lnTo>
                    <a:pt x="215900" y="195580"/>
                  </a:lnTo>
                  <a:lnTo>
                    <a:pt x="218439" y="165862"/>
                  </a:lnTo>
                  <a:lnTo>
                    <a:pt x="231330" y="120679"/>
                  </a:lnTo>
                  <a:lnTo>
                    <a:pt x="252349" y="80753"/>
                  </a:lnTo>
                  <a:lnTo>
                    <a:pt x="280352" y="47402"/>
                  </a:lnTo>
                  <a:lnTo>
                    <a:pt x="314198" y="21947"/>
                  </a:lnTo>
                  <a:lnTo>
                    <a:pt x="352742" y="5706"/>
                  </a:lnTo>
                  <a:lnTo>
                    <a:pt x="394843" y="0"/>
                  </a:lnTo>
                  <a:close/>
                </a:path>
              </a:pathLst>
            </a:custGeom>
            <a:ln w="19050">
              <a:solidFill>
                <a:srgbClr val="21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31086" y="1516125"/>
              <a:ext cx="2304415" cy="295910"/>
            </a:xfrm>
            <a:custGeom>
              <a:avLst/>
              <a:gdLst/>
              <a:ahLst/>
              <a:cxnLst/>
              <a:rect l="l" t="t" r="r" b="b"/>
              <a:pathLst>
                <a:path w="2304415" h="295910">
                  <a:moveTo>
                    <a:pt x="2156460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7"/>
                  </a:lnTo>
                  <a:lnTo>
                    <a:pt x="7534" y="194511"/>
                  </a:lnTo>
                  <a:lnTo>
                    <a:pt x="28517" y="235086"/>
                  </a:lnTo>
                  <a:lnTo>
                    <a:pt x="60514" y="267102"/>
                  </a:lnTo>
                  <a:lnTo>
                    <a:pt x="101096" y="288109"/>
                  </a:lnTo>
                  <a:lnTo>
                    <a:pt x="147827" y="295656"/>
                  </a:lnTo>
                  <a:lnTo>
                    <a:pt x="2156460" y="295656"/>
                  </a:lnTo>
                  <a:lnTo>
                    <a:pt x="2203191" y="288109"/>
                  </a:lnTo>
                  <a:lnTo>
                    <a:pt x="2243773" y="267102"/>
                  </a:lnTo>
                  <a:lnTo>
                    <a:pt x="2275770" y="235086"/>
                  </a:lnTo>
                  <a:lnTo>
                    <a:pt x="2296753" y="194511"/>
                  </a:lnTo>
                  <a:lnTo>
                    <a:pt x="2304288" y="147827"/>
                  </a:lnTo>
                  <a:lnTo>
                    <a:pt x="2296753" y="101096"/>
                  </a:lnTo>
                  <a:lnTo>
                    <a:pt x="2275770" y="60514"/>
                  </a:lnTo>
                  <a:lnTo>
                    <a:pt x="2243773" y="28517"/>
                  </a:lnTo>
                  <a:lnTo>
                    <a:pt x="2203191" y="7534"/>
                  </a:lnTo>
                  <a:lnTo>
                    <a:pt x="2156460" y="0"/>
                  </a:lnTo>
                  <a:close/>
                </a:path>
              </a:pathLst>
            </a:custGeom>
            <a:solidFill>
              <a:srgbClr val="21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639690" y="1463675"/>
            <a:ext cx="2912745" cy="4378325"/>
            <a:chOff x="4639690" y="1463675"/>
            <a:chExt cx="2912745" cy="4378325"/>
          </a:xfrm>
        </p:grpSpPr>
        <p:sp>
          <p:nvSpPr>
            <p:cNvPr id="9" name="object 9"/>
            <p:cNvSpPr/>
            <p:nvPr/>
          </p:nvSpPr>
          <p:spPr>
            <a:xfrm>
              <a:off x="4649215" y="1473200"/>
              <a:ext cx="2893695" cy="4359275"/>
            </a:xfrm>
            <a:custGeom>
              <a:avLst/>
              <a:gdLst/>
              <a:ahLst/>
              <a:cxnLst/>
              <a:rect l="l" t="t" r="r" b="b"/>
              <a:pathLst>
                <a:path w="2893695" h="4359275">
                  <a:moveTo>
                    <a:pt x="394843" y="0"/>
                  </a:moveTo>
                  <a:lnTo>
                    <a:pt x="2433192" y="0"/>
                  </a:lnTo>
                  <a:lnTo>
                    <a:pt x="2475292" y="5716"/>
                  </a:lnTo>
                  <a:lnTo>
                    <a:pt x="2513833" y="21980"/>
                  </a:lnTo>
                  <a:lnTo>
                    <a:pt x="2547667" y="47466"/>
                  </a:lnTo>
                  <a:lnTo>
                    <a:pt x="2575649" y="80847"/>
                  </a:lnTo>
                  <a:lnTo>
                    <a:pt x="2596632" y="120796"/>
                  </a:lnTo>
                  <a:lnTo>
                    <a:pt x="2609468" y="165988"/>
                  </a:lnTo>
                  <a:lnTo>
                    <a:pt x="2612136" y="195579"/>
                  </a:lnTo>
                  <a:lnTo>
                    <a:pt x="2893567" y="195579"/>
                  </a:lnTo>
                  <a:lnTo>
                    <a:pt x="2893567" y="4358805"/>
                  </a:lnTo>
                  <a:lnTo>
                    <a:pt x="0" y="4358805"/>
                  </a:lnTo>
                  <a:lnTo>
                    <a:pt x="0" y="195579"/>
                  </a:lnTo>
                  <a:lnTo>
                    <a:pt x="215900" y="195579"/>
                  </a:lnTo>
                  <a:lnTo>
                    <a:pt x="218439" y="165988"/>
                  </a:lnTo>
                  <a:lnTo>
                    <a:pt x="231330" y="120796"/>
                  </a:lnTo>
                  <a:lnTo>
                    <a:pt x="252349" y="80847"/>
                  </a:lnTo>
                  <a:lnTo>
                    <a:pt x="280352" y="47466"/>
                  </a:lnTo>
                  <a:lnTo>
                    <a:pt x="314198" y="21980"/>
                  </a:lnTo>
                  <a:lnTo>
                    <a:pt x="352742" y="5716"/>
                  </a:lnTo>
                  <a:lnTo>
                    <a:pt x="394843" y="0"/>
                  </a:lnTo>
                  <a:close/>
                </a:path>
              </a:pathLst>
            </a:custGeom>
            <a:ln w="19050">
              <a:solidFill>
                <a:srgbClr val="21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09565" y="1518919"/>
              <a:ext cx="2304415" cy="295910"/>
            </a:xfrm>
            <a:custGeom>
              <a:avLst/>
              <a:gdLst/>
              <a:ahLst/>
              <a:cxnLst/>
              <a:rect l="l" t="t" r="r" b="b"/>
              <a:pathLst>
                <a:path w="2304415" h="295910">
                  <a:moveTo>
                    <a:pt x="2156460" y="0"/>
                  </a:moveTo>
                  <a:lnTo>
                    <a:pt x="147828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7"/>
                  </a:lnTo>
                  <a:lnTo>
                    <a:pt x="7534" y="194559"/>
                  </a:lnTo>
                  <a:lnTo>
                    <a:pt x="28517" y="235141"/>
                  </a:lnTo>
                  <a:lnTo>
                    <a:pt x="60514" y="267138"/>
                  </a:lnTo>
                  <a:lnTo>
                    <a:pt x="101096" y="288121"/>
                  </a:lnTo>
                  <a:lnTo>
                    <a:pt x="147828" y="295655"/>
                  </a:lnTo>
                  <a:lnTo>
                    <a:pt x="2156460" y="295655"/>
                  </a:lnTo>
                  <a:lnTo>
                    <a:pt x="2203191" y="288121"/>
                  </a:lnTo>
                  <a:lnTo>
                    <a:pt x="2243773" y="267138"/>
                  </a:lnTo>
                  <a:lnTo>
                    <a:pt x="2275770" y="235141"/>
                  </a:lnTo>
                  <a:lnTo>
                    <a:pt x="2296753" y="194559"/>
                  </a:lnTo>
                  <a:lnTo>
                    <a:pt x="2304288" y="147827"/>
                  </a:lnTo>
                  <a:lnTo>
                    <a:pt x="2296753" y="101096"/>
                  </a:lnTo>
                  <a:lnTo>
                    <a:pt x="2275770" y="60514"/>
                  </a:lnTo>
                  <a:lnTo>
                    <a:pt x="2243773" y="28517"/>
                  </a:lnTo>
                  <a:lnTo>
                    <a:pt x="2203191" y="7534"/>
                  </a:lnTo>
                  <a:lnTo>
                    <a:pt x="2156460" y="0"/>
                  </a:lnTo>
                  <a:close/>
                </a:path>
              </a:pathLst>
            </a:custGeom>
            <a:solidFill>
              <a:srgbClr val="21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737093" y="1460880"/>
            <a:ext cx="2912745" cy="4378325"/>
            <a:chOff x="7737093" y="1460880"/>
            <a:chExt cx="2912745" cy="4378325"/>
          </a:xfrm>
        </p:grpSpPr>
        <p:sp>
          <p:nvSpPr>
            <p:cNvPr id="12" name="object 12"/>
            <p:cNvSpPr/>
            <p:nvPr/>
          </p:nvSpPr>
          <p:spPr>
            <a:xfrm>
              <a:off x="7746618" y="1470405"/>
              <a:ext cx="2893695" cy="4359275"/>
            </a:xfrm>
            <a:custGeom>
              <a:avLst/>
              <a:gdLst/>
              <a:ahLst/>
              <a:cxnLst/>
              <a:rect l="l" t="t" r="r" b="b"/>
              <a:pathLst>
                <a:path w="2893695" h="4359275">
                  <a:moveTo>
                    <a:pt x="394842" y="0"/>
                  </a:moveTo>
                  <a:lnTo>
                    <a:pt x="2433065" y="0"/>
                  </a:lnTo>
                  <a:lnTo>
                    <a:pt x="2475175" y="5706"/>
                  </a:lnTo>
                  <a:lnTo>
                    <a:pt x="2513739" y="21947"/>
                  </a:lnTo>
                  <a:lnTo>
                    <a:pt x="2547604" y="47402"/>
                  </a:lnTo>
                  <a:lnTo>
                    <a:pt x="2575616" y="80753"/>
                  </a:lnTo>
                  <a:lnTo>
                    <a:pt x="2596622" y="120679"/>
                  </a:lnTo>
                  <a:lnTo>
                    <a:pt x="2609469" y="165862"/>
                  </a:lnTo>
                  <a:lnTo>
                    <a:pt x="2612008" y="195580"/>
                  </a:lnTo>
                  <a:lnTo>
                    <a:pt x="2893567" y="195580"/>
                  </a:lnTo>
                  <a:lnTo>
                    <a:pt x="2893567" y="4358703"/>
                  </a:lnTo>
                  <a:lnTo>
                    <a:pt x="0" y="4358703"/>
                  </a:lnTo>
                  <a:lnTo>
                    <a:pt x="0" y="195580"/>
                  </a:lnTo>
                  <a:lnTo>
                    <a:pt x="215900" y="195580"/>
                  </a:lnTo>
                  <a:lnTo>
                    <a:pt x="218439" y="165862"/>
                  </a:lnTo>
                  <a:lnTo>
                    <a:pt x="231286" y="120679"/>
                  </a:lnTo>
                  <a:lnTo>
                    <a:pt x="252292" y="80753"/>
                  </a:lnTo>
                  <a:lnTo>
                    <a:pt x="280304" y="47402"/>
                  </a:lnTo>
                  <a:lnTo>
                    <a:pt x="314169" y="21947"/>
                  </a:lnTo>
                  <a:lnTo>
                    <a:pt x="352733" y="5706"/>
                  </a:lnTo>
                  <a:lnTo>
                    <a:pt x="394842" y="0"/>
                  </a:lnTo>
                  <a:close/>
                </a:path>
              </a:pathLst>
            </a:custGeom>
            <a:ln w="19050">
              <a:solidFill>
                <a:srgbClr val="21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06968" y="1516125"/>
              <a:ext cx="2304415" cy="295910"/>
            </a:xfrm>
            <a:custGeom>
              <a:avLst/>
              <a:gdLst/>
              <a:ahLst/>
              <a:cxnLst/>
              <a:rect l="l" t="t" r="r" b="b"/>
              <a:pathLst>
                <a:path w="2304415" h="295910">
                  <a:moveTo>
                    <a:pt x="2156459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7"/>
                  </a:lnTo>
                  <a:lnTo>
                    <a:pt x="7534" y="194511"/>
                  </a:lnTo>
                  <a:lnTo>
                    <a:pt x="28517" y="235086"/>
                  </a:lnTo>
                  <a:lnTo>
                    <a:pt x="60514" y="267102"/>
                  </a:lnTo>
                  <a:lnTo>
                    <a:pt x="101096" y="288109"/>
                  </a:lnTo>
                  <a:lnTo>
                    <a:pt x="147827" y="295656"/>
                  </a:lnTo>
                  <a:lnTo>
                    <a:pt x="2156459" y="295656"/>
                  </a:lnTo>
                  <a:lnTo>
                    <a:pt x="2203143" y="288109"/>
                  </a:lnTo>
                  <a:lnTo>
                    <a:pt x="2243718" y="267102"/>
                  </a:lnTo>
                  <a:lnTo>
                    <a:pt x="2275734" y="235086"/>
                  </a:lnTo>
                  <a:lnTo>
                    <a:pt x="2296741" y="194511"/>
                  </a:lnTo>
                  <a:lnTo>
                    <a:pt x="2304287" y="147827"/>
                  </a:lnTo>
                  <a:lnTo>
                    <a:pt x="2296741" y="101096"/>
                  </a:lnTo>
                  <a:lnTo>
                    <a:pt x="2275734" y="60514"/>
                  </a:lnTo>
                  <a:lnTo>
                    <a:pt x="2243718" y="28517"/>
                  </a:lnTo>
                  <a:lnTo>
                    <a:pt x="2203143" y="7534"/>
                  </a:lnTo>
                  <a:lnTo>
                    <a:pt x="2156459" y="0"/>
                  </a:lnTo>
                  <a:close/>
                </a:path>
              </a:pathLst>
            </a:custGeom>
            <a:solidFill>
              <a:srgbClr val="21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933067" y="1562557"/>
            <a:ext cx="811403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374390" algn="l"/>
                <a:tab pos="6372860" algn="l"/>
              </a:tabLst>
            </a:pP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4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50" b="1" spc="2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50" b="1" spc="3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M  </a:t>
            </a:r>
            <a:r>
              <a:rPr sz="1650" b="1" spc="8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4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4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1650" b="1" spc="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650" b="1" spc="22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spc="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44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50" b="1" spc="22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D  </a:t>
            </a:r>
            <a:r>
              <a:rPr sz="1650" b="1" spc="6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44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spc="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44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22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7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50" b="1" spc="22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5050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1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R  </a:t>
            </a:r>
            <a:r>
              <a:rPr sz="11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9729" y="1905000"/>
            <a:ext cx="2718435" cy="38309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84785" marR="195580" indent="-172720">
              <a:lnSpc>
                <a:spcPts val="1250"/>
              </a:lnSpc>
              <a:spcBef>
                <a:spcPts val="14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Three Corporate Sponsored Workshop slots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(audio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visual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included)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exhibit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booths,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endParaRPr sz="1050" dirty="0">
              <a:latin typeface="Times New Roman"/>
              <a:cs typeface="Times New Roman"/>
            </a:endParaRPr>
          </a:p>
          <a:p>
            <a:pPr marL="184785" marR="233045">
              <a:lnSpc>
                <a:spcPts val="1250"/>
              </a:lnSpc>
              <a:spcBef>
                <a:spcPts val="40"/>
              </a:spcBef>
            </a:pPr>
            <a:r>
              <a:rPr sz="1050" spc="-5" dirty="0">
                <a:latin typeface="Times New Roman"/>
                <a:cs typeface="Times New Roman"/>
              </a:rPr>
              <a:t>priority to purchase exhibition space and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choose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booth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location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(3X3 Sqm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each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both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size)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10" dirty="0">
                <a:latin typeface="Times New Roman"/>
                <a:cs typeface="Times New Roman"/>
              </a:rPr>
              <a:t>Four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registrations</a:t>
            </a:r>
            <a:endParaRPr sz="1050" dirty="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25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15" dirty="0">
                <a:latin typeface="Times New Roman"/>
                <a:cs typeface="Times New Roman"/>
              </a:rPr>
              <a:t>Logo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website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front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link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sponsorship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page,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social media and all offline printing materials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including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conference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backdrops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195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A4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color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advertisement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 the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endParaRPr sz="1050" dirty="0">
              <a:latin typeface="Times New Roman"/>
              <a:cs typeface="Times New Roman"/>
            </a:endParaRPr>
          </a:p>
          <a:p>
            <a:pPr marL="184785">
              <a:lnSpc>
                <a:spcPts val="1250"/>
              </a:lnSpc>
            </a:pPr>
            <a:r>
              <a:rPr sz="1050" spc="-10" dirty="0">
                <a:latin typeface="Times New Roman"/>
                <a:cs typeface="Times New Roman"/>
              </a:rPr>
              <a:t>Program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or</a:t>
            </a:r>
            <a:r>
              <a:rPr sz="1050" spc="-5" dirty="0">
                <a:latin typeface="Times New Roman"/>
                <a:cs typeface="Times New Roman"/>
              </a:rPr>
              <a:t> Book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of</a:t>
            </a:r>
            <a:r>
              <a:rPr sz="1050" spc="-5" dirty="0">
                <a:latin typeface="Times New Roman"/>
                <a:cs typeface="Times New Roman"/>
              </a:rPr>
              <a:t> Abstracts</a:t>
            </a:r>
            <a:endParaRPr sz="1050" dirty="0">
              <a:latin typeface="Times New Roman"/>
              <a:cs typeface="Times New Roman"/>
            </a:endParaRPr>
          </a:p>
          <a:p>
            <a:pPr marL="184785" marR="193040" indent="-172720">
              <a:lnSpc>
                <a:spcPts val="125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Three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inserts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provided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by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sponsor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 the </a:t>
            </a:r>
            <a:r>
              <a:rPr sz="1050" spc="-2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delegate</a:t>
            </a:r>
            <a:r>
              <a:rPr sz="1050" spc="-10" dirty="0">
                <a:latin typeface="Times New Roman"/>
                <a:cs typeface="Times New Roman"/>
              </a:rPr>
              <a:t> bags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post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Email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message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dirty="0">
                <a:latin typeface="Times New Roman"/>
                <a:cs typeface="Times New Roman"/>
              </a:rPr>
              <a:t>consented</a:t>
            </a:r>
          </a:p>
          <a:p>
            <a:pPr marL="184785" marR="261620">
              <a:lnSpc>
                <a:spcPts val="1250"/>
              </a:lnSpc>
              <a:spcBef>
                <a:spcPts val="45"/>
              </a:spcBef>
            </a:pPr>
            <a:r>
              <a:rPr sz="1050" spc="-5" dirty="0">
                <a:latin typeface="Times New Roman"/>
                <a:cs typeface="Times New Roman"/>
              </a:rPr>
              <a:t>congress registrants up to 60 </a:t>
            </a:r>
            <a:r>
              <a:rPr sz="1050" spc="-10" dirty="0">
                <a:latin typeface="Times New Roman"/>
                <a:cs typeface="Times New Roman"/>
              </a:rPr>
              <a:t>days </a:t>
            </a:r>
            <a:r>
              <a:rPr sz="1050" spc="-5" dirty="0">
                <a:latin typeface="Times New Roman"/>
                <a:cs typeface="Times New Roman"/>
              </a:rPr>
              <a:t>after the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 (content to be provided by the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sponsor)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25%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off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 cost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of </a:t>
            </a:r>
            <a:r>
              <a:rPr sz="1050" spc="-5" dirty="0">
                <a:latin typeface="Times New Roman"/>
                <a:cs typeface="Times New Roman"/>
              </a:rPr>
              <a:t>two additional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purchased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5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sponsorship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items</a:t>
            </a:r>
            <a:endParaRPr sz="1050" dirty="0">
              <a:latin typeface="Times New Roman"/>
              <a:cs typeface="Times New Roman"/>
            </a:endParaRPr>
          </a:p>
          <a:p>
            <a:pPr marL="184785" indent="-172720">
              <a:lnSpc>
                <a:spcPts val="125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20%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Waiver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Sponsorship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for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any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of our</a:t>
            </a:r>
          </a:p>
          <a:p>
            <a:pPr marL="184785" indent="-172720">
              <a:lnSpc>
                <a:spcPts val="1255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next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year</a:t>
            </a:r>
            <a:r>
              <a:rPr sz="1050" spc="-5" dirty="0">
                <a:latin typeface="Times New Roman"/>
                <a:cs typeface="Times New Roman"/>
              </a:rPr>
              <a:t> conferences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8464" y="1927352"/>
            <a:ext cx="2724785" cy="38309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785" indent="-172720">
              <a:lnSpc>
                <a:spcPts val="1255"/>
              </a:lnSpc>
              <a:spcBef>
                <a:spcPts val="9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Corporate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Sponsored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Workshop slot</a:t>
            </a:r>
            <a:endParaRPr sz="1050">
              <a:latin typeface="Times New Roman"/>
              <a:cs typeface="Times New Roman"/>
            </a:endParaRPr>
          </a:p>
          <a:p>
            <a:pPr marL="184785">
              <a:lnSpc>
                <a:spcPts val="1250"/>
              </a:lnSpc>
              <a:spcBef>
                <a:spcPts val="5"/>
              </a:spcBef>
            </a:pPr>
            <a:r>
              <a:rPr sz="1050" spc="-5" dirty="0">
                <a:latin typeface="Times New Roman"/>
                <a:cs typeface="Times New Roman"/>
              </a:rPr>
              <a:t>(audio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visual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included)</a:t>
            </a:r>
            <a:endParaRPr sz="1050">
              <a:latin typeface="Times New Roman"/>
              <a:cs typeface="Times New Roman"/>
            </a:endParaRPr>
          </a:p>
          <a:p>
            <a:pPr marL="184785" marR="669925" indent="-172720">
              <a:lnSpc>
                <a:spcPts val="1250"/>
              </a:lnSpc>
              <a:spcBef>
                <a:spcPts val="4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opportunity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dirty="0">
                <a:latin typeface="Times New Roman"/>
                <a:cs typeface="Times New Roman"/>
              </a:rPr>
              <a:t>sponsor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5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Poster </a:t>
            </a:r>
            <a:r>
              <a:rPr sz="1050" spc="-2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Presentation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Awards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exhibit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booth,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endParaRPr sz="1050">
              <a:latin typeface="Times New Roman"/>
              <a:cs typeface="Times New Roman"/>
            </a:endParaRPr>
          </a:p>
          <a:p>
            <a:pPr marL="184785" marR="147955">
              <a:lnSpc>
                <a:spcPts val="1250"/>
              </a:lnSpc>
              <a:spcBef>
                <a:spcPts val="45"/>
              </a:spcBef>
            </a:pPr>
            <a:r>
              <a:rPr sz="1050" spc="-5" dirty="0">
                <a:latin typeface="Times New Roman"/>
                <a:cs typeface="Times New Roman"/>
              </a:rPr>
              <a:t>priority to purchase exhibition space and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choose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booth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location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(Booth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size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3X3 </a:t>
            </a:r>
            <a:r>
              <a:rPr sz="1050" spc="-10" dirty="0">
                <a:latin typeface="Times New Roman"/>
                <a:cs typeface="Times New Roman"/>
              </a:rPr>
              <a:t>Sqm)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registrations</a:t>
            </a:r>
            <a:endParaRPr sz="1050">
              <a:latin typeface="Times New Roman"/>
              <a:cs typeface="Times New Roman"/>
            </a:endParaRPr>
          </a:p>
          <a:p>
            <a:pPr marL="184785" marR="11430" indent="-172720">
              <a:lnSpc>
                <a:spcPct val="991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15" dirty="0">
                <a:latin typeface="Times New Roman"/>
                <a:cs typeface="Times New Roman"/>
              </a:rPr>
              <a:t>Logo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website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front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link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sponsorship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page,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social media and all offline printing materials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including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conference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backdrops</a:t>
            </a:r>
            <a:endParaRPr sz="105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250"/>
              </a:lnSpc>
              <a:spcBef>
                <a:spcPts val="4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 A4 color advertisement in the congress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Program </a:t>
            </a:r>
            <a:r>
              <a:rPr sz="1050" dirty="0">
                <a:latin typeface="Times New Roman"/>
                <a:cs typeface="Times New Roman"/>
              </a:rPr>
              <a:t>or </a:t>
            </a:r>
            <a:r>
              <a:rPr sz="1050" spc="-5" dirty="0">
                <a:latin typeface="Times New Roman"/>
                <a:cs typeface="Times New Roman"/>
              </a:rPr>
              <a:t>Book </a:t>
            </a:r>
            <a:r>
              <a:rPr sz="1050" dirty="0">
                <a:latin typeface="Times New Roman"/>
                <a:cs typeface="Times New Roman"/>
              </a:rPr>
              <a:t>of </a:t>
            </a:r>
            <a:r>
              <a:rPr sz="1050" spc="-5" dirty="0">
                <a:latin typeface="Times New Roman"/>
                <a:cs typeface="Times New Roman"/>
              </a:rPr>
              <a:t>Abstracts (excluding cover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pages)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inserts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provided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by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sponsor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</a:t>
            </a:r>
            <a:endParaRPr sz="1050">
              <a:latin typeface="Times New Roman"/>
              <a:cs typeface="Times New Roman"/>
            </a:endParaRPr>
          </a:p>
          <a:p>
            <a:pPr marL="184785">
              <a:lnSpc>
                <a:spcPts val="1250"/>
              </a:lnSpc>
            </a:pP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delegate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bags</a:t>
            </a:r>
            <a:endParaRPr sz="1050">
              <a:latin typeface="Times New Roman"/>
              <a:cs typeface="Times New Roman"/>
            </a:endParaRPr>
          </a:p>
          <a:p>
            <a:pPr marL="184785" marR="28575" indent="-172720">
              <a:lnSpc>
                <a:spcPct val="991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 </a:t>
            </a:r>
            <a:r>
              <a:rPr sz="1050" dirty="0">
                <a:latin typeface="Times New Roman"/>
                <a:cs typeface="Times New Roman"/>
              </a:rPr>
              <a:t>post </a:t>
            </a:r>
            <a:r>
              <a:rPr sz="1050" spc="-5" dirty="0">
                <a:latin typeface="Times New Roman"/>
                <a:cs typeface="Times New Roman"/>
              </a:rPr>
              <a:t>congress </a:t>
            </a:r>
            <a:r>
              <a:rPr sz="1050" spc="-10" dirty="0">
                <a:latin typeface="Times New Roman"/>
                <a:cs typeface="Times New Roman"/>
              </a:rPr>
              <a:t>Email message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dirty="0">
                <a:latin typeface="Times New Roman"/>
                <a:cs typeface="Times New Roman"/>
              </a:rPr>
              <a:t>consented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 registrants up to 40 </a:t>
            </a:r>
            <a:r>
              <a:rPr sz="1050" spc="-10" dirty="0">
                <a:latin typeface="Times New Roman"/>
                <a:cs typeface="Times New Roman"/>
              </a:rPr>
              <a:t>days </a:t>
            </a:r>
            <a:r>
              <a:rPr sz="1050" spc="-5" dirty="0">
                <a:latin typeface="Times New Roman"/>
                <a:cs typeface="Times New Roman"/>
              </a:rPr>
              <a:t>after the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 (content to be provided by the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sponsor)</a:t>
            </a:r>
            <a:endParaRPr sz="1050">
              <a:latin typeface="Times New Roman"/>
              <a:cs typeface="Times New Roman"/>
            </a:endParaRPr>
          </a:p>
          <a:p>
            <a:pPr marL="184785" marR="240665" indent="-172720">
              <a:lnSpc>
                <a:spcPts val="1250"/>
              </a:lnSpc>
              <a:spcBef>
                <a:spcPts val="3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20% </a:t>
            </a:r>
            <a:r>
              <a:rPr sz="1050" spc="-10" dirty="0">
                <a:latin typeface="Times New Roman"/>
                <a:cs typeface="Times New Roman"/>
              </a:rPr>
              <a:t>Waiver </a:t>
            </a:r>
            <a:r>
              <a:rPr sz="1050" spc="-5" dirty="0">
                <a:latin typeface="Times New Roman"/>
                <a:cs typeface="Times New Roman"/>
              </a:rPr>
              <a:t>on Sponsorship for any </a:t>
            </a:r>
            <a:r>
              <a:rPr sz="1050" dirty="0">
                <a:latin typeface="Times New Roman"/>
                <a:cs typeface="Times New Roman"/>
              </a:rPr>
              <a:t>of our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next</a:t>
            </a:r>
            <a:r>
              <a:rPr sz="1050" spc="-10" dirty="0">
                <a:latin typeface="Times New Roman"/>
                <a:cs typeface="Times New Roman"/>
              </a:rPr>
              <a:t> year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conferences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36154" y="1938908"/>
            <a:ext cx="2724785" cy="2879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785" indent="-172720">
              <a:lnSpc>
                <a:spcPts val="1255"/>
              </a:lnSpc>
              <a:spcBef>
                <a:spcPts val="9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Two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registrations</a:t>
            </a:r>
            <a:endParaRPr sz="1050">
              <a:latin typeface="Times New Roman"/>
              <a:cs typeface="Times New Roman"/>
            </a:endParaRPr>
          </a:p>
          <a:p>
            <a:pPr marL="184785" marR="669925" indent="-172720">
              <a:lnSpc>
                <a:spcPts val="125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opportunity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dirty="0">
                <a:latin typeface="Times New Roman"/>
                <a:cs typeface="Times New Roman"/>
              </a:rPr>
              <a:t>sponsor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3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Poster </a:t>
            </a:r>
            <a:r>
              <a:rPr sz="1050" spc="-2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Presentation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Awards.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5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complimentary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exhibit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booth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priority</a:t>
            </a:r>
            <a:endParaRPr sz="1050">
              <a:latin typeface="Times New Roman"/>
              <a:cs typeface="Times New Roman"/>
            </a:endParaRPr>
          </a:p>
          <a:p>
            <a:pPr marL="184785" marR="63500">
              <a:lnSpc>
                <a:spcPts val="1250"/>
              </a:lnSpc>
              <a:spcBef>
                <a:spcPts val="45"/>
              </a:spcBef>
            </a:pPr>
            <a:r>
              <a:rPr sz="1050" spc="-5" dirty="0">
                <a:latin typeface="Times New Roman"/>
                <a:cs typeface="Times New Roman"/>
              </a:rPr>
              <a:t>to purchase exhibition space and choose </a:t>
            </a:r>
            <a:r>
              <a:rPr sz="1050" dirty="0">
                <a:latin typeface="Times New Roman"/>
                <a:cs typeface="Times New Roman"/>
              </a:rPr>
              <a:t>booth </a:t>
            </a:r>
            <a:r>
              <a:rPr sz="1050" spc="-254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location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(Booth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size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3X3 </a:t>
            </a:r>
            <a:r>
              <a:rPr sz="1050" spc="-10" dirty="0">
                <a:latin typeface="Times New Roman"/>
                <a:cs typeface="Times New Roman"/>
              </a:rPr>
              <a:t>Sqm)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15" dirty="0">
                <a:latin typeface="Times New Roman"/>
                <a:cs typeface="Times New Roman"/>
              </a:rPr>
              <a:t>Logo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website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front</a:t>
            </a:r>
            <a:endParaRPr sz="1050">
              <a:latin typeface="Times New Roman"/>
              <a:cs typeface="Times New Roman"/>
            </a:endParaRPr>
          </a:p>
          <a:p>
            <a:pPr marL="184785" marR="11430">
              <a:lnSpc>
                <a:spcPts val="1250"/>
              </a:lnSpc>
              <a:spcBef>
                <a:spcPts val="45"/>
              </a:spcBef>
            </a:pPr>
            <a:r>
              <a:rPr sz="1050" spc="-10" dirty="0">
                <a:latin typeface="Times New Roman"/>
                <a:cs typeface="Times New Roman"/>
              </a:rPr>
              <a:t>page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with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link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sponsorship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page,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recognition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social media and all offline printing materials 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including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conference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backdrops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A4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color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advertisement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 the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congress</a:t>
            </a:r>
            <a:endParaRPr sz="1050">
              <a:latin typeface="Times New Roman"/>
              <a:cs typeface="Times New Roman"/>
            </a:endParaRPr>
          </a:p>
          <a:p>
            <a:pPr marL="184785" marR="5080">
              <a:lnSpc>
                <a:spcPts val="1250"/>
              </a:lnSpc>
              <a:spcBef>
                <a:spcPts val="45"/>
              </a:spcBef>
            </a:pPr>
            <a:r>
              <a:rPr sz="1050" spc="-10" dirty="0">
                <a:latin typeface="Times New Roman"/>
                <a:cs typeface="Times New Roman"/>
              </a:rPr>
              <a:t>Program </a:t>
            </a:r>
            <a:r>
              <a:rPr sz="1050" dirty="0">
                <a:latin typeface="Times New Roman"/>
                <a:cs typeface="Times New Roman"/>
              </a:rPr>
              <a:t>or </a:t>
            </a:r>
            <a:r>
              <a:rPr sz="1050" spc="-5" dirty="0">
                <a:latin typeface="Times New Roman"/>
                <a:cs typeface="Times New Roman"/>
              </a:rPr>
              <a:t>Book </a:t>
            </a:r>
            <a:r>
              <a:rPr sz="1050" dirty="0">
                <a:latin typeface="Times New Roman"/>
                <a:cs typeface="Times New Roman"/>
              </a:rPr>
              <a:t>of </a:t>
            </a:r>
            <a:r>
              <a:rPr sz="1050" spc="-5" dirty="0">
                <a:latin typeface="Times New Roman"/>
                <a:cs typeface="Times New Roman"/>
              </a:rPr>
              <a:t>Abstracts (excluding cover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pages)</a:t>
            </a:r>
            <a:endParaRPr sz="1050">
              <a:latin typeface="Times New Roman"/>
              <a:cs typeface="Times New Roman"/>
            </a:endParaRPr>
          </a:p>
          <a:p>
            <a:pPr marL="184785" indent="-172720">
              <a:lnSpc>
                <a:spcPts val="12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insert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provided by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sponsor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the</a:t>
            </a:r>
            <a:endParaRPr sz="1050">
              <a:latin typeface="Times New Roman"/>
              <a:cs typeface="Times New Roman"/>
            </a:endParaRPr>
          </a:p>
          <a:p>
            <a:pPr marL="184785">
              <a:lnSpc>
                <a:spcPts val="1250"/>
              </a:lnSpc>
            </a:pPr>
            <a:r>
              <a:rPr sz="1050" spc="-5" dirty="0">
                <a:latin typeface="Times New Roman"/>
                <a:cs typeface="Times New Roman"/>
              </a:rPr>
              <a:t>congress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delegate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bags</a:t>
            </a:r>
            <a:endParaRPr sz="1050">
              <a:latin typeface="Times New Roman"/>
              <a:cs typeface="Times New Roman"/>
            </a:endParaRPr>
          </a:p>
          <a:p>
            <a:pPr marL="184785" marR="240665" indent="-172720">
              <a:lnSpc>
                <a:spcPts val="125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Times New Roman"/>
                <a:cs typeface="Times New Roman"/>
              </a:rPr>
              <a:t>10% </a:t>
            </a:r>
            <a:r>
              <a:rPr sz="1050" spc="-10" dirty="0">
                <a:latin typeface="Times New Roman"/>
                <a:cs typeface="Times New Roman"/>
              </a:rPr>
              <a:t>Waiver </a:t>
            </a:r>
            <a:r>
              <a:rPr sz="1050" spc="-5" dirty="0">
                <a:latin typeface="Times New Roman"/>
                <a:cs typeface="Times New Roman"/>
              </a:rPr>
              <a:t>on Sponsorship for any </a:t>
            </a:r>
            <a:r>
              <a:rPr sz="1050" dirty="0">
                <a:latin typeface="Times New Roman"/>
                <a:cs typeface="Times New Roman"/>
              </a:rPr>
              <a:t>of our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next</a:t>
            </a:r>
            <a:r>
              <a:rPr sz="1050" spc="-10" dirty="0">
                <a:latin typeface="Times New Roman"/>
                <a:cs typeface="Times New Roman"/>
              </a:rPr>
              <a:t> year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conferences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85800"/>
            <a:ext cx="8953500" cy="5378450"/>
          </a:xfrm>
          <a:custGeom>
            <a:avLst/>
            <a:gdLst/>
            <a:ahLst/>
            <a:cxnLst/>
            <a:rect l="l" t="t" r="r" b="b"/>
            <a:pathLst>
              <a:path w="8953500" h="5378450">
                <a:moveTo>
                  <a:pt x="0" y="5378196"/>
                </a:moveTo>
                <a:lnTo>
                  <a:pt x="8953398" y="5378196"/>
                </a:lnTo>
                <a:lnTo>
                  <a:pt x="8953398" y="0"/>
                </a:lnTo>
                <a:lnTo>
                  <a:pt x="0" y="0"/>
                </a:lnTo>
                <a:lnTo>
                  <a:pt x="0" y="5378196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69924" y="927988"/>
            <a:ext cx="7206615" cy="367665"/>
            <a:chOff x="1069924" y="927988"/>
            <a:chExt cx="7206615" cy="367665"/>
          </a:xfrm>
        </p:grpSpPr>
        <p:sp>
          <p:nvSpPr>
            <p:cNvPr id="5" name="object 5"/>
            <p:cNvSpPr/>
            <p:nvPr/>
          </p:nvSpPr>
          <p:spPr>
            <a:xfrm>
              <a:off x="1069924" y="927988"/>
              <a:ext cx="1899920" cy="361315"/>
            </a:xfrm>
            <a:custGeom>
              <a:avLst/>
              <a:gdLst/>
              <a:ahLst/>
              <a:cxnLst/>
              <a:rect l="l" t="t" r="r" b="b"/>
              <a:pathLst>
                <a:path w="1899920" h="361315">
                  <a:moveTo>
                    <a:pt x="1718995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1899462" y="360934"/>
                  </a:lnTo>
                  <a:lnTo>
                    <a:pt x="1899462" y="180466"/>
                  </a:lnTo>
                  <a:lnTo>
                    <a:pt x="1893009" y="132482"/>
                  </a:lnTo>
                  <a:lnTo>
                    <a:pt x="1874801" y="89370"/>
                  </a:lnTo>
                  <a:lnTo>
                    <a:pt x="1846567" y="52847"/>
                  </a:lnTo>
                  <a:lnTo>
                    <a:pt x="1810035" y="24633"/>
                  </a:lnTo>
                  <a:lnTo>
                    <a:pt x="1766935" y="6444"/>
                  </a:lnTo>
                  <a:lnTo>
                    <a:pt x="1718995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924" y="1288922"/>
              <a:ext cx="7206615" cy="0"/>
            </a:xfrm>
            <a:custGeom>
              <a:avLst/>
              <a:gdLst/>
              <a:ahLst/>
              <a:cxnLst/>
              <a:rect l="l" t="t" r="r" b="b"/>
              <a:pathLst>
                <a:path w="7206615">
                  <a:moveTo>
                    <a:pt x="0" y="0"/>
                  </a:moveTo>
                  <a:lnTo>
                    <a:pt x="7206030" y="0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8892" y="997965"/>
            <a:ext cx="5132070" cy="1556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complimentary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registrations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exhibit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booth</a:t>
            </a:r>
            <a:r>
              <a:rPr sz="1200" spc="-5" dirty="0">
                <a:latin typeface="Times New Roman"/>
                <a:cs typeface="Times New Roman"/>
              </a:rPr>
              <a:t> (Booth</a:t>
            </a:r>
            <a:r>
              <a:rPr sz="1200" dirty="0">
                <a:latin typeface="Times New Roman"/>
                <a:cs typeface="Times New Roman"/>
              </a:rPr>
              <a:t> size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3X3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Sqm)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recognition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website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 </a:t>
            </a:r>
            <a:r>
              <a:rPr sz="1200" spc="-5" dirty="0">
                <a:latin typeface="Times New Roman"/>
                <a:cs typeface="Times New Roman"/>
              </a:rPr>
              <a:t>offline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&amp;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platforms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speaking/workshop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slot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insert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provided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sponsor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delegate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bags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Times New Roman"/>
                <a:cs typeface="Times New Roman"/>
              </a:rPr>
              <a:t>10%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Waiver</a:t>
            </a:r>
            <a:r>
              <a:rPr sz="1200" dirty="0">
                <a:latin typeface="Times New Roman"/>
                <a:cs typeface="Times New Roman"/>
              </a:rPr>
              <a:t> 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Sponsorship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any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our </a:t>
            </a:r>
            <a:r>
              <a:rPr sz="1200" dirty="0">
                <a:latin typeface="Times New Roman"/>
                <a:cs typeface="Times New Roman"/>
              </a:rPr>
              <a:t>next </a:t>
            </a:r>
            <a:r>
              <a:rPr sz="1200" spc="-15" dirty="0">
                <a:latin typeface="Times New Roman"/>
                <a:cs typeface="Times New Roman"/>
              </a:rPr>
              <a:t>year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63574" y="2842260"/>
            <a:ext cx="7212965" cy="374015"/>
            <a:chOff x="1063574" y="2842260"/>
            <a:chExt cx="7212965" cy="374015"/>
          </a:xfrm>
        </p:grpSpPr>
        <p:sp>
          <p:nvSpPr>
            <p:cNvPr id="9" name="object 9"/>
            <p:cNvSpPr/>
            <p:nvPr/>
          </p:nvSpPr>
          <p:spPr>
            <a:xfrm>
              <a:off x="1069924" y="2848610"/>
              <a:ext cx="2764790" cy="361315"/>
            </a:xfrm>
            <a:custGeom>
              <a:avLst/>
              <a:gdLst/>
              <a:ahLst/>
              <a:cxnLst/>
              <a:rect l="l" t="t" r="r" b="b"/>
              <a:pathLst>
                <a:path w="2764790" h="361314">
                  <a:moveTo>
                    <a:pt x="2584246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2764713" y="360934"/>
                  </a:lnTo>
                  <a:lnTo>
                    <a:pt x="2764713" y="180466"/>
                  </a:lnTo>
                  <a:lnTo>
                    <a:pt x="2758260" y="132482"/>
                  </a:lnTo>
                  <a:lnTo>
                    <a:pt x="2740052" y="89370"/>
                  </a:lnTo>
                  <a:lnTo>
                    <a:pt x="2711818" y="52847"/>
                  </a:lnTo>
                  <a:lnTo>
                    <a:pt x="2675286" y="24633"/>
                  </a:lnTo>
                  <a:lnTo>
                    <a:pt x="2632186" y="6444"/>
                  </a:lnTo>
                  <a:lnTo>
                    <a:pt x="2584246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9924" y="2848610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2584246" y="0"/>
                  </a:lnTo>
                  <a:lnTo>
                    <a:pt x="2632186" y="6444"/>
                  </a:lnTo>
                  <a:lnTo>
                    <a:pt x="2675286" y="24633"/>
                  </a:lnTo>
                  <a:lnTo>
                    <a:pt x="2711818" y="52847"/>
                  </a:lnTo>
                  <a:lnTo>
                    <a:pt x="2740052" y="89370"/>
                  </a:lnTo>
                  <a:lnTo>
                    <a:pt x="2758260" y="132482"/>
                  </a:lnTo>
                  <a:lnTo>
                    <a:pt x="2764713" y="180466"/>
                  </a:lnTo>
                  <a:lnTo>
                    <a:pt x="2764713" y="360934"/>
                  </a:lnTo>
                  <a:lnTo>
                    <a:pt x="0" y="360934"/>
                  </a:lnTo>
                  <a:lnTo>
                    <a:pt x="0" y="180466"/>
                  </a:lnTo>
                  <a:lnTo>
                    <a:pt x="6446" y="132482"/>
                  </a:lnTo>
                  <a:lnTo>
                    <a:pt x="24638" y="89370"/>
                  </a:lnTo>
                  <a:lnTo>
                    <a:pt x="52857" y="52847"/>
                  </a:lnTo>
                  <a:lnTo>
                    <a:pt x="89381" y="24633"/>
                  </a:lnTo>
                  <a:lnTo>
                    <a:pt x="132491" y="6444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4"/>
                  </a:moveTo>
                  <a:lnTo>
                    <a:pt x="7206030" y="360934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32128" y="2918841"/>
            <a:ext cx="7200900" cy="1191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YA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200" spc="-25" dirty="0">
                <a:latin typeface="Times New Roman"/>
                <a:cs typeface="Times New Roman"/>
              </a:rPr>
              <a:t>Want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company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attendee?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Then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lanyard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sponsorship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Lanyards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(also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as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neck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cords)</a:t>
            </a:r>
            <a:r>
              <a:rPr sz="1200" dirty="0">
                <a:latin typeface="Times New Roman"/>
                <a:cs typeface="Times New Roman"/>
              </a:rPr>
              <a:t> hold </a:t>
            </a:r>
            <a:r>
              <a:rPr sz="1200" spc="-5" dirty="0">
                <a:latin typeface="Times New Roman"/>
                <a:cs typeface="Times New Roman"/>
              </a:rPr>
              <a:t>each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name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badge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constantly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visible.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Benefits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include: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One-color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lanyard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distributed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meeting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63574" y="4393184"/>
            <a:ext cx="7212965" cy="374015"/>
            <a:chOff x="1063574" y="4393184"/>
            <a:chExt cx="7212965" cy="374015"/>
          </a:xfrm>
        </p:grpSpPr>
        <p:sp>
          <p:nvSpPr>
            <p:cNvPr id="13" name="object 13"/>
            <p:cNvSpPr/>
            <p:nvPr/>
          </p:nvSpPr>
          <p:spPr>
            <a:xfrm>
              <a:off x="1069924" y="4399534"/>
              <a:ext cx="3614420" cy="361315"/>
            </a:xfrm>
            <a:custGeom>
              <a:avLst/>
              <a:gdLst/>
              <a:ahLst/>
              <a:cxnLst/>
              <a:rect l="l" t="t" r="r" b="b"/>
              <a:pathLst>
                <a:path w="3614420" h="361314">
                  <a:moveTo>
                    <a:pt x="3433368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7"/>
                  </a:lnTo>
                  <a:lnTo>
                    <a:pt x="0" y="360934"/>
                  </a:lnTo>
                  <a:lnTo>
                    <a:pt x="3613835" y="360934"/>
                  </a:lnTo>
                  <a:lnTo>
                    <a:pt x="3613835" y="180467"/>
                  </a:lnTo>
                  <a:lnTo>
                    <a:pt x="3607391" y="132482"/>
                  </a:lnTo>
                  <a:lnTo>
                    <a:pt x="3589202" y="89370"/>
                  </a:lnTo>
                  <a:lnTo>
                    <a:pt x="3560987" y="52847"/>
                  </a:lnTo>
                  <a:lnTo>
                    <a:pt x="3524465" y="24633"/>
                  </a:lnTo>
                  <a:lnTo>
                    <a:pt x="3481353" y="6444"/>
                  </a:lnTo>
                  <a:lnTo>
                    <a:pt x="343336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9924" y="4399534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3433368" y="0"/>
                  </a:lnTo>
                  <a:lnTo>
                    <a:pt x="3481353" y="6444"/>
                  </a:lnTo>
                  <a:lnTo>
                    <a:pt x="3524465" y="24633"/>
                  </a:lnTo>
                  <a:lnTo>
                    <a:pt x="3560987" y="52847"/>
                  </a:lnTo>
                  <a:lnTo>
                    <a:pt x="3589202" y="89370"/>
                  </a:lnTo>
                  <a:lnTo>
                    <a:pt x="3607391" y="132482"/>
                  </a:lnTo>
                  <a:lnTo>
                    <a:pt x="3613835" y="180467"/>
                  </a:lnTo>
                  <a:lnTo>
                    <a:pt x="3613835" y="360934"/>
                  </a:lnTo>
                  <a:lnTo>
                    <a:pt x="0" y="360934"/>
                  </a:lnTo>
                  <a:lnTo>
                    <a:pt x="0" y="180467"/>
                  </a:lnTo>
                  <a:lnTo>
                    <a:pt x="6446" y="132482"/>
                  </a:lnTo>
                  <a:lnTo>
                    <a:pt x="24638" y="89370"/>
                  </a:lnTo>
                  <a:lnTo>
                    <a:pt x="52857" y="52847"/>
                  </a:lnTo>
                  <a:lnTo>
                    <a:pt x="89381" y="24633"/>
                  </a:lnTo>
                  <a:lnTo>
                    <a:pt x="132491" y="6444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4"/>
                  </a:moveTo>
                  <a:lnTo>
                    <a:pt x="7206030" y="360934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97305" y="4470272"/>
            <a:ext cx="3038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14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  </a:t>
            </a:r>
            <a:r>
              <a:rPr sz="14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2128" y="4950332"/>
            <a:ext cx="38055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One-color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bags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complimentary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meeting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all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days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639300" y="685800"/>
            <a:ext cx="1760220" cy="5378450"/>
          </a:xfrm>
          <a:custGeom>
            <a:avLst/>
            <a:gdLst/>
            <a:ahLst/>
            <a:cxnLst/>
            <a:rect l="l" t="t" r="r" b="b"/>
            <a:pathLst>
              <a:path w="1760220" h="5378450">
                <a:moveTo>
                  <a:pt x="1760093" y="0"/>
                </a:moveTo>
                <a:lnTo>
                  <a:pt x="0" y="0"/>
                </a:lnTo>
                <a:lnTo>
                  <a:pt x="0" y="5378196"/>
                </a:lnTo>
                <a:lnTo>
                  <a:pt x="1760093" y="5378196"/>
                </a:lnTo>
                <a:lnTo>
                  <a:pt x="1760093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368887" y="1108646"/>
            <a:ext cx="269304" cy="423209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81600" y="5638800"/>
            <a:ext cx="3973068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20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https://gastroenterology.insightconferences.com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endParaRPr lang="pt-BR" sz="1400" b="1" spc="-2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endParaRPr lang="pt-BR" sz="1400" b="1" spc="-20" dirty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241" y="729145"/>
            <a:ext cx="8953500" cy="5378450"/>
          </a:xfrm>
          <a:custGeom>
            <a:avLst/>
            <a:gdLst/>
            <a:ahLst/>
            <a:cxnLst/>
            <a:rect l="l" t="t" r="r" b="b"/>
            <a:pathLst>
              <a:path w="8953500" h="5378450">
                <a:moveTo>
                  <a:pt x="0" y="5378196"/>
                </a:moveTo>
                <a:lnTo>
                  <a:pt x="8953398" y="5378196"/>
                </a:lnTo>
                <a:lnTo>
                  <a:pt x="8953398" y="0"/>
                </a:lnTo>
                <a:lnTo>
                  <a:pt x="0" y="0"/>
                </a:lnTo>
                <a:lnTo>
                  <a:pt x="0" y="5378196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69924" y="927988"/>
            <a:ext cx="7206615" cy="367665"/>
            <a:chOff x="1069924" y="927988"/>
            <a:chExt cx="7206615" cy="367665"/>
          </a:xfrm>
        </p:grpSpPr>
        <p:sp>
          <p:nvSpPr>
            <p:cNvPr id="5" name="object 5"/>
            <p:cNvSpPr/>
            <p:nvPr/>
          </p:nvSpPr>
          <p:spPr>
            <a:xfrm>
              <a:off x="1069924" y="927988"/>
              <a:ext cx="3953510" cy="361315"/>
            </a:xfrm>
            <a:custGeom>
              <a:avLst/>
              <a:gdLst/>
              <a:ahLst/>
              <a:cxnLst/>
              <a:rect l="l" t="t" r="r" b="b"/>
              <a:pathLst>
                <a:path w="3953510" h="361315">
                  <a:moveTo>
                    <a:pt x="3772458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3952925" y="360934"/>
                  </a:lnTo>
                  <a:lnTo>
                    <a:pt x="3952925" y="180466"/>
                  </a:lnTo>
                  <a:lnTo>
                    <a:pt x="3946481" y="132482"/>
                  </a:lnTo>
                  <a:lnTo>
                    <a:pt x="3928292" y="89370"/>
                  </a:lnTo>
                  <a:lnTo>
                    <a:pt x="3900077" y="52847"/>
                  </a:lnTo>
                  <a:lnTo>
                    <a:pt x="3863555" y="24633"/>
                  </a:lnTo>
                  <a:lnTo>
                    <a:pt x="3820443" y="6444"/>
                  </a:lnTo>
                  <a:lnTo>
                    <a:pt x="377245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924" y="1288922"/>
              <a:ext cx="7206615" cy="0"/>
            </a:xfrm>
            <a:custGeom>
              <a:avLst/>
              <a:gdLst/>
              <a:ahLst/>
              <a:cxnLst/>
              <a:rect l="l" t="t" r="r" b="b"/>
              <a:pathLst>
                <a:path w="7206615">
                  <a:moveTo>
                    <a:pt x="0" y="0"/>
                  </a:moveTo>
                  <a:lnTo>
                    <a:pt x="7206030" y="0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063574" y="2842260"/>
            <a:ext cx="7212965" cy="374015"/>
            <a:chOff x="1063574" y="2842260"/>
            <a:chExt cx="7212965" cy="374015"/>
          </a:xfrm>
        </p:grpSpPr>
        <p:sp>
          <p:nvSpPr>
            <p:cNvPr id="8" name="object 8"/>
            <p:cNvSpPr/>
            <p:nvPr/>
          </p:nvSpPr>
          <p:spPr>
            <a:xfrm>
              <a:off x="1069924" y="2848610"/>
              <a:ext cx="3218180" cy="361315"/>
            </a:xfrm>
            <a:custGeom>
              <a:avLst/>
              <a:gdLst/>
              <a:ahLst/>
              <a:cxnLst/>
              <a:rect l="l" t="t" r="r" b="b"/>
              <a:pathLst>
                <a:path w="3218179" h="361314">
                  <a:moveTo>
                    <a:pt x="3037128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3217595" y="360934"/>
                  </a:lnTo>
                  <a:lnTo>
                    <a:pt x="3217595" y="180466"/>
                  </a:lnTo>
                  <a:lnTo>
                    <a:pt x="3211151" y="132482"/>
                  </a:lnTo>
                  <a:lnTo>
                    <a:pt x="3192962" y="89370"/>
                  </a:lnTo>
                  <a:lnTo>
                    <a:pt x="3164747" y="52847"/>
                  </a:lnTo>
                  <a:lnTo>
                    <a:pt x="3128225" y="24633"/>
                  </a:lnTo>
                  <a:lnTo>
                    <a:pt x="3085113" y="6444"/>
                  </a:lnTo>
                  <a:lnTo>
                    <a:pt x="303712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9924" y="2848610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3037128" y="0"/>
                  </a:lnTo>
                  <a:lnTo>
                    <a:pt x="3085113" y="6444"/>
                  </a:lnTo>
                  <a:lnTo>
                    <a:pt x="3128225" y="24633"/>
                  </a:lnTo>
                  <a:lnTo>
                    <a:pt x="3164747" y="52847"/>
                  </a:lnTo>
                  <a:lnTo>
                    <a:pt x="3192962" y="89370"/>
                  </a:lnTo>
                  <a:lnTo>
                    <a:pt x="3211151" y="132482"/>
                  </a:lnTo>
                  <a:lnTo>
                    <a:pt x="3217595" y="180466"/>
                  </a:lnTo>
                  <a:lnTo>
                    <a:pt x="3217595" y="360934"/>
                  </a:lnTo>
                  <a:lnTo>
                    <a:pt x="0" y="360934"/>
                  </a:lnTo>
                  <a:lnTo>
                    <a:pt x="0" y="180466"/>
                  </a:lnTo>
                  <a:lnTo>
                    <a:pt x="6446" y="132482"/>
                  </a:lnTo>
                  <a:lnTo>
                    <a:pt x="24638" y="89370"/>
                  </a:lnTo>
                  <a:lnTo>
                    <a:pt x="52857" y="52847"/>
                  </a:lnTo>
                  <a:lnTo>
                    <a:pt x="89381" y="24633"/>
                  </a:lnTo>
                  <a:lnTo>
                    <a:pt x="132491" y="6444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4"/>
                  </a:moveTo>
                  <a:lnTo>
                    <a:pt x="7206030" y="360934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32128" y="997965"/>
            <a:ext cx="8267065" cy="3112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01295" marR="5080" indent="-17272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dirty="0">
                <a:latin typeface="Times New Roman"/>
                <a:cs typeface="Times New Roman"/>
              </a:rPr>
              <a:t>This sponsorship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associates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organization’s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name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with</a:t>
            </a:r>
            <a:r>
              <a:rPr sz="1200" dirty="0">
                <a:latin typeface="Times New Roman"/>
                <a:cs typeface="Times New Roman"/>
              </a:rPr>
              <a:t>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high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profile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guest,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helps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speaker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fees,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travel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stipends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honoraria.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Though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Organizing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Committee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retains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responsibility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selecting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plenary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speakers,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sponsors will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apprised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group’s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interests.</a:t>
            </a:r>
            <a:endParaRPr sz="1200" dirty="0">
              <a:latin typeface="Times New Roman"/>
              <a:cs typeface="Times New Roman"/>
            </a:endParaRPr>
          </a:p>
          <a:p>
            <a:pPr marL="201295" indent="-17272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greet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speaker</a:t>
            </a:r>
            <a:endParaRPr sz="1200" dirty="0">
              <a:latin typeface="Times New Roman"/>
              <a:cs typeface="Times New Roman"/>
            </a:endParaRPr>
          </a:p>
          <a:p>
            <a:pPr marL="201295" indent="-17272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5" dirty="0">
                <a:latin typeface="Times New Roman"/>
                <a:cs typeface="Times New Roman"/>
              </a:rPr>
              <a:t>Acknowledgement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speaker’s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plenary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session</a:t>
            </a:r>
            <a:endParaRPr sz="1200" dirty="0">
              <a:latin typeface="Times New Roman"/>
              <a:cs typeface="Times New Roman"/>
            </a:endParaRPr>
          </a:p>
          <a:p>
            <a:pPr marL="201295" indent="-17272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plenary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session</a:t>
            </a:r>
            <a:endParaRPr sz="1200" dirty="0">
              <a:latin typeface="Times New Roman"/>
              <a:cs typeface="Times New Roman"/>
            </a:endParaRPr>
          </a:p>
          <a:p>
            <a:pPr marL="201295" indent="-17272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One-day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complimentary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meeting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Y  </a:t>
            </a:r>
            <a:r>
              <a:rPr sz="14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branded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pens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inclusion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satchels(Congress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also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reproduced)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branded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pads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inclusion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satchels(Congress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also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reproduced)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10" dirty="0">
                <a:latin typeface="Times New Roman"/>
                <a:cs typeface="Times New Roman"/>
              </a:rPr>
              <a:t>Logo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(subject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printing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deadlines)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15" dirty="0">
                <a:latin typeface="Times New Roman"/>
                <a:cs typeface="Times New Roman"/>
              </a:rPr>
              <a:t> Website</a:t>
            </a:r>
            <a:endParaRPr sz="12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63574" y="4254246"/>
            <a:ext cx="7212965" cy="374015"/>
            <a:chOff x="1063574" y="4254246"/>
            <a:chExt cx="7212965" cy="374015"/>
          </a:xfrm>
        </p:grpSpPr>
        <p:sp>
          <p:nvSpPr>
            <p:cNvPr id="12" name="object 12"/>
            <p:cNvSpPr/>
            <p:nvPr/>
          </p:nvSpPr>
          <p:spPr>
            <a:xfrm>
              <a:off x="1069924" y="4260596"/>
              <a:ext cx="3543300" cy="361315"/>
            </a:xfrm>
            <a:custGeom>
              <a:avLst/>
              <a:gdLst/>
              <a:ahLst/>
              <a:cxnLst/>
              <a:rect l="l" t="t" r="r" b="b"/>
              <a:pathLst>
                <a:path w="3543300" h="361314">
                  <a:moveTo>
                    <a:pt x="3362248" y="0"/>
                  </a:moveTo>
                  <a:lnTo>
                    <a:pt x="180467" y="0"/>
                  </a:lnTo>
                  <a:lnTo>
                    <a:pt x="132491" y="6453"/>
                  </a:lnTo>
                  <a:lnTo>
                    <a:pt x="89381" y="24661"/>
                  </a:lnTo>
                  <a:lnTo>
                    <a:pt x="52857" y="52895"/>
                  </a:lnTo>
                  <a:lnTo>
                    <a:pt x="24638" y="89426"/>
                  </a:lnTo>
                  <a:lnTo>
                    <a:pt x="6446" y="132526"/>
                  </a:lnTo>
                  <a:lnTo>
                    <a:pt x="0" y="180466"/>
                  </a:lnTo>
                  <a:lnTo>
                    <a:pt x="0" y="360933"/>
                  </a:lnTo>
                  <a:lnTo>
                    <a:pt x="3542715" y="360933"/>
                  </a:lnTo>
                  <a:lnTo>
                    <a:pt x="3542715" y="180466"/>
                  </a:lnTo>
                  <a:lnTo>
                    <a:pt x="3536271" y="132526"/>
                  </a:lnTo>
                  <a:lnTo>
                    <a:pt x="3518082" y="89426"/>
                  </a:lnTo>
                  <a:lnTo>
                    <a:pt x="3489867" y="52895"/>
                  </a:lnTo>
                  <a:lnTo>
                    <a:pt x="3453345" y="24661"/>
                  </a:lnTo>
                  <a:lnTo>
                    <a:pt x="3410233" y="6453"/>
                  </a:lnTo>
                  <a:lnTo>
                    <a:pt x="336224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9924" y="4260596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3362248" y="0"/>
                  </a:lnTo>
                  <a:lnTo>
                    <a:pt x="3410233" y="6453"/>
                  </a:lnTo>
                  <a:lnTo>
                    <a:pt x="3453345" y="24661"/>
                  </a:lnTo>
                  <a:lnTo>
                    <a:pt x="3489867" y="52895"/>
                  </a:lnTo>
                  <a:lnTo>
                    <a:pt x="3518082" y="89426"/>
                  </a:lnTo>
                  <a:lnTo>
                    <a:pt x="3536271" y="132526"/>
                  </a:lnTo>
                  <a:lnTo>
                    <a:pt x="3542715" y="180466"/>
                  </a:lnTo>
                  <a:lnTo>
                    <a:pt x="3542715" y="360933"/>
                  </a:lnTo>
                  <a:lnTo>
                    <a:pt x="0" y="360933"/>
                  </a:lnTo>
                  <a:lnTo>
                    <a:pt x="0" y="180466"/>
                  </a:lnTo>
                  <a:lnTo>
                    <a:pt x="6446" y="132526"/>
                  </a:lnTo>
                  <a:lnTo>
                    <a:pt x="24638" y="89426"/>
                  </a:lnTo>
                  <a:lnTo>
                    <a:pt x="52857" y="52895"/>
                  </a:lnTo>
                  <a:lnTo>
                    <a:pt x="89381" y="24661"/>
                  </a:lnTo>
                  <a:lnTo>
                    <a:pt x="132491" y="6453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3"/>
                  </a:moveTo>
                  <a:lnTo>
                    <a:pt x="7206030" y="360933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297305" y="4331334"/>
            <a:ext cx="30295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5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2128" y="4818075"/>
            <a:ext cx="75704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10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Morning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Tea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signage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(subject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printing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deadlines)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15" dirty="0">
                <a:latin typeface="Times New Roman"/>
                <a:cs typeface="Times New Roman"/>
              </a:rPr>
              <a:t> Website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place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company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provided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free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standing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pull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banners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exhibition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break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complimentary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meeting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all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days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692640" y="729145"/>
            <a:ext cx="1760220" cy="5378450"/>
          </a:xfrm>
          <a:custGeom>
            <a:avLst/>
            <a:gdLst/>
            <a:ahLst/>
            <a:cxnLst/>
            <a:rect l="l" t="t" r="r" b="b"/>
            <a:pathLst>
              <a:path w="1760220" h="5378450">
                <a:moveTo>
                  <a:pt x="1760093" y="0"/>
                </a:moveTo>
                <a:lnTo>
                  <a:pt x="0" y="0"/>
                </a:lnTo>
                <a:lnTo>
                  <a:pt x="0" y="5378196"/>
                </a:lnTo>
                <a:lnTo>
                  <a:pt x="1760093" y="5378196"/>
                </a:lnTo>
                <a:lnTo>
                  <a:pt x="1760093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368887" y="1557412"/>
            <a:ext cx="275332" cy="378332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62600" y="5758900"/>
            <a:ext cx="413003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20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https://gastroenterology.insightconferences.com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endParaRPr lang="pt-BR" sz="1400" b="1" spc="-2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endParaRPr lang="pt-BR" sz="1400" b="1" spc="-20" dirty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241" y="729183"/>
            <a:ext cx="8953500" cy="5378450"/>
          </a:xfrm>
          <a:custGeom>
            <a:avLst/>
            <a:gdLst/>
            <a:ahLst/>
            <a:cxnLst/>
            <a:rect l="l" t="t" r="r" b="b"/>
            <a:pathLst>
              <a:path w="8953500" h="5378450">
                <a:moveTo>
                  <a:pt x="0" y="5378196"/>
                </a:moveTo>
                <a:lnTo>
                  <a:pt x="8953398" y="5378196"/>
                </a:lnTo>
                <a:lnTo>
                  <a:pt x="8953398" y="0"/>
                </a:lnTo>
                <a:lnTo>
                  <a:pt x="0" y="0"/>
                </a:lnTo>
                <a:lnTo>
                  <a:pt x="0" y="5378196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69924" y="927988"/>
            <a:ext cx="7206615" cy="367665"/>
            <a:chOff x="1069924" y="927988"/>
            <a:chExt cx="7206615" cy="367665"/>
          </a:xfrm>
        </p:grpSpPr>
        <p:sp>
          <p:nvSpPr>
            <p:cNvPr id="5" name="object 5"/>
            <p:cNvSpPr/>
            <p:nvPr/>
          </p:nvSpPr>
          <p:spPr>
            <a:xfrm>
              <a:off x="1069924" y="927988"/>
              <a:ext cx="3953510" cy="361315"/>
            </a:xfrm>
            <a:custGeom>
              <a:avLst/>
              <a:gdLst/>
              <a:ahLst/>
              <a:cxnLst/>
              <a:rect l="l" t="t" r="r" b="b"/>
              <a:pathLst>
                <a:path w="3953510" h="361315">
                  <a:moveTo>
                    <a:pt x="3772458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3952925" y="360934"/>
                  </a:lnTo>
                  <a:lnTo>
                    <a:pt x="3952925" y="180466"/>
                  </a:lnTo>
                  <a:lnTo>
                    <a:pt x="3946481" y="132482"/>
                  </a:lnTo>
                  <a:lnTo>
                    <a:pt x="3928292" y="89370"/>
                  </a:lnTo>
                  <a:lnTo>
                    <a:pt x="3900077" y="52847"/>
                  </a:lnTo>
                  <a:lnTo>
                    <a:pt x="3863555" y="24633"/>
                  </a:lnTo>
                  <a:lnTo>
                    <a:pt x="3820443" y="6444"/>
                  </a:lnTo>
                  <a:lnTo>
                    <a:pt x="377245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924" y="1288922"/>
              <a:ext cx="7206615" cy="0"/>
            </a:xfrm>
            <a:custGeom>
              <a:avLst/>
              <a:gdLst/>
              <a:ahLst/>
              <a:cxnLst/>
              <a:rect l="l" t="t" r="r" b="b"/>
              <a:pathLst>
                <a:path w="7206615">
                  <a:moveTo>
                    <a:pt x="0" y="0"/>
                  </a:moveTo>
                  <a:lnTo>
                    <a:pt x="7206030" y="0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8892" y="997965"/>
            <a:ext cx="7570470" cy="1373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  </a:t>
            </a:r>
            <a:r>
              <a:rPr sz="14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/ 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  </a:t>
            </a:r>
            <a:r>
              <a:rPr sz="140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Lunch/Cocktail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signage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(subject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printing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deadlines)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15" dirty="0">
                <a:latin typeface="Times New Roman"/>
                <a:cs typeface="Times New Roman"/>
              </a:rPr>
              <a:t> Website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place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company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provided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free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standing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pull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banners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exhibition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break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dirty="0">
                <a:latin typeface="Times New Roman"/>
                <a:cs typeface="Times New Roman"/>
              </a:rPr>
              <a:t> complimentary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meeting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all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days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63574" y="2518155"/>
            <a:ext cx="7212965" cy="374015"/>
            <a:chOff x="1063574" y="2518155"/>
            <a:chExt cx="7212965" cy="374015"/>
          </a:xfrm>
        </p:grpSpPr>
        <p:sp>
          <p:nvSpPr>
            <p:cNvPr id="9" name="object 9"/>
            <p:cNvSpPr/>
            <p:nvPr/>
          </p:nvSpPr>
          <p:spPr>
            <a:xfrm>
              <a:off x="1069924" y="2524505"/>
              <a:ext cx="3756660" cy="361315"/>
            </a:xfrm>
            <a:custGeom>
              <a:avLst/>
              <a:gdLst/>
              <a:ahLst/>
              <a:cxnLst/>
              <a:rect l="l" t="t" r="r" b="b"/>
              <a:pathLst>
                <a:path w="3756660" h="361314">
                  <a:moveTo>
                    <a:pt x="3575608" y="0"/>
                  </a:moveTo>
                  <a:lnTo>
                    <a:pt x="180467" y="0"/>
                  </a:lnTo>
                  <a:lnTo>
                    <a:pt x="132491" y="6444"/>
                  </a:lnTo>
                  <a:lnTo>
                    <a:pt x="89381" y="24633"/>
                  </a:lnTo>
                  <a:lnTo>
                    <a:pt x="52857" y="52847"/>
                  </a:lnTo>
                  <a:lnTo>
                    <a:pt x="24638" y="89370"/>
                  </a:lnTo>
                  <a:lnTo>
                    <a:pt x="6446" y="132482"/>
                  </a:lnTo>
                  <a:lnTo>
                    <a:pt x="0" y="180467"/>
                  </a:lnTo>
                  <a:lnTo>
                    <a:pt x="0" y="360934"/>
                  </a:lnTo>
                  <a:lnTo>
                    <a:pt x="3756075" y="360934"/>
                  </a:lnTo>
                  <a:lnTo>
                    <a:pt x="3756075" y="180467"/>
                  </a:lnTo>
                  <a:lnTo>
                    <a:pt x="3749631" y="132482"/>
                  </a:lnTo>
                  <a:lnTo>
                    <a:pt x="3731442" y="89370"/>
                  </a:lnTo>
                  <a:lnTo>
                    <a:pt x="3703227" y="52847"/>
                  </a:lnTo>
                  <a:lnTo>
                    <a:pt x="3666705" y="24633"/>
                  </a:lnTo>
                  <a:lnTo>
                    <a:pt x="3623593" y="6444"/>
                  </a:lnTo>
                  <a:lnTo>
                    <a:pt x="357560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9924" y="2524505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3575608" y="0"/>
                  </a:lnTo>
                  <a:lnTo>
                    <a:pt x="3623593" y="6444"/>
                  </a:lnTo>
                  <a:lnTo>
                    <a:pt x="3666705" y="24633"/>
                  </a:lnTo>
                  <a:lnTo>
                    <a:pt x="3703227" y="52847"/>
                  </a:lnTo>
                  <a:lnTo>
                    <a:pt x="3731442" y="89370"/>
                  </a:lnTo>
                  <a:lnTo>
                    <a:pt x="3749631" y="132482"/>
                  </a:lnTo>
                  <a:lnTo>
                    <a:pt x="3756075" y="180467"/>
                  </a:lnTo>
                  <a:lnTo>
                    <a:pt x="3756075" y="360934"/>
                  </a:lnTo>
                  <a:lnTo>
                    <a:pt x="0" y="360934"/>
                  </a:lnTo>
                  <a:lnTo>
                    <a:pt x="0" y="180467"/>
                  </a:lnTo>
                  <a:lnTo>
                    <a:pt x="6446" y="132482"/>
                  </a:lnTo>
                  <a:lnTo>
                    <a:pt x="24638" y="89370"/>
                  </a:lnTo>
                  <a:lnTo>
                    <a:pt x="52857" y="52847"/>
                  </a:lnTo>
                  <a:lnTo>
                    <a:pt x="89381" y="24633"/>
                  </a:lnTo>
                  <a:lnTo>
                    <a:pt x="132491" y="6444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4"/>
                  </a:moveTo>
                  <a:lnTo>
                    <a:pt x="7206030" y="360934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63574" y="4254246"/>
            <a:ext cx="7212965" cy="374015"/>
            <a:chOff x="1063574" y="4254246"/>
            <a:chExt cx="7212965" cy="374015"/>
          </a:xfrm>
        </p:grpSpPr>
        <p:sp>
          <p:nvSpPr>
            <p:cNvPr id="12" name="object 12"/>
            <p:cNvSpPr/>
            <p:nvPr/>
          </p:nvSpPr>
          <p:spPr>
            <a:xfrm>
              <a:off x="1069924" y="4260596"/>
              <a:ext cx="2527300" cy="361315"/>
            </a:xfrm>
            <a:custGeom>
              <a:avLst/>
              <a:gdLst/>
              <a:ahLst/>
              <a:cxnLst/>
              <a:rect l="l" t="t" r="r" b="b"/>
              <a:pathLst>
                <a:path w="2527300" h="361314">
                  <a:moveTo>
                    <a:pt x="2346248" y="0"/>
                  </a:moveTo>
                  <a:lnTo>
                    <a:pt x="180467" y="0"/>
                  </a:lnTo>
                  <a:lnTo>
                    <a:pt x="132491" y="6453"/>
                  </a:lnTo>
                  <a:lnTo>
                    <a:pt x="89381" y="24661"/>
                  </a:lnTo>
                  <a:lnTo>
                    <a:pt x="52857" y="52895"/>
                  </a:lnTo>
                  <a:lnTo>
                    <a:pt x="24638" y="89426"/>
                  </a:lnTo>
                  <a:lnTo>
                    <a:pt x="6446" y="132526"/>
                  </a:lnTo>
                  <a:lnTo>
                    <a:pt x="0" y="180466"/>
                  </a:lnTo>
                  <a:lnTo>
                    <a:pt x="0" y="360933"/>
                  </a:lnTo>
                  <a:lnTo>
                    <a:pt x="2526715" y="360933"/>
                  </a:lnTo>
                  <a:lnTo>
                    <a:pt x="2526715" y="180466"/>
                  </a:lnTo>
                  <a:lnTo>
                    <a:pt x="2520271" y="132526"/>
                  </a:lnTo>
                  <a:lnTo>
                    <a:pt x="2502082" y="89426"/>
                  </a:lnTo>
                  <a:lnTo>
                    <a:pt x="2473867" y="52895"/>
                  </a:lnTo>
                  <a:lnTo>
                    <a:pt x="2437345" y="24661"/>
                  </a:lnTo>
                  <a:lnTo>
                    <a:pt x="2394233" y="6453"/>
                  </a:lnTo>
                  <a:lnTo>
                    <a:pt x="2346248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9924" y="4260596"/>
              <a:ext cx="7206615" cy="361315"/>
            </a:xfrm>
            <a:custGeom>
              <a:avLst/>
              <a:gdLst/>
              <a:ahLst/>
              <a:cxnLst/>
              <a:rect l="l" t="t" r="r" b="b"/>
              <a:pathLst>
                <a:path w="7206615" h="361314">
                  <a:moveTo>
                    <a:pt x="180467" y="0"/>
                  </a:moveTo>
                  <a:lnTo>
                    <a:pt x="2346248" y="0"/>
                  </a:lnTo>
                  <a:lnTo>
                    <a:pt x="2394233" y="6453"/>
                  </a:lnTo>
                  <a:lnTo>
                    <a:pt x="2437345" y="24661"/>
                  </a:lnTo>
                  <a:lnTo>
                    <a:pt x="2473867" y="52895"/>
                  </a:lnTo>
                  <a:lnTo>
                    <a:pt x="2502082" y="89426"/>
                  </a:lnTo>
                  <a:lnTo>
                    <a:pt x="2520271" y="132526"/>
                  </a:lnTo>
                  <a:lnTo>
                    <a:pt x="2526715" y="180466"/>
                  </a:lnTo>
                  <a:lnTo>
                    <a:pt x="2526715" y="360933"/>
                  </a:lnTo>
                  <a:lnTo>
                    <a:pt x="0" y="360933"/>
                  </a:lnTo>
                  <a:lnTo>
                    <a:pt x="0" y="180466"/>
                  </a:lnTo>
                  <a:lnTo>
                    <a:pt x="6446" y="132526"/>
                  </a:lnTo>
                  <a:lnTo>
                    <a:pt x="24638" y="89426"/>
                  </a:lnTo>
                  <a:lnTo>
                    <a:pt x="52857" y="52895"/>
                  </a:lnTo>
                  <a:lnTo>
                    <a:pt x="89381" y="24661"/>
                  </a:lnTo>
                  <a:lnTo>
                    <a:pt x="132491" y="6453"/>
                  </a:lnTo>
                  <a:lnTo>
                    <a:pt x="180467" y="0"/>
                  </a:lnTo>
                  <a:close/>
                </a:path>
                <a:path w="7206615" h="361314">
                  <a:moveTo>
                    <a:pt x="0" y="360933"/>
                  </a:moveTo>
                  <a:lnTo>
                    <a:pt x="7206030" y="360933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32128" y="2594863"/>
            <a:ext cx="8428355" cy="2980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4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5" dirty="0">
                <a:latin typeface="Times New Roman"/>
                <a:cs typeface="Times New Roman"/>
              </a:rPr>
              <a:t>(Tenure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period: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Execution)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Times New Roman"/>
                <a:cs typeface="Times New Roman"/>
              </a:rPr>
              <a:t>Rotating</a:t>
            </a:r>
            <a:r>
              <a:rPr sz="1200" spc="-5" dirty="0">
                <a:latin typeface="Times New Roman"/>
                <a:cs typeface="Times New Roman"/>
              </a:rPr>
              <a:t> sponsor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 </a:t>
            </a:r>
            <a:r>
              <a:rPr sz="1200" dirty="0">
                <a:latin typeface="Times New Roman"/>
                <a:cs typeface="Times New Roman"/>
              </a:rPr>
              <a:t>$350</a:t>
            </a: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General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$200</a:t>
            </a:r>
          </a:p>
          <a:p>
            <a:pPr marL="184785" marR="508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These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instantly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give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information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about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organization,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products/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any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information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you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desire.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information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will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featured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special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website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designated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exhibitor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information.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14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10" dirty="0">
                <a:latin typeface="Times New Roman"/>
                <a:cs typeface="Times New Roman"/>
              </a:rPr>
              <a:t>Logo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Link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corporate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website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website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and/or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related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Journal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website(s)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Recognition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final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proceedings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25" dirty="0">
                <a:latin typeface="Times New Roman"/>
                <a:cs typeface="Times New Roman"/>
              </a:rPr>
              <a:t>Verbal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recognition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Inaugural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Ceremony</a:t>
            </a: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take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over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interested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scientific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track(s)/sessions(s)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any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692640" y="729145"/>
            <a:ext cx="1760220" cy="5378450"/>
          </a:xfrm>
          <a:custGeom>
            <a:avLst/>
            <a:gdLst/>
            <a:ahLst/>
            <a:cxnLst/>
            <a:rect l="l" t="t" r="r" b="b"/>
            <a:pathLst>
              <a:path w="1760220" h="5378450">
                <a:moveTo>
                  <a:pt x="1760093" y="0"/>
                </a:moveTo>
                <a:lnTo>
                  <a:pt x="0" y="0"/>
                </a:lnTo>
                <a:lnTo>
                  <a:pt x="0" y="5378196"/>
                </a:lnTo>
                <a:lnTo>
                  <a:pt x="1760093" y="5378196"/>
                </a:lnTo>
                <a:lnTo>
                  <a:pt x="1760093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368887" y="1295400"/>
            <a:ext cx="269304" cy="378332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38800" y="5758900"/>
            <a:ext cx="405383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20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https://gastroenterology.insightconferences.com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endParaRPr lang="pt-BR" sz="1400" b="1" spc="-2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endParaRPr lang="pt-BR" sz="1400" b="1" spc="-20" dirty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241" y="729183"/>
            <a:ext cx="8953500" cy="5378450"/>
          </a:xfrm>
          <a:custGeom>
            <a:avLst/>
            <a:gdLst/>
            <a:ahLst/>
            <a:cxnLst/>
            <a:rect l="l" t="t" r="r" b="b"/>
            <a:pathLst>
              <a:path w="8953500" h="5378450">
                <a:moveTo>
                  <a:pt x="0" y="5378196"/>
                </a:moveTo>
                <a:lnTo>
                  <a:pt x="8953398" y="5378196"/>
                </a:lnTo>
                <a:lnTo>
                  <a:pt x="8953398" y="0"/>
                </a:lnTo>
                <a:lnTo>
                  <a:pt x="0" y="0"/>
                </a:lnTo>
                <a:lnTo>
                  <a:pt x="0" y="5378196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69924" y="934338"/>
            <a:ext cx="7206615" cy="361315"/>
            <a:chOff x="1069924" y="934338"/>
            <a:chExt cx="7206615" cy="361315"/>
          </a:xfrm>
        </p:grpSpPr>
        <p:sp>
          <p:nvSpPr>
            <p:cNvPr id="5" name="object 5"/>
            <p:cNvSpPr/>
            <p:nvPr/>
          </p:nvSpPr>
          <p:spPr>
            <a:xfrm>
              <a:off x="1069924" y="934338"/>
              <a:ext cx="3039110" cy="361315"/>
            </a:xfrm>
            <a:custGeom>
              <a:avLst/>
              <a:gdLst/>
              <a:ahLst/>
              <a:cxnLst/>
              <a:rect l="l" t="t" r="r" b="b"/>
              <a:pathLst>
                <a:path w="3039110" h="361315">
                  <a:moveTo>
                    <a:pt x="2858693" y="0"/>
                  </a:moveTo>
                  <a:lnTo>
                    <a:pt x="180454" y="0"/>
                  </a:lnTo>
                  <a:lnTo>
                    <a:pt x="132484" y="6453"/>
                  </a:lnTo>
                  <a:lnTo>
                    <a:pt x="89377" y="24661"/>
                  </a:lnTo>
                  <a:lnTo>
                    <a:pt x="52855" y="52895"/>
                  </a:lnTo>
                  <a:lnTo>
                    <a:pt x="24638" y="89426"/>
                  </a:lnTo>
                  <a:lnTo>
                    <a:pt x="6446" y="132526"/>
                  </a:lnTo>
                  <a:lnTo>
                    <a:pt x="0" y="180466"/>
                  </a:lnTo>
                  <a:lnTo>
                    <a:pt x="0" y="360934"/>
                  </a:lnTo>
                  <a:lnTo>
                    <a:pt x="3039033" y="360934"/>
                  </a:lnTo>
                  <a:lnTo>
                    <a:pt x="3039033" y="180466"/>
                  </a:lnTo>
                  <a:lnTo>
                    <a:pt x="3032589" y="132526"/>
                  </a:lnTo>
                  <a:lnTo>
                    <a:pt x="3014405" y="89426"/>
                  </a:lnTo>
                  <a:lnTo>
                    <a:pt x="2986201" y="52895"/>
                  </a:lnTo>
                  <a:lnTo>
                    <a:pt x="2949701" y="24661"/>
                  </a:lnTo>
                  <a:lnTo>
                    <a:pt x="2906624" y="6453"/>
                  </a:lnTo>
                  <a:lnTo>
                    <a:pt x="2858693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924" y="1288922"/>
              <a:ext cx="7206615" cy="0"/>
            </a:xfrm>
            <a:custGeom>
              <a:avLst/>
              <a:gdLst/>
              <a:ahLst/>
              <a:cxnLst/>
              <a:rect l="l" t="t" r="r" b="b"/>
              <a:pathLst>
                <a:path w="7206615">
                  <a:moveTo>
                    <a:pt x="0" y="0"/>
                  </a:moveTo>
                  <a:lnTo>
                    <a:pt x="7206030" y="0"/>
                  </a:lnTo>
                </a:path>
              </a:pathLst>
            </a:custGeom>
            <a:ln w="12700">
              <a:solidFill>
                <a:srgbClr val="333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8892" y="997965"/>
            <a:ext cx="7665720" cy="2287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  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Advertisement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banner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products/services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respective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webpage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till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Display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paraphernalia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around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space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required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workshop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events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Registered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Organization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will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displayed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respective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webpage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with</a:t>
            </a:r>
            <a:r>
              <a:rPr sz="1200" dirty="0">
                <a:latin typeface="Times New Roman"/>
                <a:cs typeface="Times New Roman"/>
              </a:rPr>
              <a:t> 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statement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“supported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by”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Registered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Organization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symposium/exhibit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stall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Complimentary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pass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Full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waiver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two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research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articles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which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published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journal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complimentary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pass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15-minute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presentation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slot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will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given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first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conference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Special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Group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discount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your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staffs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Special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offers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student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accompanying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his/her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professor.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92640" y="729145"/>
            <a:ext cx="1760220" cy="5378450"/>
          </a:xfrm>
          <a:custGeom>
            <a:avLst/>
            <a:gdLst/>
            <a:ahLst/>
            <a:cxnLst/>
            <a:rect l="l" t="t" r="r" b="b"/>
            <a:pathLst>
              <a:path w="1760220" h="5378450">
                <a:moveTo>
                  <a:pt x="1760093" y="0"/>
                </a:moveTo>
                <a:lnTo>
                  <a:pt x="0" y="0"/>
                </a:lnTo>
                <a:lnTo>
                  <a:pt x="0" y="5378196"/>
                </a:lnTo>
                <a:lnTo>
                  <a:pt x="1760093" y="5378196"/>
                </a:lnTo>
                <a:lnTo>
                  <a:pt x="1760093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368887" y="1295400"/>
            <a:ext cx="269304" cy="378332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0200" y="5758900"/>
            <a:ext cx="404926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1400" b="1" spc="-20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https://gastroenterology.insightconferences.com</a:t>
            </a:r>
            <a:r>
              <a:rPr lang="pt-BR" sz="1400" b="1" spc="-20" dirty="0" smtClean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endParaRPr lang="pt-BR" sz="1400" b="1" spc="-20" dirty="0" smtClean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endParaRPr lang="pt-BR" sz="1400" b="1" spc="-20" dirty="0"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8892" y="4650247"/>
            <a:ext cx="3579495" cy="913712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5"/>
              </a:spcBef>
            </a:pPr>
            <a:r>
              <a:rPr lang="en-US" sz="1200" b="1" spc="-5" dirty="0" smtClean="0">
                <a:latin typeface="Times New Roman"/>
                <a:cs typeface="Times New Roman"/>
              </a:rPr>
              <a:t>Ellyse Brindle</a:t>
            </a:r>
          </a:p>
          <a:p>
            <a:pPr marL="12700" marR="5080">
              <a:lnSpc>
                <a:spcPct val="100000"/>
              </a:lnSpc>
              <a:spcBef>
                <a:spcPts val="305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Program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Manager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|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lang="en-US" sz="1200" spc="-10" dirty="0">
                <a:latin typeface="Times New Roman"/>
                <a:cs typeface="Times New Roman"/>
              </a:rPr>
              <a:t>GASTROENTEROLOGY 2024</a:t>
            </a:r>
          </a:p>
          <a:p>
            <a:pPr marL="12700" marR="5080">
              <a:lnSpc>
                <a:spcPct val="100000"/>
              </a:lnSpc>
              <a:spcBef>
                <a:spcPts val="305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Conference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Series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LLC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Ltd</a:t>
            </a:r>
            <a:endParaRPr lang="en-US" sz="1200" spc="-1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05"/>
              </a:spcBef>
            </a:pPr>
            <a:r>
              <a:rPr lang="en-US" sz="1200" spc="-10" dirty="0" smtClean="0">
                <a:latin typeface="Times New Roman"/>
                <a:cs typeface="Times New Roman"/>
              </a:rPr>
              <a:t>35 Ruddlesway, Windsor, Berkshire, SL4 5SF</a:t>
            </a:r>
            <a:endParaRPr sz="1200" spc="-1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30415" y="722756"/>
          <a:ext cx="8956040" cy="5371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220"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b="1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spc="5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E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Elite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10,000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Gold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7,500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Silver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5,000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Exhibition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2,500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0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Cocktail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3,000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Coffee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Break 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0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Conference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Delegate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Bag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Conference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Book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Media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Partner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Partner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(Publication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Benefits)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Keynote 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2,000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Stationary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Items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(per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item)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Lanyard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(also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known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neck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cords)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299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20"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E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Outside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back cover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1,200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Inside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front cover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800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Inside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back cover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700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page 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600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1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Half page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page (B/W)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Half page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(B/W)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$400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41" y="304177"/>
            <a:ext cx="2301621" cy="255511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9692640" y="703618"/>
            <a:ext cx="1760220" cy="5403850"/>
          </a:xfrm>
          <a:custGeom>
            <a:avLst/>
            <a:gdLst/>
            <a:ahLst/>
            <a:cxnLst/>
            <a:rect l="l" t="t" r="r" b="b"/>
            <a:pathLst>
              <a:path w="1760220" h="5403850">
                <a:moveTo>
                  <a:pt x="1760093" y="0"/>
                </a:moveTo>
                <a:lnTo>
                  <a:pt x="0" y="0"/>
                </a:lnTo>
                <a:lnTo>
                  <a:pt x="0" y="5403723"/>
                </a:lnTo>
                <a:lnTo>
                  <a:pt x="1760093" y="5403723"/>
                </a:lnTo>
                <a:lnTo>
                  <a:pt x="1760093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439400" y="1590078"/>
            <a:ext cx="269304" cy="363092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GASTROENTEROLOGY 2024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1400</Words>
  <Application>Microsoft Office PowerPoint</Application>
  <PresentationFormat>Widescreen</PresentationFormat>
  <Paragraphs>173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Black</vt:lpstr>
      <vt:lpstr>Arial MT</vt:lpstr>
      <vt:lpstr>Calibri</vt:lpstr>
      <vt:lpstr>Times New Roman</vt:lpstr>
      <vt:lpstr>Office Theme</vt:lpstr>
      <vt:lpstr>Sponsorship Brochure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Raman</dc:creator>
  <cp:lastModifiedBy>Hitesh Vashist</cp:lastModifiedBy>
  <cp:revision>43</cp:revision>
  <dcterms:created xsi:type="dcterms:W3CDTF">2022-02-17T11:02:27Z</dcterms:created>
  <dcterms:modified xsi:type="dcterms:W3CDTF">2024-01-24T11:54:04Z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2022-02-17T00:00:00Z</vt:filetime>
  </property>
</Properties>
</file>