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756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BF41C2-C63E-4780-9752-69D7C38A7B03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0FF550-119A-4F3E-B7CD-8F16B183D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438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0FF550-119A-4F3E-B7CD-8F16B183DDE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909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7997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1056132" y="836675"/>
            <a:ext cx="8927465" cy="5184775"/>
          </a:xfrm>
          <a:custGeom>
            <a:avLst/>
            <a:gdLst/>
            <a:ahLst/>
            <a:cxnLst/>
            <a:rect l="l" t="t" r="r" b="b"/>
            <a:pathLst>
              <a:path w="8927465" h="5184775">
                <a:moveTo>
                  <a:pt x="8927465" y="0"/>
                </a:moveTo>
                <a:lnTo>
                  <a:pt x="0" y="0"/>
                </a:lnTo>
                <a:lnTo>
                  <a:pt x="0" y="5184521"/>
                </a:lnTo>
                <a:lnTo>
                  <a:pt x="8927465" y="5184521"/>
                </a:lnTo>
                <a:lnTo>
                  <a:pt x="8927465" y="0"/>
                </a:lnTo>
                <a:close/>
              </a:path>
            </a:pathLst>
          </a:custGeom>
          <a:solidFill>
            <a:srgbClr val="FFFFFF">
              <a:alpha val="8313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768858" y="549401"/>
            <a:ext cx="10655300" cy="5760720"/>
          </a:xfrm>
          <a:custGeom>
            <a:avLst/>
            <a:gdLst/>
            <a:ahLst/>
            <a:cxnLst/>
            <a:rect l="l" t="t" r="r" b="b"/>
            <a:pathLst>
              <a:path w="10655300" h="5760720">
                <a:moveTo>
                  <a:pt x="0" y="5760720"/>
                </a:moveTo>
                <a:lnTo>
                  <a:pt x="10655300" y="5760720"/>
                </a:lnTo>
                <a:lnTo>
                  <a:pt x="10655300" y="0"/>
                </a:lnTo>
                <a:lnTo>
                  <a:pt x="0" y="0"/>
                </a:lnTo>
                <a:lnTo>
                  <a:pt x="0" y="5760720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487424" y="1124711"/>
            <a:ext cx="2263140" cy="24841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47620" y="1576289"/>
            <a:ext cx="7096759" cy="12579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astroenterologycongress@meetingsnexpo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astroenterology.insightconferences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hyperlink" Target="https://neurorehabilitation.conferenceseries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47620" y="1576289"/>
            <a:ext cx="7096759" cy="1065676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571500" algn="ctr">
              <a:lnSpc>
                <a:spcPct val="100000"/>
              </a:lnSpc>
              <a:spcBef>
                <a:spcPts val="630"/>
              </a:spcBef>
            </a:pPr>
            <a:r>
              <a:rPr lang="en-US" sz="3200" dirty="0"/>
              <a:t>24th International Conference on</a:t>
            </a:r>
            <a:br>
              <a:rPr lang="en-US" sz="3200" dirty="0"/>
            </a:br>
            <a:r>
              <a:rPr lang="en-US" sz="3200" dirty="0" smtClean="0"/>
              <a:t>Gastroenterology </a:t>
            </a:r>
            <a:r>
              <a:rPr lang="en-US" sz="3200" dirty="0"/>
              <a:t>and Hepatology</a:t>
            </a:r>
            <a:endParaRPr sz="3200"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3505200" y="2971800"/>
            <a:ext cx="4953000" cy="3082895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44450" marR="34925" algn="ctr">
              <a:lnSpc>
                <a:spcPts val="2000"/>
              </a:lnSpc>
              <a:spcBef>
                <a:spcPts val="300"/>
              </a:spcBef>
            </a:pPr>
            <a:r>
              <a:rPr lang="en-US" b="1" spc="-5" dirty="0" smtClean="0">
                <a:latin typeface="Times New Roman"/>
                <a:cs typeface="Times New Roman"/>
              </a:rPr>
              <a:t>August 22-23, </a:t>
            </a:r>
            <a:r>
              <a:rPr lang="en-US" b="1" spc="-5" dirty="0" smtClean="0">
                <a:latin typeface="Times New Roman"/>
                <a:cs typeface="Times New Roman"/>
              </a:rPr>
              <a:t>2024 </a:t>
            </a:r>
            <a:r>
              <a:rPr lang="en-US" b="1" spc="-5" dirty="0" smtClean="0">
                <a:latin typeface="Times New Roman"/>
                <a:cs typeface="Times New Roman"/>
              </a:rPr>
              <a:t>Berlin</a:t>
            </a:r>
            <a:r>
              <a:rPr lang="en-US" b="1" spc="-5" dirty="0" smtClean="0">
                <a:latin typeface="Times New Roman"/>
                <a:cs typeface="Times New Roman"/>
              </a:rPr>
              <a:t>, Germany</a:t>
            </a:r>
            <a:endParaRPr lang="en-US" b="1" spc="-5" dirty="0" smtClean="0">
              <a:latin typeface="Times New Roman"/>
              <a:cs typeface="Times New Roman"/>
            </a:endParaRPr>
          </a:p>
          <a:p>
            <a:pPr marL="44450" marR="34925" algn="ctr">
              <a:lnSpc>
                <a:spcPts val="2000"/>
              </a:lnSpc>
              <a:spcBef>
                <a:spcPts val="300"/>
              </a:spcBef>
            </a:pPr>
            <a:r>
              <a:rPr sz="1800" b="1" spc="-5" dirty="0" smtClean="0">
                <a:solidFill>
                  <a:srgbClr val="333D50"/>
                </a:solidFill>
                <a:latin typeface="Times New Roman"/>
                <a:cs typeface="Times New Roman"/>
              </a:rPr>
              <a:t>Theme</a:t>
            </a:r>
            <a:r>
              <a:rPr sz="1800" b="1" spc="-5" dirty="0">
                <a:solidFill>
                  <a:srgbClr val="333D50"/>
                </a:solidFill>
                <a:latin typeface="Times New Roman"/>
                <a:cs typeface="Times New Roman"/>
              </a:rPr>
              <a:t>:</a:t>
            </a:r>
            <a:endParaRPr sz="1800" dirty="0">
              <a:latin typeface="Times New Roman"/>
              <a:cs typeface="Times New Roman"/>
            </a:endParaRPr>
          </a:p>
          <a:p>
            <a:pPr marL="344805" algn="ctr">
              <a:lnSpc>
                <a:spcPts val="1830"/>
              </a:lnSpc>
            </a:pPr>
            <a:r>
              <a:rPr sz="1600" spc="-5" dirty="0">
                <a:latin typeface="Times New Roman"/>
                <a:cs typeface="Times New Roman"/>
              </a:rPr>
              <a:t>“</a:t>
            </a:r>
            <a:r>
              <a:rPr sz="1600" b="1" spc="-5" dirty="0">
                <a:latin typeface="Calibri"/>
                <a:cs typeface="Calibri"/>
              </a:rPr>
              <a:t>New</a:t>
            </a:r>
            <a:r>
              <a:rPr sz="1600" b="1" spc="-35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Advances in</a:t>
            </a:r>
            <a:r>
              <a:rPr sz="1600" b="1" spc="-25" dirty="0">
                <a:latin typeface="Calibri"/>
                <a:cs typeface="Calibri"/>
              </a:rPr>
              <a:t> </a:t>
            </a:r>
            <a:r>
              <a:rPr lang="en-US" sz="1600" b="1" spc="-5" dirty="0">
                <a:cs typeface="Calibri"/>
              </a:rPr>
              <a:t>Advancements in Digestive Health: Exploring New Frontiers in Gastroenterology and Hepatology </a:t>
            </a:r>
            <a:r>
              <a:rPr lang="en-US" sz="1600" spc="-5" dirty="0" smtClean="0">
                <a:latin typeface="Times New Roman"/>
                <a:cs typeface="Times New Roman"/>
              </a:rPr>
              <a:t>"</a:t>
            </a:r>
            <a:endParaRPr sz="1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 dirty="0">
              <a:latin typeface="Times New Roman"/>
              <a:cs typeface="Times New Roman"/>
            </a:endParaRPr>
          </a:p>
          <a:p>
            <a:pPr marL="6350" algn="ctr">
              <a:lnSpc>
                <a:spcPct val="100000"/>
              </a:lnSpc>
            </a:pPr>
            <a:r>
              <a:rPr sz="1800" b="1" spc="-5" dirty="0">
                <a:solidFill>
                  <a:srgbClr val="333D50"/>
                </a:solidFill>
                <a:latin typeface="Times New Roman"/>
                <a:cs typeface="Times New Roman"/>
              </a:rPr>
              <a:t>Contact</a:t>
            </a:r>
            <a:r>
              <a:rPr sz="1800" b="1" spc="-80" dirty="0">
                <a:solidFill>
                  <a:srgbClr val="333D50"/>
                </a:solidFill>
                <a:latin typeface="Times New Roman"/>
                <a:cs typeface="Times New Roman"/>
              </a:rPr>
              <a:t> </a:t>
            </a:r>
            <a:r>
              <a:rPr sz="1800" b="1" spc="-15" dirty="0">
                <a:solidFill>
                  <a:srgbClr val="333D50"/>
                </a:solidFill>
                <a:latin typeface="Times New Roman"/>
                <a:cs typeface="Times New Roman"/>
              </a:rPr>
              <a:t>us:</a:t>
            </a:r>
            <a:endParaRPr sz="18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40"/>
              </a:spcBef>
            </a:pPr>
            <a:r>
              <a:rPr sz="1600" b="1" spc="-5" dirty="0">
                <a:solidFill>
                  <a:srgbClr val="393838"/>
                </a:solidFill>
                <a:latin typeface="Times New Roman"/>
                <a:cs typeface="Times New Roman"/>
              </a:rPr>
              <a:t>MAIL:</a:t>
            </a:r>
            <a:r>
              <a:rPr sz="1600" b="1" dirty="0">
                <a:solidFill>
                  <a:srgbClr val="393838"/>
                </a:solidFill>
                <a:latin typeface="Times New Roman"/>
                <a:cs typeface="Times New Roman"/>
              </a:rPr>
              <a:t> </a:t>
            </a:r>
            <a:r>
              <a:rPr lang="en-US" sz="1600" u="sng" dirty="0" smtClean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Times New Roman"/>
                <a:cs typeface="Times New Roman"/>
                <a:hlinkClick r:id="rId3"/>
              </a:rPr>
              <a:t>gastroenterologycongress@meetingsnexpo.com</a:t>
            </a:r>
            <a:endParaRPr lang="en-US" sz="1600" u="sng" dirty="0" smtClean="0">
              <a:solidFill>
                <a:srgbClr val="0461C1"/>
              </a:solidFill>
              <a:uFill>
                <a:solidFill>
                  <a:srgbClr val="0461C1"/>
                </a:solidFill>
              </a:uFill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40"/>
              </a:spcBef>
            </a:pPr>
            <a:r>
              <a:rPr sz="1600" b="1" spc="-15" dirty="0" smtClean="0">
                <a:solidFill>
                  <a:srgbClr val="393838"/>
                </a:solidFill>
                <a:latin typeface="Times New Roman"/>
                <a:cs typeface="Times New Roman"/>
              </a:rPr>
              <a:t>URL:</a:t>
            </a:r>
            <a:r>
              <a:rPr lang="en-US" sz="1600" b="1" spc="-15" dirty="0" smtClean="0">
                <a:solidFill>
                  <a:srgbClr val="393838"/>
                </a:solidFill>
                <a:latin typeface="Times New Roman"/>
                <a:cs typeface="Times New Roman"/>
              </a:rPr>
              <a:t> </a:t>
            </a:r>
            <a:r>
              <a:rPr lang="en-US" sz="1600" u="sng" spc="-1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Times New Roman"/>
                <a:cs typeface="Times New Roman"/>
                <a:hlinkClick r:id="rId4"/>
              </a:rPr>
              <a:t>https://gastroenterology.insightconferences.com</a:t>
            </a:r>
            <a:r>
              <a:rPr lang="en-US" sz="1600" u="sng" spc="-15" dirty="0" smtClean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Times New Roman"/>
                <a:cs typeface="Times New Roman"/>
                <a:hlinkClick r:id="rId4"/>
              </a:rPr>
              <a:t>/</a:t>
            </a:r>
            <a:endParaRPr lang="en-US" sz="1600" u="sng" spc="-15" dirty="0">
              <a:solidFill>
                <a:srgbClr val="0461C1"/>
              </a:solidFill>
              <a:uFill>
                <a:solidFill>
                  <a:srgbClr val="0461C1"/>
                </a:solidFill>
              </a:uFill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40"/>
              </a:spcBef>
            </a:pPr>
            <a:endParaRPr sz="1600" dirty="0" smtClean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50" dirty="0">
              <a:latin typeface="Times New Roman"/>
              <a:cs typeface="Times New Roman"/>
            </a:endParaRPr>
          </a:p>
          <a:p>
            <a:pPr marL="1905" algn="ctr">
              <a:lnSpc>
                <a:spcPct val="100000"/>
              </a:lnSpc>
            </a:pPr>
            <a:r>
              <a:rPr sz="1600" b="1" i="1" spc="-15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WhatsApp</a:t>
            </a:r>
            <a:r>
              <a:rPr sz="1600" b="1" i="1" spc="-1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:</a:t>
            </a:r>
            <a:r>
              <a:rPr sz="1600" i="1" spc="-1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+</a:t>
            </a:r>
            <a:r>
              <a:rPr lang="en-US" sz="1600" i="1" spc="-1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44-7362055154</a:t>
            </a:r>
            <a:endParaRPr sz="1600" dirty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9939603" y="840745"/>
            <a:ext cx="1167462" cy="5183505"/>
            <a:chOff x="9965436" y="821435"/>
            <a:chExt cx="1167462" cy="5183505"/>
          </a:xfrm>
        </p:grpSpPr>
        <p:sp>
          <p:nvSpPr>
            <p:cNvPr id="5" name="object 5"/>
            <p:cNvSpPr/>
            <p:nvPr/>
          </p:nvSpPr>
          <p:spPr>
            <a:xfrm>
              <a:off x="9979738" y="821435"/>
              <a:ext cx="1153160" cy="5183505"/>
            </a:xfrm>
            <a:custGeom>
              <a:avLst/>
              <a:gdLst/>
              <a:ahLst/>
              <a:cxnLst/>
              <a:rect l="l" t="t" r="r" b="b"/>
              <a:pathLst>
                <a:path w="1153159" h="5183505">
                  <a:moveTo>
                    <a:pt x="1153147" y="0"/>
                  </a:moveTo>
                  <a:lnTo>
                    <a:pt x="0" y="0"/>
                  </a:lnTo>
                  <a:lnTo>
                    <a:pt x="0" y="5182997"/>
                  </a:lnTo>
                  <a:lnTo>
                    <a:pt x="1153147" y="5182997"/>
                  </a:lnTo>
                  <a:lnTo>
                    <a:pt x="1153147" y="0"/>
                  </a:lnTo>
                  <a:close/>
                </a:path>
              </a:pathLst>
            </a:custGeom>
            <a:solidFill>
              <a:srgbClr val="202A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9965436" y="821435"/>
              <a:ext cx="1153160" cy="5183505"/>
            </a:xfrm>
            <a:custGeom>
              <a:avLst/>
              <a:gdLst/>
              <a:ahLst/>
              <a:cxnLst/>
              <a:rect l="l" t="t" r="r" b="b"/>
              <a:pathLst>
                <a:path w="1153159" h="5183505">
                  <a:moveTo>
                    <a:pt x="0" y="5182997"/>
                  </a:moveTo>
                  <a:lnTo>
                    <a:pt x="1153147" y="5182997"/>
                  </a:lnTo>
                  <a:lnTo>
                    <a:pt x="1153147" y="0"/>
                  </a:lnTo>
                  <a:lnTo>
                    <a:pt x="0" y="0"/>
                  </a:lnTo>
                  <a:lnTo>
                    <a:pt x="0" y="5182997"/>
                  </a:lnTo>
                  <a:close/>
                </a:path>
              </a:pathLst>
            </a:custGeom>
            <a:ln w="121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10221230" y="1447800"/>
            <a:ext cx="294953" cy="350583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285"/>
              </a:lnSpc>
            </a:pPr>
            <a:r>
              <a:rPr lang="en-US" sz="2000" b="1" spc="-1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GASTROENTEROLOGY 2024</a:t>
            </a:r>
            <a:endParaRPr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2192000" cy="6857999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2927604" y="728979"/>
              <a:ext cx="8525510" cy="5378450"/>
            </a:xfrm>
            <a:custGeom>
              <a:avLst/>
              <a:gdLst/>
              <a:ahLst/>
              <a:cxnLst/>
              <a:rect l="l" t="t" r="r" b="b"/>
              <a:pathLst>
                <a:path w="8525510" h="5378450">
                  <a:moveTo>
                    <a:pt x="8525129" y="0"/>
                  </a:moveTo>
                  <a:lnTo>
                    <a:pt x="0" y="0"/>
                  </a:lnTo>
                  <a:lnTo>
                    <a:pt x="0" y="4199636"/>
                  </a:lnTo>
                  <a:lnTo>
                    <a:pt x="0" y="4356100"/>
                  </a:lnTo>
                  <a:lnTo>
                    <a:pt x="0" y="5378450"/>
                  </a:lnTo>
                  <a:lnTo>
                    <a:pt x="659892" y="5378450"/>
                  </a:lnTo>
                  <a:lnTo>
                    <a:pt x="659892" y="4356100"/>
                  </a:lnTo>
                  <a:lnTo>
                    <a:pt x="2100072" y="4356100"/>
                  </a:lnTo>
                  <a:lnTo>
                    <a:pt x="2100072" y="4199636"/>
                  </a:lnTo>
                  <a:lnTo>
                    <a:pt x="3541522" y="4199636"/>
                  </a:lnTo>
                  <a:lnTo>
                    <a:pt x="3541522" y="4356100"/>
                  </a:lnTo>
                  <a:lnTo>
                    <a:pt x="3541776" y="4356100"/>
                  </a:lnTo>
                  <a:lnTo>
                    <a:pt x="3541776" y="4199636"/>
                  </a:lnTo>
                  <a:lnTo>
                    <a:pt x="4981702" y="4199636"/>
                  </a:lnTo>
                  <a:lnTo>
                    <a:pt x="4981702" y="4356100"/>
                  </a:lnTo>
                  <a:lnTo>
                    <a:pt x="4981956" y="4356100"/>
                  </a:lnTo>
                  <a:lnTo>
                    <a:pt x="4981956" y="4199636"/>
                  </a:lnTo>
                  <a:lnTo>
                    <a:pt x="6421882" y="4199636"/>
                  </a:lnTo>
                  <a:lnTo>
                    <a:pt x="6421882" y="4356100"/>
                  </a:lnTo>
                  <a:lnTo>
                    <a:pt x="6422136" y="4356100"/>
                  </a:lnTo>
                  <a:lnTo>
                    <a:pt x="6422136" y="4199636"/>
                  </a:lnTo>
                  <a:lnTo>
                    <a:pt x="7862062" y="4199636"/>
                  </a:lnTo>
                  <a:lnTo>
                    <a:pt x="7862062" y="4356100"/>
                  </a:lnTo>
                  <a:lnTo>
                    <a:pt x="7870063" y="4356100"/>
                  </a:lnTo>
                  <a:lnTo>
                    <a:pt x="7870063" y="5378450"/>
                  </a:lnTo>
                  <a:lnTo>
                    <a:pt x="8525129" y="5378450"/>
                  </a:lnTo>
                  <a:lnTo>
                    <a:pt x="8525129" y="4356100"/>
                  </a:lnTo>
                  <a:lnTo>
                    <a:pt x="8525129" y="4199636"/>
                  </a:lnTo>
                  <a:lnTo>
                    <a:pt x="8525129" y="0"/>
                  </a:lnTo>
                  <a:close/>
                </a:path>
              </a:pathLst>
            </a:custGeom>
            <a:solidFill>
              <a:srgbClr val="FFFFFF">
                <a:alpha val="8509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3583304" y="1661922"/>
            <a:ext cx="984250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b="1" dirty="0">
                <a:latin typeface="Times New Roman"/>
                <a:cs typeface="Times New Roman"/>
              </a:rPr>
              <a:t>Dear</a:t>
            </a:r>
            <a:r>
              <a:rPr sz="1050" b="1" spc="-50" dirty="0">
                <a:latin typeface="Times New Roman"/>
                <a:cs typeface="Times New Roman"/>
              </a:rPr>
              <a:t> </a:t>
            </a:r>
            <a:r>
              <a:rPr sz="1050" b="1" spc="5" dirty="0">
                <a:latin typeface="Times New Roman"/>
                <a:cs typeface="Times New Roman"/>
              </a:rPr>
              <a:t>C</a:t>
            </a:r>
            <a:r>
              <a:rPr sz="1050" b="1" dirty="0">
                <a:latin typeface="Times New Roman"/>
                <a:cs typeface="Times New Roman"/>
              </a:rPr>
              <a:t>o</a:t>
            </a:r>
            <a:r>
              <a:rPr sz="1050" b="1" spc="-20" dirty="0">
                <a:latin typeface="Times New Roman"/>
                <a:cs typeface="Times New Roman"/>
              </a:rPr>
              <a:t>ll</a:t>
            </a:r>
            <a:r>
              <a:rPr sz="1050" b="1" dirty="0">
                <a:latin typeface="Times New Roman"/>
                <a:cs typeface="Times New Roman"/>
              </a:rPr>
              <a:t>eagu</a:t>
            </a:r>
            <a:r>
              <a:rPr sz="1050" b="1" spc="-5" dirty="0">
                <a:latin typeface="Times New Roman"/>
                <a:cs typeface="Times New Roman"/>
              </a:rPr>
              <a:t>es</a:t>
            </a:r>
            <a:r>
              <a:rPr sz="1050" b="1" dirty="0">
                <a:latin typeface="Times New Roman"/>
                <a:cs typeface="Times New Roman"/>
              </a:rPr>
              <a:t>,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83304" y="1982470"/>
            <a:ext cx="7193915" cy="51103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1050" spc="-10" dirty="0">
                <a:latin typeface="Times New Roman"/>
                <a:cs typeface="Times New Roman"/>
              </a:rPr>
              <a:t>Conference</a:t>
            </a:r>
            <a:r>
              <a:rPr sz="1050" spc="25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Series</a:t>
            </a:r>
            <a:r>
              <a:rPr sz="1050" spc="40" dirty="0">
                <a:latin typeface="Times New Roman"/>
                <a:cs typeface="Times New Roman"/>
              </a:rPr>
              <a:t> </a:t>
            </a:r>
            <a:r>
              <a:rPr sz="1050" spc="-20" dirty="0">
                <a:latin typeface="Times New Roman"/>
                <a:cs typeface="Times New Roman"/>
              </a:rPr>
              <a:t>LLC</a:t>
            </a:r>
            <a:r>
              <a:rPr sz="1050" spc="35" dirty="0">
                <a:latin typeface="Times New Roman"/>
                <a:cs typeface="Times New Roman"/>
              </a:rPr>
              <a:t> </a:t>
            </a:r>
            <a:r>
              <a:rPr sz="1050" spc="-10" dirty="0">
                <a:latin typeface="Times New Roman"/>
                <a:cs typeface="Times New Roman"/>
              </a:rPr>
              <a:t>LTD</a:t>
            </a:r>
            <a:r>
              <a:rPr sz="1050" spc="4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is</a:t>
            </a:r>
            <a:r>
              <a:rPr sz="1050" spc="45" dirty="0">
                <a:latin typeface="Times New Roman"/>
                <a:cs typeface="Times New Roman"/>
              </a:rPr>
              <a:t> </a:t>
            </a:r>
            <a:r>
              <a:rPr sz="1050" spc="-10" dirty="0">
                <a:latin typeface="Times New Roman"/>
                <a:cs typeface="Times New Roman"/>
              </a:rPr>
              <a:t>delighted</a:t>
            </a:r>
            <a:r>
              <a:rPr sz="1050" spc="30" dirty="0">
                <a:latin typeface="Times New Roman"/>
                <a:cs typeface="Times New Roman"/>
              </a:rPr>
              <a:t> </a:t>
            </a:r>
            <a:r>
              <a:rPr sz="1050" spc="-10" dirty="0">
                <a:latin typeface="Times New Roman"/>
                <a:cs typeface="Times New Roman"/>
              </a:rPr>
              <a:t>to</a:t>
            </a:r>
            <a:r>
              <a:rPr sz="1050" spc="45" dirty="0">
                <a:latin typeface="Times New Roman"/>
                <a:cs typeface="Times New Roman"/>
              </a:rPr>
              <a:t> </a:t>
            </a:r>
            <a:r>
              <a:rPr sz="1050" spc="-10" dirty="0">
                <a:latin typeface="Times New Roman"/>
                <a:cs typeface="Times New Roman"/>
              </a:rPr>
              <a:t>welcome</a:t>
            </a:r>
            <a:r>
              <a:rPr sz="1050" spc="45" dirty="0">
                <a:latin typeface="Times New Roman"/>
                <a:cs typeface="Times New Roman"/>
              </a:rPr>
              <a:t> </a:t>
            </a:r>
            <a:r>
              <a:rPr sz="1050" spc="-10" dirty="0">
                <a:latin typeface="Times New Roman"/>
                <a:cs typeface="Times New Roman"/>
              </a:rPr>
              <a:t>you</a:t>
            </a:r>
            <a:r>
              <a:rPr sz="1050" spc="35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for</a:t>
            </a:r>
            <a:r>
              <a:rPr sz="1050" spc="40" dirty="0">
                <a:latin typeface="Times New Roman"/>
                <a:cs typeface="Times New Roman"/>
              </a:rPr>
              <a:t> </a:t>
            </a:r>
            <a:r>
              <a:rPr sz="1050" spc="-10" dirty="0">
                <a:latin typeface="Times New Roman"/>
                <a:cs typeface="Times New Roman"/>
              </a:rPr>
              <a:t>the</a:t>
            </a:r>
            <a:r>
              <a:rPr sz="1050" spc="30" dirty="0">
                <a:latin typeface="Times New Roman"/>
                <a:cs typeface="Times New Roman"/>
              </a:rPr>
              <a:t> </a:t>
            </a:r>
            <a:r>
              <a:rPr sz="1050" spc="-10" dirty="0">
                <a:latin typeface="Times New Roman"/>
                <a:cs typeface="Times New Roman"/>
              </a:rPr>
              <a:t>Prestigious</a:t>
            </a:r>
            <a:r>
              <a:rPr sz="1050" spc="30" dirty="0">
                <a:latin typeface="Times New Roman"/>
                <a:cs typeface="Times New Roman"/>
              </a:rPr>
              <a:t> </a:t>
            </a:r>
            <a:r>
              <a:rPr sz="1050" spc="-5" dirty="0" smtClean="0">
                <a:latin typeface="Times New Roman"/>
                <a:cs typeface="Times New Roman"/>
              </a:rPr>
              <a:t>“</a:t>
            </a:r>
            <a:r>
              <a:rPr lang="en-US" sz="1050" spc="-5" dirty="0">
                <a:latin typeface="Times New Roman"/>
                <a:cs typeface="Times New Roman"/>
              </a:rPr>
              <a:t>24th International Conference </a:t>
            </a:r>
            <a:r>
              <a:rPr lang="en-US" sz="1050" spc="-5" dirty="0" smtClean="0">
                <a:latin typeface="Times New Roman"/>
                <a:cs typeface="Times New Roman"/>
              </a:rPr>
              <a:t>on Gastroenterology </a:t>
            </a:r>
            <a:r>
              <a:rPr lang="en-US" sz="1050" spc="-5" dirty="0">
                <a:latin typeface="Times New Roman"/>
                <a:cs typeface="Times New Roman"/>
              </a:rPr>
              <a:t>and Hepatology</a:t>
            </a:r>
            <a:r>
              <a:rPr sz="1050" spc="-5" dirty="0" smtClean="0">
                <a:latin typeface="Times New Roman"/>
                <a:cs typeface="Times New Roman"/>
              </a:rPr>
              <a:t>”</a:t>
            </a:r>
            <a:r>
              <a:rPr sz="1050" spc="30" dirty="0" smtClean="0">
                <a:latin typeface="Times New Roman"/>
                <a:cs typeface="Times New Roman"/>
              </a:rPr>
              <a:t> </a:t>
            </a:r>
            <a:r>
              <a:rPr sz="1050" spc="-10" dirty="0" smtClean="0">
                <a:latin typeface="Times New Roman"/>
                <a:cs typeface="Times New Roman"/>
              </a:rPr>
              <a:t>focusing</a:t>
            </a:r>
            <a:r>
              <a:rPr lang="en-US" sz="1050" spc="-10" dirty="0" smtClean="0">
                <a:latin typeface="Times New Roman"/>
                <a:cs typeface="Times New Roman"/>
              </a:rPr>
              <a:t> on</a:t>
            </a:r>
            <a:r>
              <a:rPr sz="1050" spc="-10" dirty="0" smtClean="0">
                <a:latin typeface="Times New Roman"/>
                <a:cs typeface="Times New Roman"/>
              </a:rPr>
              <a:t> </a:t>
            </a:r>
            <a:r>
              <a:rPr lang="en-US" sz="1050" dirty="0" smtClean="0">
                <a:latin typeface="Times New Roman"/>
                <a:cs typeface="Times New Roman"/>
              </a:rPr>
              <a:t>Advancements </a:t>
            </a:r>
            <a:r>
              <a:rPr lang="en-US" sz="1050" dirty="0">
                <a:latin typeface="Times New Roman"/>
                <a:cs typeface="Times New Roman"/>
              </a:rPr>
              <a:t>in Digestive Health: Exploring New Frontiers in Gastroenterology and Hepatology</a:t>
            </a:r>
            <a:r>
              <a:rPr sz="1050" dirty="0" smtClean="0">
                <a:latin typeface="Times New Roman"/>
                <a:cs typeface="Times New Roman"/>
              </a:rPr>
              <a:t>.. </a:t>
            </a:r>
            <a:r>
              <a:rPr sz="1050" dirty="0">
                <a:latin typeface="Times New Roman"/>
                <a:cs typeface="Times New Roman"/>
              </a:rPr>
              <a:t>We are </a:t>
            </a:r>
            <a:r>
              <a:rPr sz="1050" spc="-10" dirty="0">
                <a:latin typeface="Times New Roman"/>
                <a:cs typeface="Times New Roman"/>
              </a:rPr>
              <a:t>confident that </a:t>
            </a:r>
            <a:r>
              <a:rPr sz="1050" spc="-20" dirty="0">
                <a:latin typeface="Times New Roman"/>
                <a:cs typeface="Times New Roman"/>
              </a:rPr>
              <a:t>you </a:t>
            </a:r>
            <a:r>
              <a:rPr sz="1050" spc="-15" dirty="0">
                <a:latin typeface="Times New Roman"/>
                <a:cs typeface="Times New Roman"/>
              </a:rPr>
              <a:t>will </a:t>
            </a:r>
            <a:r>
              <a:rPr sz="1050" dirty="0">
                <a:latin typeface="Times New Roman"/>
                <a:cs typeface="Times New Roman"/>
              </a:rPr>
              <a:t>enjoy </a:t>
            </a:r>
            <a:r>
              <a:rPr sz="1050" spc="-5" dirty="0">
                <a:latin typeface="Times New Roman"/>
                <a:cs typeface="Times New Roman"/>
              </a:rPr>
              <a:t>the </a:t>
            </a:r>
            <a:r>
              <a:rPr sz="1050" spc="-10" dirty="0">
                <a:latin typeface="Times New Roman"/>
                <a:cs typeface="Times New Roman"/>
              </a:rPr>
              <a:t>Scientific </a:t>
            </a:r>
            <a:r>
              <a:rPr sz="1050" dirty="0">
                <a:latin typeface="Times New Roman"/>
                <a:cs typeface="Times New Roman"/>
              </a:rPr>
              <a:t>Program of </a:t>
            </a:r>
            <a:r>
              <a:rPr sz="1050" spc="-10" dirty="0">
                <a:latin typeface="Times New Roman"/>
                <a:cs typeface="Times New Roman"/>
              </a:rPr>
              <a:t>this upcoming Conference. </a:t>
            </a:r>
            <a:r>
              <a:rPr sz="1050" spc="-5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We</a:t>
            </a:r>
            <a:r>
              <a:rPr sz="1050" spc="-20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look</a:t>
            </a:r>
            <a:r>
              <a:rPr sz="1050" spc="-35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forward</a:t>
            </a:r>
            <a:r>
              <a:rPr sz="1050" spc="-50" dirty="0">
                <a:latin typeface="Times New Roman"/>
                <a:cs typeface="Times New Roman"/>
              </a:rPr>
              <a:t> </a:t>
            </a:r>
            <a:r>
              <a:rPr sz="1050" spc="-15" dirty="0">
                <a:latin typeface="Times New Roman"/>
                <a:cs typeface="Times New Roman"/>
              </a:rPr>
              <a:t>to</a:t>
            </a:r>
            <a:r>
              <a:rPr sz="1050" spc="220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see</a:t>
            </a:r>
            <a:r>
              <a:rPr sz="1050" spc="-4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you.</a:t>
            </a:r>
            <a:endParaRPr sz="105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974838" y="2782570"/>
            <a:ext cx="2806065" cy="506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480185" marR="5080" indent="579120" algn="r">
              <a:lnSpc>
                <a:spcPct val="100000"/>
              </a:lnSpc>
              <a:spcBef>
                <a:spcPts val="105"/>
              </a:spcBef>
            </a:pPr>
            <a:r>
              <a:rPr sz="1050" dirty="0">
                <a:latin typeface="Times New Roman"/>
                <a:cs typeface="Times New Roman"/>
              </a:rPr>
              <a:t>W</a:t>
            </a:r>
            <a:r>
              <a:rPr sz="1050" spc="-20" dirty="0">
                <a:latin typeface="Times New Roman"/>
                <a:cs typeface="Times New Roman"/>
              </a:rPr>
              <a:t>it</a:t>
            </a:r>
            <a:r>
              <a:rPr sz="1050" dirty="0">
                <a:latin typeface="Times New Roman"/>
                <a:cs typeface="Times New Roman"/>
              </a:rPr>
              <a:t>h</a:t>
            </a:r>
            <a:r>
              <a:rPr sz="1050" spc="-25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Rega</a:t>
            </a:r>
            <a:r>
              <a:rPr sz="1050" spc="-20" dirty="0">
                <a:latin typeface="Times New Roman"/>
                <a:cs typeface="Times New Roman"/>
              </a:rPr>
              <a:t>r</a:t>
            </a:r>
            <a:r>
              <a:rPr sz="1050" dirty="0">
                <a:latin typeface="Times New Roman"/>
                <a:cs typeface="Times New Roman"/>
              </a:rPr>
              <a:t>ds  </a:t>
            </a:r>
            <a:r>
              <a:rPr lang="en-US" sz="1050" spc="-5" dirty="0" smtClean="0">
                <a:latin typeface="Times New Roman"/>
                <a:cs typeface="Times New Roman"/>
              </a:rPr>
              <a:t>Gastroenterology</a:t>
            </a:r>
            <a:r>
              <a:rPr sz="1050" spc="-5" dirty="0" smtClean="0">
                <a:latin typeface="Times New Roman"/>
                <a:cs typeface="Times New Roman"/>
              </a:rPr>
              <a:t>202</a:t>
            </a:r>
            <a:r>
              <a:rPr lang="en-US" sz="1050" spc="-5" dirty="0" smtClean="0">
                <a:latin typeface="Times New Roman"/>
                <a:cs typeface="Times New Roman"/>
              </a:rPr>
              <a:t>4</a:t>
            </a:r>
            <a:endParaRPr sz="1050" dirty="0">
              <a:latin typeface="Times New Roman"/>
              <a:cs typeface="Times New Roman"/>
            </a:endParaRPr>
          </a:p>
          <a:p>
            <a:pPr marR="45720" algn="r">
              <a:lnSpc>
                <a:spcPct val="100000"/>
              </a:lnSpc>
            </a:pPr>
            <a:r>
              <a:rPr sz="1050" spc="-5" dirty="0">
                <a:latin typeface="Times New Roman"/>
                <a:cs typeface="Times New Roman"/>
              </a:rPr>
              <a:t>Operating</a:t>
            </a:r>
            <a:r>
              <a:rPr sz="1050" spc="-75" dirty="0">
                <a:latin typeface="Times New Roman"/>
                <a:cs typeface="Times New Roman"/>
              </a:rPr>
              <a:t> </a:t>
            </a:r>
            <a:r>
              <a:rPr sz="1050" spc="-10" dirty="0">
                <a:latin typeface="Times New Roman"/>
                <a:cs typeface="Times New Roman"/>
              </a:rPr>
              <a:t>Committee,</a:t>
            </a:r>
            <a:r>
              <a:rPr sz="1050" spc="-60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Conference</a:t>
            </a:r>
            <a:r>
              <a:rPr sz="1050" spc="-7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Series</a:t>
            </a:r>
            <a:r>
              <a:rPr sz="1050" spc="-55" dirty="0">
                <a:latin typeface="Times New Roman"/>
                <a:cs typeface="Times New Roman"/>
              </a:rPr>
              <a:t> </a:t>
            </a:r>
            <a:r>
              <a:rPr sz="1050" spc="-20" dirty="0">
                <a:latin typeface="Times New Roman"/>
                <a:cs typeface="Times New Roman"/>
              </a:rPr>
              <a:t>LLC</a:t>
            </a:r>
            <a:r>
              <a:rPr sz="1050" spc="3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LTD</a:t>
            </a:r>
            <a:endParaRPr sz="1050" dirty="0">
              <a:latin typeface="Times New Roman"/>
              <a:cs typeface="Times New Roman"/>
            </a:endParaRPr>
          </a:p>
        </p:txBody>
      </p: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39140" y="304800"/>
            <a:ext cx="2301240" cy="254508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8509761" y="5782800"/>
            <a:ext cx="788670" cy="168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10"/>
              </a:lnSpc>
            </a:pPr>
            <a:r>
              <a:rPr sz="1200" i="1" dirty="0">
                <a:solidFill>
                  <a:srgbClr val="333D50"/>
                </a:solidFill>
                <a:latin typeface="Times New Roman"/>
                <a:cs typeface="Times New Roman"/>
              </a:rPr>
              <a:t>https://world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298302" y="5782800"/>
            <a:ext cx="1490980" cy="168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10"/>
              </a:lnSpc>
            </a:pPr>
            <a:r>
              <a:rPr sz="1200" i="1" dirty="0">
                <a:solidFill>
                  <a:srgbClr val="333D50"/>
                </a:solidFill>
                <a:latin typeface="Times New Roman"/>
                <a:cs typeface="Times New Roman"/>
              </a:rPr>
              <a:t>n</a:t>
            </a:r>
            <a:r>
              <a:rPr sz="1200" i="1" spc="-5" dirty="0">
                <a:solidFill>
                  <a:srgbClr val="333D50"/>
                </a:solidFill>
                <a:latin typeface="Times New Roman"/>
                <a:cs typeface="Times New Roman"/>
              </a:rPr>
              <a:t>urs</a:t>
            </a:r>
            <a:r>
              <a:rPr sz="1200" i="1" dirty="0">
                <a:solidFill>
                  <a:srgbClr val="333D50"/>
                </a:solidFill>
                <a:latin typeface="Times New Roman"/>
                <a:cs typeface="Times New Roman"/>
              </a:rPr>
              <a:t>ing.nursing</a:t>
            </a:r>
            <a:r>
              <a:rPr sz="1200" i="1" spc="-5" dirty="0">
                <a:solidFill>
                  <a:srgbClr val="333D50"/>
                </a:solidFill>
                <a:latin typeface="Times New Roman"/>
                <a:cs typeface="Times New Roman"/>
              </a:rPr>
              <a:t>c</a:t>
            </a:r>
            <a:r>
              <a:rPr sz="1200" i="1" dirty="0">
                <a:solidFill>
                  <a:srgbClr val="333D50"/>
                </a:solidFill>
                <a:latin typeface="Times New Roman"/>
                <a:cs typeface="Times New Roman"/>
              </a:rPr>
              <a:t>onf</a:t>
            </a:r>
            <a:r>
              <a:rPr sz="1200" i="1" spc="-5" dirty="0">
                <a:solidFill>
                  <a:srgbClr val="333D50"/>
                </a:solidFill>
                <a:latin typeface="Times New Roman"/>
                <a:cs typeface="Times New Roman"/>
              </a:rPr>
              <a:t>e</a:t>
            </a:r>
            <a:r>
              <a:rPr sz="1200" i="1" spc="-100" dirty="0">
                <a:solidFill>
                  <a:srgbClr val="333D50"/>
                </a:solidFill>
                <a:latin typeface="Times New Roman"/>
                <a:cs typeface="Times New Roman"/>
              </a:rPr>
              <a:t>r</a:t>
            </a:r>
            <a:r>
              <a:rPr sz="1200" i="1" spc="-5" dirty="0">
                <a:solidFill>
                  <a:srgbClr val="333D50"/>
                </a:solidFill>
                <a:latin typeface="Times New Roman"/>
                <a:cs typeface="Times New Roman"/>
              </a:rPr>
              <a:t>e</a:t>
            </a:r>
            <a:r>
              <a:rPr sz="1200" i="1" dirty="0">
                <a:solidFill>
                  <a:srgbClr val="333D50"/>
                </a:solidFill>
                <a:latin typeface="Times New Roman"/>
                <a:cs typeface="Times New Roman"/>
              </a:rPr>
              <a:t>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756403" y="862583"/>
            <a:ext cx="2679700" cy="558165"/>
          </a:xfrm>
          <a:prstGeom prst="rect">
            <a:avLst/>
          </a:prstGeom>
          <a:solidFill>
            <a:srgbClr val="202A35"/>
          </a:solidFill>
          <a:ln w="12192">
            <a:solidFill>
              <a:srgbClr val="1F3862"/>
            </a:solidFill>
          </a:ln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200">
              <a:latin typeface="Times New Roman"/>
              <a:cs typeface="Times New Roman"/>
            </a:endParaRPr>
          </a:p>
          <a:p>
            <a:pPr marL="424180">
              <a:lnSpc>
                <a:spcPct val="100000"/>
              </a:lnSpc>
            </a:pP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1400" b="1" spc="2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1400" b="1" spc="1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V</a:t>
            </a:r>
            <a:r>
              <a:rPr sz="1400" b="1" spc="1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1400" b="1" spc="2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1400" b="1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14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1400" b="1" spc="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1400" b="1" spc="2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400" b="1" spc="2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39140" y="728472"/>
            <a:ext cx="2188845" cy="5379720"/>
          </a:xfrm>
          <a:custGeom>
            <a:avLst/>
            <a:gdLst/>
            <a:ahLst/>
            <a:cxnLst/>
            <a:rect l="l" t="t" r="r" b="b"/>
            <a:pathLst>
              <a:path w="2188845" h="5379720">
                <a:moveTo>
                  <a:pt x="2188337" y="0"/>
                </a:moveTo>
                <a:lnTo>
                  <a:pt x="0" y="0"/>
                </a:lnTo>
                <a:lnTo>
                  <a:pt x="0" y="5379466"/>
                </a:lnTo>
                <a:lnTo>
                  <a:pt x="2188337" y="5379466"/>
                </a:lnTo>
                <a:lnTo>
                  <a:pt x="2188337" y="0"/>
                </a:lnTo>
                <a:close/>
              </a:path>
            </a:pathLst>
          </a:custGeom>
          <a:solidFill>
            <a:srgbClr val="202A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489963" y="817541"/>
            <a:ext cx="691515" cy="702945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5080" algn="ctr">
              <a:lnSpc>
                <a:spcPct val="100000"/>
              </a:lnSpc>
              <a:spcBef>
                <a:spcPts val="830"/>
              </a:spcBef>
            </a:pP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B2B</a:t>
            </a:r>
            <a:endParaRPr sz="2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20"/>
              </a:spcBef>
            </a:pPr>
            <a:r>
              <a:rPr sz="1400" dirty="0">
                <a:solidFill>
                  <a:srgbClr val="FFFFFF"/>
                </a:solidFill>
                <a:latin typeface="Times New Roman"/>
                <a:cs typeface="Times New Roman"/>
              </a:rPr>
              <a:t>Meetings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65047" y="1732830"/>
            <a:ext cx="1343025" cy="1005840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830"/>
              </a:spcBef>
            </a:pP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2</a:t>
            </a:r>
            <a:endParaRPr sz="2000">
              <a:latin typeface="Times New Roman"/>
              <a:cs typeface="Times New Roman"/>
            </a:endParaRPr>
          </a:p>
          <a:p>
            <a:pPr marL="12065" marR="5080" algn="ctr">
              <a:lnSpc>
                <a:spcPts val="2390"/>
              </a:lnSpc>
            </a:pPr>
            <a:r>
              <a:rPr sz="1400" spc="-15" dirty="0">
                <a:solidFill>
                  <a:srgbClr val="FFFFFF"/>
                </a:solidFill>
                <a:latin typeface="Times New Roman"/>
                <a:cs typeface="Times New Roman"/>
              </a:rPr>
              <a:t>Days</a:t>
            </a:r>
            <a:r>
              <a:rPr sz="14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1400" spc="-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FFFFFF"/>
                </a:solidFill>
                <a:latin typeface="Times New Roman"/>
                <a:cs typeface="Times New Roman"/>
              </a:rPr>
              <a:t>Scientific </a:t>
            </a:r>
            <a:r>
              <a:rPr sz="1400" spc="-3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FFFFFF"/>
                </a:solidFill>
                <a:latin typeface="Times New Roman"/>
                <a:cs typeface="Times New Roman"/>
              </a:rPr>
              <a:t>Exchange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57122" y="2952665"/>
            <a:ext cx="1357630" cy="702945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8890" algn="ctr">
              <a:lnSpc>
                <a:spcPct val="100000"/>
              </a:lnSpc>
              <a:spcBef>
                <a:spcPts val="830"/>
              </a:spcBef>
            </a:pPr>
            <a:r>
              <a:rPr sz="20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15+</a:t>
            </a:r>
            <a:endParaRPr sz="2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20"/>
              </a:spcBef>
            </a:pPr>
            <a:r>
              <a:rPr sz="1400" dirty="0">
                <a:solidFill>
                  <a:srgbClr val="FFFFFF"/>
                </a:solidFill>
                <a:latin typeface="Times New Roman"/>
                <a:cs typeface="Times New Roman"/>
              </a:rPr>
              <a:t>Scie</a:t>
            </a:r>
            <a:r>
              <a:rPr sz="1400" spc="5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1400" dirty="0">
                <a:solidFill>
                  <a:srgbClr val="FFFFFF"/>
                </a:solidFill>
                <a:latin typeface="Times New Roman"/>
                <a:cs typeface="Times New Roman"/>
              </a:rPr>
              <a:t>ti</a:t>
            </a:r>
            <a:r>
              <a:rPr sz="1400" spc="-15" dirty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1400" dirty="0">
                <a:solidFill>
                  <a:srgbClr val="FFFFFF"/>
                </a:solidFill>
                <a:latin typeface="Times New Roman"/>
                <a:cs typeface="Times New Roman"/>
              </a:rPr>
              <a:t>ic</a:t>
            </a:r>
            <a:r>
              <a:rPr sz="1400" spc="-1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FFFFFF"/>
                </a:solidFill>
                <a:latin typeface="Times New Roman"/>
                <a:cs typeface="Times New Roman"/>
              </a:rPr>
              <a:t>Sessions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15060" y="3866812"/>
            <a:ext cx="1443355" cy="1006475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5080" algn="ctr">
              <a:lnSpc>
                <a:spcPct val="100000"/>
              </a:lnSpc>
              <a:spcBef>
                <a:spcPts val="830"/>
              </a:spcBef>
            </a:pPr>
            <a:r>
              <a:rPr sz="20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80+</a:t>
            </a:r>
            <a:endParaRPr sz="2000">
              <a:latin typeface="Times New Roman"/>
              <a:cs typeface="Times New Roman"/>
            </a:endParaRPr>
          </a:p>
          <a:p>
            <a:pPr marL="12065" marR="5080" algn="ctr">
              <a:lnSpc>
                <a:spcPts val="2390"/>
              </a:lnSpc>
            </a:pPr>
            <a:r>
              <a:rPr sz="1400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1400" spc="5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1400" dirty="0">
                <a:solidFill>
                  <a:srgbClr val="FFFFFF"/>
                </a:solidFill>
                <a:latin typeface="Times New Roman"/>
                <a:cs typeface="Times New Roman"/>
              </a:rPr>
              <a:t>ter</a:t>
            </a:r>
            <a:r>
              <a:rPr sz="1400" spc="5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14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1400" spc="-10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1400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1400" spc="-10" dirty="0">
                <a:solidFill>
                  <a:srgbClr val="FFFFFF"/>
                </a:solidFill>
                <a:latin typeface="Times New Roman"/>
                <a:cs typeface="Times New Roman"/>
              </a:rPr>
              <a:t>on</a:t>
            </a:r>
            <a:r>
              <a:rPr sz="1400" dirty="0">
                <a:solidFill>
                  <a:srgbClr val="FFFFFF"/>
                </a:solidFill>
                <a:latin typeface="Times New Roman"/>
                <a:cs typeface="Times New Roman"/>
              </a:rPr>
              <a:t>al</a:t>
            </a:r>
            <a:r>
              <a:rPr sz="1400" spc="-11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1400" dirty="0">
                <a:solidFill>
                  <a:srgbClr val="FFFFFF"/>
                </a:solidFill>
                <a:latin typeface="Times New Roman"/>
                <a:cs typeface="Times New Roman"/>
              </a:rPr>
              <a:t>xpert  Fac</a:t>
            </a:r>
            <a:r>
              <a:rPr sz="1400" spc="5" dirty="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sz="1400" dirty="0">
                <a:solidFill>
                  <a:srgbClr val="FFFFFF"/>
                </a:solidFill>
                <a:latin typeface="Times New Roman"/>
                <a:cs typeface="Times New Roman"/>
              </a:rPr>
              <a:t>lty</a:t>
            </a:r>
            <a:r>
              <a:rPr sz="1400" spc="-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FFFFFF"/>
                </a:solidFill>
                <a:latin typeface="Times New Roman"/>
                <a:cs typeface="Times New Roman"/>
              </a:rPr>
              <a:t>Me</a:t>
            </a:r>
            <a:r>
              <a:rPr sz="1400" spc="-25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1400" dirty="0">
                <a:solidFill>
                  <a:srgbClr val="FFFFFF"/>
                </a:solidFill>
                <a:latin typeface="Times New Roman"/>
                <a:cs typeface="Times New Roman"/>
              </a:rPr>
              <a:t>bers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456182" y="5086900"/>
            <a:ext cx="763905" cy="702945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830"/>
              </a:spcBef>
            </a:pPr>
            <a:r>
              <a:rPr sz="20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20+</a:t>
            </a:r>
            <a:endParaRPr sz="2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20"/>
              </a:spcBef>
            </a:pPr>
            <a:r>
              <a:rPr sz="1400" spc="-10" dirty="0">
                <a:solidFill>
                  <a:srgbClr val="FFFFFF"/>
                </a:solidFill>
                <a:latin typeface="Times New Roman"/>
                <a:cs typeface="Times New Roman"/>
              </a:rPr>
              <a:t>Exhibitors</a:t>
            </a:r>
            <a:endParaRPr sz="1400">
              <a:latin typeface="Times New Roman"/>
              <a:cs typeface="Times New Roman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3571873" y="3431921"/>
            <a:ext cx="7216775" cy="3426460"/>
            <a:chOff x="3581400" y="3276600"/>
            <a:chExt cx="7216775" cy="3426460"/>
          </a:xfrm>
        </p:grpSpPr>
        <p:sp>
          <p:nvSpPr>
            <p:cNvPr id="19" name="object 19"/>
            <p:cNvSpPr/>
            <p:nvPr/>
          </p:nvSpPr>
          <p:spPr>
            <a:xfrm>
              <a:off x="3587495" y="3282683"/>
              <a:ext cx="7202805" cy="381000"/>
            </a:xfrm>
            <a:custGeom>
              <a:avLst/>
              <a:gdLst/>
              <a:ahLst/>
              <a:cxnLst/>
              <a:rect l="l" t="t" r="r" b="b"/>
              <a:pathLst>
                <a:path w="7202805" h="381000">
                  <a:moveTo>
                    <a:pt x="7202297" y="0"/>
                  </a:moveTo>
                  <a:lnTo>
                    <a:pt x="0" y="0"/>
                  </a:lnTo>
                  <a:lnTo>
                    <a:pt x="0" y="380885"/>
                  </a:lnTo>
                  <a:lnTo>
                    <a:pt x="7202297" y="380885"/>
                  </a:lnTo>
                  <a:lnTo>
                    <a:pt x="7202297" y="0"/>
                  </a:lnTo>
                  <a:close/>
                </a:path>
              </a:pathLst>
            </a:custGeom>
            <a:solidFill>
              <a:srgbClr val="202A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587495" y="3663695"/>
              <a:ext cx="1441450" cy="1264920"/>
            </a:xfrm>
            <a:custGeom>
              <a:avLst/>
              <a:gdLst/>
              <a:ahLst/>
              <a:cxnLst/>
              <a:rect l="l" t="t" r="r" b="b"/>
              <a:pathLst>
                <a:path w="1441450" h="1264920">
                  <a:moveTo>
                    <a:pt x="1441450" y="0"/>
                  </a:moveTo>
                  <a:lnTo>
                    <a:pt x="0" y="0"/>
                  </a:lnTo>
                  <a:lnTo>
                    <a:pt x="0" y="1264920"/>
                  </a:lnTo>
                  <a:lnTo>
                    <a:pt x="1441450" y="1264920"/>
                  </a:lnTo>
                  <a:lnTo>
                    <a:pt x="1441450" y="0"/>
                  </a:lnTo>
                  <a:close/>
                </a:path>
              </a:pathLst>
            </a:custGeom>
            <a:solidFill>
              <a:srgbClr val="CFD3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027675" y="3663695"/>
              <a:ext cx="1441450" cy="1264920"/>
            </a:xfrm>
            <a:custGeom>
              <a:avLst/>
              <a:gdLst/>
              <a:ahLst/>
              <a:cxnLst/>
              <a:rect l="l" t="t" r="r" b="b"/>
              <a:pathLst>
                <a:path w="1441450" h="1264920">
                  <a:moveTo>
                    <a:pt x="1441450" y="0"/>
                  </a:moveTo>
                  <a:lnTo>
                    <a:pt x="0" y="0"/>
                  </a:lnTo>
                  <a:lnTo>
                    <a:pt x="0" y="1264920"/>
                  </a:lnTo>
                  <a:lnTo>
                    <a:pt x="1441450" y="1264920"/>
                  </a:lnTo>
                  <a:lnTo>
                    <a:pt x="14414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469379" y="3663695"/>
              <a:ext cx="1440180" cy="1264920"/>
            </a:xfrm>
            <a:custGeom>
              <a:avLst/>
              <a:gdLst/>
              <a:ahLst/>
              <a:cxnLst/>
              <a:rect l="l" t="t" r="r" b="b"/>
              <a:pathLst>
                <a:path w="1440179" h="1264920">
                  <a:moveTo>
                    <a:pt x="1439926" y="0"/>
                  </a:moveTo>
                  <a:lnTo>
                    <a:pt x="0" y="0"/>
                  </a:lnTo>
                  <a:lnTo>
                    <a:pt x="0" y="1264920"/>
                  </a:lnTo>
                  <a:lnTo>
                    <a:pt x="1439926" y="1264920"/>
                  </a:lnTo>
                  <a:lnTo>
                    <a:pt x="1439926" y="0"/>
                  </a:lnTo>
                  <a:close/>
                </a:path>
              </a:pathLst>
            </a:custGeom>
            <a:solidFill>
              <a:srgbClr val="CFD3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7909559" y="3663695"/>
              <a:ext cx="1440180" cy="1264920"/>
            </a:xfrm>
            <a:custGeom>
              <a:avLst/>
              <a:gdLst/>
              <a:ahLst/>
              <a:cxnLst/>
              <a:rect l="l" t="t" r="r" b="b"/>
              <a:pathLst>
                <a:path w="1440179" h="1264920">
                  <a:moveTo>
                    <a:pt x="1439926" y="0"/>
                  </a:moveTo>
                  <a:lnTo>
                    <a:pt x="0" y="0"/>
                  </a:lnTo>
                  <a:lnTo>
                    <a:pt x="0" y="1264920"/>
                  </a:lnTo>
                  <a:lnTo>
                    <a:pt x="1439926" y="1264920"/>
                  </a:lnTo>
                  <a:lnTo>
                    <a:pt x="143992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9349740" y="3663695"/>
              <a:ext cx="1440180" cy="1264920"/>
            </a:xfrm>
            <a:custGeom>
              <a:avLst/>
              <a:gdLst/>
              <a:ahLst/>
              <a:cxnLst/>
              <a:rect l="l" t="t" r="r" b="b"/>
              <a:pathLst>
                <a:path w="1440179" h="1264920">
                  <a:moveTo>
                    <a:pt x="1439926" y="0"/>
                  </a:moveTo>
                  <a:lnTo>
                    <a:pt x="0" y="0"/>
                  </a:lnTo>
                  <a:lnTo>
                    <a:pt x="0" y="1264920"/>
                  </a:lnTo>
                  <a:lnTo>
                    <a:pt x="1439926" y="1264920"/>
                  </a:lnTo>
                  <a:lnTo>
                    <a:pt x="1439926" y="0"/>
                  </a:lnTo>
                  <a:close/>
                </a:path>
              </a:pathLst>
            </a:custGeom>
            <a:solidFill>
              <a:srgbClr val="CFD3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587495" y="4928616"/>
              <a:ext cx="1441450" cy="1767839"/>
            </a:xfrm>
            <a:custGeom>
              <a:avLst/>
              <a:gdLst/>
              <a:ahLst/>
              <a:cxnLst/>
              <a:rect l="l" t="t" r="r" b="b"/>
              <a:pathLst>
                <a:path w="1441450" h="1767840">
                  <a:moveTo>
                    <a:pt x="1441450" y="0"/>
                  </a:moveTo>
                  <a:lnTo>
                    <a:pt x="0" y="0"/>
                  </a:lnTo>
                  <a:lnTo>
                    <a:pt x="0" y="1767839"/>
                  </a:lnTo>
                  <a:lnTo>
                    <a:pt x="1441450" y="1767839"/>
                  </a:lnTo>
                  <a:lnTo>
                    <a:pt x="14414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027675" y="4928616"/>
              <a:ext cx="1441450" cy="1767839"/>
            </a:xfrm>
            <a:custGeom>
              <a:avLst/>
              <a:gdLst/>
              <a:ahLst/>
              <a:cxnLst/>
              <a:rect l="l" t="t" r="r" b="b"/>
              <a:pathLst>
                <a:path w="1441450" h="1767840">
                  <a:moveTo>
                    <a:pt x="1441450" y="0"/>
                  </a:moveTo>
                  <a:lnTo>
                    <a:pt x="0" y="0"/>
                  </a:lnTo>
                  <a:lnTo>
                    <a:pt x="0" y="1767839"/>
                  </a:lnTo>
                  <a:lnTo>
                    <a:pt x="1441450" y="1767839"/>
                  </a:lnTo>
                  <a:lnTo>
                    <a:pt x="1441450" y="0"/>
                  </a:lnTo>
                  <a:close/>
                </a:path>
              </a:pathLst>
            </a:custGeom>
            <a:solidFill>
              <a:srgbClr val="E9EB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6469379" y="4928616"/>
              <a:ext cx="1440180" cy="1767839"/>
            </a:xfrm>
            <a:custGeom>
              <a:avLst/>
              <a:gdLst/>
              <a:ahLst/>
              <a:cxnLst/>
              <a:rect l="l" t="t" r="r" b="b"/>
              <a:pathLst>
                <a:path w="1440179" h="1767840">
                  <a:moveTo>
                    <a:pt x="1439926" y="0"/>
                  </a:moveTo>
                  <a:lnTo>
                    <a:pt x="0" y="0"/>
                  </a:lnTo>
                  <a:lnTo>
                    <a:pt x="0" y="1767839"/>
                  </a:lnTo>
                  <a:lnTo>
                    <a:pt x="1439926" y="1767839"/>
                  </a:lnTo>
                  <a:lnTo>
                    <a:pt x="143992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7909559" y="4928616"/>
              <a:ext cx="1440180" cy="1767839"/>
            </a:xfrm>
            <a:custGeom>
              <a:avLst/>
              <a:gdLst/>
              <a:ahLst/>
              <a:cxnLst/>
              <a:rect l="l" t="t" r="r" b="b"/>
              <a:pathLst>
                <a:path w="1440179" h="1767840">
                  <a:moveTo>
                    <a:pt x="1439926" y="0"/>
                  </a:moveTo>
                  <a:lnTo>
                    <a:pt x="0" y="0"/>
                  </a:lnTo>
                  <a:lnTo>
                    <a:pt x="0" y="1767839"/>
                  </a:lnTo>
                  <a:lnTo>
                    <a:pt x="1439926" y="1767839"/>
                  </a:lnTo>
                  <a:lnTo>
                    <a:pt x="1439926" y="0"/>
                  </a:lnTo>
                  <a:close/>
                </a:path>
              </a:pathLst>
            </a:custGeom>
            <a:solidFill>
              <a:srgbClr val="E9EB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9349740" y="4928616"/>
              <a:ext cx="1440180" cy="1767839"/>
            </a:xfrm>
            <a:custGeom>
              <a:avLst/>
              <a:gdLst/>
              <a:ahLst/>
              <a:cxnLst/>
              <a:rect l="l" t="t" r="r" b="b"/>
              <a:pathLst>
                <a:path w="1440179" h="1767840">
                  <a:moveTo>
                    <a:pt x="1439926" y="0"/>
                  </a:moveTo>
                  <a:lnTo>
                    <a:pt x="0" y="0"/>
                  </a:lnTo>
                  <a:lnTo>
                    <a:pt x="0" y="1767839"/>
                  </a:lnTo>
                  <a:lnTo>
                    <a:pt x="1439926" y="1767839"/>
                  </a:lnTo>
                  <a:lnTo>
                    <a:pt x="143992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027675" y="3645408"/>
              <a:ext cx="4321810" cy="3057525"/>
            </a:xfrm>
            <a:custGeom>
              <a:avLst/>
              <a:gdLst/>
              <a:ahLst/>
              <a:cxnLst/>
              <a:rect l="l" t="t" r="r" b="b"/>
              <a:pathLst>
                <a:path w="4321809" h="3057525">
                  <a:moveTo>
                    <a:pt x="0" y="0"/>
                  </a:moveTo>
                  <a:lnTo>
                    <a:pt x="0" y="3057144"/>
                  </a:lnTo>
                </a:path>
                <a:path w="4321809" h="3057525">
                  <a:moveTo>
                    <a:pt x="1440561" y="0"/>
                  </a:moveTo>
                  <a:lnTo>
                    <a:pt x="1440561" y="3057144"/>
                  </a:lnTo>
                </a:path>
                <a:path w="4321809" h="3057525">
                  <a:moveTo>
                    <a:pt x="2881122" y="0"/>
                  </a:moveTo>
                  <a:lnTo>
                    <a:pt x="2881122" y="3057144"/>
                  </a:lnTo>
                </a:path>
                <a:path w="4321809" h="3057525">
                  <a:moveTo>
                    <a:pt x="4321809" y="0"/>
                  </a:moveTo>
                  <a:lnTo>
                    <a:pt x="4321809" y="3057144"/>
                  </a:lnTo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3582161" y="3664458"/>
              <a:ext cx="7216140" cy="0"/>
            </a:xfrm>
            <a:custGeom>
              <a:avLst/>
              <a:gdLst/>
              <a:ahLst/>
              <a:cxnLst/>
              <a:rect l="l" t="t" r="r" b="b"/>
              <a:pathLst>
                <a:path w="7216140">
                  <a:moveTo>
                    <a:pt x="0" y="0"/>
                  </a:moveTo>
                  <a:lnTo>
                    <a:pt x="7216013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3581400" y="3276600"/>
              <a:ext cx="7216140" cy="3425825"/>
            </a:xfrm>
            <a:custGeom>
              <a:avLst/>
              <a:gdLst/>
              <a:ahLst/>
              <a:cxnLst/>
              <a:rect l="l" t="t" r="r" b="b"/>
              <a:pathLst>
                <a:path w="7216140" h="3425825">
                  <a:moveTo>
                    <a:pt x="0" y="1652016"/>
                  </a:moveTo>
                  <a:lnTo>
                    <a:pt x="7216013" y="1652016"/>
                  </a:lnTo>
                </a:path>
                <a:path w="7216140" h="3425825">
                  <a:moveTo>
                    <a:pt x="6096" y="0"/>
                  </a:moveTo>
                  <a:lnTo>
                    <a:pt x="6096" y="3425825"/>
                  </a:lnTo>
                </a:path>
                <a:path w="7216140" h="3425825">
                  <a:moveTo>
                    <a:pt x="7208393" y="0"/>
                  </a:moveTo>
                  <a:lnTo>
                    <a:pt x="7208393" y="3425825"/>
                  </a:lnTo>
                </a:path>
                <a:path w="7216140" h="3425825">
                  <a:moveTo>
                    <a:pt x="0" y="6096"/>
                  </a:moveTo>
                  <a:lnTo>
                    <a:pt x="7216013" y="6096"/>
                  </a:lnTo>
                </a:path>
                <a:path w="7216140" h="3425825">
                  <a:moveTo>
                    <a:pt x="0" y="3419855"/>
                  </a:moveTo>
                  <a:lnTo>
                    <a:pt x="7216013" y="3419855"/>
                  </a:lnTo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5568188" y="3464432"/>
            <a:ext cx="32410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Editorial</a:t>
            </a:r>
            <a:r>
              <a:rPr sz="12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Board</a:t>
            </a:r>
            <a:r>
              <a:rPr sz="1200" b="1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Members</a:t>
            </a:r>
            <a:r>
              <a:rPr sz="1200" b="1" spc="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12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Supporting</a:t>
            </a:r>
            <a:r>
              <a:rPr sz="12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Journals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680587" y="3828897"/>
            <a:ext cx="1215514" cy="1333763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 marR="5080" indent="-12065" algn="ctr">
              <a:lnSpc>
                <a:spcPct val="101699"/>
              </a:lnSpc>
              <a:spcBef>
                <a:spcPts val="175"/>
              </a:spcBef>
            </a:pPr>
            <a:r>
              <a:rPr lang="en-US" sz="1100" u="sng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cs typeface="Calibri"/>
              </a:rPr>
              <a:t>Trevor A </a:t>
            </a:r>
            <a:r>
              <a:rPr lang="en-US" sz="1100" u="sng" dirty="0" smtClean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cs typeface="Calibri"/>
              </a:rPr>
              <a:t>Winter</a:t>
            </a:r>
          </a:p>
          <a:p>
            <a:pPr marL="12700" marR="5080" indent="-12065" algn="ctr">
              <a:lnSpc>
                <a:spcPct val="101699"/>
              </a:lnSpc>
              <a:spcBef>
                <a:spcPts val="175"/>
              </a:spcBef>
            </a:pPr>
            <a:r>
              <a:rPr lang="en-US" sz="1100" dirty="0" smtClean="0">
                <a:cs typeface="Calibri"/>
              </a:rPr>
              <a:t>Director Of</a:t>
            </a:r>
            <a:r>
              <a:rPr lang="en-US" sz="1100" dirty="0">
                <a:cs typeface="Calibri"/>
              </a:rPr>
              <a:t> </a:t>
            </a:r>
            <a:r>
              <a:rPr lang="en-US" sz="1100" spc="5" dirty="0" smtClean="0">
                <a:cs typeface="Calibri"/>
              </a:rPr>
              <a:t>Hepato Gastroenterology </a:t>
            </a:r>
          </a:p>
          <a:p>
            <a:pPr marL="12700" marR="5080" indent="-12065" algn="ctr">
              <a:lnSpc>
                <a:spcPct val="101699"/>
              </a:lnSpc>
              <a:spcBef>
                <a:spcPts val="175"/>
              </a:spcBef>
            </a:pPr>
            <a:r>
              <a:rPr lang="en-US" sz="1100" spc="-5" dirty="0">
                <a:cs typeface="Calibri"/>
              </a:rPr>
              <a:t>Stanford School of </a:t>
            </a:r>
            <a:r>
              <a:rPr lang="en-US" sz="1100" spc="-5" dirty="0" smtClean="0">
                <a:cs typeface="Calibri"/>
              </a:rPr>
              <a:t>Medicine, USA</a:t>
            </a:r>
            <a:endParaRPr lang="en-US" sz="1100" spc="-5" dirty="0">
              <a:cs typeface="Calibri"/>
            </a:endParaRPr>
          </a:p>
          <a:p>
            <a:pPr marL="12700" marR="5080" indent="-12065" algn="ctr">
              <a:lnSpc>
                <a:spcPct val="101699"/>
              </a:lnSpc>
              <a:spcBef>
                <a:spcPts val="175"/>
              </a:spcBef>
            </a:pPr>
            <a:endParaRPr lang="en-US" sz="1100" spc="-5" dirty="0">
              <a:cs typeface="Calibri"/>
            </a:endParaRPr>
          </a:p>
          <a:p>
            <a:pPr marL="12700" marR="5080" indent="-12065" algn="ctr">
              <a:lnSpc>
                <a:spcPct val="101699"/>
              </a:lnSpc>
              <a:spcBef>
                <a:spcPts val="175"/>
              </a:spcBef>
            </a:pPr>
            <a:endParaRPr lang="en-US" sz="1100" spc="-5" dirty="0"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209794" y="3828897"/>
            <a:ext cx="1079500" cy="732252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-12065" algn="ctr">
              <a:lnSpc>
                <a:spcPct val="102099"/>
              </a:lnSpc>
              <a:spcBef>
                <a:spcPts val="170"/>
              </a:spcBef>
            </a:pPr>
            <a:r>
              <a:rPr lang="en-US" sz="110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cs typeface="Calibri"/>
              </a:rPr>
              <a:t>Francesco </a:t>
            </a:r>
            <a:r>
              <a:rPr lang="en-US" sz="1100" u="sng" spc="-5" dirty="0" smtClean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cs typeface="Calibri"/>
              </a:rPr>
              <a:t>Marotta</a:t>
            </a:r>
          </a:p>
          <a:p>
            <a:pPr marL="12700" marR="5080" indent="-12065" algn="ctr">
              <a:lnSpc>
                <a:spcPct val="102099"/>
              </a:lnSpc>
              <a:spcBef>
                <a:spcPts val="170"/>
              </a:spcBef>
            </a:pPr>
            <a:r>
              <a:rPr lang="en-US" sz="1100" dirty="0" smtClean="0">
                <a:cs typeface="Calibri"/>
              </a:rPr>
              <a:t>Professor </a:t>
            </a:r>
            <a:r>
              <a:rPr lang="en-US" sz="1100" spc="-5" dirty="0">
                <a:cs typeface="Calibri"/>
              </a:rPr>
              <a:t>Hepato-Gastroenterology </a:t>
            </a:r>
            <a:r>
              <a:rPr lang="en-US" sz="1100" dirty="0">
                <a:cs typeface="Calibri"/>
              </a:rPr>
              <a:t>Italy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595998" y="3840860"/>
            <a:ext cx="1101725" cy="912109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065" marR="5080" algn="ctr">
              <a:lnSpc>
                <a:spcPct val="101699"/>
              </a:lnSpc>
              <a:spcBef>
                <a:spcPts val="80"/>
              </a:spcBef>
            </a:pPr>
            <a:r>
              <a:rPr lang="en-US" sz="110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cs typeface="Calibri"/>
              </a:rPr>
              <a:t> Kazuki Takakura </a:t>
            </a:r>
            <a:r>
              <a:rPr lang="en-US" sz="1100" spc="-5" dirty="0" smtClean="0">
                <a:cs typeface="Calibri"/>
              </a:rPr>
              <a:t>Editor-in-Chief</a:t>
            </a:r>
          </a:p>
          <a:p>
            <a:pPr marL="12065" marR="5080" algn="ctr">
              <a:lnSpc>
                <a:spcPct val="101699"/>
              </a:lnSpc>
              <a:spcBef>
                <a:spcPts val="80"/>
              </a:spcBef>
            </a:pPr>
            <a:r>
              <a:rPr lang="en-US" sz="1100" dirty="0" smtClean="0">
                <a:cs typeface="Calibri"/>
              </a:rPr>
              <a:t>Jikei </a:t>
            </a:r>
            <a:r>
              <a:rPr lang="en-US" sz="1100" dirty="0">
                <a:cs typeface="Calibri"/>
              </a:rPr>
              <a:t>University School of Medicine</a:t>
            </a:r>
          </a:p>
          <a:p>
            <a:pPr marL="12065" marR="5080" algn="ctr">
              <a:lnSpc>
                <a:spcPct val="101699"/>
              </a:lnSpc>
              <a:spcBef>
                <a:spcPts val="80"/>
              </a:spcBef>
            </a:pPr>
            <a:r>
              <a:rPr lang="en-US" sz="1100" dirty="0">
                <a:cs typeface="Calibri"/>
              </a:rPr>
              <a:t>Japan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8001938" y="3746688"/>
            <a:ext cx="1247775" cy="783163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 marR="5080" algn="ctr">
              <a:lnSpc>
                <a:spcPct val="101400"/>
              </a:lnSpc>
              <a:spcBef>
                <a:spcPts val="175"/>
              </a:spcBef>
            </a:pPr>
            <a:r>
              <a:rPr lang="en-US" sz="110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cs typeface="Calibri"/>
              </a:rPr>
              <a:t>Ayman I. </a:t>
            </a:r>
            <a:r>
              <a:rPr lang="en-US" sz="1100" u="sng" spc="-5" dirty="0" smtClean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cs typeface="Calibri"/>
              </a:rPr>
              <a:t>Sayegh</a:t>
            </a:r>
          </a:p>
          <a:p>
            <a:pPr marL="12700" marR="5080" algn="ctr">
              <a:lnSpc>
                <a:spcPct val="101400"/>
              </a:lnSpc>
              <a:spcBef>
                <a:spcPts val="175"/>
              </a:spcBef>
            </a:pPr>
            <a:r>
              <a:rPr lang="en-US" sz="1100" spc="-5" dirty="0" smtClean="0">
                <a:cs typeface="Calibri"/>
              </a:rPr>
              <a:t>Professor</a:t>
            </a:r>
          </a:p>
          <a:p>
            <a:pPr marL="12700" marR="5080" algn="ctr">
              <a:lnSpc>
                <a:spcPct val="101400"/>
              </a:lnSpc>
              <a:spcBef>
                <a:spcPts val="175"/>
              </a:spcBef>
            </a:pPr>
            <a:r>
              <a:rPr lang="en-US" sz="1100" spc="-5" dirty="0">
                <a:cs typeface="Calibri"/>
              </a:rPr>
              <a:t>Tuskegee </a:t>
            </a:r>
            <a:r>
              <a:rPr lang="en-US" sz="1100" spc="-5" dirty="0" smtClean="0">
                <a:cs typeface="Calibri"/>
              </a:rPr>
              <a:t>University</a:t>
            </a:r>
          </a:p>
          <a:p>
            <a:pPr marL="12700" marR="5080" algn="ctr">
              <a:lnSpc>
                <a:spcPct val="101400"/>
              </a:lnSpc>
              <a:spcBef>
                <a:spcPts val="175"/>
              </a:spcBef>
            </a:pPr>
            <a:r>
              <a:rPr lang="en-US" sz="1100" dirty="0">
                <a:cs typeface="Calibri"/>
              </a:rPr>
              <a:t>USA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9481819" y="3714140"/>
            <a:ext cx="1195070" cy="52835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 marR="5080" indent="-8255" algn="ctr">
              <a:lnSpc>
                <a:spcPct val="104500"/>
              </a:lnSpc>
              <a:spcBef>
                <a:spcPts val="140"/>
              </a:spcBef>
            </a:pPr>
            <a:r>
              <a:rPr lang="en-US" sz="1000" u="sng" spc="-10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cs typeface="Calibri"/>
              </a:rPr>
              <a:t>Brian </a:t>
            </a:r>
            <a:r>
              <a:rPr lang="en-US" sz="1000" u="sng" spc="-10" dirty="0" smtClean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cs typeface="Calibri"/>
              </a:rPr>
              <a:t>Conway</a:t>
            </a:r>
          </a:p>
          <a:p>
            <a:pPr marL="12700" marR="5080" indent="-8255" algn="ctr">
              <a:lnSpc>
                <a:spcPct val="104500"/>
              </a:lnSpc>
              <a:spcBef>
                <a:spcPts val="140"/>
              </a:spcBef>
            </a:pPr>
            <a:r>
              <a:rPr lang="en-US" sz="1000" spc="-5" dirty="0">
                <a:cs typeface="Calibri"/>
              </a:rPr>
              <a:t>Medical </a:t>
            </a:r>
            <a:r>
              <a:rPr lang="en-US" sz="1000" spc="-5" dirty="0" smtClean="0">
                <a:cs typeface="Calibri"/>
              </a:rPr>
              <a:t>Director</a:t>
            </a:r>
          </a:p>
          <a:p>
            <a:pPr marL="12700" marR="5080" indent="-8255" algn="ctr">
              <a:lnSpc>
                <a:spcPct val="104500"/>
              </a:lnSpc>
              <a:spcBef>
                <a:spcPts val="140"/>
              </a:spcBef>
            </a:pPr>
            <a:r>
              <a:rPr lang="en-US" sz="1000" spc="-5" dirty="0">
                <a:cs typeface="Calibri"/>
              </a:rPr>
              <a:t>Canada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810761" y="5106111"/>
            <a:ext cx="1015365" cy="105477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lang="en-US" sz="1100" u="sng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cs typeface="Calibri"/>
              </a:rPr>
              <a:t>SHILPA </a:t>
            </a:r>
            <a:r>
              <a:rPr lang="en-US" sz="1100" u="sng" dirty="0" smtClean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cs typeface="Calibri"/>
              </a:rPr>
              <a:t>SANAPALA</a:t>
            </a:r>
          </a:p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lang="en-US" sz="1100" spc="-5" dirty="0">
                <a:cs typeface="Calibri"/>
              </a:rPr>
              <a:t>Biological </a:t>
            </a:r>
            <a:r>
              <a:rPr lang="en-US" sz="1100" spc="-5" dirty="0" smtClean="0">
                <a:cs typeface="Calibri"/>
              </a:rPr>
              <a:t>Scientist</a:t>
            </a:r>
          </a:p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lang="en-US" sz="1100" spc="-5" dirty="0">
                <a:cs typeface="Calibri"/>
              </a:rPr>
              <a:t>University of Florida, USA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164328" y="4909540"/>
            <a:ext cx="1178560" cy="727122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 indent="-8890" algn="ctr">
              <a:lnSpc>
                <a:spcPct val="101000"/>
              </a:lnSpc>
              <a:spcBef>
                <a:spcPts val="180"/>
              </a:spcBef>
            </a:pPr>
            <a:r>
              <a:rPr lang="en-US" sz="1050" u="sng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cs typeface="Calibri"/>
              </a:rPr>
              <a:t>Orapin V. </a:t>
            </a:r>
            <a:r>
              <a:rPr lang="en-US" sz="1050" u="sng" dirty="0" smtClean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cs typeface="Calibri"/>
              </a:rPr>
              <a:t>Horst</a:t>
            </a:r>
          </a:p>
          <a:p>
            <a:pPr marL="12700" marR="5080" indent="-8890" algn="ctr">
              <a:lnSpc>
                <a:spcPct val="101000"/>
              </a:lnSpc>
              <a:spcBef>
                <a:spcPts val="180"/>
              </a:spcBef>
            </a:pPr>
            <a:r>
              <a:rPr lang="en-US" sz="1050" spc="-5" dirty="0">
                <a:cs typeface="Calibri"/>
              </a:rPr>
              <a:t>University of </a:t>
            </a:r>
            <a:r>
              <a:rPr lang="en-US" sz="1050" spc="-5" dirty="0" smtClean="0">
                <a:cs typeface="Calibri"/>
              </a:rPr>
              <a:t>California</a:t>
            </a:r>
          </a:p>
          <a:p>
            <a:pPr marL="12700" marR="5080" indent="-8890" algn="ctr">
              <a:lnSpc>
                <a:spcPct val="101000"/>
              </a:lnSpc>
              <a:spcBef>
                <a:spcPts val="180"/>
              </a:spcBef>
            </a:pPr>
            <a:r>
              <a:rPr lang="en-US" sz="1050" dirty="0">
                <a:cs typeface="Calibri"/>
              </a:rPr>
              <a:t>United States</a:t>
            </a:r>
            <a:endParaRPr sz="1050" dirty="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606285" y="5094477"/>
            <a:ext cx="1189355" cy="1167884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 indent="-6985" algn="ctr">
              <a:lnSpc>
                <a:spcPct val="101099"/>
              </a:lnSpc>
              <a:spcBef>
                <a:spcPts val="180"/>
              </a:spcBef>
            </a:pPr>
            <a:r>
              <a:rPr lang="en-US" sz="1200" u="sng" spc="-40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cs typeface="Calibri"/>
              </a:rPr>
              <a:t>Masaya </a:t>
            </a:r>
            <a:r>
              <a:rPr lang="en-US" sz="1200" u="sng" spc="-40" dirty="0" smtClean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cs typeface="Calibri"/>
              </a:rPr>
              <a:t>Saito</a:t>
            </a:r>
          </a:p>
          <a:p>
            <a:pPr marL="12700" marR="5080" indent="-6985" algn="ctr">
              <a:lnSpc>
                <a:spcPct val="101099"/>
              </a:lnSpc>
              <a:spcBef>
                <a:spcPts val="180"/>
              </a:spcBef>
            </a:pPr>
            <a:r>
              <a:rPr lang="en-US" sz="1200" spc="-5" dirty="0">
                <a:cs typeface="Calibri"/>
              </a:rPr>
              <a:t> Division of </a:t>
            </a:r>
            <a:r>
              <a:rPr lang="en-US" sz="1200" spc="-5" dirty="0" smtClean="0">
                <a:cs typeface="Calibri"/>
              </a:rPr>
              <a:t>Gastroenterology</a:t>
            </a:r>
            <a:r>
              <a:rPr sz="1200" spc="-10" dirty="0" smtClean="0">
                <a:latin typeface="Calibri"/>
                <a:cs typeface="Calibri"/>
              </a:rPr>
              <a:t> </a:t>
            </a:r>
            <a:r>
              <a:rPr sz="1200" spc="-5" dirty="0" smtClean="0">
                <a:latin typeface="Calibri"/>
                <a:cs typeface="Calibri"/>
              </a:rPr>
              <a:t> </a:t>
            </a:r>
            <a:r>
              <a:rPr lang="en-US" sz="1200" spc="-10" dirty="0">
                <a:cs typeface="Calibri"/>
              </a:rPr>
              <a:t>Kobe University Graduate School of Medicine, Japan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8076945" y="5106111"/>
            <a:ext cx="1123950" cy="10676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lang="en-US" sz="1100" u="sng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cs typeface="Calibri"/>
              </a:rPr>
              <a:t>Piero Luigi </a:t>
            </a:r>
            <a:r>
              <a:rPr lang="en-US" sz="1100" u="sng" dirty="0" smtClean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cs typeface="Calibri"/>
              </a:rPr>
              <a:t>Almasio</a:t>
            </a:r>
          </a:p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lang="en-US" sz="1100" spc="-5" dirty="0">
                <a:cs typeface="Calibri"/>
              </a:rPr>
              <a:t>Chair of </a:t>
            </a:r>
            <a:r>
              <a:rPr lang="en-US" sz="1100" spc="-5" dirty="0" smtClean="0">
                <a:cs typeface="Calibri"/>
              </a:rPr>
              <a:t>Gastroenterology</a:t>
            </a:r>
          </a:p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lang="en-US" sz="1100" dirty="0">
                <a:cs typeface="Calibri"/>
              </a:rPr>
              <a:t>University of </a:t>
            </a:r>
            <a:r>
              <a:rPr lang="en-US" sz="1100" dirty="0" smtClean="0">
                <a:cs typeface="Calibri"/>
              </a:rPr>
              <a:t>Palermo</a:t>
            </a:r>
          </a:p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lang="en-US" sz="1100" spc="-5" dirty="0">
                <a:cs typeface="Calibri"/>
              </a:rPr>
              <a:t>Italy</a:t>
            </a:r>
            <a:r>
              <a:rPr sz="1100" spc="-5" dirty="0" smtClean="0">
                <a:latin typeface="Calibri"/>
                <a:cs typeface="Calibri"/>
              </a:rPr>
              <a:t> </a:t>
            </a:r>
            <a:r>
              <a:rPr sz="1100" dirty="0" smtClean="0">
                <a:latin typeface="Calibri"/>
                <a:cs typeface="Calibri"/>
              </a:rPr>
              <a:t> </a:t>
            </a:r>
            <a:r>
              <a:rPr sz="1100" spc="-50" dirty="0" smtClean="0">
                <a:latin typeface="Calibri"/>
                <a:cs typeface="Calibri"/>
              </a:rPr>
              <a:t> </a:t>
            </a:r>
            <a:endParaRPr sz="11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42759"/>
            <a:chOff x="0" y="0"/>
            <a:chExt cx="12192000" cy="6842759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2192000" cy="6842758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739140" y="739140"/>
              <a:ext cx="10713720" cy="5379720"/>
            </a:xfrm>
            <a:custGeom>
              <a:avLst/>
              <a:gdLst/>
              <a:ahLst/>
              <a:cxnLst/>
              <a:rect l="l" t="t" r="r" b="b"/>
              <a:pathLst>
                <a:path w="10713720" h="5379720">
                  <a:moveTo>
                    <a:pt x="10713466" y="0"/>
                  </a:moveTo>
                  <a:lnTo>
                    <a:pt x="0" y="0"/>
                  </a:lnTo>
                  <a:lnTo>
                    <a:pt x="0" y="5379465"/>
                  </a:lnTo>
                  <a:lnTo>
                    <a:pt x="10713466" y="5379465"/>
                  </a:lnTo>
                  <a:lnTo>
                    <a:pt x="10713466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39140" y="304800"/>
              <a:ext cx="2301240" cy="254508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3648455" y="902208"/>
            <a:ext cx="4897120" cy="559435"/>
          </a:xfrm>
          <a:prstGeom prst="rect">
            <a:avLst/>
          </a:prstGeom>
          <a:solidFill>
            <a:srgbClr val="202A35"/>
          </a:solidFill>
          <a:ln w="12192">
            <a:solidFill>
              <a:srgbClr val="2D5395"/>
            </a:solidFill>
          </a:ln>
        </p:spPr>
        <p:txBody>
          <a:bodyPr vert="horz" wrap="square" lIns="0" tIns="698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5"/>
              </a:spcBef>
            </a:pPr>
            <a:endParaRPr sz="1150">
              <a:latin typeface="Times New Roman"/>
              <a:cs typeface="Times New Roman"/>
            </a:endParaRPr>
          </a:p>
          <a:p>
            <a:pPr marL="420370">
              <a:lnSpc>
                <a:spcPct val="100000"/>
              </a:lnSpc>
              <a:tabLst>
                <a:tab pos="2000885" algn="l"/>
              </a:tabLst>
            </a:pP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1400" b="1" spc="1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1400" b="1" spc="2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400" b="1" spc="2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sz="1400" b="1" spc="2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1400" b="1" spc="1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1400" b="1" spc="1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M	A</a:t>
            </a:r>
            <a:r>
              <a:rPr sz="1400" b="1" spc="1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1400" b="1" spc="2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1400" b="1" spc="2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400" b="1" spc="2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sz="1400" b="1" spc="2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1400" b="1" spc="2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1400" b="1" spc="2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1400" b="1" spc="229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1400" b="1" spc="229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1400" b="1" spc="2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1400" b="1" spc="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805673" y="5753811"/>
            <a:ext cx="344424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400" u="sng" spc="-1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Times New Roman"/>
                <a:cs typeface="Times New Roman"/>
                <a:hlinkClick r:id="rId4"/>
              </a:rPr>
              <a:t>https://gastroenterology.insightconferences.com/</a:t>
            </a:r>
            <a:r>
              <a:rPr sz="1400" u="sng" spc="-15" dirty="0" smtClean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Times New Roman"/>
                <a:cs typeface="Times New Roman"/>
                <a:hlinkClick r:id="rId4"/>
              </a:rPr>
              <a:t>/</a:t>
            </a:r>
            <a:endParaRPr sz="1400" dirty="0">
              <a:latin typeface="Times New Roman"/>
              <a:cs typeface="Times New Roman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979932" y="1680972"/>
            <a:ext cx="3823970" cy="3750945"/>
            <a:chOff x="979932" y="1680972"/>
            <a:chExt cx="3823970" cy="3750945"/>
          </a:xfrm>
        </p:grpSpPr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79932" y="1680972"/>
              <a:ext cx="3823716" cy="3750564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159764" y="1860804"/>
              <a:ext cx="3464052" cy="3390900"/>
            </a:xfrm>
            <a:prstGeom prst="rect">
              <a:avLst/>
            </a:prstGeom>
          </p:spPr>
        </p:pic>
      </p:grpSp>
      <p:sp>
        <p:nvSpPr>
          <p:cNvPr id="11" name="object 11"/>
          <p:cNvSpPr txBox="1"/>
          <p:nvPr/>
        </p:nvSpPr>
        <p:spPr>
          <a:xfrm>
            <a:off x="5443472" y="1921840"/>
            <a:ext cx="3700527" cy="15446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765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latin typeface="Times New Roman"/>
                <a:cs typeface="Times New Roman"/>
              </a:rPr>
              <a:t>V</a:t>
            </a:r>
            <a:r>
              <a:rPr sz="1400" b="1" spc="-9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E</a:t>
            </a:r>
            <a:r>
              <a:rPr sz="1400" b="1" spc="-5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N</a:t>
            </a:r>
            <a:r>
              <a:rPr sz="1400" b="1" spc="-6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U</a:t>
            </a:r>
            <a:r>
              <a:rPr sz="1400" b="1" spc="-7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E  </a:t>
            </a:r>
            <a:r>
              <a:rPr sz="1400" b="1" spc="-85" dirty="0">
                <a:latin typeface="Times New Roman"/>
                <a:cs typeface="Times New Roman"/>
              </a:rPr>
              <a:t> </a:t>
            </a:r>
            <a:r>
              <a:rPr sz="1400" b="1" spc="5" dirty="0">
                <a:latin typeface="Times New Roman"/>
                <a:cs typeface="Times New Roman"/>
              </a:rPr>
              <a:t>&amp;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6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A</a:t>
            </a:r>
            <a:r>
              <a:rPr sz="1400" b="1" spc="-13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C</a:t>
            </a:r>
            <a:r>
              <a:rPr sz="1400" b="1" spc="-7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C</a:t>
            </a:r>
            <a:r>
              <a:rPr sz="1400" b="1" spc="-60" dirty="0">
                <a:latin typeface="Times New Roman"/>
                <a:cs typeface="Times New Roman"/>
              </a:rPr>
              <a:t> </a:t>
            </a:r>
            <a:r>
              <a:rPr sz="1400" b="1" spc="5" dirty="0">
                <a:latin typeface="Times New Roman"/>
                <a:cs typeface="Times New Roman"/>
              </a:rPr>
              <a:t>O</a:t>
            </a:r>
            <a:r>
              <a:rPr sz="1400" b="1" spc="-65" dirty="0">
                <a:latin typeface="Times New Roman"/>
                <a:cs typeface="Times New Roman"/>
              </a:rPr>
              <a:t> </a:t>
            </a:r>
            <a:r>
              <a:rPr sz="1400" b="1" spc="5" dirty="0">
                <a:latin typeface="Times New Roman"/>
                <a:cs typeface="Times New Roman"/>
              </a:rPr>
              <a:t>M</a:t>
            </a:r>
            <a:r>
              <a:rPr sz="1400" b="1" spc="-70" dirty="0">
                <a:latin typeface="Times New Roman"/>
                <a:cs typeface="Times New Roman"/>
              </a:rPr>
              <a:t> </a:t>
            </a:r>
            <a:r>
              <a:rPr sz="1400" b="1" spc="5" dirty="0">
                <a:latin typeface="Times New Roman"/>
                <a:cs typeface="Times New Roman"/>
              </a:rPr>
              <a:t>M</a:t>
            </a:r>
            <a:r>
              <a:rPr sz="1400" b="1" spc="-60" dirty="0">
                <a:latin typeface="Times New Roman"/>
                <a:cs typeface="Times New Roman"/>
              </a:rPr>
              <a:t> </a:t>
            </a:r>
            <a:r>
              <a:rPr sz="1400" b="1" spc="5" dirty="0">
                <a:latin typeface="Times New Roman"/>
                <a:cs typeface="Times New Roman"/>
              </a:rPr>
              <a:t>O</a:t>
            </a:r>
            <a:r>
              <a:rPr sz="1400" b="1" spc="-6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D</a:t>
            </a:r>
            <a:r>
              <a:rPr sz="1400" b="1" spc="-145" dirty="0">
                <a:latin typeface="Times New Roman"/>
                <a:cs typeface="Times New Roman"/>
              </a:rPr>
              <a:t> </a:t>
            </a:r>
            <a:r>
              <a:rPr sz="1400" b="1" spc="85" dirty="0">
                <a:latin typeface="Times New Roman"/>
                <a:cs typeface="Times New Roman"/>
              </a:rPr>
              <a:t>A</a:t>
            </a:r>
            <a:r>
              <a:rPr sz="1400" b="1" dirty="0">
                <a:latin typeface="Times New Roman"/>
                <a:cs typeface="Times New Roman"/>
              </a:rPr>
              <a:t>T</a:t>
            </a:r>
            <a:r>
              <a:rPr sz="1400" b="1" spc="-9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I</a:t>
            </a:r>
            <a:r>
              <a:rPr sz="1400" b="1" spc="-50" dirty="0">
                <a:latin typeface="Times New Roman"/>
                <a:cs typeface="Times New Roman"/>
              </a:rPr>
              <a:t> </a:t>
            </a:r>
            <a:r>
              <a:rPr sz="1400" b="1" spc="5" dirty="0">
                <a:latin typeface="Times New Roman"/>
                <a:cs typeface="Times New Roman"/>
              </a:rPr>
              <a:t>O</a:t>
            </a:r>
            <a:r>
              <a:rPr sz="1400" b="1" spc="-6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N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50" dirty="0" smtClean="0">
                <a:latin typeface="Times New Roman"/>
                <a:cs typeface="Times New Roman"/>
              </a:rPr>
              <a:t>A</a:t>
            </a:r>
            <a:r>
              <a:rPr lang="en-US" sz="1450" dirty="0" smtClean="0">
                <a:latin typeface="Times New Roman"/>
                <a:cs typeface="Times New Roman"/>
              </a:rPr>
              <a:t>ugust</a:t>
            </a:r>
            <a:r>
              <a:rPr sz="1450" spc="-50" dirty="0" smtClean="0">
                <a:latin typeface="Times New Roman"/>
                <a:cs typeface="Times New Roman"/>
              </a:rPr>
              <a:t> </a:t>
            </a:r>
            <a:r>
              <a:rPr lang="en-US" sz="1450" dirty="0" smtClean="0">
                <a:latin typeface="Times New Roman"/>
                <a:cs typeface="Times New Roman"/>
              </a:rPr>
              <a:t>22</a:t>
            </a:r>
            <a:r>
              <a:rPr sz="1450" dirty="0" smtClean="0">
                <a:latin typeface="Times New Roman"/>
                <a:cs typeface="Times New Roman"/>
              </a:rPr>
              <a:t>-</a:t>
            </a:r>
            <a:r>
              <a:rPr lang="en-US" sz="1450" dirty="0" smtClean="0">
                <a:latin typeface="Times New Roman"/>
                <a:cs typeface="Times New Roman"/>
              </a:rPr>
              <a:t>23</a:t>
            </a:r>
            <a:r>
              <a:rPr sz="1450" dirty="0" smtClean="0">
                <a:latin typeface="Times New Roman"/>
                <a:cs typeface="Times New Roman"/>
              </a:rPr>
              <a:t>,</a:t>
            </a:r>
            <a:r>
              <a:rPr sz="1450" spc="-40" dirty="0" smtClean="0">
                <a:latin typeface="Times New Roman"/>
                <a:cs typeface="Times New Roman"/>
              </a:rPr>
              <a:t> </a:t>
            </a:r>
            <a:r>
              <a:rPr sz="1450" dirty="0" smtClean="0">
                <a:latin typeface="Times New Roman"/>
                <a:cs typeface="Times New Roman"/>
              </a:rPr>
              <a:t>202</a:t>
            </a:r>
            <a:r>
              <a:rPr lang="en-US" sz="1450" dirty="0" smtClean="0">
                <a:latin typeface="Times New Roman"/>
                <a:cs typeface="Times New Roman"/>
              </a:rPr>
              <a:t>4</a:t>
            </a:r>
            <a:endParaRPr sz="145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500" dirty="0">
              <a:latin typeface="Times New Roman"/>
              <a:cs typeface="Times New Roman"/>
            </a:endParaRPr>
          </a:p>
          <a:p>
            <a:pPr marL="24765" marR="102235">
              <a:lnSpc>
                <a:spcPct val="100000"/>
              </a:lnSpc>
              <a:spcBef>
                <a:spcPts val="5"/>
              </a:spcBef>
            </a:pPr>
            <a:r>
              <a:rPr sz="1400" b="1" dirty="0">
                <a:latin typeface="Times New Roman"/>
                <a:cs typeface="Times New Roman"/>
              </a:rPr>
              <a:t>Abstract</a:t>
            </a:r>
            <a:r>
              <a:rPr sz="1400" b="1" spc="-5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Submission</a:t>
            </a:r>
            <a:r>
              <a:rPr sz="1400" b="1" spc="-8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Opens:</a:t>
            </a:r>
            <a:r>
              <a:rPr sz="1400" b="1" spc="-80" dirty="0">
                <a:latin typeface="Times New Roman"/>
                <a:cs typeface="Times New Roman"/>
              </a:rPr>
              <a:t> </a:t>
            </a:r>
            <a:r>
              <a:rPr lang="en-US" sz="1400" spc="-25" dirty="0" smtClean="0">
                <a:latin typeface="Times New Roman"/>
                <a:cs typeface="Times New Roman"/>
              </a:rPr>
              <a:t>Aug</a:t>
            </a:r>
            <a:r>
              <a:rPr sz="1400" spc="-30" dirty="0" smtClean="0">
                <a:latin typeface="Times New Roman"/>
                <a:cs typeface="Times New Roman"/>
              </a:rPr>
              <a:t> </a:t>
            </a:r>
            <a:r>
              <a:rPr lang="en-US" sz="1400" spc="5" dirty="0" smtClean="0">
                <a:latin typeface="Times New Roman"/>
                <a:cs typeface="Times New Roman"/>
              </a:rPr>
              <a:t>01</a:t>
            </a:r>
            <a:r>
              <a:rPr sz="1400" spc="5" dirty="0" smtClean="0">
                <a:latin typeface="Times New Roman"/>
                <a:cs typeface="Times New Roman"/>
              </a:rPr>
              <a:t>, </a:t>
            </a:r>
            <a:r>
              <a:rPr sz="1400" spc="-335" dirty="0" smtClean="0">
                <a:latin typeface="Times New Roman"/>
                <a:cs typeface="Times New Roman"/>
              </a:rPr>
              <a:t> </a:t>
            </a:r>
            <a:r>
              <a:rPr sz="1400" spc="5" dirty="0" smtClean="0">
                <a:latin typeface="Times New Roman"/>
                <a:cs typeface="Times New Roman"/>
              </a:rPr>
              <a:t>202</a:t>
            </a:r>
            <a:r>
              <a:rPr lang="en-US" sz="1400" spc="5" dirty="0" smtClean="0">
                <a:latin typeface="Times New Roman"/>
                <a:cs typeface="Times New Roman"/>
              </a:rPr>
              <a:t>3</a:t>
            </a:r>
            <a:endParaRPr sz="1400" dirty="0">
              <a:latin typeface="Times New Roman"/>
              <a:cs typeface="Times New Roman"/>
            </a:endParaRPr>
          </a:p>
          <a:p>
            <a:pPr marL="24765">
              <a:lnSpc>
                <a:spcPct val="100000"/>
              </a:lnSpc>
            </a:pPr>
            <a:r>
              <a:rPr sz="1400" b="1" spc="-10" dirty="0">
                <a:latin typeface="Times New Roman"/>
                <a:cs typeface="Times New Roman"/>
              </a:rPr>
              <a:t>R</a:t>
            </a:r>
            <a:r>
              <a:rPr sz="1400" b="1" dirty="0">
                <a:latin typeface="Times New Roman"/>
                <a:cs typeface="Times New Roman"/>
              </a:rPr>
              <a:t>e</a:t>
            </a:r>
            <a:r>
              <a:rPr sz="1400" b="1" spc="5" dirty="0">
                <a:latin typeface="Times New Roman"/>
                <a:cs typeface="Times New Roman"/>
              </a:rPr>
              <a:t>g</a:t>
            </a:r>
            <a:r>
              <a:rPr sz="1400" b="1" dirty="0">
                <a:latin typeface="Times New Roman"/>
                <a:cs typeface="Times New Roman"/>
              </a:rPr>
              <a:t>istr</a:t>
            </a:r>
            <a:r>
              <a:rPr sz="1400" b="1" spc="5" dirty="0">
                <a:latin typeface="Times New Roman"/>
                <a:cs typeface="Times New Roman"/>
              </a:rPr>
              <a:t>a</a:t>
            </a:r>
            <a:r>
              <a:rPr sz="1400" b="1" dirty="0">
                <a:latin typeface="Times New Roman"/>
                <a:cs typeface="Times New Roman"/>
              </a:rPr>
              <a:t>ti</a:t>
            </a:r>
            <a:r>
              <a:rPr sz="1400" b="1" spc="-10" dirty="0">
                <a:latin typeface="Times New Roman"/>
                <a:cs typeface="Times New Roman"/>
              </a:rPr>
              <a:t>o</a:t>
            </a:r>
            <a:r>
              <a:rPr sz="1400" b="1" dirty="0">
                <a:latin typeface="Times New Roman"/>
                <a:cs typeface="Times New Roman"/>
              </a:rPr>
              <a:t>n</a:t>
            </a:r>
            <a:r>
              <a:rPr sz="1400" b="1" spc="-9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Opens:</a:t>
            </a:r>
            <a:r>
              <a:rPr sz="1400" b="1" spc="-40" dirty="0">
                <a:latin typeface="Times New Roman"/>
                <a:cs typeface="Times New Roman"/>
              </a:rPr>
              <a:t> </a:t>
            </a:r>
            <a:r>
              <a:rPr lang="en-US" sz="1400" spc="-30" dirty="0" smtClean="0">
                <a:latin typeface="Times New Roman"/>
                <a:cs typeface="Times New Roman"/>
              </a:rPr>
              <a:t>Aug</a:t>
            </a:r>
            <a:r>
              <a:rPr lang="en-US" sz="1400" spc="-25" dirty="0" smtClean="0">
                <a:latin typeface="Times New Roman"/>
                <a:cs typeface="Times New Roman"/>
              </a:rPr>
              <a:t>  </a:t>
            </a:r>
            <a:r>
              <a:rPr lang="en-US" sz="1400" spc="-25" dirty="0" smtClean="0">
                <a:latin typeface="Times New Roman"/>
                <a:cs typeface="Times New Roman"/>
              </a:rPr>
              <a:t>01</a:t>
            </a:r>
            <a:r>
              <a:rPr sz="1400" dirty="0" smtClean="0">
                <a:latin typeface="Times New Roman"/>
                <a:cs typeface="Times New Roman"/>
              </a:rPr>
              <a:t>,</a:t>
            </a:r>
            <a:r>
              <a:rPr sz="1400" spc="-30" dirty="0" smtClean="0">
                <a:latin typeface="Times New Roman"/>
                <a:cs typeface="Times New Roman"/>
              </a:rPr>
              <a:t> </a:t>
            </a:r>
            <a:r>
              <a:rPr sz="1400" spc="5" dirty="0" smtClean="0">
                <a:latin typeface="Times New Roman"/>
                <a:cs typeface="Times New Roman"/>
              </a:rPr>
              <a:t>202</a:t>
            </a:r>
            <a:r>
              <a:rPr lang="en-US" sz="1400" spc="5" dirty="0" smtClean="0">
                <a:latin typeface="Times New Roman"/>
                <a:cs typeface="Times New Roman"/>
              </a:rPr>
              <a:t>3</a:t>
            </a:r>
            <a:endParaRPr sz="1400" dirty="0">
              <a:latin typeface="Times New Roman"/>
              <a:cs typeface="Times New Roman"/>
            </a:endParaRPr>
          </a:p>
          <a:p>
            <a:pPr marL="24765">
              <a:lnSpc>
                <a:spcPct val="100000"/>
              </a:lnSpc>
            </a:pPr>
            <a:r>
              <a:rPr sz="1400" b="1" dirty="0" smtClean="0">
                <a:latin typeface="Times New Roman"/>
                <a:cs typeface="Times New Roman"/>
              </a:rPr>
              <a:t>Early</a:t>
            </a:r>
            <a:r>
              <a:rPr sz="1400" b="1" spc="-45" dirty="0" smtClean="0">
                <a:latin typeface="Times New Roman"/>
                <a:cs typeface="Times New Roman"/>
              </a:rPr>
              <a:t> </a:t>
            </a:r>
            <a:r>
              <a:rPr sz="1400" b="1" dirty="0" smtClean="0">
                <a:latin typeface="Times New Roman"/>
                <a:cs typeface="Times New Roman"/>
              </a:rPr>
              <a:t>Bird</a:t>
            </a:r>
            <a:r>
              <a:rPr sz="1400" b="1" spc="-1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R</a:t>
            </a:r>
            <a:r>
              <a:rPr sz="1400" b="1" dirty="0" smtClean="0">
                <a:latin typeface="Times New Roman"/>
                <a:cs typeface="Times New Roman"/>
              </a:rPr>
              <a:t>e</a:t>
            </a:r>
            <a:r>
              <a:rPr sz="1400" b="1" spc="5" dirty="0" smtClean="0">
                <a:latin typeface="Times New Roman"/>
                <a:cs typeface="Times New Roman"/>
              </a:rPr>
              <a:t>g</a:t>
            </a:r>
            <a:r>
              <a:rPr sz="1400" b="1" dirty="0" smtClean="0">
                <a:latin typeface="Times New Roman"/>
                <a:cs typeface="Times New Roman"/>
              </a:rPr>
              <a:t>is</a:t>
            </a:r>
            <a:r>
              <a:rPr sz="1400" b="1" spc="-15" dirty="0" smtClean="0">
                <a:latin typeface="Times New Roman"/>
                <a:cs typeface="Times New Roman"/>
              </a:rPr>
              <a:t>t</a:t>
            </a:r>
            <a:r>
              <a:rPr sz="1400" b="1" dirty="0" smtClean="0">
                <a:latin typeface="Times New Roman"/>
                <a:cs typeface="Times New Roman"/>
              </a:rPr>
              <a:t>r</a:t>
            </a:r>
            <a:r>
              <a:rPr sz="1400" b="1" spc="-10" dirty="0" smtClean="0">
                <a:latin typeface="Times New Roman"/>
                <a:cs typeface="Times New Roman"/>
              </a:rPr>
              <a:t>a</a:t>
            </a:r>
            <a:r>
              <a:rPr sz="1400" b="1" spc="-15" dirty="0" smtClean="0">
                <a:latin typeface="Times New Roman"/>
                <a:cs typeface="Times New Roman"/>
              </a:rPr>
              <a:t>t</a:t>
            </a:r>
            <a:r>
              <a:rPr sz="1400" b="1" spc="-10" dirty="0" smtClean="0">
                <a:latin typeface="Times New Roman"/>
                <a:cs typeface="Times New Roman"/>
              </a:rPr>
              <a:t>io</a:t>
            </a:r>
            <a:r>
              <a:rPr sz="1400" b="1" spc="-15" dirty="0" smtClean="0">
                <a:latin typeface="Times New Roman"/>
                <a:cs typeface="Times New Roman"/>
              </a:rPr>
              <a:t>n</a:t>
            </a:r>
            <a:r>
              <a:rPr sz="1400" b="1" dirty="0" smtClean="0">
                <a:latin typeface="Times New Roman"/>
                <a:cs typeface="Times New Roman"/>
              </a:rPr>
              <a:t>:</a:t>
            </a:r>
            <a:r>
              <a:rPr sz="1400" b="1" spc="-75" dirty="0" smtClean="0">
                <a:latin typeface="Times New Roman"/>
                <a:cs typeface="Times New Roman"/>
              </a:rPr>
              <a:t> </a:t>
            </a:r>
            <a:r>
              <a:rPr lang="en-US" sz="1400" spc="-30" dirty="0" smtClean="0">
                <a:latin typeface="Times New Roman"/>
                <a:cs typeface="Times New Roman"/>
              </a:rPr>
              <a:t>Feb</a:t>
            </a:r>
            <a:r>
              <a:rPr lang="en-US" sz="1400" spc="-30" dirty="0" smtClean="0">
                <a:latin typeface="Times New Roman"/>
                <a:cs typeface="Times New Roman"/>
              </a:rPr>
              <a:t> 28, 2024</a:t>
            </a:r>
            <a:endParaRPr lang="en-US" sz="1400" spc="-30" dirty="0" smtClean="0">
              <a:latin typeface="Times New Roman"/>
              <a:cs typeface="Times New Roman"/>
            </a:endParaRPr>
          </a:p>
          <a:p>
            <a:pPr marL="24765">
              <a:lnSpc>
                <a:spcPct val="100000"/>
              </a:lnSpc>
            </a:pPr>
            <a:r>
              <a:rPr sz="1400" b="1" dirty="0" smtClean="0">
                <a:latin typeface="Times New Roman"/>
                <a:cs typeface="Times New Roman"/>
              </a:rPr>
              <a:t>On</a:t>
            </a:r>
            <a:r>
              <a:rPr sz="1400" b="1" spc="-40" dirty="0" smtClean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Spot</a:t>
            </a:r>
            <a:r>
              <a:rPr sz="1400" b="1" spc="-4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Registration:</a:t>
            </a:r>
            <a:r>
              <a:rPr sz="1400" b="1" spc="-55" dirty="0">
                <a:latin typeface="Times New Roman"/>
                <a:cs typeface="Times New Roman"/>
              </a:rPr>
              <a:t> </a:t>
            </a:r>
            <a:r>
              <a:rPr lang="en-US" sz="1400" spc="-5" dirty="0" smtClean="0">
                <a:latin typeface="Times New Roman"/>
                <a:cs typeface="Times New Roman"/>
              </a:rPr>
              <a:t>Aug</a:t>
            </a:r>
            <a:r>
              <a:rPr sz="1400" spc="290" dirty="0" smtClean="0">
                <a:latin typeface="Times New Roman"/>
                <a:cs typeface="Times New Roman"/>
              </a:rPr>
              <a:t> </a:t>
            </a:r>
            <a:r>
              <a:rPr lang="en-US" sz="1400" dirty="0" smtClean="0">
                <a:latin typeface="Times New Roman"/>
                <a:cs typeface="Times New Roman"/>
              </a:rPr>
              <a:t>22</a:t>
            </a:r>
            <a:r>
              <a:rPr sz="1400" dirty="0" smtClean="0">
                <a:latin typeface="Times New Roman"/>
                <a:cs typeface="Times New Roman"/>
              </a:rPr>
              <a:t>,</a:t>
            </a:r>
            <a:r>
              <a:rPr sz="1400" spc="-55" dirty="0" smtClean="0">
                <a:latin typeface="Times New Roman"/>
                <a:cs typeface="Times New Roman"/>
              </a:rPr>
              <a:t> </a:t>
            </a:r>
            <a:r>
              <a:rPr sz="1400" dirty="0" smtClean="0">
                <a:latin typeface="Times New Roman"/>
                <a:cs typeface="Times New Roman"/>
              </a:rPr>
              <a:t>202</a:t>
            </a:r>
            <a:r>
              <a:rPr lang="en-US" sz="1400" dirty="0" smtClean="0">
                <a:latin typeface="Times New Roman"/>
                <a:cs typeface="Times New Roman"/>
              </a:rPr>
              <a:t>4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455665" y="4269740"/>
            <a:ext cx="4660900" cy="7442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latin typeface="Times New Roman"/>
                <a:cs typeface="Times New Roman"/>
              </a:rPr>
              <a:t>E</a:t>
            </a:r>
            <a:r>
              <a:rPr sz="1400" b="1" spc="-6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X</a:t>
            </a:r>
            <a:r>
              <a:rPr sz="1400" b="1" spc="-6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H</a:t>
            </a:r>
            <a:r>
              <a:rPr sz="1400" b="1" spc="-6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I</a:t>
            </a:r>
            <a:r>
              <a:rPr sz="1400" b="1" spc="-6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B</a:t>
            </a:r>
            <a:r>
              <a:rPr sz="1400" b="1" spc="-5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I</a:t>
            </a:r>
            <a:r>
              <a:rPr sz="1400" b="1" spc="-7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T</a:t>
            </a:r>
            <a:r>
              <a:rPr sz="1400" b="1" spc="-9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I</a:t>
            </a:r>
            <a:r>
              <a:rPr sz="1400" b="1" spc="-4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O</a:t>
            </a:r>
            <a:r>
              <a:rPr sz="1400" b="1" spc="-6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N</a:t>
            </a:r>
            <a:r>
              <a:rPr sz="1400" b="1" spc="8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A</a:t>
            </a:r>
            <a:r>
              <a:rPr sz="1400" b="1" spc="-13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N</a:t>
            </a:r>
            <a:r>
              <a:rPr sz="1400" b="1" spc="-7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D  </a:t>
            </a:r>
            <a:r>
              <a:rPr sz="1400" b="1" spc="-10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S</a:t>
            </a:r>
            <a:r>
              <a:rPr sz="1400" b="1" spc="-6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P</a:t>
            </a:r>
            <a:r>
              <a:rPr sz="1400" b="1" spc="-14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O</a:t>
            </a:r>
            <a:r>
              <a:rPr sz="1400" b="1" spc="-6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N</a:t>
            </a:r>
            <a:r>
              <a:rPr sz="1400" b="1" spc="-7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S</a:t>
            </a:r>
            <a:r>
              <a:rPr sz="1400" b="1" spc="-6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O</a:t>
            </a:r>
            <a:r>
              <a:rPr sz="1400" b="1" spc="-6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R</a:t>
            </a:r>
            <a:r>
              <a:rPr sz="1400" b="1" spc="-7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S</a:t>
            </a:r>
            <a:r>
              <a:rPr sz="1400" b="1" spc="-5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H</a:t>
            </a:r>
            <a:r>
              <a:rPr sz="1400" b="1" spc="-6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I</a:t>
            </a:r>
            <a:r>
              <a:rPr sz="1400" b="1" spc="-6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P</a:t>
            </a:r>
            <a:endParaRPr sz="14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spcBef>
                <a:spcPts val="15"/>
              </a:spcBef>
            </a:pPr>
            <a:r>
              <a:rPr sz="1100" spc="-5" dirty="0">
                <a:latin typeface="Times New Roman"/>
                <a:cs typeface="Times New Roman"/>
              </a:rPr>
              <a:t>An </a:t>
            </a:r>
            <a:r>
              <a:rPr sz="1100" dirty="0">
                <a:latin typeface="Times New Roman"/>
                <a:cs typeface="Times New Roman"/>
              </a:rPr>
              <a:t>Exhibition </a:t>
            </a:r>
            <a:r>
              <a:rPr sz="1100" spc="-5" dirty="0">
                <a:latin typeface="Times New Roman"/>
                <a:cs typeface="Times New Roman"/>
              </a:rPr>
              <a:t>will </a:t>
            </a:r>
            <a:r>
              <a:rPr sz="1100" dirty="0">
                <a:latin typeface="Times New Roman"/>
                <a:cs typeface="Times New Roman"/>
              </a:rPr>
              <a:t>be held </a:t>
            </a:r>
            <a:r>
              <a:rPr sz="1100" spc="-5" dirty="0">
                <a:latin typeface="Times New Roman"/>
                <a:cs typeface="Times New Roman"/>
              </a:rPr>
              <a:t>concurrently with </a:t>
            </a:r>
            <a:r>
              <a:rPr sz="1100" dirty="0">
                <a:latin typeface="Times New Roman"/>
                <a:cs typeface="Times New Roman"/>
              </a:rPr>
              <a:t>the Conference. Thanks to exhibitors </a:t>
            </a:r>
            <a:r>
              <a:rPr sz="1100" spc="-26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from</a:t>
            </a:r>
            <a:r>
              <a:rPr sz="1100" spc="-6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all</a:t>
            </a:r>
            <a:r>
              <a:rPr sz="1100" spc="-4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over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the</a:t>
            </a:r>
            <a:r>
              <a:rPr sz="1100" spc="-4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world,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attendees</a:t>
            </a:r>
            <a:r>
              <a:rPr sz="1100" spc="-8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will</a:t>
            </a:r>
            <a:r>
              <a:rPr sz="1100" spc="-5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have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a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complete</a:t>
            </a:r>
            <a:r>
              <a:rPr sz="1100" spc="-7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overview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of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new findings</a:t>
            </a:r>
            <a:r>
              <a:rPr sz="1100" spc="-6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in </a:t>
            </a:r>
            <a:r>
              <a:rPr sz="1100" spc="-26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the</a:t>
            </a:r>
            <a:r>
              <a:rPr sz="1100" spc="-5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field</a:t>
            </a:r>
            <a:r>
              <a:rPr sz="1100" spc="-8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of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clinical</a:t>
            </a:r>
            <a:r>
              <a:rPr sz="1100" spc="-5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pediatrics.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</TotalTime>
  <Words>392</Words>
  <Application>Microsoft Office PowerPoint</Application>
  <PresentationFormat>Widescreen</PresentationFormat>
  <Paragraphs>71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Calibri</vt:lpstr>
      <vt:lpstr>Times New Roman</vt:lpstr>
      <vt:lpstr>Office Theme</vt:lpstr>
      <vt:lpstr>24th International Conference on Gastroenterology and Hepatology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35th World Congress for Neurorehabilitation</dc:title>
  <dc:creator>Hitesh Vashist</dc:creator>
  <cp:lastModifiedBy>Hitesh Vashist</cp:lastModifiedBy>
  <cp:revision>8</cp:revision>
  <dcterms:created xsi:type="dcterms:W3CDTF">2023-07-05T11:22:45Z</dcterms:created>
  <dcterms:modified xsi:type="dcterms:W3CDTF">2024-01-24T11:52:11Z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2022-12-16T00:00:00Z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2023-07-05T00:00:00Z</vt:filetime>
  </property>
</Properties>
</file>