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13" autoAdjust="0"/>
    <p:restoredTop sz="94660"/>
  </p:normalViewPr>
  <p:slideViewPr>
    <p:cSldViewPr>
      <p:cViewPr>
        <p:scale>
          <a:sx n="66" d="100"/>
          <a:sy n="66" d="100"/>
        </p:scale>
        <p:origin x="-540" y="-2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5/5/2021</a:t>
            </a:fld>
            <a:endParaRPr lang="en-US" dirty="0"/>
          </a:p>
        </p:txBody>
      </p:sp>
      <p:sp>
        <p:nvSpPr>
          <p:cNvPr id="5" name="Footer Placeholder 4">
            <a:extLst>
              <a:ext uri="{FF2B5EF4-FFF2-40B4-BE49-F238E27FC236}">
                <a16:creationId xmlns=""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283647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5/5/2021</a:t>
            </a:fld>
            <a:endParaRPr lang="en-US"/>
          </a:p>
        </p:txBody>
      </p:sp>
      <p:sp>
        <p:nvSpPr>
          <p:cNvPr id="5" name="Footer Placeholder 4">
            <a:extLst>
              <a:ext uri="{FF2B5EF4-FFF2-40B4-BE49-F238E27FC236}">
                <a16:creationId xmlns=""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810997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5/5/2021</a:t>
            </a:fld>
            <a:endParaRPr lang="en-US"/>
          </a:p>
        </p:txBody>
      </p:sp>
      <p:sp>
        <p:nvSpPr>
          <p:cNvPr id="5" name="Footer Placeholder 4">
            <a:extLst>
              <a:ext uri="{FF2B5EF4-FFF2-40B4-BE49-F238E27FC236}">
                <a16:creationId xmlns=""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8444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5/5/2021</a:t>
            </a:fld>
            <a:endParaRPr lang="en-US"/>
          </a:p>
        </p:txBody>
      </p:sp>
      <p:sp>
        <p:nvSpPr>
          <p:cNvPr id="5" name="Footer Placeholder 4">
            <a:extLst>
              <a:ext uri="{FF2B5EF4-FFF2-40B4-BE49-F238E27FC236}">
                <a16:creationId xmlns=""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21472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5/5/2021</a:t>
            </a:fld>
            <a:endParaRPr lang="en-US"/>
          </a:p>
        </p:txBody>
      </p:sp>
      <p:sp>
        <p:nvSpPr>
          <p:cNvPr id="5" name="Footer Placeholder 4">
            <a:extLst>
              <a:ext uri="{FF2B5EF4-FFF2-40B4-BE49-F238E27FC236}">
                <a16:creationId xmlns=""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29005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5/5/2021</a:t>
            </a:fld>
            <a:endParaRPr lang="en-US"/>
          </a:p>
        </p:txBody>
      </p:sp>
      <p:sp>
        <p:nvSpPr>
          <p:cNvPr id="6" name="Footer Placeholder 5">
            <a:extLst>
              <a:ext uri="{FF2B5EF4-FFF2-40B4-BE49-F238E27FC236}">
                <a16:creationId xmlns=""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2945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5/5/2021</a:t>
            </a:fld>
            <a:endParaRPr lang="en-US"/>
          </a:p>
        </p:txBody>
      </p:sp>
      <p:sp>
        <p:nvSpPr>
          <p:cNvPr id="8" name="Footer Placeholder 7">
            <a:extLst>
              <a:ext uri="{FF2B5EF4-FFF2-40B4-BE49-F238E27FC236}">
                <a16:creationId xmlns=""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8700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5/5/2021</a:t>
            </a:fld>
            <a:endParaRPr lang="en-US"/>
          </a:p>
        </p:txBody>
      </p:sp>
      <p:sp>
        <p:nvSpPr>
          <p:cNvPr id="4" name="Footer Placeholder 3">
            <a:extLst>
              <a:ext uri="{FF2B5EF4-FFF2-40B4-BE49-F238E27FC236}">
                <a16:creationId xmlns=""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22986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5/5/2021</a:t>
            </a:fld>
            <a:endParaRPr lang="en-US"/>
          </a:p>
        </p:txBody>
      </p:sp>
      <p:sp>
        <p:nvSpPr>
          <p:cNvPr id="3" name="Footer Placeholder 2">
            <a:extLst>
              <a:ext uri="{FF2B5EF4-FFF2-40B4-BE49-F238E27FC236}">
                <a16:creationId xmlns=""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34102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5/5/2021</a:t>
            </a:fld>
            <a:endParaRPr lang="en-US"/>
          </a:p>
        </p:txBody>
      </p:sp>
      <p:sp>
        <p:nvSpPr>
          <p:cNvPr id="6" name="Footer Placeholder 5">
            <a:extLst>
              <a:ext uri="{FF2B5EF4-FFF2-40B4-BE49-F238E27FC236}">
                <a16:creationId xmlns=""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4684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5/5/2021</a:t>
            </a:fld>
            <a:endParaRPr lang="en-US"/>
          </a:p>
        </p:txBody>
      </p:sp>
      <p:sp>
        <p:nvSpPr>
          <p:cNvPr id="6" name="Footer Placeholder 5">
            <a:extLst>
              <a:ext uri="{FF2B5EF4-FFF2-40B4-BE49-F238E27FC236}">
                <a16:creationId xmlns=""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1250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5/5/2021</a:t>
            </a:fld>
            <a:endParaRPr lang="en-US" dirty="0"/>
          </a:p>
        </p:txBody>
      </p:sp>
      <p:sp>
        <p:nvSpPr>
          <p:cNvPr id="5" name="Footer Placeholder 4">
            <a:extLst>
              <a:ext uri="{FF2B5EF4-FFF2-40B4-BE49-F238E27FC236}">
                <a16:creationId xmlns=""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653167384"/>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14" r:id="rId4"/>
    <p:sldLayoutId id="2147483715" r:id="rId5"/>
    <p:sldLayoutId id="2147483720" r:id="rId6"/>
    <p:sldLayoutId id="2147483716" r:id="rId7"/>
    <p:sldLayoutId id="2147483717" r:id="rId8"/>
    <p:sldLayoutId id="2147483718" r:id="rId9"/>
    <p:sldLayoutId id="2147483719" r:id="rId10"/>
    <p:sldLayoutId id="2147483721"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hyperlink" Target="mailto:clinicalstrialsconference@gmail.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hyperlink" Target="https://clinicaltrials.pharmaceuticalconferences.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hyperlink" Target="https://clinicaltrials.pharmaceuticalconferenc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D0FEF93B-DF95-4A59-9D71-745C812BF376}"/>
              </a:ext>
            </a:extLst>
          </p:cNvPr>
          <p:cNvSpPr/>
          <p:nvPr/>
        </p:nvSpPr>
        <p:spPr>
          <a:xfrm>
            <a:off x="1" y="10709"/>
            <a:ext cx="12191999"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 name="Rectangle 14">
            <a:extLst>
              <a:ext uri="{FF2B5EF4-FFF2-40B4-BE49-F238E27FC236}">
                <a16:creationId xmlns="" xmlns:a16="http://schemas.microsoft.com/office/drawing/2014/main" id="{8729BB31-D1EF-409E-BC15-24A30A70A677}"/>
              </a:ext>
            </a:extLst>
          </p:cNvPr>
          <p:cNvSpPr/>
          <p:nvPr/>
        </p:nvSpPr>
        <p:spPr>
          <a:xfrm>
            <a:off x="739248" y="750624"/>
            <a:ext cx="9374316" cy="5378171"/>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7" name="Picture 16">
            <a:extLst>
              <a:ext uri="{FF2B5EF4-FFF2-40B4-BE49-F238E27FC236}">
                <a16:creationId xmlns="" xmlns:a16="http://schemas.microsoft.com/office/drawing/2014/main" id="{34C6723F-6F9D-444F-8F7D-ED0D33A7E8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19" name="Rectangle 18">
            <a:extLst>
              <a:ext uri="{FF2B5EF4-FFF2-40B4-BE49-F238E27FC236}">
                <a16:creationId xmlns="" xmlns:a16="http://schemas.microsoft.com/office/drawing/2014/main" id="{7F56159D-A29B-4F02-93C6-1DECB2877C38}"/>
              </a:ext>
            </a:extLst>
          </p:cNvPr>
          <p:cNvSpPr/>
          <p:nvPr/>
        </p:nvSpPr>
        <p:spPr>
          <a:xfrm>
            <a:off x="731521" y="750624"/>
            <a:ext cx="1351280" cy="53733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TextBox 20">
            <a:extLst>
              <a:ext uri="{FF2B5EF4-FFF2-40B4-BE49-F238E27FC236}">
                <a16:creationId xmlns="" xmlns:a16="http://schemas.microsoft.com/office/drawing/2014/main" id="{A86FC61E-C2A4-43AC-B7A0-689E7CC4DC32}"/>
              </a:ext>
            </a:extLst>
          </p:cNvPr>
          <p:cNvSpPr txBox="1"/>
          <p:nvPr/>
        </p:nvSpPr>
        <p:spPr>
          <a:xfrm rot="16200000">
            <a:off x="-763616" y="2854704"/>
            <a:ext cx="4021394" cy="1015663"/>
          </a:xfrm>
          <a:prstGeom prst="rect">
            <a:avLst/>
          </a:prstGeom>
          <a:noFill/>
        </p:spPr>
        <p:txBody>
          <a:bodyPr wrap="square" rtlCol="0">
            <a:spAutoFit/>
          </a:bodyPr>
          <a:lstStyle/>
          <a:p>
            <a:r>
              <a:rPr lang="en-US" sz="2000" b="1" spc="600" dirty="0">
                <a:solidFill>
                  <a:schemeClr val="bg1"/>
                </a:solidFill>
                <a:latin typeface="Times New Roman" panose="02020603050405020304" pitchFamily="18" charset="0"/>
                <a:cs typeface="Times New Roman" panose="02020603050405020304" pitchFamily="18" charset="0"/>
              </a:rPr>
              <a:t> </a:t>
            </a:r>
            <a:r>
              <a:rPr lang="en-IN" sz="2000" cap="all" dirty="0">
                <a:solidFill>
                  <a:schemeClr val="bg1"/>
                </a:solidFill>
              </a:rPr>
              <a:t>EURO CLINICAL TRIALS </a:t>
            </a:r>
            <a:endParaRPr lang="en-IN" sz="2000" cap="all" dirty="0" smtClean="0">
              <a:solidFill>
                <a:schemeClr val="bg1"/>
              </a:solidFill>
            </a:endParaRPr>
          </a:p>
          <a:p>
            <a:r>
              <a:rPr lang="en-IN" sz="2000" cap="all" dirty="0">
                <a:solidFill>
                  <a:schemeClr val="bg1"/>
                </a:solidFill>
              </a:rPr>
              <a:t> </a:t>
            </a:r>
            <a:r>
              <a:rPr lang="en-IN" sz="2000" cap="all" dirty="0" smtClean="0">
                <a:solidFill>
                  <a:schemeClr val="bg1"/>
                </a:solidFill>
              </a:rPr>
              <a:t>                2021</a:t>
            </a:r>
            <a:endParaRPr lang="en-IN" sz="2000" cap="all" dirty="0">
              <a:solidFill>
                <a:schemeClr val="bg1"/>
              </a:solidFill>
            </a:endParaRPr>
          </a:p>
          <a:p>
            <a:endParaRPr lang="en-IN" sz="2000" b="1" spc="600" dirty="0">
              <a:solidFill>
                <a:schemeClr val="bg1"/>
              </a:solidFill>
              <a:latin typeface="Times New Roman" panose="02020603050405020304" pitchFamily="18" charset="0"/>
              <a:cs typeface="Times New Roman" panose="02020603050405020304" pitchFamily="18" charset="0"/>
            </a:endParaRPr>
          </a:p>
        </p:txBody>
      </p:sp>
      <p:sp>
        <p:nvSpPr>
          <p:cNvPr id="25" name="Rectangle 24">
            <a:extLst>
              <a:ext uri="{FF2B5EF4-FFF2-40B4-BE49-F238E27FC236}">
                <a16:creationId xmlns="" xmlns:a16="http://schemas.microsoft.com/office/drawing/2014/main" id="{20BD6D31-16A4-4585-8FBE-34E149505556}"/>
              </a:ext>
            </a:extLst>
          </p:cNvPr>
          <p:cNvSpPr/>
          <p:nvPr/>
        </p:nvSpPr>
        <p:spPr>
          <a:xfrm>
            <a:off x="6722242" y="1418303"/>
            <a:ext cx="4716000" cy="4021395"/>
          </a:xfrm>
          <a:prstGeom prst="rect">
            <a:avLst/>
          </a:prstGeom>
          <a:blipFill dpi="0" rotWithShape="1">
            <a:blip r:embed="rId4">
              <a:extLst>
                <a:ext uri="{28A0092B-C50C-407E-A947-70E740481C1C}">
                  <a14:useLocalDpi xmlns:a14="http://schemas.microsoft.com/office/drawing/2010/main" val="0"/>
                </a:ext>
              </a:extLst>
            </a:blip>
            <a:srcRect/>
            <a:stretch>
              <a:fillRect l="-6738" r="-6239"/>
            </a:stretch>
          </a:blipFill>
          <a:ln w="127000">
            <a:solidFill>
              <a:schemeClr val="tx2">
                <a:lumMod val="75000"/>
              </a:schemeClr>
            </a:solidFill>
          </a:ln>
          <a:effectLst>
            <a:glow rad="127000">
              <a:schemeClr val="tx1">
                <a:alpha val="14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0" name="TextBox 29">
            <a:extLst>
              <a:ext uri="{FF2B5EF4-FFF2-40B4-BE49-F238E27FC236}">
                <a16:creationId xmlns="" xmlns:a16="http://schemas.microsoft.com/office/drawing/2014/main" id="{A51402F5-8A39-424A-9D13-36A3ACD785A6}"/>
              </a:ext>
            </a:extLst>
          </p:cNvPr>
          <p:cNvSpPr txBox="1"/>
          <p:nvPr/>
        </p:nvSpPr>
        <p:spPr>
          <a:xfrm>
            <a:off x="2082801" y="1351838"/>
            <a:ext cx="4129163" cy="3046988"/>
          </a:xfrm>
          <a:prstGeom prst="rect">
            <a:avLst/>
          </a:prstGeom>
          <a:noFill/>
        </p:spPr>
        <p:txBody>
          <a:bodyPr wrap="square" rtlCol="0">
            <a:spAutoFit/>
          </a:bodyPr>
          <a:lstStyle/>
          <a:p>
            <a:pPr algn="ctr"/>
            <a:r>
              <a:rPr lang="en-US" sz="1600" b="1" dirty="0">
                <a:solidFill>
                  <a:schemeClr val="tx1">
                    <a:lumMod val="95000"/>
                    <a:lumOff val="5000"/>
                  </a:schemeClr>
                </a:solidFill>
              </a:rPr>
              <a:t>11</a:t>
            </a:r>
            <a:r>
              <a:rPr lang="en-US" sz="1600" b="1" baseline="30000" dirty="0">
                <a:solidFill>
                  <a:schemeClr val="tx1">
                    <a:lumMod val="95000"/>
                    <a:lumOff val="5000"/>
                  </a:schemeClr>
                </a:solidFill>
              </a:rPr>
              <a:t>th</a:t>
            </a:r>
            <a:r>
              <a:rPr lang="en-US" sz="1600" b="1" dirty="0">
                <a:solidFill>
                  <a:schemeClr val="tx1">
                    <a:lumMod val="95000"/>
                    <a:lumOff val="5000"/>
                  </a:schemeClr>
                </a:solidFill>
              </a:rPr>
              <a:t> International Conference on</a:t>
            </a:r>
          </a:p>
          <a:p>
            <a:pPr algn="ctr"/>
            <a:r>
              <a:rPr lang="en-US" sz="2800" b="1" dirty="0">
                <a:solidFill>
                  <a:srgbClr val="00B0F0"/>
                </a:solidFill>
              </a:rPr>
              <a:t>Clinical Research &amp; Clinical Trials</a:t>
            </a:r>
          </a:p>
          <a:p>
            <a:pPr algn="ctr"/>
            <a:r>
              <a:rPr lang="en-US" sz="1600" b="1" dirty="0">
                <a:solidFill>
                  <a:schemeClr val="tx1">
                    <a:lumMod val="95000"/>
                    <a:lumOff val="5000"/>
                  </a:schemeClr>
                </a:solidFill>
              </a:rPr>
              <a:t>August 23-24, 2021 Amsterdam, Netherlands</a:t>
            </a:r>
          </a:p>
          <a:p>
            <a:pPr algn="ctr"/>
            <a:endParaRPr lang="en-US" sz="1600" b="1" i="0" u="none" strike="noStrike" baseline="0" dirty="0">
              <a:solidFill>
                <a:schemeClr val="bg2">
                  <a:lumMod val="25000"/>
                </a:schemeClr>
              </a:solidFill>
              <a:latin typeface="Times New Roman" panose="02020603050405020304" pitchFamily="18" charset="0"/>
              <a:cs typeface="Times New Roman" panose="02020603050405020304" pitchFamily="18" charset="0"/>
            </a:endParaRPr>
          </a:p>
          <a:p>
            <a:pPr algn="ctr"/>
            <a:r>
              <a:rPr lang="en-US" sz="1600" b="1" i="0" u="none" strike="noStrike" baseline="0" dirty="0">
                <a:solidFill>
                  <a:schemeClr val="bg2">
                    <a:lumMod val="25000"/>
                  </a:schemeClr>
                </a:solidFill>
                <a:latin typeface="Times New Roman" panose="02020603050405020304" pitchFamily="18" charset="0"/>
                <a:cs typeface="Times New Roman" panose="02020603050405020304" pitchFamily="18" charset="0"/>
              </a:rPr>
              <a:t>Theme: </a:t>
            </a:r>
          </a:p>
          <a:p>
            <a:pPr algn="ctr"/>
            <a:r>
              <a:rPr lang="en-US" sz="1400" dirty="0"/>
              <a:t>Encouraging World towards conducting Clinical Research and Clinical Trials</a:t>
            </a:r>
          </a:p>
          <a:p>
            <a:pPr algn="ctr"/>
            <a:r>
              <a:rPr lang="en-US" sz="1400" b="0" i="1" u="none" strike="noStrike" baseline="0" dirty="0" smtClean="0">
                <a:solidFill>
                  <a:schemeClr val="bg2">
                    <a:lumMod val="25000"/>
                  </a:schemeClr>
                </a:solidFill>
                <a:latin typeface="Times New Roman" panose="02020603050405020304" pitchFamily="18" charset="0"/>
                <a:cs typeface="Times New Roman" panose="02020603050405020304" pitchFamily="18" charset="0"/>
              </a:rPr>
              <a:t>.</a:t>
            </a:r>
            <a:endParaRPr lang="en-US" sz="1400" b="0" i="1" u="none" strike="noStrike" baseline="0" dirty="0">
              <a:solidFill>
                <a:schemeClr val="bg2">
                  <a:lumMod val="25000"/>
                </a:schemeClr>
              </a:solidFill>
              <a:latin typeface="Times New Roman" panose="02020603050405020304" pitchFamily="18" charset="0"/>
              <a:cs typeface="Times New Roman" panose="02020603050405020304" pitchFamily="18" charset="0"/>
            </a:endParaRPr>
          </a:p>
          <a:p>
            <a:pPr algn="ctr"/>
            <a:endParaRPr lang="en-IN" sz="1400" i="1"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31" name="TextBox 30">
            <a:extLst>
              <a:ext uri="{FF2B5EF4-FFF2-40B4-BE49-F238E27FC236}">
                <a16:creationId xmlns="" xmlns:a16="http://schemas.microsoft.com/office/drawing/2014/main" id="{FD762A6D-09DB-42A8-82F2-99C8F72AC4ED}"/>
              </a:ext>
            </a:extLst>
          </p:cNvPr>
          <p:cNvSpPr txBox="1"/>
          <p:nvPr/>
        </p:nvSpPr>
        <p:spPr>
          <a:xfrm>
            <a:off x="2237721" y="4850012"/>
            <a:ext cx="4319154" cy="954107"/>
          </a:xfrm>
          <a:prstGeom prst="rect">
            <a:avLst/>
          </a:prstGeom>
          <a:noFill/>
        </p:spPr>
        <p:txBody>
          <a:bodyPr wrap="square" rtlCol="0">
            <a:spAutoFit/>
          </a:bodyPr>
          <a:lstStyle/>
          <a:p>
            <a:pPr algn="ctr"/>
            <a:r>
              <a:rPr lang="en-IN" sz="1400" b="1" u="none" strike="noStrike" baseline="0" dirty="0">
                <a:solidFill>
                  <a:schemeClr val="bg2">
                    <a:lumMod val="25000"/>
                  </a:schemeClr>
                </a:solidFill>
                <a:latin typeface="Times New Roman" panose="02020603050405020304" pitchFamily="18" charset="0"/>
                <a:cs typeface="Times New Roman" panose="02020603050405020304" pitchFamily="18" charset="0"/>
              </a:rPr>
              <a:t>MAIL: </a:t>
            </a:r>
            <a:r>
              <a:rPr lang="en-IN" sz="1400" dirty="0">
                <a:hlinkClick r:id="rId5"/>
              </a:rPr>
              <a:t>clinicalstrialsconference@gmail.com</a:t>
            </a:r>
            <a:endParaRPr lang="en-IN" sz="1400" dirty="0"/>
          </a:p>
          <a:p>
            <a:pPr algn="ctr"/>
            <a:endParaRPr lang="en-IN" sz="1400" i="1" u="none" strike="noStrike" baseline="0" dirty="0">
              <a:solidFill>
                <a:schemeClr val="bg2">
                  <a:lumMod val="25000"/>
                </a:schemeClr>
              </a:solidFill>
              <a:latin typeface="Times New Roman" panose="02020603050405020304" pitchFamily="18" charset="0"/>
              <a:cs typeface="Times New Roman" panose="02020603050405020304" pitchFamily="18" charset="0"/>
            </a:endParaRPr>
          </a:p>
          <a:p>
            <a:pPr algn="ctr"/>
            <a:r>
              <a:rPr lang="en-IN" sz="1400" b="1" dirty="0">
                <a:solidFill>
                  <a:schemeClr val="bg2">
                    <a:lumMod val="25000"/>
                  </a:schemeClr>
                </a:solidFill>
                <a:latin typeface="Times New Roman" panose="02020603050405020304" pitchFamily="18" charset="0"/>
                <a:cs typeface="Times New Roman" panose="02020603050405020304" pitchFamily="18" charset="0"/>
              </a:rPr>
              <a:t>URL</a:t>
            </a:r>
            <a:r>
              <a:rPr lang="en-IN" sz="1400" b="1" dirty="0" smtClean="0">
                <a:solidFill>
                  <a:schemeClr val="bg2">
                    <a:lumMod val="25000"/>
                  </a:schemeClr>
                </a:solidFill>
                <a:latin typeface="Times New Roman" panose="02020603050405020304" pitchFamily="18" charset="0"/>
                <a:cs typeface="Times New Roman" panose="02020603050405020304" pitchFamily="18" charset="0"/>
              </a:rPr>
              <a:t>: https</a:t>
            </a:r>
            <a:r>
              <a:rPr lang="en-IN" sz="1400" b="1" dirty="0">
                <a:solidFill>
                  <a:schemeClr val="bg2">
                    <a:lumMod val="25000"/>
                  </a:schemeClr>
                </a:solidFill>
                <a:latin typeface="Times New Roman" panose="02020603050405020304" pitchFamily="18" charset="0"/>
                <a:cs typeface="Times New Roman" panose="02020603050405020304" pitchFamily="18" charset="0"/>
              </a:rPr>
              <a:t>://clinicaltrials.pharmaceuticalconferences.com/</a:t>
            </a:r>
            <a:endParaRPr lang="en-IN" sz="14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6758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A2C9AE55-8EF9-4E00-8361-B889AAAD00D0}"/>
              </a:ext>
            </a:extLst>
          </p:cNvPr>
          <p:cNvSpPr/>
          <p:nvPr/>
        </p:nvSpPr>
        <p:spPr>
          <a:xfrm>
            <a:off x="1" y="-15715"/>
            <a:ext cx="12191999"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 name="Rectangle 2">
            <a:extLst>
              <a:ext uri="{FF2B5EF4-FFF2-40B4-BE49-F238E27FC236}">
                <a16:creationId xmlns="" xmlns:a16="http://schemas.microsoft.com/office/drawing/2014/main" id="{D5815471-353D-454F-AE9D-D5FE019E19C9}"/>
              </a:ext>
            </a:extLst>
          </p:cNvPr>
          <p:cNvSpPr/>
          <p:nvPr/>
        </p:nvSpPr>
        <p:spPr>
          <a:xfrm>
            <a:off x="739247" y="750624"/>
            <a:ext cx="10721231" cy="5378171"/>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4" name="Picture 3">
            <a:extLst>
              <a:ext uri="{FF2B5EF4-FFF2-40B4-BE49-F238E27FC236}">
                <a16:creationId xmlns="" xmlns:a16="http://schemas.microsoft.com/office/drawing/2014/main" id="{A52DDB0F-8762-4C31-9A65-89A26AB931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5" name="Rectangle 4">
            <a:extLst>
              <a:ext uri="{FF2B5EF4-FFF2-40B4-BE49-F238E27FC236}">
                <a16:creationId xmlns="" xmlns:a16="http://schemas.microsoft.com/office/drawing/2014/main" id="{9B14F8DF-DCFB-49F8-8DE4-84B385696730}"/>
              </a:ext>
            </a:extLst>
          </p:cNvPr>
          <p:cNvSpPr/>
          <p:nvPr/>
        </p:nvSpPr>
        <p:spPr>
          <a:xfrm>
            <a:off x="731521" y="750624"/>
            <a:ext cx="1351280" cy="53733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 xmlns:a16="http://schemas.microsoft.com/office/drawing/2014/main" id="{62B482FC-86A3-40CF-8BD7-E8A48D6D13AB}"/>
              </a:ext>
            </a:extLst>
          </p:cNvPr>
          <p:cNvSpPr txBox="1"/>
          <p:nvPr/>
        </p:nvSpPr>
        <p:spPr>
          <a:xfrm rot="16200000">
            <a:off x="-680586" y="2931794"/>
            <a:ext cx="4021394" cy="1077218"/>
          </a:xfrm>
          <a:prstGeom prst="rect">
            <a:avLst/>
          </a:prstGeom>
          <a:noFill/>
        </p:spPr>
        <p:txBody>
          <a:bodyPr wrap="square" rtlCol="0">
            <a:spAutoFit/>
          </a:bodyPr>
          <a:lstStyle/>
          <a:p>
            <a:pPr algn="ctr"/>
            <a:r>
              <a:rPr lang="en-IN" sz="2400" cap="all" dirty="0">
                <a:solidFill>
                  <a:schemeClr val="bg1"/>
                </a:solidFill>
              </a:rPr>
              <a:t>EURO CLINICAL TRIALS </a:t>
            </a:r>
          </a:p>
          <a:p>
            <a:r>
              <a:rPr lang="en-IN" sz="1600" cap="all" dirty="0">
                <a:solidFill>
                  <a:schemeClr val="bg1"/>
                </a:solidFill>
              </a:rPr>
              <a:t>                  </a:t>
            </a:r>
            <a:r>
              <a:rPr lang="en-IN" sz="2400" cap="all" dirty="0" smtClean="0">
                <a:solidFill>
                  <a:schemeClr val="bg1"/>
                </a:solidFill>
              </a:rPr>
              <a:t>      2021</a:t>
            </a:r>
            <a:endParaRPr lang="en-IN" sz="2400" cap="all" dirty="0">
              <a:solidFill>
                <a:schemeClr val="bg1"/>
              </a:solidFill>
            </a:endParaRPr>
          </a:p>
          <a:p>
            <a:pPr algn="ctr"/>
            <a:endParaRPr lang="en-IN" sz="1600" b="1" spc="600" dirty="0">
              <a:solidFill>
                <a:schemeClr val="bg1"/>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 xmlns:a16="http://schemas.microsoft.com/office/drawing/2014/main" id="{AD555992-9C50-4EFB-AC75-4E8BFD2DCE4D}"/>
              </a:ext>
            </a:extLst>
          </p:cNvPr>
          <p:cNvSpPr/>
          <p:nvPr/>
        </p:nvSpPr>
        <p:spPr>
          <a:xfrm>
            <a:off x="3935760" y="902863"/>
            <a:ext cx="5760640" cy="440481"/>
          </a:xfrm>
          <a:prstGeom prst="rect">
            <a:avLst/>
          </a:prstGeom>
          <a:solidFill>
            <a:schemeClr val="tx2">
              <a:lumMod val="50000"/>
            </a:schemeClr>
          </a:solidFill>
          <a:ln w="127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TextBox 7">
            <a:extLst>
              <a:ext uri="{FF2B5EF4-FFF2-40B4-BE49-F238E27FC236}">
                <a16:creationId xmlns="" xmlns:a16="http://schemas.microsoft.com/office/drawing/2014/main" id="{A50015C0-3AD4-4790-96F9-F9DC52EACA91}"/>
              </a:ext>
            </a:extLst>
          </p:cNvPr>
          <p:cNvSpPr txBox="1"/>
          <p:nvPr/>
        </p:nvSpPr>
        <p:spPr>
          <a:xfrm>
            <a:off x="3935760" y="960983"/>
            <a:ext cx="5760640" cy="307777"/>
          </a:xfrm>
          <a:prstGeom prst="rect">
            <a:avLst/>
          </a:prstGeom>
          <a:noFill/>
        </p:spPr>
        <p:txBody>
          <a:bodyPr wrap="square" rtlCol="0">
            <a:spAutoFit/>
          </a:bodyPr>
          <a:lstStyle/>
          <a:p>
            <a:pPr algn="ctr"/>
            <a:r>
              <a:rPr lang="en-US" sz="1400" b="1" spc="600" dirty="0">
                <a:solidFill>
                  <a:schemeClr val="bg1"/>
                </a:solidFill>
                <a:latin typeface="Times New Roman" panose="02020603050405020304" pitchFamily="18" charset="0"/>
                <a:cs typeface="Times New Roman" panose="02020603050405020304" pitchFamily="18" charset="0"/>
              </a:rPr>
              <a:t>REGISTRATION &amp; TIMINGS</a:t>
            </a:r>
            <a:endParaRPr lang="en-IN" sz="1400" b="1" spc="6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 xmlns:a16="http://schemas.microsoft.com/office/drawing/2014/main" id="{4E094D47-7626-4D7D-B0AE-83DE8783D0DB}"/>
              </a:ext>
            </a:extLst>
          </p:cNvPr>
          <p:cNvSpPr txBox="1"/>
          <p:nvPr/>
        </p:nvSpPr>
        <p:spPr>
          <a:xfrm>
            <a:off x="3215680" y="1556792"/>
            <a:ext cx="7200800" cy="646331"/>
          </a:xfrm>
          <a:prstGeom prst="rect">
            <a:avLst/>
          </a:prstGeom>
          <a:noFill/>
        </p:spPr>
        <p:txBody>
          <a:bodyPr wrap="square" rtlCol="0">
            <a:spAutoFit/>
          </a:bodyPr>
          <a:lstStyle/>
          <a:p>
            <a:pPr algn="ctr">
              <a:lnSpc>
                <a:spcPct val="150000"/>
              </a:lnSpc>
            </a:pPr>
            <a:r>
              <a:rPr lang="en-IN" sz="1200" b="1" dirty="0" smtClean="0"/>
              <a:t>23  August </a:t>
            </a:r>
            <a:r>
              <a:rPr lang="en-US" sz="1200" b="1" spc="300" dirty="0" smtClean="0">
                <a:latin typeface="Times New Roman" panose="02020603050405020304" pitchFamily="18" charset="0"/>
                <a:cs typeface="Times New Roman" panose="02020603050405020304" pitchFamily="18" charset="0"/>
              </a:rPr>
              <a:t>, </a:t>
            </a:r>
            <a:r>
              <a:rPr lang="en-US" sz="1200" b="1" spc="300" dirty="0">
                <a:latin typeface="Times New Roman" panose="02020603050405020304" pitchFamily="18" charset="0"/>
                <a:cs typeface="Times New Roman" panose="02020603050405020304" pitchFamily="18" charset="0"/>
              </a:rPr>
              <a:t>2021 </a:t>
            </a:r>
            <a:r>
              <a:rPr lang="en-US" sz="1200" spc="300" dirty="0">
                <a:latin typeface="Times New Roman" panose="02020603050405020304" pitchFamily="18" charset="0"/>
                <a:cs typeface="Times New Roman" panose="02020603050405020304" pitchFamily="18" charset="0"/>
              </a:rPr>
              <a:t>(8:00AM to 6:00PM)</a:t>
            </a:r>
          </a:p>
          <a:p>
            <a:pPr algn="ctr">
              <a:lnSpc>
                <a:spcPct val="150000"/>
              </a:lnSpc>
            </a:pPr>
            <a:r>
              <a:rPr lang="en-US" sz="1200" b="1" spc="300" dirty="0" smtClean="0">
                <a:latin typeface="Times New Roman" panose="02020603050405020304" pitchFamily="18" charset="0"/>
                <a:cs typeface="Times New Roman" panose="02020603050405020304" pitchFamily="18" charset="0"/>
              </a:rPr>
              <a:t>2August , </a:t>
            </a:r>
            <a:r>
              <a:rPr lang="en-US" sz="1200" b="1" spc="300" dirty="0">
                <a:latin typeface="Times New Roman" panose="02020603050405020304" pitchFamily="18" charset="0"/>
                <a:cs typeface="Times New Roman" panose="02020603050405020304" pitchFamily="18" charset="0"/>
              </a:rPr>
              <a:t>2021 </a:t>
            </a:r>
            <a:r>
              <a:rPr lang="en-US" sz="1200" spc="300" dirty="0">
                <a:latin typeface="Times New Roman" panose="02020603050405020304" pitchFamily="18" charset="0"/>
                <a:cs typeface="Times New Roman" panose="02020603050405020304" pitchFamily="18" charset="0"/>
              </a:rPr>
              <a:t>(8:00AM to 6:00PM)</a:t>
            </a:r>
            <a:endParaRPr lang="en-IN" sz="1200" spc="300"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 xmlns:a16="http://schemas.microsoft.com/office/drawing/2014/main" id="{170EF889-4FC7-4CF5-8591-E135898FCB81}"/>
              </a:ext>
            </a:extLst>
          </p:cNvPr>
          <p:cNvSpPr/>
          <p:nvPr/>
        </p:nvSpPr>
        <p:spPr>
          <a:xfrm>
            <a:off x="3930346" y="2441143"/>
            <a:ext cx="5760640" cy="440481"/>
          </a:xfrm>
          <a:prstGeom prst="rect">
            <a:avLst/>
          </a:prstGeom>
          <a:solidFill>
            <a:schemeClr val="tx2">
              <a:lumMod val="50000"/>
            </a:schemeClr>
          </a:solidFill>
          <a:ln w="127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TextBox 10">
            <a:extLst>
              <a:ext uri="{FF2B5EF4-FFF2-40B4-BE49-F238E27FC236}">
                <a16:creationId xmlns="" xmlns:a16="http://schemas.microsoft.com/office/drawing/2014/main" id="{95FB07CD-520B-4EB6-8F4C-F06C871527A2}"/>
              </a:ext>
            </a:extLst>
          </p:cNvPr>
          <p:cNvSpPr txBox="1"/>
          <p:nvPr/>
        </p:nvSpPr>
        <p:spPr>
          <a:xfrm>
            <a:off x="3930346" y="2499263"/>
            <a:ext cx="5760640" cy="307777"/>
          </a:xfrm>
          <a:prstGeom prst="rect">
            <a:avLst/>
          </a:prstGeom>
          <a:noFill/>
        </p:spPr>
        <p:txBody>
          <a:bodyPr wrap="square" rtlCol="0">
            <a:spAutoFit/>
          </a:bodyPr>
          <a:lstStyle/>
          <a:p>
            <a:pPr algn="ctr"/>
            <a:r>
              <a:rPr lang="en-US" sz="1400" b="1" spc="600" dirty="0">
                <a:solidFill>
                  <a:schemeClr val="bg1"/>
                </a:solidFill>
                <a:latin typeface="Times New Roman" panose="02020603050405020304" pitchFamily="18" charset="0"/>
                <a:cs typeface="Times New Roman" panose="02020603050405020304" pitchFamily="18" charset="0"/>
              </a:rPr>
              <a:t>GROUP PHOTO TIME</a:t>
            </a:r>
            <a:endParaRPr lang="en-IN" sz="1400" b="1" spc="600"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 xmlns:a16="http://schemas.microsoft.com/office/drawing/2014/main" id="{A5C31403-5B29-483A-B24D-857656578592}"/>
              </a:ext>
            </a:extLst>
          </p:cNvPr>
          <p:cNvSpPr txBox="1"/>
          <p:nvPr/>
        </p:nvSpPr>
        <p:spPr>
          <a:xfrm>
            <a:off x="3246031" y="3095072"/>
            <a:ext cx="7200800" cy="415498"/>
          </a:xfrm>
          <a:prstGeom prst="rect">
            <a:avLst/>
          </a:prstGeom>
          <a:noFill/>
        </p:spPr>
        <p:txBody>
          <a:bodyPr wrap="square" rtlCol="0">
            <a:spAutoFit/>
          </a:bodyPr>
          <a:lstStyle/>
          <a:p>
            <a:pPr algn="ctr">
              <a:lnSpc>
                <a:spcPct val="150000"/>
              </a:lnSpc>
            </a:pPr>
            <a:r>
              <a:rPr lang="de-DE" sz="1400" b="1" i="0" u="none" strike="noStrike" spc="300" baseline="0" dirty="0">
                <a:latin typeface="Times New Roman" panose="02020603050405020304" pitchFamily="18" charset="0"/>
                <a:cs typeface="Times New Roman" panose="02020603050405020304" pitchFamily="18" charset="0"/>
              </a:rPr>
              <a:t>10:45 AM - 10:50 AM</a:t>
            </a:r>
            <a:r>
              <a:rPr lang="de-DE" sz="1400" b="1" i="0" u="none" strike="noStrike" spc="300" baseline="0" dirty="0" smtClean="0">
                <a:latin typeface="Times New Roman" panose="02020603050405020304" pitchFamily="18" charset="0"/>
                <a:cs typeface="Times New Roman" panose="02020603050405020304" pitchFamily="18" charset="0"/>
              </a:rPr>
              <a:t>;</a:t>
            </a:r>
            <a:r>
              <a:rPr lang="en-IN" sz="1400" b="1" dirty="0"/>
              <a:t> 23  August </a:t>
            </a:r>
            <a:r>
              <a:rPr lang="en-US" sz="1400" b="1" spc="300" dirty="0">
                <a:latin typeface="Times New Roman" panose="02020603050405020304" pitchFamily="18" charset="0"/>
                <a:cs typeface="Times New Roman" panose="02020603050405020304" pitchFamily="18" charset="0"/>
              </a:rPr>
              <a:t>, 2021</a:t>
            </a:r>
            <a:r>
              <a:rPr lang="de-DE" sz="1400" b="1" i="0" u="none" strike="noStrike" spc="300" baseline="0" dirty="0" smtClean="0">
                <a:latin typeface="Times New Roman" panose="02020603050405020304" pitchFamily="18" charset="0"/>
                <a:cs typeface="Times New Roman" panose="02020603050405020304" pitchFamily="18" charset="0"/>
              </a:rPr>
              <a:t> </a:t>
            </a:r>
            <a:endParaRPr lang="en-IN" sz="1050" spc="300" dirty="0">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 xmlns:a16="http://schemas.microsoft.com/office/drawing/2014/main" id="{21506390-986E-43E9-8D38-5F2C088EDEAC}"/>
              </a:ext>
            </a:extLst>
          </p:cNvPr>
          <p:cNvSpPr/>
          <p:nvPr/>
        </p:nvSpPr>
        <p:spPr>
          <a:xfrm>
            <a:off x="3966111" y="3861048"/>
            <a:ext cx="5760640" cy="440481"/>
          </a:xfrm>
          <a:prstGeom prst="rect">
            <a:avLst/>
          </a:prstGeom>
          <a:solidFill>
            <a:schemeClr val="tx2">
              <a:lumMod val="50000"/>
            </a:schemeClr>
          </a:solidFill>
          <a:ln w="127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 name="TextBox 13">
            <a:extLst>
              <a:ext uri="{FF2B5EF4-FFF2-40B4-BE49-F238E27FC236}">
                <a16:creationId xmlns="" xmlns:a16="http://schemas.microsoft.com/office/drawing/2014/main" id="{5A4B5967-801C-431B-BC61-2A52078CF4B9}"/>
              </a:ext>
            </a:extLst>
          </p:cNvPr>
          <p:cNvSpPr txBox="1"/>
          <p:nvPr/>
        </p:nvSpPr>
        <p:spPr>
          <a:xfrm>
            <a:off x="3966111" y="3919168"/>
            <a:ext cx="5760640" cy="615553"/>
          </a:xfrm>
          <a:prstGeom prst="rect">
            <a:avLst/>
          </a:prstGeom>
          <a:noFill/>
        </p:spPr>
        <p:txBody>
          <a:bodyPr wrap="square" rtlCol="0">
            <a:spAutoFit/>
          </a:bodyPr>
          <a:lstStyle/>
          <a:p>
            <a:pPr algn="ctr"/>
            <a:r>
              <a:rPr lang="en-IN" sz="2000" dirty="0">
                <a:solidFill>
                  <a:schemeClr val="bg1">
                    <a:lumMod val="95000"/>
                  </a:schemeClr>
                </a:solidFill>
              </a:rPr>
              <a:t>Amsterdam, Netherlands</a:t>
            </a:r>
          </a:p>
          <a:p>
            <a:pPr algn="ctr"/>
            <a:endParaRPr lang="en-IN" sz="1400" b="1" spc="600"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 xmlns:a16="http://schemas.microsoft.com/office/drawing/2014/main" id="{D62A72A1-C157-49B3-98F8-5F208764617C}"/>
              </a:ext>
            </a:extLst>
          </p:cNvPr>
          <p:cNvSpPr txBox="1"/>
          <p:nvPr/>
        </p:nvSpPr>
        <p:spPr>
          <a:xfrm>
            <a:off x="3930345" y="4514977"/>
            <a:ext cx="5796405" cy="523220"/>
          </a:xfrm>
          <a:prstGeom prst="rect">
            <a:avLst/>
          </a:prstGeom>
          <a:noFill/>
        </p:spPr>
        <p:txBody>
          <a:bodyPr wrap="square" rtlCol="0">
            <a:spAutoFit/>
          </a:bodyPr>
          <a:lstStyle/>
          <a:p>
            <a:pPr algn="ctr"/>
            <a:r>
              <a:rPr lang="en-US" sz="1400" b="0" i="0" u="none" strike="noStrike" baseline="0" dirty="0">
                <a:latin typeface="Times New Roman" panose="02020603050405020304" pitchFamily="18" charset="0"/>
                <a:cs typeface="Times New Roman" panose="02020603050405020304" pitchFamily="18" charset="0"/>
              </a:rPr>
              <a:t>Please try your best to attend the Conference. If you could not attend, please let us </a:t>
            </a:r>
            <a:r>
              <a:rPr lang="en-US" sz="1400" b="0" i="0" u="none" strike="noStrike" baseline="0" dirty="0" smtClean="0">
                <a:latin typeface="Times New Roman" panose="02020603050405020304" pitchFamily="18" charset="0"/>
                <a:cs typeface="Times New Roman" panose="02020603050405020304" pitchFamily="18" charset="0"/>
              </a:rPr>
              <a:t>know</a:t>
            </a:r>
            <a:r>
              <a:rPr lang="en-US" sz="1400" b="0" i="0" u="none" strike="noStrike" dirty="0" smtClean="0">
                <a:latin typeface="Times New Roman" panose="02020603050405020304" pitchFamily="18" charset="0"/>
                <a:cs typeface="Times New Roman" panose="02020603050405020304" pitchFamily="18" charset="0"/>
              </a:rPr>
              <a:t>@</a:t>
            </a:r>
            <a:r>
              <a:rPr lang="en-IN" sz="1050" dirty="0"/>
              <a:t> </a:t>
            </a:r>
            <a:r>
              <a:rPr lang="en-IN" sz="1400" dirty="0"/>
              <a:t>clinicalstrialsconference@gmail.com</a:t>
            </a:r>
            <a:endParaRPr lang="en-IN" sz="1400" i="1" spc="300" dirty="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 xmlns:a16="http://schemas.microsoft.com/office/drawing/2014/main" id="{D85E7582-8DE4-46D5-86BF-E0A6FFB85B82}"/>
              </a:ext>
            </a:extLst>
          </p:cNvPr>
          <p:cNvSpPr txBox="1"/>
          <p:nvPr/>
        </p:nvSpPr>
        <p:spPr>
          <a:xfrm>
            <a:off x="6810666" y="5451055"/>
            <a:ext cx="4505796" cy="1246495"/>
          </a:xfrm>
          <a:prstGeom prst="rect">
            <a:avLst/>
          </a:prstGeom>
          <a:noFill/>
        </p:spPr>
        <p:txBody>
          <a:bodyPr wrap="square" rtlCol="0">
            <a:spAutoFit/>
          </a:bodyPr>
          <a:lstStyle/>
          <a:p>
            <a:pPr algn="r">
              <a:lnSpc>
                <a:spcPct val="150000"/>
              </a:lnSpc>
            </a:pPr>
            <a:r>
              <a:rPr lang="en-IN" sz="1400" i="1" dirty="0">
                <a:latin typeface="Times New Roman" panose="02020603050405020304" pitchFamily="18" charset="0"/>
                <a:cs typeface="Times New Roman" panose="02020603050405020304" pitchFamily="18" charset="0"/>
                <a:hlinkClick r:id="rId4"/>
              </a:rPr>
              <a:t>https://clinicaltrials.pharmaceuticalconferences.com</a:t>
            </a:r>
            <a:r>
              <a:rPr lang="en-IN" sz="1200" i="1" dirty="0">
                <a:solidFill>
                  <a:schemeClr val="tx2">
                    <a:lumMod val="75000"/>
                  </a:schemeClr>
                </a:solidFill>
                <a:latin typeface="Times New Roman" panose="02020603050405020304" pitchFamily="18" charset="0"/>
                <a:cs typeface="Times New Roman" panose="02020603050405020304" pitchFamily="18" charset="0"/>
                <a:hlinkClick r:id="rId4"/>
              </a:rPr>
              <a:t>//</a:t>
            </a:r>
            <a:endParaRPr lang="en-IN" sz="1200" i="1" dirty="0" smtClean="0">
              <a:solidFill>
                <a:schemeClr val="tx2">
                  <a:lumMod val="75000"/>
                </a:schemeClr>
              </a:solidFill>
              <a:latin typeface="Times New Roman" panose="02020603050405020304" pitchFamily="18" charset="0"/>
              <a:cs typeface="Times New Roman" panose="02020603050405020304" pitchFamily="18" charset="0"/>
            </a:endParaRPr>
          </a:p>
          <a:p>
            <a:pPr algn="r">
              <a:lnSpc>
                <a:spcPct val="150000"/>
              </a:lnSpc>
            </a:pPr>
            <a:endParaRPr lang="en-IN" sz="1200" i="1" dirty="0" smtClean="0">
              <a:solidFill>
                <a:schemeClr val="tx2">
                  <a:lumMod val="75000"/>
                </a:schemeClr>
              </a:solidFill>
              <a:latin typeface="Times New Roman" panose="02020603050405020304" pitchFamily="18" charset="0"/>
              <a:cs typeface="Times New Roman" panose="02020603050405020304" pitchFamily="18" charset="0"/>
            </a:endParaRPr>
          </a:p>
          <a:p>
            <a:pPr algn="r">
              <a:lnSpc>
                <a:spcPct val="150000"/>
              </a:lnSpc>
            </a:pPr>
            <a:endParaRPr lang="en-IN" sz="1200" i="1" dirty="0" smtClean="0">
              <a:solidFill>
                <a:schemeClr val="tx2">
                  <a:lumMod val="75000"/>
                </a:schemeClr>
              </a:solidFill>
              <a:latin typeface="Times New Roman" panose="02020603050405020304" pitchFamily="18" charset="0"/>
              <a:cs typeface="Times New Roman" panose="02020603050405020304" pitchFamily="18" charset="0"/>
            </a:endParaRPr>
          </a:p>
          <a:p>
            <a:pPr algn="r">
              <a:lnSpc>
                <a:spcPct val="150000"/>
              </a:lnSpc>
            </a:pPr>
            <a:endParaRPr lang="en-IN" sz="1200" dirty="0">
              <a:solidFill>
                <a:schemeClr val="tx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2622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3AEAF0F-87D7-4532-B56B-DBEBE6332710}"/>
              </a:ext>
            </a:extLst>
          </p:cNvPr>
          <p:cNvSpPr/>
          <p:nvPr/>
        </p:nvSpPr>
        <p:spPr>
          <a:xfrm>
            <a:off x="1" y="-15715"/>
            <a:ext cx="12191999"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 name="Rectangle 2">
            <a:extLst>
              <a:ext uri="{FF2B5EF4-FFF2-40B4-BE49-F238E27FC236}">
                <a16:creationId xmlns="" xmlns:a16="http://schemas.microsoft.com/office/drawing/2014/main" id="{6733A43E-EB63-4FEB-88FE-64965DE98342}"/>
              </a:ext>
            </a:extLst>
          </p:cNvPr>
          <p:cNvSpPr/>
          <p:nvPr/>
        </p:nvSpPr>
        <p:spPr>
          <a:xfrm>
            <a:off x="739248" y="750624"/>
            <a:ext cx="9374316" cy="5378171"/>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4" name="Picture 3">
            <a:extLst>
              <a:ext uri="{FF2B5EF4-FFF2-40B4-BE49-F238E27FC236}">
                <a16:creationId xmlns="" xmlns:a16="http://schemas.microsoft.com/office/drawing/2014/main" id="{5392022F-04D2-48CE-A712-502AC18A41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5" name="Rectangle 4">
            <a:extLst>
              <a:ext uri="{FF2B5EF4-FFF2-40B4-BE49-F238E27FC236}">
                <a16:creationId xmlns="" xmlns:a16="http://schemas.microsoft.com/office/drawing/2014/main" id="{213266CD-ECCF-467B-9D56-8BE3A41D3630}"/>
              </a:ext>
            </a:extLst>
          </p:cNvPr>
          <p:cNvSpPr/>
          <p:nvPr/>
        </p:nvSpPr>
        <p:spPr>
          <a:xfrm>
            <a:off x="731521" y="750624"/>
            <a:ext cx="1351280" cy="53733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a:extLst>
              <a:ext uri="{FF2B5EF4-FFF2-40B4-BE49-F238E27FC236}">
                <a16:creationId xmlns="" xmlns:a16="http://schemas.microsoft.com/office/drawing/2014/main" id="{3F9664F7-6B4C-4834-995B-29BD33AFA5C7}"/>
              </a:ext>
            </a:extLst>
          </p:cNvPr>
          <p:cNvSpPr txBox="1"/>
          <p:nvPr/>
        </p:nvSpPr>
        <p:spPr>
          <a:xfrm>
            <a:off x="2458720" y="1628800"/>
            <a:ext cx="3342640" cy="276999"/>
          </a:xfrm>
          <a:prstGeom prst="rect">
            <a:avLst/>
          </a:prstGeom>
          <a:noFill/>
        </p:spPr>
        <p:txBody>
          <a:bodyPr wrap="square" rtlCol="0">
            <a:spAutoFit/>
          </a:bodyPr>
          <a:lstStyle/>
          <a:p>
            <a:pPr algn="ctr"/>
            <a:r>
              <a:rPr lang="en-IN" sz="1200" b="1" i="0" u="none" strike="noStrike" spc="300" baseline="0" dirty="0">
                <a:solidFill>
                  <a:schemeClr val="tx2">
                    <a:lumMod val="50000"/>
                  </a:schemeClr>
                </a:solidFill>
                <a:latin typeface="Times New Roman" panose="02020603050405020304" pitchFamily="18" charset="0"/>
                <a:cs typeface="Times New Roman" panose="02020603050405020304" pitchFamily="18" charset="0"/>
              </a:rPr>
              <a:t>VENUE</a:t>
            </a:r>
            <a:endParaRPr lang="en-IN" sz="300" b="1" spc="300" dirty="0">
              <a:solidFill>
                <a:schemeClr val="tx2">
                  <a:lumMod val="50000"/>
                </a:schemeClr>
              </a:solidFill>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 xmlns:a16="http://schemas.microsoft.com/office/drawing/2014/main" id="{719C80EA-33BB-4453-BA27-618106C559CD}"/>
              </a:ext>
            </a:extLst>
          </p:cNvPr>
          <p:cNvCxnSpPr/>
          <p:nvPr/>
        </p:nvCxnSpPr>
        <p:spPr>
          <a:xfrm>
            <a:off x="2711624" y="1905799"/>
            <a:ext cx="268224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 xmlns:a16="http://schemas.microsoft.com/office/drawing/2014/main" id="{2A34FB57-EDF2-4EBB-9F51-821886E963F8}"/>
              </a:ext>
            </a:extLst>
          </p:cNvPr>
          <p:cNvSpPr txBox="1"/>
          <p:nvPr/>
        </p:nvSpPr>
        <p:spPr>
          <a:xfrm>
            <a:off x="2458720" y="2130331"/>
            <a:ext cx="3342640" cy="669414"/>
          </a:xfrm>
          <a:prstGeom prst="rect">
            <a:avLst/>
          </a:prstGeom>
          <a:noFill/>
        </p:spPr>
        <p:txBody>
          <a:bodyPr wrap="square" rtlCol="0">
            <a:spAutoFit/>
          </a:bodyPr>
          <a:lstStyle/>
          <a:p>
            <a:pPr algn="ctr">
              <a:lnSpc>
                <a:spcPct val="150000"/>
              </a:lnSpc>
            </a:pPr>
            <a:r>
              <a:rPr lang="en-IN" dirty="0"/>
              <a:t>Amsterdam, Netherlands</a:t>
            </a:r>
          </a:p>
          <a:p>
            <a:pPr algn="ctr">
              <a:lnSpc>
                <a:spcPct val="150000"/>
              </a:lnSpc>
            </a:pPr>
            <a:endParaRPr lang="en-US" sz="700" b="1" i="0" u="none" strike="noStrike" spc="300" baseline="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 xmlns:a16="http://schemas.microsoft.com/office/drawing/2014/main" id="{5B364F36-7E89-4D0F-9196-31BF3EC35422}"/>
              </a:ext>
            </a:extLst>
          </p:cNvPr>
          <p:cNvSpPr txBox="1"/>
          <p:nvPr/>
        </p:nvSpPr>
        <p:spPr>
          <a:xfrm>
            <a:off x="2495600" y="3246321"/>
            <a:ext cx="3121383" cy="278333"/>
          </a:xfrm>
          <a:prstGeom prst="rect">
            <a:avLst/>
          </a:prstGeom>
          <a:noFill/>
        </p:spPr>
        <p:txBody>
          <a:bodyPr wrap="square" rtlCol="0">
            <a:spAutoFit/>
          </a:bodyPr>
          <a:lstStyle/>
          <a:p>
            <a:pPr algn="ctr"/>
            <a:r>
              <a:rPr lang="en-IN" sz="1200" b="1" i="0" u="none" strike="noStrike" spc="300" baseline="0" dirty="0">
                <a:solidFill>
                  <a:schemeClr val="tx2">
                    <a:lumMod val="50000"/>
                  </a:schemeClr>
                </a:solidFill>
                <a:latin typeface="Times New Roman" panose="02020603050405020304" pitchFamily="18" charset="0"/>
                <a:cs typeface="Times New Roman" panose="02020603050405020304" pitchFamily="18" charset="0"/>
              </a:rPr>
              <a:t>SPEAKERS’ PPT</a:t>
            </a:r>
            <a:endParaRPr lang="en-IN" sz="300" b="1" spc="300" dirty="0">
              <a:solidFill>
                <a:schemeClr val="tx2">
                  <a:lumMod val="50000"/>
                </a:schemeClr>
              </a:solidFill>
              <a:latin typeface="Times New Roman" panose="02020603050405020304" pitchFamily="18" charset="0"/>
              <a:cs typeface="Times New Roman" panose="02020603050405020304" pitchFamily="18" charset="0"/>
            </a:endParaRPr>
          </a:p>
        </p:txBody>
      </p:sp>
      <p:cxnSp>
        <p:nvCxnSpPr>
          <p:cNvPr id="13" name="Straight Connector 12">
            <a:extLst>
              <a:ext uri="{FF2B5EF4-FFF2-40B4-BE49-F238E27FC236}">
                <a16:creationId xmlns="" xmlns:a16="http://schemas.microsoft.com/office/drawing/2014/main" id="{7ECBE0FD-BEE8-4516-BF4A-001DC794A153}"/>
              </a:ext>
            </a:extLst>
          </p:cNvPr>
          <p:cNvCxnSpPr>
            <a:cxnSpLocks/>
          </p:cNvCxnSpPr>
          <p:nvPr/>
        </p:nvCxnSpPr>
        <p:spPr>
          <a:xfrm>
            <a:off x="2711624" y="3524654"/>
            <a:ext cx="2678376"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 xmlns:a16="http://schemas.microsoft.com/office/drawing/2014/main" id="{42625BF5-8D1E-49F0-95E4-38A31866D6DD}"/>
              </a:ext>
            </a:extLst>
          </p:cNvPr>
          <p:cNvSpPr txBox="1"/>
          <p:nvPr/>
        </p:nvSpPr>
        <p:spPr>
          <a:xfrm>
            <a:off x="2339335" y="3747852"/>
            <a:ext cx="3396625" cy="830997"/>
          </a:xfrm>
          <a:prstGeom prst="rect">
            <a:avLst/>
          </a:prstGeom>
          <a:noFill/>
        </p:spPr>
        <p:txBody>
          <a:bodyPr wrap="square" rtlCol="0">
            <a:spAutoFit/>
          </a:bodyPr>
          <a:lstStyle/>
          <a:p>
            <a:pPr algn="just"/>
            <a:r>
              <a:rPr lang="en-US" sz="1200" b="0" i="0" u="none" strike="noStrike" baseline="0" dirty="0">
                <a:latin typeface="Times New Roman" panose="02020603050405020304" pitchFamily="18" charset="0"/>
                <a:cs typeface="Times New Roman" panose="02020603050405020304" pitchFamily="18" charset="0"/>
              </a:rPr>
              <a:t>You may submit your presentation to any of our onsite organizers on the day of your talk. If your presentation is not compatible with our laptops, then you may use your own laptop.</a:t>
            </a:r>
            <a:endParaRPr lang="en-US" sz="400" i="0" u="none" strike="noStrike" baseline="0"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 xmlns:a16="http://schemas.microsoft.com/office/drawing/2014/main" id="{B074CF34-47BF-4AF3-85A5-54AC8192CCC9}"/>
              </a:ext>
            </a:extLst>
          </p:cNvPr>
          <p:cNvSpPr txBox="1"/>
          <p:nvPr/>
        </p:nvSpPr>
        <p:spPr>
          <a:xfrm>
            <a:off x="2363991" y="5444754"/>
            <a:ext cx="8394091" cy="461665"/>
          </a:xfrm>
          <a:prstGeom prst="rect">
            <a:avLst/>
          </a:prstGeom>
          <a:noFill/>
        </p:spPr>
        <p:txBody>
          <a:bodyPr wrap="square" rtlCol="0">
            <a:spAutoFit/>
          </a:bodyPr>
          <a:lstStyle/>
          <a:p>
            <a:pPr algn="l"/>
            <a:r>
              <a:rPr lang="en-US" sz="1200" b="1" i="0" u="none" strike="noStrike" baseline="0" dirty="0">
                <a:solidFill>
                  <a:srgbClr val="000000"/>
                </a:solidFill>
                <a:latin typeface="Times New Roman" panose="02020603050405020304" pitchFamily="18" charset="0"/>
                <a:cs typeface="Times New Roman" panose="02020603050405020304" pitchFamily="18" charset="0"/>
              </a:rPr>
              <a:t>To Register Online, Please </a:t>
            </a:r>
            <a:r>
              <a:rPr lang="en-US" sz="1200" b="1" i="0" u="none" strike="noStrike" baseline="0" dirty="0" smtClean="0">
                <a:solidFill>
                  <a:srgbClr val="000000"/>
                </a:solidFill>
                <a:latin typeface="Times New Roman" panose="02020603050405020304" pitchFamily="18" charset="0"/>
                <a:cs typeface="Times New Roman" panose="02020603050405020304" pitchFamily="18" charset="0"/>
              </a:rPr>
              <a:t>visit</a:t>
            </a:r>
          </a:p>
          <a:p>
            <a:r>
              <a:rPr lang="en-IN" sz="1200" i="1" dirty="0">
                <a:latin typeface="Times New Roman" panose="02020603050405020304" pitchFamily="18" charset="0"/>
                <a:cs typeface="Times New Roman" panose="02020603050405020304" pitchFamily="18" charset="0"/>
                <a:hlinkClick r:id="rId4"/>
              </a:rPr>
              <a:t>https://clinicaltrials.pharmaceuticalconferences.com</a:t>
            </a:r>
            <a:endParaRPr lang="en-US" sz="1200" b="1" i="0" u="none" strike="noStrike" baseline="0" dirty="0">
              <a:solidFill>
                <a:srgbClr val="0000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 xmlns:a16="http://schemas.microsoft.com/office/drawing/2014/main" id="{1B6C74F7-3F23-4947-A496-D6905C7BB2F2}"/>
              </a:ext>
            </a:extLst>
          </p:cNvPr>
          <p:cNvSpPr txBox="1"/>
          <p:nvPr/>
        </p:nvSpPr>
        <p:spPr>
          <a:xfrm rot="16200000">
            <a:off x="-607786" y="3013503"/>
            <a:ext cx="4021394" cy="830997"/>
          </a:xfrm>
          <a:prstGeom prst="rect">
            <a:avLst/>
          </a:prstGeom>
          <a:noFill/>
        </p:spPr>
        <p:txBody>
          <a:bodyPr wrap="square" rtlCol="0">
            <a:spAutoFit/>
          </a:bodyPr>
          <a:lstStyle/>
          <a:p>
            <a:pPr algn="ctr"/>
            <a:r>
              <a:rPr lang="en-IN" sz="2400" cap="all" dirty="0">
                <a:solidFill>
                  <a:schemeClr val="bg1"/>
                </a:solidFill>
              </a:rPr>
              <a:t>EURO CLINICAL TRIALS </a:t>
            </a:r>
          </a:p>
          <a:p>
            <a:r>
              <a:rPr lang="en-IN" sz="2400" cap="all" dirty="0" smtClean="0">
                <a:solidFill>
                  <a:schemeClr val="bg1"/>
                </a:solidFill>
              </a:rPr>
              <a:t>                  2021</a:t>
            </a:r>
            <a:endParaRPr lang="en-IN" sz="2400" cap="all" dirty="0">
              <a:solidFill>
                <a:schemeClr val="bg1"/>
              </a:solidFill>
            </a:endParaRPr>
          </a:p>
        </p:txBody>
      </p:sp>
      <p:pic>
        <p:nvPicPr>
          <p:cNvPr id="1026" name="Picture 2" descr="India-Netherlands - Drishti IA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0016" y="1654351"/>
            <a:ext cx="3528392" cy="2508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5536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SketchyVTI">
  <a:themeElements>
    <a:clrScheme name="AnalogousFromLightSeedLeftStep">
      <a:dk1>
        <a:srgbClr val="000000"/>
      </a:dk1>
      <a:lt1>
        <a:srgbClr val="FFFFFF"/>
      </a:lt1>
      <a:dk2>
        <a:srgbClr val="243941"/>
      </a:dk2>
      <a:lt2>
        <a:srgbClr val="E8E5E2"/>
      </a:lt2>
      <a:accent1>
        <a:srgbClr val="88A4BF"/>
      </a:accent1>
      <a:accent2>
        <a:srgbClr val="77ABAF"/>
      </a:accent2>
      <a:accent3>
        <a:srgbClr val="81AA9C"/>
      </a:accent3>
      <a:accent4>
        <a:srgbClr val="78AF85"/>
      </a:accent4>
      <a:accent5>
        <a:srgbClr val="88AA81"/>
      </a:accent5>
      <a:accent6>
        <a:srgbClr val="93A973"/>
      </a:accent6>
      <a:hlink>
        <a:srgbClr val="9D7D5E"/>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184</TotalTime>
  <Words>139</Words>
  <Application>Microsoft Office PowerPoint</Application>
  <PresentationFormat>Custom</PresentationFormat>
  <Paragraphs>31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SketchyVTI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Ophthalmology Conference Guide</dc:title>
  <dc:creator>jatin Raman</dc:creator>
  <cp:lastModifiedBy>Pulsus</cp:lastModifiedBy>
  <cp:revision>21</cp:revision>
  <dcterms:created xsi:type="dcterms:W3CDTF">2021-03-26T06:35:03Z</dcterms:created>
  <dcterms:modified xsi:type="dcterms:W3CDTF">2021-05-05T09:21:57Z</dcterms:modified>
</cp:coreProperties>
</file>