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13" autoAdjust="0"/>
    <p:restoredTop sz="94660"/>
  </p:normalViewPr>
  <p:slideViewPr>
    <p:cSldViewPr>
      <p:cViewPr>
        <p:scale>
          <a:sx n="66" d="100"/>
          <a:sy n="66" d="100"/>
        </p:scale>
        <p:origin x="-54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1/2/2023</a:t>
            </a:fld>
            <a:endParaRPr lang="en-US" dirty="0"/>
          </a:p>
        </p:txBody>
      </p:sp>
      <p:sp>
        <p:nvSpPr>
          <p:cNvPr id="5" name="Footer Placeholder 4">
            <a:extLst>
              <a:ext uri="{FF2B5EF4-FFF2-40B4-BE49-F238E27FC236}">
                <a16:creationId xmlns=""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364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5" name="Footer Placeholder 4">
            <a:extLst>
              <a:ext uri="{FF2B5EF4-FFF2-40B4-BE49-F238E27FC236}">
                <a16:creationId xmlns=""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099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5" name="Footer Placeholder 4">
            <a:extLst>
              <a:ext uri="{FF2B5EF4-FFF2-40B4-BE49-F238E27FC236}">
                <a16:creationId xmlns=""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8444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5" name="Footer Placeholder 4">
            <a:extLst>
              <a:ext uri="{FF2B5EF4-FFF2-40B4-BE49-F238E27FC236}">
                <a16:creationId xmlns=""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147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5" name="Footer Placeholder 4">
            <a:extLst>
              <a:ext uri="{FF2B5EF4-FFF2-40B4-BE49-F238E27FC236}">
                <a16:creationId xmlns=""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900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6" name="Footer Placeholder 5">
            <a:extLst>
              <a:ext uri="{FF2B5EF4-FFF2-40B4-BE49-F238E27FC236}">
                <a16:creationId xmlns=""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94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8" name="Footer Placeholder 7">
            <a:extLst>
              <a:ext uri="{FF2B5EF4-FFF2-40B4-BE49-F238E27FC236}">
                <a16:creationId xmlns=""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700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4" name="Footer Placeholder 3">
            <a:extLst>
              <a:ext uri="{FF2B5EF4-FFF2-40B4-BE49-F238E27FC236}">
                <a16:creationId xmlns=""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298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3" name="Footer Placeholder 2">
            <a:extLst>
              <a:ext uri="{FF2B5EF4-FFF2-40B4-BE49-F238E27FC236}">
                <a16:creationId xmlns=""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102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6" name="Footer Placeholder 5">
            <a:extLst>
              <a:ext uri="{FF2B5EF4-FFF2-40B4-BE49-F238E27FC236}">
                <a16:creationId xmlns=""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68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1/2/2023</a:t>
            </a:fld>
            <a:endParaRPr lang="en-US"/>
          </a:p>
        </p:txBody>
      </p:sp>
      <p:sp>
        <p:nvSpPr>
          <p:cNvPr id="6" name="Footer Placeholder 5">
            <a:extLst>
              <a:ext uri="{FF2B5EF4-FFF2-40B4-BE49-F238E27FC236}">
                <a16:creationId xmlns=""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25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1/2/2023</a:t>
            </a:fld>
            <a:endParaRPr lang="en-US" dirty="0"/>
          </a:p>
        </p:txBody>
      </p:sp>
      <p:sp>
        <p:nvSpPr>
          <p:cNvPr id="5" name="Footer Placeholder 4">
            <a:extLst>
              <a:ext uri="{FF2B5EF4-FFF2-40B4-BE49-F238E27FC236}">
                <a16:creationId xmlns=""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6531673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20" r:id="rId6"/>
    <p:sldLayoutId id="2147483716" r:id="rId7"/>
    <p:sldLayoutId id="2147483717" r:id="rId8"/>
    <p:sldLayoutId id="2147483718" r:id="rId9"/>
    <p:sldLayoutId id="2147483719" r:id="rId10"/>
    <p:sldLayoutId id="214748372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drugdelivery@meetingsnexpo.com"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D0FEF93B-DF95-4A59-9D71-745C812BF376}"/>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a:extLst>
              <a:ext uri="{FF2B5EF4-FFF2-40B4-BE49-F238E27FC236}">
                <a16:creationId xmlns="" xmlns:a16="http://schemas.microsoft.com/office/drawing/2014/main" id="{8729BB31-D1EF-409E-BC15-24A30A70A677}"/>
              </a:ext>
            </a:extLst>
          </p:cNvPr>
          <p:cNvSpPr/>
          <p:nvPr/>
        </p:nvSpPr>
        <p:spPr>
          <a:xfrm>
            <a:off x="754403" y="559740"/>
            <a:ext cx="9374316"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a:extLst>
              <a:ext uri="{FF2B5EF4-FFF2-40B4-BE49-F238E27FC236}">
                <a16:creationId xmlns="" xmlns:a16="http://schemas.microsoft.com/office/drawing/2014/main" id="{34C6723F-6F9D-444F-8F7D-ED0D33A7E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19" name="Rectangle 18">
            <a:extLst>
              <a:ext uri="{FF2B5EF4-FFF2-40B4-BE49-F238E27FC236}">
                <a16:creationId xmlns="" xmlns:a16="http://schemas.microsoft.com/office/drawing/2014/main" id="{7F56159D-A29B-4F02-93C6-1DECB2877C38}"/>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 xmlns:a16="http://schemas.microsoft.com/office/drawing/2014/main" id="{A86FC61E-C2A4-43AC-B7A0-689E7CC4DC32}"/>
              </a:ext>
            </a:extLst>
          </p:cNvPr>
          <p:cNvSpPr txBox="1"/>
          <p:nvPr/>
        </p:nvSpPr>
        <p:spPr>
          <a:xfrm rot="16200000">
            <a:off x="-603373" y="3228946"/>
            <a:ext cx="4021394" cy="400110"/>
          </a:xfrm>
          <a:prstGeom prst="rect">
            <a:avLst/>
          </a:prstGeom>
          <a:noFill/>
        </p:spPr>
        <p:txBody>
          <a:bodyPr wrap="square" rtlCol="0">
            <a:spAutoFit/>
          </a:bodyPr>
          <a:lstStyle/>
          <a:p>
            <a:pPr algn="ctr"/>
            <a:r>
              <a:rPr lang="en-US" sz="1600" b="1" spc="600" dirty="0" smtClean="0">
                <a:solidFill>
                  <a:schemeClr val="bg1"/>
                </a:solidFill>
                <a:latin typeface="Times New Roman" panose="02020603050405020304" pitchFamily="18" charset="0"/>
                <a:cs typeface="Times New Roman" panose="02020603050405020304" pitchFamily="18" charset="0"/>
              </a:rPr>
              <a:t>Drug Delivery</a:t>
            </a:r>
            <a:r>
              <a:rPr lang="en-US" sz="1600" b="1" spc="600" dirty="0" smtClean="0">
                <a:solidFill>
                  <a:schemeClr val="bg1"/>
                </a:solidFill>
                <a:latin typeface="Times New Roman" panose="02020603050405020304" pitchFamily="18" charset="0"/>
                <a:cs typeface="Times New Roman" panose="02020603050405020304" pitchFamily="18" charset="0"/>
              </a:rPr>
              <a:t> </a:t>
            </a:r>
            <a:r>
              <a:rPr lang="en-US" sz="2000" b="1" spc="600" dirty="0" smtClean="0">
                <a:solidFill>
                  <a:schemeClr val="bg1"/>
                </a:solidFill>
                <a:latin typeface="Times New Roman" panose="02020603050405020304" pitchFamily="18" charset="0"/>
                <a:cs typeface="Times New Roman" panose="02020603050405020304" pitchFamily="18" charset="0"/>
              </a:rPr>
              <a:t>2023</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20BD6D31-16A4-4585-8FBE-34E149505556}"/>
              </a:ext>
            </a:extLst>
          </p:cNvPr>
          <p:cNvSpPr/>
          <p:nvPr/>
        </p:nvSpPr>
        <p:spPr>
          <a:xfrm>
            <a:off x="7320136" y="1268760"/>
            <a:ext cx="4716000" cy="4021395"/>
          </a:xfrm>
          <a:prstGeom prst="rect">
            <a:avLst/>
          </a:prstGeom>
          <a:blipFill dpi="0" rotWithShape="1">
            <a:blip r:embed="rId4">
              <a:extLst>
                <a:ext uri="{28A0092B-C50C-407E-A947-70E740481C1C}">
                  <a14:useLocalDpi xmlns:a14="http://schemas.microsoft.com/office/drawing/2010/main" val="0"/>
                </a:ext>
              </a:extLst>
            </a:blip>
            <a:srcRect/>
            <a:stretch>
              <a:fillRect l="-6738" r="-6239"/>
            </a:stretch>
          </a:blipFill>
          <a:ln w="127000">
            <a:solidFill>
              <a:schemeClr val="tx2">
                <a:lumMod val="75000"/>
              </a:schemeClr>
            </a:solidFill>
          </a:ln>
          <a:effectLst>
            <a:glow rad="127000">
              <a:schemeClr val="tx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a:extLst>
              <a:ext uri="{FF2B5EF4-FFF2-40B4-BE49-F238E27FC236}">
                <a16:creationId xmlns="" xmlns:a16="http://schemas.microsoft.com/office/drawing/2014/main" id="{A51402F5-8A39-424A-9D13-36A3ACD785A6}"/>
              </a:ext>
            </a:extLst>
          </p:cNvPr>
          <p:cNvSpPr txBox="1"/>
          <p:nvPr/>
        </p:nvSpPr>
        <p:spPr>
          <a:xfrm>
            <a:off x="2187819" y="1628800"/>
            <a:ext cx="4316337" cy="1508105"/>
          </a:xfrm>
          <a:prstGeom prst="rect">
            <a:avLst/>
          </a:prstGeom>
          <a:noFill/>
        </p:spPr>
        <p:txBody>
          <a:bodyPr wrap="square" rtlCol="0">
            <a:spAutoFit/>
          </a:bodyPr>
          <a:lstStyle/>
          <a:p>
            <a:pPr algn="ctr"/>
            <a:r>
              <a:rPr lang="en-IN" sz="1600" b="1" i="0"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16</a:t>
            </a:r>
            <a:r>
              <a:rPr lang="en-IN" sz="1600" b="1" i="0" u="none" strike="noStrike" baseline="30000" dirty="0" smtClean="0">
                <a:solidFill>
                  <a:schemeClr val="bg2">
                    <a:lumMod val="25000"/>
                  </a:schemeClr>
                </a:solidFill>
                <a:latin typeface="Times New Roman" panose="02020603050405020304" pitchFamily="18" charset="0"/>
                <a:cs typeface="Times New Roman" panose="02020603050405020304" pitchFamily="18" charset="0"/>
              </a:rPr>
              <a:t>th</a:t>
            </a:r>
            <a:r>
              <a:rPr lang="en-IN" sz="1600" b="1" i="0" u="none" strike="noStrike" dirty="0" smtClean="0">
                <a:solidFill>
                  <a:schemeClr val="bg2">
                    <a:lumMod val="25000"/>
                  </a:schemeClr>
                </a:solidFill>
                <a:latin typeface="Times New Roman" panose="02020603050405020304" pitchFamily="18" charset="0"/>
                <a:cs typeface="Times New Roman" panose="02020603050405020304" pitchFamily="18" charset="0"/>
              </a:rPr>
              <a:t> World Drug Delivery Summit</a:t>
            </a:r>
            <a:endParaRPr lang="en-IN"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a:p>
            <a:pPr algn="ctr"/>
            <a:r>
              <a:rPr lang="en-IN" sz="1600" dirty="0" smtClean="0">
                <a:solidFill>
                  <a:schemeClr val="bg2">
                    <a:lumMod val="25000"/>
                  </a:schemeClr>
                </a:solidFill>
                <a:latin typeface="Times New Roman" panose="02020603050405020304" pitchFamily="18" charset="0"/>
                <a:cs typeface="Times New Roman" panose="02020603050405020304" pitchFamily="18" charset="0"/>
              </a:rPr>
              <a:t>September 06-07</a:t>
            </a:r>
            <a:r>
              <a:rPr lang="en-IN" sz="1600" b="0" i="0"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 2023 |Paris, France</a:t>
            </a:r>
            <a:endParaRPr lang="en-IN" sz="1600" b="0"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a:p>
            <a:pPr algn="ctr"/>
            <a:endParaRPr lang="en-US"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a:p>
            <a:pPr algn="ctr"/>
            <a:r>
              <a:rPr lang="en-US"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rPr>
              <a:t>Theme: </a:t>
            </a:r>
          </a:p>
          <a:p>
            <a:pPr algn="ctr"/>
            <a:r>
              <a:rPr lang="en-US" sz="1400" i="1" dirty="0">
                <a:latin typeface="Times New Roman" pitchFamily="18" charset="0"/>
                <a:cs typeface="Times New Roman" pitchFamily="18" charset="0"/>
              </a:rPr>
              <a:t>Pharmaceutical Drug delivery and Technology Advancements</a:t>
            </a:r>
            <a:endParaRPr lang="en-IN" sz="14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FD762A6D-09DB-42A8-82F2-99C8F72AC4ED}"/>
              </a:ext>
            </a:extLst>
          </p:cNvPr>
          <p:cNvSpPr txBox="1"/>
          <p:nvPr/>
        </p:nvSpPr>
        <p:spPr>
          <a:xfrm>
            <a:off x="2195009" y="4901091"/>
            <a:ext cx="498830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sz="1400" b="1" u="none" strike="noStrike" baseline="0" dirty="0">
                <a:solidFill>
                  <a:schemeClr val="bg2">
                    <a:lumMod val="25000"/>
                  </a:schemeClr>
                </a:solidFill>
                <a:latin typeface="Times New Roman" panose="02020603050405020304" pitchFamily="18" charset="0"/>
                <a:cs typeface="Times New Roman" panose="02020603050405020304" pitchFamily="18" charset="0"/>
              </a:rPr>
              <a:t>MAIL</a:t>
            </a:r>
            <a:r>
              <a:rPr lang="en-IN" sz="1400" b="1"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en-IN" sz="1400" dirty="0">
                <a:hlinkClick r:id="rId5"/>
              </a:rPr>
              <a:t>drugdelivery@meetingsnexpo.com</a:t>
            </a:r>
            <a:endParaRPr lang="en-IN" sz="1400" dirty="0"/>
          </a:p>
          <a:p>
            <a:r>
              <a:rPr lang="en-IN" sz="1400" b="1" dirty="0" smtClean="0">
                <a:solidFill>
                  <a:schemeClr val="bg2">
                    <a:lumMod val="25000"/>
                  </a:schemeClr>
                </a:solidFill>
                <a:latin typeface="Times New Roman" panose="02020603050405020304" pitchFamily="18" charset="0"/>
                <a:cs typeface="Times New Roman" panose="02020603050405020304" pitchFamily="18" charset="0"/>
              </a:rPr>
              <a:t>U</a:t>
            </a:r>
            <a:r>
              <a:rPr lang="en-IN" sz="1400" b="1"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RL:</a:t>
            </a:r>
            <a:r>
              <a:rPr lang="en-IN" sz="1400" b="1" u="none" strike="noStrike" dirty="0" smtClean="0">
                <a:solidFill>
                  <a:schemeClr val="bg2">
                    <a:lumMod val="25000"/>
                  </a:schemeClr>
                </a:solidFill>
                <a:latin typeface="Times New Roman" panose="02020603050405020304" pitchFamily="18" charset="0"/>
                <a:cs typeface="Times New Roman" panose="02020603050405020304" pitchFamily="18" charset="0"/>
              </a:rPr>
              <a:t> </a:t>
            </a:r>
            <a:r>
              <a:rPr lang="en-IN" sz="1400" i="1" dirty="0">
                <a:solidFill>
                  <a:schemeClr val="tx1"/>
                </a:solidFill>
                <a:latin typeface="Times New Roman" panose="02020603050405020304" pitchFamily="18" charset="0"/>
                <a:cs typeface="Times New Roman" panose="02020603050405020304" pitchFamily="18" charset="0"/>
              </a:rPr>
              <a:t>https://drugdeliveryeurope.pharmaceuticalconferences.com</a:t>
            </a:r>
            <a:r>
              <a:rPr lang="en-IN" sz="1400" i="1" dirty="0">
                <a:solidFill>
                  <a:schemeClr val="bg2">
                    <a:lumMod val="25000"/>
                  </a:schemeClr>
                </a:solidFill>
                <a:latin typeface="Times New Roman" panose="02020603050405020304" pitchFamily="18" charset="0"/>
                <a:cs typeface="Times New Roman" panose="02020603050405020304" pitchFamily="18" charset="0"/>
              </a:rPr>
              <a:t>/</a:t>
            </a:r>
            <a:endParaRPr lang="en-IN" sz="1400" dirty="0">
              <a:solidFill>
                <a:schemeClr val="bg2">
                  <a:lumMod val="25000"/>
                </a:schemeClr>
              </a:solidFill>
              <a:latin typeface="Times New Roman" panose="02020603050405020304" pitchFamily="18" charset="0"/>
              <a:cs typeface="Times New Roman" panose="02020603050405020304" pitchFamily="18" charset="0"/>
            </a:endParaRPr>
          </a:p>
          <a:p>
            <a:endParaRPr lang="en-IN" sz="1400"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75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2C9AE55-8EF9-4E00-8361-B889AAAD00D0}"/>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 xmlns:a16="http://schemas.microsoft.com/office/drawing/2014/main" id="{D5815471-353D-454F-AE9D-D5FE019E19C9}"/>
              </a:ext>
            </a:extLst>
          </p:cNvPr>
          <p:cNvSpPr/>
          <p:nvPr/>
        </p:nvSpPr>
        <p:spPr>
          <a:xfrm>
            <a:off x="739247" y="750624"/>
            <a:ext cx="10721231"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 xmlns:a16="http://schemas.microsoft.com/office/drawing/2014/main" id="{A52DDB0F-8762-4C31-9A65-89A26AB93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5" name="Rectangle 4">
            <a:extLst>
              <a:ext uri="{FF2B5EF4-FFF2-40B4-BE49-F238E27FC236}">
                <a16:creationId xmlns="" xmlns:a16="http://schemas.microsoft.com/office/drawing/2014/main" id="{9B14F8DF-DCFB-49F8-8DE4-84B385696730}"/>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 xmlns:a16="http://schemas.microsoft.com/office/drawing/2014/main" id="{62B482FC-86A3-40CF-8BD7-E8A48D6D13AB}"/>
              </a:ext>
            </a:extLst>
          </p:cNvPr>
          <p:cNvSpPr txBox="1"/>
          <p:nvPr/>
        </p:nvSpPr>
        <p:spPr>
          <a:xfrm rot="16200000">
            <a:off x="-603373" y="3228946"/>
            <a:ext cx="4021394" cy="400110"/>
          </a:xfrm>
          <a:prstGeom prst="rect">
            <a:avLst/>
          </a:prstGeom>
          <a:noFill/>
        </p:spPr>
        <p:txBody>
          <a:bodyPr wrap="square" rtlCol="0">
            <a:spAutoFit/>
          </a:bodyPr>
          <a:lstStyle/>
          <a:p>
            <a:pPr algn="ctr"/>
            <a:r>
              <a:rPr lang="en-US" sz="1600" b="1" spc="600" dirty="0" smtClean="0">
                <a:solidFill>
                  <a:schemeClr val="bg1"/>
                </a:solidFill>
                <a:latin typeface="Times New Roman" panose="02020603050405020304" pitchFamily="18" charset="0"/>
                <a:cs typeface="Times New Roman" panose="02020603050405020304" pitchFamily="18" charset="0"/>
              </a:rPr>
              <a:t>Drug Delivery </a:t>
            </a:r>
            <a:r>
              <a:rPr lang="en-US" sz="2000" b="1" spc="600" dirty="0" smtClean="0">
                <a:solidFill>
                  <a:schemeClr val="bg1"/>
                </a:solidFill>
                <a:latin typeface="Times New Roman" panose="02020603050405020304" pitchFamily="18" charset="0"/>
                <a:cs typeface="Times New Roman" panose="02020603050405020304" pitchFamily="18" charset="0"/>
              </a:rPr>
              <a:t>2023</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AD555992-9C50-4EFB-AC75-4E8BFD2DCE4D}"/>
              </a:ext>
            </a:extLst>
          </p:cNvPr>
          <p:cNvSpPr/>
          <p:nvPr/>
        </p:nvSpPr>
        <p:spPr>
          <a:xfrm>
            <a:off x="3935760" y="902863"/>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 xmlns:a16="http://schemas.microsoft.com/office/drawing/2014/main" id="{A50015C0-3AD4-4790-96F9-F9DC52EACA91}"/>
              </a:ext>
            </a:extLst>
          </p:cNvPr>
          <p:cNvSpPr txBox="1"/>
          <p:nvPr/>
        </p:nvSpPr>
        <p:spPr>
          <a:xfrm>
            <a:off x="3935760" y="960983"/>
            <a:ext cx="5760640"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REGISTRATION &amp; TIMINGS</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4E094D47-7626-4D7D-B0AE-83DE8783D0DB}"/>
              </a:ext>
            </a:extLst>
          </p:cNvPr>
          <p:cNvSpPr txBox="1"/>
          <p:nvPr/>
        </p:nvSpPr>
        <p:spPr>
          <a:xfrm>
            <a:off x="3215680" y="1556792"/>
            <a:ext cx="7200800" cy="646331"/>
          </a:xfrm>
          <a:prstGeom prst="rect">
            <a:avLst/>
          </a:prstGeom>
          <a:noFill/>
        </p:spPr>
        <p:txBody>
          <a:bodyPr wrap="square" rtlCol="0">
            <a:spAutoFit/>
          </a:bodyPr>
          <a:lstStyle/>
          <a:p>
            <a:pPr algn="ctr">
              <a:lnSpc>
                <a:spcPct val="150000"/>
              </a:lnSpc>
            </a:pPr>
            <a:r>
              <a:rPr lang="en-US" sz="1200" b="1" spc="300" dirty="0" smtClean="0">
                <a:latin typeface="Times New Roman" panose="02020603050405020304" pitchFamily="18" charset="0"/>
                <a:cs typeface="Times New Roman" panose="02020603050405020304" pitchFamily="18" charset="0"/>
              </a:rPr>
              <a:t>September 06, 2023 </a:t>
            </a:r>
            <a:r>
              <a:rPr lang="en-US" sz="1200" spc="300" dirty="0">
                <a:latin typeface="Times New Roman" panose="02020603050405020304" pitchFamily="18" charset="0"/>
                <a:cs typeface="Times New Roman" panose="02020603050405020304" pitchFamily="18" charset="0"/>
              </a:rPr>
              <a:t>(8:00AM to 6:00PM)</a:t>
            </a:r>
          </a:p>
          <a:p>
            <a:pPr algn="ctr">
              <a:lnSpc>
                <a:spcPct val="150000"/>
              </a:lnSpc>
            </a:pPr>
            <a:r>
              <a:rPr lang="en-US" sz="1200" b="1" spc="300" dirty="0" smtClean="0">
                <a:latin typeface="Times New Roman" panose="02020603050405020304" pitchFamily="18" charset="0"/>
                <a:cs typeface="Times New Roman" panose="02020603050405020304" pitchFamily="18" charset="0"/>
              </a:rPr>
              <a:t>September 07, 2023 </a:t>
            </a:r>
            <a:r>
              <a:rPr lang="en-US" sz="1200" spc="300" dirty="0">
                <a:latin typeface="Times New Roman" panose="02020603050405020304" pitchFamily="18" charset="0"/>
                <a:cs typeface="Times New Roman" panose="02020603050405020304" pitchFamily="18" charset="0"/>
              </a:rPr>
              <a:t>(8:00AM to 6:00PM)</a:t>
            </a:r>
            <a:endParaRPr lang="en-IN" sz="1200" spc="3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170EF889-4FC7-4CF5-8591-E135898FCB81}"/>
              </a:ext>
            </a:extLst>
          </p:cNvPr>
          <p:cNvSpPr/>
          <p:nvPr/>
        </p:nvSpPr>
        <p:spPr>
          <a:xfrm>
            <a:off x="3930346" y="2441143"/>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 xmlns:a16="http://schemas.microsoft.com/office/drawing/2014/main" id="{95FB07CD-520B-4EB6-8F4C-F06C871527A2}"/>
              </a:ext>
            </a:extLst>
          </p:cNvPr>
          <p:cNvSpPr txBox="1"/>
          <p:nvPr/>
        </p:nvSpPr>
        <p:spPr>
          <a:xfrm>
            <a:off x="3930346" y="2499263"/>
            <a:ext cx="5760640"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GROUP PHOTO TIME</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A5C31403-5B29-483A-B24D-857656578592}"/>
              </a:ext>
            </a:extLst>
          </p:cNvPr>
          <p:cNvSpPr txBox="1"/>
          <p:nvPr/>
        </p:nvSpPr>
        <p:spPr>
          <a:xfrm>
            <a:off x="3210266" y="3095072"/>
            <a:ext cx="7200800" cy="415498"/>
          </a:xfrm>
          <a:prstGeom prst="rect">
            <a:avLst/>
          </a:prstGeom>
          <a:noFill/>
        </p:spPr>
        <p:txBody>
          <a:bodyPr wrap="square" rtlCol="0">
            <a:spAutoFit/>
          </a:bodyPr>
          <a:lstStyle/>
          <a:p>
            <a:pPr algn="ctr">
              <a:lnSpc>
                <a:spcPct val="150000"/>
              </a:lnSpc>
            </a:pPr>
            <a:r>
              <a:rPr lang="de-DE" sz="1400" b="1" i="0" u="none" strike="noStrike" spc="300" baseline="0" dirty="0">
                <a:latin typeface="Times New Roman" panose="02020603050405020304" pitchFamily="18" charset="0"/>
                <a:cs typeface="Times New Roman" panose="02020603050405020304" pitchFamily="18" charset="0"/>
              </a:rPr>
              <a:t>10:45 AM - 10:50 </a:t>
            </a:r>
            <a:r>
              <a:rPr lang="de-DE" sz="1400" b="1" i="0" u="none" strike="noStrike" spc="300" baseline="0" dirty="0" smtClean="0">
                <a:latin typeface="Times New Roman" panose="02020603050405020304" pitchFamily="18" charset="0"/>
                <a:cs typeface="Times New Roman" panose="02020603050405020304" pitchFamily="18" charset="0"/>
              </a:rPr>
              <a:t>AM;September </a:t>
            </a:r>
            <a:r>
              <a:rPr lang="de-DE" sz="1400" spc="300" dirty="0" smtClean="0">
                <a:latin typeface="Times New Roman" panose="02020603050405020304" pitchFamily="18" charset="0"/>
                <a:cs typeface="Times New Roman" panose="02020603050405020304" pitchFamily="18" charset="0"/>
              </a:rPr>
              <a:t>06-07</a:t>
            </a:r>
            <a:r>
              <a:rPr lang="de-DE" sz="1400" i="0" u="none" strike="noStrike" spc="300" baseline="0" dirty="0" smtClean="0">
                <a:latin typeface="Times New Roman" panose="02020603050405020304" pitchFamily="18" charset="0"/>
                <a:cs typeface="Times New Roman" panose="02020603050405020304" pitchFamily="18" charset="0"/>
              </a:rPr>
              <a:t>, 2023</a:t>
            </a:r>
            <a:endParaRPr lang="en-IN" sz="1050" spc="3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21506390-986E-43E9-8D38-5F2C088EDEAC}"/>
              </a:ext>
            </a:extLst>
          </p:cNvPr>
          <p:cNvSpPr/>
          <p:nvPr/>
        </p:nvSpPr>
        <p:spPr>
          <a:xfrm>
            <a:off x="3966111" y="3861048"/>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 xmlns:a16="http://schemas.microsoft.com/office/drawing/2014/main" id="{5A4B5967-801C-431B-BC61-2A52078CF4B9}"/>
              </a:ext>
            </a:extLst>
          </p:cNvPr>
          <p:cNvSpPr txBox="1"/>
          <p:nvPr/>
        </p:nvSpPr>
        <p:spPr>
          <a:xfrm>
            <a:off x="3966111" y="3919168"/>
            <a:ext cx="5760640" cy="307777"/>
          </a:xfrm>
          <a:prstGeom prst="rect">
            <a:avLst/>
          </a:prstGeom>
          <a:noFill/>
        </p:spPr>
        <p:txBody>
          <a:bodyPr wrap="square" rtlCol="0">
            <a:spAutoFit/>
          </a:bodyPr>
          <a:lstStyle/>
          <a:p>
            <a:pPr algn="ctr"/>
            <a:r>
              <a:rPr lang="en-US" sz="1400" b="1" spc="600" dirty="0" smtClean="0">
                <a:solidFill>
                  <a:schemeClr val="bg1"/>
                </a:solidFill>
                <a:latin typeface="Times New Roman" panose="02020603050405020304" pitchFamily="18" charset="0"/>
                <a:cs typeface="Times New Roman" panose="02020603050405020304" pitchFamily="18" charset="0"/>
              </a:rPr>
              <a:t>LONDON, UK</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D62A72A1-C157-49B3-98F8-5F208764617C}"/>
              </a:ext>
            </a:extLst>
          </p:cNvPr>
          <p:cNvSpPr txBox="1"/>
          <p:nvPr/>
        </p:nvSpPr>
        <p:spPr>
          <a:xfrm>
            <a:off x="3948228" y="4533548"/>
            <a:ext cx="5796405" cy="846386"/>
          </a:xfrm>
          <a:prstGeom prst="rect">
            <a:avLst/>
          </a:prstGeom>
          <a:noFill/>
        </p:spPr>
        <p:txBody>
          <a:bodyPr wrap="square" rtlCol="0">
            <a:spAutoFit/>
          </a:bodyPr>
          <a:lstStyle/>
          <a:p>
            <a:r>
              <a:rPr lang="en-US" sz="1400" b="0" i="0" u="none" strike="noStrike" baseline="0" dirty="0" smtClean="0">
                <a:latin typeface="Times New Roman" panose="02020603050405020304" pitchFamily="18" charset="0"/>
                <a:cs typeface="Times New Roman" panose="02020603050405020304" pitchFamily="18" charset="0"/>
              </a:rPr>
              <a:t>Please try your best to attend the Conference. If you could not attend, please let us know </a:t>
            </a:r>
          </a:p>
          <a:p>
            <a:r>
              <a:rPr lang="en-IN" sz="1050" b="1" dirty="0" smtClean="0">
                <a:solidFill>
                  <a:schemeClr val="bg2">
                    <a:lumMod val="25000"/>
                  </a:schemeClr>
                </a:solidFill>
                <a:latin typeface="Times New Roman" panose="02020603050405020304" pitchFamily="18" charset="0"/>
                <a:cs typeface="Times New Roman" panose="02020603050405020304" pitchFamily="18" charset="0"/>
              </a:rPr>
              <a:t>:</a:t>
            </a:r>
            <a:r>
              <a:rPr lang="en-IN" sz="1050" i="1" dirty="0">
                <a:solidFill>
                  <a:schemeClr val="bg2">
                    <a:lumMod val="25000"/>
                  </a:schemeClr>
                </a:solidFill>
                <a:latin typeface="Times New Roman" panose="02020603050405020304" pitchFamily="18" charset="0"/>
                <a:cs typeface="Times New Roman" panose="02020603050405020304" pitchFamily="18" charset="0"/>
              </a:rPr>
              <a:t>https://drugdeliveryeurope.pharmaceuticalconferences.com/</a:t>
            </a:r>
            <a:endParaRPr lang="en-IN" sz="1050" dirty="0">
              <a:solidFill>
                <a:schemeClr val="bg2">
                  <a:lumMod val="25000"/>
                </a:schemeClr>
              </a:solidFill>
              <a:latin typeface="Times New Roman" panose="02020603050405020304" pitchFamily="18" charset="0"/>
              <a:cs typeface="Times New Roman" panose="02020603050405020304" pitchFamily="18" charset="0"/>
            </a:endParaRPr>
          </a:p>
          <a:p>
            <a:endParaRPr lang="en-IN" sz="1050" i="1" spc="3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D85E7582-8DE4-46D5-86BF-E0A6FFB85B82}"/>
              </a:ext>
            </a:extLst>
          </p:cNvPr>
          <p:cNvSpPr txBox="1"/>
          <p:nvPr/>
        </p:nvSpPr>
        <p:spPr>
          <a:xfrm>
            <a:off x="7320136" y="5650233"/>
            <a:ext cx="3994249" cy="369332"/>
          </a:xfrm>
          <a:prstGeom prst="rect">
            <a:avLst/>
          </a:prstGeom>
          <a:noFill/>
        </p:spPr>
        <p:txBody>
          <a:bodyPr wrap="square" rtlCol="0">
            <a:spAutoFit/>
          </a:bodyPr>
          <a:lstStyle/>
          <a:p>
            <a:pPr>
              <a:lnSpc>
                <a:spcPct val="150000"/>
              </a:lnSpc>
            </a:pPr>
            <a:r>
              <a:rPr lang="en-IN" sz="1200" i="1" dirty="0">
                <a:solidFill>
                  <a:schemeClr val="bg2">
                    <a:lumMod val="25000"/>
                  </a:schemeClr>
                </a:solidFill>
                <a:latin typeface="Times New Roman" panose="02020603050405020304" pitchFamily="18" charset="0"/>
                <a:cs typeface="Times New Roman" panose="02020603050405020304" pitchFamily="18" charset="0"/>
              </a:rPr>
              <a:t>https://drugdeliveryeurope.pharmaceuticalconferences.com/</a:t>
            </a:r>
            <a:endParaRPr lang="en-IN" sz="1200"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62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3AEAF0F-87D7-4532-B56B-DBEBE6332710}"/>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 xmlns:a16="http://schemas.microsoft.com/office/drawing/2014/main" id="{6733A43E-EB63-4FEB-88FE-64965DE98342}"/>
              </a:ext>
            </a:extLst>
          </p:cNvPr>
          <p:cNvSpPr/>
          <p:nvPr/>
        </p:nvSpPr>
        <p:spPr>
          <a:xfrm>
            <a:off x="739248" y="750624"/>
            <a:ext cx="9374316"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 xmlns:a16="http://schemas.microsoft.com/office/drawing/2014/main" id="{5392022F-04D2-48CE-A712-502AC18A41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5" name="Rectangle 4">
            <a:extLst>
              <a:ext uri="{FF2B5EF4-FFF2-40B4-BE49-F238E27FC236}">
                <a16:creationId xmlns="" xmlns:a16="http://schemas.microsoft.com/office/drawing/2014/main" id="{213266CD-ECCF-467B-9D56-8BE3A41D3630}"/>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 xmlns:a16="http://schemas.microsoft.com/office/drawing/2014/main" id="{3F9664F7-6B4C-4834-995B-29BD33AFA5C7}"/>
              </a:ext>
            </a:extLst>
          </p:cNvPr>
          <p:cNvSpPr txBox="1"/>
          <p:nvPr/>
        </p:nvSpPr>
        <p:spPr>
          <a:xfrm>
            <a:off x="2458720" y="1628800"/>
            <a:ext cx="3342640" cy="276999"/>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VENUE</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 xmlns:a16="http://schemas.microsoft.com/office/drawing/2014/main" id="{719C80EA-33BB-4453-BA27-618106C559CD}"/>
              </a:ext>
            </a:extLst>
          </p:cNvPr>
          <p:cNvCxnSpPr/>
          <p:nvPr/>
        </p:nvCxnSpPr>
        <p:spPr>
          <a:xfrm>
            <a:off x="2711624" y="1905799"/>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2A34FB57-EDF2-4EBB-9F51-821886E963F8}"/>
              </a:ext>
            </a:extLst>
          </p:cNvPr>
          <p:cNvSpPr txBox="1"/>
          <p:nvPr/>
        </p:nvSpPr>
        <p:spPr>
          <a:xfrm>
            <a:off x="2787519" y="2130331"/>
            <a:ext cx="2678376" cy="336118"/>
          </a:xfrm>
          <a:prstGeom prst="rect">
            <a:avLst/>
          </a:prstGeom>
          <a:noFill/>
        </p:spPr>
        <p:txBody>
          <a:bodyPr wrap="square" rtlCol="0">
            <a:spAutoFit/>
          </a:bodyPr>
          <a:lstStyle/>
          <a:p>
            <a:pPr algn="ctr">
              <a:lnSpc>
                <a:spcPct val="150000"/>
              </a:lnSpc>
            </a:pPr>
            <a:r>
              <a:rPr lang="en-IN" sz="1200" b="1" i="0" u="none" strike="noStrike" spc="300" baseline="0" dirty="0" smtClean="0">
                <a:latin typeface="Times New Roman" panose="02020603050405020304" pitchFamily="18" charset="0"/>
                <a:cs typeface="Times New Roman" panose="02020603050405020304" pitchFamily="18" charset="0"/>
              </a:rPr>
              <a:t>London, UK</a:t>
            </a:r>
            <a:endParaRPr lang="en-US" sz="700" b="1" i="0" u="none" strike="noStrike" spc="300" baseline="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50333C66-8DB8-4B81-9C00-74D233FF324A}"/>
              </a:ext>
            </a:extLst>
          </p:cNvPr>
          <p:cNvSpPr/>
          <p:nvPr/>
        </p:nvSpPr>
        <p:spPr>
          <a:xfrm>
            <a:off x="6049982" y="1750518"/>
            <a:ext cx="5356752" cy="3571168"/>
          </a:xfrm>
          <a:prstGeom prst="rect">
            <a:avLst/>
          </a:prstGeom>
          <a:blipFill>
            <a:blip r:embed="rId4">
              <a:extLst>
                <a:ext uri="{28A0092B-C50C-407E-A947-70E740481C1C}">
                  <a14:useLocalDpi xmlns:a14="http://schemas.microsoft.com/office/drawing/2010/main" val="0"/>
                </a:ext>
              </a:extLst>
            </a:blip>
            <a:stretch>
              <a:fillRect/>
            </a:stretch>
          </a:blipFill>
          <a:ln w="127000">
            <a:solidFill>
              <a:schemeClr val="tx2">
                <a:lumMod val="75000"/>
              </a:schemeClr>
            </a:solidFill>
          </a:ln>
          <a:effectLst>
            <a:glow rad="127000">
              <a:schemeClr val="tx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 xmlns:a16="http://schemas.microsoft.com/office/drawing/2014/main" id="{5B364F36-7E89-4D0F-9196-31BF3EC35422}"/>
              </a:ext>
            </a:extLst>
          </p:cNvPr>
          <p:cNvSpPr txBox="1"/>
          <p:nvPr/>
        </p:nvSpPr>
        <p:spPr>
          <a:xfrm>
            <a:off x="2495600" y="3246321"/>
            <a:ext cx="3121383" cy="278333"/>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SPEAKERS’ PPT</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 xmlns:a16="http://schemas.microsoft.com/office/drawing/2014/main" id="{7ECBE0FD-BEE8-4516-BF4A-001DC794A153}"/>
              </a:ext>
            </a:extLst>
          </p:cNvPr>
          <p:cNvCxnSpPr>
            <a:cxnSpLocks/>
          </p:cNvCxnSpPr>
          <p:nvPr/>
        </p:nvCxnSpPr>
        <p:spPr>
          <a:xfrm>
            <a:off x="2711624" y="3524654"/>
            <a:ext cx="267837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42625BF5-8D1E-49F0-95E4-38A31866D6DD}"/>
              </a:ext>
            </a:extLst>
          </p:cNvPr>
          <p:cNvSpPr txBox="1"/>
          <p:nvPr/>
        </p:nvSpPr>
        <p:spPr>
          <a:xfrm>
            <a:off x="2339335" y="3747852"/>
            <a:ext cx="3396625" cy="830997"/>
          </a:xfrm>
          <a:prstGeom prst="rect">
            <a:avLst/>
          </a:prstGeom>
          <a:noFill/>
        </p:spPr>
        <p:txBody>
          <a:bodyPr wrap="square" rtlCol="0">
            <a:spAutoFit/>
          </a:bodyPr>
          <a:lstStyle/>
          <a:p>
            <a:pPr algn="just"/>
            <a:r>
              <a:rPr lang="en-US" sz="1200" b="0" i="0" u="none" strike="noStrike" baseline="0" dirty="0">
                <a:latin typeface="Times New Roman" panose="02020603050405020304" pitchFamily="18" charset="0"/>
                <a:cs typeface="Times New Roman" panose="02020603050405020304" pitchFamily="18" charset="0"/>
              </a:rPr>
              <a:t>You may submit your presentation to any of our onsite organizers on the day of your talk. If your presentation is not compatible with our laptops, then you may use your own laptop.</a:t>
            </a:r>
            <a:endParaRPr lang="en-US" sz="400" i="0" u="none" strike="noStrike" baseline="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B074CF34-47BF-4AF3-85A5-54AC8192CCC9}"/>
              </a:ext>
            </a:extLst>
          </p:cNvPr>
          <p:cNvSpPr txBox="1"/>
          <p:nvPr/>
        </p:nvSpPr>
        <p:spPr>
          <a:xfrm>
            <a:off x="2082802" y="5439698"/>
            <a:ext cx="8681304" cy="761747"/>
          </a:xfrm>
          <a:prstGeom prst="rect">
            <a:avLst/>
          </a:prstGeom>
          <a:noFill/>
        </p:spPr>
        <p:txBody>
          <a:bodyPr wrap="square" rtlCol="0">
            <a:spAutoFit/>
          </a:bodyPr>
          <a:lstStyle/>
          <a:p>
            <a:pPr algn="l"/>
            <a:r>
              <a:rPr lang="en-US" sz="1200" b="1" i="0" u="none" strike="noStrike" baseline="0" dirty="0">
                <a:solidFill>
                  <a:srgbClr val="000000"/>
                </a:solidFill>
                <a:latin typeface="Times New Roman" panose="02020603050405020304" pitchFamily="18" charset="0"/>
                <a:cs typeface="Times New Roman" panose="02020603050405020304" pitchFamily="18" charset="0"/>
              </a:rPr>
              <a:t>To Register Online, Please visit</a:t>
            </a:r>
          </a:p>
          <a:p>
            <a:pPr>
              <a:lnSpc>
                <a:spcPct val="150000"/>
              </a:lnSpc>
            </a:pPr>
            <a:r>
              <a:rPr lang="en-IN" sz="1050" i="1" dirty="0">
                <a:solidFill>
                  <a:schemeClr val="bg2">
                    <a:lumMod val="25000"/>
                  </a:schemeClr>
                </a:solidFill>
                <a:latin typeface="Times New Roman" panose="02020603050405020304" pitchFamily="18" charset="0"/>
                <a:cs typeface="Times New Roman" panose="02020603050405020304" pitchFamily="18" charset="0"/>
              </a:rPr>
              <a:t>https://drugdeliveryeurope.pharmaceuticalconferences.com/</a:t>
            </a:r>
            <a:endParaRPr lang="en-IN" sz="1050" dirty="0">
              <a:solidFill>
                <a:schemeClr val="bg2">
                  <a:lumMod val="25000"/>
                </a:schemeClr>
              </a:solidFill>
              <a:latin typeface="Times New Roman" panose="02020603050405020304" pitchFamily="18" charset="0"/>
              <a:cs typeface="Times New Roman" panose="02020603050405020304" pitchFamily="18" charset="0"/>
            </a:endParaRPr>
          </a:p>
          <a:p>
            <a:pPr>
              <a:lnSpc>
                <a:spcPct val="150000"/>
              </a:lnSpc>
            </a:pPr>
            <a:endParaRPr lang="en-IN" sz="105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1B6C74F7-3F23-4947-A496-D6905C7BB2F2}"/>
              </a:ext>
            </a:extLst>
          </p:cNvPr>
          <p:cNvSpPr txBox="1"/>
          <p:nvPr/>
        </p:nvSpPr>
        <p:spPr>
          <a:xfrm rot="16200000">
            <a:off x="-603373" y="3228946"/>
            <a:ext cx="4021394" cy="400110"/>
          </a:xfrm>
          <a:prstGeom prst="rect">
            <a:avLst/>
          </a:prstGeom>
          <a:noFill/>
        </p:spPr>
        <p:txBody>
          <a:bodyPr wrap="square" rtlCol="0">
            <a:spAutoFit/>
          </a:bodyPr>
          <a:lstStyle/>
          <a:p>
            <a:pPr algn="ctr"/>
            <a:r>
              <a:rPr lang="en-US" sz="1600" b="1" spc="600" dirty="0" smtClean="0">
                <a:solidFill>
                  <a:schemeClr val="bg1"/>
                </a:solidFill>
                <a:latin typeface="Times New Roman" panose="02020603050405020304" pitchFamily="18" charset="0"/>
                <a:cs typeface="Times New Roman" panose="02020603050405020304" pitchFamily="18" charset="0"/>
              </a:rPr>
              <a:t>Drug Delivery </a:t>
            </a:r>
            <a:r>
              <a:rPr lang="en-US" sz="2000" b="1" spc="600" dirty="0" smtClean="0">
                <a:solidFill>
                  <a:schemeClr val="bg1"/>
                </a:solidFill>
                <a:latin typeface="Times New Roman" panose="02020603050405020304" pitchFamily="18" charset="0"/>
                <a:cs typeface="Times New Roman" panose="02020603050405020304" pitchFamily="18" charset="0"/>
              </a:rPr>
              <a:t>2023</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536296"/>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3941"/>
      </a:dk2>
      <a:lt2>
        <a:srgbClr val="E8E5E2"/>
      </a:lt2>
      <a:accent1>
        <a:srgbClr val="88A4BF"/>
      </a:accent1>
      <a:accent2>
        <a:srgbClr val="77ABAF"/>
      </a:accent2>
      <a:accent3>
        <a:srgbClr val="81AA9C"/>
      </a:accent3>
      <a:accent4>
        <a:srgbClr val="78AF85"/>
      </a:accent4>
      <a:accent5>
        <a:srgbClr val="88AA81"/>
      </a:accent5>
      <a:accent6>
        <a:srgbClr val="93A973"/>
      </a:accent6>
      <a:hlink>
        <a:srgbClr val="9D7D5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106</TotalTime>
  <Words>155</Words>
  <Application>Microsoft Office PowerPoint</Application>
  <PresentationFormat>Custom</PresentationFormat>
  <Paragraphs>25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SketchyVTI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jatin Raman</dc:creator>
  <cp:lastModifiedBy>Abijit Prasad</cp:lastModifiedBy>
  <cp:revision>16</cp:revision>
  <dcterms:created xsi:type="dcterms:W3CDTF">2021-03-26T06:35:03Z</dcterms:created>
  <dcterms:modified xsi:type="dcterms:W3CDTF">2023-01-02T03:43:41Z</dcterms:modified>
</cp:coreProperties>
</file>